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Arimo"/>
      <p:regular r:id="rId33"/>
      <p:bold r:id="rId34"/>
      <p:italic r:id="rId35"/>
      <p:boldItalic r:id="rId36"/>
    </p:embeddedFont>
    <p:embeddedFont>
      <p:font typeface="Titillium Web"/>
      <p:regular r:id="rId37"/>
      <p:bold r:id="rId38"/>
      <p:italic r:id="rId39"/>
      <p:boldItalic r:id="rId40"/>
    </p:embeddedFont>
    <p:embeddedFont>
      <p:font typeface="Fira Sans Extra Condense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g9b7Z3ZmbpTId7PrfDYkvi9918/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ed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F464AD-4B51-40E4-AEA8-78ADE629C4B2}">
  <a:tblStyle styleId="{1BF464AD-4B51-40E4-AEA8-78ADE629C4B2}"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FFFFFF"/>
      </a:tcTxStyle>
      <a:tcStyle>
        <a:fill>
          <a:solidFill>
            <a:srgbClr val="4472C4"/>
          </a:solidFill>
        </a:fill>
      </a:tcStyle>
    </a:lastCol>
    <a:firstCol>
      <a:tcTxStyle b="on" i="off">
        <a:font>
          <a:latin typeface="Calibri"/>
          <a:ea typeface="Calibri"/>
          <a:cs typeface="Calibri"/>
        </a:font>
        <a:srgbClr val="FFFFFF"/>
      </a:tcTxStyle>
      <a:tcStyle>
        <a:fill>
          <a:solidFill>
            <a:srgbClr val="4472C4"/>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b="off" i="off"/>
    </a:neCell>
    <a:nwCell>
      <a:tcTxStyle b="off" i="off"/>
    </a:nwCell>
  </a:tblStyle>
  <a:tblStyle styleId="{709AAE2C-E0D5-4FA5-B552-400107D61EC7}"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boldItalic.fntdata"/><Relationship Id="rId20" Type="http://schemas.openxmlformats.org/officeDocument/2006/relationships/slide" Target="slides/slide14.xml"/><Relationship Id="rId42" Type="http://schemas.openxmlformats.org/officeDocument/2006/relationships/font" Target="fonts/FiraSansExtraCondensed-bold.fntdata"/><Relationship Id="rId41" Type="http://schemas.openxmlformats.org/officeDocument/2006/relationships/font" Target="fonts/FiraSansExtraCondensed-regular.fntdata"/><Relationship Id="rId22" Type="http://schemas.openxmlformats.org/officeDocument/2006/relationships/slide" Target="slides/slide16.xml"/><Relationship Id="rId44" Type="http://schemas.openxmlformats.org/officeDocument/2006/relationships/font" Target="fonts/FiraSansExtraCondensed-boldItalic.fntdata"/><Relationship Id="rId21" Type="http://schemas.openxmlformats.org/officeDocument/2006/relationships/slide" Target="slides/slide15.xml"/><Relationship Id="rId43" Type="http://schemas.openxmlformats.org/officeDocument/2006/relationships/font" Target="fonts/FiraSansExtraCondensed-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m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rimo-italic.fntdata"/><Relationship Id="rId12" Type="http://schemas.openxmlformats.org/officeDocument/2006/relationships/slide" Target="slides/slide6.xml"/><Relationship Id="rId34" Type="http://schemas.openxmlformats.org/officeDocument/2006/relationships/font" Target="fonts/Arimo-bold.fntdata"/><Relationship Id="rId15" Type="http://schemas.openxmlformats.org/officeDocument/2006/relationships/slide" Target="slides/slide9.xml"/><Relationship Id="rId37" Type="http://schemas.openxmlformats.org/officeDocument/2006/relationships/font" Target="fonts/TitilliumWeb-regular.fntdata"/><Relationship Id="rId14" Type="http://schemas.openxmlformats.org/officeDocument/2006/relationships/slide" Target="slides/slide8.xml"/><Relationship Id="rId36" Type="http://schemas.openxmlformats.org/officeDocument/2006/relationships/font" Target="fonts/Arimo-boldItalic.fntdata"/><Relationship Id="rId17" Type="http://schemas.openxmlformats.org/officeDocument/2006/relationships/slide" Target="slides/slide11.xml"/><Relationship Id="rId39" Type="http://schemas.openxmlformats.org/officeDocument/2006/relationships/font" Target="fonts/TitilliumWeb-italic.fntdata"/><Relationship Id="rId16" Type="http://schemas.openxmlformats.org/officeDocument/2006/relationships/slide" Target="slides/slide10.xml"/><Relationship Id="rId38" Type="http://schemas.openxmlformats.org/officeDocument/2006/relationships/font" Target="fonts/TitilliumWeb-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20T12:58:03.357">
    <p:pos x="6000" y="0"/>
    <p:text>Specify which leaders &amp; members have worked on this lecture</p:text>
    <p:extLst>
      <p:ext uri="{C676402C-5697-4E1C-873F-D02D1690AC5C}">
        <p15:threadingInfo timeZoneBias="0"/>
      </p:ext>
      <p:ext uri="http://customooxmlschemas.google.com/">
        <go:slidesCustomData xmlns:go="http://customooxmlschemas.google.com/" commentPostId="AAAAUcT_04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0f8ccf94c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10f8ccf94c0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27"/>
          <p:cNvSpPr txBox="1"/>
          <p:nvPr>
            <p:ph type="title"/>
          </p:nvPr>
        </p:nvSpPr>
        <p:spPr>
          <a:xfrm>
            <a:off x="2839338" y="2322300"/>
            <a:ext cx="34653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500">
                <a:solidFill>
                  <a:srgbClr val="0B539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7"/>
          <p:cNvSpPr txBox="1"/>
          <p:nvPr>
            <p:ph idx="2" type="title"/>
          </p:nvPr>
        </p:nvSpPr>
        <p:spPr>
          <a:xfrm>
            <a:off x="2839338" y="549600"/>
            <a:ext cx="34653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0700">
                <a:solidFill>
                  <a:schemeClr val="accent4"/>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3" name="Google Shape;13;p27"/>
          <p:cNvSpPr txBox="1"/>
          <p:nvPr>
            <p:ph idx="1" type="subTitle"/>
          </p:nvPr>
        </p:nvSpPr>
        <p:spPr>
          <a:xfrm>
            <a:off x="3421338" y="3164100"/>
            <a:ext cx="23013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 name="Google Shape;14;p27"/>
          <p:cNvSpPr/>
          <p:nvPr/>
        </p:nvSpPr>
        <p:spPr>
          <a:xfrm>
            <a:off x="0"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7"/>
          <p:cNvSpPr/>
          <p:nvPr/>
        </p:nvSpPr>
        <p:spPr>
          <a:xfrm>
            <a:off x="0"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7"/>
          <p:cNvSpPr/>
          <p:nvPr/>
        </p:nvSpPr>
        <p:spPr>
          <a:xfrm>
            <a:off x="0"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7"/>
          <p:cNvSpPr/>
          <p:nvPr/>
        </p:nvSpPr>
        <p:spPr>
          <a:xfrm>
            <a:off x="1479196" y="2322300"/>
            <a:ext cx="7669417" cy="2821208"/>
          </a:xfrm>
          <a:custGeom>
            <a:rect b="b" l="l" r="r" t="t"/>
            <a:pathLst>
              <a:path extrusionOk="0" h="28258" w="76819">
                <a:moveTo>
                  <a:pt x="76819" y="0"/>
                </a:moveTo>
                <a:cubicBezTo>
                  <a:pt x="71736" y="4265"/>
                  <a:pt x="71951" y="9227"/>
                  <a:pt x="63462" y="9924"/>
                </a:cubicBezTo>
                <a:cubicBezTo>
                  <a:pt x="52585" y="10783"/>
                  <a:pt x="47422" y="16214"/>
                  <a:pt x="43962" y="20130"/>
                </a:cubicBezTo>
                <a:cubicBezTo>
                  <a:pt x="41531" y="22750"/>
                  <a:pt x="37451" y="23254"/>
                  <a:pt x="32459" y="23254"/>
                </a:cubicBezTo>
                <a:cubicBezTo>
                  <a:pt x="30014" y="23254"/>
                  <a:pt x="27351" y="23133"/>
                  <a:pt x="24556" y="23080"/>
                </a:cubicBezTo>
                <a:cubicBezTo>
                  <a:pt x="24125" y="23076"/>
                  <a:pt x="23694" y="23074"/>
                  <a:pt x="23263" y="23074"/>
                </a:cubicBezTo>
                <a:cubicBezTo>
                  <a:pt x="12098" y="23074"/>
                  <a:pt x="852" y="24590"/>
                  <a:pt x="0" y="28257"/>
                </a:cubicBezTo>
                <a:lnTo>
                  <a:pt x="76819" y="28257"/>
                </a:lnTo>
                <a:lnTo>
                  <a:pt x="76819"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7"/>
          <p:cNvSpPr/>
          <p:nvPr/>
        </p:nvSpPr>
        <p:spPr>
          <a:xfrm>
            <a:off x="1479196" y="2322300"/>
            <a:ext cx="7669417" cy="2819810"/>
          </a:xfrm>
          <a:custGeom>
            <a:rect b="b" l="l" r="r" t="t"/>
            <a:pathLst>
              <a:path extrusionOk="0" h="28244" w="76819">
                <a:moveTo>
                  <a:pt x="76819" y="0"/>
                </a:moveTo>
                <a:cubicBezTo>
                  <a:pt x="71736" y="4265"/>
                  <a:pt x="72568" y="10796"/>
                  <a:pt x="64078" y="11480"/>
                </a:cubicBezTo>
                <a:cubicBezTo>
                  <a:pt x="53819" y="12767"/>
                  <a:pt x="44874" y="15879"/>
                  <a:pt x="41897" y="19983"/>
                </a:cubicBezTo>
                <a:cubicBezTo>
                  <a:pt x="38569" y="23582"/>
                  <a:pt x="33245" y="24535"/>
                  <a:pt x="25767" y="24535"/>
                </a:cubicBezTo>
                <a:cubicBezTo>
                  <a:pt x="25137" y="24535"/>
                  <a:pt x="24492" y="24528"/>
                  <a:pt x="23832" y="24515"/>
                </a:cubicBezTo>
                <a:cubicBezTo>
                  <a:pt x="22227" y="24501"/>
                  <a:pt x="20627" y="24488"/>
                  <a:pt x="19057" y="24488"/>
                </a:cubicBezTo>
                <a:cubicBezTo>
                  <a:pt x="9306" y="24488"/>
                  <a:pt x="763" y="24963"/>
                  <a:pt x="0" y="28244"/>
                </a:cubicBezTo>
                <a:lnTo>
                  <a:pt x="76819" y="28244"/>
                </a:lnTo>
                <a:lnTo>
                  <a:pt x="76819"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7"/>
          <p:cNvSpPr/>
          <p:nvPr/>
        </p:nvSpPr>
        <p:spPr>
          <a:xfrm>
            <a:off x="1643829" y="2322300"/>
            <a:ext cx="7504785" cy="2821208"/>
          </a:xfrm>
          <a:custGeom>
            <a:rect b="b" l="l" r="r" t="t"/>
            <a:pathLst>
              <a:path extrusionOk="0" h="28258" w="75170">
                <a:moveTo>
                  <a:pt x="75170" y="0"/>
                </a:moveTo>
                <a:cubicBezTo>
                  <a:pt x="70087" y="4265"/>
                  <a:pt x="73963" y="10179"/>
                  <a:pt x="65474" y="10876"/>
                </a:cubicBezTo>
                <a:cubicBezTo>
                  <a:pt x="54450" y="11681"/>
                  <a:pt x="51862" y="11627"/>
                  <a:pt x="42514" y="20908"/>
                </a:cubicBezTo>
                <a:cubicBezTo>
                  <a:pt x="38198" y="23733"/>
                  <a:pt x="31185" y="24258"/>
                  <a:pt x="24803" y="24258"/>
                </a:cubicBezTo>
                <a:cubicBezTo>
                  <a:pt x="21028" y="24258"/>
                  <a:pt x="17475" y="24074"/>
                  <a:pt x="14832" y="24074"/>
                </a:cubicBezTo>
                <a:cubicBezTo>
                  <a:pt x="13863" y="24074"/>
                  <a:pt x="13016" y="24099"/>
                  <a:pt x="12326" y="24167"/>
                </a:cubicBezTo>
                <a:cubicBezTo>
                  <a:pt x="12300" y="24167"/>
                  <a:pt x="12274" y="24167"/>
                  <a:pt x="12248" y="24167"/>
                </a:cubicBezTo>
                <a:cubicBezTo>
                  <a:pt x="6825" y="24167"/>
                  <a:pt x="2403" y="25561"/>
                  <a:pt x="1" y="28257"/>
                </a:cubicBezTo>
                <a:lnTo>
                  <a:pt x="75170" y="28257"/>
                </a:lnTo>
                <a:lnTo>
                  <a:pt x="7517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7"/>
          <p:cNvSpPr/>
          <p:nvPr/>
        </p:nvSpPr>
        <p:spPr>
          <a:xfrm rot="1883981">
            <a:off x="-465712" y="3390016"/>
            <a:ext cx="6370433" cy="3325904"/>
          </a:xfrm>
          <a:custGeom>
            <a:rect b="b" l="l" r="r" t="t"/>
            <a:pathLst>
              <a:path extrusionOk="0" fill="none" h="54974" w="92510">
                <a:moveTo>
                  <a:pt x="2259" y="54974"/>
                </a:moveTo>
                <a:cubicBezTo>
                  <a:pt x="946" y="50218"/>
                  <a:pt x="1" y="45046"/>
                  <a:pt x="1826" y="40450"/>
                </a:cubicBezTo>
                <a:cubicBezTo>
                  <a:pt x="4212" y="34445"/>
                  <a:pt x="10826" y="31098"/>
                  <a:pt x="17231" y="30329"/>
                </a:cubicBezTo>
                <a:cubicBezTo>
                  <a:pt x="23637" y="29561"/>
                  <a:pt x="30106" y="30842"/>
                  <a:pt x="36527" y="31322"/>
                </a:cubicBezTo>
                <a:cubicBezTo>
                  <a:pt x="42965" y="31803"/>
                  <a:pt x="49866" y="31386"/>
                  <a:pt x="55167" y="27719"/>
                </a:cubicBezTo>
                <a:cubicBezTo>
                  <a:pt x="62533" y="22611"/>
                  <a:pt x="64951" y="12683"/>
                  <a:pt x="71580" y="6662"/>
                </a:cubicBezTo>
                <a:cubicBezTo>
                  <a:pt x="77121" y="1666"/>
                  <a:pt x="85480" y="0"/>
                  <a:pt x="92510" y="2530"/>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rot="-3003199">
            <a:off x="1156707" y="2129899"/>
            <a:ext cx="2593915" cy="6099155"/>
          </a:xfrm>
          <a:custGeom>
            <a:rect b="b" l="l" r="r" t="t"/>
            <a:pathLst>
              <a:path extrusionOk="0" fill="none" h="55215" w="47976">
                <a:moveTo>
                  <a:pt x="0" y="0"/>
                </a:moveTo>
                <a:cubicBezTo>
                  <a:pt x="497" y="3603"/>
                  <a:pt x="3683" y="6326"/>
                  <a:pt x="7094" y="7607"/>
                </a:cubicBezTo>
                <a:cubicBezTo>
                  <a:pt x="10489" y="8872"/>
                  <a:pt x="14204" y="9032"/>
                  <a:pt x="17807" y="9608"/>
                </a:cubicBezTo>
                <a:cubicBezTo>
                  <a:pt x="21394" y="10169"/>
                  <a:pt x="25125" y="11290"/>
                  <a:pt x="27591" y="13964"/>
                </a:cubicBezTo>
                <a:cubicBezTo>
                  <a:pt x="31963" y="18736"/>
                  <a:pt x="30682" y="26150"/>
                  <a:pt x="31370" y="32603"/>
                </a:cubicBezTo>
                <a:cubicBezTo>
                  <a:pt x="32395" y="42339"/>
                  <a:pt x="38976" y="51307"/>
                  <a:pt x="47976" y="55214"/>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flipH="1" rot="-6632099">
            <a:off x="7022087" y="-2278905"/>
            <a:ext cx="1382995" cy="5186144"/>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7"/>
          <p:cNvSpPr/>
          <p:nvPr/>
        </p:nvSpPr>
        <p:spPr>
          <a:xfrm rot="-2144616">
            <a:off x="6248673" y="-1574361"/>
            <a:ext cx="1570938" cy="471800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99D9FF"/>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36"/>
          <p:cNvSpPr txBox="1"/>
          <p:nvPr>
            <p:ph type="title"/>
          </p:nvPr>
        </p:nvSpPr>
        <p:spPr>
          <a:xfrm>
            <a:off x="895275" y="1088100"/>
            <a:ext cx="27318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1" name="Google Shape;9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36"/>
          <p:cNvSpPr txBox="1"/>
          <p:nvPr>
            <p:ph idx="1" type="subTitle"/>
          </p:nvPr>
        </p:nvSpPr>
        <p:spPr>
          <a:xfrm>
            <a:off x="895275" y="1901225"/>
            <a:ext cx="2731800" cy="132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6"/>
          <p:cNvSpPr/>
          <p:nvPr/>
        </p:nvSpPr>
        <p:spPr>
          <a:xfrm flipH="1" rot="-361962">
            <a:off x="-47813" y="69175"/>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6"/>
          <p:cNvSpPr/>
          <p:nvPr/>
        </p:nvSpPr>
        <p:spPr>
          <a:xfrm flipH="1">
            <a:off x="-257175" y="-176125"/>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6"/>
          <p:cNvSpPr/>
          <p:nvPr/>
        </p:nvSpPr>
        <p:spPr>
          <a:xfrm>
            <a:off x="0" y="3252200"/>
            <a:ext cx="5558312" cy="1891329"/>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6"/>
          <p:cNvSpPr/>
          <p:nvPr/>
        </p:nvSpPr>
        <p:spPr>
          <a:xfrm>
            <a:off x="0" y="3329393"/>
            <a:ext cx="5415118" cy="1814137"/>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6"/>
          <p:cNvSpPr/>
          <p:nvPr/>
        </p:nvSpPr>
        <p:spPr>
          <a:xfrm>
            <a:off x="0" y="3253684"/>
            <a:ext cx="5227504" cy="1889845"/>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p37"/>
          <p:cNvSpPr txBox="1"/>
          <p:nvPr>
            <p:ph type="title"/>
          </p:nvPr>
        </p:nvSpPr>
        <p:spPr>
          <a:xfrm>
            <a:off x="1028750" y="1681350"/>
            <a:ext cx="2874600" cy="85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3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0" name="Google Shape;10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37"/>
          <p:cNvSpPr txBox="1"/>
          <p:nvPr>
            <p:ph idx="1" type="subTitle"/>
          </p:nvPr>
        </p:nvSpPr>
        <p:spPr>
          <a:xfrm>
            <a:off x="1028750" y="2539600"/>
            <a:ext cx="2874600" cy="125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7"/>
          <p:cNvSpPr/>
          <p:nvPr/>
        </p:nvSpPr>
        <p:spPr>
          <a:xfrm flipH="1" rot="4595814">
            <a:off x="6118924" y="-1918201"/>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7"/>
          <p:cNvSpPr/>
          <p:nvPr/>
        </p:nvSpPr>
        <p:spPr>
          <a:xfrm flipH="1" rot="-6204186">
            <a:off x="1915715" y="1939424"/>
            <a:ext cx="1382990" cy="518615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7"/>
          <p:cNvSpPr/>
          <p:nvPr/>
        </p:nvSpPr>
        <p:spPr>
          <a:xfrm flipH="1" rot="-6127406">
            <a:off x="1157601" y="2604880"/>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7"/>
          <p:cNvSpPr/>
          <p:nvPr/>
        </p:nvSpPr>
        <p:spPr>
          <a:xfrm flipH="1" rot="4672594">
            <a:off x="7016432" y="-1133014"/>
            <a:ext cx="1243597" cy="373551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7"/>
          <p:cNvSpPr/>
          <p:nvPr/>
        </p:nvSpPr>
        <p:spPr>
          <a:xfrm flipH="1" rot="10800000">
            <a:off x="4505275" y="3109842"/>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7"/>
          <p:cNvSpPr/>
          <p:nvPr/>
        </p:nvSpPr>
        <p:spPr>
          <a:xfrm flipH="1" rot="10800000">
            <a:off x="4625157" y="319259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7"/>
          <p:cNvSpPr/>
          <p:nvPr/>
        </p:nvSpPr>
        <p:spPr>
          <a:xfrm flipH="1" rot="10800000">
            <a:off x="4784270" y="3111393"/>
            <a:ext cx="4423134" cy="2032113"/>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7"/>
          <p:cNvSpPr/>
          <p:nvPr/>
        </p:nvSpPr>
        <p:spPr>
          <a:xfrm flipH="1">
            <a:off x="1" y="-18450"/>
            <a:ext cx="4702123" cy="2033664"/>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flipH="1">
            <a:off x="-2" y="-18450"/>
            <a:ext cx="4582244" cy="1950916"/>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p:nvPr/>
        </p:nvSpPr>
        <p:spPr>
          <a:xfrm flipH="1">
            <a:off x="-9" y="-18450"/>
            <a:ext cx="4423134" cy="2033672"/>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38"/>
          <p:cNvSpPr/>
          <p:nvPr/>
        </p:nvSpPr>
        <p:spPr>
          <a:xfrm flipH="1" rot="-178981">
            <a:off x="-708931" y="15505"/>
            <a:ext cx="5171804" cy="4333873"/>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8"/>
          <p:cNvSpPr/>
          <p:nvPr/>
        </p:nvSpPr>
        <p:spPr>
          <a:xfrm flipH="1" rot="294329">
            <a:off x="-582649" y="15468"/>
            <a:ext cx="5171801" cy="4333765"/>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8"/>
          <p:cNvSpPr/>
          <p:nvPr/>
        </p:nvSpPr>
        <p:spPr>
          <a:xfrm flipH="1">
            <a:off x="-677854" y="81150"/>
            <a:ext cx="5171804" cy="4333834"/>
          </a:xfrm>
          <a:custGeom>
            <a:rect b="b" l="l" r="r" t="t"/>
            <a:pathLst>
              <a:path extrusionOk="0" h="75087" w="103815">
                <a:moveTo>
                  <a:pt x="93854" y="53196"/>
                </a:moveTo>
                <a:cubicBezTo>
                  <a:pt x="92349" y="48873"/>
                  <a:pt x="92749" y="44117"/>
                  <a:pt x="93550" y="39601"/>
                </a:cubicBezTo>
                <a:cubicBezTo>
                  <a:pt x="94350" y="35101"/>
                  <a:pt x="95519" y="30602"/>
                  <a:pt x="95455" y="26022"/>
                </a:cubicBezTo>
                <a:cubicBezTo>
                  <a:pt x="95359" y="18528"/>
                  <a:pt x="91772" y="11161"/>
                  <a:pt x="85911" y="6502"/>
                </a:cubicBezTo>
                <a:cubicBezTo>
                  <a:pt x="80051" y="1842"/>
                  <a:pt x="72044" y="0"/>
                  <a:pt x="64742" y="1698"/>
                </a:cubicBezTo>
                <a:cubicBezTo>
                  <a:pt x="60146" y="2770"/>
                  <a:pt x="55806" y="5172"/>
                  <a:pt x="51067" y="5365"/>
                </a:cubicBezTo>
                <a:cubicBezTo>
                  <a:pt x="46215" y="5557"/>
                  <a:pt x="41603" y="3411"/>
                  <a:pt x="36831" y="2530"/>
                </a:cubicBezTo>
                <a:cubicBezTo>
                  <a:pt x="25477" y="449"/>
                  <a:pt x="13307" y="6165"/>
                  <a:pt x="6966" y="15805"/>
                </a:cubicBezTo>
                <a:cubicBezTo>
                  <a:pt x="609" y="25429"/>
                  <a:pt x="0" y="38352"/>
                  <a:pt x="4660" y="48921"/>
                </a:cubicBezTo>
                <a:cubicBezTo>
                  <a:pt x="9304" y="59474"/>
                  <a:pt x="18832" y="67576"/>
                  <a:pt x="29737" y="71339"/>
                </a:cubicBezTo>
                <a:cubicBezTo>
                  <a:pt x="40658" y="75086"/>
                  <a:pt x="52796" y="74654"/>
                  <a:pt x="63749" y="71003"/>
                </a:cubicBezTo>
                <a:cubicBezTo>
                  <a:pt x="69113" y="69210"/>
                  <a:pt x="74222" y="66680"/>
                  <a:pt x="79666" y="65142"/>
                </a:cubicBezTo>
                <a:cubicBezTo>
                  <a:pt x="85111" y="63589"/>
                  <a:pt x="91116" y="63109"/>
                  <a:pt x="96288" y="65398"/>
                </a:cubicBezTo>
                <a:lnTo>
                  <a:pt x="103814" y="61427"/>
                </a:lnTo>
                <a:cubicBezTo>
                  <a:pt x="99234" y="61315"/>
                  <a:pt x="95359" y="57520"/>
                  <a:pt x="93854" y="5319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8"/>
          <p:cNvSpPr/>
          <p:nvPr/>
        </p:nvSpPr>
        <p:spPr>
          <a:xfrm>
            <a:off x="3999650" y="3580887"/>
            <a:ext cx="5343525" cy="2247975"/>
          </a:xfrm>
          <a:custGeom>
            <a:rect b="b" l="l" r="r" t="t"/>
            <a:pathLst>
              <a:path extrusionOk="0" h="89919" w="213741">
                <a:moveTo>
                  <a:pt x="213741" y="2505"/>
                </a:moveTo>
                <a:cubicBezTo>
                  <a:pt x="201309" y="-4954"/>
                  <a:pt x="182509" y="6025"/>
                  <a:pt x="172593" y="16602"/>
                </a:cubicBezTo>
                <a:cubicBezTo>
                  <a:pt x="163735" y="26051"/>
                  <a:pt x="157224" y="38030"/>
                  <a:pt x="146685" y="45558"/>
                </a:cubicBezTo>
                <a:cubicBezTo>
                  <a:pt x="122906" y="62543"/>
                  <a:pt x="87638" y="48427"/>
                  <a:pt x="59817" y="57369"/>
                </a:cubicBezTo>
                <a:cubicBezTo>
                  <a:pt x="47809" y="61229"/>
                  <a:pt x="35156" y="65224"/>
                  <a:pt x="25527" y="73371"/>
                </a:cubicBezTo>
                <a:cubicBezTo>
                  <a:pt x="17861" y="79858"/>
                  <a:pt x="9527" y="92549"/>
                  <a:pt x="0" y="8937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8"/>
          <p:cNvSpPr txBox="1"/>
          <p:nvPr>
            <p:ph type="title"/>
          </p:nvPr>
        </p:nvSpPr>
        <p:spPr>
          <a:xfrm>
            <a:off x="750500" y="549600"/>
            <a:ext cx="3496800" cy="32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4700">
                <a:solidFill>
                  <a:srgbClr val="0B5394"/>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p38"/>
          <p:cNvSpPr/>
          <p:nvPr/>
        </p:nvSpPr>
        <p:spPr>
          <a:xfrm rot="-3137463">
            <a:off x="5675973" y="3173409"/>
            <a:ext cx="4250046" cy="2439523"/>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0" name="Shape 120"/>
        <p:cNvGrpSpPr/>
        <p:nvPr/>
      </p:nvGrpSpPr>
      <p:grpSpPr>
        <a:xfrm>
          <a:off x="0" y="0"/>
          <a:ext cx="0" cy="0"/>
          <a:chOff x="0" y="0"/>
          <a:chExt cx="0" cy="0"/>
        </a:xfrm>
      </p:grpSpPr>
      <p:sp>
        <p:nvSpPr>
          <p:cNvPr id="121" name="Google Shape;121;p39"/>
          <p:cNvSpPr txBox="1"/>
          <p:nvPr>
            <p:ph hasCustomPrompt="1" type="title"/>
          </p:nvPr>
        </p:nvSpPr>
        <p:spPr>
          <a:xfrm>
            <a:off x="1285800" y="1344250"/>
            <a:ext cx="65724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2" name="Google Shape;12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39"/>
          <p:cNvSpPr txBox="1"/>
          <p:nvPr>
            <p:ph idx="1" type="subTitle"/>
          </p:nvPr>
        </p:nvSpPr>
        <p:spPr>
          <a:xfrm>
            <a:off x="714300" y="3422050"/>
            <a:ext cx="7715400" cy="8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 name="Google Shape;124;p39"/>
          <p:cNvSpPr/>
          <p:nvPr/>
        </p:nvSpPr>
        <p:spPr>
          <a:xfrm>
            <a:off x="0" y="147081"/>
            <a:ext cx="9143964" cy="926936"/>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p:nvPr/>
        </p:nvSpPr>
        <p:spPr>
          <a:xfrm>
            <a:off x="0" y="147076"/>
            <a:ext cx="9143964" cy="1010412"/>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9"/>
          <p:cNvSpPr/>
          <p:nvPr/>
        </p:nvSpPr>
        <p:spPr>
          <a:xfrm>
            <a:off x="0" y="0"/>
            <a:ext cx="9143964" cy="1010379"/>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9"/>
          <p:cNvSpPr/>
          <p:nvPr/>
        </p:nvSpPr>
        <p:spPr>
          <a:xfrm>
            <a:off x="-154375" y="4088523"/>
            <a:ext cx="9839325" cy="730525"/>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9"/>
          <p:cNvSpPr/>
          <p:nvPr/>
        </p:nvSpPr>
        <p:spPr>
          <a:xfrm>
            <a:off x="-382975" y="3938775"/>
            <a:ext cx="10001250" cy="91290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9" name="Shape 129"/>
        <p:cNvGrpSpPr/>
        <p:nvPr/>
      </p:nvGrpSpPr>
      <p:grpSpPr>
        <a:xfrm>
          <a:off x="0" y="0"/>
          <a:ext cx="0" cy="0"/>
          <a:chOff x="0" y="0"/>
          <a:chExt cx="0" cy="0"/>
        </a:xfrm>
      </p:grpSpPr>
      <p:sp>
        <p:nvSpPr>
          <p:cNvPr id="130" name="Google Shape;13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31" name="Shape 131"/>
        <p:cNvGrpSpPr/>
        <p:nvPr/>
      </p:nvGrpSpPr>
      <p:grpSpPr>
        <a:xfrm>
          <a:off x="0" y="0"/>
          <a:ext cx="0" cy="0"/>
          <a:chOff x="0" y="0"/>
          <a:chExt cx="0" cy="0"/>
        </a:xfrm>
      </p:grpSpPr>
      <p:sp>
        <p:nvSpPr>
          <p:cNvPr id="132" name="Google Shape;132;p41"/>
          <p:cNvSpPr txBox="1"/>
          <p:nvPr>
            <p:ph type="title"/>
          </p:nvPr>
        </p:nvSpPr>
        <p:spPr>
          <a:xfrm>
            <a:off x="714300" y="435300"/>
            <a:ext cx="38577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1"/>
          <p:cNvSpPr txBox="1"/>
          <p:nvPr>
            <p:ph idx="2" type="title"/>
          </p:nvPr>
        </p:nvSpPr>
        <p:spPr>
          <a:xfrm>
            <a:off x="3405459"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34" name="Google Shape;134;p41"/>
          <p:cNvSpPr txBox="1"/>
          <p:nvPr>
            <p:ph idx="1" type="subTitle"/>
          </p:nvPr>
        </p:nvSpPr>
        <p:spPr>
          <a:xfrm>
            <a:off x="3405459"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1"/>
          <p:cNvSpPr txBox="1"/>
          <p:nvPr>
            <p:ph idx="3" type="title"/>
          </p:nvPr>
        </p:nvSpPr>
        <p:spPr>
          <a:xfrm>
            <a:off x="7143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36" name="Google Shape;136;p41"/>
          <p:cNvSpPr txBox="1"/>
          <p:nvPr>
            <p:ph idx="4" type="subTitle"/>
          </p:nvPr>
        </p:nvSpPr>
        <p:spPr>
          <a:xfrm>
            <a:off x="7143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1"/>
          <p:cNvSpPr txBox="1"/>
          <p:nvPr>
            <p:ph idx="5" type="title"/>
          </p:nvPr>
        </p:nvSpPr>
        <p:spPr>
          <a:xfrm>
            <a:off x="3405459"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38" name="Google Shape;138;p41"/>
          <p:cNvSpPr txBox="1"/>
          <p:nvPr>
            <p:ph idx="6" type="subTitle"/>
          </p:nvPr>
        </p:nvSpPr>
        <p:spPr>
          <a:xfrm>
            <a:off x="3405459"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1"/>
          <p:cNvSpPr txBox="1"/>
          <p:nvPr>
            <p:ph idx="7" type="title"/>
          </p:nvPr>
        </p:nvSpPr>
        <p:spPr>
          <a:xfrm>
            <a:off x="714300" y="2865100"/>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40" name="Google Shape;140;p41"/>
          <p:cNvSpPr txBox="1"/>
          <p:nvPr>
            <p:ph idx="8" type="subTitle"/>
          </p:nvPr>
        </p:nvSpPr>
        <p:spPr>
          <a:xfrm>
            <a:off x="714300" y="3256700"/>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1"/>
          <p:cNvSpPr txBox="1"/>
          <p:nvPr>
            <p:ph idx="9" type="title"/>
          </p:nvPr>
        </p:nvSpPr>
        <p:spPr>
          <a:xfrm>
            <a:off x="6096609" y="2855725"/>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42" name="Google Shape;142;p41"/>
          <p:cNvSpPr txBox="1"/>
          <p:nvPr>
            <p:ph idx="13" type="subTitle"/>
          </p:nvPr>
        </p:nvSpPr>
        <p:spPr>
          <a:xfrm>
            <a:off x="6096609" y="3247325"/>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1"/>
          <p:cNvSpPr txBox="1"/>
          <p:nvPr>
            <p:ph idx="14" type="title"/>
          </p:nvPr>
        </p:nvSpPr>
        <p:spPr>
          <a:xfrm>
            <a:off x="6096600" y="1568913"/>
            <a:ext cx="2333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44" name="Google Shape;144;p41"/>
          <p:cNvSpPr txBox="1"/>
          <p:nvPr>
            <p:ph idx="15" type="subTitle"/>
          </p:nvPr>
        </p:nvSpPr>
        <p:spPr>
          <a:xfrm>
            <a:off x="6096600" y="1960513"/>
            <a:ext cx="2333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1"/>
          <p:cNvSpPr/>
          <p:nvPr/>
        </p:nvSpPr>
        <p:spPr>
          <a:xfrm rot="-4351074">
            <a:off x="222759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1"/>
          <p:cNvSpPr/>
          <p:nvPr/>
        </p:nvSpPr>
        <p:spPr>
          <a:xfrm rot="-4427949">
            <a:off x="136858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1"/>
          <p:cNvSpPr/>
          <p:nvPr/>
        </p:nvSpPr>
        <p:spPr>
          <a:xfrm flipH="1" rot="10800000">
            <a:off x="2999625" y="4011042"/>
            <a:ext cx="6144117"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1"/>
          <p:cNvSpPr/>
          <p:nvPr/>
        </p:nvSpPr>
        <p:spPr>
          <a:xfrm flipH="1" rot="10800000">
            <a:off x="2469949" y="4147143"/>
            <a:ext cx="6673729"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1"/>
          <p:cNvSpPr/>
          <p:nvPr/>
        </p:nvSpPr>
        <p:spPr>
          <a:xfrm flipH="1" rot="10800000">
            <a:off x="3231866" y="4209012"/>
            <a:ext cx="5911954"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50" name="Shape 150"/>
        <p:cNvGrpSpPr/>
        <p:nvPr/>
      </p:nvGrpSpPr>
      <p:grpSpPr>
        <a:xfrm>
          <a:off x="0" y="0"/>
          <a:ext cx="0" cy="0"/>
          <a:chOff x="0" y="0"/>
          <a:chExt cx="0" cy="0"/>
        </a:xfrm>
      </p:grpSpPr>
      <p:sp>
        <p:nvSpPr>
          <p:cNvPr id="151" name="Google Shape;151;p42"/>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2" name="Google Shape;152;p42"/>
          <p:cNvSpPr txBox="1"/>
          <p:nvPr>
            <p:ph idx="2" type="title"/>
          </p:nvPr>
        </p:nvSpPr>
        <p:spPr>
          <a:xfrm>
            <a:off x="362625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3" name="Google Shape;153;p42"/>
          <p:cNvSpPr txBox="1"/>
          <p:nvPr>
            <p:ph idx="1" type="subTitle"/>
          </p:nvPr>
        </p:nvSpPr>
        <p:spPr>
          <a:xfrm>
            <a:off x="362625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4" name="Google Shape;154;p42"/>
          <p:cNvSpPr txBox="1"/>
          <p:nvPr>
            <p:ph idx="3" type="title"/>
          </p:nvPr>
        </p:nvSpPr>
        <p:spPr>
          <a:xfrm>
            <a:off x="10191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5" name="Google Shape;155;p42"/>
          <p:cNvSpPr txBox="1"/>
          <p:nvPr>
            <p:ph idx="4" type="subTitle"/>
          </p:nvPr>
        </p:nvSpPr>
        <p:spPr>
          <a:xfrm>
            <a:off x="10191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6" name="Google Shape;156;p42"/>
          <p:cNvSpPr txBox="1"/>
          <p:nvPr>
            <p:ph idx="5" type="title"/>
          </p:nvPr>
        </p:nvSpPr>
        <p:spPr>
          <a:xfrm>
            <a:off x="6233400" y="18709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7" name="Google Shape;157;p42"/>
          <p:cNvSpPr txBox="1"/>
          <p:nvPr>
            <p:ph idx="6" type="subTitle"/>
          </p:nvPr>
        </p:nvSpPr>
        <p:spPr>
          <a:xfrm>
            <a:off x="6233400" y="22720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8" name="Google Shape;158;p42"/>
          <p:cNvSpPr txBox="1"/>
          <p:nvPr>
            <p:ph idx="7" type="title"/>
          </p:nvPr>
        </p:nvSpPr>
        <p:spPr>
          <a:xfrm>
            <a:off x="10191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9" name="Google Shape;159;p42"/>
          <p:cNvSpPr txBox="1"/>
          <p:nvPr>
            <p:ph idx="8" type="subTitle"/>
          </p:nvPr>
        </p:nvSpPr>
        <p:spPr>
          <a:xfrm>
            <a:off x="10191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0" name="Google Shape;160;p42"/>
          <p:cNvSpPr txBox="1"/>
          <p:nvPr>
            <p:ph idx="9" type="title"/>
          </p:nvPr>
        </p:nvSpPr>
        <p:spPr>
          <a:xfrm>
            <a:off x="623340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61" name="Google Shape;161;p42"/>
          <p:cNvSpPr txBox="1"/>
          <p:nvPr>
            <p:ph idx="13" type="subTitle"/>
          </p:nvPr>
        </p:nvSpPr>
        <p:spPr>
          <a:xfrm>
            <a:off x="623340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2" name="Google Shape;162;p42"/>
          <p:cNvSpPr txBox="1"/>
          <p:nvPr>
            <p:ph idx="14" type="title"/>
          </p:nvPr>
        </p:nvSpPr>
        <p:spPr>
          <a:xfrm>
            <a:off x="3626250" y="3627450"/>
            <a:ext cx="1891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63" name="Google Shape;163;p42"/>
          <p:cNvSpPr txBox="1"/>
          <p:nvPr>
            <p:ph idx="15" type="subTitle"/>
          </p:nvPr>
        </p:nvSpPr>
        <p:spPr>
          <a:xfrm>
            <a:off x="3626250" y="4028575"/>
            <a:ext cx="1891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4" name="Google Shape;164;p42"/>
          <p:cNvSpPr/>
          <p:nvPr/>
        </p:nvSpPr>
        <p:spPr>
          <a:xfrm>
            <a:off x="-144750" y="-51435"/>
            <a:ext cx="9915525" cy="642425"/>
          </a:xfrm>
          <a:custGeom>
            <a:rect b="b" l="l" r="r" t="t"/>
            <a:pathLst>
              <a:path extrusionOk="0" h="25697" w="396621">
                <a:moveTo>
                  <a:pt x="0" y="15704"/>
                </a:moveTo>
                <a:cubicBezTo>
                  <a:pt x="25650" y="7154"/>
                  <a:pt x="54012" y="-5059"/>
                  <a:pt x="80010" y="2369"/>
                </a:cubicBezTo>
                <a:cubicBezTo>
                  <a:pt x="105193" y="9564"/>
                  <a:pt x="128891" y="24737"/>
                  <a:pt x="155067" y="25610"/>
                </a:cubicBezTo>
                <a:cubicBezTo>
                  <a:pt x="196552" y="26993"/>
                  <a:pt x="236658" y="-1596"/>
                  <a:pt x="277749" y="4274"/>
                </a:cubicBezTo>
                <a:cubicBezTo>
                  <a:pt x="291790" y="6280"/>
                  <a:pt x="304991" y="12195"/>
                  <a:pt x="318516" y="16466"/>
                </a:cubicBezTo>
                <a:cubicBezTo>
                  <a:pt x="335257" y="21752"/>
                  <a:pt x="353674" y="21691"/>
                  <a:pt x="371094" y="19514"/>
                </a:cubicBezTo>
                <a:cubicBezTo>
                  <a:pt x="379775" y="18429"/>
                  <a:pt x="390435" y="19604"/>
                  <a:pt x="396621" y="13418"/>
                </a:cubicBezTo>
              </a:path>
            </a:pathLst>
          </a:custGeom>
          <a:noFill/>
          <a:ln cap="flat" cmpd="sng" w="19050">
            <a:solidFill>
              <a:srgbClr val="99D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2"/>
          <p:cNvSpPr/>
          <p:nvPr/>
        </p:nvSpPr>
        <p:spPr>
          <a:xfrm flipH="1" rot="-7037005">
            <a:off x="3853533" y="-4365727"/>
            <a:ext cx="1627845" cy="900076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66" name="Shape 166"/>
        <p:cNvGrpSpPr/>
        <p:nvPr/>
      </p:nvGrpSpPr>
      <p:grpSpPr>
        <a:xfrm>
          <a:off x="0" y="0"/>
          <a:ext cx="0" cy="0"/>
          <a:chOff x="0" y="0"/>
          <a:chExt cx="0" cy="0"/>
        </a:xfrm>
      </p:grpSpPr>
      <p:sp>
        <p:nvSpPr>
          <p:cNvPr id="167" name="Google Shape;167;p43"/>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8" name="Google Shape;168;p43"/>
          <p:cNvSpPr txBox="1"/>
          <p:nvPr>
            <p:ph idx="2" type="title"/>
          </p:nvPr>
        </p:nvSpPr>
        <p:spPr>
          <a:xfrm>
            <a:off x="59929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69" name="Google Shape;169;p43"/>
          <p:cNvSpPr txBox="1"/>
          <p:nvPr>
            <p:ph idx="1" type="subTitle"/>
          </p:nvPr>
        </p:nvSpPr>
        <p:spPr>
          <a:xfrm>
            <a:off x="6001663"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43"/>
          <p:cNvSpPr txBox="1"/>
          <p:nvPr>
            <p:ph idx="3" type="title"/>
          </p:nvPr>
        </p:nvSpPr>
        <p:spPr>
          <a:xfrm>
            <a:off x="3558732"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1" name="Google Shape;171;p43"/>
          <p:cNvSpPr txBox="1"/>
          <p:nvPr>
            <p:ph idx="4" type="subTitle"/>
          </p:nvPr>
        </p:nvSpPr>
        <p:spPr>
          <a:xfrm>
            <a:off x="3558770"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43"/>
          <p:cNvSpPr txBox="1"/>
          <p:nvPr>
            <p:ph idx="5" type="title"/>
          </p:nvPr>
        </p:nvSpPr>
        <p:spPr>
          <a:xfrm>
            <a:off x="1115838" y="2322575"/>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73" name="Google Shape;173;p43"/>
          <p:cNvSpPr txBox="1"/>
          <p:nvPr>
            <p:ph idx="6" type="subTitle"/>
          </p:nvPr>
        </p:nvSpPr>
        <p:spPr>
          <a:xfrm>
            <a:off x="1115838" y="26953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43"/>
          <p:cNvSpPr/>
          <p:nvPr/>
        </p:nvSpPr>
        <p:spPr>
          <a:xfrm flipH="1" rot="10800000">
            <a:off x="0" y="2643048"/>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3"/>
          <p:cNvSpPr/>
          <p:nvPr/>
        </p:nvSpPr>
        <p:spPr>
          <a:xfrm flipH="1" rot="10800000">
            <a:off x="0" y="2969184"/>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3"/>
          <p:cNvSpPr/>
          <p:nvPr/>
        </p:nvSpPr>
        <p:spPr>
          <a:xfrm flipH="1" rot="10800000">
            <a:off x="0" y="3088048"/>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3"/>
          <p:cNvSpPr/>
          <p:nvPr/>
        </p:nvSpPr>
        <p:spPr>
          <a:xfrm rot="10800000">
            <a:off x="3411627" y="4624656"/>
            <a:ext cx="6425723" cy="640944"/>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3"/>
          <p:cNvSpPr/>
          <p:nvPr/>
        </p:nvSpPr>
        <p:spPr>
          <a:xfrm rot="10800000">
            <a:off x="4269175" y="4672263"/>
            <a:ext cx="5486400" cy="532988"/>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3"/>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3"/>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3"/>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3"/>
          <p:cNvSpPr/>
          <p:nvPr/>
        </p:nvSpPr>
        <p:spPr>
          <a:xfrm>
            <a:off x="-563950" y="-238567"/>
            <a:ext cx="6296025" cy="788175"/>
          </a:xfrm>
          <a:custGeom>
            <a:rect b="b" l="l" r="r" t="t"/>
            <a:pathLst>
              <a:path extrusionOk="0" h="31527" w="251841">
                <a:moveTo>
                  <a:pt x="251841" y="1271"/>
                </a:moveTo>
                <a:cubicBezTo>
                  <a:pt x="251841" y="13315"/>
                  <a:pt x="228325" y="13495"/>
                  <a:pt x="216789" y="10034"/>
                </a:cubicBezTo>
                <a:cubicBezTo>
                  <a:pt x="202830" y="5846"/>
                  <a:pt x="188469" y="-2024"/>
                  <a:pt x="174117" y="509"/>
                </a:cubicBezTo>
                <a:cubicBezTo>
                  <a:pt x="158069" y="3341"/>
                  <a:pt x="143023" y="10883"/>
                  <a:pt x="128778" y="18797"/>
                </a:cubicBezTo>
                <a:cubicBezTo>
                  <a:pt x="121521" y="22829"/>
                  <a:pt x="115279" y="29815"/>
                  <a:pt x="107061" y="30989"/>
                </a:cubicBezTo>
                <a:cubicBezTo>
                  <a:pt x="84765" y="34174"/>
                  <a:pt x="63170" y="20849"/>
                  <a:pt x="41148" y="16130"/>
                </a:cubicBezTo>
                <a:cubicBezTo>
                  <a:pt x="35424" y="14903"/>
                  <a:pt x="29431" y="14261"/>
                  <a:pt x="23622" y="14987"/>
                </a:cubicBezTo>
                <a:cubicBezTo>
                  <a:pt x="15520" y="16000"/>
                  <a:pt x="8165" y="21464"/>
                  <a:pt x="0" y="21464"/>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3"/>
          <p:cNvSpPr/>
          <p:nvPr/>
        </p:nvSpPr>
        <p:spPr>
          <a:xfrm>
            <a:off x="-611575" y="-178225"/>
            <a:ext cx="5486400" cy="663250"/>
          </a:xfrm>
          <a:custGeom>
            <a:rect b="b" l="l" r="r" t="t"/>
            <a:pathLst>
              <a:path extrusionOk="0" h="26530" w="219456">
                <a:moveTo>
                  <a:pt x="219456" y="0"/>
                </a:moveTo>
                <a:cubicBezTo>
                  <a:pt x="212549" y="4605"/>
                  <a:pt x="205957" y="11018"/>
                  <a:pt x="197739" y="12192"/>
                </a:cubicBezTo>
                <a:cubicBezTo>
                  <a:pt x="178765" y="14903"/>
                  <a:pt x="160020" y="931"/>
                  <a:pt x="140970" y="3048"/>
                </a:cubicBezTo>
                <a:cubicBezTo>
                  <a:pt x="129398" y="4334"/>
                  <a:pt x="120001" y="13190"/>
                  <a:pt x="109728" y="18669"/>
                </a:cubicBezTo>
                <a:cubicBezTo>
                  <a:pt x="99506" y="24121"/>
                  <a:pt x="87364" y="27251"/>
                  <a:pt x="75819" y="26289"/>
                </a:cubicBezTo>
                <a:cubicBezTo>
                  <a:pt x="63480" y="25261"/>
                  <a:pt x="51077" y="23453"/>
                  <a:pt x="39243" y="19812"/>
                </a:cubicBezTo>
                <a:cubicBezTo>
                  <a:pt x="26656" y="15939"/>
                  <a:pt x="12494" y="11075"/>
                  <a:pt x="0" y="15240"/>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3">
    <p:spTree>
      <p:nvGrpSpPr>
        <p:cNvPr id="184" name="Shape 184"/>
        <p:cNvGrpSpPr/>
        <p:nvPr/>
      </p:nvGrpSpPr>
      <p:grpSpPr>
        <a:xfrm>
          <a:off x="0" y="0"/>
          <a:ext cx="0" cy="0"/>
          <a:chOff x="0" y="0"/>
          <a:chExt cx="0" cy="0"/>
        </a:xfrm>
      </p:grpSpPr>
      <p:sp>
        <p:nvSpPr>
          <p:cNvPr id="185" name="Google Shape;185;p44"/>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6" name="Google Shape;186;p44"/>
          <p:cNvSpPr txBox="1"/>
          <p:nvPr>
            <p:ph idx="2" type="title"/>
          </p:nvPr>
        </p:nvSpPr>
        <p:spPr>
          <a:xfrm>
            <a:off x="6017838"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7" name="Google Shape;187;p44"/>
          <p:cNvSpPr txBox="1"/>
          <p:nvPr>
            <p:ph idx="1" type="subTitle"/>
          </p:nvPr>
        </p:nvSpPr>
        <p:spPr>
          <a:xfrm>
            <a:off x="6017838"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4"/>
          <p:cNvSpPr txBox="1"/>
          <p:nvPr>
            <p:ph idx="3" type="title"/>
          </p:nvPr>
        </p:nvSpPr>
        <p:spPr>
          <a:xfrm>
            <a:off x="3579270"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89" name="Google Shape;189;p44"/>
          <p:cNvSpPr txBox="1"/>
          <p:nvPr>
            <p:ph idx="4" type="subTitle"/>
          </p:nvPr>
        </p:nvSpPr>
        <p:spPr>
          <a:xfrm>
            <a:off x="3579270"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44"/>
          <p:cNvSpPr txBox="1"/>
          <p:nvPr>
            <p:ph idx="5" type="title"/>
          </p:nvPr>
        </p:nvSpPr>
        <p:spPr>
          <a:xfrm>
            <a:off x="1136375" y="1174063"/>
            <a:ext cx="20265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91" name="Google Shape;191;p44"/>
          <p:cNvSpPr txBox="1"/>
          <p:nvPr>
            <p:ph idx="6" type="subTitle"/>
          </p:nvPr>
        </p:nvSpPr>
        <p:spPr>
          <a:xfrm>
            <a:off x="1136375" y="3161925"/>
            <a:ext cx="2026500" cy="89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4"/>
          <p:cNvSpPr txBox="1"/>
          <p:nvPr>
            <p:ph idx="7" type="title"/>
          </p:nvPr>
        </p:nvSpPr>
        <p:spPr>
          <a:xfrm>
            <a:off x="1240175" y="2026382"/>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93" name="Google Shape;193;p44"/>
          <p:cNvSpPr txBox="1"/>
          <p:nvPr>
            <p:ph idx="8" type="title"/>
          </p:nvPr>
        </p:nvSpPr>
        <p:spPr>
          <a:xfrm>
            <a:off x="3683070"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94" name="Google Shape;194;p44"/>
          <p:cNvSpPr txBox="1"/>
          <p:nvPr>
            <p:ph idx="9" type="title"/>
          </p:nvPr>
        </p:nvSpPr>
        <p:spPr>
          <a:xfrm>
            <a:off x="6121638" y="2038398"/>
            <a:ext cx="1818900" cy="75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500">
                <a:solidFill>
                  <a:schemeClr val="accent4"/>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95" name="Google Shape;195;p44"/>
          <p:cNvSpPr/>
          <p:nvPr/>
        </p:nvSpPr>
        <p:spPr>
          <a:xfrm flipH="1" rot="4351074">
            <a:off x="5591369" y="-2163383"/>
            <a:ext cx="1511425" cy="5667592"/>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4"/>
          <p:cNvSpPr/>
          <p:nvPr/>
        </p:nvSpPr>
        <p:spPr>
          <a:xfrm flipH="1" rot="4427949">
            <a:off x="6602741" y="-1267455"/>
            <a:ext cx="1359071" cy="4082320"/>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rgbClr val="AFF1F1"/>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 name="Google Shape;197;p44"/>
          <p:cNvGrpSpPr/>
          <p:nvPr/>
        </p:nvGrpSpPr>
        <p:grpSpPr>
          <a:xfrm>
            <a:off x="-3" y="3918341"/>
            <a:ext cx="5417960" cy="1282081"/>
            <a:chOff x="-66609" y="4201387"/>
            <a:chExt cx="4210740" cy="996488"/>
          </a:xfrm>
        </p:grpSpPr>
        <p:sp>
          <p:nvSpPr>
            <p:cNvPr id="198" name="Google Shape;198;p44"/>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4"/>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44"/>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3_1">
    <p:spTree>
      <p:nvGrpSpPr>
        <p:cNvPr id="201" name="Shape 201"/>
        <p:cNvGrpSpPr/>
        <p:nvPr/>
      </p:nvGrpSpPr>
      <p:grpSpPr>
        <a:xfrm>
          <a:off x="0" y="0"/>
          <a:ext cx="0" cy="0"/>
          <a:chOff x="0" y="0"/>
          <a:chExt cx="0" cy="0"/>
        </a:xfrm>
      </p:grpSpPr>
      <p:sp>
        <p:nvSpPr>
          <p:cNvPr id="202" name="Google Shape;202;p45"/>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3" name="Google Shape;203;p45"/>
          <p:cNvSpPr txBox="1"/>
          <p:nvPr>
            <p:ph idx="2" type="title"/>
          </p:nvPr>
        </p:nvSpPr>
        <p:spPr>
          <a:xfrm>
            <a:off x="1152452" y="1302150"/>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4" name="Google Shape;204;p45"/>
          <p:cNvSpPr txBox="1"/>
          <p:nvPr>
            <p:ph idx="1" type="subTitle"/>
          </p:nvPr>
        </p:nvSpPr>
        <p:spPr>
          <a:xfrm>
            <a:off x="1152452" y="1646335"/>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45"/>
          <p:cNvSpPr txBox="1"/>
          <p:nvPr>
            <p:ph idx="3" type="title"/>
          </p:nvPr>
        </p:nvSpPr>
        <p:spPr>
          <a:xfrm>
            <a:off x="1152460" y="2817744"/>
            <a:ext cx="29001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06" name="Google Shape;206;p45"/>
          <p:cNvSpPr txBox="1"/>
          <p:nvPr>
            <p:ph idx="4" type="subTitle"/>
          </p:nvPr>
        </p:nvSpPr>
        <p:spPr>
          <a:xfrm>
            <a:off x="1152460" y="3161929"/>
            <a:ext cx="2900100" cy="89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5"/>
          <p:cNvSpPr/>
          <p:nvPr/>
        </p:nvSpPr>
        <p:spPr>
          <a:xfrm flipH="1" rot="10800000">
            <a:off x="4923272" y="333484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45"/>
          <p:cNvSpPr/>
          <p:nvPr/>
        </p:nvSpPr>
        <p:spPr>
          <a:xfrm flipH="1" rot="10800000">
            <a:off x="5030875" y="3334807"/>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45"/>
          <p:cNvSpPr/>
          <p:nvPr/>
        </p:nvSpPr>
        <p:spPr>
          <a:xfrm flipH="1" rot="10800000">
            <a:off x="5099350" y="3336253"/>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0" name="Google Shape;210;p45"/>
          <p:cNvGrpSpPr/>
          <p:nvPr/>
        </p:nvGrpSpPr>
        <p:grpSpPr>
          <a:xfrm>
            <a:off x="5522066" y="-1100332"/>
            <a:ext cx="4121743" cy="2833166"/>
            <a:chOff x="5417291" y="-1100332"/>
            <a:chExt cx="4121743" cy="2833166"/>
          </a:xfrm>
        </p:grpSpPr>
        <p:sp>
          <p:nvSpPr>
            <p:cNvPr id="211" name="Google Shape;211;p45"/>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5"/>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4" name="Shape 24"/>
        <p:cNvGrpSpPr/>
        <p:nvPr/>
      </p:nvGrpSpPr>
      <p:grpSpPr>
        <a:xfrm>
          <a:off x="0" y="0"/>
          <a:ext cx="0" cy="0"/>
          <a:chOff x="0" y="0"/>
          <a:chExt cx="0" cy="0"/>
        </a:xfrm>
      </p:grpSpPr>
      <p:sp>
        <p:nvSpPr>
          <p:cNvPr id="25" name="Google Shape;25;p28"/>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26" name="Google Shape;2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28"/>
          <p:cNvSpPr txBox="1"/>
          <p:nvPr>
            <p:ph idx="1" type="subTitle"/>
          </p:nvPr>
        </p:nvSpPr>
        <p:spPr>
          <a:xfrm>
            <a:off x="714300" y="1206650"/>
            <a:ext cx="7715400" cy="339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Font typeface="Lato"/>
              <a:buAutoNum type="arabicPeriod"/>
              <a:defRPr sz="1200"/>
            </a:lvl1pPr>
            <a:lvl2pPr lvl="1" algn="l">
              <a:lnSpc>
                <a:spcPct val="100000"/>
              </a:lnSpc>
              <a:spcBef>
                <a:spcPts val="0"/>
              </a:spcBef>
              <a:spcAft>
                <a:spcPts val="0"/>
              </a:spcAft>
              <a:buClr>
                <a:srgbClr val="434343"/>
              </a:buClr>
              <a:buSzPts val="1200"/>
              <a:buFont typeface="Roboto Condensed Light"/>
              <a:buAutoNum type="alphaLcPeriod"/>
              <a:defRPr sz="1200"/>
            </a:lvl2pPr>
            <a:lvl3pPr lvl="2" algn="l">
              <a:lnSpc>
                <a:spcPct val="100000"/>
              </a:lnSpc>
              <a:spcBef>
                <a:spcPts val="0"/>
              </a:spcBef>
              <a:spcAft>
                <a:spcPts val="0"/>
              </a:spcAft>
              <a:buClr>
                <a:srgbClr val="434343"/>
              </a:buClr>
              <a:buSzPts val="1200"/>
              <a:buFont typeface="Roboto Condensed Light"/>
              <a:buAutoNum type="romanLcPeriod"/>
              <a:defRPr sz="1200"/>
            </a:lvl3pPr>
            <a:lvl4pPr lvl="3" algn="l">
              <a:lnSpc>
                <a:spcPct val="100000"/>
              </a:lnSpc>
              <a:spcBef>
                <a:spcPts val="0"/>
              </a:spcBef>
              <a:spcAft>
                <a:spcPts val="0"/>
              </a:spcAft>
              <a:buClr>
                <a:srgbClr val="434343"/>
              </a:buClr>
              <a:buSzPts val="1200"/>
              <a:buFont typeface="Roboto Condensed Light"/>
              <a:buAutoNum type="arabicPeriod"/>
              <a:defRPr sz="1200"/>
            </a:lvl4pPr>
            <a:lvl5pPr lvl="4" algn="l">
              <a:lnSpc>
                <a:spcPct val="100000"/>
              </a:lnSpc>
              <a:spcBef>
                <a:spcPts val="0"/>
              </a:spcBef>
              <a:spcAft>
                <a:spcPts val="0"/>
              </a:spcAft>
              <a:buClr>
                <a:srgbClr val="434343"/>
              </a:buClr>
              <a:buSzPts val="1200"/>
              <a:buFont typeface="Roboto Condensed Light"/>
              <a:buAutoNum type="alphaLcPeriod"/>
              <a:defRPr sz="1200"/>
            </a:lvl5pPr>
            <a:lvl6pPr lvl="5" algn="l">
              <a:lnSpc>
                <a:spcPct val="100000"/>
              </a:lnSpc>
              <a:spcBef>
                <a:spcPts val="0"/>
              </a:spcBef>
              <a:spcAft>
                <a:spcPts val="0"/>
              </a:spcAft>
              <a:buClr>
                <a:srgbClr val="434343"/>
              </a:buClr>
              <a:buSzPts val="1200"/>
              <a:buFont typeface="Roboto Condensed Light"/>
              <a:buAutoNum type="romanLcPeriod"/>
              <a:defRPr sz="1200"/>
            </a:lvl6pPr>
            <a:lvl7pPr lvl="6" algn="l">
              <a:lnSpc>
                <a:spcPct val="100000"/>
              </a:lnSpc>
              <a:spcBef>
                <a:spcPts val="0"/>
              </a:spcBef>
              <a:spcAft>
                <a:spcPts val="0"/>
              </a:spcAft>
              <a:buClr>
                <a:srgbClr val="434343"/>
              </a:buClr>
              <a:buSzPts val="1200"/>
              <a:buFont typeface="Roboto Condensed Light"/>
              <a:buAutoNum type="arabicPeriod"/>
              <a:defRPr sz="1200"/>
            </a:lvl7pPr>
            <a:lvl8pPr lvl="7" algn="l">
              <a:lnSpc>
                <a:spcPct val="100000"/>
              </a:lnSpc>
              <a:spcBef>
                <a:spcPts val="0"/>
              </a:spcBef>
              <a:spcAft>
                <a:spcPts val="0"/>
              </a:spcAft>
              <a:buClr>
                <a:srgbClr val="434343"/>
              </a:buClr>
              <a:buSzPts val="1200"/>
              <a:buFont typeface="Roboto Condensed Light"/>
              <a:buAutoNum type="alphaLcPeriod"/>
              <a:defRPr sz="1200"/>
            </a:lvl8pPr>
            <a:lvl9pPr lvl="8" algn="l">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8" name="Google Shape;28;p28"/>
          <p:cNvSpPr/>
          <p:nvPr/>
        </p:nvSpPr>
        <p:spPr>
          <a:xfrm flipH="1" rot="-8368102">
            <a:off x="6896688" y="2228457"/>
            <a:ext cx="1152474" cy="4423336"/>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8"/>
          <p:cNvSpPr/>
          <p:nvPr/>
        </p:nvSpPr>
        <p:spPr>
          <a:xfrm rot="5454147">
            <a:off x="7011559" y="2379227"/>
            <a:ext cx="1035083" cy="4121804"/>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8"/>
          <p:cNvSpPr/>
          <p:nvPr/>
        </p:nvSpPr>
        <p:spPr>
          <a:xfrm>
            <a:off x="4923272" y="-2"/>
            <a:ext cx="4220739" cy="1825466"/>
          </a:xfrm>
          <a:custGeom>
            <a:rect b="b" l="l" r="r" t="t"/>
            <a:pathLst>
              <a:path extrusionOk="0" h="22291" w="51540">
                <a:moveTo>
                  <a:pt x="0" y="1"/>
                </a:moveTo>
                <a:cubicBezTo>
                  <a:pt x="2696" y="3139"/>
                  <a:pt x="3823" y="5526"/>
                  <a:pt x="12070" y="6452"/>
                </a:cubicBezTo>
                <a:cubicBezTo>
                  <a:pt x="12236" y="6478"/>
                  <a:pt x="12454" y="6489"/>
                  <a:pt x="12721" y="6489"/>
                </a:cubicBezTo>
                <a:cubicBezTo>
                  <a:pt x="14141" y="6489"/>
                  <a:pt x="16923" y="6172"/>
                  <a:pt x="20298" y="6172"/>
                </a:cubicBezTo>
                <a:cubicBezTo>
                  <a:pt x="24920" y="6172"/>
                  <a:pt x="30651" y="6767"/>
                  <a:pt x="35513" y="9590"/>
                </a:cubicBezTo>
                <a:cubicBezTo>
                  <a:pt x="39287" y="11870"/>
                  <a:pt x="48369" y="22291"/>
                  <a:pt x="51220" y="22291"/>
                </a:cubicBezTo>
                <a:cubicBezTo>
                  <a:pt x="51337" y="22291"/>
                  <a:pt x="51444" y="22273"/>
                  <a:pt x="51539" y="22236"/>
                </a:cubicBezTo>
                <a:lnTo>
                  <a:pt x="51539"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8"/>
          <p:cNvSpPr/>
          <p:nvPr/>
        </p:nvSpPr>
        <p:spPr>
          <a:xfrm>
            <a:off x="5030875" y="0"/>
            <a:ext cx="4113133" cy="1825499"/>
          </a:xfrm>
          <a:custGeom>
            <a:rect b="b" l="l" r="r" t="t"/>
            <a:pathLst>
              <a:path extrusionOk="0" h="21384" w="50226">
                <a:moveTo>
                  <a:pt x="1" y="1"/>
                </a:moveTo>
                <a:lnTo>
                  <a:pt x="1" y="1"/>
                </a:lnTo>
                <a:cubicBezTo>
                  <a:pt x="1731" y="2039"/>
                  <a:pt x="5754" y="6586"/>
                  <a:pt x="15947" y="6760"/>
                </a:cubicBezTo>
                <a:cubicBezTo>
                  <a:pt x="16281" y="6812"/>
                  <a:pt x="16649" y="6834"/>
                  <a:pt x="17048" y="6834"/>
                </a:cubicBezTo>
                <a:cubicBezTo>
                  <a:pt x="19190" y="6834"/>
                  <a:pt x="22201" y="6198"/>
                  <a:pt x="25494" y="6198"/>
                </a:cubicBezTo>
                <a:cubicBezTo>
                  <a:pt x="27577" y="6198"/>
                  <a:pt x="29773" y="6453"/>
                  <a:pt x="31933" y="7283"/>
                </a:cubicBezTo>
                <a:cubicBezTo>
                  <a:pt x="39950" y="10568"/>
                  <a:pt x="47381" y="21383"/>
                  <a:pt x="49959" y="21383"/>
                </a:cubicBezTo>
                <a:cubicBezTo>
                  <a:pt x="50054" y="21383"/>
                  <a:pt x="50143" y="21369"/>
                  <a:pt x="50225" y="21338"/>
                </a:cubicBezTo>
                <a:lnTo>
                  <a:pt x="50225" y="256"/>
                </a:ln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8"/>
          <p:cNvSpPr/>
          <p:nvPr/>
        </p:nvSpPr>
        <p:spPr>
          <a:xfrm>
            <a:off x="5099350" y="-65618"/>
            <a:ext cx="4113092" cy="1889670"/>
          </a:xfrm>
          <a:custGeom>
            <a:rect b="b" l="l" r="r" t="t"/>
            <a:pathLst>
              <a:path extrusionOk="0" h="22274" w="48482">
                <a:moveTo>
                  <a:pt x="0" y="1"/>
                </a:moveTo>
                <a:cubicBezTo>
                  <a:pt x="1677" y="1972"/>
                  <a:pt x="3983" y="6264"/>
                  <a:pt x="12258" y="6545"/>
                </a:cubicBezTo>
                <a:cubicBezTo>
                  <a:pt x="12311" y="6548"/>
                  <a:pt x="12367" y="6549"/>
                  <a:pt x="12425" y="6549"/>
                </a:cubicBezTo>
                <a:cubicBezTo>
                  <a:pt x="14525" y="6549"/>
                  <a:pt x="19668" y="5051"/>
                  <a:pt x="24578" y="5051"/>
                </a:cubicBezTo>
                <a:cubicBezTo>
                  <a:pt x="26495" y="5051"/>
                  <a:pt x="28377" y="5280"/>
                  <a:pt x="30028" y="5915"/>
                </a:cubicBezTo>
                <a:cubicBezTo>
                  <a:pt x="37824" y="9104"/>
                  <a:pt x="45785" y="22273"/>
                  <a:pt x="48270" y="22273"/>
                </a:cubicBezTo>
                <a:cubicBezTo>
                  <a:pt x="48346" y="22273"/>
                  <a:pt x="48416" y="22261"/>
                  <a:pt x="48481" y="22236"/>
                </a:cubicBezTo>
                <a:lnTo>
                  <a:pt x="48481" y="242"/>
                </a:lnTo>
                <a:lnTo>
                  <a:pt x="0" y="1"/>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_2">
    <p:spTree>
      <p:nvGrpSpPr>
        <p:cNvPr id="213" name="Shape 213"/>
        <p:cNvGrpSpPr/>
        <p:nvPr/>
      </p:nvGrpSpPr>
      <p:grpSpPr>
        <a:xfrm>
          <a:off x="0" y="0"/>
          <a:ext cx="0" cy="0"/>
          <a:chOff x="0" y="0"/>
          <a:chExt cx="0" cy="0"/>
        </a:xfrm>
      </p:grpSpPr>
      <p:sp>
        <p:nvSpPr>
          <p:cNvPr id="214" name="Google Shape;214;p46"/>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5" name="Google Shape;215;p46"/>
          <p:cNvSpPr txBox="1"/>
          <p:nvPr>
            <p:ph idx="2" type="title"/>
          </p:nvPr>
        </p:nvSpPr>
        <p:spPr>
          <a:xfrm>
            <a:off x="714300" y="1482700"/>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16" name="Google Shape;216;p46"/>
          <p:cNvSpPr txBox="1"/>
          <p:nvPr>
            <p:ph idx="1" type="subTitle"/>
          </p:nvPr>
        </p:nvSpPr>
        <p:spPr>
          <a:xfrm>
            <a:off x="714300" y="1806650"/>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46"/>
          <p:cNvSpPr txBox="1"/>
          <p:nvPr>
            <p:ph idx="3" type="title"/>
          </p:nvPr>
        </p:nvSpPr>
        <p:spPr>
          <a:xfrm>
            <a:off x="714300" y="2557824"/>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18" name="Google Shape;218;p46"/>
          <p:cNvSpPr txBox="1"/>
          <p:nvPr>
            <p:ph idx="4" type="subTitle"/>
          </p:nvPr>
        </p:nvSpPr>
        <p:spPr>
          <a:xfrm>
            <a:off x="714300" y="2881775"/>
            <a:ext cx="2139000" cy="71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6"/>
          <p:cNvSpPr txBox="1"/>
          <p:nvPr>
            <p:ph idx="5" type="title"/>
          </p:nvPr>
        </p:nvSpPr>
        <p:spPr>
          <a:xfrm>
            <a:off x="714300" y="3632948"/>
            <a:ext cx="21390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20" name="Google Shape;220;p46"/>
          <p:cNvSpPr txBox="1"/>
          <p:nvPr>
            <p:ph idx="6" type="subTitle"/>
          </p:nvPr>
        </p:nvSpPr>
        <p:spPr>
          <a:xfrm>
            <a:off x="714300" y="3956900"/>
            <a:ext cx="2139000" cy="68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6"/>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6"/>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46"/>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46"/>
          <p:cNvSpPr txBox="1"/>
          <p:nvPr>
            <p:ph idx="7" type="title"/>
          </p:nvPr>
        </p:nvSpPr>
        <p:spPr>
          <a:xfrm>
            <a:off x="6290700" y="1482700"/>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25" name="Google Shape;225;p46"/>
          <p:cNvSpPr txBox="1"/>
          <p:nvPr>
            <p:ph idx="8" type="subTitle"/>
          </p:nvPr>
        </p:nvSpPr>
        <p:spPr>
          <a:xfrm>
            <a:off x="6290650" y="1806650"/>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26" name="Google Shape;226;p46"/>
          <p:cNvSpPr txBox="1"/>
          <p:nvPr>
            <p:ph idx="9" type="title"/>
          </p:nvPr>
        </p:nvSpPr>
        <p:spPr>
          <a:xfrm>
            <a:off x="6290700" y="2557824"/>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27" name="Google Shape;227;p46"/>
          <p:cNvSpPr txBox="1"/>
          <p:nvPr>
            <p:ph idx="13" type="subTitle"/>
          </p:nvPr>
        </p:nvSpPr>
        <p:spPr>
          <a:xfrm>
            <a:off x="6290650" y="2881775"/>
            <a:ext cx="2139000" cy="710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228" name="Google Shape;228;p46"/>
          <p:cNvSpPr txBox="1"/>
          <p:nvPr>
            <p:ph idx="14" type="title"/>
          </p:nvPr>
        </p:nvSpPr>
        <p:spPr>
          <a:xfrm>
            <a:off x="6290700" y="3632948"/>
            <a:ext cx="21390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229" name="Google Shape;229;p46"/>
          <p:cNvSpPr txBox="1"/>
          <p:nvPr>
            <p:ph idx="15" type="subTitle"/>
          </p:nvPr>
        </p:nvSpPr>
        <p:spPr>
          <a:xfrm>
            <a:off x="6290650" y="3956900"/>
            <a:ext cx="2139000" cy="688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spTree>
      <p:nvGrpSpPr>
        <p:cNvPr id="230" name="Shape 230"/>
        <p:cNvGrpSpPr/>
        <p:nvPr/>
      </p:nvGrpSpPr>
      <p:grpSpPr>
        <a:xfrm>
          <a:off x="0" y="0"/>
          <a:ext cx="0" cy="0"/>
          <a:chOff x="0" y="0"/>
          <a:chExt cx="0" cy="0"/>
        </a:xfrm>
      </p:grpSpPr>
      <p:sp>
        <p:nvSpPr>
          <p:cNvPr id="231" name="Google Shape;231;p47"/>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2" name="Google Shape;232;p47"/>
          <p:cNvSpPr txBox="1"/>
          <p:nvPr>
            <p:ph idx="2" type="title"/>
          </p:nvPr>
        </p:nvSpPr>
        <p:spPr>
          <a:xfrm>
            <a:off x="5265358" y="2941614"/>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3" name="Google Shape;233;p47"/>
          <p:cNvSpPr txBox="1"/>
          <p:nvPr>
            <p:ph idx="1" type="subTitle"/>
          </p:nvPr>
        </p:nvSpPr>
        <p:spPr>
          <a:xfrm>
            <a:off x="5277950" y="321855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47"/>
          <p:cNvSpPr txBox="1"/>
          <p:nvPr>
            <p:ph idx="3" type="title"/>
          </p:nvPr>
        </p:nvSpPr>
        <p:spPr>
          <a:xfrm>
            <a:off x="5265350" y="3846471"/>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5" name="Google Shape;235;p47"/>
          <p:cNvSpPr txBox="1"/>
          <p:nvPr>
            <p:ph idx="4" type="subTitle"/>
          </p:nvPr>
        </p:nvSpPr>
        <p:spPr>
          <a:xfrm>
            <a:off x="5265350" y="4123400"/>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47"/>
          <p:cNvSpPr txBox="1"/>
          <p:nvPr>
            <p:ph idx="5" type="title"/>
          </p:nvPr>
        </p:nvSpPr>
        <p:spPr>
          <a:xfrm>
            <a:off x="5277943" y="1131900"/>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7" name="Google Shape;237;p47"/>
          <p:cNvSpPr txBox="1"/>
          <p:nvPr>
            <p:ph idx="6" type="subTitle"/>
          </p:nvPr>
        </p:nvSpPr>
        <p:spPr>
          <a:xfrm>
            <a:off x="5277950" y="140882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47"/>
          <p:cNvSpPr txBox="1"/>
          <p:nvPr>
            <p:ph idx="7" type="title"/>
          </p:nvPr>
        </p:nvSpPr>
        <p:spPr>
          <a:xfrm>
            <a:off x="5277943" y="2036757"/>
            <a:ext cx="2923500" cy="46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9" name="Google Shape;239;p47"/>
          <p:cNvSpPr txBox="1"/>
          <p:nvPr>
            <p:ph idx="8" type="subTitle"/>
          </p:nvPr>
        </p:nvSpPr>
        <p:spPr>
          <a:xfrm>
            <a:off x="5277950" y="2313675"/>
            <a:ext cx="29235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40" name="Google Shape;240;p47"/>
          <p:cNvGrpSpPr/>
          <p:nvPr/>
        </p:nvGrpSpPr>
        <p:grpSpPr>
          <a:xfrm>
            <a:off x="-66609" y="4201387"/>
            <a:ext cx="4210740" cy="996488"/>
            <a:chOff x="-66609" y="4201387"/>
            <a:chExt cx="4210740" cy="996488"/>
          </a:xfrm>
        </p:grpSpPr>
        <p:sp>
          <p:nvSpPr>
            <p:cNvPr id="241" name="Google Shape;241;p47"/>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7"/>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7"/>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 name="Google Shape;244;p47"/>
          <p:cNvGrpSpPr/>
          <p:nvPr/>
        </p:nvGrpSpPr>
        <p:grpSpPr>
          <a:xfrm>
            <a:off x="5522066" y="-1100332"/>
            <a:ext cx="4121743" cy="2833166"/>
            <a:chOff x="5417291" y="-1100332"/>
            <a:chExt cx="4121743" cy="2833166"/>
          </a:xfrm>
        </p:grpSpPr>
        <p:sp>
          <p:nvSpPr>
            <p:cNvPr id="245" name="Google Shape;245;p47"/>
            <p:cNvSpPr/>
            <p:nvPr/>
          </p:nvSpPr>
          <p:spPr>
            <a:xfrm rot="-773467">
              <a:off x="5771537" y="-466733"/>
              <a:ext cx="3609991" cy="1819808"/>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7"/>
            <p:cNvSpPr/>
            <p:nvPr/>
          </p:nvSpPr>
          <p:spPr>
            <a:xfrm rot="-773581">
              <a:off x="5607257" y="-752908"/>
              <a:ext cx="3349229" cy="2081162"/>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2">
    <p:spTree>
      <p:nvGrpSpPr>
        <p:cNvPr id="247" name="Shape 247"/>
        <p:cNvGrpSpPr/>
        <p:nvPr/>
      </p:nvGrpSpPr>
      <p:grpSpPr>
        <a:xfrm>
          <a:off x="0" y="0"/>
          <a:ext cx="0" cy="0"/>
          <a:chOff x="0" y="0"/>
          <a:chExt cx="0" cy="0"/>
        </a:xfrm>
      </p:grpSpPr>
      <p:sp>
        <p:nvSpPr>
          <p:cNvPr id="248" name="Google Shape;248;p48"/>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9" name="Google Shape;249;p48"/>
          <p:cNvSpPr txBox="1"/>
          <p:nvPr>
            <p:ph idx="2" type="title"/>
          </p:nvPr>
        </p:nvSpPr>
        <p:spPr>
          <a:xfrm>
            <a:off x="5819013" y="1358852"/>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50" name="Google Shape;250;p48"/>
          <p:cNvSpPr txBox="1"/>
          <p:nvPr>
            <p:ph idx="1" type="subTitle"/>
          </p:nvPr>
        </p:nvSpPr>
        <p:spPr>
          <a:xfrm>
            <a:off x="5819013" y="1683412"/>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48"/>
          <p:cNvSpPr txBox="1"/>
          <p:nvPr>
            <p:ph idx="3" type="title"/>
          </p:nvPr>
        </p:nvSpPr>
        <p:spPr>
          <a:xfrm>
            <a:off x="5819013" y="3004296"/>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52" name="Google Shape;252;p48"/>
          <p:cNvSpPr txBox="1"/>
          <p:nvPr>
            <p:ph idx="4" type="subTitle"/>
          </p:nvPr>
        </p:nvSpPr>
        <p:spPr>
          <a:xfrm>
            <a:off x="5819013"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48"/>
          <p:cNvSpPr txBox="1"/>
          <p:nvPr>
            <p:ph idx="5" type="title"/>
          </p:nvPr>
        </p:nvSpPr>
        <p:spPr>
          <a:xfrm>
            <a:off x="1799486" y="1358863"/>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54" name="Google Shape;254;p48"/>
          <p:cNvSpPr txBox="1"/>
          <p:nvPr>
            <p:ph idx="6" type="subTitle"/>
          </p:nvPr>
        </p:nvSpPr>
        <p:spPr>
          <a:xfrm>
            <a:off x="1799486" y="1683413"/>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48"/>
          <p:cNvSpPr txBox="1"/>
          <p:nvPr>
            <p:ph idx="7" type="title"/>
          </p:nvPr>
        </p:nvSpPr>
        <p:spPr>
          <a:xfrm>
            <a:off x="1799486" y="3004307"/>
            <a:ext cx="25416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b="1" sz="18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56" name="Google Shape;256;p48"/>
          <p:cNvSpPr txBox="1"/>
          <p:nvPr>
            <p:ph idx="8" type="subTitle"/>
          </p:nvPr>
        </p:nvSpPr>
        <p:spPr>
          <a:xfrm>
            <a:off x="1799486" y="3328850"/>
            <a:ext cx="25416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48"/>
          <p:cNvSpPr txBox="1"/>
          <p:nvPr>
            <p:ph idx="9" type="title"/>
          </p:nvPr>
        </p:nvSpPr>
        <p:spPr>
          <a:xfrm>
            <a:off x="783375"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58" name="Google Shape;258;p48"/>
          <p:cNvSpPr txBox="1"/>
          <p:nvPr>
            <p:ph idx="13" type="title"/>
          </p:nvPr>
        </p:nvSpPr>
        <p:spPr>
          <a:xfrm>
            <a:off x="783375"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59" name="Google Shape;259;p48"/>
          <p:cNvSpPr txBox="1"/>
          <p:nvPr>
            <p:ph idx="14" type="title"/>
          </p:nvPr>
        </p:nvSpPr>
        <p:spPr>
          <a:xfrm>
            <a:off x="4802927" y="1358863"/>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60" name="Google Shape;260;p48"/>
          <p:cNvSpPr txBox="1"/>
          <p:nvPr>
            <p:ph idx="15" type="title"/>
          </p:nvPr>
        </p:nvSpPr>
        <p:spPr>
          <a:xfrm>
            <a:off x="4802927" y="3004312"/>
            <a:ext cx="1016100" cy="65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4800"/>
              <a:buNone/>
              <a:defRPr sz="4400">
                <a:solidFill>
                  <a:schemeClr val="accent4"/>
                </a:solidFill>
              </a:defRPr>
            </a:lvl1pPr>
            <a:lvl2pPr lvl="1" algn="l">
              <a:lnSpc>
                <a:spcPct val="100000"/>
              </a:lnSpc>
              <a:spcBef>
                <a:spcPts val="0"/>
              </a:spcBef>
              <a:spcAft>
                <a:spcPts val="0"/>
              </a:spcAft>
              <a:buClr>
                <a:schemeClr val="accent4"/>
              </a:buClr>
              <a:buSzPts val="4800"/>
              <a:buNone/>
              <a:defRPr sz="4800">
                <a:solidFill>
                  <a:schemeClr val="accent4"/>
                </a:solidFill>
              </a:defRPr>
            </a:lvl2pPr>
            <a:lvl3pPr lvl="2" algn="l">
              <a:lnSpc>
                <a:spcPct val="100000"/>
              </a:lnSpc>
              <a:spcBef>
                <a:spcPts val="0"/>
              </a:spcBef>
              <a:spcAft>
                <a:spcPts val="0"/>
              </a:spcAft>
              <a:buClr>
                <a:schemeClr val="accent4"/>
              </a:buClr>
              <a:buSzPts val="4800"/>
              <a:buNone/>
              <a:defRPr sz="4800">
                <a:solidFill>
                  <a:schemeClr val="accent4"/>
                </a:solidFill>
              </a:defRPr>
            </a:lvl3pPr>
            <a:lvl4pPr lvl="3" algn="l">
              <a:lnSpc>
                <a:spcPct val="100000"/>
              </a:lnSpc>
              <a:spcBef>
                <a:spcPts val="0"/>
              </a:spcBef>
              <a:spcAft>
                <a:spcPts val="0"/>
              </a:spcAft>
              <a:buClr>
                <a:schemeClr val="accent4"/>
              </a:buClr>
              <a:buSzPts val="4800"/>
              <a:buNone/>
              <a:defRPr sz="4800">
                <a:solidFill>
                  <a:schemeClr val="accent4"/>
                </a:solidFill>
              </a:defRPr>
            </a:lvl4pPr>
            <a:lvl5pPr lvl="4" algn="l">
              <a:lnSpc>
                <a:spcPct val="100000"/>
              </a:lnSpc>
              <a:spcBef>
                <a:spcPts val="0"/>
              </a:spcBef>
              <a:spcAft>
                <a:spcPts val="0"/>
              </a:spcAft>
              <a:buClr>
                <a:schemeClr val="accent4"/>
              </a:buClr>
              <a:buSzPts val="4800"/>
              <a:buNone/>
              <a:defRPr sz="4800">
                <a:solidFill>
                  <a:schemeClr val="accent4"/>
                </a:solidFill>
              </a:defRPr>
            </a:lvl5pPr>
            <a:lvl6pPr lvl="5" algn="l">
              <a:lnSpc>
                <a:spcPct val="100000"/>
              </a:lnSpc>
              <a:spcBef>
                <a:spcPts val="0"/>
              </a:spcBef>
              <a:spcAft>
                <a:spcPts val="0"/>
              </a:spcAft>
              <a:buClr>
                <a:schemeClr val="accent4"/>
              </a:buClr>
              <a:buSzPts val="4800"/>
              <a:buNone/>
              <a:defRPr sz="4800">
                <a:solidFill>
                  <a:schemeClr val="accent4"/>
                </a:solidFill>
              </a:defRPr>
            </a:lvl6pPr>
            <a:lvl7pPr lvl="6" algn="l">
              <a:lnSpc>
                <a:spcPct val="100000"/>
              </a:lnSpc>
              <a:spcBef>
                <a:spcPts val="0"/>
              </a:spcBef>
              <a:spcAft>
                <a:spcPts val="0"/>
              </a:spcAft>
              <a:buClr>
                <a:schemeClr val="accent4"/>
              </a:buClr>
              <a:buSzPts val="4800"/>
              <a:buNone/>
              <a:defRPr sz="4800">
                <a:solidFill>
                  <a:schemeClr val="accent4"/>
                </a:solidFill>
              </a:defRPr>
            </a:lvl7pPr>
            <a:lvl8pPr lvl="7" algn="l">
              <a:lnSpc>
                <a:spcPct val="100000"/>
              </a:lnSpc>
              <a:spcBef>
                <a:spcPts val="0"/>
              </a:spcBef>
              <a:spcAft>
                <a:spcPts val="0"/>
              </a:spcAft>
              <a:buClr>
                <a:schemeClr val="accent4"/>
              </a:buClr>
              <a:buSzPts val="4800"/>
              <a:buNone/>
              <a:defRPr sz="4800">
                <a:solidFill>
                  <a:schemeClr val="accent4"/>
                </a:solidFill>
              </a:defRPr>
            </a:lvl8pPr>
            <a:lvl9pPr lvl="8" algn="l">
              <a:lnSpc>
                <a:spcPct val="100000"/>
              </a:lnSpc>
              <a:spcBef>
                <a:spcPts val="0"/>
              </a:spcBef>
              <a:spcAft>
                <a:spcPts val="0"/>
              </a:spcAft>
              <a:buClr>
                <a:schemeClr val="accent4"/>
              </a:buClr>
              <a:buSzPts val="4800"/>
              <a:buNone/>
              <a:defRPr sz="4800">
                <a:solidFill>
                  <a:schemeClr val="accent4"/>
                </a:solidFill>
              </a:defRPr>
            </a:lvl9pPr>
          </a:lstStyle>
          <a:p/>
        </p:txBody>
      </p:sp>
      <p:sp>
        <p:nvSpPr>
          <p:cNvPr id="261" name="Google Shape;261;p48"/>
          <p:cNvSpPr/>
          <p:nvPr/>
        </p:nvSpPr>
        <p:spPr>
          <a:xfrm rot="10800000">
            <a:off x="-73198" y="4011042"/>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8"/>
          <p:cNvSpPr/>
          <p:nvPr/>
        </p:nvSpPr>
        <p:spPr>
          <a:xfrm rot="10800000">
            <a:off x="-73157" y="414714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8"/>
          <p:cNvSpPr/>
          <p:nvPr/>
        </p:nvSpPr>
        <p:spPr>
          <a:xfrm rot="10800000">
            <a:off x="-73139" y="4209012"/>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8"/>
          <p:cNvSpPr/>
          <p:nvPr/>
        </p:nvSpPr>
        <p:spPr>
          <a:xfrm>
            <a:off x="3992387" y="-8134"/>
            <a:ext cx="5151613" cy="1151134"/>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8"/>
          <p:cNvSpPr/>
          <p:nvPr/>
        </p:nvSpPr>
        <p:spPr>
          <a:xfrm>
            <a:off x="3548277" y="-26733"/>
            <a:ext cx="5595682" cy="103363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8"/>
          <p:cNvSpPr/>
          <p:nvPr/>
        </p:nvSpPr>
        <p:spPr>
          <a:xfrm>
            <a:off x="4187111" y="-43808"/>
            <a:ext cx="4956830" cy="988838"/>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1_1">
    <p:spTree>
      <p:nvGrpSpPr>
        <p:cNvPr id="267" name="Shape 267"/>
        <p:cNvGrpSpPr/>
        <p:nvPr/>
      </p:nvGrpSpPr>
      <p:grpSpPr>
        <a:xfrm>
          <a:off x="0" y="0"/>
          <a:ext cx="0" cy="0"/>
          <a:chOff x="0" y="0"/>
          <a:chExt cx="0" cy="0"/>
        </a:xfrm>
      </p:grpSpPr>
      <p:sp>
        <p:nvSpPr>
          <p:cNvPr id="268" name="Google Shape;268;p49"/>
          <p:cNvSpPr txBox="1"/>
          <p:nvPr>
            <p:ph idx="1" type="subTitle"/>
          </p:nvPr>
        </p:nvSpPr>
        <p:spPr>
          <a:xfrm>
            <a:off x="4229100" y="42813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49"/>
          <p:cNvSpPr txBox="1"/>
          <p:nvPr>
            <p:ph idx="2" type="subTitle"/>
          </p:nvPr>
        </p:nvSpPr>
        <p:spPr>
          <a:xfrm>
            <a:off x="4229100" y="168725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49"/>
          <p:cNvSpPr txBox="1"/>
          <p:nvPr>
            <p:ph idx="3" type="subTitle"/>
          </p:nvPr>
        </p:nvSpPr>
        <p:spPr>
          <a:xfrm>
            <a:off x="4229100" y="2984300"/>
            <a:ext cx="3629400" cy="62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71" name="Google Shape;271;p49"/>
          <p:cNvGrpSpPr/>
          <p:nvPr/>
        </p:nvGrpSpPr>
        <p:grpSpPr>
          <a:xfrm rot="10800000">
            <a:off x="4972116" y="-45563"/>
            <a:ext cx="4210740" cy="996488"/>
            <a:chOff x="-66609" y="4201387"/>
            <a:chExt cx="4210740" cy="996488"/>
          </a:xfrm>
        </p:grpSpPr>
        <p:sp>
          <p:nvSpPr>
            <p:cNvPr id="272" name="Google Shape;272;p49"/>
            <p:cNvSpPr/>
            <p:nvPr/>
          </p:nvSpPr>
          <p:spPr>
            <a:xfrm rot="10800000">
              <a:off x="-66519" y="4201387"/>
              <a:ext cx="3876472" cy="966535"/>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9"/>
            <p:cNvSpPr/>
            <p:nvPr/>
          </p:nvSpPr>
          <p:spPr>
            <a:xfrm rot="10800000">
              <a:off x="-66437" y="4315656"/>
              <a:ext cx="4210568" cy="867882"/>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9"/>
            <p:cNvSpPr/>
            <p:nvPr/>
          </p:nvSpPr>
          <p:spPr>
            <a:xfrm rot="10800000">
              <a:off x="-66609" y="4367616"/>
              <a:ext cx="3730039" cy="830259"/>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5" name="Google Shape;275;p49"/>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6" name="Google Shape;276;p49"/>
          <p:cNvSpPr txBox="1"/>
          <p:nvPr>
            <p:ph idx="4" type="title"/>
          </p:nvPr>
        </p:nvSpPr>
        <p:spPr>
          <a:xfrm>
            <a:off x="4229100" y="38458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77" name="Google Shape;277;p49"/>
          <p:cNvSpPr txBox="1"/>
          <p:nvPr>
            <p:ph idx="5" type="title"/>
          </p:nvPr>
        </p:nvSpPr>
        <p:spPr>
          <a:xfrm>
            <a:off x="4229100" y="254877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78" name="Google Shape;278;p49"/>
          <p:cNvSpPr txBox="1"/>
          <p:nvPr>
            <p:ph idx="6" type="title"/>
          </p:nvPr>
        </p:nvSpPr>
        <p:spPr>
          <a:xfrm>
            <a:off x="4229100" y="1251725"/>
            <a:ext cx="3629400" cy="582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None/>
              <a:defRPr sz="45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
        <p:nvSpPr>
          <p:cNvPr id="279" name="Google Shape;279;p49"/>
          <p:cNvSpPr/>
          <p:nvPr/>
        </p:nvSpPr>
        <p:spPr>
          <a:xfrm rot="-10438038">
            <a:off x="-466913" y="4133826"/>
            <a:ext cx="4267363" cy="89940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9"/>
          <p:cNvSpPr/>
          <p:nvPr/>
        </p:nvSpPr>
        <p:spPr>
          <a:xfrm rot="10800000">
            <a:off x="-676275" y="4335560"/>
            <a:ext cx="4905375" cy="942975"/>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
    <p:spTree>
      <p:nvGrpSpPr>
        <p:cNvPr id="281" name="Shape 281"/>
        <p:cNvGrpSpPr/>
        <p:nvPr/>
      </p:nvGrpSpPr>
      <p:grpSpPr>
        <a:xfrm>
          <a:off x="0" y="0"/>
          <a:ext cx="0" cy="0"/>
          <a:chOff x="0" y="0"/>
          <a:chExt cx="0" cy="0"/>
        </a:xfrm>
      </p:grpSpPr>
      <p:sp>
        <p:nvSpPr>
          <p:cNvPr id="282" name="Google Shape;282;p50"/>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3" name="Google Shape;283;p50"/>
          <p:cNvSpPr/>
          <p:nvPr/>
        </p:nvSpPr>
        <p:spPr>
          <a:xfrm flipH="1">
            <a:off x="4536635" y="-2"/>
            <a:ext cx="4607367" cy="2500452"/>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50"/>
          <p:cNvSpPr/>
          <p:nvPr/>
        </p:nvSpPr>
        <p:spPr>
          <a:xfrm flipH="1">
            <a:off x="4335800" y="-2"/>
            <a:ext cx="4808202" cy="2174316"/>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50"/>
          <p:cNvSpPr/>
          <p:nvPr/>
        </p:nvSpPr>
        <p:spPr>
          <a:xfrm flipH="1">
            <a:off x="4725133" y="-2"/>
            <a:ext cx="4418869" cy="2055452"/>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0"/>
          <p:cNvSpPr/>
          <p:nvPr/>
        </p:nvSpPr>
        <p:spPr>
          <a:xfrm flipH="1" rot="5445432">
            <a:off x="1181122" y="2566984"/>
            <a:ext cx="1152501" cy="4423209"/>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0"/>
          <p:cNvSpPr/>
          <p:nvPr/>
        </p:nvSpPr>
        <p:spPr>
          <a:xfrm rot="-2332491">
            <a:off x="1348283" y="2717713"/>
            <a:ext cx="1035137" cy="412174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_1_1_2">
    <p:spTree>
      <p:nvGrpSpPr>
        <p:cNvPr id="288" name="Shape 288"/>
        <p:cNvGrpSpPr/>
        <p:nvPr/>
      </p:nvGrpSpPr>
      <p:grpSpPr>
        <a:xfrm>
          <a:off x="0" y="0"/>
          <a:ext cx="0" cy="0"/>
          <a:chOff x="0" y="0"/>
          <a:chExt cx="0" cy="0"/>
        </a:xfrm>
      </p:grpSpPr>
      <p:sp>
        <p:nvSpPr>
          <p:cNvPr id="289" name="Google Shape;289;p51"/>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0" name="Google Shape;290;p51"/>
          <p:cNvSpPr/>
          <p:nvPr/>
        </p:nvSpPr>
        <p:spPr>
          <a:xfrm rot="10800000">
            <a:off x="-45453" y="4312217"/>
            <a:ext cx="9189453" cy="756365"/>
          </a:xfrm>
          <a:custGeom>
            <a:rect b="b" l="l" r="r" t="t"/>
            <a:pathLst>
              <a:path extrusionOk="0" h="23406" w="135788">
                <a:moveTo>
                  <a:pt x="1" y="1"/>
                </a:moveTo>
                <a:lnTo>
                  <a:pt x="1" y="21391"/>
                </a:lnTo>
                <a:cubicBezTo>
                  <a:pt x="10874" y="17420"/>
                  <a:pt x="15543" y="15715"/>
                  <a:pt x="20413" y="15715"/>
                </a:cubicBezTo>
                <a:cubicBezTo>
                  <a:pt x="24079" y="15715"/>
                  <a:pt x="27858" y="16681"/>
                  <a:pt x="34481" y="18374"/>
                </a:cubicBezTo>
                <a:cubicBezTo>
                  <a:pt x="45339" y="22136"/>
                  <a:pt x="56747" y="23406"/>
                  <a:pt x="67198" y="23406"/>
                </a:cubicBezTo>
                <a:cubicBezTo>
                  <a:pt x="88901" y="23406"/>
                  <a:pt x="106485" y="17931"/>
                  <a:pt x="106485" y="17931"/>
                </a:cubicBezTo>
                <a:cubicBezTo>
                  <a:pt x="111072" y="16805"/>
                  <a:pt x="115454" y="16225"/>
                  <a:pt x="119597" y="16225"/>
                </a:cubicBezTo>
                <a:cubicBezTo>
                  <a:pt x="125519" y="16225"/>
                  <a:pt x="130951" y="17412"/>
                  <a:pt x="135788" y="19889"/>
                </a:cubicBezTo>
                <a:lnTo>
                  <a:pt x="135788"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1"/>
          <p:cNvSpPr/>
          <p:nvPr/>
        </p:nvSpPr>
        <p:spPr>
          <a:xfrm rot="10800000">
            <a:off x="-45453" y="4299679"/>
            <a:ext cx="9189453" cy="768903"/>
          </a:xfrm>
          <a:custGeom>
            <a:rect b="b" l="l" r="r" t="t"/>
            <a:pathLst>
              <a:path extrusionOk="0" h="23794" w="135788">
                <a:moveTo>
                  <a:pt x="1" y="1"/>
                </a:moveTo>
                <a:lnTo>
                  <a:pt x="1" y="21391"/>
                </a:lnTo>
                <a:cubicBezTo>
                  <a:pt x="10196" y="17668"/>
                  <a:pt x="19827" y="16155"/>
                  <a:pt x="28942" y="16155"/>
                </a:cubicBezTo>
                <a:cubicBezTo>
                  <a:pt x="36863" y="16155"/>
                  <a:pt x="44395" y="17298"/>
                  <a:pt x="51566" y="19125"/>
                </a:cubicBezTo>
                <a:cubicBezTo>
                  <a:pt x="63844" y="22535"/>
                  <a:pt x="72101" y="23793"/>
                  <a:pt x="78256" y="23793"/>
                </a:cubicBezTo>
                <a:cubicBezTo>
                  <a:pt x="90448" y="23793"/>
                  <a:pt x="94391" y="18856"/>
                  <a:pt x="104996" y="15933"/>
                </a:cubicBezTo>
                <a:cubicBezTo>
                  <a:pt x="108689" y="15184"/>
                  <a:pt x="112134" y="14846"/>
                  <a:pt x="115365" y="14846"/>
                </a:cubicBezTo>
                <a:cubicBezTo>
                  <a:pt x="123303" y="14846"/>
                  <a:pt x="129945" y="16887"/>
                  <a:pt x="135788" y="19889"/>
                </a:cubicBezTo>
                <a:lnTo>
                  <a:pt x="135788"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51"/>
          <p:cNvSpPr/>
          <p:nvPr/>
        </p:nvSpPr>
        <p:spPr>
          <a:xfrm rot="10800000">
            <a:off x="-45453" y="4364147"/>
            <a:ext cx="9189453" cy="824453"/>
          </a:xfrm>
          <a:custGeom>
            <a:rect b="b" l="l" r="r" t="t"/>
            <a:pathLst>
              <a:path extrusionOk="0" h="25513" w="135788">
                <a:moveTo>
                  <a:pt x="1" y="0"/>
                </a:moveTo>
                <a:lnTo>
                  <a:pt x="1" y="21391"/>
                </a:lnTo>
                <a:cubicBezTo>
                  <a:pt x="7309" y="18721"/>
                  <a:pt x="13188" y="17719"/>
                  <a:pt x="18528" y="17719"/>
                </a:cubicBezTo>
                <a:cubicBezTo>
                  <a:pt x="27113" y="17719"/>
                  <a:pt x="34307" y="20309"/>
                  <a:pt x="43815" y="22732"/>
                </a:cubicBezTo>
                <a:cubicBezTo>
                  <a:pt x="51402" y="24739"/>
                  <a:pt x="58823" y="25512"/>
                  <a:pt x="65860" y="25512"/>
                </a:cubicBezTo>
                <a:cubicBezTo>
                  <a:pt x="89474" y="25512"/>
                  <a:pt x="108743" y="16804"/>
                  <a:pt x="115321" y="16804"/>
                </a:cubicBezTo>
                <a:cubicBezTo>
                  <a:pt x="115531" y="16804"/>
                  <a:pt x="115729" y="16812"/>
                  <a:pt x="115913" y="16831"/>
                </a:cubicBezTo>
                <a:cubicBezTo>
                  <a:pt x="116040" y="16829"/>
                  <a:pt x="116171" y="16827"/>
                  <a:pt x="116308" y="16827"/>
                </a:cubicBezTo>
                <a:cubicBezTo>
                  <a:pt x="119514" y="16827"/>
                  <a:pt x="125368" y="17532"/>
                  <a:pt x="135788" y="23603"/>
                </a:cubicBezTo>
                <a:lnTo>
                  <a:pt x="1357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_1_1_1">
    <p:spTree>
      <p:nvGrpSpPr>
        <p:cNvPr id="293" name="Shape 293"/>
        <p:cNvGrpSpPr/>
        <p:nvPr/>
      </p:nvGrpSpPr>
      <p:grpSpPr>
        <a:xfrm>
          <a:off x="0" y="0"/>
          <a:ext cx="0" cy="0"/>
          <a:chOff x="0" y="0"/>
          <a:chExt cx="0" cy="0"/>
        </a:xfrm>
      </p:grpSpPr>
      <p:sp>
        <p:nvSpPr>
          <p:cNvPr id="294" name="Google Shape;294;p52"/>
          <p:cNvSpPr txBox="1"/>
          <p:nvPr>
            <p:ph type="title"/>
          </p:nvPr>
        </p:nvSpPr>
        <p:spPr>
          <a:xfrm>
            <a:off x="1304850" y="2394900"/>
            <a:ext cx="37128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5" name="Google Shape;295;p52"/>
          <p:cNvSpPr/>
          <p:nvPr/>
        </p:nvSpPr>
        <p:spPr>
          <a:xfrm flipH="1" rot="-5641984">
            <a:off x="6250509" y="-1838915"/>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2"/>
          <p:cNvSpPr/>
          <p:nvPr/>
        </p:nvSpPr>
        <p:spPr>
          <a:xfrm rot="8555305">
            <a:off x="6256973" y="-1753245"/>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52"/>
          <p:cNvSpPr txBox="1"/>
          <p:nvPr>
            <p:ph idx="1" type="subTitle"/>
          </p:nvPr>
        </p:nvSpPr>
        <p:spPr>
          <a:xfrm>
            <a:off x="1304850" y="912225"/>
            <a:ext cx="3293700" cy="62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52"/>
          <p:cNvSpPr/>
          <p:nvPr/>
        </p:nvSpPr>
        <p:spPr>
          <a:xfrm>
            <a:off x="-59500" y="3500624"/>
            <a:ext cx="9203371" cy="1614727"/>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2"/>
          <p:cNvSpPr/>
          <p:nvPr/>
        </p:nvSpPr>
        <p:spPr>
          <a:xfrm>
            <a:off x="-59500" y="3499550"/>
            <a:ext cx="9203371" cy="1643932"/>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2"/>
          <p:cNvSpPr/>
          <p:nvPr/>
        </p:nvSpPr>
        <p:spPr>
          <a:xfrm>
            <a:off x="-59500" y="3571260"/>
            <a:ext cx="9203371" cy="1572223"/>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_1_1_1_1_1">
    <p:spTree>
      <p:nvGrpSpPr>
        <p:cNvPr id="301" name="Shape 301"/>
        <p:cNvGrpSpPr/>
        <p:nvPr/>
      </p:nvGrpSpPr>
      <p:grpSpPr>
        <a:xfrm>
          <a:off x="0" y="0"/>
          <a:ext cx="0" cy="0"/>
          <a:chOff x="0" y="0"/>
          <a:chExt cx="0" cy="0"/>
        </a:xfrm>
      </p:grpSpPr>
      <p:sp>
        <p:nvSpPr>
          <p:cNvPr id="302" name="Google Shape;302;p53"/>
          <p:cNvSpPr txBox="1"/>
          <p:nvPr>
            <p:ph type="title"/>
          </p:nvPr>
        </p:nvSpPr>
        <p:spPr>
          <a:xfrm>
            <a:off x="2110800" y="1318025"/>
            <a:ext cx="49224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3" name="Google Shape;303;p53"/>
          <p:cNvSpPr/>
          <p:nvPr/>
        </p:nvSpPr>
        <p:spPr>
          <a:xfrm flipH="1" rot="-7361971">
            <a:off x="3942927" y="-3767622"/>
            <a:ext cx="1245288" cy="8600073"/>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3"/>
          <p:cNvSpPr/>
          <p:nvPr/>
        </p:nvSpPr>
        <p:spPr>
          <a:xfrm rot="8416218">
            <a:off x="3811187" y="-3681433"/>
            <a:ext cx="1521614" cy="815153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3"/>
          <p:cNvSpPr txBox="1"/>
          <p:nvPr>
            <p:ph idx="1" type="subTitle"/>
          </p:nvPr>
        </p:nvSpPr>
        <p:spPr>
          <a:xfrm>
            <a:off x="2110800" y="2045275"/>
            <a:ext cx="4922400" cy="1780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81DDE5"/>
              </a:buClr>
              <a:buSzPts val="1400"/>
              <a:buChar char="●"/>
              <a:defRPr>
                <a:solidFill>
                  <a:schemeClr val="dk1"/>
                </a:solidFill>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306" name="Google Shape;306;p53"/>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3"/>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3"/>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_1_1_1_1_2">
    <p:spTree>
      <p:nvGrpSpPr>
        <p:cNvPr id="309" name="Shape 309"/>
        <p:cNvGrpSpPr/>
        <p:nvPr/>
      </p:nvGrpSpPr>
      <p:grpSpPr>
        <a:xfrm>
          <a:off x="0" y="0"/>
          <a:ext cx="0" cy="0"/>
          <a:chOff x="0" y="0"/>
          <a:chExt cx="0" cy="0"/>
        </a:xfrm>
      </p:grpSpPr>
      <p:sp>
        <p:nvSpPr>
          <p:cNvPr id="310" name="Google Shape;310;p54"/>
          <p:cNvSpPr txBox="1"/>
          <p:nvPr>
            <p:ph type="title"/>
          </p:nvPr>
        </p:nvSpPr>
        <p:spPr>
          <a:xfrm>
            <a:off x="5564400" y="2575500"/>
            <a:ext cx="28653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1" name="Google Shape;311;p54"/>
          <p:cNvSpPr txBox="1"/>
          <p:nvPr>
            <p:ph idx="1" type="subTitle"/>
          </p:nvPr>
        </p:nvSpPr>
        <p:spPr>
          <a:xfrm>
            <a:off x="5564400" y="3110325"/>
            <a:ext cx="2865300" cy="107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54"/>
          <p:cNvSpPr/>
          <p:nvPr/>
        </p:nvSpPr>
        <p:spPr>
          <a:xfrm flipH="1">
            <a:off x="2211177" y="0"/>
            <a:ext cx="6932819" cy="3762684"/>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4"/>
          <p:cNvSpPr/>
          <p:nvPr/>
        </p:nvSpPr>
        <p:spPr>
          <a:xfrm flipH="1">
            <a:off x="1908975" y="0"/>
            <a:ext cx="7235021" cy="327191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4"/>
          <p:cNvSpPr/>
          <p:nvPr/>
        </p:nvSpPr>
        <p:spPr>
          <a:xfrm flipH="1">
            <a:off x="2494814" y="0"/>
            <a:ext cx="6649181" cy="3093048"/>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_1_1_1_1_1_1">
    <p:spTree>
      <p:nvGrpSpPr>
        <p:cNvPr id="315" name="Shape 315"/>
        <p:cNvGrpSpPr/>
        <p:nvPr/>
      </p:nvGrpSpPr>
      <p:grpSpPr>
        <a:xfrm>
          <a:off x="0" y="0"/>
          <a:ext cx="0" cy="0"/>
          <a:chOff x="0" y="0"/>
          <a:chExt cx="0" cy="0"/>
        </a:xfrm>
      </p:grpSpPr>
      <p:sp>
        <p:nvSpPr>
          <p:cNvPr id="316" name="Google Shape;316;p55"/>
          <p:cNvSpPr txBox="1"/>
          <p:nvPr>
            <p:ph type="title"/>
          </p:nvPr>
        </p:nvSpPr>
        <p:spPr>
          <a:xfrm>
            <a:off x="2834252" y="690425"/>
            <a:ext cx="3475500" cy="95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b="1" sz="7200">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17" name="Google Shape;317;p55"/>
          <p:cNvSpPr txBox="1"/>
          <p:nvPr>
            <p:ph idx="1" type="subTitle"/>
          </p:nvPr>
        </p:nvSpPr>
        <p:spPr>
          <a:xfrm>
            <a:off x="2902250" y="1746463"/>
            <a:ext cx="3293700" cy="131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8" name="Google Shape;318;p55"/>
          <p:cNvSpPr/>
          <p:nvPr/>
        </p:nvSpPr>
        <p:spPr>
          <a:xfrm flipH="1" rot="10800000">
            <a:off x="-45775" y="-2051"/>
            <a:ext cx="9189785" cy="2150126"/>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5"/>
          <p:cNvSpPr/>
          <p:nvPr/>
        </p:nvSpPr>
        <p:spPr>
          <a:xfrm flipH="1" rot="10800000">
            <a:off x="-45775" y="-2050"/>
            <a:ext cx="8953036" cy="2062371"/>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5"/>
          <p:cNvSpPr/>
          <p:nvPr/>
        </p:nvSpPr>
        <p:spPr>
          <a:xfrm flipH="1" rot="10800000">
            <a:off x="-45775" y="-45087"/>
            <a:ext cx="8642846" cy="214843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5"/>
          <p:cNvSpPr/>
          <p:nvPr/>
        </p:nvSpPr>
        <p:spPr>
          <a:xfrm>
            <a:off x="-192375" y="3058975"/>
            <a:ext cx="10267600" cy="2249475"/>
          </a:xfrm>
          <a:custGeom>
            <a:rect b="b" l="l" r="r" t="t"/>
            <a:pathLst>
              <a:path extrusionOk="0" h="89979" w="410704">
                <a:moveTo>
                  <a:pt x="0" y="45479"/>
                </a:moveTo>
                <a:cubicBezTo>
                  <a:pt x="17460" y="52852"/>
                  <a:pt x="67247" y="86561"/>
                  <a:pt x="104761" y="89714"/>
                </a:cubicBezTo>
                <a:cubicBezTo>
                  <a:pt x="142275" y="92867"/>
                  <a:pt x="190878" y="66935"/>
                  <a:pt x="225083" y="64398"/>
                </a:cubicBezTo>
                <a:cubicBezTo>
                  <a:pt x="259288" y="61861"/>
                  <a:pt x="287880" y="83241"/>
                  <a:pt x="309993" y="74494"/>
                </a:cubicBezTo>
                <a:cubicBezTo>
                  <a:pt x="332106" y="65747"/>
                  <a:pt x="340975" y="24334"/>
                  <a:pt x="357760" y="11918"/>
                </a:cubicBezTo>
                <a:cubicBezTo>
                  <a:pt x="374545" y="-498"/>
                  <a:pt x="401880" y="1986"/>
                  <a:pt x="410704"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5"/>
          <p:cNvSpPr/>
          <p:nvPr/>
        </p:nvSpPr>
        <p:spPr>
          <a:xfrm>
            <a:off x="-287625" y="3563475"/>
            <a:ext cx="10546375" cy="1514050"/>
          </a:xfrm>
          <a:custGeom>
            <a:rect b="b" l="l" r="r" t="t"/>
            <a:pathLst>
              <a:path extrusionOk="0" h="60562" w="421855">
                <a:moveTo>
                  <a:pt x="421855" y="0"/>
                </a:moveTo>
                <a:cubicBezTo>
                  <a:pt x="407963" y="2542"/>
                  <a:pt x="360796" y="5801"/>
                  <a:pt x="338504" y="15250"/>
                </a:cubicBezTo>
                <a:cubicBezTo>
                  <a:pt x="316212" y="24699"/>
                  <a:pt x="317901" y="51556"/>
                  <a:pt x="288104" y="56692"/>
                </a:cubicBezTo>
                <a:cubicBezTo>
                  <a:pt x="258307" y="61829"/>
                  <a:pt x="194101" y="45450"/>
                  <a:pt x="159724" y="46069"/>
                </a:cubicBezTo>
                <a:cubicBezTo>
                  <a:pt x="125347" y="46688"/>
                  <a:pt x="108462" y="62280"/>
                  <a:pt x="81841" y="60406"/>
                </a:cubicBezTo>
                <a:cubicBezTo>
                  <a:pt x="55220" y="58532"/>
                  <a:pt x="13640" y="39088"/>
                  <a:pt x="0" y="34824"/>
                </a:cubicBezTo>
              </a:path>
            </a:pathLst>
          </a:cu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5"/>
          <p:cNvSpPr txBox="1"/>
          <p:nvPr/>
        </p:nvSpPr>
        <p:spPr>
          <a:xfrm>
            <a:off x="2925150" y="3491138"/>
            <a:ext cx="3293700" cy="58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mo"/>
                <a:ea typeface="Arimo"/>
                <a:cs typeface="Arimo"/>
                <a:sym typeface="Arimo"/>
              </a:rPr>
              <a:t>CREDITS: </a:t>
            </a:r>
            <a:r>
              <a:rPr b="0" i="0" lang="en" sz="1100" u="none" cap="none" strike="noStrike">
                <a:solidFill>
                  <a:srgbClr val="000000"/>
                </a:solidFill>
                <a:latin typeface="Arimo"/>
                <a:ea typeface="Arimo"/>
                <a:cs typeface="Arimo"/>
                <a:sym typeface="Arimo"/>
              </a:rPr>
              <a:t>This presentation template was created by Slidesgo, including icons by Flaticon, and infographics &amp; images by Freepik </a:t>
            </a:r>
            <a:endParaRPr b="0" i="0" sz="1100" u="none" cap="none" strike="noStrike">
              <a:solidFill>
                <a:srgbClr val="000000"/>
              </a:solidFill>
              <a:latin typeface="Arimo"/>
              <a:ea typeface="Arimo"/>
              <a:cs typeface="Arimo"/>
              <a:sym typeface="Arim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_1_1_1_1_1_1_1_2_1">
    <p:spTree>
      <p:nvGrpSpPr>
        <p:cNvPr id="33" name="Shape 33"/>
        <p:cNvGrpSpPr/>
        <p:nvPr/>
      </p:nvGrpSpPr>
      <p:grpSpPr>
        <a:xfrm>
          <a:off x="0" y="0"/>
          <a:ext cx="0" cy="0"/>
          <a:chOff x="0" y="0"/>
          <a:chExt cx="0" cy="0"/>
        </a:xfrm>
      </p:grpSpPr>
      <p:sp>
        <p:nvSpPr>
          <p:cNvPr id="34" name="Google Shape;34;p29"/>
          <p:cNvSpPr/>
          <p:nvPr/>
        </p:nvSpPr>
        <p:spPr>
          <a:xfrm flipH="1" rot="10800000">
            <a:off x="1" y="2346984"/>
            <a:ext cx="5152512" cy="2796516"/>
          </a:xfrm>
          <a:custGeom>
            <a:rect b="b" l="l" r="r" t="t"/>
            <a:pathLst>
              <a:path extrusionOk="0" h="33006" w="75063">
                <a:moveTo>
                  <a:pt x="75063" y="1"/>
                </a:moveTo>
                <a:lnTo>
                  <a:pt x="1" y="1074"/>
                </a:lnTo>
                <a:lnTo>
                  <a:pt x="1" y="33005"/>
                </a:lnTo>
                <a:cubicBezTo>
                  <a:pt x="430" y="23457"/>
                  <a:pt x="9764" y="10153"/>
                  <a:pt x="18133" y="10153"/>
                </a:cubicBezTo>
                <a:cubicBezTo>
                  <a:pt x="28647" y="9375"/>
                  <a:pt x="32952" y="4936"/>
                  <a:pt x="35902" y="2656"/>
                </a:cubicBezTo>
                <a:cubicBezTo>
                  <a:pt x="36786" y="1745"/>
                  <a:pt x="38763" y="1340"/>
                  <a:pt x="41217" y="1340"/>
                </a:cubicBezTo>
                <a:cubicBezTo>
                  <a:pt x="43640" y="1340"/>
                  <a:pt x="46528" y="1735"/>
                  <a:pt x="49286" y="2428"/>
                </a:cubicBezTo>
                <a:cubicBezTo>
                  <a:pt x="51962" y="2773"/>
                  <a:pt x="54612" y="2930"/>
                  <a:pt x="57175" y="2930"/>
                </a:cubicBezTo>
                <a:cubicBezTo>
                  <a:pt x="64197" y="2930"/>
                  <a:pt x="70573" y="1750"/>
                  <a:pt x="75063"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9"/>
          <p:cNvSpPr/>
          <p:nvPr/>
        </p:nvSpPr>
        <p:spPr>
          <a:xfrm flipH="1" rot="10800000">
            <a:off x="1" y="2711736"/>
            <a:ext cx="5377110" cy="2431764"/>
          </a:xfrm>
          <a:custGeom>
            <a:rect b="b" l="l" r="r" t="t"/>
            <a:pathLst>
              <a:path extrusionOk="0" h="28701" w="78335">
                <a:moveTo>
                  <a:pt x="1" y="1"/>
                </a:moveTo>
                <a:lnTo>
                  <a:pt x="1" y="28701"/>
                </a:lnTo>
                <a:cubicBezTo>
                  <a:pt x="430" y="19152"/>
                  <a:pt x="6881" y="12634"/>
                  <a:pt x="15249" y="12634"/>
                </a:cubicBezTo>
                <a:cubicBezTo>
                  <a:pt x="25777" y="11856"/>
                  <a:pt x="28741" y="6948"/>
                  <a:pt x="31678" y="4668"/>
                </a:cubicBezTo>
                <a:cubicBezTo>
                  <a:pt x="33123" y="3190"/>
                  <a:pt x="40253" y="988"/>
                  <a:pt x="45836" y="988"/>
                </a:cubicBezTo>
                <a:cubicBezTo>
                  <a:pt x="47092" y="988"/>
                  <a:pt x="48269" y="1099"/>
                  <a:pt x="49286" y="1355"/>
                </a:cubicBezTo>
                <a:cubicBezTo>
                  <a:pt x="53173" y="1856"/>
                  <a:pt x="57500" y="2123"/>
                  <a:pt x="61697" y="2123"/>
                </a:cubicBezTo>
                <a:cubicBezTo>
                  <a:pt x="68302" y="2123"/>
                  <a:pt x="74587" y="1461"/>
                  <a:pt x="78335" y="1"/>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9"/>
          <p:cNvSpPr/>
          <p:nvPr/>
        </p:nvSpPr>
        <p:spPr>
          <a:xfrm flipH="1" rot="10800000">
            <a:off x="1" y="2844674"/>
            <a:ext cx="4941711" cy="2298827"/>
          </a:xfrm>
          <a:custGeom>
            <a:rect b="b" l="l" r="r" t="t"/>
            <a:pathLst>
              <a:path extrusionOk="0" h="27132" w="71992">
                <a:moveTo>
                  <a:pt x="1" y="1"/>
                </a:moveTo>
                <a:lnTo>
                  <a:pt x="1" y="27131"/>
                </a:lnTo>
                <a:cubicBezTo>
                  <a:pt x="430" y="17583"/>
                  <a:pt x="2696" y="14619"/>
                  <a:pt x="8463" y="13573"/>
                </a:cubicBezTo>
                <a:cubicBezTo>
                  <a:pt x="16671" y="12473"/>
                  <a:pt x="22558" y="10998"/>
                  <a:pt x="27789" y="6371"/>
                </a:cubicBezTo>
                <a:cubicBezTo>
                  <a:pt x="31411" y="3053"/>
                  <a:pt x="36129" y="767"/>
                  <a:pt x="40738" y="767"/>
                </a:cubicBezTo>
                <a:cubicBezTo>
                  <a:pt x="41810" y="767"/>
                  <a:pt x="42877" y="891"/>
                  <a:pt x="43922" y="1154"/>
                </a:cubicBezTo>
                <a:cubicBezTo>
                  <a:pt x="48089" y="1690"/>
                  <a:pt x="52586" y="1993"/>
                  <a:pt x="56858" y="1993"/>
                </a:cubicBezTo>
                <a:cubicBezTo>
                  <a:pt x="62857" y="1993"/>
                  <a:pt x="68412" y="1395"/>
                  <a:pt x="719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9"/>
          <p:cNvSpPr/>
          <p:nvPr/>
        </p:nvSpPr>
        <p:spPr>
          <a:xfrm flipH="1" rot="838890">
            <a:off x="1934325" y="368492"/>
            <a:ext cx="7493258" cy="556340"/>
          </a:xfrm>
          <a:custGeom>
            <a:rect b="b" l="l" r="r" t="t"/>
            <a:pathLst>
              <a:path extrusionOk="0" h="29221" w="393573">
                <a:moveTo>
                  <a:pt x="0" y="21823"/>
                </a:moveTo>
                <a:cubicBezTo>
                  <a:pt x="24315" y="5613"/>
                  <a:pt x="59279" y="12068"/>
                  <a:pt x="87630" y="19156"/>
                </a:cubicBezTo>
                <a:cubicBezTo>
                  <a:pt x="121150" y="27536"/>
                  <a:pt x="156426" y="30884"/>
                  <a:pt x="190881" y="28300"/>
                </a:cubicBezTo>
                <a:cubicBezTo>
                  <a:pt x="233899" y="25074"/>
                  <a:pt x="275049" y="8874"/>
                  <a:pt x="317754" y="2773"/>
                </a:cubicBezTo>
                <a:cubicBezTo>
                  <a:pt x="334100" y="438"/>
                  <a:pt x="351165" y="-1571"/>
                  <a:pt x="367284" y="2011"/>
                </a:cubicBezTo>
                <a:cubicBezTo>
                  <a:pt x="376612" y="4084"/>
                  <a:pt x="385026" y="9168"/>
                  <a:pt x="393573" y="13441"/>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9"/>
          <p:cNvSpPr/>
          <p:nvPr/>
        </p:nvSpPr>
        <p:spPr>
          <a:xfrm flipH="1" rot="838890">
            <a:off x="1992540" y="282933"/>
            <a:ext cx="7616574" cy="695230"/>
          </a:xfrm>
          <a:custGeom>
            <a:rect b="b" l="l" r="r" t="t"/>
            <a:pathLst>
              <a:path extrusionOk="0" h="36516" w="400050">
                <a:moveTo>
                  <a:pt x="400050" y="4191"/>
                </a:moveTo>
                <a:cubicBezTo>
                  <a:pt x="385147" y="3127"/>
                  <a:pt x="370995" y="11758"/>
                  <a:pt x="357378" y="17907"/>
                </a:cubicBezTo>
                <a:cubicBezTo>
                  <a:pt x="345135" y="23436"/>
                  <a:pt x="331852" y="26959"/>
                  <a:pt x="318516" y="28575"/>
                </a:cubicBezTo>
                <a:cubicBezTo>
                  <a:pt x="270607" y="34382"/>
                  <a:pt x="221798" y="24206"/>
                  <a:pt x="173736" y="28575"/>
                </a:cubicBezTo>
                <a:cubicBezTo>
                  <a:pt x="158474" y="29962"/>
                  <a:pt x="143659" y="34808"/>
                  <a:pt x="128397" y="36195"/>
                </a:cubicBezTo>
                <a:cubicBezTo>
                  <a:pt x="100151" y="38763"/>
                  <a:pt x="74721" y="17773"/>
                  <a:pt x="48387" y="7239"/>
                </a:cubicBezTo>
                <a:cubicBezTo>
                  <a:pt x="33245" y="1182"/>
                  <a:pt x="16309" y="0"/>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_1_1_1_1_1_1_1">
    <p:spTree>
      <p:nvGrpSpPr>
        <p:cNvPr id="324" name="Shape 324"/>
        <p:cNvGrpSpPr/>
        <p:nvPr/>
      </p:nvGrpSpPr>
      <p:grpSpPr>
        <a:xfrm>
          <a:off x="0" y="0"/>
          <a:ext cx="0" cy="0"/>
          <a:chOff x="0" y="0"/>
          <a:chExt cx="0" cy="0"/>
        </a:xfrm>
      </p:grpSpPr>
      <p:sp>
        <p:nvSpPr>
          <p:cNvPr id="325" name="Google Shape;325;p56"/>
          <p:cNvSpPr/>
          <p:nvPr/>
        </p:nvSpPr>
        <p:spPr>
          <a:xfrm>
            <a:off x="0" y="4044268"/>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6"/>
          <p:cNvSpPr/>
          <p:nvPr/>
        </p:nvSpPr>
        <p:spPr>
          <a:xfrm>
            <a:off x="0" y="4043550"/>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6"/>
          <p:cNvSpPr/>
          <p:nvPr/>
        </p:nvSpPr>
        <p:spPr>
          <a:xfrm>
            <a:off x="0" y="4091530"/>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6"/>
          <p:cNvSpPr/>
          <p:nvPr/>
        </p:nvSpPr>
        <p:spPr>
          <a:xfrm rot="10800000">
            <a:off x="0" y="18447"/>
            <a:ext cx="9143964" cy="1080404"/>
          </a:xfrm>
          <a:custGeom>
            <a:rect b="b" l="l" r="r" t="t"/>
            <a:pathLst>
              <a:path extrusionOk="0" h="31570" w="135788">
                <a:moveTo>
                  <a:pt x="135788" y="0"/>
                </a:moveTo>
                <a:cubicBezTo>
                  <a:pt x="124398" y="8202"/>
                  <a:pt x="115519" y="9409"/>
                  <a:pt x="110971" y="9409"/>
                </a:cubicBezTo>
                <a:cubicBezTo>
                  <a:pt x="109168" y="9409"/>
                  <a:pt x="108046" y="9219"/>
                  <a:pt x="107719" y="9200"/>
                </a:cubicBezTo>
                <a:cubicBezTo>
                  <a:pt x="105781" y="9076"/>
                  <a:pt x="74119" y="974"/>
                  <a:pt x="57319" y="974"/>
                </a:cubicBezTo>
                <a:cubicBezTo>
                  <a:pt x="54238" y="974"/>
                  <a:pt x="51656" y="1247"/>
                  <a:pt x="49850" y="1891"/>
                </a:cubicBezTo>
                <a:cubicBezTo>
                  <a:pt x="45253" y="2358"/>
                  <a:pt x="28273" y="7726"/>
                  <a:pt x="14630" y="7726"/>
                </a:cubicBezTo>
                <a:cubicBezTo>
                  <a:pt x="8687" y="7726"/>
                  <a:pt x="3378" y="6707"/>
                  <a:pt x="1" y="3822"/>
                </a:cubicBezTo>
                <a:lnTo>
                  <a:pt x="1" y="31570"/>
                </a:lnTo>
                <a:lnTo>
                  <a:pt x="135788" y="31570"/>
                </a:lnTo>
                <a:lnTo>
                  <a:pt x="135788"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6"/>
          <p:cNvSpPr/>
          <p:nvPr/>
        </p:nvSpPr>
        <p:spPr>
          <a:xfrm rot="10800000">
            <a:off x="0" y="-375"/>
            <a:ext cx="9143964" cy="1099945"/>
          </a:xfrm>
          <a:custGeom>
            <a:rect b="b" l="l" r="r" t="t"/>
            <a:pathLst>
              <a:path extrusionOk="0" h="32141" w="135788">
                <a:moveTo>
                  <a:pt x="65171" y="0"/>
                </a:moveTo>
                <a:cubicBezTo>
                  <a:pt x="58100" y="0"/>
                  <a:pt x="50396" y="1231"/>
                  <a:pt x="42246" y="4608"/>
                </a:cubicBezTo>
                <a:cubicBezTo>
                  <a:pt x="42246" y="4608"/>
                  <a:pt x="33069" y="8371"/>
                  <a:pt x="22034" y="8371"/>
                </a:cubicBezTo>
                <a:cubicBezTo>
                  <a:pt x="14802" y="8371"/>
                  <a:pt x="6771" y="6755"/>
                  <a:pt x="1" y="1403"/>
                </a:cubicBezTo>
                <a:lnTo>
                  <a:pt x="1" y="32141"/>
                </a:lnTo>
                <a:lnTo>
                  <a:pt x="135788" y="32141"/>
                </a:lnTo>
                <a:lnTo>
                  <a:pt x="135788" y="1403"/>
                </a:lnTo>
                <a:cubicBezTo>
                  <a:pt x="129477" y="6292"/>
                  <a:pt x="118177" y="8185"/>
                  <a:pt x="108780" y="8185"/>
                </a:cubicBezTo>
                <a:cubicBezTo>
                  <a:pt x="103898" y="8185"/>
                  <a:pt x="99530" y="7674"/>
                  <a:pt x="96641" y="6807"/>
                </a:cubicBezTo>
                <a:cubicBezTo>
                  <a:pt x="89086" y="4182"/>
                  <a:pt x="78205" y="0"/>
                  <a:pt x="65171"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56"/>
          <p:cNvSpPr/>
          <p:nvPr/>
        </p:nvSpPr>
        <p:spPr>
          <a:xfrm rot="10800000">
            <a:off x="0" y="-375"/>
            <a:ext cx="9143964" cy="1051965"/>
          </a:xfrm>
          <a:custGeom>
            <a:rect b="b" l="l" r="r" t="t"/>
            <a:pathLst>
              <a:path extrusionOk="0" h="30739" w="135788">
                <a:moveTo>
                  <a:pt x="1" y="1"/>
                </a:moveTo>
                <a:lnTo>
                  <a:pt x="1" y="30739"/>
                </a:lnTo>
                <a:lnTo>
                  <a:pt x="135788" y="30739"/>
                </a:lnTo>
                <a:lnTo>
                  <a:pt x="135788" y="3715"/>
                </a:lnTo>
                <a:cubicBezTo>
                  <a:pt x="132405" y="6529"/>
                  <a:pt x="127090" y="7521"/>
                  <a:pt x="121144" y="7521"/>
                </a:cubicBezTo>
                <a:cubicBezTo>
                  <a:pt x="107502" y="7521"/>
                  <a:pt x="90534" y="2296"/>
                  <a:pt x="85939" y="1838"/>
                </a:cubicBezTo>
                <a:cubicBezTo>
                  <a:pt x="84132" y="1210"/>
                  <a:pt x="81550" y="944"/>
                  <a:pt x="78467" y="944"/>
                </a:cubicBezTo>
                <a:cubicBezTo>
                  <a:pt x="61663" y="944"/>
                  <a:pt x="29994" y="8835"/>
                  <a:pt x="28057" y="8959"/>
                </a:cubicBezTo>
                <a:cubicBezTo>
                  <a:pt x="27730" y="8974"/>
                  <a:pt x="26614" y="9156"/>
                  <a:pt x="24820" y="9156"/>
                </a:cubicBezTo>
                <a:cubicBezTo>
                  <a:pt x="20278" y="9156"/>
                  <a:pt x="11394" y="799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_1_1_1_1_1_1_1_2">
    <p:spTree>
      <p:nvGrpSpPr>
        <p:cNvPr id="39" name="Shape 39"/>
        <p:cNvGrpSpPr/>
        <p:nvPr/>
      </p:nvGrpSpPr>
      <p:grpSpPr>
        <a:xfrm>
          <a:off x="0" y="0"/>
          <a:ext cx="0" cy="0"/>
          <a:chOff x="0" y="0"/>
          <a:chExt cx="0" cy="0"/>
        </a:xfrm>
      </p:grpSpPr>
      <p:sp>
        <p:nvSpPr>
          <p:cNvPr id="40" name="Google Shape;40;p30"/>
          <p:cNvSpPr/>
          <p:nvPr/>
        </p:nvSpPr>
        <p:spPr>
          <a:xfrm rot="5641984">
            <a:off x="1573763" y="-1715090"/>
            <a:ext cx="1152546" cy="5050778"/>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0"/>
          <p:cNvSpPr/>
          <p:nvPr/>
        </p:nvSpPr>
        <p:spPr>
          <a:xfrm flipH="1" rot="-8555305">
            <a:off x="1580198" y="-1629420"/>
            <a:ext cx="1139646" cy="4625279"/>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0"/>
          <p:cNvSpPr/>
          <p:nvPr/>
        </p:nvSpPr>
        <p:spPr>
          <a:xfrm rot="-5420864">
            <a:off x="6445978" y="1755383"/>
            <a:ext cx="1152534" cy="505082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p:nvPr/>
        </p:nvSpPr>
        <p:spPr>
          <a:xfrm flipH="1" rot="1981903">
            <a:off x="6462100" y="2094841"/>
            <a:ext cx="1139680" cy="4625251"/>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31"/>
          <p:cNvSpPr txBox="1"/>
          <p:nvPr>
            <p:ph type="title"/>
          </p:nvPr>
        </p:nvSpPr>
        <p:spPr>
          <a:xfrm>
            <a:off x="49989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6" name="Google Shape;4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31"/>
          <p:cNvSpPr txBox="1"/>
          <p:nvPr>
            <p:ph idx="1" type="subTitle"/>
          </p:nvPr>
        </p:nvSpPr>
        <p:spPr>
          <a:xfrm>
            <a:off x="1605788"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2" type="subTitle"/>
          </p:nvPr>
        </p:nvSpPr>
        <p:spPr>
          <a:xfrm>
            <a:off x="4998981" y="3528188"/>
            <a:ext cx="2539200" cy="94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3" type="title"/>
          </p:nvPr>
        </p:nvSpPr>
        <p:spPr>
          <a:xfrm>
            <a:off x="1605788" y="3107813"/>
            <a:ext cx="2539200" cy="4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0" name="Google Shape;50;p31"/>
          <p:cNvSpPr txBox="1"/>
          <p:nvPr>
            <p:ph idx="4"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51" name="Google Shape;51;p31"/>
          <p:cNvSpPr/>
          <p:nvPr/>
        </p:nvSpPr>
        <p:spPr>
          <a:xfrm rot="-484257">
            <a:off x="-133947" y="3905970"/>
            <a:ext cx="3609993" cy="1819809"/>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1"/>
          <p:cNvSpPr/>
          <p:nvPr/>
        </p:nvSpPr>
        <p:spPr>
          <a:xfrm>
            <a:off x="-398850" y="3745475"/>
            <a:ext cx="5311917" cy="1583875"/>
          </a:xfrm>
          <a:custGeom>
            <a:rect b="b" l="l" r="r" t="t"/>
            <a:pathLst>
              <a:path extrusionOk="0" h="63355" w="181356">
                <a:moveTo>
                  <a:pt x="0" y="2395"/>
                </a:moveTo>
                <a:cubicBezTo>
                  <a:pt x="10339" y="-913"/>
                  <a:pt x="24216" y="-1324"/>
                  <a:pt x="32385" y="5824"/>
                </a:cubicBezTo>
                <a:cubicBezTo>
                  <a:pt x="49892" y="21143"/>
                  <a:pt x="59298" y="47169"/>
                  <a:pt x="80772" y="56116"/>
                </a:cubicBezTo>
                <a:cubicBezTo>
                  <a:pt x="92036" y="60809"/>
                  <a:pt x="105615" y="57944"/>
                  <a:pt x="117348" y="54592"/>
                </a:cubicBezTo>
                <a:cubicBezTo>
                  <a:pt x="125037" y="52395"/>
                  <a:pt x="131858" y="46874"/>
                  <a:pt x="139827" y="46210"/>
                </a:cubicBezTo>
                <a:cubicBezTo>
                  <a:pt x="154752" y="44966"/>
                  <a:pt x="167961" y="56657"/>
                  <a:pt x="181356" y="63355"/>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1"/>
          <p:cNvSpPr/>
          <p:nvPr/>
        </p:nvSpPr>
        <p:spPr>
          <a:xfrm flipH="1">
            <a:off x="5932462" y="39050"/>
            <a:ext cx="3630638" cy="942878"/>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1"/>
          <p:cNvSpPr/>
          <p:nvPr/>
        </p:nvSpPr>
        <p:spPr>
          <a:xfrm flipH="1">
            <a:off x="5686365" y="1"/>
            <a:ext cx="3733860" cy="962172"/>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1"/>
          <p:cNvSpPr/>
          <p:nvPr/>
        </p:nvSpPr>
        <p:spPr>
          <a:xfrm flipH="1">
            <a:off x="5829240" y="0"/>
            <a:ext cx="3733860" cy="903315"/>
          </a:xfrm>
          <a:custGeom>
            <a:rect b="b" l="l" r="r" t="t"/>
            <a:pathLst>
              <a:path extrusionOk="0" h="38978" w="99252">
                <a:moveTo>
                  <a:pt x="99251" y="1"/>
                </a:moveTo>
                <a:cubicBezTo>
                  <a:pt x="98402" y="5077"/>
                  <a:pt x="96337" y="9849"/>
                  <a:pt x="93214" y="13932"/>
                </a:cubicBezTo>
                <a:cubicBezTo>
                  <a:pt x="87001" y="21907"/>
                  <a:pt x="76736" y="26551"/>
                  <a:pt x="66664" y="25878"/>
                </a:cubicBezTo>
                <a:cubicBezTo>
                  <a:pt x="65591" y="25814"/>
                  <a:pt x="64502" y="25686"/>
                  <a:pt x="63429" y="25542"/>
                </a:cubicBezTo>
                <a:cubicBezTo>
                  <a:pt x="57761" y="24789"/>
                  <a:pt x="51996" y="23396"/>
                  <a:pt x="46920" y="25766"/>
                </a:cubicBezTo>
                <a:cubicBezTo>
                  <a:pt x="42612" y="27768"/>
                  <a:pt x="39858" y="32091"/>
                  <a:pt x="35967" y="34814"/>
                </a:cubicBezTo>
                <a:cubicBezTo>
                  <a:pt x="30874" y="38385"/>
                  <a:pt x="24021" y="38977"/>
                  <a:pt x="18096" y="37071"/>
                </a:cubicBezTo>
                <a:cubicBezTo>
                  <a:pt x="12171" y="35166"/>
                  <a:pt x="7159" y="30970"/>
                  <a:pt x="3492" y="25942"/>
                </a:cubicBezTo>
                <a:cubicBezTo>
                  <a:pt x="2227" y="24213"/>
                  <a:pt x="1106" y="22371"/>
                  <a:pt x="1" y="20514"/>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_1_1_1_1_1_1_1">
    <p:spTree>
      <p:nvGrpSpPr>
        <p:cNvPr id="56" name="Shape 56"/>
        <p:cNvGrpSpPr/>
        <p:nvPr/>
      </p:nvGrpSpPr>
      <p:grpSpPr>
        <a:xfrm>
          <a:off x="0" y="0"/>
          <a:ext cx="0" cy="0"/>
          <a:chOff x="0" y="0"/>
          <a:chExt cx="0" cy="0"/>
        </a:xfrm>
      </p:grpSpPr>
      <p:sp>
        <p:nvSpPr>
          <p:cNvPr id="57" name="Google Shape;57;p32"/>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51ABE0"/>
              </a:buClr>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Clr>
                <a:srgbClr val="51ABE0"/>
              </a:buClr>
              <a:buSzPts val="2800"/>
              <a:buNone/>
              <a:defRPr>
                <a:solidFill>
                  <a:srgbClr val="51ABE0"/>
                </a:solidFill>
              </a:defRPr>
            </a:lvl2pPr>
            <a:lvl3pPr lvl="2" algn="l">
              <a:lnSpc>
                <a:spcPct val="100000"/>
              </a:lnSpc>
              <a:spcBef>
                <a:spcPts val="0"/>
              </a:spcBef>
              <a:spcAft>
                <a:spcPts val="0"/>
              </a:spcAft>
              <a:buClr>
                <a:srgbClr val="51ABE0"/>
              </a:buClr>
              <a:buSzPts val="2800"/>
              <a:buNone/>
              <a:defRPr>
                <a:solidFill>
                  <a:srgbClr val="51ABE0"/>
                </a:solidFill>
              </a:defRPr>
            </a:lvl3pPr>
            <a:lvl4pPr lvl="3" algn="l">
              <a:lnSpc>
                <a:spcPct val="100000"/>
              </a:lnSpc>
              <a:spcBef>
                <a:spcPts val="0"/>
              </a:spcBef>
              <a:spcAft>
                <a:spcPts val="0"/>
              </a:spcAft>
              <a:buClr>
                <a:srgbClr val="51ABE0"/>
              </a:buClr>
              <a:buSzPts val="2800"/>
              <a:buNone/>
              <a:defRPr>
                <a:solidFill>
                  <a:srgbClr val="51ABE0"/>
                </a:solidFill>
              </a:defRPr>
            </a:lvl4pPr>
            <a:lvl5pPr lvl="4" algn="l">
              <a:lnSpc>
                <a:spcPct val="100000"/>
              </a:lnSpc>
              <a:spcBef>
                <a:spcPts val="0"/>
              </a:spcBef>
              <a:spcAft>
                <a:spcPts val="0"/>
              </a:spcAft>
              <a:buClr>
                <a:srgbClr val="51ABE0"/>
              </a:buClr>
              <a:buSzPts val="2800"/>
              <a:buNone/>
              <a:defRPr>
                <a:solidFill>
                  <a:srgbClr val="51ABE0"/>
                </a:solidFill>
              </a:defRPr>
            </a:lvl5pPr>
            <a:lvl6pPr lvl="5" algn="l">
              <a:lnSpc>
                <a:spcPct val="100000"/>
              </a:lnSpc>
              <a:spcBef>
                <a:spcPts val="0"/>
              </a:spcBef>
              <a:spcAft>
                <a:spcPts val="0"/>
              </a:spcAft>
              <a:buClr>
                <a:srgbClr val="51ABE0"/>
              </a:buClr>
              <a:buSzPts val="2800"/>
              <a:buNone/>
              <a:defRPr>
                <a:solidFill>
                  <a:srgbClr val="51ABE0"/>
                </a:solidFill>
              </a:defRPr>
            </a:lvl6pPr>
            <a:lvl7pPr lvl="6" algn="l">
              <a:lnSpc>
                <a:spcPct val="100000"/>
              </a:lnSpc>
              <a:spcBef>
                <a:spcPts val="0"/>
              </a:spcBef>
              <a:spcAft>
                <a:spcPts val="0"/>
              </a:spcAft>
              <a:buClr>
                <a:srgbClr val="51ABE0"/>
              </a:buClr>
              <a:buSzPts val="2800"/>
              <a:buNone/>
              <a:defRPr>
                <a:solidFill>
                  <a:srgbClr val="51ABE0"/>
                </a:solidFill>
              </a:defRPr>
            </a:lvl7pPr>
            <a:lvl8pPr lvl="7" algn="l">
              <a:lnSpc>
                <a:spcPct val="100000"/>
              </a:lnSpc>
              <a:spcBef>
                <a:spcPts val="0"/>
              </a:spcBef>
              <a:spcAft>
                <a:spcPts val="0"/>
              </a:spcAft>
              <a:buClr>
                <a:srgbClr val="51ABE0"/>
              </a:buClr>
              <a:buSzPts val="2800"/>
              <a:buNone/>
              <a:defRPr>
                <a:solidFill>
                  <a:srgbClr val="51ABE0"/>
                </a:solidFill>
              </a:defRPr>
            </a:lvl8pPr>
            <a:lvl9pPr lvl="8" algn="l">
              <a:lnSpc>
                <a:spcPct val="100000"/>
              </a:lnSpc>
              <a:spcBef>
                <a:spcPts val="0"/>
              </a:spcBef>
              <a:spcAft>
                <a:spcPts val="0"/>
              </a:spcAft>
              <a:buClr>
                <a:srgbClr val="51ABE0"/>
              </a:buClr>
              <a:buSzPts val="2800"/>
              <a:buNone/>
              <a:defRPr>
                <a:solidFill>
                  <a:srgbClr val="51ABE0"/>
                </a:solidFill>
              </a:defRPr>
            </a:lvl9pPr>
          </a:lstStyle>
          <a:p/>
        </p:txBody>
      </p:sp>
      <p:sp>
        <p:nvSpPr>
          <p:cNvPr id="58" name="Google Shape;58;p32"/>
          <p:cNvSpPr txBox="1"/>
          <p:nvPr>
            <p:ph idx="1" type="subTitle"/>
          </p:nvPr>
        </p:nvSpPr>
        <p:spPr>
          <a:xfrm>
            <a:off x="714300" y="1347975"/>
            <a:ext cx="7715400" cy="325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200"/>
              <a:buChar char="●"/>
              <a:defRPr sz="1200"/>
            </a:lvl1pPr>
            <a:lvl2pPr lvl="1" algn="l">
              <a:lnSpc>
                <a:spcPct val="100000"/>
              </a:lnSpc>
              <a:spcBef>
                <a:spcPts val="0"/>
              </a:spcBef>
              <a:spcAft>
                <a:spcPts val="0"/>
              </a:spcAft>
              <a:buClr>
                <a:srgbClr val="434343"/>
              </a:buClr>
              <a:buSzPts val="1200"/>
              <a:buChar char="○"/>
              <a:defRPr sz="1200"/>
            </a:lvl2pPr>
            <a:lvl3pPr lvl="2" algn="l">
              <a:lnSpc>
                <a:spcPct val="100000"/>
              </a:lnSpc>
              <a:spcBef>
                <a:spcPts val="0"/>
              </a:spcBef>
              <a:spcAft>
                <a:spcPts val="0"/>
              </a:spcAft>
              <a:buClr>
                <a:srgbClr val="434343"/>
              </a:buClr>
              <a:buSzPts val="1200"/>
              <a:buChar char="■"/>
              <a:defRPr sz="1200"/>
            </a:lvl3pPr>
            <a:lvl4pPr lvl="3" algn="l">
              <a:lnSpc>
                <a:spcPct val="100000"/>
              </a:lnSpc>
              <a:spcBef>
                <a:spcPts val="0"/>
              </a:spcBef>
              <a:spcAft>
                <a:spcPts val="0"/>
              </a:spcAft>
              <a:buClr>
                <a:srgbClr val="434343"/>
              </a:buClr>
              <a:buSzPts val="1200"/>
              <a:buChar char="●"/>
              <a:defRPr sz="1200"/>
            </a:lvl4pPr>
            <a:lvl5pPr lvl="4" algn="l">
              <a:lnSpc>
                <a:spcPct val="100000"/>
              </a:lnSpc>
              <a:spcBef>
                <a:spcPts val="0"/>
              </a:spcBef>
              <a:spcAft>
                <a:spcPts val="0"/>
              </a:spcAft>
              <a:buClr>
                <a:srgbClr val="434343"/>
              </a:buClr>
              <a:buSzPts val="1200"/>
              <a:buChar char="○"/>
              <a:defRPr sz="1200"/>
            </a:lvl5pPr>
            <a:lvl6pPr lvl="5" algn="l">
              <a:lnSpc>
                <a:spcPct val="100000"/>
              </a:lnSpc>
              <a:spcBef>
                <a:spcPts val="0"/>
              </a:spcBef>
              <a:spcAft>
                <a:spcPts val="0"/>
              </a:spcAft>
              <a:buClr>
                <a:srgbClr val="434343"/>
              </a:buClr>
              <a:buSzPts val="1200"/>
              <a:buChar char="■"/>
              <a:defRPr sz="1200"/>
            </a:lvl6pPr>
            <a:lvl7pPr lvl="6" algn="l">
              <a:lnSpc>
                <a:spcPct val="100000"/>
              </a:lnSpc>
              <a:spcBef>
                <a:spcPts val="0"/>
              </a:spcBef>
              <a:spcAft>
                <a:spcPts val="0"/>
              </a:spcAft>
              <a:buClr>
                <a:srgbClr val="434343"/>
              </a:buClr>
              <a:buSzPts val="1200"/>
              <a:buChar char="●"/>
              <a:defRPr sz="1200"/>
            </a:lvl7pPr>
            <a:lvl8pPr lvl="7" algn="l">
              <a:lnSpc>
                <a:spcPct val="100000"/>
              </a:lnSpc>
              <a:spcBef>
                <a:spcPts val="0"/>
              </a:spcBef>
              <a:spcAft>
                <a:spcPts val="0"/>
              </a:spcAft>
              <a:buClr>
                <a:srgbClr val="434343"/>
              </a:buClr>
              <a:buSzPts val="1200"/>
              <a:buChar char="○"/>
              <a:defRPr sz="1200"/>
            </a:lvl8pPr>
            <a:lvl9pPr lvl="8" algn="l">
              <a:lnSpc>
                <a:spcPct val="100000"/>
              </a:lnSpc>
              <a:spcBef>
                <a:spcPts val="0"/>
              </a:spcBef>
              <a:spcAft>
                <a:spcPts val="0"/>
              </a:spcAft>
              <a:buClr>
                <a:srgbClr val="434343"/>
              </a:buClr>
              <a:buSzPts val="1200"/>
              <a:buChar char="■"/>
              <a:defRPr sz="1200"/>
            </a:lvl9pPr>
          </a:lstStyle>
          <a:p/>
        </p:txBody>
      </p:sp>
      <p:sp>
        <p:nvSpPr>
          <p:cNvPr id="59" name="Google Shape;59;p32"/>
          <p:cNvSpPr/>
          <p:nvPr/>
        </p:nvSpPr>
        <p:spPr>
          <a:xfrm flipH="1" rot="2575878">
            <a:off x="7023063" y="2529315"/>
            <a:ext cx="1152514" cy="4423315"/>
          </a:xfrm>
          <a:custGeom>
            <a:rect b="b" l="l" r="r" t="t"/>
            <a:pathLst>
              <a:path extrusionOk="0" fill="none" h="69979" w="22564">
                <a:moveTo>
                  <a:pt x="1010" y="0"/>
                </a:moveTo>
                <a:cubicBezTo>
                  <a:pt x="1" y="3491"/>
                  <a:pt x="1794" y="7271"/>
                  <a:pt x="4388" y="9833"/>
                </a:cubicBezTo>
                <a:cubicBezTo>
                  <a:pt x="6983" y="12379"/>
                  <a:pt x="10297" y="14028"/>
                  <a:pt x="13356" y="16030"/>
                </a:cubicBezTo>
                <a:cubicBezTo>
                  <a:pt x="16398" y="18015"/>
                  <a:pt x="19361" y="20546"/>
                  <a:pt x="20514" y="23988"/>
                </a:cubicBezTo>
                <a:cubicBezTo>
                  <a:pt x="22563" y="30137"/>
                  <a:pt x="18368" y="36399"/>
                  <a:pt x="16366" y="42548"/>
                </a:cubicBezTo>
                <a:cubicBezTo>
                  <a:pt x="13340" y="51868"/>
                  <a:pt x="15694" y="62741"/>
                  <a:pt x="22323" y="69979"/>
                </a:cubicBezTo>
              </a:path>
            </a:pathLst>
          </a:custGeom>
          <a:noFill/>
          <a:ln cap="flat" cmpd="sng" w="19050">
            <a:solidFill>
              <a:schemeClr val="accent4"/>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2"/>
          <p:cNvSpPr/>
          <p:nvPr/>
        </p:nvSpPr>
        <p:spPr>
          <a:xfrm rot="-5202050">
            <a:off x="7154661" y="2599743"/>
            <a:ext cx="1035090" cy="4121726"/>
          </a:xfrm>
          <a:custGeom>
            <a:rect b="b" l="l" r="r" t="t"/>
            <a:pathLst>
              <a:path extrusionOk="0" fill="none" h="69979" w="22564">
                <a:moveTo>
                  <a:pt x="994" y="0"/>
                </a:moveTo>
                <a:cubicBezTo>
                  <a:pt x="1" y="3491"/>
                  <a:pt x="1778" y="7270"/>
                  <a:pt x="4372" y="9832"/>
                </a:cubicBezTo>
                <a:cubicBezTo>
                  <a:pt x="6983" y="12378"/>
                  <a:pt x="10297" y="14028"/>
                  <a:pt x="13340" y="16029"/>
                </a:cubicBezTo>
                <a:cubicBezTo>
                  <a:pt x="16398" y="18015"/>
                  <a:pt x="19345" y="20545"/>
                  <a:pt x="20498" y="23988"/>
                </a:cubicBezTo>
                <a:cubicBezTo>
                  <a:pt x="22564" y="30137"/>
                  <a:pt x="18368" y="36398"/>
                  <a:pt x="16366" y="42547"/>
                </a:cubicBezTo>
                <a:cubicBezTo>
                  <a:pt x="13340" y="51867"/>
                  <a:pt x="15694" y="62740"/>
                  <a:pt x="22307" y="69978"/>
                </a:cubicBezTo>
              </a:path>
            </a:pathLst>
          </a:custGeom>
          <a:noFill/>
          <a:ln cap="flat" cmpd="sng" w="19050">
            <a:solidFill>
              <a:schemeClr val="accent3"/>
            </a:solidFill>
            <a:prstDash val="solid"/>
            <a:miter lim="1601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 name="Shape 61"/>
        <p:cNvGrpSpPr/>
        <p:nvPr/>
      </p:nvGrpSpPr>
      <p:grpSpPr>
        <a:xfrm>
          <a:off x="0" y="0"/>
          <a:ext cx="0" cy="0"/>
          <a:chOff x="0" y="0"/>
          <a:chExt cx="0" cy="0"/>
        </a:xfrm>
      </p:grpSpPr>
      <p:sp>
        <p:nvSpPr>
          <p:cNvPr id="62" name="Google Shape;62;p33"/>
          <p:cNvSpPr/>
          <p:nvPr/>
        </p:nvSpPr>
        <p:spPr>
          <a:xfrm rot="10800000">
            <a:off x="4069050" y="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3"/>
          <p:cNvSpPr/>
          <p:nvPr/>
        </p:nvSpPr>
        <p:spPr>
          <a:xfrm rot="10800000">
            <a:off x="4199792" y="1"/>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3"/>
          <p:cNvSpPr/>
          <p:nvPr/>
        </p:nvSpPr>
        <p:spPr>
          <a:xfrm rot="10800000">
            <a:off x="4371091" y="0"/>
            <a:ext cx="4772919" cy="2715028"/>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3"/>
          <p:cNvSpPr/>
          <p:nvPr/>
        </p:nvSpPr>
        <p:spPr>
          <a:xfrm>
            <a:off x="0" y="2426400"/>
            <a:ext cx="5074960" cy="2717160"/>
          </a:xfrm>
          <a:custGeom>
            <a:rect b="b" l="l" r="r" t="t"/>
            <a:pathLst>
              <a:path extrusionOk="0" h="33126" w="97352">
                <a:moveTo>
                  <a:pt x="600" y="1"/>
                </a:moveTo>
                <a:cubicBezTo>
                  <a:pt x="380" y="1"/>
                  <a:pt x="179" y="27"/>
                  <a:pt x="0" y="80"/>
                </a:cubicBezTo>
                <a:lnTo>
                  <a:pt x="0" y="33125"/>
                </a:lnTo>
                <a:lnTo>
                  <a:pt x="97351" y="33125"/>
                </a:lnTo>
                <a:cubicBezTo>
                  <a:pt x="92255" y="28472"/>
                  <a:pt x="90109" y="24904"/>
                  <a:pt x="74552" y="23536"/>
                </a:cubicBezTo>
                <a:cubicBezTo>
                  <a:pt x="74239" y="23497"/>
                  <a:pt x="73826" y="23480"/>
                  <a:pt x="73322" y="23480"/>
                </a:cubicBezTo>
                <a:cubicBezTo>
                  <a:pt x="70634" y="23480"/>
                  <a:pt x="65373" y="23953"/>
                  <a:pt x="58994" y="23953"/>
                </a:cubicBezTo>
                <a:cubicBezTo>
                  <a:pt x="50267" y="23953"/>
                  <a:pt x="39446" y="23069"/>
                  <a:pt x="30255" y="18883"/>
                </a:cubicBezTo>
                <a:cubicBezTo>
                  <a:pt x="23131" y="15494"/>
                  <a:pt x="5980" y="1"/>
                  <a:pt x="600" y="1"/>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3"/>
          <p:cNvSpPr/>
          <p:nvPr/>
        </p:nvSpPr>
        <p:spPr>
          <a:xfrm>
            <a:off x="0" y="2537297"/>
            <a:ext cx="4944218" cy="2606262"/>
          </a:xfrm>
          <a:custGeom>
            <a:rect b="b" l="l" r="r" t="t"/>
            <a:pathLst>
              <a:path extrusionOk="0" h="31774" w="94844">
                <a:moveTo>
                  <a:pt x="508" y="0"/>
                </a:moveTo>
                <a:cubicBezTo>
                  <a:pt x="326" y="0"/>
                  <a:pt x="156" y="23"/>
                  <a:pt x="0" y="69"/>
                </a:cubicBezTo>
                <a:lnTo>
                  <a:pt x="0" y="31398"/>
                </a:lnTo>
                <a:lnTo>
                  <a:pt x="94843" y="31773"/>
                </a:lnTo>
                <a:cubicBezTo>
                  <a:pt x="91584" y="28742"/>
                  <a:pt x="83994" y="21983"/>
                  <a:pt x="64749" y="21715"/>
                </a:cubicBezTo>
                <a:cubicBezTo>
                  <a:pt x="64124" y="21639"/>
                  <a:pt x="63437" y="21607"/>
                  <a:pt x="62695" y="21607"/>
                </a:cubicBezTo>
                <a:cubicBezTo>
                  <a:pt x="58641" y="21607"/>
                  <a:pt x="52934" y="22563"/>
                  <a:pt x="46691" y="22563"/>
                </a:cubicBezTo>
                <a:cubicBezTo>
                  <a:pt x="42762" y="22563"/>
                  <a:pt x="38621" y="22184"/>
                  <a:pt x="34547" y="20950"/>
                </a:cubicBezTo>
                <a:cubicBezTo>
                  <a:pt x="19409" y="16064"/>
                  <a:pt x="5381" y="0"/>
                  <a:pt x="508"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3"/>
          <p:cNvSpPr/>
          <p:nvPr/>
        </p:nvSpPr>
        <p:spPr>
          <a:xfrm>
            <a:off x="0" y="2428533"/>
            <a:ext cx="4772919" cy="2715027"/>
          </a:xfrm>
          <a:custGeom>
            <a:rect b="b" l="l" r="r" t="t"/>
            <a:pathLst>
              <a:path extrusionOk="0" h="33100" w="91558">
                <a:moveTo>
                  <a:pt x="396" y="0"/>
                </a:moveTo>
                <a:cubicBezTo>
                  <a:pt x="255" y="0"/>
                  <a:pt x="122" y="18"/>
                  <a:pt x="0" y="54"/>
                </a:cubicBezTo>
                <a:lnTo>
                  <a:pt x="0" y="32737"/>
                </a:lnTo>
                <a:lnTo>
                  <a:pt x="91557" y="33099"/>
                </a:lnTo>
                <a:cubicBezTo>
                  <a:pt x="88406" y="30176"/>
                  <a:pt x="84047" y="23779"/>
                  <a:pt x="68410" y="23376"/>
                </a:cubicBezTo>
                <a:cubicBezTo>
                  <a:pt x="68305" y="23372"/>
                  <a:pt x="68195" y="23371"/>
                  <a:pt x="68080" y="23371"/>
                </a:cubicBezTo>
                <a:cubicBezTo>
                  <a:pt x="64102" y="23371"/>
                  <a:pt x="54376" y="25604"/>
                  <a:pt x="45098" y="25604"/>
                </a:cubicBezTo>
                <a:cubicBezTo>
                  <a:pt x="41490" y="25604"/>
                  <a:pt x="37950" y="25266"/>
                  <a:pt x="34842" y="24328"/>
                </a:cubicBezTo>
                <a:cubicBezTo>
                  <a:pt x="20131" y="19564"/>
                  <a:pt x="509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3"/>
          <p:cNvSpPr txBox="1"/>
          <p:nvPr>
            <p:ph type="title"/>
          </p:nvPr>
        </p:nvSpPr>
        <p:spPr>
          <a:xfrm>
            <a:off x="1940850" y="1113300"/>
            <a:ext cx="5262300" cy="291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8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9" name="Google Shape;6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33"/>
          <p:cNvSpPr/>
          <p:nvPr/>
        </p:nvSpPr>
        <p:spPr>
          <a:xfrm rot="8979895">
            <a:off x="4099906" y="3593144"/>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3"/>
          <p:cNvSpPr/>
          <p:nvPr/>
        </p:nvSpPr>
        <p:spPr>
          <a:xfrm rot="9418929">
            <a:off x="4165756" y="3987454"/>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3"/>
          <p:cNvSpPr/>
          <p:nvPr/>
        </p:nvSpPr>
        <p:spPr>
          <a:xfrm rot="-1820105">
            <a:off x="-310753" y="223121"/>
            <a:ext cx="5415785" cy="1141469"/>
          </a:xfrm>
          <a:custGeom>
            <a:rect b="b" l="l" r="r" t="t"/>
            <a:pathLst>
              <a:path extrusionOk="0" h="35975" w="170688">
                <a:moveTo>
                  <a:pt x="170688" y="25908"/>
                </a:moveTo>
                <a:cubicBezTo>
                  <a:pt x="164567" y="33253"/>
                  <a:pt x="151614" y="38933"/>
                  <a:pt x="143256" y="34290"/>
                </a:cubicBezTo>
                <a:cubicBezTo>
                  <a:pt x="126439" y="24947"/>
                  <a:pt x="115056" y="3864"/>
                  <a:pt x="96012" y="1143"/>
                </a:cubicBezTo>
                <a:cubicBezTo>
                  <a:pt x="82931" y="-726"/>
                  <a:pt x="71112" y="10130"/>
                  <a:pt x="58293" y="13335"/>
                </a:cubicBezTo>
                <a:cubicBezTo>
                  <a:pt x="38955" y="18169"/>
                  <a:pt x="14095" y="14095"/>
                  <a:pt x="0" y="0"/>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3"/>
          <p:cNvSpPr/>
          <p:nvPr/>
        </p:nvSpPr>
        <p:spPr>
          <a:xfrm rot="-1381071">
            <a:off x="-371540" y="-69839"/>
            <a:ext cx="5410721" cy="1040119"/>
          </a:xfrm>
          <a:custGeom>
            <a:rect b="b" l="l" r="r" t="t"/>
            <a:pathLst>
              <a:path extrusionOk="0" h="37719" w="196215">
                <a:moveTo>
                  <a:pt x="0" y="0"/>
                </a:moveTo>
                <a:cubicBezTo>
                  <a:pt x="5630" y="10456"/>
                  <a:pt x="15025" y="21293"/>
                  <a:pt x="26670" y="23622"/>
                </a:cubicBezTo>
                <a:cubicBezTo>
                  <a:pt x="45332" y="27354"/>
                  <a:pt x="64407" y="17526"/>
                  <a:pt x="83439" y="17526"/>
                </a:cubicBezTo>
                <a:cubicBezTo>
                  <a:pt x="105193" y="17526"/>
                  <a:pt x="124816" y="31659"/>
                  <a:pt x="146304" y="35052"/>
                </a:cubicBezTo>
                <a:cubicBezTo>
                  <a:pt x="162761" y="37650"/>
                  <a:pt x="180409" y="32450"/>
                  <a:pt x="196215" y="37719"/>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34"/>
          <p:cNvSpPr/>
          <p:nvPr/>
        </p:nvSpPr>
        <p:spPr>
          <a:xfrm>
            <a:off x="-13000" y="2553875"/>
            <a:ext cx="9156861" cy="2511989"/>
          </a:xfrm>
          <a:custGeom>
            <a:rect b="b" l="l" r="r" t="t"/>
            <a:pathLst>
              <a:path extrusionOk="0" h="79790" w="284485">
                <a:moveTo>
                  <a:pt x="189582" y="0"/>
                </a:moveTo>
                <a:cubicBezTo>
                  <a:pt x="164108" y="0"/>
                  <a:pt x="134486" y="5964"/>
                  <a:pt x="101984" y="23129"/>
                </a:cubicBezTo>
                <a:cubicBezTo>
                  <a:pt x="80871" y="36371"/>
                  <a:pt x="67436" y="40482"/>
                  <a:pt x="56542" y="40482"/>
                </a:cubicBezTo>
                <a:cubicBezTo>
                  <a:pt x="38700" y="40482"/>
                  <a:pt x="27672" y="29455"/>
                  <a:pt x="882" y="29455"/>
                </a:cubicBezTo>
                <a:cubicBezTo>
                  <a:pt x="590" y="29455"/>
                  <a:pt x="296" y="29456"/>
                  <a:pt x="1" y="29459"/>
                </a:cubicBezTo>
                <a:lnTo>
                  <a:pt x="141" y="79789"/>
                </a:lnTo>
                <a:lnTo>
                  <a:pt x="284485" y="79789"/>
                </a:lnTo>
                <a:lnTo>
                  <a:pt x="284119" y="30950"/>
                </a:lnTo>
                <a:cubicBezTo>
                  <a:pt x="284119" y="30950"/>
                  <a:pt x="247612" y="0"/>
                  <a:pt x="189582" y="0"/>
                </a:cubicBez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4"/>
          <p:cNvSpPr/>
          <p:nvPr/>
        </p:nvSpPr>
        <p:spPr>
          <a:xfrm>
            <a:off x="-13000" y="2615932"/>
            <a:ext cx="9156861" cy="2557103"/>
          </a:xfrm>
          <a:custGeom>
            <a:rect b="b" l="l" r="r" t="t"/>
            <a:pathLst>
              <a:path extrusionOk="0" h="81223" w="284485">
                <a:moveTo>
                  <a:pt x="203737" y="0"/>
                </a:moveTo>
                <a:cubicBezTo>
                  <a:pt x="176756" y="0"/>
                  <a:pt x="144034" y="7077"/>
                  <a:pt x="107161" y="28810"/>
                </a:cubicBezTo>
                <a:cubicBezTo>
                  <a:pt x="89028" y="40183"/>
                  <a:pt x="76018" y="44020"/>
                  <a:pt x="65226" y="44020"/>
                </a:cubicBezTo>
                <a:cubicBezTo>
                  <a:pt x="42823" y="44020"/>
                  <a:pt x="29975" y="27485"/>
                  <a:pt x="700" y="27485"/>
                </a:cubicBezTo>
                <a:cubicBezTo>
                  <a:pt x="468" y="27485"/>
                  <a:pt x="235" y="27486"/>
                  <a:pt x="1" y="27488"/>
                </a:cubicBezTo>
                <a:lnTo>
                  <a:pt x="141" y="81222"/>
                </a:lnTo>
                <a:lnTo>
                  <a:pt x="284485" y="81222"/>
                </a:lnTo>
                <a:lnTo>
                  <a:pt x="284485" y="24675"/>
                </a:lnTo>
                <a:cubicBezTo>
                  <a:pt x="284485" y="24675"/>
                  <a:pt x="254119" y="0"/>
                  <a:pt x="203737" y="0"/>
                </a:cubicBez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4"/>
          <p:cNvSpPr/>
          <p:nvPr/>
        </p:nvSpPr>
        <p:spPr>
          <a:xfrm>
            <a:off x="-24750" y="2716825"/>
            <a:ext cx="9168919" cy="2456170"/>
          </a:xfrm>
          <a:custGeom>
            <a:rect b="b" l="l" r="r" t="t"/>
            <a:pathLst>
              <a:path extrusionOk="0" h="77311" w="284484">
                <a:moveTo>
                  <a:pt x="191671" y="0"/>
                </a:moveTo>
                <a:cubicBezTo>
                  <a:pt x="160429" y="0"/>
                  <a:pt x="122886" y="7577"/>
                  <a:pt x="81558" y="31059"/>
                </a:cubicBezTo>
                <a:cubicBezTo>
                  <a:pt x="68720" y="38027"/>
                  <a:pt x="60256" y="40370"/>
                  <a:pt x="53175" y="40370"/>
                </a:cubicBezTo>
                <a:cubicBezTo>
                  <a:pt x="38619" y="40370"/>
                  <a:pt x="29911" y="30464"/>
                  <a:pt x="1062" y="30464"/>
                </a:cubicBezTo>
                <a:cubicBezTo>
                  <a:pt x="711" y="30464"/>
                  <a:pt x="357" y="30466"/>
                  <a:pt x="0" y="30469"/>
                </a:cubicBezTo>
                <a:lnTo>
                  <a:pt x="113" y="77310"/>
                </a:lnTo>
                <a:lnTo>
                  <a:pt x="284484" y="77310"/>
                </a:lnTo>
                <a:lnTo>
                  <a:pt x="284484" y="25067"/>
                </a:lnTo>
                <a:cubicBezTo>
                  <a:pt x="284484" y="25067"/>
                  <a:pt x="248500" y="0"/>
                  <a:pt x="191671" y="0"/>
                </a:cubicBezTo>
                <a:close/>
              </a:path>
            </a:pathLst>
          </a:custGeom>
          <a:solidFill>
            <a:srgbClr val="D4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txBox="1"/>
          <p:nvPr>
            <p:ph type="ctrTitle"/>
          </p:nvPr>
        </p:nvSpPr>
        <p:spPr>
          <a:xfrm>
            <a:off x="2359525" y="3142625"/>
            <a:ext cx="6070200" cy="12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1C4587"/>
              </a:buClr>
              <a:buSzPts val="5200"/>
              <a:buNone/>
              <a:defRPr sz="3800">
                <a:solidFill>
                  <a:srgbClr val="0B5394"/>
                </a:solidFill>
              </a:defRPr>
            </a:lvl1pPr>
            <a:lvl2pPr lvl="1" algn="ctr">
              <a:lnSpc>
                <a:spcPct val="100000"/>
              </a:lnSpc>
              <a:spcBef>
                <a:spcPts val="0"/>
              </a:spcBef>
              <a:spcAft>
                <a:spcPts val="0"/>
              </a:spcAft>
              <a:buClr>
                <a:srgbClr val="1C4587"/>
              </a:buClr>
              <a:buSzPts val="5200"/>
              <a:buNone/>
              <a:defRPr sz="5200">
                <a:solidFill>
                  <a:srgbClr val="1C4587"/>
                </a:solidFill>
              </a:defRPr>
            </a:lvl2pPr>
            <a:lvl3pPr lvl="2" algn="ctr">
              <a:lnSpc>
                <a:spcPct val="100000"/>
              </a:lnSpc>
              <a:spcBef>
                <a:spcPts val="0"/>
              </a:spcBef>
              <a:spcAft>
                <a:spcPts val="0"/>
              </a:spcAft>
              <a:buClr>
                <a:srgbClr val="1C4587"/>
              </a:buClr>
              <a:buSzPts val="5200"/>
              <a:buNone/>
              <a:defRPr sz="5200">
                <a:solidFill>
                  <a:srgbClr val="1C4587"/>
                </a:solidFill>
              </a:defRPr>
            </a:lvl3pPr>
            <a:lvl4pPr lvl="3" algn="ctr">
              <a:lnSpc>
                <a:spcPct val="100000"/>
              </a:lnSpc>
              <a:spcBef>
                <a:spcPts val="0"/>
              </a:spcBef>
              <a:spcAft>
                <a:spcPts val="0"/>
              </a:spcAft>
              <a:buClr>
                <a:srgbClr val="1C4587"/>
              </a:buClr>
              <a:buSzPts val="5200"/>
              <a:buNone/>
              <a:defRPr sz="5200">
                <a:solidFill>
                  <a:srgbClr val="1C4587"/>
                </a:solidFill>
              </a:defRPr>
            </a:lvl4pPr>
            <a:lvl5pPr lvl="4" algn="ctr">
              <a:lnSpc>
                <a:spcPct val="100000"/>
              </a:lnSpc>
              <a:spcBef>
                <a:spcPts val="0"/>
              </a:spcBef>
              <a:spcAft>
                <a:spcPts val="0"/>
              </a:spcAft>
              <a:buClr>
                <a:srgbClr val="1C4587"/>
              </a:buClr>
              <a:buSzPts val="5200"/>
              <a:buNone/>
              <a:defRPr sz="5200">
                <a:solidFill>
                  <a:srgbClr val="1C4587"/>
                </a:solidFill>
              </a:defRPr>
            </a:lvl5pPr>
            <a:lvl6pPr lvl="5" algn="ctr">
              <a:lnSpc>
                <a:spcPct val="100000"/>
              </a:lnSpc>
              <a:spcBef>
                <a:spcPts val="0"/>
              </a:spcBef>
              <a:spcAft>
                <a:spcPts val="0"/>
              </a:spcAft>
              <a:buClr>
                <a:srgbClr val="1C4587"/>
              </a:buClr>
              <a:buSzPts val="5200"/>
              <a:buNone/>
              <a:defRPr sz="5200">
                <a:solidFill>
                  <a:srgbClr val="1C4587"/>
                </a:solidFill>
              </a:defRPr>
            </a:lvl6pPr>
            <a:lvl7pPr lvl="6" algn="ctr">
              <a:lnSpc>
                <a:spcPct val="100000"/>
              </a:lnSpc>
              <a:spcBef>
                <a:spcPts val="0"/>
              </a:spcBef>
              <a:spcAft>
                <a:spcPts val="0"/>
              </a:spcAft>
              <a:buClr>
                <a:srgbClr val="1C4587"/>
              </a:buClr>
              <a:buSzPts val="5200"/>
              <a:buNone/>
              <a:defRPr sz="5200">
                <a:solidFill>
                  <a:srgbClr val="1C4587"/>
                </a:solidFill>
              </a:defRPr>
            </a:lvl7pPr>
            <a:lvl8pPr lvl="7" algn="ctr">
              <a:lnSpc>
                <a:spcPct val="100000"/>
              </a:lnSpc>
              <a:spcBef>
                <a:spcPts val="0"/>
              </a:spcBef>
              <a:spcAft>
                <a:spcPts val="0"/>
              </a:spcAft>
              <a:buClr>
                <a:srgbClr val="1C4587"/>
              </a:buClr>
              <a:buSzPts val="5200"/>
              <a:buNone/>
              <a:defRPr sz="5200">
                <a:solidFill>
                  <a:srgbClr val="1C4587"/>
                </a:solidFill>
              </a:defRPr>
            </a:lvl8pPr>
            <a:lvl9pPr lvl="8" algn="ctr">
              <a:lnSpc>
                <a:spcPct val="100000"/>
              </a:lnSpc>
              <a:spcBef>
                <a:spcPts val="0"/>
              </a:spcBef>
              <a:spcAft>
                <a:spcPts val="0"/>
              </a:spcAft>
              <a:buClr>
                <a:srgbClr val="1C4587"/>
              </a:buClr>
              <a:buSzPts val="5200"/>
              <a:buNone/>
              <a:defRPr sz="5200">
                <a:solidFill>
                  <a:srgbClr val="1C4587"/>
                </a:solidFill>
              </a:defRPr>
            </a:lvl9pPr>
          </a:lstStyle>
          <a:p/>
        </p:txBody>
      </p:sp>
      <p:sp>
        <p:nvSpPr>
          <p:cNvPr id="79" name="Google Shape;79;p34"/>
          <p:cNvSpPr txBox="1"/>
          <p:nvPr>
            <p:ph idx="1" type="subTitle"/>
          </p:nvPr>
        </p:nvSpPr>
        <p:spPr>
          <a:xfrm>
            <a:off x="4187100" y="4260450"/>
            <a:ext cx="4242600" cy="51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35"/>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a:solidFill>
                  <a:srgbClr val="0B5394"/>
                </a:solidFill>
                <a:latin typeface="Fira Sans Extra Condensed"/>
                <a:ea typeface="Fira Sans Extra Condensed"/>
                <a:cs typeface="Fira Sans Extra Condensed"/>
                <a:sym typeface="Fira Sans Extra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p35"/>
          <p:cNvSpPr/>
          <p:nvPr/>
        </p:nvSpPr>
        <p:spPr>
          <a:xfrm>
            <a:off x="-154275" y="3601175"/>
            <a:ext cx="3609975" cy="1819800"/>
          </a:xfrm>
          <a:custGeom>
            <a:rect b="b" l="l" r="r" t="t"/>
            <a:pathLst>
              <a:path extrusionOk="0" h="72792" w="144399">
                <a:moveTo>
                  <a:pt x="0" y="0"/>
                </a:moveTo>
                <a:cubicBezTo>
                  <a:pt x="5317" y="11393"/>
                  <a:pt x="14397" y="23943"/>
                  <a:pt x="26670" y="26670"/>
                </a:cubicBezTo>
                <a:cubicBezTo>
                  <a:pt x="46864" y="31158"/>
                  <a:pt x="69527" y="24658"/>
                  <a:pt x="88392" y="33147"/>
                </a:cubicBezTo>
                <a:cubicBezTo>
                  <a:pt x="101184" y="38903"/>
                  <a:pt x="106159" y="55005"/>
                  <a:pt x="116586" y="64389"/>
                </a:cubicBezTo>
                <a:cubicBezTo>
                  <a:pt x="123707" y="70798"/>
                  <a:pt x="135396" y="74902"/>
                  <a:pt x="144399" y="71628"/>
                </a:cubicBezTo>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5"/>
          <p:cNvSpPr/>
          <p:nvPr/>
        </p:nvSpPr>
        <p:spPr>
          <a:xfrm>
            <a:off x="-249525" y="3339775"/>
            <a:ext cx="3349196" cy="2081169"/>
          </a:xfrm>
          <a:custGeom>
            <a:rect b="b" l="l" r="r" t="t"/>
            <a:pathLst>
              <a:path extrusionOk="0" h="84963" w="159258">
                <a:moveTo>
                  <a:pt x="0" y="0"/>
                </a:moveTo>
                <a:cubicBezTo>
                  <a:pt x="10716" y="8037"/>
                  <a:pt x="22955" y="15488"/>
                  <a:pt x="29718" y="27051"/>
                </a:cubicBezTo>
                <a:cubicBezTo>
                  <a:pt x="37323" y="40053"/>
                  <a:pt x="42480" y="58483"/>
                  <a:pt x="56769" y="63246"/>
                </a:cubicBezTo>
                <a:cubicBezTo>
                  <a:pt x="71125" y="68031"/>
                  <a:pt x="87012" y="66573"/>
                  <a:pt x="102108" y="65532"/>
                </a:cubicBezTo>
                <a:cubicBezTo>
                  <a:pt x="111126" y="64910"/>
                  <a:pt x="120265" y="62010"/>
                  <a:pt x="129159" y="63627"/>
                </a:cubicBezTo>
                <a:cubicBezTo>
                  <a:pt x="141259" y="65827"/>
                  <a:pt x="152436" y="74730"/>
                  <a:pt x="159258" y="84963"/>
                </a:cubicBezTo>
              </a:path>
            </a:pathLst>
          </a:cu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5"/>
          <p:cNvSpPr/>
          <p:nvPr/>
        </p:nvSpPr>
        <p:spPr>
          <a:xfrm>
            <a:off x="5492079" y="21658"/>
            <a:ext cx="3707918" cy="1092059"/>
          </a:xfrm>
          <a:custGeom>
            <a:rect b="b" l="l" r="r" t="t"/>
            <a:pathLst>
              <a:path extrusionOk="0" h="31381" w="114081">
                <a:moveTo>
                  <a:pt x="0" y="0"/>
                </a:moveTo>
                <a:lnTo>
                  <a:pt x="0" y="0"/>
                </a:lnTo>
                <a:cubicBezTo>
                  <a:pt x="8278" y="8629"/>
                  <a:pt x="14775" y="10996"/>
                  <a:pt x="20977" y="10996"/>
                </a:cubicBezTo>
                <a:cubicBezTo>
                  <a:pt x="28514" y="10996"/>
                  <a:pt x="35615" y="7500"/>
                  <a:pt x="44950" y="7500"/>
                </a:cubicBezTo>
                <a:cubicBezTo>
                  <a:pt x="51949" y="7500"/>
                  <a:pt x="60204" y="9466"/>
                  <a:pt x="70840" y="16345"/>
                </a:cubicBezTo>
                <a:cubicBezTo>
                  <a:pt x="73985" y="17746"/>
                  <a:pt x="89664" y="31380"/>
                  <a:pt x="104407" y="31380"/>
                </a:cubicBezTo>
                <a:cubicBezTo>
                  <a:pt x="107731" y="31380"/>
                  <a:pt x="111007" y="30687"/>
                  <a:pt x="114081" y="29005"/>
                </a:cubicBezTo>
                <a:lnTo>
                  <a:pt x="114081" y="1125"/>
                </a:lnTo>
                <a:lnTo>
                  <a:pt x="0" y="0"/>
                </a:lnTo>
                <a:close/>
              </a:path>
            </a:pathLst>
          </a:custGeom>
          <a:solidFill>
            <a:srgbClr val="81E5E5">
              <a:alpha val="6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5"/>
          <p:cNvSpPr/>
          <p:nvPr/>
        </p:nvSpPr>
        <p:spPr>
          <a:xfrm>
            <a:off x="5097048" y="1091"/>
            <a:ext cx="4102953" cy="978054"/>
          </a:xfrm>
          <a:custGeom>
            <a:rect b="b" l="l" r="r" t="t"/>
            <a:pathLst>
              <a:path extrusionOk="0" h="28105" w="126235">
                <a:moveTo>
                  <a:pt x="1" y="0"/>
                </a:moveTo>
                <a:lnTo>
                  <a:pt x="1" y="0"/>
                </a:lnTo>
                <a:cubicBezTo>
                  <a:pt x="9175" y="7732"/>
                  <a:pt x="16371" y="9850"/>
                  <a:pt x="23244" y="9850"/>
                </a:cubicBezTo>
                <a:cubicBezTo>
                  <a:pt x="31566" y="9850"/>
                  <a:pt x="39414" y="6745"/>
                  <a:pt x="49722" y="6745"/>
                </a:cubicBezTo>
                <a:cubicBezTo>
                  <a:pt x="57475" y="6745"/>
                  <a:pt x="66621" y="8501"/>
                  <a:pt x="78408" y="14658"/>
                </a:cubicBezTo>
                <a:cubicBezTo>
                  <a:pt x="81873" y="15897"/>
                  <a:pt x="99208" y="28105"/>
                  <a:pt x="115512" y="28105"/>
                </a:cubicBezTo>
                <a:cubicBezTo>
                  <a:pt x="119196" y="28105"/>
                  <a:pt x="122828" y="27481"/>
                  <a:pt x="126235" y="25967"/>
                </a:cubicBezTo>
                <a:lnTo>
                  <a:pt x="126235" y="1041"/>
                </a:lnTo>
                <a:lnTo>
                  <a:pt x="1" y="0"/>
                </a:lnTo>
                <a:close/>
              </a:path>
            </a:pathLst>
          </a:custGeom>
          <a:solidFill>
            <a:srgbClr val="42B1F4">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5"/>
          <p:cNvSpPr/>
          <p:nvPr/>
        </p:nvSpPr>
        <p:spPr>
          <a:xfrm>
            <a:off x="5356740" y="-59600"/>
            <a:ext cx="3843258" cy="977602"/>
          </a:xfrm>
          <a:custGeom>
            <a:rect b="b" l="l" r="r" t="t"/>
            <a:pathLst>
              <a:path extrusionOk="0" h="28092" w="118245">
                <a:moveTo>
                  <a:pt x="0" y="0"/>
                </a:moveTo>
                <a:lnTo>
                  <a:pt x="0" y="0"/>
                </a:lnTo>
                <a:cubicBezTo>
                  <a:pt x="9467" y="8550"/>
                  <a:pt x="16993" y="10718"/>
                  <a:pt x="24347" y="10718"/>
                </a:cubicBezTo>
                <a:cubicBezTo>
                  <a:pt x="31917" y="10718"/>
                  <a:pt x="39306" y="8421"/>
                  <a:pt x="48444" y="8421"/>
                </a:cubicBezTo>
                <a:cubicBezTo>
                  <a:pt x="55492" y="8421"/>
                  <a:pt x="63581" y="9788"/>
                  <a:pt x="73597" y="14629"/>
                </a:cubicBezTo>
                <a:cubicBezTo>
                  <a:pt x="76835" y="15869"/>
                  <a:pt x="93042" y="28092"/>
                  <a:pt x="108267" y="28092"/>
                </a:cubicBezTo>
                <a:cubicBezTo>
                  <a:pt x="111696" y="28092"/>
                  <a:pt x="115075" y="27472"/>
                  <a:pt x="118245" y="25967"/>
                </a:cubicBezTo>
                <a:lnTo>
                  <a:pt x="118245" y="104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5394"/>
              </a:buClr>
              <a:buSzPts val="2800"/>
              <a:buFont typeface="Fira Sans Extra Condensed"/>
              <a:buNone/>
              <a:defRPr b="1" i="0" sz="2800" u="none" cap="none" strike="noStrike">
                <a:solidFill>
                  <a:srgbClr val="0B5394"/>
                </a:solidFill>
                <a:latin typeface="Fira Sans Extra Condensed"/>
                <a:ea typeface="Fira Sans Extra Condensed"/>
                <a:cs typeface="Fira Sans Extra Condensed"/>
                <a:sym typeface="Fira Sans Extra Condensed"/>
              </a:defRPr>
            </a:lvl1pPr>
            <a:lvl2pPr lvl="1"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2pPr>
            <a:lvl3pPr lvl="2"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3pPr>
            <a:lvl4pPr lvl="3"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4pPr>
            <a:lvl5pPr lvl="4"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5pPr>
            <a:lvl6pPr lvl="5"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6pPr>
            <a:lvl7pPr lvl="6"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7pPr>
            <a:lvl8pPr lvl="7"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8pPr>
            <a:lvl9pPr lvl="8" marR="0" rtl="0" algn="l">
              <a:lnSpc>
                <a:spcPct val="100000"/>
              </a:lnSpc>
              <a:spcBef>
                <a:spcPts val="0"/>
              </a:spcBef>
              <a:spcAft>
                <a:spcPts val="0"/>
              </a:spcAft>
              <a:buClr>
                <a:srgbClr val="0B5394"/>
              </a:buClr>
              <a:buSzPts val="2800"/>
              <a:buFont typeface="Arial"/>
              <a:buNone/>
              <a:defRPr b="0" i="0" sz="2800" u="none" cap="none" strike="noStrike">
                <a:solidFill>
                  <a:srgbClr val="0B5394"/>
                </a:solidFill>
                <a:latin typeface="Arial"/>
                <a:ea typeface="Arial"/>
                <a:cs typeface="Arial"/>
                <a:sym typeface="Arial"/>
              </a:defRPr>
            </a:lvl9pPr>
          </a:lstStyle>
          <a:p/>
        </p:txBody>
      </p:sp>
      <p:sp>
        <p:nvSpPr>
          <p:cNvPr id="7" name="Google Shape;7;p26"/>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1pPr>
            <a:lvl2pPr indent="-317500" lvl="1" marL="914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2pPr>
            <a:lvl3pPr indent="-317500" lvl="2" marL="1371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3pPr>
            <a:lvl4pPr indent="-317500" lvl="3" marL="1828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4pPr>
            <a:lvl5pPr indent="-317500" lvl="4" marL="22860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5pPr>
            <a:lvl6pPr indent="-317500" lvl="5" marL="27432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6pPr>
            <a:lvl7pPr indent="-317500" lvl="6" marL="32004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7pPr>
            <a:lvl8pPr indent="-317500" lvl="7" marL="36576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8pPr>
            <a:lvl9pPr indent="-317500" lvl="8" marL="4114800" marR="0" rtl="0" algn="l">
              <a:lnSpc>
                <a:spcPct val="115000"/>
              </a:lnSpc>
              <a:spcBef>
                <a:spcPts val="0"/>
              </a:spcBef>
              <a:spcAft>
                <a:spcPts val="0"/>
              </a:spcAft>
              <a:buClr>
                <a:srgbClr val="000000"/>
              </a:buClr>
              <a:buSzPts val="1400"/>
              <a:buFont typeface="Arimo"/>
              <a:buChar char="■"/>
              <a:defRPr b="0" i="0" sz="1400" u="none" cap="none" strike="noStrike">
                <a:solidFill>
                  <a:srgbClr val="000000"/>
                </a:solidFill>
                <a:latin typeface="Arimo"/>
                <a:ea typeface="Arimo"/>
                <a:cs typeface="Arimo"/>
                <a:sym typeface="Arimo"/>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hyperlink" Target="https://www.youtube.com/watch?v=REfhvFLBvZE" TargetMode="External"/><Relationship Id="rId6" Type="http://schemas.openxmlformats.org/officeDocument/2006/relationships/hyperlink" Target="https://docs.google.com/presentation/d/10w4uhB2KIm74W3s5taftkhqCF9GSLcBvtNAkvmSzJh8/edit" TargetMode="External"/><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15.jpg"/><Relationship Id="rId6"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4.jpg"/><Relationship Id="rId7"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quizlet.com/join/83MnjJVMS"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7.jp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
          <p:cNvSpPr txBox="1"/>
          <p:nvPr>
            <p:ph type="title"/>
          </p:nvPr>
        </p:nvSpPr>
        <p:spPr>
          <a:xfrm>
            <a:off x="415099" y="681519"/>
            <a:ext cx="4935900" cy="157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5000"/>
              <a:t>L-7</a:t>
            </a:r>
            <a:endParaRPr sz="5000"/>
          </a:p>
          <a:p>
            <a:pPr indent="0" lvl="0" marL="0" rtl="0" algn="ctr">
              <a:lnSpc>
                <a:spcPct val="100000"/>
              </a:lnSpc>
              <a:spcBef>
                <a:spcPts val="0"/>
              </a:spcBef>
              <a:spcAft>
                <a:spcPts val="0"/>
              </a:spcAft>
              <a:buSzPts val="3600"/>
              <a:buNone/>
            </a:pPr>
            <a:r>
              <a:rPr lang="en" sz="5000"/>
              <a:t>Hypoxia and Cyanosis</a:t>
            </a:r>
            <a:endParaRPr sz="5000"/>
          </a:p>
        </p:txBody>
      </p:sp>
      <p:pic>
        <p:nvPicPr>
          <p:cNvPr id="336" name="Google Shape;336;p1"/>
          <p:cNvPicPr preferRelativeResize="0"/>
          <p:nvPr/>
        </p:nvPicPr>
        <p:blipFill rotWithShape="1">
          <a:blip r:embed="rId3">
            <a:alphaModFix/>
          </a:blip>
          <a:srcRect b="0" l="0" r="0" t="0"/>
          <a:stretch/>
        </p:blipFill>
        <p:spPr>
          <a:xfrm>
            <a:off x="8079758" y="83267"/>
            <a:ext cx="962850" cy="962850"/>
          </a:xfrm>
          <a:prstGeom prst="rect">
            <a:avLst/>
          </a:prstGeom>
          <a:noFill/>
          <a:ln>
            <a:noFill/>
          </a:ln>
        </p:spPr>
      </p:pic>
      <p:pic>
        <p:nvPicPr>
          <p:cNvPr id="337" name="Google Shape;337;p1"/>
          <p:cNvPicPr preferRelativeResize="0"/>
          <p:nvPr/>
        </p:nvPicPr>
        <p:blipFill rotWithShape="1">
          <a:blip r:embed="rId4">
            <a:alphaModFix/>
          </a:blip>
          <a:srcRect b="0" l="0" r="0" t="0"/>
          <a:stretch/>
        </p:blipFill>
        <p:spPr>
          <a:xfrm>
            <a:off x="6591125" y="-184052"/>
            <a:ext cx="1488624" cy="1488673"/>
          </a:xfrm>
          <a:prstGeom prst="rect">
            <a:avLst/>
          </a:prstGeom>
          <a:noFill/>
          <a:ln>
            <a:noFill/>
          </a:ln>
        </p:spPr>
      </p:pic>
      <p:sp>
        <p:nvSpPr>
          <p:cNvPr id="338" name="Google Shape;338;p1"/>
          <p:cNvSpPr txBox="1"/>
          <p:nvPr/>
        </p:nvSpPr>
        <p:spPr>
          <a:xfrm>
            <a:off x="7148399" y="3342600"/>
            <a:ext cx="19956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Color index:</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Main text</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A61C00"/>
              </a:buClr>
              <a:buSzPts val="1500"/>
              <a:buFont typeface="Fira Sans Extra Condensed"/>
              <a:buChar char="●"/>
            </a:pPr>
            <a:r>
              <a:rPr b="0" i="0" lang="en" sz="1500" u="none" cap="none" strike="noStrike">
                <a:solidFill>
                  <a:srgbClr val="A61C00"/>
                </a:solidFill>
                <a:latin typeface="Fira Sans Extra Condensed"/>
                <a:ea typeface="Fira Sans Extra Condensed"/>
                <a:cs typeface="Fira Sans Extra Condensed"/>
                <a:sym typeface="Fira Sans Extra Condensed"/>
              </a:rPr>
              <a:t>Important </a:t>
            </a:r>
            <a:endParaRPr b="0" i="0" sz="1500" u="none" cap="none" strike="noStrike">
              <a:solidFill>
                <a:srgbClr val="A61C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93C47D"/>
              </a:buClr>
              <a:buSzPts val="1500"/>
              <a:buFont typeface="Fira Sans Extra Condensed"/>
              <a:buChar char="●"/>
            </a:pPr>
            <a:r>
              <a:rPr b="0" i="0" lang="en" sz="1500" u="none" cap="none" strike="noStrike">
                <a:solidFill>
                  <a:srgbClr val="93C47D"/>
                </a:solidFill>
                <a:latin typeface="Fira Sans Extra Condensed"/>
                <a:ea typeface="Fira Sans Extra Condensed"/>
                <a:cs typeface="Fira Sans Extra Condensed"/>
                <a:sym typeface="Fira Sans Extra Condensed"/>
              </a:rPr>
              <a:t>Doctor notes </a:t>
            </a:r>
            <a:endParaRPr b="0" i="0" sz="1500" u="none" cap="none" strike="noStrike">
              <a:solidFill>
                <a:srgbClr val="93C47D"/>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3D85C6"/>
              </a:buClr>
              <a:buSzPts val="1500"/>
              <a:buFont typeface="Fira Sans Extra Condensed"/>
              <a:buChar char="●"/>
            </a:pPr>
            <a:r>
              <a:rPr b="0" i="0" lang="en" sz="1500" u="none" cap="none" strike="noStrike">
                <a:solidFill>
                  <a:srgbClr val="3D85C6"/>
                </a:solidFill>
                <a:latin typeface="Fira Sans Extra Condensed"/>
                <a:ea typeface="Fira Sans Extra Condensed"/>
                <a:cs typeface="Fira Sans Extra Condensed"/>
                <a:sym typeface="Fira Sans Extra Condensed"/>
              </a:rPr>
              <a:t>Boys slides</a:t>
            </a:r>
            <a:endParaRPr b="0" i="0" sz="1500" u="none" cap="none" strike="noStrike">
              <a:solidFill>
                <a:srgbClr val="3D85C6"/>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C27BA0"/>
              </a:buClr>
              <a:buSzPts val="1500"/>
              <a:buFont typeface="Fira Sans Extra Condensed"/>
              <a:buChar char="●"/>
            </a:pPr>
            <a:r>
              <a:rPr b="0" i="0" lang="en" sz="1500" u="none" cap="none" strike="noStrike">
                <a:solidFill>
                  <a:srgbClr val="C27BA0"/>
                </a:solidFill>
                <a:latin typeface="Fira Sans Extra Condensed"/>
                <a:ea typeface="Fira Sans Extra Condensed"/>
                <a:cs typeface="Fira Sans Extra Condensed"/>
                <a:sym typeface="Fira Sans Extra Condensed"/>
              </a:rPr>
              <a:t>Girls slides</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666666"/>
              </a:buClr>
              <a:buSzPts val="1500"/>
              <a:buFont typeface="Fira Sans Extra Condensed"/>
              <a:buChar char="●"/>
            </a:pPr>
            <a:r>
              <a:rPr b="0" i="0" lang="en" sz="1500" u="none" cap="none" strike="noStrike">
                <a:solidFill>
                  <a:srgbClr val="666666"/>
                </a:solidFill>
                <a:latin typeface="Fira Sans Extra Condensed"/>
                <a:ea typeface="Fira Sans Extra Condensed"/>
                <a:cs typeface="Fira Sans Extra Condensed"/>
                <a:sym typeface="Fira Sans Extra Condensed"/>
              </a:rPr>
              <a:t>Extra</a:t>
            </a:r>
            <a:endParaRPr b="0" i="0" sz="1500" u="none" cap="none" strike="noStrike">
              <a:solidFill>
                <a:srgbClr val="666666"/>
              </a:solidFill>
              <a:latin typeface="Fira Sans Extra Condensed"/>
              <a:ea typeface="Fira Sans Extra Condensed"/>
              <a:cs typeface="Fira Sans Extra Condensed"/>
              <a:sym typeface="Fira Sans Extra Condensed"/>
            </a:endParaRPr>
          </a:p>
        </p:txBody>
      </p:sp>
      <p:grpSp>
        <p:nvGrpSpPr>
          <p:cNvPr id="339" name="Google Shape;339;p1"/>
          <p:cNvGrpSpPr/>
          <p:nvPr/>
        </p:nvGrpSpPr>
        <p:grpSpPr>
          <a:xfrm>
            <a:off x="949072" y="3232211"/>
            <a:ext cx="387681" cy="272572"/>
            <a:chOff x="3386036" y="1746339"/>
            <a:chExt cx="397907" cy="279762"/>
          </a:xfrm>
        </p:grpSpPr>
        <p:sp>
          <p:nvSpPr>
            <p:cNvPr id="340" name="Google Shape;340;p1"/>
            <p:cNvSpPr/>
            <p:nvPr/>
          </p:nvSpPr>
          <p:spPr>
            <a:xfrm>
              <a:off x="3561652" y="1848954"/>
              <a:ext cx="59646" cy="74506"/>
            </a:xfrm>
            <a:custGeom>
              <a:rect b="b" l="l" r="r" t="t"/>
              <a:pathLst>
                <a:path extrusionOk="0" h="3570" w="2858">
                  <a:moveTo>
                    <a:pt x="1" y="0"/>
                  </a:moveTo>
                  <a:lnTo>
                    <a:pt x="1" y="3570"/>
                  </a:lnTo>
                  <a:lnTo>
                    <a:pt x="2858" y="1785"/>
                  </a:lnTo>
                  <a:lnTo>
                    <a:pt x="1" y="0"/>
                  </a:lnTo>
                  <a:close/>
                </a:path>
              </a:pathLst>
            </a:custGeom>
            <a:solidFill>
              <a:srgbClr val="CC0000"/>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
            <p:cNvSpPr/>
            <p:nvPr/>
          </p:nvSpPr>
          <p:spPr>
            <a:xfrm>
              <a:off x="3386036" y="1746339"/>
              <a:ext cx="397907" cy="279762"/>
            </a:xfrm>
            <a:custGeom>
              <a:rect b="b" l="l" r="r" t="t"/>
              <a:pathLst>
                <a:path extrusionOk="0" h="13405" w="19066">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CC0000"/>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p1">
            <a:hlinkClick r:id="rId5"/>
          </p:cNvPr>
          <p:cNvSpPr txBox="1"/>
          <p:nvPr/>
        </p:nvSpPr>
        <p:spPr>
          <a:xfrm>
            <a:off x="1336744" y="3170338"/>
            <a:ext cx="1488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accent1"/>
                </a:solidFill>
                <a:latin typeface="Fira Sans Extra Condensed"/>
                <a:ea typeface="Fira Sans Extra Condensed"/>
                <a:cs typeface="Fira Sans Extra Condensed"/>
                <a:sym typeface="Fira Sans Extra Condensed"/>
              </a:rPr>
              <a:t>For helping videos </a:t>
            </a:r>
            <a:endParaRPr b="0" i="0" sz="14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343" name="Google Shape;343;p1">
            <a:hlinkClick r:id="rId6"/>
          </p:cNvPr>
          <p:cNvSpPr txBox="1"/>
          <p:nvPr/>
        </p:nvSpPr>
        <p:spPr>
          <a:xfrm>
            <a:off x="5931593" y="4688453"/>
            <a:ext cx="1216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sng" cap="none" strike="noStrike">
                <a:solidFill>
                  <a:schemeClr val="accent1"/>
                </a:solidFill>
                <a:highlight>
                  <a:srgbClr val="C9DAF8"/>
                </a:highlight>
                <a:latin typeface="Fira Sans Extra Condensed"/>
                <a:ea typeface="Fira Sans Extra Condensed"/>
                <a:cs typeface="Fira Sans Extra Condensed"/>
                <a:sym typeface="Fira Sans Extra Condensed"/>
              </a:rPr>
              <a:t>Editing file</a:t>
            </a:r>
            <a:endParaRPr b="0" i="0" sz="1500" u="sng" cap="none" strike="noStrike">
              <a:solidFill>
                <a:schemeClr val="accent1"/>
              </a:solidFill>
              <a:highlight>
                <a:srgbClr val="C9DAF8"/>
              </a:highlight>
              <a:latin typeface="Fira Sans Extra Condensed"/>
              <a:ea typeface="Fira Sans Extra Condensed"/>
              <a:cs typeface="Fira Sans Extra Condensed"/>
              <a:sym typeface="Fira Sans Extra Condensed"/>
            </a:endParaRPr>
          </a:p>
        </p:txBody>
      </p:sp>
      <p:pic>
        <p:nvPicPr>
          <p:cNvPr id="344" name="Google Shape;344;p1"/>
          <p:cNvPicPr preferRelativeResize="0"/>
          <p:nvPr/>
        </p:nvPicPr>
        <p:blipFill>
          <a:blip r:embed="rId7">
            <a:alphaModFix/>
          </a:blip>
          <a:stretch>
            <a:fillRect/>
          </a:stretch>
        </p:blipFill>
        <p:spPr>
          <a:xfrm>
            <a:off x="7505950" y="884125"/>
            <a:ext cx="1118024" cy="834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grpSp>
        <p:nvGrpSpPr>
          <p:cNvPr id="469" name="Google Shape;469;p9"/>
          <p:cNvGrpSpPr/>
          <p:nvPr/>
        </p:nvGrpSpPr>
        <p:grpSpPr>
          <a:xfrm flipH="1" rot="10800000">
            <a:off x="-8" y="50628"/>
            <a:ext cx="3963421" cy="646490"/>
            <a:chOff x="6103594" y="3733725"/>
            <a:chExt cx="2798631" cy="351315"/>
          </a:xfrm>
        </p:grpSpPr>
        <p:sp>
          <p:nvSpPr>
            <p:cNvPr id="470" name="Google Shape;470;p9"/>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4" name="Google Shape;474;p9"/>
          <p:cNvSpPr txBox="1"/>
          <p:nvPr/>
        </p:nvSpPr>
        <p:spPr>
          <a:xfrm>
            <a:off x="0" y="0"/>
            <a:ext cx="2822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Types of 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graphicFrame>
        <p:nvGraphicFramePr>
          <p:cNvPr id="475" name="Google Shape;475;p9"/>
          <p:cNvGraphicFramePr/>
          <p:nvPr/>
        </p:nvGraphicFramePr>
        <p:xfrm>
          <a:off x="106664" y="1006548"/>
          <a:ext cx="3000000" cy="3000000"/>
        </p:xfrm>
        <a:graphic>
          <a:graphicData uri="http://schemas.openxmlformats.org/drawingml/2006/table">
            <a:tbl>
              <a:tblPr firstCol="1">
                <a:noFill/>
                <a:tableStyleId>{1BF464AD-4B51-40E4-AEA8-78ADE629C4B2}</a:tableStyleId>
              </a:tblPr>
              <a:tblGrid>
                <a:gridCol w="1717250"/>
                <a:gridCol w="1947025"/>
                <a:gridCol w="5266400"/>
              </a:tblGrid>
              <a:tr h="4184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lt1"/>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Definition </a:t>
                      </a:r>
                      <a:endParaRPr b="1"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Causes </a:t>
                      </a:r>
                      <a:endParaRPr b="1" i="0"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r>
              <a:tr h="2080550">
                <a:tc>
                  <a:txBody>
                    <a:bodyPr/>
                    <a:lstStyle/>
                    <a:p>
                      <a:pPr indent="0" lvl="0" marL="0" rtl="0" algn="ctr">
                        <a:lnSpc>
                          <a:spcPct val="115000"/>
                        </a:lnSpc>
                        <a:spcBef>
                          <a:spcPts val="0"/>
                        </a:spcBef>
                        <a:spcAft>
                          <a:spcPts val="0"/>
                        </a:spcAft>
                        <a:buClr>
                          <a:srgbClr val="000000"/>
                        </a:buClr>
                        <a:buSzPts val="1100"/>
                        <a:buFont typeface="Arial"/>
                        <a:buNone/>
                      </a:pPr>
                      <a:r>
                        <a:t/>
                      </a:r>
                      <a:endParaRPr sz="1800">
                        <a:solidFill>
                          <a:srgbClr val="434343"/>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rPr lang="en" sz="2000">
                          <a:solidFill>
                            <a:srgbClr val="CC4125"/>
                          </a:solidFill>
                          <a:latin typeface="Fira Sans Extra Condensed"/>
                          <a:ea typeface="Fira Sans Extra Condensed"/>
                          <a:cs typeface="Fira Sans Extra Condensed"/>
                          <a:sym typeface="Fira Sans Extra Condensed"/>
                        </a:rPr>
                        <a:t>Stagnant</a:t>
                      </a:r>
                      <a:r>
                        <a:rPr lang="en" sz="2000">
                          <a:solidFill>
                            <a:srgbClr val="C00000"/>
                          </a:solidFill>
                          <a:latin typeface="Fira Sans Extra Condensed"/>
                          <a:ea typeface="Fira Sans Extra Condensed"/>
                          <a:cs typeface="Fira Sans Extra Condensed"/>
                          <a:sym typeface="Fira Sans Extra Condensed"/>
                        </a:rPr>
                        <a:t> </a:t>
                      </a:r>
                      <a:r>
                        <a:rPr lang="en" sz="2000">
                          <a:solidFill>
                            <a:srgbClr val="434343"/>
                          </a:solidFill>
                          <a:latin typeface="Fira Sans Extra Condensed"/>
                          <a:ea typeface="Fira Sans Extra Condensed"/>
                          <a:cs typeface="Fira Sans Extra Condensed"/>
                          <a:sym typeface="Fira Sans Extra Condensed"/>
                        </a:rPr>
                        <a:t>Hypoxia</a:t>
                      </a:r>
                      <a:endParaRPr sz="16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Clr>
                          <a:srgbClr val="000000"/>
                        </a:buClr>
                        <a:buSzPts val="1100"/>
                        <a:buFont typeface="Arial"/>
                        <a:buNone/>
                      </a:pPr>
                      <a:r>
                        <a:t/>
                      </a:r>
                      <a:endParaRPr sz="1600">
                        <a:solidFill>
                          <a:srgbClr val="CC4125"/>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t/>
                      </a:r>
                      <a:endParaRPr sz="18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Clr>
                          <a:srgbClr val="000000"/>
                        </a:buClr>
                        <a:buSzPts val="1100"/>
                        <a:buFont typeface="Arial"/>
                        <a:buNone/>
                      </a:pPr>
                      <a:r>
                        <a:t/>
                      </a:r>
                      <a:endParaRPr sz="1800">
                        <a:solidFill>
                          <a:srgbClr val="CC4125"/>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t/>
                      </a:r>
                      <a:endParaRPr sz="12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rtl="0" algn="ctr">
                        <a:lnSpc>
                          <a:spcPct val="120000"/>
                        </a:lnSpc>
                        <a:spcBef>
                          <a:spcPts val="0"/>
                        </a:spcBef>
                        <a:spcAft>
                          <a:spcPts val="0"/>
                        </a:spcAft>
                        <a:buClr>
                          <a:srgbClr val="000000"/>
                        </a:buClr>
                        <a:buSzPts val="1100"/>
                        <a:buFont typeface="Arial"/>
                        <a:buNone/>
                      </a:pPr>
                      <a:r>
                        <a:rPr lang="en" sz="1600">
                          <a:solidFill>
                            <a:srgbClr val="434343"/>
                          </a:solidFill>
                          <a:latin typeface="Fira Sans Extra Condensed"/>
                          <a:ea typeface="Fira Sans Extra Condensed"/>
                          <a:cs typeface="Fira Sans Extra Condensed"/>
                          <a:sym typeface="Fira Sans Extra Condensed"/>
                        </a:rPr>
                        <a:t>Caused by</a:t>
                      </a:r>
                      <a:r>
                        <a:rPr lang="en" sz="1600">
                          <a:solidFill>
                            <a:srgbClr val="C00000"/>
                          </a:solidFill>
                          <a:latin typeface="Fira Sans Extra Condensed"/>
                          <a:ea typeface="Fira Sans Extra Condensed"/>
                          <a:cs typeface="Fira Sans Extra Condensed"/>
                          <a:sym typeface="Fira Sans Extra Condensed"/>
                        </a:rPr>
                        <a:t> </a:t>
                      </a:r>
                      <a:r>
                        <a:rPr lang="en" sz="1600">
                          <a:solidFill>
                            <a:srgbClr val="CC4125"/>
                          </a:solidFill>
                          <a:latin typeface="Fira Sans Extra Condensed"/>
                          <a:ea typeface="Fira Sans Extra Condensed"/>
                          <a:cs typeface="Fira Sans Extra Condensed"/>
                          <a:sym typeface="Fira Sans Extra Condensed"/>
                        </a:rPr>
                        <a:t>reduced blood flow </a:t>
                      </a:r>
                      <a:r>
                        <a:rPr lang="en" sz="1600">
                          <a:solidFill>
                            <a:srgbClr val="434343"/>
                          </a:solidFill>
                          <a:latin typeface="Fira Sans Extra Condensed"/>
                          <a:ea typeface="Fira Sans Extra Condensed"/>
                          <a:cs typeface="Fira Sans Extra Condensed"/>
                          <a:sym typeface="Fira Sans Extra Condensed"/>
                        </a:rPr>
                        <a:t>through the</a:t>
                      </a:r>
                      <a:r>
                        <a:rPr lang="en" sz="1600">
                          <a:solidFill>
                            <a:srgbClr val="C00000"/>
                          </a:solidFill>
                          <a:latin typeface="Fira Sans Extra Condensed"/>
                          <a:ea typeface="Fira Sans Extra Condensed"/>
                          <a:cs typeface="Fira Sans Extra Condensed"/>
                          <a:sym typeface="Fira Sans Extra Condensed"/>
                        </a:rPr>
                        <a:t> </a:t>
                      </a:r>
                      <a:r>
                        <a:rPr lang="en" sz="1600">
                          <a:solidFill>
                            <a:srgbClr val="CC4125"/>
                          </a:solidFill>
                          <a:latin typeface="Fira Sans Extra Condensed"/>
                          <a:ea typeface="Fira Sans Extra Condensed"/>
                          <a:cs typeface="Fira Sans Extra Condensed"/>
                          <a:sym typeface="Fira Sans Extra Condensed"/>
                        </a:rPr>
                        <a:t>tissues</a:t>
                      </a:r>
                      <a:r>
                        <a:rPr lang="en" sz="1600">
                          <a:solidFill>
                            <a:srgbClr val="001F5F"/>
                          </a:solidFill>
                          <a:latin typeface="Fira Sans Extra Condensed"/>
                          <a:ea typeface="Fira Sans Extra Condensed"/>
                          <a:cs typeface="Fira Sans Extra Condensed"/>
                          <a:sym typeface="Fira Sans Extra Condensed"/>
                        </a:rPr>
                        <a:t> </a:t>
                      </a:r>
                      <a:r>
                        <a:rPr lang="en" sz="1600">
                          <a:solidFill>
                            <a:srgbClr val="434343"/>
                          </a:solidFill>
                          <a:latin typeface="Fira Sans Extra Condensed"/>
                          <a:ea typeface="Fira Sans Extra Condensed"/>
                          <a:cs typeface="Fira Sans Extra Condensed"/>
                          <a:sym typeface="Fira Sans Extra Condensed"/>
                        </a:rPr>
                        <a:t>more  and more O</a:t>
                      </a:r>
                      <a:r>
                        <a:rPr baseline="-25000" lang="en" sz="1600">
                          <a:solidFill>
                            <a:srgbClr val="434343"/>
                          </a:solidFill>
                          <a:latin typeface="Fira Sans Extra Condensed"/>
                          <a:ea typeface="Fira Sans Extra Condensed"/>
                          <a:cs typeface="Fira Sans Extra Condensed"/>
                          <a:sym typeface="Fira Sans Extra Condensed"/>
                        </a:rPr>
                        <a:t>2</a:t>
                      </a:r>
                      <a:r>
                        <a:rPr lang="en" sz="1600">
                          <a:solidFill>
                            <a:srgbClr val="434343"/>
                          </a:solidFill>
                          <a:latin typeface="Fira Sans Extra Condensed"/>
                          <a:ea typeface="Fira Sans Extra Condensed"/>
                          <a:cs typeface="Fira Sans Extra Condensed"/>
                          <a:sym typeface="Fira Sans Extra Condensed"/>
                        </a:rPr>
                        <a:t>  is  extracted from  blood.</a:t>
                      </a:r>
                      <a:endParaRPr sz="1600">
                        <a:solidFill>
                          <a:srgbClr val="434343"/>
                        </a:solidFill>
                        <a:latin typeface="Fira Sans Extra Condensed"/>
                        <a:ea typeface="Fira Sans Extra Condensed"/>
                        <a:cs typeface="Fira Sans Extra Condensed"/>
                        <a:sym typeface="Fira Sans Extra Condensed"/>
                      </a:endParaRPr>
                    </a:p>
                    <a:p>
                      <a:pPr indent="0" lvl="0" marL="0" rtl="0" algn="ctr">
                        <a:lnSpc>
                          <a:spcPct val="120000"/>
                        </a:lnSpc>
                        <a:spcBef>
                          <a:spcPts val="0"/>
                        </a:spcBef>
                        <a:spcAft>
                          <a:spcPts val="0"/>
                        </a:spcAft>
                        <a:buClr>
                          <a:srgbClr val="000000"/>
                        </a:buClr>
                        <a:buSzPts val="1100"/>
                        <a:buFont typeface="Arial"/>
                        <a:buNone/>
                      </a:pPr>
                      <a:r>
                        <a:rPr lang="en" sz="1600">
                          <a:solidFill>
                            <a:srgbClr val="CC4125"/>
                          </a:solidFill>
                          <a:latin typeface="Fira Sans Extra Condensed"/>
                          <a:ea typeface="Fira Sans Extra Condensed"/>
                          <a:cs typeface="Fira Sans Extra Condensed"/>
                          <a:sym typeface="Fira Sans Extra Condensed"/>
                        </a:rPr>
                        <a:t>Slow circulation</a:t>
                      </a:r>
                      <a:r>
                        <a:rPr lang="en" sz="1600">
                          <a:solidFill>
                            <a:srgbClr val="434343"/>
                          </a:solidFill>
                          <a:latin typeface="Fira Sans Extra Condensed"/>
                          <a:ea typeface="Fira Sans Extra Condensed"/>
                          <a:cs typeface="Fira Sans Extra Condensed"/>
                          <a:sym typeface="Fira Sans Extra Condensed"/>
                        </a:rPr>
                        <a:t> →  less O</a:t>
                      </a:r>
                      <a:r>
                        <a:rPr baseline="-25000" lang="en" sz="1600">
                          <a:solidFill>
                            <a:srgbClr val="434343"/>
                          </a:solidFill>
                          <a:latin typeface="Fira Sans Extra Condensed"/>
                          <a:ea typeface="Fira Sans Extra Condensed"/>
                          <a:cs typeface="Fira Sans Extra Condensed"/>
                          <a:sym typeface="Fira Sans Extra Condensed"/>
                        </a:rPr>
                        <a:t>2</a:t>
                      </a:r>
                      <a:r>
                        <a:rPr lang="en" sz="1600">
                          <a:solidFill>
                            <a:srgbClr val="434343"/>
                          </a:solidFill>
                          <a:latin typeface="Fira Sans Extra Condensed"/>
                          <a:ea typeface="Fira Sans Extra Condensed"/>
                          <a:cs typeface="Fira Sans Extra Condensed"/>
                          <a:sym typeface="Fira Sans Extra Condensed"/>
                        </a:rPr>
                        <a:t> is carried by  blood at the lung →  hypoxia.</a:t>
                      </a:r>
                      <a:endParaRPr b="1" baseline="-25000"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191599" lvl="0" marL="269999" rtl="0" algn="l">
                        <a:lnSpc>
                          <a:spcPct val="115000"/>
                        </a:lnSpc>
                        <a:spcBef>
                          <a:spcPts val="700"/>
                        </a:spcBef>
                        <a:spcAft>
                          <a:spcPts val="0"/>
                        </a:spcAft>
                        <a:buClr>
                          <a:srgbClr val="434343"/>
                        </a:buClr>
                        <a:buSzPts val="1600"/>
                        <a:buFont typeface="Fira Sans Extra Condensed"/>
                        <a:buAutoNum type="arabicPeriod"/>
                      </a:pPr>
                      <a:r>
                        <a:rPr lang="en" sz="1600">
                          <a:solidFill>
                            <a:srgbClr val="CC4125"/>
                          </a:solidFill>
                          <a:latin typeface="Fira Sans Extra Condensed"/>
                          <a:ea typeface="Fira Sans Extra Condensed"/>
                          <a:cs typeface="Fira Sans Extra Condensed"/>
                          <a:sym typeface="Fira Sans Extra Condensed"/>
                        </a:rPr>
                        <a:t>General slowing</a:t>
                      </a:r>
                      <a:r>
                        <a:rPr lang="en" sz="1600">
                          <a:solidFill>
                            <a:srgbClr val="434343"/>
                          </a:solidFill>
                          <a:latin typeface="Fira Sans Extra Condensed"/>
                          <a:ea typeface="Fira Sans Extra Condensed"/>
                          <a:cs typeface="Fira Sans Extra Condensed"/>
                          <a:sym typeface="Fira Sans Extra Condensed"/>
                        </a:rPr>
                        <a:t> of the circulation</a:t>
                      </a:r>
                      <a:endParaRPr sz="1600">
                        <a:solidFill>
                          <a:srgbClr val="434343"/>
                        </a:solidFill>
                        <a:latin typeface="Fira Sans Extra Condensed"/>
                        <a:ea typeface="Fira Sans Extra Condensed"/>
                        <a:cs typeface="Fira Sans Extra Condensed"/>
                        <a:sym typeface="Fira Sans Extra Condensed"/>
                      </a:endParaRPr>
                    </a:p>
                    <a:p>
                      <a:pPr indent="-196850" lvl="0" marL="630000" rtl="0" algn="l">
                        <a:lnSpc>
                          <a:spcPct val="115000"/>
                        </a:lnSpc>
                        <a:spcBef>
                          <a:spcPts val="0"/>
                        </a:spcBef>
                        <a:spcAft>
                          <a:spcPts val="0"/>
                        </a:spcAft>
                        <a:buClr>
                          <a:srgbClr val="434343"/>
                        </a:buClr>
                        <a:buSzPts val="1600"/>
                        <a:buFont typeface="Fira Sans Extra Condensed"/>
                        <a:buChar char="●"/>
                      </a:pPr>
                      <a:r>
                        <a:rPr lang="en" sz="1600">
                          <a:solidFill>
                            <a:srgbClr val="434343"/>
                          </a:solidFill>
                          <a:latin typeface="Fira Sans Extra Condensed"/>
                          <a:ea typeface="Fira Sans Extra Condensed"/>
                          <a:cs typeface="Fira Sans Extra Condensed"/>
                          <a:sym typeface="Fira Sans Extra Condensed"/>
                        </a:rPr>
                        <a:t> As in heart failure &amp; shock.</a:t>
                      </a:r>
                      <a:endParaRPr sz="1600">
                        <a:solidFill>
                          <a:srgbClr val="434343"/>
                        </a:solidFill>
                        <a:latin typeface="Fira Sans Extra Condensed"/>
                        <a:ea typeface="Fira Sans Extra Condensed"/>
                        <a:cs typeface="Fira Sans Extra Condensed"/>
                        <a:sym typeface="Fira Sans Extra Condensed"/>
                      </a:endParaRPr>
                    </a:p>
                    <a:p>
                      <a:pPr indent="-191599" lvl="0" marL="269999" rtl="0" algn="l">
                        <a:lnSpc>
                          <a:spcPct val="115000"/>
                        </a:lnSpc>
                        <a:spcBef>
                          <a:spcPts val="0"/>
                        </a:spcBef>
                        <a:spcAft>
                          <a:spcPts val="0"/>
                        </a:spcAft>
                        <a:buClr>
                          <a:srgbClr val="434343"/>
                        </a:buClr>
                        <a:buSzPts val="1600"/>
                        <a:buFont typeface="Fira Sans Extra Condensed"/>
                        <a:buAutoNum type="arabicPeriod"/>
                      </a:pPr>
                      <a:r>
                        <a:rPr lang="en" sz="1600">
                          <a:solidFill>
                            <a:srgbClr val="CC4125"/>
                          </a:solidFill>
                          <a:latin typeface="Fira Sans Extra Condensed"/>
                          <a:ea typeface="Fira Sans Extra Condensed"/>
                          <a:cs typeface="Fira Sans Extra Condensed"/>
                          <a:sym typeface="Fira Sans Extra Condensed"/>
                        </a:rPr>
                        <a:t>Local slowing</a:t>
                      </a:r>
                      <a:r>
                        <a:rPr lang="en" sz="1600">
                          <a:solidFill>
                            <a:srgbClr val="434343"/>
                          </a:solidFill>
                          <a:latin typeface="Fira Sans Extra Condensed"/>
                          <a:ea typeface="Fira Sans Extra Condensed"/>
                          <a:cs typeface="Fira Sans Extra Condensed"/>
                          <a:sym typeface="Fira Sans Extra Condensed"/>
                        </a:rPr>
                        <a:t> </a:t>
                      </a:r>
                      <a:endParaRPr sz="1600">
                        <a:solidFill>
                          <a:srgbClr val="434343"/>
                        </a:solidFill>
                        <a:latin typeface="Fira Sans Extra Condensed"/>
                        <a:ea typeface="Fira Sans Extra Condensed"/>
                        <a:cs typeface="Fira Sans Extra Condensed"/>
                        <a:sym typeface="Fira Sans Extra Condensed"/>
                      </a:endParaRPr>
                    </a:p>
                    <a:p>
                      <a:pPr indent="-196850" lvl="0" marL="630000" rtl="0" algn="l">
                        <a:lnSpc>
                          <a:spcPct val="115000"/>
                        </a:lnSpc>
                        <a:spcBef>
                          <a:spcPts val="0"/>
                        </a:spcBef>
                        <a:spcAft>
                          <a:spcPts val="0"/>
                        </a:spcAft>
                        <a:buClr>
                          <a:srgbClr val="434343"/>
                        </a:buClr>
                        <a:buSzPts val="1600"/>
                        <a:buFont typeface="Fira Sans Extra Condensed"/>
                        <a:buChar char="●"/>
                      </a:pPr>
                      <a:r>
                        <a:rPr lang="en" sz="1600">
                          <a:solidFill>
                            <a:srgbClr val="434343"/>
                          </a:solidFill>
                          <a:latin typeface="Fira Sans Extra Condensed"/>
                          <a:ea typeface="Fira Sans Extra Condensed"/>
                          <a:cs typeface="Fira Sans Extra Condensed"/>
                          <a:sym typeface="Fira Sans Extra Condensed"/>
                        </a:rPr>
                        <a:t>Example: vasoconstriction, cold, arterial wall  spasm.</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10"/>
          <p:cNvSpPr txBox="1"/>
          <p:nvPr/>
        </p:nvSpPr>
        <p:spPr>
          <a:xfrm>
            <a:off x="0" y="0"/>
            <a:ext cx="28224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Types of 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481" name="Google Shape;481;p10"/>
          <p:cNvGrpSpPr/>
          <p:nvPr/>
        </p:nvGrpSpPr>
        <p:grpSpPr>
          <a:xfrm flipH="1" rot="10800000">
            <a:off x="-8" y="50630"/>
            <a:ext cx="3963421" cy="646490"/>
            <a:chOff x="6103594" y="3733725"/>
            <a:chExt cx="2798631" cy="351315"/>
          </a:xfrm>
        </p:grpSpPr>
        <p:sp>
          <p:nvSpPr>
            <p:cNvPr id="482" name="Google Shape;482;p10"/>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0"/>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0"/>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486" name="Google Shape;486;p10"/>
          <p:cNvGraphicFramePr/>
          <p:nvPr/>
        </p:nvGraphicFramePr>
        <p:xfrm>
          <a:off x="106664" y="1065523"/>
          <a:ext cx="3000000" cy="3000000"/>
        </p:xfrm>
        <a:graphic>
          <a:graphicData uri="http://schemas.openxmlformats.org/drawingml/2006/table">
            <a:tbl>
              <a:tblPr firstCol="1">
                <a:noFill/>
                <a:tableStyleId>{1BF464AD-4B51-40E4-AEA8-78ADE629C4B2}</a:tableStyleId>
              </a:tblPr>
              <a:tblGrid>
                <a:gridCol w="1717250"/>
                <a:gridCol w="1947025"/>
                <a:gridCol w="5266400"/>
              </a:tblGrid>
              <a:tr h="4184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lt1"/>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Definition </a:t>
                      </a:r>
                      <a:endParaRPr b="1"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Causes </a:t>
                      </a:r>
                      <a:endParaRPr b="1" i="0"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r>
              <a:tr h="2080550">
                <a:tc>
                  <a:txBody>
                    <a:bodyPr/>
                    <a:lstStyle/>
                    <a:p>
                      <a:pPr indent="0" lvl="0" marL="0" rtl="0" algn="ctr">
                        <a:lnSpc>
                          <a:spcPct val="115000"/>
                        </a:lnSpc>
                        <a:spcBef>
                          <a:spcPts val="0"/>
                        </a:spcBef>
                        <a:spcAft>
                          <a:spcPts val="0"/>
                        </a:spcAft>
                        <a:buClr>
                          <a:srgbClr val="000000"/>
                        </a:buClr>
                        <a:buSzPts val="1100"/>
                        <a:buFont typeface="Arial"/>
                        <a:buNone/>
                      </a:pPr>
                      <a:r>
                        <a:t/>
                      </a:r>
                      <a:endParaRPr sz="1800">
                        <a:solidFill>
                          <a:srgbClr val="434343"/>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rPr lang="en" sz="2000">
                          <a:solidFill>
                            <a:srgbClr val="CC4125"/>
                          </a:solidFill>
                          <a:latin typeface="Fira Sans Extra Condensed"/>
                          <a:ea typeface="Fira Sans Extra Condensed"/>
                          <a:cs typeface="Fira Sans Extra Condensed"/>
                          <a:sym typeface="Fira Sans Extra Condensed"/>
                        </a:rPr>
                        <a:t>Histotoxic</a:t>
                      </a:r>
                      <a:r>
                        <a:rPr lang="en" sz="2000">
                          <a:solidFill>
                            <a:srgbClr val="C00000"/>
                          </a:solidFill>
                          <a:latin typeface="Fira Sans Extra Condensed"/>
                          <a:ea typeface="Fira Sans Extra Condensed"/>
                          <a:cs typeface="Fira Sans Extra Condensed"/>
                          <a:sym typeface="Fira Sans Extra Condensed"/>
                        </a:rPr>
                        <a:t> </a:t>
                      </a:r>
                      <a:r>
                        <a:rPr lang="en" sz="2000">
                          <a:solidFill>
                            <a:srgbClr val="434343"/>
                          </a:solidFill>
                          <a:latin typeface="Fira Sans Extra Condensed"/>
                          <a:ea typeface="Fira Sans Extra Condensed"/>
                          <a:cs typeface="Fira Sans Extra Condensed"/>
                          <a:sym typeface="Fira Sans Extra Condensed"/>
                        </a:rPr>
                        <a:t>Hypoxia</a:t>
                      </a:r>
                      <a:endParaRPr sz="16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Clr>
                          <a:srgbClr val="000000"/>
                        </a:buClr>
                        <a:buSzPts val="1100"/>
                        <a:buFont typeface="Arial"/>
                        <a:buNone/>
                      </a:pPr>
                      <a:r>
                        <a:t/>
                      </a:r>
                      <a:endParaRPr sz="1600">
                        <a:solidFill>
                          <a:srgbClr val="CC4125"/>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t/>
                      </a:r>
                      <a:endParaRPr sz="18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Clr>
                          <a:srgbClr val="000000"/>
                        </a:buClr>
                        <a:buSzPts val="1100"/>
                        <a:buFont typeface="Arial"/>
                        <a:buNone/>
                      </a:pPr>
                      <a:r>
                        <a:t/>
                      </a:r>
                      <a:endParaRPr sz="1800">
                        <a:solidFill>
                          <a:srgbClr val="CC4125"/>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t/>
                      </a:r>
                      <a:endParaRPr sz="12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rtl="0" algn="ctr">
                        <a:lnSpc>
                          <a:spcPct val="115000"/>
                        </a:lnSpc>
                        <a:spcBef>
                          <a:spcPts val="100"/>
                        </a:spcBef>
                        <a:spcAft>
                          <a:spcPts val="0"/>
                        </a:spcAft>
                        <a:buClr>
                          <a:srgbClr val="000000"/>
                        </a:buClr>
                        <a:buSzPts val="1100"/>
                        <a:buFont typeface="Arial"/>
                        <a:buNone/>
                      </a:pPr>
                      <a:r>
                        <a:rPr lang="en" sz="1600">
                          <a:solidFill>
                            <a:srgbClr val="CC4125"/>
                          </a:solidFill>
                          <a:latin typeface="Fira Sans Extra Condensed"/>
                          <a:ea typeface="Fira Sans Extra Condensed"/>
                          <a:cs typeface="Fira Sans Extra Condensed"/>
                          <a:sym typeface="Fira Sans Extra Condensed"/>
                        </a:rPr>
                        <a:t>Inability</a:t>
                      </a:r>
                      <a:r>
                        <a:rPr lang="en" sz="1600">
                          <a:solidFill>
                            <a:srgbClr val="434343"/>
                          </a:solidFill>
                          <a:latin typeface="Fira Sans Extra Condensed"/>
                          <a:ea typeface="Fira Sans Extra Condensed"/>
                          <a:cs typeface="Fira Sans Extra Condensed"/>
                          <a:sym typeface="Fira Sans Extra Condensed"/>
                        </a:rPr>
                        <a:t> of tissues  to </a:t>
                      </a:r>
                      <a:r>
                        <a:rPr lang="en" sz="1600">
                          <a:solidFill>
                            <a:srgbClr val="CC4125"/>
                          </a:solidFill>
                          <a:latin typeface="Fira Sans Extra Condensed"/>
                          <a:ea typeface="Fira Sans Extra Condensed"/>
                          <a:cs typeface="Fira Sans Extra Condensed"/>
                          <a:sym typeface="Fira Sans Extra Condensed"/>
                        </a:rPr>
                        <a:t>use O</a:t>
                      </a:r>
                      <a:r>
                        <a:rPr baseline="-25000" lang="en" sz="1600">
                          <a:solidFill>
                            <a:srgbClr val="CC4125"/>
                          </a:solidFill>
                          <a:latin typeface="Fira Sans Extra Condensed"/>
                          <a:ea typeface="Fira Sans Extra Condensed"/>
                          <a:cs typeface="Fira Sans Extra Condensed"/>
                          <a:sym typeface="Fira Sans Extra Condensed"/>
                        </a:rPr>
                        <a:t>2</a:t>
                      </a:r>
                      <a:r>
                        <a:rPr lang="en" sz="1600">
                          <a:solidFill>
                            <a:srgbClr val="434343"/>
                          </a:solidFill>
                          <a:latin typeface="Fira Sans Extra Condensed"/>
                          <a:ea typeface="Fira Sans Extra Condensed"/>
                          <a:cs typeface="Fira Sans Extra Condensed"/>
                          <a:sym typeface="Fira Sans Extra Condensed"/>
                        </a:rPr>
                        <a:t> due to  inhibition of the </a:t>
                      </a:r>
                      <a:r>
                        <a:rPr lang="en" sz="1600">
                          <a:solidFill>
                            <a:srgbClr val="CC4125"/>
                          </a:solidFill>
                          <a:latin typeface="Fira Sans Extra Condensed"/>
                          <a:ea typeface="Fira Sans Extra Condensed"/>
                          <a:cs typeface="Fira Sans Extra Condensed"/>
                          <a:sym typeface="Fira Sans Extra Condensed"/>
                        </a:rPr>
                        <a:t>oxidative enzyme</a:t>
                      </a:r>
                      <a:r>
                        <a:rPr lang="en" sz="1600">
                          <a:solidFill>
                            <a:srgbClr val="434343"/>
                          </a:solidFill>
                          <a:latin typeface="Fira Sans Extra Condensed"/>
                          <a:ea typeface="Fira Sans Extra Condensed"/>
                          <a:cs typeface="Fira Sans Extra Condensed"/>
                          <a:sym typeface="Fira Sans Extra Condensed"/>
                        </a:rPr>
                        <a:t> activity.</a:t>
                      </a:r>
                      <a:endParaRPr sz="16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100"/>
                        </a:spcBef>
                        <a:spcAft>
                          <a:spcPts val="0"/>
                        </a:spcAft>
                        <a:buClr>
                          <a:srgbClr val="000000"/>
                        </a:buClr>
                        <a:buSzPts val="1100"/>
                        <a:buFont typeface="Arial"/>
                        <a:buNone/>
                      </a:pPr>
                      <a:r>
                        <a:t/>
                      </a:r>
                      <a:endParaRPr sz="16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100"/>
                        </a:spcBef>
                        <a:spcAft>
                          <a:spcPts val="0"/>
                        </a:spcAft>
                        <a:buClr>
                          <a:srgbClr val="000000"/>
                        </a:buClr>
                        <a:buSzPts val="1100"/>
                        <a:buFont typeface="Arial"/>
                        <a:buNone/>
                      </a:pPr>
                      <a:r>
                        <a:t/>
                      </a:r>
                      <a:endParaRPr sz="16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100"/>
                        </a:spcBef>
                        <a:spcAft>
                          <a:spcPts val="0"/>
                        </a:spcAft>
                        <a:buClr>
                          <a:srgbClr val="000000"/>
                        </a:buClr>
                        <a:buSzPts val="1100"/>
                        <a:buFont typeface="Arial"/>
                        <a:buNone/>
                      </a:pPr>
                      <a:r>
                        <a:t/>
                      </a:r>
                      <a:endParaRPr sz="16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100"/>
                        </a:spcBef>
                        <a:spcAft>
                          <a:spcPts val="0"/>
                        </a:spcAft>
                        <a:buClr>
                          <a:srgbClr val="000000"/>
                        </a:buClr>
                        <a:buSzPts val="1100"/>
                        <a:buFont typeface="Arial"/>
                        <a:buNone/>
                      </a:pPr>
                      <a:r>
                        <a:t/>
                      </a:r>
                      <a:endParaRPr sz="16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100"/>
                        </a:spcBef>
                        <a:spcAft>
                          <a:spcPts val="0"/>
                        </a:spcAft>
                        <a:buClr>
                          <a:srgbClr val="000000"/>
                        </a:buClr>
                        <a:buSzPts val="1100"/>
                        <a:buFont typeface="Arial"/>
                        <a:buNone/>
                      </a:pPr>
                      <a:r>
                        <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latin typeface="Fira Sans Extra Condensed"/>
                          <a:ea typeface="Fira Sans Extra Condensed"/>
                          <a:cs typeface="Fira Sans Extra Condensed"/>
                          <a:sym typeface="Fira Sans Extra Condensed"/>
                        </a:rPr>
                        <a:t>Deficiencies of some of the tissue cellular oxidative enzymes or other elements in the tissue oxidative system</a:t>
                      </a:r>
                      <a:endParaRPr sz="18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None/>
                      </a:pPr>
                      <a:r>
                        <a:rPr lang="en" sz="1600">
                          <a:latin typeface="Fira Sans Extra Condensed"/>
                          <a:ea typeface="Fira Sans Extra Condensed"/>
                          <a:cs typeface="Fira Sans Extra Condensed"/>
                          <a:sym typeface="Fira Sans Extra Condensed"/>
                        </a:rPr>
                        <a:t>Examples: </a:t>
                      </a:r>
                      <a:endParaRPr sz="1600">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SzPts val="1600"/>
                        <a:buFont typeface="Fira Sans Extra Condensed"/>
                        <a:buChar char="●"/>
                      </a:pPr>
                      <a:r>
                        <a:rPr lang="en" sz="1600">
                          <a:solidFill>
                            <a:srgbClr val="CC4125"/>
                          </a:solidFill>
                          <a:latin typeface="Fira Sans Extra Condensed"/>
                          <a:ea typeface="Fira Sans Extra Condensed"/>
                          <a:cs typeface="Fira Sans Extra Condensed"/>
                          <a:sym typeface="Fira Sans Extra Condensed"/>
                        </a:rPr>
                        <a:t>Beriberi disease </a:t>
                      </a:r>
                      <a:r>
                        <a:rPr lang="en" sz="1600">
                          <a:solidFill>
                            <a:schemeClr val="dk1"/>
                          </a:solidFill>
                          <a:latin typeface="Fira Sans Extra Condensed"/>
                          <a:ea typeface="Fira Sans Extra Condensed"/>
                          <a:cs typeface="Fira Sans Extra Condensed"/>
                          <a:sym typeface="Fira Sans Extra Condensed"/>
                        </a:rPr>
                        <a:t>in which several important steps in tissue utilization of oxygen and the formation of CO2 are compromised because of vitamin B deficiency</a:t>
                      </a:r>
                      <a:endParaRPr sz="1600">
                        <a:solidFill>
                          <a:schemeClr val="dk1"/>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SzPts val="1600"/>
                        <a:buFont typeface="Fira Sans Extra Condensed"/>
                        <a:buChar char="●"/>
                      </a:pPr>
                      <a:r>
                        <a:rPr lang="en" sz="1600">
                          <a:solidFill>
                            <a:srgbClr val="CC4125"/>
                          </a:solidFill>
                          <a:latin typeface="Fira Sans Extra Condensed"/>
                          <a:ea typeface="Fira Sans Extra Condensed"/>
                          <a:cs typeface="Fira Sans Extra Condensed"/>
                          <a:sym typeface="Fira Sans Extra Condensed"/>
                        </a:rPr>
                        <a:t>C</a:t>
                      </a:r>
                      <a:r>
                        <a:rPr lang="en" sz="1600">
                          <a:solidFill>
                            <a:srgbClr val="CC4125"/>
                          </a:solidFill>
                          <a:latin typeface="Fira Sans Extra Condensed"/>
                          <a:ea typeface="Fira Sans Extra Condensed"/>
                          <a:cs typeface="Fira Sans Extra Condensed"/>
                          <a:sym typeface="Fira Sans Extra Condensed"/>
                        </a:rPr>
                        <a:t>yanide poisoning</a:t>
                      </a:r>
                      <a:r>
                        <a:rPr lang="en" sz="1600">
                          <a:solidFill>
                            <a:srgbClr val="434343"/>
                          </a:solidFill>
                          <a:latin typeface="Fira Sans Extra Condensed"/>
                          <a:ea typeface="Fira Sans Extra Condensed"/>
                          <a:cs typeface="Fira Sans Extra Condensed"/>
                          <a:sym typeface="Fira Sans Extra Condensed"/>
                        </a:rPr>
                        <a:t> causing </a:t>
                      </a:r>
                      <a:r>
                        <a:rPr lang="en" sz="1600">
                          <a:solidFill>
                            <a:srgbClr val="CC4125"/>
                          </a:solidFill>
                          <a:latin typeface="Fira Sans Extra Condensed"/>
                          <a:ea typeface="Fira Sans Extra Condensed"/>
                          <a:cs typeface="Fira Sans Extra Condensed"/>
                          <a:sym typeface="Fira Sans Extra Condensed"/>
                        </a:rPr>
                        <a:t>blockade</a:t>
                      </a:r>
                      <a:r>
                        <a:rPr lang="en" sz="1600">
                          <a:solidFill>
                            <a:srgbClr val="434343"/>
                          </a:solidFill>
                          <a:latin typeface="Fira Sans Extra Condensed"/>
                          <a:ea typeface="Fira Sans Extra Condensed"/>
                          <a:cs typeface="Fira Sans Extra Condensed"/>
                          <a:sym typeface="Fira Sans Extra Condensed"/>
                        </a:rPr>
                        <a:t> of the  </a:t>
                      </a:r>
                      <a:r>
                        <a:rPr lang="en" sz="1600">
                          <a:solidFill>
                            <a:srgbClr val="CC4125"/>
                          </a:solidFill>
                          <a:latin typeface="Fira Sans Extra Condensed"/>
                          <a:ea typeface="Fira Sans Extra Condensed"/>
                          <a:cs typeface="Fira Sans Extra Condensed"/>
                          <a:sym typeface="Fira Sans Extra Condensed"/>
                        </a:rPr>
                        <a:t>cytochrome oxidase</a:t>
                      </a:r>
                      <a:r>
                        <a:rPr lang="en" sz="1600">
                          <a:solidFill>
                            <a:srgbClr val="434343"/>
                          </a:solidFill>
                          <a:latin typeface="Fira Sans Extra Condensed"/>
                          <a:ea typeface="Fira Sans Extra Condensed"/>
                          <a:cs typeface="Fira Sans Extra Condensed"/>
                          <a:sym typeface="Fira Sans Extra Condensed"/>
                        </a:rPr>
                        <a:t> activity.</a:t>
                      </a:r>
                      <a:endParaRPr sz="16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700"/>
                        </a:spcBef>
                        <a:spcAft>
                          <a:spcPts val="0"/>
                        </a:spcAft>
                        <a:buNone/>
                      </a:pPr>
                      <a:r>
                        <a:t/>
                      </a:r>
                      <a:endParaRPr sz="1600">
                        <a:solidFill>
                          <a:srgbClr val="CC4125"/>
                        </a:solidFill>
                        <a:latin typeface="Fira Sans Extra Condensed"/>
                        <a:ea typeface="Fira Sans Extra Condensed"/>
                        <a:cs typeface="Fira Sans Extra Condensed"/>
                        <a:sym typeface="Fira Sans Extra Condensed"/>
                      </a:endParaRPr>
                    </a:p>
                  </a:txBody>
                  <a:tcPr marT="45725" marB="45725" marR="91450" marL="91450">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bl>
          </a:graphicData>
        </a:graphic>
      </p:graphicFrame>
      <p:sp>
        <p:nvSpPr>
          <p:cNvPr id="487" name="Google Shape;487;p10"/>
          <p:cNvSpPr/>
          <p:nvPr/>
        </p:nvSpPr>
        <p:spPr>
          <a:xfrm>
            <a:off x="4241000" y="190050"/>
            <a:ext cx="4902900" cy="281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300">
                <a:solidFill>
                  <a:srgbClr val="70AD47"/>
                </a:solidFill>
                <a:latin typeface="Titillium Web"/>
                <a:ea typeface="Titillium Web"/>
                <a:cs typeface="Titillium Web"/>
                <a:sym typeface="Titillium Web"/>
              </a:rPr>
              <a:t>المشكلة تكون في فشل الخلية في التنفس الخلوي بسبب تسمم في الجسم وليس نقص في الأكسجين</a:t>
            </a:r>
            <a:endParaRPr sz="1200">
              <a:solidFill>
                <a:srgbClr val="6AA84F"/>
              </a:solidFill>
              <a:latin typeface="Titillium Web"/>
              <a:ea typeface="Titillium Web"/>
              <a:cs typeface="Titillium Web"/>
              <a:sym typeface="Titillium Web"/>
            </a:endParaRPr>
          </a:p>
        </p:txBody>
      </p:sp>
      <p:pic>
        <p:nvPicPr>
          <p:cNvPr id="488" name="Google Shape;488;p10"/>
          <p:cNvPicPr preferRelativeResize="0"/>
          <p:nvPr/>
        </p:nvPicPr>
        <p:blipFill>
          <a:blip r:embed="rId3">
            <a:alphaModFix/>
          </a:blip>
          <a:stretch>
            <a:fillRect/>
          </a:stretch>
        </p:blipFill>
        <p:spPr>
          <a:xfrm>
            <a:off x="481150" y="2865700"/>
            <a:ext cx="847750" cy="847750"/>
          </a:xfrm>
          <a:prstGeom prst="rect">
            <a:avLst/>
          </a:prstGeom>
          <a:noFill/>
          <a:ln>
            <a:noFill/>
          </a:ln>
        </p:spPr>
      </p:pic>
      <p:pic>
        <p:nvPicPr>
          <p:cNvPr id="489" name="Google Shape;489;p10"/>
          <p:cNvPicPr preferRelativeResize="0"/>
          <p:nvPr/>
        </p:nvPicPr>
        <p:blipFill>
          <a:blip r:embed="rId4">
            <a:alphaModFix/>
          </a:blip>
          <a:stretch>
            <a:fillRect/>
          </a:stretch>
        </p:blipFill>
        <p:spPr>
          <a:xfrm>
            <a:off x="1929250" y="2781425"/>
            <a:ext cx="1680255" cy="1128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1"/>
          <p:cNvSpPr txBox="1"/>
          <p:nvPr>
            <p:ph type="title"/>
          </p:nvPr>
        </p:nvSpPr>
        <p:spPr>
          <a:xfrm>
            <a:off x="5600" y="312788"/>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What are the clinical effects of Hypoxia?</a:t>
            </a:r>
            <a:endParaRPr sz="3000"/>
          </a:p>
        </p:txBody>
      </p:sp>
      <p:sp>
        <p:nvSpPr>
          <p:cNvPr id="495" name="Google Shape;495;p11"/>
          <p:cNvSpPr txBox="1"/>
          <p:nvPr>
            <p:ph idx="1" type="subTitle"/>
          </p:nvPr>
        </p:nvSpPr>
        <p:spPr>
          <a:xfrm>
            <a:off x="714300" y="1533224"/>
            <a:ext cx="7715400" cy="272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Impairment of judgment.</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 inability to perform complex calculations.</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 Headache, nausea, irritability, dyspnea.</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Increased heart rate. </a:t>
            </a:r>
            <a:r>
              <a:rPr lang="en" sz="1100">
                <a:solidFill>
                  <a:srgbClr val="93C47D"/>
                </a:solidFill>
                <a:latin typeface="Fira Sans Extra Condensed"/>
                <a:ea typeface="Fira Sans Extra Condensed"/>
                <a:cs typeface="Fira Sans Extra Condensed"/>
                <a:sym typeface="Fira Sans Extra Condensed"/>
              </a:rPr>
              <a:t>The heart will receive signals that the body needs more o2–&gt;cardiac output increases causing palpitation </a:t>
            </a:r>
            <a:endParaRPr sz="1100">
              <a:solidFill>
                <a:srgbClr val="93C47D"/>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Reduction in muscle working capacity. </a:t>
            </a:r>
            <a:r>
              <a:rPr lang="en" sz="1000">
                <a:solidFill>
                  <a:srgbClr val="93C47D"/>
                </a:solidFill>
                <a:latin typeface="Fira Sans Extra Condensed"/>
                <a:ea typeface="Fira Sans Extra Condensed"/>
                <a:cs typeface="Fira Sans Extra Condensed"/>
                <a:sym typeface="Fira Sans Extra Condensed"/>
              </a:rPr>
              <a:t>Due to ATP deficiency </a:t>
            </a:r>
            <a:endParaRPr sz="1000">
              <a:solidFill>
                <a:srgbClr val="93C47D"/>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Coma and death may result.</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a:p>
        </p:txBody>
      </p:sp>
      <p:sp>
        <p:nvSpPr>
          <p:cNvPr id="496" name="Google Shape;496;p11"/>
          <p:cNvSpPr txBox="1"/>
          <p:nvPr/>
        </p:nvSpPr>
        <p:spPr>
          <a:xfrm>
            <a:off x="809700" y="1117734"/>
            <a:ext cx="7315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C0000"/>
                </a:solidFill>
                <a:latin typeface="Fira Sans Extra Condensed"/>
                <a:ea typeface="Fira Sans Extra Condensed"/>
                <a:cs typeface="Fira Sans Extra Condensed"/>
                <a:sym typeface="Fira Sans Extra Condensed"/>
              </a:rPr>
              <a:t>According to the degree of hypoxia  it could lead to</a:t>
            </a:r>
            <a:r>
              <a:rPr b="0" i="0" lang="en" sz="1400" u="none" cap="none" strike="noStrike">
                <a:solidFill>
                  <a:srgbClr val="CC0000"/>
                </a:solidFill>
                <a:latin typeface="Fira Sans Extra Condensed"/>
                <a:ea typeface="Fira Sans Extra Condensed"/>
                <a:cs typeface="Fira Sans Extra Condensed"/>
                <a:sym typeface="Fira Sans Extra Condensed"/>
              </a:rPr>
              <a:t>:</a:t>
            </a:r>
            <a:endParaRPr b="0" i="0" sz="1400" u="none" cap="none" strike="noStrike">
              <a:solidFill>
                <a:srgbClr val="CC0000"/>
              </a:solidFill>
              <a:latin typeface="Fira Sans Extra Condensed"/>
              <a:ea typeface="Fira Sans Extra Condensed"/>
              <a:cs typeface="Fira Sans Extra Condensed"/>
              <a:sym typeface="Fira Sans Extra Condensed"/>
            </a:endParaRPr>
          </a:p>
        </p:txBody>
      </p:sp>
      <p:sp>
        <p:nvSpPr>
          <p:cNvPr id="497" name="Google Shape;497;p11"/>
          <p:cNvSpPr/>
          <p:nvPr/>
        </p:nvSpPr>
        <p:spPr>
          <a:xfrm rot="5400000">
            <a:off x="6823943" y="1022624"/>
            <a:ext cx="1510655" cy="1700855"/>
          </a:xfrm>
          <a:custGeom>
            <a:rect b="b" l="l" r="r" t="t"/>
            <a:pathLst>
              <a:path extrusionOk="0" h="5225" w="4733">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1"/>
          <p:cNvSpPr/>
          <p:nvPr/>
        </p:nvSpPr>
        <p:spPr>
          <a:xfrm flipH="1" rot="10800000">
            <a:off x="539475" y="1716944"/>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1"/>
          <p:cNvSpPr/>
          <p:nvPr/>
        </p:nvSpPr>
        <p:spPr>
          <a:xfrm>
            <a:off x="539475" y="2162710"/>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1"/>
          <p:cNvSpPr/>
          <p:nvPr/>
        </p:nvSpPr>
        <p:spPr>
          <a:xfrm>
            <a:off x="539475" y="2608484"/>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1"/>
          <p:cNvSpPr/>
          <p:nvPr/>
        </p:nvSpPr>
        <p:spPr>
          <a:xfrm>
            <a:off x="539475" y="3091284"/>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1"/>
          <p:cNvSpPr/>
          <p:nvPr/>
        </p:nvSpPr>
        <p:spPr>
          <a:xfrm>
            <a:off x="539475" y="3499991"/>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1"/>
          <p:cNvSpPr/>
          <p:nvPr/>
        </p:nvSpPr>
        <p:spPr>
          <a:xfrm>
            <a:off x="539475" y="3936398"/>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4" name="Google Shape;504;p11"/>
          <p:cNvGrpSpPr/>
          <p:nvPr/>
        </p:nvGrpSpPr>
        <p:grpSpPr>
          <a:xfrm flipH="1" rot="10800000">
            <a:off x="5092" y="336846"/>
            <a:ext cx="8216221" cy="467987"/>
            <a:chOff x="6103594" y="3733725"/>
            <a:chExt cx="2798631" cy="351315"/>
          </a:xfrm>
        </p:grpSpPr>
        <p:sp>
          <p:nvSpPr>
            <p:cNvPr id="505" name="Google Shape;505;p11"/>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1"/>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1"/>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1"/>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9" name="Google Shape;509;p11"/>
          <p:cNvSpPr txBox="1"/>
          <p:nvPr/>
        </p:nvSpPr>
        <p:spPr>
          <a:xfrm>
            <a:off x="103343" y="4372800"/>
            <a:ext cx="18081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accent1"/>
                </a:solidFill>
                <a:latin typeface="Fira Sans Extra Condensed"/>
                <a:ea typeface="Fira Sans Extra Condensed"/>
                <a:cs typeface="Fira Sans Extra Condensed"/>
                <a:sym typeface="Fira Sans Extra Condensed"/>
              </a:rPr>
              <a:t>Sudden oxygen drop</a:t>
            </a:r>
            <a:endParaRPr b="1"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510" name="Google Shape;510;p11"/>
          <p:cNvSpPr txBox="1"/>
          <p:nvPr/>
        </p:nvSpPr>
        <p:spPr>
          <a:xfrm>
            <a:off x="1718290" y="4382400"/>
            <a:ext cx="7569000" cy="85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Sudden drop of oxygen to less than 20 mmHg (16,000 m) causes loss of consciousness in about 20 seconds, death in 4-5 min.</a:t>
            </a:r>
            <a:endParaRPr b="0" i="0" sz="1500" u="none" cap="none" strike="noStrike">
              <a:solidFill>
                <a:srgbClr val="C27BA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2"/>
          <p:cNvSpPr txBox="1"/>
          <p:nvPr>
            <p:ph type="title"/>
          </p:nvPr>
        </p:nvSpPr>
        <p:spPr>
          <a:xfrm>
            <a:off x="67900" y="424935"/>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Treatment of Hypoxia</a:t>
            </a:r>
            <a:endParaRPr sz="3000"/>
          </a:p>
          <a:p>
            <a:pPr indent="0" lvl="0" marL="0" rtl="0" algn="l">
              <a:lnSpc>
                <a:spcPct val="100000"/>
              </a:lnSpc>
              <a:spcBef>
                <a:spcPts val="0"/>
              </a:spcBef>
              <a:spcAft>
                <a:spcPts val="0"/>
              </a:spcAft>
              <a:buSzPts val="2800"/>
              <a:buNone/>
            </a:pPr>
            <a:r>
              <a:t/>
            </a:r>
            <a:endParaRPr/>
          </a:p>
        </p:txBody>
      </p:sp>
      <p:sp>
        <p:nvSpPr>
          <p:cNvPr id="516" name="Google Shape;516;p12"/>
          <p:cNvSpPr txBox="1"/>
          <p:nvPr>
            <p:ph idx="1" type="subTitle"/>
          </p:nvPr>
        </p:nvSpPr>
        <p:spPr>
          <a:xfrm>
            <a:off x="714300" y="1093375"/>
            <a:ext cx="7715400" cy="339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a:p>
            <a:pPr indent="-336550" lvl="0" marL="457200" rtl="0" algn="l">
              <a:lnSpc>
                <a:spcPct val="100000"/>
              </a:lnSpc>
              <a:spcBef>
                <a:spcPts val="0"/>
              </a:spcBef>
              <a:spcAft>
                <a:spcPts val="0"/>
              </a:spcAft>
              <a:buSzPts val="1500"/>
              <a:buFont typeface="Fira Sans Extra Condensed"/>
              <a:buAutoNum type="arabicPeriod"/>
            </a:pPr>
            <a:r>
              <a:rPr lang="en" sz="1500">
                <a:latin typeface="Fira Sans Extra Condensed"/>
                <a:ea typeface="Fira Sans Extra Condensed"/>
                <a:cs typeface="Fira Sans Extra Condensed"/>
                <a:sym typeface="Fira Sans Extra Condensed"/>
              </a:rPr>
              <a:t>Improve the blood oxygen saturation</a:t>
            </a:r>
            <a:endParaRPr sz="1500">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rPr lang="en" sz="1500">
                <a:latin typeface="Fira Sans Extra Condensed"/>
                <a:ea typeface="Fira Sans Extra Condensed"/>
                <a:cs typeface="Fira Sans Extra Condensed"/>
                <a:sym typeface="Fira Sans Extra Condensed"/>
              </a:rPr>
              <a:t>Target saturation in illness is 94-98%. </a:t>
            </a:r>
            <a:r>
              <a:rPr lang="en" sz="1000">
                <a:solidFill>
                  <a:srgbClr val="93C47D"/>
                </a:solidFill>
                <a:latin typeface="Fira Sans Extra Condensed"/>
                <a:ea typeface="Fira Sans Extra Condensed"/>
                <a:cs typeface="Fira Sans Extra Condensed"/>
                <a:sym typeface="Fira Sans Extra Condensed"/>
              </a:rPr>
              <a:t>Normal is 98%-99%</a:t>
            </a:r>
            <a:endParaRPr sz="1000">
              <a:solidFill>
                <a:srgbClr val="93C47D"/>
              </a:solidFill>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rPr lang="en" sz="1500">
                <a:latin typeface="Fira Sans Extra Condensed"/>
                <a:ea typeface="Fira Sans Extra Condensed"/>
                <a:cs typeface="Fira Sans Extra Condensed"/>
                <a:sym typeface="Fira Sans Extra Condensed"/>
              </a:rPr>
              <a:t>In CO2 retainer 88-92%. </a:t>
            </a:r>
            <a:r>
              <a:rPr lang="en" sz="1000">
                <a:solidFill>
                  <a:srgbClr val="93C47D"/>
                </a:solidFill>
                <a:latin typeface="Fira Sans Extra Condensed"/>
                <a:ea typeface="Fira Sans Extra Condensed"/>
                <a:cs typeface="Fira Sans Extra Condensed"/>
                <a:sym typeface="Fira Sans Extra Condensed"/>
              </a:rPr>
              <a:t>Such as obese patient, CODP, or has neuromuscular abnormalities. The rate of excretion of co2 is low so they will retain co2 in their bodies, the proper percentage for them is 88%-92%.</a:t>
            </a:r>
            <a:endParaRPr sz="1000">
              <a:solidFill>
                <a:srgbClr val="93C47D"/>
              </a:solidFill>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336550" lvl="0" marL="457200" rtl="0" algn="l">
              <a:lnSpc>
                <a:spcPct val="100000"/>
              </a:lnSpc>
              <a:spcBef>
                <a:spcPts val="0"/>
              </a:spcBef>
              <a:spcAft>
                <a:spcPts val="0"/>
              </a:spcAft>
              <a:buSzPts val="1500"/>
              <a:buFont typeface="Fira Sans Extra Condensed"/>
              <a:buAutoNum type="arabicPeriod"/>
            </a:pPr>
            <a:r>
              <a:rPr lang="en" sz="1500">
                <a:latin typeface="Fira Sans Extra Condensed"/>
                <a:ea typeface="Fira Sans Extra Condensed"/>
                <a:cs typeface="Fira Sans Extra Condensed"/>
                <a:sym typeface="Fira Sans Extra Condensed"/>
              </a:rPr>
              <a:t>Adjunct airway.</a:t>
            </a:r>
            <a:endParaRPr sz="1500">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336550" lvl="0" marL="457200" rtl="0" algn="l">
              <a:lnSpc>
                <a:spcPct val="100000"/>
              </a:lnSpc>
              <a:spcBef>
                <a:spcPts val="0"/>
              </a:spcBef>
              <a:spcAft>
                <a:spcPts val="0"/>
              </a:spcAft>
              <a:buSzPts val="1500"/>
              <a:buFont typeface="Fira Sans Extra Condensed"/>
              <a:buAutoNum type="arabicPeriod"/>
            </a:pPr>
            <a:r>
              <a:rPr lang="en" sz="1500">
                <a:latin typeface="Fira Sans Extra Condensed"/>
                <a:ea typeface="Fira Sans Extra Condensed"/>
                <a:cs typeface="Fira Sans Extra Condensed"/>
                <a:sym typeface="Fira Sans Extra Condensed"/>
              </a:rPr>
              <a:t>Upright posture.</a:t>
            </a:r>
            <a:endParaRPr sz="1500">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336550" lvl="0" marL="457200" rtl="0" algn="l">
              <a:lnSpc>
                <a:spcPct val="100000"/>
              </a:lnSpc>
              <a:spcBef>
                <a:spcPts val="0"/>
              </a:spcBef>
              <a:spcAft>
                <a:spcPts val="0"/>
              </a:spcAft>
              <a:buSzPts val="1500"/>
              <a:buFont typeface="Fira Sans Extra Condensed"/>
              <a:buAutoNum type="arabicPeriod"/>
            </a:pPr>
            <a:r>
              <a:rPr lang="en" sz="1500">
                <a:latin typeface="Fira Sans Extra Condensed"/>
                <a:ea typeface="Fira Sans Extra Condensed"/>
                <a:cs typeface="Fira Sans Extra Condensed"/>
                <a:sym typeface="Fira Sans Extra Condensed"/>
              </a:rPr>
              <a:t>Oxygen therapy.</a:t>
            </a:r>
            <a:endParaRPr sz="1500">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336550" lvl="0" marL="457200" rtl="0" algn="l">
              <a:lnSpc>
                <a:spcPct val="100000"/>
              </a:lnSpc>
              <a:spcBef>
                <a:spcPts val="0"/>
              </a:spcBef>
              <a:spcAft>
                <a:spcPts val="0"/>
              </a:spcAft>
              <a:buSzPts val="1500"/>
              <a:buFont typeface="Fira Sans Extra Condensed"/>
              <a:buAutoNum type="arabicPeriod"/>
            </a:pPr>
            <a:r>
              <a:rPr lang="en" sz="1500">
                <a:latin typeface="Fira Sans Extra Condensed"/>
                <a:ea typeface="Fira Sans Extra Condensed"/>
                <a:cs typeface="Fira Sans Extra Condensed"/>
                <a:sym typeface="Fira Sans Extra Condensed"/>
              </a:rPr>
              <a:t>Aids to ventilation.</a:t>
            </a:r>
            <a:endParaRPr sz="1500">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336550" lvl="0" marL="457200" rtl="0" algn="l">
              <a:lnSpc>
                <a:spcPct val="100000"/>
              </a:lnSpc>
              <a:spcBef>
                <a:spcPts val="0"/>
              </a:spcBef>
              <a:spcAft>
                <a:spcPts val="0"/>
              </a:spcAft>
              <a:buSzPts val="1500"/>
              <a:buFont typeface="Fira Sans Extra Condensed"/>
              <a:buAutoNum type="arabicPeriod"/>
            </a:pPr>
            <a:r>
              <a:rPr lang="en" sz="1500">
                <a:latin typeface="Fira Sans Extra Condensed"/>
                <a:ea typeface="Fira Sans Extra Condensed"/>
                <a:cs typeface="Fira Sans Extra Condensed"/>
                <a:sym typeface="Fira Sans Extra Condensed"/>
              </a:rPr>
              <a:t>Spontaneous breathers CPAP ( continuous positive airway pressure).</a:t>
            </a:r>
            <a:endParaRPr sz="1500">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336550" lvl="0" marL="457200" rtl="0" algn="l">
              <a:lnSpc>
                <a:spcPct val="100000"/>
              </a:lnSpc>
              <a:spcBef>
                <a:spcPts val="0"/>
              </a:spcBef>
              <a:spcAft>
                <a:spcPts val="0"/>
              </a:spcAft>
              <a:buSzPts val="1500"/>
              <a:buFont typeface="Fira Sans Extra Condensed"/>
              <a:buAutoNum type="arabicPeriod"/>
            </a:pPr>
            <a:r>
              <a:rPr lang="en" sz="1500">
                <a:latin typeface="Fira Sans Extra Condensed"/>
                <a:ea typeface="Fira Sans Extra Condensed"/>
                <a:cs typeface="Fira Sans Extra Condensed"/>
                <a:sym typeface="Fira Sans Extra Condensed"/>
              </a:rPr>
              <a:t>Ventilated PEEP ( positive end expiratory pressure).</a:t>
            </a:r>
            <a:endParaRPr sz="1500">
              <a:latin typeface="Fira Sans Extra Condensed"/>
              <a:ea typeface="Fira Sans Extra Condensed"/>
              <a:cs typeface="Fira Sans Extra Condensed"/>
              <a:sym typeface="Fira Sans Extra Condensed"/>
            </a:endParaRPr>
          </a:p>
          <a:p>
            <a:pPr indent="0" lvl="0" marL="457200" rtl="0" algn="l">
              <a:lnSpc>
                <a:spcPct val="100000"/>
              </a:lnSpc>
              <a:spcBef>
                <a:spcPts val="0"/>
              </a:spcBef>
              <a:spcAft>
                <a:spcPts val="0"/>
              </a:spcAft>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a:p>
        </p:txBody>
      </p:sp>
      <p:sp>
        <p:nvSpPr>
          <p:cNvPr id="517" name="Google Shape;517;p12"/>
          <p:cNvSpPr/>
          <p:nvPr/>
        </p:nvSpPr>
        <p:spPr>
          <a:xfrm flipH="1" rot="10800000">
            <a:off x="906614" y="1656771"/>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2"/>
          <p:cNvSpPr/>
          <p:nvPr/>
        </p:nvSpPr>
        <p:spPr>
          <a:xfrm flipH="1" rot="10800000">
            <a:off x="906632" y="1881319"/>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9" name="Google Shape;519;p12"/>
          <p:cNvGrpSpPr/>
          <p:nvPr/>
        </p:nvGrpSpPr>
        <p:grpSpPr>
          <a:xfrm flipH="1" rot="10800000">
            <a:off x="-240" y="542815"/>
            <a:ext cx="6482189" cy="467987"/>
            <a:chOff x="6103594" y="3733725"/>
            <a:chExt cx="2798631" cy="351315"/>
          </a:xfrm>
        </p:grpSpPr>
        <p:sp>
          <p:nvSpPr>
            <p:cNvPr id="520" name="Google Shape;520;p12"/>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2"/>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2"/>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2"/>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4" name="Google Shape;524;p12"/>
          <p:cNvSpPr txBox="1"/>
          <p:nvPr/>
        </p:nvSpPr>
        <p:spPr>
          <a:xfrm>
            <a:off x="289323" y="90076"/>
            <a:ext cx="209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C27BA0"/>
                </a:solidFill>
                <a:latin typeface="Fira Sans Extra Condensed"/>
                <a:ea typeface="Fira Sans Extra Condensed"/>
                <a:cs typeface="Fira Sans Extra Condensed"/>
                <a:sym typeface="Fira Sans Extra Condensed"/>
              </a:rPr>
              <a:t>F</a:t>
            </a:r>
            <a:r>
              <a:rPr b="1" i="0" lang="en" sz="1400" u="none" cap="none" strike="noStrike">
                <a:solidFill>
                  <a:srgbClr val="C27BA0"/>
                </a:solidFill>
                <a:latin typeface="Fira Sans Extra Condensed"/>
                <a:ea typeface="Fira Sans Extra Condensed"/>
                <a:cs typeface="Fira Sans Extra Condensed"/>
                <a:sym typeface="Fira Sans Extra Condensed"/>
              </a:rPr>
              <a:t>emale slide</a:t>
            </a:r>
            <a:r>
              <a:rPr b="1" lang="en">
                <a:solidFill>
                  <a:srgbClr val="C27BA0"/>
                </a:solidFill>
                <a:latin typeface="Fira Sans Extra Condensed"/>
                <a:ea typeface="Fira Sans Extra Condensed"/>
                <a:cs typeface="Fira Sans Extra Condensed"/>
                <a:sym typeface="Fira Sans Extra Condensed"/>
              </a:rPr>
              <a:t>s</a:t>
            </a:r>
            <a:r>
              <a:rPr b="1" i="0" lang="en" sz="1400" u="none" cap="none" strike="noStrike">
                <a:solidFill>
                  <a:srgbClr val="C27BA0"/>
                </a:solidFill>
                <a:latin typeface="Fira Sans Extra Condensed"/>
                <a:ea typeface="Fira Sans Extra Condensed"/>
                <a:cs typeface="Fira Sans Extra Condensed"/>
                <a:sym typeface="Fira Sans Extra Condensed"/>
              </a:rPr>
              <a:t> only </a:t>
            </a:r>
            <a:endParaRPr b="1" i="0" sz="14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3"/>
          <p:cNvSpPr txBox="1"/>
          <p:nvPr>
            <p:ph idx="2" type="subTitle"/>
          </p:nvPr>
        </p:nvSpPr>
        <p:spPr>
          <a:xfrm>
            <a:off x="2340982" y="1114524"/>
            <a:ext cx="4054800" cy="468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2000">
                <a:latin typeface="Fira Sans Extra Condensed"/>
                <a:ea typeface="Fira Sans Extra Condensed"/>
                <a:cs typeface="Fira Sans Extra Condensed"/>
                <a:sym typeface="Fira Sans Extra Condensed"/>
              </a:rPr>
              <a:t>O2 can be administered By:</a:t>
            </a:r>
            <a:endParaRPr sz="2000">
              <a:latin typeface="Fira Sans Extra Condensed"/>
              <a:ea typeface="Fira Sans Extra Condensed"/>
              <a:cs typeface="Fira Sans Extra Condensed"/>
              <a:sym typeface="Fira Sans Extra Condensed"/>
            </a:endParaRPr>
          </a:p>
          <a:p>
            <a:pPr indent="0" lvl="0" marL="0" rtl="0" algn="ctr">
              <a:lnSpc>
                <a:spcPct val="100000"/>
              </a:lnSpc>
              <a:spcBef>
                <a:spcPts val="0"/>
              </a:spcBef>
              <a:spcAft>
                <a:spcPts val="0"/>
              </a:spcAft>
              <a:buSzPts val="1400"/>
              <a:buNone/>
            </a:pPr>
            <a:r>
              <a:t/>
            </a:r>
            <a:endParaRPr/>
          </a:p>
        </p:txBody>
      </p:sp>
      <p:sp>
        <p:nvSpPr>
          <p:cNvPr id="530" name="Google Shape;530;p13"/>
          <p:cNvSpPr txBox="1"/>
          <p:nvPr>
            <p:ph idx="4" type="title"/>
          </p:nvPr>
        </p:nvSpPr>
        <p:spPr>
          <a:xfrm>
            <a:off x="-63850" y="397000"/>
            <a:ext cx="7715400" cy="39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Treatment of hypoxia  by Oxygen</a:t>
            </a:r>
            <a:endParaRPr/>
          </a:p>
          <a:p>
            <a:pPr indent="0" lvl="0" marL="0" rtl="0" algn="l">
              <a:lnSpc>
                <a:spcPct val="100000"/>
              </a:lnSpc>
              <a:spcBef>
                <a:spcPts val="0"/>
              </a:spcBef>
              <a:spcAft>
                <a:spcPts val="0"/>
              </a:spcAft>
              <a:buSzPts val="2800"/>
              <a:buNone/>
            </a:pPr>
            <a:r>
              <a:t/>
            </a:r>
            <a:endParaRPr/>
          </a:p>
        </p:txBody>
      </p:sp>
      <p:sp>
        <p:nvSpPr>
          <p:cNvPr id="531" name="Google Shape;531;p13"/>
          <p:cNvSpPr/>
          <p:nvPr/>
        </p:nvSpPr>
        <p:spPr>
          <a:xfrm>
            <a:off x="860838" y="3999110"/>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3"/>
          <p:cNvSpPr/>
          <p:nvPr/>
        </p:nvSpPr>
        <p:spPr>
          <a:xfrm>
            <a:off x="860838" y="4194805"/>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3"/>
          <p:cNvSpPr txBox="1"/>
          <p:nvPr/>
        </p:nvSpPr>
        <p:spPr>
          <a:xfrm>
            <a:off x="1135840" y="3853601"/>
            <a:ext cx="5772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C27BA0"/>
                </a:solidFill>
                <a:latin typeface="Fira Sans Extra Condensed"/>
                <a:ea typeface="Fira Sans Extra Condensed"/>
                <a:cs typeface="Fira Sans Extra Condensed"/>
                <a:sym typeface="Fira Sans Extra Condensed"/>
              </a:rPr>
              <a:t>Useful in hypoxic hypoxia, but of less value in other types of hypoxia.</a:t>
            </a:r>
            <a:endParaRPr b="0" i="0" sz="1500" u="none" cap="none" strike="noStrike">
              <a:solidFill>
                <a:srgbClr val="C27BA0"/>
              </a:solidFill>
              <a:latin typeface="Fira Sans Extra Condensed"/>
              <a:ea typeface="Fira Sans Extra Condensed"/>
              <a:cs typeface="Fira Sans Extra Condensed"/>
              <a:sym typeface="Fira Sans Extra Condensed"/>
            </a:endParaRPr>
          </a:p>
        </p:txBody>
      </p:sp>
      <p:sp>
        <p:nvSpPr>
          <p:cNvPr id="534" name="Google Shape;534;p13"/>
          <p:cNvSpPr txBox="1"/>
          <p:nvPr/>
        </p:nvSpPr>
        <p:spPr>
          <a:xfrm>
            <a:off x="1135838" y="4069710"/>
            <a:ext cx="5246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C0000"/>
                </a:solidFill>
                <a:latin typeface="Fira Sans Extra Condensed"/>
                <a:ea typeface="Fira Sans Extra Condensed"/>
                <a:cs typeface="Fira Sans Extra Condensed"/>
                <a:sym typeface="Fira Sans Extra Condensed"/>
              </a:rPr>
              <a:t>Histotoxic hypoxia will not benefit from O2 therapy </a:t>
            </a:r>
            <a:endParaRPr b="0" i="0" sz="1400" u="none" cap="none" strike="noStrike">
              <a:solidFill>
                <a:srgbClr val="CC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cxnSp>
        <p:nvCxnSpPr>
          <p:cNvPr id="535" name="Google Shape;535;p13"/>
          <p:cNvCxnSpPr/>
          <p:nvPr/>
        </p:nvCxnSpPr>
        <p:spPr>
          <a:xfrm flipH="1" rot="10800000">
            <a:off x="996822" y="1674810"/>
            <a:ext cx="6743100" cy="23100"/>
          </a:xfrm>
          <a:prstGeom prst="straightConnector1">
            <a:avLst/>
          </a:prstGeom>
          <a:noFill/>
          <a:ln cap="flat" cmpd="sng" w="9525">
            <a:solidFill>
              <a:srgbClr val="0B5394"/>
            </a:solidFill>
            <a:prstDash val="solid"/>
            <a:round/>
            <a:headEnd len="sm" w="sm" type="none"/>
            <a:tailEnd len="sm" w="sm" type="none"/>
          </a:ln>
        </p:spPr>
      </p:cxnSp>
      <p:cxnSp>
        <p:nvCxnSpPr>
          <p:cNvPr id="536" name="Google Shape;536;p13"/>
          <p:cNvCxnSpPr/>
          <p:nvPr/>
        </p:nvCxnSpPr>
        <p:spPr>
          <a:xfrm flipH="1">
            <a:off x="7739932" y="1674797"/>
            <a:ext cx="7200" cy="491700"/>
          </a:xfrm>
          <a:prstGeom prst="straightConnector1">
            <a:avLst/>
          </a:prstGeom>
          <a:noFill/>
          <a:ln cap="flat" cmpd="sng" w="9525">
            <a:solidFill>
              <a:srgbClr val="0B5394"/>
            </a:solidFill>
            <a:prstDash val="solid"/>
            <a:round/>
            <a:headEnd len="med" w="med" type="oval"/>
            <a:tailEnd len="med" w="med" type="triangle"/>
          </a:ln>
        </p:spPr>
      </p:cxnSp>
      <p:cxnSp>
        <p:nvCxnSpPr>
          <p:cNvPr id="537" name="Google Shape;537;p13"/>
          <p:cNvCxnSpPr/>
          <p:nvPr/>
        </p:nvCxnSpPr>
        <p:spPr>
          <a:xfrm flipH="1">
            <a:off x="4552575" y="1674798"/>
            <a:ext cx="7200" cy="491700"/>
          </a:xfrm>
          <a:prstGeom prst="straightConnector1">
            <a:avLst/>
          </a:prstGeom>
          <a:noFill/>
          <a:ln cap="flat" cmpd="sng" w="9525">
            <a:solidFill>
              <a:srgbClr val="0B5394"/>
            </a:solidFill>
            <a:prstDash val="solid"/>
            <a:round/>
            <a:headEnd len="med" w="med" type="oval"/>
            <a:tailEnd len="med" w="med" type="triangle"/>
          </a:ln>
        </p:spPr>
      </p:cxnSp>
      <p:cxnSp>
        <p:nvCxnSpPr>
          <p:cNvPr id="538" name="Google Shape;538;p13"/>
          <p:cNvCxnSpPr/>
          <p:nvPr/>
        </p:nvCxnSpPr>
        <p:spPr>
          <a:xfrm flipH="1">
            <a:off x="996821" y="1697898"/>
            <a:ext cx="7200" cy="491700"/>
          </a:xfrm>
          <a:prstGeom prst="straightConnector1">
            <a:avLst/>
          </a:prstGeom>
          <a:noFill/>
          <a:ln cap="flat" cmpd="sng" w="9525">
            <a:solidFill>
              <a:srgbClr val="0B5394"/>
            </a:solidFill>
            <a:prstDash val="solid"/>
            <a:round/>
            <a:headEnd len="med" w="med" type="oval"/>
            <a:tailEnd len="med" w="med" type="triangle"/>
          </a:ln>
        </p:spPr>
      </p:cxnSp>
      <p:sp>
        <p:nvSpPr>
          <p:cNvPr id="539" name="Google Shape;539;p13"/>
          <p:cNvSpPr txBox="1"/>
          <p:nvPr/>
        </p:nvSpPr>
        <p:spPr>
          <a:xfrm>
            <a:off x="429075" y="2189600"/>
            <a:ext cx="14475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Intranasal tube</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40" name="Google Shape;540;p13"/>
          <p:cNvSpPr txBox="1"/>
          <p:nvPr/>
        </p:nvSpPr>
        <p:spPr>
          <a:xfrm flipH="1">
            <a:off x="3960564" y="2351809"/>
            <a:ext cx="184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41" name="Google Shape;541;p13"/>
          <p:cNvSpPr txBox="1"/>
          <p:nvPr/>
        </p:nvSpPr>
        <p:spPr>
          <a:xfrm flipH="1">
            <a:off x="3690877" y="2166501"/>
            <a:ext cx="21192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Placing the patients head in a tent that contains air fortified with O2.</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542" name="Google Shape;542;p13"/>
          <p:cNvSpPr txBox="1"/>
          <p:nvPr/>
        </p:nvSpPr>
        <p:spPr>
          <a:xfrm>
            <a:off x="6595713" y="2166500"/>
            <a:ext cx="2119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Allowing the patient to breathe pure O2 (100% O2)</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or high concentrations of O2 from a mask</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pic>
        <p:nvPicPr>
          <p:cNvPr id="543" name="Google Shape;543;p13"/>
          <p:cNvPicPr preferRelativeResize="0"/>
          <p:nvPr/>
        </p:nvPicPr>
        <p:blipFill rotWithShape="1">
          <a:blip r:embed="rId3">
            <a:alphaModFix/>
          </a:blip>
          <a:srcRect b="0" l="0" r="0" t="0"/>
          <a:stretch/>
        </p:blipFill>
        <p:spPr>
          <a:xfrm>
            <a:off x="4408277" y="3001200"/>
            <a:ext cx="684407" cy="491700"/>
          </a:xfrm>
          <a:prstGeom prst="rect">
            <a:avLst/>
          </a:prstGeom>
          <a:noFill/>
          <a:ln>
            <a:noFill/>
          </a:ln>
        </p:spPr>
      </p:pic>
      <p:pic>
        <p:nvPicPr>
          <p:cNvPr id="544" name="Google Shape;544;p13"/>
          <p:cNvPicPr preferRelativeResize="0"/>
          <p:nvPr/>
        </p:nvPicPr>
        <p:blipFill rotWithShape="1">
          <a:blip r:embed="rId4">
            <a:alphaModFix/>
          </a:blip>
          <a:srcRect b="0" l="0" r="0" t="0"/>
          <a:stretch/>
        </p:blipFill>
        <p:spPr>
          <a:xfrm>
            <a:off x="563850" y="2702425"/>
            <a:ext cx="746851" cy="638350"/>
          </a:xfrm>
          <a:prstGeom prst="rect">
            <a:avLst/>
          </a:prstGeom>
          <a:noFill/>
          <a:ln>
            <a:noFill/>
          </a:ln>
        </p:spPr>
      </p:pic>
      <p:pic>
        <p:nvPicPr>
          <p:cNvPr id="545" name="Google Shape;545;p13"/>
          <p:cNvPicPr preferRelativeResize="0"/>
          <p:nvPr/>
        </p:nvPicPr>
        <p:blipFill rotWithShape="1">
          <a:blip r:embed="rId5">
            <a:alphaModFix/>
          </a:blip>
          <a:srcRect b="0" l="0" r="0" t="0"/>
          <a:stretch/>
        </p:blipFill>
        <p:spPr>
          <a:xfrm>
            <a:off x="7819827" y="2949315"/>
            <a:ext cx="684400" cy="543586"/>
          </a:xfrm>
          <a:prstGeom prst="rect">
            <a:avLst/>
          </a:prstGeom>
          <a:noFill/>
          <a:ln>
            <a:noFill/>
          </a:ln>
        </p:spPr>
      </p:pic>
      <p:pic>
        <p:nvPicPr>
          <p:cNvPr id="546" name="Google Shape;546;p13"/>
          <p:cNvPicPr preferRelativeResize="0"/>
          <p:nvPr/>
        </p:nvPicPr>
        <p:blipFill rotWithShape="1">
          <a:blip r:embed="rId6">
            <a:alphaModFix/>
          </a:blip>
          <a:srcRect b="0" l="0" r="0" t="0"/>
          <a:stretch/>
        </p:blipFill>
        <p:spPr>
          <a:xfrm>
            <a:off x="6491025" y="3610799"/>
            <a:ext cx="2279099" cy="1342200"/>
          </a:xfrm>
          <a:prstGeom prst="rect">
            <a:avLst/>
          </a:prstGeom>
          <a:noFill/>
          <a:ln>
            <a:noFill/>
          </a:ln>
        </p:spPr>
      </p:pic>
      <p:grpSp>
        <p:nvGrpSpPr>
          <p:cNvPr id="547" name="Google Shape;547;p13"/>
          <p:cNvGrpSpPr/>
          <p:nvPr/>
        </p:nvGrpSpPr>
        <p:grpSpPr>
          <a:xfrm flipH="1" rot="10800000">
            <a:off x="-121" y="452595"/>
            <a:ext cx="6743022" cy="491700"/>
            <a:chOff x="6103594" y="3733725"/>
            <a:chExt cx="2798631" cy="351315"/>
          </a:xfrm>
        </p:grpSpPr>
        <p:sp>
          <p:nvSpPr>
            <p:cNvPr id="548" name="Google Shape;548;p13"/>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3"/>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3"/>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3"/>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2" name="Google Shape;552;p13"/>
          <p:cNvSpPr/>
          <p:nvPr/>
        </p:nvSpPr>
        <p:spPr>
          <a:xfrm>
            <a:off x="860856" y="2025598"/>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3"/>
          <p:cNvSpPr/>
          <p:nvPr/>
        </p:nvSpPr>
        <p:spPr>
          <a:xfrm>
            <a:off x="4416619" y="2026785"/>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3"/>
          <p:cNvSpPr/>
          <p:nvPr/>
        </p:nvSpPr>
        <p:spPr>
          <a:xfrm>
            <a:off x="7603956" y="1982299"/>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4"/>
          <p:cNvSpPr txBox="1"/>
          <p:nvPr>
            <p:ph type="title"/>
          </p:nvPr>
        </p:nvSpPr>
        <p:spPr>
          <a:xfrm>
            <a:off x="0" y="482275"/>
            <a:ext cx="81057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Benefits of  oxygen therapy to different types of hypoxia</a:t>
            </a:r>
            <a:endParaRPr/>
          </a:p>
          <a:p>
            <a:pPr indent="0" lvl="0" marL="0" rtl="0" algn="l">
              <a:lnSpc>
                <a:spcPct val="100000"/>
              </a:lnSpc>
              <a:spcBef>
                <a:spcPts val="0"/>
              </a:spcBef>
              <a:spcAft>
                <a:spcPts val="0"/>
              </a:spcAft>
              <a:buSzPts val="2800"/>
              <a:buNone/>
            </a:pPr>
            <a:r>
              <a:t/>
            </a:r>
            <a:endParaRPr/>
          </a:p>
        </p:txBody>
      </p:sp>
      <p:sp>
        <p:nvSpPr>
          <p:cNvPr id="560" name="Google Shape;560;p14"/>
          <p:cNvSpPr txBox="1"/>
          <p:nvPr>
            <p:ph idx="1" type="subTitle"/>
          </p:nvPr>
        </p:nvSpPr>
        <p:spPr>
          <a:xfrm>
            <a:off x="475225" y="1084450"/>
            <a:ext cx="7946100" cy="118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Recalling the basic physiological principles of the different types of hypoxia, one can readily decide when O2 therapy will be of value.</a:t>
            </a:r>
            <a:endParaRPr sz="1500">
              <a:latin typeface="Fira Sans Extra Condensed"/>
              <a:ea typeface="Fira Sans Extra Condensed"/>
              <a:cs typeface="Fira Sans Extra Condensed"/>
              <a:sym typeface="Fira Sans Extra Condensed"/>
            </a:endParaRPr>
          </a:p>
        </p:txBody>
      </p:sp>
      <p:sp>
        <p:nvSpPr>
          <p:cNvPr id="561" name="Google Shape;561;p14"/>
          <p:cNvSpPr txBox="1"/>
          <p:nvPr/>
        </p:nvSpPr>
        <p:spPr>
          <a:xfrm>
            <a:off x="163956" y="85975"/>
            <a:ext cx="26778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Fira Sans Extra Condensed"/>
                <a:ea typeface="Fira Sans Extra Condensed"/>
                <a:cs typeface="Fira Sans Extra Condensed"/>
                <a:sym typeface="Fira Sans Extra Condensed"/>
              </a:rPr>
              <a:t>Male slides only</a:t>
            </a:r>
            <a:r>
              <a:rPr b="1" i="0" lang="en" sz="1400" u="none" cap="none" strike="noStrike">
                <a:solidFill>
                  <a:srgbClr val="000000"/>
                </a:solidFill>
                <a:latin typeface="Arimo"/>
                <a:ea typeface="Arimo"/>
                <a:cs typeface="Arimo"/>
                <a:sym typeface="Arimo"/>
              </a:rPr>
              <a:t> </a:t>
            </a:r>
            <a:endParaRPr b="1" i="0" sz="1400" u="none" cap="none" strike="noStrike">
              <a:solidFill>
                <a:srgbClr val="000000"/>
              </a:solidFill>
              <a:latin typeface="Arimo"/>
              <a:ea typeface="Arimo"/>
              <a:cs typeface="Arimo"/>
              <a:sym typeface="Arimo"/>
            </a:endParaRPr>
          </a:p>
        </p:txBody>
      </p:sp>
      <p:sp>
        <p:nvSpPr>
          <p:cNvPr id="562" name="Google Shape;562;p14"/>
          <p:cNvSpPr/>
          <p:nvPr/>
        </p:nvSpPr>
        <p:spPr>
          <a:xfrm>
            <a:off x="163953" y="1259482"/>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4"/>
          <p:cNvSpPr txBox="1"/>
          <p:nvPr/>
        </p:nvSpPr>
        <p:spPr>
          <a:xfrm>
            <a:off x="914400" y="1692171"/>
            <a:ext cx="73152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mo"/>
                <a:ea typeface="Arimo"/>
                <a:cs typeface="Arimo"/>
                <a:sym typeface="Arimo"/>
              </a:rPr>
              <a:t>Atmospheric</a:t>
            </a:r>
            <a:r>
              <a:rPr b="1" i="0" lang="en" sz="1400" u="none" cap="none" strike="noStrike">
                <a:solidFill>
                  <a:srgbClr val="000000"/>
                </a:solidFill>
                <a:latin typeface="Arimo"/>
                <a:ea typeface="Arimo"/>
                <a:cs typeface="Arimo"/>
                <a:sym typeface="Arimo"/>
              </a:rPr>
              <a:t> hypoxia:</a:t>
            </a:r>
            <a:r>
              <a:rPr b="0" i="0" lang="en" sz="1400" u="none" cap="none" strike="noStrike">
                <a:solidFill>
                  <a:srgbClr val="000000"/>
                </a:solidFill>
                <a:latin typeface="Arimo"/>
                <a:ea typeface="Arimo"/>
                <a:cs typeface="Arimo"/>
                <a:sym typeface="Arimo"/>
              </a:rPr>
              <a:t>O2 therapy can completely correct the depressed O2</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level in the inspired gases and, therefore, provides </a:t>
            </a:r>
            <a:r>
              <a:rPr b="0" i="0" lang="en" sz="1400" u="none" cap="none" strike="noStrike">
                <a:solidFill>
                  <a:srgbClr val="CC0000"/>
                </a:solidFill>
                <a:latin typeface="Arimo"/>
                <a:ea typeface="Arimo"/>
                <a:cs typeface="Arimo"/>
                <a:sym typeface="Arimo"/>
              </a:rPr>
              <a:t>100 %</a:t>
            </a:r>
            <a:r>
              <a:rPr b="0" i="0" lang="en" sz="1400" u="none" cap="none" strike="noStrike">
                <a:solidFill>
                  <a:srgbClr val="000000"/>
                </a:solidFill>
                <a:latin typeface="Arimo"/>
                <a:ea typeface="Arimo"/>
                <a:cs typeface="Arimo"/>
                <a:sym typeface="Arimo"/>
              </a:rPr>
              <a:t> effective therapy.</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64" name="Google Shape;564;p14"/>
          <p:cNvSpPr txBox="1"/>
          <p:nvPr/>
        </p:nvSpPr>
        <p:spPr>
          <a:xfrm>
            <a:off x="914400" y="2270062"/>
            <a:ext cx="73152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C0000"/>
                </a:solidFill>
                <a:latin typeface="Arimo"/>
                <a:ea typeface="Arimo"/>
                <a:cs typeface="Arimo"/>
                <a:sym typeface="Arimo"/>
              </a:rPr>
              <a:t>hypoventilation </a:t>
            </a:r>
            <a:r>
              <a:rPr b="1" i="0" lang="en" sz="1400" u="none" cap="none" strike="noStrike">
                <a:solidFill>
                  <a:srgbClr val="000000"/>
                </a:solidFill>
                <a:latin typeface="Arimo"/>
                <a:ea typeface="Arimo"/>
                <a:cs typeface="Arimo"/>
                <a:sym typeface="Arimo"/>
              </a:rPr>
              <a:t>hypoxia</a:t>
            </a:r>
            <a:r>
              <a:rPr b="0" i="0" lang="en" sz="1400" u="none" cap="none" strike="noStrike">
                <a:solidFill>
                  <a:srgbClr val="000000"/>
                </a:solidFill>
                <a:latin typeface="Arimo"/>
                <a:ea typeface="Arimo"/>
                <a:cs typeface="Arimo"/>
                <a:sym typeface="Arimo"/>
              </a:rPr>
              <a:t>:  a person breathing 100% O2 can move </a:t>
            </a:r>
            <a:r>
              <a:rPr b="0" i="0" lang="en" sz="1400" u="none" cap="none" strike="noStrike">
                <a:solidFill>
                  <a:srgbClr val="CC0000"/>
                </a:solidFill>
                <a:latin typeface="Arimo"/>
                <a:ea typeface="Arimo"/>
                <a:cs typeface="Arimo"/>
                <a:sym typeface="Arimo"/>
              </a:rPr>
              <a:t>five</a:t>
            </a:r>
            <a:r>
              <a:rPr b="0" i="0" lang="en" sz="1400" u="none" cap="none" strike="noStrike">
                <a:solidFill>
                  <a:srgbClr val="000000"/>
                </a:solidFill>
                <a:latin typeface="Arimo"/>
                <a:ea typeface="Arimo"/>
                <a:cs typeface="Arimo"/>
                <a:sym typeface="Arimo"/>
              </a:rPr>
              <a:t> times as</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much O2 into the alveoli with each breath as when breathing normal air.</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65" name="Google Shape;565;p14"/>
          <p:cNvSpPr txBox="1"/>
          <p:nvPr/>
        </p:nvSpPr>
        <p:spPr>
          <a:xfrm>
            <a:off x="914400" y="2918634"/>
            <a:ext cx="73152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mo"/>
                <a:ea typeface="Arimo"/>
                <a:cs typeface="Arimo"/>
                <a:sym typeface="Arimo"/>
              </a:rPr>
              <a:t>hypoxia caused by </a:t>
            </a:r>
            <a:r>
              <a:rPr b="1" i="0" lang="en" sz="1400" u="none" cap="none" strike="noStrike">
                <a:solidFill>
                  <a:srgbClr val="CC0000"/>
                </a:solidFill>
                <a:latin typeface="Arimo"/>
                <a:ea typeface="Arimo"/>
                <a:cs typeface="Arimo"/>
                <a:sym typeface="Arimo"/>
              </a:rPr>
              <a:t>anemia</a:t>
            </a:r>
            <a:r>
              <a:rPr b="1" i="0" lang="en" sz="1400" u="none" cap="none" strike="noStrike">
                <a:solidFill>
                  <a:srgbClr val="000000"/>
                </a:solidFill>
                <a:latin typeface="Arimo"/>
                <a:ea typeface="Arimo"/>
                <a:cs typeface="Arimo"/>
                <a:sym typeface="Arimo"/>
              </a:rPr>
              <a:t> or </a:t>
            </a:r>
            <a:r>
              <a:rPr b="1" i="0" lang="en" sz="1400" u="none" cap="none" strike="noStrike">
                <a:solidFill>
                  <a:srgbClr val="CC0000"/>
                </a:solidFill>
                <a:latin typeface="Arimo"/>
                <a:ea typeface="Arimo"/>
                <a:cs typeface="Arimo"/>
                <a:sym typeface="Arimo"/>
              </a:rPr>
              <a:t>abnormal hemoglobin :</a:t>
            </a:r>
            <a:r>
              <a:rPr b="0" i="0" lang="en" sz="1400" u="none" cap="none" strike="noStrike">
                <a:solidFill>
                  <a:srgbClr val="000000"/>
                </a:solidFill>
                <a:latin typeface="Arimo"/>
                <a:ea typeface="Arimo"/>
                <a:cs typeface="Arimo"/>
                <a:sym typeface="Arimo"/>
              </a:rPr>
              <a:t>O2 therapy is less</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effective because normal O2 is available in the alveoli but the defect is in</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transporting O2 to the tissues.</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66" name="Google Shape;566;p14"/>
          <p:cNvSpPr txBox="1"/>
          <p:nvPr/>
        </p:nvSpPr>
        <p:spPr>
          <a:xfrm>
            <a:off x="914394" y="3763430"/>
            <a:ext cx="7315200" cy="124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mo"/>
                <a:ea typeface="Arimo"/>
                <a:cs typeface="Arimo"/>
                <a:sym typeface="Arimo"/>
              </a:rPr>
              <a:t>hypoxia caused by </a:t>
            </a:r>
            <a:r>
              <a:rPr b="1" i="0" lang="en" sz="1400" u="none" cap="none" strike="noStrike">
                <a:solidFill>
                  <a:srgbClr val="CC0000"/>
                </a:solidFill>
                <a:latin typeface="Arimo"/>
                <a:ea typeface="Arimo"/>
                <a:cs typeface="Arimo"/>
                <a:sym typeface="Arimo"/>
              </a:rPr>
              <a:t>inadequate tissue use of O2</a:t>
            </a:r>
            <a:r>
              <a:rPr b="1" i="0" lang="en" sz="1400" u="none" cap="none" strike="noStrike">
                <a:solidFill>
                  <a:srgbClr val="000000"/>
                </a:solidFill>
                <a:latin typeface="Arimo"/>
                <a:ea typeface="Arimo"/>
                <a:cs typeface="Arimo"/>
                <a:sym typeface="Arimo"/>
              </a:rPr>
              <a:t>:</a:t>
            </a:r>
            <a:r>
              <a:rPr b="0" i="0" lang="en" sz="1400" u="none" cap="none" strike="noStrike">
                <a:solidFill>
                  <a:srgbClr val="000000"/>
                </a:solidFill>
                <a:latin typeface="Arimo"/>
                <a:ea typeface="Arimo"/>
                <a:cs typeface="Arimo"/>
                <a:sym typeface="Arimo"/>
              </a:rPr>
              <a:t> O2 therapy is of no benefit</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because O2 is available in the alveoli and no abnormality in O2 pickup by the</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lungs or transport to the tissues but tissue enzyme are incapable of utilizing the</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O2 that is delivered.</a:t>
            </a:r>
            <a:endParaRPr b="0" i="0" sz="1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567" name="Google Shape;567;p14"/>
          <p:cNvSpPr/>
          <p:nvPr/>
        </p:nvSpPr>
        <p:spPr>
          <a:xfrm>
            <a:off x="632700" y="1943322"/>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4"/>
          <p:cNvSpPr/>
          <p:nvPr/>
        </p:nvSpPr>
        <p:spPr>
          <a:xfrm>
            <a:off x="632700" y="2431102"/>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4"/>
          <p:cNvSpPr/>
          <p:nvPr/>
        </p:nvSpPr>
        <p:spPr>
          <a:xfrm>
            <a:off x="632700" y="3060345"/>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4"/>
          <p:cNvSpPr/>
          <p:nvPr/>
        </p:nvSpPr>
        <p:spPr>
          <a:xfrm>
            <a:off x="632700" y="3907204"/>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5"/>
          <p:cNvSpPr txBox="1"/>
          <p:nvPr>
            <p:ph type="title"/>
          </p:nvPr>
        </p:nvSpPr>
        <p:spPr>
          <a:xfrm>
            <a:off x="67900" y="41083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Mechanical ventilation</a:t>
            </a:r>
            <a:endParaRPr/>
          </a:p>
          <a:p>
            <a:pPr indent="0" lvl="0" marL="0" rtl="0" algn="l">
              <a:lnSpc>
                <a:spcPct val="100000"/>
              </a:lnSpc>
              <a:spcBef>
                <a:spcPts val="0"/>
              </a:spcBef>
              <a:spcAft>
                <a:spcPts val="0"/>
              </a:spcAft>
              <a:buSzPts val="2800"/>
              <a:buNone/>
            </a:pPr>
            <a:r>
              <a:t/>
            </a:r>
            <a:endParaRPr/>
          </a:p>
        </p:txBody>
      </p:sp>
      <p:sp>
        <p:nvSpPr>
          <p:cNvPr id="576" name="Google Shape;576;p15"/>
          <p:cNvSpPr txBox="1"/>
          <p:nvPr>
            <p:ph idx="1" type="subTitle"/>
          </p:nvPr>
        </p:nvSpPr>
        <p:spPr>
          <a:xfrm>
            <a:off x="390414" y="1828305"/>
            <a:ext cx="8491200" cy="92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The patient is connected to the ventilator with a hollow tube (artificial airway) that goes in their mouth and down into their main airway or trachea.</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p:txBody>
      </p:sp>
      <p:sp>
        <p:nvSpPr>
          <p:cNvPr id="577" name="Google Shape;577;p15"/>
          <p:cNvSpPr txBox="1"/>
          <p:nvPr/>
        </p:nvSpPr>
        <p:spPr>
          <a:xfrm>
            <a:off x="326404" y="1069889"/>
            <a:ext cx="695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500" u="none" cap="none" strike="noStrike">
                <a:solidFill>
                  <a:schemeClr val="dk1"/>
                </a:solidFill>
                <a:latin typeface="Fira Sans Extra Condensed"/>
                <a:ea typeface="Fira Sans Extra Condensed"/>
                <a:cs typeface="Fira Sans Extra Condensed"/>
                <a:sym typeface="Fira Sans Extra Condensed"/>
              </a:rPr>
              <a:t>A mechanical ventilator is a machine that helps a patient breathe (ventilate) when they are having surgery or cannot breathe on their own due to a critical illness.</a:t>
            </a:r>
            <a:endParaRPr b="0" i="0" sz="1400" u="none" cap="none" strike="noStrike">
              <a:solidFill>
                <a:srgbClr val="000000"/>
              </a:solidFill>
              <a:latin typeface="Arimo"/>
              <a:ea typeface="Arimo"/>
              <a:cs typeface="Arimo"/>
              <a:sym typeface="Arimo"/>
            </a:endParaRPr>
          </a:p>
        </p:txBody>
      </p:sp>
      <p:pic>
        <p:nvPicPr>
          <p:cNvPr id="578" name="Google Shape;578;p15"/>
          <p:cNvPicPr preferRelativeResize="0"/>
          <p:nvPr/>
        </p:nvPicPr>
        <p:blipFill rotWithShape="1">
          <a:blip r:embed="rId3">
            <a:alphaModFix/>
          </a:blip>
          <a:srcRect b="0" l="0" r="0" t="0"/>
          <a:stretch/>
        </p:blipFill>
        <p:spPr>
          <a:xfrm>
            <a:off x="5674475" y="2862405"/>
            <a:ext cx="3207146" cy="2088196"/>
          </a:xfrm>
          <a:prstGeom prst="rect">
            <a:avLst/>
          </a:prstGeom>
          <a:noFill/>
          <a:ln>
            <a:noFill/>
          </a:ln>
        </p:spPr>
      </p:pic>
      <p:grpSp>
        <p:nvGrpSpPr>
          <p:cNvPr id="579" name="Google Shape;579;p15"/>
          <p:cNvGrpSpPr/>
          <p:nvPr/>
        </p:nvGrpSpPr>
        <p:grpSpPr>
          <a:xfrm flipH="1" rot="10800000">
            <a:off x="151621" y="527813"/>
            <a:ext cx="6229473" cy="467987"/>
            <a:chOff x="6103594" y="3733725"/>
            <a:chExt cx="2798631" cy="351315"/>
          </a:xfrm>
        </p:grpSpPr>
        <p:sp>
          <p:nvSpPr>
            <p:cNvPr id="580" name="Google Shape;580;p15"/>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5"/>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5"/>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5"/>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4" name="Google Shape;584;p15"/>
          <p:cNvSpPr/>
          <p:nvPr/>
        </p:nvSpPr>
        <p:spPr>
          <a:xfrm>
            <a:off x="111309" y="1193851"/>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5"/>
          <p:cNvSpPr/>
          <p:nvPr/>
        </p:nvSpPr>
        <p:spPr>
          <a:xfrm>
            <a:off x="111303" y="2004164"/>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5"/>
          <p:cNvSpPr txBox="1"/>
          <p:nvPr/>
        </p:nvSpPr>
        <p:spPr>
          <a:xfrm>
            <a:off x="289323" y="90076"/>
            <a:ext cx="209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C27BA0"/>
                </a:solidFill>
                <a:latin typeface="Fira Sans Extra Condensed"/>
                <a:ea typeface="Fira Sans Extra Condensed"/>
                <a:cs typeface="Fira Sans Extra Condensed"/>
                <a:sym typeface="Fira Sans Extra Condensed"/>
              </a:rPr>
              <a:t>F</a:t>
            </a:r>
            <a:r>
              <a:rPr b="1" i="0" lang="en" sz="1400" u="none" cap="none" strike="noStrike">
                <a:solidFill>
                  <a:srgbClr val="C27BA0"/>
                </a:solidFill>
                <a:latin typeface="Fira Sans Extra Condensed"/>
                <a:ea typeface="Fira Sans Extra Condensed"/>
                <a:cs typeface="Fira Sans Extra Condensed"/>
                <a:sym typeface="Fira Sans Extra Condensed"/>
              </a:rPr>
              <a:t>emale slide</a:t>
            </a:r>
            <a:r>
              <a:rPr b="1" lang="en">
                <a:solidFill>
                  <a:srgbClr val="C27BA0"/>
                </a:solidFill>
                <a:latin typeface="Fira Sans Extra Condensed"/>
                <a:ea typeface="Fira Sans Extra Condensed"/>
                <a:cs typeface="Fira Sans Extra Condensed"/>
                <a:sym typeface="Fira Sans Extra Condensed"/>
              </a:rPr>
              <a:t>s</a:t>
            </a:r>
            <a:r>
              <a:rPr b="1" i="0" lang="en" sz="1400" u="none" cap="none" strike="noStrike">
                <a:solidFill>
                  <a:srgbClr val="C27BA0"/>
                </a:solidFill>
                <a:latin typeface="Fira Sans Extra Condensed"/>
                <a:ea typeface="Fira Sans Extra Condensed"/>
                <a:cs typeface="Fira Sans Extra Condensed"/>
                <a:sym typeface="Fira Sans Extra Condensed"/>
              </a:rPr>
              <a:t> only </a:t>
            </a:r>
            <a:endParaRPr b="1" i="0" sz="14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16"/>
          <p:cNvSpPr txBox="1"/>
          <p:nvPr>
            <p:ph type="title"/>
          </p:nvPr>
        </p:nvSpPr>
        <p:spPr>
          <a:xfrm>
            <a:off x="2407545" y="692094"/>
            <a:ext cx="4542600" cy="69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Indications of oxygen therapy</a:t>
            </a:r>
            <a:endParaRPr/>
          </a:p>
          <a:p>
            <a:pPr indent="0" lvl="0" marL="0" rtl="0" algn="l">
              <a:lnSpc>
                <a:spcPct val="100000"/>
              </a:lnSpc>
              <a:spcBef>
                <a:spcPts val="0"/>
              </a:spcBef>
              <a:spcAft>
                <a:spcPts val="0"/>
              </a:spcAft>
              <a:buSzPts val="2800"/>
              <a:buNone/>
            </a:pPr>
            <a:r>
              <a:t/>
            </a:r>
            <a:endParaRPr/>
          </a:p>
        </p:txBody>
      </p:sp>
      <p:grpSp>
        <p:nvGrpSpPr>
          <p:cNvPr id="592" name="Google Shape;592;p16"/>
          <p:cNvGrpSpPr/>
          <p:nvPr/>
        </p:nvGrpSpPr>
        <p:grpSpPr>
          <a:xfrm>
            <a:off x="12" y="542950"/>
            <a:ext cx="8864947" cy="1982686"/>
            <a:chOff x="671537" y="1678887"/>
            <a:chExt cx="7486022" cy="1590985"/>
          </a:xfrm>
        </p:grpSpPr>
        <p:sp>
          <p:nvSpPr>
            <p:cNvPr id="593" name="Google Shape;593;p16"/>
            <p:cNvSpPr/>
            <p:nvPr/>
          </p:nvSpPr>
          <p:spPr>
            <a:xfrm>
              <a:off x="2672561" y="1678887"/>
              <a:ext cx="3593400" cy="693900"/>
            </a:xfrm>
            <a:prstGeom prst="roundRect">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4" name="Google Shape;594;p16"/>
            <p:cNvSpPr/>
            <p:nvPr/>
          </p:nvSpPr>
          <p:spPr>
            <a:xfrm>
              <a:off x="6619459" y="2827371"/>
              <a:ext cx="1538100" cy="442500"/>
            </a:xfrm>
            <a:prstGeom prst="roundRect">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Low </a:t>
              </a:r>
              <a:r>
                <a:rPr lang="en">
                  <a:latin typeface="Fira Sans Extra Condensed"/>
                  <a:ea typeface="Fira Sans Extra Condensed"/>
                  <a:cs typeface="Fira Sans Extra Condensed"/>
                  <a:sym typeface="Fira Sans Extra Condensed"/>
                </a:rPr>
                <a:t>Oxygen</a:t>
              </a:r>
              <a:r>
                <a:rPr b="0" i="0" lang="en" sz="1400" u="none" cap="none" strike="noStrike">
                  <a:solidFill>
                    <a:srgbClr val="000000"/>
                  </a:solidFill>
                  <a:latin typeface="Fira Sans Extra Condensed"/>
                  <a:ea typeface="Fira Sans Extra Condensed"/>
                  <a:cs typeface="Fira Sans Extra Condensed"/>
                  <a:sym typeface="Fira Sans Extra Condensed"/>
                </a:rPr>
                <a:t> </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
          <p:nvSpPr>
            <p:cNvPr id="595" name="Google Shape;595;p16"/>
            <p:cNvSpPr/>
            <p:nvPr/>
          </p:nvSpPr>
          <p:spPr>
            <a:xfrm>
              <a:off x="671537" y="2827372"/>
              <a:ext cx="1538100" cy="442500"/>
            </a:xfrm>
            <a:prstGeom prst="roundRect">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High O2 concentration 15 L/min:</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cxnSp>
          <p:nvCxnSpPr>
            <p:cNvPr id="596" name="Google Shape;596;p16"/>
            <p:cNvCxnSpPr>
              <a:stCxn id="593" idx="2"/>
              <a:endCxn id="594" idx="0"/>
            </p:cNvCxnSpPr>
            <p:nvPr/>
          </p:nvCxnSpPr>
          <p:spPr>
            <a:xfrm flipH="1" rot="-5400000">
              <a:off x="5701661" y="1140387"/>
              <a:ext cx="454500" cy="2919300"/>
            </a:xfrm>
            <a:prstGeom prst="bentConnector3">
              <a:avLst>
                <a:gd fmla="val 62577" name="adj1"/>
              </a:avLst>
            </a:prstGeom>
            <a:noFill/>
            <a:ln cap="flat" cmpd="sng" w="9525">
              <a:solidFill>
                <a:srgbClr val="0B5394"/>
              </a:solidFill>
              <a:prstDash val="solid"/>
              <a:round/>
              <a:headEnd len="sm" w="sm" type="none"/>
              <a:tailEnd len="sm" w="sm" type="none"/>
            </a:ln>
          </p:spPr>
        </p:cxnSp>
        <p:cxnSp>
          <p:nvCxnSpPr>
            <p:cNvPr id="597" name="Google Shape;597;p16"/>
            <p:cNvCxnSpPr>
              <a:stCxn id="595" idx="0"/>
              <a:endCxn id="593" idx="2"/>
            </p:cNvCxnSpPr>
            <p:nvPr/>
          </p:nvCxnSpPr>
          <p:spPr>
            <a:xfrm rot="-5400000">
              <a:off x="2727737" y="1085722"/>
              <a:ext cx="454500" cy="3028800"/>
            </a:xfrm>
            <a:prstGeom prst="bentConnector3">
              <a:avLst>
                <a:gd fmla="val 37441" name="adj1"/>
              </a:avLst>
            </a:prstGeom>
            <a:noFill/>
            <a:ln cap="flat" cmpd="sng" w="9525">
              <a:solidFill>
                <a:srgbClr val="0B5394"/>
              </a:solidFill>
              <a:prstDash val="solid"/>
              <a:round/>
              <a:headEnd len="sm" w="sm" type="none"/>
              <a:tailEnd len="sm" w="sm" type="none"/>
            </a:ln>
          </p:spPr>
        </p:cxnSp>
      </p:grpSp>
      <p:sp>
        <p:nvSpPr>
          <p:cNvPr id="598" name="Google Shape;598;p16"/>
          <p:cNvSpPr/>
          <p:nvPr/>
        </p:nvSpPr>
        <p:spPr>
          <a:xfrm>
            <a:off x="3541176" y="2040100"/>
            <a:ext cx="1923600" cy="596100"/>
          </a:xfrm>
          <a:prstGeom prst="roundRect">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Moderate concentration O2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(10-15ml/min)</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cxnSp>
        <p:nvCxnSpPr>
          <p:cNvPr id="599" name="Google Shape;599;p16"/>
          <p:cNvCxnSpPr/>
          <p:nvPr/>
        </p:nvCxnSpPr>
        <p:spPr>
          <a:xfrm>
            <a:off x="4501471" y="1686706"/>
            <a:ext cx="3000" cy="353400"/>
          </a:xfrm>
          <a:prstGeom prst="straightConnector1">
            <a:avLst/>
          </a:prstGeom>
          <a:noFill/>
          <a:ln cap="flat" cmpd="sng" w="9525">
            <a:solidFill>
              <a:srgbClr val="0B5394"/>
            </a:solidFill>
            <a:prstDash val="solid"/>
            <a:round/>
            <a:headEnd len="sm" w="sm" type="none"/>
            <a:tailEnd len="sm" w="sm" type="none"/>
          </a:ln>
        </p:spPr>
      </p:cxnSp>
      <p:sp>
        <p:nvSpPr>
          <p:cNvPr id="600" name="Google Shape;600;p16"/>
          <p:cNvSpPr txBox="1"/>
          <p:nvPr/>
        </p:nvSpPr>
        <p:spPr>
          <a:xfrm>
            <a:off x="67904" y="2745500"/>
            <a:ext cx="2640600" cy="22626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Cardiac arrest or resuscitation</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  Shock</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  Sepsis</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 Major trauma</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 Anaphylaxis</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323850" lvl="0" marL="457200" marR="0" rtl="0" algn="l">
              <a:lnSpc>
                <a:spcPct val="100000"/>
              </a:lnSpc>
              <a:spcBef>
                <a:spcPts val="0"/>
              </a:spcBef>
              <a:spcAft>
                <a:spcPts val="0"/>
              </a:spcAft>
              <a:buClr>
                <a:srgbClr val="000000"/>
              </a:buClr>
              <a:buSzPts val="1500"/>
              <a:buFont typeface="Fira Sans Extra Condensed"/>
              <a:buChar char="●"/>
            </a:pPr>
            <a:r>
              <a:rPr b="0" i="0" lang="en" sz="1500" u="none" cap="none" strike="noStrike">
                <a:solidFill>
                  <a:srgbClr val="000000"/>
                </a:solidFill>
                <a:latin typeface="Fira Sans Extra Condensed"/>
                <a:ea typeface="Fira Sans Extra Condensed"/>
                <a:cs typeface="Fira Sans Extra Condensed"/>
                <a:sym typeface="Fira Sans Extra Condensed"/>
              </a:rPr>
              <a:t> Carbon monoxide poisoning</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601" name="Google Shape;601;p16"/>
          <p:cNvSpPr txBox="1"/>
          <p:nvPr/>
        </p:nvSpPr>
        <p:spPr>
          <a:xfrm>
            <a:off x="3499750" y="2829999"/>
            <a:ext cx="2570100" cy="1242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Acute asthma</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 Pneumonia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 Lung cancer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 Sickle cell crises</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602" name="Google Shape;602;p16"/>
          <p:cNvSpPr txBox="1"/>
          <p:nvPr/>
        </p:nvSpPr>
        <p:spPr>
          <a:xfrm>
            <a:off x="6861096" y="2893975"/>
            <a:ext cx="3168000" cy="819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COPD </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rgbClr val="000000"/>
              </a:buClr>
              <a:buSzPts val="1400"/>
              <a:buFont typeface="Fira Sans Extra Condensed"/>
              <a:buChar char="●"/>
            </a:pPr>
            <a:r>
              <a:rPr b="0" i="0" lang="en" sz="1400" u="none" cap="none" strike="noStrike">
                <a:solidFill>
                  <a:srgbClr val="000000"/>
                </a:solidFill>
                <a:latin typeface="Fira Sans Extra Condensed"/>
                <a:ea typeface="Fira Sans Extra Condensed"/>
                <a:cs typeface="Fira Sans Extra Condensed"/>
                <a:sym typeface="Fira Sans Extra Condensed"/>
              </a:rPr>
              <a:t>morbid obesity.</a:t>
            </a:r>
            <a:endParaRPr b="0" i="0" sz="14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603" name="Google Shape;603;p16"/>
          <p:cNvSpPr txBox="1"/>
          <p:nvPr/>
        </p:nvSpPr>
        <p:spPr>
          <a:xfrm>
            <a:off x="289323" y="90076"/>
            <a:ext cx="209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C27BA0"/>
                </a:solidFill>
                <a:latin typeface="Fira Sans Extra Condensed"/>
                <a:ea typeface="Fira Sans Extra Condensed"/>
                <a:cs typeface="Fira Sans Extra Condensed"/>
                <a:sym typeface="Fira Sans Extra Condensed"/>
              </a:rPr>
              <a:t>F</a:t>
            </a:r>
            <a:r>
              <a:rPr b="1" i="0" lang="en" sz="1400" u="none" cap="none" strike="noStrike">
                <a:solidFill>
                  <a:srgbClr val="C27BA0"/>
                </a:solidFill>
                <a:latin typeface="Fira Sans Extra Condensed"/>
                <a:ea typeface="Fira Sans Extra Condensed"/>
                <a:cs typeface="Fira Sans Extra Condensed"/>
                <a:sym typeface="Fira Sans Extra Condensed"/>
              </a:rPr>
              <a:t>emale slide</a:t>
            </a:r>
            <a:r>
              <a:rPr b="1" lang="en">
                <a:solidFill>
                  <a:srgbClr val="C27BA0"/>
                </a:solidFill>
                <a:latin typeface="Fira Sans Extra Condensed"/>
                <a:ea typeface="Fira Sans Extra Condensed"/>
                <a:cs typeface="Fira Sans Extra Condensed"/>
                <a:sym typeface="Fira Sans Extra Condensed"/>
              </a:rPr>
              <a:t>s</a:t>
            </a:r>
            <a:r>
              <a:rPr b="1" i="0" lang="en" sz="1400" u="none" cap="none" strike="noStrike">
                <a:solidFill>
                  <a:srgbClr val="C27BA0"/>
                </a:solidFill>
                <a:latin typeface="Fira Sans Extra Condensed"/>
                <a:ea typeface="Fira Sans Extra Condensed"/>
                <a:cs typeface="Fira Sans Extra Condensed"/>
                <a:sym typeface="Fira Sans Extra Condensed"/>
              </a:rPr>
              <a:t> only </a:t>
            </a:r>
            <a:endParaRPr b="1" i="0" sz="14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7"/>
          <p:cNvSpPr txBox="1"/>
          <p:nvPr>
            <p:ph type="title"/>
          </p:nvPr>
        </p:nvSpPr>
        <p:spPr>
          <a:xfrm>
            <a:off x="425" y="180075"/>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Hypercapnia</a:t>
            </a:r>
            <a:endParaRPr sz="3000"/>
          </a:p>
        </p:txBody>
      </p:sp>
      <p:sp>
        <p:nvSpPr>
          <p:cNvPr id="609" name="Google Shape;609;p17"/>
          <p:cNvSpPr txBox="1"/>
          <p:nvPr/>
        </p:nvSpPr>
        <p:spPr>
          <a:xfrm>
            <a:off x="600719" y="2369183"/>
            <a:ext cx="6364800" cy="132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Hypoxia caused by hypoventilation: CO2 transfer between alveoli &amp; atmosphere is affected as much as is O2 transfer. Hypercapnia then occurs along with the hypoxia.</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610" name="Google Shape;610;p17"/>
          <p:cNvSpPr txBox="1"/>
          <p:nvPr/>
        </p:nvSpPr>
        <p:spPr>
          <a:xfrm>
            <a:off x="537029" y="3078480"/>
            <a:ext cx="73152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Circulatory deficiency: diminished flow of blood decreases CO2 removal from tissues, resulting in tissue hypercapnia in addition to tissue hypoxia. </a:t>
            </a:r>
            <a:r>
              <a:rPr b="0" i="0" lang="en" sz="1400" u="none" cap="none" strike="noStrike">
                <a:solidFill>
                  <a:srgbClr val="C27BA0"/>
                </a:solidFill>
                <a:latin typeface="Arimo"/>
                <a:ea typeface="Arimo"/>
                <a:cs typeface="Arimo"/>
                <a:sym typeface="Arimo"/>
              </a:rPr>
              <a:t>However, the transport capacity of the blood for CO2 is more than three times that for O2→  resulting tissue hypercapnia is much less than the tissue hypoxia.</a:t>
            </a:r>
            <a:endParaRPr b="0" i="0" sz="1400" u="none" cap="none" strike="noStrike">
              <a:solidFill>
                <a:srgbClr val="C27BA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611" name="Google Shape;611;p17"/>
          <p:cNvSpPr/>
          <p:nvPr/>
        </p:nvSpPr>
        <p:spPr>
          <a:xfrm rot="5400000">
            <a:off x="7156813" y="3418293"/>
            <a:ext cx="1266705" cy="2169120"/>
          </a:xfrm>
          <a:custGeom>
            <a:rect b="b" l="l" r="r" t="t"/>
            <a:pathLst>
              <a:path extrusionOk="0" h="5225" w="4733">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Arial"/>
              <a:ea typeface="Arial"/>
              <a:cs typeface="Arial"/>
              <a:sym typeface="Arial"/>
            </a:endParaRPr>
          </a:p>
        </p:txBody>
      </p:sp>
      <p:sp>
        <p:nvSpPr>
          <p:cNvPr id="612" name="Google Shape;612;p17"/>
          <p:cNvSpPr txBox="1"/>
          <p:nvPr/>
        </p:nvSpPr>
        <p:spPr>
          <a:xfrm>
            <a:off x="6965518" y="3862200"/>
            <a:ext cx="1909200" cy="128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66666"/>
                </a:solidFill>
                <a:latin typeface="Fira Sans Extra Condensed"/>
                <a:ea typeface="Fira Sans Extra Condensed"/>
                <a:cs typeface="Fira Sans Extra Condensed"/>
                <a:sym typeface="Fira Sans Extra Condensed"/>
              </a:rPr>
              <a:t> بمعنى انه راح يكون عندنا هايبر كابينا لكنها اقل بكثير من الهايبوكسيا اللي صارت لان الدم عنده امكانيه انه يحمل ثاني اوكسيد الكربون ثلاث اضعاف الاوكسجين اللي يقدر يشيله </a:t>
            </a:r>
            <a:endParaRPr b="0" i="0" sz="1200" u="none" cap="none" strike="noStrike">
              <a:solidFill>
                <a:srgbClr val="666666"/>
              </a:solidFill>
              <a:latin typeface="Fira Sans Extra Condensed"/>
              <a:ea typeface="Fira Sans Extra Condensed"/>
              <a:cs typeface="Fira Sans Extra Condensed"/>
              <a:sym typeface="Fira Sans Extra Condensed"/>
            </a:endParaRPr>
          </a:p>
        </p:txBody>
      </p:sp>
      <p:sp>
        <p:nvSpPr>
          <p:cNvPr id="613" name="Google Shape;613;p17"/>
          <p:cNvSpPr txBox="1"/>
          <p:nvPr/>
        </p:nvSpPr>
        <p:spPr>
          <a:xfrm>
            <a:off x="7383147" y="3467800"/>
            <a:ext cx="1408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Thanks to team 441 </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614" name="Google Shape;614;p17"/>
          <p:cNvSpPr/>
          <p:nvPr/>
        </p:nvSpPr>
        <p:spPr>
          <a:xfrm flipH="1" rot="134">
            <a:off x="248346" y="1078136"/>
            <a:ext cx="7715400" cy="10746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b="1" lang="en" sz="1500">
                <a:solidFill>
                  <a:schemeClr val="accent1"/>
                </a:solidFill>
                <a:latin typeface="Fira Sans Extra Condensed"/>
                <a:ea typeface="Fira Sans Extra Condensed"/>
                <a:cs typeface="Fira Sans Extra Condensed"/>
                <a:sym typeface="Fira Sans Extra Condensed"/>
              </a:rPr>
              <a:t>Hypercapnia</a:t>
            </a:r>
            <a:r>
              <a:rPr lang="en" sz="1500">
                <a:solidFill>
                  <a:schemeClr val="dk1"/>
                </a:solidFill>
                <a:latin typeface="Fira Sans Extra Condensed"/>
                <a:ea typeface="Fira Sans Extra Condensed"/>
                <a:cs typeface="Fira Sans Extra Condensed"/>
                <a:sym typeface="Fira Sans Extra Condensed"/>
              </a:rPr>
              <a:t> is an </a:t>
            </a:r>
            <a:r>
              <a:rPr lang="en" sz="1500">
                <a:solidFill>
                  <a:srgbClr val="CC0000"/>
                </a:solidFill>
                <a:latin typeface="Fira Sans Extra Condensed"/>
                <a:ea typeface="Fira Sans Extra Condensed"/>
                <a:cs typeface="Fira Sans Extra Condensed"/>
                <a:sym typeface="Fira Sans Extra Condensed"/>
              </a:rPr>
              <a:t>excess of CO2</a:t>
            </a:r>
            <a:r>
              <a:rPr lang="en" sz="1500">
                <a:solidFill>
                  <a:schemeClr val="dk1"/>
                </a:solidFill>
                <a:latin typeface="Fira Sans Extra Condensed"/>
                <a:ea typeface="Fira Sans Extra Condensed"/>
                <a:cs typeface="Fira Sans Extra Condensed"/>
                <a:sym typeface="Fira Sans Extra Condensed"/>
              </a:rPr>
              <a:t> in body fluids, it usually occurs with hypoxia, PCO2 increases above 52 mmhg, and it decreases pH.</a:t>
            </a:r>
            <a:endParaRPr sz="1500">
              <a:solidFill>
                <a:schemeClr val="dk1"/>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spcBef>
                <a:spcPts val="0"/>
              </a:spcBef>
              <a:spcAft>
                <a:spcPts val="0"/>
              </a:spcAft>
              <a:buClr>
                <a:schemeClr val="dk1"/>
              </a:buClr>
              <a:buSzPts val="1500"/>
              <a:buFont typeface="Arial"/>
              <a:buNone/>
            </a:pPr>
            <a:r>
              <a:rPr lang="en" sz="1500">
                <a:solidFill>
                  <a:schemeClr val="dk1"/>
                </a:solidFill>
                <a:latin typeface="Fira Sans Extra Condensed"/>
                <a:ea typeface="Fira Sans Extra Condensed"/>
                <a:cs typeface="Fira Sans Extra Condensed"/>
                <a:sym typeface="Fira Sans Extra Condensed"/>
              </a:rPr>
              <a:t>Associated hypoxia is caused by: </a:t>
            </a:r>
            <a:r>
              <a:rPr lang="en" sz="1500">
                <a:solidFill>
                  <a:srgbClr val="CC0000"/>
                </a:solidFill>
                <a:latin typeface="Fira Sans Extra Condensed"/>
                <a:ea typeface="Fira Sans Extra Condensed"/>
                <a:cs typeface="Fira Sans Extra Condensed"/>
                <a:sym typeface="Fira Sans Extra Condensed"/>
              </a:rPr>
              <a:t>hypoventilation</a:t>
            </a:r>
            <a:r>
              <a:rPr lang="en" sz="1500">
                <a:solidFill>
                  <a:schemeClr val="dk1"/>
                </a:solidFill>
                <a:latin typeface="Fira Sans Extra Condensed"/>
                <a:ea typeface="Fira Sans Extra Condensed"/>
                <a:cs typeface="Fira Sans Extra Condensed"/>
                <a:sym typeface="Fira Sans Extra Condensed"/>
              </a:rPr>
              <a:t> or </a:t>
            </a:r>
            <a:r>
              <a:rPr lang="en" sz="1500">
                <a:solidFill>
                  <a:srgbClr val="CC0000"/>
                </a:solidFill>
                <a:latin typeface="Fira Sans Extra Condensed"/>
                <a:ea typeface="Fira Sans Extra Condensed"/>
                <a:cs typeface="Fira Sans Extra Condensed"/>
                <a:sym typeface="Fira Sans Extra Condensed"/>
              </a:rPr>
              <a:t>circulatory deficiency.</a:t>
            </a:r>
            <a:endParaRPr/>
          </a:p>
        </p:txBody>
      </p:sp>
      <p:sp>
        <p:nvSpPr>
          <p:cNvPr id="615" name="Google Shape;615;p17"/>
          <p:cNvSpPr/>
          <p:nvPr/>
        </p:nvSpPr>
        <p:spPr>
          <a:xfrm flipH="1" rot="10800000">
            <a:off x="298057" y="2582799"/>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7"/>
          <p:cNvSpPr/>
          <p:nvPr/>
        </p:nvSpPr>
        <p:spPr>
          <a:xfrm flipH="1" rot="10800000">
            <a:off x="298057" y="3313870"/>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7" name="Google Shape;617;p17"/>
          <p:cNvGrpSpPr/>
          <p:nvPr/>
        </p:nvGrpSpPr>
        <p:grpSpPr>
          <a:xfrm flipH="1" rot="10800000">
            <a:off x="37" y="306959"/>
            <a:ext cx="4728567" cy="467987"/>
            <a:chOff x="6103594" y="3733725"/>
            <a:chExt cx="2798631" cy="351315"/>
          </a:xfrm>
        </p:grpSpPr>
        <p:sp>
          <p:nvSpPr>
            <p:cNvPr id="618" name="Google Shape;618;p17"/>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7"/>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7"/>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7"/>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8"/>
          <p:cNvSpPr txBox="1"/>
          <p:nvPr>
            <p:ph type="title"/>
          </p:nvPr>
        </p:nvSpPr>
        <p:spPr>
          <a:xfrm>
            <a:off x="425" y="180075"/>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Hypercapnia</a:t>
            </a:r>
            <a:endParaRPr sz="3000"/>
          </a:p>
        </p:txBody>
      </p:sp>
      <p:sp>
        <p:nvSpPr>
          <p:cNvPr id="627" name="Google Shape;627;p18"/>
          <p:cNvSpPr txBox="1"/>
          <p:nvPr/>
        </p:nvSpPr>
        <p:spPr>
          <a:xfrm>
            <a:off x="537023" y="1203276"/>
            <a:ext cx="75516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lang="en" sz="1500">
                <a:latin typeface="Fira Sans Extra Condensed"/>
                <a:ea typeface="Fira Sans Extra Condensed"/>
                <a:cs typeface="Fira Sans Extra Condensed"/>
                <a:sym typeface="Fira Sans Extra Condensed"/>
              </a:rPr>
              <a:t>When H</a:t>
            </a:r>
            <a:r>
              <a:rPr b="0" i="0" lang="en" sz="1500" u="none" cap="none" strike="noStrike">
                <a:solidFill>
                  <a:srgbClr val="000000"/>
                </a:solidFill>
                <a:latin typeface="Fira Sans Extra Condensed"/>
                <a:ea typeface="Fira Sans Extra Condensed"/>
                <a:cs typeface="Fira Sans Extra Condensed"/>
                <a:sym typeface="Fira Sans Extra Condensed"/>
              </a:rPr>
              <a:t>ypoxia is caused by </a:t>
            </a:r>
            <a:r>
              <a:rPr lang="en" sz="1500">
                <a:latin typeface="Fira Sans Extra Condensed"/>
                <a:ea typeface="Fira Sans Extra Condensed"/>
                <a:cs typeface="Fira Sans Extra Condensed"/>
                <a:sym typeface="Fira Sans Extra Condensed"/>
              </a:rPr>
              <a:t>decreased</a:t>
            </a:r>
            <a:r>
              <a:rPr b="0" i="0" lang="en" sz="1500" u="none" cap="none" strike="noStrike">
                <a:solidFill>
                  <a:srgbClr val="000000"/>
                </a:solidFill>
                <a:latin typeface="Fira Sans Extra Condensed"/>
                <a:ea typeface="Fira Sans Extra Condensed"/>
                <a:cs typeface="Fira Sans Extra Condensed"/>
                <a:sym typeface="Fira Sans Extra Condensed"/>
              </a:rPr>
              <a:t> O2 in </a:t>
            </a:r>
            <a:r>
              <a:rPr lang="en" sz="1500">
                <a:latin typeface="Fira Sans Extra Condensed"/>
                <a:ea typeface="Fira Sans Extra Condensed"/>
                <a:cs typeface="Fira Sans Extra Condensed"/>
                <a:sym typeface="Fira Sans Extra Condensed"/>
              </a:rPr>
              <a:t>the atmosphere</a:t>
            </a:r>
            <a:r>
              <a:rPr b="0" i="0" lang="en" sz="1500" u="none" cap="none" strike="noStrike">
                <a:solidFill>
                  <a:srgbClr val="000000"/>
                </a:solidFill>
                <a:latin typeface="Fira Sans Extra Condensed"/>
                <a:ea typeface="Fira Sans Extra Condensed"/>
                <a:cs typeface="Fira Sans Extra Condensed"/>
                <a:sym typeface="Fira Sans Extra Condensed"/>
              </a:rPr>
              <a:t> (</a:t>
            </a:r>
            <a:r>
              <a:rPr b="0" i="0" lang="en" sz="1500" u="none" cap="none" strike="noStrike">
                <a:solidFill>
                  <a:srgbClr val="666666"/>
                </a:solidFill>
                <a:latin typeface="Fira Sans Extra Condensed"/>
                <a:ea typeface="Fira Sans Extra Condensed"/>
                <a:cs typeface="Fira Sans Extra Condensed"/>
                <a:sym typeface="Fira Sans Extra Condensed"/>
              </a:rPr>
              <a:t>a</a:t>
            </a:r>
            <a:r>
              <a:rPr lang="en" sz="1500">
                <a:solidFill>
                  <a:srgbClr val="666666"/>
                </a:solidFill>
                <a:latin typeface="Fira Sans Extra Condensed"/>
                <a:ea typeface="Fira Sans Extra Condensed"/>
                <a:cs typeface="Fira Sans Extra Condensed"/>
                <a:sym typeface="Fira Sans Extra Condensed"/>
              </a:rPr>
              <a:t>ir</a:t>
            </a:r>
            <a:r>
              <a:rPr b="0" i="0" lang="en" sz="1500" u="none" cap="none" strike="noStrike">
                <a:solidFill>
                  <a:srgbClr val="000000"/>
                </a:solidFill>
                <a:latin typeface="Fira Sans Extra Condensed"/>
                <a:ea typeface="Fira Sans Extra Condensed"/>
                <a:cs typeface="Fira Sans Extra Condensed"/>
                <a:sym typeface="Fira Sans Extra Condensed"/>
              </a:rPr>
              <a:t>), </a:t>
            </a:r>
            <a:r>
              <a:rPr lang="en" sz="1500">
                <a:latin typeface="Fira Sans Extra Condensed"/>
                <a:ea typeface="Fira Sans Extra Condensed"/>
                <a:cs typeface="Fira Sans Extra Condensed"/>
                <a:sym typeface="Fira Sans Extra Condensed"/>
              </a:rPr>
              <a:t>decreased</a:t>
            </a:r>
            <a:r>
              <a:rPr b="0" i="0" lang="en" sz="1500" u="none" cap="none" strike="noStrike">
                <a:solidFill>
                  <a:srgbClr val="000000"/>
                </a:solidFill>
                <a:latin typeface="Fira Sans Extra Condensed"/>
                <a:ea typeface="Fira Sans Extra Condensed"/>
                <a:cs typeface="Fira Sans Extra Condensed"/>
                <a:sym typeface="Fira Sans Extra Condensed"/>
              </a:rPr>
              <a:t> Hb (</a:t>
            </a:r>
            <a:r>
              <a:rPr b="0" i="0" lang="en" sz="1500" u="none" cap="none" strike="noStrike">
                <a:solidFill>
                  <a:srgbClr val="666666"/>
                </a:solidFill>
                <a:latin typeface="Fira Sans Extra Condensed"/>
                <a:ea typeface="Fira Sans Extra Condensed"/>
                <a:cs typeface="Fira Sans Extra Condensed"/>
                <a:sym typeface="Fira Sans Extra Condensed"/>
              </a:rPr>
              <a:t>anemic</a:t>
            </a:r>
            <a:r>
              <a:rPr b="0" i="0" lang="en" sz="1500" u="none" cap="none" strike="noStrike">
                <a:solidFill>
                  <a:srgbClr val="000000"/>
                </a:solidFill>
                <a:latin typeface="Fira Sans Extra Condensed"/>
                <a:ea typeface="Fira Sans Extra Condensed"/>
                <a:cs typeface="Fira Sans Extra Condensed"/>
                <a:sym typeface="Fira Sans Extra Condensed"/>
              </a:rPr>
              <a:t>), or poisoning of oxidative enzymes (</a:t>
            </a:r>
            <a:r>
              <a:rPr b="0" i="0" lang="en" sz="1500" u="none" cap="none" strike="noStrike">
                <a:solidFill>
                  <a:srgbClr val="666666"/>
                </a:solidFill>
                <a:latin typeface="Fira Sans Extra Condensed"/>
                <a:ea typeface="Fira Sans Extra Condensed"/>
                <a:cs typeface="Fira Sans Extra Condensed"/>
                <a:sym typeface="Fira Sans Extra Condensed"/>
              </a:rPr>
              <a:t>histotoxic</a:t>
            </a:r>
            <a:r>
              <a:rPr b="0" i="0" lang="en" sz="1500" u="none" cap="none" strike="noStrike">
                <a:solidFill>
                  <a:srgbClr val="000000"/>
                </a:solidFill>
                <a:latin typeface="Fira Sans Extra Condensed"/>
                <a:ea typeface="Fira Sans Extra Condensed"/>
                <a:cs typeface="Fira Sans Extra Condensed"/>
                <a:sym typeface="Fira Sans Extra Condensed"/>
              </a:rPr>
              <a:t>) → </a:t>
            </a:r>
            <a:r>
              <a:rPr b="0" i="0" lang="en" sz="1500" u="none" cap="none" strike="noStrike">
                <a:solidFill>
                  <a:srgbClr val="CC0000"/>
                </a:solidFill>
                <a:latin typeface="Fira Sans Extra Condensed"/>
                <a:ea typeface="Fira Sans Extra Condensed"/>
                <a:cs typeface="Fira Sans Extra Condensed"/>
                <a:sym typeface="Fira Sans Extra Condensed"/>
              </a:rPr>
              <a:t>hypercapnia isn’t concomitant </a:t>
            </a:r>
            <a:r>
              <a:rPr b="0" i="0" lang="en" sz="1500" u="none" cap="none" strike="noStrike">
                <a:solidFill>
                  <a:srgbClr val="000000"/>
                </a:solidFill>
                <a:latin typeface="Fira Sans Extra Condensed"/>
                <a:ea typeface="Fira Sans Extra Condensed"/>
                <a:cs typeface="Fira Sans Extra Condensed"/>
                <a:sym typeface="Fira Sans Extra Condensed"/>
              </a:rPr>
              <a:t>of these types of hypoxia.</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628" name="Google Shape;628;p18"/>
          <p:cNvSpPr txBox="1"/>
          <p:nvPr/>
        </p:nvSpPr>
        <p:spPr>
          <a:xfrm>
            <a:off x="537029" y="1896392"/>
            <a:ext cx="7315200" cy="109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Hypoxia is caused by poor diffusion through the pulmonary membrane → hypercapnia doesn’t occur</a:t>
            </a:r>
            <a:r>
              <a:rPr lang="en" sz="1500">
                <a:latin typeface="Fira Sans Extra Condensed"/>
                <a:ea typeface="Fira Sans Extra Condensed"/>
                <a:cs typeface="Fira Sans Extra Condensed"/>
                <a:sym typeface="Fira Sans Extra Condensed"/>
              </a:rPr>
              <a:t> b</a:t>
            </a:r>
            <a:r>
              <a:rPr b="0" i="0" lang="en" sz="1500" u="none" cap="none" strike="noStrike">
                <a:solidFill>
                  <a:srgbClr val="000000"/>
                </a:solidFill>
                <a:latin typeface="Fira Sans Extra Condensed"/>
                <a:ea typeface="Fira Sans Extra Condensed"/>
                <a:cs typeface="Fira Sans Extra Condensed"/>
                <a:sym typeface="Fira Sans Extra Condensed"/>
              </a:rPr>
              <a:t>ecause CO2 is </a:t>
            </a:r>
            <a:r>
              <a:rPr b="0" i="0" lang="en" sz="1500" u="none" cap="none" strike="noStrike">
                <a:solidFill>
                  <a:srgbClr val="CC0000"/>
                </a:solidFill>
                <a:latin typeface="Fira Sans Extra Condensed"/>
                <a:ea typeface="Fira Sans Extra Condensed"/>
                <a:cs typeface="Fira Sans Extra Condensed"/>
                <a:sym typeface="Fira Sans Extra Condensed"/>
              </a:rPr>
              <a:t>20 times</a:t>
            </a:r>
            <a:r>
              <a:rPr b="0" i="0" lang="en" sz="1500" u="none" cap="none" strike="noStrike">
                <a:solidFill>
                  <a:srgbClr val="000000"/>
                </a:solidFill>
                <a:latin typeface="Fira Sans Extra Condensed"/>
                <a:ea typeface="Fira Sans Extra Condensed"/>
                <a:cs typeface="Fira Sans Extra Condensed"/>
                <a:sym typeface="Fira Sans Extra Condensed"/>
              </a:rPr>
              <a:t> more diffusible than O2 and if it begins to occur (</a:t>
            </a:r>
            <a:r>
              <a:rPr b="0" i="0" lang="en" sz="1500" u="none" cap="none" strike="noStrike">
                <a:solidFill>
                  <a:srgbClr val="666666"/>
                </a:solidFill>
                <a:latin typeface="Fira Sans Extra Condensed"/>
                <a:ea typeface="Fira Sans Extra Condensed"/>
                <a:cs typeface="Fira Sans Extra Condensed"/>
                <a:sym typeface="Fira Sans Extra Condensed"/>
              </a:rPr>
              <a:t>the hypoxia)</a:t>
            </a:r>
            <a:r>
              <a:rPr b="0" i="0" lang="en" sz="1500" u="none" cap="none" strike="noStrike">
                <a:solidFill>
                  <a:srgbClr val="000000"/>
                </a:solidFill>
                <a:latin typeface="Fira Sans Extra Condensed"/>
                <a:ea typeface="Fira Sans Extra Condensed"/>
                <a:cs typeface="Fira Sans Extra Condensed"/>
                <a:sym typeface="Fira Sans Extra Condensed"/>
              </a:rPr>
              <a:t> it will stimulate pulmonary ventilation to correct the hypercapnia.</a:t>
            </a:r>
            <a:endParaRPr b="0" i="0" sz="15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629" name="Google Shape;629;p18"/>
          <p:cNvSpPr txBox="1"/>
          <p:nvPr/>
        </p:nvSpPr>
        <p:spPr>
          <a:xfrm>
            <a:off x="64398" y="4804800"/>
            <a:ext cx="1206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Fira Sans Extra Condensed"/>
                <a:ea typeface="Fira Sans Extra Condensed"/>
                <a:cs typeface="Fira Sans Extra Condensed"/>
                <a:sym typeface="Fira Sans Extra Condensed"/>
              </a:rPr>
              <a:t>Thanks to team 441 </a:t>
            </a:r>
            <a:endParaRPr b="0" i="0" sz="1000" u="none" cap="none" strike="noStrike">
              <a:solidFill>
                <a:srgbClr val="666666"/>
              </a:solidFill>
              <a:latin typeface="Fira Sans Extra Condensed"/>
              <a:ea typeface="Fira Sans Extra Condensed"/>
              <a:cs typeface="Fira Sans Extra Condensed"/>
              <a:sym typeface="Fira Sans Extra Condensed"/>
            </a:endParaRPr>
          </a:p>
        </p:txBody>
      </p:sp>
      <p:sp>
        <p:nvSpPr>
          <p:cNvPr id="630" name="Google Shape;630;p18"/>
          <p:cNvSpPr/>
          <p:nvPr/>
        </p:nvSpPr>
        <p:spPr>
          <a:xfrm flipH="1" rot="10800000">
            <a:off x="230532" y="1330706"/>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8"/>
          <p:cNvSpPr/>
          <p:nvPr/>
        </p:nvSpPr>
        <p:spPr>
          <a:xfrm flipH="1" rot="10800000">
            <a:off x="230516" y="2034056"/>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2" name="Google Shape;632;p18"/>
          <p:cNvGrpSpPr/>
          <p:nvPr/>
        </p:nvGrpSpPr>
        <p:grpSpPr>
          <a:xfrm flipH="1" rot="10800000">
            <a:off x="8" y="340272"/>
            <a:ext cx="4728567" cy="396283"/>
            <a:chOff x="6103594" y="3733725"/>
            <a:chExt cx="2798631" cy="351315"/>
          </a:xfrm>
        </p:grpSpPr>
        <p:sp>
          <p:nvSpPr>
            <p:cNvPr id="633" name="Google Shape;633;p18"/>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8"/>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8"/>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8"/>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7" name="Google Shape;637;p18"/>
          <p:cNvSpPr txBox="1"/>
          <p:nvPr/>
        </p:nvSpPr>
        <p:spPr>
          <a:xfrm>
            <a:off x="537023" y="2985400"/>
            <a:ext cx="57906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CO2 rises from </a:t>
            </a:r>
            <a:r>
              <a:rPr b="0" i="0" lang="en" sz="1400" u="none" cap="none" strike="noStrike">
                <a:solidFill>
                  <a:srgbClr val="CC0000"/>
                </a:solidFill>
                <a:latin typeface="Fira Sans Extra Condensed"/>
                <a:ea typeface="Fira Sans Extra Condensed"/>
                <a:cs typeface="Fira Sans Extra Condensed"/>
                <a:sym typeface="Fira Sans Extra Condensed"/>
              </a:rPr>
              <a:t>80 to 100</a:t>
            </a:r>
            <a:r>
              <a:rPr b="0" i="0" lang="en" sz="1400" u="none" cap="none" strike="noStrike">
                <a:solidFill>
                  <a:srgbClr val="000000"/>
                </a:solidFill>
                <a:latin typeface="Fira Sans Extra Condensed"/>
                <a:ea typeface="Fira Sans Extra Condensed"/>
                <a:cs typeface="Fira Sans Extra Condensed"/>
                <a:sym typeface="Fira Sans Extra Condensed"/>
              </a:rPr>
              <a:t> mmHg → the person becomes </a:t>
            </a:r>
            <a:r>
              <a:rPr b="0" i="0" lang="en" sz="1400" u="none" cap="none" strike="noStrike">
                <a:solidFill>
                  <a:srgbClr val="CC0000"/>
                </a:solidFill>
                <a:latin typeface="Fira Sans Extra Condensed"/>
                <a:ea typeface="Fira Sans Extra Condensed"/>
                <a:cs typeface="Fira Sans Extra Condensed"/>
                <a:sym typeface="Fira Sans Extra Condensed"/>
              </a:rPr>
              <a:t>lethargic and semicomatose </a:t>
            </a:r>
            <a:endParaRPr b="0" i="0" sz="1400" u="none" cap="none" strike="noStrike">
              <a:solidFill>
                <a:srgbClr val="CC0000"/>
              </a:solidFill>
              <a:latin typeface="Fira Sans Extra Condensed"/>
              <a:ea typeface="Fira Sans Extra Condensed"/>
              <a:cs typeface="Fira Sans Extra Condensed"/>
              <a:sym typeface="Fira Sans Extra Condensed"/>
            </a:endParaRPr>
          </a:p>
        </p:txBody>
      </p:sp>
      <p:sp>
        <p:nvSpPr>
          <p:cNvPr id="638" name="Google Shape;638;p18"/>
          <p:cNvSpPr/>
          <p:nvPr/>
        </p:nvSpPr>
        <p:spPr>
          <a:xfrm flipH="1" rot="10800000">
            <a:off x="230527" y="3106581"/>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8"/>
          <p:cNvSpPr txBox="1"/>
          <p:nvPr/>
        </p:nvSpPr>
        <p:spPr>
          <a:xfrm>
            <a:off x="64388" y="0"/>
            <a:ext cx="26778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Fira Sans Extra Condensed"/>
                <a:ea typeface="Fira Sans Extra Condensed"/>
                <a:cs typeface="Fira Sans Extra Condensed"/>
                <a:sym typeface="Fira Sans Extra Condensed"/>
              </a:rPr>
              <a:t>Male slides only</a:t>
            </a:r>
            <a:r>
              <a:rPr b="1" i="0" lang="en" sz="1400" u="none" cap="none" strike="noStrike">
                <a:solidFill>
                  <a:srgbClr val="000000"/>
                </a:solidFill>
                <a:latin typeface="Arimo"/>
                <a:ea typeface="Arimo"/>
                <a:cs typeface="Arimo"/>
                <a:sym typeface="Arimo"/>
              </a:rPr>
              <a:t> </a:t>
            </a:r>
            <a:endParaRPr b="1" i="0" sz="1400" u="none" cap="none" strike="noStrike">
              <a:solidFill>
                <a:srgbClr val="000000"/>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2"/>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Objectives:</a:t>
            </a:r>
            <a:endParaRPr sz="3000"/>
          </a:p>
        </p:txBody>
      </p:sp>
      <p:sp>
        <p:nvSpPr>
          <p:cNvPr id="350" name="Google Shape;350;p2"/>
          <p:cNvSpPr txBox="1"/>
          <p:nvPr/>
        </p:nvSpPr>
        <p:spPr>
          <a:xfrm>
            <a:off x="495775" y="2031997"/>
            <a:ext cx="7807200" cy="1339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Arimo"/>
              <a:buChar char="●"/>
            </a:pPr>
            <a:r>
              <a:rPr b="0" i="0" lang="en" sz="1500" u="none" cap="none" strike="noStrike">
                <a:solidFill>
                  <a:schemeClr val="dk1"/>
                </a:solidFill>
                <a:latin typeface="Fira Sans Extra Condensed"/>
                <a:ea typeface="Fira Sans Extra Condensed"/>
                <a:cs typeface="Fira Sans Extra Condensed"/>
                <a:sym typeface="Fira Sans Extra Condensed"/>
              </a:rPr>
              <a:t>Define hypoxia and list its various physiological and pathological causes.</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chemeClr val="dk1"/>
              </a:buClr>
              <a:buSzPts val="1400"/>
              <a:buFont typeface="Arimo"/>
              <a:buChar char="●"/>
            </a:pPr>
            <a:r>
              <a:rPr b="0" i="0" lang="en" sz="1500" u="none" cap="none" strike="noStrike">
                <a:solidFill>
                  <a:schemeClr val="dk1"/>
                </a:solidFill>
                <a:latin typeface="Fira Sans Extra Condensed"/>
                <a:ea typeface="Fira Sans Extra Condensed"/>
                <a:cs typeface="Fira Sans Extra Condensed"/>
                <a:sym typeface="Fira Sans Extra Condensed"/>
              </a:rPr>
              <a:t>Outlines the treatment of hypoxia.</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chemeClr val="dk1"/>
              </a:buClr>
              <a:buSzPts val="1400"/>
              <a:buFont typeface="Arimo"/>
              <a:buChar char="●"/>
            </a:pPr>
            <a:r>
              <a:rPr b="0" i="0" lang="en" sz="1500" u="none" cap="none" strike="noStrike">
                <a:solidFill>
                  <a:schemeClr val="dk1"/>
                </a:solidFill>
                <a:latin typeface="Fira Sans Extra Condensed"/>
                <a:ea typeface="Fira Sans Extra Condensed"/>
                <a:cs typeface="Fira Sans Extra Condensed"/>
                <a:sym typeface="Fira Sans Extra Condensed"/>
              </a:rPr>
              <a:t>Define hypercapnea and list its causes and manifestations.</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chemeClr val="dk1"/>
              </a:buClr>
              <a:buSzPts val="1400"/>
              <a:buFont typeface="Arimo"/>
              <a:buChar char="●"/>
            </a:pPr>
            <a:r>
              <a:rPr b="0" i="0" lang="en" sz="1500" u="none" cap="none" strike="noStrike">
                <a:solidFill>
                  <a:schemeClr val="dk1"/>
                </a:solidFill>
                <a:latin typeface="Fira Sans Extra Condensed"/>
                <a:ea typeface="Fira Sans Extra Condensed"/>
                <a:cs typeface="Fira Sans Extra Condensed"/>
                <a:sym typeface="Fira Sans Extra Condensed"/>
              </a:rPr>
              <a:t>Define hypo-ventilation and hyper-ventilation in terms of arterial PCO2 and PO2.</a:t>
            </a:r>
            <a:endParaRPr b="0" i="0" sz="1500" u="none" cap="none" strike="noStrike">
              <a:solidFill>
                <a:schemeClr val="dk1"/>
              </a:solidFill>
              <a:latin typeface="Fira Sans Extra Condensed"/>
              <a:ea typeface="Fira Sans Extra Condensed"/>
              <a:cs typeface="Fira Sans Extra Condensed"/>
              <a:sym typeface="Fira Sans Extra Condensed"/>
            </a:endParaRPr>
          </a:p>
          <a:p>
            <a:pPr indent="-317500" lvl="0" marL="457200" marR="0" rtl="0" algn="l">
              <a:lnSpc>
                <a:spcPct val="100000"/>
              </a:lnSpc>
              <a:spcBef>
                <a:spcPts val="0"/>
              </a:spcBef>
              <a:spcAft>
                <a:spcPts val="0"/>
              </a:spcAft>
              <a:buClr>
                <a:schemeClr val="dk1"/>
              </a:buClr>
              <a:buSzPts val="1400"/>
              <a:buFont typeface="Arimo"/>
              <a:buChar char="●"/>
            </a:pPr>
            <a:r>
              <a:rPr b="0" i="0" lang="en" sz="1500" u="none" cap="none" strike="noStrike">
                <a:solidFill>
                  <a:schemeClr val="dk1"/>
                </a:solidFill>
                <a:latin typeface="Fira Sans Extra Condensed"/>
                <a:ea typeface="Fira Sans Extra Condensed"/>
                <a:cs typeface="Fira Sans Extra Condensed"/>
                <a:sym typeface="Fira Sans Extra Condensed"/>
              </a:rPr>
              <a:t>Define cyanosis and its clinical presentation</a:t>
            </a:r>
            <a:endParaRPr b="0" i="0" sz="1500" u="none" cap="none" strike="noStrike">
              <a:solidFill>
                <a:schemeClr val="dk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9"/>
          <p:cNvSpPr txBox="1"/>
          <p:nvPr>
            <p:ph type="title"/>
          </p:nvPr>
        </p:nvSpPr>
        <p:spPr>
          <a:xfrm>
            <a:off x="75228" y="340957"/>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Features of Hypercapnia</a:t>
            </a:r>
            <a:endParaRPr/>
          </a:p>
          <a:p>
            <a:pPr indent="0" lvl="0" marL="0" rtl="0" algn="l">
              <a:lnSpc>
                <a:spcPct val="100000"/>
              </a:lnSpc>
              <a:spcBef>
                <a:spcPts val="0"/>
              </a:spcBef>
              <a:spcAft>
                <a:spcPts val="0"/>
              </a:spcAft>
              <a:buSzPts val="2800"/>
              <a:buNone/>
            </a:pPr>
            <a:r>
              <a:t/>
            </a:r>
            <a:endParaRPr/>
          </a:p>
        </p:txBody>
      </p:sp>
      <p:grpSp>
        <p:nvGrpSpPr>
          <p:cNvPr id="645" name="Google Shape;645;p19"/>
          <p:cNvGrpSpPr/>
          <p:nvPr/>
        </p:nvGrpSpPr>
        <p:grpSpPr>
          <a:xfrm flipH="1" rot="10800000">
            <a:off x="1564" y="294582"/>
            <a:ext cx="4728567" cy="689912"/>
            <a:chOff x="6103594" y="3733725"/>
            <a:chExt cx="2798631" cy="351315"/>
          </a:xfrm>
        </p:grpSpPr>
        <p:sp>
          <p:nvSpPr>
            <p:cNvPr id="646" name="Google Shape;646;p19"/>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9"/>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9"/>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9"/>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0" name="Google Shape;650;p19"/>
          <p:cNvGrpSpPr/>
          <p:nvPr/>
        </p:nvGrpSpPr>
        <p:grpSpPr>
          <a:xfrm rot="-5400000">
            <a:off x="-581507" y="2062981"/>
            <a:ext cx="1850174" cy="313674"/>
            <a:chOff x="998425" y="1182125"/>
            <a:chExt cx="1065400" cy="199500"/>
          </a:xfrm>
        </p:grpSpPr>
        <p:sp>
          <p:nvSpPr>
            <p:cNvPr id="651" name="Google Shape;651;p19"/>
            <p:cNvSpPr/>
            <p:nvPr/>
          </p:nvSpPr>
          <p:spPr>
            <a:xfrm>
              <a:off x="998425" y="1182125"/>
              <a:ext cx="1065400" cy="199500"/>
            </a:xfrm>
            <a:custGeom>
              <a:rect b="b" l="l" r="r" t="t"/>
              <a:pathLst>
                <a:path extrusionOk="0" h="7980" w="42616">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9"/>
            <p:cNvSpPr/>
            <p:nvPr/>
          </p:nvSpPr>
          <p:spPr>
            <a:xfrm>
              <a:off x="1017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9"/>
            <p:cNvSpPr/>
            <p:nvPr/>
          </p:nvSpPr>
          <p:spPr>
            <a:xfrm>
              <a:off x="1303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9"/>
            <p:cNvSpPr/>
            <p:nvPr/>
          </p:nvSpPr>
          <p:spPr>
            <a:xfrm>
              <a:off x="1589250" y="1193175"/>
              <a:ext cx="177475" cy="177500"/>
            </a:xfrm>
            <a:custGeom>
              <a:rect b="b" l="l" r="r" t="t"/>
              <a:pathLst>
                <a:path extrusionOk="0" h="7100" w="7099">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9"/>
            <p:cNvSpPr/>
            <p:nvPr/>
          </p:nvSpPr>
          <p:spPr>
            <a:xfrm>
              <a:off x="1875200" y="1193175"/>
              <a:ext cx="177525" cy="177500"/>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6" name="Google Shape;656;p19"/>
          <p:cNvGrpSpPr/>
          <p:nvPr/>
        </p:nvGrpSpPr>
        <p:grpSpPr>
          <a:xfrm rot="-5400000">
            <a:off x="-627266" y="3917554"/>
            <a:ext cx="1941692" cy="313674"/>
            <a:chOff x="998425" y="1182125"/>
            <a:chExt cx="1065400" cy="199500"/>
          </a:xfrm>
        </p:grpSpPr>
        <p:sp>
          <p:nvSpPr>
            <p:cNvPr id="657" name="Google Shape;657;p19"/>
            <p:cNvSpPr/>
            <p:nvPr/>
          </p:nvSpPr>
          <p:spPr>
            <a:xfrm>
              <a:off x="998425" y="1182125"/>
              <a:ext cx="1065400" cy="199500"/>
            </a:xfrm>
            <a:custGeom>
              <a:rect b="b" l="l" r="r" t="t"/>
              <a:pathLst>
                <a:path extrusionOk="0" h="7980" w="42616">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9"/>
            <p:cNvSpPr/>
            <p:nvPr/>
          </p:nvSpPr>
          <p:spPr>
            <a:xfrm>
              <a:off x="1303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9"/>
            <p:cNvSpPr/>
            <p:nvPr/>
          </p:nvSpPr>
          <p:spPr>
            <a:xfrm>
              <a:off x="1589250" y="1193175"/>
              <a:ext cx="177475" cy="177500"/>
            </a:xfrm>
            <a:custGeom>
              <a:rect b="b" l="l" r="r" t="t"/>
              <a:pathLst>
                <a:path extrusionOk="0" h="7100" w="7099">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9"/>
            <p:cNvSpPr/>
            <p:nvPr/>
          </p:nvSpPr>
          <p:spPr>
            <a:xfrm>
              <a:off x="1875200" y="1193175"/>
              <a:ext cx="177525" cy="177500"/>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9"/>
            <p:cNvSpPr/>
            <p:nvPr/>
          </p:nvSpPr>
          <p:spPr>
            <a:xfrm>
              <a:off x="1017250" y="1193175"/>
              <a:ext cx="177475" cy="177500"/>
            </a:xfrm>
            <a:custGeom>
              <a:rect b="b" l="l" r="r" t="t"/>
              <a:pathLst>
                <a:path extrusionOk="0" h="7100" w="7099">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2" name="Google Shape;662;p19"/>
          <p:cNvSpPr txBox="1"/>
          <p:nvPr/>
        </p:nvSpPr>
        <p:spPr>
          <a:xfrm>
            <a:off x="500750" y="1294725"/>
            <a:ext cx="48543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Air hunger Dyspnea ( At PCO2 between 60-70 mmHg).</a:t>
            </a:r>
            <a:endParaRPr b="0" i="0" sz="1400" u="none" cap="none" strike="noStrike">
              <a:solidFill>
                <a:srgbClr val="000000"/>
              </a:solidFill>
              <a:latin typeface="Arimo"/>
              <a:ea typeface="Arimo"/>
              <a:cs typeface="Arimo"/>
              <a:sym typeface="Arimo"/>
            </a:endParaRPr>
          </a:p>
        </p:txBody>
      </p:sp>
      <p:sp>
        <p:nvSpPr>
          <p:cNvPr id="663" name="Google Shape;663;p19"/>
          <p:cNvSpPr txBox="1"/>
          <p:nvPr/>
        </p:nvSpPr>
        <p:spPr>
          <a:xfrm>
            <a:off x="500750" y="1662150"/>
            <a:ext cx="373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Arimo"/>
                <a:ea typeface="Arimo"/>
                <a:cs typeface="Arimo"/>
                <a:sym typeface="Arimo"/>
              </a:rPr>
              <a:t>Peripheral</a:t>
            </a:r>
            <a:r>
              <a:rPr b="0" i="0" lang="en" sz="1400" u="none" cap="none" strike="noStrike">
                <a:solidFill>
                  <a:srgbClr val="000000"/>
                </a:solidFill>
                <a:latin typeface="Arimo"/>
                <a:ea typeface="Arimo"/>
                <a:cs typeface="Arimo"/>
                <a:sym typeface="Arimo"/>
              </a:rPr>
              <a:t> vasodilatation</a:t>
            </a:r>
            <a:endParaRPr b="0" i="0" sz="1400" u="none" cap="none" strike="noStrike">
              <a:solidFill>
                <a:srgbClr val="000000"/>
              </a:solidFill>
              <a:latin typeface="Arimo"/>
              <a:ea typeface="Arimo"/>
              <a:cs typeface="Arimo"/>
              <a:sym typeface="Arimo"/>
            </a:endParaRPr>
          </a:p>
        </p:txBody>
      </p:sp>
      <p:sp>
        <p:nvSpPr>
          <p:cNvPr id="664" name="Google Shape;664;p19"/>
          <p:cNvSpPr txBox="1"/>
          <p:nvPr/>
        </p:nvSpPr>
        <p:spPr>
          <a:xfrm>
            <a:off x="475721" y="2199132"/>
            <a:ext cx="4378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Sweating</a:t>
            </a:r>
            <a:endParaRPr b="0" i="0" sz="1400" u="none" cap="none" strike="noStrike">
              <a:solidFill>
                <a:srgbClr val="000000"/>
              </a:solidFill>
              <a:latin typeface="Arimo"/>
              <a:ea typeface="Arimo"/>
              <a:cs typeface="Arimo"/>
              <a:sym typeface="Arimo"/>
            </a:endParaRPr>
          </a:p>
        </p:txBody>
      </p:sp>
      <p:sp>
        <p:nvSpPr>
          <p:cNvPr id="665" name="Google Shape;665;p19"/>
          <p:cNvSpPr txBox="1"/>
          <p:nvPr/>
        </p:nvSpPr>
        <p:spPr>
          <a:xfrm>
            <a:off x="500750" y="2736100"/>
            <a:ext cx="4024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Warm extremities </a:t>
            </a:r>
            <a:r>
              <a:rPr b="0" i="0" lang="en" sz="1400" u="none" cap="none" strike="noStrike">
                <a:solidFill>
                  <a:srgbClr val="C27BA0"/>
                </a:solidFill>
                <a:latin typeface="Arial"/>
                <a:ea typeface="Arial"/>
                <a:cs typeface="Arial"/>
                <a:sym typeface="Arial"/>
              </a:rPr>
              <a:t>and bounding pulse</a:t>
            </a:r>
            <a:endParaRPr b="0" i="0" sz="1400" u="none" cap="none" strike="noStrike">
              <a:solidFill>
                <a:srgbClr val="C27BA0"/>
              </a:solidFill>
              <a:latin typeface="Arial"/>
              <a:ea typeface="Arial"/>
              <a:cs typeface="Arial"/>
              <a:sym typeface="Arial"/>
            </a:endParaRPr>
          </a:p>
        </p:txBody>
      </p:sp>
      <p:sp>
        <p:nvSpPr>
          <p:cNvPr id="666" name="Google Shape;666;p19"/>
          <p:cNvSpPr txBox="1"/>
          <p:nvPr/>
        </p:nvSpPr>
        <p:spPr>
          <a:xfrm>
            <a:off x="500750" y="310352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Arial"/>
                <a:ea typeface="Arial"/>
                <a:cs typeface="Arial"/>
                <a:sym typeface="Arial"/>
              </a:rPr>
              <a:t>Muscle twitching</a:t>
            </a:r>
            <a:endParaRPr b="0" i="0" sz="1400" u="none" cap="none" strike="noStrike">
              <a:solidFill>
                <a:srgbClr val="C27BA0"/>
              </a:solidFill>
              <a:latin typeface="Arial"/>
              <a:ea typeface="Arial"/>
              <a:cs typeface="Arial"/>
              <a:sym typeface="Arial"/>
            </a:endParaRPr>
          </a:p>
        </p:txBody>
      </p:sp>
      <p:sp>
        <p:nvSpPr>
          <p:cNvPr id="667" name="Google Shape;667;p19"/>
          <p:cNvSpPr txBox="1"/>
          <p:nvPr/>
        </p:nvSpPr>
        <p:spPr>
          <a:xfrm>
            <a:off x="475725" y="3566412"/>
            <a:ext cx="6179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Headache, drowsiness and semi-coma (PCO2 rises to 80 to 100 mm Hg).</a:t>
            </a:r>
            <a:endParaRPr b="0" i="0" sz="1400" u="none" cap="none" strike="noStrike">
              <a:solidFill>
                <a:srgbClr val="000000"/>
              </a:solidFill>
              <a:latin typeface="Arial"/>
              <a:ea typeface="Arial"/>
              <a:cs typeface="Arial"/>
              <a:sym typeface="Arial"/>
            </a:endParaRPr>
          </a:p>
        </p:txBody>
      </p:sp>
      <p:sp>
        <p:nvSpPr>
          <p:cNvPr id="668" name="Google Shape;668;p19"/>
          <p:cNvSpPr txBox="1"/>
          <p:nvPr/>
        </p:nvSpPr>
        <p:spPr>
          <a:xfrm>
            <a:off x="500750" y="4023850"/>
            <a:ext cx="48543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Papilledema ( swelling of optic disc).</a:t>
            </a:r>
            <a:endParaRPr b="0" i="0" sz="1400" u="none" cap="none" strike="noStrike">
              <a:solidFill>
                <a:srgbClr val="000000"/>
              </a:solidFill>
              <a:latin typeface="Arial"/>
              <a:ea typeface="Arial"/>
              <a:cs typeface="Arial"/>
              <a:sym typeface="Arial"/>
            </a:endParaRPr>
          </a:p>
        </p:txBody>
      </p:sp>
      <p:sp>
        <p:nvSpPr>
          <p:cNvPr id="669" name="Google Shape;669;p19"/>
          <p:cNvSpPr txBox="1"/>
          <p:nvPr/>
        </p:nvSpPr>
        <p:spPr>
          <a:xfrm>
            <a:off x="500761" y="4594041"/>
            <a:ext cx="61791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9"/>
          <p:cNvSpPr txBox="1"/>
          <p:nvPr/>
        </p:nvSpPr>
        <p:spPr>
          <a:xfrm>
            <a:off x="500750" y="4481300"/>
            <a:ext cx="84966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Arial"/>
                <a:ea typeface="Arial"/>
                <a:cs typeface="Arial"/>
                <a:sym typeface="Arial"/>
              </a:rPr>
              <a:t>Anaesthesia</a:t>
            </a:r>
            <a:r>
              <a:rPr b="0" i="0" lang="en" sz="1400" u="none" cap="none" strike="noStrike">
                <a:solidFill>
                  <a:srgbClr val="000000"/>
                </a:solidFill>
                <a:latin typeface="Arial"/>
                <a:ea typeface="Arial"/>
                <a:cs typeface="Arial"/>
                <a:sym typeface="Arial"/>
              </a:rPr>
              <a:t> </a:t>
            </a:r>
            <a:r>
              <a:rPr lang="en"/>
              <a:t>&amp; </a:t>
            </a:r>
            <a:r>
              <a:rPr b="0" i="0" lang="en" sz="1400" u="none" cap="none" strike="noStrike">
                <a:solidFill>
                  <a:srgbClr val="000000"/>
                </a:solidFill>
                <a:latin typeface="Arial"/>
                <a:ea typeface="Arial"/>
                <a:cs typeface="Arial"/>
                <a:sym typeface="Arial"/>
              </a:rPr>
              <a:t>death can result when the PCO2 rises to 120 to 150 mm Hg (</a:t>
            </a:r>
            <a:r>
              <a:rPr b="0" i="0" lang="en" sz="1400" u="none" cap="none" strike="noStrike">
                <a:solidFill>
                  <a:srgbClr val="3D85C6"/>
                </a:solidFill>
                <a:latin typeface="Arial"/>
                <a:ea typeface="Arial"/>
                <a:cs typeface="Arial"/>
                <a:sym typeface="Arial"/>
              </a:rPr>
              <a:t>due to depression of the respiratory center).</a:t>
            </a:r>
            <a:endParaRPr b="0" i="0" sz="14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9"/>
          <p:cNvSpPr/>
          <p:nvPr/>
        </p:nvSpPr>
        <p:spPr>
          <a:xfrm>
            <a:off x="6056403" y="2497299"/>
            <a:ext cx="251099" cy="148923"/>
          </a:xfrm>
          <a:custGeom>
            <a:rect b="b" l="l" r="r" t="t"/>
            <a:pathLst>
              <a:path extrusionOk="0" h="1918" w="2756">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9"/>
          <p:cNvSpPr/>
          <p:nvPr/>
        </p:nvSpPr>
        <p:spPr>
          <a:xfrm>
            <a:off x="5266200" y="1294725"/>
            <a:ext cx="3000000" cy="20469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500">
                <a:solidFill>
                  <a:schemeClr val="dk1"/>
                </a:solidFill>
                <a:latin typeface="Fira Sans Extra Condensed"/>
                <a:ea typeface="Fira Sans Extra Condensed"/>
                <a:cs typeface="Fira Sans Extra Condensed"/>
                <a:sym typeface="Fira Sans Extra Condensed"/>
              </a:rPr>
              <a:t>At these higher levels of PCO2, the </a:t>
            </a:r>
            <a:r>
              <a:rPr lang="en" sz="1500">
                <a:solidFill>
                  <a:srgbClr val="CC0000"/>
                </a:solidFill>
                <a:latin typeface="Fira Sans Extra Condensed"/>
                <a:ea typeface="Fira Sans Extra Condensed"/>
                <a:cs typeface="Fira Sans Extra Condensed"/>
                <a:sym typeface="Fira Sans Extra Condensed"/>
              </a:rPr>
              <a:t>excess CO2 </a:t>
            </a:r>
            <a:r>
              <a:rPr lang="en" sz="1500">
                <a:solidFill>
                  <a:schemeClr val="dk1"/>
                </a:solidFill>
                <a:latin typeface="Fira Sans Extra Condensed"/>
                <a:ea typeface="Fira Sans Extra Condensed"/>
                <a:cs typeface="Fira Sans Extra Condensed"/>
                <a:sym typeface="Fira Sans Extra Condensed"/>
              </a:rPr>
              <a:t>now begins to depress respiration rather than stimulate it, thus causing a vicious circle:</a:t>
            </a:r>
            <a:endParaRPr sz="1500">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Clr>
                <a:schemeClr val="dk1"/>
              </a:buClr>
              <a:buSzPts val="1200"/>
              <a:buFont typeface="Arial"/>
              <a:buNone/>
            </a:pPr>
            <a:r>
              <a:t/>
            </a:r>
            <a:endParaRPr sz="1500">
              <a:solidFill>
                <a:schemeClr val="dk1"/>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Clr>
                <a:schemeClr val="dk1"/>
              </a:buClr>
              <a:buSzPts val="1200"/>
              <a:buFont typeface="Arial"/>
              <a:buNone/>
            </a:pPr>
            <a:r>
              <a:rPr lang="en" sz="1500">
                <a:solidFill>
                  <a:schemeClr val="dk1"/>
                </a:solidFill>
                <a:latin typeface="Fira Sans Extra Condensed"/>
                <a:ea typeface="Fira Sans Extra Condensed"/>
                <a:cs typeface="Fira Sans Extra Condensed"/>
                <a:sym typeface="Fira Sans Extra Condensed"/>
              </a:rPr>
              <a:t>More CO2        further decrease in respiration       then more CO2, and so forth-culminating rapidly in a respiratory death.</a:t>
            </a:r>
            <a:endParaRPr/>
          </a:p>
        </p:txBody>
      </p:sp>
      <p:sp>
        <p:nvSpPr>
          <p:cNvPr id="673" name="Google Shape;673;p19"/>
          <p:cNvSpPr/>
          <p:nvPr/>
        </p:nvSpPr>
        <p:spPr>
          <a:xfrm>
            <a:off x="6177604" y="2736091"/>
            <a:ext cx="251099" cy="148923"/>
          </a:xfrm>
          <a:custGeom>
            <a:rect b="b" l="l" r="r" t="t"/>
            <a:pathLst>
              <a:path extrusionOk="0" h="1918" w="2756">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20"/>
          <p:cNvSpPr txBox="1"/>
          <p:nvPr>
            <p:ph type="title"/>
          </p:nvPr>
        </p:nvSpPr>
        <p:spPr>
          <a:xfrm>
            <a:off x="289325" y="441075"/>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Signs and symptoms of hypercapnia</a:t>
            </a:r>
            <a:endParaRPr/>
          </a:p>
          <a:p>
            <a:pPr indent="0" lvl="0" marL="0" rtl="0" algn="l">
              <a:lnSpc>
                <a:spcPct val="100000"/>
              </a:lnSpc>
              <a:spcBef>
                <a:spcPts val="0"/>
              </a:spcBef>
              <a:spcAft>
                <a:spcPts val="0"/>
              </a:spcAft>
              <a:buSzPts val="2800"/>
              <a:buNone/>
            </a:pPr>
            <a:r>
              <a:t/>
            </a:r>
            <a:endParaRPr/>
          </a:p>
        </p:txBody>
      </p:sp>
      <p:sp>
        <p:nvSpPr>
          <p:cNvPr id="679" name="Google Shape;679;p20"/>
          <p:cNvSpPr txBox="1"/>
          <p:nvPr>
            <p:ph idx="1" type="subTitle"/>
          </p:nvPr>
        </p:nvSpPr>
        <p:spPr>
          <a:xfrm>
            <a:off x="289325" y="1182546"/>
            <a:ext cx="2098500" cy="149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a:solidFill>
                  <a:srgbClr val="93C47D"/>
                </a:solidFill>
                <a:latin typeface="Fira Sans Extra Condensed"/>
                <a:ea typeface="Fira Sans Extra Condensed"/>
                <a:cs typeface="Fira Sans Extra Condensed"/>
                <a:sym typeface="Fira Sans Extra Condensed"/>
              </a:rPr>
              <a:t>No need to memorise</a:t>
            </a:r>
            <a:r>
              <a:rPr lang="en">
                <a:solidFill>
                  <a:srgbClr val="93C47D"/>
                </a:solidFill>
              </a:rPr>
              <a:t> </a:t>
            </a:r>
            <a:endParaRPr>
              <a:solidFill>
                <a:srgbClr val="93C47D"/>
              </a:solidFill>
            </a:endParaRPr>
          </a:p>
        </p:txBody>
      </p:sp>
      <p:pic>
        <p:nvPicPr>
          <p:cNvPr id="680" name="Google Shape;680;p20"/>
          <p:cNvPicPr preferRelativeResize="0"/>
          <p:nvPr/>
        </p:nvPicPr>
        <p:blipFill rotWithShape="1">
          <a:blip r:embed="rId3">
            <a:alphaModFix/>
          </a:blip>
          <a:srcRect b="0" l="0" r="0" t="0"/>
          <a:stretch/>
        </p:blipFill>
        <p:spPr>
          <a:xfrm>
            <a:off x="1549411" y="1452211"/>
            <a:ext cx="5842000" cy="3164049"/>
          </a:xfrm>
          <a:prstGeom prst="rect">
            <a:avLst/>
          </a:prstGeom>
          <a:noFill/>
          <a:ln>
            <a:noFill/>
          </a:ln>
        </p:spPr>
      </p:pic>
      <p:grpSp>
        <p:nvGrpSpPr>
          <p:cNvPr id="681" name="Google Shape;681;p20"/>
          <p:cNvGrpSpPr/>
          <p:nvPr/>
        </p:nvGrpSpPr>
        <p:grpSpPr>
          <a:xfrm flipH="1" rot="10800000">
            <a:off x="289322" y="542959"/>
            <a:ext cx="6912899" cy="467987"/>
            <a:chOff x="6103594" y="3733725"/>
            <a:chExt cx="2798631" cy="351315"/>
          </a:xfrm>
        </p:grpSpPr>
        <p:sp>
          <p:nvSpPr>
            <p:cNvPr id="682" name="Google Shape;682;p20"/>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0"/>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0"/>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0"/>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6" name="Google Shape;686;p20"/>
          <p:cNvSpPr txBox="1"/>
          <p:nvPr/>
        </p:nvSpPr>
        <p:spPr>
          <a:xfrm>
            <a:off x="289323" y="90076"/>
            <a:ext cx="209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C27BA0"/>
                </a:solidFill>
                <a:latin typeface="Fira Sans Extra Condensed"/>
                <a:ea typeface="Fira Sans Extra Condensed"/>
                <a:cs typeface="Fira Sans Extra Condensed"/>
                <a:sym typeface="Fira Sans Extra Condensed"/>
              </a:rPr>
              <a:t>F</a:t>
            </a:r>
            <a:r>
              <a:rPr b="1" i="0" lang="en" sz="1400" u="none" cap="none" strike="noStrike">
                <a:solidFill>
                  <a:srgbClr val="C27BA0"/>
                </a:solidFill>
                <a:latin typeface="Fira Sans Extra Condensed"/>
                <a:ea typeface="Fira Sans Extra Condensed"/>
                <a:cs typeface="Fira Sans Extra Condensed"/>
                <a:sym typeface="Fira Sans Extra Condensed"/>
              </a:rPr>
              <a:t>emale slide</a:t>
            </a:r>
            <a:r>
              <a:rPr b="1" lang="en">
                <a:solidFill>
                  <a:srgbClr val="C27BA0"/>
                </a:solidFill>
                <a:latin typeface="Fira Sans Extra Condensed"/>
                <a:ea typeface="Fira Sans Extra Condensed"/>
                <a:cs typeface="Fira Sans Extra Condensed"/>
                <a:sym typeface="Fira Sans Extra Condensed"/>
              </a:rPr>
              <a:t>s</a:t>
            </a:r>
            <a:r>
              <a:rPr b="1" i="0" lang="en" sz="1400" u="none" cap="none" strike="noStrike">
                <a:solidFill>
                  <a:srgbClr val="C27BA0"/>
                </a:solidFill>
                <a:latin typeface="Fira Sans Extra Condensed"/>
                <a:ea typeface="Fira Sans Extra Condensed"/>
                <a:cs typeface="Fira Sans Extra Condensed"/>
                <a:sym typeface="Fira Sans Extra Condensed"/>
              </a:rPr>
              <a:t> only </a:t>
            </a:r>
            <a:endParaRPr b="1" i="0" sz="14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21"/>
          <p:cNvSpPr txBox="1"/>
          <p:nvPr>
            <p:ph type="title"/>
          </p:nvPr>
        </p:nvSpPr>
        <p:spPr>
          <a:xfrm>
            <a:off x="173125" y="2703573"/>
            <a:ext cx="2539200" cy="28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t>Hypoventilation</a:t>
            </a:r>
            <a:endParaRPr/>
          </a:p>
        </p:txBody>
      </p:sp>
      <p:sp>
        <p:nvSpPr>
          <p:cNvPr id="692" name="Google Shape;692;p21"/>
          <p:cNvSpPr txBox="1"/>
          <p:nvPr>
            <p:ph idx="2" type="subTitle"/>
          </p:nvPr>
        </p:nvSpPr>
        <p:spPr>
          <a:xfrm>
            <a:off x="608672" y="3091351"/>
            <a:ext cx="3167100" cy="63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500">
                <a:latin typeface="Fira Sans Extra Condensed"/>
                <a:ea typeface="Fira Sans Extra Condensed"/>
                <a:cs typeface="Fira Sans Extra Condensed"/>
                <a:sym typeface="Fira Sans Extra Condensed"/>
              </a:rPr>
              <a:t>is the opposite, you retain too much CO2.</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400"/>
              <a:buNone/>
            </a:pPr>
            <a:r>
              <a:t/>
            </a:r>
            <a:endParaRPr/>
          </a:p>
        </p:txBody>
      </p:sp>
      <p:sp>
        <p:nvSpPr>
          <p:cNvPr id="693" name="Google Shape;693;p21"/>
          <p:cNvSpPr txBox="1"/>
          <p:nvPr>
            <p:ph idx="3" type="title"/>
          </p:nvPr>
        </p:nvSpPr>
        <p:spPr>
          <a:xfrm>
            <a:off x="173132" y="1511670"/>
            <a:ext cx="2539200" cy="468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solidFill>
                  <a:srgbClr val="CC0000"/>
                </a:solidFill>
              </a:rPr>
              <a:t>Hyper</a:t>
            </a:r>
            <a:r>
              <a:rPr lang="en"/>
              <a:t>ventilation</a:t>
            </a:r>
            <a:endParaRPr/>
          </a:p>
        </p:txBody>
      </p:sp>
      <p:sp>
        <p:nvSpPr>
          <p:cNvPr id="694" name="Google Shape;694;p21"/>
          <p:cNvSpPr txBox="1"/>
          <p:nvPr>
            <p:ph idx="4" type="title"/>
          </p:nvPr>
        </p:nvSpPr>
        <p:spPr>
          <a:xfrm>
            <a:off x="260390" y="54295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Hypo and hyper-ventilation</a:t>
            </a:r>
            <a:endParaRPr sz="3000"/>
          </a:p>
          <a:p>
            <a:pPr indent="0" lvl="0" marL="0" rtl="0" algn="l">
              <a:lnSpc>
                <a:spcPct val="100000"/>
              </a:lnSpc>
              <a:spcBef>
                <a:spcPts val="0"/>
              </a:spcBef>
              <a:spcAft>
                <a:spcPts val="0"/>
              </a:spcAft>
              <a:buSzPts val="2800"/>
              <a:buNone/>
            </a:pPr>
            <a:r>
              <a:t/>
            </a:r>
            <a:endParaRPr/>
          </a:p>
        </p:txBody>
      </p:sp>
      <p:sp>
        <p:nvSpPr>
          <p:cNvPr id="695" name="Google Shape;695;p21"/>
          <p:cNvSpPr txBox="1"/>
          <p:nvPr>
            <p:ph idx="1" type="subTitle"/>
          </p:nvPr>
        </p:nvSpPr>
        <p:spPr>
          <a:xfrm>
            <a:off x="608669" y="1979675"/>
            <a:ext cx="5909700" cy="87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500">
                <a:latin typeface="Fira Sans Extra Condensed"/>
                <a:ea typeface="Fira Sans Extra Condensed"/>
                <a:cs typeface="Fira Sans Extra Condensed"/>
                <a:sym typeface="Fira Sans Extra Condensed"/>
              </a:rPr>
              <a:t>is </a:t>
            </a:r>
            <a:r>
              <a:rPr lang="en" sz="1500">
                <a:solidFill>
                  <a:srgbClr val="CC0000"/>
                </a:solidFill>
                <a:latin typeface="Fira Sans Extra Condensed"/>
                <a:ea typeface="Fira Sans Extra Condensed"/>
                <a:cs typeface="Fira Sans Extra Condensed"/>
                <a:sym typeface="Fira Sans Extra Condensed"/>
              </a:rPr>
              <a:t>excessive VA</a:t>
            </a:r>
            <a:r>
              <a:rPr lang="en" sz="1500">
                <a:latin typeface="Fira Sans Extra Condensed"/>
                <a:ea typeface="Fira Sans Extra Condensed"/>
                <a:cs typeface="Fira Sans Extra Condensed"/>
                <a:sym typeface="Fira Sans Extra Condensed"/>
              </a:rPr>
              <a:t> such that too much CO2 is blown out of the body, not breathing too quickly as the word is commonly (mis)used.</a:t>
            </a:r>
            <a:endParaRPr sz="1500">
              <a:latin typeface="Fira Sans Extra Condensed"/>
              <a:ea typeface="Fira Sans Extra Condensed"/>
              <a:cs typeface="Fira Sans Extra Condensed"/>
              <a:sym typeface="Fira Sans Extra Condensed"/>
            </a:endParaRPr>
          </a:p>
          <a:p>
            <a:pPr indent="0" lvl="0" marL="0" rtl="0" algn="ctr">
              <a:lnSpc>
                <a:spcPct val="100000"/>
              </a:lnSpc>
              <a:spcBef>
                <a:spcPts val="0"/>
              </a:spcBef>
              <a:spcAft>
                <a:spcPts val="0"/>
              </a:spcAft>
              <a:buSzPts val="1400"/>
              <a:buNone/>
            </a:pPr>
            <a:r>
              <a:t/>
            </a:r>
            <a:endParaRPr/>
          </a:p>
        </p:txBody>
      </p:sp>
      <p:grpSp>
        <p:nvGrpSpPr>
          <p:cNvPr id="696" name="Google Shape;696;p21"/>
          <p:cNvGrpSpPr/>
          <p:nvPr/>
        </p:nvGrpSpPr>
        <p:grpSpPr>
          <a:xfrm flipH="1" rot="10800000">
            <a:off x="260402" y="626491"/>
            <a:ext cx="6662981" cy="467987"/>
            <a:chOff x="6103594" y="3733725"/>
            <a:chExt cx="2798631" cy="351315"/>
          </a:xfrm>
        </p:grpSpPr>
        <p:sp>
          <p:nvSpPr>
            <p:cNvPr id="697" name="Google Shape;697;p21"/>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1"/>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1"/>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1"/>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1" name="Google Shape;701;p21"/>
          <p:cNvPicPr preferRelativeResize="0"/>
          <p:nvPr/>
        </p:nvPicPr>
        <p:blipFill rotWithShape="1">
          <a:blip r:embed="rId3">
            <a:alphaModFix/>
          </a:blip>
          <a:srcRect b="0" l="0" r="0" t="0"/>
          <a:stretch/>
        </p:blipFill>
        <p:spPr>
          <a:xfrm>
            <a:off x="5850037" y="2703578"/>
            <a:ext cx="2876276" cy="2203550"/>
          </a:xfrm>
          <a:prstGeom prst="rect">
            <a:avLst/>
          </a:prstGeom>
          <a:noFill/>
          <a:ln>
            <a:noFill/>
          </a:ln>
        </p:spPr>
      </p:pic>
      <p:sp>
        <p:nvSpPr>
          <p:cNvPr id="702" name="Google Shape;702;p21"/>
          <p:cNvSpPr/>
          <p:nvPr/>
        </p:nvSpPr>
        <p:spPr>
          <a:xfrm>
            <a:off x="362218" y="1606131"/>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1"/>
          <p:cNvSpPr/>
          <p:nvPr/>
        </p:nvSpPr>
        <p:spPr>
          <a:xfrm>
            <a:off x="362228" y="2812256"/>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1"/>
          <p:cNvSpPr txBox="1"/>
          <p:nvPr/>
        </p:nvSpPr>
        <p:spPr>
          <a:xfrm>
            <a:off x="289323" y="90076"/>
            <a:ext cx="209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C27BA0"/>
                </a:solidFill>
                <a:latin typeface="Fira Sans Extra Condensed"/>
                <a:ea typeface="Fira Sans Extra Condensed"/>
                <a:cs typeface="Fira Sans Extra Condensed"/>
                <a:sym typeface="Fira Sans Extra Condensed"/>
              </a:rPr>
              <a:t>F</a:t>
            </a:r>
            <a:r>
              <a:rPr b="1" i="0" lang="en" sz="1400" u="none" cap="none" strike="noStrike">
                <a:solidFill>
                  <a:srgbClr val="C27BA0"/>
                </a:solidFill>
                <a:latin typeface="Fira Sans Extra Condensed"/>
                <a:ea typeface="Fira Sans Extra Condensed"/>
                <a:cs typeface="Fira Sans Extra Condensed"/>
                <a:sym typeface="Fira Sans Extra Condensed"/>
              </a:rPr>
              <a:t>emale slide</a:t>
            </a:r>
            <a:r>
              <a:rPr b="1" lang="en">
                <a:solidFill>
                  <a:srgbClr val="C27BA0"/>
                </a:solidFill>
                <a:latin typeface="Fira Sans Extra Condensed"/>
                <a:ea typeface="Fira Sans Extra Condensed"/>
                <a:cs typeface="Fira Sans Extra Condensed"/>
                <a:sym typeface="Fira Sans Extra Condensed"/>
              </a:rPr>
              <a:t>s</a:t>
            </a:r>
            <a:r>
              <a:rPr b="1" i="0" lang="en" sz="1400" u="none" cap="none" strike="noStrike">
                <a:solidFill>
                  <a:srgbClr val="C27BA0"/>
                </a:solidFill>
                <a:latin typeface="Fira Sans Extra Condensed"/>
                <a:ea typeface="Fira Sans Extra Condensed"/>
                <a:cs typeface="Fira Sans Extra Condensed"/>
                <a:sym typeface="Fira Sans Extra Condensed"/>
              </a:rPr>
              <a:t> only </a:t>
            </a:r>
            <a:endParaRPr b="1" i="0" sz="14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2"/>
          <p:cNvSpPr txBox="1"/>
          <p:nvPr>
            <p:ph type="title"/>
          </p:nvPr>
        </p:nvSpPr>
        <p:spPr>
          <a:xfrm>
            <a:off x="514275" y="21765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Cyanosis</a:t>
            </a:r>
            <a:endParaRPr/>
          </a:p>
        </p:txBody>
      </p:sp>
      <p:sp>
        <p:nvSpPr>
          <p:cNvPr id="710" name="Google Shape;710;p22"/>
          <p:cNvSpPr txBox="1"/>
          <p:nvPr>
            <p:ph idx="1" type="subTitle"/>
          </p:nvPr>
        </p:nvSpPr>
        <p:spPr>
          <a:xfrm>
            <a:off x="514275" y="989000"/>
            <a:ext cx="8515500" cy="339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A blue discoloration of the skin and mucus membrane due to more than 5</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g/100 ml of </a:t>
            </a:r>
            <a:r>
              <a:rPr lang="en" sz="1500">
                <a:solidFill>
                  <a:srgbClr val="C27BA0"/>
                </a:solidFill>
                <a:latin typeface="Fira Sans Extra Condensed"/>
                <a:ea typeface="Fira Sans Extra Condensed"/>
                <a:cs typeface="Fira Sans Extra Condensed"/>
                <a:sym typeface="Fira Sans Extra Condensed"/>
              </a:rPr>
              <a:t>reduced</a:t>
            </a:r>
            <a:r>
              <a:rPr lang="en" sz="1500">
                <a:latin typeface="Fira Sans Extra Condensed"/>
                <a:ea typeface="Fira Sans Extra Condensed"/>
                <a:cs typeface="Fira Sans Extra Condensed"/>
                <a:sym typeface="Fira Sans Extra Condensed"/>
              </a:rPr>
              <a:t> (deoxygenated) hemoglobin in the skin blood vessels</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solidFill>
                  <a:srgbClr val="C27BA0"/>
                </a:solidFill>
                <a:latin typeface="Fira Sans Extra Condensed"/>
                <a:ea typeface="Fira Sans Extra Condensed"/>
                <a:cs typeface="Fira Sans Extra Condensed"/>
                <a:sym typeface="Fira Sans Extra Condensed"/>
              </a:rPr>
              <a:t>especially the capillaries.</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n" sz="1500">
                <a:solidFill>
                  <a:srgbClr val="C27BA0"/>
                </a:solidFill>
                <a:latin typeface="Fira Sans Extra Condensed"/>
                <a:ea typeface="Fira Sans Extra Condensed"/>
                <a:cs typeface="Fira Sans Extra Condensed"/>
                <a:sym typeface="Fira Sans Extra Condensed"/>
              </a:rPr>
              <a:t>Oxygen Saturation(86-85%). </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solidFill>
                  <a:srgbClr val="C27BA0"/>
                </a:solidFill>
                <a:latin typeface="Fira Sans Extra Condensed"/>
                <a:ea typeface="Fira Sans Extra Condensed"/>
                <a:cs typeface="Fira Sans Extra Condensed"/>
                <a:sym typeface="Fira Sans Extra Condensed"/>
              </a:rPr>
              <a:t>This deoxygenated hemoglobin has an intense dark blue purple color that is transmitted through the skin.</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b="1" lang="en" sz="1500">
                <a:solidFill>
                  <a:srgbClr val="C27BA0"/>
                </a:solidFill>
                <a:latin typeface="Fira Sans Extra Condensed"/>
                <a:ea typeface="Fira Sans Extra Condensed"/>
                <a:cs typeface="Fira Sans Extra Condensed"/>
                <a:sym typeface="Fira Sans Extra Condensed"/>
              </a:rPr>
              <a:t>Two types: </a:t>
            </a:r>
            <a:endParaRPr b="1"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solidFill>
                  <a:srgbClr val="C27BA0"/>
                </a:solidFill>
                <a:latin typeface="Fira Sans Extra Condensed"/>
                <a:ea typeface="Fira Sans Extra Condensed"/>
                <a:cs typeface="Fira Sans Extra Condensed"/>
                <a:sym typeface="Fira Sans Extra Condensed"/>
              </a:rPr>
              <a:t> </a:t>
            </a:r>
            <a:r>
              <a:rPr b="1" lang="en" sz="1500">
                <a:solidFill>
                  <a:srgbClr val="C27BA0"/>
                </a:solidFill>
                <a:latin typeface="Fira Sans Extra Condensed"/>
                <a:ea typeface="Fira Sans Extra Condensed"/>
                <a:cs typeface="Fira Sans Extra Condensed"/>
                <a:sym typeface="Fira Sans Extra Condensed"/>
              </a:rPr>
              <a:t>Central</a:t>
            </a:r>
            <a:r>
              <a:rPr lang="en" sz="1500">
                <a:solidFill>
                  <a:srgbClr val="C27BA0"/>
                </a:solidFill>
                <a:latin typeface="Fira Sans Extra Condensed"/>
                <a:ea typeface="Fira Sans Extra Condensed"/>
                <a:cs typeface="Fira Sans Extra Condensed"/>
                <a:sym typeface="Fira Sans Extra Condensed"/>
              </a:rPr>
              <a:t>: chest, neck, tongue, lips.</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b="1" lang="en" sz="1500">
                <a:solidFill>
                  <a:srgbClr val="C27BA0"/>
                </a:solidFill>
                <a:latin typeface="Fira Sans Extra Condensed"/>
                <a:ea typeface="Fira Sans Extra Condensed"/>
                <a:cs typeface="Fira Sans Extra Condensed"/>
                <a:sym typeface="Fira Sans Extra Condensed"/>
              </a:rPr>
              <a:t>Peripheral</a:t>
            </a:r>
            <a:r>
              <a:rPr lang="en" sz="1500">
                <a:solidFill>
                  <a:srgbClr val="C27BA0"/>
                </a:solidFill>
                <a:latin typeface="Fira Sans Extra Condensed"/>
                <a:ea typeface="Fira Sans Extra Condensed"/>
                <a:cs typeface="Fira Sans Extra Condensed"/>
                <a:sym typeface="Fira Sans Extra Condensed"/>
              </a:rPr>
              <a:t>: finger, toes, tip-off nose ,ears.</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solidFill>
                <a:srgbClr val="C27BA0"/>
              </a:solidFill>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A person with anemia almost never develop cyanosis due to low amount of Hb for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5 grams to be deoxygenated/100ml blood.</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In polycythemia vera (excess red blood cells), excess Hb that can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rPr lang="en" sz="1500">
                <a:latin typeface="Fira Sans Extra Condensed"/>
                <a:ea typeface="Fira Sans Extra Condensed"/>
                <a:cs typeface="Fira Sans Extra Condensed"/>
                <a:sym typeface="Fira Sans Extra Condensed"/>
              </a:rPr>
              <a:t>become deoxygenated can cause cyanosis even under normal conditions.</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sz="1500">
              <a:latin typeface="Fira Sans Extra Condensed"/>
              <a:ea typeface="Fira Sans Extra Condensed"/>
              <a:cs typeface="Fira Sans Extra Condensed"/>
              <a:sym typeface="Fira Sans Extra Condensed"/>
            </a:endParaRPr>
          </a:p>
          <a:p>
            <a:pPr indent="0" lvl="0" marL="0" rtl="0" algn="l">
              <a:lnSpc>
                <a:spcPct val="100000"/>
              </a:lnSpc>
              <a:spcBef>
                <a:spcPts val="0"/>
              </a:spcBef>
              <a:spcAft>
                <a:spcPts val="0"/>
              </a:spcAft>
              <a:buSzPts val="1200"/>
              <a:buNone/>
            </a:pPr>
            <a:r>
              <a:t/>
            </a:r>
            <a:endParaRPr/>
          </a:p>
        </p:txBody>
      </p:sp>
      <p:sp>
        <p:nvSpPr>
          <p:cNvPr id="711" name="Google Shape;711;p22"/>
          <p:cNvSpPr/>
          <p:nvPr/>
        </p:nvSpPr>
        <p:spPr>
          <a:xfrm flipH="1" rot="10800000">
            <a:off x="415027" y="2909184"/>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2"/>
          <p:cNvSpPr/>
          <p:nvPr/>
        </p:nvSpPr>
        <p:spPr>
          <a:xfrm flipH="1" rot="10800000">
            <a:off x="415032" y="3151638"/>
            <a:ext cx="174827" cy="153925"/>
          </a:xfrm>
          <a:custGeom>
            <a:rect b="b" l="l" r="r" t="t"/>
            <a:pathLst>
              <a:path extrusionOk="0" h="2179" w="2222">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0B539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3" name="Google Shape;713;p22"/>
          <p:cNvGrpSpPr/>
          <p:nvPr/>
        </p:nvGrpSpPr>
        <p:grpSpPr>
          <a:xfrm flipH="1" rot="10800000">
            <a:off x="415026" y="319257"/>
            <a:ext cx="6662981" cy="467987"/>
            <a:chOff x="6103594" y="3733725"/>
            <a:chExt cx="2798631" cy="351315"/>
          </a:xfrm>
        </p:grpSpPr>
        <p:sp>
          <p:nvSpPr>
            <p:cNvPr id="714" name="Google Shape;714;p22"/>
            <p:cNvSpPr/>
            <p:nvPr/>
          </p:nvSpPr>
          <p:spPr>
            <a:xfrm>
              <a:off x="6103594" y="3733740"/>
              <a:ext cx="2113800" cy="351300"/>
            </a:xfrm>
            <a:prstGeom prst="homePlate">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2"/>
            <p:cNvSpPr/>
            <p:nvPr/>
          </p:nvSpPr>
          <p:spPr>
            <a:xfrm>
              <a:off x="80985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2"/>
            <p:cNvSpPr/>
            <p:nvPr/>
          </p:nvSpPr>
          <p:spPr>
            <a:xfrm>
              <a:off x="83271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2"/>
            <p:cNvSpPr/>
            <p:nvPr/>
          </p:nvSpPr>
          <p:spPr>
            <a:xfrm>
              <a:off x="8555725" y="3733725"/>
              <a:ext cx="346500" cy="351300"/>
            </a:xfrm>
            <a:prstGeom prst="chevron">
              <a:avLst>
                <a:gd fmla="val 50000" name="adj"/>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18" name="Google Shape;718;p22"/>
          <p:cNvPicPr preferRelativeResize="0"/>
          <p:nvPr/>
        </p:nvPicPr>
        <p:blipFill rotWithShape="1">
          <a:blip r:embed="rId3">
            <a:alphaModFix/>
          </a:blip>
          <a:srcRect b="0" l="0" r="0" t="0"/>
          <a:stretch/>
        </p:blipFill>
        <p:spPr>
          <a:xfrm>
            <a:off x="5319425" y="2689250"/>
            <a:ext cx="651300" cy="450200"/>
          </a:xfrm>
          <a:prstGeom prst="rect">
            <a:avLst/>
          </a:prstGeom>
          <a:noFill/>
          <a:ln>
            <a:noFill/>
          </a:ln>
        </p:spPr>
      </p:pic>
      <p:pic>
        <p:nvPicPr>
          <p:cNvPr id="719" name="Google Shape;719;p22"/>
          <p:cNvPicPr preferRelativeResize="0"/>
          <p:nvPr/>
        </p:nvPicPr>
        <p:blipFill rotWithShape="1">
          <a:blip r:embed="rId4">
            <a:alphaModFix/>
          </a:blip>
          <a:srcRect b="0" l="0" r="0" t="0"/>
          <a:stretch/>
        </p:blipFill>
        <p:spPr>
          <a:xfrm>
            <a:off x="4696750" y="2680350"/>
            <a:ext cx="524900" cy="468000"/>
          </a:xfrm>
          <a:prstGeom prst="rect">
            <a:avLst/>
          </a:prstGeom>
          <a:noFill/>
          <a:ln>
            <a:noFill/>
          </a:ln>
        </p:spPr>
      </p:pic>
      <p:pic>
        <p:nvPicPr>
          <p:cNvPr id="720" name="Google Shape;720;p22"/>
          <p:cNvPicPr preferRelativeResize="0"/>
          <p:nvPr/>
        </p:nvPicPr>
        <p:blipFill rotWithShape="1">
          <a:blip r:embed="rId5">
            <a:alphaModFix/>
          </a:blip>
          <a:srcRect b="0" l="0" r="0" t="0"/>
          <a:stretch/>
        </p:blipFill>
        <p:spPr>
          <a:xfrm>
            <a:off x="3947684" y="2680361"/>
            <a:ext cx="651303" cy="468000"/>
          </a:xfrm>
          <a:prstGeom prst="rect">
            <a:avLst/>
          </a:prstGeom>
          <a:noFill/>
          <a:ln>
            <a:noFill/>
          </a:ln>
        </p:spPr>
      </p:pic>
      <p:sp>
        <p:nvSpPr>
          <p:cNvPr id="721" name="Google Shape;721;p22"/>
          <p:cNvSpPr/>
          <p:nvPr/>
        </p:nvSpPr>
        <p:spPr>
          <a:xfrm>
            <a:off x="285147" y="3749246"/>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2"/>
          <p:cNvSpPr/>
          <p:nvPr/>
        </p:nvSpPr>
        <p:spPr>
          <a:xfrm>
            <a:off x="285153" y="4472011"/>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2"/>
          <p:cNvSpPr/>
          <p:nvPr/>
        </p:nvSpPr>
        <p:spPr>
          <a:xfrm>
            <a:off x="285153" y="1931406"/>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4" name="Google Shape;724;p22"/>
          <p:cNvPicPr preferRelativeResize="0"/>
          <p:nvPr/>
        </p:nvPicPr>
        <p:blipFill rotWithShape="1">
          <a:blip r:embed="rId6">
            <a:alphaModFix/>
          </a:blip>
          <a:srcRect b="0" l="0" r="0" t="0"/>
          <a:stretch/>
        </p:blipFill>
        <p:spPr>
          <a:xfrm>
            <a:off x="7402600" y="4079600"/>
            <a:ext cx="1741400" cy="1063900"/>
          </a:xfrm>
          <a:prstGeom prst="rect">
            <a:avLst/>
          </a:prstGeom>
          <a:noFill/>
          <a:ln>
            <a:noFill/>
          </a:ln>
        </p:spPr>
      </p:pic>
      <p:pic>
        <p:nvPicPr>
          <p:cNvPr id="725" name="Google Shape;725;p22"/>
          <p:cNvPicPr preferRelativeResize="0"/>
          <p:nvPr/>
        </p:nvPicPr>
        <p:blipFill rotWithShape="1">
          <a:blip r:embed="rId7">
            <a:alphaModFix/>
          </a:blip>
          <a:srcRect b="0" l="0" r="0" t="0"/>
          <a:stretch/>
        </p:blipFill>
        <p:spPr>
          <a:xfrm>
            <a:off x="7268304" y="3151650"/>
            <a:ext cx="1875706" cy="931200"/>
          </a:xfrm>
          <a:prstGeom prst="rect">
            <a:avLst/>
          </a:prstGeom>
          <a:noFill/>
          <a:ln>
            <a:noFill/>
          </a:ln>
        </p:spPr>
      </p:pic>
      <p:sp>
        <p:nvSpPr>
          <p:cNvPr id="726" name="Google Shape;726;p22"/>
          <p:cNvSpPr/>
          <p:nvPr/>
        </p:nvSpPr>
        <p:spPr>
          <a:xfrm>
            <a:off x="285153" y="2401256"/>
            <a:ext cx="279123" cy="279083"/>
          </a:xfrm>
          <a:custGeom>
            <a:rect b="b" l="l" r="r" t="t"/>
            <a:pathLst>
              <a:path extrusionOk="0" h="7100" w="7101">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23"/>
          <p:cNvSpPr txBox="1"/>
          <p:nvPr>
            <p:ph type="title"/>
          </p:nvPr>
        </p:nvSpPr>
        <p:spPr>
          <a:xfrm>
            <a:off x="489448" y="229185"/>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MCQ</a:t>
            </a:r>
            <a:endParaRPr sz="3000"/>
          </a:p>
        </p:txBody>
      </p:sp>
      <p:graphicFrame>
        <p:nvGraphicFramePr>
          <p:cNvPr id="732" name="Google Shape;732;p23"/>
          <p:cNvGraphicFramePr/>
          <p:nvPr/>
        </p:nvGraphicFramePr>
        <p:xfrm>
          <a:off x="489450" y="888480"/>
          <a:ext cx="3000000" cy="3000000"/>
        </p:xfrm>
        <a:graphic>
          <a:graphicData uri="http://schemas.openxmlformats.org/drawingml/2006/table">
            <a:tbl>
              <a:tblPr>
                <a:noFill/>
                <a:tableStyleId>{709AAE2C-E0D5-4FA5-B552-400107D61EC7}</a:tableStyleId>
              </a:tblPr>
              <a:tblGrid>
                <a:gridCol w="1958175"/>
                <a:gridCol w="1958175"/>
                <a:gridCol w="1958175"/>
                <a:gridCol w="1958175"/>
              </a:tblGrid>
              <a:tr h="466250">
                <a:tc gridSpan="4">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Fira Sans Extra Condensed"/>
                          <a:ea typeface="Fira Sans Extra Condensed"/>
                          <a:cs typeface="Fira Sans Extra Condensed"/>
                          <a:sym typeface="Fira Sans Extra Condensed"/>
                        </a:rPr>
                        <a:t>Q1) Hypercapnia </a:t>
                      </a:r>
                      <a:r>
                        <a:rPr lang="en" sz="1500" u="none" cap="none" strike="noStrike">
                          <a:solidFill>
                            <a:schemeClr val="dk1"/>
                          </a:solidFill>
                          <a:latin typeface="Fira Sans Extra Condensed"/>
                          <a:ea typeface="Fira Sans Extra Condensed"/>
                          <a:cs typeface="Fira Sans Extra Condensed"/>
                          <a:sym typeface="Fira Sans Extra Condensed"/>
                        </a:rPr>
                        <a:t>is an </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323850" lvl="0" marL="457200" marR="0" rtl="0" algn="l">
                        <a:lnSpc>
                          <a:spcPct val="100000"/>
                        </a:lnSpc>
                        <a:spcBef>
                          <a:spcPts val="0"/>
                        </a:spcBef>
                        <a:spcAft>
                          <a:spcPts val="0"/>
                        </a:spcAft>
                        <a:buClr>
                          <a:srgbClr val="000000"/>
                        </a:buClr>
                        <a:buSzPts val="1500"/>
                        <a:buFont typeface="Fira Sans Extra Condensed"/>
                        <a:buAutoNum type="alphaUcParenR"/>
                      </a:pPr>
                      <a:r>
                        <a:rPr lang="en" sz="1500" u="none" cap="none" strike="noStrike">
                          <a:latin typeface="Fira Sans Extra Condensed"/>
                          <a:ea typeface="Fira Sans Extra Condensed"/>
                          <a:cs typeface="Fira Sans Extra Condensed"/>
                          <a:sym typeface="Fira Sans Extra Condensed"/>
                        </a:rPr>
                        <a:t>excess of CO2 in body fluids</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500" u="none" cap="none" strike="noStrike">
                          <a:latin typeface="Fira Sans Extra Condensed"/>
                          <a:ea typeface="Fira Sans Extra Condensed"/>
                          <a:cs typeface="Fira Sans Extra Condensed"/>
                          <a:sym typeface="Fira Sans Extra Condensed"/>
                        </a:rPr>
                        <a:t>B)  Deficiency of CO2 in body fluids</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500" u="none" cap="none" strike="noStrike">
                          <a:latin typeface="Fira Sans Extra Condensed"/>
                          <a:ea typeface="Fira Sans Extra Condensed"/>
                          <a:cs typeface="Fira Sans Extra Condensed"/>
                          <a:sym typeface="Fira Sans Extra Condensed"/>
                        </a:rPr>
                        <a:t>C) excess of O2 in body fluids</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500" u="none" cap="none" strike="noStrike">
                          <a:latin typeface="Fira Sans Extra Condensed"/>
                          <a:ea typeface="Fira Sans Extra Condensed"/>
                          <a:cs typeface="Fira Sans Extra Condensed"/>
                          <a:sym typeface="Fira Sans Extra Condensed"/>
                        </a:rPr>
                        <a:t>D) Deficiency of O2</a:t>
                      </a:r>
                      <a:r>
                        <a:rPr lang="en" sz="1500" u="none" cap="none" strike="noStrike">
                          <a:solidFill>
                            <a:schemeClr val="dk1"/>
                          </a:solidFill>
                          <a:latin typeface="Fira Sans Extra Condensed"/>
                          <a:ea typeface="Fira Sans Extra Condensed"/>
                          <a:cs typeface="Fira Sans Extra Condensed"/>
                          <a:sym typeface="Fira Sans Extra Condensed"/>
                        </a:rPr>
                        <a:t> in body fluids</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chemeClr val="dk1"/>
                        </a:buClr>
                        <a:buSzPts val="1100"/>
                        <a:buFont typeface="Arial"/>
                        <a:buNone/>
                      </a:pPr>
                      <a:r>
                        <a:rPr lang="en" sz="1500" u="none" cap="none" strike="noStrike">
                          <a:latin typeface="Fira Sans Extra Condensed"/>
                          <a:ea typeface="Fira Sans Extra Condensed"/>
                          <a:cs typeface="Fira Sans Extra Condensed"/>
                          <a:sym typeface="Fira Sans Extra Condensed"/>
                        </a:rPr>
                        <a:t>Q2) Which one of these is not a clinical effect of hypoxia?</a:t>
                      </a:r>
                      <a:endParaRPr sz="15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317500" lvl="0" marL="457200" marR="0" rtl="0" algn="l">
                        <a:lnSpc>
                          <a:spcPct val="100000"/>
                        </a:lnSpc>
                        <a:spcBef>
                          <a:spcPts val="0"/>
                        </a:spcBef>
                        <a:spcAft>
                          <a:spcPts val="0"/>
                        </a:spcAft>
                        <a:buClr>
                          <a:srgbClr val="000000"/>
                        </a:buClr>
                        <a:buSzPts val="1400"/>
                        <a:buFont typeface="Fira Sans Extra Condensed"/>
                        <a:buAutoNum type="alphaUcParenR"/>
                      </a:pPr>
                      <a:r>
                        <a:rPr lang="en" sz="1400" u="none" cap="none" strike="noStrike">
                          <a:latin typeface="Fira Sans Extra Condensed"/>
                          <a:ea typeface="Fira Sans Extra Condensed"/>
                          <a:cs typeface="Fira Sans Extra Condensed"/>
                          <a:sym typeface="Fira Sans Extra Condensed"/>
                        </a:rPr>
                        <a:t>Death</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 </a:t>
                      </a:r>
                      <a:r>
                        <a:rPr lang="en" sz="1400" u="none" cap="none" strike="noStrike">
                          <a:latin typeface="Fira Sans Extra Condensed"/>
                          <a:ea typeface="Fira Sans Extra Condensed"/>
                          <a:cs typeface="Fira Sans Extra Condensed"/>
                          <a:sym typeface="Fira Sans Extra Condensed"/>
                        </a:rPr>
                        <a:t>Decrease heart rate </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 </a:t>
                      </a:r>
                      <a:r>
                        <a:rPr lang="en" sz="1400" u="none" cap="none" strike="noStrike">
                          <a:latin typeface="Fira Sans Extra Condensed"/>
                          <a:ea typeface="Fira Sans Extra Condensed"/>
                          <a:cs typeface="Fira Sans Extra Condensed"/>
                          <a:sym typeface="Fira Sans Extra Condensed"/>
                        </a:rPr>
                        <a:t>Headache</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Fira Sans Extra Condensed"/>
                          <a:ea typeface="Fira Sans Extra Condensed"/>
                          <a:cs typeface="Fira Sans Extra Condensed"/>
                          <a:sym typeface="Fira Sans Extra Condensed"/>
                        </a:rPr>
                        <a:t>D) </a:t>
                      </a:r>
                      <a:r>
                        <a:rPr lang="en" sz="1400" u="none" cap="none" strike="noStrike">
                          <a:solidFill>
                            <a:schemeClr val="dk1"/>
                          </a:solidFill>
                          <a:latin typeface="Fira Sans Extra Condensed"/>
                          <a:ea typeface="Fira Sans Extra Condensed"/>
                          <a:cs typeface="Fira Sans Extra Condensed"/>
                          <a:sym typeface="Fira Sans Extra Condensed"/>
                        </a:rPr>
                        <a:t>Dyspnea</a:t>
                      </a:r>
                      <a:endParaRPr sz="1400" u="none" cap="none" strike="noStrike">
                        <a:latin typeface="Fira Sans Extra Condensed"/>
                        <a:ea typeface="Fira Sans Extra Condensed"/>
                        <a:cs typeface="Fira Sans Extra Condensed"/>
                        <a:sym typeface="Fira Sans Extra Condensed"/>
                      </a:endParaRPr>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r h="466250">
                <a:tc gridSpan="4">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CFE2F3"/>
                    </a:solidFill>
                  </a:tcPr>
                </a:tc>
                <a:tc hMerge="1"/>
                <a:tc hMerge="1"/>
                <a:tc hMerge="1"/>
              </a:tr>
              <a:tr h="4662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CFE2F3"/>
                      </a:solidFill>
                      <a:prstDash val="lgDash"/>
                      <a:round/>
                      <a:headEnd len="sm" w="sm" type="none"/>
                      <a:tailEnd len="sm" w="sm" type="none"/>
                    </a:lnL>
                    <a:lnR cap="flat" cmpd="sng" w="9525">
                      <a:solidFill>
                        <a:srgbClr val="CFE2F3"/>
                      </a:solidFill>
                      <a:prstDash val="lgDash"/>
                      <a:round/>
                      <a:headEnd len="sm" w="sm" type="none"/>
                      <a:tailEnd len="sm" w="sm" type="none"/>
                    </a:lnR>
                    <a:lnT cap="flat" cmpd="sng" w="9525">
                      <a:solidFill>
                        <a:srgbClr val="CFE2F3"/>
                      </a:solidFill>
                      <a:prstDash val="lgDash"/>
                      <a:round/>
                      <a:headEnd len="sm" w="sm" type="none"/>
                      <a:tailEnd len="sm" w="sm" type="none"/>
                    </a:lnT>
                    <a:lnB cap="flat" cmpd="sng" w="9525">
                      <a:solidFill>
                        <a:srgbClr val="CFE2F3"/>
                      </a:solidFill>
                      <a:prstDash val="lgDash"/>
                      <a:round/>
                      <a:headEnd len="sm" w="sm" type="none"/>
                      <a:tailEnd len="sm" w="sm" type="none"/>
                    </a:lnB>
                    <a:solidFill>
                      <a:srgbClr val="FFFFFF"/>
                    </a:solidFill>
                  </a:tcPr>
                </a:tc>
              </a:tr>
            </a:tbl>
          </a:graphicData>
        </a:graphic>
      </p:graphicFrame>
      <p:sp>
        <p:nvSpPr>
          <p:cNvPr id="733" name="Google Shape;733;p23"/>
          <p:cNvSpPr txBox="1"/>
          <p:nvPr/>
        </p:nvSpPr>
        <p:spPr>
          <a:xfrm rot="-501207">
            <a:off x="3335104" y="-17150"/>
            <a:ext cx="925115" cy="39630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734" name="Google Shape;734;p23"/>
          <p:cNvSpPr txBox="1"/>
          <p:nvPr/>
        </p:nvSpPr>
        <p:spPr>
          <a:xfrm>
            <a:off x="8517236" y="216875"/>
            <a:ext cx="5097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Q1) A </a:t>
            </a:r>
            <a:endParaRPr b="0" i="0" sz="1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Q2) B</a:t>
            </a:r>
            <a:endParaRPr b="0" i="0" sz="1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Q3) D</a:t>
            </a:r>
            <a:endParaRPr b="0" i="0" sz="1000" u="none" cap="none" strike="noStrike">
              <a:solidFill>
                <a:srgbClr val="000000"/>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Fira Sans Extra Condensed"/>
                <a:ea typeface="Fira Sans Extra Condensed"/>
                <a:cs typeface="Fira Sans Extra Condensed"/>
                <a:sym typeface="Fira Sans Extra Condensed"/>
              </a:rPr>
              <a:t>Q4) C</a:t>
            </a:r>
            <a:endParaRPr b="0" i="0" sz="1000" u="none" cap="none" strike="noStrike">
              <a:solidFill>
                <a:srgbClr val="000000"/>
              </a:solidFill>
              <a:latin typeface="Fira Sans Extra Condensed"/>
              <a:ea typeface="Fira Sans Extra Condensed"/>
              <a:cs typeface="Fira Sans Extra Condensed"/>
              <a:sym typeface="Fira Sans Extra Condensed"/>
            </a:endParaRPr>
          </a:p>
        </p:txBody>
      </p:sp>
      <p:sp>
        <p:nvSpPr>
          <p:cNvPr id="735" name="Google Shape;735;p23"/>
          <p:cNvSpPr txBox="1"/>
          <p:nvPr/>
        </p:nvSpPr>
        <p:spPr>
          <a:xfrm>
            <a:off x="489449" y="2927279"/>
            <a:ext cx="7300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Q3) Arterial O2 content is reduced in which of the following conditions?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36" name="Google Shape;736;p23"/>
          <p:cNvSpPr txBox="1"/>
          <p:nvPr/>
        </p:nvSpPr>
        <p:spPr>
          <a:xfrm>
            <a:off x="489456" y="3859779"/>
            <a:ext cx="7300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Q4) Anemic hypoxia means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37" name="Google Shape;737;p23"/>
          <p:cNvSpPr txBox="1"/>
          <p:nvPr/>
        </p:nvSpPr>
        <p:spPr>
          <a:xfrm>
            <a:off x="609321" y="3342779"/>
            <a:ext cx="7300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A) Stagnant hypoxia      B)  Anemic hypoxia                 C)  Histotoxic hypoxia         D) arterial hypoxia</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38" name="Google Shape;738;p23"/>
          <p:cNvSpPr txBox="1"/>
          <p:nvPr/>
        </p:nvSpPr>
        <p:spPr>
          <a:xfrm>
            <a:off x="489450" y="4326025"/>
            <a:ext cx="8027700" cy="415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000000"/>
              </a:buClr>
              <a:buSzPts val="1500"/>
              <a:buFont typeface="Fira Sans Extra Condensed"/>
              <a:buAutoNum type="alphaUcParenR"/>
            </a:pPr>
            <a:r>
              <a:rPr b="0" i="0" lang="en" sz="900" u="none" cap="none" strike="noStrike">
                <a:solidFill>
                  <a:srgbClr val="000000"/>
                </a:solidFill>
                <a:latin typeface="Fira Sans Extra Condensed"/>
                <a:ea typeface="Fira Sans Extra Condensed"/>
                <a:cs typeface="Fira Sans Extra Condensed"/>
                <a:sym typeface="Fira Sans Extra Condensed"/>
              </a:rPr>
              <a:t>decreased O2 saturation</a:t>
            </a:r>
            <a:r>
              <a:rPr b="0" i="0" lang="en" sz="1500" u="none" cap="none" strike="noStrike">
                <a:solidFill>
                  <a:srgbClr val="000000"/>
                </a:solidFill>
                <a:latin typeface="Fira Sans Extra Condensed"/>
                <a:ea typeface="Fira Sans Extra Condensed"/>
                <a:cs typeface="Fira Sans Extra Condensed"/>
                <a:sym typeface="Fira Sans Extra Condensed"/>
              </a:rPr>
              <a:t>       B) </a:t>
            </a:r>
            <a:r>
              <a:rPr b="0" i="0" lang="en" sz="900" u="none" cap="none" strike="noStrike">
                <a:solidFill>
                  <a:srgbClr val="000000"/>
                </a:solidFill>
                <a:latin typeface="Fira Sans Extra Condensed"/>
                <a:ea typeface="Fira Sans Extra Condensed"/>
                <a:cs typeface="Fira Sans Extra Condensed"/>
                <a:sym typeface="Fira Sans Extra Condensed"/>
              </a:rPr>
              <a:t>decreased O2 because slow rate of circulation</a:t>
            </a:r>
            <a:r>
              <a:rPr b="0" i="0" lang="en" sz="1500" u="none" cap="none" strike="noStrike">
                <a:solidFill>
                  <a:srgbClr val="000000"/>
                </a:solidFill>
                <a:latin typeface="Fira Sans Extra Condensed"/>
                <a:ea typeface="Fira Sans Extra Condensed"/>
                <a:cs typeface="Fira Sans Extra Condensed"/>
                <a:sym typeface="Fira Sans Extra Condensed"/>
              </a:rPr>
              <a:t>    C) </a:t>
            </a:r>
            <a:r>
              <a:rPr b="0" i="0" lang="en" sz="900" u="none" cap="none" strike="noStrike">
                <a:solidFill>
                  <a:srgbClr val="000000"/>
                </a:solidFill>
                <a:latin typeface="Fira Sans Extra Condensed"/>
                <a:ea typeface="Fira Sans Extra Condensed"/>
                <a:cs typeface="Fira Sans Extra Condensed"/>
                <a:sym typeface="Fira Sans Extra Condensed"/>
              </a:rPr>
              <a:t>decreased ability to carry O2</a:t>
            </a:r>
            <a:r>
              <a:rPr b="0" i="0" lang="en" sz="1500" u="none" cap="none" strike="noStrike">
                <a:solidFill>
                  <a:srgbClr val="000000"/>
                </a:solidFill>
                <a:latin typeface="Fira Sans Extra Condensed"/>
                <a:ea typeface="Fira Sans Extra Condensed"/>
                <a:cs typeface="Fira Sans Extra Condensed"/>
                <a:sym typeface="Fira Sans Extra Condensed"/>
              </a:rPr>
              <a:t>    D)</a:t>
            </a:r>
            <a:r>
              <a:rPr b="0" i="0" lang="en" sz="900" u="none" cap="none" strike="noStrike">
                <a:solidFill>
                  <a:srgbClr val="000000"/>
                </a:solidFill>
                <a:latin typeface="Fira Sans Extra Condensed"/>
                <a:ea typeface="Fira Sans Extra Condensed"/>
                <a:cs typeface="Fira Sans Extra Condensed"/>
                <a:sym typeface="Fira Sans Extra Condensed"/>
              </a:rPr>
              <a:t>increased oxygen carrying capacity </a:t>
            </a:r>
            <a:endParaRPr b="0" i="0" sz="900" u="none" cap="none" strike="noStrike">
              <a:solidFill>
                <a:srgbClr val="000000"/>
              </a:solidFill>
              <a:latin typeface="Fira Sans Extra Condensed"/>
              <a:ea typeface="Fira Sans Extra Condensed"/>
              <a:cs typeface="Fira Sans Extra Condensed"/>
              <a:sym typeface="Fira Sans Extra Condensed"/>
            </a:endParaRPr>
          </a:p>
        </p:txBody>
      </p:sp>
      <p:pic>
        <p:nvPicPr>
          <p:cNvPr id="739" name="Google Shape;739;p23">
            <a:hlinkClick r:id="rId3"/>
          </p:cNvPr>
          <p:cNvPicPr preferRelativeResize="0"/>
          <p:nvPr/>
        </p:nvPicPr>
        <p:blipFill>
          <a:blip r:embed="rId4">
            <a:alphaModFix/>
          </a:blip>
          <a:stretch>
            <a:fillRect/>
          </a:stretch>
        </p:blipFill>
        <p:spPr>
          <a:xfrm>
            <a:off x="1555025" y="16875"/>
            <a:ext cx="892600" cy="892600"/>
          </a:xfrm>
          <a:prstGeom prst="rect">
            <a:avLst/>
          </a:prstGeom>
          <a:noFill/>
          <a:ln>
            <a:noFill/>
          </a:ln>
        </p:spPr>
      </p:pic>
      <p:sp>
        <p:nvSpPr>
          <p:cNvPr id="740" name="Google Shape;740;p23"/>
          <p:cNvSpPr txBox="1"/>
          <p:nvPr/>
        </p:nvSpPr>
        <p:spPr>
          <a:xfrm>
            <a:off x="2600700" y="155375"/>
            <a:ext cx="1805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Fira Sans Extra Condensed"/>
                <a:ea typeface="Fira Sans Extra Condensed"/>
                <a:cs typeface="Fira Sans Extra Condensed"/>
                <a:sym typeface="Fira Sans Extra Condensed"/>
              </a:rPr>
              <a:t>For more questions please click on the icon</a:t>
            </a:r>
            <a:endParaRPr>
              <a:latin typeface="Fira Sans Extra Condensed"/>
              <a:ea typeface="Fira Sans Extra Condensed"/>
              <a:cs typeface="Fira Sans Extra Condensed"/>
              <a:sym typeface="Fira Sans Extra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24"/>
          <p:cNvSpPr txBox="1"/>
          <p:nvPr>
            <p:ph type="title"/>
          </p:nvPr>
        </p:nvSpPr>
        <p:spPr>
          <a:xfrm>
            <a:off x="714300" y="435300"/>
            <a:ext cx="77154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t>SAQ</a:t>
            </a:r>
            <a:endParaRPr sz="3000"/>
          </a:p>
        </p:txBody>
      </p:sp>
      <p:sp>
        <p:nvSpPr>
          <p:cNvPr id="746" name="Google Shape;746;p24"/>
          <p:cNvSpPr txBox="1"/>
          <p:nvPr/>
        </p:nvSpPr>
        <p:spPr>
          <a:xfrm>
            <a:off x="914400"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747" name="Google Shape;747;p24"/>
          <p:cNvSpPr txBox="1"/>
          <p:nvPr/>
        </p:nvSpPr>
        <p:spPr>
          <a:xfrm>
            <a:off x="914400"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748" name="Google Shape;748;p24"/>
          <p:cNvSpPr txBox="1"/>
          <p:nvPr/>
        </p:nvSpPr>
        <p:spPr>
          <a:xfrm>
            <a:off x="1933898" y="1316403"/>
            <a:ext cx="7315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In a treatment of hypoxia o2 can be administered by ?</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749" name="Google Shape;749;p24"/>
          <p:cNvSpPr txBox="1"/>
          <p:nvPr/>
        </p:nvSpPr>
        <p:spPr>
          <a:xfrm>
            <a:off x="801983" y="2229957"/>
            <a:ext cx="5881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grpSp>
        <p:nvGrpSpPr>
          <p:cNvPr id="750" name="Google Shape;750;p24"/>
          <p:cNvGrpSpPr/>
          <p:nvPr/>
        </p:nvGrpSpPr>
        <p:grpSpPr>
          <a:xfrm>
            <a:off x="-12" y="1290161"/>
            <a:ext cx="6586697" cy="467999"/>
            <a:chOff x="4411970" y="2962952"/>
            <a:chExt cx="706545" cy="104213"/>
          </a:xfrm>
        </p:grpSpPr>
        <p:sp>
          <p:nvSpPr>
            <p:cNvPr id="751" name="Google Shape;751;p24"/>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4"/>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4"/>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4"/>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5" name="Google Shape;755;p24"/>
          <p:cNvSpPr txBox="1"/>
          <p:nvPr/>
        </p:nvSpPr>
        <p:spPr>
          <a:xfrm>
            <a:off x="801987" y="1999204"/>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756" name="Google Shape;756;p24"/>
          <p:cNvSpPr txBox="1"/>
          <p:nvPr/>
        </p:nvSpPr>
        <p:spPr>
          <a:xfrm>
            <a:off x="12" y="3892433"/>
            <a:ext cx="73152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1500" u="none" cap="none" strike="noStrike">
                <a:solidFill>
                  <a:srgbClr val="999999"/>
                </a:solidFill>
                <a:latin typeface="Fira Sans Extra Condensed"/>
                <a:ea typeface="Fira Sans Extra Condensed"/>
                <a:cs typeface="Fira Sans Extra Condensed"/>
                <a:sym typeface="Fira Sans Extra Condensed"/>
              </a:rPr>
              <a:t>1))By giving oxygen therapy in an intranasal tube or a tent or high oxygen tension mask</a:t>
            </a:r>
            <a:endParaRPr b="0" i="0" sz="1500" u="none" cap="none" strike="noStrike">
              <a:solidFill>
                <a:srgbClr val="999999"/>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chemeClr val="dk1"/>
              </a:buClr>
              <a:buSzPts val="1100"/>
              <a:buFont typeface="Arial"/>
              <a:buNone/>
            </a:pPr>
            <a:r>
              <a:rPr b="0" i="0" lang="en" sz="1500" u="none" cap="none" strike="noStrike">
                <a:solidFill>
                  <a:srgbClr val="999999"/>
                </a:solidFill>
                <a:latin typeface="Fira Sans Extra Condensed"/>
                <a:ea typeface="Fira Sans Extra Condensed"/>
                <a:cs typeface="Fira Sans Extra Condensed"/>
                <a:sym typeface="Fira Sans Extra Condensed"/>
              </a:rPr>
              <a:t>            2))Hypoxia : Is defined as deficiency of oxygen in the tissue cells.</a:t>
            </a:r>
            <a:endParaRPr b="0" i="0" sz="1500" u="none" cap="none" strike="noStrike">
              <a:solidFill>
                <a:srgbClr val="999999"/>
              </a:solidFill>
              <a:latin typeface="Fira Sans Extra Condensed"/>
              <a:ea typeface="Fira Sans Extra Condensed"/>
              <a:cs typeface="Fira Sans Extra Condensed"/>
              <a:sym typeface="Fira Sans Extra Condensed"/>
            </a:endParaRPr>
          </a:p>
        </p:txBody>
      </p:sp>
      <p:grpSp>
        <p:nvGrpSpPr>
          <p:cNvPr id="757" name="Google Shape;757;p24"/>
          <p:cNvGrpSpPr/>
          <p:nvPr/>
        </p:nvGrpSpPr>
        <p:grpSpPr>
          <a:xfrm>
            <a:off x="-4" y="1963363"/>
            <a:ext cx="6586697" cy="467999"/>
            <a:chOff x="4411970" y="2962952"/>
            <a:chExt cx="706545" cy="104213"/>
          </a:xfrm>
        </p:grpSpPr>
        <p:sp>
          <p:nvSpPr>
            <p:cNvPr id="758" name="Google Shape;758;p24"/>
            <p:cNvSpPr/>
            <p:nvPr/>
          </p:nvSpPr>
          <p:spPr>
            <a:xfrm>
              <a:off x="4583864" y="2962952"/>
              <a:ext cx="534651" cy="104077"/>
            </a:xfrm>
            <a:custGeom>
              <a:rect b="b" l="l" r="r" t="t"/>
              <a:pathLst>
                <a:path extrusionOk="0" h="2305" w="11841">
                  <a:moveTo>
                    <a:pt x="1155" y="0"/>
                  </a:moveTo>
                  <a:lnTo>
                    <a:pt x="0" y="2304"/>
                  </a:lnTo>
                  <a:lnTo>
                    <a:pt x="11410" y="2304"/>
                  </a:lnTo>
                  <a:lnTo>
                    <a:pt x="11840" y="1153"/>
                  </a:lnTo>
                  <a:lnTo>
                    <a:pt x="11410" y="0"/>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4"/>
            <p:cNvSpPr/>
            <p:nvPr/>
          </p:nvSpPr>
          <p:spPr>
            <a:xfrm>
              <a:off x="4411970" y="2963088"/>
              <a:ext cx="124124" cy="104077"/>
            </a:xfrm>
            <a:custGeom>
              <a:rect b="b" l="l" r="r" t="t"/>
              <a:pathLst>
                <a:path extrusionOk="0" h="2305" w="2749">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4"/>
            <p:cNvSpPr/>
            <p:nvPr/>
          </p:nvSpPr>
          <p:spPr>
            <a:xfrm>
              <a:off x="4496946" y="2963133"/>
              <a:ext cx="79920" cy="104031"/>
            </a:xfrm>
            <a:custGeom>
              <a:rect b="b" l="l" r="r" t="t"/>
              <a:pathLst>
                <a:path extrusionOk="0" h="2304" w="1770">
                  <a:moveTo>
                    <a:pt x="1227" y="1"/>
                  </a:moveTo>
                  <a:lnTo>
                    <a:pt x="0" y="2304"/>
                  </a:lnTo>
                  <a:lnTo>
                    <a:pt x="542" y="2304"/>
                  </a:lnTo>
                  <a:lnTo>
                    <a:pt x="1770" y="1"/>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4"/>
            <p:cNvSpPr/>
            <p:nvPr/>
          </p:nvSpPr>
          <p:spPr>
            <a:xfrm>
              <a:off x="4537628" y="2963133"/>
              <a:ext cx="79965" cy="104031"/>
            </a:xfrm>
            <a:custGeom>
              <a:rect b="b" l="l" r="r" t="t"/>
              <a:pathLst>
                <a:path extrusionOk="0" h="2304" w="1771">
                  <a:moveTo>
                    <a:pt x="1229" y="1"/>
                  </a:moveTo>
                  <a:lnTo>
                    <a:pt x="1" y="2304"/>
                  </a:lnTo>
                  <a:lnTo>
                    <a:pt x="544" y="2304"/>
                  </a:lnTo>
                  <a:lnTo>
                    <a:pt x="1770" y="1"/>
                  </a:lnTo>
                  <a:close/>
                </a:path>
              </a:pathLst>
            </a:cu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2" name="Google Shape;762;p24"/>
          <p:cNvSpPr txBox="1"/>
          <p:nvPr/>
        </p:nvSpPr>
        <p:spPr>
          <a:xfrm>
            <a:off x="2152331" y="1999203"/>
            <a:ext cx="7300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mo"/>
                <a:ea typeface="Arimo"/>
                <a:cs typeface="Arimo"/>
                <a:sym typeface="Arimo"/>
              </a:rPr>
              <a:t>Define hypoxia ?</a:t>
            </a:r>
            <a:endParaRPr b="0" i="0" sz="1400" u="none" cap="none" strike="noStrike">
              <a:solidFill>
                <a:srgbClr val="000000"/>
              </a:solidFill>
              <a:latin typeface="Arimo"/>
              <a:ea typeface="Arimo"/>
              <a:cs typeface="Arimo"/>
              <a:sym typeface="Arim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25"/>
          <p:cNvSpPr txBox="1"/>
          <p:nvPr/>
        </p:nvSpPr>
        <p:spPr>
          <a:xfrm>
            <a:off x="1870952" y="1162525"/>
            <a:ext cx="54021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accent1"/>
                </a:solidFill>
                <a:latin typeface="Fira Sans Extra Condensed"/>
                <a:ea typeface="Fira Sans Extra Condensed"/>
                <a:cs typeface="Fira Sans Extra Condensed"/>
                <a:sym typeface="Fira Sans Extra Condensed"/>
              </a:rPr>
              <a:t>Deema aljuribah       Mishal Alsuwayegh        </a:t>
            </a:r>
            <a:r>
              <a:rPr b="1" i="0" lang="en" sz="1700" u="none" cap="none" strike="noStrike">
                <a:solidFill>
                  <a:schemeClr val="accent1"/>
                </a:solidFill>
                <a:highlight>
                  <a:srgbClr val="9FC5E8"/>
                </a:highlight>
                <a:latin typeface="Fira Sans Extra Condensed"/>
                <a:ea typeface="Fira Sans Extra Condensed"/>
                <a:cs typeface="Fira Sans Extra Condensed"/>
                <a:sym typeface="Fira Sans Extra Condensed"/>
              </a:rPr>
              <a:t>Waleed Alrashoud</a:t>
            </a:r>
            <a:endParaRPr b="1" i="0" sz="1700" u="none" cap="none" strike="noStrike">
              <a:solidFill>
                <a:schemeClr val="accent1"/>
              </a:solidFill>
              <a:highlight>
                <a:srgbClr val="9FC5E8"/>
              </a:highlight>
              <a:latin typeface="Fira Sans Extra Condensed"/>
              <a:ea typeface="Fira Sans Extra Condensed"/>
              <a:cs typeface="Fira Sans Extra Condensed"/>
              <a:sym typeface="Fira Sans Extra Condensed"/>
            </a:endParaRPr>
          </a:p>
        </p:txBody>
      </p:sp>
      <p:sp>
        <p:nvSpPr>
          <p:cNvPr id="768" name="Google Shape;768;p25"/>
          <p:cNvSpPr txBox="1"/>
          <p:nvPr/>
        </p:nvSpPr>
        <p:spPr>
          <a:xfrm>
            <a:off x="849251" y="2224525"/>
            <a:ext cx="3141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Maram Beyari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Raghad Alnadeef</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Hend Almogary</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highlight>
                  <a:srgbClr val="9FC5E8"/>
                </a:highlight>
                <a:latin typeface="Fira Sans Extra Condensed"/>
                <a:ea typeface="Fira Sans Extra Condensed"/>
                <a:cs typeface="Fira Sans Extra Condensed"/>
                <a:sym typeface="Fira Sans Extra Condensed"/>
              </a:rPr>
              <a:t>Farah Alfayez</a:t>
            </a:r>
            <a:endParaRPr b="0" i="0" sz="1500" u="none" cap="none" strike="noStrike">
              <a:solidFill>
                <a:schemeClr val="accent1"/>
              </a:solidFill>
              <a:highlight>
                <a:srgbClr val="9FC5E8"/>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Kadi Khalid aldoosari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Farah mohammed Alqazlan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Ghada Binslmah</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Shatha Alshabani</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69" name="Google Shape;769;p25"/>
          <p:cNvSpPr txBox="1"/>
          <p:nvPr/>
        </p:nvSpPr>
        <p:spPr>
          <a:xfrm>
            <a:off x="2580897" y="632080"/>
            <a:ext cx="3982200" cy="61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Fira Sans Extra Condensed"/>
                <a:ea typeface="Fira Sans Extra Condensed"/>
                <a:cs typeface="Fira Sans Extra Condensed"/>
                <a:sym typeface="Fira Sans Extra Condensed"/>
              </a:rPr>
              <a:t>Team leaders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70" name="Google Shape;770;p25"/>
          <p:cNvSpPr txBox="1"/>
          <p:nvPr/>
        </p:nvSpPr>
        <p:spPr>
          <a:xfrm>
            <a:off x="2580897" y="1606828"/>
            <a:ext cx="3982200" cy="61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1"/>
                </a:solidFill>
                <a:latin typeface="Fira Sans Extra Condensed"/>
                <a:ea typeface="Fira Sans Extra Condensed"/>
                <a:cs typeface="Fira Sans Extra Condensed"/>
                <a:sym typeface="Fira Sans Extra Condensed"/>
              </a:rPr>
              <a:t>Team members </a:t>
            </a:r>
            <a:endParaRPr b="1" i="0" sz="28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71" name="Google Shape;771;p25"/>
          <p:cNvSpPr txBox="1"/>
          <p:nvPr/>
        </p:nvSpPr>
        <p:spPr>
          <a:xfrm>
            <a:off x="3076957" y="2224515"/>
            <a:ext cx="29901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highlight>
                  <a:srgbClr val="9FC5E8"/>
                </a:highlight>
                <a:latin typeface="Fira Sans Extra Condensed"/>
                <a:ea typeface="Fira Sans Extra Condensed"/>
                <a:cs typeface="Fira Sans Extra Condensed"/>
                <a:sym typeface="Fira Sans Extra Condensed"/>
              </a:rPr>
              <a:t>Faisal Ali </a:t>
            </a:r>
            <a:endParaRPr b="0" i="0" sz="1500" u="none" cap="none" strike="noStrike">
              <a:solidFill>
                <a:schemeClr val="accent1"/>
              </a:solidFill>
              <a:highlight>
                <a:srgbClr val="9FC5E8"/>
              </a:highlight>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Othman Aldraihem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Abdullah Alqarni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Rayan Alotaibi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Faisal Alkhunein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Mishari Alenezi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Bandar Almutiri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Fahad Alhelelah</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Rayan Bosaid </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772" name="Google Shape;772;p25"/>
          <p:cNvSpPr txBox="1"/>
          <p:nvPr/>
        </p:nvSpPr>
        <p:spPr>
          <a:xfrm>
            <a:off x="5282812" y="2224525"/>
            <a:ext cx="3000000" cy="1800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Ibraheem Alkanhal</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Saad Alhammad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Emad Almutairi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Ahmad Almarshed</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Salman Almutaz</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accent1"/>
                </a:solidFill>
                <a:latin typeface="Fira Sans Extra Condensed"/>
                <a:ea typeface="Fira Sans Extra Condensed"/>
                <a:cs typeface="Fira Sans Extra Condensed"/>
                <a:sym typeface="Fira Sans Extra Condensed"/>
              </a:rPr>
              <a:t>Osama Alzahrani</a:t>
            </a:r>
            <a:endParaRPr b="0" i="0" sz="1500" u="none" cap="none" strike="noStrike">
              <a:solidFill>
                <a:schemeClr val="accent1"/>
              </a:solidFill>
              <a:latin typeface="Fira Sans Extra Condensed"/>
              <a:ea typeface="Fira Sans Extra Condensed"/>
              <a:cs typeface="Fira Sans Extra Condensed"/>
              <a:sym typeface="Fira Sans Extra Condensed"/>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773" name="Google Shape;773;p25"/>
          <p:cNvGrpSpPr/>
          <p:nvPr/>
        </p:nvGrpSpPr>
        <p:grpSpPr>
          <a:xfrm>
            <a:off x="110297" y="4830090"/>
            <a:ext cx="421927" cy="264068"/>
            <a:chOff x="-1199300" y="3279250"/>
            <a:chExt cx="293025" cy="206400"/>
          </a:xfrm>
        </p:grpSpPr>
        <p:sp>
          <p:nvSpPr>
            <p:cNvPr id="774" name="Google Shape;774;p25"/>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5"/>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5"/>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5"/>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8" name="Google Shape;778;p25"/>
          <p:cNvSpPr txBox="1"/>
          <p:nvPr/>
        </p:nvSpPr>
        <p:spPr>
          <a:xfrm>
            <a:off x="532224" y="4763980"/>
            <a:ext cx="4267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Fira Sans Extra Condensed"/>
                <a:ea typeface="Fira Sans Extra Condensed"/>
                <a:cs typeface="Fira Sans Extra Condensed"/>
                <a:sym typeface="Fira Sans Extra Condensed"/>
              </a:rPr>
              <a:t>Physio442@gmail.com</a:t>
            </a:r>
            <a:endParaRPr b="0" i="0" sz="1400" u="none" cap="none" strike="noStrike">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
          <p:cNvSpPr txBox="1"/>
          <p:nvPr/>
        </p:nvSpPr>
        <p:spPr>
          <a:xfrm>
            <a:off x="25" y="0"/>
            <a:ext cx="1413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356" name="Google Shape;356;p3"/>
          <p:cNvGrpSpPr/>
          <p:nvPr/>
        </p:nvGrpSpPr>
        <p:grpSpPr>
          <a:xfrm flipH="1" rot="10800000">
            <a:off x="30" y="-12"/>
            <a:ext cx="2488263" cy="646525"/>
            <a:chOff x="6103594" y="3733725"/>
            <a:chExt cx="2798631" cy="351315"/>
          </a:xfrm>
        </p:grpSpPr>
        <p:sp>
          <p:nvSpPr>
            <p:cNvPr id="357" name="Google Shape;357;p3"/>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1" name="Google Shape;361;p3"/>
          <p:cNvSpPr/>
          <p:nvPr/>
        </p:nvSpPr>
        <p:spPr>
          <a:xfrm>
            <a:off x="2089849" y="2797041"/>
            <a:ext cx="3879803" cy="1739576"/>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
          <p:cNvSpPr/>
          <p:nvPr/>
        </p:nvSpPr>
        <p:spPr>
          <a:xfrm>
            <a:off x="4847018" y="2945704"/>
            <a:ext cx="210600" cy="197700"/>
          </a:xfrm>
          <a:prstGeom prst="ellipse">
            <a:avLst/>
          </a:pr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
          <p:cNvSpPr/>
          <p:nvPr/>
        </p:nvSpPr>
        <p:spPr>
          <a:xfrm>
            <a:off x="5493020" y="3475483"/>
            <a:ext cx="210600" cy="197700"/>
          </a:xfrm>
          <a:prstGeom prst="ellipse">
            <a:avLst/>
          </a:pr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
          <p:cNvSpPr/>
          <p:nvPr/>
        </p:nvSpPr>
        <p:spPr>
          <a:xfrm>
            <a:off x="2982080" y="2945704"/>
            <a:ext cx="210600" cy="197700"/>
          </a:xfrm>
          <a:prstGeom prst="ellipse">
            <a:avLst/>
          </a:pr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
          <p:cNvSpPr/>
          <p:nvPr/>
        </p:nvSpPr>
        <p:spPr>
          <a:xfrm>
            <a:off x="2362035" y="3475483"/>
            <a:ext cx="210600" cy="197700"/>
          </a:xfrm>
          <a:prstGeom prst="ellipse">
            <a:avLst/>
          </a:pr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6" name="Google Shape;366;p3"/>
          <p:cNvGrpSpPr/>
          <p:nvPr/>
        </p:nvGrpSpPr>
        <p:grpSpPr>
          <a:xfrm>
            <a:off x="2437245" y="3164533"/>
            <a:ext cx="3243488" cy="1372190"/>
            <a:chOff x="2675275" y="4174282"/>
            <a:chExt cx="1003306" cy="451720"/>
          </a:xfrm>
        </p:grpSpPr>
        <p:sp>
          <p:nvSpPr>
            <p:cNvPr id="367" name="Google Shape;367;p3"/>
            <p:cNvSpPr/>
            <p:nvPr/>
          </p:nvSpPr>
          <p:spPr>
            <a:xfrm>
              <a:off x="2675275" y="4174282"/>
              <a:ext cx="1003306" cy="451719"/>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
            <p:cNvSpPr/>
            <p:nvPr/>
          </p:nvSpPr>
          <p:spPr>
            <a:xfrm>
              <a:off x="2716046" y="4210984"/>
              <a:ext cx="921789" cy="415018"/>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
            <p:cNvSpPr/>
            <p:nvPr/>
          </p:nvSpPr>
          <p:spPr>
            <a:xfrm>
              <a:off x="2762606" y="4252906"/>
              <a:ext cx="828676" cy="373095"/>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0" name="Google Shape;370;p3"/>
          <p:cNvSpPr txBox="1"/>
          <p:nvPr/>
        </p:nvSpPr>
        <p:spPr>
          <a:xfrm>
            <a:off x="3225288" y="3673236"/>
            <a:ext cx="16089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en" sz="2000">
                <a:solidFill>
                  <a:srgbClr val="FFFFFF"/>
                </a:solidFill>
                <a:latin typeface="Fira Sans Extra Condensed"/>
                <a:ea typeface="Fira Sans Extra Condensed"/>
                <a:cs typeface="Fira Sans Extra Condensed"/>
                <a:sym typeface="Fira Sans Extra Condensed"/>
              </a:rPr>
              <a:t>Classification of </a:t>
            </a:r>
            <a:r>
              <a:rPr b="0" i="0" lang="en" sz="2000" u="none" cap="none" strike="noStrike">
                <a:solidFill>
                  <a:srgbClr val="FFFFFF"/>
                </a:solidFill>
                <a:latin typeface="Fira Sans Extra Condensed"/>
                <a:ea typeface="Fira Sans Extra Condensed"/>
                <a:cs typeface="Fira Sans Extra Condensed"/>
                <a:sym typeface="Fira Sans Extra Condensed"/>
              </a:rPr>
              <a:t>Hypoxia</a:t>
            </a:r>
            <a:endParaRPr b="0" i="0" sz="2000" u="none" cap="none" strike="noStrike">
              <a:solidFill>
                <a:srgbClr val="FFFFFF"/>
              </a:solidFill>
              <a:latin typeface="Fira Sans Extra Condensed"/>
              <a:ea typeface="Fira Sans Extra Condensed"/>
              <a:cs typeface="Fira Sans Extra Condensed"/>
              <a:sym typeface="Fira Sans Extra Condensed"/>
            </a:endParaRPr>
          </a:p>
        </p:txBody>
      </p:sp>
      <p:sp>
        <p:nvSpPr>
          <p:cNvPr id="371" name="Google Shape;371;p3"/>
          <p:cNvSpPr txBox="1"/>
          <p:nvPr/>
        </p:nvSpPr>
        <p:spPr>
          <a:xfrm>
            <a:off x="89975" y="856775"/>
            <a:ext cx="6003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FF0000"/>
                </a:solidFill>
                <a:latin typeface="Fira Sans Extra Condensed"/>
                <a:ea typeface="Fira Sans Extra Condensed"/>
                <a:cs typeface="Fira Sans Extra Condensed"/>
                <a:sym typeface="Fira Sans Extra Condensed"/>
              </a:rPr>
              <a:t>Hypoxia</a:t>
            </a:r>
            <a:r>
              <a:rPr b="0" i="0" lang="en" sz="2000" u="none" cap="none" strike="noStrike">
                <a:solidFill>
                  <a:srgbClr val="000000"/>
                </a:solidFill>
                <a:latin typeface="Fira Sans Extra Condensed"/>
                <a:ea typeface="Fira Sans Extra Condensed"/>
                <a:cs typeface="Fira Sans Extra Condensed"/>
                <a:sym typeface="Fira Sans Extra Condensed"/>
              </a:rPr>
              <a:t>: Is defined as deficiency of oxygen in the tissue cells.</a:t>
            </a:r>
            <a:endParaRPr b="0" i="0" sz="2000" u="none" cap="none" strike="noStrike">
              <a:solidFill>
                <a:srgbClr val="000000"/>
              </a:solidFill>
              <a:latin typeface="Fira Sans Extra Condensed"/>
              <a:ea typeface="Fira Sans Extra Condensed"/>
              <a:cs typeface="Fira Sans Extra Condensed"/>
              <a:sym typeface="Fira Sans Extra Condensed"/>
            </a:endParaRPr>
          </a:p>
        </p:txBody>
      </p:sp>
      <p:sp>
        <p:nvSpPr>
          <p:cNvPr id="372" name="Google Shape;372;p3"/>
          <p:cNvSpPr txBox="1"/>
          <p:nvPr/>
        </p:nvSpPr>
        <p:spPr>
          <a:xfrm>
            <a:off x="985626" y="3257725"/>
            <a:ext cx="1376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lang="en" sz="1500">
                <a:latin typeface="Fira Sans Extra Condensed"/>
                <a:ea typeface="Fira Sans Extra Condensed"/>
                <a:cs typeface="Fira Sans Extra Condensed"/>
                <a:sym typeface="Fira Sans Extra Condensed"/>
              </a:rPr>
              <a:t>Hypoxic or </a:t>
            </a:r>
            <a:r>
              <a:rPr b="0" i="0" lang="en" sz="1500" u="none" cap="none" strike="noStrike">
                <a:solidFill>
                  <a:srgbClr val="000000"/>
                </a:solidFill>
                <a:latin typeface="Fira Sans Extra Condensed"/>
                <a:ea typeface="Fira Sans Extra Condensed"/>
                <a:cs typeface="Fira Sans Extra Condensed"/>
                <a:sym typeface="Fira Sans Extra Condensed"/>
              </a:rPr>
              <a:t>Arterial hypoxia</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373" name="Google Shape;373;p3"/>
          <p:cNvSpPr txBox="1"/>
          <p:nvPr/>
        </p:nvSpPr>
        <p:spPr>
          <a:xfrm>
            <a:off x="5755950" y="3376198"/>
            <a:ext cx="1735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Anemic hypoxia</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374" name="Google Shape;374;p3"/>
          <p:cNvSpPr txBox="1"/>
          <p:nvPr/>
        </p:nvSpPr>
        <p:spPr>
          <a:xfrm>
            <a:off x="5231772" y="2747153"/>
            <a:ext cx="1608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Stagnant hypoxia</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375" name="Google Shape;375;p3"/>
          <p:cNvSpPr txBox="1"/>
          <p:nvPr/>
        </p:nvSpPr>
        <p:spPr>
          <a:xfrm>
            <a:off x="1364637" y="2747138"/>
            <a:ext cx="1860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Histotoxic hypoxia</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pic>
        <p:nvPicPr>
          <p:cNvPr id="376" name="Google Shape;376;p3"/>
          <p:cNvPicPr preferRelativeResize="0"/>
          <p:nvPr/>
        </p:nvPicPr>
        <p:blipFill rotWithShape="1">
          <a:blip r:embed="rId3">
            <a:alphaModFix/>
          </a:blip>
          <a:srcRect b="154623" l="7632" r="5433" t="-149752"/>
          <a:stretch/>
        </p:blipFill>
        <p:spPr>
          <a:xfrm>
            <a:off x="7266400" y="0"/>
            <a:ext cx="1877600" cy="1645328"/>
          </a:xfrm>
          <a:prstGeom prst="rect">
            <a:avLst/>
          </a:prstGeom>
          <a:noFill/>
          <a:ln>
            <a:noFill/>
          </a:ln>
        </p:spPr>
      </p:pic>
      <p:pic>
        <p:nvPicPr>
          <p:cNvPr id="377" name="Google Shape;377;p3"/>
          <p:cNvPicPr preferRelativeResize="0"/>
          <p:nvPr/>
        </p:nvPicPr>
        <p:blipFill>
          <a:blip r:embed="rId4">
            <a:alphaModFix/>
          </a:blip>
          <a:stretch>
            <a:fillRect/>
          </a:stretch>
        </p:blipFill>
        <p:spPr>
          <a:xfrm>
            <a:off x="5885105" y="66874"/>
            <a:ext cx="3164196" cy="1447674"/>
          </a:xfrm>
          <a:prstGeom prst="rect">
            <a:avLst/>
          </a:prstGeom>
          <a:noFill/>
          <a:ln>
            <a:noFill/>
          </a:ln>
        </p:spPr>
      </p:pic>
      <p:pic>
        <p:nvPicPr>
          <p:cNvPr id="378" name="Google Shape;378;p3"/>
          <p:cNvPicPr preferRelativeResize="0"/>
          <p:nvPr/>
        </p:nvPicPr>
        <p:blipFill>
          <a:blip r:embed="rId5">
            <a:alphaModFix/>
          </a:blip>
          <a:stretch>
            <a:fillRect/>
          </a:stretch>
        </p:blipFill>
        <p:spPr>
          <a:xfrm>
            <a:off x="6711963" y="1514550"/>
            <a:ext cx="2352675" cy="194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10f8ccf94c0_0_92"/>
          <p:cNvSpPr txBox="1"/>
          <p:nvPr/>
        </p:nvSpPr>
        <p:spPr>
          <a:xfrm>
            <a:off x="0" y="0"/>
            <a:ext cx="7121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lang="en" sz="3000">
                <a:solidFill>
                  <a:schemeClr val="accent1"/>
                </a:solidFill>
                <a:latin typeface="Fira Sans Extra Condensed"/>
                <a:ea typeface="Fira Sans Extra Condensed"/>
                <a:cs typeface="Fira Sans Extra Condensed"/>
                <a:sym typeface="Fira Sans Extra Condensed"/>
              </a:rPr>
              <a:t>What Do We Need for Normal Oxygenation?</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384" name="Google Shape;384;g10f8ccf94c0_0_92"/>
          <p:cNvSpPr txBox="1"/>
          <p:nvPr/>
        </p:nvSpPr>
        <p:spPr>
          <a:xfrm>
            <a:off x="263575" y="878550"/>
            <a:ext cx="8593800" cy="42792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Oxygen in the air 20.8%.</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•Action of chest wall and diaphragm.</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•Patent respiratory passages.</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•Elastic alveoli.</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•Surfactant.</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•Wall of alveoli and capillary.</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•RBCs, haemoglobin.</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•Adequate venous and arterial circulation.</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•Capillary walls.</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•Tissue fluid.</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•Tissue cells.</a:t>
            </a:r>
            <a:endParaRPr sz="2100">
              <a:latin typeface="Fira Sans Extra Condensed"/>
              <a:ea typeface="Fira Sans Extra Condensed"/>
              <a:cs typeface="Fira Sans Extra Condensed"/>
              <a:sym typeface="Fira Sans Extra Condensed"/>
            </a:endParaRPr>
          </a:p>
          <a:p>
            <a:pPr indent="-361950" lvl="0" marL="457200" rtl="0" algn="l">
              <a:spcBef>
                <a:spcPts val="0"/>
              </a:spcBef>
              <a:spcAft>
                <a:spcPts val="0"/>
              </a:spcAft>
              <a:buSzPts val="2100"/>
              <a:buFont typeface="Fira Sans Extra Condensed"/>
              <a:buAutoNum type="arabicPeriod"/>
            </a:pPr>
            <a:r>
              <a:rPr lang="en" sz="2100">
                <a:latin typeface="Fira Sans Extra Condensed"/>
                <a:ea typeface="Fira Sans Extra Condensed"/>
                <a:cs typeface="Fira Sans Extra Condensed"/>
                <a:sym typeface="Fira Sans Extra Condensed"/>
              </a:rPr>
              <a:t>•Mitochondria.</a:t>
            </a:r>
            <a:endParaRPr sz="2100">
              <a:latin typeface="Fira Sans Extra Condensed"/>
              <a:ea typeface="Fira Sans Extra Condensed"/>
              <a:cs typeface="Fira Sans Extra Condensed"/>
              <a:sym typeface="Fira Sans Extra Condensed"/>
            </a:endParaRPr>
          </a:p>
          <a:p>
            <a:pPr indent="0" lvl="0" marL="0" rtl="0" algn="l">
              <a:spcBef>
                <a:spcPts val="0"/>
              </a:spcBef>
              <a:spcAft>
                <a:spcPts val="0"/>
              </a:spcAft>
              <a:buNone/>
            </a:pPr>
            <a:r>
              <a:t/>
            </a:r>
            <a:endParaRPr>
              <a:latin typeface="Arimo"/>
              <a:ea typeface="Arimo"/>
              <a:cs typeface="Arimo"/>
              <a:sym typeface="Arimo"/>
            </a:endParaRPr>
          </a:p>
        </p:txBody>
      </p:sp>
      <p:pic>
        <p:nvPicPr>
          <p:cNvPr id="385" name="Google Shape;385;g10f8ccf94c0_0_92"/>
          <p:cNvPicPr preferRelativeResize="0"/>
          <p:nvPr/>
        </p:nvPicPr>
        <p:blipFill>
          <a:blip r:embed="rId3">
            <a:alphaModFix/>
          </a:blip>
          <a:stretch>
            <a:fillRect/>
          </a:stretch>
        </p:blipFill>
        <p:spPr>
          <a:xfrm>
            <a:off x="5625300" y="573763"/>
            <a:ext cx="2781300" cy="1647825"/>
          </a:xfrm>
          <a:prstGeom prst="rect">
            <a:avLst/>
          </a:prstGeom>
          <a:noFill/>
          <a:ln>
            <a:noFill/>
          </a:ln>
        </p:spPr>
      </p:pic>
      <p:sp>
        <p:nvSpPr>
          <p:cNvPr id="386" name="Google Shape;386;g10f8ccf94c0_0_92"/>
          <p:cNvSpPr txBox="1"/>
          <p:nvPr/>
        </p:nvSpPr>
        <p:spPr>
          <a:xfrm>
            <a:off x="7652798" y="1"/>
            <a:ext cx="209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C27BA0"/>
                </a:solidFill>
                <a:latin typeface="Fira Sans Extra Condensed"/>
                <a:ea typeface="Fira Sans Extra Condensed"/>
                <a:cs typeface="Fira Sans Extra Condensed"/>
                <a:sym typeface="Fira Sans Extra Condensed"/>
              </a:rPr>
              <a:t>F</a:t>
            </a:r>
            <a:r>
              <a:rPr b="1" i="0" lang="en" sz="1400" u="none" cap="none" strike="noStrike">
                <a:solidFill>
                  <a:srgbClr val="C27BA0"/>
                </a:solidFill>
                <a:latin typeface="Fira Sans Extra Condensed"/>
                <a:ea typeface="Fira Sans Extra Condensed"/>
                <a:cs typeface="Fira Sans Extra Condensed"/>
                <a:sym typeface="Fira Sans Extra Condensed"/>
              </a:rPr>
              <a:t>emale slide</a:t>
            </a:r>
            <a:r>
              <a:rPr b="1" lang="en">
                <a:solidFill>
                  <a:srgbClr val="C27BA0"/>
                </a:solidFill>
                <a:latin typeface="Fira Sans Extra Condensed"/>
                <a:ea typeface="Fira Sans Extra Condensed"/>
                <a:cs typeface="Fira Sans Extra Condensed"/>
                <a:sym typeface="Fira Sans Extra Condensed"/>
              </a:rPr>
              <a:t>s</a:t>
            </a:r>
            <a:r>
              <a:rPr b="1" i="0" lang="en" sz="1400" u="none" cap="none" strike="noStrike">
                <a:solidFill>
                  <a:srgbClr val="C27BA0"/>
                </a:solidFill>
                <a:latin typeface="Fira Sans Extra Condensed"/>
                <a:ea typeface="Fira Sans Extra Condensed"/>
                <a:cs typeface="Fira Sans Extra Condensed"/>
                <a:sym typeface="Fira Sans Extra Condensed"/>
              </a:rPr>
              <a:t> only </a:t>
            </a:r>
            <a:endParaRPr b="1" i="0" sz="1400" u="none" cap="none" strike="noStrike">
              <a:solidFill>
                <a:srgbClr val="C27BA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
          <p:cNvSpPr txBox="1"/>
          <p:nvPr/>
        </p:nvSpPr>
        <p:spPr>
          <a:xfrm>
            <a:off x="2" y="0"/>
            <a:ext cx="2945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Causes of 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392" name="Google Shape;392;p4"/>
          <p:cNvGrpSpPr/>
          <p:nvPr/>
        </p:nvGrpSpPr>
        <p:grpSpPr>
          <a:xfrm flipH="1" rot="10800000">
            <a:off x="68724" y="5"/>
            <a:ext cx="3963421" cy="646490"/>
            <a:chOff x="6103594" y="3733725"/>
            <a:chExt cx="2798631" cy="351315"/>
          </a:xfrm>
        </p:grpSpPr>
        <p:sp>
          <p:nvSpPr>
            <p:cNvPr id="393" name="Google Shape;393;p4"/>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 name="Google Shape;397;p4"/>
          <p:cNvSpPr txBox="1"/>
          <p:nvPr/>
        </p:nvSpPr>
        <p:spPr>
          <a:xfrm>
            <a:off x="914400" y="1021641"/>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398" name="Google Shape;398;p4"/>
          <p:cNvSpPr txBox="1"/>
          <p:nvPr/>
        </p:nvSpPr>
        <p:spPr>
          <a:xfrm>
            <a:off x="914400" y="1021641"/>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399" name="Google Shape;399;p4"/>
          <p:cNvSpPr txBox="1"/>
          <p:nvPr/>
        </p:nvSpPr>
        <p:spPr>
          <a:xfrm flipH="1">
            <a:off x="700491" y="690215"/>
            <a:ext cx="7315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1. Inadequate oxygenation of blood in the lungs because of extrinsic reasons: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00" name="Google Shape;400;p4"/>
          <p:cNvSpPr txBox="1"/>
          <p:nvPr/>
        </p:nvSpPr>
        <p:spPr>
          <a:xfrm>
            <a:off x="914408" y="941150"/>
            <a:ext cx="4044600" cy="7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Fira Sans Extra Condensed"/>
                <a:ea typeface="Fira Sans Extra Condensed"/>
                <a:cs typeface="Fira Sans Extra Condensed"/>
                <a:sym typeface="Fira Sans Extra Condensed"/>
              </a:rPr>
              <a:t>a. Deficiency of O2 in the atmosphere</a:t>
            </a:r>
            <a:endParaRPr b="0" i="0" sz="12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Fira Sans Extra Condensed"/>
                <a:ea typeface="Fira Sans Extra Condensed"/>
                <a:cs typeface="Fira Sans Extra Condensed"/>
                <a:sym typeface="Fira Sans Extra Condensed"/>
              </a:rPr>
              <a:t>b. Hypoventilation (neuromuscular disorders)</a:t>
            </a:r>
            <a:endParaRPr b="0" i="0" sz="12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sp>
        <p:nvSpPr>
          <p:cNvPr id="401" name="Google Shape;401;p4"/>
          <p:cNvSpPr txBox="1"/>
          <p:nvPr/>
        </p:nvSpPr>
        <p:spPr>
          <a:xfrm>
            <a:off x="700506" y="1417938"/>
            <a:ext cx="6887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2. Pulmonary diseases:</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02" name="Google Shape;402;p4"/>
          <p:cNvSpPr txBox="1"/>
          <p:nvPr/>
        </p:nvSpPr>
        <p:spPr>
          <a:xfrm>
            <a:off x="914406" y="1674040"/>
            <a:ext cx="6887400" cy="70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434343"/>
                </a:solidFill>
                <a:latin typeface="Fira Sans Extra Condensed"/>
                <a:ea typeface="Fira Sans Extra Condensed"/>
                <a:cs typeface="Fira Sans Extra Condensed"/>
                <a:sym typeface="Fira Sans Extra Condensed"/>
              </a:rPr>
              <a:t>a. Hypoventilation by increased airway resistance or decreased pulmonary compliance.</a:t>
            </a:r>
            <a:endParaRPr b="0" i="0" sz="11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434343"/>
                </a:solidFill>
                <a:latin typeface="Fira Sans Extra Condensed"/>
                <a:ea typeface="Fira Sans Extra Condensed"/>
                <a:cs typeface="Fira Sans Extra Condensed"/>
                <a:sym typeface="Fira Sans Extra Condensed"/>
              </a:rPr>
              <a:t>b. Abnormal alveolar ventilation/perfusion ratio.</a:t>
            </a:r>
            <a:endParaRPr b="0" i="0" sz="11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434343"/>
                </a:solidFill>
                <a:latin typeface="Fira Sans Extra Condensed"/>
                <a:ea typeface="Fira Sans Extra Condensed"/>
                <a:cs typeface="Fira Sans Extra Condensed"/>
                <a:sym typeface="Fira Sans Extra Condensed"/>
              </a:rPr>
              <a:t>c. Diminished respiratory membrane diffusion.</a:t>
            </a:r>
            <a:endParaRPr b="0" i="0" sz="1100" u="none" cap="none" strike="noStrike">
              <a:solidFill>
                <a:srgbClr val="434343"/>
              </a:solidFill>
              <a:latin typeface="Fira Sans Extra Condensed"/>
              <a:ea typeface="Fira Sans Extra Condensed"/>
              <a:cs typeface="Fira Sans Extra Condensed"/>
              <a:sym typeface="Fira Sans Extra Condensed"/>
            </a:endParaRPr>
          </a:p>
        </p:txBody>
      </p:sp>
      <p:sp>
        <p:nvSpPr>
          <p:cNvPr id="403" name="Google Shape;403;p4"/>
          <p:cNvSpPr txBox="1"/>
          <p:nvPr/>
        </p:nvSpPr>
        <p:spPr>
          <a:xfrm>
            <a:off x="703500" y="2364000"/>
            <a:ext cx="8440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3. Venous-to-arterial shunts (“right-to-left” cardiac shunts)</a:t>
            </a:r>
            <a:r>
              <a:rPr b="0" i="0" lang="en" sz="900" u="none" cap="none" strike="noStrike">
                <a:solidFill>
                  <a:srgbClr val="B7B7B7"/>
                </a:solidFill>
                <a:latin typeface="Fira Sans Extra Condensed"/>
                <a:ea typeface="Fira Sans Extra Condensed"/>
                <a:cs typeface="Fira Sans Extra Condensed"/>
                <a:sym typeface="Fira Sans Extra Condensed"/>
              </a:rPr>
              <a:t> </a:t>
            </a:r>
            <a:endParaRPr b="0" i="0" sz="900" u="none" cap="none" strike="noStrike">
              <a:solidFill>
                <a:srgbClr val="B7B7B7"/>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500"/>
              <a:buFont typeface="Arial"/>
              <a:buNone/>
            </a:pPr>
            <a:r>
              <a:rPr b="0" i="0" lang="en" sz="900" u="none" cap="none" strike="noStrike">
                <a:solidFill>
                  <a:srgbClr val="B7B7B7"/>
                </a:solidFill>
                <a:latin typeface="Fira Sans Extra Condensed"/>
                <a:ea typeface="Fira Sans Extra Condensed"/>
                <a:cs typeface="Fira Sans Extra Condensed"/>
                <a:sym typeface="Fira Sans Extra Condensed"/>
              </a:rPr>
              <a:t>”A right-to-left shunt allows deoxygenated systemic venous blood to bypass lungs &amp; return to body”</a:t>
            </a:r>
            <a:endParaRPr b="0" i="0" sz="900" u="none" cap="none" strike="noStrike">
              <a:solidFill>
                <a:srgbClr val="B7B7B7"/>
              </a:solidFill>
              <a:latin typeface="Fira Sans Extra Condensed"/>
              <a:ea typeface="Fira Sans Extra Condensed"/>
              <a:cs typeface="Fira Sans Extra Condensed"/>
              <a:sym typeface="Fira Sans Extra Condensed"/>
            </a:endParaRPr>
          </a:p>
        </p:txBody>
      </p:sp>
      <p:sp>
        <p:nvSpPr>
          <p:cNvPr id="404" name="Google Shape;404;p4"/>
          <p:cNvSpPr txBox="1"/>
          <p:nvPr/>
        </p:nvSpPr>
        <p:spPr>
          <a:xfrm>
            <a:off x="700506" y="2914204"/>
            <a:ext cx="6887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4. Inadequate O2 transport to the tissues by the blood:</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05" name="Google Shape;405;p4"/>
          <p:cNvSpPr txBox="1"/>
          <p:nvPr/>
        </p:nvSpPr>
        <p:spPr>
          <a:xfrm>
            <a:off x="914406" y="3226690"/>
            <a:ext cx="6887400" cy="7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Fira Sans Extra Condensed"/>
                <a:ea typeface="Fira Sans Extra Condensed"/>
                <a:cs typeface="Fira Sans Extra Condensed"/>
                <a:sym typeface="Fira Sans Extra Condensed"/>
              </a:rPr>
              <a:t>a. Anemia or abnormal hemoglobin.</a:t>
            </a:r>
            <a:endParaRPr b="0" i="0" sz="12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Fira Sans Extra Condensed"/>
                <a:ea typeface="Fira Sans Extra Condensed"/>
                <a:cs typeface="Fira Sans Extra Condensed"/>
                <a:sym typeface="Fira Sans Extra Condensed"/>
              </a:rPr>
              <a:t>b. General or localized circulatory deficiency (peripheral, cerebral, coronary vessels).</a:t>
            </a:r>
            <a:endParaRPr b="0" i="0" sz="12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Fira Sans Extra Condensed"/>
                <a:ea typeface="Fira Sans Extra Condensed"/>
                <a:cs typeface="Fira Sans Extra Condensed"/>
                <a:sym typeface="Fira Sans Extra Condensed"/>
              </a:rPr>
              <a:t>c. Tissue edema.</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sp>
        <p:nvSpPr>
          <p:cNvPr id="406" name="Google Shape;406;p4"/>
          <p:cNvSpPr txBox="1"/>
          <p:nvPr/>
        </p:nvSpPr>
        <p:spPr>
          <a:xfrm>
            <a:off x="700506" y="3865754"/>
            <a:ext cx="6887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Fira Sans Extra Condensed"/>
                <a:ea typeface="Fira Sans Extra Condensed"/>
                <a:cs typeface="Fira Sans Extra Condensed"/>
                <a:sym typeface="Fira Sans Extra Condensed"/>
              </a:rPr>
              <a:t>5. Inadequate tissue capability of using O2:</a:t>
            </a:r>
            <a:endParaRPr b="0" i="0" sz="1500" u="none" cap="none" strike="noStrike">
              <a:solidFill>
                <a:srgbClr val="000000"/>
              </a:solidFill>
              <a:latin typeface="Fira Sans Extra Condensed"/>
              <a:ea typeface="Fira Sans Extra Condensed"/>
              <a:cs typeface="Fira Sans Extra Condensed"/>
              <a:sym typeface="Fira Sans Extra Condensed"/>
            </a:endParaRPr>
          </a:p>
        </p:txBody>
      </p:sp>
      <p:sp>
        <p:nvSpPr>
          <p:cNvPr id="407" name="Google Shape;407;p4"/>
          <p:cNvSpPr txBox="1"/>
          <p:nvPr/>
        </p:nvSpPr>
        <p:spPr>
          <a:xfrm>
            <a:off x="914406" y="4272104"/>
            <a:ext cx="6887400" cy="55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Fira Sans Extra Condensed"/>
                <a:ea typeface="Fira Sans Extra Condensed"/>
                <a:cs typeface="Fira Sans Extra Condensed"/>
                <a:sym typeface="Fira Sans Extra Condensed"/>
              </a:rPr>
              <a:t>a. Poisoning of cellular oxidation enzymes or toxicity.</a:t>
            </a:r>
            <a:endParaRPr b="0" i="0" sz="1200" u="none" cap="none" strike="noStrike">
              <a:solidFill>
                <a:srgbClr val="434343"/>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Fira Sans Extra Condensed"/>
                <a:ea typeface="Fira Sans Extra Condensed"/>
                <a:cs typeface="Fira Sans Extra Condensed"/>
                <a:sym typeface="Fira Sans Extra Condensed"/>
              </a:rPr>
              <a:t>b. Diminished cellular capacity for using oxygen because of vitamin deficiency.</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sp>
        <p:nvSpPr>
          <p:cNvPr id="408" name="Google Shape;408;p4"/>
          <p:cNvSpPr txBox="1"/>
          <p:nvPr/>
        </p:nvSpPr>
        <p:spPr>
          <a:xfrm>
            <a:off x="7801788" y="0"/>
            <a:ext cx="267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Fira Sans Extra Condensed"/>
                <a:ea typeface="Fira Sans Extra Condensed"/>
                <a:cs typeface="Fira Sans Extra Condensed"/>
                <a:sym typeface="Fira Sans Extra Condensed"/>
              </a:rPr>
              <a:t>Male slides only</a:t>
            </a:r>
            <a:r>
              <a:rPr b="1" i="0" lang="en" sz="1400" u="none" cap="none" strike="noStrike">
                <a:solidFill>
                  <a:srgbClr val="000000"/>
                </a:solidFill>
                <a:latin typeface="Arimo"/>
                <a:ea typeface="Arimo"/>
                <a:cs typeface="Arimo"/>
                <a:sym typeface="Arimo"/>
              </a:rPr>
              <a:t> </a:t>
            </a:r>
            <a:endParaRPr b="1" i="0" sz="1400" u="none" cap="none" strike="noStrike">
              <a:solidFill>
                <a:srgbClr val="000000"/>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
          <p:cNvSpPr txBox="1"/>
          <p:nvPr/>
        </p:nvSpPr>
        <p:spPr>
          <a:xfrm>
            <a:off x="0" y="0"/>
            <a:ext cx="3027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Causes of 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grpSp>
        <p:nvGrpSpPr>
          <p:cNvPr id="414" name="Google Shape;414;p5"/>
          <p:cNvGrpSpPr/>
          <p:nvPr/>
        </p:nvGrpSpPr>
        <p:grpSpPr>
          <a:xfrm flipH="1" rot="10800000">
            <a:off x="-8" y="74265"/>
            <a:ext cx="3963421" cy="646490"/>
            <a:chOff x="6103594" y="3733725"/>
            <a:chExt cx="2798631" cy="351315"/>
          </a:xfrm>
        </p:grpSpPr>
        <p:sp>
          <p:nvSpPr>
            <p:cNvPr id="415" name="Google Shape;415;p5"/>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5"/>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5"/>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9" name="Google Shape;419;p5"/>
          <p:cNvSpPr txBox="1"/>
          <p:nvPr/>
        </p:nvSpPr>
        <p:spPr>
          <a:xfrm>
            <a:off x="2184984" y="4280438"/>
            <a:ext cx="5608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Fira Sans Extra Condensed"/>
                <a:ea typeface="Fira Sans Extra Condensed"/>
                <a:cs typeface="Fira Sans Extra Condensed"/>
                <a:sym typeface="Fira Sans Extra Condensed"/>
              </a:rPr>
              <a:t>*Thanks to 441 phisiology team</a:t>
            </a:r>
            <a:endParaRPr b="0" i="0" sz="900" u="none" cap="none" strike="noStrike">
              <a:solidFill>
                <a:srgbClr val="666666"/>
              </a:solidFill>
              <a:latin typeface="Fira Sans Extra Condensed"/>
              <a:ea typeface="Fira Sans Extra Condensed"/>
              <a:cs typeface="Fira Sans Extra Condensed"/>
              <a:sym typeface="Fira Sans Extra Condensed"/>
            </a:endParaRPr>
          </a:p>
        </p:txBody>
      </p:sp>
      <p:sp>
        <p:nvSpPr>
          <p:cNvPr id="420" name="Google Shape;420;p5"/>
          <p:cNvSpPr txBox="1"/>
          <p:nvPr/>
        </p:nvSpPr>
        <p:spPr>
          <a:xfrm>
            <a:off x="4159775" y="174313"/>
            <a:ext cx="4317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666666"/>
                </a:solidFill>
                <a:latin typeface="Fira Sans Extra Condensed"/>
                <a:ea typeface="Fira Sans Extra Condensed"/>
                <a:cs typeface="Fira Sans Extra Condensed"/>
                <a:sym typeface="Fira Sans Extra Condensed"/>
              </a:rPr>
              <a:t>Extra Information </a:t>
            </a:r>
            <a:endParaRPr b="1" sz="1700">
              <a:solidFill>
                <a:srgbClr val="666666"/>
              </a:solidFill>
              <a:latin typeface="Fira Sans Extra Condensed"/>
              <a:ea typeface="Fira Sans Extra Condensed"/>
              <a:cs typeface="Fira Sans Extra Condensed"/>
              <a:sym typeface="Fira Sans Extra Condensed"/>
            </a:endParaRPr>
          </a:p>
        </p:txBody>
      </p:sp>
      <p:graphicFrame>
        <p:nvGraphicFramePr>
          <p:cNvPr id="421" name="Google Shape;421;p5"/>
          <p:cNvGraphicFramePr/>
          <p:nvPr/>
        </p:nvGraphicFramePr>
        <p:xfrm>
          <a:off x="929643" y="931035"/>
          <a:ext cx="3000000" cy="3000000"/>
        </p:xfrm>
        <a:graphic>
          <a:graphicData uri="http://schemas.openxmlformats.org/drawingml/2006/table">
            <a:tbl>
              <a:tblPr firstCol="1">
                <a:noFill/>
                <a:tableStyleId>{1BF464AD-4B51-40E4-AEA8-78ADE629C4B2}</a:tableStyleId>
              </a:tblPr>
              <a:tblGrid>
                <a:gridCol w="2270225"/>
                <a:gridCol w="3513700"/>
                <a:gridCol w="1010075"/>
              </a:tblGrid>
              <a:tr h="551200">
                <a:tc>
                  <a:txBody>
                    <a:bodyPr/>
                    <a:lstStyle/>
                    <a:p>
                      <a:pPr indent="0" lvl="0" marL="0" marR="0" rtl="0" algn="ctr">
                        <a:lnSpc>
                          <a:spcPct val="100000"/>
                        </a:lnSpc>
                        <a:spcBef>
                          <a:spcPts val="0"/>
                        </a:spcBef>
                        <a:spcAft>
                          <a:spcPts val="0"/>
                        </a:spcAft>
                        <a:buClr>
                          <a:srgbClr val="000000"/>
                        </a:buClr>
                        <a:buSzPts val="1800"/>
                        <a:buFont typeface="Arial"/>
                        <a:buNone/>
                      </a:pPr>
                      <a:r>
                        <a:rPr lang="en" sz="1800">
                          <a:solidFill>
                            <a:srgbClr val="434343"/>
                          </a:solidFill>
                          <a:latin typeface="Fira Sans Extra Condensed"/>
                          <a:ea typeface="Fira Sans Extra Condensed"/>
                          <a:cs typeface="Fira Sans Extra Condensed"/>
                          <a:sym typeface="Fira Sans Extra Condensed"/>
                        </a:rPr>
                        <a:t>Cause </a:t>
                      </a:r>
                      <a:endParaRPr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Mechanism </a:t>
                      </a:r>
                      <a:endParaRPr b="1" i="0"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None/>
                      </a:pPr>
                      <a:r>
                        <a:rPr b="1" lang="en" sz="1800">
                          <a:solidFill>
                            <a:srgbClr val="434343"/>
                          </a:solidFill>
                          <a:latin typeface="Fira Sans Extra Condensed"/>
                          <a:ea typeface="Fira Sans Extra Condensed"/>
                          <a:cs typeface="Fira Sans Extra Condensed"/>
                          <a:sym typeface="Fira Sans Extra Condensed"/>
                        </a:rPr>
                        <a:t>PaO</a:t>
                      </a:r>
                      <a:r>
                        <a:rPr b="1" baseline="-25000" lang="en" sz="1800">
                          <a:solidFill>
                            <a:srgbClr val="434343"/>
                          </a:solidFill>
                          <a:latin typeface="Fira Sans Extra Condensed"/>
                          <a:ea typeface="Fira Sans Extra Condensed"/>
                          <a:cs typeface="Fira Sans Extra Condensed"/>
                          <a:sym typeface="Fira Sans Extra Condensed"/>
                        </a:rPr>
                        <a:t>2</a:t>
                      </a:r>
                      <a:endParaRPr b="1" baseline="-25000" i="0"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r>
              <a:tr h="400800">
                <a:tc>
                  <a:txBody>
                    <a:bodyPr/>
                    <a:lstStyle/>
                    <a:p>
                      <a:pPr indent="0" lvl="0" marL="0" marR="0" rtl="0" algn="ctr">
                        <a:lnSpc>
                          <a:spcPct val="100000"/>
                        </a:lnSpc>
                        <a:spcBef>
                          <a:spcPts val="0"/>
                        </a:spcBef>
                        <a:spcAft>
                          <a:spcPts val="0"/>
                        </a:spcAft>
                        <a:buClr>
                          <a:srgbClr val="000000"/>
                        </a:buClr>
                        <a:buSzPts val="1800"/>
                        <a:buFont typeface="Arial"/>
                        <a:buNone/>
                      </a:pPr>
                      <a:r>
                        <a:rPr lang="en" sz="1800">
                          <a:solidFill>
                            <a:srgbClr val="CC4125"/>
                          </a:solidFill>
                          <a:latin typeface="Fira Sans Extra Condensed"/>
                          <a:ea typeface="Fira Sans Extra Condensed"/>
                          <a:cs typeface="Fira Sans Extra Condensed"/>
                          <a:sym typeface="Fira Sans Extra Condensed"/>
                        </a:rPr>
                        <a:t>↓ </a:t>
                      </a:r>
                      <a:r>
                        <a:rPr lang="en" sz="1800">
                          <a:solidFill>
                            <a:srgbClr val="3B3B3B"/>
                          </a:solidFill>
                          <a:latin typeface="Fira Sans Extra Condensed"/>
                          <a:ea typeface="Fira Sans Extra Condensed"/>
                          <a:cs typeface="Fira Sans Extra Condensed"/>
                          <a:sym typeface="Fira Sans Extra Condensed"/>
                        </a:rPr>
                        <a:t>Cardiac output</a:t>
                      </a:r>
                      <a:endParaRPr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800"/>
                        <a:buFont typeface="Arial"/>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3B3B3B"/>
                          </a:solidFill>
                          <a:latin typeface="Fira Sans Extra Condensed"/>
                          <a:ea typeface="Fira Sans Extra Condensed"/>
                          <a:cs typeface="Fira Sans Extra Condensed"/>
                          <a:sym typeface="Fira Sans Extra Condensed"/>
                        </a:rPr>
                        <a:t> Blood flow</a:t>
                      </a:r>
                      <a:endParaRPr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600">
                          <a:solidFill>
                            <a:srgbClr val="434343"/>
                          </a:solidFill>
                          <a:latin typeface="Fira Sans Extra Condensed"/>
                          <a:ea typeface="Fira Sans Extra Condensed"/>
                          <a:cs typeface="Fira Sans Extra Condensed"/>
                          <a:sym typeface="Fira Sans Extra Condensed"/>
                        </a:rPr>
                        <a:t>-</a:t>
                      </a:r>
                      <a:endParaRPr b="1"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400800">
                <a:tc>
                  <a:txBody>
                    <a:bodyPr/>
                    <a:lstStyle/>
                    <a:p>
                      <a:pPr indent="0" lvl="0" marL="0" marR="0" rtl="0" algn="ctr">
                        <a:lnSpc>
                          <a:spcPct val="100000"/>
                        </a:lnSpc>
                        <a:spcBef>
                          <a:spcPts val="0"/>
                        </a:spcBef>
                        <a:spcAft>
                          <a:spcPts val="0"/>
                        </a:spcAft>
                        <a:buNone/>
                      </a:pPr>
                      <a:r>
                        <a:rPr lang="en" sz="1800">
                          <a:solidFill>
                            <a:srgbClr val="3B3B3B"/>
                          </a:solidFill>
                          <a:latin typeface="Fira Sans Extra Condensed"/>
                          <a:ea typeface="Fira Sans Extra Condensed"/>
                          <a:cs typeface="Fira Sans Extra Condensed"/>
                          <a:sym typeface="Fira Sans Extra Condensed"/>
                        </a:rPr>
                        <a:t>Hypoxemia</a:t>
                      </a:r>
                      <a:endParaRPr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434343"/>
                          </a:solidFill>
                          <a:latin typeface="Fira Sans Extra Condensed"/>
                          <a:ea typeface="Fira Sans Extra Condensed"/>
                          <a:cs typeface="Fira Sans Extra Condensed"/>
                          <a:sym typeface="Fira Sans Extra Condensed"/>
                        </a:rPr>
                        <a:t>PaO</a:t>
                      </a:r>
                      <a:r>
                        <a:rPr baseline="-25000" lang="en" sz="1600">
                          <a:solidFill>
                            <a:srgbClr val="434343"/>
                          </a:solidFill>
                          <a:latin typeface="Fira Sans Extra Condensed"/>
                          <a:ea typeface="Fira Sans Extra Condensed"/>
                          <a:cs typeface="Fira Sans Extra Condensed"/>
                          <a:sym typeface="Fira Sans Extra Condensed"/>
                        </a:rPr>
                        <a:t>2</a:t>
                      </a:r>
                      <a:endParaRPr baseline="-25000" sz="16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3B3B3B"/>
                          </a:solidFill>
                          <a:latin typeface="Fira Sans Extra Condensed"/>
                          <a:ea typeface="Fira Sans Extra Condensed"/>
                          <a:cs typeface="Fira Sans Extra Condensed"/>
                          <a:sym typeface="Fira Sans Extra Condensed"/>
                        </a:rPr>
                        <a:t> O</a:t>
                      </a:r>
                      <a:r>
                        <a:rPr baseline="-25000" lang="en" sz="1600">
                          <a:solidFill>
                            <a:srgbClr val="3B3B3B"/>
                          </a:solidFill>
                          <a:latin typeface="Fira Sans Extra Condensed"/>
                          <a:ea typeface="Fira Sans Extra Condensed"/>
                          <a:cs typeface="Fira Sans Extra Condensed"/>
                          <a:sym typeface="Fira Sans Extra Condensed"/>
                        </a:rPr>
                        <a:t>2</a:t>
                      </a:r>
                      <a:r>
                        <a:rPr lang="en" sz="1600">
                          <a:solidFill>
                            <a:srgbClr val="3B3B3B"/>
                          </a:solidFill>
                          <a:latin typeface="Fira Sans Extra Condensed"/>
                          <a:ea typeface="Fira Sans Extra Condensed"/>
                          <a:cs typeface="Fira Sans Extra Condensed"/>
                          <a:sym typeface="Fira Sans Extra Condensed"/>
                        </a:rPr>
                        <a:t> saturation of hemoglobin</a:t>
                      </a:r>
                      <a:endParaRPr sz="1600">
                        <a:solidFill>
                          <a:srgbClr val="3B3B3B"/>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3B3B3B"/>
                          </a:solidFill>
                          <a:latin typeface="Fira Sans Extra Condensed"/>
                          <a:ea typeface="Fira Sans Extra Condensed"/>
                          <a:cs typeface="Fira Sans Extra Condensed"/>
                          <a:sym typeface="Fira Sans Extra Condensed"/>
                        </a:rPr>
                        <a:t> O</a:t>
                      </a:r>
                      <a:r>
                        <a:rPr baseline="-25000" lang="en" sz="1600">
                          <a:solidFill>
                            <a:srgbClr val="3B3B3B"/>
                          </a:solidFill>
                          <a:latin typeface="Fira Sans Extra Condensed"/>
                          <a:ea typeface="Fira Sans Extra Condensed"/>
                          <a:cs typeface="Fira Sans Extra Condensed"/>
                          <a:sym typeface="Fira Sans Extra Condensed"/>
                        </a:rPr>
                        <a:t>2</a:t>
                      </a:r>
                      <a:r>
                        <a:rPr lang="en" sz="1600">
                          <a:solidFill>
                            <a:srgbClr val="3B3B3B"/>
                          </a:solidFill>
                          <a:latin typeface="Fira Sans Extra Condensed"/>
                          <a:ea typeface="Fira Sans Extra Condensed"/>
                          <a:cs typeface="Fira Sans Extra Condensed"/>
                          <a:sym typeface="Fira Sans Extra Condensed"/>
                        </a:rPr>
                        <a:t> content of blood</a:t>
                      </a:r>
                      <a:endParaRPr sz="1600">
                        <a:solidFill>
                          <a:srgbClr val="3B3B3B"/>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rPr b="1" lang="en" sz="1600">
                          <a:solidFill>
                            <a:srgbClr val="CC4125"/>
                          </a:solidFill>
                          <a:highlight>
                            <a:srgbClr val="FFFFFF"/>
                          </a:highlight>
                          <a:latin typeface="Fira Sans Extra Condensed"/>
                          <a:ea typeface="Fira Sans Extra Condensed"/>
                          <a:cs typeface="Fira Sans Extra Condensed"/>
                          <a:sym typeface="Fira Sans Extra Condensed"/>
                        </a:rPr>
                        <a:t>↓</a:t>
                      </a:r>
                      <a:endParaRPr b="1" i="0" sz="1600" u="none" cap="none" strike="noStrike">
                        <a:solidFill>
                          <a:srgbClr val="CC4125"/>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400800">
                <a:tc>
                  <a:txBody>
                    <a:bodyPr/>
                    <a:lstStyle/>
                    <a:p>
                      <a:pPr indent="0" lvl="0" marL="0" marR="0" rtl="0" algn="ctr">
                        <a:lnSpc>
                          <a:spcPct val="100000"/>
                        </a:lnSpc>
                        <a:spcBef>
                          <a:spcPts val="0"/>
                        </a:spcBef>
                        <a:spcAft>
                          <a:spcPts val="0"/>
                        </a:spcAft>
                        <a:buNone/>
                      </a:pPr>
                      <a:r>
                        <a:rPr lang="en" sz="1800">
                          <a:solidFill>
                            <a:srgbClr val="3B3B3B"/>
                          </a:solidFill>
                          <a:latin typeface="Fira Sans Extra Condensed"/>
                          <a:ea typeface="Fira Sans Extra Condensed"/>
                          <a:cs typeface="Fira Sans Extra Condensed"/>
                          <a:sym typeface="Fira Sans Extra Condensed"/>
                        </a:rPr>
                        <a:t>Anemia</a:t>
                      </a:r>
                      <a:endParaRPr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3B3B3B"/>
                          </a:solidFill>
                          <a:latin typeface="Fira Sans Extra Condensed"/>
                          <a:ea typeface="Fira Sans Extra Condensed"/>
                          <a:cs typeface="Fira Sans Extra Condensed"/>
                          <a:sym typeface="Fira Sans Extra Condensed"/>
                        </a:rPr>
                        <a:t> Hemoglobin concentration</a:t>
                      </a:r>
                      <a:endParaRPr sz="1600">
                        <a:solidFill>
                          <a:srgbClr val="3B3B3B"/>
                        </a:solidFill>
                        <a:latin typeface="Fira Sans Extra Condensed"/>
                        <a:ea typeface="Fira Sans Extra Condensed"/>
                        <a:cs typeface="Fira Sans Extra Condensed"/>
                        <a:sym typeface="Fira Sans Extra Condensed"/>
                      </a:endParaRPr>
                    </a:p>
                    <a:p>
                      <a:pPr indent="0" lvl="0" marL="0" marR="0" rtl="0" algn="l">
                        <a:lnSpc>
                          <a:spcPct val="115000"/>
                        </a:lnSpc>
                        <a:spcBef>
                          <a:spcPts val="0"/>
                        </a:spcBef>
                        <a:spcAft>
                          <a:spcPts val="0"/>
                        </a:spcAft>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3B3B3B"/>
                          </a:solidFill>
                          <a:latin typeface="Fira Sans Extra Condensed"/>
                          <a:ea typeface="Fira Sans Extra Condensed"/>
                          <a:cs typeface="Fira Sans Extra Condensed"/>
                          <a:sym typeface="Fira Sans Extra Condensed"/>
                        </a:rPr>
                        <a:t> O</a:t>
                      </a:r>
                      <a:r>
                        <a:rPr baseline="-25000" lang="en" sz="1600">
                          <a:solidFill>
                            <a:srgbClr val="3B3B3B"/>
                          </a:solidFill>
                          <a:latin typeface="Fira Sans Extra Condensed"/>
                          <a:ea typeface="Fira Sans Extra Condensed"/>
                          <a:cs typeface="Fira Sans Extra Condensed"/>
                          <a:sym typeface="Fira Sans Extra Condensed"/>
                        </a:rPr>
                        <a:t>2</a:t>
                      </a:r>
                      <a:r>
                        <a:rPr lang="en" sz="1600">
                          <a:solidFill>
                            <a:srgbClr val="3B3B3B"/>
                          </a:solidFill>
                          <a:latin typeface="Fira Sans Extra Condensed"/>
                          <a:ea typeface="Fira Sans Extra Condensed"/>
                          <a:cs typeface="Fira Sans Extra Condensed"/>
                          <a:sym typeface="Fira Sans Extra Condensed"/>
                        </a:rPr>
                        <a:t> content of blood</a:t>
                      </a:r>
                      <a:endParaRPr sz="1600">
                        <a:solidFill>
                          <a:srgbClr val="3B3B3B"/>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600">
                          <a:solidFill>
                            <a:srgbClr val="434343"/>
                          </a:solidFill>
                          <a:latin typeface="Fira Sans Extra Condensed"/>
                          <a:ea typeface="Fira Sans Extra Condensed"/>
                          <a:cs typeface="Fira Sans Extra Condensed"/>
                          <a:sym typeface="Fira Sans Extra Condensed"/>
                        </a:rPr>
                        <a:t>-</a:t>
                      </a:r>
                      <a:endParaRPr b="1"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400800">
                <a:tc>
                  <a:txBody>
                    <a:bodyPr/>
                    <a:lstStyle/>
                    <a:p>
                      <a:pPr indent="0" lvl="0" marL="0" marR="0" rtl="0" algn="ctr">
                        <a:lnSpc>
                          <a:spcPct val="100000"/>
                        </a:lnSpc>
                        <a:spcBef>
                          <a:spcPts val="0"/>
                        </a:spcBef>
                        <a:spcAft>
                          <a:spcPts val="0"/>
                        </a:spcAft>
                        <a:buNone/>
                      </a:pPr>
                      <a:r>
                        <a:rPr lang="en" sz="1800">
                          <a:solidFill>
                            <a:srgbClr val="3B3B3B"/>
                          </a:solidFill>
                          <a:latin typeface="Fira Sans Extra Condensed"/>
                          <a:ea typeface="Fira Sans Extra Condensed"/>
                          <a:cs typeface="Fira Sans Extra Condensed"/>
                          <a:sym typeface="Fira Sans Extra Condensed"/>
                        </a:rPr>
                        <a:t>Carbon monoxide </a:t>
                      </a:r>
                      <a:r>
                        <a:rPr lang="en" sz="1800">
                          <a:solidFill>
                            <a:srgbClr val="999999"/>
                          </a:solidFill>
                          <a:latin typeface="Fira Sans Extra Condensed"/>
                          <a:ea typeface="Fira Sans Extra Condensed"/>
                          <a:cs typeface="Fira Sans Extra Condensed"/>
                          <a:sym typeface="Fira Sans Extra Condensed"/>
                        </a:rPr>
                        <a:t>(CO) </a:t>
                      </a:r>
                      <a:r>
                        <a:rPr lang="en" sz="1800">
                          <a:solidFill>
                            <a:srgbClr val="3B3B3B"/>
                          </a:solidFill>
                          <a:latin typeface="Fira Sans Extra Condensed"/>
                          <a:ea typeface="Fira Sans Extra Condensed"/>
                          <a:cs typeface="Fira Sans Extra Condensed"/>
                          <a:sym typeface="Fira Sans Extra Condensed"/>
                        </a:rPr>
                        <a:t>poisoning</a:t>
                      </a:r>
                      <a:endParaRPr sz="1800">
                        <a:solidFill>
                          <a:srgbClr val="999999"/>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3B3B3B"/>
                          </a:solidFill>
                          <a:latin typeface="Fira Sans Extra Condensed"/>
                          <a:ea typeface="Fira Sans Extra Condensed"/>
                          <a:cs typeface="Fira Sans Extra Condensed"/>
                          <a:sym typeface="Fira Sans Extra Condensed"/>
                        </a:rPr>
                        <a:t> O</a:t>
                      </a:r>
                      <a:r>
                        <a:rPr baseline="-25000" lang="en" sz="1600">
                          <a:solidFill>
                            <a:srgbClr val="3B3B3B"/>
                          </a:solidFill>
                          <a:latin typeface="Fira Sans Extra Condensed"/>
                          <a:ea typeface="Fira Sans Extra Condensed"/>
                          <a:cs typeface="Fira Sans Extra Condensed"/>
                          <a:sym typeface="Fira Sans Extra Condensed"/>
                        </a:rPr>
                        <a:t>2</a:t>
                      </a:r>
                      <a:r>
                        <a:rPr lang="en" sz="1600">
                          <a:solidFill>
                            <a:srgbClr val="3B3B3B"/>
                          </a:solidFill>
                          <a:latin typeface="Fira Sans Extra Condensed"/>
                          <a:ea typeface="Fira Sans Extra Condensed"/>
                          <a:cs typeface="Fira Sans Extra Condensed"/>
                          <a:sym typeface="Fira Sans Extra Condensed"/>
                        </a:rPr>
                        <a:t> content of blood Left shift of O</a:t>
                      </a:r>
                      <a:r>
                        <a:rPr baseline="-25000" lang="en" sz="1600">
                          <a:solidFill>
                            <a:srgbClr val="3B3B3B"/>
                          </a:solidFill>
                          <a:latin typeface="Fira Sans Extra Condensed"/>
                          <a:ea typeface="Fira Sans Extra Condensed"/>
                          <a:cs typeface="Fira Sans Extra Condensed"/>
                          <a:sym typeface="Fira Sans Extra Condensed"/>
                        </a:rPr>
                        <a:t>2</a:t>
                      </a:r>
                      <a:r>
                        <a:rPr lang="en" sz="1600">
                          <a:solidFill>
                            <a:srgbClr val="3B3B3B"/>
                          </a:solidFill>
                          <a:latin typeface="Fira Sans Extra Condensed"/>
                          <a:ea typeface="Fira Sans Extra Condensed"/>
                          <a:cs typeface="Fira Sans Extra Condensed"/>
                          <a:sym typeface="Fira Sans Extra Condensed"/>
                        </a:rPr>
                        <a:t>-  hemoglobin curve</a:t>
                      </a:r>
                      <a:endParaRPr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600">
                          <a:solidFill>
                            <a:srgbClr val="434343"/>
                          </a:solidFill>
                          <a:latin typeface="Fira Sans Extra Condensed"/>
                          <a:ea typeface="Fira Sans Extra Condensed"/>
                          <a:cs typeface="Fira Sans Extra Condensed"/>
                          <a:sym typeface="Fira Sans Extra Condensed"/>
                        </a:rPr>
                        <a:t>-</a:t>
                      </a:r>
                      <a:endParaRPr b="1"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400800">
                <a:tc>
                  <a:txBody>
                    <a:bodyPr/>
                    <a:lstStyle/>
                    <a:p>
                      <a:pPr indent="0" lvl="0" marL="0" marR="0" rtl="0" algn="ctr">
                        <a:lnSpc>
                          <a:spcPct val="100000"/>
                        </a:lnSpc>
                        <a:spcBef>
                          <a:spcPts val="0"/>
                        </a:spcBef>
                        <a:spcAft>
                          <a:spcPts val="0"/>
                        </a:spcAft>
                        <a:buNone/>
                      </a:pPr>
                      <a:r>
                        <a:rPr lang="en" sz="1800">
                          <a:solidFill>
                            <a:srgbClr val="3B3B3B"/>
                          </a:solidFill>
                          <a:latin typeface="Fira Sans Extra Condensed"/>
                          <a:ea typeface="Fira Sans Extra Condensed"/>
                          <a:cs typeface="Fira Sans Extra Condensed"/>
                          <a:sym typeface="Fira Sans Extra Condensed"/>
                        </a:rPr>
                        <a:t>Cyanide poisoning</a:t>
                      </a:r>
                      <a:endParaRPr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 sz="1600">
                          <a:solidFill>
                            <a:srgbClr val="CC4125"/>
                          </a:solidFill>
                          <a:latin typeface="Fira Sans Extra Condensed"/>
                          <a:ea typeface="Fira Sans Extra Condensed"/>
                          <a:cs typeface="Fira Sans Extra Condensed"/>
                          <a:sym typeface="Fira Sans Extra Condensed"/>
                        </a:rPr>
                        <a:t>↓</a:t>
                      </a:r>
                      <a:r>
                        <a:rPr lang="en" sz="1600">
                          <a:solidFill>
                            <a:srgbClr val="3B3B3B"/>
                          </a:solidFill>
                          <a:latin typeface="Fira Sans Extra Condensed"/>
                          <a:ea typeface="Fira Sans Extra Condensed"/>
                          <a:cs typeface="Fira Sans Extra Condensed"/>
                          <a:sym typeface="Fira Sans Extra Condensed"/>
                        </a:rPr>
                        <a:t> O</a:t>
                      </a:r>
                      <a:r>
                        <a:rPr baseline="-25000" lang="en" sz="1600">
                          <a:solidFill>
                            <a:srgbClr val="3B3B3B"/>
                          </a:solidFill>
                          <a:latin typeface="Fira Sans Extra Condensed"/>
                          <a:ea typeface="Fira Sans Extra Condensed"/>
                          <a:cs typeface="Fira Sans Extra Condensed"/>
                          <a:sym typeface="Fira Sans Extra Condensed"/>
                        </a:rPr>
                        <a:t>2</a:t>
                      </a:r>
                      <a:r>
                        <a:rPr lang="en" sz="1600">
                          <a:solidFill>
                            <a:srgbClr val="3B3B3B"/>
                          </a:solidFill>
                          <a:latin typeface="Fira Sans Extra Condensed"/>
                          <a:ea typeface="Fira Sans Extra Condensed"/>
                          <a:cs typeface="Fira Sans Extra Condensed"/>
                          <a:sym typeface="Fira Sans Extra Condensed"/>
                        </a:rPr>
                        <a:t> utilization by tissues</a:t>
                      </a:r>
                      <a:endParaRPr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 sz="1600">
                          <a:solidFill>
                            <a:srgbClr val="434343"/>
                          </a:solidFill>
                          <a:latin typeface="Fira Sans Extra Condensed"/>
                          <a:ea typeface="Fira Sans Extra Condensed"/>
                          <a:cs typeface="Fira Sans Extra Condensed"/>
                          <a:sym typeface="Fira Sans Extra Condensed"/>
                        </a:rPr>
                        <a:t>-</a:t>
                      </a:r>
                      <a:endParaRPr b="1"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pSp>
        <p:nvGrpSpPr>
          <p:cNvPr id="426" name="Google Shape;426;p6"/>
          <p:cNvGrpSpPr/>
          <p:nvPr/>
        </p:nvGrpSpPr>
        <p:grpSpPr>
          <a:xfrm flipH="1" rot="10800000">
            <a:off x="-8" y="90772"/>
            <a:ext cx="3963421" cy="646490"/>
            <a:chOff x="6103594" y="3733725"/>
            <a:chExt cx="2798631" cy="351315"/>
          </a:xfrm>
        </p:grpSpPr>
        <p:sp>
          <p:nvSpPr>
            <p:cNvPr id="427" name="Google Shape;427;p6"/>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6"/>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6"/>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1" name="Google Shape;431;p6"/>
          <p:cNvSpPr txBox="1"/>
          <p:nvPr/>
        </p:nvSpPr>
        <p:spPr>
          <a:xfrm>
            <a:off x="0" y="0"/>
            <a:ext cx="2822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Types of 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432" name="Google Shape;432;p6"/>
          <p:cNvSpPr txBox="1"/>
          <p:nvPr/>
        </p:nvSpPr>
        <p:spPr>
          <a:xfrm>
            <a:off x="1887713" y="4589410"/>
            <a:ext cx="5608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434343"/>
                </a:solidFill>
                <a:latin typeface="Fira Sans Extra Condensed"/>
                <a:ea typeface="Fira Sans Extra Condensed"/>
                <a:cs typeface="Fira Sans Extra Condensed"/>
                <a:sym typeface="Fira Sans Extra Condensed"/>
              </a:rPr>
              <a:t>Shunt</a:t>
            </a:r>
            <a:r>
              <a:rPr b="0" i="0" lang="en" sz="1200" u="none" cap="none" strike="noStrike">
                <a:solidFill>
                  <a:srgbClr val="434343"/>
                </a:solidFill>
                <a:latin typeface="Fira Sans Extra Condensed"/>
                <a:ea typeface="Fira Sans Extra Condensed"/>
                <a:cs typeface="Fira Sans Extra Condensed"/>
                <a:sym typeface="Fira Sans Extra Condensed"/>
              </a:rPr>
              <a:t>: an abnormal communication between right &amp; left sides of heart or between systemic &amp; pulmonary vessels, allowing blood to flow directly from one circulatory system to the other.</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graphicFrame>
        <p:nvGraphicFramePr>
          <p:cNvPr id="433" name="Google Shape;433;p6"/>
          <p:cNvGraphicFramePr/>
          <p:nvPr/>
        </p:nvGraphicFramePr>
        <p:xfrm>
          <a:off x="106652" y="794098"/>
          <a:ext cx="3000000" cy="3000000"/>
        </p:xfrm>
        <a:graphic>
          <a:graphicData uri="http://schemas.openxmlformats.org/drawingml/2006/table">
            <a:tbl>
              <a:tblPr firstCol="1">
                <a:noFill/>
                <a:tableStyleId>{1BF464AD-4B51-40E4-AEA8-78ADE629C4B2}</a:tableStyleId>
              </a:tblPr>
              <a:tblGrid>
                <a:gridCol w="1717250"/>
                <a:gridCol w="1947025"/>
                <a:gridCol w="5266400"/>
              </a:tblGrid>
              <a:tr h="4184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rgbClr val="BFBFBF"/>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Definition </a:t>
                      </a:r>
                      <a:endParaRPr b="1"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Causes </a:t>
                      </a:r>
                      <a:endParaRPr b="1" i="0"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r>
              <a:tr h="2080550">
                <a:tc>
                  <a:txBody>
                    <a:bodyPr/>
                    <a:lstStyle/>
                    <a:p>
                      <a:pPr indent="0" lvl="0" marL="0" rtl="0" algn="ctr">
                        <a:lnSpc>
                          <a:spcPct val="115000"/>
                        </a:lnSpc>
                        <a:spcBef>
                          <a:spcPts val="0"/>
                        </a:spcBef>
                        <a:spcAft>
                          <a:spcPts val="0"/>
                        </a:spcAft>
                        <a:buClr>
                          <a:srgbClr val="000000"/>
                        </a:buClr>
                        <a:buSzPts val="1100"/>
                        <a:buFont typeface="Arial"/>
                        <a:buNone/>
                      </a:pPr>
                      <a:r>
                        <a:t/>
                      </a:r>
                      <a:endParaRPr sz="18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rPr lang="en" sz="1800">
                          <a:solidFill>
                            <a:srgbClr val="CC4125"/>
                          </a:solidFill>
                          <a:latin typeface="Fira Sans Extra Condensed"/>
                          <a:ea typeface="Fira Sans Extra Condensed"/>
                          <a:cs typeface="Fira Sans Extra Condensed"/>
                          <a:sym typeface="Fira Sans Extra Condensed"/>
                        </a:rPr>
                        <a:t>Arterial </a:t>
                      </a:r>
                      <a:r>
                        <a:rPr lang="en" sz="1800">
                          <a:solidFill>
                            <a:srgbClr val="434343"/>
                          </a:solidFill>
                          <a:latin typeface="Fira Sans Extra Condensed"/>
                          <a:ea typeface="Fira Sans Extra Condensed"/>
                          <a:cs typeface="Fira Sans Extra Condensed"/>
                          <a:sym typeface="Fira Sans Extra Condensed"/>
                        </a:rPr>
                        <a:t>(</a:t>
                      </a:r>
                      <a:r>
                        <a:rPr lang="en" sz="1800">
                          <a:solidFill>
                            <a:srgbClr val="CC4125"/>
                          </a:solidFill>
                          <a:latin typeface="Fira Sans Extra Condensed"/>
                          <a:ea typeface="Fira Sans Extra Condensed"/>
                          <a:cs typeface="Fira Sans Extra Condensed"/>
                          <a:sym typeface="Fira Sans Extra Condensed"/>
                        </a:rPr>
                        <a:t>Hypoxic</a:t>
                      </a:r>
                      <a:r>
                        <a:rPr lang="en" sz="1800">
                          <a:solidFill>
                            <a:srgbClr val="434343"/>
                          </a:solidFill>
                          <a:latin typeface="Fira Sans Extra Condensed"/>
                          <a:ea typeface="Fira Sans Extra Condensed"/>
                          <a:cs typeface="Fira Sans Extra Condensed"/>
                          <a:sym typeface="Fira Sans Extra Condensed"/>
                        </a:rPr>
                        <a:t>)</a:t>
                      </a:r>
                      <a:r>
                        <a:rPr lang="en" sz="1800">
                          <a:solidFill>
                            <a:srgbClr val="CC4125"/>
                          </a:solidFill>
                          <a:latin typeface="Fira Sans Extra Condensed"/>
                          <a:ea typeface="Fira Sans Extra Condensed"/>
                          <a:cs typeface="Fira Sans Extra Condensed"/>
                          <a:sym typeface="Fira Sans Extra Condensed"/>
                        </a:rPr>
                        <a:t>  </a:t>
                      </a:r>
                      <a:r>
                        <a:rPr lang="en" sz="1800">
                          <a:solidFill>
                            <a:srgbClr val="434343"/>
                          </a:solidFill>
                          <a:latin typeface="Fira Sans Extra Condensed"/>
                          <a:ea typeface="Fira Sans Extra Condensed"/>
                          <a:cs typeface="Fira Sans Extra Condensed"/>
                          <a:sym typeface="Fira Sans Extra Condensed"/>
                        </a:rPr>
                        <a:t>Hypoxia</a:t>
                      </a:r>
                      <a:endParaRPr sz="18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rPr lang="en" sz="1800">
                          <a:solidFill>
                            <a:srgbClr val="999999"/>
                          </a:solidFill>
                          <a:latin typeface="Fira Sans Extra Condensed"/>
                          <a:ea typeface="Fira Sans Extra Condensed"/>
                          <a:cs typeface="Fira Sans Extra Condensed"/>
                          <a:sym typeface="Fira Sans Extra Condensed"/>
                        </a:rPr>
                        <a:t>Hypoxemia</a:t>
                      </a:r>
                      <a:r>
                        <a:rPr lang="en" sz="1800">
                          <a:solidFill>
                            <a:srgbClr val="EBEFF6"/>
                          </a:solidFill>
                          <a:latin typeface="Fira Sans Extra Condensed"/>
                          <a:ea typeface="Fira Sans Extra Condensed"/>
                          <a:cs typeface="Fira Sans Extra Condensed"/>
                          <a:sym typeface="Fira Sans Extra Condensed"/>
                        </a:rPr>
                        <a:t> </a:t>
                      </a:r>
                      <a:endParaRPr sz="1800">
                        <a:solidFill>
                          <a:srgbClr val="EBEFF6"/>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t/>
                      </a:r>
                      <a:endParaRPr sz="1800">
                        <a:solidFill>
                          <a:srgbClr val="CC4125"/>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Clr>
                          <a:srgbClr val="000000"/>
                        </a:buClr>
                        <a:buSzPts val="1100"/>
                        <a:buFont typeface="Arial"/>
                        <a:buNone/>
                      </a:pPr>
                      <a:r>
                        <a:t/>
                      </a:r>
                      <a:endParaRPr sz="1800">
                        <a:solidFill>
                          <a:srgbClr val="CC4125"/>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t/>
                      </a:r>
                      <a:endParaRPr sz="18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Clr>
                          <a:srgbClr val="000000"/>
                        </a:buClr>
                        <a:buSzPts val="1100"/>
                        <a:buFont typeface="Arial"/>
                        <a:buNone/>
                      </a:pPr>
                      <a:r>
                        <a:rPr lang="en" sz="1600">
                          <a:solidFill>
                            <a:srgbClr val="434343"/>
                          </a:solidFill>
                          <a:latin typeface="Fira Sans Extra Condensed"/>
                          <a:ea typeface="Fira Sans Extra Condensed"/>
                          <a:cs typeface="Fira Sans Extra Condensed"/>
                          <a:sym typeface="Fira Sans Extra Condensed"/>
                        </a:rPr>
                        <a:t>Reduced arterial </a:t>
                      </a:r>
                      <a:r>
                        <a:rPr b="1" lang="en" sz="1600">
                          <a:solidFill>
                            <a:srgbClr val="CC4125"/>
                          </a:solidFill>
                          <a:latin typeface="Fira Sans Extra Condensed"/>
                          <a:ea typeface="Fira Sans Extra Condensed"/>
                          <a:cs typeface="Fira Sans Extra Condensed"/>
                          <a:sym typeface="Fira Sans Extra Condensed"/>
                        </a:rPr>
                        <a:t>PaO</a:t>
                      </a:r>
                      <a:r>
                        <a:rPr b="1" baseline="-25000" lang="en" sz="1600">
                          <a:solidFill>
                            <a:srgbClr val="CC4125"/>
                          </a:solidFill>
                          <a:latin typeface="Fira Sans Extra Condensed"/>
                          <a:ea typeface="Fira Sans Extra Condensed"/>
                          <a:cs typeface="Fira Sans Extra Condensed"/>
                          <a:sym typeface="Fira Sans Extra Condensed"/>
                        </a:rPr>
                        <a:t>2</a:t>
                      </a:r>
                      <a:endParaRPr b="1" sz="1600">
                        <a:solidFill>
                          <a:srgbClr val="CC4125"/>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sz="1600">
                        <a:solidFill>
                          <a:schemeClr val="dk1"/>
                        </a:solidFill>
                        <a:latin typeface="Fira Sans Extra Condensed"/>
                        <a:ea typeface="Fira Sans Extra Condensed"/>
                        <a:cs typeface="Fira Sans Extra Condensed"/>
                        <a:sym typeface="Fira Sans Extra Condensed"/>
                      </a:endParaRPr>
                    </a:p>
                    <a:p>
                      <a:pPr indent="0" lvl="0" marL="457200" rtl="0" algn="ctr">
                        <a:spcBef>
                          <a:spcPts val="0"/>
                        </a:spcBef>
                        <a:spcAft>
                          <a:spcPts val="0"/>
                        </a:spcAft>
                        <a:buNone/>
                      </a:pPr>
                      <a:r>
                        <a:t/>
                      </a:r>
                      <a:endParaRPr sz="1000">
                        <a:solidFill>
                          <a:srgbClr val="A64D79"/>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b="1" baseline="-25000" sz="1600">
                        <a:solidFill>
                          <a:srgbClr val="CC4125"/>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b="1" baseline="-25000" sz="1000">
                        <a:solidFill>
                          <a:srgbClr val="CC4125"/>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b="1" baseline="-25000" sz="1600">
                        <a:solidFill>
                          <a:srgbClr val="CC4125"/>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b="1" baseline="-25000" sz="1600">
                        <a:solidFill>
                          <a:srgbClr val="CC4125"/>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b="1" baseline="-25000" sz="1600">
                        <a:solidFill>
                          <a:srgbClr val="CC4125"/>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b="1" baseline="-25000" sz="1600">
                        <a:solidFill>
                          <a:srgbClr val="CC4125"/>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330200" lvl="0" marL="457200" rtl="0" algn="l">
                        <a:lnSpc>
                          <a:spcPct val="115000"/>
                        </a:lnSpc>
                        <a:spcBef>
                          <a:spcPts val="300"/>
                        </a:spcBef>
                        <a:spcAft>
                          <a:spcPts val="0"/>
                        </a:spcAft>
                        <a:buClr>
                          <a:srgbClr val="C27BA0"/>
                        </a:buClr>
                        <a:buSzPts val="1600"/>
                        <a:buFont typeface="Fira Sans Extra Condensed"/>
                        <a:buAutoNum type="arabicPeriod"/>
                      </a:pPr>
                      <a:r>
                        <a:rPr b="1" lang="en" sz="1600">
                          <a:solidFill>
                            <a:srgbClr val="C27BA0"/>
                          </a:solidFill>
                          <a:latin typeface="Fira Sans Extra Condensed"/>
                          <a:ea typeface="Fira Sans Extra Condensed"/>
                          <a:cs typeface="Fira Sans Extra Condensed"/>
                          <a:sym typeface="Fira Sans Extra Condensed"/>
                        </a:rPr>
                        <a:t>Inadequate blood oxygenation in the lung:</a:t>
                      </a:r>
                      <a:endParaRPr b="1" sz="1600">
                        <a:solidFill>
                          <a:srgbClr val="C27BA0"/>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434343"/>
                        </a:buClr>
                        <a:buSzPts val="1600"/>
                        <a:buFont typeface="Fira Sans Extra Condensed"/>
                        <a:buChar char="-"/>
                      </a:pPr>
                      <a:r>
                        <a:rPr lang="en" sz="1600">
                          <a:solidFill>
                            <a:srgbClr val="C27BA0"/>
                          </a:solidFill>
                          <a:latin typeface="Fira Sans Extra Condensed"/>
                          <a:ea typeface="Fira Sans Extra Condensed"/>
                          <a:cs typeface="Fira Sans Extra Condensed"/>
                          <a:sym typeface="Fira Sans Extra Condensed"/>
                        </a:rPr>
                        <a:t>O2 deficiency in the atmosphere (</a:t>
                      </a:r>
                      <a:r>
                        <a:rPr lang="en" sz="1600">
                          <a:solidFill>
                            <a:srgbClr val="434343"/>
                          </a:solidFill>
                          <a:latin typeface="Fira Sans Extra Condensed"/>
                          <a:ea typeface="Fira Sans Extra Condensed"/>
                          <a:cs typeface="Fira Sans Extra Condensed"/>
                          <a:sym typeface="Fira Sans Extra Condensed"/>
                        </a:rPr>
                        <a:t>high altitudes,</a:t>
                      </a:r>
                      <a:r>
                        <a:rPr lang="en" sz="1600">
                          <a:solidFill>
                            <a:srgbClr val="C27BA0"/>
                          </a:solidFill>
                          <a:latin typeface="Fira Sans Extra Condensed"/>
                          <a:ea typeface="Fira Sans Extra Condensed"/>
                          <a:cs typeface="Fira Sans Extra Condensed"/>
                          <a:sym typeface="Fira Sans Extra Condensed"/>
                        </a:rPr>
                        <a:t> breathing in a closed space)</a:t>
                      </a:r>
                      <a:endParaRPr sz="1600">
                        <a:solidFill>
                          <a:srgbClr val="C27BA0"/>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C27BA0"/>
                        </a:buClr>
                        <a:buSzPts val="1600"/>
                        <a:buFont typeface="Fira Sans Extra Condensed"/>
                        <a:buChar char="-"/>
                      </a:pPr>
                      <a:r>
                        <a:rPr lang="en" sz="1600">
                          <a:solidFill>
                            <a:schemeClr val="dk1"/>
                          </a:solidFill>
                          <a:latin typeface="Fira Sans Extra Condensed"/>
                          <a:ea typeface="Fira Sans Extra Condensed"/>
                          <a:cs typeface="Fira Sans Extra Condensed"/>
                          <a:sym typeface="Fira Sans Extra Condensed"/>
                        </a:rPr>
                        <a:t>Hypoventilation</a:t>
                      </a:r>
                      <a:r>
                        <a:rPr lang="en" sz="1600">
                          <a:solidFill>
                            <a:srgbClr val="C27BA0"/>
                          </a:solidFill>
                          <a:latin typeface="Fira Sans Extra Condensed"/>
                          <a:ea typeface="Fira Sans Extra Condensed"/>
                          <a:cs typeface="Fira Sans Extra Condensed"/>
                          <a:sym typeface="Fira Sans Extra Condensed"/>
                        </a:rPr>
                        <a:t> (increased airway resistance/decreased pulmonary compliance)</a:t>
                      </a:r>
                      <a:endParaRPr sz="1600">
                        <a:solidFill>
                          <a:srgbClr val="C27BA0"/>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C27BA0"/>
                        </a:buClr>
                        <a:buSzPts val="1600"/>
                        <a:buFont typeface="Fira Sans Extra Condensed"/>
                        <a:buAutoNum type="arabicPeriod"/>
                      </a:pPr>
                      <a:r>
                        <a:rPr b="1" lang="en" sz="1600">
                          <a:solidFill>
                            <a:srgbClr val="C27BA0"/>
                          </a:solidFill>
                          <a:latin typeface="Fira Sans Extra Condensed"/>
                          <a:ea typeface="Fira Sans Extra Condensed"/>
                          <a:cs typeface="Fira Sans Extra Condensed"/>
                          <a:sym typeface="Fira Sans Extra Condensed"/>
                        </a:rPr>
                        <a:t>Pulmonary Disease:</a:t>
                      </a:r>
                      <a:endParaRPr b="1" sz="1600">
                        <a:solidFill>
                          <a:srgbClr val="C27BA0"/>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434343"/>
                        </a:buClr>
                        <a:buSzPts val="1600"/>
                        <a:buFont typeface="Fira Sans Extra Condensed"/>
                        <a:buChar char="-"/>
                      </a:pPr>
                      <a:r>
                        <a:rPr lang="en" sz="1600">
                          <a:solidFill>
                            <a:srgbClr val="434343"/>
                          </a:solidFill>
                          <a:latin typeface="Fira Sans Extra Condensed"/>
                          <a:ea typeface="Fira Sans Extra Condensed"/>
                          <a:cs typeface="Fira Sans Extra Condensed"/>
                          <a:sym typeface="Fira Sans Extra Condensed"/>
                        </a:rPr>
                        <a:t>Alveolar hypoventilation</a:t>
                      </a:r>
                      <a:endParaRPr sz="1600">
                        <a:solidFill>
                          <a:srgbClr val="434343"/>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3D85C6"/>
                        </a:buClr>
                        <a:buSzPts val="1600"/>
                        <a:buFont typeface="Fira Sans Extra Condensed"/>
                        <a:buChar char="-"/>
                      </a:pPr>
                      <a:r>
                        <a:rPr lang="en" sz="1600">
                          <a:solidFill>
                            <a:srgbClr val="3D85C6"/>
                          </a:solidFill>
                          <a:latin typeface="Fira Sans Extra Condensed"/>
                          <a:ea typeface="Fira Sans Extra Condensed"/>
                          <a:cs typeface="Fira Sans Extra Condensed"/>
                          <a:sym typeface="Fira Sans Extra Condensed"/>
                        </a:rPr>
                        <a:t>Diffusion abnormalities</a:t>
                      </a:r>
                      <a:endParaRPr sz="1600">
                        <a:solidFill>
                          <a:srgbClr val="3D85C6"/>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C27BA0"/>
                        </a:buClr>
                        <a:buSzPts val="1600"/>
                        <a:buFont typeface="Fira Sans Extra Condensed"/>
                        <a:buChar char="-"/>
                      </a:pPr>
                      <a:r>
                        <a:rPr lang="en" sz="1600">
                          <a:solidFill>
                            <a:srgbClr val="C27BA0"/>
                          </a:solidFill>
                          <a:latin typeface="Fira Sans Extra Condensed"/>
                          <a:ea typeface="Fira Sans Extra Condensed"/>
                          <a:cs typeface="Fira Sans Extra Condensed"/>
                          <a:sym typeface="Fira Sans Extra Condensed"/>
                        </a:rPr>
                        <a:t>Reduced respiratory membrane diffusion</a:t>
                      </a:r>
                      <a:endParaRPr sz="1600">
                        <a:solidFill>
                          <a:srgbClr val="C27BA0"/>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434343"/>
                        </a:buClr>
                        <a:buSzPts val="1600"/>
                        <a:buFont typeface="Fira Sans Extra Condensed"/>
                        <a:buChar char="-"/>
                      </a:pPr>
                      <a:r>
                        <a:rPr lang="en" sz="1600">
                          <a:solidFill>
                            <a:srgbClr val="434343"/>
                          </a:solidFill>
                          <a:latin typeface="Fira Sans Extra Condensed"/>
                          <a:ea typeface="Fira Sans Extra Condensed"/>
                          <a:cs typeface="Fira Sans Extra Condensed"/>
                          <a:sym typeface="Fira Sans Extra Condensed"/>
                        </a:rPr>
                        <a:t>Right to left shunt</a:t>
                      </a:r>
                      <a:endParaRPr sz="1600">
                        <a:solidFill>
                          <a:srgbClr val="434343"/>
                        </a:solidFill>
                        <a:latin typeface="Fira Sans Extra Condensed"/>
                        <a:ea typeface="Fira Sans Extra Condensed"/>
                        <a:cs typeface="Fira Sans Extra Condensed"/>
                        <a:sym typeface="Fira Sans Extra Condensed"/>
                      </a:endParaRPr>
                    </a:p>
                    <a:p>
                      <a:pPr indent="-330200" lvl="0" marL="457200" rtl="0" algn="l">
                        <a:lnSpc>
                          <a:spcPct val="115000"/>
                        </a:lnSpc>
                        <a:spcBef>
                          <a:spcPts val="0"/>
                        </a:spcBef>
                        <a:spcAft>
                          <a:spcPts val="0"/>
                        </a:spcAft>
                        <a:buClr>
                          <a:srgbClr val="434343"/>
                        </a:buClr>
                        <a:buSzPts val="1600"/>
                        <a:buFont typeface="Fira Sans Extra Condensed"/>
                        <a:buChar char="-"/>
                      </a:pPr>
                      <a:r>
                        <a:rPr lang="en" sz="1600">
                          <a:solidFill>
                            <a:srgbClr val="434343"/>
                          </a:solidFill>
                          <a:latin typeface="Fira Sans Extra Condensed"/>
                          <a:ea typeface="Fira Sans Extra Condensed"/>
                          <a:cs typeface="Fira Sans Extra Condensed"/>
                          <a:sym typeface="Fira Sans Extra Condensed"/>
                        </a:rPr>
                        <a:t>Ventilation-perfusion imbalance (including increased physiological dead space &amp; physiological shunt).</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bl>
          </a:graphicData>
        </a:graphic>
      </p:graphicFrame>
      <p:pic>
        <p:nvPicPr>
          <p:cNvPr id="434" name="Google Shape;434;p6"/>
          <p:cNvPicPr preferRelativeResize="0"/>
          <p:nvPr/>
        </p:nvPicPr>
        <p:blipFill>
          <a:blip r:embed="rId3">
            <a:alphaModFix/>
          </a:blip>
          <a:stretch>
            <a:fillRect/>
          </a:stretch>
        </p:blipFill>
        <p:spPr>
          <a:xfrm>
            <a:off x="548563" y="3273599"/>
            <a:ext cx="854954" cy="855000"/>
          </a:xfrm>
          <a:prstGeom prst="rect">
            <a:avLst/>
          </a:prstGeom>
          <a:noFill/>
          <a:ln>
            <a:noFill/>
          </a:ln>
        </p:spPr>
      </p:pic>
      <p:pic>
        <p:nvPicPr>
          <p:cNvPr id="435" name="Google Shape;435;p6"/>
          <p:cNvPicPr preferRelativeResize="0"/>
          <p:nvPr/>
        </p:nvPicPr>
        <p:blipFill>
          <a:blip r:embed="rId4">
            <a:alphaModFix/>
          </a:blip>
          <a:stretch>
            <a:fillRect/>
          </a:stretch>
        </p:blipFill>
        <p:spPr>
          <a:xfrm>
            <a:off x="1887726" y="2326276"/>
            <a:ext cx="1753975" cy="1360825"/>
          </a:xfrm>
          <a:prstGeom prst="rect">
            <a:avLst/>
          </a:prstGeom>
          <a:noFill/>
          <a:ln>
            <a:noFill/>
          </a:ln>
        </p:spPr>
      </p:pic>
      <p:pic>
        <p:nvPicPr>
          <p:cNvPr id="436" name="Google Shape;436;p6"/>
          <p:cNvPicPr preferRelativeResize="0"/>
          <p:nvPr/>
        </p:nvPicPr>
        <p:blipFill>
          <a:blip r:embed="rId5">
            <a:alphaModFix/>
          </a:blip>
          <a:stretch>
            <a:fillRect/>
          </a:stretch>
        </p:blipFill>
        <p:spPr>
          <a:xfrm>
            <a:off x="7235699" y="2410575"/>
            <a:ext cx="1529100" cy="107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pSp>
        <p:nvGrpSpPr>
          <p:cNvPr id="441" name="Google Shape;441;p7"/>
          <p:cNvGrpSpPr/>
          <p:nvPr/>
        </p:nvGrpSpPr>
        <p:grpSpPr>
          <a:xfrm flipH="1" rot="10800000">
            <a:off x="0" y="79716"/>
            <a:ext cx="5889439" cy="646490"/>
            <a:chOff x="6103594" y="3733725"/>
            <a:chExt cx="2798631" cy="351315"/>
          </a:xfrm>
        </p:grpSpPr>
        <p:sp>
          <p:nvSpPr>
            <p:cNvPr id="442" name="Google Shape;442;p7"/>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7"/>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7"/>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7"/>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6" name="Google Shape;446;p7"/>
          <p:cNvSpPr txBox="1"/>
          <p:nvPr/>
        </p:nvSpPr>
        <p:spPr>
          <a:xfrm>
            <a:off x="300" y="-50"/>
            <a:ext cx="4602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Causes of Arterial 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sp>
        <p:nvSpPr>
          <p:cNvPr id="447" name="Google Shape;447;p7"/>
          <p:cNvSpPr txBox="1"/>
          <p:nvPr/>
        </p:nvSpPr>
        <p:spPr>
          <a:xfrm>
            <a:off x="318549" y="4500062"/>
            <a:ext cx="1695600" cy="7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434343"/>
                </a:solidFill>
                <a:latin typeface="Fira Sans Extra Condensed"/>
                <a:ea typeface="Fira Sans Extra Condensed"/>
                <a:cs typeface="Fira Sans Extra Condensed"/>
                <a:sym typeface="Fira Sans Extra Condensed"/>
              </a:rPr>
              <a:t>A</a:t>
            </a:r>
            <a:r>
              <a:rPr b="0" i="0" lang="en" sz="1200" u="none" cap="none" strike="noStrike">
                <a:solidFill>
                  <a:srgbClr val="434343"/>
                </a:solidFill>
                <a:latin typeface="Fira Sans Extra Condensed"/>
                <a:ea typeface="Fira Sans Extra Condensed"/>
                <a:cs typeface="Fira Sans Extra Condensed"/>
                <a:sym typeface="Fira Sans Extra Condensed"/>
              </a:rPr>
              <a:t> : Alveolar pressure of O2 </a:t>
            </a:r>
            <a:r>
              <a:rPr b="1" i="0" lang="en" sz="1200" u="none" cap="none" strike="noStrike">
                <a:solidFill>
                  <a:srgbClr val="434343"/>
                </a:solidFill>
                <a:latin typeface="Fira Sans Extra Condensed"/>
                <a:ea typeface="Fira Sans Extra Condensed"/>
                <a:cs typeface="Fira Sans Extra Condensed"/>
                <a:sym typeface="Fira Sans Extra Condensed"/>
              </a:rPr>
              <a:t>a</a:t>
            </a:r>
            <a:r>
              <a:rPr b="0" i="0" lang="en" sz="1200" u="none" cap="none" strike="noStrike">
                <a:solidFill>
                  <a:srgbClr val="434343"/>
                </a:solidFill>
                <a:latin typeface="Fira Sans Extra Condensed"/>
                <a:ea typeface="Fira Sans Extra Condensed"/>
                <a:cs typeface="Fira Sans Extra Condensed"/>
                <a:sym typeface="Fira Sans Extra Condensed"/>
              </a:rPr>
              <a:t>: arterial pressure of O2 </a:t>
            </a:r>
            <a:r>
              <a:rPr b="1" i="0" lang="en" sz="1200" u="none" cap="none" strike="noStrike">
                <a:solidFill>
                  <a:srgbClr val="434343"/>
                </a:solidFill>
                <a:latin typeface="Fira Sans Extra Condensed"/>
                <a:ea typeface="Fira Sans Extra Condensed"/>
                <a:cs typeface="Fira Sans Extra Condensed"/>
                <a:sym typeface="Fira Sans Extra Condensed"/>
              </a:rPr>
              <a:t>Gradient</a:t>
            </a:r>
            <a:r>
              <a:rPr b="0" i="0" lang="en" sz="1200" u="none" cap="none" strike="noStrike">
                <a:solidFill>
                  <a:srgbClr val="434343"/>
                </a:solidFill>
                <a:latin typeface="Fira Sans Extra Condensed"/>
                <a:ea typeface="Fira Sans Extra Condensed"/>
                <a:cs typeface="Fira Sans Extra Condensed"/>
                <a:sym typeface="Fira Sans Extra Condensed"/>
              </a:rPr>
              <a:t>: Ratio of A/a</a:t>
            </a:r>
            <a:endParaRPr b="0" i="0" sz="1200" u="none" cap="none" strike="noStrike">
              <a:solidFill>
                <a:srgbClr val="434343"/>
              </a:solidFill>
              <a:latin typeface="Fira Sans Extra Condensed"/>
              <a:ea typeface="Fira Sans Extra Condensed"/>
              <a:cs typeface="Fira Sans Extra Condensed"/>
              <a:sym typeface="Fira Sans Extra Condensed"/>
            </a:endParaRPr>
          </a:p>
        </p:txBody>
      </p:sp>
      <p:graphicFrame>
        <p:nvGraphicFramePr>
          <p:cNvPr id="448" name="Google Shape;448;p7"/>
          <p:cNvGraphicFramePr/>
          <p:nvPr/>
        </p:nvGraphicFramePr>
        <p:xfrm>
          <a:off x="342727" y="819822"/>
          <a:ext cx="3000000" cy="3000000"/>
        </p:xfrm>
        <a:graphic>
          <a:graphicData uri="http://schemas.openxmlformats.org/drawingml/2006/table">
            <a:tbl>
              <a:tblPr firstCol="1">
                <a:noFill/>
                <a:tableStyleId>{1BF464AD-4B51-40E4-AEA8-78ADE629C4B2}</a:tableStyleId>
              </a:tblPr>
              <a:tblGrid>
                <a:gridCol w="2588600"/>
                <a:gridCol w="1168400"/>
                <a:gridCol w="2426450"/>
                <a:gridCol w="2275100"/>
              </a:tblGrid>
              <a:tr h="500975">
                <a:tc>
                  <a:txBody>
                    <a:bodyPr/>
                    <a:lstStyle/>
                    <a:p>
                      <a:pPr indent="0" lvl="0" marL="0" rtl="0" algn="ctr">
                        <a:spcBef>
                          <a:spcPts val="0"/>
                        </a:spcBef>
                        <a:spcAft>
                          <a:spcPts val="0"/>
                        </a:spcAft>
                        <a:buClr>
                          <a:srgbClr val="000000"/>
                        </a:buClr>
                        <a:buSzPts val="1100"/>
                        <a:buFont typeface="Arial"/>
                        <a:buNone/>
                      </a:pPr>
                      <a:r>
                        <a:rPr lang="en" sz="1600">
                          <a:solidFill>
                            <a:srgbClr val="434343"/>
                          </a:solidFill>
                          <a:latin typeface="Fira Sans Extra Condensed"/>
                          <a:ea typeface="Fira Sans Extra Condensed"/>
                          <a:cs typeface="Fira Sans Extra Condensed"/>
                          <a:sym typeface="Fira Sans Extra Condensed"/>
                        </a:rPr>
                        <a:t>Cause</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solidFill>
                            <a:srgbClr val="434343"/>
                          </a:solidFill>
                          <a:latin typeface="Fira Sans Extra Condensed"/>
                          <a:ea typeface="Fira Sans Extra Condensed"/>
                          <a:cs typeface="Fira Sans Extra Condensed"/>
                          <a:sym typeface="Fira Sans Extra Condensed"/>
                        </a:rPr>
                        <a:t>PaO</a:t>
                      </a:r>
                      <a:r>
                        <a:rPr b="1" baseline="-25000" lang="en" sz="1600">
                          <a:solidFill>
                            <a:srgbClr val="434343"/>
                          </a:solidFill>
                          <a:latin typeface="Fira Sans Extra Condensed"/>
                          <a:ea typeface="Fira Sans Extra Condensed"/>
                          <a:cs typeface="Fira Sans Extra Condensed"/>
                          <a:sym typeface="Fira Sans Extra Condensed"/>
                        </a:rPr>
                        <a:t>2</a:t>
                      </a:r>
                      <a:endParaRPr b="1" baseline="-25000"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12700" rtl="0" algn="ctr">
                        <a:lnSpc>
                          <a:spcPct val="115000"/>
                        </a:lnSpc>
                        <a:spcBef>
                          <a:spcPts val="100"/>
                        </a:spcBef>
                        <a:spcAft>
                          <a:spcPts val="0"/>
                        </a:spcAft>
                        <a:buNone/>
                      </a:pPr>
                      <a:r>
                        <a:rPr b="1" lang="en" sz="1600">
                          <a:solidFill>
                            <a:srgbClr val="434343"/>
                          </a:solidFill>
                          <a:latin typeface="Fira Sans Extra Condensed"/>
                          <a:ea typeface="Fira Sans Extra Condensed"/>
                          <a:cs typeface="Fira Sans Extra Condensed"/>
                          <a:sym typeface="Fira Sans Extra Condensed"/>
                        </a:rPr>
                        <a:t>A -a gradient</a:t>
                      </a:r>
                      <a:endParaRPr b="1"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12700" rtl="0" algn="ctr">
                        <a:lnSpc>
                          <a:spcPct val="115000"/>
                        </a:lnSpc>
                        <a:spcBef>
                          <a:spcPts val="100"/>
                        </a:spcBef>
                        <a:spcAft>
                          <a:spcPts val="0"/>
                        </a:spcAft>
                        <a:buClr>
                          <a:srgbClr val="000000"/>
                        </a:buClr>
                        <a:buSzPts val="1100"/>
                        <a:buFont typeface="Arial"/>
                        <a:buNone/>
                      </a:pPr>
                      <a:r>
                        <a:rPr b="1" lang="en" sz="1600">
                          <a:solidFill>
                            <a:srgbClr val="434343"/>
                          </a:solidFill>
                          <a:latin typeface="Fira Sans Extra Condensed"/>
                          <a:ea typeface="Fira Sans Extra Condensed"/>
                          <a:cs typeface="Fira Sans Extra Condensed"/>
                          <a:sym typeface="Fira Sans Extra Condensed"/>
                        </a:rPr>
                        <a:t>Supplemental O</a:t>
                      </a:r>
                      <a:r>
                        <a:rPr b="1" baseline="-25000" lang="en" sz="1600">
                          <a:solidFill>
                            <a:srgbClr val="434343"/>
                          </a:solidFill>
                          <a:latin typeface="Fira Sans Extra Condensed"/>
                          <a:ea typeface="Fira Sans Extra Condensed"/>
                          <a:cs typeface="Fira Sans Extra Condensed"/>
                          <a:sym typeface="Fira Sans Extra Condensed"/>
                        </a:rPr>
                        <a:t>2</a:t>
                      </a:r>
                      <a:r>
                        <a:rPr b="1" lang="en" sz="1600">
                          <a:solidFill>
                            <a:srgbClr val="434343"/>
                          </a:solidFill>
                          <a:latin typeface="Fira Sans Extra Condensed"/>
                          <a:ea typeface="Fira Sans Extra Condensed"/>
                          <a:cs typeface="Fira Sans Extra Condensed"/>
                          <a:sym typeface="Fira Sans Extra Condensed"/>
                        </a:rPr>
                        <a:t> helpful?</a:t>
                      </a:r>
                      <a:endParaRPr b="1"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r>
              <a:tr h="703050">
                <a:tc>
                  <a:txBody>
                    <a:bodyPr/>
                    <a:lstStyle/>
                    <a:p>
                      <a:pPr indent="-184150" lvl="0" marL="269999" rtl="0" algn="l">
                        <a:lnSpc>
                          <a:spcPct val="115000"/>
                        </a:lnSpc>
                        <a:spcBef>
                          <a:spcPts val="100"/>
                        </a:spcBef>
                        <a:spcAft>
                          <a:spcPts val="0"/>
                        </a:spcAft>
                        <a:buClr>
                          <a:srgbClr val="434343"/>
                        </a:buClr>
                        <a:buSzPts val="1400"/>
                        <a:buFont typeface="Fira Sans Extra Condensed"/>
                        <a:buAutoNum type="arabicPeriod"/>
                      </a:pPr>
                      <a:r>
                        <a:rPr lang="en">
                          <a:solidFill>
                            <a:srgbClr val="434343"/>
                          </a:solidFill>
                          <a:latin typeface="Fira Sans Extra Condensed"/>
                          <a:ea typeface="Fira Sans Extra Condensed"/>
                          <a:cs typeface="Fira Sans Extra Condensed"/>
                          <a:sym typeface="Fira Sans Extra Condensed"/>
                        </a:rPr>
                        <a:t>High altitude</a:t>
                      </a:r>
                      <a:endParaRPr>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100"/>
                        </a:spcBef>
                        <a:spcAft>
                          <a:spcPts val="0"/>
                        </a:spcAft>
                        <a:buClr>
                          <a:srgbClr val="000000"/>
                        </a:buClr>
                        <a:buSzPts val="1100"/>
                        <a:buFont typeface="Arial"/>
                        <a:buNone/>
                      </a:pPr>
                      <a:r>
                        <a:rPr b="0" lang="en">
                          <a:solidFill>
                            <a:srgbClr val="434343"/>
                          </a:solidFill>
                          <a:latin typeface="Fira Sans Extra Condensed"/>
                          <a:ea typeface="Fira Sans Extra Condensed"/>
                          <a:cs typeface="Fira Sans Extra Condensed"/>
                          <a:sym typeface="Fira Sans Extra Condensed"/>
                        </a:rPr>
                        <a:t> (↓PB; ↓PIO</a:t>
                      </a:r>
                      <a:r>
                        <a:rPr b="0" baseline="-25000" lang="en">
                          <a:solidFill>
                            <a:srgbClr val="434343"/>
                          </a:solidFill>
                          <a:latin typeface="Fira Sans Extra Condensed"/>
                          <a:ea typeface="Fira Sans Extra Condensed"/>
                          <a:cs typeface="Fira Sans Extra Condensed"/>
                          <a:sym typeface="Fira Sans Extra Condensed"/>
                        </a:rPr>
                        <a:t>2</a:t>
                      </a:r>
                      <a:r>
                        <a:rPr b="0" lang="en">
                          <a:solidFill>
                            <a:srgbClr val="434343"/>
                          </a:solidFill>
                          <a:latin typeface="Fira Sans Extra Condensed"/>
                          <a:ea typeface="Fira Sans Extra Condensed"/>
                          <a:cs typeface="Fira Sans Extra Condensed"/>
                          <a:sym typeface="Fira Sans Extra Condensed"/>
                        </a:rPr>
                        <a:t>) </a:t>
                      </a:r>
                      <a:endParaRPr b="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12700" rtl="0" algn="ctr">
                        <a:lnSpc>
                          <a:spcPct val="115000"/>
                        </a:lnSpc>
                        <a:spcBef>
                          <a:spcPts val="100"/>
                        </a:spcBef>
                        <a:spcAft>
                          <a:spcPts val="0"/>
                        </a:spcAft>
                        <a:buClr>
                          <a:srgbClr val="000000"/>
                        </a:buClr>
                        <a:buSzPts val="1100"/>
                        <a:buFont typeface="Arial"/>
                        <a:buNone/>
                      </a:pPr>
                      <a:r>
                        <a:rPr lang="en">
                          <a:solidFill>
                            <a:srgbClr val="CC4125"/>
                          </a:solidFill>
                          <a:latin typeface="Fira Sans Extra Condensed"/>
                          <a:ea typeface="Fira Sans Extra Condensed"/>
                          <a:cs typeface="Fira Sans Extra Condensed"/>
                          <a:sym typeface="Fira Sans Extra Condensed"/>
                        </a:rPr>
                        <a:t>↓</a:t>
                      </a:r>
                      <a:endParaRPr i="0" sz="20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a:solidFill>
                            <a:srgbClr val="434343"/>
                          </a:solidFill>
                          <a:latin typeface="Fira Sans Extra Condensed"/>
                          <a:ea typeface="Fira Sans Extra Condensed"/>
                          <a:cs typeface="Fira Sans Extra Condensed"/>
                          <a:sym typeface="Fira Sans Extra Condensed"/>
                        </a:rPr>
                        <a:t>Normal      </a:t>
                      </a:r>
                      <a:endParaRPr i="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600">
                          <a:solidFill>
                            <a:srgbClr val="434343"/>
                          </a:solidFill>
                          <a:latin typeface="Fira Sans Extra Condensed"/>
                          <a:ea typeface="Fira Sans Extra Condensed"/>
                          <a:cs typeface="Fira Sans Extra Condensed"/>
                          <a:sym typeface="Fira Sans Extra Condensed"/>
                        </a:rPr>
                        <a:t>Yes</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683875">
                <a:tc>
                  <a:txBody>
                    <a:bodyPr/>
                    <a:lstStyle/>
                    <a:p>
                      <a:pPr indent="-178899" lvl="0" marL="269999" rtl="0" algn="l">
                        <a:lnSpc>
                          <a:spcPct val="115000"/>
                        </a:lnSpc>
                        <a:spcBef>
                          <a:spcPts val="100"/>
                        </a:spcBef>
                        <a:spcAft>
                          <a:spcPts val="0"/>
                        </a:spcAft>
                        <a:buClr>
                          <a:srgbClr val="434343"/>
                        </a:buClr>
                        <a:buSzPts val="1400"/>
                        <a:buFont typeface="Titillium Web"/>
                        <a:buAutoNum type="arabicPeriod" startAt="2"/>
                      </a:pPr>
                      <a:r>
                        <a:rPr lang="en">
                          <a:solidFill>
                            <a:srgbClr val="434343"/>
                          </a:solidFill>
                          <a:latin typeface="Fira Sans Extra Condensed"/>
                          <a:ea typeface="Fira Sans Extra Condensed"/>
                          <a:cs typeface="Fira Sans Extra Condensed"/>
                          <a:sym typeface="Fira Sans Extra Condensed"/>
                        </a:rPr>
                        <a:t>Hypoventilation</a:t>
                      </a:r>
                      <a:r>
                        <a:rPr b="0" lang="en">
                          <a:solidFill>
                            <a:srgbClr val="434343"/>
                          </a:solidFill>
                          <a:latin typeface="Fira Sans Extra Condensed"/>
                          <a:ea typeface="Fira Sans Extra Condensed"/>
                          <a:cs typeface="Fira Sans Extra Condensed"/>
                          <a:sym typeface="Fira Sans Extra Condensed"/>
                        </a:rPr>
                        <a:t> (↓POA</a:t>
                      </a:r>
                      <a:r>
                        <a:rPr b="0" baseline="-25000" lang="en">
                          <a:solidFill>
                            <a:srgbClr val="434343"/>
                          </a:solidFill>
                          <a:latin typeface="Fira Sans Extra Condensed"/>
                          <a:ea typeface="Fira Sans Extra Condensed"/>
                          <a:cs typeface="Fira Sans Extra Condensed"/>
                          <a:sym typeface="Fira Sans Extra Condensed"/>
                        </a:rPr>
                        <a:t>2</a:t>
                      </a:r>
                      <a:r>
                        <a:rPr b="0" lang="en">
                          <a:solidFill>
                            <a:srgbClr val="434343"/>
                          </a:solidFill>
                          <a:latin typeface="Fira Sans Extra Condensed"/>
                          <a:ea typeface="Fira Sans Extra Condensed"/>
                          <a:cs typeface="Fira Sans Extra Condensed"/>
                          <a:sym typeface="Fira Sans Extra Condensed"/>
                        </a:rPr>
                        <a:t>)</a:t>
                      </a:r>
                      <a:endParaRPr b="0" sz="9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12700" rtl="0" algn="ctr">
                        <a:lnSpc>
                          <a:spcPct val="115000"/>
                        </a:lnSpc>
                        <a:spcBef>
                          <a:spcPts val="100"/>
                        </a:spcBef>
                        <a:spcAft>
                          <a:spcPts val="0"/>
                        </a:spcAft>
                        <a:buClr>
                          <a:srgbClr val="000000"/>
                        </a:buClr>
                        <a:buSzPts val="1100"/>
                        <a:buFont typeface="Arial"/>
                        <a:buNone/>
                      </a:pPr>
                      <a:r>
                        <a:rPr lang="en">
                          <a:solidFill>
                            <a:srgbClr val="CC4125"/>
                          </a:solidFill>
                          <a:latin typeface="Fira Sans Extra Condensed"/>
                          <a:ea typeface="Fira Sans Extra Condensed"/>
                          <a:cs typeface="Fira Sans Extra Condensed"/>
                          <a:sym typeface="Fira Sans Extra Condensed"/>
                        </a:rPr>
                        <a:t>↓</a:t>
                      </a:r>
                      <a:endParaRPr>
                        <a:solidFill>
                          <a:srgbClr val="CC4125"/>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rPr lang="en">
                          <a:solidFill>
                            <a:srgbClr val="434343"/>
                          </a:solidFill>
                          <a:latin typeface="Fira Sans Extra Condensed"/>
                          <a:ea typeface="Fira Sans Extra Condensed"/>
                          <a:cs typeface="Fira Sans Extra Condensed"/>
                          <a:sym typeface="Fira Sans Extra Condensed"/>
                        </a:rPr>
                        <a:t>Normal</a:t>
                      </a:r>
                      <a:endParaRPr>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600">
                          <a:solidFill>
                            <a:srgbClr val="434343"/>
                          </a:solidFill>
                          <a:latin typeface="Fira Sans Extra Condensed"/>
                          <a:ea typeface="Fira Sans Extra Condensed"/>
                          <a:cs typeface="Fira Sans Extra Condensed"/>
                          <a:sym typeface="Fira Sans Extra Condensed"/>
                        </a:rPr>
                        <a:t>Yes</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703050">
                <a:tc>
                  <a:txBody>
                    <a:bodyPr/>
                    <a:lstStyle/>
                    <a:p>
                      <a:pPr indent="-178899" lvl="0" marL="89999" rtl="0" algn="l">
                        <a:lnSpc>
                          <a:spcPct val="115000"/>
                        </a:lnSpc>
                        <a:spcBef>
                          <a:spcPts val="100"/>
                        </a:spcBef>
                        <a:spcAft>
                          <a:spcPts val="0"/>
                        </a:spcAft>
                        <a:buClr>
                          <a:srgbClr val="434343"/>
                        </a:buClr>
                        <a:buSzPts val="1400"/>
                        <a:buFont typeface="Fira Sans Extra Condensed"/>
                        <a:buAutoNum type="arabicPeriod" startAt="3"/>
                      </a:pPr>
                      <a:r>
                        <a:rPr lang="en">
                          <a:solidFill>
                            <a:srgbClr val="434343"/>
                          </a:solidFill>
                          <a:latin typeface="Fira Sans Extra Condensed"/>
                          <a:ea typeface="Fira Sans Extra Condensed"/>
                          <a:cs typeface="Fira Sans Extra Condensed"/>
                          <a:sym typeface="Fira Sans Extra Condensed"/>
                        </a:rPr>
                        <a:t>Diffusion defect </a:t>
                      </a:r>
                      <a:endParaRPr>
                        <a:solidFill>
                          <a:srgbClr val="434343"/>
                        </a:solidFill>
                        <a:latin typeface="Fira Sans Extra Condensed"/>
                        <a:ea typeface="Fira Sans Extra Condensed"/>
                        <a:cs typeface="Fira Sans Extra Condensed"/>
                        <a:sym typeface="Fira Sans Extra Condensed"/>
                      </a:endParaRPr>
                    </a:p>
                    <a:p>
                      <a:pPr indent="0" lvl="0" marL="457200" rtl="0" algn="l">
                        <a:lnSpc>
                          <a:spcPct val="115000"/>
                        </a:lnSpc>
                        <a:spcBef>
                          <a:spcPts val="100"/>
                        </a:spcBef>
                        <a:spcAft>
                          <a:spcPts val="0"/>
                        </a:spcAft>
                        <a:buNone/>
                      </a:pPr>
                      <a:r>
                        <a:rPr b="0" lang="en">
                          <a:solidFill>
                            <a:srgbClr val="434343"/>
                          </a:solidFill>
                          <a:latin typeface="Fira Sans Extra Condensed"/>
                          <a:ea typeface="Fira Sans Extra Condensed"/>
                          <a:cs typeface="Fira Sans Extra Condensed"/>
                          <a:sym typeface="Fira Sans Extra Condensed"/>
                        </a:rPr>
                        <a:t>(eg. fibrosis)</a:t>
                      </a:r>
                      <a:endParaRPr b="0">
                        <a:solidFill>
                          <a:srgbClr val="434343"/>
                        </a:solidFill>
                        <a:latin typeface="Fira Sans Extra Condensed"/>
                        <a:ea typeface="Fira Sans Extra Condensed"/>
                        <a:cs typeface="Fira Sans Extra Condensed"/>
                        <a:sym typeface="Fira Sans Extra Condensed"/>
                      </a:endParaRPr>
                    </a:p>
                  </a:txBody>
                  <a:tcPr marT="45725" marB="45725" marR="91450" marL="27000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12700" rtl="0" algn="ctr">
                        <a:lnSpc>
                          <a:spcPct val="115000"/>
                        </a:lnSpc>
                        <a:spcBef>
                          <a:spcPts val="100"/>
                        </a:spcBef>
                        <a:spcAft>
                          <a:spcPts val="0"/>
                        </a:spcAft>
                        <a:buClr>
                          <a:srgbClr val="000000"/>
                        </a:buClr>
                        <a:buSzPts val="1100"/>
                        <a:buFont typeface="Arial"/>
                        <a:buNone/>
                      </a:pPr>
                      <a:r>
                        <a:rPr lang="en">
                          <a:solidFill>
                            <a:srgbClr val="CC4125"/>
                          </a:solidFill>
                          <a:latin typeface="Fira Sans Extra Condensed"/>
                          <a:ea typeface="Fira Sans Extra Condensed"/>
                          <a:cs typeface="Fira Sans Extra Condensed"/>
                          <a:sym typeface="Fira Sans Extra Condensed"/>
                        </a:rPr>
                        <a:t>↓</a:t>
                      </a:r>
                      <a:endParaRPr i="0" sz="20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a:solidFill>
                            <a:srgbClr val="434343"/>
                          </a:solidFill>
                          <a:latin typeface="Fira Sans Extra Condensed"/>
                          <a:ea typeface="Fira Sans Extra Condensed"/>
                          <a:cs typeface="Fira Sans Extra Condensed"/>
                          <a:sym typeface="Fira Sans Extra Condensed"/>
                        </a:rPr>
                        <a:t>Increased</a:t>
                      </a:r>
                      <a:endParaRPr i="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600">
                          <a:solidFill>
                            <a:srgbClr val="434343"/>
                          </a:solidFill>
                          <a:latin typeface="Fira Sans Extra Condensed"/>
                          <a:ea typeface="Fira Sans Extra Condensed"/>
                          <a:cs typeface="Fira Sans Extra Condensed"/>
                          <a:sym typeface="Fira Sans Extra Condensed"/>
                        </a:rPr>
                        <a:t>Yes</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397375">
                <a:tc>
                  <a:txBody>
                    <a:bodyPr/>
                    <a:lstStyle/>
                    <a:p>
                      <a:pPr indent="-178899" lvl="0" marL="269999" rtl="0" algn="l">
                        <a:lnSpc>
                          <a:spcPct val="115000"/>
                        </a:lnSpc>
                        <a:spcBef>
                          <a:spcPts val="100"/>
                        </a:spcBef>
                        <a:spcAft>
                          <a:spcPts val="0"/>
                        </a:spcAft>
                        <a:buClr>
                          <a:srgbClr val="434343"/>
                        </a:buClr>
                        <a:buSzPts val="1400"/>
                        <a:buFont typeface="Fira Sans Extra Condensed"/>
                        <a:buAutoNum type="arabicPeriod" startAt="4"/>
                      </a:pPr>
                      <a:r>
                        <a:rPr lang="en">
                          <a:solidFill>
                            <a:srgbClr val="434343"/>
                          </a:solidFill>
                          <a:latin typeface="Fira Sans Extra Condensed"/>
                          <a:ea typeface="Fira Sans Extra Condensed"/>
                          <a:cs typeface="Fira Sans Extra Condensed"/>
                          <a:sym typeface="Fira Sans Extra Condensed"/>
                        </a:rPr>
                        <a:t>V/Q defect</a:t>
                      </a:r>
                      <a:endParaRPr>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12700" rtl="0" algn="ctr">
                        <a:lnSpc>
                          <a:spcPct val="115000"/>
                        </a:lnSpc>
                        <a:spcBef>
                          <a:spcPts val="100"/>
                        </a:spcBef>
                        <a:spcAft>
                          <a:spcPts val="0"/>
                        </a:spcAft>
                        <a:buClr>
                          <a:srgbClr val="000000"/>
                        </a:buClr>
                        <a:buSzPts val="1100"/>
                        <a:buFont typeface="Arial"/>
                        <a:buNone/>
                      </a:pPr>
                      <a:r>
                        <a:rPr lang="en">
                          <a:solidFill>
                            <a:srgbClr val="CC4125"/>
                          </a:solidFill>
                          <a:latin typeface="Fira Sans Extra Condensed"/>
                          <a:ea typeface="Fira Sans Extra Condensed"/>
                          <a:cs typeface="Fira Sans Extra Condensed"/>
                          <a:sym typeface="Fira Sans Extra Condensed"/>
                        </a:rPr>
                        <a:t>↓</a:t>
                      </a:r>
                      <a:endParaRPr i="0" sz="20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solidFill>
                            <a:srgbClr val="434343"/>
                          </a:solidFill>
                          <a:latin typeface="Fira Sans Extra Condensed"/>
                          <a:ea typeface="Fira Sans Extra Condensed"/>
                          <a:cs typeface="Fira Sans Extra Condensed"/>
                          <a:sym typeface="Fira Sans Extra Condensed"/>
                        </a:rPr>
                        <a:t>Increased</a:t>
                      </a:r>
                      <a:endParaRPr>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600">
                          <a:solidFill>
                            <a:srgbClr val="434343"/>
                          </a:solidFill>
                          <a:latin typeface="Fira Sans Extra Condensed"/>
                          <a:ea typeface="Fira Sans Extra Condensed"/>
                          <a:cs typeface="Fira Sans Extra Condensed"/>
                          <a:sym typeface="Fira Sans Extra Condensed"/>
                        </a:rPr>
                        <a:t>Yes</a:t>
                      </a:r>
                      <a:endParaRPr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r h="459450">
                <a:tc>
                  <a:txBody>
                    <a:bodyPr/>
                    <a:lstStyle/>
                    <a:p>
                      <a:pPr indent="-178899" lvl="0" marL="269999" rtl="0" algn="l">
                        <a:lnSpc>
                          <a:spcPct val="115000"/>
                        </a:lnSpc>
                        <a:spcBef>
                          <a:spcPts val="100"/>
                        </a:spcBef>
                        <a:spcAft>
                          <a:spcPts val="0"/>
                        </a:spcAft>
                        <a:buClr>
                          <a:srgbClr val="434343"/>
                        </a:buClr>
                        <a:buSzPts val="1400"/>
                        <a:buFont typeface="Fira Sans Extra Condensed"/>
                        <a:buAutoNum type="arabicPeriod" startAt="5"/>
                      </a:pPr>
                      <a:r>
                        <a:rPr lang="en">
                          <a:solidFill>
                            <a:srgbClr val="434343"/>
                          </a:solidFill>
                          <a:latin typeface="Fira Sans Extra Condensed"/>
                          <a:ea typeface="Fira Sans Extra Condensed"/>
                          <a:cs typeface="Fira Sans Extra Condensed"/>
                          <a:sym typeface="Fira Sans Extra Condensed"/>
                        </a:rPr>
                        <a:t>Right-to-left shunt</a:t>
                      </a:r>
                      <a:endParaRPr>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12700" rtl="0" algn="ctr">
                        <a:lnSpc>
                          <a:spcPct val="115000"/>
                        </a:lnSpc>
                        <a:spcBef>
                          <a:spcPts val="100"/>
                        </a:spcBef>
                        <a:spcAft>
                          <a:spcPts val="0"/>
                        </a:spcAft>
                        <a:buClr>
                          <a:srgbClr val="000000"/>
                        </a:buClr>
                        <a:buSzPts val="1100"/>
                        <a:buFont typeface="Arial"/>
                        <a:buNone/>
                      </a:pPr>
                      <a:r>
                        <a:rPr lang="en">
                          <a:solidFill>
                            <a:srgbClr val="CC4125"/>
                          </a:solidFill>
                          <a:latin typeface="Fira Sans Extra Condensed"/>
                          <a:ea typeface="Fira Sans Extra Condensed"/>
                          <a:cs typeface="Fira Sans Extra Condensed"/>
                          <a:sym typeface="Fira Sans Extra Condensed"/>
                        </a:rPr>
                        <a:t>↓</a:t>
                      </a:r>
                      <a:endParaRPr>
                        <a:solidFill>
                          <a:srgbClr val="CC4125"/>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solidFill>
                            <a:srgbClr val="434343"/>
                          </a:solidFill>
                          <a:latin typeface="Fira Sans Extra Condensed"/>
                          <a:ea typeface="Fira Sans Extra Condensed"/>
                          <a:cs typeface="Fira Sans Extra Condensed"/>
                          <a:sym typeface="Fira Sans Extra Condensed"/>
                        </a:rPr>
                        <a:t>Increased</a:t>
                      </a:r>
                      <a:endParaRPr>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 sz="1600">
                          <a:solidFill>
                            <a:srgbClr val="434343"/>
                          </a:solidFill>
                          <a:latin typeface="Fira Sans Extra Condensed"/>
                          <a:ea typeface="Fira Sans Extra Condensed"/>
                          <a:cs typeface="Fira Sans Extra Condensed"/>
                          <a:sym typeface="Fira Sans Extra Condensed"/>
                        </a:rPr>
                        <a:t>Limited</a:t>
                      </a:r>
                      <a:endParaRPr i="0" sz="16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grpSp>
        <p:nvGrpSpPr>
          <p:cNvPr id="453" name="Google Shape;453;p8"/>
          <p:cNvGrpSpPr/>
          <p:nvPr/>
        </p:nvGrpSpPr>
        <p:grpSpPr>
          <a:xfrm flipH="1" rot="10800000">
            <a:off x="0" y="110051"/>
            <a:ext cx="3963421" cy="646490"/>
            <a:chOff x="6103594" y="3733725"/>
            <a:chExt cx="2798631" cy="351315"/>
          </a:xfrm>
        </p:grpSpPr>
        <p:sp>
          <p:nvSpPr>
            <p:cNvPr id="454" name="Google Shape;454;p8"/>
            <p:cNvSpPr/>
            <p:nvPr/>
          </p:nvSpPr>
          <p:spPr>
            <a:xfrm>
              <a:off x="6103594" y="3733740"/>
              <a:ext cx="21138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8"/>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8"/>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8"/>
            <p:cNvSpPr/>
            <p:nvPr/>
          </p:nvSpPr>
          <p:spPr>
            <a:xfrm>
              <a:off x="85557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8" name="Google Shape;458;p8"/>
          <p:cNvSpPr txBox="1"/>
          <p:nvPr/>
        </p:nvSpPr>
        <p:spPr>
          <a:xfrm>
            <a:off x="0" y="0"/>
            <a:ext cx="2822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Fira Sans Extra Condensed"/>
                <a:ea typeface="Fira Sans Extra Condensed"/>
                <a:cs typeface="Fira Sans Extra Condensed"/>
                <a:sym typeface="Fira Sans Extra Condensed"/>
              </a:rPr>
              <a:t>Types of Hypoxia</a:t>
            </a:r>
            <a:endParaRPr b="1" i="0" sz="3000" u="none" cap="none" strike="noStrike">
              <a:solidFill>
                <a:schemeClr val="accent1"/>
              </a:solidFill>
              <a:latin typeface="Fira Sans Extra Condensed"/>
              <a:ea typeface="Fira Sans Extra Condensed"/>
              <a:cs typeface="Fira Sans Extra Condensed"/>
              <a:sym typeface="Fira Sans Extra Condensed"/>
            </a:endParaRPr>
          </a:p>
        </p:txBody>
      </p:sp>
      <p:graphicFrame>
        <p:nvGraphicFramePr>
          <p:cNvPr id="459" name="Google Shape;459;p8"/>
          <p:cNvGraphicFramePr/>
          <p:nvPr/>
        </p:nvGraphicFramePr>
        <p:xfrm>
          <a:off x="106652" y="1175098"/>
          <a:ext cx="3000000" cy="3000000"/>
        </p:xfrm>
        <a:graphic>
          <a:graphicData uri="http://schemas.openxmlformats.org/drawingml/2006/table">
            <a:tbl>
              <a:tblPr firstCol="1">
                <a:noFill/>
                <a:tableStyleId>{1BF464AD-4B51-40E4-AEA8-78ADE629C4B2}</a:tableStyleId>
              </a:tblPr>
              <a:tblGrid>
                <a:gridCol w="1717250"/>
                <a:gridCol w="1947025"/>
                <a:gridCol w="5266400"/>
              </a:tblGrid>
              <a:tr h="4184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lt1"/>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Definition </a:t>
                      </a:r>
                      <a:endParaRPr b="1"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434343"/>
                          </a:solidFill>
                          <a:latin typeface="Fira Sans Extra Condensed"/>
                          <a:ea typeface="Fira Sans Extra Condensed"/>
                          <a:cs typeface="Fira Sans Extra Condensed"/>
                          <a:sym typeface="Fira Sans Extra Condensed"/>
                        </a:rPr>
                        <a:t>Causes </a:t>
                      </a:r>
                      <a:endParaRPr b="1" i="0" sz="1800" u="none" cap="none" strike="noStrike">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r>
              <a:tr h="2080550">
                <a:tc>
                  <a:txBody>
                    <a:bodyPr/>
                    <a:lstStyle/>
                    <a:p>
                      <a:pPr indent="0" lvl="0" marL="0" rtl="0" algn="ctr">
                        <a:lnSpc>
                          <a:spcPct val="115000"/>
                        </a:lnSpc>
                        <a:spcBef>
                          <a:spcPts val="0"/>
                        </a:spcBef>
                        <a:spcAft>
                          <a:spcPts val="0"/>
                        </a:spcAft>
                        <a:buClr>
                          <a:srgbClr val="000000"/>
                        </a:buClr>
                        <a:buSzPts val="1100"/>
                        <a:buFont typeface="Arial"/>
                        <a:buNone/>
                      </a:pPr>
                      <a:r>
                        <a:t/>
                      </a:r>
                      <a:endParaRPr sz="1800">
                        <a:solidFill>
                          <a:srgbClr val="434343"/>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rPr lang="en" sz="2000">
                          <a:solidFill>
                            <a:srgbClr val="CC4125"/>
                          </a:solidFill>
                          <a:latin typeface="Fira Sans Extra Condensed"/>
                          <a:ea typeface="Fira Sans Extra Condensed"/>
                          <a:cs typeface="Fira Sans Extra Condensed"/>
                          <a:sym typeface="Fira Sans Extra Condensed"/>
                        </a:rPr>
                        <a:t>Anemic</a:t>
                      </a:r>
                      <a:r>
                        <a:rPr lang="en" sz="2000">
                          <a:solidFill>
                            <a:srgbClr val="C00000"/>
                          </a:solidFill>
                          <a:latin typeface="Fira Sans Extra Condensed"/>
                          <a:ea typeface="Fira Sans Extra Condensed"/>
                          <a:cs typeface="Fira Sans Extra Condensed"/>
                          <a:sym typeface="Fira Sans Extra Condensed"/>
                        </a:rPr>
                        <a:t> </a:t>
                      </a:r>
                      <a:r>
                        <a:rPr lang="en" sz="2000">
                          <a:solidFill>
                            <a:srgbClr val="434343"/>
                          </a:solidFill>
                          <a:latin typeface="Fira Sans Extra Condensed"/>
                          <a:ea typeface="Fira Sans Extra Condensed"/>
                          <a:cs typeface="Fira Sans Extra Condensed"/>
                          <a:sym typeface="Fira Sans Extra Condensed"/>
                        </a:rPr>
                        <a:t>Hypoxia</a:t>
                      </a:r>
                      <a:endParaRPr sz="16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Clr>
                          <a:srgbClr val="000000"/>
                        </a:buClr>
                        <a:buSzPts val="1100"/>
                        <a:buFont typeface="Arial"/>
                        <a:buNone/>
                      </a:pPr>
                      <a:r>
                        <a:t/>
                      </a:r>
                      <a:endParaRPr sz="1600">
                        <a:solidFill>
                          <a:srgbClr val="CC4125"/>
                        </a:solidFill>
                        <a:latin typeface="Fira Sans Extra Condensed"/>
                        <a:ea typeface="Fira Sans Extra Condensed"/>
                        <a:cs typeface="Fira Sans Extra Condensed"/>
                        <a:sym typeface="Fira Sans Extra Condensed"/>
                      </a:endParaRPr>
                    </a:p>
                    <a:p>
                      <a:pPr indent="0" lvl="0" marL="0" rtl="0" algn="l">
                        <a:spcBef>
                          <a:spcPts val="0"/>
                        </a:spcBef>
                        <a:spcAft>
                          <a:spcPts val="0"/>
                        </a:spcAft>
                        <a:buClr>
                          <a:srgbClr val="000000"/>
                        </a:buClr>
                        <a:buSzPts val="2000"/>
                        <a:buFont typeface="Arial"/>
                        <a:buNone/>
                      </a:pPr>
                      <a:r>
                        <a:t/>
                      </a:r>
                      <a:endParaRPr sz="2000">
                        <a:solidFill>
                          <a:srgbClr val="434343"/>
                        </a:solidFill>
                        <a:latin typeface="Fira Sans Extra Condensed"/>
                        <a:ea typeface="Fira Sans Extra Condensed"/>
                        <a:cs typeface="Fira Sans Extra Condensed"/>
                        <a:sym typeface="Fira Sans Extra Condensed"/>
                      </a:endParaRPr>
                    </a:p>
                    <a:p>
                      <a:pPr indent="0" lvl="0" marL="0" rtl="0" algn="ctr">
                        <a:lnSpc>
                          <a:spcPct val="115000"/>
                        </a:lnSpc>
                        <a:spcBef>
                          <a:spcPts val="0"/>
                        </a:spcBef>
                        <a:spcAft>
                          <a:spcPts val="0"/>
                        </a:spcAft>
                        <a:buClr>
                          <a:srgbClr val="000000"/>
                        </a:buClr>
                        <a:buSzPts val="1100"/>
                        <a:buFont typeface="Arial"/>
                        <a:buNone/>
                      </a:pPr>
                      <a:r>
                        <a:t/>
                      </a:r>
                      <a:endParaRPr sz="1800">
                        <a:solidFill>
                          <a:srgbClr val="434343"/>
                        </a:solidFill>
                        <a:latin typeface="Fira Sans Extra Condensed"/>
                        <a:ea typeface="Fira Sans Extra Condensed"/>
                        <a:cs typeface="Fira Sans Extra Condensed"/>
                        <a:sym typeface="Fira Sans Extra Condensed"/>
                      </a:endParaRPr>
                    </a:p>
                    <a:p>
                      <a:pPr indent="0" lvl="0" marL="0" rtl="0" algn="l">
                        <a:lnSpc>
                          <a:spcPct val="115000"/>
                        </a:lnSpc>
                        <a:spcBef>
                          <a:spcPts val="0"/>
                        </a:spcBef>
                        <a:spcAft>
                          <a:spcPts val="0"/>
                        </a:spcAft>
                        <a:buClr>
                          <a:srgbClr val="000000"/>
                        </a:buClr>
                        <a:buSzPts val="1100"/>
                        <a:buFont typeface="Arial"/>
                        <a:buNone/>
                      </a:pPr>
                      <a:r>
                        <a:t/>
                      </a:r>
                      <a:endParaRPr sz="1800">
                        <a:solidFill>
                          <a:srgbClr val="CC4125"/>
                        </a:solidFill>
                        <a:latin typeface="Fira Sans Extra Condensed"/>
                        <a:ea typeface="Fira Sans Extra Condensed"/>
                        <a:cs typeface="Fira Sans Extra Condensed"/>
                        <a:sym typeface="Fira Sans Extra Condensed"/>
                      </a:endParaRPr>
                    </a:p>
                    <a:p>
                      <a:pPr indent="0" lvl="0" marL="0" marR="0" rtl="0" algn="l">
                        <a:lnSpc>
                          <a:spcPct val="100000"/>
                        </a:lnSpc>
                        <a:spcBef>
                          <a:spcPts val="0"/>
                        </a:spcBef>
                        <a:spcAft>
                          <a:spcPts val="0"/>
                        </a:spcAft>
                        <a:buClr>
                          <a:srgbClr val="000000"/>
                        </a:buClr>
                        <a:buSzPts val="2000"/>
                        <a:buFont typeface="Arial"/>
                        <a:buNone/>
                      </a:pPr>
                      <a:r>
                        <a:t/>
                      </a:r>
                      <a:endParaRPr sz="1200">
                        <a:solidFill>
                          <a:srgbClr val="434343"/>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Clr>
                          <a:srgbClr val="000000"/>
                        </a:buClr>
                        <a:buSzPts val="1100"/>
                        <a:buFont typeface="Arial"/>
                        <a:buNone/>
                      </a:pPr>
                      <a:r>
                        <a:rPr lang="en" sz="1600">
                          <a:solidFill>
                            <a:srgbClr val="434343"/>
                          </a:solidFill>
                          <a:latin typeface="Fira Sans Extra Condensed"/>
                          <a:ea typeface="Fira Sans Extra Condensed"/>
                          <a:cs typeface="Fira Sans Extra Condensed"/>
                          <a:sym typeface="Fira Sans Extra Condensed"/>
                        </a:rPr>
                        <a:t>Caused by </a:t>
                      </a:r>
                      <a:r>
                        <a:rPr lang="en" sz="1600">
                          <a:solidFill>
                            <a:srgbClr val="CC4125"/>
                          </a:solidFill>
                          <a:latin typeface="Fira Sans Extra Condensed"/>
                          <a:ea typeface="Fira Sans Extra Condensed"/>
                          <a:cs typeface="Fira Sans Extra Condensed"/>
                          <a:sym typeface="Fira Sans Extra Condensed"/>
                        </a:rPr>
                        <a:t>reduction</a:t>
                      </a:r>
                      <a:r>
                        <a:rPr lang="en" sz="1600">
                          <a:solidFill>
                            <a:srgbClr val="434343"/>
                          </a:solidFill>
                          <a:latin typeface="Fira Sans Extra Condensed"/>
                          <a:ea typeface="Fira Sans Extra Condensed"/>
                          <a:cs typeface="Fira Sans Extra Condensed"/>
                          <a:sym typeface="Fira Sans Extra Condensed"/>
                        </a:rPr>
                        <a:t> in the </a:t>
                      </a:r>
                      <a:r>
                        <a:rPr lang="en" sz="1600">
                          <a:solidFill>
                            <a:srgbClr val="CC4125"/>
                          </a:solidFill>
                          <a:latin typeface="Fira Sans Extra Condensed"/>
                          <a:ea typeface="Fira Sans Extra Condensed"/>
                          <a:cs typeface="Fira Sans Extra Condensed"/>
                          <a:sym typeface="Fira Sans Extra Condensed"/>
                        </a:rPr>
                        <a:t>O</a:t>
                      </a:r>
                      <a:r>
                        <a:rPr baseline="-25000" lang="en" sz="1600">
                          <a:solidFill>
                            <a:srgbClr val="CC4125"/>
                          </a:solidFill>
                          <a:latin typeface="Fira Sans Extra Condensed"/>
                          <a:ea typeface="Fira Sans Extra Condensed"/>
                          <a:cs typeface="Fira Sans Extra Condensed"/>
                          <a:sym typeface="Fira Sans Extra Condensed"/>
                        </a:rPr>
                        <a:t>2</a:t>
                      </a:r>
                      <a:r>
                        <a:rPr lang="en" sz="1600">
                          <a:solidFill>
                            <a:srgbClr val="434343"/>
                          </a:solidFill>
                          <a:latin typeface="Fira Sans Extra Condensed"/>
                          <a:ea typeface="Fira Sans Extra Condensed"/>
                          <a:cs typeface="Fira Sans Extra Condensed"/>
                          <a:sym typeface="Fira Sans Extra Condensed"/>
                        </a:rPr>
                        <a:t> carrying capacity of the blood, due to decreased amount of  Hb or abnormal type of Hb which is unable to  carry O</a:t>
                      </a:r>
                      <a:r>
                        <a:rPr baseline="-25000" lang="en" sz="1600">
                          <a:solidFill>
                            <a:srgbClr val="434343"/>
                          </a:solidFill>
                          <a:latin typeface="Fira Sans Extra Condensed"/>
                          <a:ea typeface="Fira Sans Extra Condensed"/>
                          <a:cs typeface="Fira Sans Extra Condensed"/>
                          <a:sym typeface="Fira Sans Extra Condensed"/>
                        </a:rPr>
                        <a:t>2</a:t>
                      </a:r>
                      <a:r>
                        <a:rPr lang="en" sz="1600">
                          <a:solidFill>
                            <a:srgbClr val="434343"/>
                          </a:solidFill>
                          <a:latin typeface="Fira Sans Extra Condensed"/>
                          <a:ea typeface="Fira Sans Extra Condensed"/>
                          <a:cs typeface="Fira Sans Extra Condensed"/>
                          <a:sym typeface="Fira Sans Extra Condensed"/>
                        </a:rPr>
                        <a:t>.</a:t>
                      </a:r>
                      <a:endParaRPr b="1" baseline="-25000" sz="1600">
                        <a:solidFill>
                          <a:srgbClr val="CC4125"/>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Clr>
                          <a:srgbClr val="000000"/>
                        </a:buClr>
                        <a:buSzPts val="1100"/>
                        <a:buFont typeface="Arial"/>
                        <a:buNone/>
                      </a:pPr>
                      <a:r>
                        <a:t/>
                      </a:r>
                      <a:endParaRPr b="1" baseline="-25000" sz="1600">
                        <a:solidFill>
                          <a:srgbClr val="CC4125"/>
                        </a:solidFill>
                        <a:latin typeface="Fira Sans Extra Condensed"/>
                        <a:ea typeface="Fira Sans Extra Condensed"/>
                        <a:cs typeface="Fira Sans Extra Condensed"/>
                        <a:sym typeface="Fira Sans Extra Condensed"/>
                      </a:endParaRPr>
                    </a:p>
                  </a:txBody>
                  <a:tcPr marT="45725" marB="45725" marR="91450" marL="91450"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c>
                  <a:txBody>
                    <a:bodyPr/>
                    <a:lstStyle/>
                    <a:p>
                      <a:pPr indent="-196850" lvl="0" marL="269999" rtl="0" algn="l">
                        <a:lnSpc>
                          <a:spcPct val="115000"/>
                        </a:lnSpc>
                        <a:spcBef>
                          <a:spcPts val="0"/>
                        </a:spcBef>
                        <a:spcAft>
                          <a:spcPts val="0"/>
                        </a:spcAft>
                        <a:buClr>
                          <a:srgbClr val="434343"/>
                        </a:buClr>
                        <a:buSzPts val="1600"/>
                        <a:buChar char="●"/>
                      </a:pPr>
                      <a:r>
                        <a:rPr lang="en" sz="1600">
                          <a:solidFill>
                            <a:srgbClr val="C27BA0"/>
                          </a:solidFill>
                          <a:latin typeface="Fira Sans Extra Condensed"/>
                          <a:ea typeface="Fira Sans Extra Condensed"/>
                          <a:cs typeface="Fira Sans Extra Condensed"/>
                          <a:sym typeface="Fira Sans Extra Condensed"/>
                        </a:rPr>
                        <a:t>PO</a:t>
                      </a:r>
                      <a:r>
                        <a:rPr baseline="-25000" lang="en" sz="1600">
                          <a:solidFill>
                            <a:srgbClr val="C27BA0"/>
                          </a:solidFill>
                          <a:latin typeface="Fira Sans Extra Condensed"/>
                          <a:ea typeface="Fira Sans Extra Condensed"/>
                          <a:cs typeface="Fira Sans Extra Condensed"/>
                          <a:sym typeface="Fira Sans Extra Condensed"/>
                        </a:rPr>
                        <a:t>2</a:t>
                      </a:r>
                      <a:r>
                        <a:rPr lang="en" sz="1600">
                          <a:solidFill>
                            <a:srgbClr val="C27BA0"/>
                          </a:solidFill>
                          <a:latin typeface="Fira Sans Extra Condensed"/>
                          <a:ea typeface="Fira Sans Extra Condensed"/>
                          <a:cs typeface="Fira Sans Extra Condensed"/>
                          <a:sym typeface="Fira Sans Extra Condensed"/>
                        </a:rPr>
                        <a:t> &amp; %Hb-O</a:t>
                      </a:r>
                      <a:r>
                        <a:rPr baseline="-25000" lang="en" sz="1600">
                          <a:solidFill>
                            <a:srgbClr val="C27BA0"/>
                          </a:solidFill>
                          <a:latin typeface="Fira Sans Extra Condensed"/>
                          <a:ea typeface="Fira Sans Extra Condensed"/>
                          <a:cs typeface="Fira Sans Extra Condensed"/>
                          <a:sym typeface="Fira Sans Extra Condensed"/>
                        </a:rPr>
                        <a:t>2</a:t>
                      </a:r>
                      <a:r>
                        <a:rPr lang="en" sz="1600">
                          <a:solidFill>
                            <a:srgbClr val="C27BA0"/>
                          </a:solidFill>
                          <a:latin typeface="Fira Sans Extra Condensed"/>
                          <a:ea typeface="Fira Sans Extra Condensed"/>
                          <a:cs typeface="Fira Sans Extra Condensed"/>
                          <a:sym typeface="Fira Sans Extra Condensed"/>
                        </a:rPr>
                        <a:t> is normal</a:t>
                      </a:r>
                      <a:r>
                        <a:rPr lang="en" sz="1600">
                          <a:solidFill>
                            <a:srgbClr val="434343"/>
                          </a:solidFill>
                          <a:latin typeface="Fira Sans Extra Condensed"/>
                          <a:ea typeface="Fira Sans Extra Condensed"/>
                          <a:cs typeface="Fira Sans Extra Condensed"/>
                          <a:sym typeface="Fira Sans Extra Condensed"/>
                        </a:rPr>
                        <a:t>.</a:t>
                      </a:r>
                      <a:endParaRPr sz="1600">
                        <a:solidFill>
                          <a:srgbClr val="434343"/>
                        </a:solidFill>
                        <a:latin typeface="Fira Sans Extra Condensed"/>
                        <a:ea typeface="Fira Sans Extra Condensed"/>
                        <a:cs typeface="Fira Sans Extra Condensed"/>
                        <a:sym typeface="Fira Sans Extra Condensed"/>
                      </a:endParaRPr>
                    </a:p>
                    <a:p>
                      <a:pPr indent="-196850" lvl="0" marL="630000" rtl="0" algn="l">
                        <a:lnSpc>
                          <a:spcPct val="115000"/>
                        </a:lnSpc>
                        <a:spcBef>
                          <a:spcPts val="0"/>
                        </a:spcBef>
                        <a:spcAft>
                          <a:spcPts val="0"/>
                        </a:spcAft>
                        <a:buClr>
                          <a:srgbClr val="434343"/>
                        </a:buClr>
                        <a:buSzPts val="1600"/>
                        <a:buFont typeface="Fira Sans Extra Condensed"/>
                        <a:buAutoNum type="arabicPeriod"/>
                      </a:pPr>
                      <a:r>
                        <a:rPr lang="en" sz="1600">
                          <a:solidFill>
                            <a:srgbClr val="CC4125"/>
                          </a:solidFill>
                          <a:latin typeface="Fira Sans Extra Condensed"/>
                          <a:ea typeface="Fira Sans Extra Condensed"/>
                          <a:cs typeface="Fira Sans Extra Condensed"/>
                          <a:sym typeface="Fira Sans Extra Condensed"/>
                        </a:rPr>
                        <a:t>Anemia</a:t>
                      </a:r>
                      <a:endParaRPr sz="1600">
                        <a:solidFill>
                          <a:srgbClr val="434343"/>
                        </a:solidFill>
                        <a:latin typeface="Fira Sans Extra Condensed"/>
                        <a:ea typeface="Fira Sans Extra Condensed"/>
                        <a:cs typeface="Fira Sans Extra Condensed"/>
                        <a:sym typeface="Fira Sans Extra Condensed"/>
                      </a:endParaRPr>
                    </a:p>
                    <a:p>
                      <a:pPr indent="-196850" lvl="0" marL="630000" rtl="0" algn="l">
                        <a:spcBef>
                          <a:spcPts val="0"/>
                        </a:spcBef>
                        <a:spcAft>
                          <a:spcPts val="0"/>
                        </a:spcAft>
                        <a:buClr>
                          <a:srgbClr val="434343"/>
                        </a:buClr>
                        <a:buSzPts val="1600"/>
                        <a:buFont typeface="Fira Sans Extra Condensed"/>
                        <a:buAutoNum type="arabicPeriod"/>
                      </a:pPr>
                      <a:r>
                        <a:rPr lang="en" sz="1600">
                          <a:solidFill>
                            <a:srgbClr val="CC4125"/>
                          </a:solidFill>
                          <a:latin typeface="Fira Sans Extra Condensed"/>
                          <a:ea typeface="Fira Sans Extra Condensed"/>
                          <a:cs typeface="Fira Sans Extra Condensed"/>
                          <a:sym typeface="Fira Sans Extra Condensed"/>
                        </a:rPr>
                        <a:t>Abnormal Hb </a:t>
                      </a:r>
                      <a:endParaRPr sz="1600">
                        <a:solidFill>
                          <a:srgbClr val="CC4125"/>
                        </a:solidFill>
                        <a:latin typeface="Fira Sans Extra Condensed"/>
                        <a:ea typeface="Fira Sans Extra Condensed"/>
                        <a:cs typeface="Fira Sans Extra Condensed"/>
                        <a:sym typeface="Fira Sans Extra Condensed"/>
                      </a:endParaRPr>
                    </a:p>
                    <a:p>
                      <a:pPr indent="-187325" lvl="0" marL="1080000" rtl="0" algn="l">
                        <a:spcBef>
                          <a:spcPts val="0"/>
                        </a:spcBef>
                        <a:spcAft>
                          <a:spcPts val="0"/>
                        </a:spcAft>
                        <a:buClr>
                          <a:srgbClr val="434343"/>
                        </a:buClr>
                        <a:buSzPts val="1600"/>
                        <a:buFont typeface="Fira Sans Extra Condensed"/>
                        <a:buChar char="●"/>
                      </a:pPr>
                      <a:r>
                        <a:rPr lang="en" sz="1600">
                          <a:solidFill>
                            <a:srgbClr val="434343"/>
                          </a:solidFill>
                          <a:latin typeface="Fira Sans Extra Condensed"/>
                          <a:ea typeface="Fira Sans Extra Condensed"/>
                          <a:cs typeface="Fira Sans Extra Condensed"/>
                          <a:sym typeface="Fira Sans Extra Condensed"/>
                        </a:rPr>
                        <a:t>Carboxyhemoglobin </a:t>
                      </a:r>
                      <a:endParaRPr sz="1600">
                        <a:solidFill>
                          <a:srgbClr val="434343"/>
                        </a:solidFill>
                        <a:latin typeface="Fira Sans Extra Condensed"/>
                        <a:ea typeface="Fira Sans Extra Condensed"/>
                        <a:cs typeface="Fira Sans Extra Condensed"/>
                        <a:sym typeface="Fira Sans Extra Condensed"/>
                      </a:endParaRPr>
                    </a:p>
                    <a:p>
                      <a:pPr indent="-187325" lvl="0" marL="1080000" rtl="0" algn="l">
                        <a:spcBef>
                          <a:spcPts val="0"/>
                        </a:spcBef>
                        <a:spcAft>
                          <a:spcPts val="0"/>
                        </a:spcAft>
                        <a:buClr>
                          <a:srgbClr val="434343"/>
                        </a:buClr>
                        <a:buSzPts val="1600"/>
                        <a:buFont typeface="Fira Sans Extra Condensed"/>
                        <a:buChar char="●"/>
                      </a:pPr>
                      <a:r>
                        <a:rPr lang="en" sz="1600">
                          <a:solidFill>
                            <a:srgbClr val="434343"/>
                          </a:solidFill>
                          <a:latin typeface="Fira Sans Extra Condensed"/>
                          <a:ea typeface="Fira Sans Extra Condensed"/>
                          <a:cs typeface="Fira Sans Extra Condensed"/>
                          <a:sym typeface="Fira Sans Extra Condensed"/>
                        </a:rPr>
                        <a:t>Methemoglobin </a:t>
                      </a:r>
                      <a:endParaRPr sz="1600">
                        <a:solidFill>
                          <a:srgbClr val="434343"/>
                        </a:solidFill>
                        <a:latin typeface="Fira Sans Extra Condensed"/>
                        <a:ea typeface="Fira Sans Extra Condensed"/>
                        <a:cs typeface="Fira Sans Extra Condensed"/>
                        <a:sym typeface="Fira Sans Extra Condensed"/>
                      </a:endParaRPr>
                    </a:p>
                  </a:txBody>
                  <a:tcPr marT="45725" marB="45725" marR="91450" marL="91450">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rgbClr val="FFFFFF"/>
                    </a:solidFill>
                  </a:tcPr>
                </a:tc>
              </a:tr>
            </a:tbl>
          </a:graphicData>
        </a:graphic>
      </p:graphicFrame>
      <p:sp>
        <p:nvSpPr>
          <p:cNvPr id="460" name="Google Shape;460;p8"/>
          <p:cNvSpPr/>
          <p:nvPr/>
        </p:nvSpPr>
        <p:spPr>
          <a:xfrm>
            <a:off x="2093325" y="4174350"/>
            <a:ext cx="1398900" cy="4680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200">
              <a:solidFill>
                <a:srgbClr val="6AA84F"/>
              </a:solidFill>
              <a:latin typeface="Titillium Web"/>
              <a:ea typeface="Titillium Web"/>
              <a:cs typeface="Titillium Web"/>
              <a:sym typeface="Titillium Web"/>
            </a:endParaRPr>
          </a:p>
          <a:p>
            <a:pPr indent="0" lvl="0" marL="0" rtl="1" algn="ctr">
              <a:spcBef>
                <a:spcPts val="0"/>
              </a:spcBef>
              <a:spcAft>
                <a:spcPts val="0"/>
              </a:spcAft>
              <a:buNone/>
            </a:pPr>
            <a:r>
              <a:rPr lang="en" sz="1200">
                <a:solidFill>
                  <a:srgbClr val="6AA84F"/>
                </a:solidFill>
                <a:latin typeface="Titillium Web"/>
                <a:ea typeface="Titillium Web"/>
                <a:cs typeface="Titillium Web"/>
                <a:sym typeface="Titillium Web"/>
              </a:rPr>
              <a:t>المشكلة هنا متعلقة بكمية الهيموجلوبين بالدم </a:t>
            </a:r>
            <a:endParaRPr sz="1200">
              <a:solidFill>
                <a:srgbClr val="6AA84F"/>
              </a:solidFill>
              <a:latin typeface="Titillium Web"/>
              <a:ea typeface="Titillium Web"/>
              <a:cs typeface="Titillium Web"/>
              <a:sym typeface="Titillium Web"/>
            </a:endParaRPr>
          </a:p>
          <a:p>
            <a:pPr indent="0" lvl="0" marL="457200" rtl="0" algn="r">
              <a:spcBef>
                <a:spcPts val="0"/>
              </a:spcBef>
              <a:spcAft>
                <a:spcPts val="0"/>
              </a:spcAft>
              <a:buNone/>
            </a:pPr>
            <a:r>
              <a:t/>
            </a:r>
            <a:endParaRPr sz="1200">
              <a:solidFill>
                <a:srgbClr val="70AD47"/>
              </a:solidFill>
              <a:latin typeface="Titillium Web"/>
              <a:ea typeface="Titillium Web"/>
              <a:cs typeface="Titillium Web"/>
              <a:sym typeface="Titillium Web"/>
            </a:endParaRPr>
          </a:p>
        </p:txBody>
      </p:sp>
      <p:pic>
        <p:nvPicPr>
          <p:cNvPr id="461" name="Google Shape;461;p8"/>
          <p:cNvPicPr preferRelativeResize="0"/>
          <p:nvPr/>
        </p:nvPicPr>
        <p:blipFill rotWithShape="1">
          <a:blip r:embed="rId3">
            <a:alphaModFix/>
          </a:blip>
          <a:srcRect b="12046" l="11999" r="12052" t="35280"/>
          <a:stretch/>
        </p:blipFill>
        <p:spPr>
          <a:xfrm>
            <a:off x="6719350" y="2035850"/>
            <a:ext cx="2244250" cy="1071800"/>
          </a:xfrm>
          <a:prstGeom prst="rect">
            <a:avLst/>
          </a:prstGeom>
          <a:noFill/>
          <a:ln>
            <a:noFill/>
          </a:ln>
        </p:spPr>
      </p:pic>
      <p:pic>
        <p:nvPicPr>
          <p:cNvPr id="462" name="Google Shape;462;p8"/>
          <p:cNvPicPr preferRelativeResize="0"/>
          <p:nvPr/>
        </p:nvPicPr>
        <p:blipFill>
          <a:blip r:embed="rId4">
            <a:alphaModFix/>
          </a:blip>
          <a:stretch>
            <a:fillRect/>
          </a:stretch>
        </p:blipFill>
        <p:spPr>
          <a:xfrm>
            <a:off x="622225" y="3235575"/>
            <a:ext cx="749400" cy="749400"/>
          </a:xfrm>
          <a:prstGeom prst="rect">
            <a:avLst/>
          </a:prstGeom>
          <a:noFill/>
          <a:ln>
            <a:noFill/>
          </a:ln>
        </p:spPr>
      </p:pic>
      <p:sp>
        <p:nvSpPr>
          <p:cNvPr id="463" name="Google Shape;463;p8"/>
          <p:cNvSpPr/>
          <p:nvPr/>
        </p:nvSpPr>
        <p:spPr>
          <a:xfrm>
            <a:off x="4658700" y="3727650"/>
            <a:ext cx="3263700" cy="682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200">
              <a:solidFill>
                <a:srgbClr val="6AA84F"/>
              </a:solidFill>
              <a:latin typeface="Titillium Web"/>
              <a:ea typeface="Titillium Web"/>
              <a:cs typeface="Titillium Web"/>
              <a:sym typeface="Titillium Web"/>
            </a:endParaRPr>
          </a:p>
          <a:p>
            <a:pPr indent="0" lvl="0" marL="0" rtl="0" algn="r">
              <a:spcBef>
                <a:spcPts val="0"/>
              </a:spcBef>
              <a:spcAft>
                <a:spcPts val="0"/>
              </a:spcAft>
              <a:buNone/>
            </a:pPr>
            <a:r>
              <a:rPr lang="en" sz="1200">
                <a:solidFill>
                  <a:srgbClr val="6AA84F"/>
                </a:solidFill>
                <a:latin typeface="Titillium Web"/>
                <a:ea typeface="Titillium Web"/>
                <a:cs typeface="Titillium Web"/>
                <a:sym typeface="Titillium Web"/>
              </a:rPr>
              <a:t>المسؤول عن ضغط الأكسجين هو الأكسجين الذائب بالدم وليس الأكسجين المرتبط بالهيموجلوبين لذلك يكون الضغط طبيعي في هذه الحالة   </a:t>
            </a:r>
            <a:endParaRPr sz="1200">
              <a:solidFill>
                <a:srgbClr val="6AA84F"/>
              </a:solidFill>
              <a:latin typeface="Titillium Web"/>
              <a:ea typeface="Titillium Web"/>
              <a:cs typeface="Titillium Web"/>
              <a:sym typeface="Titillium Web"/>
            </a:endParaRPr>
          </a:p>
          <a:p>
            <a:pPr indent="0" lvl="0" marL="457200" rtl="0" algn="l">
              <a:spcBef>
                <a:spcPts val="0"/>
              </a:spcBef>
              <a:spcAft>
                <a:spcPts val="0"/>
              </a:spcAft>
              <a:buNone/>
            </a:pPr>
            <a:r>
              <a:t/>
            </a:r>
            <a:endParaRPr sz="1200">
              <a:solidFill>
                <a:srgbClr val="70AD47"/>
              </a:solidFill>
              <a:latin typeface="Titillium Web"/>
              <a:ea typeface="Titillium Web"/>
              <a:cs typeface="Titillium Web"/>
              <a:sym typeface="Titillium Web"/>
            </a:endParaRPr>
          </a:p>
        </p:txBody>
      </p:sp>
      <p:sp>
        <p:nvSpPr>
          <p:cNvPr id="464" name="Google Shape;464;p8"/>
          <p:cNvSpPr/>
          <p:nvPr/>
        </p:nvSpPr>
        <p:spPr>
          <a:xfrm>
            <a:off x="2723688" y="4783225"/>
            <a:ext cx="3696600" cy="281700"/>
          </a:xfrm>
          <a:prstGeom prst="roundRect">
            <a:avLst>
              <a:gd fmla="val 16667" name="adj"/>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t/>
            </a:r>
            <a:endParaRPr sz="1200">
              <a:solidFill>
                <a:srgbClr val="6AA84F"/>
              </a:solidFill>
              <a:latin typeface="Titillium Web"/>
              <a:ea typeface="Titillium Web"/>
              <a:cs typeface="Titillium Web"/>
              <a:sym typeface="Titillium Web"/>
            </a:endParaRPr>
          </a:p>
          <a:p>
            <a:pPr indent="0" lvl="0" marL="0" rtl="1" algn="ctr">
              <a:spcBef>
                <a:spcPts val="0"/>
              </a:spcBef>
              <a:spcAft>
                <a:spcPts val="0"/>
              </a:spcAft>
              <a:buNone/>
            </a:pPr>
            <a:r>
              <a:rPr lang="en" sz="1200">
                <a:solidFill>
                  <a:srgbClr val="6AA84F"/>
                </a:solidFill>
                <a:latin typeface="Titillium Web"/>
                <a:ea typeface="Titillium Web"/>
                <a:cs typeface="Titillium Web"/>
                <a:sym typeface="Titillium Web"/>
              </a:rPr>
              <a:t>المشكلة هنا متعلقة بكمية الهيموجلوبين بالدم </a:t>
            </a:r>
            <a:endParaRPr sz="1200">
              <a:solidFill>
                <a:srgbClr val="6AA84F"/>
              </a:solidFill>
              <a:latin typeface="Titillium Web"/>
              <a:ea typeface="Titillium Web"/>
              <a:cs typeface="Titillium Web"/>
              <a:sym typeface="Titillium Web"/>
            </a:endParaRPr>
          </a:p>
          <a:p>
            <a:pPr indent="0" lvl="0" marL="457200" rtl="1" algn="ctr">
              <a:spcBef>
                <a:spcPts val="0"/>
              </a:spcBef>
              <a:spcAft>
                <a:spcPts val="0"/>
              </a:spcAft>
              <a:buNone/>
            </a:pPr>
            <a:r>
              <a:t/>
            </a:r>
            <a:endParaRPr sz="1200">
              <a:solidFill>
                <a:srgbClr val="70AD47"/>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ronic Obstructive Pulmonary Disease (COPD) by Slidesgo">
  <a:themeElements>
    <a:clrScheme name="Simple Light">
      <a:dk1>
        <a:srgbClr val="000000"/>
      </a:dk1>
      <a:lt1>
        <a:srgbClr val="FFFFFF"/>
      </a:lt1>
      <a:dk2>
        <a:srgbClr val="D4F3FF"/>
      </a:dk2>
      <a:lt2>
        <a:srgbClr val="A7EDED"/>
      </a:lt2>
      <a:accent1>
        <a:srgbClr val="0B5394"/>
      </a:accent1>
      <a:accent2>
        <a:srgbClr val="68CADD"/>
      </a:accent2>
      <a:accent3>
        <a:srgbClr val="A7EDED"/>
      </a:accent3>
      <a:accent4>
        <a:srgbClr val="99D9FF"/>
      </a:accent4>
      <a:accent5>
        <a:srgbClr val="0B5394"/>
      </a:accent5>
      <a:accent6>
        <a:srgbClr val="D4F3FF"/>
      </a:accent6>
      <a:hlink>
        <a:srgbClr val="CAD7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