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62" r:id="rId6"/>
    <p:sldMasterId id="214748366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y="6858000" cx="9144000"/>
  <p:notesSz cx="6858000" cy="9144000"/>
  <p:embeddedFontLst>
    <p:embeddedFont>
      <p:font typeface="Garamond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9" roundtripDataSignature="AMtx7mik6t1BjbEzh/3c6+2FpxP/h3Wm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font" Target="fonts/Garamond-regular.fntdata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font" Target="fonts/Garamond-italic.fntdata"/><Relationship Id="rId14" Type="http://schemas.openxmlformats.org/officeDocument/2006/relationships/slide" Target="slides/slide6.xml"/><Relationship Id="rId36" Type="http://schemas.openxmlformats.org/officeDocument/2006/relationships/font" Target="fonts/Garamond-bold.fntdata"/><Relationship Id="rId17" Type="http://schemas.openxmlformats.org/officeDocument/2006/relationships/slide" Target="slides/slide9.xml"/><Relationship Id="rId39" Type="http://customschemas.google.com/relationships/presentationmetadata" Target="metadata"/><Relationship Id="rId16" Type="http://schemas.openxmlformats.org/officeDocument/2006/relationships/slide" Target="slides/slide8.xml"/><Relationship Id="rId38" Type="http://schemas.openxmlformats.org/officeDocument/2006/relationships/font" Target="fonts/Garamond-bold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2" name="Google Shape;35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53" name="Google Shape;35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3" name="Google Shape;36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64" name="Google Shape;36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4" name="Google Shape;74;p3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1" name="Google Shape;81;p4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/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2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3"/>
          <p:cNvSpPr txBox="1"/>
          <p:nvPr>
            <p:ph type="ctr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/>
        </p:txBody>
      </p:sp>
      <p:sp>
        <p:nvSpPr>
          <p:cNvPr id="121" name="Google Shape;121;p43"/>
          <p:cNvSpPr txBox="1"/>
          <p:nvPr>
            <p:ph idx="10" type="dt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3"/>
          <p:cNvSpPr txBox="1"/>
          <p:nvPr>
            <p:ph idx="11" type="ftr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3"/>
          <p:cNvSpPr txBox="1"/>
          <p:nvPr>
            <p:ph idx="12" type="sldNum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3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7" name="Google Shape;47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3" name="Google Shape;53;p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4" name="Google Shape;54;p3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5" name="Google Shape;65;p3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6" name="Google Shape;66;p3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7" name="Google Shape;67;p3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8" name="Google Shape;68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8" name="Google Shape;88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9" name="Google Shape;89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9" name="Google Shape;99;p4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41"/>
          <p:cNvSpPr txBox="1"/>
          <p:nvPr>
            <p:ph idx="10" type="dt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11" type="ftr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2" name="Google Shape;102;p41"/>
          <p:cNvSpPr txBox="1"/>
          <p:nvPr>
            <p:ph idx="12" type="sldNum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2"/>
          <p:cNvGrpSpPr/>
          <p:nvPr/>
        </p:nvGrpSpPr>
        <p:grpSpPr>
          <a:xfrm>
            <a:off x="0" y="0"/>
            <a:ext cx="9140825" cy="6850062"/>
            <a:chOff x="0" y="0"/>
            <a:chExt cx="5758" cy="4315"/>
          </a:xfrm>
        </p:grpSpPr>
        <p:grpSp>
          <p:nvGrpSpPr>
            <p:cNvPr id="105" name="Google Shape;105;p42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6" name="Google Shape;106;p42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rect b="b" l="l" r="r" t="t"/>
                <a:pathLst>
                  <a:path extrusionOk="0" h="1671" w="2882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7" name="Google Shape;107;p42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rect b="b" l="l" r="r" t="t"/>
                <a:pathLst>
                  <a:path extrusionOk="0" h="811" w="1259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8" name="Google Shape;108;p42"/>
              <p:cNvSpPr/>
              <p:nvPr/>
            </p:nvSpPr>
            <p:spPr>
              <a:xfrm>
                <a:off x="2900" y="3346"/>
                <a:ext cx="2849" cy="969"/>
              </a:xfrm>
              <a:custGeom>
                <a:rect b="b" l="l" r="r" t="t"/>
                <a:pathLst>
                  <a:path extrusionOk="0" h="969" w="284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9" name="Google Shape;109;p42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rect b="b" l="l" r="r" t="t"/>
                <a:pathLst>
                  <a:path extrusionOk="0" h="2085" w="3007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0" name="Google Shape;110;p42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rect b="b" l="l" r="r" t="t"/>
                <a:pathLst>
                  <a:path extrusionOk="0" h="539" w="1248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11" name="Google Shape;111;p42"/>
            <p:cNvSpPr/>
            <p:nvPr/>
          </p:nvSpPr>
          <p:spPr>
            <a:xfrm>
              <a:off x="3322" y="1341"/>
              <a:ext cx="1825" cy="1537"/>
            </a:xfrm>
            <a:custGeom>
              <a:rect b="b" l="l" r="r" t="t"/>
              <a:pathLst>
                <a:path extrusionOk="0" h="1469" w="2296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2" name="Google Shape;112;p42"/>
            <p:cNvSpPr/>
            <p:nvPr/>
          </p:nvSpPr>
          <p:spPr>
            <a:xfrm>
              <a:off x="0" y="0"/>
              <a:ext cx="5758" cy="1776"/>
            </a:xfrm>
            <a:custGeom>
              <a:rect b="b" l="l" r="r" t="t"/>
              <a:pathLst>
                <a:path extrusionOk="0" h="1906" w="574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13" name="Google Shape;113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4" name="Google Shape;114;p4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42"/>
          <p:cNvSpPr txBox="1"/>
          <p:nvPr>
            <p:ph idx="10" type="dt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6" name="Google Shape;116;p42"/>
          <p:cNvSpPr txBox="1"/>
          <p:nvPr>
            <p:ph idx="11" type="ftr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7" name="Google Shape;117;p42"/>
          <p:cNvSpPr txBox="1"/>
          <p:nvPr>
            <p:ph idx="12" type="sldNum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Relationship Id="rId4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art.JPG" id="128" name="Google Shape;1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125" y="723900"/>
            <a:ext cx="4095750" cy="5410200"/>
          </a:xfrm>
          <a:prstGeom prst="rect">
            <a:avLst/>
          </a:prstGeom>
          <a:blipFill rotWithShape="1">
            <a:blip r:embed="rId4">
              <a:alphaModFix amt="42000"/>
            </a:blip>
            <a:tile algn="tl" flip="none" tx="0" sx="100000" ty="0" sy="100000"/>
          </a:blipFill>
          <a:ln>
            <a:noFill/>
          </a:ln>
        </p:spPr>
      </p:pic>
      <p:sp>
        <p:nvSpPr>
          <p:cNvPr id="129" name="Google Shape;129;p1"/>
          <p:cNvSpPr txBox="1"/>
          <p:nvPr/>
        </p:nvSpPr>
        <p:spPr>
          <a:xfrm>
            <a:off x="1357312" y="2070100"/>
            <a:ext cx="6643687" cy="13557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aramond"/>
              <a:buNone/>
            </a:pPr>
            <a:r>
              <a:rPr b="1" i="1" lang="en-US" sz="5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Anatomy of the Heart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By 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ASSOCIATE PROF. SANAA ALSHAARAWY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>
            <p:ph idx="4294967295" type="title"/>
          </p:nvPr>
        </p:nvSpPr>
        <p:spPr>
          <a:xfrm>
            <a:off x="1500187" y="152400"/>
            <a:ext cx="5929312" cy="70485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Right Atrium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228600" y="914400"/>
            <a:ext cx="4057650" cy="52625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right atrium </a:t>
            </a:r>
            <a:r>
              <a:rPr b="1" i="0" lang="en-US" sz="2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consists of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b="1" i="0" lang="en-US" sz="2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main cavity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and a small out pouching, the </a:t>
            </a:r>
            <a:r>
              <a:rPr b="1" i="0" lang="en-US" sz="2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auricle. 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04C0"/>
              </a:buClr>
              <a:buSzPts val="2800"/>
              <a:buFont typeface="Noto Sans Symbols"/>
              <a:buChar char="▪"/>
            </a:pPr>
            <a:r>
              <a:rPr b="1" i="0" lang="en-US" sz="28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On the outside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 the junction </a:t>
            </a:r>
            <a:r>
              <a:rPr b="1" i="0" lang="en-US" sz="2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between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the </a:t>
            </a:r>
            <a:r>
              <a:rPr b="1" i="0" lang="en-US" sz="28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right atrium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and the </a:t>
            </a:r>
            <a:r>
              <a:rPr b="1" i="0" lang="en-US" sz="28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right auricle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is a </a:t>
            </a:r>
            <a:r>
              <a:rPr b="1" i="0" lang="en-US" sz="2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vertical groove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the </a:t>
            </a:r>
            <a:r>
              <a:rPr b="1" i="0" lang="en-US" sz="28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sulcus terminalis,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which </a:t>
            </a:r>
            <a:r>
              <a:rPr b="1" i="0" lang="en-US" sz="28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on the inside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forms </a:t>
            </a:r>
            <a:r>
              <a:rPr b="1" i="0" lang="en-US" sz="2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ridge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the </a:t>
            </a:r>
            <a:r>
              <a:rPr b="1" i="0" lang="en-US" sz="28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crista terminalis. </a:t>
            </a:r>
            <a:endParaRPr/>
          </a:p>
        </p:txBody>
      </p:sp>
      <p:pic>
        <p:nvPicPr>
          <p:cNvPr descr="C3FF35" id="211" name="Google Shape;2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125" y="928687"/>
            <a:ext cx="4551362" cy="292893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12" name="Google Shape;212;p10"/>
          <p:cNvSpPr txBox="1"/>
          <p:nvPr/>
        </p:nvSpPr>
        <p:spPr>
          <a:xfrm>
            <a:off x="4786312" y="2214562"/>
            <a:ext cx="714375" cy="28575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4714875" y="2714625"/>
            <a:ext cx="714375" cy="28575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صورة ذات صلة" id="214" name="Google Shape;21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8487" y="3857625"/>
            <a:ext cx="4581525" cy="2994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>
            <p:ph idx="4294967295" type="title"/>
          </p:nvPr>
        </p:nvSpPr>
        <p:spPr>
          <a:xfrm>
            <a:off x="1643062" y="142875"/>
            <a:ext cx="5857875" cy="7715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Cavity of Right Atrium</a:t>
            </a:r>
            <a:endParaRPr/>
          </a:p>
        </p:txBody>
      </p:sp>
      <p:sp>
        <p:nvSpPr>
          <p:cNvPr id="220" name="Google Shape;220;p11"/>
          <p:cNvSpPr txBox="1"/>
          <p:nvPr/>
        </p:nvSpPr>
        <p:spPr>
          <a:xfrm>
            <a:off x="4953000" y="1071562"/>
            <a:ext cx="3886200" cy="485616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Crista terminalis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divides 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right atrium into: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r>
              <a:rPr b="1" i="1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1- </a:t>
            </a:r>
            <a:r>
              <a:rPr b="1" i="1" lang="en-US" sz="2000" u="none">
                <a:solidFill>
                  <a:srgbClr val="AD17A2"/>
                </a:solidFill>
                <a:latin typeface="Garamond"/>
                <a:ea typeface="Garamond"/>
                <a:cs typeface="Garamond"/>
                <a:sym typeface="Garamond"/>
              </a:rPr>
              <a:t>Anterior part:  </a:t>
            </a: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rough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and trabeculated by </a:t>
            </a: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bundles of muscle fibres </a:t>
            </a:r>
            <a:r>
              <a:rPr b="1" i="0" lang="en-US" sz="2000" u="none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(musculi pectinati).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r>
              <a:rPr b="1" i="1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2- </a:t>
            </a:r>
            <a:r>
              <a:rPr b="1" i="1" lang="en-US" sz="2000" u="none">
                <a:solidFill>
                  <a:srgbClr val="AD17A2"/>
                </a:solidFill>
                <a:latin typeface="Garamond"/>
                <a:ea typeface="Garamond"/>
                <a:cs typeface="Garamond"/>
                <a:sym typeface="Garamond"/>
              </a:rPr>
              <a:t>Posterior part </a:t>
            </a:r>
            <a:r>
              <a:rPr b="1" i="1" lang="en-US" sz="2000" u="none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(sinus venarum) </a:t>
            </a:r>
            <a:r>
              <a:rPr b="1" i="1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is  </a:t>
            </a: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smooth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The interatrial septum 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carries an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oval depression 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called </a:t>
            </a:r>
            <a:r>
              <a:rPr b="1" i="1" lang="en-US" sz="2000" u="none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Fossa ovalis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margin 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of this depression is called </a:t>
            </a:r>
            <a:r>
              <a:rPr b="1" i="1" lang="en-US" sz="2000" u="none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Anulus ovalis.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b="1" i="1" lang="en-US" sz="20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The blood leaves </a:t>
            </a:r>
            <a:r>
              <a:rPr b="1" i="1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right atrium to right ventricle via </a:t>
            </a:r>
            <a:r>
              <a:rPr b="1" i="1" lang="en-US" sz="20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tricuspid valve.</a:t>
            </a:r>
            <a:endParaRPr/>
          </a:p>
        </p:txBody>
      </p:sp>
      <p:pic>
        <p:nvPicPr>
          <p:cNvPr descr="C3FF37" id="221" name="Google Shape;2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050" y="1020762"/>
            <a:ext cx="4410075" cy="327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صورة ذات صلة" id="222" name="Google Shape;22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4429125"/>
            <a:ext cx="4500562" cy="24288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23" name="Google Shape;223;p11"/>
          <p:cNvSpPr/>
          <p:nvPr/>
        </p:nvSpPr>
        <p:spPr>
          <a:xfrm>
            <a:off x="3779837" y="4941887"/>
            <a:ext cx="744537" cy="34607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273050" y="1989137"/>
            <a:ext cx="744537" cy="34607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269875" y="3213100"/>
            <a:ext cx="746125" cy="287337"/>
          </a:xfrm>
          <a:prstGeom prst="ellipse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395287" y="2420937"/>
            <a:ext cx="628650" cy="238125"/>
          </a:xfrm>
          <a:prstGeom prst="ellipse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395287" y="2692400"/>
            <a:ext cx="628650" cy="231775"/>
          </a:xfrm>
          <a:prstGeom prst="ellipse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2411412" y="3644900"/>
            <a:ext cx="746125" cy="34607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/>
          <p:nvPr>
            <p:ph idx="4294967295" type="title"/>
          </p:nvPr>
        </p:nvSpPr>
        <p:spPr>
          <a:xfrm>
            <a:off x="1714500" y="304800"/>
            <a:ext cx="5572125" cy="6953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Cavity of Right Atrium</a:t>
            </a:r>
            <a:endParaRPr/>
          </a:p>
        </p:txBody>
      </p:sp>
      <p:sp>
        <p:nvSpPr>
          <p:cNvPr id="234" name="Google Shape;234;p12"/>
          <p:cNvSpPr txBox="1"/>
          <p:nvPr/>
        </p:nvSpPr>
        <p:spPr>
          <a:xfrm>
            <a:off x="4800600" y="1143000"/>
            <a:ext cx="4267200" cy="5140325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Garamond"/>
              <a:buNone/>
            </a:pPr>
            <a:r>
              <a:rPr b="1" i="0" lang="en-US" sz="2800" u="sng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Openings in right atrium: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04C0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SVC</a:t>
            </a:r>
            <a:r>
              <a:rPr b="1" i="0" lang="en-US" sz="240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--- has no valve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04C0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IVC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--- guarded by a valve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04C0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Coronary sinus : 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has a well-defined valve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04C0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Right atrioventricular orifice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lies anterior to IVC opening , it is </a:t>
            </a:r>
            <a:r>
              <a:rPr b="1" i="0" lang="en-US" sz="24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surrounded by a fibrous ring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which gives attachment to  the </a:t>
            </a:r>
            <a:r>
              <a:rPr b="1" i="0" lang="en-US" sz="2400" u="sng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tricuspid valve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04C0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Small orifices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of small veins</a:t>
            </a:r>
            <a:endParaRPr/>
          </a:p>
        </p:txBody>
      </p:sp>
      <p:pic>
        <p:nvPicPr>
          <p:cNvPr descr="C3FF37" id="235" name="Google Shape;2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1341437"/>
            <a:ext cx="4567237" cy="410368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>
            <p:ph idx="4294967295" type="title"/>
          </p:nvPr>
        </p:nvSpPr>
        <p:spPr>
          <a:xfrm>
            <a:off x="2000250" y="0"/>
            <a:ext cx="5286375" cy="685800"/>
          </a:xfrm>
          <a:prstGeom prst="rect">
            <a:avLst/>
          </a:prstGeom>
          <a:solidFill>
            <a:srgbClr val="88FE82"/>
          </a:solidFill>
          <a:ln cap="flat" cmpd="sng" w="9525">
            <a:solidFill>
              <a:srgbClr val="FF66CC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Cavity of right ventricle</a:t>
            </a:r>
            <a:endParaRPr/>
          </a:p>
        </p:txBody>
      </p:sp>
      <p:sp>
        <p:nvSpPr>
          <p:cNvPr id="241" name="Google Shape;241;p13"/>
          <p:cNvSpPr txBox="1"/>
          <p:nvPr/>
        </p:nvSpPr>
        <p:spPr>
          <a:xfrm>
            <a:off x="4786312" y="714375"/>
            <a:ext cx="4281487" cy="577056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Its wall 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is </a:t>
            </a:r>
            <a:r>
              <a:rPr b="1" i="0" lang="en-US" sz="20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thinner</a:t>
            </a:r>
            <a:r>
              <a:rPr b="0" i="0" lang="en-US" sz="20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than that of left ventricle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Its wall 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contains projections called </a:t>
            </a:r>
            <a:r>
              <a:rPr b="1" i="1" lang="en-US" sz="20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trabeculae carnae.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 right ventricle communicates </a:t>
            </a:r>
            <a:r>
              <a:rPr b="1" i="0" lang="en-US" sz="18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with right atrium </a:t>
            </a: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through </a:t>
            </a:r>
            <a:r>
              <a:rPr b="1" i="0" lang="en-US" sz="1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right atrioventricular </a:t>
            </a:r>
            <a:r>
              <a:rPr b="1" i="0" lang="en-US" sz="1800" u="sng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orifice</a:t>
            </a:r>
            <a:r>
              <a:rPr b="1" i="0" lang="en-US" sz="1800" u="sng">
                <a:solidFill>
                  <a:srgbClr val="AD17A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&amp; </a:t>
            </a:r>
            <a:r>
              <a:rPr b="1" i="0" lang="en-US" sz="18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with pulmonary trunk </a:t>
            </a: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through </a:t>
            </a:r>
            <a:r>
              <a:rPr b="1" i="0" lang="en-US" sz="1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pulmonary </a:t>
            </a:r>
            <a:r>
              <a:rPr b="1" i="0" lang="en-US" sz="1800" u="sng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orifice</a:t>
            </a:r>
            <a:r>
              <a:rPr b="1" i="0" lang="en-US" sz="1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The part of right ventricle leading to the pulmonary trunk </a:t>
            </a:r>
            <a:r>
              <a:rPr b="1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becomes funnel shaped, and </a:t>
            </a: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referred as the </a:t>
            </a:r>
            <a:r>
              <a:rPr b="1" i="0" lang="en-US" sz="18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infundibulum.</a:t>
            </a:r>
            <a:endParaRPr b="1" i="0" sz="1800" u="none">
              <a:solidFill>
                <a:srgbClr val="AD17A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Large projections arise from the walls  called  </a:t>
            </a:r>
            <a:r>
              <a:rPr b="1" i="1" lang="en-US" sz="1800" u="sng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papillary muscles :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•"/>
            </a:pPr>
            <a:r>
              <a:rPr b="1" i="1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1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Anterior papillary muscle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•"/>
            </a:pPr>
            <a:r>
              <a:rPr b="1" i="1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Posterior papillary muscle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•"/>
            </a:pPr>
            <a:r>
              <a:rPr b="1" i="1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Septal papillary muscle</a:t>
            </a:r>
            <a:endParaRPr/>
          </a:p>
        </p:txBody>
      </p:sp>
      <p:pic>
        <p:nvPicPr>
          <p:cNvPr id="242" name="Google Shape;24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812" y="4124325"/>
            <a:ext cx="3000375" cy="2733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43" name="Google Shape;243;p13"/>
          <p:cNvSpPr/>
          <p:nvPr/>
        </p:nvSpPr>
        <p:spPr>
          <a:xfrm flipH="1">
            <a:off x="2214562" y="5143500"/>
            <a:ext cx="142875" cy="142875"/>
          </a:xfrm>
          <a:custGeom>
            <a:rect b="b" l="l" r="r" t="t"/>
            <a:pathLst>
              <a:path extrusionOk="0" h="142875" w="142875">
                <a:moveTo>
                  <a:pt x="0" y="54573"/>
                </a:moveTo>
                <a:lnTo>
                  <a:pt x="54574" y="54574"/>
                </a:lnTo>
                <a:lnTo>
                  <a:pt x="71438" y="0"/>
                </a:lnTo>
                <a:lnTo>
                  <a:pt x="88301" y="54574"/>
                </a:lnTo>
                <a:lnTo>
                  <a:pt x="142875" y="54573"/>
                </a:lnTo>
                <a:lnTo>
                  <a:pt x="98724" y="88301"/>
                </a:lnTo>
                <a:lnTo>
                  <a:pt x="115588" y="142875"/>
                </a:lnTo>
                <a:lnTo>
                  <a:pt x="71438" y="109146"/>
                </a:lnTo>
                <a:lnTo>
                  <a:pt x="27287" y="142875"/>
                </a:lnTo>
                <a:lnTo>
                  <a:pt x="44151" y="88301"/>
                </a:lnTo>
                <a:lnTo>
                  <a:pt x="0" y="5457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2804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44" name="Google Shape;244;p13"/>
          <p:cNvCxnSpPr/>
          <p:nvPr/>
        </p:nvCxnSpPr>
        <p:spPr>
          <a:xfrm>
            <a:off x="857250" y="6429375"/>
            <a:ext cx="785812" cy="158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245" name="Google Shape;245;p13"/>
          <p:cNvSpPr txBox="1"/>
          <p:nvPr/>
        </p:nvSpPr>
        <p:spPr>
          <a:xfrm>
            <a:off x="285750" y="6143625"/>
            <a:ext cx="9286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</a:pPr>
            <a:r>
              <a:rPr b="1" i="0" lang="en-US" sz="1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Trabeculae carnae</a:t>
            </a:r>
            <a:endParaRPr/>
          </a:p>
        </p:txBody>
      </p:sp>
      <p:pic>
        <p:nvPicPr>
          <p:cNvPr descr="Heart-3" id="246" name="Google Shape;24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87" y="661987"/>
            <a:ext cx="4508500" cy="3429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47" name="Google Shape;247;p13"/>
          <p:cNvSpPr/>
          <p:nvPr/>
        </p:nvSpPr>
        <p:spPr>
          <a:xfrm flipH="1">
            <a:off x="8101012" y="4154487"/>
            <a:ext cx="142875" cy="142875"/>
          </a:xfrm>
          <a:custGeom>
            <a:rect b="b" l="l" r="r" t="t"/>
            <a:pathLst>
              <a:path extrusionOk="0" h="142875" w="142875">
                <a:moveTo>
                  <a:pt x="0" y="54573"/>
                </a:moveTo>
                <a:lnTo>
                  <a:pt x="54574" y="54574"/>
                </a:lnTo>
                <a:lnTo>
                  <a:pt x="71438" y="0"/>
                </a:lnTo>
                <a:lnTo>
                  <a:pt x="88301" y="54574"/>
                </a:lnTo>
                <a:lnTo>
                  <a:pt x="142875" y="54573"/>
                </a:lnTo>
                <a:lnTo>
                  <a:pt x="98724" y="88301"/>
                </a:lnTo>
                <a:lnTo>
                  <a:pt x="115588" y="142875"/>
                </a:lnTo>
                <a:lnTo>
                  <a:pt x="71438" y="109146"/>
                </a:lnTo>
                <a:lnTo>
                  <a:pt x="27287" y="142875"/>
                </a:lnTo>
                <a:lnTo>
                  <a:pt x="44151" y="88301"/>
                </a:lnTo>
                <a:lnTo>
                  <a:pt x="0" y="5457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2804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8" name="Google Shape;248;p13"/>
          <p:cNvSpPr/>
          <p:nvPr/>
        </p:nvSpPr>
        <p:spPr>
          <a:xfrm>
            <a:off x="2071687" y="6286500"/>
            <a:ext cx="285750" cy="46037"/>
          </a:xfrm>
          <a:prstGeom prst="rightArrow">
            <a:avLst>
              <a:gd fmla="val 19860" name="adj1"/>
              <a:gd fmla="val 50000" name="adj2"/>
            </a:avLst>
          </a:prstGeom>
          <a:solidFill>
            <a:srgbClr val="2804C0"/>
          </a:solidFill>
          <a:ln cap="flat" cmpd="sng" w="254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2357437" y="5500687"/>
            <a:ext cx="285750" cy="46037"/>
          </a:xfrm>
          <a:prstGeom prst="leftArrow">
            <a:avLst>
              <a:gd fmla="val 174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2500312" y="6000750"/>
            <a:ext cx="46037" cy="142875"/>
          </a:xfrm>
          <a:prstGeom prst="downArrow">
            <a:avLst>
              <a:gd fmla="val 1812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03187" y="2565400"/>
            <a:ext cx="754062" cy="287337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3348037" y="1811337"/>
            <a:ext cx="1196975" cy="322262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7812087" y="5286375"/>
            <a:ext cx="215900" cy="46037"/>
          </a:xfrm>
          <a:prstGeom prst="rightArrow">
            <a:avLst>
              <a:gd fmla="val 19297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7812087" y="5546725"/>
            <a:ext cx="107950" cy="258762"/>
          </a:xfrm>
          <a:prstGeom prst="downArrow">
            <a:avLst>
              <a:gd fmla="val 17094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7524750" y="6237287"/>
            <a:ext cx="287337" cy="95250"/>
          </a:xfrm>
          <a:prstGeom prst="leftArrow">
            <a:avLst>
              <a:gd fmla="val 358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/>
          <p:nvPr/>
        </p:nvSpPr>
        <p:spPr>
          <a:xfrm>
            <a:off x="2000250" y="0"/>
            <a:ext cx="5286375" cy="685800"/>
          </a:xfrm>
          <a:prstGeom prst="rect">
            <a:avLst/>
          </a:prstGeom>
          <a:solidFill>
            <a:srgbClr val="88FE82"/>
          </a:solidFill>
          <a:ln cap="flat" cmpd="sng" w="9525">
            <a:solidFill>
              <a:srgbClr val="FF66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Cavity of right ventricle</a:t>
            </a:r>
            <a:endParaRPr/>
          </a:p>
        </p:txBody>
      </p:sp>
      <p:sp>
        <p:nvSpPr>
          <p:cNvPr id="261" name="Google Shape;261;p14"/>
          <p:cNvSpPr txBox="1"/>
          <p:nvPr/>
        </p:nvSpPr>
        <p:spPr>
          <a:xfrm>
            <a:off x="5334000" y="928687"/>
            <a:ext cx="3733800" cy="48625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Each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papillary muscle 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is attached to the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cusps of tricuspid 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valve by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tendinous threads </a:t>
            </a: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called </a:t>
            </a:r>
            <a:r>
              <a:rPr b="1" i="1" lang="en-US" sz="20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chordae tendinae.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i="1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Blood leaves the right ventricle to pulmonary trunk through  pulmonary orifice.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i="1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wall of </a:t>
            </a:r>
            <a:r>
              <a:rPr b="1" i="1" lang="en-US" sz="2000" u="none">
                <a:solidFill>
                  <a:srgbClr val="FF0066"/>
                </a:solidFill>
                <a:latin typeface="Garamond"/>
                <a:ea typeface="Garamond"/>
                <a:cs typeface="Garamond"/>
                <a:sym typeface="Garamond"/>
              </a:rPr>
              <a:t>infundibulum</a:t>
            </a:r>
            <a:r>
              <a:rPr b="1" i="1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b="1" i="1" lang="en-US" sz="20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(conus arteriosus) </a:t>
            </a:r>
            <a:r>
              <a:rPr b="1" i="1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is smooth and contains no trabeculae.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04C0"/>
              </a:buClr>
              <a:buSzPts val="2000"/>
              <a:buFont typeface="Noto Sans Symbols"/>
              <a:buChar char="⮚"/>
            </a:pPr>
            <a:r>
              <a:rPr b="1" i="1" lang="en-US" sz="20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Interventricular septum     </a:t>
            </a:r>
            <a:r>
              <a:rPr b="1" i="1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is connected to </a:t>
            </a:r>
            <a:r>
              <a:rPr b="1" i="1" lang="en-US" sz="2000" u="none">
                <a:solidFill>
                  <a:srgbClr val="FF0066"/>
                </a:solidFill>
                <a:latin typeface="Garamond"/>
                <a:ea typeface="Garamond"/>
                <a:cs typeface="Garamond"/>
                <a:sym typeface="Garamond"/>
              </a:rPr>
              <a:t>anterior papillary</a:t>
            </a:r>
            <a:r>
              <a:rPr b="1" i="1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muscle by a muscular band called </a:t>
            </a:r>
            <a:r>
              <a:rPr b="1" i="1" lang="en-US" sz="2000" u="none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moderator band </a:t>
            </a: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8286750" y="4572000"/>
            <a:ext cx="142875" cy="142875"/>
          </a:xfrm>
          <a:custGeom>
            <a:rect b="b" l="l" r="r" t="t"/>
            <a:pathLst>
              <a:path extrusionOk="0" h="142875" w="142875">
                <a:moveTo>
                  <a:pt x="0" y="54573"/>
                </a:moveTo>
                <a:lnTo>
                  <a:pt x="54574" y="54574"/>
                </a:lnTo>
                <a:lnTo>
                  <a:pt x="71438" y="0"/>
                </a:lnTo>
                <a:lnTo>
                  <a:pt x="88301" y="54574"/>
                </a:lnTo>
                <a:lnTo>
                  <a:pt x="142875" y="54573"/>
                </a:lnTo>
                <a:lnTo>
                  <a:pt x="98724" y="88301"/>
                </a:lnTo>
                <a:lnTo>
                  <a:pt x="115588" y="142875"/>
                </a:lnTo>
                <a:lnTo>
                  <a:pt x="71438" y="109146"/>
                </a:lnTo>
                <a:lnTo>
                  <a:pt x="27287" y="142875"/>
                </a:lnTo>
                <a:lnTo>
                  <a:pt x="44151" y="88301"/>
                </a:lnTo>
                <a:lnTo>
                  <a:pt x="0" y="5457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2804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8501062" y="3500437"/>
            <a:ext cx="142875" cy="142875"/>
          </a:xfrm>
          <a:custGeom>
            <a:rect b="b" l="l" r="r" t="t"/>
            <a:pathLst>
              <a:path extrusionOk="0" h="142875" w="142875">
                <a:moveTo>
                  <a:pt x="0" y="54573"/>
                </a:moveTo>
                <a:lnTo>
                  <a:pt x="54574" y="54574"/>
                </a:lnTo>
                <a:lnTo>
                  <a:pt x="71438" y="0"/>
                </a:lnTo>
                <a:lnTo>
                  <a:pt x="88301" y="54574"/>
                </a:lnTo>
                <a:lnTo>
                  <a:pt x="142875" y="54573"/>
                </a:lnTo>
                <a:lnTo>
                  <a:pt x="98724" y="88301"/>
                </a:lnTo>
                <a:lnTo>
                  <a:pt x="115588" y="142875"/>
                </a:lnTo>
                <a:lnTo>
                  <a:pt x="71438" y="109146"/>
                </a:lnTo>
                <a:lnTo>
                  <a:pt x="27287" y="142875"/>
                </a:lnTo>
                <a:lnTo>
                  <a:pt x="44151" y="88301"/>
                </a:lnTo>
                <a:lnTo>
                  <a:pt x="0" y="5457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8001000" y="5429250"/>
            <a:ext cx="142875" cy="142875"/>
          </a:xfrm>
          <a:custGeom>
            <a:rect b="b" l="l" r="r" t="t"/>
            <a:pathLst>
              <a:path extrusionOk="0" h="142875" w="142875">
                <a:moveTo>
                  <a:pt x="0" y="54573"/>
                </a:moveTo>
                <a:lnTo>
                  <a:pt x="54574" y="54574"/>
                </a:lnTo>
                <a:lnTo>
                  <a:pt x="71438" y="0"/>
                </a:lnTo>
                <a:lnTo>
                  <a:pt x="88301" y="54574"/>
                </a:lnTo>
                <a:lnTo>
                  <a:pt x="142875" y="54573"/>
                </a:lnTo>
                <a:lnTo>
                  <a:pt x="98724" y="88301"/>
                </a:lnTo>
                <a:lnTo>
                  <a:pt x="115588" y="142875"/>
                </a:lnTo>
                <a:lnTo>
                  <a:pt x="71438" y="109146"/>
                </a:lnTo>
                <a:lnTo>
                  <a:pt x="27287" y="142875"/>
                </a:lnTo>
                <a:lnTo>
                  <a:pt x="44151" y="88301"/>
                </a:lnTo>
                <a:lnTo>
                  <a:pt x="0" y="5457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10FC0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http://webmedia.unmc.edu/medicine/todd/dissection/idg21heart/p0216tricuspid.jpg" id="265" name="Google Shape;2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1000125"/>
            <a:ext cx="5000625" cy="35004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66" name="Google Shape;266;p14"/>
          <p:cNvSpPr/>
          <p:nvPr/>
        </p:nvSpPr>
        <p:spPr>
          <a:xfrm>
            <a:off x="357187" y="3714750"/>
            <a:ext cx="857250" cy="42862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7" name="Google Shape;267;p14"/>
          <p:cNvSpPr/>
          <p:nvPr/>
        </p:nvSpPr>
        <p:spPr>
          <a:xfrm>
            <a:off x="2643187" y="2143125"/>
            <a:ext cx="142875" cy="142875"/>
          </a:xfrm>
          <a:custGeom>
            <a:rect b="b" l="l" r="r" t="t"/>
            <a:pathLst>
              <a:path extrusionOk="0" h="142875" w="142875">
                <a:moveTo>
                  <a:pt x="0" y="54573"/>
                </a:moveTo>
                <a:lnTo>
                  <a:pt x="54574" y="54574"/>
                </a:lnTo>
                <a:lnTo>
                  <a:pt x="71438" y="0"/>
                </a:lnTo>
                <a:lnTo>
                  <a:pt x="88301" y="54574"/>
                </a:lnTo>
                <a:lnTo>
                  <a:pt x="142875" y="54573"/>
                </a:lnTo>
                <a:lnTo>
                  <a:pt x="98724" y="88301"/>
                </a:lnTo>
                <a:lnTo>
                  <a:pt x="115588" y="142875"/>
                </a:lnTo>
                <a:lnTo>
                  <a:pt x="71438" y="109146"/>
                </a:lnTo>
                <a:lnTo>
                  <a:pt x="27287" y="142875"/>
                </a:lnTo>
                <a:lnTo>
                  <a:pt x="44151" y="88301"/>
                </a:lnTo>
                <a:lnTo>
                  <a:pt x="0" y="5457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8" name="Google Shape;268;p14"/>
          <p:cNvSpPr/>
          <p:nvPr/>
        </p:nvSpPr>
        <p:spPr>
          <a:xfrm flipH="1" rot="10800000">
            <a:off x="3000375" y="3214687"/>
            <a:ext cx="117475" cy="71437"/>
          </a:xfrm>
          <a:custGeom>
            <a:rect b="b" l="l" r="r" t="t"/>
            <a:pathLst>
              <a:path extrusionOk="0" h="71437" w="117475">
                <a:moveTo>
                  <a:pt x="0" y="27286"/>
                </a:moveTo>
                <a:lnTo>
                  <a:pt x="44872" y="27287"/>
                </a:lnTo>
                <a:lnTo>
                  <a:pt x="58738" y="0"/>
                </a:lnTo>
                <a:lnTo>
                  <a:pt x="72603" y="27287"/>
                </a:lnTo>
                <a:lnTo>
                  <a:pt x="117475" y="27286"/>
                </a:lnTo>
                <a:lnTo>
                  <a:pt x="81173" y="44150"/>
                </a:lnTo>
                <a:lnTo>
                  <a:pt x="95039" y="71437"/>
                </a:lnTo>
                <a:lnTo>
                  <a:pt x="58738" y="54573"/>
                </a:lnTo>
                <a:lnTo>
                  <a:pt x="22436" y="71437"/>
                </a:lnTo>
                <a:lnTo>
                  <a:pt x="36302" y="44150"/>
                </a:lnTo>
                <a:lnTo>
                  <a:pt x="0" y="27286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10FC0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2928937" y="2643187"/>
            <a:ext cx="142875" cy="142875"/>
          </a:xfrm>
          <a:custGeom>
            <a:rect b="b" l="l" r="r" t="t"/>
            <a:pathLst>
              <a:path extrusionOk="0" h="142875" w="142875">
                <a:moveTo>
                  <a:pt x="0" y="54573"/>
                </a:moveTo>
                <a:lnTo>
                  <a:pt x="54574" y="54574"/>
                </a:lnTo>
                <a:lnTo>
                  <a:pt x="71438" y="0"/>
                </a:lnTo>
                <a:lnTo>
                  <a:pt x="88301" y="54574"/>
                </a:lnTo>
                <a:lnTo>
                  <a:pt x="142875" y="54573"/>
                </a:lnTo>
                <a:lnTo>
                  <a:pt x="98724" y="88301"/>
                </a:lnTo>
                <a:lnTo>
                  <a:pt x="115588" y="142875"/>
                </a:lnTo>
                <a:lnTo>
                  <a:pt x="71438" y="109146"/>
                </a:lnTo>
                <a:lnTo>
                  <a:pt x="27287" y="142875"/>
                </a:lnTo>
                <a:lnTo>
                  <a:pt x="44151" y="88301"/>
                </a:lnTo>
                <a:lnTo>
                  <a:pt x="0" y="5457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2804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 txBox="1"/>
          <p:nvPr>
            <p:ph idx="4294967295"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Right atrio-ventricular (tricuspid) orifice</a:t>
            </a:r>
            <a:endParaRPr/>
          </a:p>
        </p:txBody>
      </p:sp>
      <p:sp>
        <p:nvSpPr>
          <p:cNvPr id="275" name="Google Shape;275;p15"/>
          <p:cNvSpPr txBox="1"/>
          <p:nvPr/>
        </p:nvSpPr>
        <p:spPr>
          <a:xfrm>
            <a:off x="4876800" y="914400"/>
            <a:ext cx="4191000" cy="5078412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About one inch  wide, admitting  tips of 3 fingers. 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 is guarded by a fibrous ring which gives attachment to the </a:t>
            </a:r>
            <a:r>
              <a:rPr b="1" i="0" lang="en-US" sz="24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cusps of tricuspid valve.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 has 3-cusps  (anterior-posterior-septal or medial).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The atrial surface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of the cusps are </a:t>
            </a:r>
            <a:r>
              <a:rPr b="1" i="0" lang="en-US" sz="24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smooth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while their  </a:t>
            </a: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ventricular surfaces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give attachment to the </a:t>
            </a: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chordae tendinae.</a:t>
            </a:r>
            <a:endParaRPr/>
          </a:p>
        </p:txBody>
      </p:sp>
      <p:pic>
        <p:nvPicPr>
          <p:cNvPr descr="http://webmedia.unmc.edu/medicine/todd/dissection/idg21heart/p0216tricuspid.jpg" id="276" name="Google Shape;2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3429000"/>
            <a:ext cx="4500562" cy="3286125"/>
          </a:xfrm>
          <a:prstGeom prst="rect">
            <a:avLst/>
          </a:prstGeom>
          <a:noFill/>
          <a:ln cap="flat" cmpd="sng" w="9525">
            <a:solidFill>
              <a:srgbClr val="2D2D8A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http://www.sci.utah.edu/~dfwang/BE6000/BE6000_Lab1_files/image023.jpg" id="277" name="Google Shape;27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5875" y="714375"/>
            <a:ext cx="3357562" cy="269081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5"/>
          <p:cNvSpPr/>
          <p:nvPr/>
        </p:nvSpPr>
        <p:spPr>
          <a:xfrm>
            <a:off x="3851275" y="2363787"/>
            <a:ext cx="1025525" cy="142875"/>
          </a:xfrm>
          <a:prstGeom prst="leftArrow">
            <a:avLst>
              <a:gd fmla="val 1505" name="adj1"/>
              <a:gd fmla="val 50000" name="adj2"/>
            </a:avLst>
          </a:prstGeom>
          <a:solidFill>
            <a:srgbClr val="7575D1"/>
          </a:solidFill>
          <a:ln cap="flat" cmpd="sng" w="25400">
            <a:solidFill>
              <a:srgbClr val="7575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572000" y="4786312"/>
            <a:ext cx="500062" cy="142875"/>
          </a:xfrm>
          <a:prstGeom prst="leftArrow">
            <a:avLst>
              <a:gd fmla="val 3086" name="adj1"/>
              <a:gd fmla="val 50000" name="adj2"/>
            </a:avLst>
          </a:prstGeom>
          <a:solidFill>
            <a:srgbClr val="7575D1"/>
          </a:solidFill>
          <a:ln cap="flat" cmpd="sng" w="25400">
            <a:solidFill>
              <a:srgbClr val="7575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358775" y="5991225"/>
            <a:ext cx="857250" cy="42862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 txBox="1"/>
          <p:nvPr>
            <p:ph idx="4294967295" type="title"/>
          </p:nvPr>
        </p:nvSpPr>
        <p:spPr>
          <a:xfrm>
            <a:off x="0" y="0"/>
            <a:ext cx="9144000" cy="7858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b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Pulmonary orifice</a:t>
            </a:r>
            <a:b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4000500" y="914400"/>
            <a:ext cx="5000625" cy="52625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Surrounded by a fibrous ring which gives attachment to the </a:t>
            </a:r>
            <a:r>
              <a:rPr b="1" i="0" lang="en-US" sz="28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cusps of the pulmonary valve.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valve is formed of                  </a:t>
            </a:r>
            <a:r>
              <a:rPr b="1" i="0" lang="en-US" sz="2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 semilunar cusps :                              </a:t>
            </a:r>
            <a:r>
              <a:rPr b="1" i="0" lang="en-US" sz="2800" u="sng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b="1" i="0" lang="en-US" sz="28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anterior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and</a:t>
            </a:r>
            <a:r>
              <a:rPr b="1" i="0" lang="en-US" sz="2800" u="none">
                <a:solidFill>
                  <a:srgbClr val="12B22D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8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one posterior 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which are concave superiorly and convex inferiorly. 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2804C0"/>
              </a:buClr>
              <a:buSzPts val="2800"/>
              <a:buFont typeface="Noto Sans Symbols"/>
              <a:buChar char="⮚"/>
            </a:pPr>
            <a:r>
              <a:rPr b="1" i="0" lang="en-US" sz="28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No chordae tendineae </a:t>
            </a:r>
            <a:r>
              <a:rPr b="1" i="0" lang="en-US" sz="2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8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papillary muscles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are attached to these cusps</a:t>
            </a:r>
            <a:endParaRPr/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" y="3429000"/>
            <a:ext cx="3200400" cy="2733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http://www.biosbcc.net/b100cardio/images/FG21_07A.jpg" id="288" name="Google Shape;288;p16"/>
          <p:cNvPicPr preferRelativeResize="0"/>
          <p:nvPr/>
        </p:nvPicPr>
        <p:blipFill rotWithShape="1">
          <a:blip r:embed="rId4">
            <a:alphaModFix/>
          </a:blip>
          <a:srcRect b="0" l="0" r="47500" t="37500"/>
          <a:stretch/>
        </p:blipFill>
        <p:spPr>
          <a:xfrm>
            <a:off x="0" y="857250"/>
            <a:ext cx="4000500" cy="2524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9" name="Google Shape;289;p16"/>
          <p:cNvSpPr/>
          <p:nvPr/>
        </p:nvSpPr>
        <p:spPr>
          <a:xfrm>
            <a:off x="2286000" y="4071937"/>
            <a:ext cx="1857375" cy="142875"/>
          </a:xfrm>
          <a:prstGeom prst="leftArrow">
            <a:avLst>
              <a:gd fmla="val 831" name="adj1"/>
              <a:gd fmla="val 50000" name="adj2"/>
            </a:avLst>
          </a:prstGeom>
          <a:solidFill>
            <a:srgbClr val="7575D1"/>
          </a:solidFill>
          <a:ln cap="flat" cmpd="sng" w="25400">
            <a:solidFill>
              <a:srgbClr val="7575D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2714625" y="2714625"/>
            <a:ext cx="1000125" cy="42862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/>
          <p:nvPr/>
        </p:nvSpPr>
        <p:spPr>
          <a:xfrm>
            <a:off x="4429125" y="838200"/>
            <a:ext cx="4638675" cy="440055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b="1" i="0" lang="en-US" sz="20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left atrium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communicates with the </a:t>
            </a:r>
            <a:r>
              <a:rPr b="1" i="0" lang="en-US" sz="20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left ventricle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through the </a:t>
            </a:r>
            <a:r>
              <a:rPr b="1" i="0" lang="en-US" sz="20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left atrioventricular orifice.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 forms the greater part of </a:t>
            </a:r>
            <a:r>
              <a:rPr b="1" i="0" lang="en-US" sz="2000" u="none">
                <a:solidFill>
                  <a:srgbClr val="FF00FF"/>
                </a:solidFill>
                <a:latin typeface="Garamond"/>
                <a:ea typeface="Garamond"/>
                <a:cs typeface="Garamond"/>
                <a:sym typeface="Garamond"/>
              </a:rPr>
              <a:t>base of heart.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Its wall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is </a:t>
            </a: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smooth </a:t>
            </a:r>
            <a:r>
              <a:rPr b="1" i="0" lang="en-US" sz="20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except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 </a:t>
            </a: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small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musculi pectinati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 the </a:t>
            </a:r>
            <a:r>
              <a:rPr b="1" i="0" lang="en-US" sz="20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left auricle.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rgbClr val="FF00FF"/>
                </a:solidFill>
                <a:latin typeface="Garamond"/>
                <a:ea typeface="Garamond"/>
                <a:cs typeface="Garamond"/>
                <a:sym typeface="Garamond"/>
              </a:rPr>
              <a:t>Recieves 4 pulmonary veins 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which  have </a:t>
            </a: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 valves.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Sends blood to</a:t>
            </a: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left ventricle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through the </a:t>
            </a:r>
            <a:r>
              <a:rPr b="1" i="0" lang="en-US" sz="20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left atrioventricular orifice 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which is guarded by </a:t>
            </a:r>
            <a:r>
              <a:rPr b="1" i="0" lang="en-US" sz="2000" u="sng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mitral valve (Bicuspid valve).</a:t>
            </a:r>
            <a:endParaRPr/>
          </a:p>
        </p:txBody>
      </p:sp>
      <p:pic>
        <p:nvPicPr>
          <p:cNvPr descr="Heart" id="296" name="Google Shape;29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82625"/>
            <a:ext cx="3714750" cy="321468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7" name="Google Shape;297;p17"/>
          <p:cNvSpPr txBox="1"/>
          <p:nvPr>
            <p:ph idx="4294967295" type="title"/>
          </p:nvPr>
        </p:nvSpPr>
        <p:spPr>
          <a:xfrm>
            <a:off x="1785937" y="0"/>
            <a:ext cx="5357812" cy="78581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Left atrium of the heart</a:t>
            </a:r>
            <a:endParaRPr/>
          </a:p>
        </p:txBody>
      </p:sp>
      <p:pic>
        <p:nvPicPr>
          <p:cNvPr descr="Diagram of the human heart (cropped).svg" id="298" name="Google Shape;29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71937"/>
            <a:ext cx="4214812" cy="278606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9" name="Google Shape;299;p17"/>
          <p:cNvSpPr txBox="1"/>
          <p:nvPr/>
        </p:nvSpPr>
        <p:spPr>
          <a:xfrm>
            <a:off x="1928812" y="1785937"/>
            <a:ext cx="10001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</a:pPr>
            <a:r>
              <a:rPr b="1" i="1" lang="en-US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LEFT ATRIUM</a:t>
            </a:r>
            <a:endParaRPr/>
          </a:p>
        </p:txBody>
      </p:sp>
      <p:sp>
        <p:nvSpPr>
          <p:cNvPr id="300" name="Google Shape;300;p17"/>
          <p:cNvSpPr/>
          <p:nvPr/>
        </p:nvSpPr>
        <p:spPr>
          <a:xfrm>
            <a:off x="3713162" y="5238750"/>
            <a:ext cx="501650" cy="42227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301" name="Google Shape;301;p17"/>
          <p:cNvCxnSpPr/>
          <p:nvPr/>
        </p:nvCxnSpPr>
        <p:spPr>
          <a:xfrm flipH="1">
            <a:off x="3046412" y="1576387"/>
            <a:ext cx="446087" cy="20955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302" name="Google Shape;302;p17"/>
          <p:cNvCxnSpPr/>
          <p:nvPr/>
        </p:nvCxnSpPr>
        <p:spPr>
          <a:xfrm rot="10800000">
            <a:off x="3132137" y="1576387"/>
            <a:ext cx="360362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/>
          <p:nvPr>
            <p:ph idx="4294967295" type="title"/>
          </p:nvPr>
        </p:nvSpPr>
        <p:spPr>
          <a:xfrm>
            <a:off x="1714500" y="0"/>
            <a:ext cx="6286500" cy="9144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Left ventricle  of the heart </a:t>
            </a:r>
            <a:endParaRPr/>
          </a:p>
        </p:txBody>
      </p:sp>
      <p:sp>
        <p:nvSpPr>
          <p:cNvPr id="308" name="Google Shape;308;p18"/>
          <p:cNvSpPr txBox="1"/>
          <p:nvPr/>
        </p:nvSpPr>
        <p:spPr>
          <a:xfrm>
            <a:off x="4643437" y="928687"/>
            <a:ext cx="4357687" cy="5448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Its wall is </a:t>
            </a: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thicker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than that of right ventricle. 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 receives blood from left atrium through  </a:t>
            </a: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left atrio-ventricular orifice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which is guarded by  </a:t>
            </a: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mitral valve </a:t>
            </a:r>
            <a:r>
              <a:rPr b="1" i="0" lang="en-US" sz="18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(bicuspid)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Its wall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contains  </a:t>
            </a:r>
            <a:r>
              <a:rPr b="1" i="0" lang="en-US" sz="2400" u="none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trabeculae carnae.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Its wall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contains </a:t>
            </a: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2 large papillary muscles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(anterior &amp; posterior). They are attached  by </a:t>
            </a: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chordae tendinae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 cusps of mitral valve. </a:t>
            </a:r>
            <a:endParaRPr/>
          </a:p>
        </p:txBody>
      </p:sp>
      <p:pic>
        <p:nvPicPr>
          <p:cNvPr descr="https://my.bpcc.edu/content/blgy225/Cardiovascular/chordae_tendineae-866.jpg" id="309" name="Google Shape;3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143000"/>
            <a:ext cx="3643312" cy="3714750"/>
          </a:xfrm>
          <a:prstGeom prst="rect">
            <a:avLst/>
          </a:prstGeom>
          <a:noFill/>
          <a:ln cap="flat" cmpd="sng" w="9525">
            <a:solidFill>
              <a:srgbClr val="2D2D8A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10" name="Google Shape;310;p18"/>
          <p:cNvSpPr/>
          <p:nvPr/>
        </p:nvSpPr>
        <p:spPr>
          <a:xfrm>
            <a:off x="1285875" y="3857625"/>
            <a:ext cx="1000125" cy="142875"/>
          </a:xfrm>
          <a:prstGeom prst="rightArrow">
            <a:avLst>
              <a:gd fmla="val 20057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1" name="Google Shape;311;p18"/>
          <p:cNvSpPr txBox="1"/>
          <p:nvPr/>
        </p:nvSpPr>
        <p:spPr>
          <a:xfrm>
            <a:off x="500062" y="3786187"/>
            <a:ext cx="12144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Garamond"/>
              <a:buNone/>
            </a:pPr>
            <a:r>
              <a:rPr b="1" i="0" lang="en-US" sz="1200" u="none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trabeculae carnae</a:t>
            </a:r>
            <a:endParaRPr/>
          </a:p>
        </p:txBody>
      </p:sp>
      <p:sp>
        <p:nvSpPr>
          <p:cNvPr id="312" name="Google Shape;312;p18"/>
          <p:cNvSpPr/>
          <p:nvPr/>
        </p:nvSpPr>
        <p:spPr>
          <a:xfrm>
            <a:off x="3286125" y="2571750"/>
            <a:ext cx="928687" cy="42862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3286125" y="3357562"/>
            <a:ext cx="928687" cy="571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/>
          <p:nvPr>
            <p:ph idx="4294967295" type="title"/>
          </p:nvPr>
        </p:nvSpPr>
        <p:spPr>
          <a:xfrm>
            <a:off x="1500187" y="0"/>
            <a:ext cx="6072187" cy="928687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Left ventricle  of the heart </a:t>
            </a:r>
            <a:endParaRPr/>
          </a:p>
        </p:txBody>
      </p:sp>
      <p:sp>
        <p:nvSpPr>
          <p:cNvPr id="319" name="Google Shape;319;p19"/>
          <p:cNvSpPr txBox="1"/>
          <p:nvPr/>
        </p:nvSpPr>
        <p:spPr>
          <a:xfrm>
            <a:off x="5638800" y="1447800"/>
            <a:ext cx="3362325" cy="4154487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blood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leaves the </a:t>
            </a:r>
            <a:r>
              <a:rPr b="1" i="0" lang="en-US" sz="24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left ventricle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 the </a:t>
            </a:r>
            <a:r>
              <a:rPr b="1" i="0" lang="en-US" sz="24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ascending aorta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through the </a:t>
            </a: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aortic orifice.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b="1" i="0" lang="en-US" sz="24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 part of left ventricle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leading to ascending aorta is called </a:t>
            </a: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aortic vestibule  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wall of </a:t>
            </a:r>
            <a:r>
              <a:rPr b="1" i="0" lang="en-US" sz="24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this part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is fibrous and </a:t>
            </a:r>
            <a:r>
              <a:rPr b="1" i="0" lang="en-US" sz="24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smooth.</a:t>
            </a:r>
            <a:endParaRPr/>
          </a:p>
        </p:txBody>
      </p:sp>
      <p:pic>
        <p:nvPicPr>
          <p:cNvPr descr="E31A883A" id="320" name="Google Shape;320;p19"/>
          <p:cNvPicPr preferRelativeResize="0"/>
          <p:nvPr/>
        </p:nvPicPr>
        <p:blipFill rotWithShape="1">
          <a:blip r:embed="rId3">
            <a:alphaModFix/>
          </a:blip>
          <a:srcRect b="12515" l="13278" r="5392" t="21384"/>
          <a:stretch/>
        </p:blipFill>
        <p:spPr>
          <a:xfrm>
            <a:off x="228600" y="1447800"/>
            <a:ext cx="5181600" cy="4191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21" name="Google Shape;321;p19"/>
          <p:cNvSpPr/>
          <p:nvPr/>
        </p:nvSpPr>
        <p:spPr>
          <a:xfrm>
            <a:off x="2438400" y="2743200"/>
            <a:ext cx="152400" cy="152400"/>
          </a:xfrm>
          <a:custGeom>
            <a:rect b="b" l="l" r="r" t="t"/>
            <a:pathLst>
              <a:path extrusionOk="0" h="152400" w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400"/>
                </a:lnTo>
                <a:lnTo>
                  <a:pt x="76200" y="116422"/>
                </a:lnTo>
                <a:lnTo>
                  <a:pt x="29106" y="152400"/>
                </a:lnTo>
                <a:lnTo>
                  <a:pt x="47095" y="94188"/>
                </a:lnTo>
                <a:lnTo>
                  <a:pt x="0" y="58211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2" name="Google Shape;322;p19"/>
          <p:cNvSpPr/>
          <p:nvPr/>
        </p:nvSpPr>
        <p:spPr>
          <a:xfrm rot="10800000">
            <a:off x="4999037" y="4449762"/>
            <a:ext cx="46037" cy="46037"/>
          </a:xfrm>
          <a:custGeom>
            <a:rect b="b" l="l" r="r" t="t"/>
            <a:pathLst>
              <a:path extrusionOk="0" h="46037" w="46037">
                <a:moveTo>
                  <a:pt x="0" y="17585"/>
                </a:moveTo>
                <a:lnTo>
                  <a:pt x="17585" y="17585"/>
                </a:lnTo>
                <a:lnTo>
                  <a:pt x="23019" y="0"/>
                </a:lnTo>
                <a:lnTo>
                  <a:pt x="28452" y="17585"/>
                </a:lnTo>
                <a:lnTo>
                  <a:pt x="46037" y="17585"/>
                </a:lnTo>
                <a:lnTo>
                  <a:pt x="31811" y="28452"/>
                </a:lnTo>
                <a:lnTo>
                  <a:pt x="37245" y="46037"/>
                </a:lnTo>
                <a:lnTo>
                  <a:pt x="23019" y="35169"/>
                </a:lnTo>
                <a:lnTo>
                  <a:pt x="8792" y="46037"/>
                </a:lnTo>
                <a:lnTo>
                  <a:pt x="14226" y="28452"/>
                </a:lnTo>
                <a:lnTo>
                  <a:pt x="0" y="17585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3" name="Google Shape;323;p19"/>
          <p:cNvSpPr/>
          <p:nvPr/>
        </p:nvSpPr>
        <p:spPr>
          <a:xfrm>
            <a:off x="7786687" y="4357687"/>
            <a:ext cx="142875" cy="142875"/>
          </a:xfrm>
          <a:custGeom>
            <a:rect b="b" l="l" r="r" t="t"/>
            <a:pathLst>
              <a:path extrusionOk="0" h="142875" w="142875">
                <a:moveTo>
                  <a:pt x="0" y="54573"/>
                </a:moveTo>
                <a:lnTo>
                  <a:pt x="54574" y="54574"/>
                </a:lnTo>
                <a:lnTo>
                  <a:pt x="71438" y="0"/>
                </a:lnTo>
                <a:lnTo>
                  <a:pt x="88301" y="54574"/>
                </a:lnTo>
                <a:lnTo>
                  <a:pt x="142875" y="54573"/>
                </a:lnTo>
                <a:lnTo>
                  <a:pt x="98724" y="88301"/>
                </a:lnTo>
                <a:lnTo>
                  <a:pt x="115588" y="142875"/>
                </a:lnTo>
                <a:lnTo>
                  <a:pt x="71438" y="109146"/>
                </a:lnTo>
                <a:lnTo>
                  <a:pt x="27287" y="142875"/>
                </a:lnTo>
                <a:lnTo>
                  <a:pt x="44151" y="88301"/>
                </a:lnTo>
                <a:lnTo>
                  <a:pt x="0" y="5457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/>
          <p:nvPr>
            <p:ph type="title"/>
          </p:nvPr>
        </p:nvSpPr>
        <p:spPr>
          <a:xfrm>
            <a:off x="457200" y="274637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1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/>
          </a:p>
        </p:txBody>
      </p:sp>
      <p:sp>
        <p:nvSpPr>
          <p:cNvPr id="135" name="Google Shape;135;p2"/>
          <p:cNvSpPr txBox="1"/>
          <p:nvPr>
            <p:ph idx="1" type="body"/>
          </p:nvPr>
        </p:nvSpPr>
        <p:spPr>
          <a:xfrm>
            <a:off x="457200" y="1219200"/>
            <a:ext cx="8229600" cy="487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the lecture, the student should be able to 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"/>
              <a:buChar char="•"/>
            </a:pPr>
            <a:r>
              <a:rPr b="1" i="1" lang="en-US" sz="20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Describe the shape of heart regarding :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apex, base, sternocostal and diaphragmatic surfaces.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"/>
              <a:buChar char="•"/>
            </a:pPr>
            <a:r>
              <a:rPr b="1" i="1" lang="en-US" sz="20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Describe the interior of heart chambers :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right atrium, right ventricle, left atrium and left ventricle.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"/>
              <a:buChar char="•"/>
            </a:pPr>
            <a:r>
              <a:rPr b="1" i="1" lang="en-US" sz="20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List the orifices of the heart 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atrioventricular (Tricuspid) orifice.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Pulmonary orifice.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 atrioventricular (Mitral) orifice.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Aortic orifice.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"/>
              <a:buChar char="•"/>
            </a:pPr>
            <a:r>
              <a:rPr b="1" i="1" lang="en-US" sz="20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Describe the innervation of the heart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Briefly describe the </a:t>
            </a:r>
            <a:r>
              <a:rPr b="1" i="1" lang="en-US" sz="20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conduction system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Heart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>
            <p:ph idx="4294967295"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Left atrio-ventricular (mitral) orifice</a:t>
            </a:r>
            <a:endParaRPr/>
          </a:p>
        </p:txBody>
      </p:sp>
      <p:pic>
        <p:nvPicPr>
          <p:cNvPr descr="A7B15324" id="329" name="Google Shape;329;p20"/>
          <p:cNvPicPr preferRelativeResize="0"/>
          <p:nvPr/>
        </p:nvPicPr>
        <p:blipFill rotWithShape="1">
          <a:blip r:embed="rId3">
            <a:alphaModFix/>
          </a:blip>
          <a:srcRect b="21052" l="0" r="8911" t="54351"/>
          <a:stretch/>
        </p:blipFill>
        <p:spPr>
          <a:xfrm>
            <a:off x="0" y="714375"/>
            <a:ext cx="4341812" cy="28527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30" name="Google Shape;330;p20"/>
          <p:cNvSpPr txBox="1"/>
          <p:nvPr/>
        </p:nvSpPr>
        <p:spPr>
          <a:xfrm>
            <a:off x="4419600" y="714375"/>
            <a:ext cx="4648200" cy="54483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Smaller than the right, admitting only tips of 2 fingers.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Guarded by a </a:t>
            </a: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mitral valve.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6F2"/>
              </a:buClr>
              <a:buSzPts val="2400"/>
              <a:buFont typeface="Arial"/>
              <a:buChar char="•"/>
            </a:pPr>
            <a:r>
              <a:rPr b="1" i="0" lang="en-US" sz="2400" u="sng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Surrounded by</a:t>
            </a:r>
            <a:r>
              <a:rPr b="1" i="0" lang="en-US" sz="24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400" u="none">
                <a:solidFill>
                  <a:srgbClr val="FF00FF"/>
                </a:solidFill>
                <a:latin typeface="Garamond"/>
                <a:ea typeface="Garamond"/>
                <a:cs typeface="Garamond"/>
                <a:sym typeface="Garamond"/>
              </a:rPr>
              <a:t>a fibrous ring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which gives </a:t>
            </a:r>
            <a:r>
              <a:rPr b="1" i="0" lang="en-US" sz="2400" u="none">
                <a:solidFill>
                  <a:srgbClr val="FF00FF"/>
                </a:solidFill>
                <a:latin typeface="Garamond"/>
                <a:ea typeface="Garamond"/>
                <a:cs typeface="Garamond"/>
                <a:sym typeface="Garamond"/>
              </a:rPr>
              <a:t>attachment to the cusps of mitral valve.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Mitral valve is composed of 2 cusps: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Anterior cusp : 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lies anteriorly and to right.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Posterior cusp :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lies posteriorly and to left.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The atrial surfaces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of the cusps are smooth, while  </a:t>
            </a: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ventricular surfaces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give attachment to </a:t>
            </a:r>
            <a:r>
              <a:rPr b="1" i="0" lang="en-US" sz="20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chordae tendinae.</a:t>
            </a:r>
            <a:endParaRPr/>
          </a:p>
        </p:txBody>
      </p:sp>
      <p:pic>
        <p:nvPicPr>
          <p:cNvPr descr="https://encrypted-tbn2.gstatic.com/images?q=tbn:ANd9GcSOHW--dXkDOVupwxm5gmDuUZr_bfdRpMniBnywJnBUuRjgjtDL-g" id="331" name="Google Shape;33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62" y="3643312"/>
            <a:ext cx="3143250" cy="2571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32" name="Google Shape;332;p20"/>
          <p:cNvSpPr/>
          <p:nvPr/>
        </p:nvSpPr>
        <p:spPr>
          <a:xfrm>
            <a:off x="2786062" y="4581525"/>
            <a:ext cx="857250" cy="42862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33" name="Google Shape;333;p20"/>
          <p:cNvSpPr/>
          <p:nvPr/>
        </p:nvSpPr>
        <p:spPr>
          <a:xfrm>
            <a:off x="2987675" y="3890962"/>
            <a:ext cx="655637" cy="42862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/>
          <p:cNvSpPr txBox="1"/>
          <p:nvPr>
            <p:ph idx="4294967295"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Aortic orifice</a:t>
            </a:r>
            <a:endParaRPr/>
          </a:p>
        </p:txBody>
      </p:sp>
      <p:sp>
        <p:nvSpPr>
          <p:cNvPr id="339" name="Google Shape;339;p21"/>
          <p:cNvSpPr txBox="1"/>
          <p:nvPr/>
        </p:nvSpPr>
        <p:spPr>
          <a:xfrm>
            <a:off x="4876800" y="928687"/>
            <a:ext cx="3886200" cy="52625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800" u="sng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Surrounded by</a:t>
            </a:r>
            <a:r>
              <a:rPr b="1" i="0" lang="en-US" sz="28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fibrous ring </a:t>
            </a: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which gives attachment to the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cusps </a:t>
            </a: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of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aortic valve.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rgbClr val="FF006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800" u="none">
                <a:solidFill>
                  <a:srgbClr val="FF0066"/>
                </a:solidFill>
                <a:latin typeface="Garamond"/>
                <a:ea typeface="Garamond"/>
                <a:cs typeface="Garamond"/>
                <a:sym typeface="Garamond"/>
              </a:rPr>
              <a:t>Aortic valve</a:t>
            </a: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is formed of </a:t>
            </a:r>
            <a:r>
              <a:rPr b="1" i="0" lang="en-US" sz="2800" u="none">
                <a:solidFill>
                  <a:srgbClr val="FF0066"/>
                </a:solidFill>
                <a:latin typeface="Garamond"/>
                <a:ea typeface="Garamond"/>
                <a:cs typeface="Garamond"/>
                <a:sym typeface="Garamond"/>
              </a:rPr>
              <a:t>3 semilunar cusps</a:t>
            </a: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which are similar to those of pulmonary valve, but the position of the cusps differs being </a:t>
            </a:r>
            <a:r>
              <a:rPr b="1" i="0" lang="en-US" sz="28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one anterior</a:t>
            </a:r>
            <a:r>
              <a:rPr b="0" i="0" lang="en-US" sz="28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8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and 2 posterior</a:t>
            </a:r>
            <a:r>
              <a:rPr b="0" i="0" lang="en-US" sz="28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2804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http://www.biosbcc.net/b100cardio/images/FG21_07A.jpg" id="340" name="Google Shape;340;p21"/>
          <p:cNvPicPr preferRelativeResize="0"/>
          <p:nvPr/>
        </p:nvPicPr>
        <p:blipFill rotWithShape="1">
          <a:blip r:embed="rId3">
            <a:alphaModFix/>
          </a:blip>
          <a:srcRect b="0" l="0" r="47500" t="37500"/>
          <a:stretch/>
        </p:blipFill>
        <p:spPr>
          <a:xfrm>
            <a:off x="0" y="1268412"/>
            <a:ext cx="4643437" cy="2381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41" name="Google Shape;341;p21"/>
          <p:cNvSpPr/>
          <p:nvPr/>
        </p:nvSpPr>
        <p:spPr>
          <a:xfrm>
            <a:off x="2051050" y="2473325"/>
            <a:ext cx="71437" cy="71437"/>
          </a:xfrm>
          <a:custGeom>
            <a:rect b="b" l="l" r="r" t="t"/>
            <a:pathLst>
              <a:path extrusionOk="0" h="71438" w="71438">
                <a:moveTo>
                  <a:pt x="0" y="27287"/>
                </a:moveTo>
                <a:lnTo>
                  <a:pt x="27287" y="27287"/>
                </a:lnTo>
                <a:lnTo>
                  <a:pt x="35719" y="0"/>
                </a:lnTo>
                <a:lnTo>
                  <a:pt x="44151" y="27287"/>
                </a:lnTo>
                <a:lnTo>
                  <a:pt x="71438" y="27287"/>
                </a:lnTo>
                <a:lnTo>
                  <a:pt x="49362" y="44151"/>
                </a:lnTo>
                <a:lnTo>
                  <a:pt x="57795" y="71438"/>
                </a:lnTo>
                <a:lnTo>
                  <a:pt x="35719" y="54573"/>
                </a:lnTo>
                <a:lnTo>
                  <a:pt x="13643" y="71438"/>
                </a:lnTo>
                <a:lnTo>
                  <a:pt x="22076" y="44151"/>
                </a:lnTo>
                <a:lnTo>
                  <a:pt x="0" y="27287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2" name="Google Shape;342;p21"/>
          <p:cNvSpPr/>
          <p:nvPr/>
        </p:nvSpPr>
        <p:spPr>
          <a:xfrm>
            <a:off x="2379662" y="3114675"/>
            <a:ext cx="44450" cy="46037"/>
          </a:xfrm>
          <a:custGeom>
            <a:rect b="b" l="l" r="r" t="t"/>
            <a:pathLst>
              <a:path extrusionOk="0" h="46038" w="44450">
                <a:moveTo>
                  <a:pt x="0" y="17585"/>
                </a:moveTo>
                <a:lnTo>
                  <a:pt x="16978" y="17585"/>
                </a:lnTo>
                <a:lnTo>
                  <a:pt x="22225" y="0"/>
                </a:lnTo>
                <a:lnTo>
                  <a:pt x="27472" y="17585"/>
                </a:lnTo>
                <a:lnTo>
                  <a:pt x="44450" y="17585"/>
                </a:lnTo>
                <a:lnTo>
                  <a:pt x="30714" y="28453"/>
                </a:lnTo>
                <a:lnTo>
                  <a:pt x="35961" y="46038"/>
                </a:lnTo>
                <a:lnTo>
                  <a:pt x="22225" y="35170"/>
                </a:lnTo>
                <a:lnTo>
                  <a:pt x="8489" y="46038"/>
                </a:lnTo>
                <a:lnTo>
                  <a:pt x="13736" y="28453"/>
                </a:lnTo>
                <a:lnTo>
                  <a:pt x="0" y="17585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"/>
          <p:cNvSpPr txBox="1"/>
          <p:nvPr>
            <p:ph idx="4294967295" type="title"/>
          </p:nvPr>
        </p:nvSpPr>
        <p:spPr>
          <a:xfrm>
            <a:off x="0" y="0"/>
            <a:ext cx="9144000" cy="868362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Nerve supply of the heart </a:t>
            </a:r>
            <a:endParaRPr/>
          </a:p>
        </p:txBody>
      </p:sp>
      <p:sp>
        <p:nvSpPr>
          <p:cNvPr id="348" name="Google Shape;348;p22"/>
          <p:cNvSpPr txBox="1"/>
          <p:nvPr>
            <p:ph idx="4294967295" type="body"/>
          </p:nvPr>
        </p:nvSpPr>
        <p:spPr>
          <a:xfrm>
            <a:off x="152400" y="928687"/>
            <a:ext cx="4419600" cy="566896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"/>
              <a:buChar char="•"/>
            </a:pPr>
            <a:r>
              <a:rPr b="1" i="1" lang="en-US" sz="20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By sympathetic &amp; parasympathetic fibers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via the </a:t>
            </a:r>
            <a:r>
              <a:rPr b="1" i="1" lang="en-US" sz="2000" u="none">
                <a:solidFill>
                  <a:srgbClr val="12B22D"/>
                </a:solidFill>
                <a:latin typeface="Arial"/>
                <a:ea typeface="Arial"/>
                <a:cs typeface="Arial"/>
                <a:sym typeface="Arial"/>
              </a:rPr>
              <a:t>cardiac plexus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situated below arch of aorta.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i="1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sympathetic fibres</a:t>
            </a:r>
            <a:r>
              <a:rPr b="0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arise from the </a:t>
            </a:r>
            <a:r>
              <a:rPr b="0" i="0" lang="en-US" sz="2000" u="non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cervical &amp; upper thoracic ganglia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b="0" i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sympathetic trunks.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i="1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parasympathetic fibres</a:t>
            </a:r>
            <a:r>
              <a:rPr b="0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arise from the </a:t>
            </a:r>
            <a:r>
              <a:rPr b="0" i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vagus nerves.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Postganglionic fibres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reach heart along – </a:t>
            </a:r>
            <a:r>
              <a:rPr b="0" i="0" lang="en-US" sz="2000" u="non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SAN, AVN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b="0" i="0" lang="en-US" sz="2000" u="non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nerve plexus around coronary arteries.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Symp. Fibers-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 accelerate heart rate </a:t>
            </a:r>
            <a:r>
              <a:rPr b="0" i="0" lang="en-US" sz="2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but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Parasymp. Fibers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 slow heart rate (constriction of coronay arteries)</a:t>
            </a:r>
            <a:endParaRPr/>
          </a:p>
        </p:txBody>
      </p:sp>
      <p:pic>
        <p:nvPicPr>
          <p:cNvPr descr="http://i265.photobucket.com/albums/ii211/CollinAlexander/Heart-1.jpg" id="349" name="Google Shape;3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6612" y="1989137"/>
            <a:ext cx="4270375" cy="2305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3"/>
          <p:cNvSpPr txBox="1"/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Conduction system of the heart</a:t>
            </a:r>
            <a:endParaRPr/>
          </a:p>
        </p:txBody>
      </p:sp>
      <p:pic>
        <p:nvPicPr>
          <p:cNvPr descr="File0615" id="356" name="Google Shape;3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908050"/>
            <a:ext cx="4176712" cy="32416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57" name="Google Shape;357;p23"/>
          <p:cNvSpPr txBox="1"/>
          <p:nvPr>
            <p:ph idx="1" type="body"/>
          </p:nvPr>
        </p:nvSpPr>
        <p:spPr>
          <a:xfrm>
            <a:off x="107950" y="4221162"/>
            <a:ext cx="8929687" cy="249237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beating of the heart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regulated by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b="1" i="0" lang="en-US" sz="2000" u="none">
                <a:solidFill>
                  <a:srgbClr val="2804C0"/>
                </a:solidFill>
                <a:latin typeface="Arial"/>
                <a:ea typeface="Arial"/>
                <a:cs typeface="Arial"/>
                <a:sym typeface="Arial"/>
              </a:rPr>
              <a:t>intrinsic conduction (nodal) system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Its function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to ensure that the chambers of the heart contract in the proper rhythm and sequence: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000" u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main center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</a:t>
            </a: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sinoatrial (SA) node</a:t>
            </a:r>
            <a:r>
              <a:rPr b="0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 in the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atrium.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SA node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called the </a:t>
            </a: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pacemaker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heart, because it generates the impulse.</a:t>
            </a:r>
            <a:endParaRPr b="0" i="0" sz="20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atrioventricular (AV) node</a:t>
            </a:r>
            <a:r>
              <a:rPr b="0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located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junction of the atria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ventricles.</a:t>
            </a:r>
            <a:endParaRPr/>
          </a:p>
        </p:txBody>
      </p:sp>
      <p:sp>
        <p:nvSpPr>
          <p:cNvPr id="358" name="Google Shape;358;p23"/>
          <p:cNvSpPr/>
          <p:nvPr/>
        </p:nvSpPr>
        <p:spPr>
          <a:xfrm>
            <a:off x="793750" y="1598612"/>
            <a:ext cx="865187" cy="317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9" name="Google Shape;359;p23"/>
          <p:cNvSpPr/>
          <p:nvPr/>
        </p:nvSpPr>
        <p:spPr>
          <a:xfrm>
            <a:off x="793750" y="1944687"/>
            <a:ext cx="865187" cy="431800"/>
          </a:xfrm>
          <a:prstGeom prst="ellipse">
            <a:avLst/>
          </a:prstGeom>
          <a:noFill/>
          <a:ln cap="flat" cmpd="sng" w="28575">
            <a:solidFill>
              <a:srgbClr val="5136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C:\Users\user\Desktop\1.png" id="360" name="Google Shape;360;p23"/>
          <p:cNvPicPr preferRelativeResize="0"/>
          <p:nvPr/>
        </p:nvPicPr>
        <p:blipFill rotWithShape="1">
          <a:blip r:embed="rId4">
            <a:alphaModFix/>
          </a:blip>
          <a:srcRect b="3472" l="8507" r="6141" t="10759"/>
          <a:stretch/>
        </p:blipFill>
        <p:spPr>
          <a:xfrm>
            <a:off x="4932362" y="930275"/>
            <a:ext cx="3816350" cy="2952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0615" id="366" name="Google Shape;3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857250"/>
            <a:ext cx="6842125" cy="379571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67" name="Google Shape;367;p24"/>
          <p:cNvSpPr/>
          <p:nvPr/>
        </p:nvSpPr>
        <p:spPr>
          <a:xfrm>
            <a:off x="6156325" y="2565400"/>
            <a:ext cx="1584325" cy="647700"/>
          </a:xfrm>
          <a:prstGeom prst="ellipse">
            <a:avLst/>
          </a:prstGeom>
          <a:noFill/>
          <a:ln cap="flat" cmpd="sng" w="222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8" name="Google Shape;368;p24"/>
          <p:cNvSpPr/>
          <p:nvPr/>
        </p:nvSpPr>
        <p:spPr>
          <a:xfrm>
            <a:off x="1763712" y="3500437"/>
            <a:ext cx="1295400" cy="360362"/>
          </a:xfrm>
          <a:prstGeom prst="ellipse">
            <a:avLst/>
          </a:prstGeom>
          <a:noFill/>
          <a:ln cap="flat" cmpd="sng" w="22225">
            <a:solidFill>
              <a:srgbClr val="5136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9" name="Google Shape;369;p24"/>
          <p:cNvSpPr txBox="1"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Conduction system of the heart</a:t>
            </a:r>
            <a:endParaRPr/>
          </a:p>
        </p:txBody>
      </p:sp>
      <p:sp>
        <p:nvSpPr>
          <p:cNvPr id="370" name="Google Shape;370;p24"/>
          <p:cNvSpPr txBox="1"/>
          <p:nvPr/>
        </p:nvSpPr>
        <p:spPr>
          <a:xfrm>
            <a:off x="228600" y="4800600"/>
            <a:ext cx="8686800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atrioventricular (AV) bundle (bundle of His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is located in the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interventricular septum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Purkinje fibers</a:t>
            </a:r>
            <a:r>
              <a:rPr b="0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located inside the </a:t>
            </a:r>
            <a:r>
              <a:rPr b="0" i="0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walls of the ventricles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 node is called the </a:t>
            </a: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pacemaker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heart, because it generates the impulse.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5"/>
          <p:cNvSpPr txBox="1"/>
          <p:nvPr>
            <p:ph type="title"/>
          </p:nvPr>
        </p:nvSpPr>
        <p:spPr>
          <a:xfrm>
            <a:off x="762000" y="1628775"/>
            <a:ext cx="8229600" cy="1944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"/>
              <a:buNone/>
            </a:pPr>
            <a:r>
              <a:rPr b="1" i="1" lang="en-US" sz="6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1" lang="en-US" sz="6600" u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THANK YOU 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"/>
          <p:cNvSpPr txBox="1"/>
          <p:nvPr>
            <p:ph type="title"/>
          </p:nvPr>
        </p:nvSpPr>
        <p:spPr>
          <a:xfrm>
            <a:off x="0" y="274637"/>
            <a:ext cx="4876800" cy="1143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04C0"/>
              </a:buClr>
              <a:buSzPts val="4000"/>
              <a:buFont typeface="Arial"/>
              <a:buNone/>
            </a:pPr>
            <a:r>
              <a:rPr b="1" i="1" lang="en-US" sz="4000" u="none">
                <a:solidFill>
                  <a:srgbClr val="2804C0"/>
                </a:solidFill>
                <a:latin typeface="Arial"/>
                <a:ea typeface="Arial"/>
                <a:cs typeface="Arial"/>
                <a:sym typeface="Arial"/>
              </a:rPr>
              <a:t>Pericardial Sinuses </a:t>
            </a:r>
            <a:endParaRPr/>
          </a:p>
        </p:txBody>
      </p:sp>
      <p:sp>
        <p:nvSpPr>
          <p:cNvPr id="381" name="Google Shape;381;p26"/>
          <p:cNvSpPr txBox="1"/>
          <p:nvPr/>
        </p:nvSpPr>
        <p:spPr>
          <a:xfrm>
            <a:off x="4859337" y="950912"/>
            <a:ext cx="4143375" cy="5908675"/>
          </a:xfrm>
          <a:prstGeom prst="rect">
            <a:avLst/>
          </a:prstGeom>
          <a:solidFill>
            <a:srgbClr val="CCFFFF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b="1" i="1" lang="en-US" sz="28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Transverse Sinus:</a:t>
            </a:r>
            <a:r>
              <a:rPr b="0" i="1" lang="en-US" sz="28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1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 is a </a:t>
            </a:r>
            <a:r>
              <a:rPr b="0" i="1" lang="en-US" sz="2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recess of serous pericardium </a:t>
            </a:r>
            <a:r>
              <a:rPr b="1" i="1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between</a:t>
            </a:r>
            <a:r>
              <a:rPr b="0" i="1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ascending aorta &amp; pulmonary T</a:t>
            </a:r>
            <a:r>
              <a:rPr b="0" i="1" lang="en-US" sz="280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b="1" i="1" lang="en-US" sz="28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anteriorly</a:t>
            </a:r>
            <a:r>
              <a:rPr b="0" i="1" lang="en-US" sz="28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 , </a:t>
            </a:r>
            <a:r>
              <a:rPr b="0" i="1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and upper parts of 2 atria &amp; S.V.C. </a:t>
            </a:r>
            <a:r>
              <a:rPr b="1" i="1" lang="en-US" sz="28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Posteriorly.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b="1" i="1" lang="en-US" sz="28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Oblique Sinus :</a:t>
            </a:r>
            <a:r>
              <a:rPr b="0" i="1" lang="en-US" sz="28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 It lies posterior to the heart. </a:t>
            </a:r>
            <a:r>
              <a:rPr b="0" i="1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 is a </a:t>
            </a:r>
            <a:r>
              <a:rPr b="0" i="1" lang="en-US" sz="2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recess of serous pericardium </a:t>
            </a:r>
            <a:r>
              <a:rPr b="1" i="1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behind </a:t>
            </a:r>
            <a:r>
              <a:rPr b="0" i="1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base of heart (left atrium), </a:t>
            </a:r>
            <a:r>
              <a:rPr b="1" i="1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separate base from </a:t>
            </a:r>
            <a:r>
              <a:rPr b="0" i="1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descending aorta, esophagus &amp; vertebral column.</a:t>
            </a:r>
            <a:endParaRPr/>
          </a:p>
        </p:txBody>
      </p:sp>
      <p:pic>
        <p:nvPicPr>
          <p:cNvPr descr="https://classconnection.s3.amazonaws.com/33/flashcards/602033/jpg/03_transverse_pericardial_sinus_(edit)1313119491739.jpg" id="382" name="Google Shape;382;p26"/>
          <p:cNvPicPr preferRelativeResize="0"/>
          <p:nvPr/>
        </p:nvPicPr>
        <p:blipFill rotWithShape="1">
          <a:blip r:embed="rId3">
            <a:alphaModFix/>
          </a:blip>
          <a:srcRect b="0" l="1156" r="5238" t="0"/>
          <a:stretch/>
        </p:blipFill>
        <p:spPr>
          <a:xfrm>
            <a:off x="142875" y="1500187"/>
            <a:ext cx="4643437" cy="3857625"/>
          </a:xfrm>
          <a:prstGeom prst="rect">
            <a:avLst/>
          </a:prstGeom>
          <a:noFill/>
          <a:ln cap="flat" cmpd="sng" w="9525">
            <a:solidFill>
              <a:srgbClr val="2D2D8A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http://academic.amc.edu/martino/grossanatomy/site/medical/Lab%20Manual/Cardiovascular/Dissections/Dissection%20Images/Heart%20In%20Situ/Oblique%20Sinus.gif" id="383" name="Google Shape;38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312" y="1571625"/>
            <a:ext cx="4500562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6"/>
          <p:cNvSpPr txBox="1"/>
          <p:nvPr/>
        </p:nvSpPr>
        <p:spPr>
          <a:xfrm>
            <a:off x="5076825" y="260350"/>
            <a:ext cx="3598862" cy="523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FOR STUDENTS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/>
          <p:nvPr>
            <p:ph idx="4294967295" type="body"/>
          </p:nvPr>
        </p:nvSpPr>
        <p:spPr>
          <a:xfrm>
            <a:off x="4267200" y="914400"/>
            <a:ext cx="4800600" cy="472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lies in the </a:t>
            </a:r>
            <a:r>
              <a:rPr b="1" i="0" lang="en-US" sz="2000" u="none" cap="none" strike="noStrik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middle mediastinum.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surrounded by a fibroserous sac called</a:t>
            </a:r>
            <a:r>
              <a:rPr b="1" i="0" lang="en-US" sz="2000" u="none" cap="none" strike="noStrik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 pericardium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 is differentiated into an </a:t>
            </a:r>
            <a:r>
              <a:rPr b="1" i="0" lang="en-US" sz="2000" u="none" cap="none" strike="noStrik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outer</a:t>
            </a:r>
            <a:r>
              <a:rPr b="1" i="0" lang="en-US" sz="20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fibrous layer </a:t>
            </a:r>
            <a:r>
              <a:rPr b="1" i="0" lang="en-US" sz="20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(Fibrous</a:t>
            </a:r>
            <a:r>
              <a:rPr b="1" i="0" lang="en-US" sz="20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pericardium)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1" i="0" lang="en-US" sz="2000" u="none" cap="none" strike="noStrik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inner</a:t>
            </a:r>
            <a:r>
              <a:rPr b="1" i="0" lang="en-US" sz="20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serous sac </a:t>
            </a:r>
            <a:r>
              <a:rPr b="1" i="0" lang="en-US" sz="20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(Serous pericardium).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136F2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The Heart is somewhat pyramidal in shape, having: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Apex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Sterno-costal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(anterior surface)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Base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(posterior surface).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</a:pP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Diaphragmatic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(inferior surface)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It consists of 4 chambers: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atria (right&amp; left) &amp; 2 ventricles (right&amp; left).</a:t>
            </a:r>
            <a:endParaRPr/>
          </a:p>
        </p:txBody>
      </p:sp>
      <p:pic>
        <p:nvPicPr>
          <p:cNvPr descr="C3FF31" id="141" name="Google Shape;1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762000"/>
            <a:ext cx="3810000" cy="2895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3FF32" id="142" name="Google Shape;14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362" y="3751262"/>
            <a:ext cx="2446337" cy="29098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3" name="Google Shape;143;p3"/>
          <p:cNvSpPr txBox="1"/>
          <p:nvPr>
            <p:ph idx="4294967295" type="title"/>
          </p:nvPr>
        </p:nvSpPr>
        <p:spPr>
          <a:xfrm>
            <a:off x="0" y="0"/>
            <a:ext cx="9144000" cy="715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Heart</a:t>
            </a:r>
            <a:endParaRPr/>
          </a:p>
        </p:txBody>
      </p:sp>
      <p:pic>
        <p:nvPicPr>
          <p:cNvPr descr="نتيجة بحث الصور عن ‪surfaces of the heart‬‏" id="144" name="Google Shape;14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187" y="785812"/>
            <a:ext cx="3857625" cy="285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>
            <p:ph idx="4294967295"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Apex of the heart</a:t>
            </a:r>
            <a:endParaRPr/>
          </a:p>
        </p:txBody>
      </p:sp>
      <p:sp>
        <p:nvSpPr>
          <p:cNvPr id="150" name="Google Shape;150;p4"/>
          <p:cNvSpPr txBox="1"/>
          <p:nvPr>
            <p:ph idx="4294967295" type="body"/>
          </p:nvPr>
        </p:nvSpPr>
        <p:spPr>
          <a:xfrm>
            <a:off x="4857750" y="762000"/>
            <a:ext cx="4133850" cy="3314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04C0"/>
              </a:buClr>
              <a:buSzPts val="2400"/>
              <a:buFont typeface="Noto Sans Symbols"/>
              <a:buChar char="▪"/>
            </a:pPr>
            <a:r>
              <a:rPr b="0" i="0" lang="en-US" sz="2400" u="sng" cap="none" strike="noStrike">
                <a:solidFill>
                  <a:srgbClr val="2804C0"/>
                </a:solidFill>
                <a:latin typeface="Arial"/>
                <a:ea typeface="Arial"/>
                <a:cs typeface="Arial"/>
                <a:sym typeface="Arial"/>
              </a:rPr>
              <a:t>Apex of the Heart 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Directed downwards, forwards and to the left.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formed by the </a:t>
            </a: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left ventricle.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Lies at the level of </a:t>
            </a: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left 5</a:t>
            </a:r>
            <a:r>
              <a:rPr b="1" baseline="3000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intercostal space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3.5 inch from midline.</a:t>
            </a:r>
            <a:endParaRPr/>
          </a:p>
        </p:txBody>
      </p:sp>
      <p:pic>
        <p:nvPicPr>
          <p:cNvPr descr="C3FF35" id="151" name="Google Shape;15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066800"/>
            <a:ext cx="4559300" cy="38211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2" name="Google Shape;152;p4"/>
          <p:cNvSpPr txBox="1"/>
          <p:nvPr/>
        </p:nvSpPr>
        <p:spPr>
          <a:xfrm>
            <a:off x="0" y="4857750"/>
            <a:ext cx="9144000" cy="2000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Garamond"/>
              <a:buNone/>
            </a:pPr>
            <a:r>
              <a:rPr b="1" i="0" lang="en-US" sz="2000" u="sng" cap="none" strike="noStrik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Note that</a:t>
            </a:r>
            <a:r>
              <a:rPr b="1" i="0" lang="en-US" sz="2000" u="none" cap="none" strike="noStrik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04C0"/>
              </a:buClr>
              <a:buSzPts val="2400"/>
              <a:buFont typeface="Noto Sans Symbols"/>
              <a:buChar char="▪"/>
            </a:pPr>
            <a:r>
              <a:rPr b="1" i="0" lang="en-US" sz="2400" u="sng" cap="none" strike="noStrik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Base of the Heart</a:t>
            </a:r>
            <a:r>
              <a:rPr b="1" i="0" lang="en-US" sz="2400" u="none" cap="none" strike="noStrik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 :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Is called the base because the heart is pyramid shaped;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6F2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The base lies </a:t>
            </a:r>
            <a:r>
              <a:rPr b="1" i="0" lang="en-US" sz="2000" u="none" cap="none" strike="noStrik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opposite to the apex.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04C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The heart does not rest on its base; it rests on its diaphragmatic (inferior) surface.</a:t>
            </a:r>
            <a:endParaRPr/>
          </a:p>
        </p:txBody>
      </p:sp>
      <p:pic>
        <p:nvPicPr>
          <p:cNvPr descr="نتيجة بحث الصور عن ‪heart-apex and base‬‏" id="153" name="Google Shape;153;p4"/>
          <p:cNvPicPr preferRelativeResize="0"/>
          <p:nvPr/>
        </p:nvPicPr>
        <p:blipFill rotWithShape="1">
          <a:blip r:embed="rId4">
            <a:alphaModFix/>
          </a:blip>
          <a:srcRect b="0" l="4347" r="5795" t="0"/>
          <a:stretch/>
        </p:blipFill>
        <p:spPr>
          <a:xfrm>
            <a:off x="258762" y="831850"/>
            <a:ext cx="4498975" cy="402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4" name="Google Shape;154;p4"/>
          <p:cNvSpPr/>
          <p:nvPr/>
        </p:nvSpPr>
        <p:spPr>
          <a:xfrm>
            <a:off x="762000" y="2262187"/>
            <a:ext cx="744537" cy="346075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2236787" y="2608262"/>
            <a:ext cx="71913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b="1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Base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>
            <p:ph idx="4294967295"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 of the Heart (posterior surface)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4267200" y="785812"/>
            <a:ext cx="4800600" cy="56324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i="0" lang="en-US" sz="24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 is formed by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400" u="none">
                <a:solidFill>
                  <a:srgbClr val="AD17A2"/>
                </a:solidFill>
                <a:latin typeface="Garamond"/>
                <a:ea typeface="Garamond"/>
                <a:cs typeface="Garamond"/>
                <a:sym typeface="Garamond"/>
              </a:rPr>
              <a:t>the 2 atria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b="1" i="0" lang="en-US" sz="24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mainly </a:t>
            </a:r>
            <a:r>
              <a:rPr b="1" i="0" lang="en-US" sz="2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left atrium</a:t>
            </a:r>
            <a:r>
              <a:rPr b="1" i="0" lang="en-US" sz="240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into which open the 4 pulmonary veins.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i="0" lang="en-US" sz="24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 is directed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backwards.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i="0" lang="en-US" sz="24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Lies opposite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middle</a:t>
            </a:r>
            <a:r>
              <a:rPr b="1" i="0" lang="en-US" sz="24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 thoracic vertebrae(T5-T7)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i="0" lang="en-US" sz="24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Is separated  from the vertebral column 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by descending  aorta, esophagus and </a:t>
            </a:r>
            <a:r>
              <a:rPr b="1" i="0" lang="en-US" sz="24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oblique sinus of pericardium. 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Bounded  </a:t>
            </a:r>
            <a:r>
              <a:rPr b="1" i="0" lang="en-US" sz="24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inferiorly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by </a:t>
            </a:r>
            <a:r>
              <a:rPr b="1" i="0" lang="en-US" sz="2400" u="sng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post part </a:t>
            </a:r>
            <a:r>
              <a:rPr b="1" i="0" lang="en-US" sz="24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of coronary sulcus , which lodges the coronary sinus</a:t>
            </a:r>
            <a:endParaRPr/>
          </a:p>
        </p:txBody>
      </p:sp>
      <p:pic>
        <p:nvPicPr>
          <p:cNvPr descr="Heart" id="162" name="Google Shape;1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838200"/>
            <a:ext cx="4076700" cy="5019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63" name="Google Shape;163;p5"/>
          <p:cNvSpPr txBox="1"/>
          <p:nvPr/>
        </p:nvSpPr>
        <p:spPr>
          <a:xfrm>
            <a:off x="1928812" y="2500312"/>
            <a:ext cx="8572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</a:pPr>
            <a:r>
              <a:rPr b="1" i="1" lang="en-US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LEFT ATRIUM</a:t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2554287" y="3289300"/>
            <a:ext cx="71437" cy="117475"/>
          </a:xfrm>
          <a:custGeom>
            <a:rect b="b" l="l" r="r" t="t"/>
            <a:pathLst>
              <a:path extrusionOk="0" h="117475" w="71437">
                <a:moveTo>
                  <a:pt x="0" y="44871"/>
                </a:moveTo>
                <a:lnTo>
                  <a:pt x="27287" y="44872"/>
                </a:lnTo>
                <a:lnTo>
                  <a:pt x="35719" y="0"/>
                </a:lnTo>
                <a:lnTo>
                  <a:pt x="44150" y="44872"/>
                </a:lnTo>
                <a:lnTo>
                  <a:pt x="71437" y="44871"/>
                </a:lnTo>
                <a:lnTo>
                  <a:pt x="49362" y="72603"/>
                </a:lnTo>
                <a:lnTo>
                  <a:pt x="57794" y="117475"/>
                </a:lnTo>
                <a:lnTo>
                  <a:pt x="35719" y="89742"/>
                </a:lnTo>
                <a:lnTo>
                  <a:pt x="13643" y="117475"/>
                </a:lnTo>
                <a:lnTo>
                  <a:pt x="22075" y="72603"/>
                </a:lnTo>
                <a:lnTo>
                  <a:pt x="0" y="44871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88FE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" name="Google Shape;165;p5"/>
          <p:cNvSpPr/>
          <p:nvPr/>
        </p:nvSpPr>
        <p:spPr>
          <a:xfrm flipH="1" rot="10800000">
            <a:off x="6786562" y="6072187"/>
            <a:ext cx="142875" cy="142875"/>
          </a:xfrm>
          <a:custGeom>
            <a:rect b="b" l="l" r="r" t="t"/>
            <a:pathLst>
              <a:path extrusionOk="0" h="142875" w="142875">
                <a:moveTo>
                  <a:pt x="0" y="54573"/>
                </a:moveTo>
                <a:lnTo>
                  <a:pt x="54574" y="54574"/>
                </a:lnTo>
                <a:lnTo>
                  <a:pt x="71438" y="0"/>
                </a:lnTo>
                <a:lnTo>
                  <a:pt x="88301" y="54574"/>
                </a:lnTo>
                <a:lnTo>
                  <a:pt x="142875" y="54573"/>
                </a:lnTo>
                <a:lnTo>
                  <a:pt x="98724" y="88301"/>
                </a:lnTo>
                <a:lnTo>
                  <a:pt x="115588" y="142875"/>
                </a:lnTo>
                <a:lnTo>
                  <a:pt x="71438" y="109146"/>
                </a:lnTo>
                <a:lnTo>
                  <a:pt x="27287" y="142875"/>
                </a:lnTo>
                <a:lnTo>
                  <a:pt x="44151" y="88301"/>
                </a:lnTo>
                <a:lnTo>
                  <a:pt x="0" y="5457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88FE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66" name="Google Shape;166;p5"/>
          <p:cNvCxnSpPr/>
          <p:nvPr/>
        </p:nvCxnSpPr>
        <p:spPr>
          <a:xfrm flipH="1">
            <a:off x="3071812" y="1714500"/>
            <a:ext cx="1428750" cy="7143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167" name="Google Shape;167;p5"/>
          <p:cNvCxnSpPr/>
          <p:nvPr/>
        </p:nvCxnSpPr>
        <p:spPr>
          <a:xfrm flipH="1">
            <a:off x="3071812" y="2000250"/>
            <a:ext cx="857250" cy="78581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>
            <p:ph idx="4294967295"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Sterno-costal (anterior)surface</a:t>
            </a:r>
            <a:endParaRPr/>
          </a:p>
        </p:txBody>
      </p:sp>
      <p:sp>
        <p:nvSpPr>
          <p:cNvPr id="174" name="Google Shape;174;p6"/>
          <p:cNvSpPr txBox="1"/>
          <p:nvPr>
            <p:ph idx="4294967295" type="body"/>
          </p:nvPr>
        </p:nvSpPr>
        <p:spPr>
          <a:xfrm>
            <a:off x="4800600" y="620712"/>
            <a:ext cx="4191000" cy="623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Divided by </a:t>
            </a:r>
            <a:r>
              <a:rPr b="1" i="0" lang="en-US" sz="2000" u="sng" cap="none" strike="noStrik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coronary</a:t>
            </a:r>
            <a:r>
              <a:rPr b="1" i="0" lang="en-US" sz="2000" u="none" cap="none" strike="noStrik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(atrio-ventricular) </a:t>
            </a:r>
            <a:r>
              <a:rPr b="1" i="0" lang="en-US" sz="2000" u="sng" cap="none" strike="noStrik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groove</a:t>
            </a:r>
            <a:r>
              <a:rPr b="0" i="0" lang="en-US" sz="2000" u="none" cap="none" strike="noStrik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Atrial part,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formed mainly by right atrium. 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136F2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Ventricular part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b="0" i="0" lang="en-US" sz="2000" u="none" cap="none" strike="noStrike">
                <a:solidFill>
                  <a:srgbClr val="AD17A2"/>
                </a:solidFill>
                <a:latin typeface="Arial"/>
                <a:ea typeface="Arial"/>
                <a:cs typeface="Arial"/>
                <a:sym typeface="Arial"/>
              </a:rPr>
              <a:t>right 2/3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formed by </a:t>
            </a:r>
            <a:r>
              <a:rPr b="0" i="0" lang="en-US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right ventricle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while  the </a:t>
            </a:r>
            <a:r>
              <a:rPr b="0" i="0" lang="en-US" sz="2000" u="none" cap="none" strike="noStrike">
                <a:solidFill>
                  <a:srgbClr val="AD17A2"/>
                </a:solidFill>
                <a:latin typeface="Arial"/>
                <a:ea typeface="Arial"/>
                <a:cs typeface="Arial"/>
                <a:sym typeface="Arial"/>
              </a:rPr>
              <a:t>left 1/3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formed  by </a:t>
            </a:r>
            <a:r>
              <a:rPr b="0" i="0" lang="en-US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left ventricle.So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it is also formed of some of the left ventricle.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2 ventricles are separated  by </a:t>
            </a:r>
            <a:r>
              <a:rPr b="1" i="0" lang="en-US" sz="2000" u="sng" cap="none" strike="noStrik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anterior interventricular groove</a:t>
            </a:r>
            <a:r>
              <a:rPr b="0" i="0" lang="en-US" sz="2000" u="none" cap="none" strike="noStrike">
                <a:solidFill>
                  <a:srgbClr val="AD17A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lodges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Anterior interventricular artery (branch of left coronary).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Great cardiac vein.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04C0"/>
              </a:buClr>
              <a:buSzPts val="2000"/>
              <a:buFont typeface="Noto Sans Symbols"/>
              <a:buChar char="▪"/>
            </a:pPr>
            <a:r>
              <a:rPr b="1" i="0" lang="en-US" sz="2000" u="sng" cap="none" strike="noStrike">
                <a:solidFill>
                  <a:srgbClr val="2804C0"/>
                </a:solidFill>
                <a:latin typeface="Arial"/>
                <a:ea typeface="Arial"/>
                <a:cs typeface="Arial"/>
                <a:sym typeface="Arial"/>
              </a:rPr>
              <a:t>The coronary groove</a:t>
            </a:r>
            <a:r>
              <a:rPr b="1" i="0" lang="en-US" sz="2000" u="none" cap="none" strike="noStrike">
                <a:solidFill>
                  <a:srgbClr val="2804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lodges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r>
              <a:rPr b="1" i="0" lang="en-US" sz="20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r>
              <a:rPr b="0" i="0" lang="en-US" sz="2000" u="none" cap="none" strike="noStrike">
                <a:solidFill>
                  <a:srgbClr val="5136F2"/>
                </a:solidFill>
                <a:latin typeface="Arial"/>
                <a:ea typeface="Arial"/>
                <a:cs typeface="Arial"/>
                <a:sym typeface="Arial"/>
              </a:rPr>
              <a:t>the right coronary artery.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5136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3FF35" id="175" name="Google Shape;1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75"/>
            <a:ext cx="5029200" cy="38211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6" name="Google Shape;176;p6"/>
          <p:cNvSpPr txBox="1"/>
          <p:nvPr/>
        </p:nvSpPr>
        <p:spPr>
          <a:xfrm>
            <a:off x="228600" y="838200"/>
            <a:ext cx="4648200" cy="1384300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This </a:t>
            </a:r>
            <a:r>
              <a:rPr b="1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surface</a:t>
            </a: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is formed </a:t>
            </a:r>
            <a:r>
              <a:rPr b="1" i="0" lang="en-US" sz="2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mainly</a:t>
            </a: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by the </a:t>
            </a:r>
            <a:r>
              <a:rPr b="1" i="0" lang="en-US" sz="28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right atrium </a:t>
            </a:r>
            <a:r>
              <a:rPr b="0" i="0" lang="en-US" sz="2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and the </a:t>
            </a:r>
            <a:r>
              <a:rPr b="1" i="0" lang="en-US" sz="2800" u="none">
                <a:solidFill>
                  <a:srgbClr val="5136F2"/>
                </a:solidFill>
                <a:latin typeface="Garamond"/>
                <a:ea typeface="Garamond"/>
                <a:cs typeface="Garamond"/>
                <a:sym typeface="Garamond"/>
              </a:rPr>
              <a:t>right ventricle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3357562" y="4071937"/>
            <a:ext cx="1254125" cy="309562"/>
          </a:xfrm>
          <a:prstGeom prst="rect">
            <a:avLst/>
          </a:prstGeom>
          <a:noFill/>
          <a:ln cap="flat" cmpd="sng" w="25400">
            <a:solidFill>
              <a:srgbClr val="AD1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3786187" y="4714875"/>
            <a:ext cx="1254125" cy="357187"/>
          </a:xfrm>
          <a:prstGeom prst="rect">
            <a:avLst/>
          </a:prstGeom>
          <a:noFill/>
          <a:ln cap="flat" cmpd="sng" w="25400">
            <a:solidFill>
              <a:srgbClr val="AD1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0" y="4429125"/>
            <a:ext cx="1143000" cy="357187"/>
          </a:xfrm>
          <a:prstGeom prst="rect">
            <a:avLst/>
          </a:prstGeom>
          <a:noFill/>
          <a:ln cap="flat" cmpd="sng" w="25400">
            <a:solidFill>
              <a:srgbClr val="AD1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نتيجة بحث الصور عن ‪Sterno-costal (anterior)surface‬‏" id="180" name="Google Shape;18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428875"/>
            <a:ext cx="49815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>
            <p:ph idx="4294967295"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1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Diaphragmatic (Inferior)surface</a:t>
            </a:r>
            <a:endParaRPr/>
          </a:p>
        </p:txBody>
      </p:sp>
      <p:pic>
        <p:nvPicPr>
          <p:cNvPr descr="8EC2088A" id="186" name="Google Shape;186;p7"/>
          <p:cNvPicPr preferRelativeResize="0"/>
          <p:nvPr/>
        </p:nvPicPr>
        <p:blipFill rotWithShape="1">
          <a:blip r:embed="rId3">
            <a:alphaModFix/>
          </a:blip>
          <a:srcRect b="35203" l="20164" r="0" t="15003"/>
          <a:stretch/>
        </p:blipFill>
        <p:spPr>
          <a:xfrm>
            <a:off x="152400" y="838200"/>
            <a:ext cx="4419600" cy="426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7" name="Google Shape;187;p7"/>
          <p:cNvSpPr txBox="1"/>
          <p:nvPr/>
        </p:nvSpPr>
        <p:spPr>
          <a:xfrm>
            <a:off x="4724400" y="857250"/>
            <a:ext cx="4419600" cy="5508625"/>
          </a:xfrm>
          <a:prstGeom prst="rect">
            <a:avLst/>
          </a:prstGeom>
          <a:solidFill>
            <a:srgbClr val="DAEDE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Formed by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2-ventricles, </a:t>
            </a: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mainly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b="1" i="0" lang="en-US" sz="20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left ventricle(left 2/3)+ small portion of right ventricle.</a:t>
            </a:r>
            <a:endParaRPr b="1" i="0" sz="2000" u="none">
              <a:solidFill>
                <a:srgbClr val="2804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Slightly concave as it rests on diaphragm.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Directed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inferiorly &amp; backward.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Separated from </a:t>
            </a: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base of heart 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by </a:t>
            </a:r>
            <a:r>
              <a:rPr b="1" i="0" lang="en-US" sz="20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posterior part of </a:t>
            </a:r>
            <a:r>
              <a:rPr b="1" i="0" lang="en-US" sz="2000" u="sng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coronary sulcus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2-ventricles are separated</a:t>
            </a:r>
            <a:r>
              <a:rPr b="1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by </a:t>
            </a:r>
            <a:r>
              <a:rPr b="1" i="0" lang="en-US" sz="2400" u="sng">
                <a:solidFill>
                  <a:srgbClr val="AD17A2"/>
                </a:solidFill>
                <a:latin typeface="Garamond"/>
                <a:ea typeface="Garamond"/>
                <a:cs typeface="Garamond"/>
                <a:sym typeface="Garamond"/>
              </a:rPr>
              <a:t>posterior interventricular groove  </a:t>
            </a:r>
            <a:r>
              <a:rPr b="1" i="0" lang="en-US" sz="20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which lodges: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04C0"/>
              </a:buClr>
              <a:buSzPts val="2400"/>
              <a:buFont typeface="Noto Sans Symbols"/>
              <a:buChar char="▪"/>
            </a:pPr>
            <a:r>
              <a:rPr b="1" i="0" lang="en-US" sz="24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Posterior interventricular artery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04C0"/>
              </a:buClr>
              <a:buSzPts val="2400"/>
              <a:buFont typeface="Noto Sans Symbols"/>
              <a:buChar char="▪"/>
            </a:pPr>
            <a:r>
              <a:rPr b="1" i="0" lang="en-US" sz="2400" u="none">
                <a:solidFill>
                  <a:srgbClr val="2804C0"/>
                </a:solidFill>
                <a:latin typeface="Garamond"/>
                <a:ea typeface="Garamond"/>
                <a:cs typeface="Garamond"/>
                <a:sym typeface="Garamond"/>
              </a:rPr>
              <a:t> Middle cardiac vein</a:t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500062" y="4000500"/>
            <a:ext cx="642937" cy="214312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3200400" y="4343400"/>
            <a:ext cx="990600" cy="3810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نتيجة بحث الصور عن ‪diaphragmatic surface of heart‬‏" id="190" name="Google Shape;19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75" y="785812"/>
            <a:ext cx="4429125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>
            <p:ph idx="4294967295" type="title"/>
          </p:nvPr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Borders of the Heart </a:t>
            </a:r>
            <a:endParaRPr/>
          </a:p>
        </p:txBody>
      </p:sp>
      <p:pic>
        <p:nvPicPr>
          <p:cNvPr descr="C3FF35" id="196" name="Google Shape;1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1500187"/>
            <a:ext cx="4343400" cy="382111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97" name="Google Shape;197;p8"/>
          <p:cNvSpPr txBox="1"/>
          <p:nvPr>
            <p:ph idx="4294967295" type="body"/>
          </p:nvPr>
        </p:nvSpPr>
        <p:spPr>
          <a:xfrm>
            <a:off x="4800600" y="1295400"/>
            <a:ext cx="4343400" cy="5013325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Upper border: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804C0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804C0"/>
                </a:solidFill>
                <a:latin typeface="Arial"/>
                <a:ea typeface="Arial"/>
                <a:cs typeface="Arial"/>
                <a:sym typeface="Arial"/>
              </a:rPr>
              <a:t>Is formed by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2 atria.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concealed by ascending aorta &amp; pulmonary trunk.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Right border: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804C0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804C0"/>
                </a:solidFill>
                <a:latin typeface="Arial"/>
                <a:ea typeface="Arial"/>
                <a:cs typeface="Arial"/>
                <a:sym typeface="Arial"/>
              </a:rPr>
              <a:t>Is formed by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atrium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Lower border: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804C0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804C0"/>
                </a:solidFill>
                <a:latin typeface="Arial"/>
                <a:ea typeface="Arial"/>
                <a:cs typeface="Arial"/>
                <a:sym typeface="Arial"/>
              </a:rPr>
              <a:t>Is formed mainly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                     right ventricle  + apical part of left ventricle.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Left border: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804C0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804C0"/>
                </a:solidFill>
                <a:latin typeface="Arial"/>
                <a:ea typeface="Arial"/>
                <a:cs typeface="Arial"/>
                <a:sym typeface="Arial"/>
              </a:rPr>
              <a:t>Is formed  mainly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                         left ventricle + left auricle.</a:t>
            </a:r>
            <a:endParaRPr b="1" i="0" sz="20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/>
        </p:nvSpPr>
        <p:spPr>
          <a:xfrm>
            <a:off x="381000" y="1141412"/>
            <a:ext cx="8305800" cy="1323975"/>
          </a:xfrm>
          <a:prstGeom prst="rect">
            <a:avLst/>
          </a:prstGeom>
          <a:solidFill>
            <a:srgbClr val="FEE6F5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heart is divided by vertical septa </a:t>
            </a:r>
            <a:r>
              <a:rPr b="1" i="0" lang="en-US" sz="2000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into four chambers: </a:t>
            </a:r>
            <a:r>
              <a:rPr b="1" i="0" lang="en-US" sz="2000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000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b="1" i="0" lang="en-US" sz="2000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000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left atria </a:t>
            </a:r>
            <a:r>
              <a:rPr b="1" i="0" lang="en-US" sz="2000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and the </a:t>
            </a:r>
            <a:r>
              <a:rPr b="1" i="0" lang="en-US" sz="2000" u="sng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right and left ventricles</a:t>
            </a:r>
            <a:r>
              <a:rPr b="1" i="0" lang="en-US" sz="2000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en-US" sz="2000" u="none">
                <a:solidFill>
                  <a:srgbClr val="2804C0"/>
                </a:solidFill>
                <a:latin typeface="Arial"/>
                <a:ea typeface="Arial"/>
                <a:cs typeface="Arial"/>
                <a:sym typeface="Arial"/>
              </a:rPr>
              <a:t>The right atrium </a:t>
            </a:r>
            <a:r>
              <a:rPr b="1" i="0" lang="en-US" sz="2000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lies </a:t>
            </a:r>
            <a:r>
              <a:rPr b="1" i="0" lang="en-US" sz="2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anterior</a:t>
            </a:r>
            <a:r>
              <a:rPr b="1" i="0" lang="en-US" sz="2000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to the left atrium, and the </a:t>
            </a:r>
            <a:r>
              <a:rPr b="1" i="0" lang="en-US" sz="2000" u="none">
                <a:solidFill>
                  <a:srgbClr val="2804C0"/>
                </a:solidFill>
                <a:latin typeface="Arial"/>
                <a:ea typeface="Arial"/>
                <a:cs typeface="Arial"/>
                <a:sym typeface="Arial"/>
              </a:rPr>
              <a:t>right ventricle </a:t>
            </a:r>
            <a:r>
              <a:rPr b="1" i="0" lang="en-US" sz="2000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lies</a:t>
            </a:r>
            <a:r>
              <a:rPr b="1" i="0" lang="en-US" sz="2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anterior </a:t>
            </a:r>
            <a:r>
              <a:rPr b="1" i="0" lang="en-US" sz="2000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 the left ventricle.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1409700" y="533400"/>
            <a:ext cx="6324600" cy="584200"/>
          </a:xfrm>
          <a:prstGeom prst="rect">
            <a:avLst/>
          </a:prstGeom>
          <a:solidFill>
            <a:srgbClr val="DAEDEF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Chambers of the Heart</a:t>
            </a:r>
            <a:endParaRPr/>
          </a:p>
        </p:txBody>
      </p:sp>
      <p:pic>
        <p:nvPicPr>
          <p:cNvPr descr="C3FF35"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2514600"/>
            <a:ext cx="5056187" cy="3962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2006-09-23T19:09:44Z</dcterms:created>
  <dc:creator>Amilo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