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80441" autoAdjust="0"/>
  </p:normalViewPr>
  <p:slideViewPr>
    <p:cSldViewPr snapToGrid="0">
      <p:cViewPr varScale="1">
        <p:scale>
          <a:sx n="69" d="100"/>
          <a:sy n="69" d="100"/>
        </p:scale>
        <p:origin x="113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563A4A-4420-4AD2-BF62-38F84BF40110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34150-7A2E-4AC2-A59E-531750795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093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functional end artery: an artery having only ineffectual anastomoses, so that it is unable to maintain viability of the tissue supplied when occlusion of the artery occurs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34150-7A2E-4AC2-A59E-531750795DC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901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34150-7A2E-4AC2-A59E-531750795DC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246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Axillary , Brachial,</a:t>
            </a:r>
            <a:r>
              <a:rPr lang="en-US" sz="2400" baseline="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</a:t>
            </a:r>
            <a:r>
              <a:rPr lang="en-US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Radial ,</a:t>
            </a:r>
            <a:r>
              <a:rPr lang="en-US" sz="2400" baseline="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</a:t>
            </a:r>
            <a:r>
              <a:rPr lang="en-US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Ulnar,</a:t>
            </a:r>
            <a:r>
              <a:rPr lang="en-US" sz="2400" baseline="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</a:t>
            </a:r>
            <a:r>
              <a:rPr lang="en-US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Palmar Arches : </a:t>
            </a:r>
            <a:r>
              <a:rPr lang="en-US" sz="22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Superficial &amp;</a:t>
            </a:r>
            <a:r>
              <a:rPr lang="en-US" sz="2200" baseline="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</a:t>
            </a:r>
            <a:r>
              <a:rPr lang="en-US" sz="22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Deep </a:t>
            </a:r>
          </a:p>
          <a:p>
            <a:pPr>
              <a:buFont typeface="Wingdings" pitchFamily="2" charset="2"/>
              <a:buChar char="v"/>
            </a:pPr>
            <a:r>
              <a:rPr lang="en-US" sz="20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Axillary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It passes through the Axilla.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It continues in the arm as the Brachial artery.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</a:t>
            </a:r>
            <a:r>
              <a:rPr lang="en-US" sz="20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Brachial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It descends close to the medial side of the </a:t>
            </a:r>
            <a:r>
              <a:rPr lang="en-US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Humerus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It passes in front of the elbow joint (cubital fossa).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At the level of neck of radius, it divides into two terminal branches</a:t>
            </a:r>
          </a:p>
          <a:p>
            <a:pPr lvl="2">
              <a:buFont typeface="Wingdings" pitchFamily="2" charset="2"/>
              <a:buChar char="Ø"/>
            </a:pPr>
            <a:r>
              <a:rPr lang="en-US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Radial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Ulnar</a:t>
            </a:r>
          </a:p>
          <a:p>
            <a:pPr>
              <a:buFont typeface="Wingdings" pitchFamily="2" charset="2"/>
              <a:buChar char="v"/>
            </a:pPr>
            <a:r>
              <a:rPr lang="en-US" sz="20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Ulnar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The larger terminal branch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</a:t>
            </a:r>
            <a:r>
              <a:rPr lang="en-US" sz="20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Radial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The smaller terminal branch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</a:t>
            </a:r>
            <a:r>
              <a:rPr lang="en-US" sz="20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Palmar Arches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superficial &amp; deep Palmar arches are formed by both Ulnar &amp; Radial.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34150-7A2E-4AC2-A59E-531750795DC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401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20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Celiac Trunk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Left Gastric artery</a:t>
            </a:r>
          </a:p>
          <a:p>
            <a:pPr lvl="3">
              <a:buFont typeface="Wingdings" pitchFamily="2" charset="2"/>
              <a:buChar char="ü"/>
            </a:pP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Stomach 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Hepatic artery</a:t>
            </a:r>
          </a:p>
          <a:p>
            <a:pPr lvl="3">
              <a:buFont typeface="Wingdings" pitchFamily="2" charset="2"/>
              <a:buChar char="ü"/>
            </a:pP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Liver &amp; Pancreas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Splenic artery </a:t>
            </a:r>
          </a:p>
          <a:p>
            <a:pPr lvl="3">
              <a:buFont typeface="Wingdings" pitchFamily="2" charset="2"/>
              <a:buChar char="ü"/>
            </a:pP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Spleen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</a:t>
            </a:r>
            <a:r>
              <a:rPr lang="en-US" sz="20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Superior Mesenteric Artery</a:t>
            </a:r>
            <a:endParaRPr lang="en-US" sz="2000" dirty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lvl="2">
              <a:buFont typeface="Wingdings" pitchFamily="2" charset="2"/>
              <a:buChar char="Ø"/>
            </a:pPr>
            <a:r>
              <a:rPr lang="en-US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Pancreas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Small Intestine</a:t>
            </a:r>
          </a:p>
          <a:p>
            <a:pPr lvl="3">
              <a:buFont typeface="Wingdings" pitchFamily="2" charset="2"/>
              <a:buChar char="ü"/>
            </a:pP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Duodenum, Jejunum &amp; Ileum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Large Intestine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Right 2/3 of Transverse Colon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</a:t>
            </a:r>
            <a:r>
              <a:rPr lang="en-US" sz="20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Inferior Mesenteric Artery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Large Intestine </a:t>
            </a:r>
          </a:p>
          <a:p>
            <a:pPr lvl="3">
              <a:buFont typeface="Wingdings" pitchFamily="2" charset="2"/>
              <a:buChar char="ü"/>
            </a:pP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left 1/3 of transverse colon &amp; descending colon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Rectum &amp; Anal Canal</a:t>
            </a:r>
          </a:p>
          <a:p>
            <a:pPr lvl="2">
              <a:buFont typeface="Wingdings" pitchFamily="2" charset="2"/>
              <a:buChar char="Ø"/>
            </a:pPr>
            <a:endParaRPr lang="en-US" dirty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</a:t>
            </a:r>
            <a:r>
              <a:rPr lang="en-US" sz="28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Testicular or Ovarian </a:t>
            </a:r>
          </a:p>
          <a:p>
            <a:pPr>
              <a:buFont typeface="Wingdings" pitchFamily="2" charset="2"/>
              <a:buChar char="v"/>
            </a:pPr>
            <a:r>
              <a:rPr lang="en-US" sz="28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Renal</a:t>
            </a:r>
          </a:p>
          <a:p>
            <a:pPr>
              <a:buFont typeface="Wingdings" pitchFamily="2" charset="2"/>
              <a:buChar char="v"/>
            </a:pPr>
            <a:r>
              <a:rPr lang="en-US" sz="28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Suprarenal</a:t>
            </a:r>
          </a:p>
          <a:p>
            <a:pPr>
              <a:buFont typeface="Wingdings" pitchFamily="2" charset="2"/>
              <a:buChar char="v"/>
            </a:pPr>
            <a:r>
              <a:rPr lang="en-US" sz="28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Common Iliac</a:t>
            </a:r>
          </a:p>
          <a:p>
            <a:pPr lvl="2">
              <a:buFont typeface="Wingdings" pitchFamily="2" charset="2"/>
              <a:buNone/>
            </a:pPr>
            <a:endParaRPr lang="en-US" dirty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34150-7A2E-4AC2-A59E-531750795DC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447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28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Supplies:</a:t>
            </a:r>
          </a:p>
          <a:p>
            <a:endParaRPr lang="en-US" sz="2800" b="1" dirty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Uterus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Vagina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Pelvic Walls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Perineum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Rectum &amp; Anal Canal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Urinary Bladder </a:t>
            </a:r>
          </a:p>
          <a:p>
            <a:pPr lvl="1">
              <a:buFont typeface="Wingdings" pitchFamily="2" charset="2"/>
              <a:buChar char="Ø"/>
            </a:pPr>
            <a:endParaRPr lang="en-US" sz="2400" dirty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The external iliac artery 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charset="0"/>
              </a:rPr>
              <a:t> The Source of arterial supply to the lower limb 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charset="0"/>
              </a:rPr>
              <a:t> Deep to the Inguinal Ligament it become the femoral artery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34150-7A2E-4AC2-A59E-531750795DC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389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Femoral artery</a:t>
            </a:r>
          </a:p>
          <a:p>
            <a:pPr>
              <a:buFont typeface="Wingdings" pitchFamily="2" charset="2"/>
              <a:buChar char="v"/>
            </a:pP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Popliteal artery</a:t>
            </a:r>
          </a:p>
          <a:p>
            <a:pPr>
              <a:buFont typeface="Wingdings" pitchFamily="2" charset="2"/>
              <a:buChar char="v"/>
            </a:pP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Anterior </a:t>
            </a:r>
            <a:r>
              <a:rPr lang="en-US" sz="1200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tibial</a:t>
            </a: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artery</a:t>
            </a:r>
          </a:p>
          <a:p>
            <a:pPr>
              <a:buFont typeface="Wingdings" pitchFamily="2" charset="2"/>
              <a:buChar char="v"/>
            </a:pP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Posterior </a:t>
            </a:r>
            <a:r>
              <a:rPr lang="en-US" sz="1200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tibial</a:t>
            </a: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artery</a:t>
            </a:r>
          </a:p>
          <a:p>
            <a:pPr>
              <a:buFont typeface="Wingdings" pitchFamily="2" charset="2"/>
              <a:buChar char="v"/>
            </a:pP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Dorsalis </a:t>
            </a:r>
            <a:r>
              <a:rPr lang="en-US" sz="1200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pedis</a:t>
            </a: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artery</a:t>
            </a:r>
          </a:p>
          <a:p>
            <a:pPr>
              <a:buFont typeface="Wingdings" pitchFamily="2" charset="2"/>
              <a:buChar char="v"/>
            </a:pP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Medial &amp; Lateral planter arteries</a:t>
            </a:r>
          </a:p>
          <a:p>
            <a:pPr>
              <a:buFont typeface="Wingdings" pitchFamily="2" charset="2"/>
              <a:buChar char="v"/>
            </a:pPr>
            <a:endParaRPr lang="en-US" sz="1200" dirty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0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Anterior </a:t>
            </a:r>
            <a:r>
              <a:rPr lang="en-US" sz="2000" b="1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Tibial</a:t>
            </a:r>
            <a:r>
              <a:rPr lang="en-US" sz="20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Artery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It is the smaller terminal branch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It continues to the dorsum of foot as the Dorsalis </a:t>
            </a:r>
            <a:r>
              <a:rPr lang="en-US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Pedis</a:t>
            </a: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artery</a:t>
            </a:r>
          </a:p>
          <a:p>
            <a:pPr algn="just">
              <a:buFont typeface="Wingdings" pitchFamily="2" charset="2"/>
              <a:buChar char="v"/>
            </a:pPr>
            <a:r>
              <a:rPr lang="en-US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</a:t>
            </a:r>
            <a:r>
              <a:rPr lang="en-US" sz="20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Posterior </a:t>
            </a:r>
            <a:r>
              <a:rPr lang="en-US" sz="2000" b="1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Tibial</a:t>
            </a:r>
            <a:r>
              <a:rPr lang="en-US" sz="20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Artery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It terminates by dividing into Medial &amp; Lateral Planter arteries to supply the sole of the foot. </a:t>
            </a:r>
          </a:p>
          <a:p>
            <a:pPr>
              <a:buFont typeface="Wingdings" pitchFamily="2" charset="2"/>
              <a:buChar char="v"/>
            </a:pPr>
            <a:endParaRPr lang="en-US" sz="1200" dirty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34150-7A2E-4AC2-A59E-531750795DC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5312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Carotid pulse at the upper border of thyroid cartilage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charset="0"/>
              </a:rPr>
              <a:t>Facial</a:t>
            </a: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charset="0"/>
              </a:rPr>
              <a:t> Pulse at the lower border of the mandible.</a:t>
            </a:r>
          </a:p>
          <a:p>
            <a:r>
              <a:rPr lang="en-US" sz="12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charset="0"/>
              </a:rPr>
              <a:t>Superficial Temporal </a:t>
            </a: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charset="0"/>
              </a:rPr>
              <a:t>Pulse in front of the ear.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34150-7A2E-4AC2-A59E-531750795DC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6704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charset="0"/>
              </a:rPr>
              <a:t>Radial</a:t>
            </a: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charset="0"/>
              </a:rPr>
              <a:t> Pulse in front of the distal end of the radius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34150-7A2E-4AC2-A59E-531750795DC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2469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v"/>
              <a:defRPr/>
            </a:pPr>
            <a:r>
              <a:rPr lang="en-US" sz="12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charset="0"/>
              </a:rPr>
              <a:t>Femoral</a:t>
            </a: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charset="0"/>
              </a:rPr>
              <a:t> artery midway between Anterior Superior Iliac spine &amp; symphysis pubis</a:t>
            </a:r>
          </a:p>
          <a:p>
            <a:pPr algn="just">
              <a:buFont typeface="Wingdings" pitchFamily="2" charset="2"/>
              <a:buChar char="v"/>
              <a:defRPr/>
            </a:pP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sz="12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charset="0"/>
              </a:rPr>
              <a:t>Popliteal</a:t>
            </a: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charset="0"/>
              </a:rPr>
              <a:t> artery in the depths of popliteal fossa</a:t>
            </a:r>
          </a:p>
          <a:p>
            <a:pPr algn="just">
              <a:buFont typeface="Wingdings" pitchFamily="2" charset="2"/>
              <a:buChar char="v"/>
              <a:defRPr/>
            </a:pP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sz="12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charset="0"/>
              </a:rPr>
              <a:t>Dorsalis Pedis</a:t>
            </a: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charset="0"/>
              </a:rPr>
              <a:t> artery in front of ankle (between the 2 malleoli)</a:t>
            </a:r>
            <a:endParaRPr lang="en-US" sz="1200" b="1" dirty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  <a:cs typeface="Arial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34150-7A2E-4AC2-A59E-531750795DC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52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55E49-D894-4121-9673-8AB0C563F2CF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536-A82F-470F-812A-8ED8B5E9C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828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55E49-D894-4121-9673-8AB0C563F2CF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536-A82F-470F-812A-8ED8B5E9C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363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55E49-D894-4121-9673-8AB0C563F2CF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536-A82F-470F-812A-8ED8B5E9C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778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55E49-D894-4121-9673-8AB0C563F2CF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536-A82F-470F-812A-8ED8B5E9C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987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55E49-D894-4121-9673-8AB0C563F2CF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536-A82F-470F-812A-8ED8B5E9C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1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55E49-D894-4121-9673-8AB0C563F2CF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536-A82F-470F-812A-8ED8B5E9C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099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55E49-D894-4121-9673-8AB0C563F2CF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536-A82F-470F-812A-8ED8B5E9C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883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55E49-D894-4121-9673-8AB0C563F2CF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536-A82F-470F-812A-8ED8B5E9C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984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55E49-D894-4121-9673-8AB0C563F2CF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536-A82F-470F-812A-8ED8B5E9C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997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55E49-D894-4121-9673-8AB0C563F2CF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536-A82F-470F-812A-8ED8B5E9C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539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55E49-D894-4121-9673-8AB0C563F2CF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536-A82F-470F-812A-8ED8B5E9C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75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55E49-D894-4121-9673-8AB0C563F2CF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34536-A82F-470F-812A-8ED8B5E9C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528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A61858-BCDA-A24E-81B6-51361363E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327" y="105151"/>
            <a:ext cx="2230282" cy="82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3">
            <a:extLst>
              <a:ext uri="{FF2B5EF4-FFF2-40B4-BE49-F238E27FC236}">
                <a16:creationId xmlns:a16="http://schemas.microsoft.com/office/drawing/2014/main" id="{0A5FC955-2162-4446-96B2-EAE50C717DA6}"/>
              </a:ext>
            </a:extLst>
          </p:cNvPr>
          <p:cNvSpPr txBox="1">
            <a:spLocks/>
          </p:cNvSpPr>
          <p:nvPr/>
        </p:nvSpPr>
        <p:spPr>
          <a:xfrm>
            <a:off x="5537276" y="4482665"/>
            <a:ext cx="6881728" cy="2164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Clr>
                <a:schemeClr val="accent1"/>
              </a:buClr>
            </a:pPr>
            <a:r>
              <a:rPr lang="en-US" sz="1800" b="1" dirty="0"/>
              <a:t>Dr. SAMEERAH SHAHEEN</a:t>
            </a:r>
          </a:p>
          <a:p>
            <a:pPr>
              <a:lnSpc>
                <a:spcPct val="110000"/>
              </a:lnSpc>
              <a:buClr>
                <a:schemeClr val="accent1"/>
              </a:buClr>
            </a:pPr>
            <a:endParaRPr lang="en-US" sz="1800" b="1" dirty="0"/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</a:pPr>
            <a:r>
              <a:rPr lang="en-US" sz="1600" b="1" dirty="0"/>
              <a:t>Assistant Professor 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</a:pPr>
            <a:r>
              <a:rPr lang="en-US" sz="1600" dirty="0"/>
              <a:t>MBBS, </a:t>
            </a:r>
            <a:r>
              <a:rPr lang="en-US" sz="1600" dirty="0" err="1"/>
              <a:t>Msc</a:t>
            </a:r>
            <a:r>
              <a:rPr lang="en-US" sz="1600" dirty="0"/>
              <a:t>, PhD 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</a:pPr>
            <a:r>
              <a:rPr lang="en-US" sz="1600" dirty="0" err="1"/>
              <a:t>sshahee@ksu.edu.sa</a:t>
            </a:r>
            <a:r>
              <a:rPr lang="en-US" sz="1600" dirty="0"/>
              <a:t> </a:t>
            </a:r>
          </a:p>
          <a:p>
            <a:pPr>
              <a:lnSpc>
                <a:spcPct val="110000"/>
              </a:lnSpc>
              <a:buClr>
                <a:schemeClr val="accent1"/>
              </a:buClr>
            </a:pPr>
            <a:r>
              <a:rPr lang="en-US" sz="1600" dirty="0"/>
              <a:t>03 March 2022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17ED4A-15DF-AB42-8B9F-64495F02ADE6}"/>
              </a:ext>
            </a:extLst>
          </p:cNvPr>
          <p:cNvSpPr txBox="1"/>
          <p:nvPr/>
        </p:nvSpPr>
        <p:spPr>
          <a:xfrm>
            <a:off x="6516201" y="3620044"/>
            <a:ext cx="49918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A" sz="3200" b="1" dirty="0">
                <a:solidFill>
                  <a:schemeClr val="accent1">
                    <a:lumMod val="75000"/>
                  </a:schemeClr>
                </a:solidFill>
              </a:rPr>
              <a:t>Department of Anatomy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82D2390-0273-484E-A64F-8B1A4E0586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5858" y="929909"/>
            <a:ext cx="8452021" cy="155041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48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Major Arteries OF </a:t>
            </a:r>
            <a:r>
              <a:rPr lang="en-US" sz="4800" b="1" dirty="0">
                <a:latin typeface="+mn-lt"/>
              </a:rPr>
              <a:t>T</a:t>
            </a:r>
            <a:r>
              <a:rPr lang="en-US" sz="48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he Body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8" r="19811"/>
          <a:stretch/>
        </p:blipFill>
        <p:spPr>
          <a:xfrm>
            <a:off x="577228" y="1896034"/>
            <a:ext cx="5281684" cy="454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221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781" t="16523" r="20709" b="14055"/>
          <a:stretch/>
        </p:blipFill>
        <p:spPr>
          <a:xfrm>
            <a:off x="1173708" y="102354"/>
            <a:ext cx="9209613" cy="671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899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980" t="19071" r="20809" b="11349"/>
          <a:stretch/>
        </p:blipFill>
        <p:spPr>
          <a:xfrm>
            <a:off x="1514898" y="59841"/>
            <a:ext cx="9116707" cy="669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323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9879" t="19703" r="21208" b="11509"/>
          <a:stretch/>
        </p:blipFill>
        <p:spPr>
          <a:xfrm>
            <a:off x="1746913" y="72656"/>
            <a:ext cx="9157648" cy="668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813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983" t="19393" r="21011" b="12964"/>
          <a:stretch/>
        </p:blipFill>
        <p:spPr>
          <a:xfrm>
            <a:off x="62149" y="27296"/>
            <a:ext cx="9209693" cy="6721522"/>
          </a:xfrm>
          <a:prstGeom prst="rect">
            <a:avLst/>
          </a:prstGeom>
        </p:spPr>
      </p:pic>
      <p:pic>
        <p:nvPicPr>
          <p:cNvPr id="5" name="Picture 6" descr="E:\dad\Student Gray\3. Thorax\F66122-003-f09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4546" r="14545" b="3751"/>
          <a:stretch>
            <a:fillRect/>
          </a:stretch>
        </p:blipFill>
        <p:spPr bwMode="auto">
          <a:xfrm>
            <a:off x="8847946" y="1647827"/>
            <a:ext cx="3289462" cy="4870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4889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784" t="19074" r="20613" b="11513"/>
          <a:stretch/>
        </p:blipFill>
        <p:spPr>
          <a:xfrm>
            <a:off x="1678675" y="60629"/>
            <a:ext cx="9160465" cy="666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967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9784" t="17643" r="21111" b="14251"/>
          <a:stretch/>
        </p:blipFill>
        <p:spPr>
          <a:xfrm>
            <a:off x="1719614" y="253199"/>
            <a:ext cx="8952931" cy="644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7268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9853" t="18359" r="20844" b="16414"/>
          <a:stretch/>
        </p:blipFill>
        <p:spPr>
          <a:xfrm>
            <a:off x="1296537" y="271190"/>
            <a:ext cx="9362361" cy="643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2953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9685" t="18120" r="20912" b="10398"/>
          <a:stretch/>
        </p:blipFill>
        <p:spPr>
          <a:xfrm>
            <a:off x="1398400" y="95536"/>
            <a:ext cx="8782832" cy="660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851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9784" t="19074" r="20812" b="10240"/>
          <a:stretch/>
        </p:blipFill>
        <p:spPr>
          <a:xfrm>
            <a:off x="1528550" y="133111"/>
            <a:ext cx="8702758" cy="647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2139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9784" t="18756" r="21011" b="10716"/>
          <a:stretch/>
        </p:blipFill>
        <p:spPr>
          <a:xfrm>
            <a:off x="838200" y="131004"/>
            <a:ext cx="10161896" cy="658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314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9486" t="17324" r="20514" b="14696"/>
          <a:stretch/>
        </p:blipFill>
        <p:spPr>
          <a:xfrm>
            <a:off x="838199" y="13647"/>
            <a:ext cx="105156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708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9885" t="19711" r="21210" b="10239"/>
          <a:stretch/>
        </p:blipFill>
        <p:spPr>
          <a:xfrm>
            <a:off x="1351130" y="131003"/>
            <a:ext cx="8852847" cy="657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2047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52" y="2439585"/>
            <a:ext cx="10515600" cy="2705621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Good Luck</a:t>
            </a:r>
            <a:br>
              <a:rPr lang="en-US" sz="4800" b="1" dirty="0"/>
            </a:br>
            <a:r>
              <a:rPr lang="en-US" sz="4800" b="1" dirty="0"/>
              <a:t>&amp;</a:t>
            </a:r>
            <a:br>
              <a:rPr lang="en-US" sz="4800" b="1" dirty="0"/>
            </a:br>
            <a:r>
              <a:rPr lang="en-US" sz="4800" b="1" dirty="0"/>
              <a:t>All  the Best </a:t>
            </a:r>
          </a:p>
        </p:txBody>
      </p:sp>
    </p:spTree>
    <p:extLst>
      <p:ext uri="{BB962C8B-B14F-4D97-AF65-F5344CB8AC3E}">
        <p14:creationId xmlns:p14="http://schemas.microsoft.com/office/powerpoint/2010/main" val="20540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866" t="19552" r="21122" b="17403"/>
          <a:stretch/>
        </p:blipFill>
        <p:spPr>
          <a:xfrm>
            <a:off x="1296538" y="236290"/>
            <a:ext cx="9512490" cy="635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964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17" t="7362" r="17911" b="10723"/>
          <a:stretch/>
        </p:blipFill>
        <p:spPr>
          <a:xfrm>
            <a:off x="9676263" y="3559089"/>
            <a:ext cx="2320121" cy="3225836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9685" t="16669" r="20912" b="14221"/>
          <a:stretch/>
        </p:blipFill>
        <p:spPr>
          <a:xfrm>
            <a:off x="81879" y="13646"/>
            <a:ext cx="9403307" cy="6812223"/>
          </a:xfrm>
          <a:prstGeom prst="rect">
            <a:avLst/>
          </a:prstGeom>
        </p:spPr>
      </p:pic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7246" r="60590" b="11469"/>
          <a:stretch/>
        </p:blipFill>
        <p:spPr>
          <a:xfrm>
            <a:off x="9676263" y="197757"/>
            <a:ext cx="1978925" cy="333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721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685" t="16513" r="21111" b="14659"/>
          <a:stretch/>
        </p:blipFill>
        <p:spPr>
          <a:xfrm>
            <a:off x="1419367" y="122830"/>
            <a:ext cx="9241221" cy="671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327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585" t="16149" r="20912" b="13582"/>
          <a:stretch/>
        </p:blipFill>
        <p:spPr>
          <a:xfrm>
            <a:off x="245657" y="54591"/>
            <a:ext cx="9171295" cy="676929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8784037" y="3077380"/>
            <a:ext cx="2997958" cy="3234520"/>
            <a:chOff x="4648200" y="1136650"/>
            <a:chExt cx="4191000" cy="5340350"/>
          </a:xfrm>
        </p:grpSpPr>
        <p:pic>
          <p:nvPicPr>
            <p:cNvPr id="6" name="Picture 5" descr="E:\dad\Student Gray\3. Thorax\F66122-003-f061a.jpg"/>
            <p:cNvPicPr>
              <a:picLocks noChangeAspect="1" noChangeArrowheads="1"/>
            </p:cNvPicPr>
            <p:nvPr/>
          </p:nvPicPr>
          <p:blipFill>
            <a:blip r:embed="rId3" cstate="print"/>
            <a:srcRect l="19231" r="29121" b="5125"/>
            <a:stretch>
              <a:fillRect/>
            </a:stretch>
          </p:blipFill>
          <p:spPr bwMode="auto">
            <a:xfrm>
              <a:off x="4648200" y="1136650"/>
              <a:ext cx="4191000" cy="5340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" name="Straight Arrow Connector 6"/>
            <p:cNvCxnSpPr/>
            <p:nvPr/>
          </p:nvCxnSpPr>
          <p:spPr>
            <a:xfrm rot="5400000">
              <a:off x="7048500" y="2400300"/>
              <a:ext cx="1295400" cy="1066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rot="5400000">
              <a:off x="5981700" y="2019300"/>
              <a:ext cx="1828800" cy="1447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82401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282" t="16050" r="20812" b="14219"/>
          <a:stretch/>
        </p:blipFill>
        <p:spPr>
          <a:xfrm>
            <a:off x="1596788" y="124812"/>
            <a:ext cx="9034817" cy="668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288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9785" t="18596" r="20812" b="15696"/>
          <a:stretch/>
        </p:blipFill>
        <p:spPr>
          <a:xfrm>
            <a:off x="-22114" y="86916"/>
            <a:ext cx="9210721" cy="6726479"/>
          </a:xfrm>
          <a:prstGeom prst="rect">
            <a:avLst/>
          </a:prstGeom>
        </p:spPr>
      </p:pic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E6E30944-0EAA-504C-9868-724889FDC6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264" y="2253571"/>
            <a:ext cx="4604166" cy="3495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134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685" t="16764" r="20812" b="14060"/>
          <a:stretch/>
        </p:blipFill>
        <p:spPr>
          <a:xfrm>
            <a:off x="1501254" y="122830"/>
            <a:ext cx="9307773" cy="676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6034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448</Words>
  <Application>Microsoft Office PowerPoint</Application>
  <PresentationFormat>Widescreen</PresentationFormat>
  <Paragraphs>88</Paragraphs>
  <Slides>21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Wingdings</vt:lpstr>
      <vt:lpstr>Office Theme</vt:lpstr>
      <vt:lpstr>Major Arteries OF The Body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Good Luck &amp; All  the Best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Sameerah Shaheen</dc:creator>
  <cp:lastModifiedBy>sam y shaheen</cp:lastModifiedBy>
  <cp:revision>41</cp:revision>
  <dcterms:created xsi:type="dcterms:W3CDTF">2022-03-02T07:41:30Z</dcterms:created>
  <dcterms:modified xsi:type="dcterms:W3CDTF">2022-03-02T18:18:03Z</dcterms:modified>
</cp:coreProperties>
</file>