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 id="2147483895" r:id="rId2"/>
  </p:sldMasterIdLst>
  <p:notesMasterIdLst>
    <p:notesMasterId r:id="rId29"/>
  </p:notesMasterIdLst>
  <p:handoutMasterIdLst>
    <p:handoutMasterId r:id="rId30"/>
  </p:handoutMasterIdLst>
  <p:sldIdLst>
    <p:sldId id="349" r:id="rId3"/>
    <p:sldId id="344" r:id="rId4"/>
    <p:sldId id="355" r:id="rId5"/>
    <p:sldId id="356" r:id="rId6"/>
    <p:sldId id="357" r:id="rId7"/>
    <p:sldId id="358" r:id="rId8"/>
    <p:sldId id="359" r:id="rId9"/>
    <p:sldId id="361" r:id="rId10"/>
    <p:sldId id="362" r:id="rId11"/>
    <p:sldId id="363" r:id="rId12"/>
    <p:sldId id="365" r:id="rId13"/>
    <p:sldId id="367"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4"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B014BC"/>
    <a:srgbClr val="3399FF"/>
    <a:srgbClr val="00823B"/>
    <a:srgbClr val="7D035A"/>
    <a:srgbClr val="2CD0D4"/>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737" autoAdjust="0"/>
  </p:normalViewPr>
  <p:slideViewPr>
    <p:cSldViewPr>
      <p:cViewPr>
        <p:scale>
          <a:sx n="94" d="100"/>
          <a:sy n="94" d="100"/>
        </p:scale>
        <p:origin x="-702" y="4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ar-SA"/>
              <a:pPr>
                <a:defRPr/>
              </a:pPr>
              <a:t>‹#›</a:t>
            </a:fld>
            <a:endParaRPr lang="en-US"/>
          </a:p>
        </p:txBody>
      </p:sp>
    </p:spTree>
    <p:extLst>
      <p:ext uri="{BB962C8B-B14F-4D97-AF65-F5344CB8AC3E}">
        <p14:creationId xmlns:p14="http://schemas.microsoft.com/office/powerpoint/2010/main" val="2429496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ar-SA"/>
              <a:pPr>
                <a:defRPr/>
              </a:pPr>
              <a:t>‹#›</a:t>
            </a:fld>
            <a:endParaRPr lang="en-US"/>
          </a:p>
        </p:txBody>
      </p:sp>
    </p:spTree>
    <p:extLst>
      <p:ext uri="{BB962C8B-B14F-4D97-AF65-F5344CB8AC3E}">
        <p14:creationId xmlns:p14="http://schemas.microsoft.com/office/powerpoint/2010/main" val="191447684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smtClean="0">
              <a:cs typeface="Arial" pitchFamily="34" charset="0"/>
            </a:endParaRPr>
          </a:p>
        </p:txBody>
      </p:sp>
    </p:spTree>
    <p:extLst>
      <p:ext uri="{BB962C8B-B14F-4D97-AF65-F5344CB8AC3E}">
        <p14:creationId xmlns:p14="http://schemas.microsoft.com/office/powerpoint/2010/main" val="6297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10</a:t>
            </a:fld>
            <a:endParaRPr lang="en-US"/>
          </a:p>
        </p:txBody>
      </p:sp>
    </p:spTree>
    <p:extLst>
      <p:ext uri="{BB962C8B-B14F-4D97-AF65-F5344CB8AC3E}">
        <p14:creationId xmlns:p14="http://schemas.microsoft.com/office/powerpoint/2010/main" val="36409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11</a:t>
            </a:fld>
            <a:endParaRPr lang="en-US"/>
          </a:p>
        </p:txBody>
      </p:sp>
    </p:spTree>
    <p:extLst>
      <p:ext uri="{BB962C8B-B14F-4D97-AF65-F5344CB8AC3E}">
        <p14:creationId xmlns:p14="http://schemas.microsoft.com/office/powerpoint/2010/main" val="212320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12</a:t>
            </a:fld>
            <a:endParaRPr lang="en-US"/>
          </a:p>
        </p:txBody>
      </p:sp>
    </p:spTree>
    <p:extLst>
      <p:ext uri="{BB962C8B-B14F-4D97-AF65-F5344CB8AC3E}">
        <p14:creationId xmlns:p14="http://schemas.microsoft.com/office/powerpoint/2010/main" val="429231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13</a:t>
            </a:fld>
            <a:endParaRPr lang="en-US"/>
          </a:p>
        </p:txBody>
      </p:sp>
    </p:spTree>
    <p:extLst>
      <p:ext uri="{BB962C8B-B14F-4D97-AF65-F5344CB8AC3E}">
        <p14:creationId xmlns:p14="http://schemas.microsoft.com/office/powerpoint/2010/main" val="133292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14</a:t>
            </a:fld>
            <a:endParaRPr lang="en-US"/>
          </a:p>
        </p:txBody>
      </p:sp>
    </p:spTree>
    <p:extLst>
      <p:ext uri="{BB962C8B-B14F-4D97-AF65-F5344CB8AC3E}">
        <p14:creationId xmlns:p14="http://schemas.microsoft.com/office/powerpoint/2010/main" val="311488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15</a:t>
            </a:fld>
            <a:endParaRPr lang="en-US"/>
          </a:p>
        </p:txBody>
      </p:sp>
    </p:spTree>
    <p:extLst>
      <p:ext uri="{BB962C8B-B14F-4D97-AF65-F5344CB8AC3E}">
        <p14:creationId xmlns:p14="http://schemas.microsoft.com/office/powerpoint/2010/main" val="22713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16</a:t>
            </a:fld>
            <a:endParaRPr lang="en-US"/>
          </a:p>
        </p:txBody>
      </p:sp>
    </p:spTree>
    <p:extLst>
      <p:ext uri="{BB962C8B-B14F-4D97-AF65-F5344CB8AC3E}">
        <p14:creationId xmlns:p14="http://schemas.microsoft.com/office/powerpoint/2010/main" val="382245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17</a:t>
            </a:fld>
            <a:endParaRPr lang="en-US"/>
          </a:p>
        </p:txBody>
      </p:sp>
    </p:spTree>
    <p:extLst>
      <p:ext uri="{BB962C8B-B14F-4D97-AF65-F5344CB8AC3E}">
        <p14:creationId xmlns:p14="http://schemas.microsoft.com/office/powerpoint/2010/main" val="4633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val="15961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19</a:t>
            </a:fld>
            <a:endParaRPr lang="en-US"/>
          </a:p>
        </p:txBody>
      </p:sp>
    </p:spTree>
    <p:extLst>
      <p:ext uri="{BB962C8B-B14F-4D97-AF65-F5344CB8AC3E}">
        <p14:creationId xmlns:p14="http://schemas.microsoft.com/office/powerpoint/2010/main" val="28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a:t>
            </a:fld>
            <a:endParaRPr lang="en-US"/>
          </a:p>
        </p:txBody>
      </p:sp>
    </p:spTree>
    <p:extLst>
      <p:ext uri="{BB962C8B-B14F-4D97-AF65-F5344CB8AC3E}">
        <p14:creationId xmlns:p14="http://schemas.microsoft.com/office/powerpoint/2010/main" val="24666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20</a:t>
            </a:fld>
            <a:endParaRPr lang="en-US"/>
          </a:p>
        </p:txBody>
      </p:sp>
    </p:spTree>
    <p:extLst>
      <p:ext uri="{BB962C8B-B14F-4D97-AF65-F5344CB8AC3E}">
        <p14:creationId xmlns:p14="http://schemas.microsoft.com/office/powerpoint/2010/main" val="18204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21</a:t>
            </a:fld>
            <a:endParaRPr lang="en-US"/>
          </a:p>
        </p:txBody>
      </p:sp>
    </p:spTree>
    <p:extLst>
      <p:ext uri="{BB962C8B-B14F-4D97-AF65-F5344CB8AC3E}">
        <p14:creationId xmlns:p14="http://schemas.microsoft.com/office/powerpoint/2010/main" val="310758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22</a:t>
            </a:fld>
            <a:endParaRPr lang="en-US"/>
          </a:p>
        </p:txBody>
      </p:sp>
    </p:spTree>
    <p:extLst>
      <p:ext uri="{BB962C8B-B14F-4D97-AF65-F5344CB8AC3E}">
        <p14:creationId xmlns:p14="http://schemas.microsoft.com/office/powerpoint/2010/main" val="34470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23</a:t>
            </a:fld>
            <a:endParaRPr lang="en-US"/>
          </a:p>
        </p:txBody>
      </p:sp>
    </p:spTree>
    <p:extLst>
      <p:ext uri="{BB962C8B-B14F-4D97-AF65-F5344CB8AC3E}">
        <p14:creationId xmlns:p14="http://schemas.microsoft.com/office/powerpoint/2010/main" val="10166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24</a:t>
            </a:fld>
            <a:endParaRPr lang="en-US"/>
          </a:p>
        </p:txBody>
      </p:sp>
    </p:spTree>
    <p:extLst>
      <p:ext uri="{BB962C8B-B14F-4D97-AF65-F5344CB8AC3E}">
        <p14:creationId xmlns:p14="http://schemas.microsoft.com/office/powerpoint/2010/main" val="387304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25</a:t>
            </a:fld>
            <a:endParaRPr lang="en-US"/>
          </a:p>
        </p:txBody>
      </p:sp>
    </p:spTree>
    <p:extLst>
      <p:ext uri="{BB962C8B-B14F-4D97-AF65-F5344CB8AC3E}">
        <p14:creationId xmlns:p14="http://schemas.microsoft.com/office/powerpoint/2010/main" val="42032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val="23022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val="278148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val="26091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val="3944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7</a:t>
            </a:fld>
            <a:endParaRPr lang="en-US"/>
          </a:p>
        </p:txBody>
      </p:sp>
    </p:spTree>
    <p:extLst>
      <p:ext uri="{BB962C8B-B14F-4D97-AF65-F5344CB8AC3E}">
        <p14:creationId xmlns:p14="http://schemas.microsoft.com/office/powerpoint/2010/main" val="8719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val="210819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9</a:t>
            </a:fld>
            <a:endParaRPr lang="en-US"/>
          </a:p>
        </p:txBody>
      </p:sp>
    </p:spTree>
    <p:extLst>
      <p:ext uri="{BB962C8B-B14F-4D97-AF65-F5344CB8AC3E}">
        <p14:creationId xmlns:p14="http://schemas.microsoft.com/office/powerpoint/2010/main" val="35568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ar-SA"/>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ar-SA"/>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A8BEC4-84F3-4BB9-8ED5-2B3A11C0F6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6198510"/>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498D07-B4BE-4F23-9C8E-0F7A68FA8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3615957"/>
      </p:ext>
    </p:extLst>
  </p:cSld>
  <p:clrMapOvr>
    <a:masterClrMapping/>
  </p:clrMapOvr>
  <p:transitio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6B575E-058B-472A-A11A-3BF741D204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8087276"/>
      </p:ext>
    </p:extLst>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2E63BEB-2B50-4609-AECF-0CEDE9B93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8392268"/>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8C9313B-8B4F-4D81-9F26-1A25CA955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3589714"/>
      </p:ext>
    </p:extLst>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5C72B41-2B87-43C3-A2C5-FDDBEACE07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0189864"/>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E14F463-A2E2-4F4B-9E76-78AABDA0AF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40938"/>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A49E16E-4245-4ADF-A122-AF00890D7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6941707"/>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ar-SA"/>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7B8201F-E6D3-4BC8-8152-520AF5CE1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2611471"/>
      </p:ext>
    </p:extLst>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330953-9E5D-4DE3-84AA-FECDCD6CFE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8608503"/>
      </p:ext>
    </p:extLst>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5625"/>
            <a:ext cx="2057400" cy="236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5625"/>
            <a:ext cx="6019800" cy="236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4F7133F-7626-434E-83F0-F2AE2386BE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984086"/>
      </p:ext>
    </p:extLst>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10B67F0-0D8C-493E-AB71-58CAD51D1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7665355"/>
      </p:ext>
    </p:extLst>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58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35213"/>
            <a:ext cx="8229600" cy="58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500378-43BD-433B-BA06-8D39E173A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4375023"/>
      </p:ext>
    </p:extLst>
  </p:cSld>
  <p:clrMapOvr>
    <a:masterClrMapping/>
  </p:clrMapOvr>
  <p:transitio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solidFill>
                <a:srgbClr val="FFFFFF"/>
              </a:solidFill>
              <a:cs typeface="+mn-cs"/>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F241A24-7C44-440F-A793-23F25E5E92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8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ar-SA"/>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ar-SA"/>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ar-SA"/>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ar-SA"/>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ar-SA"/>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ar-SA"/>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5562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250825" y="6389688"/>
            <a:ext cx="17272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lba" pitchFamily="2" charset="0"/>
              </a:defRPr>
            </a:lvl1pPr>
          </a:lstStyle>
          <a:p>
            <a:pPr>
              <a:defRPr/>
            </a:pPr>
            <a:endParaRPr lang="en-US">
              <a:solidFill>
                <a:srgbClr val="FFFFFF"/>
              </a:solidFill>
              <a:cs typeface="+mn-cs"/>
            </a:endParaRPr>
          </a:p>
        </p:txBody>
      </p:sp>
      <p:sp>
        <p:nvSpPr>
          <p:cNvPr id="7174" name="Rectangle 6"/>
          <p:cNvSpPr>
            <a:spLocks noGrp="1" noChangeArrowheads="1"/>
          </p:cNvSpPr>
          <p:nvPr>
            <p:ph type="sldNum" sz="quarter" idx="4"/>
          </p:nvPr>
        </p:nvSpPr>
        <p:spPr bwMode="auto">
          <a:xfrm>
            <a:off x="8307388" y="6389688"/>
            <a:ext cx="58578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lba" pitchFamily="2" charset="0"/>
              </a:defRPr>
            </a:lvl1pPr>
          </a:lstStyle>
          <a:p>
            <a:pPr>
              <a:defRPr/>
            </a:pPr>
            <a:fld id="{C0AFDF0A-DD56-4649-A7D8-CC653D4CE9B5}"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val="2680820284"/>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p:cut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sa/url?sa=i&amp;rct=j&amp;q=&amp;esrc=s&amp;source=images&amp;cd=&amp;cad=rja&amp;uact=8&amp;ved=0CAcQjRw&amp;url=http://medical-dictionary.thefreedictionary.com/inferior+vena+cava&amp;ei=_w8AVY3kOseAUZvBgrAC&amp;psig=AFQjCNGMuJp1ydgI4GLaNiDgQuKQ9GyMSg&amp;ust=1426153812911365" TargetMode="External"/><Relationship Id="rId4" Type="http://schemas.openxmlformats.org/officeDocument/2006/relationships/hyperlink" Target="http://www.google.com.sa/url?sa=i&amp;rct=j&amp;q=&amp;esrc=s&amp;source=images&amp;cd=&amp;cad=rja&amp;uact=8&amp;ved=0CAcQjRw&amp;url=http://medical-dictionary.thefreedictionary.com/inferior+vena+cava&amp;ei=7A8AVY-aD4vfUdbugLgC&amp;psig=AFQjCNGMuJp1ydgI4GLaNiDgQuKQ9GyMSg&amp;ust=142615381291136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google.com.eg/url?sa=i&amp;rct=j&amp;q=&amp;esrc=s&amp;source=images&amp;cd=&amp;cad=rja&amp;uact=8&amp;ved=2ahUKEwjD0YSn983ZAhXFVRQKHSLwCOYQjRx6BAgAEAY&amp;url=http://www.cheap-auto-insurance-in-florida.com/inferior-vena-cava-seen-and-heard/inferior-vena-cava-instant-anatomy-abdomen-vessels-veins-hepatic-diaphragm-phrenic-suprarenal-renal-lumbar-gonadal-with-ureteric-braches/&amp;psig=AOvVaw0hfvpJnyO7ddLwPzkD1Xzm&amp;ust=15200898229155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om/url?sa=i&amp;rct=j&amp;q=&amp;esrc=s&amp;source=images&amp;cd=&amp;cad=rja&amp;uact=8&amp;ved=2ahUKEwjJ2uel1rDgAhWvDmMBHfBxDWYQjRx6BAgBEAU&amp;url=http://threeroses.us/greater-saphenous-vein/greater-saphenous-nerve-wgcancerorg&amp;psig=AOvVaw2uMWtnCwqTHTfOQm8FCKN8&amp;ust=154987119947594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talysite.info/tag/great-saphenous-vein-diagr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com.eg/url?sa=i&amp;rct=j&amp;q=&amp;esrc=s&amp;source=images&amp;cd=&amp;cad=rja&amp;uact=8&amp;ved=2ahUKEwjdreeShs7ZAhWFWBQKHWzJD6wQjRx6BAgAEAY&amp;url=http://ultrasoundregistryreview.com/vascularTrial.html&amp;psig=AOvVaw31JZZZtI6sX5e3cDEWXAv4&amp;ust=152009401367864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attoo.toprate10.com/images/Hepatic%20Portal%20Vei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google.com.eg/url?sa=i&amp;rct=j&amp;q=&amp;esrc=s&amp;source=images&amp;cd=&amp;cad=rja&amp;uact=8&amp;ved=2ahUKEwj0pP-Xjc7ZAhVIShQKHXTUCBUQjRx6BAgAEAY&amp;url=https://abdominalkey.com/9-the-hepatic-artery-portal-venous-system-and-portal-hypertension-the-hepatic-veins-and-liver-in-circulatory-failure/&amp;psig=AOvVaw3icLK-St9j6z9bHPl4vJ81&amp;ust=1520096026699002" TargetMode="Externa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sa/url?sa=i&amp;rct=j&amp;q=&amp;esrc=s&amp;source=images&amp;cd=&amp;cad=rja&amp;uact=8&amp;ved=0CAcQjRw&amp;url=http://thedigitalmuse.net/piceenp/pulmonary-veins-and-arteries-function&amp;ei=zQLwVPKKDoKIPdKngcgF&amp;psig=AFQjCNEBOSzBDlCu8lhpYA97fPRObYFROA&amp;ust=14251018066699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File:Azygos_vei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google.com.sa/url?sa=i&amp;rct=j&amp;q=&amp;esrc=s&amp;source=images&amp;cd=&amp;cad=rja&amp;uact=8&amp;ved=0ahUKEwibxc7yrufSAhVGPxQKHV5uC_IQjRwIBw&amp;url=https://www.slideshare.net/Dravneet1/venous-drainage-of-head-and-neck-43273740&amp;psig=AFQjCNGErZsRg_dJtp2mGfFxZ8Y3KB73Mw&amp;ust=14901777590719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solidFill>
            <a:srgbClr val="FFC000"/>
          </a:solid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rPr>
              <a:t>Major Blood</a:t>
            </a:r>
            <a:r>
              <a:rPr kumimoji="0" lang="en-US" sz="5400" i="0" u="none" strike="noStrike" kern="0" cap="none" spc="0" normalizeH="0" noProof="0" dirty="0" smtClean="0">
                <a:ln>
                  <a:noFill/>
                </a:ln>
                <a:solidFill>
                  <a:srgbClr val="3333FF"/>
                </a:solidFill>
                <a:effectLst>
                  <a:outerShdw blurRad="38100" dist="38100" dir="2700000" algn="tl">
                    <a:srgbClr val="000000"/>
                  </a:outerShdw>
                </a:effectLst>
                <a:uLnTx/>
                <a:uFillTx/>
                <a:latin typeface="+mj-lt"/>
                <a:ea typeface="+mj-ea"/>
                <a:cs typeface="+mj-cs"/>
              </a:rPr>
              <a:t> Vessels-Veins</a:t>
            </a:r>
            <a:endPar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endParaRP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ar-SA"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667000" y="1371600"/>
            <a:ext cx="3968750" cy="3771912"/>
          </a:xfrm>
          <a:prstGeom prst="rect">
            <a:avLst/>
          </a:prstGeom>
          <a:ln>
            <a:noFill/>
          </a:ln>
          <a:effectLst>
            <a:softEdge rad="112500"/>
          </a:effectLst>
        </p:spPr>
      </p:pic>
      <p:sp>
        <p:nvSpPr>
          <p:cNvPr id="5" name="TextBox 4"/>
          <p:cNvSpPr txBox="1"/>
          <p:nvPr/>
        </p:nvSpPr>
        <p:spPr>
          <a:xfrm>
            <a:off x="2786050" y="5000636"/>
            <a:ext cx="3657600" cy="769441"/>
          </a:xfrm>
          <a:prstGeom prst="rect">
            <a:avLst/>
          </a:prstGeom>
          <a:solidFill>
            <a:srgbClr val="00FF00"/>
          </a:solidFill>
        </p:spPr>
        <p:txBody>
          <a:bodyPr wrap="square" rtlCol="1">
            <a:spAutoFit/>
          </a:bodyPr>
          <a:lstStyle/>
          <a:p>
            <a:pPr algn="ctr"/>
            <a:r>
              <a:rPr lang="en-US" sz="2200" b="1" dirty="0" smtClean="0">
                <a:solidFill>
                  <a:srgbClr val="57148A"/>
                </a:solidFill>
                <a:latin typeface="Calibri" pitchFamily="34" charset="0"/>
              </a:rPr>
              <a:t>By : Associate </a:t>
            </a:r>
            <a:r>
              <a:rPr lang="en-US" sz="2200" b="1" dirty="0" err="1" smtClean="0">
                <a:solidFill>
                  <a:srgbClr val="57148A"/>
                </a:solidFill>
                <a:latin typeface="Calibri" pitchFamily="34" charset="0"/>
              </a:rPr>
              <a:t>Prof.Sanaa</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Alshaarawy</a:t>
            </a:r>
            <a:endParaRPr lang="ar-SA" sz="2200" b="1" dirty="0">
              <a:solidFill>
                <a:srgbClr val="57148A"/>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816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200" b="1" dirty="0" smtClean="0">
                <a:solidFill>
                  <a:srgbClr val="0000FF"/>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Superficial Veins</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Cephalic vein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lateral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b="1" dirty="0" smtClean="0">
                <a:solidFill>
                  <a:srgbClr val="FF0000"/>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Drains into</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Axillary vein.</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Basilic vein </a:t>
            </a:r>
          </a:p>
          <a:p>
            <a:pPr marL="1325880" lvl="2" algn="just">
              <a:spcBef>
                <a:spcPct val="0"/>
              </a:spcBef>
              <a:buClr>
                <a:schemeClr val="accent1"/>
              </a:buClr>
              <a:buFont typeface="Wingdings" pitchFamily="2" charset="2"/>
              <a:buChar char="Ø"/>
              <a:defRPr/>
            </a:pPr>
            <a:r>
              <a:rPr lang="en-US" sz="22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medial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Halfway up the arm</a:t>
            </a:r>
            <a:r>
              <a:rPr lang="en-US" sz="2000" dirty="0" smtClean="0">
                <a:solidFill>
                  <a:schemeClr val="bg1">
                    <a:lumMod val="75000"/>
                    <a:lumOff val="25000"/>
                  </a:schemeClr>
                </a:solidFill>
                <a:latin typeface="Calibri" pitchFamily="34" charset="0"/>
                <a:cs typeface="Arial" pitchFamily="34" charset="0"/>
              </a:rPr>
              <a:t>, it </a:t>
            </a:r>
            <a:r>
              <a:rPr lang="en-US" sz="2000" b="1" dirty="0" smtClean="0">
                <a:solidFill>
                  <a:srgbClr val="7030A0"/>
                </a:solidFill>
                <a:latin typeface="Calibri" pitchFamily="34" charset="0"/>
                <a:cs typeface="Arial" pitchFamily="34" charset="0"/>
              </a:rPr>
              <a:t>pierces the deep fascia </a:t>
            </a:r>
          </a:p>
          <a:p>
            <a:pPr marL="1325880" lvl="2" algn="just">
              <a:spcBef>
                <a:spcPct val="0"/>
              </a:spcBef>
              <a:buClr>
                <a:schemeClr val="accent1"/>
              </a:buClr>
              <a:buFont typeface="Wingdings" pitchFamily="2" charset="2"/>
              <a:buChar char="Ø"/>
              <a:defRPr/>
            </a:pPr>
            <a:r>
              <a:rPr lang="en-US" sz="2000"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At the lower border</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of </a:t>
            </a:r>
            <a:r>
              <a:rPr lang="en-US" sz="2000" b="1" dirty="0" err="1" smtClean="0">
                <a:solidFill>
                  <a:srgbClr val="FF0000"/>
                </a:solidFill>
                <a:latin typeface="Calibri" pitchFamily="34" charset="0"/>
                <a:cs typeface="Arial" pitchFamily="34" charset="0"/>
              </a:rPr>
              <a:t>teres</a:t>
            </a:r>
            <a:r>
              <a:rPr lang="en-US" sz="2000" b="1" dirty="0" smtClean="0">
                <a:solidFill>
                  <a:srgbClr val="FF0000"/>
                </a:solidFill>
                <a:latin typeface="Calibri" pitchFamily="34" charset="0"/>
                <a:cs typeface="Arial" pitchFamily="34" charset="0"/>
              </a:rPr>
              <a:t> major;</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it </a:t>
            </a:r>
            <a:r>
              <a:rPr lang="en-US" sz="2000" b="1" u="sng" dirty="0" smtClean="0">
                <a:solidFill>
                  <a:schemeClr val="bg1"/>
                </a:solidFill>
                <a:latin typeface="Calibri" pitchFamily="34" charset="0"/>
                <a:cs typeface="Arial" pitchFamily="34" charset="0"/>
              </a:rPr>
              <a:t>joins</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solidFill>
                <a:latin typeface="Calibri" pitchFamily="34" charset="0"/>
                <a:cs typeface="Arial" pitchFamily="34" charset="0"/>
              </a:rPr>
              <a:t>venae comitantes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brachial artery </a:t>
            </a:r>
            <a:r>
              <a:rPr lang="en-US" sz="2000" b="1" dirty="0" smtClean="0">
                <a:solidFill>
                  <a:srgbClr val="FF0000"/>
                </a:solidFill>
                <a:latin typeface="Calibri" pitchFamily="34" charset="0"/>
                <a:cs typeface="Arial" pitchFamily="34" charset="0"/>
              </a:rPr>
              <a:t>to form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Axillary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105400" y="1600200"/>
            <a:ext cx="3899074" cy="4517975"/>
          </a:xfrm>
          <a:prstGeom prst="rect">
            <a:avLst/>
          </a:prstGeom>
          <a:ln>
            <a:noFill/>
          </a:ln>
          <a:effectLst>
            <a:softEdge rad="112500"/>
          </a:effectLst>
        </p:spPr>
      </p:pic>
      <p:sp>
        <p:nvSpPr>
          <p:cNvPr id="5" name="Frame 4"/>
          <p:cNvSpPr/>
          <p:nvPr/>
        </p:nvSpPr>
        <p:spPr>
          <a:xfrm>
            <a:off x="6143636" y="1928802"/>
            <a:ext cx="714380" cy="142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4942" y="4500570"/>
            <a:ext cx="714380"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16" y="5072074"/>
            <a:ext cx="642942"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6200000" flipH="1">
            <a:off x="7161091" y="3358356"/>
            <a:ext cx="357190" cy="21431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14942" y="3000372"/>
            <a:ext cx="128588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467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4000496" cy="470898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000" dirty="0" smtClean="0">
                <a:solidFill>
                  <a:schemeClr val="bg1">
                    <a:lumMod val="75000"/>
                    <a:lumOff val="25000"/>
                  </a:schemeClr>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Deep Veins</a:t>
            </a: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Venae commitantes</a:t>
            </a:r>
          </a:p>
          <a:p>
            <a:pPr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a:t>
            </a:r>
            <a:r>
              <a:rPr lang="en-US" sz="2000" dirty="0" smtClean="0">
                <a:solidFill>
                  <a:schemeClr val="bg1">
                    <a:lumMod val="75000"/>
                    <a:lumOff val="25000"/>
                  </a:schemeClr>
                </a:solidFill>
                <a:latin typeface="Calibri" pitchFamily="34" charset="0"/>
                <a:cs typeface="Arial" pitchFamily="34" charset="0"/>
              </a:rPr>
              <a:t> all the </a:t>
            </a:r>
            <a:r>
              <a:rPr lang="en-US" sz="2000" b="1" dirty="0" smtClean="0">
                <a:solidFill>
                  <a:schemeClr val="bg1">
                    <a:lumMod val="75000"/>
                    <a:lumOff val="25000"/>
                  </a:schemeClr>
                </a:solidFill>
                <a:latin typeface="Calibri" pitchFamily="34" charset="0"/>
                <a:cs typeface="Arial" pitchFamily="34" charset="0"/>
              </a:rPr>
              <a:t>large arteries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usually in pairs.</a:t>
            </a:r>
          </a:p>
          <a:p>
            <a:pPr lvl="2" algn="just">
              <a:spcBef>
                <a:spcPct val="0"/>
              </a:spcBef>
              <a:buClr>
                <a:schemeClr val="accent1"/>
              </a:buClr>
              <a:buFont typeface="Wingdings" pitchFamily="2" charset="2"/>
              <a:buChar char="ü"/>
              <a:defRPr/>
            </a:pPr>
            <a:endParaRPr lang="en-US" sz="2000" dirty="0" smtClean="0">
              <a:solidFill>
                <a:schemeClr val="bg1">
                  <a:lumMod val="75000"/>
                  <a:lumOff val="25000"/>
                </a:schemeClr>
              </a:solidFill>
              <a:latin typeface="Calibri" pitchFamily="34" charset="0"/>
              <a:cs typeface="Arial" pitchFamily="34" charset="0"/>
            </a:endParaRP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Axillary vein</a:t>
            </a:r>
          </a:p>
          <a:p>
            <a:pPr lvl="2" algn="just">
              <a:spcBef>
                <a:spcPct val="0"/>
              </a:spcBef>
              <a:buClr>
                <a:schemeClr val="accent1"/>
              </a:buClr>
              <a:buFont typeface="Wingdings" pitchFamily="2" charset="2"/>
              <a:buChar char="Ø"/>
              <a:defRPr/>
            </a:pPr>
            <a:r>
              <a:rPr lang="en-US" sz="2000" u="sng"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a:t>
            </a:r>
            <a:r>
              <a:rPr lang="en-US" sz="2000" b="1" dirty="0" smtClean="0">
                <a:solidFill>
                  <a:srgbClr val="0000FF"/>
                </a:solidFill>
                <a:latin typeface="Calibri" pitchFamily="34" charset="0"/>
                <a:cs typeface="Arial" pitchFamily="34" charset="0"/>
              </a:rPr>
              <a:t>basilic vein </a:t>
            </a:r>
            <a:r>
              <a:rPr lang="en-US" sz="2000" dirty="0" smtClean="0">
                <a:solidFill>
                  <a:schemeClr val="bg1">
                    <a:lumMod val="75000"/>
                    <a:lumOff val="25000"/>
                  </a:schemeClr>
                </a:solidFill>
                <a:latin typeface="Calibri" pitchFamily="34" charset="0"/>
                <a:cs typeface="Arial" pitchFamily="34" charset="0"/>
              </a:rPr>
              <a:t>and the </a:t>
            </a:r>
            <a:r>
              <a:rPr lang="en-US" sz="2000" b="1" dirty="0" err="1" smtClean="0">
                <a:solidFill>
                  <a:srgbClr val="0000FF"/>
                </a:solidFill>
                <a:latin typeface="Calibri" pitchFamily="34" charset="0"/>
                <a:cs typeface="Arial" pitchFamily="34" charset="0"/>
              </a:rPr>
              <a:t>venae</a:t>
            </a:r>
            <a:r>
              <a:rPr lang="en-US" sz="2000" b="1" dirty="0" smtClean="0">
                <a:solidFill>
                  <a:srgbClr val="0000FF"/>
                </a:solidFill>
                <a:latin typeface="Calibri" pitchFamily="34" charset="0"/>
                <a:cs typeface="Arial" pitchFamily="34" charset="0"/>
              </a:rPr>
              <a:t> </a:t>
            </a:r>
            <a:r>
              <a:rPr lang="en-US" sz="2000" b="1" dirty="0" err="1" smtClean="0">
                <a:solidFill>
                  <a:srgbClr val="0000FF"/>
                </a:solidFill>
                <a:latin typeface="Calibri" pitchFamily="34" charset="0"/>
                <a:cs typeface="Arial" pitchFamily="34" charset="0"/>
              </a:rPr>
              <a:t>comitantes</a:t>
            </a:r>
            <a:r>
              <a:rPr lang="en-US" sz="2000" b="1" dirty="0" smtClean="0">
                <a:solidFill>
                  <a:srgbClr val="0000FF"/>
                </a:solidFill>
                <a:latin typeface="Calibri" pitchFamily="34" charset="0"/>
                <a:cs typeface="Arial" pitchFamily="34" charset="0"/>
              </a:rPr>
              <a:t>(brachial veins)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brachial artery.</a:t>
            </a:r>
          </a:p>
          <a:p>
            <a:pPr lvl="2" algn="just">
              <a:spcBef>
                <a:spcPct val="0"/>
              </a:spcBef>
              <a:buClr>
                <a:schemeClr val="accent1"/>
              </a:buClr>
              <a:buFont typeface="Wingdings" pitchFamily="2" charset="2"/>
              <a:buChar char="Ø"/>
              <a:defRPr/>
            </a:pPr>
            <a:r>
              <a:rPr lang="en-US" sz="2000" b="1" dirty="0" smtClean="0">
                <a:solidFill>
                  <a:schemeClr val="bg1"/>
                </a:solidFill>
                <a:latin typeface="Calibri" pitchFamily="34" charset="0"/>
                <a:cs typeface="Arial" pitchFamily="34" charset="0"/>
              </a:rPr>
              <a:t>It drains </a:t>
            </a:r>
            <a:r>
              <a:rPr lang="en-US" sz="2000" b="1" u="sng" dirty="0" smtClean="0">
                <a:solidFill>
                  <a:schemeClr val="bg1"/>
                </a:solidFill>
                <a:latin typeface="Calibri" pitchFamily="34" charset="0"/>
                <a:cs typeface="Arial" pitchFamily="34" charset="0"/>
              </a:rPr>
              <a:t>finally into</a:t>
            </a:r>
            <a:r>
              <a:rPr lang="en-US" sz="2000" b="1" dirty="0" smtClean="0">
                <a:solidFill>
                  <a:schemeClr val="bg1"/>
                </a:solidFill>
                <a:latin typeface="Calibri" pitchFamily="34" charset="0"/>
                <a:cs typeface="Arial" pitchFamily="34" charset="0"/>
              </a:rPr>
              <a:t> the </a:t>
            </a:r>
            <a:r>
              <a:rPr lang="en-US" sz="2000" b="1" dirty="0" err="1" smtClean="0">
                <a:solidFill>
                  <a:srgbClr val="0000FF"/>
                </a:solidFill>
                <a:latin typeface="Calibri" pitchFamily="34" charset="0"/>
                <a:cs typeface="Arial" pitchFamily="34" charset="0"/>
              </a:rPr>
              <a:t>subclavian</a:t>
            </a:r>
            <a:r>
              <a:rPr lang="en-US" sz="2000" b="1" dirty="0" smtClean="0">
                <a:solidFill>
                  <a:srgbClr val="0000FF"/>
                </a:solidFill>
                <a:latin typeface="Calibri" pitchFamily="34" charset="0"/>
                <a:cs typeface="Arial" pitchFamily="34" charset="0"/>
              </a:rPr>
              <a:t>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33796" name="Picture 4" descr="http://www.rci.rutgers.edu/~uzwiak/AnatPhys/Blood_Vessels_files/image040.jpg"/>
          <p:cNvPicPr>
            <a:picLocks noChangeAspect="1" noChangeArrowheads="1"/>
          </p:cNvPicPr>
          <p:nvPr/>
        </p:nvPicPr>
        <p:blipFill>
          <a:blip r:embed="rId3"/>
          <a:srcRect t="8013" r="1812" b="7051"/>
          <a:stretch>
            <a:fillRect/>
          </a:stretch>
        </p:blipFill>
        <p:spPr bwMode="auto">
          <a:xfrm>
            <a:off x="4143372" y="1428736"/>
            <a:ext cx="4786346" cy="4714908"/>
          </a:xfrm>
          <a:prstGeom prst="rect">
            <a:avLst/>
          </a:prstGeom>
          <a:noFill/>
          <a:ln>
            <a:solidFill>
              <a:schemeClr val="bg2"/>
            </a:solidFill>
          </a:ln>
        </p:spPr>
      </p:pic>
      <p:sp>
        <p:nvSpPr>
          <p:cNvPr id="6" name="Oval 5"/>
          <p:cNvSpPr/>
          <p:nvPr/>
        </p:nvSpPr>
        <p:spPr>
          <a:xfrm>
            <a:off x="6858016" y="2928934"/>
            <a:ext cx="1214446"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29388" y="3357562"/>
            <a:ext cx="1214446"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29124" y="2857496"/>
            <a:ext cx="142876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357686" y="1785926"/>
            <a:ext cx="1643074" cy="35719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7"/>
            <a:ext cx="8291264"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572000" cy="381642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Drains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most of the blood from the body </a:t>
            </a:r>
            <a:r>
              <a:rPr lang="en-US" sz="2000" u="sng" dirty="0" smtClean="0">
                <a:solidFill>
                  <a:schemeClr val="bg1">
                    <a:lumMod val="75000"/>
                    <a:lumOff val="25000"/>
                  </a:schemeClr>
                </a:solidFill>
                <a:latin typeface="Calibri" pitchFamily="34" charset="0"/>
                <a:cs typeface="Arial" pitchFamily="34" charset="0"/>
              </a:rPr>
              <a:t>below the diaphragm</a:t>
            </a:r>
            <a:r>
              <a:rPr lang="en-US" sz="2000" dirty="0" smtClean="0">
                <a:solidFill>
                  <a:schemeClr val="bg1">
                    <a:lumMod val="75000"/>
                    <a:lumOff val="25000"/>
                  </a:schemeClr>
                </a:solidFill>
                <a:latin typeface="Calibri" pitchFamily="34" charset="0"/>
                <a:cs typeface="Arial" pitchFamily="34" charset="0"/>
              </a:rPr>
              <a:t> to the right atrium.</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union of </a:t>
            </a:r>
            <a:r>
              <a:rPr lang="en-US" sz="2000" dirty="0" smtClean="0">
                <a:solidFill>
                  <a:schemeClr val="bg1">
                    <a:lumMod val="75000"/>
                    <a:lumOff val="25000"/>
                  </a:schemeClr>
                </a:solidFill>
                <a:latin typeface="Calibri" pitchFamily="34" charset="0"/>
                <a:cs typeface="Arial" pitchFamily="34" charset="0"/>
              </a:rPr>
              <a:t>the   </a:t>
            </a:r>
          </a:p>
          <a:p>
            <a:pPr marL="411163" algn="just">
              <a:spcBef>
                <a:spcPct val="0"/>
              </a:spcBef>
              <a:buNone/>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2</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common iliac veins </a:t>
            </a:r>
            <a:r>
              <a:rPr lang="en-US" sz="2000" b="1" dirty="0" smtClean="0">
                <a:solidFill>
                  <a:srgbClr val="FF0000"/>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B014BC"/>
                </a:solidFill>
                <a:latin typeface="Calibri" pitchFamily="34" charset="0"/>
                <a:cs typeface="Arial" pitchFamily="34" charset="0"/>
              </a:rPr>
              <a:t>right common iliac artery </a:t>
            </a:r>
            <a:r>
              <a:rPr lang="en-US" sz="2000" b="1" dirty="0" smtClean="0">
                <a:solidFill>
                  <a:srgbClr val="FF0000"/>
                </a:solidFill>
                <a:latin typeface="Calibri" pitchFamily="34" charset="0"/>
                <a:cs typeface="Arial" pitchFamily="34" charset="0"/>
              </a:rPr>
              <a:t>at the level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5th lumbar vertebra </a:t>
            </a:r>
            <a:r>
              <a:rPr lang="en-US" sz="2000" b="1" dirty="0" smtClean="0">
                <a:solidFill>
                  <a:srgbClr val="FF0000"/>
                </a:solidFill>
                <a:latin typeface="Calibri" pitchFamily="34" charset="0"/>
                <a:cs typeface="Arial" pitchFamily="34" charset="0"/>
              </a:rPr>
              <a:t>(L5).</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on the </a:t>
            </a:r>
            <a:r>
              <a:rPr lang="en-US" sz="2000" b="1" dirty="0" smtClean="0">
                <a:solidFill>
                  <a:schemeClr val="bg1">
                    <a:lumMod val="75000"/>
                    <a:lumOff val="25000"/>
                  </a:schemeClr>
                </a:solidFill>
                <a:latin typeface="Calibri" pitchFamily="34" charset="0"/>
                <a:cs typeface="Arial" pitchFamily="34" charset="0"/>
              </a:rPr>
              <a:t>right side </a:t>
            </a:r>
            <a:r>
              <a:rPr lang="en-US" sz="2000" dirty="0" smtClean="0">
                <a:solidFill>
                  <a:schemeClr val="bg1">
                    <a:lumMod val="75000"/>
                    <a:lumOff val="25000"/>
                  </a:schemeClr>
                </a:solidFill>
                <a:latin typeface="Calibri" pitchFamily="34" charset="0"/>
                <a:cs typeface="Arial" pitchFamily="34" charset="0"/>
              </a:rPr>
              <a:t>of </a:t>
            </a:r>
            <a:r>
              <a:rPr lang="en-US" sz="2000" b="1" dirty="0" smtClean="0">
                <a:solidFill>
                  <a:schemeClr val="bg1">
                    <a:lumMod val="75000"/>
                    <a:lumOff val="25000"/>
                  </a:schemeClr>
                </a:solidFill>
                <a:latin typeface="Calibri" pitchFamily="34" charset="0"/>
                <a:cs typeface="Arial" pitchFamily="34" charset="0"/>
              </a:rPr>
              <a:t>aorta.</a:t>
            </a:r>
          </a:p>
          <a:p>
            <a:pPr marL="411163"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Pierces</a:t>
            </a:r>
            <a:r>
              <a:rPr lang="en-US" sz="2000" b="1"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central tendon of </a:t>
            </a:r>
            <a:r>
              <a:rPr lang="en-US" sz="2000" b="1" dirty="0" smtClean="0">
                <a:solidFill>
                  <a:srgbClr val="0000FF"/>
                </a:solidFill>
                <a:latin typeface="Calibri" pitchFamily="34" charset="0"/>
                <a:cs typeface="Arial" pitchFamily="34" charset="0"/>
              </a:rPr>
              <a:t>diaphragm</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FF0000"/>
                </a:solidFill>
                <a:latin typeface="Calibri" pitchFamily="34" charset="0"/>
                <a:cs typeface="Arial" pitchFamily="34" charset="0"/>
              </a:rPr>
              <a:t>at the </a:t>
            </a:r>
            <a:r>
              <a:rPr lang="en-US" sz="2000" b="1" dirty="0" smtClean="0">
                <a:solidFill>
                  <a:srgbClr val="FF0000"/>
                </a:solidFill>
                <a:latin typeface="Calibri" pitchFamily="34" charset="0"/>
                <a:cs typeface="Arial" pitchFamily="34" charset="0"/>
              </a:rPr>
              <a:t>level of </a:t>
            </a:r>
            <a:r>
              <a:rPr lang="en-US" sz="2000" dirty="0" smtClean="0">
                <a:solidFill>
                  <a:schemeClr val="bg1">
                    <a:lumMod val="75000"/>
                    <a:lumOff val="25000"/>
                  </a:schemeClr>
                </a:solidFill>
                <a:latin typeface="Calibri" pitchFamily="34" charset="0"/>
                <a:cs typeface="Arial" pitchFamily="34" charset="0"/>
              </a:rPr>
              <a:t>the</a:t>
            </a:r>
            <a:r>
              <a:rPr lang="en-US" sz="2000" b="1" dirty="0" smtClean="0">
                <a:solidFill>
                  <a:schemeClr val="bg1">
                    <a:lumMod val="75000"/>
                    <a:lumOff val="25000"/>
                  </a:schemeClr>
                </a:solidFill>
                <a:latin typeface="Calibri" pitchFamily="34" charset="0"/>
                <a:cs typeface="Arial" pitchFamily="34" charset="0"/>
              </a:rPr>
              <a:t> 8th thoracic vertebra </a:t>
            </a:r>
            <a:r>
              <a:rPr lang="en-US" sz="2000" b="1" dirty="0" smtClean="0">
                <a:solidFill>
                  <a:srgbClr val="FF0000"/>
                </a:solidFill>
                <a:latin typeface="Calibri" pitchFamily="34" charset="0"/>
                <a:cs typeface="Arial" pitchFamily="34" charset="0"/>
              </a:rPr>
              <a:t>(T8). </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106.jpg"/>
          <p:cNvPicPr>
            <a:picLocks noChangeAspect="1" noChangeArrowheads="1"/>
          </p:cNvPicPr>
          <p:nvPr/>
        </p:nvPicPr>
        <p:blipFill>
          <a:blip r:embed="rId3" cstate="print"/>
          <a:srcRect b="5486"/>
          <a:stretch>
            <a:fillRect/>
          </a:stretch>
        </p:blipFill>
        <p:spPr bwMode="auto">
          <a:xfrm>
            <a:off x="5076056" y="1363662"/>
            <a:ext cx="4050412" cy="4873650"/>
          </a:xfrm>
          <a:prstGeom prst="rect">
            <a:avLst/>
          </a:prstGeom>
          <a:ln>
            <a:noFill/>
          </a:ln>
          <a:effectLst>
            <a:softEdge rad="112500"/>
          </a:effectLst>
        </p:spPr>
      </p:pic>
      <p:sp>
        <p:nvSpPr>
          <p:cNvPr id="5" name="AutoShape 2"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50800" y="-11128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203200" y="-9604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355600" y="-8080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508000" y="-6556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nferior vena cava and its tributa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363664"/>
            <a:ext cx="4266436" cy="51616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0" name="Oval 9"/>
          <p:cNvSpPr/>
          <p:nvPr/>
        </p:nvSpPr>
        <p:spPr>
          <a:xfrm>
            <a:off x="4714876" y="3071810"/>
            <a:ext cx="928694" cy="71438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1" name="Oval 10"/>
          <p:cNvSpPr/>
          <p:nvPr/>
        </p:nvSpPr>
        <p:spPr>
          <a:xfrm>
            <a:off x="4786314" y="4857760"/>
            <a:ext cx="928694" cy="71438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Tributaries of 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499992" cy="4093428"/>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Two </a:t>
            </a:r>
            <a:r>
              <a:rPr lang="en-US" sz="2000" b="1" u="sng" dirty="0" smtClean="0">
                <a:solidFill>
                  <a:schemeClr val="bg1">
                    <a:lumMod val="75000"/>
                    <a:lumOff val="25000"/>
                  </a:schemeClr>
                </a:solidFill>
                <a:latin typeface="Calibri" pitchFamily="34" charset="0"/>
                <a:cs typeface="Arial" pitchFamily="34" charset="0"/>
              </a:rPr>
              <a:t>common iliac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Median </a:t>
            </a:r>
            <a:r>
              <a:rPr lang="en-US" sz="2000" b="1" u="sng" dirty="0" smtClean="0">
                <a:solidFill>
                  <a:schemeClr val="bg1">
                    <a:lumMod val="75000"/>
                    <a:lumOff val="25000"/>
                  </a:schemeClr>
                </a:solidFill>
                <a:latin typeface="Calibri" pitchFamily="34" charset="0"/>
                <a:cs typeface="Arial" pitchFamily="34" charset="0"/>
              </a:rPr>
              <a:t>sacral</a:t>
            </a:r>
            <a:r>
              <a:rPr lang="en-US" sz="2000" b="1" dirty="0" smtClean="0">
                <a:solidFill>
                  <a:schemeClr val="bg1">
                    <a:lumMod val="75000"/>
                    <a:lumOff val="25000"/>
                  </a:schemeClr>
                </a:solidFill>
                <a:latin typeface="Calibri" pitchFamily="34" charset="0"/>
                <a:cs typeface="Arial" pitchFamily="34" charset="0"/>
              </a:rPr>
              <a:t>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Four paired </a:t>
            </a:r>
            <a:r>
              <a:rPr lang="en-US" sz="2000" b="1" u="sng" dirty="0" smtClean="0">
                <a:solidFill>
                  <a:schemeClr val="bg1">
                    <a:lumMod val="75000"/>
                    <a:lumOff val="25000"/>
                  </a:schemeClr>
                </a:solidFill>
                <a:latin typeface="Calibri" pitchFamily="34" charset="0"/>
                <a:cs typeface="Arial" pitchFamily="34" charset="0"/>
              </a:rPr>
              <a:t>lumbar</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gonadal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a:t>
            </a:r>
            <a:r>
              <a:rPr lang="en-US" sz="2000" b="1" u="sng" dirty="0" smtClean="0">
                <a:solidFill>
                  <a:schemeClr val="bg1">
                    <a:lumMod val="75000"/>
                    <a:lumOff val="25000"/>
                  </a:schemeClr>
                </a:solidFill>
                <a:latin typeface="Calibri" pitchFamily="34" charset="0"/>
                <a:cs typeface="Arial" pitchFamily="34" charset="0"/>
              </a:rPr>
              <a:t>drains into</a:t>
            </a:r>
            <a:r>
              <a:rPr lang="en-US" sz="2000" b="1"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renal</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suprarenal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a:t>
            </a:r>
            <a:r>
              <a:rPr lang="en-US" sz="2000" b="1" u="sng" dirty="0" smtClean="0">
                <a:solidFill>
                  <a:schemeClr val="bg1">
                    <a:lumMod val="75000"/>
                    <a:lumOff val="25000"/>
                  </a:schemeClr>
                </a:solidFill>
                <a:latin typeface="Calibri" pitchFamily="34" charset="0"/>
                <a:cs typeface="Arial" pitchFamily="34" charset="0"/>
              </a:rPr>
              <a:t>drains into</a:t>
            </a:r>
            <a:r>
              <a:rPr lang="en-US" sz="2000" b="1"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Hepatic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inferior </a:t>
            </a:r>
            <a:r>
              <a:rPr lang="en-US" sz="2000" b="1" u="sng" dirty="0" err="1" smtClean="0">
                <a:solidFill>
                  <a:schemeClr val="bg1">
                    <a:lumMod val="75000"/>
                    <a:lumOff val="25000"/>
                  </a:schemeClr>
                </a:solidFill>
                <a:latin typeface="Calibri" pitchFamily="34" charset="0"/>
                <a:cs typeface="Arial" pitchFamily="34" charset="0"/>
              </a:rPr>
              <a:t>phrenic</a:t>
            </a:r>
            <a:r>
              <a:rPr lang="en-US" sz="2000" b="1" u="sng"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018.jpg"/>
          <p:cNvPicPr>
            <a:picLocks noChangeAspect="1" noChangeArrowheads="1"/>
          </p:cNvPicPr>
          <p:nvPr/>
        </p:nvPicPr>
        <p:blipFill>
          <a:blip r:embed="rId3" cstate="print"/>
          <a:srcRect t="38974" b="3445"/>
          <a:stretch>
            <a:fillRect/>
          </a:stretch>
        </p:blipFill>
        <p:spPr bwMode="auto">
          <a:xfrm>
            <a:off x="4644008" y="1484784"/>
            <a:ext cx="4385691" cy="4230217"/>
          </a:xfrm>
          <a:prstGeom prst="rect">
            <a:avLst/>
          </a:prstGeom>
          <a:ln>
            <a:solidFill>
              <a:schemeClr val="bg2"/>
            </a:solidFill>
          </a:ln>
          <a:effectLst>
            <a:softEdge rad="112500"/>
          </a:effectLst>
        </p:spPr>
      </p:pic>
      <p:pic>
        <p:nvPicPr>
          <p:cNvPr id="28674" name="Picture 2" descr="نتيجة بحث الصور عن ‪tributary of inferior vena cava‬‏">
            <a:hlinkClick r:id="rId4"/>
          </p:cNvPr>
          <p:cNvPicPr>
            <a:picLocks noChangeAspect="1" noChangeArrowheads="1"/>
          </p:cNvPicPr>
          <p:nvPr/>
        </p:nvPicPr>
        <p:blipFill>
          <a:blip r:embed="rId5"/>
          <a:srcRect t="4249" b="34136"/>
          <a:stretch>
            <a:fillRect/>
          </a:stretch>
        </p:blipFill>
        <p:spPr bwMode="auto">
          <a:xfrm>
            <a:off x="4643438" y="1285860"/>
            <a:ext cx="4286280" cy="4643470"/>
          </a:xfrm>
          <a:prstGeom prst="rect">
            <a:avLst/>
          </a:prstGeom>
          <a:noFill/>
          <a:ln>
            <a:solidFill>
              <a:schemeClr val="accent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1524000"/>
            <a:ext cx="3606800" cy="169277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800" b="1" dirty="0" smtClean="0">
                <a:solidFill>
                  <a:schemeClr val="bg1">
                    <a:lumMod val="75000"/>
                    <a:lumOff val="25000"/>
                  </a:schemeClr>
                </a:solidFill>
                <a:latin typeface="Calibri" pitchFamily="34" charset="0"/>
                <a:cs typeface="Arial" pitchFamily="34" charset="0"/>
              </a:rPr>
              <a:t>Two divisions: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Superficial Veins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232400" y="1181100"/>
            <a:ext cx="2921000" cy="54991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47800"/>
            <a:ext cx="5429256" cy="2277547"/>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Superficial Veins</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lying in the </a:t>
            </a:r>
            <a:r>
              <a:rPr lang="en-US" sz="2200" b="1" dirty="0" smtClean="0">
                <a:solidFill>
                  <a:schemeClr val="bg1">
                    <a:lumMod val="75000"/>
                    <a:lumOff val="25000"/>
                  </a:schemeClr>
                </a:solidFill>
                <a:latin typeface="Calibri" pitchFamily="34" charset="0"/>
                <a:cs typeface="Arial" pitchFamily="34" charset="0"/>
              </a:rPr>
              <a:t>subcutaneous tissue.</a:t>
            </a:r>
          </a:p>
          <a:p>
            <a:pPr marL="868680" lvl="1" indent="-382588" algn="just">
              <a:spcBef>
                <a:spcPct val="0"/>
              </a:spcBef>
              <a:buSzPct val="80000"/>
              <a:buFont typeface="Wingdings" pitchFamily="2" charset="2"/>
              <a:buChar char="v"/>
              <a:defRPr/>
            </a:pPr>
            <a:r>
              <a:rPr lang="en-US" sz="2200" b="1" dirty="0" smtClean="0">
                <a:solidFill>
                  <a:srgbClr val="0000FF"/>
                </a:solidFill>
                <a:latin typeface="Calibri" pitchFamily="34" charset="0"/>
                <a:cs typeface="Arial" pitchFamily="34" charset="0"/>
              </a:rPr>
              <a:t>They are </a:t>
            </a:r>
            <a:r>
              <a:rPr lang="en-US" sz="2200" dirty="0" smtClean="0">
                <a:solidFill>
                  <a:schemeClr val="bg1">
                    <a:lumMod val="75000"/>
                    <a:lumOff val="25000"/>
                  </a:schemeClr>
                </a:solidFill>
                <a:latin typeface="Calibri" pitchFamily="34" charset="0"/>
                <a:cs typeface="Arial" pitchFamily="34" charset="0"/>
              </a:rPr>
              <a:t>: </a:t>
            </a:r>
          </a:p>
          <a:p>
            <a:pPr marL="1197864" lvl="2" indent="-382588" algn="just">
              <a:spcBef>
                <a:spcPct val="0"/>
              </a:spcBef>
              <a:buClr>
                <a:schemeClr val="accent1"/>
              </a:buClr>
              <a:buSzPct val="80000"/>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 </a:t>
            </a:r>
            <a:r>
              <a:rPr lang="en-US" b="1" dirty="0" smtClean="0">
                <a:solidFill>
                  <a:srgbClr val="3399FF"/>
                </a:solidFill>
                <a:latin typeface="Calibri" pitchFamily="34" charset="0"/>
                <a:cs typeface="Arial" pitchFamily="34" charset="0"/>
              </a:rPr>
              <a:t>Great (long) saphenous vein</a:t>
            </a:r>
          </a:p>
          <a:p>
            <a:pPr marL="1197864" lvl="2" indent="-382588" algn="just">
              <a:spcBef>
                <a:spcPct val="0"/>
              </a:spcBef>
              <a:buClr>
                <a:schemeClr val="accent1"/>
              </a:buClr>
              <a:buSzPct val="80000"/>
              <a:buFont typeface="Wingdings" pitchFamily="2" charset="2"/>
              <a:buChar char="Ø"/>
              <a:defRPr/>
            </a:pPr>
            <a:r>
              <a:rPr lang="en-US" b="1" dirty="0" smtClean="0">
                <a:solidFill>
                  <a:srgbClr val="3399FF"/>
                </a:solidFill>
                <a:latin typeface="Calibri" pitchFamily="34" charset="0"/>
                <a:cs typeface="Arial" pitchFamily="34" charset="0"/>
              </a:rPr>
              <a:t> Small (short) saphenous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929322" y="1524000"/>
            <a:ext cx="2833678" cy="44470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9"/>
            <a:ext cx="5638800" cy="347787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The longest vein</a:t>
            </a:r>
          </a:p>
          <a:p>
            <a:pPr marL="514350" lvl="1" indent="-382588" algn="just">
              <a:spcBef>
                <a:spcPct val="0"/>
              </a:spcBef>
              <a:buSzPct val="80000"/>
              <a:buFont typeface="Wingdings" pitchFamily="2" charset="2"/>
              <a:buChar char="v"/>
            </a:pPr>
            <a:r>
              <a:rPr lang="en-US" sz="2200" b="1" u="sng" dirty="0" smtClean="0">
                <a:solidFill>
                  <a:schemeClr val="bg1"/>
                </a:solidFill>
                <a:latin typeface="Calibri" pitchFamily="34" charset="0"/>
                <a:cs typeface="Arial" pitchFamily="34" charset="0"/>
              </a:rPr>
              <a:t>Begins</a:t>
            </a:r>
            <a:r>
              <a:rPr lang="en-US" sz="2200" dirty="0" smtClean="0">
                <a:solidFill>
                  <a:schemeClr val="bg1">
                    <a:lumMod val="75000"/>
                    <a:lumOff val="25000"/>
                  </a:schemeClr>
                </a:solidFill>
                <a:latin typeface="Calibri" pitchFamily="34" charset="0"/>
                <a:cs typeface="Arial" pitchFamily="34" charset="0"/>
              </a:rPr>
              <a:t> from the </a:t>
            </a:r>
            <a:r>
              <a:rPr lang="en-US" sz="2200" b="1" dirty="0" smtClean="0">
                <a:solidFill>
                  <a:srgbClr val="0000FF"/>
                </a:solidFill>
                <a:latin typeface="Calibri" pitchFamily="34" charset="0"/>
                <a:cs typeface="Arial" pitchFamily="34" charset="0"/>
              </a:rPr>
              <a:t>medial end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rgbClr val="0000FF"/>
                </a:solidFill>
                <a:latin typeface="Calibri" pitchFamily="34" charset="0"/>
                <a:cs typeface="Arial" pitchFamily="34" charset="0"/>
              </a:rPr>
              <a:t>dorsal</a:t>
            </a: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venous arch of the foot.</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Passes upward </a:t>
            </a:r>
            <a:r>
              <a:rPr lang="en-US" sz="2200" b="1" u="sng" dirty="0" smtClean="0">
                <a:solidFill>
                  <a:schemeClr val="bg1">
                    <a:lumMod val="75000"/>
                    <a:lumOff val="25000"/>
                  </a:schemeClr>
                </a:solidFill>
                <a:latin typeface="Calibri" pitchFamily="34" charset="0"/>
                <a:cs typeface="Arial" pitchFamily="34" charset="0"/>
              </a:rPr>
              <a:t>in front</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the </a:t>
            </a:r>
            <a:r>
              <a:rPr lang="en-US" sz="2200" b="1" u="sng" dirty="0" smtClean="0">
                <a:solidFill>
                  <a:schemeClr val="bg1">
                    <a:lumMod val="75000"/>
                    <a:lumOff val="25000"/>
                  </a:schemeClr>
                </a:solidFill>
                <a:latin typeface="Calibri" pitchFamily="34" charset="0"/>
                <a:cs typeface="Arial" pitchFamily="34" charset="0"/>
              </a:rPr>
              <a:t>medial malleolus </a:t>
            </a:r>
            <a:r>
              <a:rPr lang="en-US" sz="2200" dirty="0" smtClean="0">
                <a:solidFill>
                  <a:schemeClr val="bg1">
                    <a:lumMod val="75000"/>
                    <a:lumOff val="25000"/>
                  </a:schemeClr>
                </a:solidFill>
                <a:latin typeface="Calibri" pitchFamily="34" charset="0"/>
                <a:cs typeface="Arial" pitchFamily="34" charset="0"/>
              </a:rPr>
              <a:t>with the </a:t>
            </a:r>
            <a:r>
              <a:rPr lang="en-US" sz="2200" b="1" dirty="0" smtClean="0">
                <a:solidFill>
                  <a:srgbClr val="00B050"/>
                </a:solidFill>
                <a:latin typeface="Calibri" pitchFamily="34" charset="0"/>
                <a:cs typeface="Arial" pitchFamily="34" charset="0"/>
              </a:rPr>
              <a:t>saphenous nerve.</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Then it </a:t>
            </a:r>
            <a:r>
              <a:rPr lang="en-US" sz="2200" b="1" u="sng" dirty="0" smtClean="0">
                <a:solidFill>
                  <a:schemeClr val="bg1">
                    <a:lumMod val="75000"/>
                    <a:lumOff val="25000"/>
                  </a:schemeClr>
                </a:solidFill>
                <a:latin typeface="Calibri" pitchFamily="34" charset="0"/>
                <a:cs typeface="Arial" pitchFamily="34" charset="0"/>
              </a:rPr>
              <a:t>ascends</a:t>
            </a:r>
            <a:r>
              <a:rPr lang="en-US" sz="2200" dirty="0" smtClean="0">
                <a:solidFill>
                  <a:schemeClr val="bg1">
                    <a:lumMod val="75000"/>
                    <a:lumOff val="25000"/>
                  </a:schemeClr>
                </a:solidFill>
                <a:latin typeface="Calibri" pitchFamily="34" charset="0"/>
                <a:cs typeface="Arial" pitchFamily="34" charset="0"/>
              </a:rPr>
              <a:t> in accompany with the </a:t>
            </a:r>
            <a:r>
              <a:rPr lang="en-US" sz="2200" b="1" dirty="0" smtClean="0">
                <a:solidFill>
                  <a:srgbClr val="00B050"/>
                </a:solidFill>
                <a:latin typeface="Calibri" pitchFamily="34" charset="0"/>
                <a:cs typeface="Arial" pitchFamily="34" charset="0"/>
              </a:rPr>
              <a:t>saphenous nerve </a:t>
            </a:r>
            <a:r>
              <a:rPr lang="en-US" sz="2200" b="1" u="sng" dirty="0" smtClean="0">
                <a:solidFill>
                  <a:schemeClr val="bg1">
                    <a:lumMod val="75000"/>
                    <a:lumOff val="25000"/>
                  </a:schemeClr>
                </a:solidFill>
                <a:latin typeface="Calibri" pitchFamily="34" charset="0"/>
                <a:cs typeface="Arial" pitchFamily="34" charset="0"/>
              </a:rPr>
              <a:t>in the superficial fascia </a:t>
            </a:r>
            <a:r>
              <a:rPr lang="en-US" sz="2200" dirty="0" smtClean="0">
                <a:solidFill>
                  <a:schemeClr val="bg1">
                    <a:lumMod val="75000"/>
                    <a:lumOff val="25000"/>
                  </a:schemeClr>
                </a:solidFill>
                <a:latin typeface="Calibri" pitchFamily="34" charset="0"/>
                <a:cs typeface="Arial" pitchFamily="34" charset="0"/>
              </a:rPr>
              <a:t>over the </a:t>
            </a:r>
            <a:r>
              <a:rPr lang="en-US" sz="2200" b="1" u="sng" dirty="0" smtClean="0">
                <a:solidFill>
                  <a:schemeClr val="bg1">
                    <a:lumMod val="75000"/>
                    <a:lumOff val="25000"/>
                  </a:schemeClr>
                </a:solidFill>
                <a:latin typeface="Calibri" pitchFamily="34" charset="0"/>
                <a:cs typeface="Arial" pitchFamily="34" charset="0"/>
              </a:rPr>
              <a:t>medial side of the leg.</a:t>
            </a:r>
          </a:p>
          <a:p>
            <a:pPr lvl="1" indent="-382588" algn="just">
              <a:spcBef>
                <a:spcPct val="0"/>
              </a:spcBef>
              <a:buSzPct val="80000"/>
              <a:buFont typeface="Wingdings" pitchFamily="2" charset="2"/>
              <a:buChar char="Ø"/>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248400" y="1600200"/>
            <a:ext cx="2362200" cy="4447098"/>
          </a:xfrm>
          <a:prstGeom prst="rect">
            <a:avLst/>
          </a:prstGeom>
          <a:ln>
            <a:noFill/>
          </a:ln>
          <a:effectLst>
            <a:softEdge rad="112500"/>
          </a:effectLst>
        </p:spPr>
      </p:pic>
      <p:pic>
        <p:nvPicPr>
          <p:cNvPr id="1026" name="Picture 2" descr="نتيجة بحث الصور عن ‪great saphenous vein and saphenous ner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1600200"/>
            <a:ext cx="2790825" cy="433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28736"/>
            <a:ext cx="5029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obliquely upwards, passing</a:t>
            </a:r>
            <a:r>
              <a:rPr lang="en-US" sz="2000" b="1" dirty="0" smtClean="0">
                <a:solidFill>
                  <a:schemeClr val="bg1">
                    <a:lumMod val="75000"/>
                    <a:lumOff val="25000"/>
                  </a:schemeClr>
                </a:solidFill>
                <a:latin typeface="Calibri" pitchFamily="34" charset="0"/>
                <a:cs typeface="Arial" pitchFamily="34" charset="0"/>
              </a:rPr>
              <a:t> behind the knee </a:t>
            </a:r>
            <a:r>
              <a:rPr lang="en-US" sz="2000" dirty="0" smtClean="0">
                <a:solidFill>
                  <a:schemeClr val="bg1">
                    <a:lumMod val="75000"/>
                    <a:lumOff val="25000"/>
                  </a:schemeClr>
                </a:solidFill>
                <a:latin typeface="Calibri" pitchFamily="34" charset="0"/>
                <a:cs typeface="Arial" pitchFamily="34" charset="0"/>
              </a:rPr>
              <a:t>and curves forward around the </a:t>
            </a:r>
            <a:r>
              <a:rPr lang="en-US" sz="2000" b="1" dirty="0" smtClean="0">
                <a:solidFill>
                  <a:schemeClr val="bg1">
                    <a:lumMod val="75000"/>
                    <a:lumOff val="25000"/>
                  </a:schemeClr>
                </a:solidFill>
                <a:latin typeface="Calibri" pitchFamily="34" charset="0"/>
                <a:cs typeface="Arial" pitchFamily="34" charset="0"/>
              </a:rPr>
              <a:t>medial side of the thigh.</a:t>
            </a:r>
          </a:p>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Hooks</a:t>
            </a:r>
            <a:r>
              <a:rPr lang="en-US" sz="2000" dirty="0" smtClean="0">
                <a:solidFill>
                  <a:schemeClr val="bg1">
                    <a:lumMod val="75000"/>
                    <a:lumOff val="25000"/>
                  </a:schemeClr>
                </a:solidFill>
                <a:latin typeface="Calibri" pitchFamily="34" charset="0"/>
                <a:cs typeface="Arial" pitchFamily="34" charset="0"/>
              </a:rPr>
              <a:t> through the lower part of the </a:t>
            </a:r>
            <a:r>
              <a:rPr lang="en-US" sz="2000" b="1" u="sng" dirty="0" err="1" smtClean="0">
                <a:solidFill>
                  <a:schemeClr val="bg1">
                    <a:lumMod val="75000"/>
                    <a:lumOff val="25000"/>
                  </a:schemeClr>
                </a:solidFill>
                <a:latin typeface="Calibri" pitchFamily="34" charset="0"/>
                <a:cs typeface="Arial" pitchFamily="34" charset="0"/>
              </a:rPr>
              <a:t>saphenous</a:t>
            </a:r>
            <a:r>
              <a:rPr lang="en-US" sz="2000" b="1" u="sng" dirty="0" smtClean="0">
                <a:solidFill>
                  <a:schemeClr val="bg1">
                    <a:lumMod val="75000"/>
                    <a:lumOff val="25000"/>
                  </a:schemeClr>
                </a:solidFill>
                <a:latin typeface="Calibri" pitchFamily="34" charset="0"/>
                <a:cs typeface="Arial" pitchFamily="34" charset="0"/>
              </a:rPr>
              <a:t> openin</a:t>
            </a:r>
            <a:r>
              <a:rPr lang="en-US" sz="2000" b="1" dirty="0" smtClean="0">
                <a:solidFill>
                  <a:schemeClr val="bg1">
                    <a:lumMod val="75000"/>
                    <a:lumOff val="25000"/>
                  </a:schemeClr>
                </a:solidFill>
                <a:latin typeface="Calibri" pitchFamily="34" charset="0"/>
                <a:cs typeface="Arial" pitchFamily="34" charset="0"/>
              </a:rPr>
              <a:t>g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deep fascia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rgbClr val="0000FF"/>
                </a:solidFill>
                <a:latin typeface="Calibri" pitchFamily="34" charset="0"/>
                <a:cs typeface="Arial" pitchFamily="34" charset="0"/>
              </a:rPr>
              <a:t>join the femoral vein </a:t>
            </a:r>
            <a:r>
              <a:rPr lang="en-US" sz="2000" dirty="0" smtClean="0">
                <a:solidFill>
                  <a:schemeClr val="bg1">
                    <a:lumMod val="75000"/>
                    <a:lumOff val="25000"/>
                  </a:schemeClr>
                </a:solidFill>
                <a:latin typeface="Calibri" pitchFamily="34" charset="0"/>
                <a:cs typeface="Arial" pitchFamily="34" charset="0"/>
              </a:rPr>
              <a:t>about 1.5 in. (4 cm) </a:t>
            </a:r>
            <a:r>
              <a:rPr lang="en-US" sz="2000" b="1" dirty="0" smtClean="0">
                <a:solidFill>
                  <a:schemeClr val="bg1">
                    <a:lumMod val="75000"/>
                    <a:lumOff val="25000"/>
                  </a:schemeClr>
                </a:solidFill>
                <a:latin typeface="Calibri" pitchFamily="34" charset="0"/>
                <a:cs typeface="Arial" pitchFamily="34" charset="0"/>
              </a:rPr>
              <a:t>below and lateral </a:t>
            </a:r>
            <a:r>
              <a:rPr lang="en-US" sz="2000" dirty="0" smtClean="0">
                <a:solidFill>
                  <a:schemeClr val="bg1">
                    <a:lumMod val="75000"/>
                    <a:lumOff val="25000"/>
                  </a:schemeClr>
                </a:solidFill>
                <a:latin typeface="Calibri" pitchFamily="34" charset="0"/>
                <a:cs typeface="Arial" pitchFamily="34" charset="0"/>
              </a:rPr>
              <a:t>to the </a:t>
            </a:r>
            <a:r>
              <a:rPr lang="en-US" sz="2000" b="1" dirty="0" smtClean="0">
                <a:solidFill>
                  <a:schemeClr val="bg1">
                    <a:lumMod val="75000"/>
                    <a:lumOff val="25000"/>
                  </a:schemeClr>
                </a:solidFill>
                <a:latin typeface="Calibri" pitchFamily="34" charset="0"/>
                <a:cs typeface="Arial" pitchFamily="34" charset="0"/>
              </a:rPr>
              <a:t>pubic tubercle.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2" descr="Great Saphenous Vein Diagram">
            <a:hlinkClick r:id="rId3"/>
          </p:cNvPr>
          <p:cNvPicPr>
            <a:picLocks noChangeAspect="1" noChangeArrowheads="1"/>
          </p:cNvPicPr>
          <p:nvPr/>
        </p:nvPicPr>
        <p:blipFill>
          <a:blip r:embed="rId4"/>
          <a:srcRect l="4651" t="1266"/>
          <a:stretch>
            <a:fillRect/>
          </a:stretch>
        </p:blipFill>
        <p:spPr bwMode="auto">
          <a:xfrm>
            <a:off x="5643570" y="1285860"/>
            <a:ext cx="2919919" cy="5572140"/>
          </a:xfrm>
          <a:prstGeom prst="rect">
            <a:avLst/>
          </a:prstGeom>
          <a:noFill/>
          <a:ln>
            <a:solidFill>
              <a:schemeClr val="bg2"/>
            </a:solidFill>
          </a:ln>
        </p:spPr>
      </p:pic>
      <p:pic>
        <p:nvPicPr>
          <p:cNvPr id="7" name="Picture 6" descr="E:\dad\Student Gray\6. Lower limb\F66122-006-f040.jpg"/>
          <p:cNvPicPr>
            <a:picLocks noChangeAspect="1" noChangeArrowheads="1"/>
          </p:cNvPicPr>
          <p:nvPr/>
        </p:nvPicPr>
        <p:blipFill>
          <a:blip r:embed="rId5" cstate="print"/>
          <a:srcRect l="13182" t="4167" r="14545" b="4167"/>
          <a:stretch>
            <a:fillRect/>
          </a:stretch>
        </p:blipFill>
        <p:spPr bwMode="auto">
          <a:xfrm>
            <a:off x="1357290" y="4714884"/>
            <a:ext cx="3129430" cy="214311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486400" cy="495520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small saphenous vein </a:t>
            </a:r>
            <a:r>
              <a:rPr lang="en-US" sz="2000" b="1" dirty="0" smtClean="0">
                <a:solidFill>
                  <a:srgbClr val="FF0000"/>
                </a:solidFill>
                <a:latin typeface="Calibri" pitchFamily="34" charset="0"/>
                <a:cs typeface="Arial" pitchFamily="34" charset="0"/>
              </a:rPr>
              <a:t>by</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one or two branches </a:t>
            </a:r>
            <a:r>
              <a:rPr lang="en-US" sz="2000" dirty="0" smtClean="0">
                <a:solidFill>
                  <a:schemeClr val="bg1">
                    <a:lumMod val="75000"/>
                    <a:lumOff val="25000"/>
                  </a:schemeClr>
                </a:solidFill>
                <a:latin typeface="Calibri" pitchFamily="34" charset="0"/>
                <a:cs typeface="Arial" pitchFamily="34" charset="0"/>
              </a:rPr>
              <a:t>that pass </a:t>
            </a:r>
            <a:r>
              <a:rPr lang="en-US" sz="2000" b="1" dirty="0" smtClean="0">
                <a:solidFill>
                  <a:schemeClr val="bg1">
                    <a:lumMod val="75000"/>
                    <a:lumOff val="25000"/>
                  </a:schemeClr>
                </a:solidFill>
                <a:latin typeface="Calibri" pitchFamily="34" charset="0"/>
                <a:cs typeface="Arial" pitchFamily="34" charset="0"/>
              </a:rPr>
              <a:t>behind the knee.</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b="1"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deep veins </a:t>
            </a:r>
            <a:r>
              <a:rPr lang="en-US" sz="2000" b="1" dirty="0" smtClean="0">
                <a:solidFill>
                  <a:srgbClr val="FF0000"/>
                </a:solidFill>
                <a:latin typeface="Calibri" pitchFamily="34" charset="0"/>
                <a:cs typeface="Arial" pitchFamily="34" charset="0"/>
              </a:rPr>
              <a:t>by</a:t>
            </a:r>
            <a:r>
              <a:rPr lang="en-US" sz="2000"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numerous </a:t>
            </a:r>
            <a:r>
              <a:rPr lang="en-US" sz="2000" b="1" dirty="0" smtClean="0">
                <a:solidFill>
                  <a:srgbClr val="0000FF"/>
                </a:solidFill>
                <a:latin typeface="Calibri" pitchFamily="34" charset="0"/>
                <a:cs typeface="Arial" pitchFamily="34" charset="0"/>
              </a:rPr>
              <a:t>perforating veins.</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have</a:t>
            </a:r>
            <a:r>
              <a:rPr lang="en-US" sz="2000" b="1" dirty="0" smtClean="0">
                <a:solidFill>
                  <a:schemeClr val="bg1">
                    <a:lumMod val="75000"/>
                    <a:lumOff val="25000"/>
                  </a:schemeClr>
                </a:solidFill>
                <a:latin typeface="Calibri" pitchFamily="34" charset="0"/>
                <a:cs typeface="Arial" pitchFamily="34" charset="0"/>
              </a:rPr>
              <a:t> valves </a:t>
            </a:r>
            <a:r>
              <a:rPr lang="en-US" sz="2000" dirty="0" smtClean="0">
                <a:solidFill>
                  <a:schemeClr val="bg1">
                    <a:lumMod val="75000"/>
                    <a:lumOff val="25000"/>
                  </a:schemeClr>
                </a:solidFill>
                <a:latin typeface="Calibri" pitchFamily="34" charset="0"/>
                <a:cs typeface="Arial" pitchFamily="34" charset="0"/>
              </a:rPr>
              <a:t>which allow blood flow </a:t>
            </a:r>
            <a:r>
              <a:rPr lang="en-US" sz="2000" b="1" dirty="0" smtClean="0">
                <a:solidFill>
                  <a:schemeClr val="bg1">
                    <a:lumMod val="75000"/>
                    <a:lumOff val="25000"/>
                  </a:schemeClr>
                </a:solidFill>
                <a:latin typeface="Calibri" pitchFamily="34" charset="0"/>
                <a:cs typeface="Arial" pitchFamily="34" charset="0"/>
              </a:rPr>
              <a:t>from superficial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chemeClr val="bg1">
                    <a:lumMod val="75000"/>
                    <a:lumOff val="25000"/>
                  </a:schemeClr>
                </a:solidFill>
                <a:latin typeface="Calibri" pitchFamily="34" charset="0"/>
                <a:cs typeface="Arial" pitchFamily="34" charset="0"/>
              </a:rPr>
              <a:t>deep veins.</a:t>
            </a:r>
          </a:p>
          <a:p>
            <a:pPr marL="411163" algn="just">
              <a:spcBef>
                <a:spcPct val="0"/>
              </a:spcBef>
              <a:buFont typeface="Wingdings" pitchFamily="2" charset="2"/>
              <a:buChar char="v"/>
            </a:pPr>
            <a:r>
              <a:rPr lang="en-US" sz="1800" dirty="0" smtClean="0">
                <a:solidFill>
                  <a:schemeClr val="bg1"/>
                </a:solidFill>
              </a:rPr>
              <a:t>It is </a:t>
            </a:r>
            <a:r>
              <a:rPr lang="en-US" sz="1800" u="sng" dirty="0" smtClean="0">
                <a:solidFill>
                  <a:srgbClr val="B014BC"/>
                </a:solidFill>
              </a:rPr>
              <a:t>clinically significant</a:t>
            </a:r>
            <a:r>
              <a:rPr lang="en-US" sz="1800" dirty="0" smtClean="0">
                <a:solidFill>
                  <a:srgbClr val="B014BC"/>
                </a:solidFill>
              </a:rPr>
              <a:t> in coronary bypass surgery </a:t>
            </a:r>
            <a:r>
              <a:rPr lang="en-US" sz="1800" dirty="0" smtClean="0">
                <a:solidFill>
                  <a:schemeClr val="bg1"/>
                </a:solidFill>
              </a:rPr>
              <a:t>and</a:t>
            </a:r>
            <a:r>
              <a:rPr lang="en-US" sz="1800" dirty="0" smtClean="0">
                <a:solidFill>
                  <a:srgbClr val="B014BC"/>
                </a:solidFill>
              </a:rPr>
              <a:t> in intravenous injection of fluids </a:t>
            </a:r>
            <a:r>
              <a:rPr lang="en-US" sz="1800" dirty="0" smtClean="0">
                <a:solidFill>
                  <a:srgbClr val="00B050"/>
                </a:solidFill>
              </a:rPr>
              <a:t>due to other venous collapse.</a:t>
            </a:r>
            <a:endParaRPr lang="en-US" sz="1800" dirty="0" smtClean="0">
              <a:solidFill>
                <a:srgbClr val="B014BC"/>
              </a:solidFill>
              <a:latin typeface="Calibri" pitchFamily="34" charset="0"/>
              <a:cs typeface="Arial" pitchFamily="34" charset="0"/>
            </a:endParaRPr>
          </a:p>
          <a:p>
            <a:r>
              <a:rPr lang="en-US" sz="2000" dirty="0" smtClean="0">
                <a:solidFill>
                  <a:schemeClr val="bg1"/>
                </a:solidFill>
                <a:latin typeface="Calibri" pitchFamily="34" charset="0"/>
                <a:cs typeface="Arial" pitchFamily="34" charset="0"/>
              </a:rPr>
              <a:t> So, </a:t>
            </a:r>
            <a:r>
              <a:rPr lang="en-US" sz="2000" b="1" u="sng" dirty="0" smtClean="0">
                <a:solidFill>
                  <a:schemeClr val="bg1"/>
                </a:solidFill>
                <a:latin typeface="Calibri" pitchFamily="34" charset="0"/>
                <a:cs typeface="Arial" pitchFamily="34" charset="0"/>
              </a:rPr>
              <a:t>The great saphenous vein</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is </a:t>
            </a:r>
            <a:r>
              <a:rPr lang="en-US" sz="2000" b="1" u="sng" dirty="0" smtClean="0">
                <a:solidFill>
                  <a:srgbClr val="C00000"/>
                </a:solidFill>
                <a:latin typeface="Calibri" pitchFamily="34" charset="0"/>
                <a:cs typeface="Arial" pitchFamily="34" charset="0"/>
              </a:rPr>
              <a:t>used in</a:t>
            </a:r>
            <a:r>
              <a:rPr lang="en-US" sz="2000" b="1" dirty="0" smtClean="0">
                <a:solidFill>
                  <a:srgbClr val="C0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venous grafting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saphenous vein </a:t>
            </a:r>
            <a:r>
              <a:rPr lang="en-US" sz="2000" b="1" dirty="0" err="1" smtClean="0">
                <a:solidFill>
                  <a:srgbClr val="0000FF"/>
                </a:solidFill>
                <a:latin typeface="Calibri" pitchFamily="34" charset="0"/>
                <a:cs typeface="Arial" pitchFamily="34" charset="0"/>
              </a:rPr>
              <a:t>cutdown</a:t>
            </a:r>
            <a:r>
              <a:rPr lang="en-US" sz="2000" b="1" dirty="0" smtClean="0">
                <a:solidFill>
                  <a:srgbClr val="0000FF"/>
                </a:solidFill>
                <a:latin typeface="Calibri" pitchFamily="34" charset="0"/>
                <a:cs typeface="Arial" pitchFamily="34" charset="0"/>
              </a:rPr>
              <a:t> </a:t>
            </a:r>
            <a:r>
              <a:rPr lang="en-US" sz="2000" dirty="0" smtClean="0">
                <a:solidFill>
                  <a:schemeClr val="bg1"/>
                </a:solidFill>
              </a:rPr>
              <a:t>may be </a:t>
            </a:r>
            <a:r>
              <a:rPr lang="en-US" sz="1800" dirty="0" smtClean="0">
                <a:solidFill>
                  <a:schemeClr val="bg1"/>
                </a:solidFill>
              </a:rPr>
              <a:t>necessary for </a:t>
            </a:r>
            <a:r>
              <a:rPr lang="en-US" sz="1800" b="1" dirty="0" smtClean="0">
                <a:solidFill>
                  <a:schemeClr val="bg1"/>
                </a:solidFill>
              </a:rPr>
              <a:t>inserting the </a:t>
            </a:r>
            <a:r>
              <a:rPr lang="en-US" sz="1800" b="1" dirty="0" err="1" smtClean="0">
                <a:solidFill>
                  <a:schemeClr val="bg1"/>
                </a:solidFill>
              </a:rPr>
              <a:t>neddle</a:t>
            </a:r>
            <a:r>
              <a:rPr lang="en-US" sz="1800" b="1" dirty="0" smtClean="0">
                <a:solidFill>
                  <a:schemeClr val="bg1"/>
                </a:solidFill>
              </a:rPr>
              <a:t> or </a:t>
            </a:r>
            <a:r>
              <a:rPr lang="en-US" sz="1800" b="1" dirty="0" err="1" smtClean="0">
                <a:solidFill>
                  <a:schemeClr val="bg1"/>
                </a:solidFill>
              </a:rPr>
              <a:t>canula</a:t>
            </a:r>
            <a:r>
              <a:rPr lang="en-US" sz="1800" b="1" dirty="0" smtClean="0">
                <a:solidFill>
                  <a:srgbClr val="00B050"/>
                </a:solidFill>
              </a:rPr>
              <a:t> </a:t>
            </a:r>
            <a:r>
              <a:rPr lang="en-US" sz="2000" dirty="0" smtClean="0">
                <a:solidFill>
                  <a:schemeClr val="bg1">
                    <a:lumMod val="75000"/>
                    <a:lumOff val="25000"/>
                  </a:schemeClr>
                </a:solidFill>
                <a:latin typeface="Calibri" pitchFamily="34" charset="0"/>
                <a:cs typeface="Arial" pitchFamily="34" charset="0"/>
              </a:rPr>
              <a:t>(take care of the </a:t>
            </a:r>
            <a:r>
              <a:rPr lang="en-US" sz="2000" b="1" dirty="0" smtClean="0">
                <a:solidFill>
                  <a:schemeClr val="bg1">
                    <a:lumMod val="75000"/>
                    <a:lumOff val="25000"/>
                  </a:schemeClr>
                </a:solidFill>
                <a:latin typeface="Calibri" pitchFamily="34" charset="0"/>
                <a:cs typeface="Arial" pitchFamily="34" charset="0"/>
              </a:rPr>
              <a:t>saphenous nerve </a:t>
            </a:r>
            <a:r>
              <a:rPr lang="en-US" sz="2000"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7" name="Picture 2" descr="Small Saphenous Vein"/>
          <p:cNvPicPr>
            <a:picLocks noChangeAspect="1" noChangeArrowheads="1"/>
          </p:cNvPicPr>
          <p:nvPr/>
        </p:nvPicPr>
        <p:blipFill>
          <a:blip r:embed="rId3"/>
          <a:srcRect/>
          <a:stretch>
            <a:fillRect/>
          </a:stretch>
        </p:blipFill>
        <p:spPr bwMode="auto">
          <a:xfrm>
            <a:off x="5929322" y="1571612"/>
            <a:ext cx="2857520" cy="3838575"/>
          </a:xfrm>
          <a:prstGeom prst="rect">
            <a:avLst/>
          </a:prstGeom>
          <a:noFill/>
        </p:spPr>
      </p:pic>
      <p:pic>
        <p:nvPicPr>
          <p:cNvPr id="8" name="Picture 4" descr="http://www.varicoseveindoctors.com/images/vari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22" y="1071546"/>
            <a:ext cx="2917558" cy="42862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9458" name="Picture 2" descr="https://encrypted-tbn2.gstatic.com/images?q=tbn:ANd9GcQVwRxyN4GZIfBVPmBaarp1si3sK_Dg3ZEAcrs6NKlRPgmOh9HybA">
            <a:hlinkClick r:id="rId5"/>
          </p:cNvPr>
          <p:cNvPicPr>
            <a:picLocks noChangeAspect="1" noChangeArrowheads="1"/>
          </p:cNvPicPr>
          <p:nvPr/>
        </p:nvPicPr>
        <p:blipFill>
          <a:blip r:embed="rId6"/>
          <a:srcRect/>
          <a:stretch>
            <a:fillRect/>
          </a:stretch>
        </p:blipFill>
        <p:spPr bwMode="auto">
          <a:xfrm>
            <a:off x="5334000" y="5072075"/>
            <a:ext cx="3810000" cy="1785926"/>
          </a:xfrm>
          <a:prstGeom prst="rect">
            <a:avLst/>
          </a:prstGeom>
          <a:noFill/>
        </p:spPr>
      </p:pic>
      <p:pic>
        <p:nvPicPr>
          <p:cNvPr id="4" name="Picture 2" descr="صورة ذات صلة">
            <a:hlinkClick r:id="rId7"/>
          </p:cNvPr>
          <p:cNvPicPr>
            <a:picLocks noChangeAspect="1" noChangeArrowheads="1"/>
          </p:cNvPicPr>
          <p:nvPr/>
        </p:nvPicPr>
        <p:blipFill>
          <a:blip r:embed="rId8"/>
          <a:srcRect/>
          <a:stretch>
            <a:fillRect/>
          </a:stretch>
        </p:blipFill>
        <p:spPr bwMode="auto">
          <a:xfrm>
            <a:off x="5929322" y="1071546"/>
            <a:ext cx="2928958" cy="4143404"/>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Small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24000"/>
            <a:ext cx="5857884" cy="44012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Arises </a:t>
            </a:r>
            <a:r>
              <a:rPr lang="en-US" sz="2000" dirty="0" smtClean="0">
                <a:solidFill>
                  <a:schemeClr val="bg1">
                    <a:lumMod val="75000"/>
                    <a:lumOff val="25000"/>
                  </a:schemeClr>
                </a:solidFill>
                <a:latin typeface="Calibri" pitchFamily="34" charset="0"/>
                <a:cs typeface="Arial" pitchFamily="34" charset="0"/>
              </a:rPr>
              <a:t>from the </a:t>
            </a:r>
            <a:r>
              <a:rPr lang="en-US" sz="2000" b="1" dirty="0" smtClean="0">
                <a:solidFill>
                  <a:srgbClr val="0000FF"/>
                </a:solidFill>
                <a:latin typeface="Calibri" pitchFamily="34" charset="0"/>
                <a:cs typeface="Arial" pitchFamily="34" charset="0"/>
              </a:rPr>
              <a:t>lateral end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dorsal venous arch.</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b="1" u="sng" dirty="0" smtClean="0">
                <a:solidFill>
                  <a:srgbClr val="0000FF"/>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u="sng" dirty="0" smtClean="0">
                <a:solidFill>
                  <a:srgbClr val="0000FF"/>
                </a:solidFill>
                <a:latin typeface="Calibri" pitchFamily="34" charset="0"/>
                <a:cs typeface="Arial" pitchFamily="34" charset="0"/>
              </a:rPr>
              <a:t>lateral malleolus</a:t>
            </a:r>
            <a:r>
              <a:rPr lang="en-US" sz="2000" b="1" dirty="0" smtClean="0">
                <a:solidFill>
                  <a:srgbClr val="0000FF"/>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in company with the </a:t>
            </a:r>
            <a:r>
              <a:rPr lang="en-US" sz="2000" b="1" dirty="0" smtClean="0">
                <a:solidFill>
                  <a:srgbClr val="00B050"/>
                </a:solidFill>
                <a:latin typeface="Calibri" pitchFamily="34" charset="0"/>
                <a:cs typeface="Arial" pitchFamily="34" charset="0"/>
              </a:rPr>
              <a:t>sural nerve.</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dirty="0" smtClean="0">
                <a:solidFill>
                  <a:schemeClr val="bg1">
                    <a:lumMod val="75000"/>
                    <a:lumOff val="25000"/>
                  </a:schemeClr>
                </a:solidFill>
                <a:latin typeface="Calibri" pitchFamily="34" charset="0"/>
                <a:cs typeface="Arial" pitchFamily="34" charset="0"/>
              </a:rPr>
              <a:t>along the </a:t>
            </a:r>
            <a:r>
              <a:rPr lang="en-US" sz="2000" u="sng" dirty="0" smtClean="0">
                <a:solidFill>
                  <a:schemeClr val="bg1">
                    <a:lumMod val="75000"/>
                    <a:lumOff val="25000"/>
                  </a:schemeClr>
                </a:solidFill>
                <a:latin typeface="Calibri" pitchFamily="34" charset="0"/>
                <a:cs typeface="Arial" pitchFamily="34" charset="0"/>
              </a:rPr>
              <a:t>lateral borde</a:t>
            </a:r>
            <a:r>
              <a:rPr lang="en-US" sz="2000" dirty="0" smtClean="0">
                <a:solidFill>
                  <a:schemeClr val="bg1">
                    <a:lumMod val="75000"/>
                    <a:lumOff val="25000"/>
                  </a:schemeClr>
                </a:solidFill>
                <a:latin typeface="Calibri" pitchFamily="34" charset="0"/>
                <a:cs typeface="Arial" pitchFamily="34" charset="0"/>
              </a:rPr>
              <a:t>r of the </a:t>
            </a:r>
            <a:r>
              <a:rPr lang="en-US" sz="2000" b="1" u="sng" dirty="0" smtClean="0">
                <a:solidFill>
                  <a:srgbClr val="C00000"/>
                </a:solidFill>
                <a:latin typeface="Calibri" pitchFamily="34" charset="0"/>
                <a:cs typeface="Arial" pitchFamily="34" charset="0"/>
              </a:rPr>
              <a:t>tendocalcaneus</a:t>
            </a:r>
            <a:r>
              <a:rPr lang="en-US" sz="2000" dirty="0" smtClean="0">
                <a:solidFill>
                  <a:schemeClr val="bg1">
                    <a:lumMod val="75000"/>
                    <a:lumOff val="25000"/>
                  </a:schemeClr>
                </a:solidFill>
                <a:latin typeface="Calibri" pitchFamily="34" charset="0"/>
                <a:cs typeface="Arial" pitchFamily="34" charset="0"/>
              </a:rPr>
              <a:t> and then </a:t>
            </a:r>
            <a:r>
              <a:rPr lang="en-US" sz="2000" b="1" dirty="0" smtClean="0">
                <a:solidFill>
                  <a:schemeClr val="bg1">
                    <a:lumMod val="75000"/>
                    <a:lumOff val="25000"/>
                  </a:schemeClr>
                </a:solidFill>
                <a:latin typeface="Calibri" pitchFamily="34" charset="0"/>
                <a:cs typeface="Arial" pitchFamily="34" charset="0"/>
              </a:rPr>
              <a:t>runs up  </a:t>
            </a:r>
            <a:r>
              <a:rPr lang="en-US" sz="2000" dirty="0" smtClean="0">
                <a:solidFill>
                  <a:schemeClr val="bg1">
                    <a:lumMod val="75000"/>
                    <a:lumOff val="25000"/>
                  </a:schemeClr>
                </a:solidFill>
                <a:latin typeface="Calibri" pitchFamily="34" charset="0"/>
                <a:cs typeface="Arial" pitchFamily="34" charset="0"/>
              </a:rPr>
              <a:t>to  the  </a:t>
            </a:r>
          </a:p>
          <a:p>
            <a:pPr marL="28575" indent="0" algn="just">
              <a:spcBef>
                <a:spcPct val="0"/>
              </a:spcBef>
              <a:buNone/>
            </a:pPr>
            <a:r>
              <a:rPr lang="en-US" sz="2000" b="1" dirty="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back of the leg</a:t>
            </a:r>
            <a:r>
              <a:rPr lang="en-US" sz="2000" b="1"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Pierces</a:t>
            </a:r>
            <a:r>
              <a:rPr lang="en-US" sz="1800" dirty="0" smtClean="0">
                <a:solidFill>
                  <a:schemeClr val="bg1">
                    <a:lumMod val="75000"/>
                    <a:lumOff val="25000"/>
                  </a:schemeClr>
                </a:solidFill>
                <a:latin typeface="Calibri" pitchFamily="34" charset="0"/>
                <a:cs typeface="Arial" pitchFamily="34" charset="0"/>
              </a:rPr>
              <a:t> the </a:t>
            </a:r>
            <a:r>
              <a:rPr lang="en-US" sz="1800" b="1" dirty="0" smtClean="0">
                <a:solidFill>
                  <a:schemeClr val="bg1">
                    <a:lumMod val="75000"/>
                    <a:lumOff val="25000"/>
                  </a:schemeClr>
                </a:solidFill>
                <a:latin typeface="Calibri" pitchFamily="34" charset="0"/>
                <a:cs typeface="Arial" pitchFamily="34" charset="0"/>
              </a:rPr>
              <a:t>deep fascia </a:t>
            </a:r>
            <a:r>
              <a:rPr lang="en-US" sz="1800" dirty="0" smtClean="0">
                <a:solidFill>
                  <a:schemeClr val="bg1">
                    <a:lumMod val="75000"/>
                    <a:lumOff val="25000"/>
                  </a:schemeClr>
                </a:solidFill>
                <a:latin typeface="Calibri" pitchFamily="34" charset="0"/>
                <a:cs typeface="Arial" pitchFamily="34" charset="0"/>
              </a:rPr>
              <a:t>in the </a:t>
            </a:r>
            <a:r>
              <a:rPr lang="en-US" sz="1800" b="1" dirty="0" smtClean="0">
                <a:solidFill>
                  <a:schemeClr val="bg1">
                    <a:lumMod val="75000"/>
                    <a:lumOff val="25000"/>
                  </a:schemeClr>
                </a:solidFill>
                <a:latin typeface="Calibri" pitchFamily="34" charset="0"/>
                <a:cs typeface="Arial" pitchFamily="34" charset="0"/>
              </a:rPr>
              <a:t>lower part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chemeClr val="bg1">
                    <a:lumMod val="75000"/>
                    <a:lumOff val="25000"/>
                  </a:schemeClr>
                </a:solidFill>
                <a:latin typeface="Calibri" pitchFamily="34" charset="0"/>
                <a:cs typeface="Arial" pitchFamily="34" charset="0"/>
              </a:rPr>
              <a:t>popliteal fossa</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 </a:t>
            </a:r>
            <a:r>
              <a:rPr lang="en-US" sz="1800" b="1" u="sng" dirty="0" smtClean="0">
                <a:solidFill>
                  <a:schemeClr val="bg1"/>
                </a:solidFill>
                <a:latin typeface="Calibri" pitchFamily="34" charset="0"/>
                <a:cs typeface="Arial" pitchFamily="34" charset="0"/>
              </a:rPr>
              <a:t>Drains into</a:t>
            </a:r>
            <a:r>
              <a:rPr lang="en-US" sz="1800" b="1" dirty="0" smtClean="0">
                <a:solidFill>
                  <a:schemeClr val="bg1"/>
                </a:solidFill>
                <a:latin typeface="Calibri" pitchFamily="34" charset="0"/>
                <a:cs typeface="Arial" pitchFamily="34" charset="0"/>
              </a:rPr>
              <a:t> </a:t>
            </a:r>
            <a:r>
              <a:rPr lang="en-US" sz="1800" dirty="0" smtClean="0">
                <a:solidFill>
                  <a:schemeClr val="bg1">
                    <a:lumMod val="75000"/>
                    <a:lumOff val="25000"/>
                  </a:schemeClr>
                </a:solidFill>
                <a:latin typeface="Calibri" pitchFamily="34" charset="0"/>
                <a:cs typeface="Arial" pitchFamily="34" charset="0"/>
              </a:rPr>
              <a:t>the </a:t>
            </a:r>
            <a:r>
              <a:rPr lang="en-US" sz="1800" b="1" dirty="0" smtClean="0">
                <a:solidFill>
                  <a:srgbClr val="0000FF"/>
                </a:solidFill>
                <a:latin typeface="Calibri" pitchFamily="34" charset="0"/>
                <a:cs typeface="Arial" pitchFamily="34" charset="0"/>
              </a:rPr>
              <a:t>popliteal vein</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Has </a:t>
            </a:r>
            <a:r>
              <a:rPr lang="en-US" sz="1800" b="1" dirty="0" smtClean="0">
                <a:solidFill>
                  <a:schemeClr val="bg1">
                    <a:lumMod val="75000"/>
                    <a:lumOff val="25000"/>
                  </a:schemeClr>
                </a:solidFill>
                <a:latin typeface="Calibri" pitchFamily="34" charset="0"/>
                <a:cs typeface="Arial" pitchFamily="34" charset="0"/>
              </a:rPr>
              <a:t>numerous valves </a:t>
            </a:r>
            <a:r>
              <a:rPr lang="en-US" sz="1800" dirty="0" smtClean="0">
                <a:solidFill>
                  <a:schemeClr val="bg1">
                    <a:lumMod val="75000"/>
                    <a:lumOff val="25000"/>
                  </a:schemeClr>
                </a:solidFill>
                <a:latin typeface="Calibri" pitchFamily="34" charset="0"/>
                <a:cs typeface="Arial" pitchFamily="34" charset="0"/>
              </a:rPr>
              <a:t>along its course.</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Anastomosis freely with great saphenous vein.</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324600" y="1600200"/>
            <a:ext cx="2362200" cy="4447098"/>
          </a:xfrm>
          <a:prstGeom prst="rect">
            <a:avLst/>
          </a:prstGeom>
          <a:ln>
            <a:noFill/>
          </a:ln>
          <a:effectLst>
            <a:softEdge rad="112500"/>
          </a:effectLst>
        </p:spPr>
      </p:pic>
      <p:pic>
        <p:nvPicPr>
          <p:cNvPr id="3074" name="Picture 2" descr="http://www.georgegeroulakos.co.uk/varicoseveins_clip_image002.jpg"/>
          <p:cNvPicPr>
            <a:picLocks noChangeAspect="1" noChangeArrowheads="1"/>
          </p:cNvPicPr>
          <p:nvPr/>
        </p:nvPicPr>
        <p:blipFill>
          <a:blip r:embed="rId4"/>
          <a:srcRect l="2907" r="1162"/>
          <a:stretch>
            <a:fillRect/>
          </a:stretch>
        </p:blipFill>
        <p:spPr bwMode="auto">
          <a:xfrm>
            <a:off x="6357950" y="1643050"/>
            <a:ext cx="2500330" cy="4429156"/>
          </a:xfrm>
          <a:prstGeom prst="rect">
            <a:avLst/>
          </a:prstGeom>
          <a:noFill/>
        </p:spPr>
      </p:pic>
      <p:sp>
        <p:nvSpPr>
          <p:cNvPr id="8" name="Left Arrow 7"/>
          <p:cNvSpPr/>
          <p:nvPr/>
        </p:nvSpPr>
        <p:spPr>
          <a:xfrm>
            <a:off x="8215338" y="4429132"/>
            <a:ext cx="214314"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143900" y="371475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a:solidFill>
            <a:schemeClr val="accent2">
              <a:lumMod val="20000"/>
              <a:lumOff val="80000"/>
            </a:schemeClr>
          </a:solidFill>
          <a:ln>
            <a:solidFill>
              <a:schemeClr val="bg2"/>
            </a:solidFill>
          </a:ln>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Objectives</a:t>
            </a:r>
          </a:p>
        </p:txBody>
      </p:sp>
      <p:sp>
        <p:nvSpPr>
          <p:cNvPr id="8195" name="Content Placeholder 2"/>
          <p:cNvSpPr>
            <a:spLocks noGrp="1"/>
          </p:cNvSpPr>
          <p:nvPr>
            <p:ph idx="1"/>
          </p:nvPr>
        </p:nvSpPr>
        <p:spPr>
          <a:xfrm>
            <a:off x="428596" y="1295400"/>
            <a:ext cx="8286808" cy="3419484"/>
          </a:xfrm>
          <a:solidFill>
            <a:srgbClr val="2CD0D4">
              <a:alpha val="27843"/>
            </a:srgbClr>
          </a:solidFill>
          <a:ln w="28575">
            <a:solidFill>
              <a:schemeClr val="tx1"/>
            </a:solidFill>
          </a:ln>
        </p:spPr>
        <p:txBody>
          <a:bodyPr/>
          <a:lstStyle/>
          <a:p>
            <a:pPr algn="just" eaLnBrk="1" hangingPunct="1">
              <a:buFont typeface="Arial" pitchFamily="34" charset="0"/>
              <a:buNone/>
            </a:pPr>
            <a:r>
              <a:rPr lang="en-US" sz="2200" b="1" dirty="0" smtClean="0">
                <a:solidFill>
                  <a:schemeClr val="bg1">
                    <a:lumMod val="75000"/>
                    <a:lumOff val="25000"/>
                  </a:schemeClr>
                </a:solidFill>
                <a:latin typeface="Calibri" pitchFamily="34" charset="0"/>
                <a:cs typeface="Tahoma" pitchFamily="34" charset="0"/>
              </a:rPr>
              <a:t>	</a:t>
            </a:r>
            <a:r>
              <a:rPr lang="en-US" sz="2400" b="1" dirty="0" smtClean="0">
                <a:solidFill>
                  <a:schemeClr val="bg1">
                    <a:lumMod val="75000"/>
                    <a:lumOff val="25000"/>
                  </a:schemeClr>
                </a:solidFill>
                <a:latin typeface="Calibri" pitchFamily="34" charset="0"/>
                <a:cs typeface="Tahoma" pitchFamily="34" charset="0"/>
              </a:rPr>
              <a:t>At the end of the lecture, the student should be able to:</a:t>
            </a:r>
          </a:p>
          <a:p>
            <a:pPr algn="just" eaLnBrk="1" hangingPunct="1">
              <a:buClr>
                <a:schemeClr val="bg1">
                  <a:lumMod val="85000"/>
                  <a:lumOff val="15000"/>
                </a:schemeClr>
              </a:buClr>
              <a:buFont typeface="Wingdings" pitchFamily="2" charset="2"/>
              <a:buChar char="v"/>
            </a:pPr>
            <a:r>
              <a:rPr lang="en-US" sz="2400" b="1" dirty="0" smtClean="0">
                <a:solidFill>
                  <a:schemeClr val="bg1">
                    <a:lumMod val="75000"/>
                    <a:lumOff val="25000"/>
                  </a:schemeClr>
                </a:solidFill>
                <a:latin typeface="Calibri" pitchFamily="34" charset="0"/>
                <a:cs typeface="Tahoma" pitchFamily="34" charset="0"/>
              </a:rPr>
              <a:t>Define the veins</a:t>
            </a:r>
            <a:r>
              <a:rPr lang="en-US" sz="2400" dirty="0" smtClean="0">
                <a:solidFill>
                  <a:schemeClr val="bg1">
                    <a:lumMod val="75000"/>
                    <a:lumOff val="25000"/>
                  </a:schemeClr>
                </a:solidFill>
                <a:latin typeface="Calibri" pitchFamily="34" charset="0"/>
                <a:cs typeface="Tahoma" pitchFamily="34" charset="0"/>
              </a:rPr>
              <a:t>, and understand the </a:t>
            </a:r>
            <a:r>
              <a:rPr lang="en-US" sz="2400" b="1" dirty="0" smtClean="0">
                <a:solidFill>
                  <a:schemeClr val="bg1">
                    <a:lumMod val="75000"/>
                    <a:lumOff val="25000"/>
                  </a:schemeClr>
                </a:solidFill>
                <a:latin typeface="Calibri" pitchFamily="34" charset="0"/>
                <a:cs typeface="Tahoma" pitchFamily="34" charset="0"/>
              </a:rPr>
              <a:t>general principle </a:t>
            </a:r>
            <a:r>
              <a:rPr lang="en-US" sz="2400" dirty="0" smtClean="0">
                <a:solidFill>
                  <a:schemeClr val="bg1">
                    <a:lumMod val="75000"/>
                    <a:lumOff val="25000"/>
                  </a:schemeClr>
                </a:solidFill>
                <a:latin typeface="Calibri" pitchFamily="34" charset="0"/>
                <a:cs typeface="Tahoma" pitchFamily="34" charset="0"/>
              </a:rPr>
              <a:t>of the venous system.</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superior &amp; inferior Vena Cava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List </a:t>
            </a:r>
            <a:r>
              <a:rPr lang="en-US" sz="2400" b="1" dirty="0" smtClean="0">
                <a:solidFill>
                  <a:schemeClr val="bg1">
                    <a:lumMod val="75000"/>
                    <a:lumOff val="25000"/>
                  </a:schemeClr>
                </a:solidFill>
                <a:latin typeface="Calibri" pitchFamily="34" charset="0"/>
                <a:cs typeface="Tahoma" pitchFamily="34" charset="0"/>
              </a:rPr>
              <a:t>major veins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 in the body.</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Portal Vein.</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Portocaval Anastomosis.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2"/>
            <a:ext cx="5194300" cy="3600986"/>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Deep Veins</a:t>
            </a:r>
          </a:p>
          <a:p>
            <a:pPr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Comprise the </a:t>
            </a:r>
            <a:r>
              <a:rPr lang="en-US" sz="2000" b="1" u="sng" dirty="0" smtClean="0">
                <a:solidFill>
                  <a:srgbClr val="0000FF"/>
                </a:solidFill>
                <a:latin typeface="Calibri" pitchFamily="34" charset="0"/>
                <a:cs typeface="Arial" pitchFamily="34" charset="0"/>
              </a:rPr>
              <a:t>venae comitantes</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 all the large arteries</a:t>
            </a:r>
            <a:r>
              <a:rPr lang="en-US" sz="2000" dirty="0" smtClean="0">
                <a:solidFill>
                  <a:schemeClr val="bg1">
                    <a:lumMod val="75000"/>
                    <a:lumOff val="25000"/>
                  </a:schemeClr>
                </a:solidFill>
                <a:latin typeface="Calibri" pitchFamily="34" charset="0"/>
                <a:cs typeface="Arial" pitchFamily="34" charset="0"/>
              </a:rPr>
              <a:t>, usually in pairs. </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Venae comitantes </a:t>
            </a:r>
            <a:r>
              <a:rPr lang="en-US" sz="2000" b="1" dirty="0" smtClean="0">
                <a:solidFill>
                  <a:schemeClr val="bg1">
                    <a:lumMod val="75000"/>
                    <a:lumOff val="25000"/>
                  </a:schemeClr>
                </a:solidFill>
                <a:latin typeface="Calibri" pitchFamily="34" charset="0"/>
                <a:cs typeface="Arial" pitchFamily="34" charset="0"/>
              </a:rPr>
              <a:t>unite to form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rgbClr val="0000FF"/>
                </a:solidFill>
                <a:latin typeface="Calibri" pitchFamily="34" charset="0"/>
                <a:cs typeface="Arial" pitchFamily="34" charset="0"/>
              </a:rPr>
              <a:t>popliteal vein</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continues as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rgbClr val="0000FF"/>
                </a:solidFill>
                <a:latin typeface="Calibri" pitchFamily="34" charset="0"/>
                <a:cs typeface="Arial" pitchFamily="34" charset="0"/>
              </a:rPr>
              <a:t>femoral vein</a:t>
            </a:r>
            <a:r>
              <a:rPr lang="en-US" sz="2000" b="1" dirty="0" smtClean="0">
                <a:solidFill>
                  <a:srgbClr val="0000FF"/>
                </a:solidFill>
                <a:latin typeface="Calibri" pitchFamily="34" charset="0"/>
                <a:cs typeface="Arial" pitchFamily="34" charset="0"/>
              </a:rPr>
              <a:t>.</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Deep veins </a:t>
            </a:r>
            <a:r>
              <a:rPr lang="en-US" sz="2000" b="1" dirty="0" smtClean="0">
                <a:solidFill>
                  <a:srgbClr val="B014BC"/>
                </a:solidFill>
                <a:latin typeface="Calibri" pitchFamily="34" charset="0"/>
                <a:cs typeface="Arial" pitchFamily="34" charset="0"/>
              </a:rPr>
              <a:t>Receive</a:t>
            </a:r>
            <a:r>
              <a:rPr lang="en-US" sz="2000" dirty="0" smtClean="0">
                <a:solidFill>
                  <a:schemeClr val="bg1">
                    <a:lumMod val="75000"/>
                    <a:lumOff val="25000"/>
                  </a:schemeClr>
                </a:solidFill>
                <a:latin typeface="Calibri" pitchFamily="34" charset="0"/>
                <a:cs typeface="Arial" pitchFamily="34" charset="0"/>
              </a:rPr>
              <a:t> blood from </a:t>
            </a:r>
            <a:r>
              <a:rPr lang="en-US" sz="2000" b="1" dirty="0" smtClean="0">
                <a:solidFill>
                  <a:srgbClr val="0000FF"/>
                </a:solidFill>
                <a:latin typeface="Calibri" pitchFamily="34" charset="0"/>
                <a:cs typeface="Arial" pitchFamily="34" charset="0"/>
              </a:rPr>
              <a:t>superficial veins </a:t>
            </a:r>
            <a:r>
              <a:rPr lang="en-US" sz="2000" dirty="0" smtClean="0">
                <a:solidFill>
                  <a:schemeClr val="bg1">
                    <a:lumMod val="75000"/>
                    <a:lumOff val="25000"/>
                  </a:schemeClr>
                </a:solidFill>
                <a:latin typeface="Calibri" pitchFamily="34" charset="0"/>
                <a:cs typeface="Arial" pitchFamily="34" charset="0"/>
              </a:rPr>
              <a:t>through </a:t>
            </a:r>
            <a:r>
              <a:rPr lang="en-US" sz="2000" b="1" u="sng" dirty="0" smtClean="0">
                <a:solidFill>
                  <a:srgbClr val="0000FF"/>
                </a:solidFill>
                <a:latin typeface="Calibri" pitchFamily="34" charset="0"/>
                <a:cs typeface="Arial" pitchFamily="34" charset="0"/>
              </a:rPr>
              <a:t>perforating veins. </a:t>
            </a:r>
          </a:p>
          <a:p>
            <a:pPr algn="just">
              <a:spcBef>
                <a:spcPct val="0"/>
              </a:spcBef>
              <a:buFont typeface="Wingdings" pitchFamily="2" charset="2"/>
            </a:pPr>
            <a:endParaRPr lang="ar-SA" sz="2000" dirty="0" smtClean="0">
              <a:solidFill>
                <a:schemeClr val="bg1">
                  <a:lumMod val="75000"/>
                  <a:lumOff val="25000"/>
                </a:schemeClr>
              </a:solidFill>
              <a:latin typeface="Calibri" pitchFamily="34" charset="0"/>
              <a:cs typeface="Arial" pitchFamily="34" charset="0"/>
            </a:endParaRPr>
          </a:p>
        </p:txBody>
      </p:sp>
      <p:pic>
        <p:nvPicPr>
          <p:cNvPr id="17410" name="Picture 2" descr="http://www.aviva.co.uk/library/images/med_encyclopedia/cfhg391trevar_002.gif"/>
          <p:cNvPicPr>
            <a:picLocks noChangeAspect="1" noChangeArrowheads="1"/>
          </p:cNvPicPr>
          <p:nvPr/>
        </p:nvPicPr>
        <p:blipFill>
          <a:blip r:embed="rId3"/>
          <a:srcRect/>
          <a:stretch>
            <a:fillRect/>
          </a:stretch>
        </p:blipFill>
        <p:spPr bwMode="auto">
          <a:xfrm>
            <a:off x="3786182" y="4000500"/>
            <a:ext cx="2428892" cy="2857500"/>
          </a:xfrm>
          <a:prstGeom prst="rect">
            <a:avLst/>
          </a:prstGeom>
          <a:noFill/>
        </p:spPr>
      </p:pic>
      <p:pic>
        <p:nvPicPr>
          <p:cNvPr id="14338" name="Picture 2" descr="نتيجة بحث الصور عن ‪venae comitantes of tibial vein‬‏">
            <a:hlinkClick r:id="rId4"/>
          </p:cNvPr>
          <p:cNvPicPr>
            <a:picLocks noChangeAspect="1" noChangeArrowheads="1"/>
          </p:cNvPicPr>
          <p:nvPr/>
        </p:nvPicPr>
        <p:blipFill>
          <a:blip r:embed="rId5"/>
          <a:srcRect l="4776" t="16997" r="7643" b="2266"/>
          <a:stretch>
            <a:fillRect/>
          </a:stretch>
        </p:blipFill>
        <p:spPr bwMode="auto">
          <a:xfrm>
            <a:off x="7392" y="4214818"/>
            <a:ext cx="3786182" cy="2714644"/>
          </a:xfrm>
          <a:prstGeom prst="rect">
            <a:avLst/>
          </a:prstGeom>
          <a:noFill/>
          <a:ln>
            <a:solidFill>
              <a:schemeClr val="bg2"/>
            </a:solidFill>
          </a:ln>
        </p:spPr>
      </p:pic>
      <p:sp>
        <p:nvSpPr>
          <p:cNvPr id="21" name="Oval 20"/>
          <p:cNvSpPr/>
          <p:nvPr/>
        </p:nvSpPr>
        <p:spPr>
          <a:xfrm>
            <a:off x="-1" y="5290080"/>
            <a:ext cx="755577"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 y="5072074"/>
            <a:ext cx="755577" cy="278340"/>
          </a:xfrm>
          <a:prstGeom prst="ellipse">
            <a:avLst/>
          </a:prstGeom>
          <a:noFill/>
          <a:ln w="28575">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411760" y="5805264"/>
            <a:ext cx="1008112"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79512" y="6443548"/>
            <a:ext cx="1080120"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160239" y="6304378"/>
            <a:ext cx="89959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6" y="116632"/>
            <a:ext cx="9144000" cy="1384995"/>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2800" b="1" dirty="0" smtClean="0">
                <a:solidFill>
                  <a:srgbClr val="0000FF"/>
                </a:solidFill>
                <a:latin typeface="Calibri" pitchFamily="34" charset="0"/>
                <a:ea typeface="+mn-ea"/>
                <a:cs typeface="Arial" pitchFamily="34" charset="0"/>
              </a:rPr>
              <a:t>Mechanism of Venous Return from Lower Limb </a:t>
            </a:r>
            <a:br>
              <a:rPr lang="en-US" sz="2800" b="1" dirty="0" smtClean="0">
                <a:solidFill>
                  <a:srgbClr val="0000FF"/>
                </a:solidFill>
                <a:latin typeface="Calibri" pitchFamily="34" charset="0"/>
                <a:ea typeface="+mn-ea"/>
                <a:cs typeface="Arial" pitchFamily="34" charset="0"/>
              </a:rPr>
            </a:br>
            <a:r>
              <a:rPr lang="en-US" sz="2800" b="1" dirty="0" smtClean="0">
                <a:solidFill>
                  <a:srgbClr val="0000FF"/>
                </a:solidFill>
                <a:latin typeface="Calibri" pitchFamily="34" charset="0"/>
                <a:ea typeface="+mn-ea"/>
                <a:cs typeface="Arial" pitchFamily="34" charset="0"/>
              </a:rPr>
              <a:t>and</a:t>
            </a:r>
            <a:br>
              <a:rPr lang="en-US" sz="2800" b="1" dirty="0" smtClean="0">
                <a:solidFill>
                  <a:srgbClr val="0000FF"/>
                </a:solidFill>
                <a:latin typeface="Calibri" pitchFamily="34" charset="0"/>
                <a:ea typeface="+mn-ea"/>
                <a:cs typeface="Arial" pitchFamily="34" charset="0"/>
              </a:rPr>
            </a:br>
            <a:r>
              <a:rPr lang="en-US" sz="2800" b="1" dirty="0" smtClean="0">
                <a:solidFill>
                  <a:srgbClr val="0000FF"/>
                </a:solidFill>
                <a:latin typeface="Calibri" pitchFamily="34" charset="0"/>
                <a:ea typeface="+mn-ea"/>
                <a:cs typeface="Arial" pitchFamily="34" charset="0"/>
              </a:rPr>
              <a:t>Varicose Veins</a:t>
            </a:r>
            <a:endParaRPr lang="ar-SA" sz="2800" b="1" dirty="0">
              <a:solidFill>
                <a:srgbClr val="C00000"/>
              </a:solidFill>
              <a:latin typeface="Calibri" pitchFamily="34" charset="0"/>
              <a:ea typeface="+mn-ea"/>
              <a:cs typeface="Arial" pitchFamily="34" charset="0"/>
            </a:endParaRPr>
          </a:p>
        </p:txBody>
      </p:sp>
      <p:sp>
        <p:nvSpPr>
          <p:cNvPr id="3" name="Content Placeholder 2"/>
          <p:cNvSpPr>
            <a:spLocks noGrp="1"/>
          </p:cNvSpPr>
          <p:nvPr>
            <p:ph idx="1"/>
          </p:nvPr>
        </p:nvSpPr>
        <p:spPr>
          <a:xfrm>
            <a:off x="0" y="1645493"/>
            <a:ext cx="51943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Much of the </a:t>
            </a:r>
            <a:r>
              <a:rPr lang="en-US" sz="2000" b="1" dirty="0" smtClean="0">
                <a:solidFill>
                  <a:schemeClr val="bg1">
                    <a:lumMod val="75000"/>
                    <a:lumOff val="25000"/>
                  </a:schemeClr>
                </a:solidFill>
                <a:latin typeface="Calibri" pitchFamily="34" charset="0"/>
                <a:cs typeface="Arial" pitchFamily="34" charset="0"/>
              </a:rPr>
              <a:t>saphenous blood </a:t>
            </a:r>
            <a:r>
              <a:rPr lang="en-US" sz="2000" dirty="0" smtClean="0">
                <a:solidFill>
                  <a:schemeClr val="bg1">
                    <a:lumMod val="75000"/>
                    <a:lumOff val="25000"/>
                  </a:schemeClr>
                </a:solidFill>
                <a:latin typeface="Calibri" pitchFamily="34" charset="0"/>
                <a:cs typeface="Arial" pitchFamily="34" charset="0"/>
              </a:rPr>
              <a:t>passes from </a:t>
            </a:r>
            <a:r>
              <a:rPr lang="en-US" sz="2000" b="1" dirty="0" smtClean="0">
                <a:solidFill>
                  <a:schemeClr val="bg1">
                    <a:lumMod val="75000"/>
                    <a:lumOff val="25000"/>
                  </a:schemeClr>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through the </a:t>
            </a:r>
            <a:r>
              <a:rPr lang="en-US" sz="2000" b="1" dirty="0" smtClean="0">
                <a:solidFill>
                  <a:srgbClr val="0000FF"/>
                </a:solidFill>
                <a:latin typeface="Calibri" pitchFamily="34" charset="0"/>
                <a:cs typeface="Arial" pitchFamily="34" charset="0"/>
              </a:rPr>
              <a:t>perforating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The blood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pumped upwards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by the </a:t>
            </a:r>
            <a:r>
              <a:rPr lang="en-US" sz="2000" b="1" dirty="0" smtClean="0">
                <a:solidFill>
                  <a:schemeClr val="bg1">
                    <a:lumMod val="75000"/>
                    <a:lumOff val="25000"/>
                  </a:schemeClr>
                </a:solidFill>
                <a:latin typeface="Calibri" pitchFamily="34" charset="0"/>
                <a:cs typeface="Arial" pitchFamily="34" charset="0"/>
              </a:rPr>
              <a:t>contraction</a:t>
            </a:r>
            <a:r>
              <a:rPr lang="en-US" sz="2000" dirty="0" smtClean="0">
                <a:solidFill>
                  <a:schemeClr val="bg1">
                    <a:lumMod val="75000"/>
                    <a:lumOff val="25000"/>
                  </a:schemeClr>
                </a:solidFill>
                <a:latin typeface="Calibri" pitchFamily="34" charset="0"/>
                <a:cs typeface="Arial" pitchFamily="34" charset="0"/>
              </a:rPr>
              <a:t> of the </a:t>
            </a:r>
            <a:r>
              <a:rPr lang="en-US" sz="2000" b="1" dirty="0" smtClean="0">
                <a:solidFill>
                  <a:schemeClr val="bg1">
                    <a:lumMod val="75000"/>
                    <a:lumOff val="25000"/>
                  </a:schemeClr>
                </a:solidFill>
                <a:latin typeface="Calibri" pitchFamily="34" charset="0"/>
                <a:cs typeface="Arial" pitchFamily="34" charset="0"/>
              </a:rPr>
              <a:t>calf muscles </a:t>
            </a:r>
            <a:r>
              <a:rPr lang="en-US" sz="2000" b="1" dirty="0" smtClean="0">
                <a:solidFill>
                  <a:srgbClr val="0000FF"/>
                </a:solidFill>
                <a:latin typeface="Calibri" pitchFamily="34" charset="0"/>
                <a:cs typeface="Arial" pitchFamily="34" charset="0"/>
              </a:rPr>
              <a:t>(calf pump).</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This action of </a:t>
            </a:r>
            <a:r>
              <a:rPr lang="en-US" sz="2000" b="1" dirty="0" smtClean="0">
                <a:solidFill>
                  <a:schemeClr val="bg1">
                    <a:lumMod val="75000"/>
                    <a:lumOff val="25000"/>
                  </a:schemeClr>
                </a:solidFill>
                <a:latin typeface="Calibri" pitchFamily="34" charset="0"/>
                <a:cs typeface="Arial" pitchFamily="34" charset="0"/>
              </a:rPr>
              <a:t>‘calf pump’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assisted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tight sleeve of deep fascia </a:t>
            </a:r>
            <a:r>
              <a:rPr lang="en-US" sz="2000" dirty="0" smtClean="0">
                <a:solidFill>
                  <a:schemeClr val="bg1">
                    <a:lumMod val="75000"/>
                    <a:lumOff val="25000"/>
                  </a:schemeClr>
                </a:solidFill>
                <a:latin typeface="Calibri" pitchFamily="34" charset="0"/>
                <a:cs typeface="Arial" pitchFamily="34" charset="0"/>
              </a:rPr>
              <a:t>surrounding these muscles.</a:t>
            </a:r>
          </a:p>
          <a:p>
            <a:pPr algn="just">
              <a:spcBef>
                <a:spcPct val="0"/>
              </a:spcBef>
              <a:buFont typeface="Wingdings" pitchFamily="2" charset="2"/>
              <a:buChar char="v"/>
            </a:pPr>
            <a:r>
              <a:rPr lang="en-US" sz="2400" b="1" u="sng" dirty="0" smtClean="0">
                <a:solidFill>
                  <a:srgbClr val="B014BC"/>
                </a:solidFill>
                <a:latin typeface="Calibri" pitchFamily="34" charset="0"/>
                <a:cs typeface="Arial" pitchFamily="34" charset="0"/>
              </a:rPr>
              <a:t>Vericose veins:</a:t>
            </a:r>
            <a:r>
              <a:rPr lang="en-US" sz="2400" b="1" dirty="0" smtClean="0">
                <a:solidFill>
                  <a:srgbClr val="B014BC"/>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If the </a:t>
            </a:r>
            <a:r>
              <a:rPr lang="en-US" sz="2000" b="1" dirty="0" smtClean="0">
                <a:solidFill>
                  <a:schemeClr val="bg1">
                    <a:lumMod val="75000"/>
                    <a:lumOff val="25000"/>
                  </a:schemeClr>
                </a:solidFill>
                <a:latin typeface="Calibri" pitchFamily="34" charset="0"/>
                <a:cs typeface="Arial" pitchFamily="34" charset="0"/>
              </a:rPr>
              <a:t>valves</a:t>
            </a:r>
            <a:r>
              <a:rPr lang="en-US" sz="2000" dirty="0" smtClean="0">
                <a:solidFill>
                  <a:schemeClr val="bg1">
                    <a:lumMod val="75000"/>
                    <a:lumOff val="25000"/>
                  </a:schemeClr>
                </a:solidFill>
                <a:latin typeface="Calibri" pitchFamily="34" charset="0"/>
                <a:cs typeface="Arial" pitchFamily="34" charset="0"/>
              </a:rPr>
              <a:t> in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chemeClr val="bg1">
                    <a:lumMod val="75000"/>
                    <a:lumOff val="25000"/>
                  </a:schemeClr>
                </a:solidFill>
                <a:latin typeface="Calibri" pitchFamily="34" charset="0"/>
                <a:cs typeface="Arial" pitchFamily="34" charset="0"/>
              </a:rPr>
              <a:t>incompetent</a:t>
            </a:r>
            <a:r>
              <a:rPr lang="en-US" sz="2000" dirty="0" smtClean="0">
                <a:solidFill>
                  <a:schemeClr val="bg1">
                    <a:lumMod val="75000"/>
                    <a:lumOff val="25000"/>
                  </a:schemeClr>
                </a:solidFill>
                <a:latin typeface="Calibri" pitchFamily="34" charset="0"/>
                <a:cs typeface="Arial" pitchFamily="34" charset="0"/>
              </a:rPr>
              <a:t>, the direction of </a:t>
            </a:r>
            <a:r>
              <a:rPr lang="en-US" sz="2000" b="1" dirty="0" smtClean="0">
                <a:solidFill>
                  <a:schemeClr val="bg1">
                    <a:lumMod val="75000"/>
                    <a:lumOff val="25000"/>
                  </a:schemeClr>
                </a:solidFill>
                <a:latin typeface="Calibri" pitchFamily="34" charset="0"/>
                <a:cs typeface="Arial" pitchFamily="34" charset="0"/>
              </a:rPr>
              <a:t>blood flow is reversed </a:t>
            </a:r>
            <a:r>
              <a:rPr lang="en-US" sz="2000" dirty="0" smtClean="0">
                <a:solidFill>
                  <a:schemeClr val="bg1">
                    <a:lumMod val="75000"/>
                    <a:lumOff val="25000"/>
                  </a:schemeClr>
                </a:solidFill>
                <a:latin typeface="Calibri" pitchFamily="34" charset="0"/>
                <a:cs typeface="Arial" pitchFamily="34" charset="0"/>
              </a:rPr>
              <a:t>and the veins become </a:t>
            </a:r>
            <a:r>
              <a:rPr lang="en-US" sz="2000" b="1" dirty="0" smtClean="0">
                <a:solidFill>
                  <a:schemeClr val="bg1">
                    <a:lumMod val="75000"/>
                    <a:lumOff val="25000"/>
                  </a:schemeClr>
                </a:solidFill>
                <a:latin typeface="Calibri" pitchFamily="34" charset="0"/>
                <a:cs typeface="Arial" pitchFamily="34" charset="0"/>
              </a:rPr>
              <a:t>varicosed. </a:t>
            </a:r>
            <a:r>
              <a:rPr lang="en-US" sz="2000" dirty="0" smtClean="0">
                <a:solidFill>
                  <a:schemeClr val="bg1">
                    <a:lumMod val="75000"/>
                    <a:lumOff val="25000"/>
                  </a:schemeClr>
                </a:solidFill>
                <a:latin typeface="Calibri" pitchFamily="34" charset="0"/>
                <a:cs typeface="Arial" pitchFamily="34" charset="0"/>
              </a:rPr>
              <a:t>Most common in </a:t>
            </a:r>
            <a:r>
              <a:rPr lang="en-US" sz="2000" b="1" dirty="0" smtClean="0">
                <a:solidFill>
                  <a:schemeClr val="bg1">
                    <a:lumMod val="75000"/>
                    <a:lumOff val="25000"/>
                  </a:schemeClr>
                </a:solidFill>
                <a:latin typeface="Calibri" pitchFamily="34" charset="0"/>
                <a:cs typeface="Arial" pitchFamily="34" charset="0"/>
              </a:rPr>
              <a:t>posterior &amp; medial </a:t>
            </a:r>
            <a:r>
              <a:rPr lang="en-US" sz="2000" dirty="0" smtClean="0">
                <a:solidFill>
                  <a:schemeClr val="bg1">
                    <a:lumMod val="75000"/>
                    <a:lumOff val="25000"/>
                  </a:schemeClr>
                </a:solidFill>
                <a:latin typeface="Calibri" pitchFamily="34" charset="0"/>
                <a:cs typeface="Arial" pitchFamily="34" charset="0"/>
              </a:rPr>
              <a:t>parts of the </a:t>
            </a:r>
            <a:r>
              <a:rPr lang="en-US" sz="2000" b="1" dirty="0" smtClean="0">
                <a:solidFill>
                  <a:schemeClr val="bg1">
                    <a:lumMod val="75000"/>
                    <a:lumOff val="25000"/>
                  </a:schemeClr>
                </a:solidFill>
                <a:latin typeface="Calibri" pitchFamily="34" charset="0"/>
                <a:cs typeface="Arial" pitchFamily="34" charset="0"/>
              </a:rPr>
              <a:t>lower limb</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particularly in old people.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3" descr="C:\Documents and Settings\Free User\My Documents\My Pictures\Major veins\Varicose veins.jpg"/>
          <p:cNvPicPr>
            <a:picLocks noChangeAspect="1" noChangeArrowheads="1"/>
          </p:cNvPicPr>
          <p:nvPr/>
        </p:nvPicPr>
        <p:blipFill>
          <a:blip r:embed="rId3" cstate="print"/>
          <a:srcRect/>
          <a:stretch>
            <a:fillRect/>
          </a:stretch>
        </p:blipFill>
        <p:spPr>
          <a:xfrm>
            <a:off x="5435600" y="1917700"/>
            <a:ext cx="2562639" cy="4533900"/>
          </a:xfrm>
          <a:prstGeom prst="rect">
            <a:avLst/>
          </a:prstGeom>
          <a:ln>
            <a:noFill/>
          </a:ln>
          <a:effectLst>
            <a:softEdge rad="112500"/>
          </a:effectLst>
        </p:spPr>
      </p:pic>
      <p:pic>
        <p:nvPicPr>
          <p:cNvPr id="16" name="Picture 2" descr="C:\Documents and Settings\Free User\My Documents\My Pictures\Major veins\V veins.bmp"/>
          <p:cNvPicPr>
            <a:picLocks noChangeAspect="1" noChangeArrowheads="1"/>
          </p:cNvPicPr>
          <p:nvPr/>
        </p:nvPicPr>
        <p:blipFill>
          <a:blip r:embed="rId4" cstate="print"/>
          <a:srcRect l="39024"/>
          <a:stretch>
            <a:fillRect/>
          </a:stretch>
        </p:blipFill>
        <p:spPr>
          <a:xfrm>
            <a:off x="7260077" y="1943100"/>
            <a:ext cx="1883923" cy="3162300"/>
          </a:xfrm>
          <a:prstGeom prst="rect">
            <a:avLst/>
          </a:prstGeom>
          <a:ln>
            <a:noFill/>
          </a:ln>
          <a:effectLst>
            <a:softEdge rad="112500"/>
          </a:effectLst>
        </p:spPr>
      </p:pic>
      <p:pic>
        <p:nvPicPr>
          <p:cNvPr id="6" name="Picture 2" descr="http://www.aviva.co.uk/library/images/med_encyclopedia/cfhg391trevar_002.gif"/>
          <p:cNvPicPr>
            <a:picLocks noChangeAspect="1" noChangeArrowheads="1"/>
          </p:cNvPicPr>
          <p:nvPr/>
        </p:nvPicPr>
        <p:blipFill>
          <a:blip r:embed="rId5"/>
          <a:srcRect/>
          <a:stretch>
            <a:fillRect/>
          </a:stretch>
        </p:blipFill>
        <p:spPr bwMode="auto">
          <a:xfrm>
            <a:off x="5572132" y="2000240"/>
            <a:ext cx="3429024" cy="4429156"/>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Portal Circulation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3"/>
            <a:ext cx="4279900" cy="310854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A portal venous system </a:t>
            </a:r>
            <a:r>
              <a:rPr lang="en-US" sz="2200" dirty="0" smtClean="0">
                <a:solidFill>
                  <a:schemeClr val="bg1">
                    <a:lumMod val="75000"/>
                    <a:lumOff val="25000"/>
                  </a:schemeClr>
                </a:solidFill>
                <a:latin typeface="Calibri" pitchFamily="34" charset="0"/>
                <a:cs typeface="Arial" pitchFamily="34" charset="0"/>
              </a:rPr>
              <a:t>is a series of veins or venules </a:t>
            </a:r>
            <a:r>
              <a:rPr lang="en-US" sz="2200" b="1" dirty="0" smtClean="0">
                <a:solidFill>
                  <a:schemeClr val="bg1">
                    <a:lumMod val="75000"/>
                    <a:lumOff val="25000"/>
                  </a:schemeClr>
                </a:solidFill>
                <a:latin typeface="Calibri" pitchFamily="34" charset="0"/>
                <a:cs typeface="Arial" pitchFamily="34" charset="0"/>
              </a:rPr>
              <a:t>that</a:t>
            </a:r>
            <a:r>
              <a:rPr lang="en-US" sz="2200" dirty="0" smtClean="0">
                <a:solidFill>
                  <a:schemeClr val="bg1">
                    <a:lumMod val="75000"/>
                    <a:lumOff val="25000"/>
                  </a:schemeClr>
                </a:solidFill>
                <a:latin typeface="Calibri" pitchFamily="34" charset="0"/>
                <a:cs typeface="Arial" pitchFamily="34" charset="0"/>
              </a:rPr>
              <a:t> directly </a:t>
            </a:r>
            <a:r>
              <a:rPr lang="en-US" sz="2200" b="1" dirty="0" smtClean="0">
                <a:solidFill>
                  <a:schemeClr val="bg1">
                    <a:lumMod val="75000"/>
                    <a:lumOff val="25000"/>
                  </a:schemeClr>
                </a:solidFill>
                <a:latin typeface="Calibri" pitchFamily="34" charset="0"/>
                <a:cs typeface="Arial" pitchFamily="34" charset="0"/>
              </a:rPr>
              <a:t>connect two capillary beds (of arteriole &amp; </a:t>
            </a:r>
            <a:r>
              <a:rPr lang="en-US" sz="2200" b="1" dirty="0" err="1" smtClean="0">
                <a:solidFill>
                  <a:schemeClr val="bg1">
                    <a:lumMod val="75000"/>
                    <a:lumOff val="25000"/>
                  </a:schemeClr>
                </a:solidFill>
                <a:latin typeface="Calibri" pitchFamily="34" charset="0"/>
                <a:cs typeface="Arial" pitchFamily="34" charset="0"/>
              </a:rPr>
              <a:t>venule</a:t>
            </a:r>
            <a:r>
              <a:rPr lang="en-US" sz="2200" b="1" dirty="0" smtClean="0">
                <a:solidFill>
                  <a:schemeClr val="bg1">
                    <a:lumMod val="75000"/>
                    <a:lumOff val="25000"/>
                  </a:schemeClr>
                </a:solidFill>
                <a:latin typeface="Calibri" pitchFamily="34" charset="0"/>
                <a:cs typeface="Arial" pitchFamily="34" charset="0"/>
              </a:rPr>
              <a:t>). </a:t>
            </a:r>
          </a:p>
          <a:p>
            <a:pPr algn="just">
              <a:spcBef>
                <a:spcPct val="0"/>
              </a:spcBef>
              <a:buFont typeface="Wingdings" pitchFamily="2" charset="2"/>
              <a:buChar char="v"/>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 </a:t>
            </a:r>
            <a:r>
              <a:rPr lang="en-US" sz="2200" b="1" u="sng" dirty="0" smtClean="0">
                <a:solidFill>
                  <a:schemeClr val="bg1">
                    <a:lumMod val="75000"/>
                    <a:lumOff val="25000"/>
                  </a:schemeClr>
                </a:solidFill>
                <a:latin typeface="Calibri" pitchFamily="34" charset="0"/>
                <a:cs typeface="Arial" pitchFamily="34" charset="0"/>
              </a:rPr>
              <a:t>Examples</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such systems include the </a:t>
            </a:r>
            <a:r>
              <a:rPr lang="en-US" sz="2200" b="1" u="sng" dirty="0" smtClean="0">
                <a:solidFill>
                  <a:srgbClr val="0000FF"/>
                </a:solidFill>
                <a:latin typeface="Calibri" pitchFamily="34" charset="0"/>
                <a:cs typeface="Arial" pitchFamily="34" charset="0"/>
              </a:rPr>
              <a:t>hepatic</a:t>
            </a:r>
            <a:r>
              <a:rPr lang="en-US" sz="2200" b="1" dirty="0" smtClean="0">
                <a:solidFill>
                  <a:srgbClr val="0000FF"/>
                </a:solidFill>
                <a:latin typeface="Calibri" pitchFamily="34" charset="0"/>
                <a:cs typeface="Arial" pitchFamily="34" charset="0"/>
              </a:rPr>
              <a:t> portal vein </a:t>
            </a:r>
            <a:r>
              <a:rPr lang="en-US" sz="2200" dirty="0" smtClean="0">
                <a:solidFill>
                  <a:schemeClr val="bg1">
                    <a:lumMod val="75000"/>
                    <a:lumOff val="25000"/>
                  </a:schemeClr>
                </a:solidFill>
                <a:latin typeface="Calibri" pitchFamily="34" charset="0"/>
                <a:cs typeface="Arial" pitchFamily="34" charset="0"/>
              </a:rPr>
              <a:t>and </a:t>
            </a:r>
            <a:r>
              <a:rPr lang="en-US" sz="2200" b="1" u="sng" dirty="0" err="1" smtClean="0">
                <a:solidFill>
                  <a:srgbClr val="0000FF"/>
                </a:solidFill>
                <a:latin typeface="Calibri" pitchFamily="34" charset="0"/>
                <a:cs typeface="Arial" pitchFamily="34" charset="0"/>
              </a:rPr>
              <a:t>hypophyseal</a:t>
            </a:r>
            <a:r>
              <a:rPr lang="en-US" sz="2200" b="1" dirty="0" smtClean="0">
                <a:solidFill>
                  <a:srgbClr val="0000FF"/>
                </a:solidFill>
                <a:latin typeface="Calibri" pitchFamily="34" charset="0"/>
                <a:cs typeface="Arial" pitchFamily="34" charset="0"/>
              </a:rPr>
              <a:t> portal system.</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579552" y="1000108"/>
            <a:ext cx="4386648" cy="5019692"/>
          </a:xfrm>
          <a:prstGeom prst="rect">
            <a:avLst/>
          </a:prstGeom>
          <a:ln>
            <a:noFill/>
          </a:ln>
          <a:effectLst>
            <a:softEdge rad="112500"/>
          </a:effectLst>
        </p:spPr>
      </p:pic>
      <p:pic>
        <p:nvPicPr>
          <p:cNvPr id="11266" name="Picture 2" descr="Hypothalamo-hypophyseal portal system."/>
          <p:cNvPicPr>
            <a:picLocks noChangeAspect="1" noChangeArrowheads="1"/>
          </p:cNvPicPr>
          <p:nvPr/>
        </p:nvPicPr>
        <p:blipFill>
          <a:blip r:embed="rId4"/>
          <a:srcRect t="2005" b="5748"/>
          <a:stretch>
            <a:fillRect/>
          </a:stretch>
        </p:blipFill>
        <p:spPr bwMode="auto">
          <a:xfrm>
            <a:off x="928662" y="4372934"/>
            <a:ext cx="4286280" cy="2500306"/>
          </a:xfrm>
          <a:prstGeom prst="rect">
            <a:avLst/>
          </a:prstGeom>
          <a:noFill/>
          <a:ln>
            <a:solidFill>
              <a:schemeClr val="tx1"/>
            </a:solidFill>
          </a:ln>
        </p:spPr>
      </p:pic>
      <p:sp>
        <p:nvSpPr>
          <p:cNvPr id="7" name="Frame 6"/>
          <p:cNvSpPr/>
          <p:nvPr/>
        </p:nvSpPr>
        <p:spPr>
          <a:xfrm>
            <a:off x="4500562" y="2714620"/>
            <a:ext cx="1143008"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00562" y="2714620"/>
            <a:ext cx="500066" cy="230832"/>
          </a:xfrm>
          <a:prstGeom prst="rect">
            <a:avLst/>
          </a:prstGeom>
          <a:noFill/>
        </p:spPr>
        <p:txBody>
          <a:bodyPr wrap="square" rtlCol="0">
            <a:spAutoFit/>
          </a:bodyPr>
          <a:lstStyle/>
          <a:p>
            <a:r>
              <a:rPr lang="en-US" sz="900" dirty="0" smtClean="0">
                <a:solidFill>
                  <a:schemeClr val="bg1"/>
                </a:solidFill>
              </a:rPr>
              <a:t>He</a:t>
            </a:r>
            <a:endParaRPr lang="en-US" sz="900" dirty="0">
              <a:solidFill>
                <a:schemeClr val="bg1"/>
              </a:solidFill>
            </a:endParaRPr>
          </a:p>
        </p:txBody>
      </p:sp>
      <p:sp>
        <p:nvSpPr>
          <p:cNvPr id="4" name="Down Arrow 3"/>
          <p:cNvSpPr/>
          <p:nvPr/>
        </p:nvSpPr>
        <p:spPr>
          <a:xfrm>
            <a:off x="3374296" y="5139742"/>
            <a:ext cx="72008" cy="288032"/>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H="1">
            <a:off x="3473766" y="6019800"/>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H="1">
            <a:off x="2428860" y="6000768"/>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01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Hepatic Portal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57278"/>
            <a:ext cx="4788024"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u="sng" dirty="0" smtClean="0">
                <a:solidFill>
                  <a:schemeClr val="bg1">
                    <a:lumMod val="75000"/>
                    <a:lumOff val="25000"/>
                  </a:schemeClr>
                </a:solidFill>
                <a:latin typeface="Calibri" pitchFamily="34" charset="0"/>
                <a:cs typeface="Arial" pitchFamily="34" charset="0"/>
              </a:rPr>
              <a:t>Drains blood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from the </a:t>
            </a:r>
            <a:r>
              <a:rPr lang="en-US" sz="2000" dirty="0" smtClean="0">
                <a:solidFill>
                  <a:srgbClr val="0000FF"/>
                </a:solidFill>
                <a:latin typeface="Calibri" pitchFamily="34" charset="0"/>
                <a:cs typeface="Arial" pitchFamily="34" charset="0"/>
              </a:rPr>
              <a:t>gastrointestinal</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tract</a:t>
            </a:r>
            <a:r>
              <a:rPr lang="en-US" sz="2000" dirty="0" smtClean="0">
                <a:solidFill>
                  <a:schemeClr val="bg1">
                    <a:lumMod val="75000"/>
                    <a:lumOff val="25000"/>
                  </a:schemeClr>
                </a:solidFill>
                <a:latin typeface="Calibri" pitchFamily="34" charset="0"/>
                <a:cs typeface="Arial" pitchFamily="34" charset="0"/>
              </a:rPr>
              <a:t> and </a:t>
            </a:r>
            <a:r>
              <a:rPr lang="en-US" sz="2000" dirty="0" smtClean="0">
                <a:solidFill>
                  <a:srgbClr val="0000FF"/>
                </a:solidFill>
                <a:latin typeface="Calibri" pitchFamily="34" charset="0"/>
                <a:cs typeface="Arial" pitchFamily="34" charset="0"/>
              </a:rPr>
              <a:t>spleen </a:t>
            </a:r>
            <a:r>
              <a:rPr lang="en-US" sz="2000" b="1" dirty="0" smtClean="0">
                <a:solidFill>
                  <a:schemeClr val="bg1"/>
                </a:solidFill>
                <a:latin typeface="Calibri" pitchFamily="34" charset="0"/>
                <a:cs typeface="Arial" pitchFamily="34" charset="0"/>
              </a:rPr>
              <a:t>to the liver.</a:t>
            </a:r>
          </a:p>
          <a:p>
            <a:pPr algn="just">
              <a:spcBef>
                <a:spcPct val="0"/>
              </a:spcBef>
              <a:buFont typeface="Wingdings" pitchFamily="2" charset="2"/>
              <a:buChar char="v"/>
            </a:pPr>
            <a:r>
              <a:rPr lang="en-US" sz="2000" b="1" u="sng" dirty="0" smtClean="0">
                <a:solidFill>
                  <a:schemeClr val="bg1"/>
                </a:solidFill>
                <a:latin typeface="Calibri" pitchFamily="34" charset="0"/>
                <a:cs typeface="Arial" pitchFamily="34" charset="0"/>
              </a:rPr>
              <a:t>It is 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superior mesenteric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splenic veins </a:t>
            </a:r>
            <a:r>
              <a:rPr lang="en-US" sz="2000" b="1" dirty="0" smtClean="0">
                <a:solidFill>
                  <a:schemeClr val="bg1"/>
                </a:solidFill>
                <a:latin typeface="Calibri" pitchFamily="34" charset="0"/>
                <a:cs typeface="Arial" pitchFamily="34" charset="0"/>
              </a:rPr>
              <a:t>behind the neck of pancreas.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Immediately before reaching the liver, the </a:t>
            </a:r>
            <a:r>
              <a:rPr lang="en-US" sz="2000" b="1" dirty="0" smtClean="0">
                <a:solidFill>
                  <a:srgbClr val="0000FF"/>
                </a:solidFill>
                <a:latin typeface="Calibri" pitchFamily="34" charset="0"/>
                <a:cs typeface="Arial" pitchFamily="34" charset="0"/>
              </a:rPr>
              <a:t>portal vein </a:t>
            </a:r>
            <a:r>
              <a:rPr lang="en-US" sz="2000" b="1" dirty="0" smtClean="0">
                <a:solidFill>
                  <a:schemeClr val="bg1">
                    <a:lumMod val="75000"/>
                    <a:lumOff val="25000"/>
                  </a:schemeClr>
                </a:solidFill>
                <a:latin typeface="Calibri" pitchFamily="34" charset="0"/>
                <a:cs typeface="Arial" pitchFamily="34" charset="0"/>
              </a:rPr>
              <a:t>divides</a:t>
            </a:r>
            <a:r>
              <a:rPr lang="en-US" sz="2000" dirty="0" smtClean="0">
                <a:solidFill>
                  <a:schemeClr val="bg1">
                    <a:lumMod val="75000"/>
                    <a:lumOff val="25000"/>
                  </a:schemeClr>
                </a:solidFill>
                <a:latin typeface="Calibri" pitchFamily="34" charset="0"/>
                <a:cs typeface="Arial" pitchFamily="34" charset="0"/>
              </a:rPr>
              <a:t> into </a:t>
            </a:r>
            <a:r>
              <a:rPr lang="en-US" sz="2000" b="1" dirty="0" smtClean="0">
                <a:solidFill>
                  <a:srgbClr val="0000FF"/>
                </a:solidFill>
                <a:latin typeface="Calibri" pitchFamily="34" charset="0"/>
                <a:cs typeface="Arial" pitchFamily="34" charset="0"/>
              </a:rPr>
              <a:t>right</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left</a:t>
            </a:r>
            <a:r>
              <a:rPr lang="en-US" sz="2000" dirty="0" smtClean="0">
                <a:solidFill>
                  <a:schemeClr val="bg1">
                    <a:lumMod val="75000"/>
                    <a:lumOff val="25000"/>
                  </a:schemeClr>
                </a:solidFill>
                <a:latin typeface="Calibri" pitchFamily="34" charset="0"/>
                <a:cs typeface="Arial" pitchFamily="34" charset="0"/>
              </a:rPr>
              <a:t> that </a:t>
            </a:r>
            <a:r>
              <a:rPr lang="en-US" sz="2000" b="1" dirty="0" smtClean="0">
                <a:solidFill>
                  <a:schemeClr val="bg1">
                    <a:lumMod val="75000"/>
                    <a:lumOff val="25000"/>
                  </a:schemeClr>
                </a:solidFill>
                <a:latin typeface="Calibri" pitchFamily="34" charset="0"/>
                <a:cs typeface="Arial" pitchFamily="34" charset="0"/>
              </a:rPr>
              <a:t>enter the liver.</a:t>
            </a:r>
          </a:p>
          <a:p>
            <a:pPr algn="just">
              <a:spcBef>
                <a:spcPct val="0"/>
              </a:spcBef>
              <a:buFont typeface="Wingdings" pitchFamily="2" charset="2"/>
              <a:buChar char="v"/>
            </a:pPr>
            <a:r>
              <a:rPr lang="en-US" sz="2400" b="1" u="sng" dirty="0" smtClean="0">
                <a:solidFill>
                  <a:srgbClr val="0000FF"/>
                </a:solidFill>
                <a:latin typeface="Calibri" pitchFamily="34" charset="0"/>
                <a:cs typeface="Arial" pitchFamily="34" charset="0"/>
              </a:rPr>
              <a:t>Tributaries</a:t>
            </a:r>
            <a:r>
              <a:rPr lang="en-US" sz="2400" b="1" dirty="0" smtClean="0">
                <a:solidFill>
                  <a:srgbClr val="0000FF"/>
                </a:solidFill>
                <a:latin typeface="Calibri" pitchFamily="34" charset="0"/>
                <a:cs typeface="Arial" pitchFamily="34" charset="0"/>
              </a:rPr>
              <a:t>: </a:t>
            </a:r>
          </a:p>
          <a:p>
            <a:pPr algn="just">
              <a:spcBef>
                <a:spcPct val="0"/>
              </a:spcBef>
              <a:buFont typeface="Wingdings" pitchFamily="2" charset="2"/>
              <a:buChar char="v"/>
            </a:pPr>
            <a:r>
              <a:rPr lang="en-US" sz="2000" dirty="0">
                <a:solidFill>
                  <a:srgbClr val="0000FF"/>
                </a:solidFill>
              </a:rPr>
              <a:t>R</a:t>
            </a:r>
            <a:r>
              <a:rPr lang="en-US" sz="2000" dirty="0" smtClean="0">
                <a:solidFill>
                  <a:srgbClr val="0000FF"/>
                </a:solidFill>
              </a:rPr>
              <a:t>ight </a:t>
            </a:r>
            <a:r>
              <a:rPr lang="en-US" sz="2000" dirty="0" smtClean="0">
                <a:solidFill>
                  <a:schemeClr val="bg1"/>
                </a:solidFill>
              </a:rPr>
              <a:t>and</a:t>
            </a:r>
            <a:r>
              <a:rPr lang="en-US" sz="2000" dirty="0" smtClean="0">
                <a:solidFill>
                  <a:srgbClr val="0000FF"/>
                </a:solidFill>
              </a:rPr>
              <a:t> Left </a:t>
            </a:r>
            <a:r>
              <a:rPr lang="en-US" sz="2000" b="1" dirty="0" smtClean="0">
                <a:solidFill>
                  <a:schemeClr val="bg1">
                    <a:lumMod val="75000"/>
                    <a:lumOff val="25000"/>
                  </a:schemeClr>
                </a:solidFill>
                <a:latin typeface="Calibri" pitchFamily="34" charset="0"/>
                <a:cs typeface="Arial" pitchFamily="34" charset="0"/>
              </a:rPr>
              <a:t>Gastric veins.</a:t>
            </a:r>
            <a:endParaRPr lang="en-US" sz="2000" b="1"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C</a:t>
            </a:r>
            <a:r>
              <a:rPr lang="en-US" sz="2000" b="1" dirty="0" smtClean="0">
                <a:solidFill>
                  <a:srgbClr val="0000FF"/>
                </a:solidFill>
                <a:latin typeface="Calibri" pitchFamily="34" charset="0"/>
                <a:cs typeface="Arial" pitchFamily="34" charset="0"/>
              </a:rPr>
              <a:t>ystic vein </a:t>
            </a:r>
            <a:r>
              <a:rPr lang="en-US" sz="2000" u="sng" dirty="0" smtClean="0">
                <a:solidFill>
                  <a:schemeClr val="bg1"/>
                </a:solidFill>
              </a:rPr>
              <a:t>from the gall bladder </a:t>
            </a:r>
            <a:r>
              <a:rPr lang="en-US" sz="2000" dirty="0" smtClean="0">
                <a:solidFill>
                  <a:schemeClr val="bg1"/>
                </a:solidFill>
              </a:rPr>
              <a:t>joins its right branch.</a:t>
            </a:r>
            <a:r>
              <a:rPr lang="en-US" sz="2000" b="1" dirty="0" smtClean="0">
                <a:solidFill>
                  <a:schemeClr val="bg1"/>
                </a:solidFill>
                <a:latin typeface="Calibri" pitchFamily="34" charset="0"/>
                <a:cs typeface="Arial" pitchFamily="34" charset="0"/>
              </a:rPr>
              <a:t>.</a:t>
            </a:r>
            <a:endParaRPr lang="en-US" sz="2000" b="1" dirty="0" smtClean="0">
              <a:solidFill>
                <a:schemeClr val="bg1"/>
              </a:solidFill>
            </a:endParaRPr>
          </a:p>
          <a:p>
            <a:pPr algn="just">
              <a:spcBef>
                <a:spcPct val="0"/>
              </a:spcBef>
              <a:buFont typeface="Wingdings" pitchFamily="2" charset="2"/>
              <a:buChar char="v"/>
            </a:pPr>
            <a:r>
              <a:rPr lang="en-US" sz="2000" b="1" dirty="0">
                <a:solidFill>
                  <a:srgbClr val="0000FF"/>
                </a:solidFill>
              </a:rPr>
              <a:t>P</a:t>
            </a:r>
            <a:r>
              <a:rPr lang="en-US" sz="2000" b="1" dirty="0" smtClean="0">
                <a:solidFill>
                  <a:srgbClr val="0000FF"/>
                </a:solidFill>
              </a:rPr>
              <a:t>ara-umbilical veins </a:t>
            </a:r>
            <a:r>
              <a:rPr lang="en-US" sz="2000" dirty="0" smtClean="0">
                <a:solidFill>
                  <a:schemeClr val="bg1"/>
                </a:solidFill>
              </a:rPr>
              <a:t>that drain veins </a:t>
            </a:r>
            <a:r>
              <a:rPr lang="en-US" sz="2000" u="sng" dirty="0" smtClean="0">
                <a:solidFill>
                  <a:schemeClr val="bg1"/>
                </a:solidFill>
              </a:rPr>
              <a:t>from skin of anterior abdominal wall</a:t>
            </a:r>
            <a:r>
              <a:rPr lang="en-US" sz="2000" dirty="0" smtClean="0">
                <a:solidFill>
                  <a:schemeClr val="bg1"/>
                </a:solidFill>
              </a:rPr>
              <a:t> to the hepatic portal vein.</a:t>
            </a:r>
            <a:endParaRPr lang="en-US" sz="2000" dirty="0" smtClean="0">
              <a:solidFill>
                <a:schemeClr val="bg1"/>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028"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18554"/>
            <a:ext cx="3816425" cy="3476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2361" y="2852936"/>
            <a:ext cx="1224136" cy="261610"/>
          </a:xfrm>
          <a:prstGeom prst="rect">
            <a:avLst/>
          </a:prstGeom>
          <a:noFill/>
        </p:spPr>
        <p:txBody>
          <a:bodyPr wrap="square" rtlCol="0">
            <a:spAutoFit/>
          </a:bodyPr>
          <a:lstStyle/>
          <a:p>
            <a:r>
              <a:rPr lang="en-US" sz="1100" dirty="0" smtClean="0">
                <a:solidFill>
                  <a:schemeClr val="bg1"/>
                </a:solidFill>
              </a:rPr>
              <a:t>Splenic vein</a:t>
            </a:r>
            <a:endParaRPr lang="en-US" sz="1100" dirty="0">
              <a:solidFill>
                <a:schemeClr val="bg1"/>
              </a:solidFill>
            </a:endParaRPr>
          </a:p>
        </p:txBody>
      </p:sp>
      <p:sp>
        <p:nvSpPr>
          <p:cNvPr id="6" name="Left Arrow 5"/>
          <p:cNvSpPr/>
          <p:nvPr/>
        </p:nvSpPr>
        <p:spPr>
          <a:xfrm>
            <a:off x="7164288" y="2852937"/>
            <a:ext cx="792087" cy="65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12361" y="146111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32040" y="1988840"/>
            <a:ext cx="504057" cy="427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7045" y="2416323"/>
            <a:ext cx="409051"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7045" y="157044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9248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97000"/>
            <a:ext cx="5156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 </a:t>
            </a:r>
            <a:r>
              <a:rPr lang="en-US" sz="2000" b="1" dirty="0" err="1" smtClean="0">
                <a:solidFill>
                  <a:schemeClr val="bg1">
                    <a:lumMod val="75000"/>
                    <a:lumOff val="25000"/>
                  </a:schemeClr>
                </a:solidFill>
                <a:latin typeface="Calibri" pitchFamily="34" charset="0"/>
                <a:cs typeface="Arial" pitchFamily="34" charset="0"/>
              </a:rPr>
              <a:t>portocaval</a:t>
            </a:r>
            <a:r>
              <a:rPr lang="en-US" sz="2000" b="1" dirty="0" smtClean="0">
                <a:solidFill>
                  <a:schemeClr val="bg1">
                    <a:lumMod val="75000"/>
                    <a:lumOff val="25000"/>
                  </a:schemeClr>
                </a:solidFill>
                <a:latin typeface="Calibri" pitchFamily="34" charset="0"/>
                <a:cs typeface="Arial" pitchFamily="34" charset="0"/>
              </a:rPr>
              <a:t> anastomosis </a:t>
            </a:r>
            <a:r>
              <a:rPr lang="en-US" sz="2000" dirty="0" smtClean="0">
                <a:solidFill>
                  <a:schemeClr val="bg1">
                    <a:lumMod val="75000"/>
                    <a:lumOff val="25000"/>
                  </a:schemeClr>
                </a:solidFill>
                <a:latin typeface="Calibri" pitchFamily="34" charset="0"/>
                <a:cs typeface="Arial" pitchFamily="34" charset="0"/>
              </a:rPr>
              <a:t>(also known as </a:t>
            </a:r>
            <a:r>
              <a:rPr lang="en-US" sz="2000" b="1" dirty="0" smtClean="0">
                <a:solidFill>
                  <a:schemeClr val="bg1">
                    <a:lumMod val="75000"/>
                    <a:lumOff val="25000"/>
                  </a:schemeClr>
                </a:solidFill>
                <a:latin typeface="Calibri" pitchFamily="34" charset="0"/>
                <a:cs typeface="Arial" pitchFamily="34" charset="0"/>
              </a:rPr>
              <a:t>portal systemic anastomosis</a:t>
            </a:r>
            <a:r>
              <a:rPr lang="en-US" sz="2000" dirty="0" smtClean="0">
                <a:solidFill>
                  <a:schemeClr val="bg1">
                    <a:lumMod val="75000"/>
                    <a:lumOff val="25000"/>
                  </a:schemeClr>
                </a:solidFill>
                <a:latin typeface="Calibri" pitchFamily="34" charset="0"/>
                <a:cs typeface="Arial" pitchFamily="34" charset="0"/>
              </a:rPr>
              <a:t>) is a </a:t>
            </a:r>
            <a:r>
              <a:rPr lang="en-US" sz="2000" b="1" dirty="0" smtClean="0">
                <a:solidFill>
                  <a:schemeClr val="bg1">
                    <a:lumMod val="75000"/>
                    <a:lumOff val="25000"/>
                  </a:schemeClr>
                </a:solidFill>
                <a:latin typeface="Calibri" pitchFamily="34" charset="0"/>
                <a:cs typeface="Arial" pitchFamily="34" charset="0"/>
              </a:rPr>
              <a:t>specific</a:t>
            </a:r>
            <a:r>
              <a:rPr lang="en-US" sz="2000" dirty="0" smtClean="0">
                <a:solidFill>
                  <a:schemeClr val="bg1">
                    <a:lumMod val="75000"/>
                    <a:lumOff val="25000"/>
                  </a:schemeClr>
                </a:solidFill>
                <a:latin typeface="Calibri" pitchFamily="34" charset="0"/>
                <a:cs typeface="Arial" pitchFamily="34" charset="0"/>
              </a:rPr>
              <a:t> type of </a:t>
            </a:r>
            <a:r>
              <a:rPr lang="en-US" sz="2000" b="1" dirty="0" smtClean="0">
                <a:solidFill>
                  <a:schemeClr val="bg1">
                    <a:lumMod val="75000"/>
                    <a:lumOff val="25000"/>
                  </a:schemeClr>
                </a:solidFill>
                <a:latin typeface="Calibri" pitchFamily="34" charset="0"/>
                <a:cs typeface="Arial" pitchFamily="34" charset="0"/>
              </a:rPr>
              <a:t>anastomosis</a:t>
            </a:r>
            <a:r>
              <a:rPr lang="en-US" sz="2000" dirty="0" smtClean="0">
                <a:solidFill>
                  <a:schemeClr val="bg1">
                    <a:lumMod val="75000"/>
                    <a:lumOff val="25000"/>
                  </a:schemeClr>
                </a:solidFill>
                <a:latin typeface="Calibri" pitchFamily="34" charset="0"/>
                <a:cs typeface="Arial" pitchFamily="34" charset="0"/>
              </a:rPr>
              <a:t> that occurs </a:t>
            </a:r>
            <a:r>
              <a:rPr lang="en-US" sz="2000" u="sng"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pitchFamily="34" charset="0"/>
              </a:rPr>
              <a:t>between</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veins of portal circulation </a:t>
            </a:r>
            <a:r>
              <a:rPr lang="en-US" sz="2000" dirty="0" smtClean="0">
                <a:solidFill>
                  <a:schemeClr val="bg1">
                    <a:lumMod val="75000"/>
                    <a:lumOff val="25000"/>
                  </a:schemeClr>
                </a:solidFill>
                <a:latin typeface="Calibri" pitchFamily="34" charset="0"/>
                <a:cs typeface="Arial" pitchFamily="34" charset="0"/>
              </a:rPr>
              <a:t>and those of </a:t>
            </a:r>
            <a:r>
              <a:rPr lang="en-US" sz="2000" b="1" dirty="0" smtClean="0">
                <a:solidFill>
                  <a:srgbClr val="0000FF"/>
                </a:solidFill>
                <a:latin typeface="Calibri" pitchFamily="34" charset="0"/>
                <a:cs typeface="Arial" pitchFamily="34" charset="0"/>
              </a:rPr>
              <a:t>systemic circulation (IVC).</a:t>
            </a:r>
          </a:p>
          <a:p>
            <a:pPr algn="just">
              <a:spcBef>
                <a:spcPct val="0"/>
              </a:spcBef>
              <a:buFont typeface="Wingdings" pitchFamily="2" charset="2"/>
              <a:buChar char="v"/>
            </a:pPr>
            <a:r>
              <a:rPr lang="en-US" sz="2000" dirty="0" smtClean="0">
                <a:solidFill>
                  <a:srgbClr val="0000FF"/>
                </a:solidFill>
                <a:latin typeface="Calibri" pitchFamily="34" charset="0"/>
                <a:cs typeface="Arial" pitchFamily="34" charset="0"/>
              </a:rPr>
              <a:t>The anastomotic channels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rgbClr val="B014BC"/>
                </a:solidFill>
                <a:latin typeface="Calibri" pitchFamily="34" charset="0"/>
                <a:cs typeface="Arial" pitchFamily="34" charset="0"/>
              </a:rPr>
              <a:t>dilated (varicosed) </a:t>
            </a:r>
            <a:r>
              <a:rPr lang="en-US" sz="2000" u="sng" dirty="0" smtClean="0">
                <a:solidFill>
                  <a:schemeClr val="bg1">
                    <a:lumMod val="75000"/>
                    <a:lumOff val="25000"/>
                  </a:schemeClr>
                </a:solidFill>
                <a:latin typeface="Calibri" pitchFamily="34" charset="0"/>
                <a:cs typeface="Arial" pitchFamily="34" charset="0"/>
              </a:rPr>
              <a:t>in case of</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portal hypertension.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562600" y="1447800"/>
            <a:ext cx="3530600" cy="4207701"/>
          </a:xfrm>
          <a:prstGeom prst="rect">
            <a:avLst/>
          </a:prstGeom>
          <a:ln>
            <a:noFill/>
          </a:ln>
          <a:effectLst>
            <a:softEdge rad="112500"/>
          </a:effectLst>
        </p:spPr>
      </p:pic>
      <p:pic>
        <p:nvPicPr>
          <p:cNvPr id="7170" name="Picture 2" descr="https://encrypted-tbn2.gstatic.com/images?q=tbn:ANd9GcSn4bA-vgCPmGuUjN-Xo87pLCLSHT0vdC_kINQd3HV5Wsbcm8RF">
            <a:hlinkClick r:id="rId4"/>
          </p:cNvPr>
          <p:cNvPicPr>
            <a:picLocks noChangeAspect="1" noChangeArrowheads="1"/>
          </p:cNvPicPr>
          <p:nvPr/>
        </p:nvPicPr>
        <p:blipFill>
          <a:blip r:embed="rId5"/>
          <a:srcRect/>
          <a:stretch>
            <a:fillRect/>
          </a:stretch>
        </p:blipFill>
        <p:spPr bwMode="auto">
          <a:xfrm>
            <a:off x="857224" y="3857628"/>
            <a:ext cx="4214842" cy="2643191"/>
          </a:xfrm>
          <a:prstGeom prst="rect">
            <a:avLst/>
          </a:prstGeom>
          <a:noFill/>
          <a:ln>
            <a:solidFill>
              <a:schemeClr val="bg2"/>
            </a:solidFill>
          </a:ln>
        </p:spPr>
      </p:pic>
      <p:sp>
        <p:nvSpPr>
          <p:cNvPr id="7" name="Oval 6"/>
          <p:cNvSpPr/>
          <p:nvPr/>
        </p:nvSpPr>
        <p:spPr>
          <a:xfrm>
            <a:off x="3059832" y="544522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31640" y="429309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475656" y="544522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47664" y="609329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546232" y="2708921"/>
            <a:ext cx="54696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100392" y="3425581"/>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724128" y="2492895"/>
            <a:ext cx="432048" cy="504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eft Arrow 3"/>
          <p:cNvSpPr/>
          <p:nvPr/>
        </p:nvSpPr>
        <p:spPr>
          <a:xfrm>
            <a:off x="7327900" y="3488615"/>
            <a:ext cx="772492" cy="63035"/>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7884368" y="2852937"/>
            <a:ext cx="648072" cy="45719"/>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56176" y="2708921"/>
            <a:ext cx="864096" cy="45719"/>
          </a:xfrm>
          <a:prstGeom prst="righ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solidFill>
              <a:schemeClr val="bg2"/>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Sites of 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220072" cy="4462760"/>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end of esophagus: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(esophageal </a:t>
            </a:r>
            <a:r>
              <a:rPr lang="en-US" sz="2000" b="1" dirty="0" err="1" smtClean="0">
                <a:solidFill>
                  <a:srgbClr val="B014BC"/>
                </a:solidFill>
                <a:latin typeface="Calibri" pitchFamily="34" charset="0"/>
                <a:cs typeface="Arial" pitchFamily="34" charset="0"/>
              </a:rPr>
              <a:t>varices</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part of rectum: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(Hemorrhoids)</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Para umbilical region :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(Caput </a:t>
            </a:r>
            <a:r>
              <a:rPr lang="en-US" sz="2000" b="1" dirty="0" err="1" smtClean="0">
                <a:solidFill>
                  <a:srgbClr val="B014BC"/>
                </a:solidFill>
                <a:latin typeface="Calibri" pitchFamily="34" charset="0"/>
                <a:cs typeface="Arial" pitchFamily="34" charset="0"/>
              </a:rPr>
              <a:t>Medusae</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Retroperitoneal : without any clinical sign.</a:t>
            </a:r>
          </a:p>
          <a:p>
            <a:pPr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Patent </a:t>
            </a:r>
            <a:r>
              <a:rPr lang="en-US" sz="2000" b="1" dirty="0" err="1" smtClean="0">
                <a:solidFill>
                  <a:srgbClr val="FF0000"/>
                </a:solidFill>
                <a:latin typeface="Calibri" pitchFamily="34" charset="0"/>
                <a:cs typeface="Arial" pitchFamily="34" charset="0"/>
              </a:rPr>
              <a:t>ductus</a:t>
            </a:r>
            <a:r>
              <a:rPr lang="en-US" sz="2000" b="1" dirty="0" smtClean="0">
                <a:solidFill>
                  <a:srgbClr val="FF0000"/>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venosus</a:t>
            </a:r>
            <a:r>
              <a:rPr lang="en-US" sz="2000" b="1" dirty="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(intrahepatic </a:t>
            </a:r>
            <a:r>
              <a:rPr lang="en-US" sz="2000" b="1" dirty="0" err="1" smtClean="0">
                <a:solidFill>
                  <a:srgbClr val="FF0000"/>
                </a:solidFill>
                <a:latin typeface="Calibri" pitchFamily="34" charset="0"/>
                <a:cs typeface="Arial" pitchFamily="34" charset="0"/>
              </a:rPr>
              <a:t>portosystemic</a:t>
            </a:r>
            <a:r>
              <a:rPr lang="en-US" sz="2000" b="1" dirty="0" smtClean="0">
                <a:solidFill>
                  <a:srgbClr val="FF0000"/>
                </a:solidFill>
                <a:latin typeface="Calibri" pitchFamily="34" charset="0"/>
                <a:cs typeface="Arial" pitchFamily="34" charset="0"/>
              </a:rPr>
              <a:t> shunt) during fetal development : </a:t>
            </a:r>
          </a:p>
          <a:p>
            <a:pPr algn="just">
              <a:spcBef>
                <a:spcPct val="0"/>
              </a:spcBef>
              <a:buNone/>
            </a:pPr>
            <a:r>
              <a:rPr lang="en-US" sz="1200" b="1" dirty="0" smtClean="0">
                <a:solidFill>
                  <a:srgbClr val="FF0000"/>
                </a:solidFill>
                <a:latin typeface="Calibri" pitchFamily="34" charset="0"/>
                <a:cs typeface="Arial" pitchFamily="34" charset="0"/>
              </a:rPr>
              <a:t>           </a:t>
            </a:r>
            <a:r>
              <a:rPr lang="en-US" sz="1400" dirty="0" err="1" smtClean="0">
                <a:solidFill>
                  <a:srgbClr val="B014BC"/>
                </a:solidFill>
              </a:rPr>
              <a:t>Portosystemic</a:t>
            </a:r>
            <a:r>
              <a:rPr lang="en-US" sz="1400" dirty="0" smtClean="0">
                <a:solidFill>
                  <a:srgbClr val="B014BC"/>
                </a:solidFill>
              </a:rPr>
              <a:t> shunts may be </a:t>
            </a:r>
            <a:r>
              <a:rPr lang="en-US" sz="1400" b="1" u="sng" dirty="0" smtClean="0">
                <a:solidFill>
                  <a:srgbClr val="B014BC"/>
                </a:solidFill>
              </a:rPr>
              <a:t>congenital</a:t>
            </a:r>
            <a:r>
              <a:rPr lang="en-US" sz="1400" dirty="0" smtClean="0">
                <a:solidFill>
                  <a:srgbClr val="B014BC"/>
                </a:solidFill>
              </a:rPr>
              <a:t> or may be </a:t>
            </a:r>
            <a:r>
              <a:rPr lang="en-US" sz="1400" b="1" u="sng" dirty="0" smtClean="0">
                <a:solidFill>
                  <a:srgbClr val="B014BC"/>
                </a:solidFill>
              </a:rPr>
              <a:t>acquired</a:t>
            </a:r>
            <a:r>
              <a:rPr lang="en-US" sz="1400" dirty="0" smtClean="0">
                <a:solidFill>
                  <a:srgbClr val="B014BC"/>
                </a:solidFill>
              </a:rPr>
              <a:t> with diseases that cause portal hypertension.</a:t>
            </a:r>
            <a:r>
              <a:rPr lang="en-US" sz="1400" b="1" dirty="0" smtClean="0">
                <a:solidFill>
                  <a:srgbClr val="B014BC"/>
                </a:solidFill>
                <a:latin typeface="Calibri" pitchFamily="34" charset="0"/>
                <a:cs typeface="Arial" pitchFamily="34" charset="0"/>
              </a:rPr>
              <a:t> </a:t>
            </a:r>
          </a:p>
          <a:p>
            <a:pPr marL="36512" indent="0" algn="just">
              <a:spcBef>
                <a:spcPct val="0"/>
              </a:spcBef>
              <a:buNone/>
            </a:pPr>
            <a:r>
              <a:rPr lang="en-US" sz="2000" dirty="0" smtClean="0">
                <a:solidFill>
                  <a:srgbClr val="0000FF"/>
                </a:solidFill>
                <a:latin typeface="Calibri" pitchFamily="34" charset="0"/>
                <a:cs typeface="Arial" pitchFamily="34" charset="0"/>
              </a:rPr>
              <a:t>        Umbilical vein &amp; portal vein </a:t>
            </a:r>
            <a:r>
              <a:rPr lang="en-US" sz="2000" dirty="0" smtClean="0">
                <a:solidFill>
                  <a:schemeClr val="bg1"/>
                </a:solidFill>
                <a:latin typeface="Calibri" pitchFamily="34" charset="0"/>
                <a:cs typeface="Arial" pitchFamily="34" charset="0"/>
              </a:rPr>
              <a:t>shunt  blood    </a:t>
            </a:r>
            <a:r>
              <a:rPr lang="en-US" sz="2000" b="1" dirty="0" smtClean="0">
                <a:solidFill>
                  <a:schemeClr val="bg1"/>
                </a:solidFill>
                <a:latin typeface="Calibri" pitchFamily="34" charset="0"/>
                <a:cs typeface="Arial" pitchFamily="34" charset="0"/>
              </a:rPr>
              <a:t>via</a:t>
            </a:r>
            <a:r>
              <a:rPr lang="en-US" sz="2000" dirty="0" smtClean="0">
                <a:solidFill>
                  <a:srgbClr val="0000FF"/>
                </a:solidFill>
                <a:latin typeface="Calibri" pitchFamily="34" charset="0"/>
                <a:cs typeface="Arial" pitchFamily="34" charset="0"/>
              </a:rPr>
              <a:t> patent </a:t>
            </a:r>
            <a:r>
              <a:rPr lang="en-US" sz="2000" dirty="0" err="1" smtClean="0">
                <a:solidFill>
                  <a:srgbClr val="0000FF"/>
                </a:solidFill>
                <a:latin typeface="Calibri" pitchFamily="34" charset="0"/>
                <a:cs typeface="Arial" pitchFamily="34" charset="0"/>
              </a:rPr>
              <a:t>ductus</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pitchFamily="34" charset="0"/>
                <a:cs typeface="Arial" pitchFamily="34" charset="0"/>
              </a:rPr>
              <a:t>venosus</a:t>
            </a:r>
            <a:r>
              <a:rPr lang="en-US" sz="2000" dirty="0" smtClean="0">
                <a:solidFill>
                  <a:srgbClr val="0000FF"/>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into</a:t>
            </a:r>
            <a:r>
              <a:rPr lang="en-US" sz="2000" dirty="0" smtClean="0">
                <a:solidFill>
                  <a:srgbClr val="0000FF"/>
                </a:solidFill>
                <a:latin typeface="Calibri" pitchFamily="34" charset="0"/>
                <a:cs typeface="Arial" pitchFamily="34" charset="0"/>
              </a:rPr>
              <a:t> IVC.</a:t>
            </a:r>
          </a:p>
          <a:p>
            <a:pPr marL="36512" indent="0" algn="just">
              <a:spcBef>
                <a:spcPct val="0"/>
              </a:spcBef>
              <a:buNone/>
            </a:pPr>
            <a:r>
              <a:rPr lang="en-US" sz="1600" dirty="0" smtClean="0">
                <a:solidFill>
                  <a:srgbClr val="0000FF"/>
                </a:solidFill>
                <a:latin typeface="Calibri" pitchFamily="34" charset="0"/>
                <a:cs typeface="Arial" pitchFamily="34" charset="0"/>
              </a:rPr>
              <a:t>(Hepatomegaly, </a:t>
            </a:r>
            <a:r>
              <a:rPr lang="en-US" sz="1600" dirty="0" err="1">
                <a:solidFill>
                  <a:srgbClr val="0000FF"/>
                </a:solidFill>
                <a:latin typeface="Calibri" pitchFamily="34" charset="0"/>
                <a:cs typeface="Arial" pitchFamily="34" charset="0"/>
              </a:rPr>
              <a:t>a</a:t>
            </a:r>
            <a:r>
              <a:rPr lang="en-US" sz="1600" dirty="0" err="1" smtClean="0">
                <a:solidFill>
                  <a:srgbClr val="0000FF"/>
                </a:solidFill>
                <a:latin typeface="Calibri" pitchFamily="34" charset="0"/>
                <a:cs typeface="Arial" pitchFamily="34" charset="0"/>
              </a:rPr>
              <a:t>scitis</a:t>
            </a:r>
            <a:r>
              <a:rPr lang="en-US" sz="1600" dirty="0" smtClean="0">
                <a:solidFill>
                  <a:srgbClr val="0000FF"/>
                </a:solidFill>
                <a:latin typeface="Calibri" pitchFamily="34" charset="0"/>
                <a:cs typeface="Arial" pitchFamily="34" charset="0"/>
              </a:rPr>
              <a:t> and signs of portal hypertension).</a:t>
            </a:r>
            <a:endParaRPr lang="ar-SA" sz="1600" dirty="0">
              <a:solidFill>
                <a:srgbClr val="0000FF"/>
              </a:solidFill>
              <a:latin typeface="Calibri" pitchFamily="34" charset="0"/>
              <a:cs typeface="Arial" pitchFamily="34" charset="0"/>
            </a:endParaRPr>
          </a:p>
        </p:txBody>
      </p:sp>
      <p:pic>
        <p:nvPicPr>
          <p:cNvPr id="5122" name="Picture 2" descr="Hepatic Portal Vein">
            <a:hlinkClick r:id="rId3"/>
          </p:cNvPr>
          <p:cNvPicPr>
            <a:picLocks noChangeAspect="1" noChangeArrowheads="1"/>
          </p:cNvPicPr>
          <p:nvPr/>
        </p:nvPicPr>
        <p:blipFill>
          <a:blip r:embed="rId4"/>
          <a:srcRect/>
          <a:stretch>
            <a:fillRect/>
          </a:stretch>
        </p:blipFill>
        <p:spPr bwMode="auto">
          <a:xfrm>
            <a:off x="5364088" y="1367944"/>
            <a:ext cx="3571900" cy="4572032"/>
          </a:xfrm>
          <a:prstGeom prst="rect">
            <a:avLst/>
          </a:prstGeom>
          <a:noFill/>
        </p:spPr>
      </p:pic>
      <p:sp>
        <p:nvSpPr>
          <p:cNvPr id="5" name="Oval 4"/>
          <p:cNvSpPr/>
          <p:nvPr/>
        </p:nvSpPr>
        <p:spPr>
          <a:xfrm>
            <a:off x="8118395" y="4653136"/>
            <a:ext cx="817594" cy="28346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8" name="Picture 2" descr="نتيجة بحث الصور عن ‪Patent ductus venosus (intrahepatic portosystemic shunt)‬‏">
            <a:hlinkClick r:id="rId5"/>
          </p:cNvPr>
          <p:cNvPicPr>
            <a:picLocks noChangeAspect="1" noChangeArrowheads="1"/>
          </p:cNvPicPr>
          <p:nvPr/>
        </p:nvPicPr>
        <p:blipFill>
          <a:blip r:embed="rId6"/>
          <a:srcRect/>
          <a:stretch>
            <a:fillRect/>
          </a:stretch>
        </p:blipFill>
        <p:spPr bwMode="auto">
          <a:xfrm>
            <a:off x="5429256" y="1571612"/>
            <a:ext cx="3500462" cy="4357718"/>
          </a:xfrm>
          <a:prstGeom prst="rect">
            <a:avLst/>
          </a:prstGeom>
          <a:noFill/>
        </p:spPr>
      </p:pic>
      <p:sp>
        <p:nvSpPr>
          <p:cNvPr id="8" name="Oval 7"/>
          <p:cNvSpPr/>
          <p:nvPr/>
        </p:nvSpPr>
        <p:spPr>
          <a:xfrm>
            <a:off x="7715272" y="4714884"/>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786710" y="4286256"/>
            <a:ext cx="642942"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a:stCxn id="9" idx="2"/>
          </p:cNvCxnSpPr>
          <p:nvPr/>
        </p:nvCxnSpPr>
        <p:spPr>
          <a:xfrm rot="10800000">
            <a:off x="7000892" y="4000504"/>
            <a:ext cx="785818" cy="43147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715140" y="4214818"/>
            <a:ext cx="1000132" cy="57435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643834" y="3214686"/>
            <a:ext cx="1071570" cy="642942"/>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E51FEB-4ADF-4973-909A-9976890B6113}" type="slidenum">
              <a:rPr lang="ar-SA" smtClean="0"/>
              <a:pPr>
                <a:defRPr/>
              </a:pPr>
              <a:t>26</a:t>
            </a:fld>
            <a:endParaRPr lang="en-US"/>
          </a:p>
        </p:txBody>
      </p:sp>
      <p:pic>
        <p:nvPicPr>
          <p:cNvPr id="4" name="Picture 2" descr="C:\Program Files\Microsoft Office\MEDIA\CAGCAT10\j0281904.wmf"/>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190500" cap="sq">
            <a:solidFill>
              <a:srgbClr val="B90000">
                <a:lumMod val="75000"/>
              </a:srgb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0" y="2564904"/>
            <a:ext cx="5760640" cy="1107996"/>
          </a:xfrm>
          <a:prstGeom prst="rect">
            <a:avLst/>
          </a:prstGeom>
          <a:noFill/>
        </p:spPr>
        <p:txBody>
          <a:bodyPr wrap="square" rtlCol="0">
            <a:spAutoFit/>
          </a:bodyPr>
          <a:lstStyle/>
          <a:p>
            <a:r>
              <a:rPr lang="en-US" sz="6600" dirty="0" smtClean="0">
                <a:solidFill>
                  <a:schemeClr val="bg1"/>
                </a:solidFill>
                <a:latin typeface="Algerian" pitchFamily="82" charset="0"/>
              </a:rPr>
              <a:t>  THANK YOU</a:t>
            </a:r>
            <a:endParaRPr lang="en-US" sz="6600" dirty="0">
              <a:solidFill>
                <a:schemeClr val="bg1"/>
              </a:solidFill>
              <a:latin typeface="Algerian" pitchFamily="82" charset="0"/>
            </a:endParaRPr>
          </a:p>
        </p:txBody>
      </p:sp>
    </p:spTree>
    <p:extLst>
      <p:ext uri="{BB962C8B-B14F-4D97-AF65-F5344CB8AC3E}">
        <p14:creationId xmlns:p14="http://schemas.microsoft.com/office/powerpoint/2010/main" val="58490666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4290"/>
            <a:ext cx="8991600" cy="714380"/>
          </a:xfrm>
          <a:solidFill>
            <a:schemeClr val="tx1"/>
          </a:solidFill>
          <a:ln>
            <a:solidFill>
              <a:schemeClr val="tx1"/>
            </a:solidFill>
          </a:ln>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Veins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76200" y="928670"/>
            <a:ext cx="8639204" cy="3970318"/>
          </a:xfrm>
          <a:solidFill>
            <a:schemeClr val="tx1"/>
          </a:solidFill>
          <a:ln w="9525">
            <a:solidFill>
              <a:schemeClr val="tx1"/>
            </a:solidFill>
            <a:miter lim="800000"/>
            <a:headEnd/>
            <a:tailEnd/>
          </a:ln>
        </p:spPr>
        <p:txBody>
          <a:bodyPr wrap="square">
            <a:spAutoFit/>
          </a:bodyPr>
          <a:lstStyle/>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Veins are blood vessels that bring blood back to the heart.</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All veins </a:t>
            </a:r>
            <a:r>
              <a:rPr lang="en-US" sz="2200" b="1" dirty="0" smtClean="0">
                <a:solidFill>
                  <a:schemeClr val="bg1">
                    <a:lumMod val="75000"/>
                    <a:lumOff val="25000"/>
                  </a:schemeClr>
                </a:solidFill>
                <a:latin typeface="Calibri" pitchFamily="34" charset="0"/>
                <a:cs typeface="Arial" pitchFamily="34" charset="0"/>
              </a:rPr>
              <a:t>carry deoxygenated blood</a:t>
            </a:r>
          </a:p>
          <a:p>
            <a:pPr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with the </a:t>
            </a:r>
            <a:r>
              <a:rPr lang="en-US" sz="1800" u="sng" dirty="0" smtClean="0">
                <a:solidFill>
                  <a:schemeClr val="bg1">
                    <a:lumMod val="75000"/>
                    <a:lumOff val="25000"/>
                  </a:schemeClr>
                </a:solidFill>
                <a:latin typeface="Calibri" pitchFamily="34" charset="0"/>
                <a:cs typeface="Arial" pitchFamily="34" charset="0"/>
              </a:rPr>
              <a:t>exception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rgbClr val="FF0000"/>
                </a:solidFill>
                <a:latin typeface="Calibri" pitchFamily="34" charset="0"/>
                <a:cs typeface="Arial" pitchFamily="34" charset="0"/>
              </a:rPr>
              <a:t>pulmonary veins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rgbClr val="FF0000"/>
                </a:solidFill>
                <a:latin typeface="Calibri" pitchFamily="34" charset="0"/>
                <a:cs typeface="Arial" pitchFamily="34" charset="0"/>
              </a:rPr>
              <a:t>umbilical vein</a:t>
            </a:r>
            <a:r>
              <a:rPr lang="en-US" sz="1200" b="1" dirty="0" smtClean="0">
                <a:solidFill>
                  <a:srgbClr val="FF0000"/>
                </a:solidFill>
                <a:latin typeface="Calibri" pitchFamily="34" charset="0"/>
                <a:cs typeface="Arial" pitchFamily="34" charset="0"/>
              </a:rPr>
              <a:t>  </a:t>
            </a:r>
            <a:r>
              <a:rPr lang="en-US" sz="1200" b="1" dirty="0" smtClean="0">
                <a:solidFill>
                  <a:schemeClr val="bg1"/>
                </a:solidFill>
                <a:latin typeface="Calibri" pitchFamily="34" charset="0"/>
                <a:cs typeface="Arial" pitchFamily="34" charset="0"/>
              </a:rPr>
              <a:t>(</a:t>
            </a:r>
            <a:r>
              <a:rPr lang="en-US" sz="1200" dirty="0" smtClean="0">
                <a:solidFill>
                  <a:schemeClr val="bg1"/>
                </a:solidFill>
              </a:rPr>
              <a:t>during fetal development).</a:t>
            </a:r>
            <a:endParaRPr lang="en-US" sz="1200" b="1" dirty="0" smtClean="0">
              <a:solidFill>
                <a:schemeClr val="bg1"/>
              </a:solidFill>
              <a:latin typeface="Calibri" pitchFamily="34" charset="0"/>
              <a:cs typeface="Arial" pitchFamily="34" charset="0"/>
            </a:endParaRP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There are </a:t>
            </a:r>
            <a:r>
              <a:rPr lang="en-US" sz="2200" b="1" u="sng" dirty="0" smtClean="0">
                <a:solidFill>
                  <a:schemeClr val="bg1">
                    <a:lumMod val="75000"/>
                    <a:lumOff val="25000"/>
                  </a:schemeClr>
                </a:solidFill>
                <a:latin typeface="Calibri" pitchFamily="34" charset="0"/>
                <a:cs typeface="Arial" pitchFamily="34" charset="0"/>
              </a:rPr>
              <a:t>two types of veins</a:t>
            </a:r>
            <a:r>
              <a:rPr lang="en-US" sz="2200" b="1" dirty="0" smtClean="0">
                <a:solidFill>
                  <a:schemeClr val="bg1">
                    <a:lumMod val="75000"/>
                    <a:lumOff val="25000"/>
                  </a:schemeClr>
                </a:solidFill>
                <a:latin typeface="Calibri" pitchFamily="34" charset="0"/>
                <a:cs typeface="Arial" pitchFamily="34" charset="0"/>
              </a:rPr>
              <a:t>:</a:t>
            </a:r>
          </a:p>
          <a:p>
            <a:pPr marL="740664"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 </a:t>
            </a:r>
            <a:r>
              <a:rPr lang="en-US" sz="1800" dirty="0" smtClean="0">
                <a:solidFill>
                  <a:srgbClr val="FF0000"/>
                </a:solidFill>
                <a:latin typeface="Calibri" pitchFamily="34" charset="0"/>
                <a:cs typeface="Arial" pitchFamily="34" charset="0"/>
              </a:rPr>
              <a:t>Superficial veins: </a:t>
            </a:r>
            <a:r>
              <a:rPr lang="en-US" sz="1800" dirty="0" smtClean="0">
                <a:solidFill>
                  <a:schemeClr val="bg1">
                    <a:lumMod val="75000"/>
                    <a:lumOff val="25000"/>
                  </a:schemeClr>
                </a:solidFill>
                <a:latin typeface="Calibri" pitchFamily="34" charset="0"/>
                <a:cs typeface="Arial" pitchFamily="34" charset="0"/>
              </a:rPr>
              <a:t>close to the surface of the body</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NO corresponding arteries</a:t>
            </a:r>
          </a:p>
          <a:p>
            <a:pPr marL="740664" lvl="1" algn="just">
              <a:spcBef>
                <a:spcPct val="0"/>
              </a:spcBef>
              <a:buFont typeface="Wingdings" pitchFamily="2" charset="2"/>
              <a:buChar char="Ø"/>
              <a:defRPr/>
            </a:pPr>
            <a:r>
              <a:rPr lang="en-US" sz="1800" dirty="0" smtClean="0">
                <a:solidFill>
                  <a:srgbClr val="FF0000"/>
                </a:solidFill>
                <a:latin typeface="Calibri" pitchFamily="34" charset="0"/>
                <a:cs typeface="Arial" pitchFamily="34" charset="0"/>
              </a:rPr>
              <a:t> Deep veins: </a:t>
            </a:r>
            <a:r>
              <a:rPr lang="en-US" sz="1800" dirty="0" smtClean="0">
                <a:solidFill>
                  <a:schemeClr val="bg1">
                    <a:lumMod val="75000"/>
                    <a:lumOff val="25000"/>
                  </a:schemeClr>
                </a:solidFill>
                <a:latin typeface="Calibri" pitchFamily="34" charset="0"/>
                <a:cs typeface="Arial" pitchFamily="34" charset="0"/>
              </a:rPr>
              <a:t>found deeper in the body </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With corresponding arteries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systemic circulation:</a:t>
            </a:r>
          </a:p>
          <a:p>
            <a:pPr marL="740664" lvl="1" algn="just">
              <a:spcBef>
                <a:spcPct val="0"/>
              </a:spcBef>
              <a:buFont typeface="Wingdings" pitchFamily="2" charset="2"/>
              <a:buChar char="Ø"/>
              <a:defRPr/>
            </a:pPr>
            <a:r>
              <a:rPr lang="en-US" sz="1800" b="1" dirty="0" smtClean="0">
                <a:solidFill>
                  <a:schemeClr val="bg1"/>
                </a:solidFill>
                <a:latin typeface="Calibri" pitchFamily="34" charset="0"/>
                <a:cs typeface="Arial" pitchFamily="34" charset="0"/>
              </a:rPr>
              <a:t>Superior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chemeClr val="bg1"/>
                </a:solidFill>
                <a:latin typeface="Calibri" pitchFamily="34" charset="0"/>
                <a:cs typeface="Arial" pitchFamily="34" charset="0"/>
              </a:rPr>
              <a:t>Inferior vena cava </a:t>
            </a:r>
            <a:r>
              <a:rPr lang="en-US" sz="1800" dirty="0" smtClean="0">
                <a:solidFill>
                  <a:schemeClr val="bg1">
                    <a:lumMod val="75000"/>
                    <a:lumOff val="25000"/>
                  </a:schemeClr>
                </a:solidFill>
                <a:latin typeface="Calibri" pitchFamily="34" charset="0"/>
                <a:cs typeface="Arial" pitchFamily="34" charset="0"/>
              </a:rPr>
              <a:t>with their tributaries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portal circulation:</a:t>
            </a:r>
          </a:p>
          <a:p>
            <a:pPr lvl="1" algn="just">
              <a:spcBef>
                <a:spcPct val="0"/>
              </a:spcBef>
              <a:buFont typeface="Wingdings" pitchFamily="2" charset="2"/>
              <a:buChar char="Ø"/>
              <a:defRPr/>
            </a:pPr>
            <a:r>
              <a:rPr lang="en-US" sz="1800" b="1" dirty="0" smtClean="0">
                <a:solidFill>
                  <a:schemeClr val="bg1"/>
                </a:solidFill>
                <a:latin typeface="Calibri" pitchFamily="34" charset="0"/>
                <a:cs typeface="Arial" pitchFamily="34" charset="0"/>
              </a:rPr>
              <a:t>Portal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2" descr="http://www.cookmedical.com/img/pe.jpg"/>
          <p:cNvPicPr>
            <a:picLocks noChangeAspect="1" noChangeArrowheads="1"/>
          </p:cNvPicPr>
          <p:nvPr/>
        </p:nvPicPr>
        <p:blipFill>
          <a:blip r:embed="rId3" cstate="print"/>
          <a:srcRect/>
          <a:stretch>
            <a:fillRect/>
          </a:stretch>
        </p:blipFill>
        <p:spPr bwMode="auto">
          <a:xfrm>
            <a:off x="6334015" y="3596590"/>
            <a:ext cx="2733785" cy="3109010"/>
          </a:xfrm>
          <a:prstGeom prst="rect">
            <a:avLst/>
          </a:prstGeom>
          <a:ln>
            <a:noFill/>
          </a:ln>
          <a:effectLst>
            <a:softEdge rad="112500"/>
          </a:effectLst>
        </p:spPr>
      </p:pic>
      <p:pic>
        <p:nvPicPr>
          <p:cNvPr id="50178" name="Picture 2" descr="https://encrypted-tbn0.gstatic.com/images?q=tbn:ANd9GcSUZ95pX2CdrBatxijVcbbNRSXGLzRTTWm8_X3qjPxKygxxKImCyw">
            <a:hlinkClick r:id="rId4"/>
          </p:cNvPr>
          <p:cNvPicPr>
            <a:picLocks noChangeAspect="1" noChangeArrowheads="1"/>
          </p:cNvPicPr>
          <p:nvPr/>
        </p:nvPicPr>
        <p:blipFill>
          <a:blip r:embed="rId5"/>
          <a:srcRect/>
          <a:stretch>
            <a:fillRect/>
          </a:stretch>
        </p:blipFill>
        <p:spPr bwMode="auto">
          <a:xfrm>
            <a:off x="2857488" y="4572008"/>
            <a:ext cx="3571901" cy="2285992"/>
          </a:xfrm>
          <a:prstGeom prst="rect">
            <a:avLst/>
          </a:prstGeom>
          <a:noFill/>
        </p:spPr>
      </p:pic>
      <p:sp>
        <p:nvSpPr>
          <p:cNvPr id="6" name="Oval 5"/>
          <p:cNvSpPr/>
          <p:nvPr/>
        </p:nvSpPr>
        <p:spPr>
          <a:xfrm>
            <a:off x="6643702" y="442913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15008" y="5214950"/>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43702" y="585789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707886"/>
          </a:xfrm>
          <a:solidFill>
            <a:srgbClr val="3399FF">
              <a:alpha val="29020"/>
            </a:srgbClr>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214282" y="857233"/>
            <a:ext cx="8786874" cy="2862322"/>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411480" algn="just">
              <a:spcBef>
                <a:spcPct val="0"/>
              </a:spcBef>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right and left Brachiocephalic veins. </a:t>
            </a:r>
          </a:p>
          <a:p>
            <a:pPr marL="86868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Brachiocephalic veins </a:t>
            </a:r>
            <a:r>
              <a:rPr lang="en-US" sz="2000" dirty="0" smtClean="0">
                <a:solidFill>
                  <a:schemeClr val="bg1">
                    <a:lumMod val="75000"/>
                    <a:lumOff val="25000"/>
                  </a:schemeClr>
                </a:solidFill>
                <a:latin typeface="Calibri" pitchFamily="34" charset="0"/>
                <a:cs typeface="Arial" pitchFamily="34" charset="0"/>
              </a:rPr>
              <a:t>are formed by the union of </a:t>
            </a:r>
            <a:r>
              <a:rPr lang="en-US" sz="2000" b="1" dirty="0" smtClean="0">
                <a:solidFill>
                  <a:srgbClr val="0000FF"/>
                </a:solidFill>
                <a:latin typeface="Calibri" pitchFamily="34" charset="0"/>
                <a:cs typeface="Arial" pitchFamily="34" charset="0"/>
              </a:rPr>
              <a:t>internal jugular and subclavian veins</a:t>
            </a:r>
            <a:r>
              <a:rPr lang="en-US" sz="2000" dirty="0" smtClean="0">
                <a:solidFill>
                  <a:schemeClr val="bg1">
                    <a:lumMod val="75000"/>
                    <a:lumOff val="25000"/>
                  </a:schemeClr>
                </a:solidFill>
                <a:latin typeface="Calibri" pitchFamily="34" charset="0"/>
                <a:cs typeface="Arial" pitchFamily="34" charset="0"/>
              </a:rPr>
              <a:t>.</a:t>
            </a:r>
          </a:p>
          <a:p>
            <a:pPr marL="411480" algn="just">
              <a:spcBef>
                <a:spcPct val="0"/>
              </a:spcBef>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Drains venous blood from :</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Head &amp;neck</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Thoracic wall</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Upper limbs </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It Passes </a:t>
            </a:r>
            <a:r>
              <a:rPr lang="en-US" sz="2000" dirty="0" smtClean="0">
                <a:solidFill>
                  <a:schemeClr val="bg1">
                    <a:lumMod val="75000"/>
                    <a:lumOff val="25000"/>
                  </a:schemeClr>
                </a:solidFill>
                <a:latin typeface="Calibri" pitchFamily="34" charset="0"/>
                <a:cs typeface="Arial" pitchFamily="34" charset="0"/>
              </a:rPr>
              <a:t>downward and </a:t>
            </a:r>
            <a:r>
              <a:rPr lang="en-US" sz="2000" b="1" dirty="0" smtClean="0">
                <a:solidFill>
                  <a:schemeClr val="bg1"/>
                </a:solidFill>
                <a:latin typeface="Calibri" pitchFamily="34" charset="0"/>
                <a:cs typeface="Arial" pitchFamily="34" charset="0"/>
              </a:rPr>
              <a:t>enter</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right atrium.</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Receives</a:t>
            </a:r>
            <a:r>
              <a:rPr lang="en-US" sz="2000" b="1" dirty="0" smtClean="0">
                <a:solidFill>
                  <a:schemeClr val="bg2"/>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azygos vein </a:t>
            </a:r>
            <a:r>
              <a:rPr lang="en-US" sz="2000" dirty="0" smtClean="0">
                <a:solidFill>
                  <a:schemeClr val="bg1">
                    <a:lumMod val="75000"/>
                    <a:lumOff val="25000"/>
                  </a:schemeClr>
                </a:solidFill>
                <a:latin typeface="Calibri" pitchFamily="34" charset="0"/>
                <a:cs typeface="Arial" pitchFamily="34" charset="0"/>
              </a:rPr>
              <a:t>on its </a:t>
            </a:r>
            <a:r>
              <a:rPr lang="en-US" sz="2000" u="sng" dirty="0" smtClean="0">
                <a:solidFill>
                  <a:schemeClr val="bg1">
                    <a:lumMod val="75000"/>
                    <a:lumOff val="25000"/>
                  </a:schemeClr>
                </a:solidFill>
                <a:latin typeface="Calibri" pitchFamily="34" charset="0"/>
                <a:cs typeface="Arial" pitchFamily="34" charset="0"/>
              </a:rPr>
              <a:t>posterior aspect</a:t>
            </a:r>
            <a:r>
              <a:rPr lang="en-US" sz="2000" dirty="0" smtClean="0">
                <a:solidFill>
                  <a:schemeClr val="bg1">
                    <a:lumMod val="75000"/>
                    <a:lumOff val="25000"/>
                  </a:schemeClr>
                </a:solidFill>
                <a:latin typeface="Calibri" pitchFamily="34" charset="0"/>
                <a:cs typeface="Arial" pitchFamily="34" charset="0"/>
              </a:rPr>
              <a:t> just before it enters the heart.</a:t>
            </a:r>
          </a:p>
        </p:txBody>
      </p:sp>
      <p:pic>
        <p:nvPicPr>
          <p:cNvPr id="4" name="Picture 7" descr="E:\dad\Student Gray\3. Thorax\F66122-003-f011.jpg"/>
          <p:cNvPicPr>
            <a:picLocks noChangeAspect="1" noChangeArrowheads="1"/>
          </p:cNvPicPr>
          <p:nvPr/>
        </p:nvPicPr>
        <p:blipFill>
          <a:blip r:embed="rId3" cstate="print"/>
          <a:srcRect b="52248"/>
          <a:stretch>
            <a:fillRect/>
          </a:stretch>
        </p:blipFill>
        <p:spPr bwMode="auto">
          <a:xfrm>
            <a:off x="673100" y="4495801"/>
            <a:ext cx="3606800" cy="1955800"/>
          </a:xfrm>
          <a:prstGeom prst="rect">
            <a:avLst/>
          </a:prstGeom>
          <a:ln>
            <a:noFill/>
          </a:ln>
          <a:effectLst>
            <a:softEdge rad="112500"/>
          </a:effectLst>
        </p:spPr>
      </p:pic>
      <p:pic>
        <p:nvPicPr>
          <p:cNvPr id="48130" name="Picture 2" descr="Azygos vein.png">
            <a:hlinkClick r:id="rId4"/>
          </p:cNvPr>
          <p:cNvPicPr>
            <a:picLocks noChangeAspect="1" noChangeArrowheads="1"/>
          </p:cNvPicPr>
          <p:nvPr/>
        </p:nvPicPr>
        <p:blipFill>
          <a:blip r:embed="rId5"/>
          <a:srcRect/>
          <a:stretch>
            <a:fillRect/>
          </a:stretch>
        </p:blipFill>
        <p:spPr bwMode="auto">
          <a:xfrm>
            <a:off x="5072066" y="3714752"/>
            <a:ext cx="3071834" cy="3143248"/>
          </a:xfrm>
          <a:prstGeom prst="rect">
            <a:avLst/>
          </a:prstGeom>
          <a:noFill/>
          <a:ln>
            <a:solidFill>
              <a:schemeClr val="bg2"/>
            </a:solidFill>
          </a:ln>
        </p:spPr>
      </p:pic>
      <p:sp>
        <p:nvSpPr>
          <p:cNvPr id="7" name="Oval 6"/>
          <p:cNvSpPr/>
          <p:nvPr/>
        </p:nvSpPr>
        <p:spPr>
          <a:xfrm>
            <a:off x="500034" y="5357826"/>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500034" y="5357826"/>
            <a:ext cx="642942" cy="214314"/>
          </a:xfrm>
          <a:prstGeom prst="rect">
            <a:avLst/>
          </a:prstGeom>
          <a:noFill/>
        </p:spPr>
        <p:txBody>
          <a:bodyPr wrap="square" rtlCol="0">
            <a:spAutoFit/>
          </a:bodyPr>
          <a:lstStyle/>
          <a:p>
            <a:r>
              <a:rPr lang="en-US" sz="800" b="1" dirty="0" smtClean="0">
                <a:solidFill>
                  <a:schemeClr val="bg1"/>
                </a:solidFill>
              </a:rPr>
              <a:t>Sup</a:t>
            </a:r>
            <a:endParaRPr lang="en-US" sz="800" b="1" dirty="0">
              <a:solidFill>
                <a:schemeClr val="bg1"/>
              </a:solidFill>
            </a:endParaRPr>
          </a:p>
        </p:txBody>
      </p:sp>
      <p:sp>
        <p:nvSpPr>
          <p:cNvPr id="9" name="Right Arrow 8"/>
          <p:cNvSpPr/>
          <p:nvPr/>
        </p:nvSpPr>
        <p:spPr>
          <a:xfrm flipV="1">
            <a:off x="1285852" y="5357826"/>
            <a:ext cx="100013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628" y="4643446"/>
            <a:ext cx="857251"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solidFill>
            <a:schemeClr val="tx1"/>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638300"/>
            <a:ext cx="82296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Superficial Veins</a:t>
            </a:r>
          </a:p>
          <a:p>
            <a:pPr lvl="2" algn="just">
              <a:spcBef>
                <a:spcPct val="0"/>
              </a:spcBef>
              <a:buClr>
                <a:schemeClr val="accent1"/>
              </a:buClr>
              <a:buFont typeface="Wingdings" pitchFamily="2" charset="2"/>
              <a:buChar char="ü"/>
            </a:pPr>
            <a:r>
              <a:rPr lang="en-US" b="1" dirty="0" smtClean="0">
                <a:solidFill>
                  <a:srgbClr val="7030A0"/>
                </a:solidFill>
                <a:latin typeface="Calibri" pitchFamily="34" charset="0"/>
                <a:cs typeface="Arial" pitchFamily="34" charset="0"/>
              </a:rPr>
              <a:t> </a:t>
            </a:r>
            <a:r>
              <a:rPr lang="en-US" dirty="0" smtClean="0">
                <a:solidFill>
                  <a:srgbClr val="7030A0"/>
                </a:solidFill>
                <a:latin typeface="Calibri" pitchFamily="34" charset="0"/>
                <a:cs typeface="Arial" pitchFamily="34" charset="0"/>
              </a:rPr>
              <a:t>External Jugular veins</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Anterior jugular veins</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Deep Veins </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Internal Jugulars veins.</a:t>
            </a:r>
          </a:p>
          <a:p>
            <a:pPr algn="just">
              <a:spcBef>
                <a:spcPct val="0"/>
              </a:spcBef>
              <a:buFont typeface="Wingdings" pitchFamily="2" charset="2"/>
            </a:pPr>
            <a:endParaRPr lang="ar-SA" sz="2800" b="1"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4305300" y="1638300"/>
            <a:ext cx="4508500" cy="4508500"/>
          </a:xfrm>
          <a:prstGeom prst="rect">
            <a:avLst/>
          </a:prstGeom>
          <a:ln>
            <a:noFill/>
          </a:ln>
          <a:effectLst>
            <a:softEdge rad="112500"/>
          </a:effectLst>
        </p:spPr>
      </p:pic>
      <p:sp>
        <p:nvSpPr>
          <p:cNvPr id="5" name="Donut 4"/>
          <p:cNvSpPr/>
          <p:nvPr/>
        </p:nvSpPr>
        <p:spPr>
          <a:xfrm>
            <a:off x="4305300" y="36576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305300" y="41910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flipV="1">
            <a:off x="5286380" y="4286257"/>
            <a:ext cx="500066"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57818" y="3786190"/>
            <a:ext cx="114300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15206" y="3643314"/>
            <a:ext cx="78581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07886"/>
          </a:xfrm>
          <a:noFill/>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857232"/>
            <a:ext cx="8915400" cy="329320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defRPr/>
            </a:pPr>
            <a:r>
              <a:rPr lang="en-US" sz="3200" b="1" dirty="0" smtClean="0">
                <a:solidFill>
                  <a:srgbClr val="0000FF"/>
                </a:solidFill>
                <a:latin typeface="Calibri" pitchFamily="34" charset="0"/>
                <a:cs typeface="Arial" pitchFamily="34" charset="0"/>
              </a:rPr>
              <a:t>External Jugular Vein:</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Lies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the</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sternomastoid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muscle </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Begins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just </a:t>
            </a:r>
            <a:r>
              <a:rPr lang="en-US" sz="2000" dirty="0" smtClean="0">
                <a:solidFill>
                  <a:srgbClr val="0000FF"/>
                </a:solidFill>
                <a:latin typeface="Calibri" pitchFamily="34" charset="0"/>
                <a:cs typeface="Arial" pitchFamily="34" charset="0"/>
              </a:rPr>
              <a:t>behind the angle of mandible </a:t>
            </a:r>
            <a:r>
              <a:rPr lang="en-US" sz="2000" b="1" dirty="0" smtClean="0">
                <a:solidFill>
                  <a:schemeClr val="bg1">
                    <a:lumMod val="75000"/>
                    <a:lumOff val="25000"/>
                  </a:schemeClr>
                </a:solidFill>
                <a:latin typeface="Calibri" pitchFamily="34" charset="0"/>
                <a:cs typeface="Arial" pitchFamily="34" charset="0"/>
              </a:rPr>
              <a:t>by union of </a:t>
            </a:r>
            <a:r>
              <a:rPr lang="en-US" sz="2000" dirty="0" smtClean="0">
                <a:solidFill>
                  <a:srgbClr val="FF0000"/>
                </a:solidFill>
                <a:latin typeface="Calibri" pitchFamily="34" charset="0"/>
                <a:cs typeface="Arial" pitchFamily="34" charset="0"/>
              </a:rPr>
              <a:t>posterior auricular vein </a:t>
            </a:r>
            <a:r>
              <a:rPr lang="en-US" sz="2000" dirty="0" smtClean="0">
                <a:solidFill>
                  <a:schemeClr val="bg1">
                    <a:lumMod val="75000"/>
                    <a:lumOff val="25000"/>
                  </a:schemeClr>
                </a:solidFill>
                <a:latin typeface="Calibri" pitchFamily="34" charset="0"/>
                <a:cs typeface="Arial" pitchFamily="34" charset="0"/>
              </a:rPr>
              <a:t>with the </a:t>
            </a:r>
            <a:r>
              <a:rPr lang="en-US" sz="2000" dirty="0" smtClean="0">
                <a:solidFill>
                  <a:srgbClr val="FF0000"/>
                </a:solidFill>
                <a:latin typeface="Calibri" pitchFamily="34" charset="0"/>
                <a:cs typeface="Arial" pitchFamily="34" charset="0"/>
              </a:rPr>
              <a:t>posterior division of </a:t>
            </a:r>
            <a:r>
              <a:rPr lang="en-US" sz="2000" dirty="0" err="1" smtClean="0">
                <a:solidFill>
                  <a:srgbClr val="FF0000"/>
                </a:solidFill>
                <a:latin typeface="Calibri" pitchFamily="34" charset="0"/>
                <a:cs typeface="Arial" pitchFamily="34" charset="0"/>
              </a:rPr>
              <a:t>retromandibular</a:t>
            </a:r>
            <a:r>
              <a:rPr lang="en-US" sz="2000" dirty="0" smtClean="0">
                <a:solidFill>
                  <a:srgbClr val="FF0000"/>
                </a:solidFill>
                <a:latin typeface="Calibri" pitchFamily="34" charset="0"/>
                <a:cs typeface="Arial" pitchFamily="34" charset="0"/>
              </a:rPr>
              <a:t> vein</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It passes down the neck and it is the </a:t>
            </a:r>
            <a:r>
              <a:rPr lang="en-US" sz="2000" b="1" dirty="0" smtClean="0">
                <a:solidFill>
                  <a:srgbClr val="0000FF"/>
                </a:solidFill>
                <a:latin typeface="Calibri" pitchFamily="34" charset="0"/>
                <a:cs typeface="Arial" pitchFamily="34" charset="0"/>
              </a:rPr>
              <a:t>only</a:t>
            </a:r>
            <a:r>
              <a:rPr lang="en-US" sz="2000" dirty="0" smtClean="0">
                <a:solidFill>
                  <a:srgbClr val="0000FF"/>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tributary </a:t>
            </a:r>
            <a:r>
              <a:rPr lang="en-US" sz="2000" b="1"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subclavian vein</a:t>
            </a:r>
            <a:r>
              <a:rPr lang="en-US" sz="2000" dirty="0" smtClean="0">
                <a:solidFill>
                  <a:srgbClr val="0000FF"/>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It drains </a:t>
            </a:r>
            <a:r>
              <a:rPr lang="en-US" sz="2000" dirty="0" smtClean="0">
                <a:solidFill>
                  <a:schemeClr val="bg1">
                    <a:lumMod val="75000"/>
                    <a:lumOff val="25000"/>
                  </a:schemeClr>
                </a:solidFill>
                <a:latin typeface="Calibri" pitchFamily="34" charset="0"/>
                <a:cs typeface="Arial" pitchFamily="34" charset="0"/>
              </a:rPr>
              <a:t>blood from:</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Outside of the </a:t>
            </a:r>
            <a:r>
              <a:rPr lang="en-US" sz="1800" b="1" u="sng" dirty="0" smtClean="0">
                <a:solidFill>
                  <a:schemeClr val="bg1">
                    <a:lumMod val="75000"/>
                    <a:lumOff val="25000"/>
                  </a:schemeClr>
                </a:solidFill>
                <a:latin typeface="Calibri" pitchFamily="34" charset="0"/>
                <a:cs typeface="Arial" pitchFamily="34" charset="0"/>
              </a:rPr>
              <a:t>skull</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Deep</a:t>
            </a:r>
            <a:r>
              <a:rPr lang="en-US" sz="1800" dirty="0" smtClean="0">
                <a:solidFill>
                  <a:schemeClr val="bg1">
                    <a:lumMod val="75000"/>
                    <a:lumOff val="25000"/>
                  </a:schemeClr>
                </a:solidFill>
                <a:latin typeface="Calibri" pitchFamily="34" charset="0"/>
                <a:cs typeface="Arial" pitchFamily="34" charset="0"/>
              </a:rPr>
              <a:t> parts of the </a:t>
            </a:r>
            <a:r>
              <a:rPr lang="en-US" sz="1800" b="1" u="sng" dirty="0" smtClean="0">
                <a:solidFill>
                  <a:schemeClr val="bg1">
                    <a:lumMod val="75000"/>
                    <a:lumOff val="25000"/>
                  </a:schemeClr>
                </a:solidFill>
                <a:latin typeface="Calibri" pitchFamily="34" charset="0"/>
                <a:cs typeface="Arial" pitchFamily="34" charset="0"/>
              </a:rPr>
              <a:t>face.</a:t>
            </a:r>
          </a:p>
          <a:p>
            <a:pPr lvl="1" algn="just">
              <a:spcBef>
                <a:spcPct val="0"/>
              </a:spcBef>
              <a:buFont typeface="Wingdings" pitchFamily="2" charset="2"/>
              <a:buNone/>
              <a:defRPr/>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sp>
        <p:nvSpPr>
          <p:cNvPr id="10" name="Oval 9"/>
          <p:cNvSpPr/>
          <p:nvPr/>
        </p:nvSpPr>
        <p:spPr>
          <a:xfrm>
            <a:off x="899592" y="4637297"/>
            <a:ext cx="651858"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2" descr="http://image.slidesharecdn.com/18-mainarteriesveinsofneck-140407225747-phpapp01/95/18-main-arteries-veins-of-neck-for-anaesthesia-22-1024.jpg?cb=13969295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04" y="3861048"/>
            <a:ext cx="3816424" cy="246737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5" name="Oval 14"/>
          <p:cNvSpPr/>
          <p:nvPr/>
        </p:nvSpPr>
        <p:spPr>
          <a:xfrm>
            <a:off x="2771800" y="5301208"/>
            <a:ext cx="857251" cy="214313"/>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94199" y="4845259"/>
            <a:ext cx="857251" cy="23445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200425" y="4451985"/>
            <a:ext cx="857251" cy="214313"/>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91440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Anterior jugular veins:</a:t>
            </a:r>
          </a:p>
          <a:p>
            <a:pPr lvl="1" algn="just">
              <a:spcBef>
                <a:spcPct val="0"/>
              </a:spcBef>
              <a:buFont typeface="Wingdings" pitchFamily="2" charset="2"/>
              <a:buChar char="Ø"/>
            </a:pPr>
            <a:r>
              <a:rPr lang="en-US" sz="2000" b="1" dirty="0" smtClean="0">
                <a:solidFill>
                  <a:srgbClr val="0000FF"/>
                </a:solidFill>
                <a:latin typeface="Calibri" pitchFamily="34" charset="0"/>
                <a:cs typeface="Arial" pitchFamily="34" charset="0"/>
              </a:rPr>
              <a:t> It begins </a:t>
            </a:r>
            <a:r>
              <a:rPr lang="en-US" sz="2000" dirty="0" smtClean="0">
                <a:solidFill>
                  <a:schemeClr val="bg1">
                    <a:lumMod val="75000"/>
                    <a:lumOff val="25000"/>
                  </a:schemeClr>
                </a:solidFill>
                <a:latin typeface="Calibri" pitchFamily="34" charset="0"/>
                <a:cs typeface="Arial" pitchFamily="34" charset="0"/>
              </a:rPr>
              <a:t>in the upper part of the neck by </a:t>
            </a:r>
            <a:r>
              <a:rPr lang="en-US" sz="2000" b="1" dirty="0" smtClean="0">
                <a:solidFill>
                  <a:srgbClr val="FF0000"/>
                </a:solidFill>
                <a:latin typeface="Calibri" pitchFamily="34" charset="0"/>
                <a:cs typeface="Arial" pitchFamily="34" charset="0"/>
              </a:rPr>
              <a:t>the union of the submental veins. </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It descends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close to the median line of the neck, </a:t>
            </a:r>
            <a:r>
              <a:rPr lang="en-US" sz="2000" b="1" u="sng" dirty="0" smtClean="0">
                <a:solidFill>
                  <a:schemeClr val="bg1">
                    <a:lumMod val="75000"/>
                    <a:lumOff val="25000"/>
                  </a:schemeClr>
                </a:solidFill>
                <a:latin typeface="Calibri" pitchFamily="34" charset="0"/>
                <a:cs typeface="Arial" pitchFamily="34" charset="0"/>
              </a:rPr>
              <a:t>medial 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err="1" smtClean="0">
                <a:solidFill>
                  <a:srgbClr val="FF0000"/>
                </a:solidFill>
                <a:latin typeface="Calibri" pitchFamily="34" charset="0"/>
                <a:cs typeface="Arial" pitchFamily="34" charset="0"/>
              </a:rPr>
              <a:t>sternomastoid</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At the lower part of the neck</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a:t>
            </a:r>
            <a:r>
              <a:rPr lang="en-US" sz="2000" dirty="0" smtClean="0">
                <a:solidFill>
                  <a:schemeClr val="bg1">
                    <a:lumMod val="75000"/>
                    <a:lumOff val="25000"/>
                  </a:schemeClr>
                </a:solidFill>
                <a:latin typeface="Calibri" pitchFamily="34" charset="0"/>
                <a:cs typeface="Arial" pitchFamily="34" charset="0"/>
              </a:rPr>
              <a:t> passes laterally </a:t>
            </a:r>
            <a:r>
              <a:rPr lang="en-US" sz="2000" b="1" u="sng" dirty="0" smtClean="0">
                <a:solidFill>
                  <a:schemeClr val="bg1">
                    <a:lumMod val="75000"/>
                    <a:lumOff val="25000"/>
                  </a:schemeClr>
                </a:solidFill>
                <a:latin typeface="Calibri" pitchFamily="34" charset="0"/>
                <a:cs typeface="Arial" pitchFamily="34" charset="0"/>
              </a:rPr>
              <a:t>beneath (deep to) </a:t>
            </a:r>
            <a:r>
              <a:rPr lang="en-US" sz="2000" dirty="0" smtClean="0">
                <a:solidFill>
                  <a:schemeClr val="bg1">
                    <a:lumMod val="75000"/>
                    <a:lumOff val="25000"/>
                  </a:schemeClr>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sternomastoid</a:t>
            </a:r>
            <a:r>
              <a:rPr lang="en-US" sz="2000" b="1" dirty="0" smtClean="0">
                <a:solidFill>
                  <a:srgbClr val="FF0000"/>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muscle</a:t>
            </a:r>
            <a:r>
              <a:rPr lang="en-US" sz="2000" dirty="0" smtClean="0">
                <a:solidFill>
                  <a:schemeClr val="bg1">
                    <a:lumMod val="75000"/>
                    <a:lumOff val="25000"/>
                  </a:schemeClr>
                </a:solidFill>
                <a:latin typeface="Calibri" pitchFamily="34" charset="0"/>
                <a:cs typeface="Arial" pitchFamily="34" charset="0"/>
              </a:rPr>
              <a:t> to </a:t>
            </a:r>
            <a:r>
              <a:rPr lang="en-US" sz="2000" b="1" u="sng" dirty="0" smtClean="0">
                <a:solidFill>
                  <a:schemeClr val="bg1">
                    <a:lumMod val="75000"/>
                    <a:lumOff val="25000"/>
                  </a:schemeClr>
                </a:solidFill>
                <a:latin typeface="Calibri" pitchFamily="34" charset="0"/>
                <a:cs typeface="Arial" pitchFamily="34" charset="0"/>
              </a:rPr>
              <a:t>drain into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FF0000"/>
                </a:solidFill>
                <a:latin typeface="Calibri" pitchFamily="34" charset="0"/>
                <a:cs typeface="Arial" pitchFamily="34" charset="0"/>
              </a:rPr>
              <a:t>external jugular vein.</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Just above the sternum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two anterior </a:t>
            </a:r>
            <a:r>
              <a:rPr lang="en-US" sz="2000" dirty="0" smtClean="0">
                <a:solidFill>
                  <a:schemeClr val="bg1">
                    <a:lumMod val="75000"/>
                    <a:lumOff val="25000"/>
                  </a:schemeClr>
                </a:solidFill>
                <a:latin typeface="Calibri" pitchFamily="34" charset="0"/>
                <a:cs typeface="Arial" pitchFamily="34" charset="0"/>
              </a:rPr>
              <a:t>jugular veins </a:t>
            </a:r>
            <a:r>
              <a:rPr lang="en-US" sz="2000" b="1" dirty="0" smtClean="0">
                <a:solidFill>
                  <a:schemeClr val="bg1">
                    <a:lumMod val="75000"/>
                    <a:lumOff val="25000"/>
                  </a:schemeClr>
                </a:solidFill>
                <a:latin typeface="Calibri" pitchFamily="34" charset="0"/>
                <a:cs typeface="Arial" pitchFamily="34" charset="0"/>
              </a:rPr>
              <a:t>communicate</a:t>
            </a:r>
            <a:r>
              <a:rPr lang="en-US" sz="2000" dirty="0" smtClean="0">
                <a:solidFill>
                  <a:schemeClr val="bg1">
                    <a:lumMod val="75000"/>
                    <a:lumOff val="25000"/>
                  </a:schemeClr>
                </a:solidFill>
                <a:latin typeface="Calibri" pitchFamily="34" charset="0"/>
                <a:cs typeface="Arial" pitchFamily="34" charset="0"/>
              </a:rPr>
              <a:t> by a </a:t>
            </a:r>
            <a:r>
              <a:rPr lang="en-US" sz="2000" b="1" dirty="0" smtClean="0">
                <a:solidFill>
                  <a:srgbClr val="0000FF"/>
                </a:solidFill>
                <a:latin typeface="Calibri" pitchFamily="34" charset="0"/>
                <a:cs typeface="Arial" pitchFamily="34" charset="0"/>
              </a:rPr>
              <a:t>transverse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rgbClr val="0000FF"/>
                </a:solidFill>
                <a:latin typeface="Calibri" pitchFamily="34" charset="0"/>
                <a:cs typeface="Arial" pitchFamily="34" charset="0"/>
              </a:rPr>
              <a:t>jugular arch.</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5170596" y="3733800"/>
            <a:ext cx="3287604" cy="2971800"/>
          </a:xfrm>
          <a:prstGeom prst="rect">
            <a:avLst/>
          </a:prstGeom>
          <a:noFill/>
          <a:ln w="9525">
            <a:noFill/>
            <a:miter lim="800000"/>
            <a:headEnd/>
            <a:tailEnd/>
          </a:ln>
          <a:effectLst>
            <a:softEdge rad="112500"/>
          </a:effectLst>
        </p:spPr>
      </p:pic>
      <p:pic>
        <p:nvPicPr>
          <p:cNvPr id="1026" name="Picture 2" descr="http://image.slidesharecdn.com/18-mainarteriesveinsofneck-140407225747-phpapp01/95/18-main-arteries-veins-of-neck-for-anaesthesia-22-1024.jpg?cb=13969295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238228"/>
            <a:ext cx="3816424" cy="246737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5857884" y="5143512"/>
            <a:ext cx="85725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00364" y="621508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564357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flipV="1">
            <a:off x="7000892" y="6046486"/>
            <a:ext cx="928694"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86710" y="5857892"/>
            <a:ext cx="1214446" cy="246221"/>
          </a:xfrm>
          <a:prstGeom prst="rect">
            <a:avLst/>
          </a:prstGeom>
          <a:noFill/>
        </p:spPr>
        <p:txBody>
          <a:bodyPr wrap="square" rtlCol="0">
            <a:spAutoFit/>
          </a:bodyPr>
          <a:lstStyle/>
          <a:p>
            <a:r>
              <a:rPr lang="en-US" sz="1000" b="1" dirty="0" smtClean="0">
                <a:solidFill>
                  <a:srgbClr val="0000FF"/>
                </a:solidFill>
              </a:rPr>
              <a:t>Jugular arch</a:t>
            </a:r>
            <a:endParaRPr lang="en-US" sz="1000" b="1" dirty="0">
              <a:solidFill>
                <a:srgbClr val="0000FF"/>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195"/>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Deep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5292080" cy="5509200"/>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3200" dirty="0" smtClean="0">
                <a:solidFill>
                  <a:srgbClr val="0000FF"/>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Internal Jugulars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Drains </a:t>
            </a:r>
            <a:r>
              <a:rPr lang="en-US" sz="2000" dirty="0" smtClean="0">
                <a:solidFill>
                  <a:schemeClr val="bg1">
                    <a:lumMod val="75000"/>
                    <a:lumOff val="25000"/>
                  </a:schemeClr>
                </a:solidFill>
                <a:latin typeface="Calibri" pitchFamily="34" charset="0"/>
                <a:cs typeface="Arial" pitchFamily="34" charset="0"/>
              </a:rPr>
              <a:t>blood from the </a:t>
            </a:r>
            <a:r>
              <a:rPr lang="en-US" sz="2000" dirty="0" err="1" smtClean="0">
                <a:solidFill>
                  <a:schemeClr val="bg1">
                    <a:lumMod val="75000"/>
                    <a:lumOff val="25000"/>
                  </a:schemeClr>
                </a:solidFill>
                <a:latin typeface="Calibri" pitchFamily="34" charset="0"/>
                <a:cs typeface="Arial" pitchFamily="34" charset="0"/>
              </a:rPr>
              <a:t>brain,face</a:t>
            </a:r>
            <a:r>
              <a:rPr lang="en-US" sz="2000" dirty="0" smtClean="0">
                <a:solidFill>
                  <a:schemeClr val="bg1">
                    <a:lumMod val="75000"/>
                    <a:lumOff val="25000"/>
                  </a:schemeClr>
                </a:solidFill>
                <a:latin typeface="Calibri" pitchFamily="34" charset="0"/>
                <a:cs typeface="Arial" pitchFamily="34" charset="0"/>
              </a:rPr>
              <a:t>, head &amp; neck.</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 descends in the neck </a:t>
            </a:r>
            <a:r>
              <a:rPr lang="en-US" sz="2000" dirty="0" smtClean="0">
                <a:solidFill>
                  <a:schemeClr val="bg1">
                    <a:lumMod val="75000"/>
                    <a:lumOff val="25000"/>
                  </a:schemeClr>
                </a:solidFill>
                <a:latin typeface="Calibri" pitchFamily="34" charset="0"/>
                <a:cs typeface="Arial" pitchFamily="34" charset="0"/>
              </a:rPr>
              <a:t>along </a:t>
            </a:r>
            <a:r>
              <a:rPr lang="en-US" sz="2000" b="1" dirty="0" smtClean="0">
                <a:solidFill>
                  <a:schemeClr val="bg1">
                    <a:lumMod val="75000"/>
                    <a:lumOff val="25000"/>
                  </a:schemeClr>
                </a:solidFill>
                <a:latin typeface="Calibri" pitchFamily="34" charset="0"/>
                <a:cs typeface="Arial" pitchFamily="34" charset="0"/>
              </a:rPr>
              <a:t>with</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internal</a:t>
            </a:r>
            <a:r>
              <a:rPr lang="en-US" sz="2000" dirty="0" smtClean="0">
                <a:solidFill>
                  <a:schemeClr val="bg1">
                    <a:lumMod val="75000"/>
                    <a:lumOff val="25000"/>
                  </a:schemeClr>
                </a:solidFill>
                <a:latin typeface="Calibri" pitchFamily="34" charset="0"/>
                <a:cs typeface="Arial" pitchFamily="34" charset="0"/>
              </a:rPr>
              <a:t> and </a:t>
            </a:r>
            <a:r>
              <a:rPr lang="en-US" sz="2000" b="1" dirty="0" smtClean="0">
                <a:solidFill>
                  <a:schemeClr val="bg1">
                    <a:lumMod val="75000"/>
                    <a:lumOff val="25000"/>
                  </a:schemeClr>
                </a:solidFill>
                <a:latin typeface="Calibri" pitchFamily="34" charset="0"/>
                <a:cs typeface="Arial" pitchFamily="34" charset="0"/>
              </a:rPr>
              <a:t>common carotid </a:t>
            </a:r>
            <a:r>
              <a:rPr lang="en-US" sz="2000" dirty="0" smtClean="0">
                <a:solidFill>
                  <a:schemeClr val="bg1">
                    <a:lumMod val="75000"/>
                    <a:lumOff val="25000"/>
                  </a:schemeClr>
                </a:solidFill>
                <a:latin typeface="Calibri" pitchFamily="34" charset="0"/>
                <a:cs typeface="Arial" pitchFamily="34" charset="0"/>
              </a:rPr>
              <a:t>arteries and </a:t>
            </a:r>
            <a:r>
              <a:rPr lang="en-US" sz="2000" b="1" dirty="0" err="1" smtClean="0">
                <a:solidFill>
                  <a:schemeClr val="bg1">
                    <a:lumMod val="75000"/>
                    <a:lumOff val="25000"/>
                  </a:schemeClr>
                </a:solidFill>
                <a:latin typeface="Calibri" pitchFamily="34" charset="0"/>
                <a:cs typeface="Arial" pitchFamily="34" charset="0"/>
              </a:rPr>
              <a:t>vagus</a:t>
            </a:r>
            <a:r>
              <a:rPr lang="en-US" sz="2000" b="1" dirty="0" smtClean="0">
                <a:solidFill>
                  <a:schemeClr val="bg1">
                    <a:lumMod val="75000"/>
                    <a:lumOff val="25000"/>
                  </a:schemeClr>
                </a:solidFill>
                <a:latin typeface="Calibri" pitchFamily="34" charset="0"/>
                <a:cs typeface="Arial" pitchFamily="34" charset="0"/>
              </a:rPr>
              <a:t> nerve</a:t>
            </a:r>
            <a:r>
              <a:rPr lang="en-US" sz="2000" dirty="0" smtClean="0">
                <a:solidFill>
                  <a:schemeClr val="bg1">
                    <a:lumMod val="75000"/>
                    <a:lumOff val="25000"/>
                  </a:schemeClr>
                </a:solidFill>
                <a:latin typeface="Calibri" pitchFamily="34" charset="0"/>
                <a:cs typeface="Arial" pitchFamily="34" charset="0"/>
              </a:rPr>
              <a:t>, within the </a:t>
            </a:r>
            <a:r>
              <a:rPr lang="en-US" sz="2000" b="1" dirty="0" smtClean="0">
                <a:solidFill>
                  <a:srgbClr val="FF0000"/>
                </a:solidFill>
                <a:latin typeface="Calibri" pitchFamily="34" charset="0"/>
                <a:cs typeface="Arial" pitchFamily="34" charset="0"/>
              </a:rPr>
              <a:t>carotid sheath</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 Joins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subclavian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chemeClr val="bg1">
                    <a:lumMod val="75000"/>
                    <a:lumOff val="25000"/>
                  </a:schemeClr>
                </a:solidFill>
                <a:latin typeface="Calibri" pitchFamily="34" charset="0"/>
                <a:cs typeface="Arial" pitchFamily="34" charset="0"/>
              </a:rPr>
              <a:t>brachiocephalic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Tributaries: </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Superior &amp;middle thyroid.</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Lingual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Facial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Pharyngeal.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Occipital veins</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Dural venous sinuses (inferior petrosal </a:t>
            </a:r>
          </a:p>
          <a:p>
            <a:pPr marL="749300" lvl="2" indent="0" algn="just">
              <a:spcBef>
                <a:spcPct val="0"/>
              </a:spcBef>
              <a:buClr>
                <a:schemeClr val="accent1"/>
              </a:buClr>
              <a:buNone/>
            </a:pPr>
            <a:r>
              <a:rPr lang="en-US" sz="2000" dirty="0" smtClean="0">
                <a:solidFill>
                  <a:schemeClr val="bg1">
                    <a:lumMod val="75000"/>
                    <a:lumOff val="25000"/>
                  </a:schemeClr>
                </a:solidFill>
                <a:latin typeface="Calibri" pitchFamily="34" charset="0"/>
                <a:cs typeface="Arial" pitchFamily="34" charset="0"/>
              </a:rPr>
              <a:t>      sinus).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94.jpg"/>
          <p:cNvPicPr>
            <a:picLocks noChangeAspect="1" noChangeArrowheads="1"/>
          </p:cNvPicPr>
          <p:nvPr/>
        </p:nvPicPr>
        <p:blipFill>
          <a:blip r:embed="rId3" cstate="print"/>
          <a:srcRect t="5338" b="4024"/>
          <a:stretch>
            <a:fillRect/>
          </a:stretch>
        </p:blipFill>
        <p:spPr bwMode="auto">
          <a:xfrm>
            <a:off x="5429256" y="1857364"/>
            <a:ext cx="3294514" cy="3486150"/>
          </a:xfrm>
          <a:prstGeom prst="rect">
            <a:avLst/>
          </a:prstGeom>
          <a:ln>
            <a:noFill/>
          </a:ln>
          <a:effectLst>
            <a:softEdge rad="112500"/>
          </a:effectLst>
        </p:spPr>
      </p:pic>
      <p:pic>
        <p:nvPicPr>
          <p:cNvPr id="39938" name="Picture 2" descr="نتيجة بحث الصور عن ‪tributaries of the internal jugular vein‬‏">
            <a:hlinkClick r:id="rId4"/>
          </p:cNvPr>
          <p:cNvPicPr>
            <a:picLocks noChangeAspect="1" noChangeArrowheads="1"/>
          </p:cNvPicPr>
          <p:nvPr/>
        </p:nvPicPr>
        <p:blipFill>
          <a:blip r:embed="rId5"/>
          <a:srcRect l="50093" t="18519"/>
          <a:stretch>
            <a:fillRect/>
          </a:stretch>
        </p:blipFill>
        <p:spPr bwMode="auto">
          <a:xfrm>
            <a:off x="5357818" y="1857364"/>
            <a:ext cx="3286148" cy="3643338"/>
          </a:xfrm>
          <a:prstGeom prst="rect">
            <a:avLst/>
          </a:prstGeom>
          <a:noFill/>
          <a:ln>
            <a:solidFill>
              <a:schemeClr val="bg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457200" y="1214422"/>
            <a:ext cx="5043494" cy="1785104"/>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u="sng" dirty="0" smtClean="0">
                <a:solidFill>
                  <a:schemeClr val="bg1">
                    <a:lumMod val="75000"/>
                    <a:lumOff val="25000"/>
                  </a:schemeClr>
                </a:solidFill>
                <a:latin typeface="Calibri" pitchFamily="34" charset="0"/>
                <a:cs typeface="Arial" pitchFamily="34" charset="0"/>
              </a:rPr>
              <a:t>Superficial Veins</a:t>
            </a:r>
            <a:r>
              <a:rPr lang="en-US" sz="2400" b="1" dirty="0" smtClean="0">
                <a:solidFill>
                  <a:schemeClr val="bg1">
                    <a:lumMod val="75000"/>
                    <a:lumOff val="25000"/>
                  </a:schemeClr>
                </a:solidFill>
                <a:latin typeface="Calibri" pitchFamily="34" charset="0"/>
                <a:cs typeface="Arial" pitchFamily="34" charset="0"/>
              </a:rPr>
              <a:t>: </a:t>
            </a:r>
            <a:r>
              <a:rPr lang="en-US" sz="1800" b="1" dirty="0" smtClean="0">
                <a:solidFill>
                  <a:srgbClr val="0000FF"/>
                </a:solidFill>
                <a:latin typeface="Calibri" pitchFamily="34" charset="0"/>
                <a:cs typeface="Arial" pitchFamily="34" charset="0"/>
              </a:rPr>
              <a:t>Cephalic &amp; </a:t>
            </a:r>
            <a:r>
              <a:rPr lang="en-US" sz="1800" b="1" dirty="0" err="1" smtClean="0">
                <a:solidFill>
                  <a:srgbClr val="0000FF"/>
                </a:solidFill>
                <a:latin typeface="Calibri" pitchFamily="34" charset="0"/>
                <a:cs typeface="Arial" pitchFamily="34" charset="0"/>
              </a:rPr>
              <a:t>Basilic</a:t>
            </a:r>
            <a:r>
              <a:rPr lang="en-US" sz="1800" b="1" dirty="0" smtClean="0">
                <a:solidFill>
                  <a:srgbClr val="0000FF"/>
                </a:solidFill>
                <a:latin typeface="Calibri" pitchFamily="34" charset="0"/>
                <a:cs typeface="Arial" pitchFamily="34" charset="0"/>
              </a:rPr>
              <a:t>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u="sng" dirty="0" smtClean="0">
                <a:solidFill>
                  <a:schemeClr val="bg1">
                    <a:lumMod val="75000"/>
                    <a:lumOff val="25000"/>
                  </a:schemeClr>
                </a:solidFill>
                <a:latin typeface="Calibri" pitchFamily="34" charset="0"/>
                <a:cs typeface="Arial" pitchFamily="34" charset="0"/>
              </a:rPr>
              <a:t>Deep Veins</a:t>
            </a:r>
            <a:r>
              <a:rPr lang="en-US" sz="2400" b="1" dirty="0" smtClean="0">
                <a:solidFill>
                  <a:schemeClr val="bg1">
                    <a:lumMod val="75000"/>
                    <a:lumOff val="25000"/>
                  </a:schemeClr>
                </a:solidFill>
                <a:latin typeface="Calibri" pitchFamily="34" charset="0"/>
                <a:cs typeface="Arial" pitchFamily="34" charset="0"/>
              </a:rPr>
              <a:t>: </a:t>
            </a:r>
            <a:r>
              <a:rPr lang="en-US" sz="1800" b="1" dirty="0" err="1" smtClean="0">
                <a:solidFill>
                  <a:srgbClr val="0000FF"/>
                </a:solidFill>
                <a:latin typeface="Calibri" pitchFamily="34" charset="0"/>
                <a:cs typeface="Arial" pitchFamily="34" charset="0"/>
              </a:rPr>
              <a:t>Venae</a:t>
            </a:r>
            <a:r>
              <a:rPr lang="en-US" sz="1800" b="1" dirty="0" smtClean="0">
                <a:solidFill>
                  <a:srgbClr val="0000FF"/>
                </a:solidFill>
                <a:latin typeface="Calibri" pitchFamily="34" charset="0"/>
                <a:cs typeface="Arial" pitchFamily="34" charset="0"/>
              </a:rPr>
              <a:t> </a:t>
            </a:r>
            <a:r>
              <a:rPr lang="en-US" sz="1800" b="1" dirty="0" err="1" smtClean="0">
                <a:solidFill>
                  <a:srgbClr val="0000FF"/>
                </a:solidFill>
                <a:latin typeface="Calibri" pitchFamily="34" charset="0"/>
                <a:cs typeface="Arial" pitchFamily="34" charset="0"/>
              </a:rPr>
              <a:t>commitantes</a:t>
            </a:r>
            <a:r>
              <a:rPr lang="en-US" sz="1800" b="1" dirty="0" smtClean="0">
                <a:solidFill>
                  <a:srgbClr val="0000FF"/>
                </a:solidFill>
                <a:latin typeface="Calibri" pitchFamily="34" charset="0"/>
                <a:cs typeface="Arial" pitchFamily="34" charset="0"/>
              </a:rPr>
              <a:t> &amp; </a:t>
            </a:r>
            <a:r>
              <a:rPr lang="en-US" sz="1800" b="1" dirty="0" err="1" smtClean="0">
                <a:solidFill>
                  <a:srgbClr val="0000FF"/>
                </a:solidFill>
                <a:latin typeface="Calibri" pitchFamily="34" charset="0"/>
                <a:cs typeface="Arial" pitchFamily="34" charset="0"/>
              </a:rPr>
              <a:t>Axillary</a:t>
            </a:r>
            <a:r>
              <a:rPr lang="en-US" sz="1800" b="1" dirty="0" smtClean="0">
                <a:solidFill>
                  <a:srgbClr val="0000FF"/>
                </a:solidFill>
                <a:latin typeface="Calibri" pitchFamily="34" charset="0"/>
                <a:cs typeface="Arial" pitchFamily="34" charset="0"/>
              </a:rPr>
              <a:t>.</a:t>
            </a:r>
            <a:endParaRPr lang="en-US" sz="1800" b="1"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64692"/>
            <a:ext cx="3247136" cy="5181600"/>
          </a:xfrm>
          <a:prstGeom prst="rect">
            <a:avLst/>
          </a:prstGeom>
          <a:ln>
            <a:noFill/>
          </a:ln>
          <a:effectLst>
            <a:softEdge rad="112500"/>
          </a:effectLst>
        </p:spPr>
      </p:pic>
      <p:pic>
        <p:nvPicPr>
          <p:cNvPr id="5" name="Picture 9" descr="E:\dad\Student Gray\7. Upper limb\F66122-007-f116c.jpg"/>
          <p:cNvPicPr>
            <a:picLocks noChangeAspect="1" noChangeArrowheads="1"/>
          </p:cNvPicPr>
          <p:nvPr/>
        </p:nvPicPr>
        <p:blipFill>
          <a:blip r:embed="rId4" cstate="print"/>
          <a:srcRect l="14545" r="13182" b="9615"/>
          <a:stretch>
            <a:fillRect/>
          </a:stretch>
        </p:blipFill>
        <p:spPr bwMode="auto">
          <a:xfrm>
            <a:off x="2928926" y="3071810"/>
            <a:ext cx="2286000" cy="3352800"/>
          </a:xfrm>
          <a:prstGeom prst="rect">
            <a:avLst/>
          </a:prstGeom>
          <a:ln>
            <a:solidFill>
              <a:schemeClr val="bg2"/>
            </a:solidFill>
          </a:ln>
          <a:effectLst>
            <a:softEdge rad="112500"/>
          </a:effectLst>
        </p:spPr>
      </p:pic>
      <p:pic>
        <p:nvPicPr>
          <p:cNvPr id="6" name="Picture 10" descr="E:\dad\Student Gray\7. Upper limb\F66122-007-f118b.jpg"/>
          <p:cNvPicPr>
            <a:picLocks noChangeAspect="1" noChangeArrowheads="1"/>
          </p:cNvPicPr>
          <p:nvPr/>
        </p:nvPicPr>
        <p:blipFill>
          <a:blip r:embed="rId5" cstate="print"/>
          <a:srcRect l="21364" t="12500" r="15909" b="7143"/>
          <a:stretch>
            <a:fillRect/>
          </a:stretch>
        </p:blipFill>
        <p:spPr bwMode="auto">
          <a:xfrm>
            <a:off x="508000" y="3060700"/>
            <a:ext cx="2286000" cy="3352800"/>
          </a:xfrm>
          <a:prstGeom prst="rect">
            <a:avLst/>
          </a:prstGeom>
          <a:ln>
            <a:noFill/>
          </a:ln>
          <a:effectLst>
            <a:softEdge rad="112500"/>
          </a:effectLst>
        </p:spPr>
      </p:pic>
      <p:sp>
        <p:nvSpPr>
          <p:cNvPr id="8" name="Oval 7"/>
          <p:cNvSpPr/>
          <p:nvPr/>
        </p:nvSpPr>
        <p:spPr>
          <a:xfrm>
            <a:off x="6786579" y="5286389"/>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9256" y="4643446"/>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00562" y="5229200"/>
            <a:ext cx="57150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14678" y="4214818"/>
            <a:ext cx="571504" cy="22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857356"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5720"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7158" y="3357562"/>
            <a:ext cx="428628" cy="215444"/>
          </a:xfrm>
          <a:prstGeom prst="rect">
            <a:avLst/>
          </a:prstGeom>
          <a:noFill/>
        </p:spPr>
        <p:txBody>
          <a:bodyPr wrap="square" rtlCol="0">
            <a:spAutoFit/>
          </a:bodyPr>
          <a:lstStyle/>
          <a:p>
            <a:r>
              <a:rPr lang="en-US" sz="800" b="1" dirty="0" smtClean="0">
                <a:solidFill>
                  <a:schemeClr val="bg1"/>
                </a:solidFill>
              </a:rPr>
              <a:t>Bas</a:t>
            </a:r>
            <a:endParaRPr lang="en-US" sz="800" b="1" dirty="0">
              <a:solidFill>
                <a:schemeClr val="bg1"/>
              </a:solidFill>
            </a:endParaRPr>
          </a:p>
        </p:txBody>
      </p:sp>
      <p:sp>
        <p:nvSpPr>
          <p:cNvPr id="7" name="TextBox 6"/>
          <p:cNvSpPr txBox="1"/>
          <p:nvPr/>
        </p:nvSpPr>
        <p:spPr>
          <a:xfrm>
            <a:off x="4644008" y="5429264"/>
            <a:ext cx="428058" cy="369332"/>
          </a:xfrm>
          <a:prstGeom prst="rect">
            <a:avLst/>
          </a:prstGeom>
          <a:noFill/>
        </p:spPr>
        <p:txBody>
          <a:bodyPr wrap="square" rtlCol="0">
            <a:spAutoFit/>
          </a:bodyPr>
          <a:lstStyle/>
          <a:p>
            <a:r>
              <a:rPr lang="en-US" dirty="0" smtClean="0">
                <a:solidFill>
                  <a:schemeClr val="bg1"/>
                </a:solidFill>
              </a:rPr>
              <a:t>M</a:t>
            </a:r>
            <a:endParaRPr lang="en-US" dirty="0">
              <a:solidFill>
                <a:schemeClr val="bg1"/>
              </a:solidFill>
            </a:endParaRPr>
          </a:p>
        </p:txBody>
      </p:sp>
      <p:sp>
        <p:nvSpPr>
          <p:cNvPr id="15" name="TextBox 14"/>
          <p:cNvSpPr txBox="1"/>
          <p:nvPr/>
        </p:nvSpPr>
        <p:spPr>
          <a:xfrm>
            <a:off x="3275856" y="3835400"/>
            <a:ext cx="510326" cy="369332"/>
          </a:xfrm>
          <a:prstGeom prst="rect">
            <a:avLst/>
          </a:prstGeom>
          <a:noFill/>
        </p:spPr>
        <p:txBody>
          <a:bodyPr wrap="square" rtlCol="0">
            <a:spAutoFit/>
          </a:bodyPr>
          <a:lstStyle/>
          <a:p>
            <a:r>
              <a:rPr lang="en-US" dirty="0" smtClean="0">
                <a:solidFill>
                  <a:schemeClr val="bg1"/>
                </a:solidFill>
              </a:rPr>
              <a:t>L</a:t>
            </a:r>
            <a:endParaRPr lang="en-US" dirty="0">
              <a:solidFill>
                <a:schemeClr val="bg1"/>
              </a:solidFill>
            </a:endParaRPr>
          </a:p>
        </p:txBody>
      </p:sp>
      <p:sp>
        <p:nvSpPr>
          <p:cNvPr id="16" name="Oval 15"/>
          <p:cNvSpPr/>
          <p:nvPr/>
        </p:nvSpPr>
        <p:spPr>
          <a:xfrm>
            <a:off x="6177285" y="1625600"/>
            <a:ext cx="710795" cy="20102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214926" y="4114304"/>
            <a:ext cx="962359" cy="211661"/>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3_colormaster">
  <a:themeElements>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7562</TotalTime>
  <Words>1504</Words>
  <Application>Microsoft Office PowerPoint</Application>
  <PresentationFormat>On-screen Show (4:3)</PresentationFormat>
  <Paragraphs>208</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Technic</vt:lpstr>
      <vt:lpstr>3_colormaster</vt:lpstr>
      <vt:lpstr>PowerPoint Presentation</vt:lpstr>
      <vt:lpstr>Objectives</vt:lpstr>
      <vt:lpstr>Veins</vt:lpstr>
      <vt:lpstr>Superior Vena Cava</vt:lpstr>
      <vt:lpstr>Veins of Head &amp; Neck</vt:lpstr>
      <vt:lpstr>Superficial Veins of Head &amp; Neck</vt:lpstr>
      <vt:lpstr>Superficial Veins of Head &amp; Neck</vt:lpstr>
      <vt:lpstr>Deep Veins of Head &amp; Neck</vt:lpstr>
      <vt:lpstr>Veins of Upper Limbs</vt:lpstr>
      <vt:lpstr>Veins of Upper Limbs</vt:lpstr>
      <vt:lpstr>Veins of Upper Limbs</vt:lpstr>
      <vt:lpstr>Inferior Vena Cava</vt:lpstr>
      <vt:lpstr>Tributaries of Inferior Vena Cava</vt:lpstr>
      <vt:lpstr>Veins of Lower Limbs</vt:lpstr>
      <vt:lpstr>Veins of Lower Limbs</vt:lpstr>
      <vt:lpstr>Great Saphenous Vein</vt:lpstr>
      <vt:lpstr>Great Saphenous Vein</vt:lpstr>
      <vt:lpstr>Great Saphenous Vein</vt:lpstr>
      <vt:lpstr>Small Saphenous Vein</vt:lpstr>
      <vt:lpstr>Veins of Lower Limbs</vt:lpstr>
      <vt:lpstr>Mechanism of Venous Return from Lower Limb  and Varicose Veins</vt:lpstr>
      <vt:lpstr>Portal Circulation</vt:lpstr>
      <vt:lpstr>Hepatic Portal Vein</vt:lpstr>
      <vt:lpstr>Portocaval Anastomosis</vt:lpstr>
      <vt:lpstr>Sites of Portocaval Anastomosis</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user</cp:lastModifiedBy>
  <cp:revision>711</cp:revision>
  <dcterms:created xsi:type="dcterms:W3CDTF">2008-10-27T09:29:56Z</dcterms:created>
  <dcterms:modified xsi:type="dcterms:W3CDTF">2022-02-28T18:47:43Z</dcterms:modified>
</cp:coreProperties>
</file>