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embeddedFontLst>
    <p:embeddedFont>
      <p:font typeface="Courgette"/>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2" roundtripDataSignature="AMtx7mhmF9qXEh0xphVS8/NLSbLbjz22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ourgette-regular.fntdata"/><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 name="Shape 23"/>
        <p:cNvGrpSpPr/>
        <p:nvPr/>
      </p:nvGrpSpPr>
      <p:grpSpPr>
        <a:xfrm>
          <a:off x="0" y="0"/>
          <a:ext cx="0" cy="0"/>
          <a:chOff x="0" y="0"/>
          <a:chExt cx="0" cy="0"/>
        </a:xfrm>
      </p:grpSpPr>
      <p:sp>
        <p:nvSpPr>
          <p:cNvPr id="24" name="Google Shape;24;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6" name="Google Shape;26;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 name="Google Shape;2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8" name="Google Shape;3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6"/>
          <p:cNvSpPr/>
          <p:nvPr>
            <p:ph idx="2" type="pic"/>
          </p:nvPr>
        </p:nvSpPr>
        <p:spPr>
          <a:xfrm>
            <a:off x="5183188" y="987425"/>
            <a:ext cx="6172200" cy="4873625"/>
          </a:xfrm>
          <a:prstGeom prst="rect">
            <a:avLst/>
          </a:prstGeom>
          <a:noFill/>
          <a:ln>
            <a:noFill/>
          </a:ln>
        </p:spPr>
      </p:sp>
      <p:sp>
        <p:nvSpPr>
          <p:cNvPr id="64" name="Google Shape;64;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jp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40A3F"/>
              </a:buClr>
              <a:buSzPts val="6000"/>
              <a:buFont typeface="Calibri"/>
              <a:buNone/>
            </a:pPr>
            <a:r>
              <a:rPr b="1" lang="en-US">
                <a:solidFill>
                  <a:srgbClr val="340A3F"/>
                </a:solidFill>
                <a:latin typeface="Calibri"/>
                <a:ea typeface="Calibri"/>
                <a:cs typeface="Calibri"/>
                <a:sym typeface="Calibri"/>
              </a:rPr>
              <a:t>BLOOD SUPPLY OF THE HEART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0"/>
          <p:cNvSpPr txBox="1"/>
          <p:nvPr>
            <p:ph type="title"/>
          </p:nvPr>
        </p:nvSpPr>
        <p:spPr>
          <a:xfrm>
            <a:off x="839788" y="457200"/>
            <a:ext cx="7305591" cy="72189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Calibri"/>
              <a:buNone/>
            </a:pPr>
            <a:r>
              <a:rPr b="1" lang="en-US">
                <a:solidFill>
                  <a:srgbClr val="FF0000"/>
                </a:solidFill>
              </a:rPr>
              <a:t>Anterior interventricular (descending) artery</a:t>
            </a:r>
            <a:endParaRPr/>
          </a:p>
        </p:txBody>
      </p:sp>
      <p:pic>
        <p:nvPicPr>
          <p:cNvPr id="145" name="Google Shape;145;p10"/>
          <p:cNvPicPr preferRelativeResize="0"/>
          <p:nvPr>
            <p:ph idx="1" type="body"/>
          </p:nvPr>
        </p:nvPicPr>
        <p:blipFill rotWithShape="1">
          <a:blip r:embed="rId3">
            <a:alphaModFix/>
          </a:blip>
          <a:srcRect b="0" l="0" r="0" t="0"/>
          <a:stretch/>
        </p:blipFill>
        <p:spPr>
          <a:xfrm>
            <a:off x="6809873" y="2000835"/>
            <a:ext cx="5182361" cy="3331186"/>
          </a:xfrm>
          <a:prstGeom prst="rect">
            <a:avLst/>
          </a:prstGeom>
          <a:noFill/>
          <a:ln cap="flat" cmpd="sng" w="9525">
            <a:solidFill>
              <a:srgbClr val="FF0000"/>
            </a:solidFill>
            <a:prstDash val="solid"/>
            <a:round/>
            <a:headEnd len="sm" w="sm" type="none"/>
            <a:tailEnd len="sm" w="sm" type="none"/>
          </a:ln>
        </p:spPr>
      </p:pic>
      <p:sp>
        <p:nvSpPr>
          <p:cNvPr id="146" name="Google Shape;146;p10"/>
          <p:cNvSpPr txBox="1"/>
          <p:nvPr>
            <p:ph idx="2" type="body"/>
          </p:nvPr>
        </p:nvSpPr>
        <p:spPr>
          <a:xfrm>
            <a:off x="839788" y="2057400"/>
            <a:ext cx="5970085" cy="381158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US" sz="2400">
                <a:latin typeface="Calibri"/>
                <a:ea typeface="Calibri"/>
                <a:cs typeface="Calibri"/>
                <a:sym typeface="Calibri"/>
              </a:rPr>
              <a:t>Descends in the anterior interventricular groove (with great cardiac vein) toward the apex of the heart, </a:t>
            </a:r>
            <a:endParaRPr/>
          </a:p>
          <a:p>
            <a:pPr indent="0" lvl="0" marL="0" rtl="0" algn="l">
              <a:lnSpc>
                <a:spcPct val="90000"/>
              </a:lnSpc>
              <a:spcBef>
                <a:spcPts val="1000"/>
              </a:spcBef>
              <a:spcAft>
                <a:spcPts val="0"/>
              </a:spcAft>
              <a:buClr>
                <a:schemeClr val="dk1"/>
              </a:buClr>
              <a:buSzPct val="100000"/>
              <a:buNone/>
            </a:pPr>
            <a:r>
              <a:rPr lang="en-US" sz="2400">
                <a:latin typeface="Calibri"/>
                <a:ea typeface="Calibri"/>
                <a:cs typeface="Calibri"/>
                <a:sym typeface="Calibri"/>
              </a:rPr>
              <a:t>(in most individuals  it passes around the apex and anastomoses with the right coronary in the posterior Inter Ventricular groove, in one third it ends at the apex )</a:t>
            </a:r>
            <a:endParaRPr/>
          </a:p>
          <a:p>
            <a:pPr indent="0" lvl="0" marL="0" rtl="0" algn="l">
              <a:lnSpc>
                <a:spcPct val="90000"/>
              </a:lnSpc>
              <a:spcBef>
                <a:spcPts val="1000"/>
              </a:spcBef>
              <a:spcAft>
                <a:spcPts val="0"/>
              </a:spcAft>
              <a:buClr>
                <a:schemeClr val="dk1"/>
              </a:buClr>
              <a:buSzPct val="100000"/>
              <a:buNone/>
            </a:pPr>
            <a:r>
              <a:rPr lang="en-US" sz="2400">
                <a:latin typeface="Calibri"/>
                <a:ea typeface="Calibri"/>
                <a:cs typeface="Calibri"/>
                <a:sym typeface="Calibri"/>
              </a:rPr>
              <a:t>It Supplies; the right and left ventricles, and the anterior part of Ventricular Septum. </a:t>
            </a:r>
            <a:endParaRPr sz="2400">
              <a:latin typeface="Calibri"/>
              <a:ea typeface="Calibri"/>
              <a:cs typeface="Calibri"/>
              <a:sym typeface="Calibri"/>
            </a:endParaRPr>
          </a:p>
          <a:p>
            <a:pPr indent="0" lvl="0" marL="0" rtl="0" algn="l">
              <a:lnSpc>
                <a:spcPct val="90000"/>
              </a:lnSpc>
              <a:spcBef>
                <a:spcPts val="1000"/>
              </a:spcBef>
              <a:spcAft>
                <a:spcPts val="0"/>
              </a:spcAft>
              <a:buClr>
                <a:srgbClr val="FF0000"/>
              </a:buClr>
              <a:buSzPct val="100000"/>
              <a:buNone/>
            </a:pPr>
            <a:r>
              <a:rPr i="1" lang="en-US" sz="2400">
                <a:solidFill>
                  <a:srgbClr val="FF0000"/>
                </a:solidFill>
                <a:latin typeface="Calibri"/>
                <a:ea typeface="Calibri"/>
                <a:cs typeface="Calibri"/>
                <a:sym typeface="Calibri"/>
              </a:rPr>
              <a:t>It may give also; Left diagonal artery,</a:t>
            </a:r>
            <a:r>
              <a:rPr lang="en-US" sz="2400">
                <a:latin typeface="Calibri"/>
                <a:ea typeface="Calibri"/>
                <a:cs typeface="Calibri"/>
                <a:sym typeface="Calibri"/>
              </a:rPr>
              <a:t> which may arise  from trunk of the left coronary </a:t>
            </a:r>
            <a:endParaRPr/>
          </a:p>
          <a:p>
            <a:pPr indent="0" lvl="0" marL="0" rtl="0" algn="l">
              <a:lnSpc>
                <a:spcPct val="90000"/>
              </a:lnSpc>
              <a:spcBef>
                <a:spcPts val="1000"/>
              </a:spcBef>
              <a:spcAft>
                <a:spcPts val="0"/>
              </a:spcAft>
              <a:buClr>
                <a:srgbClr val="FF0000"/>
              </a:buClr>
              <a:buSzPct val="100000"/>
              <a:buNone/>
            </a:pPr>
            <a:r>
              <a:rPr i="1" lang="en-US" sz="2400">
                <a:solidFill>
                  <a:srgbClr val="FF0000"/>
                </a:solidFill>
                <a:latin typeface="Calibri"/>
                <a:ea typeface="Calibri"/>
                <a:cs typeface="Calibri"/>
                <a:sym typeface="Calibri"/>
              </a:rPr>
              <a:t>And a small Left conus artery to supply the pulmonary conous </a:t>
            </a:r>
            <a:endParaRPr i="1" sz="2400">
              <a:solidFill>
                <a:srgbClr val="FF0000"/>
              </a:solidFill>
              <a:latin typeface="Calibri"/>
              <a:ea typeface="Calibri"/>
              <a:cs typeface="Calibri"/>
              <a:sym typeface="Calibri"/>
            </a:endParaRPr>
          </a:p>
          <a:p>
            <a:pPr indent="0" lvl="0" marL="0" rtl="0" algn="l">
              <a:lnSpc>
                <a:spcPct val="90000"/>
              </a:lnSpc>
              <a:spcBef>
                <a:spcPts val="1000"/>
              </a:spcBef>
              <a:spcAft>
                <a:spcPts val="0"/>
              </a:spcAft>
              <a:buClr>
                <a:schemeClr val="dk1"/>
              </a:buClr>
              <a:buSzPct val="100000"/>
              <a:buNone/>
            </a:pPr>
            <a:r>
              <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ct val="100000"/>
              <a:buNone/>
            </a:pPr>
            <a:r>
              <a:t/>
            </a:r>
            <a:endParaRPr sz="24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1"/>
          <p:cNvSpPr txBox="1"/>
          <p:nvPr>
            <p:ph type="title"/>
          </p:nvPr>
        </p:nvSpPr>
        <p:spPr>
          <a:xfrm>
            <a:off x="839788" y="457200"/>
            <a:ext cx="3932237" cy="800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Calibri"/>
              <a:buNone/>
            </a:pPr>
            <a:r>
              <a:rPr lang="en-US">
                <a:solidFill>
                  <a:srgbClr val="FF0000"/>
                </a:solidFill>
                <a:latin typeface="Calibri"/>
                <a:ea typeface="Calibri"/>
                <a:cs typeface="Calibri"/>
                <a:sym typeface="Calibri"/>
              </a:rPr>
              <a:t>Circumflex artery</a:t>
            </a:r>
            <a:endParaRPr>
              <a:latin typeface="Calibri"/>
              <a:ea typeface="Calibri"/>
              <a:cs typeface="Calibri"/>
              <a:sym typeface="Calibri"/>
            </a:endParaRPr>
          </a:p>
        </p:txBody>
      </p:sp>
      <p:pic>
        <p:nvPicPr>
          <p:cNvPr id="152" name="Google Shape;152;p11"/>
          <p:cNvPicPr preferRelativeResize="0"/>
          <p:nvPr>
            <p:ph idx="1" type="body"/>
          </p:nvPr>
        </p:nvPicPr>
        <p:blipFill rotWithShape="1">
          <a:blip r:embed="rId3">
            <a:alphaModFix/>
          </a:blip>
          <a:srcRect b="0" l="0" r="0" t="0"/>
          <a:stretch/>
        </p:blipFill>
        <p:spPr>
          <a:xfrm>
            <a:off x="7186613" y="2079393"/>
            <a:ext cx="4833004" cy="3118249"/>
          </a:xfrm>
          <a:prstGeom prst="rect">
            <a:avLst/>
          </a:prstGeom>
          <a:noFill/>
          <a:ln>
            <a:noFill/>
          </a:ln>
        </p:spPr>
      </p:pic>
      <p:sp>
        <p:nvSpPr>
          <p:cNvPr id="153" name="Google Shape;153;p11"/>
          <p:cNvSpPr txBox="1"/>
          <p:nvPr>
            <p:ph idx="2" type="body"/>
          </p:nvPr>
        </p:nvSpPr>
        <p:spPr>
          <a:xfrm>
            <a:off x="839788" y="2057400"/>
            <a:ext cx="5603875" cy="3811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latin typeface="Calibri"/>
                <a:ea typeface="Calibri"/>
                <a:cs typeface="Calibri"/>
                <a:sym typeface="Calibri"/>
              </a:rPr>
              <a:t>Winds around the left margin of the heart in the atrioventricular groove it gives; </a:t>
            </a:r>
            <a:r>
              <a:rPr lang="en-US" sz="2400" u="sng">
                <a:solidFill>
                  <a:srgbClr val="FF0000"/>
                </a:solidFill>
                <a:latin typeface="Calibri"/>
                <a:ea typeface="Calibri"/>
                <a:cs typeface="Calibri"/>
                <a:sym typeface="Calibri"/>
              </a:rPr>
              <a:t> </a:t>
            </a:r>
            <a:endParaRPr/>
          </a:p>
          <a:p>
            <a:pPr indent="0" lvl="0" marL="0" rtl="0" algn="l">
              <a:lnSpc>
                <a:spcPct val="90000"/>
              </a:lnSpc>
              <a:spcBef>
                <a:spcPts val="1000"/>
              </a:spcBef>
              <a:spcAft>
                <a:spcPts val="0"/>
              </a:spcAft>
              <a:buClr>
                <a:srgbClr val="FF0000"/>
              </a:buClr>
              <a:buSzPts val="2400"/>
              <a:buNone/>
            </a:pPr>
            <a:r>
              <a:rPr i="1" lang="en-US" sz="2400">
                <a:solidFill>
                  <a:srgbClr val="FF0000"/>
                </a:solidFill>
                <a:latin typeface="Calibri"/>
                <a:ea typeface="Calibri"/>
                <a:cs typeface="Calibri"/>
                <a:sym typeface="Calibri"/>
              </a:rPr>
              <a:t>A Left Marginal artery; supplies </a:t>
            </a:r>
            <a:r>
              <a:rPr lang="en-US" sz="2400">
                <a:latin typeface="Calibri"/>
                <a:ea typeface="Calibri"/>
                <a:cs typeface="Calibri"/>
                <a:sym typeface="Calibri"/>
              </a:rPr>
              <a:t>the left margin of the left ventricle to the apex.</a:t>
            </a:r>
            <a:endParaRPr/>
          </a:p>
          <a:p>
            <a:pPr indent="0" lvl="0" marL="0" rtl="0" algn="l">
              <a:lnSpc>
                <a:spcPct val="90000"/>
              </a:lnSpc>
              <a:spcBef>
                <a:spcPts val="1000"/>
              </a:spcBef>
              <a:spcAft>
                <a:spcPts val="0"/>
              </a:spcAft>
              <a:buClr>
                <a:srgbClr val="FF0000"/>
              </a:buClr>
              <a:buSzPts val="2400"/>
              <a:buNone/>
            </a:pPr>
            <a:r>
              <a:rPr i="1" lang="en-US" sz="2400">
                <a:solidFill>
                  <a:srgbClr val="FF0000"/>
                </a:solidFill>
                <a:latin typeface="Calibri"/>
                <a:ea typeface="Calibri"/>
                <a:cs typeface="Calibri"/>
                <a:sym typeface="Calibri"/>
              </a:rPr>
              <a:t>Anterior ventricular </a:t>
            </a:r>
            <a:r>
              <a:rPr lang="en-US" sz="2400">
                <a:latin typeface="Calibri"/>
                <a:ea typeface="Calibri"/>
                <a:cs typeface="Calibri"/>
                <a:sym typeface="Calibri"/>
              </a:rPr>
              <a:t>and </a:t>
            </a:r>
            <a:r>
              <a:rPr i="1" lang="en-US" sz="2400">
                <a:solidFill>
                  <a:srgbClr val="FF0000"/>
                </a:solidFill>
                <a:latin typeface="Calibri"/>
                <a:ea typeface="Calibri"/>
                <a:cs typeface="Calibri"/>
                <a:sym typeface="Calibri"/>
              </a:rPr>
              <a:t>Posterior ventricular </a:t>
            </a:r>
            <a:r>
              <a:rPr lang="en-US" sz="2400">
                <a:latin typeface="Calibri"/>
                <a:ea typeface="Calibri"/>
                <a:cs typeface="Calibri"/>
                <a:sym typeface="Calibri"/>
              </a:rPr>
              <a:t>branches supply the left ventricle, </a:t>
            </a:r>
            <a:endParaRPr sz="2400">
              <a:latin typeface="Calibri"/>
              <a:ea typeface="Calibri"/>
              <a:cs typeface="Calibri"/>
              <a:sym typeface="Calibri"/>
            </a:endParaRPr>
          </a:p>
          <a:p>
            <a:pPr indent="0" lvl="0" marL="0" rtl="0" algn="l">
              <a:lnSpc>
                <a:spcPct val="90000"/>
              </a:lnSpc>
              <a:spcBef>
                <a:spcPts val="1000"/>
              </a:spcBef>
              <a:spcAft>
                <a:spcPts val="0"/>
              </a:spcAft>
              <a:buClr>
                <a:srgbClr val="FF0000"/>
              </a:buClr>
              <a:buSzPts val="2400"/>
              <a:buNone/>
            </a:pPr>
            <a:r>
              <a:rPr i="1" lang="en-US" sz="2400">
                <a:solidFill>
                  <a:srgbClr val="FF0000"/>
                </a:solidFill>
                <a:latin typeface="Calibri"/>
                <a:ea typeface="Calibri"/>
                <a:cs typeface="Calibri"/>
                <a:sym typeface="Calibri"/>
              </a:rPr>
              <a:t>Atrial </a:t>
            </a:r>
            <a:r>
              <a:rPr lang="en-US" sz="2400">
                <a:latin typeface="Calibri"/>
                <a:ea typeface="Calibri"/>
                <a:cs typeface="Calibri"/>
                <a:sym typeface="Calibri"/>
              </a:rPr>
              <a:t>branches to the left atrium.</a:t>
            </a:r>
            <a:endParaRPr/>
          </a:p>
          <a:p>
            <a:pPr indent="0" lvl="0" marL="0" rtl="0" algn="l">
              <a:lnSpc>
                <a:spcPct val="90000"/>
              </a:lnSpc>
              <a:spcBef>
                <a:spcPts val="1000"/>
              </a:spcBef>
              <a:spcAft>
                <a:spcPts val="0"/>
              </a:spcAft>
              <a:buClr>
                <a:schemeClr val="dk1"/>
              </a:buClr>
              <a:buSzPts val="2400"/>
              <a:buNone/>
            </a:pPr>
            <a:r>
              <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None/>
            </a:pPr>
            <a:r>
              <a:t/>
            </a:r>
            <a:endParaRPr i="1" sz="2400" u="sng">
              <a:solidFill>
                <a:srgbClr val="FF6699"/>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None/>
            </a:pPr>
            <a:r>
              <a:t/>
            </a:r>
            <a:endParaRPr i="1" sz="2400" u="sng">
              <a:solidFill>
                <a:srgbClr val="FF6699"/>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None/>
            </a:pPr>
            <a:r>
              <a:t/>
            </a:r>
            <a:endParaRPr i="1" sz="2400" u="sng">
              <a:solidFill>
                <a:srgbClr val="FF6699"/>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None/>
            </a:pPr>
            <a:r>
              <a:t/>
            </a:r>
            <a:endParaRPr i="1" sz="2400" u="sng">
              <a:solidFill>
                <a:srgbClr val="FF6699"/>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None/>
            </a:pPr>
            <a:r>
              <a:t/>
            </a:r>
            <a:endParaRPr i="1" sz="2400" u="sng">
              <a:solidFill>
                <a:srgbClr val="FF6699"/>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None/>
            </a:pPr>
            <a:r>
              <a:t/>
            </a:r>
            <a:endParaRPr i="1" sz="2400" u="sng">
              <a:solidFill>
                <a:srgbClr val="FF6699"/>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None/>
            </a:pPr>
            <a:r>
              <a:t/>
            </a:r>
            <a:endParaRPr i="1" sz="2400" u="sng">
              <a:solidFill>
                <a:srgbClr val="FF6699"/>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None/>
            </a:pPr>
            <a:r>
              <a:t/>
            </a:r>
            <a:endParaRPr sz="24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2"/>
          <p:cNvSpPr txBox="1"/>
          <p:nvPr>
            <p:ph type="title"/>
          </p:nvPr>
        </p:nvSpPr>
        <p:spPr>
          <a:xfrm>
            <a:off x="839788" y="457200"/>
            <a:ext cx="6580189" cy="742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a:latin typeface="Calibri"/>
                <a:ea typeface="Calibri"/>
                <a:cs typeface="Calibri"/>
                <a:sym typeface="Calibri"/>
              </a:rPr>
              <a:t>Variations of the Coronary Arteries</a:t>
            </a:r>
            <a:endParaRPr>
              <a:latin typeface="Calibri"/>
              <a:ea typeface="Calibri"/>
              <a:cs typeface="Calibri"/>
              <a:sym typeface="Calibri"/>
            </a:endParaRPr>
          </a:p>
        </p:txBody>
      </p:sp>
      <p:pic>
        <p:nvPicPr>
          <p:cNvPr id="159" name="Google Shape;159;p12"/>
          <p:cNvPicPr preferRelativeResize="0"/>
          <p:nvPr>
            <p:ph idx="1" type="body"/>
          </p:nvPr>
        </p:nvPicPr>
        <p:blipFill rotWithShape="1">
          <a:blip r:embed="rId3">
            <a:alphaModFix/>
          </a:blip>
          <a:srcRect b="0" l="0" r="0" t="0"/>
          <a:stretch/>
        </p:blipFill>
        <p:spPr>
          <a:xfrm>
            <a:off x="6644857" y="2358190"/>
            <a:ext cx="5425764" cy="2671010"/>
          </a:xfrm>
          <a:prstGeom prst="rect">
            <a:avLst/>
          </a:prstGeom>
          <a:noFill/>
          <a:ln>
            <a:noFill/>
          </a:ln>
        </p:spPr>
      </p:pic>
      <p:sp>
        <p:nvSpPr>
          <p:cNvPr id="160" name="Google Shape;160;p12"/>
          <p:cNvSpPr txBox="1"/>
          <p:nvPr>
            <p:ph idx="2" type="body"/>
          </p:nvPr>
        </p:nvSpPr>
        <p:spPr>
          <a:xfrm>
            <a:off x="839788" y="2057400"/>
            <a:ext cx="5561012" cy="381158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US" sz="2400">
                <a:latin typeface="Calibri"/>
                <a:ea typeface="Calibri"/>
                <a:cs typeface="Calibri"/>
                <a:sym typeface="Calibri"/>
              </a:rPr>
              <a:t>Affecting the diaphragmatic surfaces of both ventricles due to the origin, size, and distribution of </a:t>
            </a:r>
            <a:r>
              <a:rPr b="1" lang="en-US" sz="2400">
                <a:latin typeface="Calibri"/>
                <a:ea typeface="Calibri"/>
                <a:cs typeface="Calibri"/>
                <a:sym typeface="Calibri"/>
              </a:rPr>
              <a:t>the posterior interventricular artery</a:t>
            </a:r>
            <a:endParaRPr/>
          </a:p>
          <a:p>
            <a:pPr indent="0" lvl="0" marL="0" rtl="0" algn="l">
              <a:lnSpc>
                <a:spcPct val="90000"/>
              </a:lnSpc>
              <a:spcBef>
                <a:spcPts val="1000"/>
              </a:spcBef>
              <a:spcAft>
                <a:spcPts val="0"/>
              </a:spcAft>
              <a:buClr>
                <a:srgbClr val="FF0000"/>
              </a:buClr>
              <a:buSzPct val="100000"/>
              <a:buNone/>
            </a:pPr>
            <a:r>
              <a:rPr lang="en-US" sz="2400" u="sng">
                <a:solidFill>
                  <a:srgbClr val="FF0000"/>
                </a:solidFill>
                <a:latin typeface="Calibri"/>
                <a:ea typeface="Calibri"/>
                <a:cs typeface="Calibri"/>
                <a:sym typeface="Calibri"/>
              </a:rPr>
              <a:t>Right dominance</a:t>
            </a:r>
            <a:r>
              <a:rPr lang="en-US" sz="2400">
                <a:solidFill>
                  <a:srgbClr val="FF0000"/>
                </a:solidFill>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ct val="100000"/>
              <a:buNone/>
            </a:pPr>
            <a:r>
              <a:rPr lang="en-US" sz="2400">
                <a:latin typeface="Calibri"/>
                <a:ea typeface="Calibri"/>
                <a:cs typeface="Calibri"/>
                <a:sym typeface="Calibri"/>
              </a:rPr>
              <a:t>In (90 %) of population, the Posterior Interventricular artery is a </a:t>
            </a:r>
            <a:r>
              <a:rPr lang="en-US" sz="2400" u="sng">
                <a:latin typeface="Calibri"/>
                <a:ea typeface="Calibri"/>
                <a:cs typeface="Calibri"/>
                <a:sym typeface="Calibri"/>
              </a:rPr>
              <a:t>branch of the Right Coronary.</a:t>
            </a:r>
            <a:endParaRPr/>
          </a:p>
          <a:p>
            <a:pPr indent="0" lvl="0" marL="0" rtl="0" algn="l">
              <a:lnSpc>
                <a:spcPct val="90000"/>
              </a:lnSpc>
              <a:spcBef>
                <a:spcPts val="1000"/>
              </a:spcBef>
              <a:spcAft>
                <a:spcPts val="0"/>
              </a:spcAft>
              <a:buClr>
                <a:srgbClr val="FF0000"/>
              </a:buClr>
              <a:buSzPct val="100000"/>
              <a:buNone/>
            </a:pPr>
            <a:r>
              <a:rPr lang="en-US" sz="2400" u="sng">
                <a:solidFill>
                  <a:srgbClr val="FF0000"/>
                </a:solidFill>
                <a:latin typeface="Calibri"/>
                <a:ea typeface="Calibri"/>
                <a:cs typeface="Calibri"/>
                <a:sym typeface="Calibri"/>
              </a:rPr>
              <a:t>Left dominance</a:t>
            </a:r>
            <a:r>
              <a:rPr lang="en-US" sz="2400" u="sng">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ct val="100000"/>
              <a:buNone/>
            </a:pPr>
            <a:r>
              <a:rPr lang="en-US" sz="2400">
                <a:latin typeface="Calibri"/>
                <a:ea typeface="Calibri"/>
                <a:cs typeface="Calibri"/>
                <a:sym typeface="Calibri"/>
              </a:rPr>
              <a:t>In the rest (10%), the Posterior Interventricular artery  arises </a:t>
            </a:r>
            <a:r>
              <a:rPr lang="en-US" sz="2400" u="sng">
                <a:latin typeface="Calibri"/>
                <a:ea typeface="Calibri"/>
                <a:cs typeface="Calibri"/>
                <a:sym typeface="Calibri"/>
              </a:rPr>
              <a:t>from the Circumflex branch of the Left Coronary A</a:t>
            </a:r>
            <a:endParaRPr/>
          </a:p>
          <a:p>
            <a:pPr indent="0" lvl="0" marL="0" rtl="0" algn="l">
              <a:lnSpc>
                <a:spcPct val="90000"/>
              </a:lnSpc>
              <a:spcBef>
                <a:spcPts val="1000"/>
              </a:spcBef>
              <a:spcAft>
                <a:spcPts val="0"/>
              </a:spcAft>
              <a:buClr>
                <a:schemeClr val="dk1"/>
              </a:buClr>
              <a:buSzPct val="100000"/>
              <a:buNone/>
            </a:pPr>
            <a:r>
              <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ct val="100000"/>
              <a:buNone/>
            </a:pPr>
            <a:r>
              <a:t/>
            </a:r>
            <a:endParaRPr sz="24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F3864"/>
              </a:buClr>
              <a:buSzPts val="4400"/>
              <a:buFont typeface="Calibri"/>
              <a:buNone/>
            </a:pPr>
            <a:r>
              <a:rPr lang="en-US">
                <a:solidFill>
                  <a:srgbClr val="1F3864"/>
                </a:solidFill>
              </a:rPr>
              <a:t>Coronary Anastomosis</a:t>
            </a:r>
            <a:endParaRPr/>
          </a:p>
        </p:txBody>
      </p:sp>
      <p:sp>
        <p:nvSpPr>
          <p:cNvPr id="166" name="Google Shape;166;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Anastomoses between terminal branches of the right and left coronaries exist but </a:t>
            </a:r>
            <a:r>
              <a:rPr lang="en-US">
                <a:solidFill>
                  <a:srgbClr val="FF0000"/>
                </a:solidFill>
              </a:rPr>
              <a:t>not large enough </a:t>
            </a:r>
            <a:r>
              <a:rPr lang="en-US"/>
              <a:t>to provide adequate blood supply.</a:t>
            </a:r>
            <a:endParaRPr/>
          </a:p>
          <a:p>
            <a:pPr indent="-228600" lvl="0" marL="228600" rtl="0" algn="l">
              <a:lnSpc>
                <a:spcPct val="90000"/>
              </a:lnSpc>
              <a:spcBef>
                <a:spcPts val="1000"/>
              </a:spcBef>
              <a:spcAft>
                <a:spcPts val="0"/>
              </a:spcAft>
              <a:buClr>
                <a:schemeClr val="dk1"/>
              </a:buClr>
              <a:buSzPts val="2800"/>
              <a:buChar char="•"/>
            </a:pPr>
            <a:r>
              <a:rPr lang="en-US"/>
              <a:t>A sudden block of one of the large branches of either arteries leads to myocardiac infarction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4"/>
          <p:cNvSpPr txBox="1"/>
          <p:nvPr>
            <p:ph type="title"/>
          </p:nvPr>
        </p:nvSpPr>
        <p:spPr>
          <a:xfrm>
            <a:off x="839788" y="457200"/>
            <a:ext cx="3932237" cy="110690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en-US"/>
              <a:t>Arterial Supply of</a:t>
            </a:r>
            <a:br>
              <a:rPr b="1" lang="en-US"/>
            </a:br>
            <a:r>
              <a:rPr b="1" lang="en-US"/>
              <a:t>Conducting System</a:t>
            </a:r>
            <a:endParaRPr/>
          </a:p>
        </p:txBody>
      </p:sp>
      <p:pic>
        <p:nvPicPr>
          <p:cNvPr id="172" name="Google Shape;172;p14"/>
          <p:cNvPicPr preferRelativeResize="0"/>
          <p:nvPr>
            <p:ph idx="1" type="body"/>
          </p:nvPr>
        </p:nvPicPr>
        <p:blipFill rotWithShape="1">
          <a:blip r:embed="rId3">
            <a:alphaModFix/>
          </a:blip>
          <a:srcRect b="0" l="0" r="0" t="0"/>
          <a:stretch/>
        </p:blipFill>
        <p:spPr>
          <a:xfrm>
            <a:off x="6415088" y="924135"/>
            <a:ext cx="5436286" cy="5103686"/>
          </a:xfrm>
          <a:prstGeom prst="rect">
            <a:avLst/>
          </a:prstGeom>
          <a:noFill/>
          <a:ln>
            <a:noFill/>
          </a:ln>
        </p:spPr>
      </p:pic>
      <p:sp>
        <p:nvSpPr>
          <p:cNvPr id="173" name="Google Shape;173;p14"/>
          <p:cNvSpPr txBox="1"/>
          <p:nvPr>
            <p:ph idx="2" type="body"/>
          </p:nvPr>
        </p:nvSpPr>
        <p:spPr>
          <a:xfrm>
            <a:off x="839788" y="2057400"/>
            <a:ext cx="5575300" cy="3811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latin typeface="Calibri"/>
                <a:ea typeface="Calibri"/>
                <a:cs typeface="Calibri"/>
                <a:sym typeface="Calibri"/>
              </a:rPr>
              <a:t>Sinoatrial node (SAN), atrioventricular node (AVN) &amp; atrioventricular bundle (AVB) are usually supplied by </a:t>
            </a:r>
            <a:r>
              <a:rPr lang="en-US" sz="2400" u="sng">
                <a:latin typeface="Calibri"/>
                <a:ea typeface="Calibri"/>
                <a:cs typeface="Calibri"/>
                <a:sym typeface="Calibri"/>
              </a:rPr>
              <a:t>Right coronary</a:t>
            </a:r>
            <a:r>
              <a:rPr lang="en-US" sz="2400">
                <a:latin typeface="Calibri"/>
                <a:ea typeface="Calibri"/>
                <a:cs typeface="Calibri"/>
                <a:sym typeface="Calibri"/>
              </a:rPr>
              <a:t>.</a:t>
            </a:r>
            <a:endParaRPr/>
          </a:p>
          <a:p>
            <a:pPr indent="0" lvl="0" marL="0" rtl="0" algn="l">
              <a:lnSpc>
                <a:spcPct val="90000"/>
              </a:lnSpc>
              <a:spcBef>
                <a:spcPts val="1000"/>
              </a:spcBef>
              <a:spcAft>
                <a:spcPts val="0"/>
              </a:spcAft>
              <a:buClr>
                <a:schemeClr val="dk1"/>
              </a:buClr>
              <a:buSzPts val="2400"/>
              <a:buNone/>
            </a:pPr>
            <a:r>
              <a:rPr lang="en-US" sz="2400">
                <a:latin typeface="Calibri"/>
                <a:ea typeface="Calibri"/>
                <a:cs typeface="Calibri"/>
                <a:sym typeface="Calibri"/>
              </a:rPr>
              <a:t>Right bundle branch (RBB) of (AVB) is supplied by </a:t>
            </a:r>
            <a:r>
              <a:rPr lang="en-US" sz="2400" u="sng">
                <a:latin typeface="Calibri"/>
                <a:ea typeface="Calibri"/>
                <a:cs typeface="Calibri"/>
                <a:sym typeface="Calibri"/>
              </a:rPr>
              <a:t>Left coronary.</a:t>
            </a:r>
            <a:endParaRPr/>
          </a:p>
          <a:p>
            <a:pPr indent="0" lvl="0" marL="0" rtl="0" algn="l">
              <a:lnSpc>
                <a:spcPct val="90000"/>
              </a:lnSpc>
              <a:spcBef>
                <a:spcPts val="1000"/>
              </a:spcBef>
              <a:spcAft>
                <a:spcPts val="0"/>
              </a:spcAft>
              <a:buClr>
                <a:schemeClr val="dk1"/>
              </a:buClr>
              <a:buSzPts val="2400"/>
              <a:buNone/>
            </a:pPr>
            <a:r>
              <a:rPr lang="en-US" sz="2400">
                <a:latin typeface="Calibri"/>
                <a:ea typeface="Calibri"/>
                <a:cs typeface="Calibri"/>
                <a:sym typeface="Calibri"/>
              </a:rPr>
              <a:t>Left bundle branch (LBB) of (AVB) is supplied by both right and left coronaries. </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None/>
            </a:pPr>
            <a:r>
              <a:t/>
            </a:r>
            <a:endParaRPr sz="24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Arterial Supply of Conducting System</a:t>
            </a:r>
            <a:endParaRPr/>
          </a:p>
        </p:txBody>
      </p:sp>
      <p:pic>
        <p:nvPicPr>
          <p:cNvPr descr="ECG localization of myocardial infarction / ischemia and coronary artery  occlusion (culprit) – ECG &amp;amp; ECHO" id="179" name="Google Shape;179;p15"/>
          <p:cNvPicPr preferRelativeResize="0"/>
          <p:nvPr>
            <p:ph idx="1" type="body"/>
          </p:nvPr>
        </p:nvPicPr>
        <p:blipFill rotWithShape="1">
          <a:blip r:embed="rId3">
            <a:alphaModFix/>
          </a:blip>
          <a:srcRect b="0" l="0" r="0" t="0"/>
          <a:stretch/>
        </p:blipFill>
        <p:spPr>
          <a:xfrm>
            <a:off x="1543213" y="1825625"/>
            <a:ext cx="8261314" cy="48466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6"/>
          <p:cNvSpPr txBox="1"/>
          <p:nvPr>
            <p:ph type="title"/>
          </p:nvPr>
        </p:nvSpPr>
        <p:spPr>
          <a:xfrm>
            <a:off x="152400" y="168441"/>
            <a:ext cx="11554326" cy="56512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Summary of the arterial supply</a:t>
            </a:r>
            <a:endParaRPr/>
          </a:p>
        </p:txBody>
      </p:sp>
      <p:pic>
        <p:nvPicPr>
          <p:cNvPr id="185" name="Google Shape;185;p16"/>
          <p:cNvPicPr preferRelativeResize="0"/>
          <p:nvPr>
            <p:ph idx="1" type="body"/>
          </p:nvPr>
        </p:nvPicPr>
        <p:blipFill rotWithShape="1">
          <a:blip r:embed="rId3">
            <a:alphaModFix/>
          </a:blip>
          <a:srcRect b="4761" l="0" r="0" t="0"/>
          <a:stretch/>
        </p:blipFill>
        <p:spPr>
          <a:xfrm>
            <a:off x="987730" y="733568"/>
            <a:ext cx="10009200" cy="5799600"/>
          </a:xfrm>
          <a:prstGeom prst="rect">
            <a:avLst/>
          </a:prstGeom>
          <a:noFill/>
          <a:ln cap="flat" cmpd="sng" w="9525">
            <a:solidFill>
              <a:schemeClr val="accent1"/>
            </a:solidFill>
            <a:prstDash val="solid"/>
            <a:round/>
            <a:headEnd len="sm" w="sm" type="none"/>
            <a:tailEnd len="sm" w="sm" type="none"/>
          </a:ln>
        </p:spPr>
      </p:pic>
      <p:sp>
        <p:nvSpPr>
          <p:cNvPr id="186" name="Google Shape;186;p16"/>
          <p:cNvSpPr/>
          <p:nvPr/>
        </p:nvSpPr>
        <p:spPr>
          <a:xfrm>
            <a:off x="5633076" y="6005826"/>
            <a:ext cx="718500" cy="478500"/>
          </a:xfrm>
          <a:prstGeom prst="mathMultiply">
            <a:avLst>
              <a:gd fmla="val 5299" name="adj1"/>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7"/>
          <p:cNvSpPr txBox="1"/>
          <p:nvPr>
            <p:ph type="title"/>
          </p:nvPr>
        </p:nvSpPr>
        <p:spPr>
          <a:xfrm>
            <a:off x="625642" y="365125"/>
            <a:ext cx="11105147" cy="51949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Summary of the arterial supply</a:t>
            </a:r>
            <a:endParaRPr/>
          </a:p>
        </p:txBody>
      </p:sp>
      <p:pic>
        <p:nvPicPr>
          <p:cNvPr id="192" name="Google Shape;192;p17"/>
          <p:cNvPicPr preferRelativeResize="0"/>
          <p:nvPr>
            <p:ph idx="1" type="body"/>
          </p:nvPr>
        </p:nvPicPr>
        <p:blipFill rotWithShape="1">
          <a:blip r:embed="rId3">
            <a:alphaModFix/>
          </a:blip>
          <a:srcRect b="0" l="0" r="0" t="8522"/>
          <a:stretch/>
        </p:blipFill>
        <p:spPr>
          <a:xfrm>
            <a:off x="1328064" y="884615"/>
            <a:ext cx="9668800" cy="5704011"/>
          </a:xfrm>
          <a:prstGeom prst="rect">
            <a:avLst/>
          </a:prstGeom>
          <a:noFill/>
          <a:ln cap="flat" cmpd="sng" w="9525">
            <a:solidFill>
              <a:schemeClr val="accent1"/>
            </a:solidFill>
            <a:prstDash val="solid"/>
            <a:round/>
            <a:headEnd len="sm" w="sm" type="none"/>
            <a:tailEnd len="sm" w="sm" type="none"/>
          </a:ln>
        </p:spPr>
      </p:pic>
      <p:sp>
        <p:nvSpPr>
          <p:cNvPr id="193" name="Google Shape;193;p17"/>
          <p:cNvSpPr/>
          <p:nvPr/>
        </p:nvSpPr>
        <p:spPr>
          <a:xfrm>
            <a:off x="4313386" y="5551630"/>
            <a:ext cx="760500" cy="579900"/>
          </a:xfrm>
          <a:prstGeom prst="mathMultiply">
            <a:avLst>
              <a:gd fmla="val 5299" name="adj1"/>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8"/>
          <p:cNvSpPr txBox="1"/>
          <p:nvPr>
            <p:ph type="title"/>
          </p:nvPr>
        </p:nvSpPr>
        <p:spPr>
          <a:xfrm>
            <a:off x="2676525" y="911225"/>
            <a:ext cx="6838950" cy="76835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22A35"/>
              </a:buClr>
              <a:buSzPts val="4400"/>
              <a:buFont typeface="Calibri"/>
              <a:buNone/>
            </a:pPr>
            <a:r>
              <a:rPr b="1" lang="en-US">
                <a:solidFill>
                  <a:srgbClr val="222A35"/>
                </a:solidFill>
              </a:rPr>
              <a:t>Venous Drainage of the heart</a:t>
            </a:r>
            <a:endParaRPr/>
          </a:p>
        </p:txBody>
      </p:sp>
      <p:sp>
        <p:nvSpPr>
          <p:cNvPr id="199" name="Google Shape;19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Blood of the heart is drained into the right atrium through;</a:t>
            </a:r>
            <a:endParaRPr/>
          </a:p>
          <a:p>
            <a:pPr indent="0" lvl="0" marL="0" rtl="0" algn="l">
              <a:lnSpc>
                <a:spcPct val="90000"/>
              </a:lnSpc>
              <a:spcBef>
                <a:spcPts val="1000"/>
              </a:spcBef>
              <a:spcAft>
                <a:spcPts val="0"/>
              </a:spcAft>
              <a:buClr>
                <a:schemeClr val="dk1"/>
              </a:buClr>
              <a:buSzPts val="2800"/>
              <a:buNone/>
            </a:pPr>
            <a:r>
              <a:rPr lang="en-US"/>
              <a:t>*Coronary sinus </a:t>
            </a:r>
            <a:endParaRPr/>
          </a:p>
          <a:p>
            <a:pPr indent="0" lvl="0" marL="0" rtl="0" algn="l">
              <a:lnSpc>
                <a:spcPct val="90000"/>
              </a:lnSpc>
              <a:spcBef>
                <a:spcPts val="1000"/>
              </a:spcBef>
              <a:spcAft>
                <a:spcPts val="0"/>
              </a:spcAft>
              <a:buClr>
                <a:schemeClr val="dk1"/>
              </a:buClr>
              <a:buSzPts val="2800"/>
              <a:buNone/>
            </a:pPr>
            <a:r>
              <a:rPr lang="en-US"/>
              <a:t>*Directly into the right atrium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9"/>
          <p:cNvSpPr txBox="1"/>
          <p:nvPr>
            <p:ph type="title"/>
          </p:nvPr>
        </p:nvSpPr>
        <p:spPr>
          <a:xfrm>
            <a:off x="839788" y="457200"/>
            <a:ext cx="3932237" cy="8429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b="1" lang="en-US"/>
              <a:t>The Coronary Sinus</a:t>
            </a:r>
            <a:endParaRPr/>
          </a:p>
        </p:txBody>
      </p:sp>
      <p:sp>
        <p:nvSpPr>
          <p:cNvPr id="205" name="Google Shape;205;p19"/>
          <p:cNvSpPr txBox="1"/>
          <p:nvPr>
            <p:ph idx="2" type="body"/>
          </p:nvPr>
        </p:nvSpPr>
        <p:spPr>
          <a:xfrm>
            <a:off x="839788" y="1900989"/>
            <a:ext cx="5789612" cy="3967999"/>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80000"/>
              </a:lnSpc>
              <a:spcBef>
                <a:spcPts val="0"/>
              </a:spcBef>
              <a:spcAft>
                <a:spcPts val="0"/>
              </a:spcAft>
              <a:buClr>
                <a:schemeClr val="dk1"/>
              </a:buClr>
              <a:buSzPct val="100000"/>
              <a:buNone/>
            </a:pPr>
            <a:r>
              <a:rPr lang="en-US" sz="2400">
                <a:latin typeface="Calibri"/>
                <a:ea typeface="Calibri"/>
                <a:cs typeface="Calibri"/>
                <a:sym typeface="Calibri"/>
              </a:rPr>
              <a:t>It is the direct continuation of the </a:t>
            </a:r>
            <a:r>
              <a:rPr i="1" lang="en-US" sz="2400" u="sng">
                <a:latin typeface="Calibri"/>
                <a:ea typeface="Calibri"/>
                <a:cs typeface="Calibri"/>
                <a:sym typeface="Calibri"/>
              </a:rPr>
              <a:t>Great Cardiac Vein.</a:t>
            </a:r>
            <a:endParaRPr/>
          </a:p>
          <a:p>
            <a:pPr indent="0" lvl="0" marL="0" rtl="0" algn="l">
              <a:lnSpc>
                <a:spcPct val="80000"/>
              </a:lnSpc>
              <a:spcBef>
                <a:spcPts val="1000"/>
              </a:spcBef>
              <a:spcAft>
                <a:spcPts val="0"/>
              </a:spcAft>
              <a:buClr>
                <a:schemeClr val="dk1"/>
              </a:buClr>
              <a:buSzPct val="100000"/>
              <a:buNone/>
            </a:pPr>
            <a:r>
              <a:rPr lang="en-US" sz="2400">
                <a:latin typeface="Calibri"/>
                <a:ea typeface="Calibri"/>
                <a:cs typeface="Calibri"/>
                <a:sym typeface="Calibri"/>
              </a:rPr>
              <a:t>Lies in the posterior part of the AV groove, it opens in the right atrium to the left of the inferior vena cava opening</a:t>
            </a:r>
            <a:endParaRPr/>
          </a:p>
          <a:p>
            <a:pPr indent="0" lvl="0" marL="0" rtl="0" algn="l">
              <a:lnSpc>
                <a:spcPct val="90000"/>
              </a:lnSpc>
              <a:spcBef>
                <a:spcPts val="1000"/>
              </a:spcBef>
              <a:spcAft>
                <a:spcPts val="0"/>
              </a:spcAft>
              <a:buClr>
                <a:schemeClr val="dk1"/>
              </a:buClr>
              <a:buSzPct val="100000"/>
              <a:buNone/>
            </a:pPr>
            <a:r>
              <a:rPr lang="en-US" sz="2400">
                <a:latin typeface="Calibri"/>
                <a:ea typeface="Calibri"/>
                <a:cs typeface="Calibri"/>
                <a:sym typeface="Calibri"/>
              </a:rPr>
              <a:t>It is guarded by a valve.</a:t>
            </a:r>
            <a:endParaRPr sz="2400">
              <a:latin typeface="Calibri"/>
              <a:ea typeface="Calibri"/>
              <a:cs typeface="Calibri"/>
              <a:sym typeface="Calibri"/>
            </a:endParaRPr>
          </a:p>
          <a:p>
            <a:pPr indent="0" lvl="0" marL="0" rtl="0" algn="l">
              <a:lnSpc>
                <a:spcPct val="80000"/>
              </a:lnSpc>
              <a:spcBef>
                <a:spcPts val="1000"/>
              </a:spcBef>
              <a:spcAft>
                <a:spcPts val="0"/>
              </a:spcAft>
              <a:buClr>
                <a:schemeClr val="dk1"/>
              </a:buClr>
              <a:buSzPct val="100000"/>
              <a:buNone/>
            </a:pPr>
            <a:r>
              <a:rPr lang="en-US" sz="2400">
                <a:latin typeface="Calibri"/>
                <a:ea typeface="Calibri"/>
                <a:cs typeface="Calibri"/>
                <a:sym typeface="Calibri"/>
              </a:rPr>
              <a:t>Drains most of  the venous blood of the heart.</a:t>
            </a:r>
            <a:endParaRPr/>
          </a:p>
          <a:p>
            <a:pPr indent="0" lvl="0" marL="0" rtl="0" algn="l">
              <a:lnSpc>
                <a:spcPct val="80000"/>
              </a:lnSpc>
              <a:spcBef>
                <a:spcPts val="1000"/>
              </a:spcBef>
              <a:spcAft>
                <a:spcPts val="0"/>
              </a:spcAft>
              <a:buClr>
                <a:schemeClr val="dk1"/>
              </a:buClr>
              <a:buSzPct val="100000"/>
              <a:buNone/>
            </a:pPr>
            <a:r>
              <a:rPr lang="en-US" sz="2400" u="sng">
                <a:latin typeface="Calibri"/>
                <a:ea typeface="Calibri"/>
                <a:cs typeface="Calibri"/>
                <a:sym typeface="Calibri"/>
              </a:rPr>
              <a:t>Tributaries:</a:t>
            </a:r>
            <a:endParaRPr/>
          </a:p>
          <a:p>
            <a:pPr indent="0" lvl="0" marL="0" rtl="0" algn="l">
              <a:lnSpc>
                <a:spcPct val="80000"/>
              </a:lnSpc>
              <a:spcBef>
                <a:spcPts val="1000"/>
              </a:spcBef>
              <a:spcAft>
                <a:spcPts val="0"/>
              </a:spcAft>
              <a:buClr>
                <a:schemeClr val="dk1"/>
              </a:buClr>
              <a:buSzPct val="100000"/>
              <a:buNone/>
            </a:pPr>
            <a:r>
              <a:rPr lang="en-US" sz="2400">
                <a:latin typeface="Calibri"/>
                <a:ea typeface="Calibri"/>
                <a:cs typeface="Calibri"/>
                <a:sym typeface="Calibri"/>
              </a:rPr>
              <a:t>Great cardiac vein</a:t>
            </a:r>
            <a:endParaRPr sz="2400">
              <a:latin typeface="Calibri"/>
              <a:ea typeface="Calibri"/>
              <a:cs typeface="Calibri"/>
              <a:sym typeface="Calibri"/>
            </a:endParaRPr>
          </a:p>
          <a:p>
            <a:pPr indent="0" lvl="0" marL="0" rtl="0" algn="l">
              <a:lnSpc>
                <a:spcPct val="80000"/>
              </a:lnSpc>
              <a:spcBef>
                <a:spcPts val="1000"/>
              </a:spcBef>
              <a:spcAft>
                <a:spcPts val="0"/>
              </a:spcAft>
              <a:buClr>
                <a:schemeClr val="dk1"/>
              </a:buClr>
              <a:buSzPct val="100000"/>
              <a:buNone/>
            </a:pPr>
            <a:r>
              <a:rPr lang="en-US" sz="2400">
                <a:latin typeface="Calibri"/>
                <a:ea typeface="Calibri"/>
                <a:cs typeface="Calibri"/>
                <a:sym typeface="Calibri"/>
              </a:rPr>
              <a:t>Middle Cardiac Vein. </a:t>
            </a:r>
            <a:endParaRPr sz="2400">
              <a:latin typeface="Calibri"/>
              <a:ea typeface="Calibri"/>
              <a:cs typeface="Calibri"/>
              <a:sym typeface="Calibri"/>
            </a:endParaRPr>
          </a:p>
          <a:p>
            <a:pPr indent="0" lvl="0" marL="0" rtl="0" algn="l">
              <a:lnSpc>
                <a:spcPct val="80000"/>
              </a:lnSpc>
              <a:spcBef>
                <a:spcPts val="1000"/>
              </a:spcBef>
              <a:spcAft>
                <a:spcPts val="0"/>
              </a:spcAft>
              <a:buClr>
                <a:schemeClr val="dk1"/>
              </a:buClr>
              <a:buSzPct val="100000"/>
              <a:buNone/>
            </a:pPr>
            <a:r>
              <a:rPr lang="en-US" sz="2400">
                <a:latin typeface="Calibri"/>
                <a:ea typeface="Calibri"/>
                <a:cs typeface="Calibri"/>
                <a:sym typeface="Calibri"/>
              </a:rPr>
              <a:t>Small Cardiac Vein. </a:t>
            </a:r>
            <a:endParaRPr sz="2400">
              <a:latin typeface="Calibri"/>
              <a:ea typeface="Calibri"/>
              <a:cs typeface="Calibri"/>
              <a:sym typeface="Calibri"/>
            </a:endParaRPr>
          </a:p>
          <a:p>
            <a:pPr indent="0" lvl="0" marL="0" rtl="0" algn="l">
              <a:lnSpc>
                <a:spcPct val="80000"/>
              </a:lnSpc>
              <a:spcBef>
                <a:spcPts val="1000"/>
              </a:spcBef>
              <a:spcAft>
                <a:spcPts val="0"/>
              </a:spcAft>
              <a:buClr>
                <a:schemeClr val="dk1"/>
              </a:buClr>
              <a:buSzPct val="100000"/>
              <a:buNone/>
            </a:pPr>
            <a:r>
              <a:rPr lang="en-US" sz="2400">
                <a:latin typeface="Calibri"/>
                <a:ea typeface="Calibri"/>
                <a:cs typeface="Calibri"/>
                <a:sym typeface="Calibri"/>
              </a:rPr>
              <a:t>Oblique vein of left atrium.</a:t>
            </a:r>
            <a:endParaRPr/>
          </a:p>
          <a:p>
            <a:pPr indent="0" lvl="0" marL="0" rtl="0" algn="l">
              <a:lnSpc>
                <a:spcPct val="90000"/>
              </a:lnSpc>
              <a:spcBef>
                <a:spcPts val="1000"/>
              </a:spcBef>
              <a:spcAft>
                <a:spcPts val="0"/>
              </a:spcAft>
              <a:buClr>
                <a:schemeClr val="dk1"/>
              </a:buClr>
              <a:buSzPct val="100000"/>
              <a:buNone/>
            </a:pPr>
            <a:r>
              <a:t/>
            </a:r>
            <a:endParaRPr sz="2400">
              <a:latin typeface="Calibri"/>
              <a:ea typeface="Calibri"/>
              <a:cs typeface="Calibri"/>
              <a:sym typeface="Calibri"/>
            </a:endParaRPr>
          </a:p>
        </p:txBody>
      </p:sp>
      <p:pic>
        <p:nvPicPr>
          <p:cNvPr descr="C:\Documents and Settings\User\My Documents\Student Gray\3. Thorax\F66122-003-f074.jpg" id="206" name="Google Shape;206;p19"/>
          <p:cNvPicPr preferRelativeResize="0"/>
          <p:nvPr>
            <p:ph idx="1" type="body"/>
          </p:nvPr>
        </p:nvPicPr>
        <p:blipFill rotWithShape="1">
          <a:blip r:embed="rId3">
            <a:alphaModFix/>
          </a:blip>
          <a:srcRect b="2595" l="0" r="0" t="0"/>
          <a:stretch/>
        </p:blipFill>
        <p:spPr>
          <a:xfrm>
            <a:off x="7555832" y="458297"/>
            <a:ext cx="4307207" cy="5865060"/>
          </a:xfrm>
          <a:prstGeom prst="rect">
            <a:avLst/>
          </a:prstGeom>
          <a:noFill/>
          <a:ln cap="flat" cmpd="sng" w="9525">
            <a:solidFill>
              <a:srgbClr val="000000"/>
            </a:solidFill>
            <a:prstDash val="solid"/>
            <a:miter lim="800000"/>
            <a:headEnd len="sm" w="sm" type="none"/>
            <a:tailEnd len="sm" w="sm" type="none"/>
          </a:ln>
        </p:spPr>
      </p:pic>
      <p:pic>
        <p:nvPicPr>
          <p:cNvPr id="207" name="Google Shape;207;p19"/>
          <p:cNvPicPr preferRelativeResize="0"/>
          <p:nvPr/>
        </p:nvPicPr>
        <p:blipFill rotWithShape="1">
          <a:blip r:embed="rId4">
            <a:alphaModFix/>
          </a:blip>
          <a:srcRect b="0" l="0" r="0" t="0"/>
          <a:stretch/>
        </p:blipFill>
        <p:spPr>
          <a:xfrm>
            <a:off x="4411406" y="4127999"/>
            <a:ext cx="2951926" cy="2195358"/>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txBox="1"/>
          <p:nvPr>
            <p:ph type="title"/>
          </p:nvPr>
        </p:nvSpPr>
        <p:spPr>
          <a:xfrm>
            <a:off x="2676525" y="911225"/>
            <a:ext cx="6838950" cy="768350"/>
          </a:xfrm>
          <a:prstGeom prst="rect">
            <a:avLst/>
          </a:prstGeom>
          <a:gradFill>
            <a:gsLst>
              <a:gs pos="0">
                <a:srgbClr val="EFEFEF"/>
              </a:gs>
              <a:gs pos="50000">
                <a:srgbClr val="F5F3F3"/>
              </a:gs>
              <a:gs pos="100000">
                <a:srgbClr val="FAF8F8"/>
              </a:gs>
            </a:gsLst>
            <a:path path="circle">
              <a:fillToRect l="100%" t="100%"/>
            </a:path>
            <a:tileRect b="-100%" r="-100%"/>
          </a:gra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sz="5400">
                <a:latin typeface="Calibri"/>
                <a:ea typeface="Calibri"/>
                <a:cs typeface="Calibri"/>
                <a:sym typeface="Calibri"/>
              </a:rPr>
              <a:t>Objectives</a:t>
            </a:r>
            <a:r>
              <a:rPr lang="en-US" sz="5400">
                <a:latin typeface="Calibri"/>
                <a:ea typeface="Calibri"/>
                <a:cs typeface="Calibri"/>
                <a:sym typeface="Calibri"/>
              </a:rPr>
              <a:t> </a:t>
            </a:r>
            <a:endParaRPr/>
          </a:p>
        </p:txBody>
      </p:sp>
      <p:sp>
        <p:nvSpPr>
          <p:cNvPr id="90" name="Google Shape;90;p2"/>
          <p:cNvSpPr txBox="1"/>
          <p:nvPr>
            <p:ph idx="1" type="body"/>
          </p:nvPr>
        </p:nvSpPr>
        <p:spPr>
          <a:xfrm>
            <a:off x="985837" y="1981200"/>
            <a:ext cx="10358437" cy="4343400"/>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b="1" lang="en-US" sz="3200">
                <a:latin typeface="Calibri"/>
                <a:ea typeface="Calibri"/>
                <a:cs typeface="Calibri"/>
                <a:sym typeface="Calibri"/>
              </a:rPr>
              <a:t>At the end of the lecture the student should be able to know about;</a:t>
            </a:r>
            <a:endParaRPr/>
          </a:p>
          <a:p>
            <a:pPr indent="-228600" lvl="0" marL="228600" rtl="0" algn="l">
              <a:lnSpc>
                <a:spcPct val="90000"/>
              </a:lnSpc>
              <a:spcBef>
                <a:spcPts val="1000"/>
              </a:spcBef>
              <a:spcAft>
                <a:spcPts val="0"/>
              </a:spcAft>
              <a:buClr>
                <a:schemeClr val="dk1"/>
              </a:buClr>
              <a:buSzPct val="100000"/>
              <a:buChar char="•"/>
            </a:pPr>
            <a:r>
              <a:rPr b="1" lang="en-US" sz="3200">
                <a:latin typeface="Calibri"/>
                <a:ea typeface="Calibri"/>
                <a:cs typeface="Calibri"/>
                <a:sym typeface="Calibri"/>
              </a:rPr>
              <a:t>The arterial supply of the cardiac muscle regarding (origin, course, distribution and branches). </a:t>
            </a:r>
            <a:endParaRPr/>
          </a:p>
          <a:p>
            <a:pPr indent="-228600" lvl="0" marL="228600" rtl="0" algn="l">
              <a:lnSpc>
                <a:spcPct val="90000"/>
              </a:lnSpc>
              <a:spcBef>
                <a:spcPts val="1000"/>
              </a:spcBef>
              <a:spcAft>
                <a:spcPts val="0"/>
              </a:spcAft>
              <a:buClr>
                <a:schemeClr val="dk1"/>
              </a:buClr>
              <a:buSzPct val="100000"/>
              <a:buChar char="•"/>
            </a:pPr>
            <a:r>
              <a:rPr b="1" lang="en-US" sz="3200">
                <a:latin typeface="Calibri"/>
                <a:ea typeface="Calibri"/>
                <a:cs typeface="Calibri"/>
                <a:sym typeface="Calibri"/>
              </a:rPr>
              <a:t>The coronary anastmosis.</a:t>
            </a:r>
            <a:endParaRPr/>
          </a:p>
          <a:p>
            <a:pPr indent="-228600" lvl="0" marL="228600" rtl="0" algn="l">
              <a:lnSpc>
                <a:spcPct val="90000"/>
              </a:lnSpc>
              <a:spcBef>
                <a:spcPts val="1000"/>
              </a:spcBef>
              <a:spcAft>
                <a:spcPts val="0"/>
              </a:spcAft>
              <a:buClr>
                <a:schemeClr val="dk1"/>
              </a:buClr>
              <a:buSzPct val="100000"/>
              <a:buChar char="•"/>
            </a:pPr>
            <a:r>
              <a:rPr b="1" lang="en-US" sz="3200">
                <a:latin typeface="Calibri"/>
                <a:ea typeface="Calibri"/>
                <a:cs typeface="Calibri"/>
                <a:sym typeface="Calibri"/>
              </a:rPr>
              <a:t> The arterial supply to the conducting system of the heart.</a:t>
            </a:r>
            <a:endParaRPr/>
          </a:p>
          <a:p>
            <a:pPr indent="-228600" lvl="0" marL="228600" rtl="0" algn="l">
              <a:lnSpc>
                <a:spcPct val="90000"/>
              </a:lnSpc>
              <a:spcBef>
                <a:spcPts val="1000"/>
              </a:spcBef>
              <a:spcAft>
                <a:spcPts val="0"/>
              </a:spcAft>
              <a:buClr>
                <a:schemeClr val="dk1"/>
              </a:buClr>
              <a:buSzPct val="100000"/>
              <a:buChar char="•"/>
            </a:pPr>
            <a:r>
              <a:rPr b="1" lang="en-US" sz="3200">
                <a:latin typeface="Calibri"/>
                <a:ea typeface="Calibri"/>
                <a:cs typeface="Calibri"/>
                <a:sym typeface="Calibri"/>
              </a:rPr>
              <a:t>The venous drainage of the heart regarding (origin, tributaries and termination). </a:t>
            </a:r>
            <a:endParaRPr b="1" sz="3200">
              <a:latin typeface="Calibri"/>
              <a:ea typeface="Calibri"/>
              <a:cs typeface="Calibri"/>
              <a:sym typeface="Calibri"/>
            </a:endParaRPr>
          </a:p>
          <a:p>
            <a:pPr indent="-228600" lvl="0" marL="228600" rtl="0" algn="l">
              <a:lnSpc>
                <a:spcPct val="90000"/>
              </a:lnSpc>
              <a:spcBef>
                <a:spcPts val="1000"/>
              </a:spcBef>
              <a:spcAft>
                <a:spcPts val="0"/>
              </a:spcAft>
              <a:buClr>
                <a:schemeClr val="dk1"/>
              </a:buClr>
              <a:buSzPct val="100000"/>
              <a:buChar char="•"/>
            </a:pPr>
            <a:r>
              <a:rPr lang="en-US" sz="3200"/>
              <a:t>Nerve supply of the coronary arteries</a:t>
            </a:r>
            <a:endParaRPr/>
          </a:p>
          <a:p>
            <a:pPr indent="-228600" lvl="0" marL="228600" rtl="0" algn="l">
              <a:lnSpc>
                <a:spcPct val="90000"/>
              </a:lnSpc>
              <a:spcBef>
                <a:spcPts val="1000"/>
              </a:spcBef>
              <a:spcAft>
                <a:spcPts val="0"/>
              </a:spcAft>
              <a:buClr>
                <a:schemeClr val="dk1"/>
              </a:buClr>
              <a:buSzPct val="100000"/>
              <a:buChar char="•"/>
            </a:pPr>
            <a:r>
              <a:rPr b="1" lang="en-US" sz="3200">
                <a:latin typeface="Calibri"/>
                <a:ea typeface="Calibri"/>
                <a:cs typeface="Calibri"/>
                <a:sym typeface="Calibri"/>
              </a:rPr>
              <a:t>Clinical application; </a:t>
            </a:r>
            <a:r>
              <a:rPr lang="en-US" sz="3200"/>
              <a:t> Coronary heart diseases , Angina pectoris</a:t>
            </a:r>
            <a:r>
              <a:rPr lang="en-US" sz="3200">
                <a:latin typeface="Calibri"/>
                <a:ea typeface="Calibri"/>
                <a:cs typeface="Calibri"/>
                <a:sym typeface="Calibri"/>
              </a:rPr>
              <a:t> </a:t>
            </a:r>
            <a:endParaRPr/>
          </a:p>
          <a:p>
            <a:pPr indent="-40639" lvl="0" marL="228600" rtl="0" algn="l">
              <a:lnSpc>
                <a:spcPct val="90000"/>
              </a:lnSpc>
              <a:spcBef>
                <a:spcPts val="1000"/>
              </a:spcBef>
              <a:spcAft>
                <a:spcPts val="0"/>
              </a:spcAft>
              <a:buClr>
                <a:schemeClr val="dk1"/>
              </a:buClr>
              <a:buSzPct val="100000"/>
              <a:buNone/>
            </a:pPr>
            <a:r>
              <a:t/>
            </a:r>
            <a:endParaRPr sz="32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0"/>
          <p:cNvSpPr txBox="1"/>
          <p:nvPr>
            <p:ph type="title"/>
          </p:nvPr>
        </p:nvSpPr>
        <p:spPr>
          <a:xfrm>
            <a:off x="839788" y="457200"/>
            <a:ext cx="7101054" cy="84221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The main tributaries of the coronary sinus are:</a:t>
            </a:r>
            <a:endParaRPr/>
          </a:p>
        </p:txBody>
      </p:sp>
      <p:pic>
        <p:nvPicPr>
          <p:cNvPr id="213" name="Google Shape;213;p20"/>
          <p:cNvPicPr preferRelativeResize="0"/>
          <p:nvPr>
            <p:ph idx="1" type="body"/>
          </p:nvPr>
        </p:nvPicPr>
        <p:blipFill rotWithShape="1">
          <a:blip r:embed="rId3">
            <a:alphaModFix/>
          </a:blip>
          <a:srcRect b="7047" l="0" r="0" t="0"/>
          <a:stretch/>
        </p:blipFill>
        <p:spPr>
          <a:xfrm>
            <a:off x="6736187" y="2504585"/>
            <a:ext cx="4619201" cy="2380236"/>
          </a:xfrm>
          <a:prstGeom prst="rect">
            <a:avLst/>
          </a:prstGeom>
          <a:noFill/>
          <a:ln cap="flat" cmpd="sng" w="9525">
            <a:solidFill>
              <a:schemeClr val="accent1"/>
            </a:solidFill>
            <a:prstDash val="solid"/>
            <a:round/>
            <a:headEnd len="sm" w="sm" type="none"/>
            <a:tailEnd len="sm" w="sm" type="none"/>
          </a:ln>
        </p:spPr>
      </p:pic>
      <p:sp>
        <p:nvSpPr>
          <p:cNvPr id="214" name="Google Shape;214;p20"/>
          <p:cNvSpPr txBox="1"/>
          <p:nvPr>
            <p:ph idx="2" type="body"/>
          </p:nvPr>
        </p:nvSpPr>
        <p:spPr>
          <a:xfrm>
            <a:off x="839788" y="2057400"/>
            <a:ext cx="5548980" cy="38115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b="1" lang="en-US" sz="2000">
                <a:latin typeface="Calibri"/>
                <a:ea typeface="Calibri"/>
                <a:cs typeface="Calibri"/>
                <a:sym typeface="Calibri"/>
              </a:rPr>
              <a:t>Great cardiac vein</a:t>
            </a:r>
            <a:r>
              <a:rPr lang="en-US" sz="2000">
                <a:latin typeface="Calibri"/>
                <a:ea typeface="Calibri"/>
                <a:cs typeface="Calibri"/>
                <a:sym typeface="Calibri"/>
              </a:rPr>
              <a:t> (anterior interventricular vein) – the largest tributary of the coronary sinus. It originates at the apex of the heart and ascends in the anterior interventricular groove. It then curves to the left and continues onto the posterior surface of the heart. Here, it gradually enlarges to form the coronary sinus.</a:t>
            </a:r>
            <a:endParaRPr/>
          </a:p>
          <a:p>
            <a:pPr indent="0" lvl="0" marL="0" rtl="0" algn="l">
              <a:lnSpc>
                <a:spcPct val="90000"/>
              </a:lnSpc>
              <a:spcBef>
                <a:spcPts val="1000"/>
              </a:spcBef>
              <a:spcAft>
                <a:spcPts val="0"/>
              </a:spcAft>
              <a:buClr>
                <a:schemeClr val="dk1"/>
              </a:buClr>
              <a:buSzPts val="2000"/>
              <a:buNone/>
            </a:pPr>
            <a:r>
              <a:rPr b="1" lang="en-US" sz="2000">
                <a:latin typeface="Calibri"/>
                <a:ea typeface="Calibri"/>
                <a:cs typeface="Calibri"/>
                <a:sym typeface="Calibri"/>
              </a:rPr>
              <a:t>Small cardiac vein </a:t>
            </a:r>
            <a:r>
              <a:rPr lang="en-US" sz="2000">
                <a:latin typeface="Calibri"/>
                <a:ea typeface="Calibri"/>
                <a:cs typeface="Calibri"/>
                <a:sym typeface="Calibri"/>
              </a:rPr>
              <a:t>– located on the anterior surface of the heart, in a groove between the right atrium and right ventricle. It travels within this groove onto the posterior surface of the heart, where it empties into the coronary sinus.</a:t>
            </a:r>
            <a:endParaRPr/>
          </a:p>
          <a:p>
            <a:pPr indent="0" lvl="0" marL="0" rtl="0" algn="l">
              <a:lnSpc>
                <a:spcPct val="90000"/>
              </a:lnSpc>
              <a:spcBef>
                <a:spcPts val="1000"/>
              </a:spcBef>
              <a:spcAft>
                <a:spcPts val="0"/>
              </a:spcAft>
              <a:buClr>
                <a:schemeClr val="dk1"/>
              </a:buClr>
              <a:buSzPts val="2000"/>
              <a:buNone/>
            </a:pPr>
            <a:r>
              <a:t/>
            </a:r>
            <a:endParaRPr sz="2000">
              <a:latin typeface="Calibri"/>
              <a:ea typeface="Calibri"/>
              <a:cs typeface="Calibri"/>
              <a:sym typeface="Calibri"/>
            </a:endParaRPr>
          </a:p>
          <a:p>
            <a:pPr indent="0" lvl="0" marL="0" rtl="0" algn="l">
              <a:lnSpc>
                <a:spcPct val="90000"/>
              </a:lnSpc>
              <a:spcBef>
                <a:spcPts val="1000"/>
              </a:spcBef>
              <a:spcAft>
                <a:spcPts val="0"/>
              </a:spcAft>
              <a:buClr>
                <a:schemeClr val="dk1"/>
              </a:buClr>
              <a:buSzPts val="2000"/>
              <a:buNone/>
            </a:pPr>
            <a:r>
              <a:t/>
            </a:r>
            <a:endParaRPr sz="20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1"/>
          <p:cNvSpPr txBox="1"/>
          <p:nvPr>
            <p:ph type="title"/>
          </p:nvPr>
        </p:nvSpPr>
        <p:spPr>
          <a:xfrm>
            <a:off x="839788" y="457200"/>
            <a:ext cx="7089023" cy="95049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The main tributaries of the coronary sinus are:</a:t>
            </a:r>
            <a:endParaRPr/>
          </a:p>
        </p:txBody>
      </p:sp>
      <p:sp>
        <p:nvSpPr>
          <p:cNvPr id="220" name="Google Shape;220;p21"/>
          <p:cNvSpPr txBox="1"/>
          <p:nvPr>
            <p:ph idx="2" type="body"/>
          </p:nvPr>
        </p:nvSpPr>
        <p:spPr>
          <a:xfrm>
            <a:off x="839788" y="2057400"/>
            <a:ext cx="4718801" cy="3811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latin typeface="Calibri"/>
                <a:ea typeface="Calibri"/>
                <a:cs typeface="Calibri"/>
                <a:sym typeface="Calibri"/>
              </a:rPr>
              <a:t>Middle cardiac vein</a:t>
            </a:r>
            <a:r>
              <a:rPr lang="en-US" sz="2400">
                <a:latin typeface="Calibri"/>
                <a:ea typeface="Calibri"/>
                <a:cs typeface="Calibri"/>
                <a:sym typeface="Calibri"/>
              </a:rPr>
              <a:t> (posterior interventricular vein) – begins at the apex of the heart and ascends in the posterior interventricular groove to empty into the coronary sinus.</a:t>
            </a:r>
            <a:endParaRPr/>
          </a:p>
          <a:p>
            <a:pPr indent="0" lvl="0" marL="0" rtl="0" algn="l">
              <a:lnSpc>
                <a:spcPct val="90000"/>
              </a:lnSpc>
              <a:spcBef>
                <a:spcPts val="1000"/>
              </a:spcBef>
              <a:spcAft>
                <a:spcPts val="0"/>
              </a:spcAft>
              <a:buClr>
                <a:schemeClr val="dk1"/>
              </a:buClr>
              <a:buSzPts val="2400"/>
              <a:buNone/>
            </a:pPr>
            <a:r>
              <a:rPr b="1" lang="en-US" sz="2400">
                <a:latin typeface="Calibri"/>
                <a:ea typeface="Calibri"/>
                <a:cs typeface="Calibri"/>
                <a:sym typeface="Calibri"/>
              </a:rPr>
              <a:t>Posterior cardiac vein</a:t>
            </a:r>
            <a:r>
              <a:rPr lang="en-US" sz="2400">
                <a:latin typeface="Calibri"/>
                <a:ea typeface="Calibri"/>
                <a:cs typeface="Calibri"/>
                <a:sym typeface="Calibri"/>
              </a:rPr>
              <a:t> – located on the posterior surface of the left ventricle. It lies to the left of the middle cardiac vein and empties into the coronary sinus.</a:t>
            </a:r>
            <a:endParaRPr/>
          </a:p>
          <a:p>
            <a:pPr indent="0" lvl="0" marL="0" rtl="0" algn="l">
              <a:lnSpc>
                <a:spcPct val="90000"/>
              </a:lnSpc>
              <a:spcBef>
                <a:spcPts val="1000"/>
              </a:spcBef>
              <a:spcAft>
                <a:spcPts val="0"/>
              </a:spcAft>
              <a:buClr>
                <a:schemeClr val="dk1"/>
              </a:buClr>
              <a:buSzPts val="2400"/>
              <a:buNone/>
            </a:pPr>
            <a:r>
              <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None/>
            </a:pPr>
            <a:r>
              <a:t/>
            </a:r>
            <a:endParaRPr sz="2400">
              <a:latin typeface="Calibri"/>
              <a:ea typeface="Calibri"/>
              <a:cs typeface="Calibri"/>
              <a:sym typeface="Calibri"/>
            </a:endParaRPr>
          </a:p>
        </p:txBody>
      </p:sp>
      <p:pic>
        <p:nvPicPr>
          <p:cNvPr id="221" name="Google Shape;221;p21"/>
          <p:cNvPicPr preferRelativeResize="0"/>
          <p:nvPr>
            <p:ph idx="1" type="body"/>
          </p:nvPr>
        </p:nvPicPr>
        <p:blipFill rotWithShape="1">
          <a:blip r:embed="rId3">
            <a:alphaModFix/>
          </a:blip>
          <a:srcRect b="7130" l="0" r="0" t="0"/>
          <a:stretch/>
        </p:blipFill>
        <p:spPr>
          <a:xfrm>
            <a:off x="5784766" y="1840397"/>
            <a:ext cx="6172200" cy="4355866"/>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2"/>
          <p:cNvSpPr txBox="1"/>
          <p:nvPr>
            <p:ph type="title"/>
          </p:nvPr>
        </p:nvSpPr>
        <p:spPr>
          <a:xfrm>
            <a:off x="839788" y="457200"/>
            <a:ext cx="3932237" cy="9572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222A35"/>
              </a:buClr>
              <a:buSzPts val="3200"/>
              <a:buFont typeface="Calibri"/>
              <a:buNone/>
            </a:pPr>
            <a:r>
              <a:rPr b="1" lang="en-US">
                <a:solidFill>
                  <a:srgbClr val="222A35"/>
                </a:solidFill>
              </a:rPr>
              <a:t>Venous Drainage</a:t>
            </a:r>
            <a:endParaRPr/>
          </a:p>
        </p:txBody>
      </p:sp>
      <p:sp>
        <p:nvSpPr>
          <p:cNvPr id="227" name="Google Shape;227;p22"/>
          <p:cNvSpPr txBox="1"/>
          <p:nvPr>
            <p:ph idx="2" type="body"/>
          </p:nvPr>
        </p:nvSpPr>
        <p:spPr>
          <a:xfrm>
            <a:off x="839788" y="2057400"/>
            <a:ext cx="5344444" cy="3811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sz="2800">
                <a:latin typeface="Calibri"/>
                <a:ea typeface="Calibri"/>
                <a:cs typeface="Calibri"/>
                <a:sym typeface="Calibri"/>
              </a:rPr>
              <a:t>Direct Veins into the right atrium</a:t>
            </a:r>
            <a:endParaRPr b="1" sz="28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rPr lang="en-US" sz="2800">
                <a:latin typeface="Calibri"/>
                <a:ea typeface="Calibri"/>
                <a:cs typeface="Calibri"/>
                <a:sym typeface="Calibri"/>
              </a:rPr>
              <a:t>1. Anterior cardiac veins: open directly into the  Right Atrium. </a:t>
            </a:r>
            <a:endParaRPr/>
          </a:p>
          <a:p>
            <a:pPr indent="0" lvl="0" marL="0" rtl="0" algn="l">
              <a:lnSpc>
                <a:spcPct val="90000"/>
              </a:lnSpc>
              <a:spcBef>
                <a:spcPts val="1000"/>
              </a:spcBef>
              <a:spcAft>
                <a:spcPts val="0"/>
              </a:spcAft>
              <a:buClr>
                <a:schemeClr val="dk1"/>
              </a:buClr>
              <a:buSzPts val="2800"/>
              <a:buNone/>
            </a:pPr>
            <a:r>
              <a:rPr lang="en-US" sz="2800">
                <a:latin typeface="Calibri"/>
                <a:ea typeface="Calibri"/>
                <a:cs typeface="Calibri"/>
                <a:sym typeface="Calibri"/>
              </a:rPr>
              <a:t>2. Venae Cordis minime ; small veins open directly into the heart champers </a:t>
            </a:r>
            <a:endParaRPr/>
          </a:p>
          <a:p>
            <a:pPr indent="0" lvl="0" marL="0" rtl="0" algn="l">
              <a:lnSpc>
                <a:spcPct val="90000"/>
              </a:lnSpc>
              <a:spcBef>
                <a:spcPts val="1000"/>
              </a:spcBef>
              <a:spcAft>
                <a:spcPts val="0"/>
              </a:spcAft>
              <a:buClr>
                <a:schemeClr val="dk1"/>
              </a:buClr>
              <a:buSzPts val="2800"/>
              <a:buNone/>
            </a:pPr>
            <a:r>
              <a:t/>
            </a:r>
            <a:endParaRPr sz="2800">
              <a:latin typeface="Calibri"/>
              <a:ea typeface="Calibri"/>
              <a:cs typeface="Calibri"/>
              <a:sym typeface="Calibri"/>
            </a:endParaRPr>
          </a:p>
        </p:txBody>
      </p:sp>
      <p:pic>
        <p:nvPicPr>
          <p:cNvPr descr="2EC630C4" id="228" name="Google Shape;228;p22"/>
          <p:cNvPicPr preferRelativeResize="0"/>
          <p:nvPr>
            <p:ph idx="1" type="body"/>
          </p:nvPr>
        </p:nvPicPr>
        <p:blipFill rotWithShape="1">
          <a:blip r:embed="rId3">
            <a:alphaModFix/>
          </a:blip>
          <a:srcRect b="0" l="9073" r="56251" t="68764"/>
          <a:stretch/>
        </p:blipFill>
        <p:spPr>
          <a:xfrm>
            <a:off x="6619875" y="1876425"/>
            <a:ext cx="4735513" cy="30956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Nerve supply of the coronary arteries</a:t>
            </a:r>
            <a:endParaRPr/>
          </a:p>
        </p:txBody>
      </p:sp>
      <p:sp>
        <p:nvSpPr>
          <p:cNvPr id="234" name="Google Shape;234;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The coronary vessels are supplied by autonomic nervous system via the cardiac plexus which is situated below the arch of aorta</a:t>
            </a:r>
            <a:endParaRPr/>
          </a:p>
          <a:p>
            <a:pPr indent="0" lvl="0" marL="0" rtl="0" algn="l">
              <a:lnSpc>
                <a:spcPct val="90000"/>
              </a:lnSpc>
              <a:spcBef>
                <a:spcPts val="1000"/>
              </a:spcBef>
              <a:spcAft>
                <a:spcPts val="0"/>
              </a:spcAft>
              <a:buClr>
                <a:schemeClr val="dk1"/>
              </a:buClr>
              <a:buSzPts val="2800"/>
              <a:buNone/>
            </a:pPr>
            <a:r>
              <a:rPr lang="en-US"/>
              <a:t>The sympathetic supply arise from the cervical and upper thoracic portion of the sympathetic chain</a:t>
            </a:r>
            <a:endParaRPr/>
          </a:p>
          <a:p>
            <a:pPr indent="0" lvl="0" marL="0" rtl="0" algn="l">
              <a:lnSpc>
                <a:spcPct val="90000"/>
              </a:lnSpc>
              <a:spcBef>
                <a:spcPts val="1000"/>
              </a:spcBef>
              <a:spcAft>
                <a:spcPts val="0"/>
              </a:spcAft>
              <a:buClr>
                <a:schemeClr val="dk1"/>
              </a:buClr>
              <a:buSzPts val="2800"/>
              <a:buNone/>
            </a:pPr>
            <a:r>
              <a:rPr lang="en-US"/>
              <a:t>The parasympathetic supply comes from the vagus nerve</a:t>
            </a:r>
            <a:endParaRPr/>
          </a:p>
          <a:p>
            <a:pPr indent="0" lvl="0" marL="0" rtl="0" algn="l">
              <a:lnSpc>
                <a:spcPct val="90000"/>
              </a:lnSpc>
              <a:spcBef>
                <a:spcPts val="1000"/>
              </a:spcBef>
              <a:spcAft>
                <a:spcPts val="0"/>
              </a:spcAft>
              <a:buClr>
                <a:schemeClr val="dk1"/>
              </a:buClr>
              <a:buSzPts val="2800"/>
              <a:buNone/>
            </a:pPr>
            <a:r>
              <a:rPr lang="en-US"/>
              <a:t>Post ganglionic sympathetic suppling the coronary arteries, leads to vaso-dilatation of the coronary arteries</a:t>
            </a:r>
            <a:endParaRPr/>
          </a:p>
          <a:p>
            <a:pPr indent="0" lvl="0" marL="0" rtl="0" algn="l">
              <a:lnSpc>
                <a:spcPct val="90000"/>
              </a:lnSpc>
              <a:spcBef>
                <a:spcPts val="1000"/>
              </a:spcBef>
              <a:spcAft>
                <a:spcPts val="0"/>
              </a:spcAft>
              <a:buClr>
                <a:schemeClr val="dk1"/>
              </a:buClr>
              <a:buSzPts val="2800"/>
              <a:buNone/>
            </a:pPr>
            <a:r>
              <a:rPr lang="en-US"/>
              <a:t>Post ganglionic parasympathetic suppling the coronary arteries, leads to vaso-constriction of the coronary arteries.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Coronary heart diseases</a:t>
            </a:r>
            <a:endParaRPr/>
          </a:p>
        </p:txBody>
      </p:sp>
      <p:sp>
        <p:nvSpPr>
          <p:cNvPr id="240" name="Google Shape;240;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Can result in reduced blood flow to the heart as a result of narrowing or blockage of the coronary arteries. </a:t>
            </a:r>
            <a:endParaRPr/>
          </a:p>
          <a:p>
            <a:pPr indent="0" lvl="0" marL="0" rtl="0" algn="l">
              <a:lnSpc>
                <a:spcPct val="90000"/>
              </a:lnSpc>
              <a:spcBef>
                <a:spcPts val="1000"/>
              </a:spcBef>
              <a:spcAft>
                <a:spcPts val="0"/>
              </a:spcAft>
              <a:buClr>
                <a:schemeClr val="dk1"/>
              </a:buClr>
              <a:buSzPts val="2800"/>
              <a:buNone/>
            </a:pPr>
            <a:r>
              <a:rPr lang="en-US"/>
              <a:t>This may be due to </a:t>
            </a:r>
            <a:r>
              <a:rPr b="1" lang="en-US"/>
              <a:t>atherosclerosis</a:t>
            </a:r>
            <a:r>
              <a:rPr lang="en-US"/>
              <a:t>, thrombosis, high blood pressure, diabetes or smoking. </a:t>
            </a:r>
            <a:endParaRPr/>
          </a:p>
          <a:p>
            <a:pPr indent="0" lvl="0" marL="0" rtl="0" algn="l">
              <a:lnSpc>
                <a:spcPct val="90000"/>
              </a:lnSpc>
              <a:spcBef>
                <a:spcPts val="1000"/>
              </a:spcBef>
              <a:spcAft>
                <a:spcPts val="0"/>
              </a:spcAft>
              <a:buClr>
                <a:schemeClr val="dk1"/>
              </a:buClr>
              <a:buSzPts val="2800"/>
              <a:buNone/>
            </a:pPr>
            <a:r>
              <a:rPr lang="en-US"/>
              <a:t>All these factors lead to a </a:t>
            </a:r>
            <a:r>
              <a:rPr b="1" lang="en-US"/>
              <a:t>reduced flow of blood</a:t>
            </a:r>
            <a:r>
              <a:rPr lang="en-US"/>
              <a:t> to the heart through physical obstruction or changes in the vessel wall.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Cardiac pain ( </a:t>
            </a:r>
            <a:r>
              <a:rPr b="1" lang="en-US"/>
              <a:t>Angina pectoris</a:t>
            </a:r>
            <a:r>
              <a:rPr lang="en-US"/>
              <a:t>)</a:t>
            </a:r>
            <a:endParaRPr/>
          </a:p>
        </p:txBody>
      </p:sp>
      <p:sp>
        <p:nvSpPr>
          <p:cNvPr id="246" name="Google Shape;246;p25"/>
          <p:cNvSpPr txBox="1"/>
          <p:nvPr>
            <p:ph idx="1" type="body"/>
          </p:nvPr>
        </p:nvSpPr>
        <p:spPr>
          <a:xfrm>
            <a:off x="673768" y="1825625"/>
            <a:ext cx="7074569"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US">
                <a:latin typeface="Calibri"/>
                <a:ea typeface="Calibri"/>
                <a:cs typeface="Calibri"/>
                <a:sym typeface="Calibri"/>
              </a:rPr>
              <a:t>Originates due to acute myocardial ischemia</a:t>
            </a:r>
            <a:endParaRPr/>
          </a:p>
          <a:p>
            <a:pPr indent="0" lvl="0" marL="0" rtl="0" algn="l">
              <a:lnSpc>
                <a:spcPct val="90000"/>
              </a:lnSpc>
              <a:spcBef>
                <a:spcPts val="1000"/>
              </a:spcBef>
              <a:spcAft>
                <a:spcPts val="0"/>
              </a:spcAft>
              <a:buClr>
                <a:schemeClr val="dk1"/>
              </a:buClr>
              <a:buSzPct val="100000"/>
              <a:buNone/>
            </a:pPr>
            <a:r>
              <a:rPr lang="en-US">
                <a:latin typeface="Calibri"/>
                <a:ea typeface="Calibri"/>
                <a:cs typeface="Calibri"/>
                <a:sym typeface="Calibri"/>
              </a:rPr>
              <a:t>Afferent nerve fibers ascend through cardiac branch of the sympathetic trunk entering the posterior root of upper 4 thoracic nerves</a:t>
            </a:r>
            <a:endParaRPr/>
          </a:p>
          <a:p>
            <a:pPr indent="0" lvl="0" marL="0" rtl="0" algn="l">
              <a:lnSpc>
                <a:spcPct val="90000"/>
              </a:lnSpc>
              <a:spcBef>
                <a:spcPts val="1000"/>
              </a:spcBef>
              <a:spcAft>
                <a:spcPts val="0"/>
              </a:spcAft>
              <a:buClr>
                <a:schemeClr val="dk1"/>
              </a:buClr>
              <a:buSzPct val="100000"/>
              <a:buNone/>
            </a:pPr>
            <a:r>
              <a:rPr lang="en-US">
                <a:latin typeface="Calibri"/>
                <a:ea typeface="Calibri"/>
                <a:cs typeface="Calibri"/>
                <a:sym typeface="Calibri"/>
              </a:rPr>
              <a:t>The pain is referred to skin area supplied by corresponding spinal nerves upper 4 intercostal nerves and intercostobrachial nerve  </a:t>
            </a:r>
            <a:endParaRPr/>
          </a:p>
          <a:p>
            <a:pPr indent="0" lvl="0" marL="0" rtl="0" algn="l">
              <a:lnSpc>
                <a:spcPct val="90000"/>
              </a:lnSpc>
              <a:spcBef>
                <a:spcPts val="1000"/>
              </a:spcBef>
              <a:spcAft>
                <a:spcPts val="0"/>
              </a:spcAft>
              <a:buClr>
                <a:schemeClr val="dk1"/>
              </a:buClr>
              <a:buSzPct val="100000"/>
              <a:buNone/>
            </a:pPr>
            <a:r>
              <a:rPr lang="en-US">
                <a:latin typeface="Calibri"/>
                <a:ea typeface="Calibri"/>
                <a:cs typeface="Calibri"/>
                <a:sym typeface="Calibri"/>
              </a:rPr>
              <a:t>The intercostobrachial nerve  communicates with medial cutaneous nerve of the arm and distributed to the skin of the medial side of the upper part of the left arm </a:t>
            </a:r>
            <a:endParaRPr/>
          </a:p>
          <a:p>
            <a:pPr indent="0" lvl="0" marL="0" rtl="0" algn="l">
              <a:lnSpc>
                <a:spcPct val="90000"/>
              </a:lnSpc>
              <a:spcBef>
                <a:spcPts val="1000"/>
              </a:spcBef>
              <a:spcAft>
                <a:spcPts val="0"/>
              </a:spcAft>
              <a:buClr>
                <a:schemeClr val="dk1"/>
              </a:buClr>
              <a:buSzPct val="100000"/>
              <a:buNone/>
            </a:pPr>
            <a:r>
              <a:rPr lang="en-US">
                <a:latin typeface="Calibri"/>
                <a:ea typeface="Calibri"/>
                <a:cs typeface="Calibri"/>
                <a:sym typeface="Calibri"/>
              </a:rPr>
              <a:t>It may be felt in the neck or the jaw</a:t>
            </a:r>
            <a:endParaRPr>
              <a:latin typeface="Calibri"/>
              <a:ea typeface="Calibri"/>
              <a:cs typeface="Calibri"/>
              <a:sym typeface="Calibri"/>
            </a:endParaRPr>
          </a:p>
          <a:p>
            <a:pPr indent="-64135" lvl="0" marL="228600" rtl="0" algn="l">
              <a:lnSpc>
                <a:spcPct val="90000"/>
              </a:lnSpc>
              <a:spcBef>
                <a:spcPts val="1000"/>
              </a:spcBef>
              <a:spcAft>
                <a:spcPts val="0"/>
              </a:spcAft>
              <a:buClr>
                <a:schemeClr val="dk1"/>
              </a:buClr>
              <a:buSzPct val="100000"/>
              <a:buNone/>
            </a:pPr>
            <a:r>
              <a:t/>
            </a:r>
            <a:endParaRPr>
              <a:latin typeface="Calibri"/>
              <a:ea typeface="Calibri"/>
              <a:cs typeface="Calibri"/>
              <a:sym typeface="Calibri"/>
            </a:endParaRPr>
          </a:p>
        </p:txBody>
      </p:sp>
      <p:pic>
        <p:nvPicPr>
          <p:cNvPr id="247" name="Google Shape;247;p25"/>
          <p:cNvPicPr preferRelativeResize="0"/>
          <p:nvPr/>
        </p:nvPicPr>
        <p:blipFill rotWithShape="1">
          <a:blip r:embed="rId3">
            <a:alphaModFix/>
          </a:blip>
          <a:srcRect b="0" l="0" r="0" t="0"/>
          <a:stretch/>
        </p:blipFill>
        <p:spPr>
          <a:xfrm>
            <a:off x="8300879" y="2406316"/>
            <a:ext cx="3630578" cy="293570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6"/>
          <p:cNvSpPr txBox="1"/>
          <p:nvPr>
            <p:ph type="title"/>
          </p:nvPr>
        </p:nvSpPr>
        <p:spPr>
          <a:xfrm>
            <a:off x="1992313" y="3213100"/>
            <a:ext cx="8229600" cy="1143000"/>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0000"/>
              </a:buClr>
              <a:buSzPts val="11500"/>
              <a:buFont typeface="Courgette"/>
              <a:buNone/>
            </a:pPr>
            <a:r>
              <a:rPr lang="en-US" sz="11500">
                <a:solidFill>
                  <a:srgbClr val="FF0000"/>
                </a:solidFill>
                <a:latin typeface="Courgette"/>
                <a:ea typeface="Courgette"/>
                <a:cs typeface="Courgette"/>
                <a:sym typeface="Courgette"/>
              </a:rPr>
              <a:t>Thank you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3"/>
          <p:cNvSpPr txBox="1"/>
          <p:nvPr>
            <p:ph type="title"/>
          </p:nvPr>
        </p:nvSpPr>
        <p:spPr>
          <a:xfrm>
            <a:off x="839788" y="457200"/>
            <a:ext cx="3932237" cy="88582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t/>
            </a:r>
            <a:endParaRPr/>
          </a:p>
        </p:txBody>
      </p:sp>
      <p:sp>
        <p:nvSpPr>
          <p:cNvPr id="96" name="Google Shape;96;p3"/>
          <p:cNvSpPr txBox="1"/>
          <p:nvPr>
            <p:ph idx="2" type="body"/>
          </p:nvPr>
        </p:nvSpPr>
        <p:spPr>
          <a:xfrm>
            <a:off x="839788" y="2057400"/>
            <a:ext cx="5661025" cy="381158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340A3F"/>
              </a:buClr>
              <a:buSzPts val="2400"/>
              <a:buNone/>
            </a:pPr>
            <a:r>
              <a:rPr lang="en-US" sz="2400">
                <a:solidFill>
                  <a:srgbClr val="340A3F"/>
                </a:solidFill>
                <a:latin typeface="Calibri"/>
                <a:ea typeface="Calibri"/>
                <a:cs typeface="Calibri"/>
                <a:sym typeface="Calibri"/>
              </a:rPr>
              <a:t>The arterial supply of the heart is provided by </a:t>
            </a:r>
            <a:r>
              <a:rPr lang="en-US" sz="2400" u="sng">
                <a:solidFill>
                  <a:srgbClr val="340A3F"/>
                </a:solidFill>
                <a:latin typeface="Calibri"/>
                <a:ea typeface="Calibri"/>
                <a:cs typeface="Calibri"/>
                <a:sym typeface="Calibri"/>
              </a:rPr>
              <a:t>Coronary Arteries : </a:t>
            </a:r>
            <a:endParaRPr/>
          </a:p>
          <a:p>
            <a:pPr indent="-152400" lvl="0" marL="0" rtl="0" algn="l">
              <a:lnSpc>
                <a:spcPct val="90000"/>
              </a:lnSpc>
              <a:spcBef>
                <a:spcPts val="1000"/>
              </a:spcBef>
              <a:spcAft>
                <a:spcPts val="0"/>
              </a:spcAft>
              <a:buClr>
                <a:srgbClr val="340A3F"/>
              </a:buClr>
              <a:buSzPts val="2400"/>
              <a:buFont typeface="Noto Sans Symbols"/>
              <a:buChar char="▪"/>
            </a:pPr>
            <a:r>
              <a:rPr lang="en-US" sz="2400">
                <a:solidFill>
                  <a:srgbClr val="340A3F"/>
                </a:solidFill>
                <a:latin typeface="Calibri"/>
                <a:ea typeface="Calibri"/>
                <a:cs typeface="Calibri"/>
                <a:sym typeface="Calibri"/>
              </a:rPr>
              <a:t>Right Coronary artery &amp;</a:t>
            </a:r>
            <a:endParaRPr/>
          </a:p>
          <a:p>
            <a:pPr indent="-152400" lvl="0" marL="0" rtl="0" algn="l">
              <a:lnSpc>
                <a:spcPct val="90000"/>
              </a:lnSpc>
              <a:spcBef>
                <a:spcPts val="1000"/>
              </a:spcBef>
              <a:spcAft>
                <a:spcPts val="0"/>
              </a:spcAft>
              <a:buClr>
                <a:srgbClr val="340A3F"/>
              </a:buClr>
              <a:buSzPts val="2400"/>
              <a:buFont typeface="Noto Sans Symbols"/>
              <a:buChar char="▪"/>
            </a:pPr>
            <a:r>
              <a:rPr lang="en-US" sz="2400">
                <a:solidFill>
                  <a:srgbClr val="340A3F"/>
                </a:solidFill>
                <a:latin typeface="Calibri"/>
                <a:ea typeface="Calibri"/>
                <a:cs typeface="Calibri"/>
                <a:sym typeface="Calibri"/>
              </a:rPr>
              <a:t>Left Coronary artery</a:t>
            </a:r>
            <a:endParaRPr/>
          </a:p>
          <a:p>
            <a:pPr indent="0" lvl="0" marL="0" rtl="0" algn="l">
              <a:lnSpc>
                <a:spcPct val="90000"/>
              </a:lnSpc>
              <a:spcBef>
                <a:spcPts val="1000"/>
              </a:spcBef>
              <a:spcAft>
                <a:spcPts val="0"/>
              </a:spcAft>
              <a:buClr>
                <a:srgbClr val="340A3F"/>
              </a:buClr>
              <a:buSzPts val="2400"/>
              <a:buNone/>
            </a:pPr>
            <a:r>
              <a:rPr lang="en-US" sz="2400">
                <a:solidFill>
                  <a:srgbClr val="340A3F"/>
                </a:solidFill>
                <a:latin typeface="Calibri"/>
                <a:ea typeface="Calibri"/>
                <a:cs typeface="Calibri"/>
                <a:sym typeface="Calibri"/>
              </a:rPr>
              <a:t>They originate from the initial part of the Ascending Aorta; Immediately above the aortic valve.</a:t>
            </a:r>
            <a:endParaRPr/>
          </a:p>
          <a:p>
            <a:pPr indent="0" lvl="0" marL="0" rtl="0" algn="l">
              <a:lnSpc>
                <a:spcPct val="90000"/>
              </a:lnSpc>
              <a:spcBef>
                <a:spcPts val="1000"/>
              </a:spcBef>
              <a:spcAft>
                <a:spcPts val="0"/>
              </a:spcAft>
              <a:buClr>
                <a:srgbClr val="340A3F"/>
              </a:buClr>
              <a:buSzPts val="2400"/>
              <a:buNone/>
            </a:pPr>
            <a:r>
              <a:rPr lang="en-US" sz="2400">
                <a:solidFill>
                  <a:srgbClr val="340A3F"/>
                </a:solidFill>
                <a:latin typeface="Calibri"/>
                <a:ea typeface="Calibri"/>
                <a:cs typeface="Calibri"/>
                <a:sym typeface="Calibri"/>
              </a:rPr>
              <a:t>They are distributed over the cardiac surface, within the subepicadium connective tissue.   </a:t>
            </a:r>
            <a:endParaRPr/>
          </a:p>
          <a:p>
            <a:pPr indent="0" lvl="0" marL="0" rtl="0" algn="l">
              <a:lnSpc>
                <a:spcPct val="90000"/>
              </a:lnSpc>
              <a:spcBef>
                <a:spcPts val="1000"/>
              </a:spcBef>
              <a:spcAft>
                <a:spcPts val="0"/>
              </a:spcAft>
              <a:buClr>
                <a:schemeClr val="dk1"/>
              </a:buClr>
              <a:buSzPts val="2400"/>
              <a:buNone/>
            </a:pPr>
            <a:r>
              <a:t/>
            </a:r>
            <a:endParaRPr sz="2400">
              <a:solidFill>
                <a:srgbClr val="340A3F"/>
              </a:solidFill>
              <a:latin typeface="Calibri"/>
              <a:ea typeface="Calibri"/>
              <a:cs typeface="Calibri"/>
              <a:sym typeface="Calibri"/>
            </a:endParaRPr>
          </a:p>
        </p:txBody>
      </p:sp>
      <p:pic>
        <p:nvPicPr>
          <p:cNvPr descr="C:\Documents and Settings\User\My Documents\Student Gray\3. Thorax\F66122-003-f061a.jpg" id="97" name="Google Shape;97;p3"/>
          <p:cNvPicPr preferRelativeResize="0"/>
          <p:nvPr>
            <p:ph idx="1" type="body"/>
          </p:nvPr>
        </p:nvPicPr>
        <p:blipFill rotWithShape="1">
          <a:blip r:embed="rId3">
            <a:alphaModFix/>
          </a:blip>
          <a:srcRect b="5172" l="0" r="0" t="0"/>
          <a:stretch/>
        </p:blipFill>
        <p:spPr>
          <a:xfrm>
            <a:off x="7100886" y="2250743"/>
            <a:ext cx="4900613" cy="3072535"/>
          </a:xfrm>
          <a:prstGeom prst="rect">
            <a:avLst/>
          </a:prstGeom>
          <a:noFill/>
          <a:ln cap="flat" cmpd="sng" w="9525">
            <a:solidFill>
              <a:srgbClr val="340A3F"/>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ph type="title"/>
          </p:nvPr>
        </p:nvSpPr>
        <p:spPr>
          <a:xfrm>
            <a:off x="839788" y="457200"/>
            <a:ext cx="3932237" cy="800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US">
                <a:latin typeface="Calibri"/>
                <a:ea typeface="Calibri"/>
                <a:cs typeface="Calibri"/>
                <a:sym typeface="Calibri"/>
              </a:rPr>
              <a:t>Right Coronary Artery </a:t>
            </a:r>
            <a:endParaRPr>
              <a:latin typeface="Calibri"/>
              <a:ea typeface="Calibri"/>
              <a:cs typeface="Calibri"/>
              <a:sym typeface="Calibri"/>
            </a:endParaRPr>
          </a:p>
        </p:txBody>
      </p:sp>
      <p:sp>
        <p:nvSpPr>
          <p:cNvPr id="103" name="Google Shape;103;p4"/>
          <p:cNvSpPr txBox="1"/>
          <p:nvPr>
            <p:ph idx="2" type="body"/>
          </p:nvPr>
        </p:nvSpPr>
        <p:spPr>
          <a:xfrm>
            <a:off x="839788" y="2057400"/>
            <a:ext cx="6589712" cy="38115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2400">
                <a:latin typeface="Calibri"/>
                <a:ea typeface="Calibri"/>
                <a:cs typeface="Calibri"/>
                <a:sym typeface="Calibri"/>
              </a:rPr>
              <a:t>Arises from the Anterior (right) aortic sinus of the ascending aorta.</a:t>
            </a:r>
            <a:endParaRPr/>
          </a:p>
          <a:p>
            <a:pPr indent="0" lvl="0" marL="0" rtl="0" algn="l">
              <a:lnSpc>
                <a:spcPct val="90000"/>
              </a:lnSpc>
              <a:spcBef>
                <a:spcPts val="1000"/>
              </a:spcBef>
              <a:spcAft>
                <a:spcPts val="0"/>
              </a:spcAft>
              <a:buClr>
                <a:schemeClr val="dk1"/>
              </a:buClr>
              <a:buSzPts val="2400"/>
              <a:buNone/>
            </a:pPr>
            <a:r>
              <a:rPr lang="en-US" sz="2400">
                <a:latin typeface="Calibri"/>
                <a:ea typeface="Calibri"/>
                <a:cs typeface="Calibri"/>
                <a:sym typeface="Calibri"/>
              </a:rPr>
              <a:t>Runs forward between pulmonary trunk and right auricle. </a:t>
            </a:r>
            <a:endParaRPr/>
          </a:p>
          <a:p>
            <a:pPr indent="0" lvl="0" marL="0" rtl="0" algn="l">
              <a:lnSpc>
                <a:spcPct val="90000"/>
              </a:lnSpc>
              <a:spcBef>
                <a:spcPts val="1000"/>
              </a:spcBef>
              <a:spcAft>
                <a:spcPts val="0"/>
              </a:spcAft>
              <a:buClr>
                <a:schemeClr val="dk1"/>
              </a:buClr>
              <a:buSzPts val="2400"/>
              <a:buNone/>
            </a:pPr>
            <a:r>
              <a:rPr lang="en-US" sz="2400">
                <a:latin typeface="Calibri"/>
                <a:ea typeface="Calibri"/>
                <a:cs typeface="Calibri"/>
                <a:sym typeface="Calibri"/>
              </a:rPr>
              <a:t>Descends vertically in the right </a:t>
            </a:r>
            <a:r>
              <a:rPr lang="en-US" sz="2400">
                <a:solidFill>
                  <a:srgbClr val="FF0000"/>
                </a:solidFill>
                <a:latin typeface="Calibri"/>
                <a:ea typeface="Calibri"/>
                <a:cs typeface="Calibri"/>
                <a:sym typeface="Calibri"/>
              </a:rPr>
              <a:t>atrioventricular groove</a:t>
            </a:r>
            <a:r>
              <a:rPr i="1" lang="en-US" sz="2400">
                <a:latin typeface="Calibri"/>
                <a:ea typeface="Calibri"/>
                <a:cs typeface="Calibri"/>
                <a:sym typeface="Calibri"/>
              </a:rPr>
              <a:t>.</a:t>
            </a:r>
            <a:endParaRPr sz="2400">
              <a:solidFill>
                <a:srgbClr val="FF0000"/>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None/>
            </a:pPr>
            <a:r>
              <a:rPr lang="en-US" sz="2400">
                <a:latin typeface="Calibri"/>
                <a:ea typeface="Calibri"/>
                <a:cs typeface="Calibri"/>
                <a:sym typeface="Calibri"/>
              </a:rPr>
              <a:t>At the inferior border of the heart it is </a:t>
            </a:r>
            <a:r>
              <a:rPr lang="en-US" sz="2400">
                <a:solidFill>
                  <a:srgbClr val="FF0000"/>
                </a:solidFill>
                <a:latin typeface="Calibri"/>
                <a:ea typeface="Calibri"/>
                <a:cs typeface="Calibri"/>
                <a:sym typeface="Calibri"/>
              </a:rPr>
              <a:t>continuous posteriorly along the atrioventricular groove </a:t>
            </a:r>
            <a:r>
              <a:rPr lang="en-US" sz="2400">
                <a:latin typeface="Calibri"/>
                <a:ea typeface="Calibri"/>
                <a:cs typeface="Calibri"/>
                <a:sym typeface="Calibri"/>
              </a:rPr>
              <a:t>to anastomose with the left coronary artery in the posterior interventricular groove .</a:t>
            </a:r>
            <a:endParaRPr/>
          </a:p>
          <a:p>
            <a:pPr indent="0" lvl="0" marL="0" rtl="0" algn="l">
              <a:lnSpc>
                <a:spcPct val="90000"/>
              </a:lnSpc>
              <a:spcBef>
                <a:spcPts val="1000"/>
              </a:spcBef>
              <a:spcAft>
                <a:spcPts val="0"/>
              </a:spcAft>
              <a:buClr>
                <a:schemeClr val="dk1"/>
              </a:buClr>
              <a:buSzPts val="2400"/>
              <a:buNone/>
            </a:pPr>
            <a:r>
              <a:t/>
            </a:r>
            <a:endParaRPr sz="2400">
              <a:latin typeface="Calibri"/>
              <a:ea typeface="Calibri"/>
              <a:cs typeface="Calibri"/>
              <a:sym typeface="Calibri"/>
            </a:endParaRPr>
          </a:p>
        </p:txBody>
      </p:sp>
      <p:pic>
        <p:nvPicPr>
          <p:cNvPr descr="coronary-aa" id="104" name="Google Shape;104;p4"/>
          <p:cNvPicPr preferRelativeResize="0"/>
          <p:nvPr>
            <p:ph idx="1" type="body"/>
          </p:nvPr>
        </p:nvPicPr>
        <p:blipFill rotWithShape="1">
          <a:blip r:embed="rId3">
            <a:alphaModFix/>
          </a:blip>
          <a:srcRect b="41499" l="7698" r="0" t="1463"/>
          <a:stretch/>
        </p:blipFill>
        <p:spPr>
          <a:xfrm>
            <a:off x="7279385" y="1757363"/>
            <a:ext cx="4848231" cy="394335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5"/>
          <p:cNvSpPr txBox="1"/>
          <p:nvPr>
            <p:ph type="title"/>
          </p:nvPr>
        </p:nvSpPr>
        <p:spPr>
          <a:xfrm>
            <a:off x="839788" y="457200"/>
            <a:ext cx="3932237" cy="87830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US"/>
              <a:t>Right Coronary Artery </a:t>
            </a:r>
            <a:endParaRPr/>
          </a:p>
        </p:txBody>
      </p:sp>
      <p:sp>
        <p:nvSpPr>
          <p:cNvPr id="110" name="Google Shape;110;p5"/>
          <p:cNvSpPr txBox="1"/>
          <p:nvPr>
            <p:ph idx="2" type="body"/>
          </p:nvPr>
        </p:nvSpPr>
        <p:spPr>
          <a:xfrm>
            <a:off x="839788" y="2057400"/>
            <a:ext cx="5060950" cy="3811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2800">
                <a:latin typeface="Calibri"/>
                <a:ea typeface="Calibri"/>
                <a:cs typeface="Calibri"/>
                <a:sym typeface="Calibri"/>
              </a:rPr>
              <a:t>Right Coronary Artery </a:t>
            </a:r>
            <a:r>
              <a:rPr lang="en-US" sz="2800" u="sng">
                <a:solidFill>
                  <a:srgbClr val="FF0000"/>
                </a:solidFill>
                <a:latin typeface="Calibri"/>
                <a:ea typeface="Calibri"/>
                <a:cs typeface="Calibri"/>
                <a:sym typeface="Calibri"/>
              </a:rPr>
              <a:t>Supplies: </a:t>
            </a:r>
            <a:endParaRPr/>
          </a:p>
          <a:p>
            <a:pPr indent="0" lvl="0" marL="0" rtl="0" algn="l">
              <a:lnSpc>
                <a:spcPct val="90000"/>
              </a:lnSpc>
              <a:spcBef>
                <a:spcPts val="1000"/>
              </a:spcBef>
              <a:spcAft>
                <a:spcPts val="0"/>
              </a:spcAft>
              <a:buClr>
                <a:schemeClr val="dk1"/>
              </a:buClr>
              <a:buSzPts val="2800"/>
              <a:buNone/>
            </a:pPr>
            <a:r>
              <a:rPr lang="en-US" sz="2800">
                <a:latin typeface="Calibri"/>
                <a:ea typeface="Calibri"/>
                <a:cs typeface="Calibri"/>
                <a:sym typeface="Calibri"/>
              </a:rPr>
              <a:t>Right atrium, and Right ventricle, </a:t>
            </a:r>
            <a:endParaRPr/>
          </a:p>
          <a:p>
            <a:pPr indent="0" lvl="0" marL="0" rtl="0" algn="l">
              <a:lnSpc>
                <a:spcPct val="90000"/>
              </a:lnSpc>
              <a:spcBef>
                <a:spcPts val="1000"/>
              </a:spcBef>
              <a:spcAft>
                <a:spcPts val="0"/>
              </a:spcAft>
              <a:buClr>
                <a:schemeClr val="dk1"/>
              </a:buClr>
              <a:buSzPts val="2800"/>
              <a:buNone/>
            </a:pPr>
            <a:r>
              <a:rPr lang="en-US" sz="2800">
                <a:latin typeface="Calibri"/>
                <a:ea typeface="Calibri"/>
                <a:cs typeface="Calibri"/>
                <a:sym typeface="Calibri"/>
              </a:rPr>
              <a:t>Parts of Left Atrium, Left ventricle &amp; Atrioventricular septum.  </a:t>
            </a:r>
            <a:endParaRPr/>
          </a:p>
          <a:p>
            <a:pPr indent="0" lvl="0" marL="0" rtl="0" algn="l">
              <a:lnSpc>
                <a:spcPct val="90000"/>
              </a:lnSpc>
              <a:spcBef>
                <a:spcPts val="1000"/>
              </a:spcBef>
              <a:spcAft>
                <a:spcPts val="0"/>
              </a:spcAft>
              <a:buClr>
                <a:schemeClr val="dk1"/>
              </a:buClr>
              <a:buSzPts val="2800"/>
              <a:buNone/>
            </a:pPr>
            <a:r>
              <a:t/>
            </a:r>
            <a:endParaRPr sz="28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sz="2800">
              <a:latin typeface="Calibri"/>
              <a:ea typeface="Calibri"/>
              <a:cs typeface="Calibri"/>
              <a:sym typeface="Calibri"/>
            </a:endParaRPr>
          </a:p>
        </p:txBody>
      </p:sp>
      <p:pic>
        <p:nvPicPr>
          <p:cNvPr descr="C:\Documents and Settings\User\My Documents\Student Gray\3. Thorax\F66122-003-f059.jpg" id="111" name="Google Shape;111;p5"/>
          <p:cNvPicPr preferRelativeResize="0"/>
          <p:nvPr>
            <p:ph idx="1" type="body"/>
          </p:nvPr>
        </p:nvPicPr>
        <p:blipFill rotWithShape="1">
          <a:blip r:embed="rId3">
            <a:alphaModFix/>
          </a:blip>
          <a:srcRect b="3653" l="0" r="0" t="0"/>
          <a:stretch/>
        </p:blipFill>
        <p:spPr>
          <a:xfrm>
            <a:off x="6336158" y="1611335"/>
            <a:ext cx="5019230" cy="40465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6"/>
          <p:cNvSpPr txBox="1"/>
          <p:nvPr>
            <p:ph type="title"/>
          </p:nvPr>
        </p:nvSpPr>
        <p:spPr>
          <a:xfrm>
            <a:off x="839788" y="457200"/>
            <a:ext cx="3932237" cy="78581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Calibri"/>
              <a:buNone/>
            </a:pPr>
            <a:r>
              <a:rPr b="1" lang="en-US">
                <a:solidFill>
                  <a:srgbClr val="FF0000"/>
                </a:solidFill>
              </a:rPr>
              <a:t>Branches</a:t>
            </a:r>
            <a:endParaRPr/>
          </a:p>
        </p:txBody>
      </p:sp>
      <p:pic>
        <p:nvPicPr>
          <p:cNvPr id="117" name="Google Shape;117;p6"/>
          <p:cNvPicPr preferRelativeResize="0"/>
          <p:nvPr>
            <p:ph idx="1" type="body"/>
          </p:nvPr>
        </p:nvPicPr>
        <p:blipFill rotWithShape="1">
          <a:blip r:embed="rId3">
            <a:alphaModFix/>
          </a:blip>
          <a:srcRect b="0" l="0" r="0" t="0"/>
          <a:stretch/>
        </p:blipFill>
        <p:spPr>
          <a:xfrm>
            <a:off x="6588390" y="1959429"/>
            <a:ext cx="5290813" cy="3218213"/>
          </a:xfrm>
          <a:prstGeom prst="rect">
            <a:avLst/>
          </a:prstGeom>
          <a:noFill/>
          <a:ln>
            <a:noFill/>
          </a:ln>
        </p:spPr>
      </p:pic>
      <p:sp>
        <p:nvSpPr>
          <p:cNvPr id="118" name="Google Shape;118;p6"/>
          <p:cNvSpPr txBox="1"/>
          <p:nvPr>
            <p:ph idx="2" type="body"/>
          </p:nvPr>
        </p:nvSpPr>
        <p:spPr>
          <a:xfrm>
            <a:off x="839788" y="2057400"/>
            <a:ext cx="5675312" cy="3811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0000"/>
              </a:buClr>
              <a:buSzPts val="2400"/>
              <a:buNone/>
            </a:pPr>
            <a:r>
              <a:rPr i="1" lang="en-US" sz="2400" u="sng">
                <a:solidFill>
                  <a:srgbClr val="FF0000"/>
                </a:solidFill>
                <a:latin typeface="Calibri"/>
                <a:ea typeface="Calibri"/>
                <a:cs typeface="Calibri"/>
                <a:sym typeface="Calibri"/>
              </a:rPr>
              <a:t>(1) Right Conus artery:</a:t>
            </a:r>
            <a:r>
              <a:rPr lang="en-US" sz="2400">
                <a:solidFill>
                  <a:srgbClr val="FF0000"/>
                </a:solidFill>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ts val="2400"/>
              <a:buNone/>
            </a:pPr>
            <a:r>
              <a:rPr lang="en-US" sz="2400">
                <a:latin typeface="Calibri"/>
                <a:ea typeface="Calibri"/>
                <a:cs typeface="Calibri"/>
                <a:sym typeface="Calibri"/>
              </a:rPr>
              <a:t>To the infundibulum and the upper part of the anterior wall of the right ventricle.</a:t>
            </a:r>
            <a:endParaRPr/>
          </a:p>
          <a:p>
            <a:pPr indent="0" lvl="0" marL="0" rtl="0" algn="l">
              <a:lnSpc>
                <a:spcPct val="90000"/>
              </a:lnSpc>
              <a:spcBef>
                <a:spcPts val="1000"/>
              </a:spcBef>
              <a:spcAft>
                <a:spcPts val="0"/>
              </a:spcAft>
              <a:buClr>
                <a:srgbClr val="FF0000"/>
              </a:buClr>
              <a:buSzPts val="2400"/>
              <a:buNone/>
            </a:pPr>
            <a:r>
              <a:rPr i="1" lang="en-US" sz="2400" u="sng">
                <a:solidFill>
                  <a:srgbClr val="FF0000"/>
                </a:solidFill>
                <a:latin typeface="Calibri"/>
                <a:ea typeface="Calibri"/>
                <a:cs typeface="Calibri"/>
                <a:sym typeface="Calibri"/>
              </a:rPr>
              <a:t>(2) Anterior Ventricular arteries;</a:t>
            </a:r>
            <a:endParaRPr/>
          </a:p>
          <a:p>
            <a:pPr indent="0" lvl="0" marL="0" rtl="0" algn="l">
              <a:lnSpc>
                <a:spcPct val="90000"/>
              </a:lnSpc>
              <a:spcBef>
                <a:spcPts val="1000"/>
              </a:spcBef>
              <a:spcAft>
                <a:spcPts val="0"/>
              </a:spcAft>
              <a:buClr>
                <a:srgbClr val="FF0000"/>
              </a:buClr>
              <a:buSzPts val="2400"/>
              <a:buNone/>
            </a:pPr>
            <a:r>
              <a:rPr i="1" lang="en-US" sz="2400" u="sng">
                <a:solidFill>
                  <a:srgbClr val="FF0000"/>
                </a:solidFill>
                <a:latin typeface="Calibri"/>
                <a:ea typeface="Calibri"/>
                <a:cs typeface="Calibri"/>
                <a:sym typeface="Calibri"/>
              </a:rPr>
              <a:t> 2 or 3 branches, </a:t>
            </a:r>
            <a:r>
              <a:rPr lang="en-US" sz="2400">
                <a:latin typeface="Calibri"/>
                <a:ea typeface="Calibri"/>
                <a:cs typeface="Calibri"/>
                <a:sym typeface="Calibri"/>
              </a:rPr>
              <a:t>suppling  the anterior surface of the right ventricle.</a:t>
            </a:r>
            <a:endParaRPr/>
          </a:p>
          <a:p>
            <a:pPr indent="0" lvl="0" marL="0" rtl="0" algn="l">
              <a:lnSpc>
                <a:spcPct val="90000"/>
              </a:lnSpc>
              <a:spcBef>
                <a:spcPts val="1000"/>
              </a:spcBef>
              <a:spcAft>
                <a:spcPts val="0"/>
              </a:spcAft>
              <a:buClr>
                <a:srgbClr val="FF0000"/>
              </a:buClr>
              <a:buSzPts val="2400"/>
              <a:buNone/>
            </a:pPr>
            <a:r>
              <a:rPr i="1" lang="en-US" sz="2400" u="sng">
                <a:solidFill>
                  <a:srgbClr val="FF0000"/>
                </a:solidFill>
                <a:latin typeface="Calibri"/>
                <a:ea typeface="Calibri"/>
                <a:cs typeface="Calibri"/>
                <a:sym typeface="Calibri"/>
              </a:rPr>
              <a:t>(3) Marginal artery;</a:t>
            </a:r>
            <a:r>
              <a:rPr lang="en-US" sz="2400" u="sng">
                <a:solidFill>
                  <a:srgbClr val="FF0000"/>
                </a:solidFill>
                <a:latin typeface="Calibri"/>
                <a:ea typeface="Calibri"/>
                <a:cs typeface="Calibri"/>
                <a:sym typeface="Calibri"/>
              </a:rPr>
              <a:t> </a:t>
            </a:r>
            <a:r>
              <a:rPr lang="en-US" sz="2400">
                <a:latin typeface="Calibri"/>
                <a:ea typeface="Calibri"/>
                <a:cs typeface="Calibri"/>
                <a:sym typeface="Calibri"/>
              </a:rPr>
              <a:t>is the largest  branch, runs along the inferior margin toward the apex.</a:t>
            </a:r>
            <a:endParaRPr/>
          </a:p>
          <a:p>
            <a:pPr indent="0" lvl="0" marL="0" rtl="0" algn="l">
              <a:lnSpc>
                <a:spcPct val="90000"/>
              </a:lnSpc>
              <a:spcBef>
                <a:spcPts val="1000"/>
              </a:spcBef>
              <a:spcAft>
                <a:spcPts val="0"/>
              </a:spcAft>
              <a:buClr>
                <a:schemeClr val="dk1"/>
              </a:buClr>
              <a:buSzPts val="2400"/>
              <a:buNone/>
            </a:pPr>
            <a:r>
              <a:t/>
            </a:r>
            <a:endParaRPr sz="24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7"/>
          <p:cNvSpPr txBox="1"/>
          <p:nvPr>
            <p:ph type="title"/>
          </p:nvPr>
        </p:nvSpPr>
        <p:spPr>
          <a:xfrm>
            <a:off x="839788" y="457200"/>
            <a:ext cx="3932237" cy="104298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Calibri"/>
              <a:buNone/>
            </a:pPr>
            <a:r>
              <a:rPr b="1" lang="en-US">
                <a:solidFill>
                  <a:srgbClr val="FF0000"/>
                </a:solidFill>
              </a:rPr>
              <a:t>Branches</a:t>
            </a:r>
            <a:endParaRPr/>
          </a:p>
        </p:txBody>
      </p:sp>
      <p:pic>
        <p:nvPicPr>
          <p:cNvPr id="124" name="Google Shape;124;p7"/>
          <p:cNvPicPr preferRelativeResize="0"/>
          <p:nvPr>
            <p:ph idx="1" type="body"/>
          </p:nvPr>
        </p:nvPicPr>
        <p:blipFill rotWithShape="1">
          <a:blip r:embed="rId3">
            <a:alphaModFix/>
          </a:blip>
          <a:srcRect b="0" l="0" r="0" t="0"/>
          <a:stretch/>
        </p:blipFill>
        <p:spPr>
          <a:xfrm>
            <a:off x="6446999" y="1935678"/>
            <a:ext cx="5583173" cy="2921330"/>
          </a:xfrm>
          <a:prstGeom prst="rect">
            <a:avLst/>
          </a:prstGeom>
          <a:noFill/>
          <a:ln>
            <a:noFill/>
          </a:ln>
        </p:spPr>
      </p:pic>
      <p:sp>
        <p:nvSpPr>
          <p:cNvPr id="125" name="Google Shape;125;p7"/>
          <p:cNvSpPr txBox="1"/>
          <p:nvPr>
            <p:ph idx="2" type="body"/>
          </p:nvPr>
        </p:nvSpPr>
        <p:spPr>
          <a:xfrm>
            <a:off x="839788" y="2057400"/>
            <a:ext cx="5618162" cy="3811588"/>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rgbClr val="FF0000"/>
              </a:buClr>
              <a:buSzPct val="100000"/>
              <a:buNone/>
            </a:pPr>
            <a:r>
              <a:rPr i="1" lang="en-US" sz="2400" u="sng">
                <a:solidFill>
                  <a:srgbClr val="FF0000"/>
                </a:solidFill>
                <a:latin typeface="Calibri"/>
                <a:ea typeface="Calibri"/>
                <a:cs typeface="Calibri"/>
                <a:sym typeface="Calibri"/>
              </a:rPr>
              <a:t>(4) Posterior ventricular arteries; (2 branches) </a:t>
            </a:r>
            <a:endParaRPr/>
          </a:p>
          <a:p>
            <a:pPr indent="0" lvl="0" marL="0" rtl="0" algn="l">
              <a:lnSpc>
                <a:spcPct val="90000"/>
              </a:lnSpc>
              <a:spcBef>
                <a:spcPts val="1000"/>
              </a:spcBef>
              <a:spcAft>
                <a:spcPts val="0"/>
              </a:spcAft>
              <a:buClr>
                <a:schemeClr val="dk1"/>
              </a:buClr>
              <a:buSzPct val="100000"/>
              <a:buNone/>
            </a:pPr>
            <a:r>
              <a:rPr lang="en-US" sz="2400">
                <a:latin typeface="Calibri"/>
                <a:ea typeface="Calibri"/>
                <a:cs typeface="Calibri"/>
                <a:sym typeface="Calibri"/>
              </a:rPr>
              <a:t>To the diaphragmatic surface of the right ventricle.</a:t>
            </a:r>
            <a:endParaRPr/>
          </a:p>
          <a:p>
            <a:pPr indent="0" lvl="0" marL="0" rtl="0" algn="l">
              <a:lnSpc>
                <a:spcPct val="90000"/>
              </a:lnSpc>
              <a:spcBef>
                <a:spcPts val="1000"/>
              </a:spcBef>
              <a:spcAft>
                <a:spcPts val="0"/>
              </a:spcAft>
              <a:buClr>
                <a:srgbClr val="FF0000"/>
              </a:buClr>
              <a:buSzPct val="100000"/>
              <a:buNone/>
            </a:pPr>
            <a:r>
              <a:rPr i="1" lang="en-US" sz="2400" u="sng">
                <a:solidFill>
                  <a:srgbClr val="FF0000"/>
                </a:solidFill>
                <a:latin typeface="Calibri"/>
                <a:ea typeface="Calibri"/>
                <a:cs typeface="Calibri"/>
                <a:sym typeface="Calibri"/>
              </a:rPr>
              <a:t>(5) Atrial branches:</a:t>
            </a:r>
            <a:r>
              <a:rPr lang="en-US" sz="2400">
                <a:solidFill>
                  <a:srgbClr val="FF0000"/>
                </a:solidFill>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ct val="100000"/>
              <a:buNone/>
            </a:pPr>
            <a:r>
              <a:rPr i="1" lang="en-US" sz="2400">
                <a:latin typeface="Calibri"/>
                <a:ea typeface="Calibri"/>
                <a:cs typeface="Calibri"/>
                <a:sym typeface="Calibri"/>
              </a:rPr>
              <a:t>To the right atrium; anterior and lateral surfaces.</a:t>
            </a:r>
            <a:endParaRPr/>
          </a:p>
          <a:p>
            <a:pPr indent="0" lvl="0" marL="0" rtl="0" algn="l">
              <a:lnSpc>
                <a:spcPct val="90000"/>
              </a:lnSpc>
              <a:spcBef>
                <a:spcPts val="1000"/>
              </a:spcBef>
              <a:spcAft>
                <a:spcPts val="0"/>
              </a:spcAft>
              <a:buClr>
                <a:schemeClr val="dk1"/>
              </a:buClr>
              <a:buSzPct val="100000"/>
              <a:buNone/>
            </a:pPr>
            <a:r>
              <a:rPr i="1" lang="en-US" sz="2400">
                <a:latin typeface="Calibri"/>
                <a:ea typeface="Calibri"/>
                <a:cs typeface="Calibri"/>
                <a:sym typeface="Calibri"/>
              </a:rPr>
              <a:t>Posterior surface of both atria </a:t>
            </a:r>
            <a:endParaRPr sz="2400">
              <a:latin typeface="Calibri"/>
              <a:ea typeface="Calibri"/>
              <a:cs typeface="Calibri"/>
              <a:sym typeface="Calibri"/>
            </a:endParaRPr>
          </a:p>
          <a:p>
            <a:pPr indent="0" lvl="0" marL="0" rtl="0" algn="l">
              <a:lnSpc>
                <a:spcPct val="90000"/>
              </a:lnSpc>
              <a:spcBef>
                <a:spcPts val="1000"/>
              </a:spcBef>
              <a:spcAft>
                <a:spcPts val="0"/>
              </a:spcAft>
              <a:buClr>
                <a:srgbClr val="FF0000"/>
              </a:buClr>
              <a:buSzPct val="100000"/>
              <a:buNone/>
            </a:pPr>
            <a:r>
              <a:rPr i="1" lang="en-US" sz="2400">
                <a:solidFill>
                  <a:srgbClr val="FF0000"/>
                </a:solidFill>
                <a:latin typeface="Calibri"/>
                <a:ea typeface="Calibri"/>
                <a:cs typeface="Calibri"/>
                <a:sym typeface="Calibri"/>
              </a:rPr>
              <a:t>(6)The Artery of the SAN, </a:t>
            </a:r>
            <a:r>
              <a:rPr i="1" lang="en-US" sz="2400">
                <a:latin typeface="Calibri"/>
                <a:ea typeface="Calibri"/>
                <a:cs typeface="Calibri"/>
                <a:sym typeface="Calibri"/>
              </a:rPr>
              <a:t>also supplies both atria. </a:t>
            </a:r>
            <a:endParaRPr/>
          </a:p>
          <a:p>
            <a:pPr indent="0" lvl="0" marL="0" rtl="0" algn="l">
              <a:lnSpc>
                <a:spcPct val="90000"/>
              </a:lnSpc>
              <a:spcBef>
                <a:spcPts val="1000"/>
              </a:spcBef>
              <a:spcAft>
                <a:spcPts val="0"/>
              </a:spcAft>
              <a:buClr>
                <a:schemeClr val="dk1"/>
              </a:buClr>
              <a:buSzPct val="100000"/>
              <a:buNone/>
            </a:pPr>
            <a:r>
              <a:rPr lang="en-US" sz="2400">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ct val="100000"/>
              <a:buNone/>
            </a:pPr>
            <a:r>
              <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ct val="100000"/>
              <a:buNone/>
            </a:pPr>
            <a:r>
              <a:t/>
            </a:r>
            <a:endParaRPr sz="24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8"/>
          <p:cNvSpPr txBox="1"/>
          <p:nvPr>
            <p:ph type="title"/>
          </p:nvPr>
        </p:nvSpPr>
        <p:spPr>
          <a:xfrm>
            <a:off x="839788" y="457200"/>
            <a:ext cx="3932237" cy="92868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Calibri"/>
              <a:buNone/>
            </a:pPr>
            <a:r>
              <a:rPr b="1" lang="en-US">
                <a:solidFill>
                  <a:srgbClr val="FF0000"/>
                </a:solidFill>
              </a:rPr>
              <a:t>Branches</a:t>
            </a:r>
            <a:endParaRPr/>
          </a:p>
        </p:txBody>
      </p:sp>
      <p:sp>
        <p:nvSpPr>
          <p:cNvPr id="131" name="Google Shape;131;p8"/>
          <p:cNvSpPr txBox="1"/>
          <p:nvPr>
            <p:ph idx="2" type="body"/>
          </p:nvPr>
        </p:nvSpPr>
        <p:spPr>
          <a:xfrm>
            <a:off x="839788" y="2057400"/>
            <a:ext cx="5603875" cy="3811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0000"/>
              </a:buClr>
              <a:buSzPts val="2400"/>
              <a:buNone/>
            </a:pPr>
            <a:r>
              <a:rPr lang="en-US" sz="2400">
                <a:solidFill>
                  <a:srgbClr val="FF0000"/>
                </a:solidFill>
                <a:latin typeface="Calibri"/>
                <a:ea typeface="Calibri"/>
                <a:cs typeface="Calibri"/>
                <a:sym typeface="Calibri"/>
              </a:rPr>
              <a:t>(7) Posterior interventricular </a:t>
            </a:r>
            <a:r>
              <a:rPr i="1" lang="en-US" sz="2400">
                <a:solidFill>
                  <a:srgbClr val="FF0000"/>
                </a:solidFill>
                <a:latin typeface="Calibri"/>
                <a:ea typeface="Calibri"/>
                <a:cs typeface="Calibri"/>
                <a:sym typeface="Calibri"/>
              </a:rPr>
              <a:t>arteries </a:t>
            </a:r>
            <a:r>
              <a:rPr lang="en-US" sz="2400">
                <a:solidFill>
                  <a:srgbClr val="FF0000"/>
                </a:solidFill>
                <a:latin typeface="Calibri"/>
                <a:ea typeface="Calibri"/>
                <a:cs typeface="Calibri"/>
                <a:sym typeface="Calibri"/>
              </a:rPr>
              <a:t>;</a:t>
            </a:r>
            <a:endParaRPr/>
          </a:p>
          <a:p>
            <a:pPr indent="0" lvl="0" marL="0" rtl="0" algn="l">
              <a:lnSpc>
                <a:spcPct val="90000"/>
              </a:lnSpc>
              <a:spcBef>
                <a:spcPts val="1000"/>
              </a:spcBef>
              <a:spcAft>
                <a:spcPts val="0"/>
              </a:spcAft>
              <a:buClr>
                <a:schemeClr val="dk1"/>
              </a:buClr>
              <a:buSzPts val="2400"/>
              <a:buNone/>
            </a:pPr>
            <a:r>
              <a:rPr i="1" lang="en-US" sz="2400" u="sng">
                <a:latin typeface="Calibri"/>
                <a:ea typeface="Calibri"/>
                <a:cs typeface="Calibri"/>
                <a:sym typeface="Calibri"/>
              </a:rPr>
              <a:t>Runs toward the apex, to supplies:</a:t>
            </a:r>
            <a:r>
              <a:rPr lang="en-US" sz="2400">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ts val="2400"/>
              <a:buNone/>
            </a:pPr>
            <a:r>
              <a:rPr lang="en-US" sz="2400">
                <a:latin typeface="Calibri"/>
                <a:ea typeface="Calibri"/>
                <a:cs typeface="Calibri"/>
                <a:sym typeface="Calibri"/>
              </a:rPr>
              <a:t>a.</a:t>
            </a:r>
            <a:r>
              <a:rPr lang="en-US" sz="2400">
                <a:solidFill>
                  <a:srgbClr val="66FF33"/>
                </a:solidFill>
                <a:latin typeface="Calibri"/>
                <a:ea typeface="Calibri"/>
                <a:cs typeface="Calibri"/>
                <a:sym typeface="Calibri"/>
              </a:rPr>
              <a:t> </a:t>
            </a:r>
            <a:r>
              <a:rPr lang="en-US" sz="2400">
                <a:latin typeface="Calibri"/>
                <a:ea typeface="Calibri"/>
                <a:cs typeface="Calibri"/>
                <a:sym typeface="Calibri"/>
              </a:rPr>
              <a:t>Diaphragmatic surface of the R &amp; L Ventricles</a:t>
            </a:r>
            <a:r>
              <a:rPr lang="en-US" sz="2400">
                <a:solidFill>
                  <a:srgbClr val="66FF33"/>
                </a:solidFill>
                <a:latin typeface="Calibri"/>
                <a:ea typeface="Calibri"/>
                <a:cs typeface="Calibri"/>
                <a:sym typeface="Calibri"/>
              </a:rPr>
              <a:t>.</a:t>
            </a:r>
            <a:endParaRPr/>
          </a:p>
          <a:p>
            <a:pPr indent="0" lvl="0" marL="0" rtl="0" algn="l">
              <a:lnSpc>
                <a:spcPct val="90000"/>
              </a:lnSpc>
              <a:spcBef>
                <a:spcPts val="1000"/>
              </a:spcBef>
              <a:spcAft>
                <a:spcPts val="0"/>
              </a:spcAft>
              <a:buClr>
                <a:schemeClr val="dk1"/>
              </a:buClr>
              <a:buSzPts val="2400"/>
              <a:buNone/>
            </a:pPr>
            <a:r>
              <a:rPr lang="en-US" sz="2400">
                <a:latin typeface="Calibri"/>
                <a:ea typeface="Calibri"/>
                <a:cs typeface="Calibri"/>
                <a:sym typeface="Calibri"/>
              </a:rPr>
              <a:t>b. Posterior part of the IVS excluding its </a:t>
            </a:r>
            <a:r>
              <a:rPr lang="en-US" sz="2400" u="sng">
                <a:solidFill>
                  <a:srgbClr val="000000"/>
                </a:solidFill>
                <a:latin typeface="Calibri"/>
                <a:ea typeface="Calibri"/>
                <a:cs typeface="Calibri"/>
                <a:sym typeface="Calibri"/>
              </a:rPr>
              <a:t>Apex.</a:t>
            </a:r>
            <a:endParaRPr/>
          </a:p>
          <a:p>
            <a:pPr indent="0" lvl="0" marL="0" rtl="0" algn="l">
              <a:lnSpc>
                <a:spcPct val="90000"/>
              </a:lnSpc>
              <a:spcBef>
                <a:spcPts val="1000"/>
              </a:spcBef>
              <a:spcAft>
                <a:spcPts val="0"/>
              </a:spcAft>
              <a:buClr>
                <a:schemeClr val="dk1"/>
              </a:buClr>
              <a:buSzPts val="2400"/>
              <a:buNone/>
            </a:pPr>
            <a:r>
              <a:rPr lang="en-US" sz="2400">
                <a:latin typeface="Calibri"/>
                <a:ea typeface="Calibri"/>
                <a:cs typeface="Calibri"/>
                <a:sym typeface="Calibri"/>
              </a:rPr>
              <a:t>C. Septal branch to the AVN.</a:t>
            </a:r>
            <a:endParaRPr/>
          </a:p>
          <a:p>
            <a:pPr indent="0" lvl="0" marL="0" rtl="0" algn="l">
              <a:lnSpc>
                <a:spcPct val="90000"/>
              </a:lnSpc>
              <a:spcBef>
                <a:spcPts val="1000"/>
              </a:spcBef>
              <a:spcAft>
                <a:spcPts val="0"/>
              </a:spcAft>
              <a:buClr>
                <a:schemeClr val="dk1"/>
              </a:buClr>
              <a:buSzPts val="2400"/>
              <a:buNone/>
            </a:pPr>
            <a:r>
              <a:rPr lang="en-US" sz="2400">
                <a:latin typeface="Calibri"/>
                <a:ea typeface="Calibri"/>
                <a:cs typeface="Calibri"/>
                <a:sym typeface="Calibri"/>
              </a:rPr>
              <a:t>(N.b) in 10% it is replaced by a branch from the left coronary </a:t>
            </a:r>
            <a:endParaRPr/>
          </a:p>
          <a:p>
            <a:pPr indent="0" lvl="0" marL="0" rtl="0" algn="l">
              <a:lnSpc>
                <a:spcPct val="90000"/>
              </a:lnSpc>
              <a:spcBef>
                <a:spcPts val="1000"/>
              </a:spcBef>
              <a:spcAft>
                <a:spcPts val="0"/>
              </a:spcAft>
              <a:buClr>
                <a:schemeClr val="dk1"/>
              </a:buClr>
              <a:buSzPts val="2400"/>
              <a:buNone/>
            </a:pPr>
            <a:r>
              <a:t/>
            </a:r>
            <a:endParaRPr sz="2400">
              <a:latin typeface="Calibri"/>
              <a:ea typeface="Calibri"/>
              <a:cs typeface="Calibri"/>
              <a:sym typeface="Calibri"/>
            </a:endParaRPr>
          </a:p>
        </p:txBody>
      </p:sp>
      <p:pic>
        <p:nvPicPr>
          <p:cNvPr descr="C:\Documents and Settings\User\My Documents\Student Gray\3. Thorax\F66122-003-f059.jpg" id="132" name="Google Shape;132;p8"/>
          <p:cNvPicPr preferRelativeResize="0"/>
          <p:nvPr>
            <p:ph idx="1" type="body"/>
          </p:nvPr>
        </p:nvPicPr>
        <p:blipFill rotWithShape="1">
          <a:blip r:embed="rId3">
            <a:alphaModFix/>
          </a:blip>
          <a:srcRect b="3653" l="0" r="0" t="0"/>
          <a:stretch/>
        </p:blipFill>
        <p:spPr>
          <a:xfrm>
            <a:off x="7043738" y="1686206"/>
            <a:ext cx="4311650" cy="34760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9"/>
          <p:cNvSpPr txBox="1"/>
          <p:nvPr>
            <p:ph type="title"/>
          </p:nvPr>
        </p:nvSpPr>
        <p:spPr>
          <a:xfrm>
            <a:off x="839788" y="457200"/>
            <a:ext cx="3932237" cy="8429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US">
                <a:latin typeface="Calibri"/>
                <a:ea typeface="Calibri"/>
                <a:cs typeface="Calibri"/>
                <a:sym typeface="Calibri"/>
              </a:rPr>
              <a:t>Left Coronary Artery</a:t>
            </a:r>
            <a:endParaRPr>
              <a:latin typeface="Calibri"/>
              <a:ea typeface="Calibri"/>
              <a:cs typeface="Calibri"/>
              <a:sym typeface="Calibri"/>
            </a:endParaRPr>
          </a:p>
        </p:txBody>
      </p:sp>
      <p:pic>
        <p:nvPicPr>
          <p:cNvPr id="138" name="Google Shape;138;p9"/>
          <p:cNvPicPr preferRelativeResize="0"/>
          <p:nvPr>
            <p:ph idx="1" type="body"/>
          </p:nvPr>
        </p:nvPicPr>
        <p:blipFill rotWithShape="1">
          <a:blip r:embed="rId3">
            <a:alphaModFix/>
          </a:blip>
          <a:srcRect b="0" l="0" r="0" t="0"/>
          <a:stretch/>
        </p:blipFill>
        <p:spPr>
          <a:xfrm>
            <a:off x="7356290" y="2350864"/>
            <a:ext cx="4317154" cy="3152731"/>
          </a:xfrm>
          <a:prstGeom prst="rect">
            <a:avLst/>
          </a:prstGeom>
          <a:noFill/>
          <a:ln cap="flat" cmpd="sng" w="9525">
            <a:solidFill>
              <a:srgbClr val="FF0000"/>
            </a:solidFill>
            <a:prstDash val="solid"/>
            <a:round/>
            <a:headEnd len="sm" w="sm" type="none"/>
            <a:tailEnd len="sm" w="sm" type="none"/>
          </a:ln>
        </p:spPr>
      </p:pic>
      <p:sp>
        <p:nvSpPr>
          <p:cNvPr id="139" name="Google Shape;139;p9"/>
          <p:cNvSpPr txBox="1"/>
          <p:nvPr>
            <p:ph idx="2" type="body"/>
          </p:nvPr>
        </p:nvSpPr>
        <p:spPr>
          <a:xfrm>
            <a:off x="839788" y="2057400"/>
            <a:ext cx="5946775" cy="381158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US" sz="2400">
                <a:latin typeface="Calibri"/>
                <a:ea typeface="Calibri"/>
                <a:cs typeface="Calibri"/>
                <a:sym typeface="Calibri"/>
              </a:rPr>
              <a:t>The Larger  of the two coronaries.</a:t>
            </a:r>
            <a:endParaRPr/>
          </a:p>
          <a:p>
            <a:pPr indent="0" lvl="0" marL="0" rtl="0" algn="l">
              <a:lnSpc>
                <a:spcPct val="90000"/>
              </a:lnSpc>
              <a:spcBef>
                <a:spcPts val="1000"/>
              </a:spcBef>
              <a:spcAft>
                <a:spcPts val="0"/>
              </a:spcAft>
              <a:buClr>
                <a:schemeClr val="dk1"/>
              </a:buClr>
              <a:buSzPct val="100000"/>
              <a:buNone/>
            </a:pPr>
            <a:r>
              <a:rPr lang="en-US" sz="2400">
                <a:latin typeface="Calibri"/>
                <a:ea typeface="Calibri"/>
                <a:cs typeface="Calibri"/>
                <a:sym typeface="Calibri"/>
              </a:rPr>
              <a:t>Arises from the </a:t>
            </a:r>
            <a:r>
              <a:rPr lang="en-US" sz="2400">
                <a:solidFill>
                  <a:srgbClr val="FF0000"/>
                </a:solidFill>
                <a:latin typeface="Calibri"/>
                <a:ea typeface="Calibri"/>
                <a:cs typeface="Calibri"/>
                <a:sym typeface="Calibri"/>
              </a:rPr>
              <a:t>Posterior ( left )aortic sinus</a:t>
            </a:r>
            <a:r>
              <a:rPr lang="en-US" sz="2400">
                <a:latin typeface="Calibri"/>
                <a:ea typeface="Calibri"/>
                <a:cs typeface="Calibri"/>
                <a:sym typeface="Calibri"/>
              </a:rPr>
              <a:t> of the ascending aorta. </a:t>
            </a:r>
            <a:endParaRPr/>
          </a:p>
          <a:p>
            <a:pPr indent="0" lvl="0" marL="0" rtl="0" algn="l">
              <a:lnSpc>
                <a:spcPct val="90000"/>
              </a:lnSpc>
              <a:spcBef>
                <a:spcPts val="1000"/>
              </a:spcBef>
              <a:spcAft>
                <a:spcPts val="0"/>
              </a:spcAft>
              <a:buClr>
                <a:srgbClr val="000000"/>
              </a:buClr>
              <a:buSzPct val="100000"/>
              <a:buNone/>
            </a:pPr>
            <a:r>
              <a:rPr lang="en-US" sz="2400" u="sng">
                <a:solidFill>
                  <a:srgbClr val="000000"/>
                </a:solidFill>
                <a:latin typeface="Calibri"/>
                <a:ea typeface="Calibri"/>
                <a:cs typeface="Calibri"/>
                <a:sym typeface="Calibri"/>
              </a:rPr>
              <a:t>Passes forward</a:t>
            </a:r>
            <a:r>
              <a:rPr lang="en-US" sz="2400">
                <a:solidFill>
                  <a:srgbClr val="000000"/>
                </a:solidFill>
                <a:latin typeface="Calibri"/>
                <a:ea typeface="Calibri"/>
                <a:cs typeface="Calibri"/>
                <a:sym typeface="Calibri"/>
              </a:rPr>
              <a:t> </a:t>
            </a:r>
            <a:r>
              <a:rPr lang="en-US" sz="2400">
                <a:latin typeface="Calibri"/>
                <a:ea typeface="Calibri"/>
                <a:cs typeface="Calibri"/>
                <a:sym typeface="Calibri"/>
              </a:rPr>
              <a:t>between the pulmonary trunk and the left auricle.</a:t>
            </a:r>
            <a:endParaRPr sz="2400">
              <a:latin typeface="Calibri"/>
              <a:ea typeface="Calibri"/>
              <a:cs typeface="Calibri"/>
              <a:sym typeface="Calibri"/>
            </a:endParaRPr>
          </a:p>
          <a:p>
            <a:pPr indent="0" lvl="0" marL="0" rtl="0" algn="l">
              <a:lnSpc>
                <a:spcPct val="90000"/>
              </a:lnSpc>
              <a:spcBef>
                <a:spcPts val="1000"/>
              </a:spcBef>
              <a:spcAft>
                <a:spcPts val="0"/>
              </a:spcAft>
              <a:buClr>
                <a:srgbClr val="000000"/>
              </a:buClr>
              <a:buSzPct val="100000"/>
              <a:buNone/>
            </a:pPr>
            <a:r>
              <a:rPr lang="en-US" sz="2400" u="sng">
                <a:solidFill>
                  <a:srgbClr val="000000"/>
                </a:solidFill>
                <a:latin typeface="Calibri"/>
                <a:ea typeface="Calibri"/>
                <a:cs typeface="Calibri"/>
                <a:sym typeface="Calibri"/>
              </a:rPr>
              <a:t>Enters</a:t>
            </a:r>
            <a:r>
              <a:rPr lang="en-US" sz="2400">
                <a:latin typeface="Calibri"/>
                <a:ea typeface="Calibri"/>
                <a:cs typeface="Calibri"/>
                <a:sym typeface="Calibri"/>
              </a:rPr>
              <a:t> the atrioventricular  groove  </a:t>
            </a:r>
            <a:r>
              <a:rPr lang="en-US" sz="2400">
                <a:solidFill>
                  <a:srgbClr val="FF0000"/>
                </a:solidFill>
                <a:latin typeface="Calibri"/>
                <a:ea typeface="Calibri"/>
                <a:cs typeface="Calibri"/>
                <a:sym typeface="Calibri"/>
              </a:rPr>
              <a:t>and </a:t>
            </a:r>
            <a:r>
              <a:rPr lang="en-US" sz="2400" u="sng">
                <a:solidFill>
                  <a:srgbClr val="000000"/>
                </a:solidFill>
                <a:latin typeface="Calibri"/>
                <a:ea typeface="Calibri"/>
                <a:cs typeface="Calibri"/>
                <a:sym typeface="Calibri"/>
              </a:rPr>
              <a:t>divides into  </a:t>
            </a:r>
            <a:endParaRPr/>
          </a:p>
          <a:p>
            <a:pPr indent="-140970" lvl="0" marL="0" rtl="0" algn="l">
              <a:lnSpc>
                <a:spcPct val="90000"/>
              </a:lnSpc>
              <a:spcBef>
                <a:spcPts val="1000"/>
              </a:spcBef>
              <a:spcAft>
                <a:spcPts val="0"/>
              </a:spcAft>
              <a:buClr>
                <a:srgbClr val="FF0000"/>
              </a:buClr>
              <a:buSzPct val="100000"/>
              <a:buFont typeface="Noto Sans Symbols"/>
              <a:buChar char="▪"/>
            </a:pPr>
            <a:r>
              <a:rPr i="1" lang="en-US" sz="2400">
                <a:solidFill>
                  <a:srgbClr val="FF0000"/>
                </a:solidFill>
                <a:latin typeface="Calibri"/>
                <a:ea typeface="Calibri"/>
                <a:cs typeface="Calibri"/>
                <a:sym typeface="Calibri"/>
              </a:rPr>
              <a:t>Anterior interventricular artery  &amp; </a:t>
            </a:r>
            <a:endParaRPr/>
          </a:p>
          <a:p>
            <a:pPr indent="-140970" lvl="0" marL="0" rtl="0" algn="l">
              <a:lnSpc>
                <a:spcPct val="90000"/>
              </a:lnSpc>
              <a:spcBef>
                <a:spcPts val="1000"/>
              </a:spcBef>
              <a:spcAft>
                <a:spcPts val="0"/>
              </a:spcAft>
              <a:buClr>
                <a:srgbClr val="FF0000"/>
              </a:buClr>
              <a:buSzPct val="100000"/>
              <a:buFont typeface="Noto Sans Symbols"/>
              <a:buChar char="▪"/>
            </a:pPr>
            <a:r>
              <a:rPr i="1" lang="en-US" sz="2400">
                <a:solidFill>
                  <a:srgbClr val="FF0000"/>
                </a:solidFill>
                <a:latin typeface="Calibri"/>
                <a:ea typeface="Calibri"/>
                <a:cs typeface="Calibri"/>
                <a:sym typeface="Calibri"/>
              </a:rPr>
              <a:t>Circumflex</a:t>
            </a:r>
            <a:r>
              <a:rPr i="1" lang="en-US" sz="2400">
                <a:solidFill>
                  <a:srgbClr val="8296B0"/>
                </a:solidFill>
                <a:latin typeface="Calibri"/>
                <a:ea typeface="Calibri"/>
                <a:cs typeface="Calibri"/>
                <a:sym typeface="Calibri"/>
              </a:rPr>
              <a:t> </a:t>
            </a:r>
            <a:r>
              <a:rPr i="1" lang="en-US" sz="2400">
                <a:solidFill>
                  <a:srgbClr val="FF0000"/>
                </a:solidFill>
                <a:latin typeface="Calibri"/>
                <a:ea typeface="Calibri"/>
                <a:cs typeface="Calibri"/>
                <a:sym typeface="Calibri"/>
              </a:rPr>
              <a:t>artery</a:t>
            </a:r>
            <a:endParaRPr/>
          </a:p>
          <a:p>
            <a:pPr indent="0" lvl="0" marL="0" rtl="0" algn="l">
              <a:lnSpc>
                <a:spcPct val="90000"/>
              </a:lnSpc>
              <a:spcBef>
                <a:spcPts val="1000"/>
              </a:spcBef>
              <a:spcAft>
                <a:spcPts val="0"/>
              </a:spcAft>
              <a:buClr>
                <a:schemeClr val="dk1"/>
              </a:buClr>
              <a:buSzPct val="100000"/>
              <a:buNone/>
            </a:pPr>
            <a:r>
              <a:rPr i="1" lang="en-US" sz="2400">
                <a:latin typeface="Calibri"/>
                <a:ea typeface="Calibri"/>
                <a:cs typeface="Calibri"/>
                <a:sym typeface="Calibri"/>
              </a:rPr>
              <a:t>It supplies greater part of left atrium, left ventricle, including the apex, and ventricular septum </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ct val="100000"/>
              <a:buNone/>
            </a:pPr>
            <a:r>
              <a:t/>
            </a:r>
            <a:endParaRPr sz="24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2022-02-08T09:07:38Z</dcterms:created>
  <dc:creator>essamco58@gmail.com</dc:creator>
</cp:coreProperties>
</file>