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09" r:id="rId2"/>
  </p:sldMasterIdLst>
  <p:sldIdLst>
    <p:sldId id="256" r:id="rId3"/>
    <p:sldId id="270" r:id="rId4"/>
    <p:sldId id="318" r:id="rId5"/>
    <p:sldId id="271" r:id="rId6"/>
    <p:sldId id="314" r:id="rId7"/>
    <p:sldId id="316" r:id="rId8"/>
    <p:sldId id="304" r:id="rId9"/>
    <p:sldId id="305" r:id="rId10"/>
    <p:sldId id="306" r:id="rId11"/>
    <p:sldId id="307" r:id="rId12"/>
    <p:sldId id="315" r:id="rId13"/>
    <p:sldId id="308" r:id="rId14"/>
    <p:sldId id="309" r:id="rId15"/>
    <p:sldId id="317" r:id="rId16"/>
    <p:sldId id="273" r:id="rId17"/>
    <p:sldId id="274" r:id="rId18"/>
    <p:sldId id="301" r:id="rId19"/>
    <p:sldId id="313" r:id="rId20"/>
    <p:sldId id="275" r:id="rId21"/>
    <p:sldId id="321" r:id="rId22"/>
    <p:sldId id="276" r:id="rId23"/>
    <p:sldId id="303" r:id="rId24"/>
    <p:sldId id="322" r:id="rId25"/>
    <p:sldId id="323" r:id="rId26"/>
    <p:sldId id="325" r:id="rId27"/>
    <p:sldId id="324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86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76112-12B2-48B4-BA2F-72733FDDF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CBD7F-D3E2-4701-83E2-BF760B80E590}" type="datetimeFigureOut">
              <a:rPr lang="en-US" altLang="en-US"/>
              <a:pPr>
                <a:defRPr/>
              </a:pPr>
              <a:t>3/15/2021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4022E-3733-4D6F-8DA4-B6E869D42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80DEB-F7CD-4CD7-94A4-2A847EAE0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FBA2B-35CB-41C9-B057-87DC89BB8E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10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94DEB-4520-48D4-BDD2-E1C5907FE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D5A81-AFC4-4E00-B4F7-C3570E00ED07}" type="datetimeFigureOut">
              <a:rPr lang="en-US" altLang="en-US"/>
              <a:pPr>
                <a:defRPr/>
              </a:pPr>
              <a:t>3/15/2021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2DCD3-64E9-460D-886F-302C5DC50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58C18-CBB8-44D5-BAC7-F0FF28B8A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06BE9-D089-4910-83A4-6FAA064215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2960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1FEBA-C998-4AF9-A687-4FDA7D973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DAD46-886B-4943-8766-54CAED9D5581}" type="datetimeFigureOut">
              <a:rPr lang="en-US" altLang="en-US"/>
              <a:pPr>
                <a:defRPr/>
              </a:pPr>
              <a:t>3/15/2021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A1C96-0F0E-4AB5-9EB9-3646108BB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00C74-3870-4E3F-B00E-B91430880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45089-5B19-4271-B463-A63028D8B2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285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FA25D9-8F3B-4146-AC85-CCFB048B147B}"/>
              </a:ext>
            </a:extLst>
          </p:cNvPr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81BBBE-8985-46CE-AB5D-7DB81A326743}"/>
              </a:ext>
            </a:extLst>
          </p:cNvPr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CAAC1D-FE3A-4519-B1D6-886B2733CE79}"/>
              </a:ext>
            </a:extLst>
          </p:cNvPr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3CE90D-FAAC-4512-8488-28A85CE7FFA2}"/>
              </a:ext>
            </a:extLst>
          </p:cNvPr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F504AF-B85E-4765-9A83-2DDACAE956D7}"/>
              </a:ext>
            </a:extLst>
          </p:cNvPr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Rounded Rectangle 26">
            <a:extLst>
              <a:ext uri="{FF2B5EF4-FFF2-40B4-BE49-F238E27FC236}">
                <a16:creationId xmlns:a16="http://schemas.microsoft.com/office/drawing/2014/main" id="{9C01C8CC-9CB5-42AE-B935-9A1991B2913B}"/>
              </a:ext>
            </a:extLst>
          </p:cNvPr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Rounded Rectangle 40">
            <a:extLst>
              <a:ext uri="{FF2B5EF4-FFF2-40B4-BE49-F238E27FC236}">
                <a16:creationId xmlns:a16="http://schemas.microsoft.com/office/drawing/2014/main" id="{42E3A55F-7358-40C5-B9FB-6CDFAEFA2E7A}"/>
              </a:ext>
            </a:extLst>
          </p:cNvPr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CAEC4C-A1D6-40D4-AB9D-E9A14D326E67}"/>
              </a:ext>
            </a:extLst>
          </p:cNvPr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E45D3E0-9F9B-41D9-AECE-1440350D5525}"/>
              </a:ext>
            </a:extLst>
          </p:cNvPr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BFB6C8-0973-42BD-AA6B-C9D6BC1DBEBA}"/>
              </a:ext>
            </a:extLst>
          </p:cNvPr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0D8DDF-FD99-4ACA-AEB3-A3F8A1884F33}"/>
              </a:ext>
            </a:extLst>
          </p:cNvPr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" name="Date Placeholder 27">
            <a:extLst>
              <a:ext uri="{FF2B5EF4-FFF2-40B4-BE49-F238E27FC236}">
                <a16:creationId xmlns:a16="http://schemas.microsoft.com/office/drawing/2014/main" id="{40A53049-3D02-44D9-A683-B24A8D8B81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352B4-3074-474C-9B0C-67E7E0977D95}" type="datetimeFigureOut">
              <a:rPr lang="en-US" altLang="en-US"/>
              <a:pPr>
                <a:defRPr/>
              </a:pPr>
              <a:t>3/15/2021</a:t>
            </a:fld>
            <a:endParaRPr lang="en-US" altLang="en-US"/>
          </a:p>
        </p:txBody>
      </p:sp>
      <p:sp>
        <p:nvSpPr>
          <p:cNvPr id="18" name="Footer Placeholder 16">
            <a:extLst>
              <a:ext uri="{FF2B5EF4-FFF2-40B4-BE49-F238E27FC236}">
                <a16:creationId xmlns:a16="http://schemas.microsoft.com/office/drawing/2014/main" id="{B946B310-BAAD-459F-BC86-4943952CB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>
            <a:extLst>
              <a:ext uri="{FF2B5EF4-FFF2-40B4-BE49-F238E27FC236}">
                <a16:creationId xmlns:a16="http://schemas.microsoft.com/office/drawing/2014/main" id="{1D0CDEE0-B691-46EC-BF0B-E3850E112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7D31156-D216-43B1-8A85-9312B472AA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2837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4906F516-A3C0-4C76-8F99-4C7E2EB2D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63490-6D6E-43CE-BD0D-9FF3FD397F46}" type="datetimeFigureOut">
              <a:rPr lang="en-US" altLang="en-US"/>
              <a:pPr>
                <a:defRPr/>
              </a:pPr>
              <a:t>3/15/2021</a:t>
            </a:fld>
            <a:endParaRPr lang="en-US" alt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A7A7848-4421-47FD-AF75-257FC93CA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AB676C76-DF79-4208-8FC0-B2D4E8282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BE4FA-7967-41F5-8587-BAC98C8CE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443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FD32B0B0-2C25-442D-A159-CB70E2FA3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90DC1-B597-4F3C-8939-C3D3C42FB492}" type="datetimeFigureOut">
              <a:rPr lang="en-US" altLang="en-US"/>
              <a:pPr>
                <a:defRPr/>
              </a:pPr>
              <a:t>3/15/2021</a:t>
            </a:fld>
            <a:endParaRPr lang="en-US" alt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32E5CE9F-8FB4-4F06-9666-10634BA81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25503831-4BB6-4F2F-8995-8837E8F34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2A388-7BAB-476F-9AF2-A5E282329C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827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44CD984F-10BD-4957-AAFB-9BD29D5DD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BCE7D-5F13-460B-A574-C816B7343C22}" type="datetimeFigureOut">
              <a:rPr lang="en-US" altLang="en-US"/>
              <a:pPr>
                <a:defRPr/>
              </a:pPr>
              <a:t>3/15/2021</a:t>
            </a:fld>
            <a:endParaRPr lang="en-US" alt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F5519E8-C17E-4E3F-8E0E-34DD1059D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7645B050-3531-47DA-8E9A-352D2E28B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E755F-BB37-425B-A5B4-43FCC87A58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7225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5">
            <a:extLst>
              <a:ext uri="{FF2B5EF4-FFF2-40B4-BE49-F238E27FC236}">
                <a16:creationId xmlns:a16="http://schemas.microsoft.com/office/drawing/2014/main" id="{1268C2C9-E306-49F0-B004-C172894D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B750E9D-9002-4A49-97AE-88EEA39583E1}" type="datetimeFigureOut">
              <a:rPr lang="en-US" altLang="en-US"/>
              <a:pPr>
                <a:defRPr/>
              </a:pPr>
              <a:t>3/15/2021</a:t>
            </a:fld>
            <a:endParaRPr lang="en-US" altLang="en-US"/>
          </a:p>
        </p:txBody>
      </p:sp>
      <p:sp>
        <p:nvSpPr>
          <p:cNvPr id="8" name="Slide Number Placeholder 26">
            <a:extLst>
              <a:ext uri="{FF2B5EF4-FFF2-40B4-BE49-F238E27FC236}">
                <a16:creationId xmlns:a16="http://schemas.microsoft.com/office/drawing/2014/main" id="{A886F815-0534-4AE4-95AF-DC2CCEC904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6186A3-CC74-4964-A361-CD70354B6CA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27">
            <a:extLst>
              <a:ext uri="{FF2B5EF4-FFF2-40B4-BE49-F238E27FC236}">
                <a16:creationId xmlns:a16="http://schemas.microsoft.com/office/drawing/2014/main" id="{C3B32D35-C435-42C0-A593-FCDBB67529B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64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3F06CE-0908-4864-993C-BE7723F4A7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E47CE-D432-4A5C-96E1-DCA1EE8F528B}" type="datetimeFigureOut">
              <a:rPr lang="en-US" altLang="en-US"/>
              <a:pPr>
                <a:defRPr/>
              </a:pPr>
              <a:t>3/15/2021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A06341-2847-41D2-AFA2-335C44F2A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229345-B354-42F6-B45E-18690A388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A1885-EEB0-4765-909C-4344E59EDF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198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21E06630-AFA7-4D1E-8DC4-EA54752B6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5CA3A-3C85-42CA-84C9-9A815267DE31}" type="datetimeFigureOut">
              <a:rPr lang="en-US" altLang="en-US"/>
              <a:pPr>
                <a:defRPr/>
              </a:pPr>
              <a:t>3/15/2021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E342C4-3C1E-430D-B937-07B22601C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4EB7782F-64E5-4E83-8B7A-D9C7D5FA8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9E6D9-9782-47D0-96D9-0A735B657E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5728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BBE8C99F-EE67-4B26-BD78-56967B475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A09C2-136F-4B59-A804-6D38A3BF1BC3}" type="datetimeFigureOut">
              <a:rPr lang="en-US" altLang="en-US"/>
              <a:pPr>
                <a:defRPr/>
              </a:pPr>
              <a:t>3/15/2021</a:t>
            </a:fld>
            <a:endParaRPr lang="en-US" alt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AC2E32CE-C978-4C1E-9EC1-A1595852A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3D10952D-1F3D-4E16-BAB5-10A8A867B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AC5D8-EA68-4399-A80C-44DEBF3B94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031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9449F-D92E-4C69-B254-1E5D4486E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14778-230E-4852-B58D-8833A60B2B62}" type="datetimeFigureOut">
              <a:rPr lang="en-US" altLang="en-US"/>
              <a:pPr>
                <a:defRPr/>
              </a:pPr>
              <a:t>3/15/2021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25665-C081-43A4-9AD4-E3E35A7A2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32649-4523-4A43-90F0-00706385F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9616E-69E7-4E6C-AC00-7BC272CB36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36502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4D0C9BD7-9189-439F-92CC-0790C8D1F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2D04B-0C43-4DEF-BA1F-B969018BE2D3}" type="datetimeFigureOut">
              <a:rPr lang="en-US" altLang="en-US"/>
              <a:pPr>
                <a:defRPr/>
              </a:pPr>
              <a:t>3/15/2021</a:t>
            </a:fld>
            <a:endParaRPr lang="en-US" alt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FEBB9BE-23F0-4599-B64D-0366C082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E0614EBD-00CA-4936-A4B6-7A08097D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27030-F750-485C-8678-747EFE001C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897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DE9A5A29-CB8A-43C8-BC36-365708F32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768E8-01B4-4B66-82F8-82476170F5BF}" type="datetimeFigureOut">
              <a:rPr lang="en-US" altLang="en-US"/>
              <a:pPr>
                <a:defRPr/>
              </a:pPr>
              <a:t>3/15/2021</a:t>
            </a:fld>
            <a:endParaRPr lang="en-US" alt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A8D75F7-F104-424F-A7E9-2FF560B52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F96C8624-E723-4972-BECB-2DD21AEB2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FAA14-8C80-422A-B324-E62B665760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2232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C0E3EFEE-0A0C-4E11-A4C8-08A427B9B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DDBEE-020B-44D3-B207-8B7DE0C32245}" type="datetimeFigureOut">
              <a:rPr lang="en-US" altLang="en-US"/>
              <a:pPr>
                <a:defRPr/>
              </a:pPr>
              <a:t>3/15/2021</a:t>
            </a:fld>
            <a:endParaRPr lang="en-US" alt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250836A8-EADD-42C0-B218-7335997B4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39C6AD1A-BF18-49D7-9932-2854C3B02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75D35-5581-4CD4-8FE5-02AAA03CEC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728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D3608-C1BA-41B3-8169-2696AB0D1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309B3-78A3-4027-946A-0F6422549FAF}" type="datetimeFigureOut">
              <a:rPr lang="en-US" altLang="en-US"/>
              <a:pPr>
                <a:defRPr/>
              </a:pPr>
              <a:t>3/15/2021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36CB4-3766-41D0-8166-421512DD1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62BC2-16D3-4A18-A805-BAD2AB444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FB7F3-6D52-44E2-B408-A330C70579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44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F574BDE-E9B6-4E1A-9B0C-5A909485C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88814-9737-49CE-8BBB-811B7AA7C461}" type="datetimeFigureOut">
              <a:rPr lang="en-US" altLang="en-US"/>
              <a:pPr>
                <a:defRPr/>
              </a:pPr>
              <a:t>3/15/2021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5EEE77-09B5-4EB7-AE42-CB880EE8B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140340F-50DD-4351-A290-9CA68BA7A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88251-5085-4D71-AED1-6669F1A609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97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626822B-2FD0-4ACD-8094-A9605D6D2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062F8-EA37-4D97-A4C3-C6E072FDD8B5}" type="datetimeFigureOut">
              <a:rPr lang="en-US" altLang="en-US"/>
              <a:pPr>
                <a:defRPr/>
              </a:pPr>
              <a:t>3/15/2021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3DC026C-BC9B-45F0-AB77-E86649220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2B0B284-E8AD-4A9D-B439-F9BCC53EB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6C87D-B6FA-4648-A343-F712461CEA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15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6E68156-C586-4D49-8D16-53AE24AFB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A05CF-52C5-46F7-9428-8D5522006B28}" type="datetimeFigureOut">
              <a:rPr lang="en-US" altLang="en-US"/>
              <a:pPr>
                <a:defRPr/>
              </a:pPr>
              <a:t>3/15/2021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658C2FA-DAD0-4253-9BDC-A6E47976A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22AC550-FF42-4362-B117-738952D76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78410-C071-4B75-A751-EB76B46CE7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00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C28B44B-8DFD-4882-872D-83116D478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FA92B-C0C6-422F-9155-D0FEEE3888C3}" type="datetimeFigureOut">
              <a:rPr lang="en-US" altLang="en-US"/>
              <a:pPr>
                <a:defRPr/>
              </a:pPr>
              <a:t>3/15/2021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B40A472-27E8-4416-B153-FBF84484C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39181AC-272C-4A48-8AE5-F5EB0EAB1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F3520-2F94-4B1D-BCF2-E5CC6C26F2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83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F551189-AA59-426B-8FB4-BCA243E4C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DE448-8E6C-445A-BB8A-43EE15FF812D}" type="datetimeFigureOut">
              <a:rPr lang="en-US" altLang="en-US"/>
              <a:pPr>
                <a:defRPr/>
              </a:pPr>
              <a:t>3/15/2021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6899EE-3547-4935-8587-EF76277CC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68C13C8-2D1E-4C0E-9D77-CAE8D2CCE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357BC-92E5-4FD5-A146-F6C5D9E8F6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291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7FF081C-3007-4DDD-8BEF-760DAAF0C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5B94D-FB75-473A-A731-38E9CB1509CB}" type="datetimeFigureOut">
              <a:rPr lang="en-US" altLang="en-US"/>
              <a:pPr>
                <a:defRPr/>
              </a:pPr>
              <a:t>3/15/2021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C4F05F-15C9-4798-8C4C-42802887E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A5DD171-BE48-41AA-A140-8C576D45C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09FFB-46F1-492C-A26A-05977570AE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646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E3CB742-AE8D-4B11-9ACF-5497C20A14C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AB43A0E-7F47-44C0-8976-F45C4E050F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D9C20-2E7D-465A-A445-701322DDC1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125B05D-B542-487F-8E8D-04F96426F1CE}" type="datetimeFigureOut">
              <a:rPr lang="en-US" altLang="en-US"/>
              <a:pPr>
                <a:defRPr/>
              </a:pPr>
              <a:t>3/15/2021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0E10E-B733-41D1-810A-4DFFE047D3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4CC02-952F-4E85-9FAB-1C187FE3A4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31F3057-0C51-49B2-9CEC-D415349566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23EFDC0D-1322-4BCE-A5B6-9D2F94137F4A}"/>
              </a:ext>
            </a:extLst>
          </p:cNvPr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1DCFD4B-FCA7-4AB7-BFF0-C6BFC3C90DCB}"/>
              </a:ext>
            </a:extLst>
          </p:cNvPr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423F6FE-3680-4A91-A315-EB9F28597D78}"/>
              </a:ext>
            </a:extLst>
          </p:cNvPr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A565EBC-B533-4DFE-BF2C-DE9735514B71}"/>
              </a:ext>
            </a:extLst>
          </p:cNvPr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FE0EB61-BD6C-42B6-AABC-2580C7D7DF7F}"/>
              </a:ext>
            </a:extLst>
          </p:cNvPr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Rounded Rectangle 32">
            <a:extLst>
              <a:ext uri="{FF2B5EF4-FFF2-40B4-BE49-F238E27FC236}">
                <a16:creationId xmlns:a16="http://schemas.microsoft.com/office/drawing/2014/main" id="{7CB1A05F-510C-4697-AD83-A58E8B8E2C75}"/>
              </a:ext>
            </a:extLst>
          </p:cNvPr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Rounded Rectangle 33">
            <a:extLst>
              <a:ext uri="{FF2B5EF4-FFF2-40B4-BE49-F238E27FC236}">
                <a16:creationId xmlns:a16="http://schemas.microsoft.com/office/drawing/2014/main" id="{E4167329-7A68-402C-A004-27C6AF6C2FF5}"/>
              </a:ext>
            </a:extLst>
          </p:cNvPr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8E35905-3C2B-4D24-96FD-03D40845972E}"/>
              </a:ext>
            </a:extLst>
          </p:cNvPr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82B61D1-2D00-4B96-8C34-7608FC0E03B0}"/>
              </a:ext>
            </a:extLst>
          </p:cNvPr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F3D6D40-93B2-4FAE-8E46-EA37444A4C48}"/>
              </a:ext>
            </a:extLst>
          </p:cNvPr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606D144-9EAC-44E6-AC96-673A145E5AE5}"/>
              </a:ext>
            </a:extLst>
          </p:cNvPr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4E96F1B-91D8-4E71-AF2A-5133CAFDE0B7}"/>
              </a:ext>
            </a:extLst>
          </p:cNvPr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012C05B-CA32-44F9-87DA-C22B4963DE3B}"/>
              </a:ext>
            </a:extLst>
          </p:cNvPr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63" name="Title Placeholder 21">
            <a:extLst>
              <a:ext uri="{FF2B5EF4-FFF2-40B4-BE49-F238E27FC236}">
                <a16:creationId xmlns:a16="http://schemas.microsoft.com/office/drawing/2014/main" id="{37F25A20-4D85-4050-9A02-9DEFE18664E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/>
              <a:t>Click to edit Master title style</a:t>
            </a:r>
          </a:p>
        </p:txBody>
      </p:sp>
      <p:sp>
        <p:nvSpPr>
          <p:cNvPr id="2064" name="Text Placeholder 12">
            <a:extLst>
              <a:ext uri="{FF2B5EF4-FFF2-40B4-BE49-F238E27FC236}">
                <a16:creationId xmlns:a16="http://schemas.microsoft.com/office/drawing/2014/main" id="{5ABC0715-B4A5-49EE-B8AA-C7558B8529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/>
              <a:t>Click to edit Master text styles</a:t>
            </a:r>
          </a:p>
          <a:p>
            <a:pPr lvl="1"/>
            <a:r>
              <a:rPr lang="en-US" altLang="ar-SA"/>
              <a:t>Second level</a:t>
            </a:r>
          </a:p>
          <a:p>
            <a:pPr lvl="2"/>
            <a:r>
              <a:rPr lang="en-US" altLang="ar-SA"/>
              <a:t>Third level</a:t>
            </a:r>
          </a:p>
          <a:p>
            <a:pPr lvl="3"/>
            <a:r>
              <a:rPr lang="en-US" altLang="ar-SA"/>
              <a:t>Fourth level</a:t>
            </a:r>
          </a:p>
          <a:p>
            <a:pPr lvl="4"/>
            <a:r>
              <a:rPr lang="en-US" altLang="ar-SA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F6AD04A8-AC98-45D9-8918-3EF53ECFB8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ECA720F1-82AD-489A-B72E-83DF1B5A0D24}" type="datetimeFigureOut">
              <a:rPr lang="en-US" altLang="en-US"/>
              <a:pPr>
                <a:defRPr/>
              </a:pPr>
              <a:t>3/15/2021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2F2477-CF19-4F91-960E-B8B9EBC351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39DBC726-B538-4D00-9FEA-0C992235C3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fld id="{D25809DA-0D32-413A-9DD7-112BFD13BF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5" r:id="rId2"/>
    <p:sldLayoutId id="2147483736" r:id="rId3"/>
    <p:sldLayoutId id="2147483737" r:id="rId4"/>
    <p:sldLayoutId id="2147483744" r:id="rId5"/>
    <p:sldLayoutId id="2147483745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fatma@ksu.edu.sa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0F64F12-8222-483F-96A3-C7D14C9B5E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800" b="1">
                <a:ea typeface="ＭＳ Ｐゴシック" panose="020B0600070205080204" pitchFamily="34" charset="-128"/>
              </a:rPr>
              <a:t>Lactic Acidosis</a:t>
            </a:r>
          </a:p>
        </p:txBody>
      </p:sp>
      <p:sp>
        <p:nvSpPr>
          <p:cNvPr id="6147" name="Subtitle 2">
            <a:extLst>
              <a:ext uri="{FF2B5EF4-FFF2-40B4-BE49-F238E27FC236}">
                <a16:creationId xmlns:a16="http://schemas.microsoft.com/office/drawing/2014/main" id="{FCD9D462-767C-4DD8-83DD-1DCDD8E5D2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953000" cy="1752600"/>
          </a:xfrm>
        </p:spPr>
        <p:txBody>
          <a:bodyPr/>
          <a:lstStyle/>
          <a:p>
            <a:pPr marL="63500"/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anose="020B0600070205080204" pitchFamily="34" charset="-128"/>
              </a:rPr>
              <a:t>Dr. Sumbul Fatma</a:t>
            </a:r>
          </a:p>
          <a:p>
            <a:pPr marL="63500"/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anose="020B0600070205080204" pitchFamily="34" charset="-128"/>
              </a:rPr>
              <a:t>Clinical Chemistry Unit</a:t>
            </a:r>
          </a:p>
          <a:p>
            <a:pPr marL="63500"/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anose="020B0600070205080204" pitchFamily="34" charset="-128"/>
              </a:rPr>
              <a:t>Department of Pathology</a:t>
            </a:r>
          </a:p>
          <a:p>
            <a:pPr marL="63500"/>
            <a:r>
              <a:rPr lang="en-US" altLang="en-US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anose="020B0600070205080204" pitchFamily="34" charset="-128"/>
                <a:hlinkClick r:id="rId2"/>
              </a:rPr>
              <a:t>sfatma@ksu.edu.sa</a:t>
            </a:r>
            <a:endParaRPr lang="en-US" altLang="en-US" dirty="0">
              <a:solidFill>
                <a:schemeClr val="tx1">
                  <a:lumMod val="65000"/>
                  <a:lumOff val="35000"/>
                </a:schemeClr>
              </a:solidFill>
              <a:ea typeface="ＭＳ Ｐゴシック" panose="020B0600070205080204" pitchFamily="34" charset="-128"/>
            </a:endParaRPr>
          </a:p>
          <a:p>
            <a:pPr marL="63500"/>
            <a:endParaRPr lang="en-US" altLang="en-US" dirty="0">
              <a:solidFill>
                <a:schemeClr val="tx1">
                  <a:lumMod val="65000"/>
                  <a:lumOff val="35000"/>
                </a:schemeClr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D8375474-97EF-484E-8DE0-CD0ACF54A64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Clinical effects of acidosis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E60B06D0-5095-413A-A1CA-22D89FBB94A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951038"/>
            <a:ext cx="7543800" cy="452596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ar-SA">
                <a:solidFill>
                  <a:srgbClr val="FF0000"/>
                </a:solidFill>
              </a:rPr>
              <a:t>Hyperventilation</a:t>
            </a:r>
            <a:r>
              <a:rPr lang="en-US" altLang="ar-SA"/>
              <a:t> is the compensatory physiological response to acidosis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ar-SA"/>
              <a:t>Increased </a:t>
            </a:r>
            <a:r>
              <a:rPr lang="en-US" altLang="ar-SA">
                <a:solidFill>
                  <a:srgbClr val="FF0000"/>
                </a:solidFill>
              </a:rPr>
              <a:t>H</a:t>
            </a:r>
            <a:r>
              <a:rPr lang="en-US" altLang="ar-SA" baseline="30000">
                <a:solidFill>
                  <a:srgbClr val="FF0000"/>
                </a:solidFill>
              </a:rPr>
              <a:t>+</a:t>
            </a:r>
            <a:r>
              <a:rPr lang="en-US" altLang="ar-SA">
                <a:solidFill>
                  <a:srgbClr val="FF0000"/>
                </a:solidFill>
              </a:rPr>
              <a:t> </a:t>
            </a:r>
            <a:r>
              <a:rPr lang="en-US" altLang="ar-SA"/>
              <a:t>conc. stimulates respiratory response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ar-SA"/>
              <a:t>Hyperventilation: deep, rapid, and gasping respiratory pattern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ar-SA"/>
              <a:t>Arrhythmia, cardiac arrest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ar-SA"/>
              <a:t>Loss of consciousness, coma, death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8" descr="Picture1">
            <a:extLst>
              <a:ext uri="{FF2B5EF4-FFF2-40B4-BE49-F238E27FC236}">
                <a16:creationId xmlns:a16="http://schemas.microsoft.com/office/drawing/2014/main" id="{17A20870-AC1D-4993-9373-5B8EDBEDB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" b="50713"/>
          <a:stretch>
            <a:fillRect/>
          </a:stretch>
        </p:blipFill>
        <p:spPr bwMode="auto">
          <a:xfrm>
            <a:off x="533400" y="1371600"/>
            <a:ext cx="81153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EF564D0C-3026-4918-A401-9E7ED2DB9AC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0" y="685800"/>
            <a:ext cx="8229600" cy="1143000"/>
          </a:xfrm>
        </p:spPr>
        <p:txBody>
          <a:bodyPr/>
          <a:lstStyle/>
          <a:p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Metabolic alkalosis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B7A81DFA-CB2D-46BA-9AF0-A03D84C762F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5800" y="1874838"/>
            <a:ext cx="7239000" cy="452596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Increase in </a:t>
            </a:r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bicarbonate conc</a:t>
            </a:r>
            <a:r>
              <a:rPr lang="en-US" altLang="en-US">
                <a:ea typeface="ＭＳ Ｐゴシック" panose="020B0600070205080204" pitchFamily="34" charset="-128"/>
              </a:rPr>
              <a:t>. in ECF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Causes are: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Loss of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H</a:t>
            </a:r>
            <a:r>
              <a:rPr lang="en-US" altLang="en-US" baseline="30000">
                <a:solidFill>
                  <a:srgbClr val="FF0000"/>
                </a:solidFill>
                <a:ea typeface="ＭＳ Ｐゴシック" panose="020B0600070205080204" pitchFamily="34" charset="-128"/>
              </a:rPr>
              <a:t>+</a:t>
            </a:r>
            <a:r>
              <a:rPr lang="en-US" altLang="en-US">
                <a:ea typeface="ＭＳ Ｐゴシック" panose="020B0600070205080204" pitchFamily="34" charset="-128"/>
              </a:rPr>
              <a:t> ions in gastric fluid due to vomiting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Ingestion of sodium bicarbonate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Potassium deficiency as a result of diuretic therapy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C475C8A8-1FA7-4F45-A151-1329B7963AA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8229600" cy="1143000"/>
          </a:xfrm>
        </p:spPr>
        <p:txBody>
          <a:bodyPr/>
          <a:lstStyle/>
          <a:p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Clinical effects of alkalosis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BCE775B8-4662-4D07-B37F-16ADD84F60F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1000" y="2103438"/>
            <a:ext cx="7239000" cy="4525962"/>
          </a:xfrm>
        </p:spPr>
        <p:txBody>
          <a:bodyPr/>
          <a:lstStyle/>
          <a:p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Hypoventilation</a:t>
            </a:r>
            <a:r>
              <a:rPr lang="en-US" altLang="en-US">
                <a:ea typeface="ＭＳ Ｐゴシック" panose="020B0600070205080204" pitchFamily="34" charset="-128"/>
              </a:rPr>
              <a:t> (depressed breathing)</a:t>
            </a:r>
          </a:p>
          <a:p>
            <a:pPr lvl="1"/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Increases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PCO</a:t>
            </a:r>
            <a:r>
              <a:rPr lang="en-US" altLang="en-US" baseline="-25000">
                <a:solidFill>
                  <a:srgbClr val="FF0000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 to compensate alkalosis</a:t>
            </a:r>
          </a:p>
          <a:p>
            <a:pPr lvl="1"/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Respiratory arrest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Confusion, coma, death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 descr="Picture1">
            <a:extLst>
              <a:ext uri="{FF2B5EF4-FFF2-40B4-BE49-F238E27FC236}">
                <a16:creationId xmlns:a16="http://schemas.microsoft.com/office/drawing/2014/main" id="{B58A97ED-EF25-4311-82BC-A2337E579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108" b="5898"/>
          <a:stretch>
            <a:fillRect/>
          </a:stretch>
        </p:blipFill>
        <p:spPr bwMode="auto">
          <a:xfrm>
            <a:off x="571500" y="1752600"/>
            <a:ext cx="81153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104B6662-FF13-489A-81D2-A33736402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pPr algn="ctr"/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Lactic acidosis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59E8679B-BF3D-409E-AB66-590C3CC82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Elevated conc. of plasma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lactate</a:t>
            </a:r>
            <a:r>
              <a:rPr lang="en-US" altLang="en-US">
                <a:ea typeface="ＭＳ Ｐゴシック" panose="020B0600070205080204" pitchFamily="34" charset="-128"/>
              </a:rPr>
              <a:t> is called lactic acidosis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Occurs either due to:</a:t>
            </a:r>
          </a:p>
          <a:p>
            <a:pPr lvl="1"/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Failure of circulatory system (hypoxia)</a:t>
            </a:r>
          </a:p>
          <a:p>
            <a:pPr lvl="1"/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Disorders of carbohydrate metabolism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DBAF6551-A77A-42DB-B092-332941B75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3000"/>
            <a:ext cx="8229600" cy="1066800"/>
          </a:xfrm>
        </p:spPr>
        <p:txBody>
          <a:bodyPr/>
          <a:lstStyle/>
          <a:p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Lactate metabolism in tissue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BC7C25A9-E06D-442A-88C9-276FE4CC7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body tissues produce ~ 1500 mmoles of lactate each day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The lactate enters blood stream and metabolized mainly by the liver (Cori cycle)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All tissues can produce lactate under anaerobic conditions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Pyruvate is converted to lactate by lactate dehydrogenase enzyme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>
            <a:extLst>
              <a:ext uri="{FF2B5EF4-FFF2-40B4-BE49-F238E27FC236}">
                <a16:creationId xmlns:a16="http://schemas.microsoft.com/office/drawing/2014/main" id="{82B4A39E-EEF3-4D1C-BB88-634D712B2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5838" y="1020763"/>
            <a:ext cx="44497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Arial" panose="020B0604020202020204" pitchFamily="34" charset="0"/>
              </a:rPr>
              <a:t>Pyruvate + NADH + H</a:t>
            </a:r>
            <a:r>
              <a:rPr lang="en-US" altLang="en-US" b="1" baseline="30000">
                <a:solidFill>
                  <a:schemeClr val="accent1"/>
                </a:solidFill>
                <a:latin typeface="Arial" panose="020B0604020202020204" pitchFamily="34" charset="0"/>
              </a:rPr>
              <a:t>+</a:t>
            </a:r>
          </a:p>
        </p:txBody>
      </p:sp>
      <p:sp>
        <p:nvSpPr>
          <p:cNvPr id="22531" name="Line 6">
            <a:extLst>
              <a:ext uri="{FF2B5EF4-FFF2-40B4-BE49-F238E27FC236}">
                <a16:creationId xmlns:a16="http://schemas.microsoft.com/office/drawing/2014/main" id="{07E0BF67-F816-4CE3-A717-A81DB71C260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286000"/>
            <a:ext cx="0" cy="990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22532" name="Rectangle 7">
            <a:extLst>
              <a:ext uri="{FF2B5EF4-FFF2-40B4-BE49-F238E27FC236}">
                <a16:creationId xmlns:a16="http://schemas.microsoft.com/office/drawing/2014/main" id="{C963C540-7134-4563-A28C-FEAF2B52E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916363"/>
            <a:ext cx="31035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Arial" panose="020B0604020202020204" pitchFamily="34" charset="0"/>
              </a:rPr>
              <a:t>Lactate + NAD</a:t>
            </a:r>
            <a:r>
              <a:rPr lang="en-US" altLang="en-US" b="1" baseline="30000">
                <a:solidFill>
                  <a:schemeClr val="accent1"/>
                </a:solidFill>
                <a:latin typeface="Arial" panose="020B0604020202020204" pitchFamily="34" charset="0"/>
              </a:rPr>
              <a:t>+</a:t>
            </a:r>
          </a:p>
        </p:txBody>
      </p:sp>
      <p:sp>
        <p:nvSpPr>
          <p:cNvPr id="22533" name="Rectangle 8">
            <a:extLst>
              <a:ext uri="{FF2B5EF4-FFF2-40B4-BE49-F238E27FC236}">
                <a16:creationId xmlns:a16="http://schemas.microsoft.com/office/drawing/2014/main" id="{DA3A42F5-6405-4381-81CC-DCD5AEDB8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514600"/>
            <a:ext cx="3589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chemeClr val="accent2"/>
                </a:solidFill>
                <a:latin typeface="Arial" panose="020B0604020202020204" pitchFamily="34" charset="0"/>
              </a:rPr>
              <a:t>Lactate dehydrogenase</a:t>
            </a:r>
            <a:endParaRPr lang="en-US" altLang="en-US" sz="2400" b="1" i="1" baseline="300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6" descr="glycogen_Cori_cycle">
            <a:extLst>
              <a:ext uri="{FF2B5EF4-FFF2-40B4-BE49-F238E27FC236}">
                <a16:creationId xmlns:a16="http://schemas.microsoft.com/office/drawing/2014/main" id="{C330D84C-09E6-41BC-A1D3-7132EDCF9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95400"/>
            <a:ext cx="5486400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7">
            <a:extLst>
              <a:ext uri="{FF2B5EF4-FFF2-40B4-BE49-F238E27FC236}">
                <a16:creationId xmlns:a16="http://schemas.microsoft.com/office/drawing/2014/main" id="{49F3ADA0-2209-4674-8ED4-49DA8F8AC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410200"/>
            <a:ext cx="2266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Arial" panose="020B0604020202020204" pitchFamily="34" charset="0"/>
              </a:rPr>
              <a:t>The Cori cycle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B7617C4F-E4E9-463B-9554-82275A72D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Lactate metabolism in tissue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454B260E-CF6C-4B2D-97EB-AF6403ABD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</a:t>
            </a:r>
            <a:r>
              <a:rPr lang="en-US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</a:rPr>
              <a:t>skeletal muscles produce high amounts of lactate during vigorous exercise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Lactate is metabolized in liver (60%) and kidney (30%) to glucose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Some lactate is metabolized to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CO</a:t>
            </a:r>
            <a:r>
              <a:rPr lang="en-US" altLang="en-US" baseline="-25000">
                <a:solidFill>
                  <a:srgbClr val="FF0000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and water (Krebs cycle)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E9176A94-B845-4E94-B342-02986F873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609600"/>
            <a:ext cx="8229600" cy="1066800"/>
          </a:xfrm>
        </p:spPr>
        <p:txBody>
          <a:bodyPr/>
          <a:lstStyle/>
          <a:p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3E2F2430-0D90-44C0-A496-F1F02AD68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5059362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Define metabolic acid-base disorders including lactic acidosis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Understand the causes and clinical effects of metabolic acidosis and alkalosis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Recall the lactate metabolism in the body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Differentiate between the types of lactic acidosis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Understand the clinical significance of measuring anion gap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Discuss the causes and diagnosis of lactic acidosis in conditions such as myocardial infarction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2E2F0-1DE6-4CC3-AFA5-E7247D3BD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ClrTx/>
              <a:buFont typeface="Georgia"/>
              <a:buNone/>
              <a:defRPr/>
            </a:pPr>
            <a:r>
              <a:rPr lang="en-US" altLang="en-US" sz="3200" kern="0" dirty="0">
                <a:latin typeface="Calibri"/>
                <a:ea typeface="ＭＳ Ｐゴシック" pitchFamily="34" charset="-128"/>
                <a:cs typeface="Arial"/>
              </a:rPr>
              <a:t>Lactic acidosis can occur due to:</a:t>
            </a:r>
          </a:p>
          <a:p>
            <a:pPr marL="342900" indent="-342900">
              <a:spcBef>
                <a:spcPct val="20000"/>
              </a:spcBef>
              <a:buClrTx/>
              <a:buFont typeface="Arial" pitchFamily="34" charset="0"/>
              <a:buChar char="•"/>
              <a:defRPr/>
            </a:pPr>
            <a:r>
              <a:rPr lang="en-US" altLang="en-US" sz="3200" kern="0" dirty="0">
                <a:latin typeface="Calibri"/>
                <a:ea typeface="ＭＳ Ｐゴシック" pitchFamily="34" charset="-128"/>
                <a:cs typeface="Arial"/>
              </a:rPr>
              <a:t>Excessive tissue lactate production</a:t>
            </a:r>
          </a:p>
          <a:p>
            <a:pPr marL="342900" indent="-342900">
              <a:spcBef>
                <a:spcPct val="20000"/>
              </a:spcBef>
              <a:buClrTx/>
              <a:buFont typeface="Arial" pitchFamily="34" charset="0"/>
              <a:buChar char="•"/>
              <a:defRPr/>
            </a:pPr>
            <a:r>
              <a:rPr lang="en-US" altLang="en-US" sz="3200" kern="0" dirty="0">
                <a:latin typeface="Calibri"/>
                <a:ea typeface="ＭＳ Ｐゴシック" pitchFamily="34" charset="-128"/>
                <a:cs typeface="Arial"/>
              </a:rPr>
              <a:t>Impaired hepatic metabolism of lactate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E1D13BA-0666-489B-A968-DB4AFC671A77}"/>
              </a:ext>
            </a:extLst>
          </p:cNvPr>
          <p:cNvSpPr txBox="1">
            <a:spLocks/>
          </p:cNvSpPr>
          <p:nvPr/>
        </p:nvSpPr>
        <p:spPr bwMode="auto">
          <a:xfrm>
            <a:off x="430213" y="8461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4000" kern="0" dirty="0">
                <a:solidFill>
                  <a:srgbClr val="002060"/>
                </a:solidFill>
                <a:ea typeface="ＭＳ Ｐゴシック" pitchFamily="34" charset="-128"/>
              </a:rPr>
              <a:t>Mechanisms involved in lactic acidosis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A10BDC3E-377B-4166-85B9-21E925E7D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Types and causes of lactic acidosis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589FAC3A-7AB8-49A6-ADDC-017A53AAF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51038"/>
            <a:ext cx="8229600" cy="452596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ar-SA">
                <a:solidFill>
                  <a:srgbClr val="FF0000"/>
                </a:solidFill>
              </a:rPr>
              <a:t>Type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ar-SA"/>
              <a:t>Due to </a:t>
            </a:r>
            <a:r>
              <a:rPr lang="en-US" altLang="ar-SA">
                <a:solidFill>
                  <a:srgbClr val="FF0000"/>
                </a:solidFill>
              </a:rPr>
              <a:t>hypoxia</a:t>
            </a:r>
            <a:r>
              <a:rPr lang="en-US" altLang="ar-SA"/>
              <a:t> in tissues (most common)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ar-SA"/>
              <a:t>Hypoxia causes impaired oxidative phosphorylation and decreased ATP synthesis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ar-SA"/>
              <a:t>To survive, the cells switch to </a:t>
            </a:r>
            <a:r>
              <a:rPr lang="en-US" altLang="ar-SA">
                <a:solidFill>
                  <a:srgbClr val="FF0000"/>
                </a:solidFill>
              </a:rPr>
              <a:t>anaerobic glycolysis </a:t>
            </a:r>
            <a:r>
              <a:rPr lang="en-US" altLang="ar-SA"/>
              <a:t>for ATP synthesis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ar-SA"/>
              <a:t>This produces lactate as a final product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ar-SA"/>
              <a:t>The amount of oxygen required to recover from oxygen deficiency is called </a:t>
            </a:r>
            <a:r>
              <a:rPr lang="en-US" altLang="ar-SA">
                <a:solidFill>
                  <a:srgbClr val="FF0000"/>
                </a:solidFill>
              </a:rPr>
              <a:t>oxygen debt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0C8F7033-82B2-4179-BD65-9A0386B78B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Types and causes of lactic acidosis</a:t>
            </a:r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83075884-7CE5-47B8-A973-8FE3E1E190A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altLang="en-US" dirty="0">
                <a:solidFill>
                  <a:srgbClr val="FF0000"/>
                </a:solidFill>
                <a:ea typeface="ＭＳ Ｐゴシック" pitchFamily="34" charset="-128"/>
              </a:rPr>
              <a:t>Type A </a:t>
            </a:r>
            <a:r>
              <a:rPr lang="en-US" altLang="en-US" dirty="0">
                <a:ea typeface="ＭＳ Ｐゴシック" pitchFamily="34" charset="-128"/>
              </a:rPr>
              <a:t>is due to inadequate supply of oxygen to tissues in:</a:t>
            </a:r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altLang="en-US" dirty="0">
                <a:solidFill>
                  <a:schemeClr val="tx1"/>
                </a:solidFill>
                <a:ea typeface="ＭＳ Ｐゴシック" pitchFamily="34" charset="-128"/>
              </a:rPr>
              <a:t>Myocardial infarction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altLang="en-US" dirty="0">
                <a:solidFill>
                  <a:schemeClr val="tx1"/>
                </a:solidFill>
                <a:ea typeface="ＭＳ Ｐゴシック" pitchFamily="34" charset="-128"/>
              </a:rPr>
              <a:t>Pulmonary embolism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altLang="en-US" dirty="0">
                <a:solidFill>
                  <a:schemeClr val="tx1"/>
                </a:solidFill>
                <a:ea typeface="ＭＳ Ｐゴシック" pitchFamily="34" charset="-128"/>
              </a:rPr>
              <a:t>Uncontrolled hemorrhage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altLang="en-US" dirty="0">
                <a:solidFill>
                  <a:schemeClr val="tx1"/>
                </a:solidFill>
                <a:ea typeface="ＭＳ Ｐゴシック" pitchFamily="34" charset="-128"/>
              </a:rPr>
              <a:t>Tissue </a:t>
            </a:r>
            <a:r>
              <a:rPr lang="en-US" altLang="en-US" dirty="0" err="1">
                <a:solidFill>
                  <a:schemeClr val="tx1"/>
                </a:solidFill>
                <a:ea typeface="ＭＳ Ｐゴシック" pitchFamily="34" charset="-128"/>
              </a:rPr>
              <a:t>hypoperfusion</a:t>
            </a:r>
            <a:r>
              <a:rPr lang="en-US" altLang="en-US" dirty="0">
                <a:solidFill>
                  <a:schemeClr val="tx1"/>
                </a:solidFill>
                <a:ea typeface="ＭＳ Ｐゴシック" pitchFamily="34" charset="-128"/>
              </a:rPr>
              <a:t> (shock, cardiac arrest, acute heart failure, etc.)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altLang="en-US" dirty="0">
                <a:solidFill>
                  <a:schemeClr val="tx1"/>
                </a:solidFill>
                <a:ea typeface="ＭＳ Ｐゴシック" pitchFamily="34" charset="-128"/>
              </a:rPr>
              <a:t>Anaerobic muscular exercise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endParaRPr lang="en-US" altLang="en-US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85751946-8B89-495C-9BC6-7A57A665D258}"/>
              </a:ext>
            </a:extLst>
          </p:cNvPr>
          <p:cNvSpPr txBox="1">
            <a:spLocks/>
          </p:cNvSpPr>
          <p:nvPr/>
        </p:nvSpPr>
        <p:spPr bwMode="auto">
          <a:xfrm>
            <a:off x="457200" y="19050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57225" indent="-246063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Times New Roman" panose="02020603050405020304" pitchFamily="18" charset="0"/>
              </a:defRPr>
            </a:lvl2pPr>
            <a:lvl3pPr marL="922338" indent="-219075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179513" indent="-200025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1389063" indent="-182563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Times New Roman" panose="02020603050405020304" pitchFamily="18" charset="0"/>
              </a:defRPr>
            </a:lvl5pPr>
            <a:lvl6pPr marL="1846263" indent="-182563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Times New Roman" panose="02020603050405020304" pitchFamily="18" charset="0"/>
              </a:defRPr>
            </a:lvl6pPr>
            <a:lvl7pPr marL="2303463" indent="-182563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Times New Roman" panose="02020603050405020304" pitchFamily="18" charset="0"/>
              </a:defRPr>
            </a:lvl7pPr>
            <a:lvl8pPr marL="2760663" indent="-182563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Times New Roman" panose="02020603050405020304" pitchFamily="18" charset="0"/>
              </a:defRPr>
            </a:lvl8pPr>
            <a:lvl9pPr marL="3217863" indent="-182563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</a:rPr>
              <a:t>Type B</a:t>
            </a:r>
          </a:p>
          <a:p>
            <a:r>
              <a:rPr lang="en-US" altLang="en-US">
                <a:cs typeface="Arial" panose="020B0604020202020204" pitchFamily="34" charset="0"/>
              </a:rPr>
              <a:t>Due to disorders in </a:t>
            </a:r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</a:rPr>
              <a:t>carbohydrate metabolism</a:t>
            </a:r>
          </a:p>
          <a:p>
            <a:pPr lvl="1"/>
            <a:r>
              <a:rPr lang="en-US" altLang="en-US">
                <a:solidFill>
                  <a:schemeClr val="tx1"/>
                </a:solidFill>
                <a:cs typeface="Arial" panose="020B0604020202020204" pitchFamily="34" charset="0"/>
              </a:rPr>
              <a:t>Congenital lactic acidosis is due to deficiency of pyruvate dehydrogenase enzyme</a:t>
            </a:r>
          </a:p>
          <a:p>
            <a:r>
              <a:rPr lang="en-US" altLang="en-US"/>
              <a:t>Chronic hepatic disease accompanied by shock or bleeding</a:t>
            </a:r>
          </a:p>
          <a:p>
            <a:r>
              <a:rPr lang="en-US" altLang="en-US"/>
              <a:t>Liver failure</a:t>
            </a:r>
          </a:p>
          <a:p>
            <a:r>
              <a:rPr lang="en-US" altLang="en-US"/>
              <a:t>Drug intoxication</a:t>
            </a:r>
          </a:p>
          <a:p>
            <a:endParaRPr lang="en-US" alt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EC8E89F-0664-4B93-9FA7-1D500DBDCEB0}"/>
              </a:ext>
            </a:extLst>
          </p:cNvPr>
          <p:cNvSpPr txBox="1">
            <a:spLocks/>
          </p:cNvSpPr>
          <p:nvPr/>
        </p:nvSpPr>
        <p:spPr bwMode="auto">
          <a:xfrm>
            <a:off x="152400" y="762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kern="0" dirty="0">
                <a:solidFill>
                  <a:srgbClr val="002060"/>
                </a:solidFill>
                <a:ea typeface="ＭＳ Ｐゴシック" pitchFamily="34" charset="-128"/>
              </a:rPr>
              <a:t>Types and causes of lactic acidosis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46DB8F9C-2F5B-431A-8AB9-08AA04494D00}"/>
              </a:ext>
            </a:extLst>
          </p:cNvPr>
          <p:cNvSpPr txBox="1">
            <a:spLocks/>
          </p:cNvSpPr>
          <p:nvPr/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rgbClr val="002060"/>
                </a:solidFill>
              </a:rPr>
              <a:t>Diagnosis and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11B30-4C5C-48B2-86AD-F2E64BF82354}"/>
              </a:ext>
            </a:extLst>
          </p:cNvPr>
          <p:cNvSpPr txBox="1">
            <a:spLocks/>
          </p:cNvSpPr>
          <p:nvPr/>
        </p:nvSpPr>
        <p:spPr>
          <a:xfrm>
            <a:off x="381000" y="1874838"/>
            <a:ext cx="8229600" cy="4525962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ea typeface="ＭＳ Ｐゴシック" pitchFamily="34" charset="-128"/>
              </a:rPr>
              <a:t>Diagnosis done by measuring blood lactate levels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dirty="0" err="1">
                <a:solidFill>
                  <a:schemeClr val="tx1"/>
                </a:solidFill>
                <a:ea typeface="Arial" pitchFamily="34" charset="0"/>
              </a:rPr>
              <a:t>Hyperlactemia</a:t>
            </a:r>
            <a:r>
              <a:rPr lang="en-US" altLang="en-US" dirty="0">
                <a:solidFill>
                  <a:schemeClr val="tx1"/>
                </a:solidFill>
                <a:ea typeface="Arial" pitchFamily="34" charset="0"/>
              </a:rPr>
              <a:t>: 		</a:t>
            </a:r>
            <a:r>
              <a:rPr lang="en-US" altLang="en-US" dirty="0">
                <a:solidFill>
                  <a:srgbClr val="FF0000"/>
                </a:solidFill>
                <a:ea typeface="Arial" pitchFamily="34" charset="0"/>
              </a:rPr>
              <a:t>2 – 5 </a:t>
            </a:r>
            <a:r>
              <a:rPr lang="en-US" altLang="en-US" dirty="0" err="1">
                <a:solidFill>
                  <a:srgbClr val="FF0000"/>
                </a:solidFill>
                <a:ea typeface="Arial" pitchFamily="34" charset="0"/>
              </a:rPr>
              <a:t>mmols</a:t>
            </a:r>
            <a:r>
              <a:rPr lang="en-US" altLang="en-US" dirty="0">
                <a:solidFill>
                  <a:srgbClr val="FF0000"/>
                </a:solidFill>
                <a:ea typeface="Arial" pitchFamily="34" charset="0"/>
              </a:rPr>
              <a:t>/L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/>
                </a:solidFill>
                <a:ea typeface="Arial" pitchFamily="34" charset="0"/>
              </a:rPr>
              <a:t>Severe lactic acidosis: 	</a:t>
            </a:r>
            <a:r>
              <a:rPr lang="en-US" altLang="en-US" dirty="0">
                <a:solidFill>
                  <a:srgbClr val="FF0000"/>
                </a:solidFill>
                <a:ea typeface="Arial" pitchFamily="34" charset="0"/>
              </a:rPr>
              <a:t>&gt; 5 </a:t>
            </a:r>
            <a:r>
              <a:rPr lang="en-US" altLang="en-US" dirty="0" err="1">
                <a:solidFill>
                  <a:srgbClr val="FF0000"/>
                </a:solidFill>
                <a:ea typeface="Arial" pitchFamily="34" charset="0"/>
              </a:rPr>
              <a:t>mmols</a:t>
            </a:r>
            <a:r>
              <a:rPr lang="en-US" altLang="en-US" dirty="0">
                <a:solidFill>
                  <a:srgbClr val="FF0000"/>
                </a:solidFill>
                <a:ea typeface="Arial" pitchFamily="34" charset="0"/>
              </a:rPr>
              <a:t>/L</a:t>
            </a:r>
          </a:p>
          <a:p>
            <a:pPr marL="411480" lvl="1" indent="0" fontAlgn="auto">
              <a:spcAft>
                <a:spcPts val="0"/>
              </a:spcAft>
              <a:buFont typeface="Georgia"/>
              <a:buNone/>
              <a:defRPr/>
            </a:pPr>
            <a:endParaRPr lang="en-US" altLang="en-US" dirty="0">
              <a:solidFill>
                <a:srgbClr val="FF0000"/>
              </a:solidFill>
              <a:ea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ea typeface="ＭＳ Ｐゴシック" pitchFamily="34" charset="-128"/>
              </a:rPr>
              <a:t>Treatment: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/>
                </a:solidFill>
                <a:ea typeface="Arial" pitchFamily="34" charset="0"/>
              </a:rPr>
              <a:t>Correcting the underlying conditions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/>
                </a:solidFill>
                <a:ea typeface="Arial" pitchFamily="34" charset="0"/>
              </a:rPr>
              <a:t>Restoring adequate tissue oxygen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/>
                </a:solidFill>
                <a:ea typeface="Arial" pitchFamily="34" charset="0"/>
              </a:rPr>
              <a:t>Avoiding sodium bicarbonate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AE10BF88-4710-49FB-BEAD-84D5600A3A52}"/>
              </a:ext>
            </a:extLst>
          </p:cNvPr>
          <p:cNvSpPr txBox="1">
            <a:spLocks/>
          </p:cNvSpPr>
          <p:nvPr/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000">
                <a:solidFill>
                  <a:srgbClr val="002060"/>
                </a:solidFill>
              </a:rPr>
              <a:t>Take home message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C3485C05-4D5C-49CE-B3AF-A2A2CBB73E71}"/>
              </a:ext>
            </a:extLst>
          </p:cNvPr>
          <p:cNvSpPr txBox="1">
            <a:spLocks/>
          </p:cNvSpPr>
          <p:nvPr/>
        </p:nvSpPr>
        <p:spPr bwMode="auto">
          <a:xfrm>
            <a:off x="457200" y="19510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57225" indent="-246063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Times New Roman" panose="02020603050405020304" pitchFamily="18" charset="0"/>
              </a:defRPr>
            </a:lvl2pPr>
            <a:lvl3pPr marL="922338" indent="-219075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179513" indent="-200025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1389063" indent="-182563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Times New Roman" panose="02020603050405020304" pitchFamily="18" charset="0"/>
              </a:defRPr>
            </a:lvl5pPr>
            <a:lvl6pPr marL="1846263" indent="-182563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Times New Roman" panose="02020603050405020304" pitchFamily="18" charset="0"/>
              </a:defRPr>
            </a:lvl6pPr>
            <a:lvl7pPr marL="2303463" indent="-182563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Times New Roman" panose="02020603050405020304" pitchFamily="18" charset="0"/>
              </a:defRPr>
            </a:lvl7pPr>
            <a:lvl8pPr marL="2760663" indent="-182563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Times New Roman" panose="02020603050405020304" pitchFamily="18" charset="0"/>
              </a:defRPr>
            </a:lvl8pPr>
            <a:lvl9pPr marL="3217863" indent="-182563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cs typeface="Arial" panose="020B0604020202020204" pitchFamily="34" charset="0"/>
              </a:rPr>
              <a:t>Lactic acidosis can be caused by hypoxia, excessive production and impaired clearance of lactic acid</a:t>
            </a:r>
          </a:p>
          <a:p>
            <a:r>
              <a:rPr lang="en-US" altLang="en-US">
                <a:cs typeface="Arial" panose="020B0604020202020204" pitchFamily="34" charset="0"/>
              </a:rPr>
              <a:t>It carries clinical significance in the diagnosis of myocardial infarction, pulmonary embolism and other metabolic conditions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D320723C-736F-4E63-AB2C-8901D4A76171}"/>
              </a:ext>
            </a:extLst>
          </p:cNvPr>
          <p:cNvSpPr txBox="1">
            <a:spLocks/>
          </p:cNvSpPr>
          <p:nvPr/>
        </p:nvSpPr>
        <p:spPr bwMode="auto">
          <a:xfrm>
            <a:off x="457200" y="2133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57225" indent="-246063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Times New Roman" panose="02020603050405020304" pitchFamily="18" charset="0"/>
              </a:defRPr>
            </a:lvl2pPr>
            <a:lvl3pPr marL="922338" indent="-219075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179513" indent="-200025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1389063" indent="-182563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Times New Roman" panose="02020603050405020304" pitchFamily="18" charset="0"/>
              </a:defRPr>
            </a:lvl5pPr>
            <a:lvl6pPr marL="1846263" indent="-182563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Times New Roman" panose="02020603050405020304" pitchFamily="18" charset="0"/>
              </a:defRPr>
            </a:lvl6pPr>
            <a:lvl7pPr marL="2303463" indent="-182563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Times New Roman" panose="02020603050405020304" pitchFamily="18" charset="0"/>
              </a:defRPr>
            </a:lvl7pPr>
            <a:lvl8pPr marL="2760663" indent="-182563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Times New Roman" panose="02020603050405020304" pitchFamily="18" charset="0"/>
              </a:defRPr>
            </a:lvl8pPr>
            <a:lvl9pPr marL="3217863" indent="-182563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cs typeface="Arial" panose="020B0604020202020204" pitchFamily="34" charset="0"/>
              </a:rPr>
              <a:t>Acid-Base Physiology by Kerry Brandis (www.anaesthesiamcq.com)</a:t>
            </a:r>
          </a:p>
          <a:p>
            <a:r>
              <a:rPr lang="en-US" altLang="en-US">
                <a:cs typeface="Arial" panose="020B0604020202020204" pitchFamily="34" charset="0"/>
              </a:rPr>
              <a:t>Friedrich C. Luft. Lactic acidosis update for critical care clinicians., </a:t>
            </a:r>
            <a:r>
              <a:rPr lang="en-US" altLang="en-US" i="1">
                <a:cs typeface="Arial" panose="020B0604020202020204" pitchFamily="34" charset="0"/>
              </a:rPr>
              <a:t>J. Am.  Soc.  Nephrol</a:t>
            </a:r>
            <a:r>
              <a:rPr lang="en-US" altLang="en-US">
                <a:cs typeface="Arial" panose="020B0604020202020204" pitchFamily="34" charset="0"/>
              </a:rPr>
              <a:t>. 12: S15–S19, 2001.</a:t>
            </a:r>
          </a:p>
        </p:txBody>
      </p:sp>
      <p:sp>
        <p:nvSpPr>
          <p:cNvPr id="31747" name="Title 1">
            <a:extLst>
              <a:ext uri="{FF2B5EF4-FFF2-40B4-BE49-F238E27FC236}">
                <a16:creationId xmlns:a16="http://schemas.microsoft.com/office/drawing/2014/main" id="{49B529A8-FCC3-4E84-A7E3-1A37244F7B22}"/>
              </a:ext>
            </a:extLst>
          </p:cNvPr>
          <p:cNvSpPr txBox="1">
            <a:spLocks/>
          </p:cNvSpPr>
          <p:nvPr/>
        </p:nvSpPr>
        <p:spPr bwMode="auto">
          <a:xfrm>
            <a:off x="457200" y="762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000">
                <a:solidFill>
                  <a:srgbClr val="002060"/>
                </a:solidFill>
              </a:rPr>
              <a:t>References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ED48CF89-9538-4016-A6EA-6FC3C0F0F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Overview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86C746D3-F9A3-46E7-9B85-B982863AF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79638"/>
            <a:ext cx="8229600" cy="4525962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Introduction to metabolic acid-base disorders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Metabolic acidosis and alkalosis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Lactic acidosis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Definition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Lactate metabolism in tissue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Mechanisms involved in lactic acidosis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Types and causes of lactic acidosis</a:t>
            </a:r>
          </a:p>
          <a:p>
            <a:pPr lvl="1"/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Diagnosis and treatment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FF86A0D1-21DD-43F6-9CEF-7D51B33CC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Metabolic acid-base disorders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AFA9AB64-32FE-4B48-B398-23E18E946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408238"/>
            <a:ext cx="8229600" cy="452596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Changes in </a:t>
            </a:r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bicarbonate conc</a:t>
            </a:r>
            <a:r>
              <a:rPr lang="en-US" altLang="en-US">
                <a:ea typeface="ＭＳ Ｐゴシック" panose="020B0600070205080204" pitchFamily="34" charset="-128"/>
              </a:rPr>
              <a:t>. in the extracellular fluid (ECF) cause acid-base disorders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Occur due to high conc. or loss of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H</a:t>
            </a:r>
            <a:r>
              <a:rPr lang="en-US" altLang="en-US" baseline="30000">
                <a:solidFill>
                  <a:srgbClr val="FF0000"/>
                </a:solidFill>
                <a:ea typeface="ＭＳ Ｐゴシック" panose="020B0600070205080204" pitchFamily="34" charset="-128"/>
              </a:rPr>
              <a:t>+</a:t>
            </a:r>
            <a:r>
              <a:rPr lang="en-US" altLang="en-US">
                <a:ea typeface="ＭＳ Ｐゴシック" panose="020B0600070205080204" pitchFamily="34" charset="-128"/>
              </a:rPr>
              <a:t> ions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Can lead to:</a:t>
            </a:r>
          </a:p>
          <a:p>
            <a:pPr lvl="1"/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Metabolic acidosis</a:t>
            </a:r>
          </a:p>
          <a:p>
            <a:pPr lvl="1"/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Metabolic alkalosis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>
            <a:extLst>
              <a:ext uri="{FF2B5EF4-FFF2-40B4-BE49-F238E27FC236}">
                <a16:creationId xmlns:a16="http://schemas.microsoft.com/office/drawing/2014/main" id="{3A9E940F-CDD0-4B47-82E6-31791476A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17" t="3171" b="3458"/>
          <a:stretch>
            <a:fillRect/>
          </a:stretch>
        </p:blipFill>
        <p:spPr bwMode="auto">
          <a:xfrm>
            <a:off x="1981200" y="228600"/>
            <a:ext cx="4452938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 descr="Picture3">
            <a:extLst>
              <a:ext uri="{FF2B5EF4-FFF2-40B4-BE49-F238E27FC236}">
                <a16:creationId xmlns:a16="http://schemas.microsoft.com/office/drawing/2014/main" id="{246DC68A-7F77-46DB-B330-80518E5398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8" t="7127" r="6131" b="5568"/>
          <a:stretch>
            <a:fillRect/>
          </a:stretch>
        </p:blipFill>
        <p:spPr bwMode="auto">
          <a:xfrm>
            <a:off x="685800" y="1077913"/>
            <a:ext cx="7467600" cy="440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0376146D-1281-4DBD-B405-AE62A1D7963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8229600" cy="1143000"/>
          </a:xfrm>
        </p:spPr>
        <p:txBody>
          <a:bodyPr/>
          <a:lstStyle/>
          <a:p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Metabolic acidosis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CAB27137-12CD-46AC-B091-580B894451A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3400" y="1676400"/>
            <a:ext cx="7239000" cy="185896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Reduction in bicarbonate conc. of ECF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Causes are: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Increased production of 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H</a:t>
            </a:r>
            <a:r>
              <a:rPr lang="en-US" altLang="en-US" sz="2400" baseline="30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+</a:t>
            </a:r>
            <a:r>
              <a:rPr lang="en-US" altLang="en-US" sz="2400" dirty="0">
                <a:ea typeface="ＭＳ Ｐゴシック" panose="020B0600070205080204" pitchFamily="34" charset="-128"/>
              </a:rPr>
              <a:t> ions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Ingestion of 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H</a:t>
            </a:r>
            <a:r>
              <a:rPr lang="en-US" altLang="en-US" sz="2400" baseline="30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+</a:t>
            </a:r>
            <a:r>
              <a:rPr lang="en-US" altLang="en-US" sz="2400" dirty="0">
                <a:ea typeface="ＭＳ Ｐゴシック" panose="020B0600070205080204" pitchFamily="34" charset="-128"/>
              </a:rPr>
              <a:t> or drugs metabolized to acids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Impaired excretion of 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H</a:t>
            </a:r>
            <a:r>
              <a:rPr lang="en-US" altLang="en-US" sz="2400" baseline="30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+</a:t>
            </a:r>
            <a:endParaRPr lang="en-US" altLang="en-US" sz="24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35F4B42-02FA-4CAF-82CB-41A55593B4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7799" y="3606800"/>
            <a:ext cx="5036201" cy="314959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BDDBA7EE-FCF4-4634-9279-C334D0FAD91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8229600" cy="1143000"/>
          </a:xfrm>
        </p:spPr>
        <p:txBody>
          <a:bodyPr/>
          <a:lstStyle/>
          <a:p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Anion gap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3E02023E-C558-46E9-8499-C45AEA2479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9600" y="2027238"/>
            <a:ext cx="7239000" cy="4525962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It is the difference between the sum of:</a:t>
            </a:r>
          </a:p>
          <a:p>
            <a:pPr lvl="1"/>
            <a:r>
              <a:rPr lang="en-US" altLang="en-US">
                <a:solidFill>
                  <a:srgbClr val="0070C0"/>
                </a:solidFill>
                <a:ea typeface="ＭＳ Ｐゴシック" panose="020B0600070205080204" pitchFamily="34" charset="-128"/>
              </a:rPr>
              <a:t>Na</a:t>
            </a:r>
            <a:r>
              <a:rPr lang="en-US" altLang="en-US" baseline="30000">
                <a:solidFill>
                  <a:srgbClr val="0070C0"/>
                </a:solidFill>
                <a:ea typeface="ＭＳ Ｐゴシック" panose="020B0600070205080204" pitchFamily="34" charset="-128"/>
              </a:rPr>
              <a:t>+</a:t>
            </a:r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 and </a:t>
            </a:r>
            <a:r>
              <a:rPr lang="en-US" altLang="en-US">
                <a:solidFill>
                  <a:srgbClr val="0070C0"/>
                </a:solidFill>
                <a:ea typeface="ＭＳ Ｐゴシック" panose="020B0600070205080204" pitchFamily="34" charset="-128"/>
              </a:rPr>
              <a:t>K</a:t>
            </a:r>
            <a:r>
              <a:rPr lang="en-US" altLang="en-US" baseline="30000">
                <a:solidFill>
                  <a:srgbClr val="0070C0"/>
                </a:solidFill>
                <a:ea typeface="ＭＳ Ｐゴシック" panose="020B0600070205080204" pitchFamily="34" charset="-128"/>
              </a:rPr>
              <a:t>+</a:t>
            </a:r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 (cations) and </a:t>
            </a:r>
          </a:p>
          <a:p>
            <a:pPr lvl="1"/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the sum of </a:t>
            </a:r>
            <a:r>
              <a:rPr lang="en-US" altLang="en-US">
                <a:solidFill>
                  <a:srgbClr val="00B050"/>
                </a:solidFill>
                <a:ea typeface="ＭＳ Ｐゴシック" panose="020B0600070205080204" pitchFamily="34" charset="-128"/>
              </a:rPr>
              <a:t>Cl </a:t>
            </a:r>
            <a:r>
              <a:rPr lang="en-US" altLang="en-US" baseline="30000">
                <a:solidFill>
                  <a:srgbClr val="00B050"/>
                </a:solidFill>
                <a:ea typeface="ＭＳ Ｐゴシック" panose="020B0600070205080204" pitchFamily="34" charset="-128"/>
              </a:rPr>
              <a:t>–</a:t>
            </a:r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 and </a:t>
            </a:r>
            <a:r>
              <a:rPr lang="en-US" altLang="en-US">
                <a:solidFill>
                  <a:srgbClr val="00B050"/>
                </a:solidFill>
                <a:ea typeface="ＭＳ Ｐゴシック" panose="020B0600070205080204" pitchFamily="34" charset="-128"/>
              </a:rPr>
              <a:t>HCO</a:t>
            </a:r>
            <a:r>
              <a:rPr lang="en-US" altLang="en-US" baseline="-25000">
                <a:solidFill>
                  <a:srgbClr val="00B050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baseline="30000">
                <a:solidFill>
                  <a:srgbClr val="00B050"/>
                </a:solidFill>
                <a:ea typeface="ＭＳ Ｐゴシック" panose="020B0600070205080204" pitchFamily="34" charset="-128"/>
              </a:rPr>
              <a:t>–</a:t>
            </a:r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 (anions)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Helps in assessing acid-base problems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Normal anion gap: 3-11 mEq/L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High anion gap: &gt;11 mEq/L (acidosis)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Low anion gap: &lt;3 mEq/L (alkalosis)</a:t>
            </a:r>
          </a:p>
          <a:p>
            <a:pPr lvl="1"/>
            <a:endParaRPr lang="en-US" altLang="en-US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B06D2A58-CC64-40C9-B149-8EA5E69D861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8229600" cy="1143000"/>
          </a:xfrm>
        </p:spPr>
        <p:txBody>
          <a:bodyPr/>
          <a:lstStyle/>
          <a:p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Metabolic acidosis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66D2CF5F-706F-444C-9888-A65737D8C44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9600" y="1951038"/>
            <a:ext cx="7239000" cy="452596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High anion gap occurs in: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Renal disease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Diabetic ketoacidosis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Lactic acidosis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Poisoning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essa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1945</TotalTime>
  <Words>767</Words>
  <Application>Microsoft Office PowerPoint</Application>
  <PresentationFormat>On-screen Show (4:3)</PresentationFormat>
  <Paragraphs>123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Georgia</vt:lpstr>
      <vt:lpstr>Times New Roman</vt:lpstr>
      <vt:lpstr>Wingdings 2</vt:lpstr>
      <vt:lpstr>1_Office Theme</vt:lpstr>
      <vt:lpstr>Urban</vt:lpstr>
      <vt:lpstr>Lactic Acidosis</vt:lpstr>
      <vt:lpstr>Objectives</vt:lpstr>
      <vt:lpstr>Overview</vt:lpstr>
      <vt:lpstr>Metabolic acid-base disorders</vt:lpstr>
      <vt:lpstr>PowerPoint Presentation</vt:lpstr>
      <vt:lpstr>PowerPoint Presentation</vt:lpstr>
      <vt:lpstr>Metabolic acidosis</vt:lpstr>
      <vt:lpstr>Anion gap</vt:lpstr>
      <vt:lpstr>Metabolic acidosis</vt:lpstr>
      <vt:lpstr>Clinical effects of acidosis</vt:lpstr>
      <vt:lpstr>PowerPoint Presentation</vt:lpstr>
      <vt:lpstr>Metabolic alkalosis</vt:lpstr>
      <vt:lpstr>Clinical effects of alkalosis</vt:lpstr>
      <vt:lpstr>PowerPoint Presentation</vt:lpstr>
      <vt:lpstr>Lactic acidosis</vt:lpstr>
      <vt:lpstr>Lactate metabolism in tissue</vt:lpstr>
      <vt:lpstr>PowerPoint Presentation</vt:lpstr>
      <vt:lpstr>PowerPoint Presentation</vt:lpstr>
      <vt:lpstr>Lactate metabolism in tissue</vt:lpstr>
      <vt:lpstr>PowerPoint Presentation</vt:lpstr>
      <vt:lpstr>Types and causes of lactic acidosis</vt:lpstr>
      <vt:lpstr>Types and causes of lactic acidosis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Sumbul Fatma</dc:creator>
  <cp:lastModifiedBy>Sumbul Fatma</cp:lastModifiedBy>
  <cp:revision>63</cp:revision>
  <dcterms:created xsi:type="dcterms:W3CDTF">2006-08-16T00:00:00Z</dcterms:created>
  <dcterms:modified xsi:type="dcterms:W3CDTF">2021-03-15T07:51:20Z</dcterms:modified>
</cp:coreProperties>
</file>