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300" r:id="rId3"/>
    <p:sldId id="301" r:id="rId4"/>
    <p:sldId id="257" r:id="rId5"/>
    <p:sldId id="287" r:id="rId6"/>
    <p:sldId id="288" r:id="rId7"/>
    <p:sldId id="289" r:id="rId8"/>
    <p:sldId id="290" r:id="rId9"/>
    <p:sldId id="291" r:id="rId10"/>
    <p:sldId id="292" r:id="rId11"/>
    <p:sldId id="306" r:id="rId12"/>
    <p:sldId id="293" r:id="rId13"/>
    <p:sldId id="296" r:id="rId14"/>
    <p:sldId id="294" r:id="rId15"/>
    <p:sldId id="297" r:id="rId16"/>
    <p:sldId id="311" r:id="rId17"/>
    <p:sldId id="312" r:id="rId18"/>
    <p:sldId id="299" r:id="rId19"/>
    <p:sldId id="302" r:id="rId20"/>
    <p:sldId id="303" r:id="rId21"/>
    <p:sldId id="304" r:id="rId22"/>
    <p:sldId id="305" r:id="rId23"/>
    <p:sldId id="307" r:id="rId24"/>
    <p:sldId id="30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71128" y="5052545"/>
            <a:ext cx="5637010" cy="882119"/>
          </a:xfrm>
        </p:spPr>
        <p:txBody>
          <a:bodyPr/>
          <a:lstStyle/>
          <a:p>
            <a:r>
              <a:rPr lang="en-US" dirty="0"/>
              <a:t>Cardiovascular System Block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17581" y="1322719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en-US" dirty="0"/>
              <a:t>Lipoprotein Metabolism</a:t>
            </a:r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971128" y="3379232"/>
            <a:ext cx="5637010" cy="882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Dr. </a:t>
            </a:r>
            <a:r>
              <a:rPr lang="en-US" sz="3200" dirty="0" err="1"/>
              <a:t>Sumbul</a:t>
            </a:r>
            <a:r>
              <a:rPr lang="en-US" sz="3200" dirty="0"/>
              <a:t> </a:t>
            </a:r>
            <a:r>
              <a:rPr lang="en-US" sz="3200" dirty="0" err="1"/>
              <a:t>Fatma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81978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VLDL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150993"/>
            <a:ext cx="8558650" cy="5027335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²"/>
            </a:pPr>
            <a:r>
              <a:rPr lang="en-US" sz="3600" dirty="0"/>
              <a:t>Produced and secreted by the liver</a:t>
            </a:r>
          </a:p>
          <a:p>
            <a:pPr marL="45720" indent="0">
              <a:buNone/>
            </a:pPr>
            <a:r>
              <a:rPr lang="en-US" sz="3600" dirty="0"/>
              <a:t>Composed of:</a:t>
            </a:r>
          </a:p>
          <a:p>
            <a:pPr lvl="1">
              <a:buFont typeface="Wingdings" charset="2"/>
              <a:buChar char="²"/>
            </a:pPr>
            <a:r>
              <a:rPr lang="en-US" sz="3600" dirty="0">
                <a:solidFill>
                  <a:srgbClr val="FF6600"/>
                </a:solidFill>
              </a:rPr>
              <a:t>Mainly endogenous TAGs (60%)</a:t>
            </a:r>
          </a:p>
          <a:p>
            <a:pPr lvl="1">
              <a:buFont typeface="Wingdings" charset="2"/>
              <a:buChar char="²"/>
            </a:pPr>
            <a:r>
              <a:rPr lang="en-US" sz="3600" dirty="0">
                <a:solidFill>
                  <a:srgbClr val="FF6600"/>
                </a:solidFill>
              </a:rPr>
              <a:t>Some cholesterol (free and esterified)</a:t>
            </a:r>
          </a:p>
          <a:p>
            <a:pPr>
              <a:buFont typeface="Wingdings" charset="2"/>
              <a:buChar char="²"/>
            </a:pPr>
            <a:r>
              <a:rPr lang="en-US" sz="3600" dirty="0"/>
              <a:t>Carry these lipids from the liver to peripheral tissues</a:t>
            </a:r>
          </a:p>
        </p:txBody>
      </p:sp>
    </p:spTree>
    <p:extLst>
      <p:ext uri="{BB962C8B-B14F-4D97-AF65-F5344CB8AC3E}">
        <p14:creationId xmlns:p14="http://schemas.microsoft.com/office/powerpoint/2010/main" val="2425695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VLDL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150993"/>
            <a:ext cx="8558650" cy="5027335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²"/>
            </a:pPr>
            <a:r>
              <a:rPr lang="en-US" sz="3600" dirty="0"/>
              <a:t>Peripheral tissues degrade TAGs by </a:t>
            </a:r>
            <a:r>
              <a:rPr lang="en-US" sz="3600" dirty="0">
                <a:solidFill>
                  <a:srgbClr val="FF6600"/>
                </a:solidFill>
              </a:rPr>
              <a:t>lipoprotein lipase (LPL)</a:t>
            </a:r>
            <a:r>
              <a:rPr lang="en-US" sz="3600" dirty="0"/>
              <a:t> enzyme</a:t>
            </a:r>
          </a:p>
          <a:p>
            <a:pPr>
              <a:buFont typeface="Wingdings" charset="2"/>
              <a:buChar char="²"/>
            </a:pPr>
            <a:endParaRPr lang="en-US" sz="3600" dirty="0"/>
          </a:p>
          <a:p>
            <a:pPr>
              <a:buFont typeface="Wingdings" charset="2"/>
              <a:buChar char="²"/>
            </a:pPr>
            <a:r>
              <a:rPr lang="en-US" sz="3600" dirty="0"/>
              <a:t>Imbalance in hepatic TAG synthesis and secretion of VLDL can lead to:</a:t>
            </a:r>
          </a:p>
          <a:p>
            <a:pPr lvl="1">
              <a:buFont typeface="Wingdings" charset="2"/>
              <a:buChar char="²"/>
            </a:pPr>
            <a:r>
              <a:rPr lang="en-US" sz="3600" dirty="0"/>
              <a:t>Obesity</a:t>
            </a:r>
          </a:p>
          <a:p>
            <a:pPr lvl="1">
              <a:buFont typeface="Wingdings" charset="2"/>
              <a:buChar char="²"/>
            </a:pPr>
            <a:r>
              <a:rPr lang="en-US" sz="3600" dirty="0"/>
              <a:t>Type 2 diabetes mellitus</a:t>
            </a:r>
          </a:p>
        </p:txBody>
      </p:sp>
    </p:spTree>
    <p:extLst>
      <p:ext uri="{BB962C8B-B14F-4D97-AF65-F5344CB8AC3E}">
        <p14:creationId xmlns:p14="http://schemas.microsoft.com/office/powerpoint/2010/main" val="2366684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20"/>
            <a:ext cx="9144000" cy="62182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8432" y="46019"/>
            <a:ext cx="8624784" cy="761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VLDL metabolism</a:t>
            </a:r>
          </a:p>
        </p:txBody>
      </p:sp>
    </p:spTree>
    <p:extLst>
      <p:ext uri="{BB962C8B-B14F-4D97-AF65-F5344CB8AC3E}">
        <p14:creationId xmlns:p14="http://schemas.microsoft.com/office/powerpoint/2010/main" val="2899547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VLDL 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>
                <a:solidFill>
                  <a:srgbClr val="FF6600"/>
                </a:solidFill>
              </a:rPr>
              <a:t>1. Release from the liver</a:t>
            </a:r>
          </a:p>
          <a:p>
            <a:pPr>
              <a:buFont typeface="Wingdings" charset="2"/>
              <a:buChar char="²"/>
            </a:pPr>
            <a:r>
              <a:rPr lang="en-US" sz="2800" dirty="0"/>
              <a:t>As nascent particles containing:</a:t>
            </a:r>
          </a:p>
          <a:p>
            <a:pPr lvl="1">
              <a:buFont typeface="Wingdings" charset="2"/>
              <a:buChar char="²"/>
            </a:pPr>
            <a:r>
              <a:rPr lang="en-US" sz="2600" dirty="0">
                <a:solidFill>
                  <a:srgbClr val="FF6600"/>
                </a:solidFill>
              </a:rPr>
              <a:t>TAGs and cholesterol </a:t>
            </a:r>
          </a:p>
          <a:p>
            <a:pPr lvl="1">
              <a:buFont typeface="Wingdings" charset="2"/>
              <a:buChar char="²"/>
            </a:pPr>
            <a:r>
              <a:rPr lang="en-US" sz="2600" dirty="0">
                <a:solidFill>
                  <a:srgbClr val="FF6600"/>
                </a:solidFill>
              </a:rPr>
              <a:t>Apo B-100</a:t>
            </a:r>
          </a:p>
          <a:p>
            <a:pPr>
              <a:buFont typeface="Wingdings" charset="2"/>
              <a:buChar char="²"/>
            </a:pPr>
            <a:r>
              <a:rPr lang="en-US" sz="2800" dirty="0"/>
              <a:t>Obtain apo C-II and apo E from circulating HDL particles</a:t>
            </a:r>
          </a:p>
          <a:p>
            <a:pPr>
              <a:buFont typeface="Wingdings" charset="2"/>
              <a:buChar char="²"/>
            </a:pPr>
            <a:r>
              <a:rPr lang="en-US" sz="2800" dirty="0"/>
              <a:t>Apo C-II is required for activation of LPL</a:t>
            </a:r>
          </a:p>
        </p:txBody>
      </p:sp>
    </p:spTree>
    <p:extLst>
      <p:ext uri="{BB962C8B-B14F-4D97-AF65-F5344CB8AC3E}">
        <p14:creationId xmlns:p14="http://schemas.microsoft.com/office/powerpoint/2010/main" val="1837571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5368340" cy="1157891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/>
              <a:t>VLDL 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5302206" cy="515962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2400" dirty="0">
                <a:solidFill>
                  <a:srgbClr val="FF6600"/>
                </a:solidFill>
              </a:rPr>
              <a:t>2. Modification in the circulation</a:t>
            </a:r>
          </a:p>
          <a:p>
            <a:pPr>
              <a:buFont typeface="Wingdings" charset="2"/>
              <a:buChar char="²"/>
            </a:pPr>
            <a:endParaRPr lang="en-US" sz="2400" dirty="0"/>
          </a:p>
          <a:p>
            <a:pPr>
              <a:buFont typeface="Wingdings" charset="2"/>
              <a:buChar char="²"/>
            </a:pPr>
            <a:r>
              <a:rPr lang="en-US" sz="2400" dirty="0"/>
              <a:t>TAGs in VLDL are degraded by lipoprotein lipase (LPL)</a:t>
            </a:r>
          </a:p>
          <a:p>
            <a:pPr>
              <a:buFont typeface="Wingdings" charset="2"/>
              <a:buChar char="²"/>
            </a:pPr>
            <a:r>
              <a:rPr lang="en-US" sz="2400" dirty="0"/>
              <a:t>VLDL becomes smaller and denser</a:t>
            </a:r>
          </a:p>
          <a:p>
            <a:pPr>
              <a:buFont typeface="Wingdings" charset="2"/>
              <a:buChar char="²"/>
            </a:pPr>
            <a:r>
              <a:rPr lang="en-US" sz="2400" dirty="0"/>
              <a:t>Surface components (apo C and E) are returned to HDL</a:t>
            </a:r>
          </a:p>
          <a:p>
            <a:pPr>
              <a:buFont typeface="Wingdings" charset="2"/>
              <a:buChar char="²"/>
            </a:pPr>
            <a:r>
              <a:rPr lang="en-US" sz="2400" dirty="0"/>
              <a:t>VLDL transfers TAGs to HDL in exchange for cholesteryl esters</a:t>
            </a:r>
          </a:p>
          <a:p>
            <a:pPr>
              <a:buFont typeface="Wingdings" charset="2"/>
              <a:buChar char="²"/>
            </a:pPr>
            <a:r>
              <a:rPr lang="en-US" sz="2400" dirty="0"/>
              <a:t>This exchange is catalyzed by cholesteryl ester transfer protein (CETP)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772" y="0"/>
            <a:ext cx="3577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53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VLDL metabolism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sz="3200" dirty="0">
                <a:solidFill>
                  <a:srgbClr val="FF6600"/>
                </a:solidFill>
              </a:rPr>
              <a:t>3. Conversion to LDL</a:t>
            </a:r>
          </a:p>
          <a:p>
            <a:pPr>
              <a:buFont typeface="Wingdings" charset="2"/>
              <a:buChar char="²"/>
            </a:pPr>
            <a:r>
              <a:rPr lang="en-US" sz="3200" dirty="0"/>
              <a:t>After modifications, VLDL is converted to:</a:t>
            </a:r>
          </a:p>
          <a:p>
            <a:pPr lvl="1">
              <a:buFont typeface="Wingdings" charset="2"/>
              <a:buChar char="²"/>
            </a:pPr>
            <a:r>
              <a:rPr lang="en-US" sz="3200" dirty="0"/>
              <a:t>LDL</a:t>
            </a:r>
          </a:p>
          <a:p>
            <a:pPr lvl="1">
              <a:buFont typeface="Wingdings" charset="2"/>
              <a:buChar char="²"/>
            </a:pPr>
            <a:r>
              <a:rPr lang="en-US" sz="3200" dirty="0"/>
              <a:t>IDL (taken up by liver cells thru apo E)</a:t>
            </a:r>
          </a:p>
          <a:p>
            <a:pPr lvl="1">
              <a:buFont typeface="Wingdings" charset="2"/>
              <a:buChar char="²"/>
            </a:pPr>
            <a:r>
              <a:rPr lang="en-US" sz="3200" dirty="0"/>
              <a:t>VLDL remnants</a:t>
            </a:r>
          </a:p>
          <a:p>
            <a:pPr>
              <a:buFont typeface="Wingdings" charset="2"/>
              <a:buChar char="²"/>
            </a:pPr>
            <a:endParaRPr lang="en-US" sz="3400" dirty="0"/>
          </a:p>
          <a:p>
            <a:pPr>
              <a:buFont typeface="Wingdings" charset="2"/>
              <a:buChar char="²"/>
            </a:pPr>
            <a:r>
              <a:rPr lang="en-US" sz="3400" dirty="0">
                <a:solidFill>
                  <a:srgbClr val="FF6600"/>
                </a:solidFill>
              </a:rPr>
              <a:t>Apo E exists in three isoforms:</a:t>
            </a:r>
          </a:p>
          <a:p>
            <a:pPr lvl="1">
              <a:buFont typeface="Wingdings" charset="2"/>
              <a:buChar char="²"/>
            </a:pPr>
            <a:r>
              <a:rPr lang="en-US" sz="3200" dirty="0"/>
              <a:t>Apo E-2 (Poorly binds to receptors)</a:t>
            </a:r>
          </a:p>
          <a:p>
            <a:pPr lvl="1">
              <a:buFont typeface="Wingdings" charset="2"/>
              <a:buChar char="²"/>
            </a:pPr>
            <a:r>
              <a:rPr lang="en-US" sz="3200" dirty="0"/>
              <a:t>Apo E-3</a:t>
            </a:r>
          </a:p>
          <a:p>
            <a:pPr lvl="1">
              <a:buFont typeface="Wingdings" charset="2"/>
              <a:buChar char="²"/>
            </a:pPr>
            <a:r>
              <a:rPr lang="en-US" sz="3200" dirty="0"/>
              <a:t>Apo E-4</a:t>
            </a:r>
          </a:p>
          <a:p>
            <a:pPr>
              <a:buFont typeface="Wingdings" charset="2"/>
              <a:buChar char="²"/>
            </a:pP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951859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342" y="160000"/>
            <a:ext cx="8694174" cy="9756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Low density lipoprotein (LDL)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8971" y="1045291"/>
            <a:ext cx="5730886" cy="5698938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²"/>
            </a:pPr>
            <a:r>
              <a:rPr lang="en-US" sz="3000" dirty="0">
                <a:solidFill>
                  <a:srgbClr val="404040"/>
                </a:solidFill>
                <a:cs typeface="Garamond"/>
              </a:rPr>
              <a:t>Mainly contains </a:t>
            </a:r>
            <a:r>
              <a:rPr lang="en-US" sz="3000" dirty="0">
                <a:solidFill>
                  <a:srgbClr val="FF6600"/>
                </a:solidFill>
                <a:cs typeface="Garamond"/>
              </a:rPr>
              <a:t>cholesterol</a:t>
            </a:r>
            <a:r>
              <a:rPr lang="en-US" sz="3000" dirty="0">
                <a:solidFill>
                  <a:srgbClr val="404040"/>
                </a:solidFill>
                <a:cs typeface="Garamond"/>
              </a:rPr>
              <a:t> and </a:t>
            </a:r>
            <a:r>
              <a:rPr lang="en-US" sz="3000" dirty="0" err="1">
                <a:solidFill>
                  <a:srgbClr val="FF6600"/>
                </a:solidFill>
                <a:cs typeface="Garamond"/>
              </a:rPr>
              <a:t>cholesteryl</a:t>
            </a:r>
            <a:r>
              <a:rPr lang="en-US" sz="3000" dirty="0">
                <a:solidFill>
                  <a:srgbClr val="FF6600"/>
                </a:solidFill>
                <a:cs typeface="Garamond"/>
              </a:rPr>
              <a:t> esters</a:t>
            </a:r>
          </a:p>
          <a:p>
            <a:pPr>
              <a:buFont typeface="Wingdings" charset="2"/>
              <a:buChar char="²"/>
            </a:pPr>
            <a:r>
              <a:rPr lang="en-US" sz="3000" dirty="0">
                <a:solidFill>
                  <a:srgbClr val="404040"/>
                </a:solidFill>
                <a:cs typeface="Garamond"/>
              </a:rPr>
              <a:t>Produced from VLDL particles</a:t>
            </a:r>
          </a:p>
          <a:p>
            <a:pPr>
              <a:buFont typeface="Wingdings" charset="2"/>
              <a:buChar char="²"/>
            </a:pPr>
            <a:r>
              <a:rPr lang="en-US" sz="3000" dirty="0">
                <a:solidFill>
                  <a:srgbClr val="404040"/>
                </a:solidFill>
                <a:cs typeface="Garamond"/>
              </a:rPr>
              <a:t>Contains </a:t>
            </a:r>
            <a:r>
              <a:rPr lang="en-US" sz="3000" dirty="0">
                <a:solidFill>
                  <a:srgbClr val="FF6600"/>
                </a:solidFill>
                <a:cs typeface="Garamond"/>
              </a:rPr>
              <a:t>Apo B-100 </a:t>
            </a:r>
            <a:r>
              <a:rPr lang="en-US" sz="3000" dirty="0">
                <a:solidFill>
                  <a:srgbClr val="404040"/>
                </a:solidFill>
                <a:cs typeface="Garamond"/>
              </a:rPr>
              <a:t>lipoprotein</a:t>
            </a:r>
          </a:p>
          <a:p>
            <a:pPr>
              <a:buFont typeface="Wingdings" charset="2"/>
              <a:buChar char="²"/>
            </a:pPr>
            <a:r>
              <a:rPr lang="en-US" sz="3000" dirty="0">
                <a:solidFill>
                  <a:srgbClr val="404040"/>
                </a:solidFill>
                <a:cs typeface="Garamond"/>
              </a:rPr>
              <a:t>Provides cholesterol </a:t>
            </a:r>
            <a:r>
              <a:rPr lang="en-US" sz="3000" dirty="0">
                <a:solidFill>
                  <a:srgbClr val="FF6600"/>
                </a:solidFill>
                <a:cs typeface="Garamond"/>
              </a:rPr>
              <a:t>to peripheral tissue</a:t>
            </a:r>
          </a:p>
          <a:p>
            <a:pPr>
              <a:buFont typeface="Wingdings" charset="2"/>
              <a:buChar char="²"/>
            </a:pPr>
            <a:r>
              <a:rPr lang="en-US" sz="3000" dirty="0">
                <a:solidFill>
                  <a:srgbClr val="404040"/>
                </a:solidFill>
                <a:cs typeface="Garamond"/>
              </a:rPr>
              <a:t>LDL binds to cell surface receptors thru Apo B-100 (</a:t>
            </a:r>
            <a:r>
              <a:rPr lang="en-US" sz="3000" dirty="0">
                <a:solidFill>
                  <a:srgbClr val="FF6600"/>
                </a:solidFill>
                <a:cs typeface="Garamond"/>
              </a:rPr>
              <a:t>receptor-mediated endocytosis</a:t>
            </a:r>
            <a:r>
              <a:rPr lang="en-US" sz="3000" dirty="0">
                <a:solidFill>
                  <a:srgbClr val="404040"/>
                </a:solidFill>
                <a:cs typeface="Garamond"/>
              </a:rPr>
              <a:t>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869856" y="1233336"/>
            <a:ext cx="3174772" cy="5510893"/>
            <a:chOff x="5953586" y="840090"/>
            <a:chExt cx="3174772" cy="55108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17886" t="8653" r="17685" b="5198"/>
            <a:stretch/>
          </p:blipFill>
          <p:spPr>
            <a:xfrm>
              <a:off x="5953586" y="840090"/>
              <a:ext cx="3174772" cy="316192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53586" y="3988783"/>
              <a:ext cx="3162300" cy="2362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9616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297" y="160000"/>
            <a:ext cx="8694174" cy="9756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High density lipoprotein (HDL)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8971" y="1477958"/>
            <a:ext cx="5730886" cy="4942156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²"/>
            </a:pPr>
            <a:r>
              <a:rPr lang="en-US" sz="3000" dirty="0">
                <a:solidFill>
                  <a:srgbClr val="404040"/>
                </a:solidFill>
                <a:cs typeface="Garamond"/>
              </a:rPr>
              <a:t>Mainly contains:</a:t>
            </a:r>
          </a:p>
          <a:p>
            <a:pPr lvl="1">
              <a:buFont typeface="Wingdings" charset="2"/>
              <a:buChar char="²"/>
            </a:pPr>
            <a:r>
              <a:rPr lang="en-US" sz="2800" dirty="0">
                <a:solidFill>
                  <a:srgbClr val="FF6600"/>
                </a:solidFill>
                <a:cs typeface="Garamond"/>
              </a:rPr>
              <a:t>Protein, phospholipids, cholesterol, </a:t>
            </a:r>
            <a:r>
              <a:rPr lang="en-US" sz="2800" dirty="0" err="1">
                <a:solidFill>
                  <a:srgbClr val="FF6600"/>
                </a:solidFill>
                <a:cs typeface="Garamond"/>
              </a:rPr>
              <a:t>cholesteryl</a:t>
            </a:r>
            <a:r>
              <a:rPr lang="en-US" sz="2800" dirty="0">
                <a:solidFill>
                  <a:srgbClr val="FF6600"/>
                </a:solidFill>
                <a:cs typeface="Garamond"/>
              </a:rPr>
              <a:t> esters</a:t>
            </a:r>
          </a:p>
          <a:p>
            <a:pPr>
              <a:buFont typeface="Wingdings" charset="2"/>
              <a:buChar char="²"/>
            </a:pPr>
            <a:r>
              <a:rPr lang="en-US" sz="3000" dirty="0">
                <a:solidFill>
                  <a:srgbClr val="404040"/>
                </a:solidFill>
                <a:cs typeface="Garamond"/>
              </a:rPr>
              <a:t>Produced in the liver and intestine</a:t>
            </a:r>
          </a:p>
          <a:p>
            <a:pPr>
              <a:buFont typeface="Wingdings" charset="2"/>
              <a:buChar char="²"/>
            </a:pPr>
            <a:r>
              <a:rPr lang="en-US" sz="3000" dirty="0">
                <a:solidFill>
                  <a:srgbClr val="404040"/>
                </a:solidFill>
                <a:cs typeface="Garamond"/>
              </a:rPr>
              <a:t>Contains </a:t>
            </a:r>
            <a:r>
              <a:rPr lang="en-US" sz="3000" dirty="0">
                <a:solidFill>
                  <a:srgbClr val="FF6600"/>
                </a:solidFill>
                <a:cs typeface="Garamond"/>
              </a:rPr>
              <a:t>Apo A-1</a:t>
            </a:r>
            <a:r>
              <a:rPr lang="en-US" sz="3000" dirty="0">
                <a:solidFill>
                  <a:srgbClr val="404040"/>
                </a:solidFill>
                <a:cs typeface="Garamond"/>
              </a:rPr>
              <a:t>, </a:t>
            </a:r>
            <a:r>
              <a:rPr lang="en-US" sz="3000" dirty="0">
                <a:solidFill>
                  <a:srgbClr val="FF6600"/>
                </a:solidFill>
                <a:cs typeface="Garamond"/>
              </a:rPr>
              <a:t>C-2</a:t>
            </a:r>
            <a:r>
              <a:rPr lang="en-US" sz="3000" dirty="0">
                <a:solidFill>
                  <a:srgbClr val="404040"/>
                </a:solidFill>
                <a:cs typeface="Garamond"/>
              </a:rPr>
              <a:t> and </a:t>
            </a:r>
            <a:r>
              <a:rPr lang="en-US" sz="3000" dirty="0">
                <a:solidFill>
                  <a:srgbClr val="FF6600"/>
                </a:solidFill>
                <a:cs typeface="Garamond"/>
              </a:rPr>
              <a:t>E</a:t>
            </a:r>
            <a:r>
              <a:rPr lang="en-US" sz="3000" dirty="0">
                <a:solidFill>
                  <a:srgbClr val="404040"/>
                </a:solidFill>
                <a:cs typeface="Garamond"/>
              </a:rPr>
              <a:t> lipoproteins</a:t>
            </a:r>
          </a:p>
          <a:p>
            <a:pPr>
              <a:buFont typeface="Wingdings" charset="2"/>
              <a:buChar char="²"/>
            </a:pPr>
            <a:r>
              <a:rPr lang="en-US" sz="3000" dirty="0">
                <a:solidFill>
                  <a:srgbClr val="404040"/>
                </a:solidFill>
                <a:cs typeface="Garamond"/>
              </a:rPr>
              <a:t>Take up cholesterol </a:t>
            </a:r>
            <a:r>
              <a:rPr lang="en-US" sz="3000" dirty="0">
                <a:solidFill>
                  <a:srgbClr val="FF6600"/>
                </a:solidFill>
                <a:cs typeface="Garamond"/>
              </a:rPr>
              <a:t>from peripheral tissues to the liver</a:t>
            </a:r>
          </a:p>
          <a:p>
            <a:pPr>
              <a:buFont typeface="Wingdings" charset="2"/>
              <a:buChar char="²"/>
            </a:pPr>
            <a:endParaRPr lang="en-US" sz="3000" dirty="0">
              <a:solidFill>
                <a:srgbClr val="404040"/>
              </a:solidFill>
              <a:cs typeface="Garamon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7932" r="18582"/>
          <a:stretch/>
        </p:blipFill>
        <p:spPr>
          <a:xfrm>
            <a:off x="5970284" y="1624078"/>
            <a:ext cx="3057370" cy="458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32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Lipoprotein lipase (LPL)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²"/>
            </a:pPr>
            <a:r>
              <a:rPr lang="en-US" sz="2800" dirty="0"/>
              <a:t>Extracellular enzyme that degrades lipids</a:t>
            </a:r>
          </a:p>
          <a:p>
            <a:pPr>
              <a:buFont typeface="Wingdings" charset="2"/>
              <a:buChar char="²"/>
            </a:pPr>
            <a:r>
              <a:rPr lang="en-US" sz="2800" dirty="0"/>
              <a:t>Anchored by heparin sulfate to the capillary walls of most tissues</a:t>
            </a:r>
          </a:p>
          <a:p>
            <a:pPr>
              <a:buFont typeface="Wingdings" charset="2"/>
              <a:buChar char="²"/>
            </a:pPr>
            <a:r>
              <a:rPr lang="en-US" sz="2800" dirty="0"/>
              <a:t>Mainly present in adipose tissue, cardiac and skeletal muscle</a:t>
            </a:r>
          </a:p>
          <a:p>
            <a:pPr>
              <a:buFont typeface="Wingdings" charset="2"/>
              <a:buChar char="²"/>
            </a:pPr>
            <a:r>
              <a:rPr lang="en-US" sz="2800" dirty="0"/>
              <a:t>Requires </a:t>
            </a:r>
            <a:r>
              <a:rPr lang="en-US" sz="2800" dirty="0" err="1"/>
              <a:t>apo</a:t>
            </a:r>
            <a:r>
              <a:rPr lang="en-US" sz="2800" dirty="0"/>
              <a:t> C-II for activation</a:t>
            </a:r>
          </a:p>
          <a:p>
            <a:pPr>
              <a:buFont typeface="Wingdings" charset="2"/>
              <a:buChar char="²"/>
            </a:pPr>
            <a:r>
              <a:rPr lang="en-US" sz="2800" dirty="0"/>
              <a:t>Degrades TAGs into free fatty acids and glycerol</a:t>
            </a:r>
          </a:p>
          <a:p>
            <a:pPr>
              <a:buFont typeface="Wingdings" charset="2"/>
              <a:buChar char="²"/>
            </a:pPr>
            <a:r>
              <a:rPr lang="en-US" sz="2800" dirty="0"/>
              <a:t>Insulin stimulates LPL synthesis</a:t>
            </a:r>
          </a:p>
          <a:p>
            <a:pPr>
              <a:buFont typeface="Wingdings" charset="2"/>
              <a:buChar char="²"/>
            </a:pPr>
            <a:r>
              <a:rPr lang="en-US" sz="2800" dirty="0">
                <a:solidFill>
                  <a:srgbClr val="FF6600"/>
                </a:solidFill>
              </a:rPr>
              <a:t>Deficiency of LPL or apo C-II causes:</a:t>
            </a:r>
          </a:p>
          <a:p>
            <a:pPr lvl="1">
              <a:buFont typeface="Wingdings" charset="2"/>
              <a:buChar char="²"/>
            </a:pPr>
            <a:r>
              <a:rPr lang="en-US" sz="2800" dirty="0">
                <a:solidFill>
                  <a:srgbClr val="FF6600"/>
                </a:solidFill>
              </a:rPr>
              <a:t>Type 1 hyperlipoproteinemia (familial LPL deficiency)</a:t>
            </a:r>
            <a:r>
              <a:rPr lang="en-US" sz="2800" dirty="0"/>
              <a:t>	</a:t>
            </a:r>
            <a:r>
              <a:rPr lang="en-US" dirty="0"/>
              <a:t>	</a:t>
            </a:r>
          </a:p>
          <a:p>
            <a:pPr>
              <a:buFont typeface="Wingdings" charset="2"/>
              <a:buChar char="²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684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VLDL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>
                <a:solidFill>
                  <a:srgbClr val="FF6600"/>
                </a:solidFill>
              </a:rPr>
              <a:t>Hypolipoproteinemia</a:t>
            </a:r>
          </a:p>
          <a:p>
            <a:pPr marL="45720" indent="0">
              <a:buNone/>
            </a:pPr>
            <a:endParaRPr lang="en-US" sz="2800" dirty="0"/>
          </a:p>
          <a:p>
            <a:pPr>
              <a:buFont typeface="Wingdings" charset="2"/>
              <a:buChar char="²"/>
            </a:pPr>
            <a:r>
              <a:rPr lang="en-US" sz="3000" dirty="0">
                <a:solidFill>
                  <a:srgbClr val="FF6600"/>
                </a:solidFill>
              </a:rPr>
              <a:t>Abetalipoproteinemia</a:t>
            </a:r>
            <a:r>
              <a:rPr lang="en-US" sz="3000" dirty="0"/>
              <a:t> is due to inability to load apo B with lipids</a:t>
            </a:r>
          </a:p>
          <a:p>
            <a:pPr>
              <a:buFont typeface="Wingdings" charset="2"/>
              <a:buChar char="²"/>
            </a:pPr>
            <a:r>
              <a:rPr lang="en-US" sz="3000" dirty="0"/>
              <a:t>Few VLDLs  and chylomicrons are formed</a:t>
            </a:r>
          </a:p>
          <a:p>
            <a:pPr>
              <a:buFont typeface="Wingdings" charset="2"/>
              <a:buChar char="²"/>
            </a:pPr>
            <a:r>
              <a:rPr lang="en-US" sz="3000" dirty="0"/>
              <a:t>TAGs accumulate in liver and intestine</a:t>
            </a:r>
          </a:p>
          <a:p>
            <a:pPr>
              <a:buFont typeface="Wingdings" charset="2"/>
              <a:buChar char="²"/>
            </a:pPr>
            <a:endParaRPr lang="en-US" dirty="0"/>
          </a:p>
          <a:p>
            <a:pPr>
              <a:buFont typeface="Wingdings" charset="2"/>
              <a:buChar char="²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732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552" y="257699"/>
            <a:ext cx="752685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162" y="1203158"/>
            <a:ext cx="8479282" cy="5146311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en-US" sz="2800" dirty="0"/>
              <a:t>By the end of this lecture, the First Year students will be able to:</a:t>
            </a:r>
          </a:p>
          <a:p>
            <a:pPr>
              <a:buFont typeface="Wingdings" charset="2"/>
              <a:buChar char="²"/>
            </a:pPr>
            <a:r>
              <a:rPr lang="en-US" sz="2800" dirty="0"/>
              <a:t>Define and list the types, structure and composition of lipoproteins</a:t>
            </a:r>
          </a:p>
          <a:p>
            <a:pPr>
              <a:buFont typeface="Wingdings" charset="2"/>
              <a:buChar char="²"/>
            </a:pPr>
            <a:r>
              <a:rPr lang="en-US" sz="2800" dirty="0"/>
              <a:t>Understand various functions of lipoprotein particles</a:t>
            </a:r>
          </a:p>
          <a:p>
            <a:pPr>
              <a:buFont typeface="Wingdings" charset="2"/>
              <a:buChar char="²"/>
            </a:pPr>
            <a:r>
              <a:rPr lang="en-US" sz="2800" dirty="0"/>
              <a:t>Compare the functions of lipoprotein particles and their implications in disease</a:t>
            </a:r>
          </a:p>
          <a:p>
            <a:pPr>
              <a:buFont typeface="Wingdings" charset="2"/>
              <a:buChar char="²"/>
            </a:pPr>
            <a:r>
              <a:rPr lang="en-US" sz="2800" dirty="0"/>
              <a:t>Understand the metabolism of chylomicrons, VLDL and LDL particles</a:t>
            </a:r>
          </a:p>
          <a:p>
            <a:pPr>
              <a:buFont typeface="Wingdings" charset="2"/>
              <a:buChar char="²"/>
            </a:pPr>
            <a:r>
              <a:rPr lang="en-US" sz="2800" dirty="0"/>
              <a:t>Discuss the functions of lipoprotein lipase and its role in disease</a:t>
            </a:r>
          </a:p>
          <a:p>
            <a:pPr>
              <a:buFont typeface="Wingdings" charset="2"/>
              <a:buChar char="²"/>
            </a:pPr>
            <a:r>
              <a:rPr lang="en-US" sz="2800" dirty="0"/>
              <a:t>List the diseases due to imbalance in the metabolism of lipoproteins</a:t>
            </a:r>
          </a:p>
        </p:txBody>
      </p:sp>
    </p:spTree>
    <p:extLst>
      <p:ext uri="{BB962C8B-B14F-4D97-AF65-F5344CB8AC3E}">
        <p14:creationId xmlns:p14="http://schemas.microsoft.com/office/powerpoint/2010/main" val="2296308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VLDL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2800" dirty="0">
                <a:solidFill>
                  <a:srgbClr val="FF6600"/>
                </a:solidFill>
              </a:rPr>
              <a:t>Steatohepatitis</a:t>
            </a:r>
          </a:p>
          <a:p>
            <a:pPr marL="45720" indent="0" algn="ctr">
              <a:buNone/>
            </a:pPr>
            <a:r>
              <a:rPr lang="en-US" sz="2800" dirty="0">
                <a:solidFill>
                  <a:srgbClr val="FF6600"/>
                </a:solidFill>
              </a:rPr>
              <a:t>(Fatty liver disease)</a:t>
            </a:r>
          </a:p>
          <a:p>
            <a:pPr lvl="0">
              <a:buClr>
                <a:srgbClr val="F14124">
                  <a:lumMod val="75000"/>
                </a:srgbClr>
              </a:buClr>
              <a:buFont typeface="Wingdings" charset="2"/>
              <a:buChar char="²"/>
            </a:pPr>
            <a:endParaRPr lang="en-US" sz="3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F14124">
                  <a:lumMod val="75000"/>
                </a:srgbClr>
              </a:buClr>
              <a:buFont typeface="Wingdings" charset="2"/>
              <a:buChar char="²"/>
            </a:pP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Imbalance between:</a:t>
            </a:r>
          </a:p>
          <a:p>
            <a:pPr lvl="1">
              <a:buClr>
                <a:srgbClr val="F14124">
                  <a:lumMod val="75000"/>
                </a:srgbClr>
              </a:buClr>
              <a:buFont typeface="Wingdings" charset="2"/>
              <a:buChar char="²"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TAG synthesis in the liver and </a:t>
            </a:r>
          </a:p>
          <a:p>
            <a:pPr lvl="1">
              <a:buClr>
                <a:srgbClr val="F14124">
                  <a:lumMod val="75000"/>
                </a:srgbClr>
              </a:buClr>
              <a:buFont typeface="Wingdings" charset="2"/>
              <a:buChar char="²"/>
            </a:pPr>
            <a:r>
              <a:rPr lang="en-US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Secretion from the liver</a:t>
            </a:r>
          </a:p>
          <a:p>
            <a:pPr>
              <a:buClr>
                <a:srgbClr val="F14124">
                  <a:lumMod val="75000"/>
                </a:srgbClr>
              </a:buClr>
              <a:buFont typeface="Wingdings" charset="2"/>
              <a:buChar char="²"/>
            </a:pPr>
            <a:r>
              <a:rPr lang="en-US" sz="3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Leads to accumulation of TAGs in the liver (fatty liver)</a:t>
            </a:r>
          </a:p>
          <a:p>
            <a:pPr>
              <a:buFont typeface="Wingdings" charset="2"/>
              <a:buChar char="²"/>
            </a:pPr>
            <a:endParaRPr lang="en-US" dirty="0"/>
          </a:p>
          <a:p>
            <a:pPr>
              <a:buFont typeface="Wingdings" charset="2"/>
              <a:buChar char="²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595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VLDL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200" dirty="0">
                <a:solidFill>
                  <a:srgbClr val="FF6600"/>
                </a:solidFill>
              </a:rPr>
              <a:t>Type I hyperlipoproteinemia</a:t>
            </a:r>
          </a:p>
          <a:p>
            <a:pPr>
              <a:buFont typeface="Wingdings" charset="2"/>
              <a:buChar char="²"/>
            </a:pPr>
            <a:r>
              <a:rPr lang="en-US" sz="3200" dirty="0"/>
              <a:t>A rare, autosomal recessive disease</a:t>
            </a:r>
          </a:p>
          <a:p>
            <a:pPr>
              <a:buFont typeface="Wingdings" charset="2"/>
              <a:buChar char="²"/>
            </a:pPr>
            <a:r>
              <a:rPr lang="en-US" sz="3200" dirty="0"/>
              <a:t>Due to familial deficiency of LPL or its coenzyme (</a:t>
            </a:r>
            <a:r>
              <a:rPr lang="en-US" sz="3200" dirty="0" err="1"/>
              <a:t>apo</a:t>
            </a:r>
            <a:r>
              <a:rPr lang="en-US" sz="3200" dirty="0"/>
              <a:t> C-II)</a:t>
            </a:r>
          </a:p>
          <a:p>
            <a:pPr>
              <a:buFont typeface="Wingdings" charset="2"/>
              <a:buChar char="²"/>
            </a:pPr>
            <a:r>
              <a:rPr lang="en-US" sz="3200" dirty="0"/>
              <a:t>Causes excessive accumulation of chylomicrons in plasma (≥1000 mg/dl) </a:t>
            </a:r>
            <a:r>
              <a:rPr lang="en-US" sz="3200" dirty="0">
                <a:solidFill>
                  <a:srgbClr val="FF6600"/>
                </a:solidFill>
              </a:rPr>
              <a:t>(hyperchylomicronemia)</a:t>
            </a:r>
          </a:p>
          <a:p>
            <a:pPr>
              <a:buFont typeface="Wingdings" charset="2"/>
              <a:buChar char="²"/>
            </a:pPr>
            <a:r>
              <a:rPr lang="en-US" sz="3200" dirty="0"/>
              <a:t>High fasting plasma TAGs are observed in these patients</a:t>
            </a:r>
          </a:p>
          <a:p>
            <a:pPr>
              <a:buFont typeface="Wingdings" charset="2"/>
              <a:buChar char="²"/>
            </a:pPr>
            <a:endParaRPr lang="en-US" dirty="0"/>
          </a:p>
          <a:p>
            <a:pPr>
              <a:buFont typeface="Wingdings" charset="2"/>
              <a:buChar char="²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63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VLDL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3200" dirty="0">
                <a:solidFill>
                  <a:srgbClr val="FF6600"/>
                </a:solidFill>
              </a:rPr>
              <a:t>Type III hyperlipoproteinemia</a:t>
            </a:r>
          </a:p>
          <a:p>
            <a:pPr>
              <a:buFont typeface="Wingdings" charset="2"/>
              <a:buChar char="²"/>
            </a:pPr>
            <a:r>
              <a:rPr lang="en-US" sz="3000" dirty="0"/>
              <a:t>Also called </a:t>
            </a:r>
            <a:r>
              <a:rPr lang="en-US" sz="3000" dirty="0">
                <a:solidFill>
                  <a:srgbClr val="FF6600"/>
                </a:solidFill>
              </a:rPr>
              <a:t>familial dysbetalipoproteinemia</a:t>
            </a:r>
            <a:r>
              <a:rPr lang="en-US" sz="3000" dirty="0"/>
              <a:t>, or broad beta disease</a:t>
            </a:r>
          </a:p>
          <a:p>
            <a:pPr>
              <a:buFont typeface="Wingdings" charset="2"/>
              <a:buChar char="²"/>
            </a:pPr>
            <a:r>
              <a:rPr lang="en-US" sz="3000" dirty="0"/>
              <a:t>Individuals homozygous for apo E-2 are deficient in clearing:</a:t>
            </a:r>
          </a:p>
          <a:p>
            <a:pPr lvl="1">
              <a:buFont typeface="Wingdings" charset="2"/>
              <a:buChar char="²"/>
            </a:pPr>
            <a:r>
              <a:rPr lang="en-US" sz="2800" dirty="0"/>
              <a:t>Chylomicron remnants and</a:t>
            </a:r>
          </a:p>
          <a:p>
            <a:pPr lvl="1">
              <a:buFont typeface="Wingdings" charset="2"/>
              <a:buChar char="²"/>
            </a:pPr>
            <a:r>
              <a:rPr lang="en-US" sz="2800" dirty="0"/>
              <a:t>IDL from the circulation</a:t>
            </a:r>
          </a:p>
          <a:p>
            <a:pPr>
              <a:buFont typeface="Wingdings" charset="2"/>
              <a:buChar char="²"/>
            </a:pPr>
            <a:r>
              <a:rPr lang="en-US" sz="3000" dirty="0"/>
              <a:t>Leads to </a:t>
            </a:r>
            <a:r>
              <a:rPr lang="en-US" sz="3000" dirty="0">
                <a:solidFill>
                  <a:srgbClr val="FF6600"/>
                </a:solidFill>
              </a:rPr>
              <a:t>hypercholesterolemia</a:t>
            </a:r>
            <a:r>
              <a:rPr lang="en-US" sz="3000" dirty="0"/>
              <a:t> and </a:t>
            </a:r>
            <a:r>
              <a:rPr lang="en-US" sz="3000" dirty="0">
                <a:solidFill>
                  <a:srgbClr val="FF6600"/>
                </a:solidFill>
              </a:rPr>
              <a:t>premature atherosclerosis</a:t>
            </a:r>
          </a:p>
          <a:p>
            <a:pPr>
              <a:buFont typeface="Wingdings" charset="2"/>
              <a:buChar char="²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4842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Take home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Autofit/>
          </a:bodyPr>
          <a:lstStyle/>
          <a:p>
            <a:pPr lvl="0">
              <a:buFont typeface="Wingdings" charset="2"/>
              <a:buChar char="²"/>
            </a:pPr>
            <a:r>
              <a:rPr lang="en-US" sz="2800" dirty="0"/>
              <a:t>Lipoproteins are important for transportation of lipids to and from liver and peripheral tissues</a:t>
            </a:r>
          </a:p>
          <a:p>
            <a:pPr lvl="0">
              <a:buFont typeface="Wingdings" charset="2"/>
              <a:buChar char="²"/>
            </a:pPr>
            <a:endParaRPr lang="en-US" sz="2800" dirty="0"/>
          </a:p>
          <a:p>
            <a:pPr lvl="0">
              <a:buFont typeface="Wingdings" charset="2"/>
              <a:buChar char="²"/>
            </a:pPr>
            <a:r>
              <a:rPr lang="en-US" sz="2800" dirty="0"/>
              <a:t>Different types of lipoproteins perform different functions in the body</a:t>
            </a:r>
          </a:p>
          <a:p>
            <a:pPr lvl="0">
              <a:buFont typeface="Wingdings" charset="2"/>
              <a:buChar char="²"/>
            </a:pPr>
            <a:endParaRPr lang="en-US" sz="2800" dirty="0"/>
          </a:p>
          <a:p>
            <a:pPr lvl="0">
              <a:buFont typeface="Wingdings" charset="2"/>
              <a:buChar char="²"/>
            </a:pPr>
            <a:r>
              <a:rPr lang="en-US" sz="2800" dirty="0"/>
              <a:t>Imbalance in the metabolism of lipoproteins leads to accumulation of lipids in the tissues and circulation increasing the risk for atherosclerosis and coronary heart disease</a:t>
            </a:r>
            <a:endParaRPr lang="en-CA" sz="2800" b="1" u="words" dirty="0"/>
          </a:p>
        </p:txBody>
      </p:sp>
    </p:spTree>
    <p:extLst>
      <p:ext uri="{BB962C8B-B14F-4D97-AF65-F5344CB8AC3E}">
        <p14:creationId xmlns:p14="http://schemas.microsoft.com/office/powerpoint/2010/main" val="2382561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96517"/>
            <a:ext cx="8558650" cy="5159628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en-US" sz="3200" dirty="0"/>
          </a:p>
          <a:p>
            <a:pPr marL="45720" indent="0">
              <a:buNone/>
            </a:pPr>
            <a:r>
              <a:rPr lang="en-US" sz="3200" dirty="0"/>
              <a:t>Lippincott’s Biochemistry. 6</a:t>
            </a:r>
            <a:r>
              <a:rPr lang="en-US" sz="3200" baseline="30000" dirty="0"/>
              <a:t>th</a:t>
            </a:r>
            <a:r>
              <a:rPr lang="en-US" sz="3200" dirty="0"/>
              <a:t> Edition, Chapter 18, pp. 226-232. Lippincott Williams &amp; Wilkins, New York, USA. </a:t>
            </a:r>
            <a:endParaRPr lang="en-CA" sz="3200" b="1" u="words" dirty="0"/>
          </a:p>
        </p:txBody>
      </p:sp>
    </p:spTree>
    <p:extLst>
      <p:ext uri="{BB962C8B-B14F-4D97-AF65-F5344CB8AC3E}">
        <p14:creationId xmlns:p14="http://schemas.microsoft.com/office/powerpoint/2010/main" val="2282871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552" y="257699"/>
            <a:ext cx="752685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162" y="1587577"/>
            <a:ext cx="8479282" cy="476189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sz="3600" dirty="0"/>
              <a:t>Lipoprotein types and composition</a:t>
            </a:r>
          </a:p>
          <a:p>
            <a:pPr>
              <a:buFont typeface="Wingdings" charset="2"/>
              <a:buChar char="²"/>
            </a:pPr>
            <a:r>
              <a:rPr lang="en-US" sz="3600" dirty="0"/>
              <a:t>Apolipoproteins</a:t>
            </a:r>
          </a:p>
          <a:p>
            <a:pPr>
              <a:buFont typeface="Wingdings" charset="2"/>
              <a:buChar char="²"/>
            </a:pPr>
            <a:r>
              <a:rPr lang="en-US" sz="3600" dirty="0"/>
              <a:t>Chylomicrons</a:t>
            </a:r>
          </a:p>
          <a:p>
            <a:pPr>
              <a:buFont typeface="Wingdings" charset="2"/>
              <a:buChar char="²"/>
            </a:pPr>
            <a:r>
              <a:rPr lang="en-US" sz="3600" dirty="0"/>
              <a:t>VLDL particles and their metabolism</a:t>
            </a:r>
          </a:p>
          <a:p>
            <a:pPr>
              <a:buFont typeface="Wingdings" charset="2"/>
              <a:buChar char="²"/>
            </a:pPr>
            <a:r>
              <a:rPr lang="en-US" sz="3600" dirty="0"/>
              <a:t>Lipoprotein lipase</a:t>
            </a:r>
          </a:p>
          <a:p>
            <a:pPr>
              <a:buFont typeface="Wingdings" charset="2"/>
              <a:buChar char="²"/>
            </a:pPr>
            <a:r>
              <a:rPr lang="en-US" sz="3600" dirty="0"/>
              <a:t>VLDL diseases</a:t>
            </a:r>
          </a:p>
        </p:txBody>
      </p:sp>
    </p:spTree>
    <p:extLst>
      <p:ext uri="{BB962C8B-B14F-4D97-AF65-F5344CB8AC3E}">
        <p14:creationId xmlns:p14="http://schemas.microsoft.com/office/powerpoint/2010/main" val="2216895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552" y="257699"/>
            <a:ext cx="752685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Lipoproteins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162" y="1587577"/>
            <a:ext cx="8479282" cy="476189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sz="2800" dirty="0"/>
              <a:t>Lipids are hydrophobic molecules</a:t>
            </a:r>
          </a:p>
          <a:p>
            <a:pPr>
              <a:buFont typeface="Wingdings" charset="2"/>
              <a:buChar char="²"/>
            </a:pPr>
            <a:r>
              <a:rPr lang="en-US" sz="2800" dirty="0"/>
              <a:t>Transported in plasma as lipoprotein particles</a:t>
            </a:r>
          </a:p>
          <a:p>
            <a:pPr>
              <a:buFont typeface="Wingdings" charset="2"/>
              <a:buChar char="²"/>
            </a:pPr>
            <a:r>
              <a:rPr lang="en-US" sz="2800" dirty="0"/>
              <a:t>Plasma lipoproteins are spherical macromolecular complexes of:</a:t>
            </a:r>
          </a:p>
          <a:p>
            <a:pPr lvl="1">
              <a:buFont typeface="Wingdings" charset="2"/>
              <a:buChar char="²"/>
            </a:pPr>
            <a:r>
              <a:rPr lang="en-US" sz="2800" dirty="0">
                <a:solidFill>
                  <a:srgbClr val="FF6600"/>
                </a:solidFill>
              </a:rPr>
              <a:t>Lipids</a:t>
            </a:r>
            <a:r>
              <a:rPr lang="en-US" sz="2800" dirty="0"/>
              <a:t> and</a:t>
            </a:r>
          </a:p>
          <a:p>
            <a:pPr lvl="1">
              <a:buFont typeface="Wingdings" charset="2"/>
              <a:buChar char="²"/>
            </a:pPr>
            <a:r>
              <a:rPr lang="en-US" sz="2800" dirty="0">
                <a:solidFill>
                  <a:srgbClr val="FF6600"/>
                </a:solidFill>
              </a:rPr>
              <a:t>Specific proteins (apolipoproteins)</a:t>
            </a:r>
          </a:p>
          <a:p>
            <a:pPr>
              <a:buFont typeface="Wingdings" charset="2"/>
              <a:buChar char="²"/>
            </a:pPr>
            <a:r>
              <a:rPr lang="en-US" sz="2800" dirty="0"/>
              <a:t>Lipoproteins keep lipid contents soluble while transporting them to and from the tissues</a:t>
            </a:r>
          </a:p>
        </p:txBody>
      </p:sp>
    </p:spTree>
    <p:extLst>
      <p:ext uri="{BB962C8B-B14F-4D97-AF65-F5344CB8AC3E}">
        <p14:creationId xmlns:p14="http://schemas.microsoft.com/office/powerpoint/2010/main" val="3329505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3" y="257699"/>
            <a:ext cx="6217258" cy="114300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/>
              <a:t>Types of lipoproteins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7162" y="1375902"/>
            <a:ext cx="6058529" cy="4974407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sz="2400" dirty="0"/>
              <a:t>Chylomicrons (lowest density, largest)</a:t>
            </a:r>
          </a:p>
          <a:p>
            <a:pPr>
              <a:buFont typeface="Wingdings" charset="2"/>
              <a:buChar char="²"/>
            </a:pPr>
            <a:r>
              <a:rPr lang="en-US" sz="2400" dirty="0"/>
              <a:t>VLDL (very low density lipoproteins)</a:t>
            </a:r>
          </a:p>
          <a:p>
            <a:pPr>
              <a:buFont typeface="Wingdings" charset="2"/>
              <a:buChar char="²"/>
            </a:pPr>
            <a:r>
              <a:rPr lang="en-US" sz="2400" dirty="0"/>
              <a:t>LDL (low density lipoproteins)</a:t>
            </a:r>
          </a:p>
          <a:p>
            <a:pPr>
              <a:buFont typeface="Wingdings" charset="2"/>
              <a:buChar char="²"/>
            </a:pPr>
            <a:r>
              <a:rPr lang="en-US" sz="2400" dirty="0"/>
              <a:t>HDL (high density lipoproteins)</a:t>
            </a:r>
          </a:p>
          <a:p>
            <a:pPr>
              <a:buFont typeface="Wingdings" charset="2"/>
              <a:buChar char="²"/>
            </a:pPr>
            <a:endParaRPr lang="en-US" sz="2400" dirty="0"/>
          </a:p>
          <a:p>
            <a:pPr>
              <a:buFont typeface="Wingdings" charset="2"/>
              <a:buChar char="²"/>
            </a:pPr>
            <a:r>
              <a:rPr lang="en-US" sz="2400" dirty="0"/>
              <a:t>Lipoproteins differ in:</a:t>
            </a:r>
          </a:p>
          <a:p>
            <a:pPr lvl="1">
              <a:buFont typeface="Wingdings" charset="2"/>
              <a:buChar char="²"/>
            </a:pPr>
            <a:r>
              <a:rPr lang="en-US" sz="2400" dirty="0"/>
              <a:t>Lipid and protein composition</a:t>
            </a:r>
          </a:p>
          <a:p>
            <a:pPr lvl="1">
              <a:buFont typeface="Wingdings" charset="2"/>
              <a:buChar char="²"/>
            </a:pPr>
            <a:r>
              <a:rPr lang="en-US" sz="2400" dirty="0"/>
              <a:t>Size</a:t>
            </a:r>
          </a:p>
          <a:p>
            <a:pPr lvl="1">
              <a:buFont typeface="Wingdings" charset="2"/>
              <a:buChar char="²"/>
            </a:pPr>
            <a:r>
              <a:rPr lang="en-US" sz="2400" dirty="0"/>
              <a:t>Density</a:t>
            </a:r>
          </a:p>
          <a:p>
            <a:pPr lvl="1">
              <a:buFont typeface="Wingdings" charset="2"/>
              <a:buChar char="²"/>
            </a:pPr>
            <a:r>
              <a:rPr lang="en-US" sz="2400" dirty="0"/>
              <a:t>Site of origin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698" y="0"/>
            <a:ext cx="2502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79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4856759" cy="1634163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/>
              <a:t>Compositions of</a:t>
            </a:r>
            <a:br>
              <a:rPr lang="en-US" dirty="0"/>
            </a:br>
            <a:r>
              <a:rPr lang="en-US" dirty="0"/>
              <a:t>lipoproteins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891862"/>
            <a:ext cx="4790625" cy="464366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sz="2400" dirty="0">
                <a:solidFill>
                  <a:srgbClr val="FF6600"/>
                </a:solidFill>
              </a:rPr>
              <a:t>Neutral lipid core (hydrophobic):</a:t>
            </a:r>
          </a:p>
          <a:p>
            <a:pPr lvl="1">
              <a:buFont typeface="Wingdings" charset="2"/>
              <a:buChar char="²"/>
            </a:pPr>
            <a:r>
              <a:rPr lang="en-US" sz="2400" dirty="0"/>
              <a:t>Triacylglycerols (TAGs)</a:t>
            </a:r>
          </a:p>
          <a:p>
            <a:pPr lvl="1">
              <a:buFont typeface="Wingdings" charset="2"/>
              <a:buChar char="²"/>
            </a:pPr>
            <a:r>
              <a:rPr lang="en-US" sz="2400" dirty="0"/>
              <a:t>Cholesteryl esters</a:t>
            </a:r>
          </a:p>
          <a:p>
            <a:pPr>
              <a:buFont typeface="Wingdings" charset="2"/>
              <a:buChar char="²"/>
            </a:pPr>
            <a:endParaRPr lang="en-US" sz="2400" dirty="0"/>
          </a:p>
          <a:p>
            <a:pPr>
              <a:buFont typeface="Wingdings" charset="2"/>
              <a:buChar char="²"/>
            </a:pPr>
            <a:r>
              <a:rPr lang="en-US" sz="2400" dirty="0">
                <a:solidFill>
                  <a:srgbClr val="FF6600"/>
                </a:solidFill>
              </a:rPr>
              <a:t>Hydrophilic shell:</a:t>
            </a:r>
          </a:p>
          <a:p>
            <a:pPr lvl="1">
              <a:buFont typeface="Wingdings" charset="2"/>
              <a:buChar char="²"/>
            </a:pPr>
            <a:r>
              <a:rPr lang="en-US" sz="2400" dirty="0"/>
              <a:t>Amphipathic apolipoproteins</a:t>
            </a:r>
          </a:p>
          <a:p>
            <a:pPr lvl="1">
              <a:buFont typeface="Wingdings" charset="2"/>
              <a:buChar char="²"/>
            </a:pPr>
            <a:r>
              <a:rPr lang="en-US" sz="2400" dirty="0"/>
              <a:t>Phospholipids</a:t>
            </a:r>
          </a:p>
          <a:p>
            <a:pPr lvl="1">
              <a:buFont typeface="Wingdings" charset="2"/>
              <a:buChar char="²"/>
            </a:pPr>
            <a:r>
              <a:rPr lang="en-US" sz="2400" dirty="0"/>
              <a:t>Free cholesterol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5192" y="0"/>
            <a:ext cx="4088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95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33" y="224902"/>
            <a:ext cx="3036717" cy="63420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150" y="224902"/>
            <a:ext cx="3029236" cy="36241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59150" y="3885546"/>
            <a:ext cx="57095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²"/>
            </a:pPr>
            <a:r>
              <a:rPr lang="en-US" sz="2400" dirty="0">
                <a:solidFill>
                  <a:srgbClr val="FF6600"/>
                </a:solidFill>
              </a:rPr>
              <a:t>TAGs are mainly transported by:</a:t>
            </a:r>
          </a:p>
          <a:p>
            <a:pPr lvl="1">
              <a:buFont typeface="Wingdings" charset="2"/>
              <a:buChar char="²"/>
            </a:pPr>
            <a:r>
              <a:rPr lang="en-US" sz="2400" dirty="0">
                <a:solidFill>
                  <a:srgbClr val="FF6600"/>
                </a:solidFill>
              </a:rPr>
              <a:t>Chylomicrons</a:t>
            </a:r>
          </a:p>
          <a:p>
            <a:pPr lvl="1">
              <a:buFont typeface="Wingdings" charset="2"/>
              <a:buChar char="²"/>
            </a:pPr>
            <a:r>
              <a:rPr lang="en-US" sz="2400" dirty="0">
                <a:solidFill>
                  <a:srgbClr val="FF6600"/>
                </a:solidFill>
              </a:rPr>
              <a:t>VLDL</a:t>
            </a:r>
          </a:p>
          <a:p>
            <a:pPr>
              <a:buFont typeface="Wingdings" charset="2"/>
              <a:buChar char="²"/>
            </a:pPr>
            <a:endParaRPr lang="en-US" sz="2400" dirty="0">
              <a:solidFill>
                <a:srgbClr val="FF6600"/>
              </a:solidFill>
            </a:endParaRPr>
          </a:p>
          <a:p>
            <a:pPr>
              <a:buFont typeface="Wingdings" charset="2"/>
              <a:buChar char="²"/>
            </a:pPr>
            <a:r>
              <a:rPr lang="en-US" sz="2400" dirty="0">
                <a:solidFill>
                  <a:srgbClr val="FF6600"/>
                </a:solidFill>
              </a:rPr>
              <a:t>Cholesterol mainly transported by:</a:t>
            </a:r>
          </a:p>
          <a:p>
            <a:pPr lvl="1">
              <a:buFont typeface="Wingdings" charset="2"/>
              <a:buChar char="²"/>
            </a:pPr>
            <a:r>
              <a:rPr lang="en-US" sz="2400" dirty="0">
                <a:solidFill>
                  <a:srgbClr val="FF6600"/>
                </a:solidFill>
              </a:rPr>
              <a:t>LDL</a:t>
            </a:r>
          </a:p>
          <a:p>
            <a:pPr lvl="1">
              <a:buFont typeface="Wingdings" charset="2"/>
              <a:buChar char="²"/>
            </a:pPr>
            <a:r>
              <a:rPr lang="en-US" sz="2400" dirty="0">
                <a:solidFill>
                  <a:srgbClr val="FF6600"/>
                </a:solidFill>
              </a:rPr>
              <a:t>HDL</a:t>
            </a:r>
          </a:p>
        </p:txBody>
      </p:sp>
    </p:spTree>
    <p:extLst>
      <p:ext uri="{BB962C8B-B14F-4D97-AF65-F5344CB8AC3E}">
        <p14:creationId xmlns:p14="http://schemas.microsoft.com/office/powerpoint/2010/main" val="1713943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485" y="274764"/>
            <a:ext cx="4856759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Apolipoproteins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270056"/>
            <a:ext cx="8558650" cy="5358075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dirty="0">
                <a:solidFill>
                  <a:srgbClr val="FF6600"/>
                </a:solidFill>
              </a:rPr>
              <a:t>Types:</a:t>
            </a:r>
          </a:p>
          <a:p>
            <a:pPr lvl="1">
              <a:buFont typeface="Wingdings" charset="2"/>
              <a:buChar char="²"/>
            </a:pPr>
            <a:r>
              <a:rPr lang="en-US" sz="2800" dirty="0"/>
              <a:t>Apo B-48, B-100</a:t>
            </a:r>
          </a:p>
          <a:p>
            <a:pPr lvl="1">
              <a:buFont typeface="Wingdings" charset="2"/>
              <a:buChar char="²"/>
            </a:pPr>
            <a:r>
              <a:rPr lang="en-US" sz="2800" dirty="0"/>
              <a:t>Apo C-I, C-II, C-III</a:t>
            </a:r>
          </a:p>
          <a:p>
            <a:pPr lvl="1">
              <a:buFont typeface="Wingdings" charset="2"/>
              <a:buChar char="²"/>
            </a:pPr>
            <a:r>
              <a:rPr lang="en-US" sz="2800" dirty="0"/>
              <a:t>Apo E</a:t>
            </a:r>
          </a:p>
          <a:p>
            <a:pPr marL="45720" indent="0">
              <a:buNone/>
            </a:pPr>
            <a:r>
              <a:rPr lang="en-US" sz="2800" dirty="0">
                <a:solidFill>
                  <a:srgbClr val="FF6600"/>
                </a:solidFill>
              </a:rPr>
              <a:t>Functions:</a:t>
            </a:r>
          </a:p>
          <a:p>
            <a:pPr lvl="1">
              <a:buFont typeface="Wingdings" charset="2"/>
              <a:buChar char="²"/>
            </a:pPr>
            <a:r>
              <a:rPr lang="en-US" sz="2800" dirty="0"/>
              <a:t>Provide structure to lipoprotein particles</a:t>
            </a:r>
          </a:p>
          <a:p>
            <a:pPr lvl="1">
              <a:buFont typeface="Wingdings" charset="2"/>
              <a:buChar char="²"/>
            </a:pPr>
            <a:r>
              <a:rPr lang="en-US" sz="2800" dirty="0"/>
              <a:t>Provide recognition sites for cell-surface receptors</a:t>
            </a:r>
          </a:p>
          <a:p>
            <a:pPr lvl="1">
              <a:buFont typeface="Wingdings" charset="2"/>
              <a:buChar char="²"/>
            </a:pPr>
            <a:r>
              <a:rPr lang="en-US" sz="2800" dirty="0"/>
              <a:t>Activators or coenzymes for the enzymes involved in lipoprotein metabolism</a:t>
            </a:r>
          </a:p>
        </p:txBody>
      </p:sp>
    </p:spTree>
    <p:extLst>
      <p:ext uri="{BB962C8B-B14F-4D97-AF65-F5344CB8AC3E}">
        <p14:creationId xmlns:p14="http://schemas.microsoft.com/office/powerpoint/2010/main" val="1116640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32" y="257698"/>
            <a:ext cx="8624784" cy="1157891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Chylomicrons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4566" y="1547887"/>
            <a:ext cx="8558650" cy="4630441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²"/>
            </a:pPr>
            <a:r>
              <a:rPr lang="en-US" sz="3200" dirty="0"/>
              <a:t>Assembled in the intestinal mucosal cells</a:t>
            </a:r>
          </a:p>
          <a:p>
            <a:pPr>
              <a:buFont typeface="Wingdings" charset="2"/>
              <a:buChar char="²"/>
            </a:pPr>
            <a:r>
              <a:rPr lang="en-US" sz="3200" dirty="0"/>
              <a:t>Transport to peripheral tissue:</a:t>
            </a:r>
          </a:p>
          <a:p>
            <a:pPr lvl="1">
              <a:buFont typeface="Wingdings" charset="2"/>
              <a:buChar char="²"/>
            </a:pPr>
            <a:r>
              <a:rPr lang="en-US" sz="3200" dirty="0">
                <a:solidFill>
                  <a:srgbClr val="FF6600"/>
                </a:solidFill>
              </a:rPr>
              <a:t>Dietary TAGs (90%)</a:t>
            </a:r>
          </a:p>
          <a:p>
            <a:pPr lvl="1">
              <a:buFont typeface="Wingdings" charset="2"/>
              <a:buChar char="²"/>
            </a:pPr>
            <a:r>
              <a:rPr lang="en-US" sz="3200" dirty="0">
                <a:solidFill>
                  <a:srgbClr val="FF6600"/>
                </a:solidFill>
              </a:rPr>
              <a:t>Cholesterol</a:t>
            </a:r>
          </a:p>
          <a:p>
            <a:pPr lvl="1">
              <a:buFont typeface="Wingdings" charset="2"/>
              <a:buChar char="²"/>
            </a:pPr>
            <a:r>
              <a:rPr lang="en-US" sz="3200" dirty="0">
                <a:solidFill>
                  <a:srgbClr val="FF6600"/>
                </a:solidFill>
              </a:rPr>
              <a:t>Fat-soluble vitamins</a:t>
            </a:r>
          </a:p>
          <a:p>
            <a:pPr lvl="1">
              <a:buFont typeface="Wingdings" charset="2"/>
              <a:buChar char="²"/>
            </a:pPr>
            <a:r>
              <a:rPr lang="en-US" sz="3200" dirty="0">
                <a:solidFill>
                  <a:srgbClr val="FF6600"/>
                </a:solidFill>
              </a:rPr>
              <a:t>Cholesteryl esters</a:t>
            </a:r>
          </a:p>
          <a:p>
            <a:pPr>
              <a:buFont typeface="Wingdings" charset="2"/>
              <a:buChar char="²"/>
            </a:pPr>
            <a:r>
              <a:rPr lang="en-US" sz="3200" dirty="0"/>
              <a:t>The milky appearance of plasma after a meal is due to chylomicrons </a:t>
            </a:r>
          </a:p>
          <a:p>
            <a:pPr>
              <a:buFont typeface="Wingdings" charset="2"/>
              <a:buChar char="²"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362" t="28680" r="58085" b="14844"/>
          <a:stretch/>
        </p:blipFill>
        <p:spPr>
          <a:xfrm>
            <a:off x="7051093" y="2580105"/>
            <a:ext cx="1772123" cy="272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42504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330</TotalTime>
  <Words>866</Words>
  <Application>Microsoft Office PowerPoint</Application>
  <PresentationFormat>On-screen Show (4:3)</PresentationFormat>
  <Paragraphs>165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Georgia</vt:lpstr>
      <vt:lpstr>Trebuchet MS</vt:lpstr>
      <vt:lpstr>Wingdings</vt:lpstr>
      <vt:lpstr>Slipstream</vt:lpstr>
      <vt:lpstr>Lipoprotein Metabolism</vt:lpstr>
      <vt:lpstr>Objectives</vt:lpstr>
      <vt:lpstr>Overview</vt:lpstr>
      <vt:lpstr>Lipoproteins</vt:lpstr>
      <vt:lpstr>Types of lipoproteins</vt:lpstr>
      <vt:lpstr>Compositions of lipoproteins</vt:lpstr>
      <vt:lpstr>PowerPoint Presentation</vt:lpstr>
      <vt:lpstr>Apolipoproteins</vt:lpstr>
      <vt:lpstr>Chylomicrons</vt:lpstr>
      <vt:lpstr>VLDL</vt:lpstr>
      <vt:lpstr>VLDL</vt:lpstr>
      <vt:lpstr>VLDL metabolism</vt:lpstr>
      <vt:lpstr>VLDL metabolism</vt:lpstr>
      <vt:lpstr>VLDL metabolism</vt:lpstr>
      <vt:lpstr>VLDL metabolism</vt:lpstr>
      <vt:lpstr>Low density lipoprotein (LDL)</vt:lpstr>
      <vt:lpstr>High density lipoprotein (HDL)</vt:lpstr>
      <vt:lpstr>Lipoprotein lipase (LPL)</vt:lpstr>
      <vt:lpstr>VLDL diseases</vt:lpstr>
      <vt:lpstr>VLDL diseases</vt:lpstr>
      <vt:lpstr>VLDL diseases</vt:lpstr>
      <vt:lpstr>VLDL diseases</vt:lpstr>
      <vt:lpstr>Take home message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UG</dc:creator>
  <cp:lastModifiedBy>Sumbul Fatma</cp:lastModifiedBy>
  <cp:revision>53</cp:revision>
  <dcterms:created xsi:type="dcterms:W3CDTF">2017-03-29T08:15:30Z</dcterms:created>
  <dcterms:modified xsi:type="dcterms:W3CDTF">2021-03-20T23:12:54Z</dcterms:modified>
</cp:coreProperties>
</file>