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81" r:id="rId6"/>
    <p:sldId id="283" r:id="rId7"/>
    <p:sldId id="282" r:id="rId8"/>
    <p:sldId id="288" r:id="rId9"/>
    <p:sldId id="284" r:id="rId10"/>
    <p:sldId id="285" r:id="rId11"/>
    <p:sldId id="286" r:id="rId12"/>
    <p:sldId id="287" r:id="rId13"/>
    <p:sldId id="289" r:id="rId14"/>
    <p:sldId id="291" r:id="rId15"/>
    <p:sldId id="290" r:id="rId16"/>
    <p:sldId id="293" r:id="rId17"/>
    <p:sldId id="295" r:id="rId18"/>
    <p:sldId id="29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FEA5B-5E2E-44BF-8DC3-04F81A2C3BA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BD763-D52E-4A54-A797-49AB4EBE9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22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83D30-6412-2D49-8F74-D76F224C1D7C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077C2-2464-8043-9D53-7EF8676E60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81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 cstate="print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 cstate="print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 cstate="print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6BE1EF4-31ED-45C2-AC47-F2718A41336B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Oxidative Stress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Cardiovascular System Block</a:t>
            </a:r>
          </a:p>
        </p:txBody>
      </p:sp>
    </p:spTree>
    <p:extLst>
      <p:ext uri="{BB962C8B-B14F-4D97-AF65-F5344CB8AC3E}">
        <p14:creationId xmlns:p14="http://schemas.microsoft.com/office/powerpoint/2010/main" val="418722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250" y="205738"/>
            <a:ext cx="4707283" cy="1569353"/>
          </a:xfrm>
        </p:spPr>
        <p:txBody>
          <a:bodyPr/>
          <a:lstStyle/>
          <a:p>
            <a:pPr algn="l"/>
            <a:r>
              <a:rPr lang="en-US" sz="4400" dirty="0"/>
              <a:t>Glutathione 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1941784"/>
            <a:ext cx="4707283" cy="4189124"/>
          </a:xfrm>
        </p:spPr>
        <p:txBody>
          <a:bodyPr>
            <a:noAutofit/>
          </a:bodyPr>
          <a:lstStyle/>
          <a:p>
            <a:r>
              <a:rPr lang="en-US" sz="2800" dirty="0"/>
              <a:t>Present in most cells</a:t>
            </a:r>
          </a:p>
          <a:p>
            <a:r>
              <a:rPr lang="en-US" sz="2800" dirty="0"/>
              <a:t>Chemically detoxifies H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r>
              <a:rPr lang="en-US" sz="2800" baseline="-25000" dirty="0"/>
              <a:t>2</a:t>
            </a:r>
          </a:p>
          <a:p>
            <a:r>
              <a:rPr lang="en-US" sz="2800" dirty="0"/>
              <a:t>Catalyzed by glutathione reductase</a:t>
            </a:r>
          </a:p>
          <a:p>
            <a:r>
              <a:rPr lang="en-US" sz="2800" dirty="0"/>
              <a:t>Uses NADPH that reduces glutathione which reduces H2O2</a:t>
            </a:r>
            <a:endParaRPr lang="en-US" sz="2800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7529" t="2999" r="5213" b="3435"/>
          <a:stretch/>
        </p:blipFill>
        <p:spPr>
          <a:xfrm>
            <a:off x="5115656" y="205738"/>
            <a:ext cx="4028344" cy="641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60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250" y="150201"/>
            <a:ext cx="8708317" cy="764654"/>
          </a:xfrm>
        </p:spPr>
        <p:txBody>
          <a:bodyPr/>
          <a:lstStyle/>
          <a:p>
            <a:r>
              <a:rPr lang="en-US" sz="4400" dirty="0"/>
              <a:t>G6PD deficiency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4623369"/>
            <a:ext cx="8708318" cy="1999099"/>
          </a:xfrm>
        </p:spPr>
        <p:txBody>
          <a:bodyPr>
            <a:noAutofit/>
          </a:bodyPr>
          <a:lstStyle/>
          <a:p>
            <a:r>
              <a:rPr lang="en-US" sz="2200" dirty="0"/>
              <a:t>Leads to NADPH deficiency</a:t>
            </a:r>
          </a:p>
          <a:p>
            <a:r>
              <a:rPr lang="en-US" sz="2200" dirty="0"/>
              <a:t>Cells are unable to reduce free radicals</a:t>
            </a:r>
          </a:p>
          <a:p>
            <a:r>
              <a:rPr lang="en-US" sz="2200" dirty="0"/>
              <a:t>Oxidation of cellular proteins is increased causing impaired cell functions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3005"/>
            <a:ext cx="9144000" cy="371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31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249" y="259437"/>
            <a:ext cx="8544452" cy="914854"/>
          </a:xfrm>
        </p:spPr>
        <p:txBody>
          <a:bodyPr/>
          <a:lstStyle/>
          <a:p>
            <a:r>
              <a:rPr lang="en-US" sz="4400" dirty="0"/>
              <a:t>Effects of ROS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1283528"/>
            <a:ext cx="4324933" cy="5311622"/>
          </a:xfrm>
        </p:spPr>
        <p:txBody>
          <a:bodyPr>
            <a:noAutofit/>
          </a:bodyPr>
          <a:lstStyle/>
          <a:p>
            <a:r>
              <a:rPr lang="en-US" sz="2800" dirty="0"/>
              <a:t>Lipid peroxidation (polyunsaturated fatty acids)</a:t>
            </a:r>
          </a:p>
          <a:p>
            <a:r>
              <a:rPr lang="en-US" sz="2800" dirty="0"/>
              <a:t>DNA damage</a:t>
            </a:r>
          </a:p>
          <a:p>
            <a:r>
              <a:rPr lang="en-US" sz="2800" dirty="0"/>
              <a:t>Protein denaturation</a:t>
            </a:r>
          </a:p>
          <a:p>
            <a:r>
              <a:rPr lang="en-US" sz="2800" dirty="0"/>
              <a:t>Cytoskeletal damage</a:t>
            </a:r>
          </a:p>
          <a:p>
            <a:r>
              <a:rPr lang="en-US" sz="2800" dirty="0"/>
              <a:t>Chemotaxis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17722" y="1283528"/>
            <a:ext cx="4324933" cy="5311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Char char="v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3650" indent="-349250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655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6275" indent="-346075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Cell signaling effects</a:t>
            </a:r>
          </a:p>
          <a:p>
            <a:pPr lvl="1"/>
            <a:r>
              <a:rPr lang="en-US" sz="2600" dirty="0"/>
              <a:t>Release of Ca</a:t>
            </a:r>
            <a:r>
              <a:rPr lang="en-US" sz="2600" baseline="30000" dirty="0"/>
              <a:t>2+</a:t>
            </a:r>
            <a:r>
              <a:rPr lang="en-US" sz="2600" dirty="0"/>
              <a:t> from intracellular stores</a:t>
            </a:r>
            <a:endParaRPr lang="en-US" sz="2800" dirty="0"/>
          </a:p>
          <a:p>
            <a:r>
              <a:rPr lang="en-US" sz="2800" dirty="0"/>
              <a:t>Altered vascular tone</a:t>
            </a:r>
          </a:p>
          <a:p>
            <a:r>
              <a:rPr lang="en-US" sz="2800" dirty="0"/>
              <a:t>Increased endothelial cell permeability</a:t>
            </a:r>
          </a:p>
        </p:txBody>
      </p:sp>
    </p:spTree>
    <p:extLst>
      <p:ext uri="{BB962C8B-B14F-4D97-AF65-F5344CB8AC3E}">
        <p14:creationId xmlns:p14="http://schemas.microsoft.com/office/powerpoint/2010/main" val="2594398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205739"/>
            <a:ext cx="7691719" cy="1143000"/>
          </a:xfrm>
        </p:spPr>
        <p:txBody>
          <a:bodyPr/>
          <a:lstStyle/>
          <a:p>
            <a:r>
              <a:rPr lang="en-US" dirty="0"/>
              <a:t>Nitric oxide (NO)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1586753"/>
            <a:ext cx="8339621" cy="4571999"/>
          </a:xfrm>
        </p:spPr>
        <p:txBody>
          <a:bodyPr>
            <a:noAutofit/>
          </a:bodyPr>
          <a:lstStyle/>
          <a:p>
            <a:r>
              <a:rPr lang="en-US" sz="2800" dirty="0"/>
              <a:t>Endothelial-derived relaxing factor</a:t>
            </a:r>
          </a:p>
          <a:p>
            <a:r>
              <a:rPr lang="en-US" sz="2800" dirty="0"/>
              <a:t>Causes vasodilation by relaxing vascular smooth muscle</a:t>
            </a:r>
          </a:p>
          <a:p>
            <a:r>
              <a:rPr lang="en-US" sz="2800" dirty="0"/>
              <a:t>NO is a gas with short half-life (3-10 sec)</a:t>
            </a:r>
          </a:p>
          <a:p>
            <a:r>
              <a:rPr lang="en-US" sz="2800" dirty="0"/>
              <a:t>NO + Oxygen/Superoxide </a:t>
            </a:r>
            <a:r>
              <a:rPr lang="en-US" sz="2800" dirty="0">
                <a:sym typeface="Wingdings"/>
              </a:rPr>
              <a:t> Nitrates, Nitrites, Peroxynitrite (O=NOO</a:t>
            </a:r>
            <a:r>
              <a:rPr lang="en-US" sz="2800" baseline="30000" dirty="0">
                <a:sym typeface="Wingdings"/>
              </a:rPr>
              <a:t>-</a:t>
            </a:r>
            <a:r>
              <a:rPr lang="en-US" sz="2800" dirty="0">
                <a:sym typeface="Wingdings"/>
              </a:rPr>
              <a:t>)</a:t>
            </a:r>
          </a:p>
          <a:p>
            <a:r>
              <a:rPr lang="en-US" sz="2800" dirty="0">
                <a:sym typeface="Wingdings"/>
              </a:rPr>
              <a:t>Peroxynitrite is a Reactive Nitrogen Species (RNS)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3417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7155" y="0"/>
            <a:ext cx="219005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736" y="518835"/>
            <a:ext cx="40005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4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177495"/>
            <a:ext cx="7691719" cy="761593"/>
          </a:xfrm>
        </p:spPr>
        <p:txBody>
          <a:bodyPr/>
          <a:lstStyle/>
          <a:p>
            <a:r>
              <a:rPr lang="en-US" sz="4400" dirty="0"/>
              <a:t>Nitric oxide (NO)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8109" y="931312"/>
            <a:ext cx="8339621" cy="5636529"/>
          </a:xfrm>
        </p:spPr>
        <p:txBody>
          <a:bodyPr>
            <a:noAutofit/>
          </a:bodyPr>
          <a:lstStyle/>
          <a:p>
            <a:r>
              <a:rPr lang="en-US" sz="2600" dirty="0"/>
              <a:t>NO is produced by nitric oxide synthase:</a:t>
            </a:r>
          </a:p>
          <a:p>
            <a:pPr lvl="1"/>
            <a:r>
              <a:rPr lang="en-US" sz="2600" dirty="0"/>
              <a:t>eNOS in the endothelium (vaso-relaxation)</a:t>
            </a:r>
          </a:p>
          <a:p>
            <a:pPr lvl="1"/>
            <a:r>
              <a:rPr lang="en-US" sz="2600" dirty="0"/>
              <a:t>nNOS in the neural tissue (neurotransmission)</a:t>
            </a:r>
          </a:p>
          <a:p>
            <a:pPr lvl="1"/>
            <a:r>
              <a:rPr lang="en-US" sz="2600" dirty="0"/>
              <a:t>iNOS in macrophages, neutrophils (infection)</a:t>
            </a:r>
          </a:p>
          <a:p>
            <a:pPr lvl="1"/>
            <a:r>
              <a:rPr lang="en-US" sz="2600" dirty="0"/>
              <a:t>bNOS (bacterial)</a:t>
            </a:r>
          </a:p>
          <a:p>
            <a:r>
              <a:rPr lang="en-US" sz="2600" dirty="0"/>
              <a:t>iNOS activity (normally low) increased by infection and pro-inflammatory cytokines</a:t>
            </a:r>
          </a:p>
          <a:p>
            <a:r>
              <a:rPr lang="en-US" sz="2600" dirty="0"/>
              <a:t>Activated macrophages produce </a:t>
            </a:r>
            <a:r>
              <a:rPr lang="en-US" sz="2600" dirty="0">
                <a:sym typeface="Wingdings"/>
              </a:rPr>
              <a:t>O</a:t>
            </a:r>
            <a:r>
              <a:rPr lang="en-US" sz="2600" baseline="-25000" dirty="0">
                <a:sym typeface="Wingdings"/>
              </a:rPr>
              <a:t>2</a:t>
            </a:r>
            <a:r>
              <a:rPr lang="en-US" sz="26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600" baseline="30000" dirty="0">
                <a:sym typeface="Wingdings"/>
              </a:rPr>
              <a:t>-</a:t>
            </a:r>
            <a:r>
              <a:rPr lang="en-US" sz="2600" dirty="0">
                <a:sym typeface="Wingdings"/>
              </a:rPr>
              <a:t> radical </a:t>
            </a:r>
            <a:r>
              <a:rPr lang="en-US" sz="2600" dirty="0"/>
              <a:t>+ NO </a:t>
            </a:r>
            <a:r>
              <a:rPr lang="en-US" sz="2600" dirty="0">
                <a:sym typeface="Wingdings"/>
              </a:rPr>
              <a:t> OH</a:t>
            </a:r>
            <a:r>
              <a:rPr lang="en-US" sz="26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600" dirty="0">
                <a:sym typeface="Wingdings"/>
              </a:rPr>
              <a:t> radical  highly bactericidal</a:t>
            </a:r>
          </a:p>
          <a:p>
            <a:r>
              <a:rPr lang="en-US" sz="2600" dirty="0">
                <a:sym typeface="Wingdings"/>
              </a:rPr>
              <a:t>Increased iNOS activity  free radicals  oxidative stress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80451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7827" y="757702"/>
            <a:ext cx="6657685" cy="61002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6141" y="95565"/>
            <a:ext cx="7691719" cy="761593"/>
          </a:xfrm>
        </p:spPr>
        <p:txBody>
          <a:bodyPr/>
          <a:lstStyle/>
          <a:p>
            <a:r>
              <a:rPr lang="en-US" sz="3600" dirty="0"/>
              <a:t>Oxidative stress and atherosclerosis</a:t>
            </a:r>
          </a:p>
        </p:txBody>
      </p:sp>
    </p:spTree>
    <p:extLst>
      <p:ext uri="{BB962C8B-B14F-4D97-AF65-F5344CB8AC3E}">
        <p14:creationId xmlns:p14="http://schemas.microsoft.com/office/powerpoint/2010/main" val="1949833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177495"/>
            <a:ext cx="7691719" cy="761593"/>
          </a:xfrm>
        </p:spPr>
        <p:txBody>
          <a:bodyPr/>
          <a:lstStyle/>
          <a:p>
            <a:r>
              <a:rPr lang="en-US" sz="4400" dirty="0"/>
              <a:t>Take home message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8109" y="1599712"/>
            <a:ext cx="8339621" cy="4188793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Oxidative stress is due to excessive production of ROS and NOS in the cells.</a:t>
            </a:r>
            <a:endParaRPr lang="en-CA" sz="2800" b="1" u="words" dirty="0"/>
          </a:p>
          <a:p>
            <a:pPr lvl="0"/>
            <a:r>
              <a:rPr lang="en-US" sz="2800" dirty="0"/>
              <a:t>Cells neutralize these oxidants by a number of antioxidant processes.</a:t>
            </a:r>
            <a:endParaRPr lang="en-CA" sz="2800" b="1" u="words" dirty="0"/>
          </a:p>
          <a:p>
            <a:pPr lvl="0"/>
            <a:r>
              <a:rPr lang="en-US" sz="2800" dirty="0"/>
              <a:t>Imbalance between oxidants and antioxidants in the cells can result in the development of many diseases including atherosclerosis.</a:t>
            </a:r>
            <a:endParaRPr lang="en-CA" sz="2800" b="1" u="words" dirty="0"/>
          </a:p>
        </p:txBody>
      </p:sp>
    </p:spTree>
    <p:extLst>
      <p:ext uri="{BB962C8B-B14F-4D97-AF65-F5344CB8AC3E}">
        <p14:creationId xmlns:p14="http://schemas.microsoft.com/office/powerpoint/2010/main" val="4145320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458223"/>
            <a:ext cx="7691719" cy="761593"/>
          </a:xfrm>
        </p:spPr>
        <p:txBody>
          <a:bodyPr/>
          <a:lstStyle/>
          <a:p>
            <a:r>
              <a:rPr lang="en-US" sz="4400" dirty="0"/>
              <a:t>References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8109" y="931312"/>
            <a:ext cx="8339621" cy="5636529"/>
          </a:xfrm>
        </p:spPr>
        <p:txBody>
          <a:bodyPr>
            <a:noAutofit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Lippincott’s Biochemistry, 6</a:t>
            </a:r>
            <a:r>
              <a:rPr lang="en-US" sz="2800" baseline="30000" dirty="0"/>
              <a:t>th</a:t>
            </a:r>
            <a:r>
              <a:rPr lang="en-US" sz="2800" dirty="0"/>
              <a:t> Edition, Chapter 13, pp. 148-152. Lippincott Williams &amp; Wilkins, New York, USA. </a:t>
            </a:r>
            <a:endParaRPr lang="en-CA" sz="2800" b="1" u="words" dirty="0"/>
          </a:p>
        </p:txBody>
      </p:sp>
    </p:spTree>
    <p:extLst>
      <p:ext uri="{BB962C8B-B14F-4D97-AF65-F5344CB8AC3E}">
        <p14:creationId xmlns:p14="http://schemas.microsoft.com/office/powerpoint/2010/main" val="126228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294121"/>
            <a:ext cx="7691719" cy="642505"/>
          </a:xfrm>
        </p:spPr>
        <p:txBody>
          <a:bodyPr/>
          <a:lstStyle/>
          <a:p>
            <a:r>
              <a:rPr lang="en-US" sz="4400" dirty="0"/>
              <a:t>Objectives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4211" y="936626"/>
            <a:ext cx="8569157" cy="58010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/>
              <a:t>By the end of this lecture, the First Year students will be able to:</a:t>
            </a:r>
            <a:endParaRPr lang="en-CA" sz="1900" u="words" dirty="0"/>
          </a:p>
          <a:p>
            <a:pPr lvl="0"/>
            <a:r>
              <a:rPr lang="en-US" sz="1900" dirty="0"/>
              <a:t>Define oxidative stress</a:t>
            </a:r>
            <a:endParaRPr lang="en-CA" sz="1900" u="words" dirty="0"/>
          </a:p>
          <a:p>
            <a:pPr lvl="0"/>
            <a:r>
              <a:rPr lang="en-US" sz="1900" dirty="0"/>
              <a:t>Understand the harmful effects of oxidative stress to the cell and its diseases</a:t>
            </a:r>
            <a:endParaRPr lang="en-CA" sz="1900" u="words" dirty="0"/>
          </a:p>
          <a:p>
            <a:pPr lvl="0"/>
            <a:r>
              <a:rPr lang="en-US" sz="1900" dirty="0"/>
              <a:t>List the types, sources and effects of Reactive Oxygen Species (ROS)</a:t>
            </a:r>
            <a:endParaRPr lang="en-CA" sz="1900" u="words" dirty="0"/>
          </a:p>
          <a:p>
            <a:pPr lvl="0"/>
            <a:r>
              <a:rPr lang="en-US" sz="1900" dirty="0"/>
              <a:t>List various antioxidants in the body</a:t>
            </a:r>
            <a:endParaRPr lang="en-CA" sz="1900" u="words" dirty="0"/>
          </a:p>
          <a:p>
            <a:pPr lvl="0"/>
            <a:r>
              <a:rPr lang="en-US" sz="1900" dirty="0"/>
              <a:t>Understand the role of glutathione system in detoxifying oxidants in the body</a:t>
            </a:r>
            <a:endParaRPr lang="en-CA" sz="1900" u="words" dirty="0"/>
          </a:p>
          <a:p>
            <a:pPr lvl="0"/>
            <a:r>
              <a:rPr lang="en-US" sz="1900" dirty="0"/>
              <a:t>Discuss how G6PD deficiency leads to oxidative stress</a:t>
            </a:r>
            <a:endParaRPr lang="en-CA" sz="1900" u="words" dirty="0"/>
          </a:p>
          <a:p>
            <a:pPr lvl="0"/>
            <a:r>
              <a:rPr lang="en-US" sz="1900" dirty="0"/>
              <a:t>Understand the role of Reactive Nitrogen Species (RNS) in contributing to oxidative stress</a:t>
            </a:r>
            <a:endParaRPr lang="en-CA" sz="1900" u="words" dirty="0"/>
          </a:p>
          <a:p>
            <a:pPr lvl="0"/>
            <a:r>
              <a:rPr lang="en-US" sz="1900" dirty="0"/>
              <a:t>Correlate the role of oxidative stress to pathogenesis of atherosclerosis</a:t>
            </a:r>
            <a:endParaRPr lang="en-CA" sz="1900" u="words" dirty="0"/>
          </a:p>
        </p:txBody>
      </p:sp>
    </p:spTree>
    <p:extLst>
      <p:ext uri="{BB962C8B-B14F-4D97-AF65-F5344CB8AC3E}">
        <p14:creationId xmlns:p14="http://schemas.microsoft.com/office/powerpoint/2010/main" val="5647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Oxidative stress</a:t>
            </a:r>
          </a:p>
          <a:p>
            <a:r>
              <a:rPr lang="en-US" dirty="0"/>
              <a:t>Reactive Oxygen Species (ROS): types, sources, effects</a:t>
            </a:r>
          </a:p>
          <a:p>
            <a:r>
              <a:rPr lang="en-US" dirty="0"/>
              <a:t>Antioxidants</a:t>
            </a:r>
          </a:p>
          <a:p>
            <a:r>
              <a:rPr lang="en-US" dirty="0"/>
              <a:t>Glutathione system</a:t>
            </a:r>
          </a:p>
          <a:p>
            <a:r>
              <a:rPr lang="en-US" dirty="0"/>
              <a:t>G6PD deficiency</a:t>
            </a:r>
          </a:p>
          <a:p>
            <a:r>
              <a:rPr lang="en-US" dirty="0"/>
              <a:t>Nitric oxide (NO): Reactive Nitrogen Species (RNS)</a:t>
            </a:r>
          </a:p>
          <a:p>
            <a:r>
              <a:rPr lang="en-US" dirty="0"/>
              <a:t>Oxidative stress and atherosclerosis</a:t>
            </a:r>
          </a:p>
        </p:txBody>
      </p:sp>
    </p:spTree>
    <p:extLst>
      <p:ext uri="{BB962C8B-B14F-4D97-AF65-F5344CB8AC3E}">
        <p14:creationId xmlns:p14="http://schemas.microsoft.com/office/powerpoint/2010/main" val="617111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Oxidative stress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1586753"/>
            <a:ext cx="8532195" cy="4870194"/>
          </a:xfrm>
        </p:spPr>
        <p:txBody>
          <a:bodyPr>
            <a:noAutofit/>
          </a:bodyPr>
          <a:lstStyle/>
          <a:p>
            <a:r>
              <a:rPr lang="en-US" sz="3200" dirty="0"/>
              <a:t>A condition in which cells are exposed to excessive levels of:</a:t>
            </a:r>
          </a:p>
          <a:p>
            <a:pPr lvl="1"/>
            <a:r>
              <a:rPr lang="en-US" sz="2800" dirty="0"/>
              <a:t>Reactive Oxygen Species (ROS) or </a:t>
            </a:r>
          </a:p>
          <a:p>
            <a:pPr lvl="1"/>
            <a:r>
              <a:rPr lang="en-US" sz="2800" dirty="0"/>
              <a:t>Reactive Nitrogen Species (RNS)</a:t>
            </a:r>
          </a:p>
          <a:p>
            <a:r>
              <a:rPr lang="en-US" sz="3000" dirty="0"/>
              <a:t>Cells are unable to neutralize their deleterious effects with antioxidants </a:t>
            </a:r>
          </a:p>
          <a:p>
            <a:r>
              <a:rPr lang="en-US" sz="3200" dirty="0"/>
              <a:t>Oxidative stress is implicated in atherosclerosis, CAD, ageing</a:t>
            </a:r>
          </a:p>
        </p:txBody>
      </p:sp>
    </p:spTree>
    <p:extLst>
      <p:ext uri="{BB962C8B-B14F-4D97-AF65-F5344CB8AC3E}">
        <p14:creationId xmlns:p14="http://schemas.microsoft.com/office/powerpoint/2010/main" val="234187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Oxidative stress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Cellular imbalance of oxidants and antioxidants damages:</a:t>
            </a:r>
          </a:p>
          <a:p>
            <a:pPr lvl="1"/>
            <a:r>
              <a:rPr lang="en-US" sz="3000" dirty="0"/>
              <a:t>DNA, proteins, lipids</a:t>
            </a:r>
          </a:p>
          <a:p>
            <a:r>
              <a:rPr lang="en-US" sz="3200" dirty="0"/>
              <a:t>Diseases due to oxidative stress:</a:t>
            </a:r>
          </a:p>
          <a:p>
            <a:pPr lvl="1"/>
            <a:r>
              <a:rPr lang="en-US" sz="3200" dirty="0"/>
              <a:t>Inflammatory diseases (rheumatoid arthritis), atherosclerosis, CAD, obesity, cancer, G6PD deficiency hemolytic anemia</a:t>
            </a:r>
          </a:p>
        </p:txBody>
      </p:sp>
    </p:spTree>
    <p:extLst>
      <p:ext uri="{BB962C8B-B14F-4D97-AF65-F5344CB8AC3E}">
        <p14:creationId xmlns:p14="http://schemas.microsoft.com/office/powerpoint/2010/main" val="430034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205739"/>
            <a:ext cx="7691719" cy="1143000"/>
          </a:xfrm>
        </p:spPr>
        <p:txBody>
          <a:bodyPr/>
          <a:lstStyle/>
          <a:p>
            <a:r>
              <a:rPr lang="en-US" sz="4400" dirty="0"/>
              <a:t>Reactive Oxygen Species (ROS)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1354618"/>
            <a:ext cx="8339621" cy="5222645"/>
          </a:xfrm>
        </p:spPr>
        <p:txBody>
          <a:bodyPr>
            <a:noAutofit/>
          </a:bodyPr>
          <a:lstStyle/>
          <a:p>
            <a:r>
              <a:rPr lang="en-US" dirty="0"/>
              <a:t>Incomplete reduction of oxygen to water produces ROS</a:t>
            </a:r>
          </a:p>
          <a:p>
            <a:r>
              <a:rPr lang="en-US" dirty="0"/>
              <a:t>ROS are continuously formed:</a:t>
            </a:r>
          </a:p>
          <a:p>
            <a:pPr lvl="1"/>
            <a:r>
              <a:rPr lang="en-US" dirty="0"/>
              <a:t>As byproducts of aerobic metabolism</a:t>
            </a:r>
          </a:p>
          <a:p>
            <a:pPr lvl="1"/>
            <a:r>
              <a:rPr lang="en-US" dirty="0"/>
              <a:t>Thru reactions with drugs and toxins</a:t>
            </a:r>
          </a:p>
          <a:p>
            <a:pPr lvl="1"/>
            <a:r>
              <a:rPr lang="en-US" dirty="0"/>
              <a:t>When cellular antioxidant level is low</a:t>
            </a:r>
          </a:p>
          <a:p>
            <a:pPr lvl="1"/>
            <a:r>
              <a:rPr lang="en-US" dirty="0"/>
              <a:t>Creating oxidative stress in cell</a:t>
            </a:r>
          </a:p>
          <a:p>
            <a:r>
              <a:rPr lang="en-US" dirty="0"/>
              <a:t>ROS can damage DNA, proteins, unsaturated lipids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cell death</a:t>
            </a:r>
          </a:p>
          <a:p>
            <a:r>
              <a:rPr lang="en-US" dirty="0"/>
              <a:t>Cells have protective antioxidant mechanisms that neutralize ROS</a:t>
            </a:r>
          </a:p>
        </p:txBody>
      </p:sp>
    </p:spTree>
    <p:extLst>
      <p:ext uri="{BB962C8B-B14F-4D97-AF65-F5344CB8AC3E}">
        <p14:creationId xmlns:p14="http://schemas.microsoft.com/office/powerpoint/2010/main" val="2662950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249" y="314979"/>
            <a:ext cx="8532195" cy="1143000"/>
          </a:xfrm>
        </p:spPr>
        <p:txBody>
          <a:bodyPr/>
          <a:lstStyle/>
          <a:p>
            <a:r>
              <a:rPr lang="en-US" sz="4800" dirty="0"/>
              <a:t>Reactive Oxygen Species (ROS)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75390"/>
            <a:ext cx="9144000" cy="323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41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205739"/>
            <a:ext cx="7691719" cy="1143000"/>
          </a:xfrm>
        </p:spPr>
        <p:txBody>
          <a:bodyPr/>
          <a:lstStyle/>
          <a:p>
            <a:r>
              <a:rPr lang="en-US" sz="4800" dirty="0"/>
              <a:t>Types and sources of ROS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1346129"/>
            <a:ext cx="8339621" cy="5030608"/>
          </a:xfrm>
        </p:spPr>
        <p:txBody>
          <a:bodyPr>
            <a:noAutofit/>
          </a:bodyPr>
          <a:lstStyle/>
          <a:p>
            <a:r>
              <a:rPr lang="en-US" dirty="0"/>
              <a:t>Free radicals:</a:t>
            </a:r>
          </a:p>
          <a:p>
            <a:pPr lvl="1"/>
            <a:r>
              <a:rPr lang="en-US" sz="2400" dirty="0"/>
              <a:t>Superoxide (O</a:t>
            </a:r>
            <a:r>
              <a:rPr lang="en-US" sz="2400" baseline="-25000" dirty="0"/>
              <a:t>2</a:t>
            </a:r>
            <a:r>
              <a:rPr lang="en-US" sz="24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baseline="30000" dirty="0"/>
              <a:t>-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Hydroxyl radical (OH</a:t>
            </a:r>
            <a:r>
              <a:rPr lang="en-US" sz="24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dirty="0"/>
              <a:t>)</a:t>
            </a:r>
          </a:p>
          <a:p>
            <a:r>
              <a:rPr lang="en-US" dirty="0"/>
              <a:t>Non-free radical:</a:t>
            </a:r>
          </a:p>
          <a:p>
            <a:pPr lvl="1"/>
            <a:r>
              <a:rPr lang="en-US" dirty="0"/>
              <a:t>Hydrogen peroxide (H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Sources:</a:t>
            </a:r>
          </a:p>
          <a:p>
            <a:pPr lvl="1"/>
            <a:r>
              <a:rPr lang="en-US" dirty="0"/>
              <a:t>Aerobic metabolism</a:t>
            </a:r>
          </a:p>
          <a:p>
            <a:pPr lvl="1"/>
            <a:r>
              <a:rPr lang="en-US" dirty="0"/>
              <a:t>Partial reduction of molecular oxygen in ETC</a:t>
            </a:r>
          </a:p>
          <a:p>
            <a:pPr lvl="1"/>
            <a:r>
              <a:rPr lang="en-US" dirty="0"/>
              <a:t>Ingestion of drugs, toxins, chemicals</a:t>
            </a:r>
          </a:p>
        </p:txBody>
      </p:sp>
    </p:spTree>
    <p:extLst>
      <p:ext uri="{BB962C8B-B14F-4D97-AF65-F5344CB8AC3E}">
        <p14:creationId xmlns:p14="http://schemas.microsoft.com/office/powerpoint/2010/main" val="2370796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205739"/>
            <a:ext cx="7691719" cy="1143000"/>
          </a:xfrm>
        </p:spPr>
        <p:txBody>
          <a:bodyPr/>
          <a:lstStyle/>
          <a:p>
            <a:r>
              <a:rPr lang="en-US" dirty="0"/>
              <a:t>Antioxidants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1586753"/>
            <a:ext cx="8339621" cy="4571999"/>
          </a:xfrm>
        </p:spPr>
        <p:txBody>
          <a:bodyPr>
            <a:noAutofit/>
          </a:bodyPr>
          <a:lstStyle/>
          <a:p>
            <a:r>
              <a:rPr lang="en-US" sz="2800" dirty="0"/>
              <a:t>Enzymes:</a:t>
            </a:r>
          </a:p>
          <a:p>
            <a:pPr lvl="1"/>
            <a:r>
              <a:rPr lang="en-US" sz="2800" dirty="0"/>
              <a:t>Superoxide dismutase</a:t>
            </a:r>
          </a:p>
          <a:p>
            <a:pPr lvl="1"/>
            <a:r>
              <a:rPr lang="en-US" sz="2800" dirty="0"/>
              <a:t>Catalase</a:t>
            </a:r>
          </a:p>
          <a:p>
            <a:pPr lvl="1"/>
            <a:r>
              <a:rPr lang="en-US" sz="2800" dirty="0"/>
              <a:t>Glutathione system</a:t>
            </a:r>
          </a:p>
          <a:p>
            <a:r>
              <a:rPr lang="en-US" sz="2800" dirty="0"/>
              <a:t>Vitamins:</a:t>
            </a:r>
          </a:p>
          <a:p>
            <a:pPr lvl="1"/>
            <a:r>
              <a:rPr lang="en-US" sz="2800" dirty="0"/>
              <a:t>Vitamins A, C, E</a:t>
            </a:r>
          </a:p>
          <a:p>
            <a:pPr lvl="1"/>
            <a:r>
              <a:rPr lang="en-US" sz="2800" dirty="0">
                <a:latin typeface="Symbol" charset="2"/>
                <a:cs typeface="Symbol" charset="2"/>
              </a:rPr>
              <a:t>b</a:t>
            </a:r>
            <a:r>
              <a:rPr lang="en-US" sz="2800" dirty="0"/>
              <a:t>-Carotene</a:t>
            </a:r>
          </a:p>
        </p:txBody>
      </p:sp>
    </p:spTree>
    <p:extLst>
      <p:ext uri="{BB962C8B-B14F-4D97-AF65-F5344CB8AC3E}">
        <p14:creationId xmlns:p14="http://schemas.microsoft.com/office/powerpoint/2010/main" val="36212505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462</TotalTime>
  <Words>634</Words>
  <Application>Microsoft Office PowerPoint</Application>
  <PresentationFormat>On-screen Show (4:3)</PresentationFormat>
  <Paragraphs>102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Calisto MT</vt:lpstr>
      <vt:lpstr>Symbol</vt:lpstr>
      <vt:lpstr>Wingdings</vt:lpstr>
      <vt:lpstr>Venture</vt:lpstr>
      <vt:lpstr>Oxidative Stress</vt:lpstr>
      <vt:lpstr>Objectives</vt:lpstr>
      <vt:lpstr>Overview</vt:lpstr>
      <vt:lpstr>Oxidative stress</vt:lpstr>
      <vt:lpstr>Oxidative stress</vt:lpstr>
      <vt:lpstr>Reactive Oxygen Species (ROS)</vt:lpstr>
      <vt:lpstr>Reactive Oxygen Species (ROS)</vt:lpstr>
      <vt:lpstr>Types and sources of ROS</vt:lpstr>
      <vt:lpstr>Antioxidants</vt:lpstr>
      <vt:lpstr>Glutathione system</vt:lpstr>
      <vt:lpstr>G6PD deficiency</vt:lpstr>
      <vt:lpstr>Effects of ROS</vt:lpstr>
      <vt:lpstr>Nitric oxide (NO)</vt:lpstr>
      <vt:lpstr>PowerPoint Presentation</vt:lpstr>
      <vt:lpstr>Nitric oxide (NO)</vt:lpstr>
      <vt:lpstr>Oxidative stress and atherosclerosis</vt:lpstr>
      <vt:lpstr>Take home message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Oxidative Stress</dc:title>
  <dc:creator>UG</dc:creator>
  <cp:lastModifiedBy>Sumbul Fatma</cp:lastModifiedBy>
  <cp:revision>39</cp:revision>
  <dcterms:created xsi:type="dcterms:W3CDTF">2017-03-29T11:49:26Z</dcterms:created>
  <dcterms:modified xsi:type="dcterms:W3CDTF">2021-03-23T04:04:35Z</dcterms:modified>
</cp:coreProperties>
</file>