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y="6858000" cx="12192000"/>
  <p:notesSz cx="6858000" cy="9144000"/>
  <p:embeddedFontLst>
    <p:embeddedFont>
      <p:font typeface="Courgette"/>
      <p:regular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8" roundtripDataSignature="AMtx7mhHf0LD+pBcWJUkdU+4uQOEqylV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Courgette-regular.fntdata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customschemas.google.com/relationships/presentationmetadata" Target="meta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0" name="Google Shape;30;p3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1" name="Google Shape;31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4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4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4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4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jpg"/><Relationship Id="rId4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523999" y="1122362"/>
            <a:ext cx="9140043" cy="34074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Calibri"/>
              <a:buNone/>
            </a:pPr>
            <a:r>
              <a:rPr b="1" lang="en-US" sz="7200">
                <a:solidFill>
                  <a:srgbClr val="FF0000"/>
                </a:solidFill>
              </a:rPr>
              <a:t>DEVELOPMENT </a:t>
            </a:r>
            <a:br>
              <a:rPr b="1" lang="en-US" sz="7200">
                <a:solidFill>
                  <a:srgbClr val="FF0000"/>
                </a:solidFill>
              </a:rPr>
            </a:br>
            <a:r>
              <a:rPr b="1" lang="en-US" sz="7200">
                <a:solidFill>
                  <a:srgbClr val="FF0000"/>
                </a:solidFill>
              </a:rPr>
              <a:t>OF </a:t>
            </a:r>
            <a:br>
              <a:rPr b="1" lang="en-US" sz="7200">
                <a:solidFill>
                  <a:srgbClr val="FF0000"/>
                </a:solidFill>
              </a:rPr>
            </a:br>
            <a:r>
              <a:rPr b="1" lang="en-US" sz="7200">
                <a:solidFill>
                  <a:srgbClr val="FF0000"/>
                </a:solidFill>
              </a:rPr>
              <a:t>THE HEART</a:t>
            </a:r>
            <a:endParaRPr sz="7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/>
          <p:nvPr>
            <p:ph type="title"/>
          </p:nvPr>
        </p:nvSpPr>
        <p:spPr>
          <a:xfrm>
            <a:off x="839788" y="457200"/>
            <a:ext cx="3932237" cy="9084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b="1" lang="en-US">
                <a:solidFill>
                  <a:srgbClr val="C00000"/>
                </a:solidFill>
              </a:rPr>
              <a:t>Fate of Sinus Venosus</a:t>
            </a:r>
            <a:endParaRPr/>
          </a:p>
        </p:txBody>
      </p:sp>
      <p:sp>
        <p:nvSpPr>
          <p:cNvPr id="158" name="Google Shape;158;p10"/>
          <p:cNvSpPr txBox="1"/>
          <p:nvPr>
            <p:ph idx="2" type="body"/>
          </p:nvPr>
        </p:nvSpPr>
        <p:spPr>
          <a:xfrm>
            <a:off x="839788" y="2057399"/>
            <a:ext cx="4361799" cy="41035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0A3F"/>
              </a:buClr>
              <a:buSzPts val="2800"/>
              <a:buNone/>
            </a:pPr>
            <a:r>
              <a:rPr lang="en-US" sz="2800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800" u="sng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Right Horn </a:t>
            </a:r>
            <a:r>
              <a:rPr lang="en-US" sz="2800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forms the smooth posterior part of the right atrium; </a:t>
            </a:r>
            <a:r>
              <a:rPr lang="en-US" sz="2800" u="sng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sinus venirium.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0A3F"/>
              </a:buClr>
              <a:buSzPts val="2800"/>
              <a:buNone/>
            </a:pPr>
            <a:r>
              <a:rPr lang="en-US" sz="2800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The Left Horn and Body atrophy and form the </a:t>
            </a:r>
            <a:r>
              <a:rPr lang="en-US" sz="2800" u="sng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Coronary Sinus</a:t>
            </a:r>
            <a:r>
              <a:rPr lang="en-US" sz="2800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0A3F"/>
              </a:buClr>
              <a:buSzPts val="2800"/>
              <a:buNone/>
            </a:pPr>
            <a:r>
              <a:rPr lang="en-US" sz="2800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The Left Common cardinal vein forms the Oblique Vein of the Left Atrium.</a:t>
            </a:r>
            <a:endParaRPr sz="2800">
              <a:solidFill>
                <a:srgbClr val="340A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solidFill>
                <a:srgbClr val="340A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solidFill>
                <a:srgbClr val="340A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151A6420" id="159" name="Google Shape;159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7869" l="33966" r="6223" t="8214"/>
          <a:stretch/>
        </p:blipFill>
        <p:spPr>
          <a:xfrm>
            <a:off x="5385069" y="803148"/>
            <a:ext cx="6172200" cy="316004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60" name="Google Shape;16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2428" y="4136862"/>
            <a:ext cx="4676037" cy="2408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"/>
          <p:cNvSpPr txBox="1"/>
          <p:nvPr>
            <p:ph type="title"/>
          </p:nvPr>
        </p:nvSpPr>
        <p:spPr>
          <a:xfrm>
            <a:off x="6551040" y="477404"/>
            <a:ext cx="3932237" cy="10390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4400"/>
              <a:buFont typeface="Calibri"/>
              <a:buNone/>
            </a:pPr>
            <a:r>
              <a:rPr b="1" lang="en-US" sz="4400">
                <a:solidFill>
                  <a:srgbClr val="0033CC"/>
                </a:solidFill>
              </a:rPr>
              <a:t>Right Atrium</a:t>
            </a:r>
            <a:endParaRPr sz="4400"/>
          </a:p>
        </p:txBody>
      </p:sp>
      <p:sp>
        <p:nvSpPr>
          <p:cNvPr id="166" name="Google Shape;166;p11"/>
          <p:cNvSpPr txBox="1"/>
          <p:nvPr>
            <p:ph idx="2" type="body"/>
          </p:nvPr>
        </p:nvSpPr>
        <p:spPr>
          <a:xfrm>
            <a:off x="839788" y="929390"/>
            <a:ext cx="5036356" cy="4939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1778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 u="sng">
                <a:latin typeface="Calibri"/>
                <a:ea typeface="Calibri"/>
                <a:cs typeface="Calibri"/>
                <a:sym typeface="Calibri"/>
              </a:rPr>
              <a:t>The right atrium is developed from: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Rough Trabeculated  anterior part (musculi pectanti) of the right atrium is  derived from the primordial common atrium. 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The right horn of the sinus venosus forms the  smooth  posterior part of the right atrium. 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These two parts are demarcated by the crista terminalis internally and sulcus terminalis externally.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galmadani\Desktop\Documents\Documents\Student Gray\3. Thorax\F66122-003-f063.jpg" id="167" name="Google Shape;167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116" l="0" r="0" t="0"/>
          <a:stretch/>
        </p:blipFill>
        <p:spPr>
          <a:xfrm>
            <a:off x="6057759" y="1618938"/>
            <a:ext cx="5196674" cy="424211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/>
          <p:nvPr>
            <p:ph type="title"/>
          </p:nvPr>
        </p:nvSpPr>
        <p:spPr>
          <a:xfrm>
            <a:off x="839788" y="457200"/>
            <a:ext cx="3932237" cy="955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b="1" lang="en-US"/>
            </a:br>
            <a:r>
              <a:rPr b="1" lang="en-US" sz="4900">
                <a:solidFill>
                  <a:srgbClr val="FF0000"/>
                </a:solidFill>
              </a:rPr>
              <a:t>Left Atrium</a:t>
            </a:r>
            <a:endParaRPr/>
          </a:p>
        </p:txBody>
      </p:sp>
      <p:sp>
        <p:nvSpPr>
          <p:cNvPr id="173" name="Google Shape;173;p12"/>
          <p:cNvSpPr txBox="1"/>
          <p:nvPr>
            <p:ph idx="2" type="body"/>
          </p:nvPr>
        </p:nvSpPr>
        <p:spPr>
          <a:xfrm>
            <a:off x="839788" y="2057400"/>
            <a:ext cx="5256212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32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u="sng">
                <a:latin typeface="Calibri"/>
                <a:ea typeface="Calibri"/>
                <a:cs typeface="Calibri"/>
                <a:sym typeface="Calibri"/>
              </a:rPr>
              <a:t>Rough Trabeculated  part: 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 derived from the common primordial atrium.</a:t>
            </a:r>
            <a:endParaRPr/>
          </a:p>
          <a:p>
            <a:pPr indent="-203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u="sng">
                <a:latin typeface="Calibri"/>
                <a:ea typeface="Calibri"/>
                <a:cs typeface="Calibri"/>
                <a:sym typeface="Calibri"/>
              </a:rPr>
              <a:t>The smooth part: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 derived from the absorbed Pulmonary Veins.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07AD61C" id="174" name="Google Shape;174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3968" l="57373" r="12832" t="8076"/>
          <a:stretch/>
        </p:blipFill>
        <p:spPr>
          <a:xfrm>
            <a:off x="7101445" y="191853"/>
            <a:ext cx="2375064" cy="635933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 txBox="1"/>
          <p:nvPr>
            <p:ph type="title"/>
          </p:nvPr>
        </p:nvSpPr>
        <p:spPr>
          <a:xfrm>
            <a:off x="839788" y="457200"/>
            <a:ext cx="5335381" cy="10322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b="1" lang="en-US">
                <a:solidFill>
                  <a:srgbClr val="C00000"/>
                </a:solidFill>
              </a:rPr>
              <a:t>Partitioning  of  Primordial  Heart</a:t>
            </a:r>
            <a:endParaRPr/>
          </a:p>
        </p:txBody>
      </p:sp>
      <p:sp>
        <p:nvSpPr>
          <p:cNvPr id="180" name="Google Shape;180;p13"/>
          <p:cNvSpPr txBox="1"/>
          <p:nvPr>
            <p:ph idx="2" type="body"/>
          </p:nvPr>
        </p:nvSpPr>
        <p:spPr>
          <a:xfrm>
            <a:off x="839787" y="2057399"/>
            <a:ext cx="5751018" cy="433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u="sng">
                <a:latin typeface="Calibri"/>
                <a:ea typeface="Calibri"/>
                <a:cs typeface="Calibri"/>
                <a:sym typeface="Calibri"/>
              </a:rPr>
              <a:t>Partitioning of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1- Atrioventricular canal.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2- Common atrium.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3- Common ventricle.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4-  Truncus arteriosus &amp; Bulbus cordis.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u="sng">
                <a:latin typeface="Calibri"/>
                <a:ea typeface="Calibri"/>
                <a:cs typeface="Calibri"/>
                <a:sym typeface="Calibri"/>
              </a:rPr>
              <a:t>It begins by the middle of </a:t>
            </a:r>
            <a:r>
              <a:rPr lang="en-US" sz="2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aseline="30000" lang="en-US" sz="2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week</a:t>
            </a:r>
            <a:r>
              <a:rPr lang="en-US" sz="2800" u="sng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u="sng">
                <a:latin typeface="Calibri"/>
                <a:ea typeface="Calibri"/>
                <a:cs typeface="Calibri"/>
                <a:sym typeface="Calibri"/>
              </a:rPr>
              <a:t>It is completed by the end of </a:t>
            </a:r>
            <a:r>
              <a:rPr lang="en-US" sz="2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aseline="30000" lang="en-US" sz="2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week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:\New Folder\fe26-012.jpg" id="181" name="Google Shape;181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939" l="4411" r="0" t="0"/>
          <a:stretch/>
        </p:blipFill>
        <p:spPr>
          <a:xfrm>
            <a:off x="6874463" y="1066805"/>
            <a:ext cx="4882108" cy="495723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"/>
          <p:cNvSpPr txBox="1"/>
          <p:nvPr>
            <p:ph type="title"/>
          </p:nvPr>
        </p:nvSpPr>
        <p:spPr>
          <a:xfrm>
            <a:off x="839788" y="457200"/>
            <a:ext cx="3932237" cy="8728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/>
              <a:t>Endocardial  Cushions</a:t>
            </a:r>
            <a:endParaRPr/>
          </a:p>
        </p:txBody>
      </p:sp>
      <p:sp>
        <p:nvSpPr>
          <p:cNvPr id="187" name="Google Shape;187;p14"/>
          <p:cNvSpPr txBox="1"/>
          <p:nvPr>
            <p:ph idx="2" type="body"/>
          </p:nvPr>
        </p:nvSpPr>
        <p:spPr>
          <a:xfrm>
            <a:off x="839787" y="2057400"/>
            <a:ext cx="4800991" cy="4105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They appear around the middle of the 4</a:t>
            </a:r>
            <a:r>
              <a:rPr baseline="30000" lang="en-US" sz="24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week as Mesenchymal Proliferation. </a:t>
            </a:r>
            <a:endParaRPr/>
          </a:p>
          <a:p>
            <a:pPr indent="-1524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They participate in formation of :</a:t>
            </a:r>
            <a:endParaRPr/>
          </a:p>
          <a:p>
            <a:pPr indent="-1524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(1) A.V canals and valves.</a:t>
            </a:r>
            <a:endParaRPr/>
          </a:p>
          <a:p>
            <a:pPr indent="-1524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(2) Atrial septa.</a:t>
            </a:r>
            <a:endParaRPr/>
          </a:p>
          <a:p>
            <a:pPr indent="-1524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(3) Membranous part of Ventricular septum.</a:t>
            </a:r>
            <a:endParaRPr/>
          </a:p>
          <a:p>
            <a:pPr indent="-1524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(4) Aortic and Pulmonary channels (Spiral septum).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54137A44" id="188" name="Google Shape;188;p14"/>
          <p:cNvPicPr preferRelativeResize="0"/>
          <p:nvPr/>
        </p:nvPicPr>
        <p:blipFill rotWithShape="1">
          <a:blip r:embed="rId3">
            <a:alphaModFix/>
          </a:blip>
          <a:srcRect b="84673" l="28081" r="4288" t="0"/>
          <a:stretch/>
        </p:blipFill>
        <p:spPr>
          <a:xfrm>
            <a:off x="6188614" y="2192215"/>
            <a:ext cx="5452401" cy="397107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/>
          <p:nvPr>
            <p:ph type="title"/>
          </p:nvPr>
        </p:nvSpPr>
        <p:spPr>
          <a:xfrm>
            <a:off x="839788" y="457200"/>
            <a:ext cx="10429895" cy="8372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b="1" lang="en-US">
                <a:solidFill>
                  <a:srgbClr val="FF0000"/>
                </a:solidFill>
              </a:rPr>
              <a:t>Partitioning of the atrioventricular canal</a:t>
            </a:r>
            <a:endParaRPr/>
          </a:p>
        </p:txBody>
      </p:sp>
      <p:sp>
        <p:nvSpPr>
          <p:cNvPr id="194" name="Google Shape;194;p15"/>
          <p:cNvSpPr txBox="1"/>
          <p:nvPr>
            <p:ph idx="2" type="body"/>
          </p:nvPr>
        </p:nvSpPr>
        <p:spPr>
          <a:xfrm>
            <a:off x="839788" y="2057400"/>
            <a:ext cx="5299755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40A3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Two Endocardial Cushions are formed on the dorsal and ventral walls of the AV canal. </a:t>
            </a:r>
            <a:endParaRPr/>
          </a:p>
          <a:p>
            <a:pPr indent="-17780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0A3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The AV endocardial cushions approach each other and fuse to form the Septum Intermedium.</a:t>
            </a:r>
            <a:endParaRPr/>
          </a:p>
          <a:p>
            <a:pPr indent="-17780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0A3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Dividing the AV canal into right  &amp; left canals.</a:t>
            </a:r>
            <a:endParaRPr/>
          </a:p>
          <a:p>
            <a:pPr indent="-17780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0A3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These canals partially separate the primordial atrium from the ventricle.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340A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340A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solidFill>
                <a:srgbClr val="340A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ube006" id="195" name="Google Shape;195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4035" l="0" r="0" t="0"/>
          <a:stretch/>
        </p:blipFill>
        <p:spPr>
          <a:xfrm>
            <a:off x="6551757" y="2057400"/>
            <a:ext cx="5190995" cy="3143992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/>
          <p:cNvSpPr txBox="1"/>
          <p:nvPr>
            <p:ph type="title"/>
          </p:nvPr>
        </p:nvSpPr>
        <p:spPr>
          <a:xfrm>
            <a:off x="839788" y="457200"/>
            <a:ext cx="10489272" cy="9084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/>
              <a:t>Partition of the Common Atrium</a:t>
            </a:r>
            <a:endParaRPr/>
          </a:p>
        </p:txBody>
      </p:sp>
      <p:sp>
        <p:nvSpPr>
          <p:cNvPr id="201" name="Google Shape;201;p16"/>
          <p:cNvSpPr txBox="1"/>
          <p:nvPr>
            <p:ph idx="2" type="body"/>
          </p:nvPr>
        </p:nvSpPr>
        <p:spPr>
          <a:xfrm>
            <a:off x="839788" y="2057400"/>
            <a:ext cx="5381130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b="1" lang="en-US" sz="28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Septum Primum</a:t>
            </a:r>
            <a:endParaRPr b="1" sz="2800" u="sng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It is sickle- shaped septum that grows from the roof of the common atrium towards the fusing endocardial cushions (</a:t>
            </a: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septum intermedium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So it divides the common atrium into right &amp; left halves.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665" l="4918" r="4918" t="2863"/>
          <a:stretch/>
        </p:blipFill>
        <p:spPr>
          <a:xfrm>
            <a:off x="6732023" y="1574658"/>
            <a:ext cx="4565044" cy="448136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/>
          <p:cNvSpPr txBox="1"/>
          <p:nvPr>
            <p:ph type="title"/>
          </p:nvPr>
        </p:nvSpPr>
        <p:spPr>
          <a:xfrm>
            <a:off x="7600352" y="547141"/>
            <a:ext cx="3932237" cy="10034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8" name="Google Shape;208;p17"/>
          <p:cNvSpPr txBox="1"/>
          <p:nvPr>
            <p:ph idx="2" type="body"/>
          </p:nvPr>
        </p:nvSpPr>
        <p:spPr>
          <a:xfrm>
            <a:off x="839787" y="674557"/>
            <a:ext cx="5335381" cy="5500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rgbClr val="C00000"/>
                </a:solidFill>
              </a:rPr>
              <a:t>Ostium Primum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1524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The two ends of septum primum  reach to the growing endocardial cushions before its central part.</a:t>
            </a:r>
            <a:endParaRPr/>
          </a:p>
          <a:p>
            <a:pPr indent="-1524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Now the septum primum bounds a foramen called </a:t>
            </a:r>
            <a:r>
              <a:rPr lang="en-US" sz="24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ostium primum.</a:t>
            </a:r>
            <a:endParaRPr/>
          </a:p>
          <a:p>
            <a:pPr indent="-1524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It serves as a shunt, enabling the oxygenated blood to pass from right to left atrium.</a:t>
            </a:r>
            <a:endParaRPr/>
          </a:p>
          <a:p>
            <a:pPr indent="-1524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ostium primum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become smaller and disappears as the septum primum fuses completely with the septum intermedium to form the </a:t>
            </a:r>
            <a:r>
              <a:rPr b="1" lang="en-US" sz="2400">
                <a:solidFill>
                  <a:srgbClr val="82267E"/>
                </a:solidFill>
                <a:latin typeface="Calibri"/>
                <a:ea typeface="Calibri"/>
                <a:cs typeface="Calibri"/>
                <a:sym typeface="Calibri"/>
              </a:rPr>
              <a:t>AV septum.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ube011" id="209" name="Google Shape;209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349" l="0" r="0" t="0"/>
          <a:stretch/>
        </p:blipFill>
        <p:spPr>
          <a:xfrm>
            <a:off x="6454709" y="1803805"/>
            <a:ext cx="5362956" cy="3288364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"/>
          <p:cNvSpPr txBox="1"/>
          <p:nvPr>
            <p:ph type="title"/>
          </p:nvPr>
        </p:nvSpPr>
        <p:spPr>
          <a:xfrm>
            <a:off x="7533511" y="773455"/>
            <a:ext cx="3932237" cy="8965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5" name="Google Shape;215;p18"/>
          <p:cNvSpPr txBox="1"/>
          <p:nvPr>
            <p:ph idx="2" type="body"/>
          </p:nvPr>
        </p:nvSpPr>
        <p:spPr>
          <a:xfrm>
            <a:off x="839787" y="1139253"/>
            <a:ext cx="5371007" cy="516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524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0A3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Septum Secundum</a:t>
            </a:r>
            <a:endParaRPr sz="2400">
              <a:solidFill>
                <a:srgbClr val="340A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0A3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The upper part of septum primum that is attached to the roof of the common atrium shows gradual  resorption forming an opening called </a:t>
            </a:r>
            <a:r>
              <a:rPr lang="en-US" sz="2400" u="sng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ostium secondum.</a:t>
            </a:r>
            <a:endParaRPr/>
          </a:p>
          <a:p>
            <a:pPr indent="-1524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0A3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Another septum descends on the right side of the septum primum called </a:t>
            </a:r>
            <a:r>
              <a:rPr lang="en-US" sz="2400" u="sng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Septum Secundum</a:t>
            </a:r>
            <a:r>
              <a:rPr lang="en-US" sz="2400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1524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0A3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It forms an incomplete partition between the two atria.</a:t>
            </a:r>
            <a:endParaRPr/>
          </a:p>
          <a:p>
            <a:pPr indent="-1524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0A3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Consequently a valvular oval foramen forms, (Foramen Ovale)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340A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340A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2727" l="7142" r="12500" t="6465"/>
          <a:stretch/>
        </p:blipFill>
        <p:spPr>
          <a:xfrm>
            <a:off x="7367874" y="1876301"/>
            <a:ext cx="4263512" cy="4310743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"/>
          <p:cNvSpPr txBox="1"/>
          <p:nvPr>
            <p:ph type="title"/>
          </p:nvPr>
        </p:nvSpPr>
        <p:spPr>
          <a:xfrm>
            <a:off x="932927" y="127416"/>
            <a:ext cx="5133500" cy="9915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3200"/>
              <a:buFont typeface="Calibri"/>
              <a:buNone/>
            </a:pPr>
            <a:r>
              <a:rPr b="1" lang="en-US">
                <a:solidFill>
                  <a:srgbClr val="0033CC"/>
                </a:solidFill>
              </a:rPr>
              <a:t>Fate of foramen Ovale</a:t>
            </a:r>
            <a:endParaRPr/>
          </a:p>
        </p:txBody>
      </p:sp>
      <p:sp>
        <p:nvSpPr>
          <p:cNvPr id="222" name="Google Shape;222;p19"/>
          <p:cNvSpPr txBox="1"/>
          <p:nvPr>
            <p:ph idx="2" type="body"/>
          </p:nvPr>
        </p:nvSpPr>
        <p:spPr>
          <a:xfrm>
            <a:off x="839788" y="1304143"/>
            <a:ext cx="6535373" cy="5231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At birth when the lung circulation begins,  the pressure in the left atrium increases.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The valve of the foramen ovale is pressed against the septum secundum and obliterates the foramen ovale.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Its site is represented by the </a:t>
            </a:r>
            <a:r>
              <a:rPr b="1" lang="en-US" sz="2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Fossa Ovalis: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Its </a:t>
            </a:r>
            <a:r>
              <a:rPr b="1" lang="en-US" sz="2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floor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 r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epresents the persistent part of the </a:t>
            </a:r>
            <a:r>
              <a:rPr b="1" lang="en-US" sz="2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septum primum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Its </a:t>
            </a:r>
            <a:r>
              <a:rPr b="1" lang="en-US" sz="28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limbus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(anulus) is the 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lower edge of the </a:t>
            </a:r>
            <a:r>
              <a:rPr b="1" lang="en-US" sz="28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septum secundum.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galmadani\Pictures\Picture1.jpg" id="223" name="Google Shape;223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7516" y="297108"/>
            <a:ext cx="2974848" cy="235915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C:\Users\galmadani\Desktop\Documents\Documents\Student Gray\3. Thorax\F66122-003-f063.jpg" id="224" name="Google Shape;224;p19"/>
          <p:cNvPicPr preferRelativeResize="0"/>
          <p:nvPr/>
        </p:nvPicPr>
        <p:blipFill rotWithShape="1">
          <a:blip r:embed="rId4">
            <a:alphaModFix/>
          </a:blip>
          <a:srcRect b="3116" l="0" r="0" t="0"/>
          <a:stretch/>
        </p:blipFill>
        <p:spPr>
          <a:xfrm>
            <a:off x="7625937" y="3218400"/>
            <a:ext cx="2590800" cy="31289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>
            <p:ph type="title"/>
          </p:nvPr>
        </p:nvSpPr>
        <p:spPr>
          <a:xfrm>
            <a:off x="1981200" y="274638"/>
            <a:ext cx="8229600" cy="79216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/>
          </a:p>
        </p:txBody>
      </p:sp>
      <p:sp>
        <p:nvSpPr>
          <p:cNvPr id="94" name="Google Shape;94;p2"/>
          <p:cNvSpPr txBox="1"/>
          <p:nvPr>
            <p:ph idx="1" type="body"/>
          </p:nvPr>
        </p:nvSpPr>
        <p:spPr>
          <a:xfrm>
            <a:off x="828675" y="1219201"/>
            <a:ext cx="10501313" cy="5059363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u="sng">
                <a:latin typeface="Calibri"/>
                <a:ea typeface="Calibri"/>
                <a:cs typeface="Calibri"/>
                <a:sym typeface="Calibri"/>
              </a:rPr>
              <a:t>By the end of this lecture the student should be able to: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Describe the formation, sit, union divisions of the of the heart tubes.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Describe the formation and fate  of the sinus venosus.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Describe the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partitioning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of the common atrium and common ventricle.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Describe the partitioning of the truncus arteriosus.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List the most common cardiac anomalies.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"/>
          <p:cNvSpPr txBox="1"/>
          <p:nvPr>
            <p:ph type="title"/>
          </p:nvPr>
        </p:nvSpPr>
        <p:spPr>
          <a:xfrm>
            <a:off x="839788" y="457200"/>
            <a:ext cx="10382394" cy="884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Calibri"/>
              <a:buNone/>
            </a:pPr>
            <a:r>
              <a:rPr b="1" lang="en-US">
                <a:solidFill>
                  <a:srgbClr val="00B050"/>
                </a:solidFill>
              </a:rPr>
              <a:t>Partitioning of Primordial Ventricle</a:t>
            </a:r>
            <a:endParaRPr/>
          </a:p>
        </p:txBody>
      </p:sp>
      <p:sp>
        <p:nvSpPr>
          <p:cNvPr id="230" name="Google Shape;230;p20"/>
          <p:cNvSpPr txBox="1"/>
          <p:nvPr>
            <p:ph idx="2" type="body"/>
          </p:nvPr>
        </p:nvSpPr>
        <p:spPr>
          <a:xfrm>
            <a:off x="839788" y="1514007"/>
            <a:ext cx="5402558" cy="512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b="1" lang="en-US" sz="2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Muscular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 part of the interventricular septum: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Division of the primordial ventricle is first indicated by a 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median muscular ridge, the primordial interventricular septum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It is a thick crescentic fold which has a concave upper free edge.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This septum bounds a temporary connection between the two ventricles called </a:t>
            </a:r>
            <a:r>
              <a:rPr b="1"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Interventricular foramen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:\New Folder\fe26-013.jpg" id="231" name="Google Shape;231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143" l="11111" r="5555" t="9702"/>
          <a:stretch/>
        </p:blipFill>
        <p:spPr>
          <a:xfrm>
            <a:off x="6408319" y="2315689"/>
            <a:ext cx="5402558" cy="3218212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"/>
          <p:cNvSpPr txBox="1"/>
          <p:nvPr>
            <p:ph type="title"/>
          </p:nvPr>
        </p:nvSpPr>
        <p:spPr>
          <a:xfrm>
            <a:off x="839788" y="457200"/>
            <a:ext cx="5181002" cy="8609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/>
              <a:t>Interventricular Septum</a:t>
            </a:r>
            <a:endParaRPr/>
          </a:p>
        </p:txBody>
      </p:sp>
      <p:sp>
        <p:nvSpPr>
          <p:cNvPr id="237" name="Google Shape;237;p21"/>
          <p:cNvSpPr txBox="1"/>
          <p:nvPr>
            <p:ph idx="2" type="body"/>
          </p:nvPr>
        </p:nvSpPr>
        <p:spPr>
          <a:xfrm>
            <a:off x="839788" y="2057400"/>
            <a:ext cx="565601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None/>
            </a:pPr>
            <a:r>
              <a:rPr b="1" lang="en-US" sz="280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The Membranous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part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of the IV septum is derived from: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1- A tissue extension from the right side of the </a:t>
            </a:r>
            <a:r>
              <a:rPr b="1" lang="en-US" sz="2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Endocardial Cushion.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2- </a:t>
            </a: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Aorticopulmonary septum.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3- Thick </a:t>
            </a:r>
            <a:r>
              <a:rPr b="1" lang="en-U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Muscular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 part of the IV septum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155B6C1C" id="238" name="Google Shape;238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0963" l="34268" r="5922" t="0"/>
          <a:stretch/>
        </p:blipFill>
        <p:spPr>
          <a:xfrm>
            <a:off x="6222951" y="1472541"/>
            <a:ext cx="5177361" cy="493791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 txBox="1"/>
          <p:nvPr>
            <p:ph type="title"/>
          </p:nvPr>
        </p:nvSpPr>
        <p:spPr>
          <a:xfrm>
            <a:off x="6873184" y="667062"/>
            <a:ext cx="3932237" cy="10509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b="1" lang="en-US">
                <a:solidFill>
                  <a:srgbClr val="FF0000"/>
                </a:solidFill>
              </a:rPr>
              <a:t>BULBUS CORDIS</a:t>
            </a:r>
            <a:endParaRPr/>
          </a:p>
        </p:txBody>
      </p:sp>
      <p:sp>
        <p:nvSpPr>
          <p:cNvPr id="244" name="Google Shape;244;p22"/>
          <p:cNvSpPr txBox="1"/>
          <p:nvPr>
            <p:ph idx="2" type="body"/>
          </p:nvPr>
        </p:nvSpPr>
        <p:spPr>
          <a:xfrm>
            <a:off x="839788" y="667062"/>
            <a:ext cx="4751543" cy="524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The bulbus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cordis forms the smooth upper part of the two ventricles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Char char="•"/>
            </a:pPr>
            <a:r>
              <a:rPr b="1" lang="en-US" sz="2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Right Ventricle</a:t>
            </a:r>
            <a:r>
              <a:rPr lang="en-US" sz="2800" u="sng"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 u="sng">
                <a:latin typeface="Calibri"/>
                <a:ea typeface="Calibri"/>
                <a:cs typeface="Calibri"/>
                <a:sym typeface="Calibri"/>
              </a:rPr>
              <a:t>Conus Arteriosus or 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(Infundibulum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) which leads to the pulmonary trunk.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1" lang="en-US" sz="2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Left ventricle:</a:t>
            </a:r>
            <a:endParaRPr sz="2800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 u="sng">
                <a:latin typeface="Calibri"/>
                <a:ea typeface="Calibri"/>
                <a:cs typeface="Calibri"/>
                <a:sym typeface="Calibri"/>
              </a:rPr>
              <a:t>Aortic Vestibule 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leading to ascending aorta.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96D1DEF" id="245" name="Google Shape;245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7171" l="7451" r="35190" t="2069"/>
          <a:stretch/>
        </p:blipFill>
        <p:spPr>
          <a:xfrm>
            <a:off x="5753203" y="2057400"/>
            <a:ext cx="6172200" cy="240200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"/>
          <p:cNvSpPr txBox="1"/>
          <p:nvPr>
            <p:ph type="title"/>
          </p:nvPr>
        </p:nvSpPr>
        <p:spPr>
          <a:xfrm>
            <a:off x="732910" y="302821"/>
            <a:ext cx="10619900" cy="955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/>
              <a:t>Partition of Truncus Arteriosus</a:t>
            </a:r>
            <a:endParaRPr/>
          </a:p>
        </p:txBody>
      </p:sp>
      <p:sp>
        <p:nvSpPr>
          <p:cNvPr id="251" name="Google Shape;251;p23"/>
          <p:cNvSpPr txBox="1"/>
          <p:nvPr>
            <p:ph idx="2" type="body"/>
          </p:nvPr>
        </p:nvSpPr>
        <p:spPr>
          <a:xfrm>
            <a:off x="839787" y="1500177"/>
            <a:ext cx="5608513" cy="4781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In the </a:t>
            </a: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1" baseline="30000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week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, proliferation of mesenchymal cells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Endocardial Cushions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appear in the wall of the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truncus arteriosus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,they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form a </a:t>
            </a:r>
            <a:r>
              <a:rPr b="1" lang="en-US" sz="24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Spiral Septum: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A. It divides the</a:t>
            </a:r>
            <a:r>
              <a:rPr lang="en-US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Lowe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 part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of the </a:t>
            </a:r>
            <a:r>
              <a:rPr b="1" lang="en-US" sz="2400"/>
              <a:t>Truncus Arteriosus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into </a:t>
            </a: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Right &amp; Left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parts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B. It divides the </a:t>
            </a:r>
            <a:r>
              <a:rPr b="1" lang="en-US" sz="240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Middle</a:t>
            </a:r>
            <a:r>
              <a:rPr lang="en-US" sz="240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part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b="1" lang="en-US" sz="2400"/>
              <a:t>Truncus Arteriosus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into </a:t>
            </a:r>
            <a:r>
              <a:rPr b="1" lang="en-US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Anterior &amp; Posterior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parts.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C. It divides the </a:t>
            </a:r>
            <a:r>
              <a:rPr b="1" lang="en-US" sz="2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Upper</a:t>
            </a:r>
            <a:r>
              <a:rPr lang="en-US" sz="2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part of the </a:t>
            </a:r>
            <a:r>
              <a:rPr b="1" lang="en-US" sz="2400"/>
              <a:t>Truncus Arteriosus</a:t>
            </a:r>
            <a:r>
              <a:rPr lang="en-US" sz="2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into </a:t>
            </a:r>
            <a:r>
              <a:rPr b="1" lang="en-US" sz="2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Left &amp; Right parts</a:t>
            </a:r>
            <a:r>
              <a:rPr b="1" lang="en-US" sz="2400">
                <a:solidFill>
                  <a:srgbClr val="F4B08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155B6C1C" id="252" name="Google Shape;252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7775" l="33530" r="3287" t="0"/>
          <a:stretch/>
        </p:blipFill>
        <p:spPr>
          <a:xfrm>
            <a:off x="6647079" y="1500176"/>
            <a:ext cx="5084317" cy="488874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/>
          <p:nvPr/>
        </p:nvSpPr>
        <p:spPr>
          <a:xfrm>
            <a:off x="2028825" y="3074987"/>
            <a:ext cx="8382000" cy="708025"/>
          </a:xfrm>
          <a:prstGeom prst="rect">
            <a:avLst/>
          </a:prstGeom>
          <a:solidFill>
            <a:srgbClr val="FBE4D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MAJOR CARDIAC ANOMALIES </a:t>
            </a:r>
            <a:endParaRPr b="0" i="0" sz="4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5"/>
          <p:cNvSpPr txBox="1"/>
          <p:nvPr>
            <p:ph type="title"/>
          </p:nvPr>
        </p:nvSpPr>
        <p:spPr>
          <a:xfrm>
            <a:off x="839788" y="457200"/>
            <a:ext cx="4563485" cy="9440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/>
              <a:t>Atrial Septal Defects (ASD)</a:t>
            </a:r>
            <a:endParaRPr/>
          </a:p>
        </p:txBody>
      </p:sp>
      <p:sp>
        <p:nvSpPr>
          <p:cNvPr id="263" name="Google Shape;263;p25"/>
          <p:cNvSpPr txBox="1"/>
          <p:nvPr>
            <p:ph idx="2" type="body"/>
          </p:nvPr>
        </p:nvSpPr>
        <p:spPr>
          <a:xfrm>
            <a:off x="839788" y="2057400"/>
            <a:ext cx="456348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2800" u="sng">
                <a:latin typeface="Calibri"/>
                <a:ea typeface="Calibri"/>
                <a:cs typeface="Calibri"/>
                <a:sym typeface="Calibri"/>
              </a:rPr>
              <a:t>Types 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1. Absence of  both septum primum and septum secundum, leads to </a:t>
            </a:r>
            <a:r>
              <a:rPr b="1" lang="en-US" sz="2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Common Atrium.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2. Absence of </a:t>
            </a:r>
            <a:r>
              <a:rPr lang="en-US" sz="2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Septum Secundum</a:t>
            </a:r>
            <a:endParaRPr sz="2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66" y="377042"/>
            <a:ext cx="2008621" cy="255913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265" name="Google Shape;26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8401" y="3041786"/>
            <a:ext cx="5165807" cy="3454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3. Large (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Patent) foramen ovale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: Excessive resorption of septum primum</a:t>
            </a:r>
            <a:br>
              <a:rPr lang="en-US" sz="28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271" name="Google Shape;271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999" l="1389" r="0" t="7499"/>
          <a:stretch/>
        </p:blipFill>
        <p:spPr>
          <a:xfrm>
            <a:off x="6189337" y="869818"/>
            <a:ext cx="4136152" cy="197375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272" name="Google Shape;272;p26"/>
          <p:cNvPicPr preferRelativeResize="0"/>
          <p:nvPr/>
        </p:nvPicPr>
        <p:blipFill rotWithShape="1">
          <a:blip r:embed="rId4">
            <a:alphaModFix/>
          </a:blip>
          <a:srcRect b="11628" l="8109" r="5405" t="4651"/>
          <a:stretch/>
        </p:blipFill>
        <p:spPr>
          <a:xfrm>
            <a:off x="5594162" y="3079668"/>
            <a:ext cx="5562600" cy="3276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 txBox="1"/>
          <p:nvPr>
            <p:ph type="title"/>
          </p:nvPr>
        </p:nvSpPr>
        <p:spPr>
          <a:xfrm>
            <a:off x="839788" y="457200"/>
            <a:ext cx="474161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VENTRICULAR SEPTAL DEFECT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p27"/>
          <p:cNvSpPr txBox="1"/>
          <p:nvPr>
            <p:ph idx="2" type="body"/>
          </p:nvPr>
        </p:nvSpPr>
        <p:spPr>
          <a:xfrm>
            <a:off x="839788" y="2057400"/>
            <a:ext cx="4492233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b="1" lang="en-US" sz="28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Roger’s disease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Absence of the </a:t>
            </a:r>
            <a:r>
              <a:rPr b="1" i="1" lang="en-US" sz="2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Membranous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part of interventricular septum 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(persistent IV Foramen).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Usually accompanied by other cardiac defects.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1403" y="1425039"/>
            <a:ext cx="6161627" cy="401386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8"/>
          <p:cNvSpPr txBox="1"/>
          <p:nvPr>
            <p:ph type="title"/>
          </p:nvPr>
        </p:nvSpPr>
        <p:spPr>
          <a:xfrm>
            <a:off x="839788" y="457200"/>
            <a:ext cx="3932237" cy="9440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/>
              <a:t> </a:t>
            </a:r>
            <a:r>
              <a:rPr b="1" lang="en-US">
                <a:solidFill>
                  <a:srgbClr val="C00000"/>
                </a:solidFill>
              </a:rPr>
              <a:t>TETRALOGY OF FALLOT</a:t>
            </a:r>
            <a:endParaRPr/>
          </a:p>
        </p:txBody>
      </p:sp>
      <p:sp>
        <p:nvSpPr>
          <p:cNvPr id="285" name="Google Shape;285;p28"/>
          <p:cNvSpPr txBox="1"/>
          <p:nvPr>
            <p:ph idx="2" type="body"/>
          </p:nvPr>
        </p:nvSpPr>
        <p:spPr>
          <a:xfrm>
            <a:off x="839788" y="2057400"/>
            <a:ext cx="472973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78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u="sng">
                <a:latin typeface="Calibri"/>
                <a:ea typeface="Calibri"/>
                <a:cs typeface="Calibri"/>
                <a:sym typeface="Calibri"/>
              </a:rPr>
              <a:t>Fallot’s Tetralogy: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1-VSD.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2- Pulmonary stenosis.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3-Overriding of the aorta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4- Right ventricular hypertrophy.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9859" l="30989" r="31445" t="0"/>
          <a:stretch/>
        </p:blipFill>
        <p:spPr>
          <a:xfrm>
            <a:off x="7034243" y="905031"/>
            <a:ext cx="4043854" cy="422194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tralogy of Fallot" id="291" name="Google Shape;291;p29"/>
          <p:cNvPicPr preferRelativeResize="0"/>
          <p:nvPr/>
        </p:nvPicPr>
        <p:blipFill rotWithShape="1">
          <a:blip r:embed="rId3">
            <a:alphaModFix/>
          </a:blip>
          <a:srcRect b="21230" l="5516" r="8587" t="19119"/>
          <a:stretch/>
        </p:blipFill>
        <p:spPr>
          <a:xfrm>
            <a:off x="1676400" y="304800"/>
            <a:ext cx="8763000" cy="62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9"/>
          <p:cNvSpPr/>
          <p:nvPr/>
        </p:nvSpPr>
        <p:spPr>
          <a:xfrm>
            <a:off x="1676400" y="304800"/>
            <a:ext cx="2286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TETRALOGY OF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FALLOT</a:t>
            </a:r>
            <a:endParaRPr b="0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9"/>
          <p:cNvSpPr/>
          <p:nvPr/>
        </p:nvSpPr>
        <p:spPr>
          <a:xfrm>
            <a:off x="8305800" y="4800601"/>
            <a:ext cx="1981200" cy="5238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Blue Baby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>
            <p:ph type="title"/>
          </p:nvPr>
        </p:nvSpPr>
        <p:spPr>
          <a:xfrm>
            <a:off x="839788" y="457200"/>
            <a:ext cx="4224581" cy="9214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DEVELOPMENT OF HEART</a:t>
            </a:r>
            <a:endParaRPr/>
          </a:p>
        </p:txBody>
      </p:sp>
      <p:sp>
        <p:nvSpPr>
          <p:cNvPr id="100" name="Google Shape;100;p3"/>
          <p:cNvSpPr txBox="1"/>
          <p:nvPr>
            <p:ph idx="2" type="body"/>
          </p:nvPr>
        </p:nvSpPr>
        <p:spPr>
          <a:xfrm>
            <a:off x="839789" y="2057400"/>
            <a:ext cx="4751364" cy="4441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The CVS is the </a:t>
            </a:r>
            <a:r>
              <a:rPr lang="en-US" sz="2800" u="sng">
                <a:latin typeface="Calibri"/>
                <a:ea typeface="Calibri"/>
                <a:cs typeface="Calibri"/>
                <a:sym typeface="Calibri"/>
              </a:rPr>
              <a:t>first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major system to function in the embryo.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The heart begins to beat at </a:t>
            </a:r>
            <a:r>
              <a:rPr lang="en-US" sz="2800" u="sng">
                <a:latin typeface="Calibri"/>
                <a:ea typeface="Calibri"/>
                <a:cs typeface="Calibri"/>
                <a:sym typeface="Calibri"/>
              </a:rPr>
              <a:t>(22nd – 23rd )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days.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Blood flow begins during the beginning of the 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aseline="30000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week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and can be visualized by  Ultrasound Doppler</a:t>
            </a:r>
            <a:br>
              <a:rPr b="1" lang="en-US" sz="2800">
                <a:solidFill>
                  <a:srgbClr val="0C0C0C"/>
                </a:solidFill>
              </a:rPr>
            </a:br>
            <a:endParaRPr b="1" sz="28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  <p:pic>
        <p:nvPicPr>
          <p:cNvPr descr="63625B01" id="101" name="Google Shape;101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7786" l="18903" r="15181" t="33952"/>
          <a:stretch/>
        </p:blipFill>
        <p:spPr>
          <a:xfrm>
            <a:off x="5771032" y="457200"/>
            <a:ext cx="6172200" cy="289855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7943" y="3506676"/>
            <a:ext cx="3086383" cy="3344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0"/>
          <p:cNvSpPr txBox="1"/>
          <p:nvPr>
            <p:ph type="title"/>
          </p:nvPr>
        </p:nvSpPr>
        <p:spPr>
          <a:xfrm>
            <a:off x="839788" y="457200"/>
            <a:ext cx="4717864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br>
              <a:rPr lang="en-US"/>
            </a:br>
            <a:r>
              <a:rPr lang="en-US"/>
              <a:t>TRANSPOSITION OF GREAT ARTERIES </a:t>
            </a:r>
            <a:br>
              <a:rPr lang="en-US"/>
            </a:br>
            <a:r>
              <a:rPr lang="en-US">
                <a:solidFill>
                  <a:srgbClr val="C00000"/>
                </a:solidFill>
              </a:rPr>
              <a:t>(TGA)</a:t>
            </a:r>
            <a:endParaRPr/>
          </a:p>
        </p:txBody>
      </p:sp>
      <p:sp>
        <p:nvSpPr>
          <p:cNvPr id="299" name="Google Shape;299;p30"/>
          <p:cNvSpPr txBox="1"/>
          <p:nvPr>
            <p:ph idx="2" type="body"/>
          </p:nvPr>
        </p:nvSpPr>
        <p:spPr>
          <a:xfrm>
            <a:off x="839788" y="2057400"/>
            <a:ext cx="5794562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TGA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is due to abnormal rotation or malformation of the aorticopulmonary septum, so the right ventricle joins the aorta, while the left ventricle joins the pulmonary artery.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It is one of the most common causes of cyanotic heart disease in the newborn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Often associated with ASD or VSD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66013" t="0"/>
          <a:stretch/>
        </p:blipFill>
        <p:spPr>
          <a:xfrm>
            <a:off x="6886388" y="713591"/>
            <a:ext cx="4027034" cy="515539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1"/>
          <p:cNvSpPr txBox="1"/>
          <p:nvPr>
            <p:ph type="title"/>
          </p:nvPr>
        </p:nvSpPr>
        <p:spPr>
          <a:xfrm>
            <a:off x="839788" y="457200"/>
            <a:ext cx="4575360" cy="106284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b="1" lang="en-US">
                <a:solidFill>
                  <a:srgbClr val="FF0000"/>
                </a:solidFill>
              </a:rPr>
              <a:t>Persistent Truncus Arteriosus</a:t>
            </a:r>
            <a:endParaRPr/>
          </a:p>
        </p:txBody>
      </p:sp>
      <p:sp>
        <p:nvSpPr>
          <p:cNvPr id="306" name="Google Shape;306;p31"/>
          <p:cNvSpPr txBox="1"/>
          <p:nvPr>
            <p:ph idx="2" type="body"/>
          </p:nvPr>
        </p:nvSpPr>
        <p:spPr>
          <a:xfrm>
            <a:off x="839788" y="1633929"/>
            <a:ext cx="4905360" cy="4849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It is due to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failure of the development of the aorticopulmonary (spiral) septum.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It is usually accompanied with VSD.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It forms a single arterial trunk arising from the heart and supplies the systemic , pulmonary  &amp; coronary circulations.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2499" r="2499" t="6154"/>
          <a:stretch/>
        </p:blipFill>
        <p:spPr>
          <a:xfrm>
            <a:off x="5745148" y="1396649"/>
            <a:ext cx="6316675" cy="331999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2"/>
          <p:cNvSpPr txBox="1"/>
          <p:nvPr>
            <p:ph type="title"/>
          </p:nvPr>
        </p:nvSpPr>
        <p:spPr>
          <a:xfrm>
            <a:off x="1078043" y="304836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urgette"/>
              <a:buNone/>
            </a:pPr>
            <a:r>
              <a:rPr lang="en-US" sz="8000">
                <a:latin typeface="Courgette"/>
                <a:ea typeface="Courgette"/>
                <a:cs typeface="Courgette"/>
                <a:sym typeface="Courgette"/>
              </a:rPr>
              <a:t>THANK YOU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type="title"/>
          </p:nvPr>
        </p:nvSpPr>
        <p:spPr>
          <a:xfrm>
            <a:off x="839787" y="457200"/>
            <a:ext cx="5701689" cy="794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b="1" lang="en-US">
                <a:solidFill>
                  <a:srgbClr val="FF0000"/>
                </a:solidFill>
              </a:rPr>
              <a:t>FORMATION OF THE HEART TUBE</a:t>
            </a:r>
            <a:endParaRPr/>
          </a:p>
        </p:txBody>
      </p:sp>
      <p:sp>
        <p:nvSpPr>
          <p:cNvPr id="108" name="Google Shape;108;p4"/>
          <p:cNvSpPr txBox="1"/>
          <p:nvPr>
            <p:ph idx="2" type="body"/>
          </p:nvPr>
        </p:nvSpPr>
        <p:spPr>
          <a:xfrm>
            <a:off x="839787" y="1491175"/>
            <a:ext cx="5912705" cy="51522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0A3F"/>
              </a:buClr>
              <a:buSzPts val="2400"/>
              <a:buNone/>
            </a:pPr>
            <a:r>
              <a:rPr lang="en-US" sz="2400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The heart is the first functional organ to develop.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0A3F"/>
              </a:buClr>
              <a:buSzPts val="2400"/>
              <a:buNone/>
            </a:pPr>
            <a:r>
              <a:rPr lang="en-US" sz="2400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It develops from Splanchnic Mesoderm in the wall of the yolk sac (Cardiogenic Area): Cranial to the developing Mouth &amp; Nervous system and Ventral to the developing Pericardial sac.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0A3F"/>
              </a:buClr>
              <a:buSzPts val="2400"/>
              <a:buNone/>
            </a:pPr>
            <a:r>
              <a:rPr lang="en-US" sz="2400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The heart primordium is first evident at day </a:t>
            </a:r>
            <a:r>
              <a:rPr lang="en-US" sz="2400" u="sng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18 </a:t>
            </a:r>
            <a:r>
              <a:rPr lang="en-US" sz="2400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(as an Angioplastic cords which soon canalize to form the 2 heart tubes).</a:t>
            </a:r>
            <a:endParaRPr sz="2400" u="sng">
              <a:solidFill>
                <a:srgbClr val="340A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0A3F"/>
              </a:buClr>
              <a:buSzPts val="2400"/>
              <a:buNone/>
            </a:pPr>
            <a:r>
              <a:rPr lang="en-US" sz="2400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As the </a:t>
            </a:r>
            <a:r>
              <a:rPr lang="en-US" sz="2400" u="sng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Head Fold </a:t>
            </a:r>
            <a:r>
              <a:rPr lang="en-US" sz="2400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completed, the developing heart tubes change their </a:t>
            </a:r>
            <a:r>
              <a:rPr lang="en-US" sz="2400" u="sng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position</a:t>
            </a:r>
            <a:r>
              <a:rPr lang="en-US" sz="2400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 and become in the Ventral aspect of the embryo, Dorsal to the developing Pericardial sac.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0A3F"/>
              </a:buClr>
              <a:buSzPts val="2400"/>
              <a:buNone/>
            </a:pPr>
            <a:r>
              <a:rPr i="1" lang="en-US" sz="2400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.                </a:t>
            </a:r>
            <a:endParaRPr sz="2400">
              <a:solidFill>
                <a:srgbClr val="340A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340A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340A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9091" l="4081" r="0" t="4546"/>
          <a:stretch/>
        </p:blipFill>
        <p:spPr>
          <a:xfrm>
            <a:off x="7500612" y="585570"/>
            <a:ext cx="3181131" cy="181121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10" name="Google Shape;11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9836" y="2541955"/>
            <a:ext cx="4060288" cy="1774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"/>
          <p:cNvPicPr preferRelativeResize="0"/>
          <p:nvPr/>
        </p:nvPicPr>
        <p:blipFill rotWithShape="1">
          <a:blip r:embed="rId5">
            <a:alphaModFix/>
          </a:blip>
          <a:srcRect b="10001" l="2222" r="4443" t="6667"/>
          <a:stretch/>
        </p:blipFill>
        <p:spPr>
          <a:xfrm>
            <a:off x="7294980" y="4586067"/>
            <a:ext cx="3810000" cy="2057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>
            <p:ph idx="2" type="body"/>
          </p:nvPr>
        </p:nvSpPr>
        <p:spPr>
          <a:xfrm>
            <a:off x="839788" y="2057400"/>
            <a:ext cx="5256212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0A3F"/>
              </a:buClr>
              <a:buSzPts val="2800"/>
              <a:buNone/>
            </a:pPr>
            <a:r>
              <a:rPr lang="en-US" sz="2800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After </a:t>
            </a:r>
            <a:r>
              <a:rPr lang="en-US" sz="2800" u="sng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Lateral Folding </a:t>
            </a:r>
            <a:r>
              <a:rPr lang="en-US" sz="2800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of the embryo, the 2 heart tubes </a:t>
            </a:r>
            <a:r>
              <a:rPr lang="en-US" sz="2800" u="sng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approach each other and fuse</a:t>
            </a:r>
            <a:r>
              <a:rPr lang="en-US" sz="2800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 to form a single  Endocardial Heart tube within the pericardial sac.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0A3F"/>
              </a:buClr>
              <a:buSzPts val="2800"/>
              <a:buNone/>
            </a:pPr>
            <a:r>
              <a:rPr lang="en-US" sz="2800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Fusion of the two tubes  occurs in a </a:t>
            </a:r>
            <a:r>
              <a:rPr lang="en-US" sz="2800" u="sng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Craniocaudal</a:t>
            </a:r>
            <a:r>
              <a:rPr lang="en-US" sz="2800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 direction.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solidFill>
                <a:srgbClr val="340A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usion2" id="117" name="Google Shape;117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16924" r="12307" t="0"/>
          <a:stretch/>
        </p:blipFill>
        <p:spPr>
          <a:xfrm>
            <a:off x="7244863" y="688533"/>
            <a:ext cx="3703632" cy="523348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>
            <p:ph idx="2" type="body"/>
          </p:nvPr>
        </p:nvSpPr>
        <p:spPr>
          <a:xfrm>
            <a:off x="839787" y="500063"/>
            <a:ext cx="6355492" cy="6035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33400" lvl="0" marL="533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The heart tube grows faster  than the pericardial sac, so it shows </a:t>
            </a: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alternate </a:t>
            </a:r>
            <a:r>
              <a:rPr lang="en-US" sz="2800" u="sng">
                <a:latin typeface="Calibri"/>
                <a:ea typeface="Calibri"/>
                <a:cs typeface="Calibri"/>
                <a:sym typeface="Calibri"/>
              </a:rPr>
              <a:t>dilations separated by constrictions.</a:t>
            </a:r>
            <a:endParaRPr/>
          </a:p>
          <a:p>
            <a:pPr indent="-533400" lvl="0" marL="533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u="sng">
                <a:latin typeface="Calibri"/>
                <a:ea typeface="Calibri"/>
                <a:cs typeface="Calibri"/>
                <a:sym typeface="Calibri"/>
              </a:rPr>
              <a:t>These are: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AutoNum type="arabicPeriod"/>
            </a:pPr>
            <a:r>
              <a:rPr lang="en-U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Sinus Venosus.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AutoNum type="arabicPeriod"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Truncus  Arteriosus.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AutoNum type="arabicPeriod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Bulbus Cordis.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AutoNum type="arabicPeriod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Common Ventricle.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AutoNum type="arabicPeriod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Common Atrium.</a:t>
            </a:r>
            <a:endParaRPr/>
          </a:p>
          <a:p>
            <a:pPr indent="-45720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u="sng">
                <a:latin typeface="Calibri"/>
                <a:ea typeface="Calibri"/>
                <a:cs typeface="Calibri"/>
                <a:sym typeface="Calibri"/>
              </a:rPr>
              <a:t>The endocardial heart tube has 2 ends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Venous end (Caudal): Sinus Venosus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Arterial end (Cranial): Truncus arteriosus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usion2" id="123" name="Google Shape;123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3973" y="2057399"/>
            <a:ext cx="4107010" cy="410701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/>
          <p:nvPr>
            <p:ph type="title"/>
          </p:nvPr>
        </p:nvSpPr>
        <p:spPr>
          <a:xfrm>
            <a:off x="839788" y="457200"/>
            <a:ext cx="4242851" cy="7897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C00000"/>
                </a:solidFill>
              </a:rPr>
              <a:t>U</a:t>
            </a:r>
            <a:r>
              <a:rPr b="1" lang="en-US">
                <a:solidFill>
                  <a:srgbClr val="0C0C0C"/>
                </a:solidFill>
              </a:rPr>
              <a:t>-SHAPED HEART TUBE</a:t>
            </a:r>
            <a:endParaRPr/>
          </a:p>
        </p:txBody>
      </p:sp>
      <p:pic>
        <p:nvPicPr>
          <p:cNvPr id="129" name="Google Shape;129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7651" y="286781"/>
            <a:ext cx="3550867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78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Bulbus cordis and ventricle grow faster than other regions.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So the heart </a:t>
            </a:r>
            <a:r>
              <a:rPr lang="en-US" sz="2800" u="sng">
                <a:latin typeface="Calibri"/>
                <a:ea typeface="Calibri"/>
                <a:cs typeface="Calibri"/>
                <a:sym typeface="Calibri"/>
              </a:rPr>
              <a:t>bends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upon itself, forming</a:t>
            </a:r>
            <a:endParaRPr/>
          </a:p>
          <a:p>
            <a:pPr indent="-1778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U-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shaped heart tube, (</a:t>
            </a: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Bulboventricular loop).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10975" y="1935678"/>
            <a:ext cx="3088340" cy="2458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/>
          <p:nvPr>
            <p:ph type="title"/>
          </p:nvPr>
        </p:nvSpPr>
        <p:spPr>
          <a:xfrm>
            <a:off x="839788" y="457200"/>
            <a:ext cx="4515983" cy="9440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C00000"/>
                </a:solidFill>
              </a:rPr>
              <a:t>S</a:t>
            </a:r>
            <a:r>
              <a:rPr b="1" lang="en-US"/>
              <a:t>-Shaped Heart Tube</a:t>
            </a:r>
            <a:endParaRPr/>
          </a:p>
        </p:txBody>
      </p:sp>
      <p:sp>
        <p:nvSpPr>
          <p:cNvPr id="137" name="Google Shape;137;p8"/>
          <p:cNvSpPr txBox="1"/>
          <p:nvPr>
            <p:ph idx="2" type="body"/>
          </p:nvPr>
        </p:nvSpPr>
        <p:spPr>
          <a:xfrm>
            <a:off x="682885" y="1633928"/>
            <a:ext cx="5387125" cy="4976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0A3F"/>
              </a:buClr>
              <a:buSzPts val="2800"/>
              <a:buNone/>
            </a:pPr>
            <a:r>
              <a:rPr lang="en-US" sz="2800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As the heart tube develops it bends</a:t>
            </a:r>
            <a:r>
              <a:rPr lang="en-US" sz="2800" u="sng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, upon itself and forms S shaped heart tube</a:t>
            </a:r>
            <a:r>
              <a:rPr lang="en-US" sz="2800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0A3F"/>
              </a:buClr>
              <a:buSzPts val="2800"/>
              <a:buNone/>
            </a:pPr>
            <a:r>
              <a:rPr lang="en-US" sz="2800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  SO, the </a:t>
            </a:r>
            <a:r>
              <a:rPr lang="en-US" sz="2800" u="sng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Atrium and Sinus venosus</a:t>
            </a:r>
            <a:r>
              <a:rPr lang="en-US" sz="2800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 become Cranial in position &amp; </a:t>
            </a:r>
            <a:r>
              <a:rPr lang="en-US" sz="2800" u="sng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Dorsal</a:t>
            </a:r>
            <a:r>
              <a:rPr lang="en-US" sz="2800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 to the Truncus arteriosus, Bulbus cordis, and Ventricle.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40A3F"/>
              </a:buClr>
              <a:buSzPts val="2800"/>
              <a:buNone/>
            </a:pPr>
            <a:r>
              <a:rPr lang="en-US" sz="2800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By this stage the sinus venosus (opens in the dorsal surface of the atrium) has developed 2 lateral expansions, (Horns) :Right and Left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solidFill>
                <a:srgbClr val="340A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909" r="909" t="0"/>
          <a:stretch/>
        </p:blipFill>
        <p:spPr>
          <a:xfrm>
            <a:off x="6121990" y="347933"/>
            <a:ext cx="5387125" cy="2780017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39" name="Google Shape;13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06068" y="3265257"/>
            <a:ext cx="3218967" cy="3225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/>
          <p:nvPr>
            <p:ph type="title"/>
          </p:nvPr>
        </p:nvSpPr>
        <p:spPr>
          <a:xfrm>
            <a:off x="1828800" y="274638"/>
            <a:ext cx="8610600" cy="792162"/>
          </a:xfrm>
          <a:prstGeom prst="rect">
            <a:avLst/>
          </a:prstGeom>
          <a:solidFill>
            <a:srgbClr val="D5DBE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/>
              <a:t>Veins Draining into Sinus Venosus</a:t>
            </a:r>
            <a:endParaRPr b="1" sz="3600"/>
          </a:p>
        </p:txBody>
      </p:sp>
      <p:pic>
        <p:nvPicPr>
          <p:cNvPr id="146" name="Google Shape;146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1219200"/>
            <a:ext cx="8610600" cy="5334000"/>
          </a:xfrm>
          <a:prstGeom prst="rect">
            <a:avLst/>
          </a:prstGeom>
          <a:solidFill>
            <a:srgbClr val="D5DBE5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7" name="Google Shape;147;p9"/>
          <p:cNvSpPr/>
          <p:nvPr/>
        </p:nvSpPr>
        <p:spPr>
          <a:xfrm>
            <a:off x="4800600" y="1524000"/>
            <a:ext cx="2209800" cy="381000"/>
          </a:xfrm>
          <a:prstGeom prst="rect">
            <a:avLst/>
          </a:prstGeom>
          <a:solidFill>
            <a:srgbClr val="D5DBE5"/>
          </a:solidFill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7162800" y="4876800"/>
            <a:ext cx="1371600" cy="457200"/>
          </a:xfrm>
          <a:prstGeom prst="rect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4495800" y="5334000"/>
            <a:ext cx="838200" cy="457200"/>
          </a:xfrm>
          <a:prstGeom prst="rect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4267200" y="5943600"/>
            <a:ext cx="3581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9"/>
          <p:cNvSpPr txBox="1"/>
          <p:nvPr/>
        </p:nvSpPr>
        <p:spPr>
          <a:xfrm>
            <a:off x="195264" y="3537972"/>
            <a:ext cx="2566987" cy="2677656"/>
          </a:xfrm>
          <a:prstGeom prst="rect">
            <a:avLst/>
          </a:prstGeom>
          <a:gradFill>
            <a:gsLst>
              <a:gs pos="0">
                <a:srgbClr val="92AAEA"/>
              </a:gs>
              <a:gs pos="50000">
                <a:srgbClr val="BDCAF0"/>
              </a:gs>
              <a:gs pos="100000">
                <a:srgbClr val="DEE4F7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horn of the </a:t>
            </a:r>
            <a:r>
              <a:rPr b="0" i="0" lang="en-US" sz="2400" u="sng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sinus venosus</a:t>
            </a:r>
            <a:r>
              <a:rPr b="0" i="0" lang="en-US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receives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sng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 veins: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1.Common cardinal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2.Vitelline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3.Umbilical</a:t>
            </a:r>
            <a:endParaRPr/>
          </a:p>
        </p:txBody>
      </p:sp>
      <p:sp>
        <p:nvSpPr>
          <p:cNvPr id="152" name="Google Shape;152;p9"/>
          <p:cNvSpPr txBox="1"/>
          <p:nvPr/>
        </p:nvSpPr>
        <p:spPr>
          <a:xfrm>
            <a:off x="9148761" y="4364504"/>
            <a:ext cx="2309813" cy="1938992"/>
          </a:xfrm>
          <a:prstGeom prst="rect">
            <a:avLst/>
          </a:prstGeom>
          <a:gradFill>
            <a:gsLst>
              <a:gs pos="0">
                <a:srgbClr val="92AAEA"/>
              </a:gs>
              <a:gs pos="50000">
                <a:srgbClr val="BDCAF0"/>
              </a:gs>
              <a:gs pos="100000">
                <a:srgbClr val="DEE4F7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sng" cap="none" strike="noStrike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C Cardinal vein </a:t>
            </a:r>
            <a:r>
              <a:rPr b="0" i="0" lang="en-US" sz="2000" u="none" cap="none" strike="noStrike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from the fetal body.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sng" cap="none" strike="noStrike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Vitelline</a:t>
            </a:r>
            <a:r>
              <a:rPr b="0" i="0" lang="en-US" sz="2000" u="none" cap="none" strike="noStrike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 from the yolk sac.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sng" cap="none" strike="noStrike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Umbilical </a:t>
            </a:r>
            <a:r>
              <a:rPr b="0" i="0" lang="en-US" sz="2000" u="none" cap="none" strike="noStrike">
                <a:solidFill>
                  <a:srgbClr val="340A3F"/>
                </a:solidFill>
                <a:latin typeface="Calibri"/>
                <a:ea typeface="Calibri"/>
                <a:cs typeface="Calibri"/>
                <a:sym typeface="Calibri"/>
              </a:rPr>
              <a:t>from the placenta.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2021-02-23T16:04:19Z</dcterms:created>
  <dc:creator>essamco58@gmail.com</dc:creator>
</cp:coreProperties>
</file>