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306" r:id="rId19"/>
    <p:sldId id="265" r:id="rId20"/>
    <p:sldId id="298" r:id="rId21"/>
    <p:sldId id="271" r:id="rId22"/>
    <p:sldId id="272" r:id="rId23"/>
    <p:sldId id="266" r:id="rId24"/>
    <p:sldId id="303" r:id="rId25"/>
    <p:sldId id="300" r:id="rId26"/>
    <p:sldId id="275" r:id="rId27"/>
    <p:sldId id="294" r:id="rId28"/>
    <p:sldId id="276" r:id="rId29"/>
    <p:sldId id="274" r:id="rId30"/>
    <p:sldId id="268" r:id="rId31"/>
    <p:sldId id="284" r:id="rId32"/>
    <p:sldId id="269" r:id="rId33"/>
    <p:sldId id="297" r:id="rId34"/>
    <p:sldId id="270" r:id="rId35"/>
    <p:sldId id="304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6F093-794A-4735-928B-91BF9398E24A}" v="3" dt="2021-01-26T09:27:57.807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264" autoAdjust="0"/>
  </p:normalViewPr>
  <p:slideViewPr>
    <p:cSldViewPr>
      <p:cViewPr varScale="1">
        <p:scale>
          <a:sx n="100" d="100"/>
          <a:sy n="10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40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1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5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transplant in patient with intractable heart failure and </a:t>
            </a:r>
            <a:r>
              <a:rPr lang="en-US" dirty="0" err="1"/>
              <a:t>cardiomyopathy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960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2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7444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0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5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1888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08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3/5/22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89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140737"/>
            <a:ext cx="7738814" cy="385687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Myocarditis and PERICARDITIS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486401"/>
            <a:ext cx="6034030" cy="12350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Prof . Hanan A. Habib &amp;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latin typeface="Albertus Medium" panose="020E0602030304020304" pitchFamily="34" charset="0"/>
              </a:rPr>
              <a:t>Dr.Khalifa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BinKhamis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Department of Pathology 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Microbiology unit 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College Of Medicine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560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Differential</a:t>
            </a:r>
            <a:r>
              <a:rPr lang="en-US" dirty="0">
                <a:solidFill>
                  <a:srgbClr val="00206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Myocarditis</a:t>
            </a:r>
            <a:endParaRPr lang="en-US" dirty="0"/>
          </a:p>
          <a:p>
            <a:r>
              <a:rPr lang="en-US" dirty="0" err="1"/>
              <a:t>Vasculitis</a:t>
            </a:r>
            <a:endParaRPr lang="en-US" dirty="0"/>
          </a:p>
          <a:p>
            <a:r>
              <a:rPr lang="en-US" dirty="0" err="1"/>
              <a:t>Cardiomyopathy</a:t>
            </a:r>
            <a:r>
              <a:rPr lang="en-US" dirty="0"/>
              <a:t>  ( due to drugs </a:t>
            </a:r>
            <a:r>
              <a:rPr lang="en-US" b="1" dirty="0"/>
              <a:t>or</a:t>
            </a:r>
            <a:r>
              <a:rPr lang="en-US" dirty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WBCs, ESR, </a:t>
            </a:r>
            <a:r>
              <a:rPr lang="en-US" dirty="0" err="1">
                <a:solidFill>
                  <a:srgbClr val="002060"/>
                </a:solidFill>
              </a:rPr>
              <a:t>Troponin</a:t>
            </a:r>
            <a:r>
              <a:rPr lang="en-US" dirty="0">
                <a:solidFill>
                  <a:srgbClr val="002060"/>
                </a:solidFill>
              </a:rPr>
              <a:t> and CK-MB usually </a:t>
            </a:r>
            <a:r>
              <a:rPr lang="en-US" b="1" dirty="0">
                <a:solidFill>
                  <a:srgbClr val="002060"/>
                </a:solidFill>
              </a:rPr>
              <a:t>elevated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/>
              <a:t>ECG</a:t>
            </a:r>
            <a:r>
              <a:rPr lang="en-US" dirty="0"/>
              <a:t> </a:t>
            </a:r>
            <a:r>
              <a:rPr lang="en-US" sz="2000" dirty="0"/>
              <a:t>(nonspecific ST-T changes and conduction delays are common)</a:t>
            </a:r>
          </a:p>
          <a:p>
            <a:r>
              <a:rPr lang="en-US" b="1" dirty="0">
                <a:solidFill>
                  <a:srgbClr val="C00000"/>
                </a:solidFill>
              </a:rPr>
              <a:t>Blood culture</a:t>
            </a:r>
          </a:p>
          <a:p>
            <a:pPr lvl="0"/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Viral serology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other specific tests </a:t>
            </a:r>
            <a:r>
              <a:rPr lang="en-US" dirty="0">
                <a:solidFill>
                  <a:schemeClr val="tx2"/>
                </a:solidFill>
              </a:rPr>
              <a:t>for Lyme disease, diphtheria and </a:t>
            </a:r>
            <a:r>
              <a:rPr lang="en-US" dirty="0" err="1">
                <a:solidFill>
                  <a:schemeClr val="tx2"/>
                </a:solidFill>
              </a:rPr>
              <a:t>Chagas</a:t>
            </a:r>
            <a:r>
              <a:rPr lang="en-US" dirty="0">
                <a:solidFill>
                  <a:schemeClr val="tx2"/>
                </a:solidFill>
              </a:rPr>
              <a:t> disease may be indicated on a case by case basis.</a:t>
            </a:r>
          </a:p>
          <a:p>
            <a:r>
              <a:rPr lang="en-US" b="1" dirty="0"/>
              <a:t>Chest X-rays </a:t>
            </a:r>
            <a:r>
              <a:rPr lang="en-US" dirty="0"/>
              <a:t>: show </a:t>
            </a:r>
            <a:r>
              <a:rPr lang="en-US" dirty="0" err="1"/>
              <a:t>cardiomegaly</a:t>
            </a:r>
            <a:endParaRPr lang="en-US" dirty="0"/>
          </a:p>
          <a:p>
            <a:r>
              <a:rPr lang="en-US" dirty="0"/>
              <a:t>Radiology : </a:t>
            </a:r>
            <a:r>
              <a:rPr lang="en-US" b="1" dirty="0"/>
              <a:t>MRI</a:t>
            </a:r>
            <a:r>
              <a:rPr lang="en-US" dirty="0"/>
              <a:t> and </a:t>
            </a:r>
            <a:r>
              <a:rPr lang="en-US" b="1" dirty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(for some cases)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ECGs of normal heart</a:t>
            </a:r>
            <a:endParaRPr lang="ar-S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51883"/>
            <a:ext cx="6019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Endomyocardial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Pathologic examination is not sensitive . It may reveal lymphocytic inflammatory response with necrosis. “</a:t>
            </a:r>
            <a:r>
              <a:rPr lang="en-US" b="1" dirty="0">
                <a:solidFill>
                  <a:srgbClr val="7030A0"/>
                </a:solidFill>
              </a:rPr>
              <a:t>Giant cells” may be seen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00400"/>
            <a:ext cx="3584759" cy="3201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79" y="3276600"/>
            <a:ext cx="3810000" cy="3201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Often supportive: </a:t>
            </a:r>
            <a:r>
              <a:rPr lang="en-US" dirty="0"/>
              <a:t>restricted physical activity in heart 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identified.</a:t>
            </a:r>
          </a:p>
          <a:p>
            <a:pPr lvl="0"/>
            <a:r>
              <a:rPr lang="en-US" dirty="0"/>
              <a:t>Treatment of heart failure arrhythmia</a:t>
            </a:r>
          </a:p>
          <a:p>
            <a:pPr lvl="0"/>
            <a:r>
              <a:rPr lang="en-US" dirty="0"/>
              <a:t>Other drugs indicated in special situations like anticoagulant, NSAID (</a:t>
            </a:r>
            <a:r>
              <a:rPr lang="en-US" sz="2000" dirty="0"/>
              <a:t>non-steroidal anti-inflammatory drugs</a:t>
            </a:r>
            <a:r>
              <a:rPr lang="en-US" dirty="0"/>
              <a:t>) , steroid or immunosuppressive </a:t>
            </a:r>
            <a:r>
              <a:rPr lang="en-US" dirty="0" err="1"/>
              <a:t>immunomodulatory</a:t>
            </a:r>
            <a:r>
              <a:rPr lang="en-US" dirty="0"/>
              <a:t> agents.</a:t>
            </a:r>
          </a:p>
          <a:p>
            <a:pPr lvl="0"/>
            <a:r>
              <a:rPr lang="en-US" dirty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Most cases of viral </a:t>
            </a:r>
            <a:r>
              <a:rPr lang="en-US" dirty="0" err="1">
                <a:solidFill>
                  <a:srgbClr val="C00000"/>
                </a:solidFill>
              </a:rPr>
              <a:t>myocarditis</a:t>
            </a:r>
            <a:r>
              <a:rPr lang="en-US" dirty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/>
              <a:t>One third of the patients are left with lifelong </a:t>
            </a:r>
            <a:r>
              <a:rPr lang="en-US" b="1" dirty="0"/>
              <a:t>complications</a:t>
            </a:r>
            <a:r>
              <a:rPr lang="en-US" dirty="0"/>
              <a:t>, ranging from mild conduction defects to severe heart failure.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>
                <a:solidFill>
                  <a:srgbClr val="0070C0"/>
                </a:solidFill>
              </a:rPr>
              <a:t>myocarditis</a:t>
            </a:r>
            <a:r>
              <a:rPr lang="en-US" b="1" dirty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848600" cy="395698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4033189"/>
            <a:ext cx="7810501" cy="268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the pericardium usually of infectious etiology ( viruses, bacterial, fungal or parasitic)</a:t>
            </a:r>
          </a:p>
          <a:p>
            <a:r>
              <a:rPr lang="en-US" b="1" dirty="0"/>
              <a:t>Etiology : </a:t>
            </a:r>
            <a:r>
              <a:rPr lang="en-US" dirty="0"/>
              <a:t>(infectious and non-infectious).</a:t>
            </a:r>
          </a:p>
          <a:p>
            <a:pPr marL="0" indent="0">
              <a:buNone/>
            </a:pPr>
            <a:r>
              <a:rPr lang="en-US" b="1" dirty="0"/>
              <a:t>Infectious causes :</a:t>
            </a: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</a:rPr>
              <a:t>Viral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r>
              <a:rPr lang="en-US" dirty="0">
                <a:solidFill>
                  <a:srgbClr val="C00000"/>
                </a:solidFill>
              </a:rPr>
              <a:t>Coxsackie virus  A and B, Echovirus are the most common causes.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Other viruses includes Herpes viruses, Hepatitis B , Mumps, Influenza, Adenovirus ,</a:t>
            </a:r>
            <a:r>
              <a:rPr lang="en-US" dirty="0" err="1">
                <a:solidFill>
                  <a:srgbClr val="0070C0"/>
                </a:solidFill>
              </a:rPr>
              <a:t>Varicella</a:t>
            </a:r>
            <a:r>
              <a:rPr lang="en-US" dirty="0">
                <a:solidFill>
                  <a:srgbClr val="0070C0"/>
                </a:solidFill>
              </a:rPr>
              <a:t>  and HIV.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28774"/>
            <a:ext cx="7239000" cy="45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0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Bacterial </a:t>
            </a:r>
            <a:r>
              <a:rPr lang="en-US" b="1" dirty="0" err="1">
                <a:solidFill>
                  <a:srgbClr val="C00000"/>
                </a:solidFill>
              </a:rPr>
              <a:t>Pericarditis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usually a complication of pulmonary infections (e.g. pneumonia ,</a:t>
            </a:r>
            <a:r>
              <a:rPr lang="en-US" dirty="0" err="1"/>
              <a:t>empyema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organisms</a:t>
            </a:r>
            <a:r>
              <a:rPr lang="en-US" dirty="0"/>
              <a:t> :S. </a:t>
            </a:r>
            <a:r>
              <a:rPr lang="en-US" dirty="0" err="1"/>
              <a:t>pneumoniae</a:t>
            </a:r>
            <a:r>
              <a:rPr lang="en-US" dirty="0"/>
              <a:t>, </a:t>
            </a:r>
            <a:r>
              <a:rPr lang="en-US" b="1" dirty="0">
                <a:solidFill>
                  <a:srgbClr val="002060"/>
                </a:solidFill>
              </a:rPr>
              <a:t>M. tuberculosis</a:t>
            </a:r>
            <a:r>
              <a:rPr lang="en-US" dirty="0"/>
              <a:t>, S. aureus, H. </a:t>
            </a:r>
            <a:r>
              <a:rPr lang="en-US" dirty="0" err="1"/>
              <a:t>influenzae</a:t>
            </a:r>
            <a:r>
              <a:rPr lang="en-US" dirty="0"/>
              <a:t>, K. pneumoniae , Legionella </a:t>
            </a:r>
            <a:r>
              <a:rPr lang="en-US" dirty="0" err="1"/>
              <a:t>pneumophila</a:t>
            </a:r>
            <a:r>
              <a:rPr lang="en-US" dirty="0"/>
              <a:t>, </a:t>
            </a:r>
            <a:r>
              <a:rPr lang="en-US" b="1" dirty="0">
                <a:solidFill>
                  <a:srgbClr val="002060"/>
                </a:solidFill>
              </a:rPr>
              <a:t>Mycoplasma pneumoniae </a:t>
            </a:r>
            <a:r>
              <a:rPr lang="en-US" dirty="0"/>
              <a:t>&amp; Chlamydia pneumoniae . </a:t>
            </a:r>
          </a:p>
          <a:p>
            <a:pPr marL="0" indent="0">
              <a:buNone/>
            </a:pPr>
            <a:r>
              <a:rPr lang="en-US" dirty="0"/>
              <a:t>  HIV patients may develop pericardial effusions caused by: </a:t>
            </a:r>
            <a:r>
              <a:rPr lang="en-US" i="1" dirty="0" err="1"/>
              <a:t>M.tuberculosis</a:t>
            </a:r>
            <a:r>
              <a:rPr lang="en-US" dirty="0"/>
              <a:t> or </a:t>
            </a:r>
            <a:r>
              <a:rPr lang="en-US" i="1" dirty="0"/>
              <a:t>M. </a:t>
            </a:r>
            <a:r>
              <a:rPr lang="en-US" i="1" dirty="0" err="1"/>
              <a:t>avium</a:t>
            </a:r>
            <a:r>
              <a:rPr lang="en-US" dirty="0"/>
              <a:t> complex.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Disseminated fungal infection </a:t>
            </a:r>
            <a:r>
              <a:rPr lang="en-US" dirty="0"/>
              <a:t>caused by 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i="1" dirty="0" err="1"/>
              <a:t>Histoplasma</a:t>
            </a:r>
            <a:r>
              <a:rPr lang="en-US" dirty="0"/>
              <a:t>, </a:t>
            </a:r>
            <a:r>
              <a:rPr lang="en-US" i="1" dirty="0" err="1"/>
              <a:t>Coccidioides</a:t>
            </a:r>
            <a:r>
              <a:rPr lang="en-US" dirty="0"/>
              <a:t>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Parasitic infections </a:t>
            </a:r>
            <a:r>
              <a:rPr lang="en-US" dirty="0" err="1"/>
              <a:t>eg</a:t>
            </a:r>
            <a:r>
              <a:rPr lang="en-US" dirty="0"/>
              <a:t>. disseminated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/>
              <a:t>Entamoeba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/>
              <a:t> are rare causes.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Describe the epidemiology, risk factor for </a:t>
            </a:r>
            <a:r>
              <a:rPr lang="en-US" dirty="0" err="1"/>
              <a:t>myocarditis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pathogenesis of </a:t>
            </a:r>
            <a:r>
              <a:rPr lang="en-US" dirty="0" err="1"/>
              <a:t>myopericarditis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Differentiate between the various types of myocarditis and pericarditis.</a:t>
            </a:r>
          </a:p>
          <a:p>
            <a:pPr lvl="0"/>
            <a:r>
              <a:rPr lang="en-US" dirty="0"/>
              <a:t>Name various etiological agents causing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Describe the clinical presentation and differential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Discuss the microbiological and non microbiological methods for diagnosis of </a:t>
            </a:r>
            <a:r>
              <a:rPr lang="en-US" dirty="0" err="1"/>
              <a:t>myocarditis</a:t>
            </a:r>
            <a:r>
              <a:rPr lang="en-US" dirty="0"/>
              <a:t> and </a:t>
            </a:r>
            <a:r>
              <a:rPr lang="en-US" dirty="0" err="1"/>
              <a:t>pericarditis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Explain the management ,complication and prognosis of patient with </a:t>
            </a:r>
            <a:r>
              <a:rPr lang="en-US" dirty="0" err="1"/>
              <a:t>myocarditis</a:t>
            </a:r>
            <a:r>
              <a:rPr lang="en-US" dirty="0"/>
              <a:t> and/or </a:t>
            </a:r>
            <a:r>
              <a:rPr lang="en-US" dirty="0" err="1"/>
              <a:t>pericarditis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09800"/>
            <a:ext cx="7633742" cy="389839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Non-infectious pericarditis: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/>
              <a:t>Immune mediated : rheumatic fever &amp; SLE</a:t>
            </a:r>
          </a:p>
          <a:p>
            <a:r>
              <a:rPr lang="en-US" dirty="0"/>
              <a:t>Miscellaneous : due to myocardial infarction , malignancy and uremia.</a:t>
            </a:r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Contiguous spread</a:t>
            </a:r>
          </a:p>
          <a:p>
            <a:pPr lvl="1"/>
            <a:r>
              <a:rPr lang="en-US" dirty="0"/>
              <a:t>lungs, pleura, </a:t>
            </a:r>
            <a:r>
              <a:rPr lang="en-US" dirty="0" err="1"/>
              <a:t>mediastinal</a:t>
            </a:r>
            <a:r>
              <a:rPr lang="en-US" dirty="0"/>
              <a:t> lymph nodes, myocardium, aorta, esophagus, liver.</a:t>
            </a:r>
          </a:p>
          <a:p>
            <a:r>
              <a:rPr lang="en-US" b="1" dirty="0" err="1"/>
              <a:t>Hematogenous</a:t>
            </a:r>
            <a:r>
              <a:rPr lang="en-US" b="1" dirty="0"/>
              <a:t> spread</a:t>
            </a:r>
          </a:p>
          <a:p>
            <a:pPr lvl="1"/>
            <a:r>
              <a:rPr lang="en-US" dirty="0"/>
              <a:t>septicemia, toxins, neoplasm, metabolic</a:t>
            </a:r>
          </a:p>
          <a:p>
            <a:r>
              <a:rPr lang="en-US" b="1" dirty="0" err="1"/>
              <a:t>Lymphangetic</a:t>
            </a:r>
            <a:r>
              <a:rPr lang="en-US" b="1" dirty="0"/>
              <a:t> spread</a:t>
            </a:r>
          </a:p>
          <a:p>
            <a:r>
              <a:rPr lang="en-US" b="1" dirty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Pathophysiology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 provokes </a:t>
            </a:r>
            <a:r>
              <a:rPr lang="en-US" dirty="0" err="1"/>
              <a:t>fibrinous</a:t>
            </a:r>
            <a:r>
              <a:rPr lang="en-US" dirty="0"/>
              <a:t> exudate with or without serous effusion</a:t>
            </a:r>
          </a:p>
          <a:p>
            <a:r>
              <a:rPr lang="en-US" dirty="0"/>
              <a:t>The normal transparent and glistening pericardium is turned into a </a:t>
            </a:r>
            <a:r>
              <a:rPr lang="en-US" b="1" dirty="0"/>
              <a:t>dull, opaque, and “sandy” sac</a:t>
            </a:r>
          </a:p>
          <a:p>
            <a:r>
              <a:rPr lang="en-US" dirty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commonly </a:t>
            </a:r>
            <a:r>
              <a:rPr lang="en-US" b="1" dirty="0" err="1"/>
              <a:t>tuberculous</a:t>
            </a:r>
            <a:r>
              <a:rPr lang="en-US" dirty="0"/>
              <a:t> in origin.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Serous Pericarditis </a:t>
            </a:r>
            <a:r>
              <a:rPr lang="en-US" dirty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SLE), </a:t>
            </a:r>
            <a:r>
              <a:rPr lang="en-US" b="1" dirty="0"/>
              <a:t>viral</a:t>
            </a:r>
            <a:r>
              <a:rPr lang="en-US" dirty="0"/>
              <a:t> infections</a:t>
            </a:r>
          </a:p>
          <a:p>
            <a:pPr lvl="1"/>
            <a:r>
              <a:rPr lang="en-US" dirty="0" err="1"/>
              <a:t>Transudative</a:t>
            </a:r>
            <a:r>
              <a:rPr lang="en-US" dirty="0"/>
              <a:t> serous fluid</a:t>
            </a:r>
          </a:p>
          <a:p>
            <a:pPr lvl="0"/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b="1" dirty="0" err="1">
                <a:solidFill>
                  <a:srgbClr val="C00000"/>
                </a:solidFill>
              </a:rPr>
              <a:t>Fibrinous</a:t>
            </a:r>
            <a:r>
              <a:rPr lang="en-US" b="1" dirty="0">
                <a:solidFill>
                  <a:srgbClr val="C00000"/>
                </a:solidFill>
              </a:rPr>
              <a:t> Pericarditis</a:t>
            </a:r>
            <a:r>
              <a:rPr lang="en-US" dirty="0"/>
              <a:t> due to acute MI, uremia, radiation</a:t>
            </a:r>
          </a:p>
          <a:p>
            <a:pPr lvl="1"/>
            <a:r>
              <a:rPr lang="en-US" dirty="0"/>
              <a:t>Fibrinous exudative fluid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Purulent/</a:t>
            </a:r>
            <a:r>
              <a:rPr lang="en-US" sz="2400" b="1" dirty="0" err="1">
                <a:solidFill>
                  <a:srgbClr val="C00000"/>
                </a:solidFill>
              </a:rPr>
              <a:t>Suppurative</a:t>
            </a:r>
            <a:r>
              <a:rPr lang="en-US" b="1" dirty="0">
                <a:solidFill>
                  <a:srgbClr val="C00000"/>
                </a:solidFill>
              </a:rPr>
              <a:t> pericarditis </a:t>
            </a:r>
            <a:r>
              <a:rPr lang="en-US" dirty="0"/>
              <a:t>due to bacteria, fungi or parasites.</a:t>
            </a:r>
          </a:p>
          <a:p>
            <a:pPr lvl="1"/>
            <a:r>
              <a:rPr lang="en-US" dirty="0"/>
              <a:t>Purulent exudative fluid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Hemorrhagic pericarditis </a:t>
            </a:r>
            <a:r>
              <a:rPr lang="en-US" dirty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74517"/>
            <a:ext cx="3797291" cy="4754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35" y="1879044"/>
            <a:ext cx="4495800" cy="47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Constrictive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Pericarditis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Causes</a:t>
            </a:r>
            <a:r>
              <a:rPr lang="en-US" dirty="0"/>
              <a:t> :</a:t>
            </a:r>
          </a:p>
          <a:p>
            <a:r>
              <a:rPr lang="en-US" dirty="0"/>
              <a:t>Idiopathic</a:t>
            </a:r>
          </a:p>
          <a:p>
            <a:r>
              <a:rPr lang="en-US" dirty="0"/>
              <a:t>Radiotherapy</a:t>
            </a:r>
          </a:p>
          <a:p>
            <a:r>
              <a:rPr lang="en-US" dirty="0"/>
              <a:t>Cardiac surgery</a:t>
            </a:r>
          </a:p>
          <a:p>
            <a:r>
              <a:rPr lang="en-US" dirty="0"/>
              <a:t>Connective tissue disorders</a:t>
            </a:r>
          </a:p>
          <a:p>
            <a:r>
              <a:rPr lang="en-US" dirty="0"/>
              <a:t>Dialysis</a:t>
            </a:r>
          </a:p>
          <a:p>
            <a:r>
              <a:rPr lang="en-US" b="1" dirty="0"/>
              <a:t>Bacterial infection </a:t>
            </a:r>
            <a:r>
              <a:rPr lang="en-US" sz="1800" dirty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presentation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Acute pericarditis</a:t>
            </a:r>
            <a:r>
              <a:rPr lang="en-US" dirty="0"/>
              <a:t>:</a:t>
            </a:r>
          </a:p>
          <a:p>
            <a:r>
              <a:rPr lang="en-US" b="1" dirty="0"/>
              <a:t>Sudden</a:t>
            </a:r>
            <a:r>
              <a:rPr lang="en-US" dirty="0"/>
              <a:t> pleuritic chest pain which is positional retrosternal l(relieved by setting forward)</a:t>
            </a:r>
          </a:p>
          <a:p>
            <a:r>
              <a:rPr lang="en-US" dirty="0"/>
              <a:t>Dyspnea</a:t>
            </a:r>
          </a:p>
          <a:p>
            <a:r>
              <a:rPr lang="en-US" dirty="0"/>
              <a:t>Fever </a:t>
            </a:r>
          </a:p>
          <a:p>
            <a:r>
              <a:rPr lang="en-US" b="1" dirty="0"/>
              <a:t>On examination </a:t>
            </a:r>
            <a:r>
              <a:rPr lang="en-US" dirty="0"/>
              <a:t>: Pericardial rub, exaggerated pulses , </a:t>
            </a:r>
            <a:r>
              <a:rPr lang="en-US" dirty="0" err="1"/>
              <a:t>paradoxus</a:t>
            </a:r>
            <a:r>
              <a:rPr lang="en-US" dirty="0"/>
              <a:t> JVP (</a:t>
            </a:r>
            <a:r>
              <a:rPr lang="en-US" i="1" dirty="0"/>
              <a:t>jugular venous pressure</a:t>
            </a:r>
            <a:r>
              <a:rPr lang="en-US" dirty="0"/>
              <a:t>) and 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/>
              <a:t>Tuberculous</a:t>
            </a:r>
            <a:r>
              <a:rPr lang="en-US" dirty="0"/>
              <a:t> pericarditis has </a:t>
            </a:r>
            <a:r>
              <a:rPr lang="en-US" b="1" dirty="0"/>
              <a:t>insidious </a:t>
            </a:r>
            <a:r>
              <a:rPr lang="en-US" dirty="0"/>
              <a:t>onset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Tuberculous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of </a:t>
            </a:r>
            <a:r>
              <a:rPr lang="en-US" dirty="0" err="1"/>
              <a:t>pericarditis</a:t>
            </a:r>
            <a:r>
              <a:rPr lang="en-US" dirty="0"/>
              <a:t> in patients with pulmonary TB ranges from 1 – 8 %</a:t>
            </a:r>
          </a:p>
          <a:p>
            <a:r>
              <a:rPr lang="en-US" dirty="0"/>
              <a:t>Clinical findings:  fever, pericardial friction rub, hepatomegaly</a:t>
            </a:r>
          </a:p>
          <a:p>
            <a:r>
              <a:rPr lang="en-US" dirty="0"/>
              <a:t>Tuberculin skin test usually positive</a:t>
            </a:r>
          </a:p>
          <a:p>
            <a:r>
              <a:rPr lang="en-US" dirty="0"/>
              <a:t>Fluid smear for acid fast bacilli (</a:t>
            </a:r>
            <a:r>
              <a:rPr lang="en-US" b="1" dirty="0">
                <a:solidFill>
                  <a:srgbClr val="C00000"/>
                </a:solidFill>
              </a:rPr>
              <a:t>AFB</a:t>
            </a:r>
            <a:r>
              <a:rPr lang="en-US" dirty="0"/>
              <a:t> ) often negative</a:t>
            </a:r>
          </a:p>
          <a:p>
            <a:r>
              <a:rPr lang="en-US" dirty="0"/>
              <a:t>Pericardial </a:t>
            </a:r>
            <a:r>
              <a:rPr lang="en-US" b="1" dirty="0"/>
              <a:t>biopsy </a:t>
            </a:r>
            <a:r>
              <a:rPr lang="en-US" dirty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2667000" y="6721475"/>
            <a:ext cx="3352800" cy="45719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Acute</a:t>
            </a: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Pericarditis</a:t>
            </a:r>
            <a:b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myocardial infarction</a:t>
            </a:r>
          </a:p>
          <a:p>
            <a:r>
              <a:rPr lang="en-US" dirty="0"/>
              <a:t>Pulmonary embolism</a:t>
            </a:r>
          </a:p>
          <a:p>
            <a:r>
              <a:rPr lang="en-US" dirty="0"/>
              <a:t>Pneumonia</a:t>
            </a:r>
          </a:p>
          <a:p>
            <a:r>
              <a:rPr lang="en-US" dirty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Myocarditis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Myocarditis</a:t>
            </a:r>
            <a:r>
              <a:rPr lang="en-US" dirty="0"/>
              <a:t> : an inflammatory disease of the heart muscle. The inflammation enlarges and weakens the heart, creates scar tissue that makes the heart work harder to circulate blood and oxygen throughout the body. </a:t>
            </a:r>
          </a:p>
          <a:p>
            <a:r>
              <a:rPr lang="en-US" dirty="0"/>
              <a:t>It affects all ages. </a:t>
            </a:r>
          </a:p>
          <a:p>
            <a:r>
              <a:rPr lang="en-US" dirty="0"/>
              <a:t>Mild &amp; self-limited with few symptoms </a:t>
            </a:r>
            <a:r>
              <a:rPr lang="en-US" b="1" dirty="0"/>
              <a:t>OR</a:t>
            </a:r>
            <a:r>
              <a:rPr lang="en-US" dirty="0"/>
              <a:t> severe with progression to congestive heart failure &amp; dilated cardiac muscle.</a:t>
            </a:r>
          </a:p>
          <a:p>
            <a:r>
              <a:rPr lang="en-US" dirty="0"/>
              <a:t>localized </a:t>
            </a:r>
            <a:r>
              <a:rPr lang="en-US" b="1" dirty="0"/>
              <a:t>or</a:t>
            </a:r>
            <a:r>
              <a:rPr lang="en-US" dirty="0"/>
              <a:t> diffuse</a:t>
            </a:r>
          </a:p>
          <a:p>
            <a:pPr lvl="0"/>
            <a:r>
              <a:rPr lang="en-US" dirty="0"/>
              <a:t>Myocarditis can be due to a variety 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/>
              <a:t>causes </a:t>
            </a:r>
            <a:r>
              <a:rPr lang="en-US" dirty="0" err="1"/>
              <a:t>eg</a:t>
            </a:r>
            <a:r>
              <a:rPr lang="en-US" dirty="0"/>
              <a:t>. toxins, drugs and  hypersensitivity immune response.</a:t>
            </a:r>
          </a:p>
          <a:p>
            <a:pPr lvl="0"/>
            <a:r>
              <a:rPr lang="en-US" b="1" dirty="0">
                <a:solidFill>
                  <a:srgbClr val="C00000"/>
                </a:solidFill>
              </a:rPr>
              <a:t>Viral infection is the most common cause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Investigations &amp;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/>
              <a:t>Leukocytosis</a:t>
            </a:r>
            <a:r>
              <a:rPr lang="en-US" dirty="0"/>
              <a:t> 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</a:p>
          <a:p>
            <a:pPr lvl="0"/>
            <a:r>
              <a:rPr lang="en-US" dirty="0"/>
              <a:t>Other routine testing : </a:t>
            </a:r>
            <a:r>
              <a:rPr lang="en-US" b="1" dirty="0"/>
              <a:t>urea</a:t>
            </a:r>
            <a:r>
              <a:rPr lang="en-US" dirty="0"/>
              <a:t> and </a:t>
            </a:r>
            <a:r>
              <a:rPr lang="en-US" b="1" dirty="0" err="1"/>
              <a:t>creatinine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pericarditis cases.</a:t>
            </a:r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/>
              <a:t>CT</a:t>
            </a:r>
            <a:r>
              <a:rPr lang="en-US" dirty="0"/>
              <a:t> 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fungi.</a:t>
            </a:r>
          </a:p>
          <a:p>
            <a:pPr lvl="0"/>
            <a:r>
              <a:rPr lang="en-US" dirty="0"/>
              <a:t> </a:t>
            </a:r>
            <a:r>
              <a:rPr lang="en-US" b="1" dirty="0"/>
              <a:t>Immunology /Serology </a:t>
            </a:r>
            <a:r>
              <a:rPr lang="en-US" dirty="0"/>
              <a:t>: Antinuclear antibody tests and </a:t>
            </a:r>
            <a:r>
              <a:rPr lang="en-US" dirty="0" err="1"/>
              <a:t>Histoplasmosis</a:t>
            </a:r>
            <a:r>
              <a:rPr lang="en-US" dirty="0"/>
              <a:t> complement fixation indicated in endemic area.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50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12" y="487650"/>
            <a:ext cx="4038600" cy="3312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largely supportive for cases of idiopathic and viral </a:t>
            </a:r>
            <a:r>
              <a:rPr lang="en-US" dirty="0" err="1">
                <a:solidFill>
                  <a:srgbClr val="002060"/>
                </a:solidFill>
              </a:rPr>
              <a:t>pericarditis</a:t>
            </a:r>
            <a:r>
              <a:rPr lang="en-US" dirty="0">
                <a:solidFill>
                  <a:srgbClr val="002060"/>
                </a:solidFill>
              </a:rPr>
              <a:t> including bed rest 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/>
              <a:t>Corticosteroid use is controversial (increases the chance of recurrence) 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/>
              <a:t>Antiviral: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/>
              <a:t>Herpes simplex </a:t>
            </a:r>
            <a:r>
              <a:rPr lang="en-US" dirty="0"/>
              <a:t>or </a:t>
            </a:r>
            <a:r>
              <a:rPr lang="en-US" i="1" dirty="0" err="1"/>
              <a:t>Varicella</a:t>
            </a:r>
            <a:r>
              <a:rPr lang="en-US" dirty="0"/>
              <a:t> . </a:t>
            </a:r>
            <a:r>
              <a:rPr lang="en-US" b="1" dirty="0" err="1">
                <a:solidFill>
                  <a:srgbClr val="0070C0"/>
                </a:solidFill>
              </a:rPr>
              <a:t>Ganciclovir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for CMV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Pericardiocentesis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74517"/>
            <a:ext cx="39624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87" y="1676400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: a therapeutic procedure to remove fluid from the pericardium (to relief Tamponade) in severe cases with pericardial effusion.</a:t>
            </a:r>
          </a:p>
          <a:p>
            <a:pPr lvl="0"/>
            <a:r>
              <a:rPr lang="en-US" dirty="0"/>
              <a:t>Patients who recovered should be observed for recurrence.</a:t>
            </a:r>
          </a:p>
          <a:p>
            <a:pPr lvl="0"/>
            <a:r>
              <a:rPr lang="en-US" dirty="0"/>
              <a:t>Symptoms due to viral </a:t>
            </a:r>
            <a:r>
              <a:rPr lang="en-US" dirty="0" err="1"/>
              <a:t>pericarditis</a:t>
            </a:r>
            <a:r>
              <a:rPr lang="en-US" dirty="0"/>
              <a:t> usually subsided within one 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Medical Microbiology. Latest edition.  Mc Graw –Hill education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endParaRPr lang="en-US" sz="2400" dirty="0">
              <a:solidFill>
                <a:prstClr val="black"/>
              </a:solidFill>
              <a:latin typeface="Georgia"/>
            </a:endParaRP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endParaRPr lang="en-US" sz="240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06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4CBCFD-D8EA-4A65-A265-CB14DA4596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Tutors contact</a:t>
            </a:r>
            <a:endParaRPr lang="ar-S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C96438-4C97-4D8C-9F41-620E004FF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Georgia"/>
              </a:rPr>
              <a:t>For questions and queries contact tutors :</a:t>
            </a:r>
          </a:p>
          <a:p>
            <a:pPr marL="0" indent="0" algn="ctr">
              <a:buNone/>
            </a:pP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hahabib@ksu.edu.sa</a:t>
            </a:r>
          </a:p>
          <a:p>
            <a:pPr marL="0" indent="0" algn="ctr">
              <a:buNone/>
            </a:pP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kbinkhamis@ksu.edu.sa 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3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Myocarditis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5638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4"/>
            <a:ext cx="7633742" cy="1675015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 ,Etiology and Risk Factors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Epidemiology</a:t>
            </a:r>
            <a:r>
              <a:rPr lang="en-US" dirty="0"/>
              <a:t> : no accurate estimate of incidence as many cases are mild &amp; brief and diagnosis is not made.</a:t>
            </a:r>
          </a:p>
          <a:p>
            <a:r>
              <a:rPr lang="en-US" b="1" dirty="0"/>
              <a:t>Etiology</a:t>
            </a:r>
            <a:r>
              <a:rPr lang="en-US" b="1" dirty="0">
                <a:solidFill>
                  <a:srgbClr val="C00000"/>
                </a:solidFill>
              </a:rPr>
              <a:t> : Coxsackie virus B</a:t>
            </a:r>
            <a:r>
              <a:rPr lang="en-US" dirty="0">
                <a:solidFill>
                  <a:srgbClr val="C00000"/>
                </a:solidFill>
              </a:rPr>
              <a:t> is the </a:t>
            </a:r>
            <a:r>
              <a:rPr lang="en-US" u="sng" dirty="0">
                <a:solidFill>
                  <a:srgbClr val="C00000"/>
                </a:solidFill>
              </a:rPr>
              <a:t>most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common</a:t>
            </a:r>
            <a:r>
              <a:rPr lang="en-US" dirty="0">
                <a:solidFill>
                  <a:srgbClr val="C00000"/>
                </a:solidFill>
              </a:rPr>
              <a:t> 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C00000"/>
                </a:solidFill>
              </a:rPr>
              <a:t>Coxsackie virus 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Echoviruses,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Adenoviruses ,Influenza, EBV, Rubella, Varicella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Mumps, Rabies, Hepatitis viruses , </a:t>
            </a:r>
            <a:r>
              <a:rPr lang="en-US" dirty="0" err="1">
                <a:solidFill>
                  <a:srgbClr val="C00000"/>
                </a:solidFill>
              </a:rPr>
              <a:t>Covid</a:t>
            </a:r>
            <a:r>
              <a:rPr lang="en-US" dirty="0">
                <a:solidFill>
                  <a:srgbClr val="C00000"/>
                </a:solidFill>
              </a:rPr>
              <a:t> -19, parvovirus B19, and 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>
                <a:solidFill>
                  <a:srgbClr val="002060"/>
                </a:solidFill>
              </a:rPr>
              <a:t>include </a:t>
            </a:r>
            <a:r>
              <a:rPr lang="en-US" i="1" dirty="0">
                <a:solidFill>
                  <a:srgbClr val="002060"/>
                </a:solidFill>
              </a:rPr>
              <a:t>Corynebacterium </a:t>
            </a:r>
            <a:r>
              <a:rPr lang="en-US" i="1" dirty="0" err="1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Syphilis ,Lyme disease or as a complication of bacterial endocarditis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Etiology-continue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Parasitic causes includes Chagas  diseases, </a:t>
            </a:r>
            <a:r>
              <a:rPr lang="en-US" i="1" dirty="0" err="1">
                <a:solidFill>
                  <a:srgbClr val="002060"/>
                </a:solidFill>
              </a:rPr>
              <a:t>Trichinella</a:t>
            </a:r>
            <a:r>
              <a:rPr lang="en-US" i="1" dirty="0">
                <a:solidFill>
                  <a:srgbClr val="002060"/>
                </a:solidFill>
              </a:rPr>
              <a:t> 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Taxoplasma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/>
              <a:t>Others organisms include: </a:t>
            </a:r>
            <a:r>
              <a:rPr lang="en-US" b="1" i="1" dirty="0" err="1"/>
              <a:t>Rickettsiae</a:t>
            </a:r>
            <a:r>
              <a:rPr lang="en-US" b="1" dirty="0"/>
              <a:t>, Fungi, </a:t>
            </a:r>
            <a:r>
              <a:rPr lang="en-US" b="1" i="1" dirty="0"/>
              <a:t>Chlamydia</a:t>
            </a:r>
            <a:r>
              <a:rPr lang="en-US" b="1" dirty="0"/>
              <a:t>, enteric pathogens, </a:t>
            </a:r>
            <a:r>
              <a:rPr lang="en-US" b="1" i="1" dirty="0"/>
              <a:t>Legionella</a:t>
            </a:r>
            <a:r>
              <a:rPr lang="en-US" b="1" dirty="0"/>
              <a:t> and </a:t>
            </a:r>
            <a:r>
              <a:rPr lang="en-US" b="1" i="1" dirty="0"/>
              <a:t>Mycobacterium tuberculosis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6268"/>
              </p:ext>
            </p:extLst>
          </p:nvPr>
        </p:nvGraphicFramePr>
        <p:xfrm>
          <a:off x="457200" y="-1"/>
          <a:ext cx="8305800" cy="70153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6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Common Infectious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Noninfectious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Parvovirus B19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Covid-19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 viruses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Sarcoidosis</a:t>
                      </a: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Vasculities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Celiac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</a:t>
                      </a:r>
                      <a:r>
                        <a:rPr kumimoji="0" 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Corynebacterium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diphtheriae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(diphtheria)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Neoplastic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Protozoan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  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Trypanosoma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cruzi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(</a:t>
                      </a:r>
                      <a:r>
                        <a:rPr kumimoji="0" lang="en-US" sz="1600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Chagas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disease)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Trichinella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spiralis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3.Echinococcus sp.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4.Others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Chemotherapeutic agents - Doxorubicin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Borrelia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i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burgdorferi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( </a:t>
                      </a:r>
                      <a:r>
                        <a:rPr kumimoji="0" lang="en-US" sz="1600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Lyme</a:t>
                      </a:r>
                      <a:r>
                        <a:rPr kumimoji="0" lang="en-US" sz="16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disease)</a:t>
                      </a:r>
                      <a:endParaRPr kumimoji="0" 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presentation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86002"/>
            <a:ext cx="7633742" cy="41896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Highly variable </a:t>
            </a:r>
            <a:r>
              <a:rPr lang="en-US" dirty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Headache, fever, muscle aches, diarrhea, sore throat and rashes similar to most viral infections</a:t>
            </a:r>
          </a:p>
          <a:p>
            <a:r>
              <a:rPr lang="en-US" dirty="0">
                <a:solidFill>
                  <a:srgbClr val="C00000"/>
                </a:solidFill>
              </a:rPr>
              <a:t>Chest pain</a:t>
            </a:r>
          </a:p>
          <a:p>
            <a:r>
              <a:rPr lang="en-US" dirty="0">
                <a:solidFill>
                  <a:srgbClr val="C00000"/>
                </a:solidFill>
              </a:rPr>
              <a:t>Palpitation (arrhythmia)</a:t>
            </a:r>
          </a:p>
          <a:p>
            <a:r>
              <a:rPr lang="en-US" dirty="0">
                <a:solidFill>
                  <a:srgbClr val="C00000"/>
                </a:solidFill>
              </a:rPr>
              <a:t>Sweating, fatigue, dizziness </a:t>
            </a:r>
          </a:p>
          <a:p>
            <a:r>
              <a:rPr lang="en-US" dirty="0">
                <a:solidFill>
                  <a:srgbClr val="C00000"/>
                </a:solidFill>
              </a:rPr>
              <a:t>Fever ( infection)</a:t>
            </a:r>
          </a:p>
          <a:p>
            <a:r>
              <a:rPr lang="en-US" dirty="0">
                <a:solidFill>
                  <a:srgbClr val="C00000"/>
                </a:solidFill>
              </a:rPr>
              <a:t>May present with congestive heart failure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1381</TotalTime>
  <Words>1447</Words>
  <Application>Microsoft Macintosh PowerPoint</Application>
  <PresentationFormat>On-screen Show (4:3)</PresentationFormat>
  <Paragraphs>207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 Unicode MS</vt:lpstr>
      <vt:lpstr>Albertus Medium</vt:lpstr>
      <vt:lpstr>Arial</vt:lpstr>
      <vt:lpstr>Arial Narrow</vt:lpstr>
      <vt:lpstr>Bahnschrift</vt:lpstr>
      <vt:lpstr>Calibri</vt:lpstr>
      <vt:lpstr>Georgia</vt:lpstr>
      <vt:lpstr>Gill Sans MT</vt:lpstr>
      <vt:lpstr>Impact</vt:lpstr>
      <vt:lpstr>Tahoma</vt:lpstr>
      <vt:lpstr>Wingdings</vt:lpstr>
      <vt:lpstr>Badge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</vt:lpstr>
      <vt:lpstr>Constrictive Pericarditis 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  <vt:lpstr>Reference book</vt:lpstr>
      <vt:lpstr>Tutors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khalifa binkhamis</cp:lastModifiedBy>
  <cp:revision>199</cp:revision>
  <dcterms:created xsi:type="dcterms:W3CDTF">2010-12-25T05:02:39Z</dcterms:created>
  <dcterms:modified xsi:type="dcterms:W3CDTF">2022-03-05T05:00:06Z</dcterms:modified>
</cp:coreProperties>
</file>