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731" r:id="rId2"/>
  </p:sldMasterIdLst>
  <p:notesMasterIdLst>
    <p:notesMasterId r:id="rId35"/>
  </p:notesMasterIdLst>
  <p:sldIdLst>
    <p:sldId id="375" r:id="rId3"/>
    <p:sldId id="391" r:id="rId4"/>
    <p:sldId id="379" r:id="rId5"/>
    <p:sldId id="384" r:id="rId6"/>
    <p:sldId id="388" r:id="rId7"/>
    <p:sldId id="397" r:id="rId8"/>
    <p:sldId id="387" r:id="rId9"/>
    <p:sldId id="402" r:id="rId10"/>
    <p:sldId id="394" r:id="rId11"/>
    <p:sldId id="385" r:id="rId12"/>
    <p:sldId id="395" r:id="rId13"/>
    <p:sldId id="393" r:id="rId14"/>
    <p:sldId id="386" r:id="rId15"/>
    <p:sldId id="390" r:id="rId16"/>
    <p:sldId id="383" r:id="rId17"/>
    <p:sldId id="311" r:id="rId18"/>
    <p:sldId id="403" r:id="rId19"/>
    <p:sldId id="317" r:id="rId20"/>
    <p:sldId id="318" r:id="rId21"/>
    <p:sldId id="319" r:id="rId22"/>
    <p:sldId id="401" r:id="rId23"/>
    <p:sldId id="322" r:id="rId24"/>
    <p:sldId id="399" r:id="rId25"/>
    <p:sldId id="313" r:id="rId26"/>
    <p:sldId id="389" r:id="rId27"/>
    <p:sldId id="400" r:id="rId28"/>
    <p:sldId id="378" r:id="rId29"/>
    <p:sldId id="327" r:id="rId30"/>
    <p:sldId id="376" r:id="rId31"/>
    <p:sldId id="377" r:id="rId32"/>
    <p:sldId id="398" r:id="rId33"/>
    <p:sldId id="404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00"/>
    <a:srgbClr val="003399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31" autoAdjust="0"/>
    <p:restoredTop sz="90929"/>
  </p:normalViewPr>
  <p:slideViewPr>
    <p:cSldViewPr>
      <p:cViewPr varScale="1">
        <p:scale>
          <a:sx n="77" d="100"/>
          <a:sy n="77" d="100"/>
        </p:scale>
        <p:origin x="1320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7.xml"/><Relationship Id="rId3" Type="http://schemas.openxmlformats.org/officeDocument/2006/relationships/slide" Target="slides/slide7.xml"/><Relationship Id="rId7" Type="http://schemas.openxmlformats.org/officeDocument/2006/relationships/slide" Target="slides/slide16.xml"/><Relationship Id="rId2" Type="http://schemas.openxmlformats.org/officeDocument/2006/relationships/slide" Target="slides/slide5.xml"/><Relationship Id="rId1" Type="http://schemas.openxmlformats.org/officeDocument/2006/relationships/slide" Target="slides/slide4.xml"/><Relationship Id="rId6" Type="http://schemas.openxmlformats.org/officeDocument/2006/relationships/slide" Target="slides/slide15.xml"/><Relationship Id="rId5" Type="http://schemas.openxmlformats.org/officeDocument/2006/relationships/slide" Target="slides/slide13.xml"/><Relationship Id="rId10" Type="http://schemas.openxmlformats.org/officeDocument/2006/relationships/slide" Target="slides/slide30.xml"/><Relationship Id="rId4" Type="http://schemas.openxmlformats.org/officeDocument/2006/relationships/slide" Target="slides/slide10.xml"/><Relationship Id="rId9" Type="http://schemas.openxmlformats.org/officeDocument/2006/relationships/slide" Target="slides/slide1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9B6391-C08D-4A2A-BA28-C7B2FB0379E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9366A5-2984-46F1-B493-1690EC29338F}">
      <dgm:prSet phldrT="[Text]"/>
      <dgm:spPr>
        <a:solidFill>
          <a:schemeClr val="bg1">
            <a:alpha val="90000"/>
          </a:schemeClr>
        </a:solidFill>
        <a:ln>
          <a:solidFill>
            <a:srgbClr val="CC0000"/>
          </a:solidFill>
        </a:ln>
      </dgm:spPr>
      <dgm:t>
        <a:bodyPr/>
        <a:lstStyle/>
        <a:p>
          <a:r>
            <a:rPr lang="en-US" b="1" dirty="0"/>
            <a:t>Adrenergic neuron blockers</a:t>
          </a:r>
        </a:p>
      </dgm:t>
    </dgm:pt>
    <dgm:pt modelId="{3687CB27-5771-4BFB-8ED1-A60DB1F9918B}" type="parTrans" cxnId="{A1AFDCBB-AD1B-4E20-A3F4-6345354C7535}">
      <dgm:prSet/>
      <dgm:spPr/>
      <dgm:t>
        <a:bodyPr/>
        <a:lstStyle/>
        <a:p>
          <a:endParaRPr lang="en-US"/>
        </a:p>
      </dgm:t>
    </dgm:pt>
    <dgm:pt modelId="{287DE600-5F01-4CE4-A9DA-8028F76174FD}" type="sibTrans" cxnId="{A1AFDCBB-AD1B-4E20-A3F4-6345354C7535}">
      <dgm:prSet/>
      <dgm:spPr/>
      <dgm:t>
        <a:bodyPr/>
        <a:lstStyle/>
        <a:p>
          <a:endParaRPr lang="en-US"/>
        </a:p>
      </dgm:t>
    </dgm:pt>
    <dgm:pt modelId="{00A7F4FB-46BA-4581-B436-7955CB70C6FE}">
      <dgm:prSet phldrT="[Text]" custT="1"/>
      <dgm:spPr>
        <a:ln>
          <a:solidFill>
            <a:srgbClr val="CC0000"/>
          </a:solidFill>
        </a:ln>
      </dgm:spPr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False </a:t>
          </a:r>
          <a:r>
            <a:rPr lang="en-US" sz="1600" b="1" dirty="0">
              <a:solidFill>
                <a:schemeClr val="tx1"/>
              </a:solidFill>
            </a:rPr>
            <a:t>neurotransmitter </a:t>
          </a:r>
          <a:r>
            <a:rPr lang="en-US" sz="1800" b="1" dirty="0">
              <a:solidFill>
                <a:schemeClr val="tx1"/>
              </a:solidFill>
            </a:rPr>
            <a:t>formation </a:t>
          </a:r>
        </a:p>
      </dgm:t>
    </dgm:pt>
    <dgm:pt modelId="{87D28496-91CC-475D-94ED-F31C7D06C0BF}" type="parTrans" cxnId="{C357C6F0-6A8C-4EBD-9A29-1969D2953CE4}">
      <dgm:prSet/>
      <dgm:spPr/>
      <dgm:t>
        <a:bodyPr/>
        <a:lstStyle/>
        <a:p>
          <a:endParaRPr lang="en-US"/>
        </a:p>
      </dgm:t>
    </dgm:pt>
    <dgm:pt modelId="{B54AA9EC-44DF-4F92-9D8A-B08D8E1A78A3}" type="sibTrans" cxnId="{C357C6F0-6A8C-4EBD-9A29-1969D2953CE4}">
      <dgm:prSet/>
      <dgm:spPr/>
      <dgm:t>
        <a:bodyPr/>
        <a:lstStyle/>
        <a:p>
          <a:endParaRPr lang="en-US"/>
        </a:p>
      </dgm:t>
    </dgm:pt>
    <dgm:pt modelId="{2B2F2F70-CE0E-42D7-9BE7-2D2D6F7616E0}">
      <dgm:prSet phldrT="[Text]" custT="1"/>
      <dgm:spPr>
        <a:ln>
          <a:solidFill>
            <a:srgbClr val="CC0000"/>
          </a:solidFill>
        </a:ln>
      </dgm:spPr>
      <dgm:t>
        <a:bodyPr/>
        <a:lstStyle/>
        <a:p>
          <a:r>
            <a:rPr lang="el-GR" sz="2000" b="1" dirty="0">
              <a:solidFill>
                <a:schemeClr val="tx1"/>
              </a:solidFill>
              <a:latin typeface="Calibri"/>
            </a:rPr>
            <a:t>α</a:t>
          </a:r>
          <a:r>
            <a:rPr lang="en-US" sz="2000" b="1" dirty="0">
              <a:solidFill>
                <a:schemeClr val="tx1"/>
              </a:solidFill>
              <a:latin typeface="Calibri"/>
            </a:rPr>
            <a:t>-Methyldopa</a:t>
          </a:r>
          <a:endParaRPr lang="en-US" sz="2000" b="1" dirty="0">
            <a:solidFill>
              <a:schemeClr val="tx1"/>
            </a:solidFill>
          </a:endParaRPr>
        </a:p>
      </dgm:t>
    </dgm:pt>
    <dgm:pt modelId="{56167DE6-EF2B-4A35-BBE1-F0C437A6D282}" type="parTrans" cxnId="{0E2B5F4E-9886-4004-9A57-D26DA1A10BCE}">
      <dgm:prSet/>
      <dgm:spPr/>
      <dgm:t>
        <a:bodyPr/>
        <a:lstStyle/>
        <a:p>
          <a:endParaRPr lang="en-US"/>
        </a:p>
      </dgm:t>
    </dgm:pt>
    <dgm:pt modelId="{862B7C50-3D80-4D52-96CA-57A2ED096925}" type="sibTrans" cxnId="{0E2B5F4E-9886-4004-9A57-D26DA1A10BCE}">
      <dgm:prSet/>
      <dgm:spPr/>
      <dgm:t>
        <a:bodyPr/>
        <a:lstStyle/>
        <a:p>
          <a:endParaRPr lang="en-US"/>
        </a:p>
      </dgm:t>
    </dgm:pt>
    <dgm:pt modelId="{CD7DB0BA-1432-4A11-89DA-17F4E4D6B99C}">
      <dgm:prSet phldrT="[Text]" custT="1"/>
      <dgm:spPr>
        <a:ln>
          <a:solidFill>
            <a:srgbClr val="CC0000"/>
          </a:solidFill>
        </a:ln>
      </dgm:spPr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Depletion of stores</a:t>
          </a:r>
        </a:p>
      </dgm:t>
    </dgm:pt>
    <dgm:pt modelId="{14AD557A-B84B-4C87-B5EE-29AE962F5673}" type="parTrans" cxnId="{C547D8ED-F065-4915-87EA-8CE058166881}">
      <dgm:prSet/>
      <dgm:spPr/>
      <dgm:t>
        <a:bodyPr/>
        <a:lstStyle/>
        <a:p>
          <a:endParaRPr lang="en-US"/>
        </a:p>
      </dgm:t>
    </dgm:pt>
    <dgm:pt modelId="{A8A50B4C-6273-4985-94CE-402641BF4260}" type="sibTrans" cxnId="{C547D8ED-F065-4915-87EA-8CE058166881}">
      <dgm:prSet/>
      <dgm:spPr/>
      <dgm:t>
        <a:bodyPr/>
        <a:lstStyle/>
        <a:p>
          <a:endParaRPr lang="en-US"/>
        </a:p>
      </dgm:t>
    </dgm:pt>
    <dgm:pt modelId="{9F8F07FA-3400-4D64-B213-39349352EB4D}">
      <dgm:prSet phldrT="[Text]" custT="1"/>
      <dgm:spPr>
        <a:ln>
          <a:solidFill>
            <a:srgbClr val="CC0000"/>
          </a:solidFill>
        </a:ln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Reserpine</a:t>
          </a:r>
        </a:p>
      </dgm:t>
    </dgm:pt>
    <dgm:pt modelId="{8168744B-F35F-44D2-96AA-DEE408792AC7}" type="parTrans" cxnId="{BE1EDA8F-0D10-4365-B1C6-026209DA0FCF}">
      <dgm:prSet/>
      <dgm:spPr/>
      <dgm:t>
        <a:bodyPr/>
        <a:lstStyle/>
        <a:p>
          <a:endParaRPr lang="en-US"/>
        </a:p>
      </dgm:t>
    </dgm:pt>
    <dgm:pt modelId="{55EEEC0D-74C1-4444-ABBB-FB0111560241}" type="sibTrans" cxnId="{BE1EDA8F-0D10-4365-B1C6-026209DA0FCF}">
      <dgm:prSet/>
      <dgm:spPr/>
      <dgm:t>
        <a:bodyPr/>
        <a:lstStyle/>
        <a:p>
          <a:endParaRPr lang="en-US"/>
        </a:p>
      </dgm:t>
    </dgm:pt>
    <dgm:pt modelId="{6A316291-0944-49A2-A13C-799D7544C1DC}">
      <dgm:prSet custT="1"/>
      <dgm:spPr>
        <a:ln>
          <a:solidFill>
            <a:srgbClr val="CC0000"/>
          </a:solidFill>
        </a:ln>
      </dgm:spPr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Inhibition of release</a:t>
          </a:r>
        </a:p>
      </dgm:t>
    </dgm:pt>
    <dgm:pt modelId="{7A06A0AE-FD41-4B66-9991-4D49804EA4DB}" type="parTrans" cxnId="{8E49BB80-C6AA-4A4C-B227-1728FF87AF86}">
      <dgm:prSet/>
      <dgm:spPr/>
      <dgm:t>
        <a:bodyPr/>
        <a:lstStyle/>
        <a:p>
          <a:endParaRPr lang="en-US"/>
        </a:p>
      </dgm:t>
    </dgm:pt>
    <dgm:pt modelId="{757A2FB3-C577-4844-A793-919794726887}" type="sibTrans" cxnId="{8E49BB80-C6AA-4A4C-B227-1728FF87AF86}">
      <dgm:prSet/>
      <dgm:spPr/>
      <dgm:t>
        <a:bodyPr/>
        <a:lstStyle/>
        <a:p>
          <a:endParaRPr lang="en-US"/>
        </a:p>
      </dgm:t>
    </dgm:pt>
    <dgm:pt modelId="{2B108192-B274-4316-AFE7-EC830B52FA83}">
      <dgm:prSet custT="1"/>
      <dgm:spPr>
        <a:ln>
          <a:solidFill>
            <a:srgbClr val="CC0000"/>
          </a:solidFill>
        </a:ln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Guanethidine</a:t>
          </a:r>
        </a:p>
      </dgm:t>
    </dgm:pt>
    <dgm:pt modelId="{19D46E44-AF43-4DE4-A6EB-B3A78DD61768}" type="parTrans" cxnId="{C42A5F9E-93A7-429F-B6E5-8079697F644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96DF5D4-80F3-40B3-BE95-580F6F464D7F}" type="sibTrans" cxnId="{C42A5F9E-93A7-429F-B6E5-8079697F644D}">
      <dgm:prSet/>
      <dgm:spPr/>
      <dgm:t>
        <a:bodyPr/>
        <a:lstStyle/>
        <a:p>
          <a:endParaRPr lang="en-US"/>
        </a:p>
      </dgm:t>
    </dgm:pt>
    <dgm:pt modelId="{009E3AA5-9CA4-4B2C-9D2F-4BBF899FE973}">
      <dgm:prSet custT="1"/>
      <dgm:spPr>
        <a:ln>
          <a:solidFill>
            <a:srgbClr val="CC0000"/>
          </a:solidFill>
        </a:ln>
      </dgm:spPr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Stimulation of presynaptic </a:t>
          </a:r>
          <a:r>
            <a:rPr lang="el-GR" sz="1800" b="1" dirty="0">
              <a:solidFill>
                <a:schemeClr val="tx1"/>
              </a:solidFill>
              <a:latin typeface="Calibri"/>
            </a:rPr>
            <a:t>α</a:t>
          </a:r>
          <a:r>
            <a:rPr lang="en-US" sz="1800" b="1" dirty="0">
              <a:solidFill>
                <a:schemeClr val="tx1"/>
              </a:solidFill>
              <a:latin typeface="Calibri"/>
            </a:rPr>
            <a:t>-receptors</a:t>
          </a:r>
          <a:endParaRPr lang="en-US" sz="1800" b="1" dirty="0">
            <a:solidFill>
              <a:schemeClr val="tx1"/>
            </a:solidFill>
          </a:endParaRPr>
        </a:p>
      </dgm:t>
    </dgm:pt>
    <dgm:pt modelId="{8EF1FCA2-863C-4CFA-804C-A02C14C7B4CA}" type="parTrans" cxnId="{FE1F9BE8-6D63-4A31-9C9D-FBD46B98A800}">
      <dgm:prSet/>
      <dgm:spPr/>
      <dgm:t>
        <a:bodyPr/>
        <a:lstStyle/>
        <a:p>
          <a:endParaRPr lang="en-US"/>
        </a:p>
      </dgm:t>
    </dgm:pt>
    <dgm:pt modelId="{EF4D22B1-98B5-48E9-88B2-A237E5919131}" type="sibTrans" cxnId="{FE1F9BE8-6D63-4A31-9C9D-FBD46B98A800}">
      <dgm:prSet/>
      <dgm:spPr/>
      <dgm:t>
        <a:bodyPr/>
        <a:lstStyle/>
        <a:p>
          <a:endParaRPr lang="en-US"/>
        </a:p>
      </dgm:t>
    </dgm:pt>
    <dgm:pt modelId="{2686698C-5567-4C75-A917-BA91EEEF8338}">
      <dgm:prSet custT="1"/>
      <dgm:spPr>
        <a:ln>
          <a:solidFill>
            <a:srgbClr val="CC0000"/>
          </a:solidFill>
        </a:ln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Clonidine</a:t>
          </a:r>
        </a:p>
      </dgm:t>
    </dgm:pt>
    <dgm:pt modelId="{FED23E1D-D09F-4686-9B45-56CA06BE718F}" type="parTrans" cxnId="{A0584BA3-6D65-4FA9-B8C2-809176E6955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C6F2080-7A38-4D3F-B8AB-0E53428BBAA6}" type="sibTrans" cxnId="{A0584BA3-6D65-4FA9-B8C2-809176E69551}">
      <dgm:prSet/>
      <dgm:spPr/>
      <dgm:t>
        <a:bodyPr/>
        <a:lstStyle/>
        <a:p>
          <a:endParaRPr lang="en-US"/>
        </a:p>
      </dgm:t>
    </dgm:pt>
    <dgm:pt modelId="{359BB8E0-8903-45EF-9A4B-297351A4DA0C}">
      <dgm:prSet phldrT="[Text]" custT="1"/>
      <dgm:spPr>
        <a:solidFill>
          <a:schemeClr val="bg1">
            <a:alpha val="90000"/>
          </a:schemeClr>
        </a:solidFill>
        <a:ln>
          <a:solidFill>
            <a:srgbClr val="CC0000"/>
          </a:solidFill>
        </a:ln>
      </dgm:spPr>
      <dgm:t>
        <a:bodyPr/>
        <a:lstStyle/>
        <a:p>
          <a:r>
            <a:rPr lang="en-US" sz="3200" b="1" dirty="0">
              <a:solidFill>
                <a:schemeClr val="tx1"/>
              </a:solidFill>
              <a:latin typeface="Algerian" pitchFamily="82" charset="0"/>
            </a:rPr>
            <a:t>Synopsis</a:t>
          </a:r>
        </a:p>
      </dgm:t>
    </dgm:pt>
    <dgm:pt modelId="{E5EFD3ED-6C92-466B-9623-C5F8BDE8BD40}" type="parTrans" cxnId="{7EF315FB-31AD-4812-90C1-AC4990B6CBAD}">
      <dgm:prSet/>
      <dgm:spPr/>
      <dgm:t>
        <a:bodyPr/>
        <a:lstStyle/>
        <a:p>
          <a:endParaRPr lang="en-US"/>
        </a:p>
      </dgm:t>
    </dgm:pt>
    <dgm:pt modelId="{38DE6843-58E1-4C80-8216-4293C7E201CA}" type="sibTrans" cxnId="{7EF315FB-31AD-4812-90C1-AC4990B6CBAD}">
      <dgm:prSet/>
      <dgm:spPr/>
      <dgm:t>
        <a:bodyPr/>
        <a:lstStyle/>
        <a:p>
          <a:endParaRPr lang="en-US"/>
        </a:p>
      </dgm:t>
    </dgm:pt>
    <dgm:pt modelId="{EEBB2026-A5C3-485A-8F3C-92E863AC4C42}" type="pres">
      <dgm:prSet presAssocID="{829B6391-C08D-4A2A-BA28-C7B2FB0379E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22E9122-6E14-4133-B74A-0C63882D4162}" type="pres">
      <dgm:prSet presAssocID="{5C9366A5-2984-46F1-B493-1690EC29338F}" presName="hierRoot1" presStyleCnt="0"/>
      <dgm:spPr/>
    </dgm:pt>
    <dgm:pt modelId="{2AA70029-A278-4503-A102-45A9CE6B1CD7}" type="pres">
      <dgm:prSet presAssocID="{5C9366A5-2984-46F1-B493-1690EC29338F}" presName="composite" presStyleCnt="0"/>
      <dgm:spPr/>
    </dgm:pt>
    <dgm:pt modelId="{8328D211-BDAC-4313-9FFA-193D27A753A1}" type="pres">
      <dgm:prSet presAssocID="{5C9366A5-2984-46F1-B493-1690EC29338F}" presName="background" presStyleLbl="node0" presStyleIdx="0" presStyleCnt="2"/>
      <dgm:spPr>
        <a:solidFill>
          <a:schemeClr val="bg1"/>
        </a:solidFill>
      </dgm:spPr>
    </dgm:pt>
    <dgm:pt modelId="{4DE51F16-EA43-4F3C-BA6C-2D4F4A8D2CA7}" type="pres">
      <dgm:prSet presAssocID="{5C9366A5-2984-46F1-B493-1690EC29338F}" presName="text" presStyleLbl="fgAcc0" presStyleIdx="0" presStyleCnt="2">
        <dgm:presLayoutVars>
          <dgm:chPref val="3"/>
        </dgm:presLayoutVars>
      </dgm:prSet>
      <dgm:spPr/>
    </dgm:pt>
    <dgm:pt modelId="{A8BD191E-3AB0-44E8-AFED-EB77ECF8FDBA}" type="pres">
      <dgm:prSet presAssocID="{5C9366A5-2984-46F1-B493-1690EC29338F}" presName="hierChild2" presStyleCnt="0"/>
      <dgm:spPr/>
    </dgm:pt>
    <dgm:pt modelId="{EF806E7E-5AAE-4686-AB88-EA299A616859}" type="pres">
      <dgm:prSet presAssocID="{87D28496-91CC-475D-94ED-F31C7D06C0BF}" presName="Name10" presStyleLbl="parChTrans1D2" presStyleIdx="0" presStyleCnt="4"/>
      <dgm:spPr/>
    </dgm:pt>
    <dgm:pt modelId="{146C43B4-F4D9-47A4-828F-77AE35E34313}" type="pres">
      <dgm:prSet presAssocID="{00A7F4FB-46BA-4581-B436-7955CB70C6FE}" presName="hierRoot2" presStyleCnt="0"/>
      <dgm:spPr/>
    </dgm:pt>
    <dgm:pt modelId="{729EB262-F945-4262-88D3-AA90DE5AB2C2}" type="pres">
      <dgm:prSet presAssocID="{00A7F4FB-46BA-4581-B436-7955CB70C6FE}" presName="composite2" presStyleCnt="0"/>
      <dgm:spPr/>
    </dgm:pt>
    <dgm:pt modelId="{7B52E1BB-4EA6-4A5B-96D7-97826C0E0F95}" type="pres">
      <dgm:prSet presAssocID="{00A7F4FB-46BA-4581-B436-7955CB70C6FE}" presName="background2" presStyleLbl="node2" presStyleIdx="0" presStyleCnt="4"/>
      <dgm:spPr>
        <a:solidFill>
          <a:schemeClr val="accent6"/>
        </a:solidFill>
      </dgm:spPr>
    </dgm:pt>
    <dgm:pt modelId="{7571DA33-7E7B-4B09-9F8F-26F80D3204F0}" type="pres">
      <dgm:prSet presAssocID="{00A7F4FB-46BA-4581-B436-7955CB70C6FE}" presName="text2" presStyleLbl="fgAcc2" presStyleIdx="0" presStyleCnt="4" custScaleX="139077">
        <dgm:presLayoutVars>
          <dgm:chPref val="3"/>
        </dgm:presLayoutVars>
      </dgm:prSet>
      <dgm:spPr/>
    </dgm:pt>
    <dgm:pt modelId="{079E55BC-04BC-44AB-832C-FA473159A6C0}" type="pres">
      <dgm:prSet presAssocID="{00A7F4FB-46BA-4581-B436-7955CB70C6FE}" presName="hierChild3" presStyleCnt="0"/>
      <dgm:spPr/>
    </dgm:pt>
    <dgm:pt modelId="{D583FA45-A591-4C3B-B102-8E837A120CC5}" type="pres">
      <dgm:prSet presAssocID="{56167DE6-EF2B-4A35-BBE1-F0C437A6D282}" presName="Name17" presStyleLbl="parChTrans1D3" presStyleIdx="0" presStyleCnt="4"/>
      <dgm:spPr/>
    </dgm:pt>
    <dgm:pt modelId="{1DC2030E-838E-41F2-A0ED-074AA75576AA}" type="pres">
      <dgm:prSet presAssocID="{2B2F2F70-CE0E-42D7-9BE7-2D2D6F7616E0}" presName="hierRoot3" presStyleCnt="0"/>
      <dgm:spPr/>
    </dgm:pt>
    <dgm:pt modelId="{D57191C7-8446-4166-B208-5B4AC89D0967}" type="pres">
      <dgm:prSet presAssocID="{2B2F2F70-CE0E-42D7-9BE7-2D2D6F7616E0}" presName="composite3" presStyleCnt="0"/>
      <dgm:spPr/>
    </dgm:pt>
    <dgm:pt modelId="{73624ECE-3FF6-434A-8525-A7B7E980274E}" type="pres">
      <dgm:prSet presAssocID="{2B2F2F70-CE0E-42D7-9BE7-2D2D6F7616E0}" presName="background3" presStyleLbl="node3" presStyleIdx="0" presStyleCnt="4"/>
      <dgm:spPr>
        <a:solidFill>
          <a:schemeClr val="accent6"/>
        </a:solidFill>
      </dgm:spPr>
    </dgm:pt>
    <dgm:pt modelId="{1F40AAAA-E65A-4549-B267-EFC9FC0A7377}" type="pres">
      <dgm:prSet presAssocID="{2B2F2F70-CE0E-42D7-9BE7-2D2D6F7616E0}" presName="text3" presStyleLbl="fgAcc3" presStyleIdx="0" presStyleCnt="4" custScaleX="137038">
        <dgm:presLayoutVars>
          <dgm:chPref val="3"/>
        </dgm:presLayoutVars>
      </dgm:prSet>
      <dgm:spPr/>
    </dgm:pt>
    <dgm:pt modelId="{006DE0A3-E09A-48D5-BF2E-E6C1EE702514}" type="pres">
      <dgm:prSet presAssocID="{2B2F2F70-CE0E-42D7-9BE7-2D2D6F7616E0}" presName="hierChild4" presStyleCnt="0"/>
      <dgm:spPr/>
    </dgm:pt>
    <dgm:pt modelId="{E4B41930-085B-485A-BB42-E589703241A7}" type="pres">
      <dgm:prSet presAssocID="{14AD557A-B84B-4C87-B5EE-29AE962F5673}" presName="Name10" presStyleLbl="parChTrans1D2" presStyleIdx="1" presStyleCnt="4"/>
      <dgm:spPr/>
    </dgm:pt>
    <dgm:pt modelId="{40E85A8A-50BC-41F1-991A-ADA19684825C}" type="pres">
      <dgm:prSet presAssocID="{CD7DB0BA-1432-4A11-89DA-17F4E4D6B99C}" presName="hierRoot2" presStyleCnt="0"/>
      <dgm:spPr/>
    </dgm:pt>
    <dgm:pt modelId="{063306AA-ABDE-4FFD-9F1D-068CCF23C2F7}" type="pres">
      <dgm:prSet presAssocID="{CD7DB0BA-1432-4A11-89DA-17F4E4D6B99C}" presName="composite2" presStyleCnt="0"/>
      <dgm:spPr/>
    </dgm:pt>
    <dgm:pt modelId="{1EC09C56-8E14-4856-8B58-C8589F394777}" type="pres">
      <dgm:prSet presAssocID="{CD7DB0BA-1432-4A11-89DA-17F4E4D6B99C}" presName="background2" presStyleLbl="node2" presStyleIdx="1" presStyleCnt="4"/>
      <dgm:spPr>
        <a:solidFill>
          <a:schemeClr val="accent6"/>
        </a:solidFill>
      </dgm:spPr>
    </dgm:pt>
    <dgm:pt modelId="{7F3D11A3-6AFF-45A0-A356-136CF3A1E506}" type="pres">
      <dgm:prSet presAssocID="{CD7DB0BA-1432-4A11-89DA-17F4E4D6B99C}" presName="text2" presStyleLbl="fgAcc2" presStyleIdx="1" presStyleCnt="4">
        <dgm:presLayoutVars>
          <dgm:chPref val="3"/>
        </dgm:presLayoutVars>
      </dgm:prSet>
      <dgm:spPr/>
    </dgm:pt>
    <dgm:pt modelId="{6FA7A7B2-2AE6-4B96-83CC-126CBF8A9F03}" type="pres">
      <dgm:prSet presAssocID="{CD7DB0BA-1432-4A11-89DA-17F4E4D6B99C}" presName="hierChild3" presStyleCnt="0"/>
      <dgm:spPr/>
    </dgm:pt>
    <dgm:pt modelId="{24CC9D0E-5FA9-4705-AF27-24180CD5F7FC}" type="pres">
      <dgm:prSet presAssocID="{8168744B-F35F-44D2-96AA-DEE408792AC7}" presName="Name17" presStyleLbl="parChTrans1D3" presStyleIdx="1" presStyleCnt="4"/>
      <dgm:spPr/>
    </dgm:pt>
    <dgm:pt modelId="{03272A60-B788-4DC3-B6E8-45A412B559C7}" type="pres">
      <dgm:prSet presAssocID="{9F8F07FA-3400-4D64-B213-39349352EB4D}" presName="hierRoot3" presStyleCnt="0"/>
      <dgm:spPr/>
    </dgm:pt>
    <dgm:pt modelId="{1BA2EA3D-AC2F-4F81-B9D8-579F256AB189}" type="pres">
      <dgm:prSet presAssocID="{9F8F07FA-3400-4D64-B213-39349352EB4D}" presName="composite3" presStyleCnt="0"/>
      <dgm:spPr/>
    </dgm:pt>
    <dgm:pt modelId="{FC183E45-2891-4433-856B-A5AAA48A331F}" type="pres">
      <dgm:prSet presAssocID="{9F8F07FA-3400-4D64-B213-39349352EB4D}" presName="background3" presStyleLbl="node3" presStyleIdx="1" presStyleCnt="4"/>
      <dgm:spPr>
        <a:solidFill>
          <a:schemeClr val="accent6"/>
        </a:solidFill>
      </dgm:spPr>
    </dgm:pt>
    <dgm:pt modelId="{4E6B7B44-C2B8-4A22-B376-5CD6C813DDC7}" type="pres">
      <dgm:prSet presAssocID="{9F8F07FA-3400-4D64-B213-39349352EB4D}" presName="text3" presStyleLbl="fgAcc3" presStyleIdx="1" presStyleCnt="4">
        <dgm:presLayoutVars>
          <dgm:chPref val="3"/>
        </dgm:presLayoutVars>
      </dgm:prSet>
      <dgm:spPr/>
    </dgm:pt>
    <dgm:pt modelId="{8B9EFCB9-AC9F-4A7B-838B-15DF265D1531}" type="pres">
      <dgm:prSet presAssocID="{9F8F07FA-3400-4D64-B213-39349352EB4D}" presName="hierChild4" presStyleCnt="0"/>
      <dgm:spPr/>
    </dgm:pt>
    <dgm:pt modelId="{04C8BCD4-F488-4D3D-BF37-B3FFE710DE41}" type="pres">
      <dgm:prSet presAssocID="{7A06A0AE-FD41-4B66-9991-4D49804EA4DB}" presName="Name10" presStyleLbl="parChTrans1D2" presStyleIdx="2" presStyleCnt="4"/>
      <dgm:spPr/>
    </dgm:pt>
    <dgm:pt modelId="{5142CDD0-E5DF-4A38-AB52-66F0BAD935EB}" type="pres">
      <dgm:prSet presAssocID="{6A316291-0944-49A2-A13C-799D7544C1DC}" presName="hierRoot2" presStyleCnt="0"/>
      <dgm:spPr/>
    </dgm:pt>
    <dgm:pt modelId="{895522ED-FC06-4E1A-B600-F170125D7541}" type="pres">
      <dgm:prSet presAssocID="{6A316291-0944-49A2-A13C-799D7544C1DC}" presName="composite2" presStyleCnt="0"/>
      <dgm:spPr/>
    </dgm:pt>
    <dgm:pt modelId="{BC2E52B2-9B4F-4E9D-8765-9D9AE55B3D06}" type="pres">
      <dgm:prSet presAssocID="{6A316291-0944-49A2-A13C-799D7544C1DC}" presName="background2" presStyleLbl="node2" presStyleIdx="2" presStyleCnt="4"/>
      <dgm:spPr>
        <a:solidFill>
          <a:schemeClr val="accent6">
            <a:lumMod val="75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</dgm:pt>
    <dgm:pt modelId="{68F498A3-41E8-4EAC-8270-C7DF731D192E}" type="pres">
      <dgm:prSet presAssocID="{6A316291-0944-49A2-A13C-799D7544C1DC}" presName="text2" presStyleLbl="fgAcc2" presStyleIdx="2" presStyleCnt="4">
        <dgm:presLayoutVars>
          <dgm:chPref val="3"/>
        </dgm:presLayoutVars>
      </dgm:prSet>
      <dgm:spPr/>
    </dgm:pt>
    <dgm:pt modelId="{FFF7013B-7241-4A38-82A9-A06D4B7643D4}" type="pres">
      <dgm:prSet presAssocID="{6A316291-0944-49A2-A13C-799D7544C1DC}" presName="hierChild3" presStyleCnt="0"/>
      <dgm:spPr/>
    </dgm:pt>
    <dgm:pt modelId="{2CECE04A-6F5B-478B-912B-73D5C40F9A07}" type="pres">
      <dgm:prSet presAssocID="{19D46E44-AF43-4DE4-A6EB-B3A78DD61768}" presName="Name17" presStyleLbl="parChTrans1D3" presStyleIdx="2" presStyleCnt="4"/>
      <dgm:spPr/>
    </dgm:pt>
    <dgm:pt modelId="{DD82D5F8-0699-456D-83D9-20B9EB19FDF9}" type="pres">
      <dgm:prSet presAssocID="{2B108192-B274-4316-AFE7-EC830B52FA83}" presName="hierRoot3" presStyleCnt="0"/>
      <dgm:spPr/>
    </dgm:pt>
    <dgm:pt modelId="{1BAB576F-B0AB-4263-92B6-8C407B70F8F6}" type="pres">
      <dgm:prSet presAssocID="{2B108192-B274-4316-AFE7-EC830B52FA83}" presName="composite3" presStyleCnt="0"/>
      <dgm:spPr/>
    </dgm:pt>
    <dgm:pt modelId="{4016AEB3-9225-4110-99DF-7C8B0A22D006}" type="pres">
      <dgm:prSet presAssocID="{2B108192-B274-4316-AFE7-EC830B52FA83}" presName="background3" presStyleLbl="node3" presStyleIdx="2" presStyleCnt="4"/>
      <dgm:spPr>
        <a:solidFill>
          <a:schemeClr val="accent6"/>
        </a:solidFill>
      </dgm:spPr>
    </dgm:pt>
    <dgm:pt modelId="{35DD84D6-BB23-4DA9-98C1-0B9C106E4AB3}" type="pres">
      <dgm:prSet presAssocID="{2B108192-B274-4316-AFE7-EC830B52FA83}" presName="text3" presStyleLbl="fgAcc3" presStyleIdx="2" presStyleCnt="4" custScaleX="129976">
        <dgm:presLayoutVars>
          <dgm:chPref val="3"/>
        </dgm:presLayoutVars>
      </dgm:prSet>
      <dgm:spPr/>
    </dgm:pt>
    <dgm:pt modelId="{8E5C3A73-0755-4DD8-8B5C-395606874A4B}" type="pres">
      <dgm:prSet presAssocID="{2B108192-B274-4316-AFE7-EC830B52FA83}" presName="hierChild4" presStyleCnt="0"/>
      <dgm:spPr/>
    </dgm:pt>
    <dgm:pt modelId="{381C4130-1BB7-4B88-A79D-94FE84622B8A}" type="pres">
      <dgm:prSet presAssocID="{8EF1FCA2-863C-4CFA-804C-A02C14C7B4CA}" presName="Name10" presStyleLbl="parChTrans1D2" presStyleIdx="3" presStyleCnt="4"/>
      <dgm:spPr/>
    </dgm:pt>
    <dgm:pt modelId="{E011AB16-4A35-4AEB-9321-CC252C8D0D7F}" type="pres">
      <dgm:prSet presAssocID="{009E3AA5-9CA4-4B2C-9D2F-4BBF899FE973}" presName="hierRoot2" presStyleCnt="0"/>
      <dgm:spPr/>
    </dgm:pt>
    <dgm:pt modelId="{7A52DEF4-6F87-47F2-BAC0-5097810178CF}" type="pres">
      <dgm:prSet presAssocID="{009E3AA5-9CA4-4B2C-9D2F-4BBF899FE973}" presName="composite2" presStyleCnt="0"/>
      <dgm:spPr/>
    </dgm:pt>
    <dgm:pt modelId="{692723AB-3192-4664-B91A-611E1979A052}" type="pres">
      <dgm:prSet presAssocID="{009E3AA5-9CA4-4B2C-9D2F-4BBF899FE973}" presName="background2" presStyleLbl="node2" presStyleIdx="3" presStyleCnt="4"/>
      <dgm:spPr>
        <a:solidFill>
          <a:schemeClr val="accent6"/>
        </a:solidFill>
      </dgm:spPr>
    </dgm:pt>
    <dgm:pt modelId="{E071FC08-491B-4F46-AC01-AEFDABB687E3}" type="pres">
      <dgm:prSet presAssocID="{009E3AA5-9CA4-4B2C-9D2F-4BBF899FE973}" presName="text2" presStyleLbl="fgAcc2" presStyleIdx="3" presStyleCnt="4">
        <dgm:presLayoutVars>
          <dgm:chPref val="3"/>
        </dgm:presLayoutVars>
      </dgm:prSet>
      <dgm:spPr/>
    </dgm:pt>
    <dgm:pt modelId="{8886E30E-147E-47FB-B693-5FF45EBD9529}" type="pres">
      <dgm:prSet presAssocID="{009E3AA5-9CA4-4B2C-9D2F-4BBF899FE973}" presName="hierChild3" presStyleCnt="0"/>
      <dgm:spPr/>
    </dgm:pt>
    <dgm:pt modelId="{223B1603-522C-4E11-A405-73ED005F01EE}" type="pres">
      <dgm:prSet presAssocID="{FED23E1D-D09F-4686-9B45-56CA06BE718F}" presName="Name17" presStyleLbl="parChTrans1D3" presStyleIdx="3" presStyleCnt="4"/>
      <dgm:spPr/>
    </dgm:pt>
    <dgm:pt modelId="{B51052F3-0ECD-4DC6-9A68-57A6D780E319}" type="pres">
      <dgm:prSet presAssocID="{2686698C-5567-4C75-A917-BA91EEEF8338}" presName="hierRoot3" presStyleCnt="0"/>
      <dgm:spPr/>
    </dgm:pt>
    <dgm:pt modelId="{2C1415DD-A993-4DC0-8DC6-C5D0EB8DE719}" type="pres">
      <dgm:prSet presAssocID="{2686698C-5567-4C75-A917-BA91EEEF8338}" presName="composite3" presStyleCnt="0"/>
      <dgm:spPr/>
    </dgm:pt>
    <dgm:pt modelId="{99C08250-81CF-4293-BE2C-FBA0FEB82AFC}" type="pres">
      <dgm:prSet presAssocID="{2686698C-5567-4C75-A917-BA91EEEF8338}" presName="background3" presStyleLbl="node3" presStyleIdx="3" presStyleCnt="4"/>
      <dgm:spPr>
        <a:solidFill>
          <a:schemeClr val="accent6"/>
        </a:solidFill>
      </dgm:spPr>
    </dgm:pt>
    <dgm:pt modelId="{0F233D99-719D-457D-B3AD-1BD8EAE14270}" type="pres">
      <dgm:prSet presAssocID="{2686698C-5567-4C75-A917-BA91EEEF8338}" presName="text3" presStyleLbl="fgAcc3" presStyleIdx="3" presStyleCnt="4">
        <dgm:presLayoutVars>
          <dgm:chPref val="3"/>
        </dgm:presLayoutVars>
      </dgm:prSet>
      <dgm:spPr/>
    </dgm:pt>
    <dgm:pt modelId="{A5E69ABD-0C1D-40D9-B17C-2B0A3A6699F2}" type="pres">
      <dgm:prSet presAssocID="{2686698C-5567-4C75-A917-BA91EEEF8338}" presName="hierChild4" presStyleCnt="0"/>
      <dgm:spPr/>
    </dgm:pt>
    <dgm:pt modelId="{54F051FA-72F8-4257-BEA1-34A42FBDD9C6}" type="pres">
      <dgm:prSet presAssocID="{359BB8E0-8903-45EF-9A4B-297351A4DA0C}" presName="hierRoot1" presStyleCnt="0"/>
      <dgm:spPr/>
    </dgm:pt>
    <dgm:pt modelId="{9BA06E73-E2CF-402F-80EB-C73FB93C4DE8}" type="pres">
      <dgm:prSet presAssocID="{359BB8E0-8903-45EF-9A4B-297351A4DA0C}" presName="composite" presStyleCnt="0"/>
      <dgm:spPr/>
    </dgm:pt>
    <dgm:pt modelId="{C2BB921C-2281-49A2-8D01-C8D29B7FF88D}" type="pres">
      <dgm:prSet presAssocID="{359BB8E0-8903-45EF-9A4B-297351A4DA0C}" presName="background" presStyleLbl="node0" presStyleIdx="1" presStyleCnt="2"/>
      <dgm:spPr>
        <a:solidFill>
          <a:schemeClr val="accent6"/>
        </a:solidFill>
      </dgm:spPr>
    </dgm:pt>
    <dgm:pt modelId="{AE7849F5-4852-4763-B830-74E256CD45D6}" type="pres">
      <dgm:prSet presAssocID="{359BB8E0-8903-45EF-9A4B-297351A4DA0C}" presName="text" presStyleLbl="fgAcc0" presStyleIdx="1" presStyleCnt="2" custScaleX="141895" custScaleY="79577" custLinFactX="-111613" custLinFactNeighborX="-200000" custLinFactNeighborY="-3854">
        <dgm:presLayoutVars>
          <dgm:chPref val="3"/>
        </dgm:presLayoutVars>
      </dgm:prSet>
      <dgm:spPr/>
    </dgm:pt>
    <dgm:pt modelId="{B7FEDD97-8EC8-461B-8C95-3A4D85875EE1}" type="pres">
      <dgm:prSet presAssocID="{359BB8E0-8903-45EF-9A4B-297351A4DA0C}" presName="hierChild2" presStyleCnt="0"/>
      <dgm:spPr/>
    </dgm:pt>
  </dgm:ptLst>
  <dgm:cxnLst>
    <dgm:cxn modelId="{90313B21-97A8-4482-9BE9-A396BDF5BF4E}" type="presOf" srcId="{009E3AA5-9CA4-4B2C-9D2F-4BBF899FE973}" destId="{E071FC08-491B-4F46-AC01-AEFDABB687E3}" srcOrd="0" destOrd="0" presId="urn:microsoft.com/office/officeart/2005/8/layout/hierarchy1"/>
    <dgm:cxn modelId="{5E4A0529-02CE-4F36-9E42-6ACAB10C7921}" type="presOf" srcId="{7A06A0AE-FD41-4B66-9991-4D49804EA4DB}" destId="{04C8BCD4-F488-4D3D-BF37-B3FFE710DE41}" srcOrd="0" destOrd="0" presId="urn:microsoft.com/office/officeart/2005/8/layout/hierarchy1"/>
    <dgm:cxn modelId="{14E78F32-7AB1-4432-9C64-159EACBF2C43}" type="presOf" srcId="{359BB8E0-8903-45EF-9A4B-297351A4DA0C}" destId="{AE7849F5-4852-4763-B830-74E256CD45D6}" srcOrd="0" destOrd="0" presId="urn:microsoft.com/office/officeart/2005/8/layout/hierarchy1"/>
    <dgm:cxn modelId="{0080EB46-37F3-4C80-A566-89F902B76EEE}" type="presOf" srcId="{CD7DB0BA-1432-4A11-89DA-17F4E4D6B99C}" destId="{7F3D11A3-6AFF-45A0-A356-136CF3A1E506}" srcOrd="0" destOrd="0" presId="urn:microsoft.com/office/officeart/2005/8/layout/hierarchy1"/>
    <dgm:cxn modelId="{0E2B5F4E-9886-4004-9A57-D26DA1A10BCE}" srcId="{00A7F4FB-46BA-4581-B436-7955CB70C6FE}" destId="{2B2F2F70-CE0E-42D7-9BE7-2D2D6F7616E0}" srcOrd="0" destOrd="0" parTransId="{56167DE6-EF2B-4A35-BBE1-F0C437A6D282}" sibTransId="{862B7C50-3D80-4D52-96CA-57A2ED096925}"/>
    <dgm:cxn modelId="{62BDCB51-DAE5-475E-80DE-CAC7FCD60DBD}" type="presOf" srcId="{87D28496-91CC-475D-94ED-F31C7D06C0BF}" destId="{EF806E7E-5AAE-4686-AB88-EA299A616859}" srcOrd="0" destOrd="0" presId="urn:microsoft.com/office/officeart/2005/8/layout/hierarchy1"/>
    <dgm:cxn modelId="{8E49BB80-C6AA-4A4C-B227-1728FF87AF86}" srcId="{5C9366A5-2984-46F1-B493-1690EC29338F}" destId="{6A316291-0944-49A2-A13C-799D7544C1DC}" srcOrd="2" destOrd="0" parTransId="{7A06A0AE-FD41-4B66-9991-4D49804EA4DB}" sibTransId="{757A2FB3-C577-4844-A793-919794726887}"/>
    <dgm:cxn modelId="{BE1EDA8F-0D10-4365-B1C6-026209DA0FCF}" srcId="{CD7DB0BA-1432-4A11-89DA-17F4E4D6B99C}" destId="{9F8F07FA-3400-4D64-B213-39349352EB4D}" srcOrd="0" destOrd="0" parTransId="{8168744B-F35F-44D2-96AA-DEE408792AC7}" sibTransId="{55EEEC0D-74C1-4444-ABBB-FB0111560241}"/>
    <dgm:cxn modelId="{FF0B7C99-EE76-4C74-A5E4-23E14CF0BDAC}" type="presOf" srcId="{14AD557A-B84B-4C87-B5EE-29AE962F5673}" destId="{E4B41930-085B-485A-BB42-E589703241A7}" srcOrd="0" destOrd="0" presId="urn:microsoft.com/office/officeart/2005/8/layout/hierarchy1"/>
    <dgm:cxn modelId="{C5ED899A-D1EB-453E-8301-4E2E3A9E40E4}" type="presOf" srcId="{56167DE6-EF2B-4A35-BBE1-F0C437A6D282}" destId="{D583FA45-A591-4C3B-B102-8E837A120CC5}" srcOrd="0" destOrd="0" presId="urn:microsoft.com/office/officeart/2005/8/layout/hierarchy1"/>
    <dgm:cxn modelId="{32FA5B9B-B75B-4AF5-AC29-621764725DE7}" type="presOf" srcId="{5C9366A5-2984-46F1-B493-1690EC29338F}" destId="{4DE51F16-EA43-4F3C-BA6C-2D4F4A8D2CA7}" srcOrd="0" destOrd="0" presId="urn:microsoft.com/office/officeart/2005/8/layout/hierarchy1"/>
    <dgm:cxn modelId="{FC1F659D-8F6E-427B-9AE7-19D2167E94ED}" type="presOf" srcId="{2B2F2F70-CE0E-42D7-9BE7-2D2D6F7616E0}" destId="{1F40AAAA-E65A-4549-B267-EFC9FC0A7377}" srcOrd="0" destOrd="0" presId="urn:microsoft.com/office/officeart/2005/8/layout/hierarchy1"/>
    <dgm:cxn modelId="{C42A5F9E-93A7-429F-B6E5-8079697F644D}" srcId="{6A316291-0944-49A2-A13C-799D7544C1DC}" destId="{2B108192-B274-4316-AFE7-EC830B52FA83}" srcOrd="0" destOrd="0" parTransId="{19D46E44-AF43-4DE4-A6EB-B3A78DD61768}" sibTransId="{896DF5D4-80F3-40B3-BE95-580F6F464D7F}"/>
    <dgm:cxn modelId="{A3D07D9E-6B91-44C2-B557-C7260B07046F}" type="presOf" srcId="{8168744B-F35F-44D2-96AA-DEE408792AC7}" destId="{24CC9D0E-5FA9-4705-AF27-24180CD5F7FC}" srcOrd="0" destOrd="0" presId="urn:microsoft.com/office/officeart/2005/8/layout/hierarchy1"/>
    <dgm:cxn modelId="{A0584BA3-6D65-4FA9-B8C2-809176E69551}" srcId="{009E3AA5-9CA4-4B2C-9D2F-4BBF899FE973}" destId="{2686698C-5567-4C75-A917-BA91EEEF8338}" srcOrd="0" destOrd="0" parTransId="{FED23E1D-D09F-4686-9B45-56CA06BE718F}" sibTransId="{BC6F2080-7A38-4D3F-B8AB-0E53428BBAA6}"/>
    <dgm:cxn modelId="{0D19B1B1-1A5A-410B-AE39-5D02353536E7}" type="presOf" srcId="{2B108192-B274-4316-AFE7-EC830B52FA83}" destId="{35DD84D6-BB23-4DA9-98C1-0B9C106E4AB3}" srcOrd="0" destOrd="0" presId="urn:microsoft.com/office/officeart/2005/8/layout/hierarchy1"/>
    <dgm:cxn modelId="{4BD4A6B4-AD87-4C17-9956-64685945ECAC}" type="presOf" srcId="{8EF1FCA2-863C-4CFA-804C-A02C14C7B4CA}" destId="{381C4130-1BB7-4B88-A79D-94FE84622B8A}" srcOrd="0" destOrd="0" presId="urn:microsoft.com/office/officeart/2005/8/layout/hierarchy1"/>
    <dgm:cxn modelId="{A1AFDCBB-AD1B-4E20-A3F4-6345354C7535}" srcId="{829B6391-C08D-4A2A-BA28-C7B2FB0379EE}" destId="{5C9366A5-2984-46F1-B493-1690EC29338F}" srcOrd="0" destOrd="0" parTransId="{3687CB27-5771-4BFB-8ED1-A60DB1F9918B}" sibTransId="{287DE600-5F01-4CE4-A9DA-8028F76174FD}"/>
    <dgm:cxn modelId="{D9E225BC-C6C5-4E1D-B091-378001594D68}" type="presOf" srcId="{829B6391-C08D-4A2A-BA28-C7B2FB0379EE}" destId="{EEBB2026-A5C3-485A-8F3C-92E863AC4C42}" srcOrd="0" destOrd="0" presId="urn:microsoft.com/office/officeart/2005/8/layout/hierarchy1"/>
    <dgm:cxn modelId="{6E05E1BC-593F-412D-86E4-A5CA1B155AF5}" type="presOf" srcId="{00A7F4FB-46BA-4581-B436-7955CB70C6FE}" destId="{7571DA33-7E7B-4B09-9F8F-26F80D3204F0}" srcOrd="0" destOrd="0" presId="urn:microsoft.com/office/officeart/2005/8/layout/hierarchy1"/>
    <dgm:cxn modelId="{AA5DBFD3-C30C-4B9E-A944-5445ADA953F3}" type="presOf" srcId="{9F8F07FA-3400-4D64-B213-39349352EB4D}" destId="{4E6B7B44-C2B8-4A22-B376-5CD6C813DDC7}" srcOrd="0" destOrd="0" presId="urn:microsoft.com/office/officeart/2005/8/layout/hierarchy1"/>
    <dgm:cxn modelId="{97FD86DA-CA43-486C-9729-B2BA39BCC01E}" type="presOf" srcId="{FED23E1D-D09F-4686-9B45-56CA06BE718F}" destId="{223B1603-522C-4E11-A405-73ED005F01EE}" srcOrd="0" destOrd="0" presId="urn:microsoft.com/office/officeart/2005/8/layout/hierarchy1"/>
    <dgm:cxn modelId="{6DF425E4-AEE6-4422-9034-B1635E7A611B}" type="presOf" srcId="{19D46E44-AF43-4DE4-A6EB-B3A78DD61768}" destId="{2CECE04A-6F5B-478B-912B-73D5C40F9A07}" srcOrd="0" destOrd="0" presId="urn:microsoft.com/office/officeart/2005/8/layout/hierarchy1"/>
    <dgm:cxn modelId="{FE1F9BE8-6D63-4A31-9C9D-FBD46B98A800}" srcId="{5C9366A5-2984-46F1-B493-1690EC29338F}" destId="{009E3AA5-9CA4-4B2C-9D2F-4BBF899FE973}" srcOrd="3" destOrd="0" parTransId="{8EF1FCA2-863C-4CFA-804C-A02C14C7B4CA}" sibTransId="{EF4D22B1-98B5-48E9-88B2-A237E5919131}"/>
    <dgm:cxn modelId="{C547D8ED-F065-4915-87EA-8CE058166881}" srcId="{5C9366A5-2984-46F1-B493-1690EC29338F}" destId="{CD7DB0BA-1432-4A11-89DA-17F4E4D6B99C}" srcOrd="1" destOrd="0" parTransId="{14AD557A-B84B-4C87-B5EE-29AE962F5673}" sibTransId="{A8A50B4C-6273-4985-94CE-402641BF4260}"/>
    <dgm:cxn modelId="{C357C6F0-6A8C-4EBD-9A29-1969D2953CE4}" srcId="{5C9366A5-2984-46F1-B493-1690EC29338F}" destId="{00A7F4FB-46BA-4581-B436-7955CB70C6FE}" srcOrd="0" destOrd="0" parTransId="{87D28496-91CC-475D-94ED-F31C7D06C0BF}" sibTransId="{B54AA9EC-44DF-4F92-9D8A-B08D8E1A78A3}"/>
    <dgm:cxn modelId="{2B1179F4-836A-4553-A207-29EDDC4BECA4}" type="presOf" srcId="{6A316291-0944-49A2-A13C-799D7544C1DC}" destId="{68F498A3-41E8-4EAC-8270-C7DF731D192E}" srcOrd="0" destOrd="0" presId="urn:microsoft.com/office/officeart/2005/8/layout/hierarchy1"/>
    <dgm:cxn modelId="{7EF315FB-31AD-4812-90C1-AC4990B6CBAD}" srcId="{829B6391-C08D-4A2A-BA28-C7B2FB0379EE}" destId="{359BB8E0-8903-45EF-9A4B-297351A4DA0C}" srcOrd="1" destOrd="0" parTransId="{E5EFD3ED-6C92-466B-9623-C5F8BDE8BD40}" sibTransId="{38DE6843-58E1-4C80-8216-4293C7E201CA}"/>
    <dgm:cxn modelId="{976AB2FB-3142-4ED9-89D4-56B5ED15A3A7}" type="presOf" srcId="{2686698C-5567-4C75-A917-BA91EEEF8338}" destId="{0F233D99-719D-457D-B3AD-1BD8EAE14270}" srcOrd="0" destOrd="0" presId="urn:microsoft.com/office/officeart/2005/8/layout/hierarchy1"/>
    <dgm:cxn modelId="{9C5F2987-822C-4522-B914-668DE724D013}" type="presParOf" srcId="{EEBB2026-A5C3-485A-8F3C-92E863AC4C42}" destId="{222E9122-6E14-4133-B74A-0C63882D4162}" srcOrd="0" destOrd="0" presId="urn:microsoft.com/office/officeart/2005/8/layout/hierarchy1"/>
    <dgm:cxn modelId="{8AEE1194-6C9E-428D-9E69-69C5A8CDFEDC}" type="presParOf" srcId="{222E9122-6E14-4133-B74A-0C63882D4162}" destId="{2AA70029-A278-4503-A102-45A9CE6B1CD7}" srcOrd="0" destOrd="0" presId="urn:microsoft.com/office/officeart/2005/8/layout/hierarchy1"/>
    <dgm:cxn modelId="{B88601CF-4CA4-450C-9068-C575F66A246C}" type="presParOf" srcId="{2AA70029-A278-4503-A102-45A9CE6B1CD7}" destId="{8328D211-BDAC-4313-9FFA-193D27A753A1}" srcOrd="0" destOrd="0" presId="urn:microsoft.com/office/officeart/2005/8/layout/hierarchy1"/>
    <dgm:cxn modelId="{BA1F14F8-810C-45FD-B84B-BBAF355752BD}" type="presParOf" srcId="{2AA70029-A278-4503-A102-45A9CE6B1CD7}" destId="{4DE51F16-EA43-4F3C-BA6C-2D4F4A8D2CA7}" srcOrd="1" destOrd="0" presId="urn:microsoft.com/office/officeart/2005/8/layout/hierarchy1"/>
    <dgm:cxn modelId="{303B736B-C59F-4686-9B5B-7738E49B95C8}" type="presParOf" srcId="{222E9122-6E14-4133-B74A-0C63882D4162}" destId="{A8BD191E-3AB0-44E8-AFED-EB77ECF8FDBA}" srcOrd="1" destOrd="0" presId="urn:microsoft.com/office/officeart/2005/8/layout/hierarchy1"/>
    <dgm:cxn modelId="{19A21AC0-4C2E-4900-A9E7-072B308F3776}" type="presParOf" srcId="{A8BD191E-3AB0-44E8-AFED-EB77ECF8FDBA}" destId="{EF806E7E-5AAE-4686-AB88-EA299A616859}" srcOrd="0" destOrd="0" presId="urn:microsoft.com/office/officeart/2005/8/layout/hierarchy1"/>
    <dgm:cxn modelId="{60CBD2F0-9E5A-4B8F-9D6F-BD275CDA7BE3}" type="presParOf" srcId="{A8BD191E-3AB0-44E8-AFED-EB77ECF8FDBA}" destId="{146C43B4-F4D9-47A4-828F-77AE35E34313}" srcOrd="1" destOrd="0" presId="urn:microsoft.com/office/officeart/2005/8/layout/hierarchy1"/>
    <dgm:cxn modelId="{81CB671B-FB16-40CC-A9BD-A73B8F5E6E6D}" type="presParOf" srcId="{146C43B4-F4D9-47A4-828F-77AE35E34313}" destId="{729EB262-F945-4262-88D3-AA90DE5AB2C2}" srcOrd="0" destOrd="0" presId="urn:microsoft.com/office/officeart/2005/8/layout/hierarchy1"/>
    <dgm:cxn modelId="{EB8E8514-8C30-4665-90AA-9AA3C38DE3B0}" type="presParOf" srcId="{729EB262-F945-4262-88D3-AA90DE5AB2C2}" destId="{7B52E1BB-4EA6-4A5B-96D7-97826C0E0F95}" srcOrd="0" destOrd="0" presId="urn:microsoft.com/office/officeart/2005/8/layout/hierarchy1"/>
    <dgm:cxn modelId="{1D9A4F3E-D9B3-4FD1-BCB5-4483BA2F65A1}" type="presParOf" srcId="{729EB262-F945-4262-88D3-AA90DE5AB2C2}" destId="{7571DA33-7E7B-4B09-9F8F-26F80D3204F0}" srcOrd="1" destOrd="0" presId="urn:microsoft.com/office/officeart/2005/8/layout/hierarchy1"/>
    <dgm:cxn modelId="{7CBF43BB-CEF1-45C3-91EC-2848AEE80CEA}" type="presParOf" srcId="{146C43B4-F4D9-47A4-828F-77AE35E34313}" destId="{079E55BC-04BC-44AB-832C-FA473159A6C0}" srcOrd="1" destOrd="0" presId="urn:microsoft.com/office/officeart/2005/8/layout/hierarchy1"/>
    <dgm:cxn modelId="{130EDAA5-7ECD-438E-8F9E-76A387024C3D}" type="presParOf" srcId="{079E55BC-04BC-44AB-832C-FA473159A6C0}" destId="{D583FA45-A591-4C3B-B102-8E837A120CC5}" srcOrd="0" destOrd="0" presId="urn:microsoft.com/office/officeart/2005/8/layout/hierarchy1"/>
    <dgm:cxn modelId="{5DC617F0-B3B2-44CF-814C-2330847D248F}" type="presParOf" srcId="{079E55BC-04BC-44AB-832C-FA473159A6C0}" destId="{1DC2030E-838E-41F2-A0ED-074AA75576AA}" srcOrd="1" destOrd="0" presId="urn:microsoft.com/office/officeart/2005/8/layout/hierarchy1"/>
    <dgm:cxn modelId="{24FB35DD-027D-4F8C-B37F-FADE53FB0792}" type="presParOf" srcId="{1DC2030E-838E-41F2-A0ED-074AA75576AA}" destId="{D57191C7-8446-4166-B208-5B4AC89D0967}" srcOrd="0" destOrd="0" presId="urn:microsoft.com/office/officeart/2005/8/layout/hierarchy1"/>
    <dgm:cxn modelId="{0A0F417E-66B5-4110-9E91-1276779ECC36}" type="presParOf" srcId="{D57191C7-8446-4166-B208-5B4AC89D0967}" destId="{73624ECE-3FF6-434A-8525-A7B7E980274E}" srcOrd="0" destOrd="0" presId="urn:microsoft.com/office/officeart/2005/8/layout/hierarchy1"/>
    <dgm:cxn modelId="{D122529D-61FC-40BC-AAB2-51B93FD38538}" type="presParOf" srcId="{D57191C7-8446-4166-B208-5B4AC89D0967}" destId="{1F40AAAA-E65A-4549-B267-EFC9FC0A7377}" srcOrd="1" destOrd="0" presId="urn:microsoft.com/office/officeart/2005/8/layout/hierarchy1"/>
    <dgm:cxn modelId="{6A51018E-623A-4022-8813-10EAECE43A6E}" type="presParOf" srcId="{1DC2030E-838E-41F2-A0ED-074AA75576AA}" destId="{006DE0A3-E09A-48D5-BF2E-E6C1EE702514}" srcOrd="1" destOrd="0" presId="urn:microsoft.com/office/officeart/2005/8/layout/hierarchy1"/>
    <dgm:cxn modelId="{0B60E3F9-E2D8-4E6C-A1AA-AF06DE7B5A07}" type="presParOf" srcId="{A8BD191E-3AB0-44E8-AFED-EB77ECF8FDBA}" destId="{E4B41930-085B-485A-BB42-E589703241A7}" srcOrd="2" destOrd="0" presId="urn:microsoft.com/office/officeart/2005/8/layout/hierarchy1"/>
    <dgm:cxn modelId="{EB86163A-0B63-49DA-9F93-D32EBE321B59}" type="presParOf" srcId="{A8BD191E-3AB0-44E8-AFED-EB77ECF8FDBA}" destId="{40E85A8A-50BC-41F1-991A-ADA19684825C}" srcOrd="3" destOrd="0" presId="urn:microsoft.com/office/officeart/2005/8/layout/hierarchy1"/>
    <dgm:cxn modelId="{9D4107B8-2683-411D-9BE9-7B2683407498}" type="presParOf" srcId="{40E85A8A-50BC-41F1-991A-ADA19684825C}" destId="{063306AA-ABDE-4FFD-9F1D-068CCF23C2F7}" srcOrd="0" destOrd="0" presId="urn:microsoft.com/office/officeart/2005/8/layout/hierarchy1"/>
    <dgm:cxn modelId="{8700F799-D495-4118-9A76-7EC6D19BCE50}" type="presParOf" srcId="{063306AA-ABDE-4FFD-9F1D-068CCF23C2F7}" destId="{1EC09C56-8E14-4856-8B58-C8589F394777}" srcOrd="0" destOrd="0" presId="urn:microsoft.com/office/officeart/2005/8/layout/hierarchy1"/>
    <dgm:cxn modelId="{BB104315-10BD-4C0F-9C4C-7887DBA379A7}" type="presParOf" srcId="{063306AA-ABDE-4FFD-9F1D-068CCF23C2F7}" destId="{7F3D11A3-6AFF-45A0-A356-136CF3A1E506}" srcOrd="1" destOrd="0" presId="urn:microsoft.com/office/officeart/2005/8/layout/hierarchy1"/>
    <dgm:cxn modelId="{A59B6996-CD39-461B-AA0B-D03EE99FFD79}" type="presParOf" srcId="{40E85A8A-50BC-41F1-991A-ADA19684825C}" destId="{6FA7A7B2-2AE6-4B96-83CC-126CBF8A9F03}" srcOrd="1" destOrd="0" presId="urn:microsoft.com/office/officeart/2005/8/layout/hierarchy1"/>
    <dgm:cxn modelId="{36552E59-60C0-4C97-99C8-B86BA44B4030}" type="presParOf" srcId="{6FA7A7B2-2AE6-4B96-83CC-126CBF8A9F03}" destId="{24CC9D0E-5FA9-4705-AF27-24180CD5F7FC}" srcOrd="0" destOrd="0" presId="urn:microsoft.com/office/officeart/2005/8/layout/hierarchy1"/>
    <dgm:cxn modelId="{BB65A006-AF96-4CA1-B079-D96DC7A8621A}" type="presParOf" srcId="{6FA7A7B2-2AE6-4B96-83CC-126CBF8A9F03}" destId="{03272A60-B788-4DC3-B6E8-45A412B559C7}" srcOrd="1" destOrd="0" presId="urn:microsoft.com/office/officeart/2005/8/layout/hierarchy1"/>
    <dgm:cxn modelId="{47F24BE4-91A5-4BB6-9F19-B96A88BC53DA}" type="presParOf" srcId="{03272A60-B788-4DC3-B6E8-45A412B559C7}" destId="{1BA2EA3D-AC2F-4F81-B9D8-579F256AB189}" srcOrd="0" destOrd="0" presId="urn:microsoft.com/office/officeart/2005/8/layout/hierarchy1"/>
    <dgm:cxn modelId="{43469FA9-5620-4B3C-ADA1-D8F120BF4192}" type="presParOf" srcId="{1BA2EA3D-AC2F-4F81-B9D8-579F256AB189}" destId="{FC183E45-2891-4433-856B-A5AAA48A331F}" srcOrd="0" destOrd="0" presId="urn:microsoft.com/office/officeart/2005/8/layout/hierarchy1"/>
    <dgm:cxn modelId="{4A532F63-1BC9-4255-81C6-C0E1F6518811}" type="presParOf" srcId="{1BA2EA3D-AC2F-4F81-B9D8-579F256AB189}" destId="{4E6B7B44-C2B8-4A22-B376-5CD6C813DDC7}" srcOrd="1" destOrd="0" presId="urn:microsoft.com/office/officeart/2005/8/layout/hierarchy1"/>
    <dgm:cxn modelId="{04BB2AAF-F258-4A23-9356-CA16B2AB2831}" type="presParOf" srcId="{03272A60-B788-4DC3-B6E8-45A412B559C7}" destId="{8B9EFCB9-AC9F-4A7B-838B-15DF265D1531}" srcOrd="1" destOrd="0" presId="urn:microsoft.com/office/officeart/2005/8/layout/hierarchy1"/>
    <dgm:cxn modelId="{65AA7CC2-EF21-4448-AA34-5EF900AE55BB}" type="presParOf" srcId="{A8BD191E-3AB0-44E8-AFED-EB77ECF8FDBA}" destId="{04C8BCD4-F488-4D3D-BF37-B3FFE710DE41}" srcOrd="4" destOrd="0" presId="urn:microsoft.com/office/officeart/2005/8/layout/hierarchy1"/>
    <dgm:cxn modelId="{398C5FCD-712C-429F-84E4-AD9D7763C4E0}" type="presParOf" srcId="{A8BD191E-3AB0-44E8-AFED-EB77ECF8FDBA}" destId="{5142CDD0-E5DF-4A38-AB52-66F0BAD935EB}" srcOrd="5" destOrd="0" presId="urn:microsoft.com/office/officeart/2005/8/layout/hierarchy1"/>
    <dgm:cxn modelId="{C0BE4DD6-F58E-4BF1-8DAD-12F213002600}" type="presParOf" srcId="{5142CDD0-E5DF-4A38-AB52-66F0BAD935EB}" destId="{895522ED-FC06-4E1A-B600-F170125D7541}" srcOrd="0" destOrd="0" presId="urn:microsoft.com/office/officeart/2005/8/layout/hierarchy1"/>
    <dgm:cxn modelId="{607E3EC6-038F-41B7-877B-BDACC80E843D}" type="presParOf" srcId="{895522ED-FC06-4E1A-B600-F170125D7541}" destId="{BC2E52B2-9B4F-4E9D-8765-9D9AE55B3D06}" srcOrd="0" destOrd="0" presId="urn:microsoft.com/office/officeart/2005/8/layout/hierarchy1"/>
    <dgm:cxn modelId="{BD4F2BBA-9ABF-4452-9999-AC04862784FF}" type="presParOf" srcId="{895522ED-FC06-4E1A-B600-F170125D7541}" destId="{68F498A3-41E8-4EAC-8270-C7DF731D192E}" srcOrd="1" destOrd="0" presId="urn:microsoft.com/office/officeart/2005/8/layout/hierarchy1"/>
    <dgm:cxn modelId="{0DD5EF60-7F67-488D-8FA4-B37598677D96}" type="presParOf" srcId="{5142CDD0-E5DF-4A38-AB52-66F0BAD935EB}" destId="{FFF7013B-7241-4A38-82A9-A06D4B7643D4}" srcOrd="1" destOrd="0" presId="urn:microsoft.com/office/officeart/2005/8/layout/hierarchy1"/>
    <dgm:cxn modelId="{174D05BF-1B1B-4852-84C8-0428A930C1E8}" type="presParOf" srcId="{FFF7013B-7241-4A38-82A9-A06D4B7643D4}" destId="{2CECE04A-6F5B-478B-912B-73D5C40F9A07}" srcOrd="0" destOrd="0" presId="urn:microsoft.com/office/officeart/2005/8/layout/hierarchy1"/>
    <dgm:cxn modelId="{594DBAC7-E92B-4DE8-A4B6-AB0340BFBB2A}" type="presParOf" srcId="{FFF7013B-7241-4A38-82A9-A06D4B7643D4}" destId="{DD82D5F8-0699-456D-83D9-20B9EB19FDF9}" srcOrd="1" destOrd="0" presId="urn:microsoft.com/office/officeart/2005/8/layout/hierarchy1"/>
    <dgm:cxn modelId="{B5CC67E9-4AE1-445A-B602-D7A3F327133A}" type="presParOf" srcId="{DD82D5F8-0699-456D-83D9-20B9EB19FDF9}" destId="{1BAB576F-B0AB-4263-92B6-8C407B70F8F6}" srcOrd="0" destOrd="0" presId="urn:microsoft.com/office/officeart/2005/8/layout/hierarchy1"/>
    <dgm:cxn modelId="{2C410B9A-644A-4D48-A622-6CEB3C55B501}" type="presParOf" srcId="{1BAB576F-B0AB-4263-92B6-8C407B70F8F6}" destId="{4016AEB3-9225-4110-99DF-7C8B0A22D006}" srcOrd="0" destOrd="0" presId="urn:microsoft.com/office/officeart/2005/8/layout/hierarchy1"/>
    <dgm:cxn modelId="{0F6BF1EE-48E2-4E9C-8106-0AC39E84B96B}" type="presParOf" srcId="{1BAB576F-B0AB-4263-92B6-8C407B70F8F6}" destId="{35DD84D6-BB23-4DA9-98C1-0B9C106E4AB3}" srcOrd="1" destOrd="0" presId="urn:microsoft.com/office/officeart/2005/8/layout/hierarchy1"/>
    <dgm:cxn modelId="{CDE5B82A-4A48-434B-AAE8-B261796CB8FD}" type="presParOf" srcId="{DD82D5F8-0699-456D-83D9-20B9EB19FDF9}" destId="{8E5C3A73-0755-4DD8-8B5C-395606874A4B}" srcOrd="1" destOrd="0" presId="urn:microsoft.com/office/officeart/2005/8/layout/hierarchy1"/>
    <dgm:cxn modelId="{3D607674-778E-4487-995F-258B5F9116B7}" type="presParOf" srcId="{A8BD191E-3AB0-44E8-AFED-EB77ECF8FDBA}" destId="{381C4130-1BB7-4B88-A79D-94FE84622B8A}" srcOrd="6" destOrd="0" presId="urn:microsoft.com/office/officeart/2005/8/layout/hierarchy1"/>
    <dgm:cxn modelId="{69F35902-126A-4DA7-84A1-F92E3E378B67}" type="presParOf" srcId="{A8BD191E-3AB0-44E8-AFED-EB77ECF8FDBA}" destId="{E011AB16-4A35-4AEB-9321-CC252C8D0D7F}" srcOrd="7" destOrd="0" presId="urn:microsoft.com/office/officeart/2005/8/layout/hierarchy1"/>
    <dgm:cxn modelId="{CF7606F3-6D57-493A-B5B5-B4C437AA8B44}" type="presParOf" srcId="{E011AB16-4A35-4AEB-9321-CC252C8D0D7F}" destId="{7A52DEF4-6F87-47F2-BAC0-5097810178CF}" srcOrd="0" destOrd="0" presId="urn:microsoft.com/office/officeart/2005/8/layout/hierarchy1"/>
    <dgm:cxn modelId="{3877B379-B09F-4EF5-A537-8E4B4F1829B8}" type="presParOf" srcId="{7A52DEF4-6F87-47F2-BAC0-5097810178CF}" destId="{692723AB-3192-4664-B91A-611E1979A052}" srcOrd="0" destOrd="0" presId="urn:microsoft.com/office/officeart/2005/8/layout/hierarchy1"/>
    <dgm:cxn modelId="{ABB04945-24AB-40D8-8F21-EBF749F48852}" type="presParOf" srcId="{7A52DEF4-6F87-47F2-BAC0-5097810178CF}" destId="{E071FC08-491B-4F46-AC01-AEFDABB687E3}" srcOrd="1" destOrd="0" presId="urn:microsoft.com/office/officeart/2005/8/layout/hierarchy1"/>
    <dgm:cxn modelId="{3D678991-5435-4FF8-8645-F150D547E84F}" type="presParOf" srcId="{E011AB16-4A35-4AEB-9321-CC252C8D0D7F}" destId="{8886E30E-147E-47FB-B693-5FF45EBD9529}" srcOrd="1" destOrd="0" presId="urn:microsoft.com/office/officeart/2005/8/layout/hierarchy1"/>
    <dgm:cxn modelId="{79F47F18-3761-4A60-8D90-A579DCE20B0A}" type="presParOf" srcId="{8886E30E-147E-47FB-B693-5FF45EBD9529}" destId="{223B1603-522C-4E11-A405-73ED005F01EE}" srcOrd="0" destOrd="0" presId="urn:microsoft.com/office/officeart/2005/8/layout/hierarchy1"/>
    <dgm:cxn modelId="{851B32CF-DCCE-44EA-B7F3-423281F8767B}" type="presParOf" srcId="{8886E30E-147E-47FB-B693-5FF45EBD9529}" destId="{B51052F3-0ECD-4DC6-9A68-57A6D780E319}" srcOrd="1" destOrd="0" presId="urn:microsoft.com/office/officeart/2005/8/layout/hierarchy1"/>
    <dgm:cxn modelId="{B3693E12-7EAA-40D6-9E68-DB2D17EB7393}" type="presParOf" srcId="{B51052F3-0ECD-4DC6-9A68-57A6D780E319}" destId="{2C1415DD-A993-4DC0-8DC6-C5D0EB8DE719}" srcOrd="0" destOrd="0" presId="urn:microsoft.com/office/officeart/2005/8/layout/hierarchy1"/>
    <dgm:cxn modelId="{25479EC8-9E16-45CF-B298-C5B7D660C883}" type="presParOf" srcId="{2C1415DD-A993-4DC0-8DC6-C5D0EB8DE719}" destId="{99C08250-81CF-4293-BE2C-FBA0FEB82AFC}" srcOrd="0" destOrd="0" presId="urn:microsoft.com/office/officeart/2005/8/layout/hierarchy1"/>
    <dgm:cxn modelId="{56DDD556-516B-47A5-B760-4886FEE7C0AB}" type="presParOf" srcId="{2C1415DD-A993-4DC0-8DC6-C5D0EB8DE719}" destId="{0F233D99-719D-457D-B3AD-1BD8EAE14270}" srcOrd="1" destOrd="0" presId="urn:microsoft.com/office/officeart/2005/8/layout/hierarchy1"/>
    <dgm:cxn modelId="{071F31AC-E642-4EA4-BA83-2040FA8BF25D}" type="presParOf" srcId="{B51052F3-0ECD-4DC6-9A68-57A6D780E319}" destId="{A5E69ABD-0C1D-40D9-B17C-2B0A3A6699F2}" srcOrd="1" destOrd="0" presId="urn:microsoft.com/office/officeart/2005/8/layout/hierarchy1"/>
    <dgm:cxn modelId="{9A884E4C-8882-44FB-A4CB-C48F33518E28}" type="presParOf" srcId="{EEBB2026-A5C3-485A-8F3C-92E863AC4C42}" destId="{54F051FA-72F8-4257-BEA1-34A42FBDD9C6}" srcOrd="1" destOrd="0" presId="urn:microsoft.com/office/officeart/2005/8/layout/hierarchy1"/>
    <dgm:cxn modelId="{D6CD3D88-5DE7-45F8-929D-2B3126F2DE68}" type="presParOf" srcId="{54F051FA-72F8-4257-BEA1-34A42FBDD9C6}" destId="{9BA06E73-E2CF-402F-80EB-C73FB93C4DE8}" srcOrd="0" destOrd="0" presId="urn:microsoft.com/office/officeart/2005/8/layout/hierarchy1"/>
    <dgm:cxn modelId="{CDC3BA9D-2991-4DBE-B40C-19A4C0FE4CC1}" type="presParOf" srcId="{9BA06E73-E2CF-402F-80EB-C73FB93C4DE8}" destId="{C2BB921C-2281-49A2-8D01-C8D29B7FF88D}" srcOrd="0" destOrd="0" presId="urn:microsoft.com/office/officeart/2005/8/layout/hierarchy1"/>
    <dgm:cxn modelId="{B2EDE214-D302-43E6-B33A-836D0AE2B05D}" type="presParOf" srcId="{9BA06E73-E2CF-402F-80EB-C73FB93C4DE8}" destId="{AE7849F5-4852-4763-B830-74E256CD45D6}" srcOrd="1" destOrd="0" presId="urn:microsoft.com/office/officeart/2005/8/layout/hierarchy1"/>
    <dgm:cxn modelId="{3A9E3352-7734-464A-ADB6-AFA474C4F08D}" type="presParOf" srcId="{54F051FA-72F8-4257-BEA1-34A42FBDD9C6}" destId="{B7FEDD97-8EC8-461B-8C95-3A4D85875EE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3B1603-522C-4E11-A405-73ED005F01EE}">
      <dsp:nvSpPr>
        <dsp:cNvPr id="0" name=""/>
        <dsp:cNvSpPr/>
      </dsp:nvSpPr>
      <dsp:spPr>
        <a:xfrm>
          <a:off x="7736864" y="3700681"/>
          <a:ext cx="91440" cy="4659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591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1C4130-1BB7-4B88-A79D-94FE84622B8A}">
      <dsp:nvSpPr>
        <dsp:cNvPr id="0" name=""/>
        <dsp:cNvSpPr/>
      </dsp:nvSpPr>
      <dsp:spPr>
        <a:xfrm>
          <a:off x="4292500" y="2217509"/>
          <a:ext cx="3490083" cy="4659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504"/>
              </a:lnTo>
              <a:lnTo>
                <a:pt x="3490083" y="317504"/>
              </a:lnTo>
              <a:lnTo>
                <a:pt x="3490083" y="4659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ECE04A-6F5B-478B-912B-73D5C40F9A07}">
      <dsp:nvSpPr>
        <dsp:cNvPr id="0" name=""/>
        <dsp:cNvSpPr/>
      </dsp:nvSpPr>
      <dsp:spPr>
        <a:xfrm>
          <a:off x="5538776" y="3700681"/>
          <a:ext cx="91440" cy="4659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591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C8BCD4-F488-4D3D-BF37-B3FFE710DE41}">
      <dsp:nvSpPr>
        <dsp:cNvPr id="0" name=""/>
        <dsp:cNvSpPr/>
      </dsp:nvSpPr>
      <dsp:spPr>
        <a:xfrm>
          <a:off x="4292500" y="2217509"/>
          <a:ext cx="1291995" cy="4659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504"/>
              </a:lnTo>
              <a:lnTo>
                <a:pt x="1291995" y="317504"/>
              </a:lnTo>
              <a:lnTo>
                <a:pt x="1291995" y="4659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CC9D0E-5FA9-4705-AF27-24180CD5F7FC}">
      <dsp:nvSpPr>
        <dsp:cNvPr id="0" name=""/>
        <dsp:cNvSpPr/>
      </dsp:nvSpPr>
      <dsp:spPr>
        <a:xfrm>
          <a:off x="3340687" y="3700681"/>
          <a:ext cx="91440" cy="4659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591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B41930-085B-485A-BB42-E589703241A7}">
      <dsp:nvSpPr>
        <dsp:cNvPr id="0" name=""/>
        <dsp:cNvSpPr/>
      </dsp:nvSpPr>
      <dsp:spPr>
        <a:xfrm>
          <a:off x="3386407" y="2217509"/>
          <a:ext cx="906093" cy="465910"/>
        </a:xfrm>
        <a:custGeom>
          <a:avLst/>
          <a:gdLst/>
          <a:ahLst/>
          <a:cxnLst/>
          <a:rect l="0" t="0" r="0" b="0"/>
          <a:pathLst>
            <a:path>
              <a:moveTo>
                <a:pt x="906093" y="0"/>
              </a:moveTo>
              <a:lnTo>
                <a:pt x="906093" y="317504"/>
              </a:lnTo>
              <a:lnTo>
                <a:pt x="0" y="317504"/>
              </a:lnTo>
              <a:lnTo>
                <a:pt x="0" y="4659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83FA45-A591-4C3B-B102-8E837A120CC5}">
      <dsp:nvSpPr>
        <dsp:cNvPr id="0" name=""/>
        <dsp:cNvSpPr/>
      </dsp:nvSpPr>
      <dsp:spPr>
        <a:xfrm>
          <a:off x="1069700" y="3700681"/>
          <a:ext cx="91440" cy="4659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591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806E7E-5AAE-4686-AB88-EA299A616859}">
      <dsp:nvSpPr>
        <dsp:cNvPr id="0" name=""/>
        <dsp:cNvSpPr/>
      </dsp:nvSpPr>
      <dsp:spPr>
        <a:xfrm>
          <a:off x="1115420" y="2217509"/>
          <a:ext cx="3177079" cy="465910"/>
        </a:xfrm>
        <a:custGeom>
          <a:avLst/>
          <a:gdLst/>
          <a:ahLst/>
          <a:cxnLst/>
          <a:rect l="0" t="0" r="0" b="0"/>
          <a:pathLst>
            <a:path>
              <a:moveTo>
                <a:pt x="3177079" y="0"/>
              </a:moveTo>
              <a:lnTo>
                <a:pt x="3177079" y="317504"/>
              </a:lnTo>
              <a:lnTo>
                <a:pt x="0" y="317504"/>
              </a:lnTo>
              <a:lnTo>
                <a:pt x="0" y="4659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28D211-BDAC-4313-9FFA-193D27A753A1}">
      <dsp:nvSpPr>
        <dsp:cNvPr id="0" name=""/>
        <dsp:cNvSpPr/>
      </dsp:nvSpPr>
      <dsp:spPr>
        <a:xfrm>
          <a:off x="3491507" y="1200248"/>
          <a:ext cx="1601985" cy="1017261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E51F16-EA43-4F3C-BA6C-2D4F4A8D2CA7}">
      <dsp:nvSpPr>
        <dsp:cNvPr id="0" name=""/>
        <dsp:cNvSpPr/>
      </dsp:nvSpPr>
      <dsp:spPr>
        <a:xfrm>
          <a:off x="3669506" y="1369346"/>
          <a:ext cx="1601985" cy="1017261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rgbClr val="CC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Adrenergic neuron blockers</a:t>
          </a:r>
        </a:p>
      </dsp:txBody>
      <dsp:txXfrm>
        <a:off x="3699301" y="1399141"/>
        <a:ext cx="1542395" cy="957671"/>
      </dsp:txXfrm>
    </dsp:sp>
    <dsp:sp modelId="{7B52E1BB-4EA6-4A5B-96D7-97826C0E0F95}">
      <dsp:nvSpPr>
        <dsp:cNvPr id="0" name=""/>
        <dsp:cNvSpPr/>
      </dsp:nvSpPr>
      <dsp:spPr>
        <a:xfrm>
          <a:off x="1423" y="2683420"/>
          <a:ext cx="2227993" cy="1017261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71DA33-7E7B-4B09-9F8F-26F80D3204F0}">
      <dsp:nvSpPr>
        <dsp:cNvPr id="0" name=""/>
        <dsp:cNvSpPr/>
      </dsp:nvSpPr>
      <dsp:spPr>
        <a:xfrm>
          <a:off x="179422" y="2852518"/>
          <a:ext cx="2227993" cy="10172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C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False </a:t>
          </a:r>
          <a:r>
            <a:rPr lang="en-US" sz="1600" b="1" kern="1200" dirty="0">
              <a:solidFill>
                <a:schemeClr val="tx1"/>
              </a:solidFill>
            </a:rPr>
            <a:t>neurotransmitter </a:t>
          </a:r>
          <a:r>
            <a:rPr lang="en-US" sz="1800" b="1" kern="1200" dirty="0">
              <a:solidFill>
                <a:schemeClr val="tx1"/>
              </a:solidFill>
            </a:rPr>
            <a:t>formation </a:t>
          </a:r>
        </a:p>
      </dsp:txBody>
      <dsp:txXfrm>
        <a:off x="209217" y="2882313"/>
        <a:ext cx="2168403" cy="957671"/>
      </dsp:txXfrm>
    </dsp:sp>
    <dsp:sp modelId="{73624ECE-3FF6-434A-8525-A7B7E980274E}">
      <dsp:nvSpPr>
        <dsp:cNvPr id="0" name=""/>
        <dsp:cNvSpPr/>
      </dsp:nvSpPr>
      <dsp:spPr>
        <a:xfrm>
          <a:off x="17756" y="4166592"/>
          <a:ext cx="2195329" cy="1017261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40AAAA-E65A-4549-B267-EFC9FC0A7377}">
      <dsp:nvSpPr>
        <dsp:cNvPr id="0" name=""/>
        <dsp:cNvSpPr/>
      </dsp:nvSpPr>
      <dsp:spPr>
        <a:xfrm>
          <a:off x="195754" y="4335690"/>
          <a:ext cx="2195329" cy="10172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C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solidFill>
                <a:schemeClr val="tx1"/>
              </a:solidFill>
              <a:latin typeface="Calibri"/>
            </a:rPr>
            <a:t>α</a:t>
          </a:r>
          <a:r>
            <a:rPr lang="en-US" sz="2000" b="1" kern="1200" dirty="0">
              <a:solidFill>
                <a:schemeClr val="tx1"/>
              </a:solidFill>
              <a:latin typeface="Calibri"/>
            </a:rPr>
            <a:t>-Methyldopa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225549" y="4365485"/>
        <a:ext cx="2135739" cy="957671"/>
      </dsp:txXfrm>
    </dsp:sp>
    <dsp:sp modelId="{1EC09C56-8E14-4856-8B58-C8589F394777}">
      <dsp:nvSpPr>
        <dsp:cNvPr id="0" name=""/>
        <dsp:cNvSpPr/>
      </dsp:nvSpPr>
      <dsp:spPr>
        <a:xfrm>
          <a:off x="2585414" y="2683420"/>
          <a:ext cx="1601985" cy="1017261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3D11A3-6AFF-45A0-A356-136CF3A1E506}">
      <dsp:nvSpPr>
        <dsp:cNvPr id="0" name=""/>
        <dsp:cNvSpPr/>
      </dsp:nvSpPr>
      <dsp:spPr>
        <a:xfrm>
          <a:off x="2763413" y="2852518"/>
          <a:ext cx="1601985" cy="10172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C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Depletion of stores</a:t>
          </a:r>
        </a:p>
      </dsp:txBody>
      <dsp:txXfrm>
        <a:off x="2793208" y="2882313"/>
        <a:ext cx="1542395" cy="957671"/>
      </dsp:txXfrm>
    </dsp:sp>
    <dsp:sp modelId="{FC183E45-2891-4433-856B-A5AAA48A331F}">
      <dsp:nvSpPr>
        <dsp:cNvPr id="0" name=""/>
        <dsp:cNvSpPr/>
      </dsp:nvSpPr>
      <dsp:spPr>
        <a:xfrm>
          <a:off x="2585414" y="4166592"/>
          <a:ext cx="1601985" cy="1017261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6B7B44-C2B8-4A22-B376-5CD6C813DDC7}">
      <dsp:nvSpPr>
        <dsp:cNvPr id="0" name=""/>
        <dsp:cNvSpPr/>
      </dsp:nvSpPr>
      <dsp:spPr>
        <a:xfrm>
          <a:off x="2763413" y="4335690"/>
          <a:ext cx="1601985" cy="10172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C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Reserpine</a:t>
          </a:r>
        </a:p>
      </dsp:txBody>
      <dsp:txXfrm>
        <a:off x="2793208" y="4365485"/>
        <a:ext cx="1542395" cy="957671"/>
      </dsp:txXfrm>
    </dsp:sp>
    <dsp:sp modelId="{BC2E52B2-9B4F-4E9D-8765-9D9AE55B3D06}">
      <dsp:nvSpPr>
        <dsp:cNvPr id="0" name=""/>
        <dsp:cNvSpPr/>
      </dsp:nvSpPr>
      <dsp:spPr>
        <a:xfrm>
          <a:off x="4783503" y="2683420"/>
          <a:ext cx="1601985" cy="1017261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F498A3-41E8-4EAC-8270-C7DF731D192E}">
      <dsp:nvSpPr>
        <dsp:cNvPr id="0" name=""/>
        <dsp:cNvSpPr/>
      </dsp:nvSpPr>
      <dsp:spPr>
        <a:xfrm>
          <a:off x="4961501" y="2852518"/>
          <a:ext cx="1601985" cy="10172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C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Inhibition of release</a:t>
          </a:r>
        </a:p>
      </dsp:txBody>
      <dsp:txXfrm>
        <a:off x="4991296" y="2882313"/>
        <a:ext cx="1542395" cy="957671"/>
      </dsp:txXfrm>
    </dsp:sp>
    <dsp:sp modelId="{4016AEB3-9225-4110-99DF-7C8B0A22D006}">
      <dsp:nvSpPr>
        <dsp:cNvPr id="0" name=""/>
        <dsp:cNvSpPr/>
      </dsp:nvSpPr>
      <dsp:spPr>
        <a:xfrm>
          <a:off x="4543397" y="4166592"/>
          <a:ext cx="2082197" cy="1017261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DD84D6-BB23-4DA9-98C1-0B9C106E4AB3}">
      <dsp:nvSpPr>
        <dsp:cNvPr id="0" name=""/>
        <dsp:cNvSpPr/>
      </dsp:nvSpPr>
      <dsp:spPr>
        <a:xfrm>
          <a:off x="4721396" y="4335690"/>
          <a:ext cx="2082197" cy="10172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C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Guanethidine</a:t>
          </a:r>
        </a:p>
      </dsp:txBody>
      <dsp:txXfrm>
        <a:off x="4751191" y="4365485"/>
        <a:ext cx="2022607" cy="957671"/>
      </dsp:txXfrm>
    </dsp:sp>
    <dsp:sp modelId="{692723AB-3192-4664-B91A-611E1979A052}">
      <dsp:nvSpPr>
        <dsp:cNvPr id="0" name=""/>
        <dsp:cNvSpPr/>
      </dsp:nvSpPr>
      <dsp:spPr>
        <a:xfrm>
          <a:off x="6981591" y="2683420"/>
          <a:ext cx="1601985" cy="1017261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71FC08-491B-4F46-AC01-AEFDABB687E3}">
      <dsp:nvSpPr>
        <dsp:cNvPr id="0" name=""/>
        <dsp:cNvSpPr/>
      </dsp:nvSpPr>
      <dsp:spPr>
        <a:xfrm>
          <a:off x="7159590" y="2852518"/>
          <a:ext cx="1601985" cy="10172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C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Stimulation of presynaptic </a:t>
          </a:r>
          <a:r>
            <a:rPr lang="el-GR" sz="1800" b="1" kern="1200" dirty="0">
              <a:solidFill>
                <a:schemeClr val="tx1"/>
              </a:solidFill>
              <a:latin typeface="Calibri"/>
            </a:rPr>
            <a:t>α</a:t>
          </a:r>
          <a:r>
            <a:rPr lang="en-US" sz="1800" b="1" kern="1200" dirty="0">
              <a:solidFill>
                <a:schemeClr val="tx1"/>
              </a:solidFill>
              <a:latin typeface="Calibri"/>
            </a:rPr>
            <a:t>-receptors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7189385" y="2882313"/>
        <a:ext cx="1542395" cy="957671"/>
      </dsp:txXfrm>
    </dsp:sp>
    <dsp:sp modelId="{99C08250-81CF-4293-BE2C-FBA0FEB82AFC}">
      <dsp:nvSpPr>
        <dsp:cNvPr id="0" name=""/>
        <dsp:cNvSpPr/>
      </dsp:nvSpPr>
      <dsp:spPr>
        <a:xfrm>
          <a:off x="6981591" y="4166592"/>
          <a:ext cx="1601985" cy="1017261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233D99-719D-457D-B3AD-1BD8EAE14270}">
      <dsp:nvSpPr>
        <dsp:cNvPr id="0" name=""/>
        <dsp:cNvSpPr/>
      </dsp:nvSpPr>
      <dsp:spPr>
        <a:xfrm>
          <a:off x="7159590" y="4335690"/>
          <a:ext cx="1601985" cy="10172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C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Clonidine</a:t>
          </a:r>
        </a:p>
      </dsp:txBody>
      <dsp:txXfrm>
        <a:off x="7189385" y="4365485"/>
        <a:ext cx="1542395" cy="957671"/>
      </dsp:txXfrm>
    </dsp:sp>
    <dsp:sp modelId="{C2BB921C-2281-49A2-8D01-C8D29B7FF88D}">
      <dsp:nvSpPr>
        <dsp:cNvPr id="0" name=""/>
        <dsp:cNvSpPr/>
      </dsp:nvSpPr>
      <dsp:spPr>
        <a:xfrm>
          <a:off x="457494" y="1161042"/>
          <a:ext cx="2273137" cy="809505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7849F5-4852-4763-B830-74E256CD45D6}">
      <dsp:nvSpPr>
        <dsp:cNvPr id="0" name=""/>
        <dsp:cNvSpPr/>
      </dsp:nvSpPr>
      <dsp:spPr>
        <a:xfrm>
          <a:off x="635492" y="1330141"/>
          <a:ext cx="2273137" cy="809505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rgbClr val="CC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  <a:latin typeface="Algerian" pitchFamily="82" charset="0"/>
            </a:rPr>
            <a:t>Synopsis</a:t>
          </a:r>
        </a:p>
      </dsp:txBody>
      <dsp:txXfrm>
        <a:off x="659202" y="1353851"/>
        <a:ext cx="2225717" cy="7620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5475F1D-2011-40AE-990E-B1D9282DE24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5C9905-9D81-4487-9E3D-88B96486168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eaLnBrk="1" hangingPunct="1">
              <a:defRPr sz="1200"/>
            </a:lvl1pPr>
          </a:lstStyle>
          <a:p>
            <a:pPr>
              <a:defRPr/>
            </a:pPr>
            <a:fld id="{143AC41E-3073-455C-87F1-7E1DE893259A}" type="datetimeFigureOut">
              <a:rPr lang="ar-SA"/>
              <a:pPr>
                <a:defRPr/>
              </a:pPr>
              <a:t>27/07/1443</a:t>
            </a:fld>
            <a:endParaRPr lang="ar-SA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74A6049-6BEA-43BC-9CDC-9B4EDC17E7F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CAA9D59-6CC9-4050-81B5-39CC73C200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117E28-D7EC-4CFF-B479-FB042149A91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FB2DF8-FB7A-4A65-B2CD-17D536F3FE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fld id="{B0C890FC-317E-4E38-B3D7-9223DBCA4ED0}" type="slidenum">
              <a:rPr lang="ar-SA" altLang="en-US"/>
              <a:pPr>
                <a:defRPr/>
              </a:pPr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28921840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115F83-F753-4685-AA3B-9A2D77DEB224}" type="slidenum">
              <a:rPr lang="ar-SA" altLang="en-US"/>
              <a:pPr/>
              <a:t>2</a:t>
            </a:fld>
            <a:endParaRPr lang="en-US" alt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alt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1995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9432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C890FC-317E-4E38-B3D7-9223DBCA4ED0}" type="slidenum">
              <a:rPr lang="ar-SA" altLang="en-US" smtClean="0"/>
              <a:pPr>
                <a:defRPr/>
              </a:pPr>
              <a:t>3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731745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C890FC-317E-4E38-B3D7-9223DBCA4ED0}" type="slidenum">
              <a:rPr lang="ar-SA" altLang="en-US" smtClean="0"/>
              <a:pPr>
                <a:defRPr/>
              </a:pPr>
              <a:t>6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3888332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01298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146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1591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4958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C890FC-317E-4E38-B3D7-9223DBCA4ED0}" type="slidenum">
              <a:rPr lang="ar-SA" altLang="en-US" smtClean="0"/>
              <a:pPr>
                <a:defRPr/>
              </a:pPr>
              <a:t>19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861648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C890FC-317E-4E38-B3D7-9223DBCA4ED0}" type="slidenum">
              <a:rPr lang="ar-SA" altLang="en-US" smtClean="0"/>
              <a:pPr>
                <a:defRPr/>
              </a:pPr>
              <a:t>28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359317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31B7105A-16DC-434C-9E45-6A80EB85129A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1E7E8B44-6330-46CF-9B6D-FAB37829F8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>
                <a:extLst>
                  <a:ext uri="{FF2B5EF4-FFF2-40B4-BE49-F238E27FC236}">
                    <a16:creationId xmlns:a16="http://schemas.microsoft.com/office/drawing/2014/main" id="{81EC2B4A-4910-485A-996C-54C3596DF7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algn="l" eaLnBrk="1" hangingPunct="1">
                  <a:defRPr/>
                </a:pPr>
                <a:endParaRPr lang="ar-SA"/>
              </a:p>
            </p:txBody>
          </p:sp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C0AEDF98-B9B0-4922-B115-AADE1FF91A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algn="l" eaLnBrk="1" hangingPunct="1">
                  <a:defRPr/>
                </a:pPr>
                <a:endParaRPr lang="ar-SA"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D7597DE7-8BC8-475C-AD5E-D5720217B4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>
                <a:extLst>
                  <a:ext uri="{FF2B5EF4-FFF2-40B4-BE49-F238E27FC236}">
                    <a16:creationId xmlns:a16="http://schemas.microsoft.com/office/drawing/2014/main" id="{A165ABF6-BE4C-41ED-B881-1BFCD82ADB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algn="l" eaLnBrk="1" hangingPunct="1">
                  <a:defRPr/>
                </a:pPr>
                <a:endParaRPr lang="ar-SA"/>
              </a:p>
            </p:txBody>
          </p:sp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id="{78691735-DC14-440F-9621-BD0A4FD06B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algn="l" eaLnBrk="1" hangingPunct="1">
                  <a:defRPr/>
                </a:pPr>
                <a:endParaRPr lang="ar-SA"/>
              </a:p>
            </p:txBody>
          </p:sp>
        </p:grp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BFE66981-C641-48BC-93D8-58B9D03094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algn="l" eaLnBrk="1" hangingPunct="1">
                <a:defRPr/>
              </a:pPr>
              <a:endParaRPr lang="ar-SA"/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C473EEC1-7886-4CFC-BD9B-D8B703F1C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algn="l" eaLnBrk="1" hangingPunct="1">
                <a:defRPr/>
              </a:pPr>
              <a:endParaRPr lang="ar-SA"/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185FBDCB-C0A6-4AA4-9605-FCE7A393EF4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algn="l" eaLnBrk="1" hangingPunct="1">
                <a:defRPr/>
              </a:pPr>
              <a:endParaRPr lang="ar-SA"/>
            </a:p>
          </p:txBody>
        </p:sp>
      </p:grpSp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D2281F2A-9160-4210-B642-30ACBD0B6C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EAB86351-036A-45D0-9332-BA2B8B54CA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0321C820-A38D-4A77-A8DB-93AA74515A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BE25755-AA72-4452-B521-B385B8C1C4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9801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91EFACB5-5DF9-45AC-8739-49DC73A8AC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F4F10523-E831-43C8-9BD5-B3ED10AC5E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BA79C12E-5944-4EA1-833B-3908BB5781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54006-2BE3-4CE7-8417-B74C0D26B1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1095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ACE2B688-CD8D-4E1C-8C06-A3C5F994EC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DF3068DF-A5C2-437A-98E7-8CD7AC4F69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C6573E7A-6A57-470D-BE12-6202820F3A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62A9B-2958-4C5D-B3D7-8A7C89A6E7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7765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446FB852-68BB-432F-9321-AF878FB9B6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42408617-01C0-449B-96E3-B924E16205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513A615B-89C0-4403-9BC9-3659248FB7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856A0-166F-47C6-ABBF-AF880C2189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5096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18214-A958-4F9A-AB6C-59C1531F6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0D843-287F-427F-9197-082B9530C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1B7FAA-05CE-4B7A-8250-7C0FCC417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DA9C1-38E9-4347-86F5-41887F31C5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0063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653E83-7841-4CFE-B989-08A0C0615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410C18-030C-4B54-9432-EC9EE296C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2F89B3-F7D4-4377-8257-D8C4F2293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CF5BF-8050-4DAF-9A16-B2C97E1C86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8234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2889C-F47B-49E8-83C1-62A12460B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EBA9B-0159-4559-ABAC-4EAF18FB0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5B121B-23D7-4FDF-B074-DF63445C3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5801E-F61A-46BF-82FC-DF5D5BC662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507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705A2D0-D745-46BE-95FC-010D71073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69FFE53-F1ED-4F4A-AB83-26A64DFFE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8DE89E3-FD8E-461E-A3B8-F019C3EB9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4AEE8-102E-47CE-89F9-A0390EC0C8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3235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33A5EA9-6784-4503-BB47-E1301AE27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0407BE5-1C39-4AC3-AF52-4BD6CE633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C5CC54A-0DE3-4B67-93E7-9C5584366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D1A17-D8D3-4CC5-8435-F4DE55E52E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89495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A9FD347-6E75-41F8-9B6D-2E4AE59DC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584ACA0-62A2-4221-9A23-111C09A6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6B8BF09-6ACC-4E7F-820D-7415DEE90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155FD-E74A-4217-A8F7-DB7D1609BE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7319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2307F1E-FDC3-4CAC-B1A8-38E8039EA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D58C765-8B88-48DA-81EC-495D34E47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EC97D13-0E36-4127-960F-DA9280842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B1C36-237F-43F4-A125-65B86C29D6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0741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F6987BE6-3D04-4448-B288-95209AC136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7FEB9099-A4F9-491B-AEB0-B8D143D1C3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3E239B72-DD37-40E9-8BE4-5E55258135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1E771-EC72-4A95-92FD-EDC153CBFC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3333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38BC8B5-08BD-462E-98F1-0441AE937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4B4C8EA-7CC0-4DF4-BB31-38D18C5EB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9931AD3-9E69-4197-90A9-5704E72F7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AD929-9491-40B5-B818-0B135D30E9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6859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FF2C2D9-4789-4169-BD68-7F67BF945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04906CC-72D9-489A-A394-1DF622A63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B734DA1-9B79-4BE2-B14F-4881C8DD6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B15CB-8AE1-4F9B-9481-673F311DF7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87050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543204-3799-4A42-875D-FDFE1703E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90991E-078C-492B-879F-BC1420DF1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F1E5C7-4B3B-4564-B6A2-ED55A9A80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A0FEA-2B4A-4D5A-A77B-2DECA7A57D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11488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93140-784A-4BCF-8D55-E0A3D6E25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2C9B80-00AD-484A-ADB4-54DB3DACA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B6FB4-DE5C-40A7-B4CE-EC022FDBC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35230-AB3E-4CE3-9DEB-CF2EFD9F7D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5303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B6CC58B4-6F80-4A78-956A-14372E192D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E834F4CF-C451-498F-8F73-8CB38D5ABD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372F9860-316D-4248-B2C9-5BEE9EDC4B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6BEDE-34FF-4CC9-A2BB-2741621BCC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55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3BA9135F-A4F6-4DF4-8307-A1B5C8C9EE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832BA087-AFBE-49E7-A3C1-2D79BB662F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38ED9D2B-C087-4C91-9305-4D41FB37CA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EE9D3-8D06-48CE-994F-BEABABC0BB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0220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18A7630A-E7D7-465E-8C26-3A63380D52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DF4A036C-C577-4776-8BD9-FB2744CF6F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70446C11-934D-4F66-B420-A182CBA80F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727E1-9AD5-4C97-AB9C-545D64FACA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5070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DB97D93C-C4E8-4547-B689-E603C13487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6B00CF9E-4E75-4E5C-B83E-CFEEBE2298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C250A6DB-778E-44A2-BBBB-AB7AA99C5C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68864-FDF0-43BA-A9AA-3DDBFCA80E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8418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2D3F607E-8C8B-449B-9B38-FB382CF70E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4C69837F-6E0A-4AFD-97CE-5AB762A84F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B74114D0-8EB0-4CC9-A548-7C63BB9C6F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302D9-7F63-47AC-BCD3-99384512F8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552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96F6F81A-ACE7-4730-B93F-E3CF4130B3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B952CC53-680E-43A4-98F5-B5364867BB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8F01A275-B691-407C-9CA0-3C6442F6AB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3D6EB-F4C0-44F1-89EC-CB32129ED6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585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0D0BE87B-A5B6-493E-A44D-370C49BDD3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792E0DD8-1880-4042-A895-5FFC93586E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1294DC78-9E9D-4E1E-A4B7-B2814CB9A7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DF6A0-6505-475E-B9F9-B47DA369D0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5481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F6C1254-C976-486D-84B1-E0311F507FC7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kumimoji="1" lang="ar-SA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B2ECF47-AEAA-4F27-BD4F-E673191421BA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kumimoji="1" lang="ar-SA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5605847-D71A-43FB-B28F-8AA532CFDB55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kumimoji="1" lang="ar-SA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895C85E-AA7B-4A54-96D8-511000448EDF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kumimoji="1" lang="ar-SA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0CD6AA6-14D8-4BD4-9FC1-E0AC90FAF944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kumimoji="1" lang="ar-SA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99CEED49-6D6A-4C37-85E8-18984FFB9376}"/>
              </a:ext>
            </a:extLst>
          </p:cNvPr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kumimoji="1" lang="ar-SA"/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C3A66AB3-7C1E-431E-B60A-0CE5529266FD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kumimoji="1" lang="ar-SA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59CD90EE-023D-48AA-A725-16CB620170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نمط العنوان الرئيسي</a:t>
            </a:r>
            <a:endParaRPr lang="en-US" altLang="en-US"/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0B74F883-3911-4E58-842E-B3C7E728C9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أنماط النص الرئيسي</a:t>
            </a:r>
            <a:endParaRPr lang="en-US" altLang="en-US"/>
          </a:p>
          <a:p>
            <a:pPr lvl="1"/>
            <a:r>
              <a:rPr lang="ar-SA" altLang="en-US"/>
              <a:t>المستوى الثاني</a:t>
            </a:r>
            <a:endParaRPr lang="en-US" altLang="en-US"/>
          </a:p>
          <a:p>
            <a:pPr lvl="2"/>
            <a:r>
              <a:rPr lang="ar-SA" altLang="en-US"/>
              <a:t>المستوى الثالث</a:t>
            </a:r>
            <a:endParaRPr lang="en-US" altLang="en-US"/>
          </a:p>
          <a:p>
            <a:pPr lvl="3"/>
            <a:r>
              <a:rPr lang="ar-SA" altLang="en-US"/>
              <a:t>المستوى الرابع</a:t>
            </a:r>
            <a:endParaRPr lang="en-US" altLang="en-US"/>
          </a:p>
          <a:p>
            <a:pPr lvl="4"/>
            <a:r>
              <a:rPr lang="ar-SA" altLang="en-US"/>
              <a:t>المستوى الخامس</a:t>
            </a:r>
            <a:endParaRPr lang="en-US" altLang="en-US"/>
          </a:p>
        </p:txBody>
      </p:sp>
      <p:sp>
        <p:nvSpPr>
          <p:cNvPr id="64523" name="Rectangle 11">
            <a:extLst>
              <a:ext uri="{FF2B5EF4-FFF2-40B4-BE49-F238E27FC236}">
                <a16:creationId xmlns:a16="http://schemas.microsoft.com/office/drawing/2014/main" id="{F168DACA-5889-4AC1-8EA4-0237E6C38B1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24" name="Rectangle 12">
            <a:extLst>
              <a:ext uri="{FF2B5EF4-FFF2-40B4-BE49-F238E27FC236}">
                <a16:creationId xmlns:a16="http://schemas.microsoft.com/office/drawing/2014/main" id="{AA4985A0-A36C-4DDC-82FF-98906EBBE28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25" name="Rectangle 13">
            <a:extLst>
              <a:ext uri="{FF2B5EF4-FFF2-40B4-BE49-F238E27FC236}">
                <a16:creationId xmlns:a16="http://schemas.microsoft.com/office/drawing/2014/main" id="{B004F27C-0167-4E24-A0B0-B5BD97FD388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8B73F15-8AB0-4046-8160-B63F9B266C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  <p:sldLayoutId id="214748397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imes New Roman (Arabic)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imes New Roman (Arabic)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imes New Roman (Arabic)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imes New Roman (Arabic)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Times New Roman" pitchFamily="18" charset="0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7C73559C-D5E1-4663-ACA5-1C695009074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DCFCC9C8-55CA-40A8-B1FC-04BEC71943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161A7-AA2E-495E-B012-93B1BB7D17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6397D-FE38-4418-AE5F-A0AA545B90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039E-56C0-4E4E-B225-FE3A45F9B5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192A827-DCB9-47C2-89E3-DE2CEBED36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https://www.google.com.eg/url?sa=i&amp;rct=j&amp;q=&amp;esrc=s&amp;source=images&amp;cd=&amp;cad=rja&amp;uact=8&amp;ved=0ahUKEwjXucGxofDXAhXIthoKHYY9Ds0QjRwIBw&amp;url=https://healtheappointments.com/chapter-7-adrenergic-antagonists-essays/&amp;psig=AOvVaw2rVSLtirDB6p8Q0CTBsWzA&amp;ust=1512473586238377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en.wikipedia.org/wiki/File:Raynaud's_Syndrome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https://www.google.com.eg/url?sa=i&amp;rct=j&amp;q=&amp;esrc=s&amp;source=images&amp;cd=&amp;ved=0ahUKEwi3zqrrnvDXAhVLnRoKHevKBLsQjRwIBw&amp;url=https://commons.wikimedia.org/wiki/File:Intramedraynaud.jpg&amp;psig=AOvVaw3F_ZAoGrFCoE6kbwwUUbni&amp;ust=1512472853395042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google.com.eg/url?sa=i&amp;rct=j&amp;q=&amp;esrc=s&amp;source=images&amp;cd=&amp;cad=rja&amp;uact=8&amp;ved=0ahUKEwibvu3PkPLXAhVJ1RQKHacTDj4QjRwIBw&amp;url=https://specialty.mims.com/topic/restore-urinary-flow-with-doxazosin--an-established-therapy-for-benign-prostatic-hyperplasia-my?country=malaysia&amp;channel=multi-specialty&amp;psig=AOvVaw3I8rP5KpmiBbwKAE_KYksr&amp;ust=151253775366915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basicmedicalkey.com/adrenoceptor-antagonists-2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asicmedicalkey.com/adrenoceptor-blocker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CBE8F9C-7C2F-4E82-86E3-5882D062982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772400" cy="2286000"/>
          </a:xfrm>
        </p:spPr>
        <p:txBody>
          <a:bodyPr/>
          <a:lstStyle/>
          <a:p>
            <a:pPr algn="ctr"/>
            <a:r>
              <a:rPr lang="en-US" altLang="en-US" b="1" i="1" dirty="0">
                <a:solidFill>
                  <a:srgbClr val="C00000"/>
                </a:solidFill>
                <a:latin typeface="Monotype Corsiva" panose="03010101010201010101" pitchFamily="66" charset="0"/>
                <a:sym typeface="Symbol" panose="05050102010706020507" pitchFamily="18" charset="2"/>
              </a:rPr>
              <a:t>Sympatholytic Drugs</a:t>
            </a:r>
            <a:br>
              <a:rPr lang="en-US" altLang="en-US" b="1" i="1" dirty="0">
                <a:solidFill>
                  <a:srgbClr val="C00000"/>
                </a:solidFill>
                <a:latin typeface="Monotype Corsiva" panose="03010101010201010101" pitchFamily="66" charset="0"/>
                <a:sym typeface="Symbol" panose="05050102010706020507" pitchFamily="18" charset="2"/>
              </a:rPr>
            </a:br>
            <a:r>
              <a:rPr lang="en-US" altLang="en-US" b="1" i="1" dirty="0">
                <a:solidFill>
                  <a:srgbClr val="C00000"/>
                </a:solidFill>
                <a:latin typeface="Monotype Corsiva" panose="03010101010201010101" pitchFamily="66" charset="0"/>
                <a:sym typeface="Symbol" panose="05050102010706020507" pitchFamily="18" charset="2"/>
              </a:rPr>
              <a:t>&amp; adrenergic blockers</a:t>
            </a:r>
            <a:br>
              <a:rPr lang="en-US" altLang="en-US" b="1" i="1" dirty="0">
                <a:solidFill>
                  <a:srgbClr val="C00000"/>
                </a:solidFill>
                <a:latin typeface="Monotype Corsiva" panose="03010101010201010101" pitchFamily="66" charset="0"/>
                <a:sym typeface="Symbol" panose="05050102010706020507" pitchFamily="18" charset="2"/>
              </a:rPr>
            </a:br>
            <a:r>
              <a:rPr lang="en-US" altLang="en-US" b="1" i="1" dirty="0">
                <a:solidFill>
                  <a:srgbClr val="C00000"/>
                </a:solidFill>
                <a:latin typeface="Monotype Corsiva" panose="03010101010201010101" pitchFamily="66" charset="0"/>
                <a:sym typeface="Symbol" panose="05050102010706020507" pitchFamily="18" charset="2"/>
              </a:rPr>
              <a:t>(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n-US" altLang="en-US" b="1" i="1" dirty="0">
                <a:solidFill>
                  <a:srgbClr val="C00000"/>
                </a:solidFill>
                <a:latin typeface="Monotype Corsiva" panose="03010101010201010101" pitchFamily="66" charset="0"/>
              </a:rPr>
              <a:t>-receptor  Antagonists)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1D77473-CFE4-4D5D-8ED5-5D2185ED80C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90600" y="4191000"/>
            <a:ext cx="6400800" cy="1371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b="1"/>
              <a:t>Prof. Hanan Hagar 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Pharmacology Unit 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College of Medicine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>
            <a:extLst>
              <a:ext uri="{FF2B5EF4-FFF2-40B4-BE49-F238E27FC236}">
                <a16:creationId xmlns:a16="http://schemas.microsoft.com/office/drawing/2014/main" id="{E36666E8-8747-41F4-9C74-BA42A09690A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686800" cy="1676400"/>
          </a:xfrm>
        </p:spPr>
        <p:txBody>
          <a:bodyPr rtlCol="1">
            <a:noAutofit/>
          </a:bodyPr>
          <a:lstStyle/>
          <a:p>
            <a:pPr algn="l" rtl="0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000" b="1" dirty="0">
                <a:solidFill>
                  <a:srgbClr val="C00000"/>
                </a:solidFill>
                <a:latin typeface="Symbol" pitchFamily="18" charset="2"/>
                <a:cs typeface="+mj-cs"/>
              </a:rPr>
              <a:t>a</a:t>
            </a:r>
            <a:r>
              <a:rPr lang="en-US" sz="3000" b="1" dirty="0">
                <a:solidFill>
                  <a:srgbClr val="C00000"/>
                </a:solidFill>
                <a:latin typeface="Arial Narrow" pitchFamily="34" charset="0"/>
                <a:cs typeface="+mj-cs"/>
              </a:rPr>
              <a:t>-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+mj-cs"/>
                <a:sym typeface="Symbol" pitchFamily="18" charset="2"/>
              </a:rPr>
              <a:t>Methyl dopa </a:t>
            </a:r>
          </a:p>
          <a:p>
            <a:pPr algn="l" rtl="0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Forms false transmitter  that is released instead of NE</a:t>
            </a:r>
          </a:p>
          <a:p>
            <a:pPr algn="l" rtl="0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Acts as 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 </a:t>
            </a:r>
            <a:r>
              <a:rPr lang="en-US" sz="2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receptor 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agonist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inhibit NE release</a:t>
            </a:r>
          </a:p>
          <a:p>
            <a:pPr algn="l" rtl="0" eaLnBrk="1" fontAlgn="auto" hangingPunct="1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Drug of choice in treatment of hypertension in pregnancy       ( gestational hypertension  &amp; pre-eclampsia ).</a:t>
            </a:r>
          </a:p>
          <a:p>
            <a:pPr algn="l" rt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b="1" dirty="0">
              <a:solidFill>
                <a:srgbClr val="C00000"/>
              </a:solidFill>
              <a:latin typeface="Times New Roman" pitchFamily="18" charset="0"/>
              <a:sym typeface="Symbol" pitchFamily="18" charset="2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bright="-8000" contrast="10000"/>
          </a:blip>
          <a:srcRect/>
          <a:stretch>
            <a:fillRect/>
          </a:stretch>
        </p:blipFill>
        <p:spPr bwMode="auto">
          <a:xfrm>
            <a:off x="990600" y="4124980"/>
            <a:ext cx="6858000" cy="256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284FD8-0FBB-416A-AB39-7437FBA2A9C9}"/>
              </a:ext>
            </a:extLst>
          </p:cNvPr>
          <p:cNvSpPr txBox="1"/>
          <p:nvPr/>
        </p:nvSpPr>
        <p:spPr>
          <a:xfrm>
            <a:off x="76200" y="167045"/>
            <a:ext cx="891540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Algerian" pitchFamily="82" charset="0"/>
              </a:rPr>
              <a:t>mechanisms of Adrenergic blockers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D2AE66-67EA-4483-8447-CE74D4F1538E}"/>
              </a:ext>
            </a:extLst>
          </p:cNvPr>
          <p:cNvSpPr txBox="1"/>
          <p:nvPr/>
        </p:nvSpPr>
        <p:spPr>
          <a:xfrm>
            <a:off x="457200" y="838682"/>
            <a:ext cx="67818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sym typeface="Symbol" pitchFamily="18" charset="2"/>
              </a:rPr>
              <a:t>Formation of false neurotransmitter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1658" y="144334"/>
            <a:ext cx="792480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Algerian" pitchFamily="82" charset="0"/>
              </a:rPr>
              <a:t>mechanisms of Adrenergic blockers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874067"/>
            <a:ext cx="5257800" cy="4924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lvl="1">
              <a:defRPr/>
            </a:pPr>
            <a:r>
              <a:rPr lang="en-US" sz="2600" b="1" dirty="0">
                <a:solidFill>
                  <a:srgbClr val="7030A0"/>
                </a:solidFill>
                <a:latin typeface="Times New Roman" pitchFamily="18" charset="0"/>
                <a:sym typeface="Symbol" pitchFamily="18" charset="2"/>
              </a:rPr>
              <a:t>Formation of False Transmitters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91200" y="864492"/>
            <a:ext cx="28956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Symbol" pitchFamily="18" charset="2"/>
              </a:rPr>
              <a:t>a</a:t>
            </a:r>
            <a:r>
              <a:rPr lang="en-US" sz="2800" b="1" dirty="0">
                <a:solidFill>
                  <a:srgbClr val="7030A0"/>
                </a:solidFill>
                <a:latin typeface="Arial Narrow" pitchFamily="34" charset="0"/>
              </a:rPr>
              <a:t>-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sym typeface="Symbol" pitchFamily="18" charset="2"/>
              </a:rPr>
              <a:t>Methyl dopa </a:t>
            </a:r>
            <a:endParaRPr lang="en-US" sz="2800" dirty="0">
              <a:solidFill>
                <a:srgbClr val="7030A0"/>
              </a:solidFill>
              <a:latin typeface="Algerian" pitchFamily="82" charset="0"/>
            </a:endParaRPr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3" cstate="print">
            <a:lum bright="-7000"/>
          </a:blip>
          <a:srcRect/>
          <a:stretch>
            <a:fillRect/>
          </a:stretch>
        </p:blipFill>
        <p:spPr bwMode="auto">
          <a:xfrm>
            <a:off x="381000" y="1600200"/>
            <a:ext cx="8382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4776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279401"/>
            <a:ext cx="861060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Algerian" pitchFamily="82" charset="0"/>
              </a:rPr>
              <a:t>mechanisms of Adrenergic blockers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1084878"/>
            <a:ext cx="67818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sym typeface="Symbol" pitchFamily="18" charset="2"/>
              </a:rPr>
              <a:t>Stimulation of presynaptic </a:t>
            </a:r>
            <a:r>
              <a:rPr lang="en-US" sz="2800" dirty="0">
                <a:solidFill>
                  <a:srgbClr val="7030A0"/>
                </a:solidFill>
                <a:latin typeface="Symbol" pitchFamily="18" charset="2"/>
              </a:rPr>
              <a:t>a</a:t>
            </a:r>
            <a:r>
              <a:rPr lang="en-US" sz="2800" baseline="-25000" dirty="0">
                <a:solidFill>
                  <a:srgbClr val="7030A0"/>
                </a:solidFill>
                <a:latin typeface="Arial Narrow" pitchFamily="34" charset="0"/>
              </a:rPr>
              <a:t>2</a:t>
            </a:r>
            <a:r>
              <a:rPr lang="en-US" sz="2800" dirty="0">
                <a:solidFill>
                  <a:srgbClr val="7030A0"/>
                </a:solidFill>
                <a:latin typeface="Arial Narrow" pitchFamily="34" charset="0"/>
              </a:rPr>
              <a:t> 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</a:rPr>
              <a:t>receptors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1905000"/>
            <a:ext cx="2362200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sym typeface="Symbol" pitchFamily="18" charset="2"/>
              </a:rPr>
              <a:t>Clonidine and </a:t>
            </a:r>
            <a:r>
              <a:rPr lang="en-US" sz="2800" dirty="0">
                <a:solidFill>
                  <a:srgbClr val="7030A0"/>
                </a:solidFill>
                <a:latin typeface="Symbol" pitchFamily="18" charset="2"/>
              </a:rPr>
              <a:t>a</a:t>
            </a:r>
            <a:r>
              <a:rPr lang="en-US" sz="2800" dirty="0">
                <a:solidFill>
                  <a:srgbClr val="7030A0"/>
                </a:solidFill>
                <a:latin typeface="Arial Narrow" pitchFamily="34" charset="0"/>
              </a:rPr>
              <a:t>-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sym typeface="Symbol" pitchFamily="18" charset="2"/>
              </a:rPr>
              <a:t>Methyldopa</a:t>
            </a:r>
            <a:endParaRPr lang="en-US" sz="2800" dirty="0">
              <a:solidFill>
                <a:srgbClr val="7030A0"/>
              </a:solidFill>
              <a:latin typeface="Algerian" pitchFamily="82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828800"/>
            <a:ext cx="4038600" cy="487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>
            <a:lum bright="-22000" contrast="38000"/>
          </a:blip>
          <a:stretch>
            <a:fillRect/>
          </a:stretch>
        </p:blipFill>
        <p:spPr bwMode="auto">
          <a:xfrm>
            <a:off x="685800" y="3438698"/>
            <a:ext cx="3886200" cy="2895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>
            <a:extLst>
              <a:ext uri="{FF2B5EF4-FFF2-40B4-BE49-F238E27FC236}">
                <a16:creationId xmlns:a16="http://schemas.microsoft.com/office/drawing/2014/main" id="{18008381-2D41-497F-A8D8-FB74CFBB17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4300" y="990600"/>
            <a:ext cx="8915400" cy="2667000"/>
          </a:xfrm>
        </p:spPr>
        <p:txBody>
          <a:bodyPr/>
          <a:lstStyle/>
          <a:p>
            <a:pPr algn="l" rtl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800" b="1" dirty="0">
                <a:solidFill>
                  <a:srgbClr val="0000FF"/>
                </a:solidFill>
                <a:sym typeface="Symbol" panose="05050102010706020507" pitchFamily="18" charset="2"/>
              </a:rPr>
              <a:t>Clonidine </a:t>
            </a:r>
          </a:p>
          <a:p>
            <a:pPr algn="l" rtl="0" eaLnBrk="1" hangingPunct="1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altLang="en-US" sz="2800" b="1" dirty="0">
                <a:latin typeface="Arial Narrow" panose="020B0606020202030204" pitchFamily="34" charset="0"/>
              </a:rPr>
              <a:t>Acts as </a:t>
            </a:r>
            <a:r>
              <a:rPr lang="en-US" altLang="en-US" sz="2800" b="1" dirty="0">
                <a:solidFill>
                  <a:srgbClr val="0000FF"/>
                </a:solidFill>
                <a:latin typeface="Arial Narrow" panose="020B0606020202030204" pitchFamily="34" charset="0"/>
              </a:rPr>
              <a:t>central</a:t>
            </a:r>
            <a:r>
              <a:rPr lang="en-US" altLang="en-US" sz="2800" b="1" dirty="0">
                <a:latin typeface="Arial Narrow" panose="020B0606020202030204" pitchFamily="34" charset="0"/>
              </a:rPr>
              <a:t> </a:t>
            </a:r>
            <a:r>
              <a:rPr lang="en-US" altLang="en-US" sz="2800" b="1" dirty="0">
                <a:latin typeface="Symbol" panose="05050102010706020507" pitchFamily="18" charset="2"/>
              </a:rPr>
              <a:t>a</a:t>
            </a:r>
            <a:r>
              <a:rPr lang="en-US" altLang="en-US" sz="2800" b="1" baseline="-25000" dirty="0">
                <a:latin typeface="Arial Narrow" panose="020B0606020202030204" pitchFamily="34" charset="0"/>
              </a:rPr>
              <a:t>2</a:t>
            </a:r>
            <a:r>
              <a:rPr lang="en-US" altLang="en-US" sz="2800" b="1" dirty="0">
                <a:latin typeface="Arial Narrow" panose="020B0606020202030204" pitchFamily="34" charset="0"/>
              </a:rPr>
              <a:t> receptor </a:t>
            </a:r>
            <a:r>
              <a:rPr lang="en-US" altLang="en-US" sz="2800" b="1" dirty="0">
                <a:solidFill>
                  <a:srgbClr val="0000FF"/>
                </a:solidFill>
                <a:latin typeface="Arial Narrow" panose="020B0606020202030204" pitchFamily="34" charset="0"/>
              </a:rPr>
              <a:t>agonist </a:t>
            </a:r>
            <a:r>
              <a:rPr lang="en-US" altLang="en-US" sz="2800" b="1" dirty="0">
                <a:latin typeface="Arial Narrow" panose="020B0606020202030204" pitchFamily="34" charset="0"/>
              </a:rPr>
              <a:t>to inhibit NE release</a:t>
            </a:r>
          </a:p>
          <a:p>
            <a:pPr algn="l" rtl="0" eaLnBrk="1" hangingPunct="1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altLang="en-US" sz="2800" b="1" dirty="0">
                <a:latin typeface="Arial Narrow" panose="020B0606020202030204" pitchFamily="34" charset="0"/>
              </a:rPr>
              <a:t>suppresses sympathetic outflow activity from the brain. </a:t>
            </a:r>
          </a:p>
          <a:p>
            <a:pPr algn="l" rtl="0" eaLnBrk="1" hangingPunct="1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altLang="en-US" sz="2800" b="1" dirty="0">
                <a:latin typeface="Arial Narrow" panose="020B0606020202030204" pitchFamily="34" charset="0"/>
              </a:rPr>
              <a:t>Little used as antihypertensive agent due to </a:t>
            </a:r>
            <a:r>
              <a:rPr lang="en-US" altLang="en-US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rebound hypertension</a:t>
            </a:r>
            <a:r>
              <a:rPr lang="en-US" altLang="en-US" sz="2800" b="1" dirty="0">
                <a:latin typeface="Arial Narrow" panose="020B0606020202030204" pitchFamily="34" charset="0"/>
              </a:rPr>
              <a:t> upon abrupt withdrawal. 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lum bright="-22000" contrast="38000"/>
          </a:blip>
          <a:stretch>
            <a:fillRect/>
          </a:stretch>
        </p:blipFill>
        <p:spPr bwMode="auto">
          <a:xfrm>
            <a:off x="5486400" y="3810000"/>
            <a:ext cx="3505200" cy="2895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18008381-2D41-497F-A8D8-FB74CFBB1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114800"/>
            <a:ext cx="5105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Apraclonidine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is used in open angle glaucoma as eye drops.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acts by decreasing aqueous humor formation.</a:t>
            </a:r>
            <a:b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  <a:sym typeface="Symbol" panose="05050102010706020507" pitchFamily="18" charset="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7A39FA-0246-473F-8426-3A5504920473}"/>
              </a:ext>
            </a:extLst>
          </p:cNvPr>
          <p:cNvSpPr txBox="1"/>
          <p:nvPr/>
        </p:nvSpPr>
        <p:spPr>
          <a:xfrm>
            <a:off x="76200" y="167045"/>
            <a:ext cx="891540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Algerian" pitchFamily="82" charset="0"/>
              </a:rPr>
              <a:t>mechanisms of Adrenergic blockers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Rectangle 197">
            <a:extLst>
              <a:ext uri="{FF2B5EF4-FFF2-40B4-BE49-F238E27FC236}">
                <a16:creationId xmlns:a16="http://schemas.microsoft.com/office/drawing/2014/main" id="{3D97BADE-39A2-4B09-9E7F-8D060D44A02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4000">
                <a:srgbClr val="00003E"/>
              </a:gs>
              <a:gs pos="79000">
                <a:srgbClr val="3A5360"/>
              </a:gs>
              <a:gs pos="100000">
                <a:srgbClr val="045B7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2291" name="Picture 6" descr="C:\Users\Administrator\Pictures\Picture2.png">
            <a:extLst>
              <a:ext uri="{FF2B5EF4-FFF2-40B4-BE49-F238E27FC236}">
                <a16:creationId xmlns:a16="http://schemas.microsoft.com/office/drawing/2014/main" id="{7BA2337B-E16D-4058-BD46-F7CAB7C36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" t="1344" r="3409"/>
          <a:stretch>
            <a:fillRect/>
          </a:stretch>
        </p:blipFill>
        <p:spPr bwMode="auto">
          <a:xfrm>
            <a:off x="1285875" y="857250"/>
            <a:ext cx="5929313" cy="602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Box 8">
            <a:extLst>
              <a:ext uri="{FF2B5EF4-FFF2-40B4-BE49-F238E27FC236}">
                <a16:creationId xmlns:a16="http://schemas.microsoft.com/office/drawing/2014/main" id="{E6AEFE0F-FA13-4E26-934C-98188843E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4938" y="1106488"/>
            <a:ext cx="928687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Tyrosine</a:t>
            </a:r>
          </a:p>
        </p:txBody>
      </p:sp>
      <p:sp>
        <p:nvSpPr>
          <p:cNvPr id="12293" name="TextBox 9">
            <a:extLst>
              <a:ext uri="{FF2B5EF4-FFF2-40B4-BE49-F238E27FC236}">
                <a16:creationId xmlns:a16="http://schemas.microsoft.com/office/drawing/2014/main" id="{63C37A53-30A3-4258-9076-E6BFDCBF9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0" y="1257300"/>
            <a:ext cx="928688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Tyrosine</a:t>
            </a:r>
          </a:p>
        </p:txBody>
      </p:sp>
      <p:sp>
        <p:nvSpPr>
          <p:cNvPr id="12294" name="TextBox 10">
            <a:extLst>
              <a:ext uri="{FF2B5EF4-FFF2-40B4-BE49-F238E27FC236}">
                <a16:creationId xmlns:a16="http://schemas.microsoft.com/office/drawing/2014/main" id="{5EECDD31-55FD-4BE1-93E6-A89ADFBA8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88" y="1238250"/>
            <a:ext cx="71437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Dopa</a:t>
            </a:r>
          </a:p>
        </p:txBody>
      </p:sp>
      <p:sp>
        <p:nvSpPr>
          <p:cNvPr id="12295" name="TextBox 11">
            <a:extLst>
              <a:ext uri="{FF2B5EF4-FFF2-40B4-BE49-F238E27FC236}">
                <a16:creationId xmlns:a16="http://schemas.microsoft.com/office/drawing/2014/main" id="{56BC3384-2429-41D9-8478-814DB90CB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850" y="1911350"/>
            <a:ext cx="500063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DA</a:t>
            </a:r>
          </a:p>
        </p:txBody>
      </p:sp>
      <p:sp>
        <p:nvSpPr>
          <p:cNvPr id="12296" name="TextBox 12">
            <a:extLst>
              <a:ext uri="{FF2B5EF4-FFF2-40B4-BE49-F238E27FC236}">
                <a16:creationId xmlns:a16="http://schemas.microsoft.com/office/drawing/2014/main" id="{4A00AF40-B8CC-4619-9AB5-268727C12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850" y="2392363"/>
            <a:ext cx="47942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NE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CACF423-D20D-405D-AD51-8108478D7A89}"/>
              </a:ext>
            </a:extLst>
          </p:cNvPr>
          <p:cNvSpPr/>
          <p:nvPr/>
        </p:nvSpPr>
        <p:spPr>
          <a:xfrm>
            <a:off x="4857750" y="931863"/>
            <a:ext cx="214313" cy="263525"/>
          </a:xfrm>
          <a:prstGeom prst="ellipse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298" name="TextBox 14">
            <a:extLst>
              <a:ext uri="{FF2B5EF4-FFF2-40B4-BE49-F238E27FC236}">
                <a16:creationId xmlns:a16="http://schemas.microsoft.com/office/drawing/2014/main" id="{C4D63270-AE51-44B6-BC4B-CE0499A67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815975"/>
            <a:ext cx="41910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Na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F1DF1C5C-78B6-4888-9296-1986CB736D36}"/>
              </a:ext>
            </a:extLst>
          </p:cNvPr>
          <p:cNvSpPr/>
          <p:nvPr/>
        </p:nvSpPr>
        <p:spPr>
          <a:xfrm>
            <a:off x="4643438" y="1106488"/>
            <a:ext cx="642937" cy="396875"/>
          </a:xfrm>
          <a:prstGeom prst="arc">
            <a:avLst>
              <a:gd name="adj1" fmla="val 11059860"/>
              <a:gd name="adj2" fmla="val 20440512"/>
            </a:avLst>
          </a:prstGeom>
          <a:ln w="28575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400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F34BADA4-3B47-4DC9-BE7C-A21FC3B42C77}"/>
              </a:ext>
            </a:extLst>
          </p:cNvPr>
          <p:cNvSpPr/>
          <p:nvPr/>
        </p:nvSpPr>
        <p:spPr>
          <a:xfrm flipV="1">
            <a:off x="4643438" y="642938"/>
            <a:ext cx="642937" cy="396875"/>
          </a:xfrm>
          <a:prstGeom prst="arc">
            <a:avLst>
              <a:gd name="adj1" fmla="val 11059860"/>
              <a:gd name="adj2" fmla="val 20440512"/>
            </a:avLst>
          </a:prstGeom>
          <a:ln w="28575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381B486-D03A-47FB-9F72-8408F6FB7B2F}"/>
              </a:ext>
            </a:extLst>
          </p:cNvPr>
          <p:cNvCxnSpPr/>
          <p:nvPr/>
        </p:nvCxnSpPr>
        <p:spPr>
          <a:xfrm rot="10800000">
            <a:off x="3798888" y="1412875"/>
            <a:ext cx="28575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CB35804-0601-4E09-BBDE-D73421A5D4BC}"/>
              </a:ext>
            </a:extLst>
          </p:cNvPr>
          <p:cNvCxnSpPr/>
          <p:nvPr/>
        </p:nvCxnSpPr>
        <p:spPr>
          <a:xfrm rot="5400000">
            <a:off x="3225800" y="2319338"/>
            <a:ext cx="265113" cy="1587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158E0DD-376F-49D5-99E4-B3BF32C73924}"/>
              </a:ext>
            </a:extLst>
          </p:cNvPr>
          <p:cNvCxnSpPr/>
          <p:nvPr/>
        </p:nvCxnSpPr>
        <p:spPr>
          <a:xfrm rot="5400000">
            <a:off x="3205956" y="1720057"/>
            <a:ext cx="315913" cy="127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4CD82686-0ECF-408F-8677-D641516E1942}"/>
              </a:ext>
            </a:extLst>
          </p:cNvPr>
          <p:cNvSpPr/>
          <p:nvPr/>
        </p:nvSpPr>
        <p:spPr>
          <a:xfrm rot="20865642">
            <a:off x="4594225" y="6242050"/>
            <a:ext cx="642938" cy="263525"/>
          </a:xfrm>
          <a:prstGeom prst="roundRect">
            <a:avLst/>
          </a:prstGeom>
          <a:solidFill>
            <a:srgbClr val="F2C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31E3A21-D2E0-474C-8D2C-25AE47B18DD2}"/>
              </a:ext>
            </a:extLst>
          </p:cNvPr>
          <p:cNvCxnSpPr/>
          <p:nvPr/>
        </p:nvCxnSpPr>
        <p:spPr>
          <a:xfrm rot="8160000">
            <a:off x="5389563" y="6116638"/>
            <a:ext cx="285750" cy="1587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0105363-AD94-4943-BE55-07B05016F7F4}"/>
              </a:ext>
            </a:extLst>
          </p:cNvPr>
          <p:cNvCxnSpPr/>
          <p:nvPr/>
        </p:nvCxnSpPr>
        <p:spPr>
          <a:xfrm rot="9180000">
            <a:off x="5159375" y="6267450"/>
            <a:ext cx="28575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4E3A579-C9E2-467F-9E7D-3CEFBA3BC3F4}"/>
              </a:ext>
            </a:extLst>
          </p:cNvPr>
          <p:cNvCxnSpPr/>
          <p:nvPr/>
        </p:nvCxnSpPr>
        <p:spPr>
          <a:xfrm rot="9840000">
            <a:off x="4852988" y="6350000"/>
            <a:ext cx="28575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5D40C92-BF9B-4B66-ABE3-5CD2C184E317}"/>
              </a:ext>
            </a:extLst>
          </p:cNvPr>
          <p:cNvCxnSpPr/>
          <p:nvPr/>
        </p:nvCxnSpPr>
        <p:spPr>
          <a:xfrm rot="9840000">
            <a:off x="4576763" y="6427788"/>
            <a:ext cx="285750" cy="1587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7513CBF-C83E-40C7-B6D1-D44D929E2E64}"/>
              </a:ext>
            </a:extLst>
          </p:cNvPr>
          <p:cNvCxnSpPr/>
          <p:nvPr/>
        </p:nvCxnSpPr>
        <p:spPr>
          <a:xfrm rot="8160000">
            <a:off x="4318000" y="6580188"/>
            <a:ext cx="285750" cy="1587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C7D97C9-8AC5-489F-B1EF-6876A44CD38E}"/>
              </a:ext>
            </a:extLst>
          </p:cNvPr>
          <p:cNvCxnSpPr/>
          <p:nvPr/>
        </p:nvCxnSpPr>
        <p:spPr>
          <a:xfrm rot="13440000" flipV="1">
            <a:off x="4318000" y="6381750"/>
            <a:ext cx="28575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11" name="TextBox 33">
            <a:extLst>
              <a:ext uri="{FF2B5EF4-FFF2-40B4-BE49-F238E27FC236}">
                <a16:creationId xmlns:a16="http://schemas.microsoft.com/office/drawing/2014/main" id="{D799963C-7DA0-4681-AC7D-03D19E1C2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4938" y="6396038"/>
            <a:ext cx="714375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COMT</a:t>
            </a:r>
          </a:p>
        </p:txBody>
      </p:sp>
      <p:sp>
        <p:nvSpPr>
          <p:cNvPr id="12312" name="TextBox 34">
            <a:extLst>
              <a:ext uri="{FF2B5EF4-FFF2-40B4-BE49-F238E27FC236}">
                <a16:creationId xmlns:a16="http://schemas.microsoft.com/office/drawing/2014/main" id="{F0FAD11A-E370-4D86-BD24-5D01FC26F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7875" y="3949700"/>
            <a:ext cx="500063" cy="341313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Bernard MT Condensed" panose="02050806060905020404" pitchFamily="18" charset="0"/>
                <a:cs typeface="Times New Roman" panose="02020603050405020304" pitchFamily="18" charset="0"/>
              </a:rPr>
              <a:t>NET</a:t>
            </a:r>
          </a:p>
        </p:txBody>
      </p:sp>
      <p:sp>
        <p:nvSpPr>
          <p:cNvPr id="36" name="Flowchart: Stored Data 35">
            <a:extLst>
              <a:ext uri="{FF2B5EF4-FFF2-40B4-BE49-F238E27FC236}">
                <a16:creationId xmlns:a16="http://schemas.microsoft.com/office/drawing/2014/main" id="{745C6568-1495-4383-8544-9A21EF14E49E}"/>
              </a:ext>
            </a:extLst>
          </p:cNvPr>
          <p:cNvSpPr/>
          <p:nvPr/>
        </p:nvSpPr>
        <p:spPr>
          <a:xfrm rot="15900000">
            <a:off x="2417688" y="6038189"/>
            <a:ext cx="363738" cy="250033"/>
          </a:xfrm>
          <a:prstGeom prst="flowChartOnlineStorage">
            <a:avLst/>
          </a:prstGeom>
          <a:solidFill>
            <a:srgbClr val="33CC33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7" name="Flowchart: Stored Data 36">
            <a:extLst>
              <a:ext uri="{FF2B5EF4-FFF2-40B4-BE49-F238E27FC236}">
                <a16:creationId xmlns:a16="http://schemas.microsoft.com/office/drawing/2014/main" id="{79B0E3DA-F477-4962-9080-92EE2C029ECB}"/>
              </a:ext>
            </a:extLst>
          </p:cNvPr>
          <p:cNvSpPr/>
          <p:nvPr/>
        </p:nvSpPr>
        <p:spPr>
          <a:xfrm rot="15600000">
            <a:off x="2008982" y="6122766"/>
            <a:ext cx="363738" cy="250033"/>
          </a:xfrm>
          <a:prstGeom prst="flowChartOnlineStorage">
            <a:avLst/>
          </a:prstGeom>
          <a:solidFill>
            <a:srgbClr val="33CC33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8" name="Flowchart: Stored Data 37">
            <a:extLst>
              <a:ext uri="{FF2B5EF4-FFF2-40B4-BE49-F238E27FC236}">
                <a16:creationId xmlns:a16="http://schemas.microsoft.com/office/drawing/2014/main" id="{908DAD80-9627-4630-A411-1149941D3E7B}"/>
              </a:ext>
            </a:extLst>
          </p:cNvPr>
          <p:cNvSpPr/>
          <p:nvPr/>
        </p:nvSpPr>
        <p:spPr>
          <a:xfrm rot="15300000">
            <a:off x="1606112" y="6255035"/>
            <a:ext cx="363738" cy="250033"/>
          </a:xfrm>
          <a:prstGeom prst="flowChartOnlineStorage">
            <a:avLst/>
          </a:prstGeom>
          <a:solidFill>
            <a:srgbClr val="33CC33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322" name="TextBox 40">
            <a:extLst>
              <a:ext uri="{FF2B5EF4-FFF2-40B4-BE49-F238E27FC236}">
                <a16:creationId xmlns:a16="http://schemas.microsoft.com/office/drawing/2014/main" id="{F613729B-1843-45F9-9A1B-6CC66E9B0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8288" y="841375"/>
            <a:ext cx="1747837" cy="341313"/>
          </a:xfrm>
          <a:prstGeom prst="rect">
            <a:avLst/>
          </a:prstGeom>
          <a:solidFill>
            <a:srgbClr val="0000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bg1"/>
                </a:solidFill>
                <a:latin typeface="Bernard MT Condensed" panose="02050806060905020404" pitchFamily="18" charset="0"/>
                <a:cs typeface="Times New Roman" panose="02020603050405020304" pitchFamily="18" charset="0"/>
              </a:rPr>
              <a:t>Norepinephrine (NE)</a:t>
            </a:r>
          </a:p>
        </p:txBody>
      </p:sp>
      <p:pic>
        <p:nvPicPr>
          <p:cNvPr id="126" name="Picture 4" descr="C:\Users\Administrator\Pictures\Picture2.png">
            <a:extLst>
              <a:ext uri="{FF2B5EF4-FFF2-40B4-BE49-F238E27FC236}">
                <a16:creationId xmlns:a16="http://schemas.microsoft.com/office/drawing/2014/main" id="{843CC92A-839B-4D47-8FB8-FFAABAFA7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2984" t="21786" r="59020" b="70652"/>
          <a:stretch>
            <a:fillRect/>
          </a:stretch>
        </p:blipFill>
        <p:spPr bwMode="auto">
          <a:xfrm>
            <a:off x="2760292" y="3583184"/>
            <a:ext cx="500066" cy="462939"/>
          </a:xfrm>
          <a:prstGeom prst="ellipse">
            <a:avLst/>
          </a:prstGeom>
          <a:noFill/>
        </p:spPr>
      </p:pic>
      <p:sp>
        <p:nvSpPr>
          <p:cNvPr id="61" name="Oval 60">
            <a:extLst>
              <a:ext uri="{FF2B5EF4-FFF2-40B4-BE49-F238E27FC236}">
                <a16:creationId xmlns:a16="http://schemas.microsoft.com/office/drawing/2014/main" id="{203D9647-7707-44D0-A382-542A5227CD11}"/>
              </a:ext>
            </a:extLst>
          </p:cNvPr>
          <p:cNvSpPr/>
          <p:nvPr/>
        </p:nvSpPr>
        <p:spPr>
          <a:xfrm>
            <a:off x="1785938" y="5589588"/>
            <a:ext cx="90487" cy="746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542DBFB7-F9D7-40F6-9398-3189FAA9E82E}"/>
              </a:ext>
            </a:extLst>
          </p:cNvPr>
          <p:cNvSpPr/>
          <p:nvPr/>
        </p:nvSpPr>
        <p:spPr>
          <a:xfrm>
            <a:off x="1785938" y="5664200"/>
            <a:ext cx="90487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72E894FE-EEFA-4149-AA6F-2ECB34108323}"/>
              </a:ext>
            </a:extLst>
          </p:cNvPr>
          <p:cNvSpPr/>
          <p:nvPr/>
        </p:nvSpPr>
        <p:spPr>
          <a:xfrm>
            <a:off x="2058988" y="5191125"/>
            <a:ext cx="90487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4" name="Oval 813">
            <a:extLst>
              <a:ext uri="{FF2B5EF4-FFF2-40B4-BE49-F238E27FC236}">
                <a16:creationId xmlns:a16="http://schemas.microsoft.com/office/drawing/2014/main" id="{9A2133DA-AC99-422E-860E-1C77427EBE9D}"/>
              </a:ext>
            </a:extLst>
          </p:cNvPr>
          <p:cNvSpPr/>
          <p:nvPr/>
        </p:nvSpPr>
        <p:spPr>
          <a:xfrm>
            <a:off x="1828800" y="5268913"/>
            <a:ext cx="90488" cy="746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Oval 821">
            <a:extLst>
              <a:ext uri="{FF2B5EF4-FFF2-40B4-BE49-F238E27FC236}">
                <a16:creationId xmlns:a16="http://schemas.microsoft.com/office/drawing/2014/main" id="{9D505549-3E7F-43B9-8C68-FCB3B2F575D4}"/>
              </a:ext>
            </a:extLst>
          </p:cNvPr>
          <p:cNvSpPr/>
          <p:nvPr/>
        </p:nvSpPr>
        <p:spPr>
          <a:xfrm>
            <a:off x="1905000" y="5408613"/>
            <a:ext cx="90488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" name="Oval 899">
            <a:extLst>
              <a:ext uri="{FF2B5EF4-FFF2-40B4-BE49-F238E27FC236}">
                <a16:creationId xmlns:a16="http://schemas.microsoft.com/office/drawing/2014/main" id="{C03C83E5-94F4-490C-AF4C-031C18097312}"/>
              </a:ext>
            </a:extLst>
          </p:cNvPr>
          <p:cNvSpPr/>
          <p:nvPr/>
        </p:nvSpPr>
        <p:spPr>
          <a:xfrm>
            <a:off x="1905000" y="5495925"/>
            <a:ext cx="90488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7" name="Oval 811">
            <a:extLst>
              <a:ext uri="{FF2B5EF4-FFF2-40B4-BE49-F238E27FC236}">
                <a16:creationId xmlns:a16="http://schemas.microsoft.com/office/drawing/2014/main" id="{11788254-E0D6-46F1-A2FE-68BC2938BC84}"/>
              </a:ext>
            </a:extLst>
          </p:cNvPr>
          <p:cNvSpPr/>
          <p:nvPr/>
        </p:nvSpPr>
        <p:spPr>
          <a:xfrm>
            <a:off x="1828800" y="4529138"/>
            <a:ext cx="90488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8" name="Oval 815">
            <a:extLst>
              <a:ext uri="{FF2B5EF4-FFF2-40B4-BE49-F238E27FC236}">
                <a16:creationId xmlns:a16="http://schemas.microsoft.com/office/drawing/2014/main" id="{2E588871-FD97-4BE7-8685-E8E9A96299EA}"/>
              </a:ext>
            </a:extLst>
          </p:cNvPr>
          <p:cNvSpPr/>
          <p:nvPr/>
        </p:nvSpPr>
        <p:spPr>
          <a:xfrm>
            <a:off x="1920875" y="4568825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9" name="Oval 816">
            <a:extLst>
              <a:ext uri="{FF2B5EF4-FFF2-40B4-BE49-F238E27FC236}">
                <a16:creationId xmlns:a16="http://schemas.microsoft.com/office/drawing/2014/main" id="{328B69AD-9344-4583-97EF-A48CA053B6B5}"/>
              </a:ext>
            </a:extLst>
          </p:cNvPr>
          <p:cNvSpPr/>
          <p:nvPr/>
        </p:nvSpPr>
        <p:spPr>
          <a:xfrm>
            <a:off x="1920875" y="4719638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Oval 817">
            <a:extLst>
              <a:ext uri="{FF2B5EF4-FFF2-40B4-BE49-F238E27FC236}">
                <a16:creationId xmlns:a16="http://schemas.microsoft.com/office/drawing/2014/main" id="{54FBC057-7757-41B7-98D3-6084016E48FD}"/>
              </a:ext>
            </a:extLst>
          </p:cNvPr>
          <p:cNvSpPr/>
          <p:nvPr/>
        </p:nvSpPr>
        <p:spPr>
          <a:xfrm>
            <a:off x="2012950" y="4645025"/>
            <a:ext cx="90488" cy="7461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Oval 818">
            <a:extLst>
              <a:ext uri="{FF2B5EF4-FFF2-40B4-BE49-F238E27FC236}">
                <a16:creationId xmlns:a16="http://schemas.microsoft.com/office/drawing/2014/main" id="{E07ACC6C-AF9B-460C-86EF-24EAEDB79F56}"/>
              </a:ext>
            </a:extLst>
          </p:cNvPr>
          <p:cNvSpPr/>
          <p:nvPr/>
        </p:nvSpPr>
        <p:spPr>
          <a:xfrm>
            <a:off x="2012950" y="4568825"/>
            <a:ext cx="90488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2" name="Oval 821">
            <a:extLst>
              <a:ext uri="{FF2B5EF4-FFF2-40B4-BE49-F238E27FC236}">
                <a16:creationId xmlns:a16="http://schemas.microsoft.com/office/drawing/2014/main" id="{73D656C6-3C74-4BB0-A4BB-5B6B43B7CFE9}"/>
              </a:ext>
            </a:extLst>
          </p:cNvPr>
          <p:cNvSpPr/>
          <p:nvPr/>
        </p:nvSpPr>
        <p:spPr>
          <a:xfrm>
            <a:off x="1830388" y="4719638"/>
            <a:ext cx="90487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3" name="Oval 822">
            <a:extLst>
              <a:ext uri="{FF2B5EF4-FFF2-40B4-BE49-F238E27FC236}">
                <a16:creationId xmlns:a16="http://schemas.microsoft.com/office/drawing/2014/main" id="{14494CDB-DB12-4429-BB9A-F707792509F0}"/>
              </a:ext>
            </a:extLst>
          </p:cNvPr>
          <p:cNvSpPr/>
          <p:nvPr/>
        </p:nvSpPr>
        <p:spPr>
          <a:xfrm>
            <a:off x="1830388" y="4645025"/>
            <a:ext cx="90487" cy="7461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4" name="Oval 823">
            <a:extLst>
              <a:ext uri="{FF2B5EF4-FFF2-40B4-BE49-F238E27FC236}">
                <a16:creationId xmlns:a16="http://schemas.microsoft.com/office/drawing/2014/main" id="{D175311B-291B-452E-8899-376E7AEBA530}"/>
              </a:ext>
            </a:extLst>
          </p:cNvPr>
          <p:cNvSpPr/>
          <p:nvPr/>
        </p:nvSpPr>
        <p:spPr>
          <a:xfrm>
            <a:off x="1920875" y="4719638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5" name="Oval 824">
            <a:extLst>
              <a:ext uri="{FF2B5EF4-FFF2-40B4-BE49-F238E27FC236}">
                <a16:creationId xmlns:a16="http://schemas.microsoft.com/office/drawing/2014/main" id="{9DB78475-1810-42BC-9639-D295EC1970A6}"/>
              </a:ext>
            </a:extLst>
          </p:cNvPr>
          <p:cNvSpPr/>
          <p:nvPr/>
        </p:nvSpPr>
        <p:spPr>
          <a:xfrm>
            <a:off x="2012950" y="4645025"/>
            <a:ext cx="90488" cy="7461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6" name="Oval 829">
            <a:extLst>
              <a:ext uri="{FF2B5EF4-FFF2-40B4-BE49-F238E27FC236}">
                <a16:creationId xmlns:a16="http://schemas.microsoft.com/office/drawing/2014/main" id="{A424EA01-04D6-4E8C-B653-236151A657F4}"/>
              </a:ext>
            </a:extLst>
          </p:cNvPr>
          <p:cNvSpPr/>
          <p:nvPr/>
        </p:nvSpPr>
        <p:spPr>
          <a:xfrm>
            <a:off x="1920875" y="4795838"/>
            <a:ext cx="92075" cy="746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7" name="Oval 832">
            <a:extLst>
              <a:ext uri="{FF2B5EF4-FFF2-40B4-BE49-F238E27FC236}">
                <a16:creationId xmlns:a16="http://schemas.microsoft.com/office/drawing/2014/main" id="{4EAF12E0-0896-4C7A-B6AE-147A9A05C130}"/>
              </a:ext>
            </a:extLst>
          </p:cNvPr>
          <p:cNvSpPr/>
          <p:nvPr/>
        </p:nvSpPr>
        <p:spPr>
          <a:xfrm>
            <a:off x="2012950" y="4795838"/>
            <a:ext cx="90488" cy="746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8" name="Oval 875">
            <a:extLst>
              <a:ext uri="{FF2B5EF4-FFF2-40B4-BE49-F238E27FC236}">
                <a16:creationId xmlns:a16="http://schemas.microsoft.com/office/drawing/2014/main" id="{3AED2E45-0AE1-4E36-90DA-496CACA80370}"/>
              </a:ext>
            </a:extLst>
          </p:cNvPr>
          <p:cNvSpPr/>
          <p:nvPr/>
        </p:nvSpPr>
        <p:spPr>
          <a:xfrm>
            <a:off x="1920875" y="4568825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9" name="Oval 876">
            <a:extLst>
              <a:ext uri="{FF2B5EF4-FFF2-40B4-BE49-F238E27FC236}">
                <a16:creationId xmlns:a16="http://schemas.microsoft.com/office/drawing/2014/main" id="{FE4ED47A-3589-4F43-B5A2-6B54F61EA4C9}"/>
              </a:ext>
            </a:extLst>
          </p:cNvPr>
          <p:cNvSpPr/>
          <p:nvPr/>
        </p:nvSpPr>
        <p:spPr>
          <a:xfrm>
            <a:off x="1920875" y="4719638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0" name="Oval 877">
            <a:extLst>
              <a:ext uri="{FF2B5EF4-FFF2-40B4-BE49-F238E27FC236}">
                <a16:creationId xmlns:a16="http://schemas.microsoft.com/office/drawing/2014/main" id="{F20A93F2-08C2-417E-9C65-E7AB1874D48F}"/>
              </a:ext>
            </a:extLst>
          </p:cNvPr>
          <p:cNvSpPr/>
          <p:nvPr/>
        </p:nvSpPr>
        <p:spPr>
          <a:xfrm>
            <a:off x="2012950" y="4645025"/>
            <a:ext cx="90488" cy="7461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" name="Oval 878">
            <a:extLst>
              <a:ext uri="{FF2B5EF4-FFF2-40B4-BE49-F238E27FC236}">
                <a16:creationId xmlns:a16="http://schemas.microsoft.com/office/drawing/2014/main" id="{FB78A69B-508D-43FA-ABDA-567416E30D0A}"/>
              </a:ext>
            </a:extLst>
          </p:cNvPr>
          <p:cNvSpPr/>
          <p:nvPr/>
        </p:nvSpPr>
        <p:spPr>
          <a:xfrm>
            <a:off x="2012950" y="4492625"/>
            <a:ext cx="90488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" name="Oval 883">
            <a:extLst>
              <a:ext uri="{FF2B5EF4-FFF2-40B4-BE49-F238E27FC236}">
                <a16:creationId xmlns:a16="http://schemas.microsoft.com/office/drawing/2014/main" id="{9D109E5F-0132-4686-B307-AC47CA2BE1E0}"/>
              </a:ext>
            </a:extLst>
          </p:cNvPr>
          <p:cNvSpPr/>
          <p:nvPr/>
        </p:nvSpPr>
        <p:spPr>
          <a:xfrm>
            <a:off x="1920875" y="4795838"/>
            <a:ext cx="92075" cy="746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" name="Oval 886">
            <a:extLst>
              <a:ext uri="{FF2B5EF4-FFF2-40B4-BE49-F238E27FC236}">
                <a16:creationId xmlns:a16="http://schemas.microsoft.com/office/drawing/2014/main" id="{D1F866BD-87C7-4D60-A3E2-774897B352E5}"/>
              </a:ext>
            </a:extLst>
          </p:cNvPr>
          <p:cNvSpPr/>
          <p:nvPr/>
        </p:nvSpPr>
        <p:spPr>
          <a:xfrm>
            <a:off x="2012950" y="4795838"/>
            <a:ext cx="90488" cy="746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" name="Oval 899">
            <a:extLst>
              <a:ext uri="{FF2B5EF4-FFF2-40B4-BE49-F238E27FC236}">
                <a16:creationId xmlns:a16="http://schemas.microsoft.com/office/drawing/2014/main" id="{DFD6FEE5-63C4-4D79-95DF-CBCABF126A07}"/>
              </a:ext>
            </a:extLst>
          </p:cNvPr>
          <p:cNvSpPr/>
          <p:nvPr/>
        </p:nvSpPr>
        <p:spPr>
          <a:xfrm>
            <a:off x="1830388" y="4719638"/>
            <a:ext cx="90487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" name="Oval 901">
            <a:extLst>
              <a:ext uri="{FF2B5EF4-FFF2-40B4-BE49-F238E27FC236}">
                <a16:creationId xmlns:a16="http://schemas.microsoft.com/office/drawing/2014/main" id="{5CC74272-70F0-4AD7-90B0-24F04D0338F9}"/>
              </a:ext>
            </a:extLst>
          </p:cNvPr>
          <p:cNvSpPr/>
          <p:nvPr/>
        </p:nvSpPr>
        <p:spPr>
          <a:xfrm>
            <a:off x="1920875" y="4795838"/>
            <a:ext cx="92075" cy="746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" name="Oval 902">
            <a:extLst>
              <a:ext uri="{FF2B5EF4-FFF2-40B4-BE49-F238E27FC236}">
                <a16:creationId xmlns:a16="http://schemas.microsoft.com/office/drawing/2014/main" id="{D96E4551-C9F4-4242-BCB3-5183524FFC65}"/>
              </a:ext>
            </a:extLst>
          </p:cNvPr>
          <p:cNvSpPr/>
          <p:nvPr/>
        </p:nvSpPr>
        <p:spPr>
          <a:xfrm>
            <a:off x="1920875" y="4719638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" name="Oval 811">
            <a:extLst>
              <a:ext uri="{FF2B5EF4-FFF2-40B4-BE49-F238E27FC236}">
                <a16:creationId xmlns:a16="http://schemas.microsoft.com/office/drawing/2014/main" id="{3FA3BB34-1C9E-4096-9C45-E1813B001F56}"/>
              </a:ext>
            </a:extLst>
          </p:cNvPr>
          <p:cNvSpPr/>
          <p:nvPr/>
        </p:nvSpPr>
        <p:spPr>
          <a:xfrm>
            <a:off x="2087563" y="4670425"/>
            <a:ext cx="90487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" name="Oval 815">
            <a:extLst>
              <a:ext uri="{FF2B5EF4-FFF2-40B4-BE49-F238E27FC236}">
                <a16:creationId xmlns:a16="http://schemas.microsoft.com/office/drawing/2014/main" id="{04127A76-915F-46E6-B012-42521FD66419}"/>
              </a:ext>
            </a:extLst>
          </p:cNvPr>
          <p:cNvSpPr/>
          <p:nvPr/>
        </p:nvSpPr>
        <p:spPr>
          <a:xfrm>
            <a:off x="2179638" y="4710113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" name="Oval 816">
            <a:extLst>
              <a:ext uri="{FF2B5EF4-FFF2-40B4-BE49-F238E27FC236}">
                <a16:creationId xmlns:a16="http://schemas.microsoft.com/office/drawing/2014/main" id="{3354A69E-54A5-490B-83FE-B41DFA0E956E}"/>
              </a:ext>
            </a:extLst>
          </p:cNvPr>
          <p:cNvSpPr/>
          <p:nvPr/>
        </p:nvSpPr>
        <p:spPr>
          <a:xfrm>
            <a:off x="2179638" y="4860925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" name="Oval 817">
            <a:extLst>
              <a:ext uri="{FF2B5EF4-FFF2-40B4-BE49-F238E27FC236}">
                <a16:creationId xmlns:a16="http://schemas.microsoft.com/office/drawing/2014/main" id="{A38ADA5B-703E-4AA9-B23E-2B5688D31D1B}"/>
              </a:ext>
            </a:extLst>
          </p:cNvPr>
          <p:cNvSpPr/>
          <p:nvPr/>
        </p:nvSpPr>
        <p:spPr>
          <a:xfrm>
            <a:off x="2271713" y="4786313"/>
            <a:ext cx="90487" cy="746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" name="Oval 818">
            <a:extLst>
              <a:ext uri="{FF2B5EF4-FFF2-40B4-BE49-F238E27FC236}">
                <a16:creationId xmlns:a16="http://schemas.microsoft.com/office/drawing/2014/main" id="{14DFCA74-EA39-48C2-A9E1-18516AE836F1}"/>
              </a:ext>
            </a:extLst>
          </p:cNvPr>
          <p:cNvSpPr/>
          <p:nvPr/>
        </p:nvSpPr>
        <p:spPr>
          <a:xfrm>
            <a:off x="2271713" y="4710113"/>
            <a:ext cx="90487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" name="Oval 821">
            <a:extLst>
              <a:ext uri="{FF2B5EF4-FFF2-40B4-BE49-F238E27FC236}">
                <a16:creationId xmlns:a16="http://schemas.microsoft.com/office/drawing/2014/main" id="{873265C4-3B1D-43E0-818B-316BA975BF7F}"/>
              </a:ext>
            </a:extLst>
          </p:cNvPr>
          <p:cNvSpPr/>
          <p:nvPr/>
        </p:nvSpPr>
        <p:spPr>
          <a:xfrm>
            <a:off x="2089150" y="4860925"/>
            <a:ext cx="90488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" name="Oval 822">
            <a:extLst>
              <a:ext uri="{FF2B5EF4-FFF2-40B4-BE49-F238E27FC236}">
                <a16:creationId xmlns:a16="http://schemas.microsoft.com/office/drawing/2014/main" id="{2A094530-8EF1-4E0C-8EC8-F0313CCDA1C1}"/>
              </a:ext>
            </a:extLst>
          </p:cNvPr>
          <p:cNvSpPr/>
          <p:nvPr/>
        </p:nvSpPr>
        <p:spPr>
          <a:xfrm>
            <a:off x="2089150" y="4786313"/>
            <a:ext cx="90488" cy="746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" name="Oval 823">
            <a:extLst>
              <a:ext uri="{FF2B5EF4-FFF2-40B4-BE49-F238E27FC236}">
                <a16:creationId xmlns:a16="http://schemas.microsoft.com/office/drawing/2014/main" id="{C62E7A71-C264-4A89-965C-ECF74AEADC83}"/>
              </a:ext>
            </a:extLst>
          </p:cNvPr>
          <p:cNvSpPr/>
          <p:nvPr/>
        </p:nvSpPr>
        <p:spPr>
          <a:xfrm>
            <a:off x="2179638" y="4860925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" name="Oval 824">
            <a:extLst>
              <a:ext uri="{FF2B5EF4-FFF2-40B4-BE49-F238E27FC236}">
                <a16:creationId xmlns:a16="http://schemas.microsoft.com/office/drawing/2014/main" id="{E8FE8E1B-F894-4A4D-81BF-85D0BB7F5129}"/>
              </a:ext>
            </a:extLst>
          </p:cNvPr>
          <p:cNvSpPr/>
          <p:nvPr/>
        </p:nvSpPr>
        <p:spPr>
          <a:xfrm>
            <a:off x="2271713" y="4786313"/>
            <a:ext cx="90487" cy="746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" name="Oval 829">
            <a:extLst>
              <a:ext uri="{FF2B5EF4-FFF2-40B4-BE49-F238E27FC236}">
                <a16:creationId xmlns:a16="http://schemas.microsoft.com/office/drawing/2014/main" id="{7E56EA75-C057-4D93-B6D2-D88E2E149ED7}"/>
              </a:ext>
            </a:extLst>
          </p:cNvPr>
          <p:cNvSpPr/>
          <p:nvPr/>
        </p:nvSpPr>
        <p:spPr>
          <a:xfrm>
            <a:off x="2179638" y="4937125"/>
            <a:ext cx="92075" cy="7461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" name="Oval 832">
            <a:extLst>
              <a:ext uri="{FF2B5EF4-FFF2-40B4-BE49-F238E27FC236}">
                <a16:creationId xmlns:a16="http://schemas.microsoft.com/office/drawing/2014/main" id="{99E3F7A2-845C-4DDA-AB76-385ED380C4FF}"/>
              </a:ext>
            </a:extLst>
          </p:cNvPr>
          <p:cNvSpPr/>
          <p:nvPr/>
        </p:nvSpPr>
        <p:spPr>
          <a:xfrm>
            <a:off x="2271713" y="4937125"/>
            <a:ext cx="90487" cy="7461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" name="Oval 875">
            <a:extLst>
              <a:ext uri="{FF2B5EF4-FFF2-40B4-BE49-F238E27FC236}">
                <a16:creationId xmlns:a16="http://schemas.microsoft.com/office/drawing/2014/main" id="{52D7D2B3-593F-4058-A4FD-9B6945595479}"/>
              </a:ext>
            </a:extLst>
          </p:cNvPr>
          <p:cNvSpPr/>
          <p:nvPr/>
        </p:nvSpPr>
        <p:spPr>
          <a:xfrm>
            <a:off x="2179638" y="4710113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" name="Oval 876">
            <a:extLst>
              <a:ext uri="{FF2B5EF4-FFF2-40B4-BE49-F238E27FC236}">
                <a16:creationId xmlns:a16="http://schemas.microsoft.com/office/drawing/2014/main" id="{5B53C343-7BB5-480F-AA36-9914BAC1E89E}"/>
              </a:ext>
            </a:extLst>
          </p:cNvPr>
          <p:cNvSpPr/>
          <p:nvPr/>
        </p:nvSpPr>
        <p:spPr>
          <a:xfrm>
            <a:off x="2179638" y="4860925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" name="Oval 877">
            <a:extLst>
              <a:ext uri="{FF2B5EF4-FFF2-40B4-BE49-F238E27FC236}">
                <a16:creationId xmlns:a16="http://schemas.microsoft.com/office/drawing/2014/main" id="{0EF2A234-AF02-445A-A0AB-1205098ABF65}"/>
              </a:ext>
            </a:extLst>
          </p:cNvPr>
          <p:cNvSpPr/>
          <p:nvPr/>
        </p:nvSpPr>
        <p:spPr>
          <a:xfrm>
            <a:off x="2271713" y="4786313"/>
            <a:ext cx="90487" cy="746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" name="Oval 878">
            <a:extLst>
              <a:ext uri="{FF2B5EF4-FFF2-40B4-BE49-F238E27FC236}">
                <a16:creationId xmlns:a16="http://schemas.microsoft.com/office/drawing/2014/main" id="{CD7D640C-144B-4F4A-BD4F-D2011948764D}"/>
              </a:ext>
            </a:extLst>
          </p:cNvPr>
          <p:cNvSpPr/>
          <p:nvPr/>
        </p:nvSpPr>
        <p:spPr>
          <a:xfrm>
            <a:off x="2271713" y="4632325"/>
            <a:ext cx="90487" cy="77788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" name="Oval 883">
            <a:extLst>
              <a:ext uri="{FF2B5EF4-FFF2-40B4-BE49-F238E27FC236}">
                <a16:creationId xmlns:a16="http://schemas.microsoft.com/office/drawing/2014/main" id="{F3D12FBE-47B3-422A-BCF0-0B6ED1ED8CFE}"/>
              </a:ext>
            </a:extLst>
          </p:cNvPr>
          <p:cNvSpPr/>
          <p:nvPr/>
        </p:nvSpPr>
        <p:spPr>
          <a:xfrm>
            <a:off x="2179638" y="4937125"/>
            <a:ext cx="92075" cy="7461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" name="Oval 886">
            <a:extLst>
              <a:ext uri="{FF2B5EF4-FFF2-40B4-BE49-F238E27FC236}">
                <a16:creationId xmlns:a16="http://schemas.microsoft.com/office/drawing/2014/main" id="{00A349BC-5934-424E-AFF1-D6AED2DCB82B}"/>
              </a:ext>
            </a:extLst>
          </p:cNvPr>
          <p:cNvSpPr/>
          <p:nvPr/>
        </p:nvSpPr>
        <p:spPr>
          <a:xfrm>
            <a:off x="2271713" y="4937125"/>
            <a:ext cx="90487" cy="7461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" name="Oval 899">
            <a:extLst>
              <a:ext uri="{FF2B5EF4-FFF2-40B4-BE49-F238E27FC236}">
                <a16:creationId xmlns:a16="http://schemas.microsoft.com/office/drawing/2014/main" id="{62011189-CA43-46B5-8FF9-EA95034AE54E}"/>
              </a:ext>
            </a:extLst>
          </p:cNvPr>
          <p:cNvSpPr/>
          <p:nvPr/>
        </p:nvSpPr>
        <p:spPr>
          <a:xfrm>
            <a:off x="2089150" y="4860925"/>
            <a:ext cx="90488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5" name="Oval 901">
            <a:extLst>
              <a:ext uri="{FF2B5EF4-FFF2-40B4-BE49-F238E27FC236}">
                <a16:creationId xmlns:a16="http://schemas.microsoft.com/office/drawing/2014/main" id="{51C7F642-E49F-4ABD-A63E-6815F59EE764}"/>
              </a:ext>
            </a:extLst>
          </p:cNvPr>
          <p:cNvSpPr/>
          <p:nvPr/>
        </p:nvSpPr>
        <p:spPr>
          <a:xfrm>
            <a:off x="2179638" y="4937125"/>
            <a:ext cx="92075" cy="7461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6" name="Oval 902">
            <a:extLst>
              <a:ext uri="{FF2B5EF4-FFF2-40B4-BE49-F238E27FC236}">
                <a16:creationId xmlns:a16="http://schemas.microsoft.com/office/drawing/2014/main" id="{6E1853D7-7FD4-46F8-8CCF-2CD5A9566C53}"/>
              </a:ext>
            </a:extLst>
          </p:cNvPr>
          <p:cNvSpPr/>
          <p:nvPr/>
        </p:nvSpPr>
        <p:spPr>
          <a:xfrm>
            <a:off x="2179638" y="4860925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7" name="Oval 815">
            <a:extLst>
              <a:ext uri="{FF2B5EF4-FFF2-40B4-BE49-F238E27FC236}">
                <a16:creationId xmlns:a16="http://schemas.microsoft.com/office/drawing/2014/main" id="{68387224-042A-441C-82A9-8D7557E3E93F}"/>
              </a:ext>
            </a:extLst>
          </p:cNvPr>
          <p:cNvSpPr/>
          <p:nvPr/>
        </p:nvSpPr>
        <p:spPr>
          <a:xfrm>
            <a:off x="2133600" y="4279900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8" name="Oval 816">
            <a:extLst>
              <a:ext uri="{FF2B5EF4-FFF2-40B4-BE49-F238E27FC236}">
                <a16:creationId xmlns:a16="http://schemas.microsoft.com/office/drawing/2014/main" id="{0997DE12-E369-4D9A-B25D-A987BA4BE4CB}"/>
              </a:ext>
            </a:extLst>
          </p:cNvPr>
          <p:cNvSpPr/>
          <p:nvPr/>
        </p:nvSpPr>
        <p:spPr>
          <a:xfrm>
            <a:off x="2133600" y="4432300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" name="Oval 817">
            <a:extLst>
              <a:ext uri="{FF2B5EF4-FFF2-40B4-BE49-F238E27FC236}">
                <a16:creationId xmlns:a16="http://schemas.microsoft.com/office/drawing/2014/main" id="{1CD4B3B6-F075-4266-97BE-8AD4829C17C7}"/>
              </a:ext>
            </a:extLst>
          </p:cNvPr>
          <p:cNvSpPr/>
          <p:nvPr/>
        </p:nvSpPr>
        <p:spPr>
          <a:xfrm>
            <a:off x="2225675" y="4356100"/>
            <a:ext cx="90488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0" name="Oval 818">
            <a:extLst>
              <a:ext uri="{FF2B5EF4-FFF2-40B4-BE49-F238E27FC236}">
                <a16:creationId xmlns:a16="http://schemas.microsoft.com/office/drawing/2014/main" id="{3DCDE20D-9630-404B-AA95-8F057EF9C255}"/>
              </a:ext>
            </a:extLst>
          </p:cNvPr>
          <p:cNvSpPr/>
          <p:nvPr/>
        </p:nvSpPr>
        <p:spPr>
          <a:xfrm>
            <a:off x="2225675" y="4279900"/>
            <a:ext cx="90488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1" name="Oval 823">
            <a:extLst>
              <a:ext uri="{FF2B5EF4-FFF2-40B4-BE49-F238E27FC236}">
                <a16:creationId xmlns:a16="http://schemas.microsoft.com/office/drawing/2014/main" id="{97BCEF88-24C1-462C-9CF3-E1AD2A6CC503}"/>
              </a:ext>
            </a:extLst>
          </p:cNvPr>
          <p:cNvSpPr/>
          <p:nvPr/>
        </p:nvSpPr>
        <p:spPr>
          <a:xfrm>
            <a:off x="2133600" y="4432300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" name="Oval 824">
            <a:extLst>
              <a:ext uri="{FF2B5EF4-FFF2-40B4-BE49-F238E27FC236}">
                <a16:creationId xmlns:a16="http://schemas.microsoft.com/office/drawing/2014/main" id="{88CC196E-3C57-43E0-90D3-970B4E5F7838}"/>
              </a:ext>
            </a:extLst>
          </p:cNvPr>
          <p:cNvSpPr/>
          <p:nvPr/>
        </p:nvSpPr>
        <p:spPr>
          <a:xfrm>
            <a:off x="2225675" y="4356100"/>
            <a:ext cx="90488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" name="Oval 829">
            <a:extLst>
              <a:ext uri="{FF2B5EF4-FFF2-40B4-BE49-F238E27FC236}">
                <a16:creationId xmlns:a16="http://schemas.microsoft.com/office/drawing/2014/main" id="{1BAB33AD-13BD-43E7-BDDE-A7C3EE9524BF}"/>
              </a:ext>
            </a:extLst>
          </p:cNvPr>
          <p:cNvSpPr/>
          <p:nvPr/>
        </p:nvSpPr>
        <p:spPr>
          <a:xfrm>
            <a:off x="2133600" y="4508500"/>
            <a:ext cx="92075" cy="7461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4" name="Oval 832">
            <a:extLst>
              <a:ext uri="{FF2B5EF4-FFF2-40B4-BE49-F238E27FC236}">
                <a16:creationId xmlns:a16="http://schemas.microsoft.com/office/drawing/2014/main" id="{4ED84734-0EA1-4F37-9359-FDCA7F5170FA}"/>
              </a:ext>
            </a:extLst>
          </p:cNvPr>
          <p:cNvSpPr/>
          <p:nvPr/>
        </p:nvSpPr>
        <p:spPr>
          <a:xfrm>
            <a:off x="2225675" y="4508500"/>
            <a:ext cx="90488" cy="7461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" name="Oval 875">
            <a:extLst>
              <a:ext uri="{FF2B5EF4-FFF2-40B4-BE49-F238E27FC236}">
                <a16:creationId xmlns:a16="http://schemas.microsoft.com/office/drawing/2014/main" id="{08E937DE-AA5B-461B-9C6F-5F9AE8BB1DB9}"/>
              </a:ext>
            </a:extLst>
          </p:cNvPr>
          <p:cNvSpPr/>
          <p:nvPr/>
        </p:nvSpPr>
        <p:spPr>
          <a:xfrm>
            <a:off x="2133600" y="4279900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6" name="Oval 876">
            <a:extLst>
              <a:ext uri="{FF2B5EF4-FFF2-40B4-BE49-F238E27FC236}">
                <a16:creationId xmlns:a16="http://schemas.microsoft.com/office/drawing/2014/main" id="{545F97AE-2B98-4318-8CA4-A5F9294057D8}"/>
              </a:ext>
            </a:extLst>
          </p:cNvPr>
          <p:cNvSpPr/>
          <p:nvPr/>
        </p:nvSpPr>
        <p:spPr>
          <a:xfrm>
            <a:off x="2133600" y="4432300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7" name="Oval 877">
            <a:extLst>
              <a:ext uri="{FF2B5EF4-FFF2-40B4-BE49-F238E27FC236}">
                <a16:creationId xmlns:a16="http://schemas.microsoft.com/office/drawing/2014/main" id="{E36CE201-4264-48C4-8A79-01FA742A2098}"/>
              </a:ext>
            </a:extLst>
          </p:cNvPr>
          <p:cNvSpPr/>
          <p:nvPr/>
        </p:nvSpPr>
        <p:spPr>
          <a:xfrm>
            <a:off x="2225675" y="4356100"/>
            <a:ext cx="90488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8" name="Oval 883">
            <a:extLst>
              <a:ext uri="{FF2B5EF4-FFF2-40B4-BE49-F238E27FC236}">
                <a16:creationId xmlns:a16="http://schemas.microsoft.com/office/drawing/2014/main" id="{71DE0F2B-90F7-4A22-BDEF-8384F63A48D8}"/>
              </a:ext>
            </a:extLst>
          </p:cNvPr>
          <p:cNvSpPr/>
          <p:nvPr/>
        </p:nvSpPr>
        <p:spPr>
          <a:xfrm>
            <a:off x="2133600" y="4508500"/>
            <a:ext cx="92075" cy="7461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9" name="Oval 886">
            <a:extLst>
              <a:ext uri="{FF2B5EF4-FFF2-40B4-BE49-F238E27FC236}">
                <a16:creationId xmlns:a16="http://schemas.microsoft.com/office/drawing/2014/main" id="{FBB7DD07-8D0F-45D3-B644-E9709AB77392}"/>
              </a:ext>
            </a:extLst>
          </p:cNvPr>
          <p:cNvSpPr/>
          <p:nvPr/>
        </p:nvSpPr>
        <p:spPr>
          <a:xfrm>
            <a:off x="2225675" y="4508500"/>
            <a:ext cx="90488" cy="7461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" name="Oval 901">
            <a:extLst>
              <a:ext uri="{FF2B5EF4-FFF2-40B4-BE49-F238E27FC236}">
                <a16:creationId xmlns:a16="http://schemas.microsoft.com/office/drawing/2014/main" id="{41E471D0-9408-49CC-A257-9364A6A8B578}"/>
              </a:ext>
            </a:extLst>
          </p:cNvPr>
          <p:cNvSpPr/>
          <p:nvPr/>
        </p:nvSpPr>
        <p:spPr>
          <a:xfrm>
            <a:off x="2133600" y="4508500"/>
            <a:ext cx="92075" cy="7461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" name="Oval 902">
            <a:extLst>
              <a:ext uri="{FF2B5EF4-FFF2-40B4-BE49-F238E27FC236}">
                <a16:creationId xmlns:a16="http://schemas.microsoft.com/office/drawing/2014/main" id="{21061965-A920-4E40-9B43-A8ADE95FC46F}"/>
              </a:ext>
            </a:extLst>
          </p:cNvPr>
          <p:cNvSpPr/>
          <p:nvPr/>
        </p:nvSpPr>
        <p:spPr>
          <a:xfrm>
            <a:off x="2133600" y="4432300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" name="Oval 898">
            <a:extLst>
              <a:ext uri="{FF2B5EF4-FFF2-40B4-BE49-F238E27FC236}">
                <a16:creationId xmlns:a16="http://schemas.microsoft.com/office/drawing/2014/main" id="{4D97E9CF-7D7D-4B61-920F-6E8E4C88A55C}"/>
              </a:ext>
            </a:extLst>
          </p:cNvPr>
          <p:cNvSpPr/>
          <p:nvPr/>
        </p:nvSpPr>
        <p:spPr>
          <a:xfrm>
            <a:off x="2074863" y="4965700"/>
            <a:ext cx="90487" cy="7461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3" name="Oval 825">
            <a:extLst>
              <a:ext uri="{FF2B5EF4-FFF2-40B4-BE49-F238E27FC236}">
                <a16:creationId xmlns:a16="http://schemas.microsoft.com/office/drawing/2014/main" id="{F22A638B-6163-42C1-B87E-19490712D54B}"/>
              </a:ext>
            </a:extLst>
          </p:cNvPr>
          <p:cNvSpPr/>
          <p:nvPr/>
        </p:nvSpPr>
        <p:spPr>
          <a:xfrm>
            <a:off x="1981200" y="5126038"/>
            <a:ext cx="90488" cy="7778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4" name="Oval 879">
            <a:extLst>
              <a:ext uri="{FF2B5EF4-FFF2-40B4-BE49-F238E27FC236}">
                <a16:creationId xmlns:a16="http://schemas.microsoft.com/office/drawing/2014/main" id="{D180C674-D976-43E4-9D96-BDC2C9D1323E}"/>
              </a:ext>
            </a:extLst>
          </p:cNvPr>
          <p:cNvSpPr/>
          <p:nvPr/>
        </p:nvSpPr>
        <p:spPr>
          <a:xfrm>
            <a:off x="1981200" y="5126038"/>
            <a:ext cx="90488" cy="7778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D121AC2F-0B61-4D21-A77F-156459E963DF}"/>
              </a:ext>
            </a:extLst>
          </p:cNvPr>
          <p:cNvSpPr/>
          <p:nvPr/>
        </p:nvSpPr>
        <p:spPr>
          <a:xfrm>
            <a:off x="1585913" y="5610225"/>
            <a:ext cx="90487" cy="7461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9C0B9C74-A831-4B8F-8CED-10708D2CABE1}"/>
              </a:ext>
            </a:extLst>
          </p:cNvPr>
          <p:cNvSpPr/>
          <p:nvPr/>
        </p:nvSpPr>
        <p:spPr>
          <a:xfrm rot="600000">
            <a:off x="2000250" y="5821363"/>
            <a:ext cx="90488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34FFAA3B-9415-451E-8337-9503354890EC}"/>
              </a:ext>
            </a:extLst>
          </p:cNvPr>
          <p:cNvSpPr/>
          <p:nvPr/>
        </p:nvSpPr>
        <p:spPr>
          <a:xfrm rot="600000">
            <a:off x="2000250" y="5897563"/>
            <a:ext cx="90488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13032037-6859-4E03-9A30-720AA21843E6}"/>
              </a:ext>
            </a:extLst>
          </p:cNvPr>
          <p:cNvSpPr/>
          <p:nvPr/>
        </p:nvSpPr>
        <p:spPr>
          <a:xfrm>
            <a:off x="1619250" y="5627688"/>
            <a:ext cx="92075" cy="746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45A1435F-3256-4FC0-A622-54187D61D165}"/>
              </a:ext>
            </a:extLst>
          </p:cNvPr>
          <p:cNvSpPr/>
          <p:nvPr/>
        </p:nvSpPr>
        <p:spPr>
          <a:xfrm>
            <a:off x="1711325" y="5702300"/>
            <a:ext cx="90488" cy="77788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08B10C96-161A-4648-A3F7-D74B5BFD2D74}"/>
              </a:ext>
            </a:extLst>
          </p:cNvPr>
          <p:cNvSpPr/>
          <p:nvPr/>
        </p:nvSpPr>
        <p:spPr>
          <a:xfrm>
            <a:off x="1585913" y="5684838"/>
            <a:ext cx="90487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637335C5-8D90-451C-A563-7B70F5091739}"/>
              </a:ext>
            </a:extLst>
          </p:cNvPr>
          <p:cNvSpPr/>
          <p:nvPr/>
        </p:nvSpPr>
        <p:spPr>
          <a:xfrm>
            <a:off x="1676400" y="5846763"/>
            <a:ext cx="90488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652C3BD5-BF78-4FA5-ACC1-129178B843F3}"/>
              </a:ext>
            </a:extLst>
          </p:cNvPr>
          <p:cNvSpPr/>
          <p:nvPr/>
        </p:nvSpPr>
        <p:spPr>
          <a:xfrm>
            <a:off x="1711325" y="5627688"/>
            <a:ext cx="90488" cy="746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0F71AFD3-BE8A-4872-B074-C4E48F85938A}"/>
              </a:ext>
            </a:extLst>
          </p:cNvPr>
          <p:cNvSpPr/>
          <p:nvPr/>
        </p:nvSpPr>
        <p:spPr>
          <a:xfrm>
            <a:off x="1585913" y="5776913"/>
            <a:ext cx="90487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5B728621-C0F9-4D6A-8EE0-4C0666B53BC0}"/>
              </a:ext>
            </a:extLst>
          </p:cNvPr>
          <p:cNvSpPr/>
          <p:nvPr/>
        </p:nvSpPr>
        <p:spPr>
          <a:xfrm>
            <a:off x="1585913" y="5610225"/>
            <a:ext cx="90487" cy="7461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B6976C71-F5EA-4E68-9BBD-10A1F563C47F}"/>
              </a:ext>
            </a:extLst>
          </p:cNvPr>
          <p:cNvSpPr/>
          <p:nvPr/>
        </p:nvSpPr>
        <p:spPr>
          <a:xfrm rot="600000">
            <a:off x="2273300" y="5422900"/>
            <a:ext cx="90488" cy="77788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9" name="Oval 813">
            <a:extLst>
              <a:ext uri="{FF2B5EF4-FFF2-40B4-BE49-F238E27FC236}">
                <a16:creationId xmlns:a16="http://schemas.microsoft.com/office/drawing/2014/main" id="{3F7BC4F5-8A07-4678-898C-DFBF0427667B}"/>
              </a:ext>
            </a:extLst>
          </p:cNvPr>
          <p:cNvSpPr/>
          <p:nvPr/>
        </p:nvSpPr>
        <p:spPr>
          <a:xfrm rot="600000">
            <a:off x="2043113" y="5502275"/>
            <a:ext cx="90487" cy="7461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0" name="Oval 821">
            <a:extLst>
              <a:ext uri="{FF2B5EF4-FFF2-40B4-BE49-F238E27FC236}">
                <a16:creationId xmlns:a16="http://schemas.microsoft.com/office/drawing/2014/main" id="{462DBACA-F60F-4AD2-BD5D-041BB52AAA33}"/>
              </a:ext>
            </a:extLst>
          </p:cNvPr>
          <p:cNvSpPr/>
          <p:nvPr/>
        </p:nvSpPr>
        <p:spPr>
          <a:xfrm rot="600000">
            <a:off x="2119313" y="5640388"/>
            <a:ext cx="90487" cy="7778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1" name="Oval 899">
            <a:extLst>
              <a:ext uri="{FF2B5EF4-FFF2-40B4-BE49-F238E27FC236}">
                <a16:creationId xmlns:a16="http://schemas.microsoft.com/office/drawing/2014/main" id="{5644CBAB-403C-4C2F-88D2-FCF51CAD0A6A}"/>
              </a:ext>
            </a:extLst>
          </p:cNvPr>
          <p:cNvSpPr/>
          <p:nvPr/>
        </p:nvSpPr>
        <p:spPr>
          <a:xfrm rot="600000">
            <a:off x="2119313" y="5727700"/>
            <a:ext cx="90487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2" name="Oval 816">
            <a:extLst>
              <a:ext uri="{FF2B5EF4-FFF2-40B4-BE49-F238E27FC236}">
                <a16:creationId xmlns:a16="http://schemas.microsoft.com/office/drawing/2014/main" id="{0896F0FF-5D84-4659-8FE3-EB0092C1B839}"/>
              </a:ext>
            </a:extLst>
          </p:cNvPr>
          <p:cNvSpPr/>
          <p:nvPr/>
        </p:nvSpPr>
        <p:spPr>
          <a:xfrm rot="600000">
            <a:off x="2135188" y="4951413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3" name="Oval 821">
            <a:extLst>
              <a:ext uri="{FF2B5EF4-FFF2-40B4-BE49-F238E27FC236}">
                <a16:creationId xmlns:a16="http://schemas.microsoft.com/office/drawing/2014/main" id="{5F3CEF2B-DE94-48DD-8B94-65656F4473F5}"/>
              </a:ext>
            </a:extLst>
          </p:cNvPr>
          <p:cNvSpPr/>
          <p:nvPr/>
        </p:nvSpPr>
        <p:spPr>
          <a:xfrm rot="600000">
            <a:off x="2044700" y="4951413"/>
            <a:ext cx="90488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4" name="Oval 823">
            <a:extLst>
              <a:ext uri="{FF2B5EF4-FFF2-40B4-BE49-F238E27FC236}">
                <a16:creationId xmlns:a16="http://schemas.microsoft.com/office/drawing/2014/main" id="{4FB1F05D-1561-4B39-8FB0-BB1368F115D4}"/>
              </a:ext>
            </a:extLst>
          </p:cNvPr>
          <p:cNvSpPr/>
          <p:nvPr/>
        </p:nvSpPr>
        <p:spPr>
          <a:xfrm rot="600000">
            <a:off x="2135188" y="4951413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5" name="Oval 829">
            <a:extLst>
              <a:ext uri="{FF2B5EF4-FFF2-40B4-BE49-F238E27FC236}">
                <a16:creationId xmlns:a16="http://schemas.microsoft.com/office/drawing/2014/main" id="{E5BC1CC9-D2BE-45EC-AFD3-4D328FA1B00D}"/>
              </a:ext>
            </a:extLst>
          </p:cNvPr>
          <p:cNvSpPr/>
          <p:nvPr/>
        </p:nvSpPr>
        <p:spPr>
          <a:xfrm rot="600000">
            <a:off x="2135188" y="5027613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6" name="Oval 832">
            <a:extLst>
              <a:ext uri="{FF2B5EF4-FFF2-40B4-BE49-F238E27FC236}">
                <a16:creationId xmlns:a16="http://schemas.microsoft.com/office/drawing/2014/main" id="{316F2AB2-78EC-4B2F-9804-88DB040EE116}"/>
              </a:ext>
            </a:extLst>
          </p:cNvPr>
          <p:cNvSpPr/>
          <p:nvPr/>
        </p:nvSpPr>
        <p:spPr>
          <a:xfrm rot="600000">
            <a:off x="2227263" y="5027613"/>
            <a:ext cx="90487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7" name="Oval 876">
            <a:extLst>
              <a:ext uri="{FF2B5EF4-FFF2-40B4-BE49-F238E27FC236}">
                <a16:creationId xmlns:a16="http://schemas.microsoft.com/office/drawing/2014/main" id="{32FADAF7-C348-461E-994B-47EE3C094D9E}"/>
              </a:ext>
            </a:extLst>
          </p:cNvPr>
          <p:cNvSpPr/>
          <p:nvPr/>
        </p:nvSpPr>
        <p:spPr>
          <a:xfrm rot="600000">
            <a:off x="2135188" y="4951413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8" name="Oval 883">
            <a:extLst>
              <a:ext uri="{FF2B5EF4-FFF2-40B4-BE49-F238E27FC236}">
                <a16:creationId xmlns:a16="http://schemas.microsoft.com/office/drawing/2014/main" id="{D772985D-B79E-4996-975D-DF8A371FE4F6}"/>
              </a:ext>
            </a:extLst>
          </p:cNvPr>
          <p:cNvSpPr/>
          <p:nvPr/>
        </p:nvSpPr>
        <p:spPr>
          <a:xfrm rot="600000">
            <a:off x="2135188" y="5027613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9" name="Oval 886">
            <a:extLst>
              <a:ext uri="{FF2B5EF4-FFF2-40B4-BE49-F238E27FC236}">
                <a16:creationId xmlns:a16="http://schemas.microsoft.com/office/drawing/2014/main" id="{45654F5D-AA0E-4E1E-9202-986D4EDB121F}"/>
              </a:ext>
            </a:extLst>
          </p:cNvPr>
          <p:cNvSpPr/>
          <p:nvPr/>
        </p:nvSpPr>
        <p:spPr>
          <a:xfrm rot="600000">
            <a:off x="2227263" y="5027613"/>
            <a:ext cx="90487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0" name="Oval 899">
            <a:extLst>
              <a:ext uri="{FF2B5EF4-FFF2-40B4-BE49-F238E27FC236}">
                <a16:creationId xmlns:a16="http://schemas.microsoft.com/office/drawing/2014/main" id="{A01FD411-629B-4227-A607-530315617E03}"/>
              </a:ext>
            </a:extLst>
          </p:cNvPr>
          <p:cNvSpPr/>
          <p:nvPr/>
        </p:nvSpPr>
        <p:spPr>
          <a:xfrm rot="600000">
            <a:off x="2044700" y="4951413"/>
            <a:ext cx="90488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1" name="Oval 901">
            <a:extLst>
              <a:ext uri="{FF2B5EF4-FFF2-40B4-BE49-F238E27FC236}">
                <a16:creationId xmlns:a16="http://schemas.microsoft.com/office/drawing/2014/main" id="{FDA46A4C-FE4F-444B-976A-788980FBCD73}"/>
              </a:ext>
            </a:extLst>
          </p:cNvPr>
          <p:cNvSpPr/>
          <p:nvPr/>
        </p:nvSpPr>
        <p:spPr>
          <a:xfrm rot="600000">
            <a:off x="2135188" y="5027613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2" name="Oval 902">
            <a:extLst>
              <a:ext uri="{FF2B5EF4-FFF2-40B4-BE49-F238E27FC236}">
                <a16:creationId xmlns:a16="http://schemas.microsoft.com/office/drawing/2014/main" id="{3D44992A-DB0E-4F28-B392-1A6574DE8AAA}"/>
              </a:ext>
            </a:extLst>
          </p:cNvPr>
          <p:cNvSpPr/>
          <p:nvPr/>
        </p:nvSpPr>
        <p:spPr>
          <a:xfrm rot="600000">
            <a:off x="2135188" y="4951413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3" name="Oval 815">
            <a:extLst>
              <a:ext uri="{FF2B5EF4-FFF2-40B4-BE49-F238E27FC236}">
                <a16:creationId xmlns:a16="http://schemas.microsoft.com/office/drawing/2014/main" id="{E53CBC81-4326-4AC0-A70B-2D08FE934A31}"/>
              </a:ext>
            </a:extLst>
          </p:cNvPr>
          <p:cNvSpPr/>
          <p:nvPr/>
        </p:nvSpPr>
        <p:spPr>
          <a:xfrm rot="600000">
            <a:off x="2393950" y="4941888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4" name="Oval 816">
            <a:extLst>
              <a:ext uri="{FF2B5EF4-FFF2-40B4-BE49-F238E27FC236}">
                <a16:creationId xmlns:a16="http://schemas.microsoft.com/office/drawing/2014/main" id="{2292316A-6A5C-4C29-BE5C-65338127A04B}"/>
              </a:ext>
            </a:extLst>
          </p:cNvPr>
          <p:cNvSpPr/>
          <p:nvPr/>
        </p:nvSpPr>
        <p:spPr>
          <a:xfrm rot="600000">
            <a:off x="2393950" y="5092700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5" name="Oval 817">
            <a:extLst>
              <a:ext uri="{FF2B5EF4-FFF2-40B4-BE49-F238E27FC236}">
                <a16:creationId xmlns:a16="http://schemas.microsoft.com/office/drawing/2014/main" id="{CC0AB2E4-A1DE-4FF8-B157-63735AE1CC12}"/>
              </a:ext>
            </a:extLst>
          </p:cNvPr>
          <p:cNvSpPr/>
          <p:nvPr/>
        </p:nvSpPr>
        <p:spPr>
          <a:xfrm rot="600000">
            <a:off x="2486025" y="5018088"/>
            <a:ext cx="90488" cy="746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6" name="Oval 818">
            <a:extLst>
              <a:ext uri="{FF2B5EF4-FFF2-40B4-BE49-F238E27FC236}">
                <a16:creationId xmlns:a16="http://schemas.microsoft.com/office/drawing/2014/main" id="{4CFB70C7-7B15-4B02-9067-3BE8D596E313}"/>
              </a:ext>
            </a:extLst>
          </p:cNvPr>
          <p:cNvSpPr/>
          <p:nvPr/>
        </p:nvSpPr>
        <p:spPr>
          <a:xfrm rot="600000">
            <a:off x="2486025" y="4941888"/>
            <a:ext cx="90488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7" name="Oval 821">
            <a:extLst>
              <a:ext uri="{FF2B5EF4-FFF2-40B4-BE49-F238E27FC236}">
                <a16:creationId xmlns:a16="http://schemas.microsoft.com/office/drawing/2014/main" id="{1A27E40B-50D0-4381-A534-F2764ACBB00E}"/>
              </a:ext>
            </a:extLst>
          </p:cNvPr>
          <p:cNvSpPr/>
          <p:nvPr/>
        </p:nvSpPr>
        <p:spPr>
          <a:xfrm rot="600000">
            <a:off x="2303463" y="5092700"/>
            <a:ext cx="90487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8" name="Oval 822">
            <a:extLst>
              <a:ext uri="{FF2B5EF4-FFF2-40B4-BE49-F238E27FC236}">
                <a16:creationId xmlns:a16="http://schemas.microsoft.com/office/drawing/2014/main" id="{96130D36-499B-4FA4-A51A-41F1B1ED0731}"/>
              </a:ext>
            </a:extLst>
          </p:cNvPr>
          <p:cNvSpPr/>
          <p:nvPr/>
        </p:nvSpPr>
        <p:spPr>
          <a:xfrm rot="600000">
            <a:off x="2303463" y="5018088"/>
            <a:ext cx="90487" cy="746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9" name="Oval 823">
            <a:extLst>
              <a:ext uri="{FF2B5EF4-FFF2-40B4-BE49-F238E27FC236}">
                <a16:creationId xmlns:a16="http://schemas.microsoft.com/office/drawing/2014/main" id="{D5A4BDCC-A36D-464F-8A74-F90C6D799917}"/>
              </a:ext>
            </a:extLst>
          </p:cNvPr>
          <p:cNvSpPr/>
          <p:nvPr/>
        </p:nvSpPr>
        <p:spPr>
          <a:xfrm rot="600000">
            <a:off x="2393950" y="5092700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0" name="Oval 824">
            <a:extLst>
              <a:ext uri="{FF2B5EF4-FFF2-40B4-BE49-F238E27FC236}">
                <a16:creationId xmlns:a16="http://schemas.microsoft.com/office/drawing/2014/main" id="{34AF09AD-FBE8-4268-A787-A70E869924C1}"/>
              </a:ext>
            </a:extLst>
          </p:cNvPr>
          <p:cNvSpPr/>
          <p:nvPr/>
        </p:nvSpPr>
        <p:spPr>
          <a:xfrm rot="600000">
            <a:off x="2486025" y="5018088"/>
            <a:ext cx="90488" cy="746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1" name="Oval 829">
            <a:extLst>
              <a:ext uri="{FF2B5EF4-FFF2-40B4-BE49-F238E27FC236}">
                <a16:creationId xmlns:a16="http://schemas.microsoft.com/office/drawing/2014/main" id="{661A3155-1C07-47B2-8A6D-1F0C50ACAF2C}"/>
              </a:ext>
            </a:extLst>
          </p:cNvPr>
          <p:cNvSpPr/>
          <p:nvPr/>
        </p:nvSpPr>
        <p:spPr>
          <a:xfrm rot="600000">
            <a:off x="2393950" y="5168900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2" name="Oval 832">
            <a:extLst>
              <a:ext uri="{FF2B5EF4-FFF2-40B4-BE49-F238E27FC236}">
                <a16:creationId xmlns:a16="http://schemas.microsoft.com/office/drawing/2014/main" id="{91CA95BC-5072-477F-85F4-C3A853B8FE5F}"/>
              </a:ext>
            </a:extLst>
          </p:cNvPr>
          <p:cNvSpPr/>
          <p:nvPr/>
        </p:nvSpPr>
        <p:spPr>
          <a:xfrm rot="600000">
            <a:off x="2486025" y="5168900"/>
            <a:ext cx="90488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3" name="Oval 875">
            <a:extLst>
              <a:ext uri="{FF2B5EF4-FFF2-40B4-BE49-F238E27FC236}">
                <a16:creationId xmlns:a16="http://schemas.microsoft.com/office/drawing/2014/main" id="{110D8740-2A69-40C2-9CD6-9FD271C9A5D0}"/>
              </a:ext>
            </a:extLst>
          </p:cNvPr>
          <p:cNvSpPr/>
          <p:nvPr/>
        </p:nvSpPr>
        <p:spPr>
          <a:xfrm rot="600000">
            <a:off x="2393950" y="4941888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4" name="Oval 876">
            <a:extLst>
              <a:ext uri="{FF2B5EF4-FFF2-40B4-BE49-F238E27FC236}">
                <a16:creationId xmlns:a16="http://schemas.microsoft.com/office/drawing/2014/main" id="{6A7E75F3-B5B9-485B-95A3-2A0B36A7C362}"/>
              </a:ext>
            </a:extLst>
          </p:cNvPr>
          <p:cNvSpPr/>
          <p:nvPr/>
        </p:nvSpPr>
        <p:spPr>
          <a:xfrm rot="600000">
            <a:off x="2393950" y="5092700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5" name="Oval 877">
            <a:extLst>
              <a:ext uri="{FF2B5EF4-FFF2-40B4-BE49-F238E27FC236}">
                <a16:creationId xmlns:a16="http://schemas.microsoft.com/office/drawing/2014/main" id="{363D6266-DBDB-4661-81E4-946787DA2595}"/>
              </a:ext>
            </a:extLst>
          </p:cNvPr>
          <p:cNvSpPr/>
          <p:nvPr/>
        </p:nvSpPr>
        <p:spPr>
          <a:xfrm rot="600000">
            <a:off x="2486025" y="5018088"/>
            <a:ext cx="90488" cy="746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6" name="Oval 883">
            <a:extLst>
              <a:ext uri="{FF2B5EF4-FFF2-40B4-BE49-F238E27FC236}">
                <a16:creationId xmlns:a16="http://schemas.microsoft.com/office/drawing/2014/main" id="{88A79A27-BCAD-457E-B722-B6786918DDDD}"/>
              </a:ext>
            </a:extLst>
          </p:cNvPr>
          <p:cNvSpPr/>
          <p:nvPr/>
        </p:nvSpPr>
        <p:spPr>
          <a:xfrm rot="600000">
            <a:off x="2393950" y="5168900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7" name="Oval 886">
            <a:extLst>
              <a:ext uri="{FF2B5EF4-FFF2-40B4-BE49-F238E27FC236}">
                <a16:creationId xmlns:a16="http://schemas.microsoft.com/office/drawing/2014/main" id="{C2C56442-680C-40EF-B6F8-58664574F3C2}"/>
              </a:ext>
            </a:extLst>
          </p:cNvPr>
          <p:cNvSpPr/>
          <p:nvPr/>
        </p:nvSpPr>
        <p:spPr>
          <a:xfrm rot="600000">
            <a:off x="2486025" y="5168900"/>
            <a:ext cx="90488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8" name="Oval 899">
            <a:extLst>
              <a:ext uri="{FF2B5EF4-FFF2-40B4-BE49-F238E27FC236}">
                <a16:creationId xmlns:a16="http://schemas.microsoft.com/office/drawing/2014/main" id="{430E9455-CD42-450C-A8A6-A201D2181E17}"/>
              </a:ext>
            </a:extLst>
          </p:cNvPr>
          <p:cNvSpPr/>
          <p:nvPr/>
        </p:nvSpPr>
        <p:spPr>
          <a:xfrm rot="600000">
            <a:off x="2303463" y="5092700"/>
            <a:ext cx="90487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9" name="Oval 901">
            <a:extLst>
              <a:ext uri="{FF2B5EF4-FFF2-40B4-BE49-F238E27FC236}">
                <a16:creationId xmlns:a16="http://schemas.microsoft.com/office/drawing/2014/main" id="{DB39B50B-F072-4698-AAA7-A374E044020F}"/>
              </a:ext>
            </a:extLst>
          </p:cNvPr>
          <p:cNvSpPr/>
          <p:nvPr/>
        </p:nvSpPr>
        <p:spPr>
          <a:xfrm rot="600000">
            <a:off x="2393950" y="5168900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0" name="Oval 902">
            <a:extLst>
              <a:ext uri="{FF2B5EF4-FFF2-40B4-BE49-F238E27FC236}">
                <a16:creationId xmlns:a16="http://schemas.microsoft.com/office/drawing/2014/main" id="{18E7A275-AEAA-4543-9807-CB081025AEA0}"/>
              </a:ext>
            </a:extLst>
          </p:cNvPr>
          <p:cNvSpPr/>
          <p:nvPr/>
        </p:nvSpPr>
        <p:spPr>
          <a:xfrm rot="600000">
            <a:off x="2393950" y="5092700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1" name="Oval 899">
            <a:extLst>
              <a:ext uri="{FF2B5EF4-FFF2-40B4-BE49-F238E27FC236}">
                <a16:creationId xmlns:a16="http://schemas.microsoft.com/office/drawing/2014/main" id="{018FD555-E5C7-4BEE-B361-54E5BB9B0C15}"/>
              </a:ext>
            </a:extLst>
          </p:cNvPr>
          <p:cNvSpPr/>
          <p:nvPr/>
        </p:nvSpPr>
        <p:spPr>
          <a:xfrm>
            <a:off x="1676400" y="5922963"/>
            <a:ext cx="90488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2" name="Oval 898">
            <a:extLst>
              <a:ext uri="{FF2B5EF4-FFF2-40B4-BE49-F238E27FC236}">
                <a16:creationId xmlns:a16="http://schemas.microsoft.com/office/drawing/2014/main" id="{CC37F4AA-E909-4778-91B8-AAFEE22F6C06}"/>
              </a:ext>
            </a:extLst>
          </p:cNvPr>
          <p:cNvSpPr/>
          <p:nvPr/>
        </p:nvSpPr>
        <p:spPr>
          <a:xfrm rot="600000">
            <a:off x="2289175" y="5197475"/>
            <a:ext cx="90488" cy="7461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3" name="Oval 825">
            <a:extLst>
              <a:ext uri="{FF2B5EF4-FFF2-40B4-BE49-F238E27FC236}">
                <a16:creationId xmlns:a16="http://schemas.microsoft.com/office/drawing/2014/main" id="{4D989D37-53F7-4DB3-8EE9-96C4038E593A}"/>
              </a:ext>
            </a:extLst>
          </p:cNvPr>
          <p:cNvSpPr/>
          <p:nvPr/>
        </p:nvSpPr>
        <p:spPr>
          <a:xfrm rot="600000">
            <a:off x="2195513" y="5359400"/>
            <a:ext cx="90487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4" name="Oval 879">
            <a:extLst>
              <a:ext uri="{FF2B5EF4-FFF2-40B4-BE49-F238E27FC236}">
                <a16:creationId xmlns:a16="http://schemas.microsoft.com/office/drawing/2014/main" id="{263807F8-BD2A-4DFA-90A2-BF82F35CC904}"/>
              </a:ext>
            </a:extLst>
          </p:cNvPr>
          <p:cNvSpPr/>
          <p:nvPr/>
        </p:nvSpPr>
        <p:spPr>
          <a:xfrm rot="600000">
            <a:off x="2195513" y="5359400"/>
            <a:ext cx="90487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06494C13-4F27-4D92-B2D0-2B9FFFE0CF34}"/>
              </a:ext>
            </a:extLst>
          </p:cNvPr>
          <p:cNvSpPr/>
          <p:nvPr/>
        </p:nvSpPr>
        <p:spPr>
          <a:xfrm>
            <a:off x="2576513" y="5432425"/>
            <a:ext cx="90487" cy="7461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D088F2F3-4571-4DDE-A8BE-028FA23A4440}"/>
              </a:ext>
            </a:extLst>
          </p:cNvPr>
          <p:cNvSpPr/>
          <p:nvPr/>
        </p:nvSpPr>
        <p:spPr>
          <a:xfrm>
            <a:off x="2576513" y="5507038"/>
            <a:ext cx="90487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8" name="Oval 899">
            <a:extLst>
              <a:ext uri="{FF2B5EF4-FFF2-40B4-BE49-F238E27FC236}">
                <a16:creationId xmlns:a16="http://schemas.microsoft.com/office/drawing/2014/main" id="{CF49E4BE-9C39-4154-AB2C-C4E1E88402AA}"/>
              </a:ext>
            </a:extLst>
          </p:cNvPr>
          <p:cNvSpPr/>
          <p:nvPr/>
        </p:nvSpPr>
        <p:spPr>
          <a:xfrm>
            <a:off x="2695575" y="5338763"/>
            <a:ext cx="90488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4C83FD00-F3AF-4901-B642-418B7F571F02}"/>
              </a:ext>
            </a:extLst>
          </p:cNvPr>
          <p:cNvSpPr/>
          <p:nvPr/>
        </p:nvSpPr>
        <p:spPr>
          <a:xfrm>
            <a:off x="2376488" y="5453063"/>
            <a:ext cx="90487" cy="746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847A8F7B-2F87-4D85-9670-1C23C9A8E677}"/>
              </a:ext>
            </a:extLst>
          </p:cNvPr>
          <p:cNvSpPr/>
          <p:nvPr/>
        </p:nvSpPr>
        <p:spPr>
          <a:xfrm>
            <a:off x="2409825" y="5527675"/>
            <a:ext cx="92075" cy="7461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B176B564-68C4-4B90-A1FE-26266883632D}"/>
              </a:ext>
            </a:extLst>
          </p:cNvPr>
          <p:cNvSpPr/>
          <p:nvPr/>
        </p:nvSpPr>
        <p:spPr>
          <a:xfrm>
            <a:off x="2624138" y="5272088"/>
            <a:ext cx="90487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AB72FCC9-A82F-4D0E-886B-CC7FC6679A26}"/>
              </a:ext>
            </a:extLst>
          </p:cNvPr>
          <p:cNvSpPr/>
          <p:nvPr/>
        </p:nvSpPr>
        <p:spPr>
          <a:xfrm>
            <a:off x="2286000" y="5592763"/>
            <a:ext cx="90488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B16461BA-71FD-49C7-813F-4AF4E2344643}"/>
              </a:ext>
            </a:extLst>
          </p:cNvPr>
          <p:cNvSpPr/>
          <p:nvPr/>
        </p:nvSpPr>
        <p:spPr>
          <a:xfrm>
            <a:off x="2466975" y="5689600"/>
            <a:ext cx="90488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C07CDA25-BD2F-42AB-810A-2A76535E099A}"/>
              </a:ext>
            </a:extLst>
          </p:cNvPr>
          <p:cNvSpPr/>
          <p:nvPr/>
        </p:nvSpPr>
        <p:spPr>
          <a:xfrm>
            <a:off x="2501900" y="5338763"/>
            <a:ext cx="90488" cy="746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4D59C385-7DFD-49A8-8684-022ECC63B495}"/>
              </a:ext>
            </a:extLst>
          </p:cNvPr>
          <p:cNvSpPr/>
          <p:nvPr/>
        </p:nvSpPr>
        <p:spPr>
          <a:xfrm>
            <a:off x="2376488" y="5619750"/>
            <a:ext cx="90487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1B6C0929-0C78-4E7A-96CC-7BEF1B95AF33}"/>
              </a:ext>
            </a:extLst>
          </p:cNvPr>
          <p:cNvSpPr/>
          <p:nvPr/>
        </p:nvSpPr>
        <p:spPr>
          <a:xfrm>
            <a:off x="2376488" y="5338763"/>
            <a:ext cx="90487" cy="746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7" name="Oval 899">
            <a:extLst>
              <a:ext uri="{FF2B5EF4-FFF2-40B4-BE49-F238E27FC236}">
                <a16:creationId xmlns:a16="http://schemas.microsoft.com/office/drawing/2014/main" id="{6DDA34CC-5CA5-4656-AEEF-D81E3747DCCE}"/>
              </a:ext>
            </a:extLst>
          </p:cNvPr>
          <p:cNvSpPr/>
          <p:nvPr/>
        </p:nvSpPr>
        <p:spPr>
          <a:xfrm>
            <a:off x="2466975" y="5765800"/>
            <a:ext cx="90488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8" name="Flowchart: Stored Data 187">
            <a:extLst>
              <a:ext uri="{FF2B5EF4-FFF2-40B4-BE49-F238E27FC236}">
                <a16:creationId xmlns:a16="http://schemas.microsoft.com/office/drawing/2014/main" id="{79B597D4-F345-4A3A-AD26-3CEEEF33CB4B}"/>
              </a:ext>
            </a:extLst>
          </p:cNvPr>
          <p:cNvSpPr/>
          <p:nvPr/>
        </p:nvSpPr>
        <p:spPr>
          <a:xfrm rot="10328471">
            <a:off x="1657022" y="3642710"/>
            <a:ext cx="392909" cy="231469"/>
          </a:xfrm>
          <a:prstGeom prst="flowChartOnlineStorage">
            <a:avLst/>
          </a:prstGeom>
          <a:solidFill>
            <a:srgbClr val="33CC33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6A2F168F-2ADA-4E8E-ADD7-1F5A5E47A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688" y="2147888"/>
            <a:ext cx="1785937" cy="461962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 Narrow" panose="020B0606020202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2. </a:t>
            </a:r>
            <a:r>
              <a:rPr lang="en-US" altLang="en-US" sz="2200" b="1">
                <a:latin typeface="Arial Narrow" panose="020B0606020202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RESERPINE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1482606E-5A65-4185-9D55-2E8CC4233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3068638"/>
            <a:ext cx="2052638" cy="4318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>
                <a:latin typeface="Bernard MT Condensed" panose="020508060609050204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Depletes Stores</a:t>
            </a:r>
            <a:endParaRPr lang="en-US" altLang="en-US" sz="2200">
              <a:latin typeface="Bernard MT Condensed" panose="02050806060905020404" pitchFamily="18" charset="0"/>
              <a:cs typeface="Times New Roman" panose="02020603050405020304" pitchFamily="18" charset="0"/>
            </a:endParaRP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02A3F0C3-3702-4390-B641-1420374A4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7213" y="4148138"/>
            <a:ext cx="1974850" cy="461962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 Narrow" panose="020B0606020202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3. Gaunthidine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3F26D90-58DD-4096-AEF5-4FB5DA538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168275"/>
            <a:ext cx="6372225" cy="492125"/>
          </a:xfrm>
          <a:prstGeom prst="rect">
            <a:avLst/>
          </a:prstGeom>
          <a:gradFill rotWithShape="1">
            <a:gsLst>
              <a:gs pos="0">
                <a:srgbClr val="CCFF33"/>
              </a:gs>
              <a:gs pos="34000">
                <a:srgbClr val="CCFF33"/>
              </a:gs>
              <a:gs pos="100000">
                <a:srgbClr val="CCFFFF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Bernard MT Condensed" panose="02050806060905020404" pitchFamily="18" charset="0"/>
                <a:cs typeface="Times New Roman" panose="02020603050405020304" pitchFamily="18" charset="0"/>
              </a:rPr>
              <a:t>1. Adrenergic Neuron Blockers [SYMPATHOLYTICS]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ED93F016-6608-4736-A891-B3DF3CF9F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0813" y="642938"/>
            <a:ext cx="2428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CCFF33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US" altLang="en-US" sz="2400" b="1">
                <a:solidFill>
                  <a:srgbClr val="CCFF33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-methyl tyrosine</a:t>
            </a: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008623EE-8AA7-4F29-B960-CF9FC098C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0" y="1109663"/>
            <a:ext cx="2692400" cy="461962"/>
          </a:xfrm>
          <a:prstGeom prst="rect">
            <a:avLst/>
          </a:prstGeom>
          <a:solidFill>
            <a:srgbClr val="CC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Bernard MT Condensed" panose="020508060609050204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</a:t>
            </a:r>
            <a:r>
              <a:rPr lang="en-US" altLang="en-US" sz="2400">
                <a:latin typeface="Bernard MT Condensed" panose="02050806060905020404" pitchFamily="18" charset="0"/>
                <a:cs typeface="Times New Roman" panose="02020603050405020304" pitchFamily="18" charset="0"/>
              </a:rPr>
              <a:t>False Transmitters</a:t>
            </a: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E75025F6-32A5-42FD-A375-97375023FD60}"/>
              </a:ext>
            </a:extLst>
          </p:cNvPr>
          <p:cNvSpPr/>
          <p:nvPr/>
        </p:nvSpPr>
        <p:spPr>
          <a:xfrm>
            <a:off x="6357938" y="214313"/>
            <a:ext cx="2482850" cy="430212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200" dirty="0">
                <a:latin typeface="Arial Rounded MT Bold" pitchFamily="34" charset="0"/>
              </a:rPr>
              <a:t>1. METHYLDOPA</a:t>
            </a: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436236C6-B9CE-453D-B7CD-090FADF1F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7875" y="1443038"/>
            <a:ext cx="35004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CCFF33"/>
                </a:solidFill>
                <a:latin typeface="Bernard MT Condensed" panose="020508060609050204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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CCFF33"/>
                </a:solidFill>
                <a:latin typeface="Bernard MT Condensed" panose="02050806060905020404" pitchFamily="18" charset="0"/>
                <a:cs typeface="Times New Roman" panose="02020603050405020304" pitchFamily="18" charset="0"/>
              </a:rPr>
              <a:t>Antihypertensive in PREGNANCY</a:t>
            </a: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B3A279B7-16E8-48C5-9211-A3CF979E5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25" y="4643438"/>
            <a:ext cx="2284413" cy="430212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>
                <a:latin typeface="Bernard MT Condensed" panose="020508060609050204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 Enhance Uptake </a:t>
            </a: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C38673A8-B95C-4064-A6C4-5707CA7F6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3063" y="4643438"/>
            <a:ext cx="2128837" cy="430212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>
                <a:latin typeface="Bernard MT Condensed" panose="020508060609050204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 Inhibit Release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0766205C-3F56-4BB3-A6CC-D686C0C89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5" y="6021388"/>
            <a:ext cx="5964238" cy="523875"/>
          </a:xfrm>
          <a:prstGeom prst="rect">
            <a:avLst/>
          </a:prstGeom>
          <a:solidFill>
            <a:srgbClr val="001848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FFFF00"/>
                </a:solidFill>
                <a:latin typeface="Bernard MT Condensed" panose="02050806060905020404" pitchFamily="18" charset="0"/>
                <a:cs typeface="Times New Roman" panose="02020603050405020304" pitchFamily="18" charset="0"/>
              </a:rPr>
              <a:t>2. Adrenoceptor Blockers [ADRENOLYTICS]</a:t>
            </a:r>
          </a:p>
        </p:txBody>
      </p:sp>
      <p:grpSp>
        <p:nvGrpSpPr>
          <p:cNvPr id="2" name="Group 207">
            <a:extLst>
              <a:ext uri="{FF2B5EF4-FFF2-40B4-BE49-F238E27FC236}">
                <a16:creationId xmlns:a16="http://schemas.microsoft.com/office/drawing/2014/main" id="{1B9E809D-FB0B-4431-B0E9-B0E1270AEDE1}"/>
              </a:ext>
            </a:extLst>
          </p:cNvPr>
          <p:cNvGrpSpPr>
            <a:grpSpLocks/>
          </p:cNvGrpSpPr>
          <p:nvPr/>
        </p:nvGrpSpPr>
        <p:grpSpPr bwMode="auto">
          <a:xfrm>
            <a:off x="1279525" y="3517900"/>
            <a:ext cx="1720850" cy="3340100"/>
            <a:chOff x="1279456" y="3517284"/>
            <a:chExt cx="1720908" cy="3340716"/>
          </a:xfrm>
        </p:grpSpPr>
        <p:sp>
          <p:nvSpPr>
            <p:cNvPr id="12463" name="TextBox 203">
              <a:extLst>
                <a:ext uri="{FF2B5EF4-FFF2-40B4-BE49-F238E27FC236}">
                  <a16:creationId xmlns:a16="http://schemas.microsoft.com/office/drawing/2014/main" id="{A18C722A-7715-4687-BD6C-1122349DF9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9456" y="3517284"/>
              <a:ext cx="57147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200" b="1">
                  <a:solidFill>
                    <a:srgbClr val="FFFF00"/>
                  </a:solidFill>
                  <a:latin typeface="Symbol" panose="05050102010706020507" pitchFamily="18" charset="2"/>
                  <a:cs typeface="Times New Roman" panose="02020603050405020304" pitchFamily="18" charset="0"/>
                </a:rPr>
                <a:t>a</a:t>
              </a:r>
              <a:r>
                <a:rPr lang="en-US" altLang="en-US" sz="2200" b="1" baseline="-25000">
                  <a:solidFill>
                    <a:srgbClr val="FFFF00"/>
                  </a:solidFill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2464" name="TextBox 204">
              <a:extLst>
                <a:ext uri="{FF2B5EF4-FFF2-40B4-BE49-F238E27FC236}">
                  <a16:creationId xmlns:a16="http://schemas.microsoft.com/office/drawing/2014/main" id="{14321AEE-3D93-4308-927E-8813964E06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0166" y="6427113"/>
              <a:ext cx="57147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200" b="1">
                  <a:solidFill>
                    <a:srgbClr val="FFFF00"/>
                  </a:solidFill>
                  <a:latin typeface="Symbol" panose="05050102010706020507" pitchFamily="18" charset="2"/>
                  <a:cs typeface="Times New Roman" panose="02020603050405020304" pitchFamily="18" charset="0"/>
                </a:rPr>
                <a:t>a</a:t>
              </a:r>
              <a:r>
                <a:rPr lang="en-US" altLang="en-US" sz="2200" b="1" baseline="-25000">
                  <a:solidFill>
                    <a:srgbClr val="FFFF00"/>
                  </a:solidFill>
                  <a:latin typeface="Symbol" panose="05050102010706020507" pitchFamily="18" charset="2"/>
                  <a:cs typeface="Times New Roman" panose="02020603050405020304" pitchFamily="18" charset="0"/>
                </a:rPr>
                <a:t>1</a:t>
              </a:r>
              <a:endParaRPr lang="en-US" altLang="en-US" sz="2200" b="1" baseline="-25000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2465" name="TextBox 205">
              <a:extLst>
                <a:ext uri="{FF2B5EF4-FFF2-40B4-BE49-F238E27FC236}">
                  <a16:creationId xmlns:a16="http://schemas.microsoft.com/office/drawing/2014/main" id="{123A0E78-8FDA-4D9B-BDB0-E9583D29E5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3880" y="6399817"/>
              <a:ext cx="57147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200" b="1">
                  <a:solidFill>
                    <a:srgbClr val="FFFF00"/>
                  </a:solidFill>
                  <a:latin typeface="Symbol" panose="05050102010706020507" pitchFamily="18" charset="2"/>
                  <a:cs typeface="Times New Roman" panose="02020603050405020304" pitchFamily="18" charset="0"/>
                </a:rPr>
                <a:t>b</a:t>
              </a:r>
              <a:r>
                <a:rPr lang="en-US" altLang="en-US" sz="2200" b="1" baseline="-25000">
                  <a:solidFill>
                    <a:srgbClr val="FFFF00"/>
                  </a:solidFill>
                  <a:latin typeface="Symbol" panose="05050102010706020507" pitchFamily="18" charset="2"/>
                  <a:cs typeface="Times New Roman" panose="02020603050405020304" pitchFamily="18" charset="0"/>
                </a:rPr>
                <a:t>1</a:t>
              </a:r>
              <a:endParaRPr lang="en-US" altLang="en-US" sz="2200" b="1" baseline="-25000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2466" name="TextBox 206">
              <a:extLst>
                <a:ext uri="{FF2B5EF4-FFF2-40B4-BE49-F238E27FC236}">
                  <a16:creationId xmlns:a16="http://schemas.microsoft.com/office/drawing/2014/main" id="{B5B68AA3-292F-48F4-BB27-9AF036AE74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8892" y="6313816"/>
              <a:ext cx="57147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200" b="1">
                  <a:solidFill>
                    <a:srgbClr val="FFFF00"/>
                  </a:solidFill>
                  <a:latin typeface="Symbol" panose="05050102010706020507" pitchFamily="18" charset="2"/>
                  <a:cs typeface="Times New Roman" panose="02020603050405020304" pitchFamily="18" charset="0"/>
                </a:rPr>
                <a:t>b</a:t>
              </a:r>
              <a:r>
                <a:rPr lang="en-US" altLang="en-US" sz="2200" b="1" baseline="-25000">
                  <a:solidFill>
                    <a:srgbClr val="FFFF00"/>
                  </a:solidFill>
                  <a:latin typeface="Symbol" panose="05050102010706020507" pitchFamily="18" charset="2"/>
                  <a:cs typeface="Times New Roman" panose="02020603050405020304" pitchFamily="18" charset="0"/>
                </a:rPr>
                <a:t>2</a:t>
              </a:r>
              <a:endParaRPr lang="en-US" altLang="en-US" sz="2200" b="1" baseline="-25000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175" name="Rectangle 174">
            <a:extLst>
              <a:ext uri="{FF2B5EF4-FFF2-40B4-BE49-F238E27FC236}">
                <a16:creationId xmlns:a16="http://schemas.microsoft.com/office/drawing/2014/main" id="{F086A31B-39DF-44D1-B147-2C5AADF71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400" y="4117975"/>
            <a:ext cx="3251200" cy="830263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 Narrow" panose="020B0606020202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4. Clonidine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Presynaptic </a:t>
            </a:r>
            <a:r>
              <a:rPr lang="en-US" altLang="en-US" sz="2400" b="1" dirty="0">
                <a:solidFill>
                  <a:srgbClr val="0000FF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US" altLang="en-US" sz="2400" b="1" baseline="-25000" dirty="0">
                <a:solidFill>
                  <a:srgbClr val="0000FF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00FF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agonist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 animBg="1"/>
      <p:bldP spid="194" grpId="1" animBg="1"/>
      <p:bldP spid="195" grpId="0" animBg="1"/>
      <p:bldP spid="195" grpId="1" animBg="1"/>
      <p:bldP spid="196" grpId="0" animBg="1"/>
      <p:bldP spid="196" grpId="1" animBg="1"/>
      <p:bldP spid="59" grpId="0" animBg="1"/>
      <p:bldP spid="189" grpId="0"/>
      <p:bldP spid="189" grpId="1"/>
      <p:bldP spid="191" grpId="0" animBg="1"/>
      <p:bldP spid="191" grpId="1" animBg="1"/>
      <p:bldP spid="192" grpId="0" animBg="1"/>
      <p:bldP spid="192" grpId="1" animBg="1"/>
      <p:bldP spid="193" grpId="0"/>
      <p:bldP spid="193" grpId="1"/>
      <p:bldP spid="201" grpId="0" animBg="1"/>
      <p:bldP spid="201" grpId="1" animBg="1"/>
      <p:bldP spid="202" grpId="0" animBg="1"/>
      <p:bldP spid="202" grpId="1" animBg="1"/>
      <p:bldP spid="203" grpId="0" animBg="1"/>
      <p:bldP spid="17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1930D0E0-B8D9-4C27-8F3F-531FB23B1E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334375" cy="762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b="1" i="1" dirty="0">
                <a:solidFill>
                  <a:srgbClr val="C00000"/>
                </a:solidFill>
                <a:latin typeface="Monotype Corsiva" pitchFamily="66" charset="0"/>
                <a:cs typeface="+mj-cs"/>
              </a:rPr>
              <a:t>Adrenergic receptor blockers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E7EC2E5E-08CF-45FC-941F-7A4936907D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981200"/>
            <a:ext cx="8458200" cy="2895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>
                <a:latin typeface="Times New Roman" panose="02020603050405020304" pitchFamily="18" charset="0"/>
                <a:sym typeface="Symbol" panose="05050102010706020507" pitchFamily="18" charset="2"/>
              </a:rPr>
              <a:t>Include</a:t>
            </a:r>
          </a:p>
          <a:p>
            <a:pPr eaLnBrk="1" hangingPunct="1"/>
            <a:r>
              <a:rPr lang="en-US" altLang="en-US" b="1">
                <a:latin typeface="Times New Roman" panose="02020603050405020304" pitchFamily="18" charset="0"/>
                <a:sym typeface="Symbol" panose="05050102010706020507" pitchFamily="18" charset="2"/>
              </a:rPr>
              <a:t>-receptor  antagonists </a:t>
            </a:r>
          </a:p>
          <a:p>
            <a:pPr eaLnBrk="1" hangingPunct="1"/>
            <a:r>
              <a:rPr lang="en-US" altLang="en-US" b="1">
                <a:latin typeface="Times New Roman" panose="02020603050405020304" pitchFamily="18" charset="0"/>
                <a:sym typeface="Symbol" panose="05050102010706020507" pitchFamily="18" charset="2"/>
              </a:rPr>
              <a:t>β-receptor antagonists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>
                <a:latin typeface="Times New Roman" panose="02020603050405020304" pitchFamily="18" charset="0"/>
                <a:sym typeface="Symbol" panose="05050102010706020507" pitchFamily="18" charset="2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851EB291-71C6-484D-AE19-1BA362280D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334375" cy="762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b="1" i="1" dirty="0">
                <a:latin typeface="Monotype Corsiva" pitchFamily="66" charset="0"/>
                <a:cs typeface="+mj-cs"/>
              </a:rPr>
              <a:t> </a:t>
            </a:r>
            <a:r>
              <a:rPr lang="en-US" sz="3600" b="1" i="1" dirty="0">
                <a:solidFill>
                  <a:srgbClr val="C00000"/>
                </a:solidFill>
                <a:latin typeface="Monotype Corsiva" pitchFamily="66" charset="0"/>
                <a:cs typeface="+mj-cs"/>
              </a:rPr>
              <a:t>Classification of  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+mj-cs"/>
                <a:sym typeface="Symbol" pitchFamily="18" charset="2"/>
              </a:rPr>
              <a:t></a:t>
            </a:r>
            <a:r>
              <a:rPr lang="en-US" sz="3600" b="1" i="1" dirty="0">
                <a:solidFill>
                  <a:srgbClr val="C00000"/>
                </a:solidFill>
                <a:latin typeface="Monotype Corsiva" pitchFamily="66" charset="0"/>
                <a:cs typeface="+mj-cs"/>
              </a:rPr>
              <a:t>-receptor  Antagonists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9E665632-DB3A-4ECD-BB43-8DDE72B958D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981200"/>
            <a:ext cx="9144000" cy="4038600"/>
          </a:xfrm>
        </p:spPr>
        <p:txBody>
          <a:bodyPr/>
          <a:lstStyle/>
          <a:p>
            <a:pPr eaLnBrk="1" hangingPunct="1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Non-selective antagonists </a:t>
            </a:r>
            <a:r>
              <a:rPr lang="en-US" altLang="en-US" b="1" dirty="0">
                <a:latin typeface="Times New Roman" panose="02020603050405020304" pitchFamily="18" charset="0"/>
                <a:sym typeface="Symbol" panose="05050102010706020507" pitchFamily="18" charset="2"/>
              </a:rPr>
              <a:t>e.g. </a:t>
            </a:r>
            <a:r>
              <a:rPr lang="en-US" altLang="en-US" b="1" dirty="0" err="1">
                <a:latin typeface="Times New Roman" panose="02020603050405020304" pitchFamily="18" charset="0"/>
                <a:sym typeface="Symbol" panose="05050102010706020507" pitchFamily="18" charset="2"/>
              </a:rPr>
              <a:t>phenoxybenzamine</a:t>
            </a:r>
            <a:r>
              <a:rPr lang="en-US" altLang="en-US" b="1" dirty="0">
                <a:latin typeface="Times New Roman" panose="02020603050405020304" pitchFamily="18" charset="0"/>
                <a:sym typeface="Symbol" panose="05050102010706020507" pitchFamily="18" charset="2"/>
              </a:rPr>
              <a:t> &amp; </a:t>
            </a:r>
            <a:r>
              <a:rPr lang="en-US" altLang="en-US" b="1" dirty="0" err="1">
                <a:latin typeface="Times New Roman" panose="02020603050405020304" pitchFamily="18" charset="0"/>
                <a:sym typeface="Symbol" panose="05050102010706020507" pitchFamily="18" charset="2"/>
              </a:rPr>
              <a:t>phentolamine</a:t>
            </a:r>
            <a:r>
              <a:rPr lang="en-US" altLang="en-US" b="1" dirty="0">
                <a:latin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  <a:p>
            <a:pPr eaLnBrk="1" hangingPunct="1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n-US" altLang="en-US" b="1" baseline="-25000" dirty="0">
                <a:solidFill>
                  <a:srgbClr val="C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-selective antagonists </a:t>
            </a:r>
            <a:r>
              <a:rPr lang="en-US" altLang="en-US" b="1" dirty="0">
                <a:latin typeface="Times New Roman" panose="02020603050405020304" pitchFamily="18" charset="0"/>
                <a:sym typeface="Symbol" panose="05050102010706020507" pitchFamily="18" charset="2"/>
              </a:rPr>
              <a:t>e.g. </a:t>
            </a:r>
            <a:r>
              <a:rPr lang="en-US" altLang="en-US" b="1" dirty="0" err="1">
                <a:latin typeface="Times New Roman" panose="02020603050405020304" pitchFamily="18" charset="0"/>
                <a:sym typeface="Symbol" panose="05050102010706020507" pitchFamily="18" charset="2"/>
              </a:rPr>
              <a:t>prazosin</a:t>
            </a:r>
            <a:r>
              <a:rPr lang="en-US" altLang="en-US" b="1" dirty="0">
                <a:latin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altLang="en-US" b="1" dirty="0" err="1">
                <a:latin typeface="Times New Roman" panose="02020603050405020304" pitchFamily="18" charset="0"/>
                <a:sym typeface="Symbol" panose="05050102010706020507" pitchFamily="18" charset="2"/>
              </a:rPr>
              <a:t>doxazosin</a:t>
            </a:r>
            <a:r>
              <a:rPr lang="en-US" altLang="en-US" b="1" dirty="0">
                <a:latin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  <a:p>
            <a:pPr eaLnBrk="1" hangingPunct="1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n-US" altLang="en-US" b="1" baseline="-25000" dirty="0">
                <a:solidFill>
                  <a:srgbClr val="C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1A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-selective antagonists </a:t>
            </a:r>
            <a:r>
              <a:rPr lang="en-US" altLang="en-US" b="1" dirty="0">
                <a:latin typeface="Times New Roman" panose="02020603050405020304" pitchFamily="18" charset="0"/>
                <a:sym typeface="Symbol" panose="05050102010706020507" pitchFamily="18" charset="2"/>
              </a:rPr>
              <a:t>e.g. </a:t>
            </a:r>
            <a:r>
              <a:rPr lang="en-US" altLang="en-US" b="1" dirty="0" err="1">
                <a:latin typeface="Times New Roman" panose="02020603050405020304" pitchFamily="18" charset="0"/>
                <a:sym typeface="Symbol" panose="05050102010706020507" pitchFamily="18" charset="2"/>
              </a:rPr>
              <a:t>Tamsulosin</a:t>
            </a:r>
            <a:endParaRPr lang="en-US" altLang="en-US" b="1" dirty="0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n-US" altLang="en-US" b="1" baseline="-25000" dirty="0">
                <a:solidFill>
                  <a:srgbClr val="C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-selective antagonists </a:t>
            </a:r>
            <a:r>
              <a:rPr lang="en-US" altLang="en-US" b="1" dirty="0">
                <a:latin typeface="Times New Roman" panose="02020603050405020304" pitchFamily="18" charset="0"/>
                <a:sym typeface="Symbol" panose="05050102010706020507" pitchFamily="18" charset="2"/>
              </a:rPr>
              <a:t>e.g. </a:t>
            </a:r>
            <a:r>
              <a:rPr lang="en-US" altLang="en-US" b="1" dirty="0" err="1">
                <a:latin typeface="Times New Roman" panose="02020603050405020304" pitchFamily="18" charset="0"/>
                <a:sym typeface="Symbol" panose="05050102010706020507" pitchFamily="18" charset="2"/>
              </a:rPr>
              <a:t>yohimbine</a:t>
            </a:r>
            <a:endParaRPr lang="en-US" altLang="en-US" b="1" dirty="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851EB291-71C6-484D-AE19-1BA362280D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1" y="152400"/>
            <a:ext cx="8334375" cy="762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b="1" i="1" dirty="0">
                <a:latin typeface="Monotype Corsiva" pitchFamily="66" charset="0"/>
                <a:cs typeface="+mj-cs"/>
              </a:rPr>
              <a:t> </a:t>
            </a:r>
            <a:r>
              <a:rPr lang="en-US" sz="3600" b="1" i="1" dirty="0">
                <a:solidFill>
                  <a:srgbClr val="C00000"/>
                </a:solidFill>
                <a:latin typeface="Monotype Corsiva" pitchFamily="66" charset="0"/>
                <a:cs typeface="+mj-cs"/>
              </a:rPr>
              <a:t>Classification of  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+mj-cs"/>
                <a:sym typeface="Symbol" pitchFamily="18" charset="2"/>
              </a:rPr>
              <a:t></a:t>
            </a:r>
            <a:r>
              <a:rPr lang="en-US" sz="3600" b="1" i="1" dirty="0">
                <a:solidFill>
                  <a:srgbClr val="C00000"/>
                </a:solidFill>
                <a:latin typeface="Monotype Corsiva" pitchFamily="66" charset="0"/>
                <a:cs typeface="+mj-cs"/>
              </a:rPr>
              <a:t>-receptor  Antagonists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04801" y="1219200"/>
            <a:ext cx="8610600" cy="5105400"/>
            <a:chOff x="762001" y="852488"/>
            <a:chExt cx="8381999" cy="429101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lum bright="-27000" contrast="31000"/>
            </a:blip>
            <a:srcRect/>
            <a:stretch>
              <a:fillRect/>
            </a:stretch>
          </p:blipFill>
          <p:spPr bwMode="auto">
            <a:xfrm>
              <a:off x="762001" y="852488"/>
              <a:ext cx="7315199" cy="3624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>
              <a:lum bright="-27000" contrast="31000"/>
            </a:blip>
            <a:srcRect/>
            <a:stretch>
              <a:fillRect/>
            </a:stretch>
          </p:blipFill>
          <p:spPr bwMode="auto">
            <a:xfrm>
              <a:off x="8077200" y="3248025"/>
              <a:ext cx="1066800" cy="18954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7D1F5B74-46B9-4936-A742-895552D20E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34375" cy="685800"/>
          </a:xfrm>
        </p:spPr>
        <p:txBody>
          <a:bodyPr/>
          <a:lstStyle/>
          <a:p>
            <a:pPr algn="ctr" eaLnBrk="1" hangingPunct="1"/>
            <a:r>
              <a:rPr lang="en-US" altLang="en-US" sz="3600" b="1" i="1" dirty="0">
                <a:solidFill>
                  <a:srgbClr val="0000FF"/>
                </a:solidFill>
                <a:latin typeface="Monotype Corsiva" panose="03010101010201010101" pitchFamily="66" charset="0"/>
              </a:rPr>
              <a:t>Non-Selective 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n-US" altLang="en-US" sz="3600" b="1" i="1" dirty="0">
                <a:solidFill>
                  <a:srgbClr val="0000FF"/>
                </a:solidFill>
                <a:latin typeface="Monotype Corsiva" panose="03010101010201010101" pitchFamily="66" charset="0"/>
              </a:rPr>
              <a:t>- Adrenoceptor Antagonists</a:t>
            </a:r>
            <a:r>
              <a:rPr lang="en-US" altLang="en-US" sz="4800" b="1" i="1" dirty="0">
                <a:solidFill>
                  <a:srgbClr val="0000FF"/>
                </a:solidFill>
                <a:latin typeface="Monotype Corsiva" panose="03010101010201010101" pitchFamily="66" charset="0"/>
              </a:rPr>
              <a:t> 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86A6F49C-2557-463B-B1BC-199C45726C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981200"/>
            <a:ext cx="4419600" cy="4267200"/>
          </a:xfr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4000" b="1" u="sng" dirty="0">
                <a:solidFill>
                  <a:srgbClr val="0000FF"/>
                </a:solidFill>
                <a:latin typeface="Monotype Corsiva" pitchFamily="66" charset="0"/>
                <a:sym typeface="Symbol" pitchFamily="18" charset="2"/>
              </a:rPr>
              <a:t>Phenoxybenzamine: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Irreversible blocker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en-US" sz="2800" b="1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and </a:t>
            </a:r>
            <a:r>
              <a:rPr lang="en-US" sz="2800" b="1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800" b="1" baseline="-25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receptors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Greater affinity 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Forms covalent bond with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receptor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Long-acting</a:t>
            </a:r>
            <a:r>
              <a:rPr lang="en-US" sz="2800" b="1" dirty="0">
                <a:latin typeface="Times New Roman" pitchFamily="18" charset="0"/>
                <a:sym typeface="Symbol" pitchFamily="18" charset="2"/>
              </a:rPr>
              <a:t> (24 </a:t>
            </a:r>
            <a:r>
              <a:rPr lang="en-US" sz="2800" b="1" dirty="0" err="1">
                <a:latin typeface="Times New Roman" pitchFamily="18" charset="0"/>
                <a:sym typeface="Symbol" pitchFamily="18" charset="2"/>
              </a:rPr>
              <a:t>hrs</a:t>
            </a:r>
            <a:r>
              <a:rPr lang="en-US" sz="2800" b="1" dirty="0">
                <a:latin typeface="Times New Roman" pitchFamily="18" charset="0"/>
                <a:sym typeface="Symbol" pitchFamily="18" charset="2"/>
              </a:rPr>
              <a:t>)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n-US" b="1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613C795-0397-40F4-90FD-031C04DE5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1905000"/>
            <a:ext cx="3962400" cy="2514600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ts val="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US" sz="4000" b="1" u="sng" kern="0" dirty="0">
                <a:solidFill>
                  <a:srgbClr val="0000FF"/>
                </a:solidFill>
                <a:latin typeface="Monotype Corsiva" pitchFamily="66" charset="0"/>
                <a:cs typeface="Arial" pitchFamily="34" charset="0"/>
                <a:sym typeface="Symbol" pitchFamily="18" charset="2"/>
              </a:rPr>
              <a:t>Phentolamine:</a:t>
            </a:r>
          </a:p>
          <a:p>
            <a:pPr marL="342900" indent="-342900" eaLnBrk="1" hangingPunct="1">
              <a:spcBef>
                <a:spcPts val="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US" sz="3000" b="1" kern="0" dirty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Reversible blocker</a:t>
            </a:r>
            <a:endParaRPr lang="en-US" sz="3000" b="1" kern="0" dirty="0">
              <a:latin typeface="Times New Roman" pitchFamily="18" charset="0"/>
              <a:sym typeface="Symbol" pitchFamily="18" charset="2"/>
            </a:endParaRPr>
          </a:p>
          <a:p>
            <a:pPr marL="342900" indent="-342900" eaLnBrk="1" hangingPunct="1">
              <a:spcBef>
                <a:spcPts val="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US" sz="3000" b="1" dirty="0">
                <a:latin typeface="Times New Roman" pitchFamily="18" charset="0"/>
                <a:sym typeface="Symbol" pitchFamily="18" charset="2"/>
              </a:rPr>
              <a:t>Competitive antagonist</a:t>
            </a:r>
          </a:p>
          <a:p>
            <a:pPr marL="342900" indent="-342900" eaLnBrk="1" hangingPunct="1">
              <a:spcBef>
                <a:spcPts val="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US" sz="3000" b="1" dirty="0">
                <a:latin typeface="Times New Roman" pitchFamily="18" charset="0"/>
                <a:sym typeface="Symbol" pitchFamily="18" charset="2"/>
              </a:rPr>
              <a:t></a:t>
            </a:r>
            <a:r>
              <a:rPr lang="en-US" sz="3000" b="1" baseline="-25000" dirty="0">
                <a:latin typeface="Times New Roman" pitchFamily="18" charset="0"/>
                <a:sym typeface="Symbol" pitchFamily="18" charset="2"/>
              </a:rPr>
              <a:t>1</a:t>
            </a:r>
            <a:r>
              <a:rPr lang="en-US" sz="3000" b="1" kern="0" dirty="0">
                <a:latin typeface="Times New Roman" pitchFamily="18" charset="0"/>
                <a:sym typeface="Symbol" pitchFamily="18" charset="2"/>
              </a:rPr>
              <a:t> &amp; </a:t>
            </a:r>
            <a:r>
              <a:rPr lang="en-US" sz="3000" b="1" dirty="0">
                <a:latin typeface="Times New Roman" pitchFamily="18" charset="0"/>
                <a:sym typeface="Symbol" pitchFamily="18" charset="2"/>
              </a:rPr>
              <a:t></a:t>
            </a:r>
            <a:r>
              <a:rPr lang="en-US" sz="3000" b="1" baseline="-25000" dirty="0">
                <a:latin typeface="Times New Roman" pitchFamily="18" charset="0"/>
                <a:sym typeface="Symbol" pitchFamily="18" charset="2"/>
              </a:rPr>
              <a:t>2</a:t>
            </a:r>
            <a:r>
              <a:rPr lang="en-US" sz="3000" b="1" kern="0" dirty="0">
                <a:latin typeface="Times New Roman" pitchFamily="18" charset="0"/>
                <a:sym typeface="Symbol" pitchFamily="18" charset="2"/>
              </a:rPr>
              <a:t> receptors.</a:t>
            </a:r>
          </a:p>
          <a:p>
            <a:pPr marL="342900" indent="-342900" eaLnBrk="1" hangingPunct="1">
              <a:spcBef>
                <a:spcPts val="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US" sz="3000" b="1" kern="0" dirty="0">
                <a:latin typeface="Times New Roman" pitchFamily="18" charset="0"/>
                <a:sym typeface="Symbol" pitchFamily="18" charset="2"/>
              </a:rPr>
              <a:t>Short acting (4 hrs).  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en-US" sz="3000" b="1" kern="0" dirty="0">
              <a:latin typeface="Times New Roman" pitchFamily="18" charset="0"/>
              <a:sym typeface="Symbol" pitchFamily="18" charset="2"/>
            </a:endParaRPr>
          </a:p>
        </p:txBody>
      </p:sp>
      <p:pic>
        <p:nvPicPr>
          <p:cNvPr id="7" name="Picture 2" descr="صورة ذات صلة">
            <a:hlinkClick r:id="rId2"/>
            <a:extLst>
              <a:ext uri="{FF2B5EF4-FFF2-40B4-BE49-F238E27FC236}">
                <a16:creationId xmlns:a16="http://schemas.microsoft.com/office/drawing/2014/main" id="{0C2FDE63-EAE0-4B37-B445-A9C4ABC1D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495800"/>
            <a:ext cx="39624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DD1B3F0F-906E-46E2-9B4D-8C3DD32870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304800"/>
            <a:ext cx="8610600" cy="6324600"/>
          </a:xfrm>
        </p:spPr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en-US" altLang="en-US" b="1" dirty="0">
                <a:latin typeface="Times New Roman" panose="02020603050405020304" pitchFamily="18" charset="0"/>
                <a:sym typeface="Symbol" panose="05050102010706020507" pitchFamily="18" charset="2"/>
              </a:rPr>
              <a:t>Pharmacological actions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endParaRPr lang="en-US" altLang="en-US" b="1" dirty="0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endParaRPr lang="en-US" altLang="en-US" b="1" dirty="0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en-US" altLang="en-US" b="1" dirty="0">
                <a:latin typeface="Times New Roman" panose="02020603050405020304" pitchFamily="18" charset="0"/>
                <a:sym typeface="Symbol" panose="05050102010706020507" pitchFamily="18" charset="2"/>
              </a:rPr>
              <a:t>Both drugs cause: </a:t>
            </a:r>
          </a:p>
          <a:p>
            <a:pPr marL="609600" indent="-609600" eaLnBrk="1" hangingPunct="1">
              <a:spcBef>
                <a:spcPts val="600"/>
              </a:spcBef>
              <a:buFont typeface="Wingdings" panose="05000000000000000000" pitchFamily="2" charset="2"/>
              <a:buAutoNum type="arabicParenR"/>
            </a:pPr>
            <a:r>
              <a:rPr lang="en-US" altLang="en-US" b="1" dirty="0">
                <a:solidFill>
                  <a:srgbClr val="003399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Vasodilatation →Decrease peripheral vascular resistance</a:t>
            </a:r>
          </a:p>
          <a:p>
            <a:pPr marL="609600" indent="-609600" eaLnBrk="1" hangingPunct="1">
              <a:spcBef>
                <a:spcPts val="600"/>
              </a:spcBef>
              <a:buFont typeface="Wingdings" panose="05000000000000000000" pitchFamily="2" charset="2"/>
              <a:buAutoNum type="arabicParenR"/>
            </a:pPr>
            <a:r>
              <a:rPr lang="en-US" altLang="en-US" b="1" dirty="0">
                <a:solidFill>
                  <a:srgbClr val="003399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Postural hypotension.</a:t>
            </a:r>
          </a:p>
          <a:p>
            <a:pPr marL="609600" indent="-609600" eaLnBrk="1" hangingPunct="1">
              <a:spcBef>
                <a:spcPts val="600"/>
              </a:spcBef>
              <a:buFont typeface="Wingdings" panose="05000000000000000000" pitchFamily="2" charset="2"/>
              <a:buAutoNum type="arabicParenR"/>
            </a:pPr>
            <a:r>
              <a:rPr lang="en-US" altLang="en-US" b="1" dirty="0">
                <a:solidFill>
                  <a:srgbClr val="003399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Reflex tachycardia: 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altLang="en-US" b="1" dirty="0">
                <a:latin typeface="Times New Roman" panose="02020603050405020304" pitchFamily="18" charset="0"/>
                <a:sym typeface="Symbol" panose="05050102010706020507" pitchFamily="18" charset="2"/>
              </a:rPr>
              <a:t>due to the fall in B.P mediated by baroreceptor reflex and due to </a:t>
            </a:r>
            <a:r>
              <a:rPr lang="en-US" altLang="en-US" b="1" baseline="-25000" dirty="0">
                <a:latin typeface="Times New Roman" panose="02020603050405020304" pitchFamily="18" charset="0"/>
                <a:sym typeface="Symbol" panose="05050102010706020507" pitchFamily="18" charset="2"/>
              </a:rPr>
              <a:t>2 </a:t>
            </a:r>
            <a:r>
              <a:rPr lang="en-US" altLang="en-US" b="1" dirty="0">
                <a:latin typeface="Times New Roman" panose="02020603050405020304" pitchFamily="18" charset="0"/>
                <a:sym typeface="Symbol" panose="05050102010706020507" pitchFamily="18" charset="2"/>
              </a:rPr>
              <a:t>blockade.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214313"/>
            <a:ext cx="8569325" cy="6238875"/>
          </a:xfrm>
          <a:ln>
            <a:solidFill>
              <a:srgbClr val="FFFF00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By the end of this lecture, the student should be able to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Clr>
                <a:srgbClr val="EC1EDD"/>
              </a:buClr>
            </a:pP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EC1EDD"/>
              </a:buClr>
            </a:pP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EC1EDD"/>
              </a:buClr>
            </a:pP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1200"/>
              </a:spcBef>
              <a:buClr>
                <a:srgbClr val="EC1EDD"/>
              </a:buClr>
            </a:pPr>
            <a:r>
              <a:rPr lang="en-US" altLang="en-US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Outline the mechanisms of action of adrenergic neuron blockers</a:t>
            </a:r>
          </a:p>
          <a:p>
            <a:pPr eaLnBrk="1" hangingPunct="1">
              <a:spcBef>
                <a:spcPts val="1200"/>
              </a:spcBef>
              <a:buClr>
                <a:srgbClr val="EC1EDD"/>
              </a:buClr>
            </a:pPr>
            <a:r>
              <a:rPr lang="en-US" altLang="en-US" sz="2400" b="1" dirty="0">
                <a:latin typeface="Times New Roman" pitchFamily="18" charset="0"/>
                <a:ea typeface="+mn-ea"/>
                <a:sym typeface="Symbol" pitchFamily="18" charset="2"/>
              </a:rPr>
              <a:t>Classify -receptor blockers into selective &amp; non- selective</a:t>
            </a:r>
          </a:p>
          <a:p>
            <a:pPr eaLnBrk="1" hangingPunct="1">
              <a:spcBef>
                <a:spcPts val="1200"/>
              </a:spcBef>
              <a:buClr>
                <a:srgbClr val="EC1EDD"/>
              </a:buClr>
            </a:pPr>
            <a:r>
              <a:rPr lang="en-US" altLang="en-US" sz="2400" b="1" dirty="0">
                <a:latin typeface="Times New Roman" pitchFamily="18" charset="0"/>
                <a:ea typeface="+mn-ea"/>
                <a:sym typeface="Symbol" pitchFamily="18" charset="2"/>
              </a:rPr>
              <a:t>Know the pharmacokinetic aspects &amp; pharmacodynamic effects of   adrenergic blockers.</a:t>
            </a:r>
          </a:p>
          <a:p>
            <a:pPr eaLnBrk="1" hangingPunct="1">
              <a:spcBef>
                <a:spcPts val="1200"/>
              </a:spcBef>
              <a:buClr>
                <a:srgbClr val="EC1EDD"/>
              </a:buClr>
            </a:pPr>
            <a:r>
              <a:rPr lang="en-US" altLang="en-US" sz="2400" b="1" dirty="0">
                <a:latin typeface="Times New Roman" pitchFamily="18" charset="0"/>
                <a:sym typeface="Symbol" pitchFamily="18" charset="2"/>
              </a:rPr>
              <a:t>Identify the specific uses of non selective and selective              -adrenergic blockers.</a:t>
            </a:r>
            <a:endParaRPr lang="en-US" altLang="en-US" sz="2400" b="1" dirty="0">
              <a:latin typeface="Times New Roman" pitchFamily="18" charset="0"/>
              <a:ea typeface="+mn-ea"/>
              <a:sym typeface="Symbol" pitchFamily="18" charset="2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7B8FFF46-B389-479E-8D06-CBD1FFD421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2057400"/>
            <a:ext cx="8839200" cy="47244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Pheochromocytoma removal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: </a:t>
            </a:r>
            <a:r>
              <a:rPr lang="en-US" altLang="en-US" b="1" dirty="0">
                <a:latin typeface="Times New Roman" panose="02020603050405020304" pitchFamily="18" charset="0"/>
                <a:sym typeface="Symbol" panose="05050102010706020507" pitchFamily="18" charset="2"/>
              </a:rPr>
              <a:t>should be given before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en-US" b="1" dirty="0">
                <a:latin typeface="Times New Roman" panose="02020603050405020304" pitchFamily="18" charset="0"/>
                <a:sym typeface="Symbol" panose="05050102010706020507" pitchFamily="18" charset="2"/>
              </a:rPr>
              <a:t>surgical removal to protect against hypertensive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en-US" b="1" dirty="0">
                <a:latin typeface="Times New Roman" panose="02020603050405020304" pitchFamily="18" charset="0"/>
                <a:sym typeface="Symbol" panose="05050102010706020507" pitchFamily="18" charset="2"/>
              </a:rPr>
              <a:t>crisis. 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endParaRPr lang="en-US" altLang="en-US" sz="800" b="1" dirty="0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b="1" dirty="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FE7F5D-1F8F-4E86-B5FC-E89A3FD2505A}"/>
              </a:ext>
            </a:extLst>
          </p:cNvPr>
          <p:cNvSpPr/>
          <p:nvPr/>
        </p:nvSpPr>
        <p:spPr>
          <a:xfrm>
            <a:off x="304800" y="228600"/>
            <a:ext cx="3525838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spcBef>
                <a:spcPts val="600"/>
              </a:spcBef>
              <a:buClr>
                <a:srgbClr val="3333CC"/>
              </a:buClr>
              <a:buSzPct val="60000"/>
              <a:defRPr/>
            </a:pPr>
            <a:r>
              <a:rPr lang="en-US" altLang="en-US" sz="3200" b="1" kern="0" dirty="0">
                <a:solidFill>
                  <a:srgbClr val="CC00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Therapeutic Uses: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bright="-3000" contrast="11000"/>
          </a:blip>
          <a:srcRect/>
          <a:stretch>
            <a:fillRect/>
          </a:stretch>
        </p:blipFill>
        <p:spPr bwMode="auto">
          <a:xfrm>
            <a:off x="381000" y="4318000"/>
            <a:ext cx="5029200" cy="231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1338" y="4660900"/>
            <a:ext cx="34290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>
            <a:extLst>
              <a:ext uri="{FF2B5EF4-FFF2-40B4-BE49-F238E27FC236}">
                <a16:creationId xmlns:a16="http://schemas.microsoft.com/office/drawing/2014/main" id="{C48BD069-BB5D-45C3-803F-908EA31FEB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4340225" cy="646113"/>
          </a:xfrm>
          <a:noFill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3600" b="1" u="sng">
                <a:solidFill>
                  <a:srgbClr val="CC0000"/>
                </a:solidFill>
                <a:sym typeface="Symbol" panose="05050102010706020507" pitchFamily="18" charset="2"/>
              </a:rPr>
              <a:t>Therapeutic Uses: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11C7890E-55CC-4D44-940B-61CD58D9A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017713"/>
            <a:ext cx="8726488" cy="4611687"/>
          </a:xfrm>
        </p:spPr>
        <p:txBody>
          <a:bodyPr/>
          <a:lstStyle/>
          <a:p>
            <a:pPr>
              <a:defRPr/>
            </a:pPr>
            <a:r>
              <a:rPr lang="en-US" b="1" dirty="0">
                <a:latin typeface="Times New Roman" panose="02020603050405020304" pitchFamily="18" charset="0"/>
                <a:sym typeface="Symbol" panose="05050102010706020507" pitchFamily="18" charset="2"/>
              </a:rPr>
              <a:t>Hypertension</a:t>
            </a:r>
          </a:p>
          <a:p>
            <a:pPr>
              <a:defRPr/>
            </a:pPr>
            <a:r>
              <a:rPr lang="en-US" b="1" dirty="0">
                <a:latin typeface="Times New Roman" panose="02020603050405020304" pitchFamily="18" charset="0"/>
                <a:sym typeface="Symbol" panose="05050102010706020507" pitchFamily="18" charset="2"/>
              </a:rPr>
              <a:t>Peripheral vascular diseases as Reynaud's disease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(vasospasm): </a:t>
            </a:r>
            <a:r>
              <a:rPr lang="en-US" b="1" dirty="0">
                <a:latin typeface="Times New Roman" panose="02020603050405020304" pitchFamily="18" charset="0"/>
                <a:sym typeface="Symbol" panose="05050102010706020507" pitchFamily="18" charset="2"/>
              </a:rPr>
              <a:t>causes fingers and toes to feel numb and cold in response to cold temperature.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ar-SA" dirty="0"/>
          </a:p>
        </p:txBody>
      </p:sp>
      <p:pic>
        <p:nvPicPr>
          <p:cNvPr id="21508" name="Picture 5" descr="230px-Raynaud%27s_Syndrome">
            <a:hlinkClick r:id="rId2"/>
            <a:extLst>
              <a:ext uri="{FF2B5EF4-FFF2-40B4-BE49-F238E27FC236}">
                <a16:creationId xmlns:a16="http://schemas.microsoft.com/office/drawing/2014/main" id="{3373A3CE-0B65-4B40-ADF0-DE8B948AD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191000"/>
            <a:ext cx="331628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صورة ذات صلة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4648200"/>
            <a:ext cx="4419600" cy="22070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752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99B2FB1F-52A7-482F-A249-6D07DB6796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304800"/>
            <a:ext cx="85344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600" b="1" u="sng" dirty="0">
                <a:solidFill>
                  <a:srgbClr val="CC0000"/>
                </a:solidFill>
                <a:latin typeface="Monotype Corsiva" panose="03010101010201010101" pitchFamily="66" charset="0"/>
                <a:sym typeface="Symbol" panose="05050102010706020507" pitchFamily="18" charset="2"/>
              </a:rPr>
              <a:t>Adverse Effects of  </a:t>
            </a:r>
            <a:r>
              <a:rPr lang="en-US" altLang="en-US" sz="3600" b="1" u="sng" dirty="0">
                <a:solidFill>
                  <a:srgbClr val="CC0000"/>
                </a:solidFill>
                <a:latin typeface="Monotype Corsiva" panose="03010101010201010101" pitchFamily="66" charset="0"/>
              </a:rPr>
              <a:t>non-Selective  </a:t>
            </a:r>
            <a:r>
              <a:rPr lang="en-US" altLang="en-US" sz="3600" b="1" u="sng" dirty="0">
                <a:solidFill>
                  <a:srgbClr val="CC0000"/>
                </a:solidFill>
                <a:latin typeface="Monotype Corsiva" panose="03010101010201010101" pitchFamily="66" charset="0"/>
                <a:sym typeface="Symbol" panose="05050102010706020507" pitchFamily="18" charset="2"/>
              </a:rPr>
              <a:t></a:t>
            </a:r>
            <a:r>
              <a:rPr lang="en-US" altLang="en-US" sz="3600" b="1" u="sng" dirty="0">
                <a:solidFill>
                  <a:srgbClr val="CC0000"/>
                </a:solidFill>
                <a:latin typeface="Monotype Corsiva" panose="03010101010201010101" pitchFamily="66" charset="0"/>
              </a:rPr>
              <a:t>- Adrenoceptor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600" b="1" u="sng" dirty="0">
                <a:solidFill>
                  <a:srgbClr val="CC0000"/>
                </a:solidFill>
                <a:latin typeface="Monotype Corsiva" panose="03010101010201010101" pitchFamily="66" charset="0"/>
              </a:rPr>
              <a:t>Antagonists </a:t>
            </a:r>
            <a:r>
              <a:rPr lang="en-US" altLang="en-US" sz="3600" b="1" u="sng" dirty="0">
                <a:solidFill>
                  <a:srgbClr val="CC0000"/>
                </a:solidFill>
                <a:latin typeface="Monotype Corsiva" panose="03010101010201010101" pitchFamily="66" charset="0"/>
                <a:sym typeface="Symbol" panose="05050102010706020507" pitchFamily="18" charset="2"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b="1" dirty="0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en-US" b="1" dirty="0">
                <a:latin typeface="Times New Roman" panose="02020603050405020304" pitchFamily="18" charset="0"/>
                <a:sym typeface="Symbol" panose="05050102010706020507" pitchFamily="18" charset="2"/>
              </a:rPr>
              <a:t>Orthostatic hypotension (</a:t>
            </a:r>
            <a:r>
              <a:rPr lang="en-US" altLang="en-US" sz="2800" b="1" dirty="0">
                <a:latin typeface="Times New Roman" panose="02020603050405020304" pitchFamily="18" charset="0"/>
                <a:sym typeface="Symbol" panose="05050102010706020507" pitchFamily="18" charset="2"/>
              </a:rPr>
              <a:t>first dose effect</a:t>
            </a:r>
            <a:r>
              <a:rPr lang="en-US" altLang="en-US" b="1" dirty="0">
                <a:latin typeface="Times New Roman" panose="02020603050405020304" pitchFamily="18" charset="0"/>
                <a:sym typeface="Symbol" panose="05050102010706020507" pitchFamily="18" charset="2"/>
              </a:rPr>
              <a:t>)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b="1" dirty="0">
                <a:latin typeface="Times New Roman" panose="02020603050405020304" pitchFamily="18" charset="0"/>
                <a:sym typeface="Symbol" panose="05050102010706020507" pitchFamily="18" charset="2"/>
              </a:rPr>
              <a:t>Reflex tachycardia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b="1" dirty="0">
                <a:latin typeface="Times New Roman" panose="02020603050405020304" pitchFamily="18" charset="0"/>
                <a:sym typeface="Symbol" panose="05050102010706020507" pitchFamily="18" charset="2"/>
              </a:rPr>
              <a:t>Headache, vertigo &amp; drowsiness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b="1" dirty="0">
                <a:latin typeface="Times New Roman" panose="02020603050405020304" pitchFamily="18" charset="0"/>
                <a:sym typeface="Symbol" panose="05050102010706020507" pitchFamily="18" charset="2"/>
              </a:rPr>
              <a:t>Nasal stuffiness or congestion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b="1" dirty="0">
                <a:latin typeface="Times New Roman" panose="02020603050405020304" pitchFamily="18" charset="0"/>
                <a:sym typeface="Symbol" panose="05050102010706020507" pitchFamily="18" charset="2"/>
              </a:rPr>
              <a:t>Male sexual dysfunction (inhibits ejaculation).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en-US" sz="3000" b="1" dirty="0">
              <a:solidFill>
                <a:srgbClr val="CC0000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7B8FFF46-B389-479E-8D06-CBD1FFD421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752600"/>
            <a:ext cx="8839200" cy="46482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FontTx/>
              <a:buNone/>
            </a:pPr>
            <a:endParaRPr lang="en-US" altLang="en-US" sz="800" b="1" dirty="0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Both drugs </a:t>
            </a:r>
            <a:r>
              <a:rPr lang="en-US" altLang="en-US" b="1" dirty="0">
                <a:latin typeface="Times New Roman" panose="02020603050405020304" pitchFamily="18" charset="0"/>
                <a:sym typeface="Symbol" panose="05050102010706020507" pitchFamily="18" charset="2"/>
              </a:rPr>
              <a:t>can precipitate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sym typeface="Symbol" panose="05050102010706020507" pitchFamily="18" charset="2"/>
              </a:rPr>
              <a:t>arrhythmias and</a:t>
            </a:r>
          </a:p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b="1" dirty="0">
                <a:latin typeface="Times New Roman" panose="02020603050405020304" pitchFamily="18" charset="0"/>
                <a:sym typeface="Symbol" panose="05050102010706020507" pitchFamily="18" charset="2"/>
              </a:rPr>
              <a:t>angina and are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contra-indicated in</a:t>
            </a:r>
            <a:r>
              <a:rPr lang="en-US" altLang="en-US" b="1" dirty="0">
                <a:solidFill>
                  <a:srgbClr val="003399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sym typeface="Symbol" panose="05050102010706020507" pitchFamily="18" charset="2"/>
              </a:rPr>
              <a:t>patients with</a:t>
            </a:r>
          </a:p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b="1" dirty="0">
                <a:latin typeface="Times New Roman" panose="02020603050405020304" pitchFamily="18" charset="0"/>
                <a:sym typeface="Symbol" panose="05050102010706020507" pitchFamily="18" charset="2"/>
              </a:rPr>
              <a:t>decreased coronary</a:t>
            </a:r>
            <a:r>
              <a:rPr lang="en-US" altLang="en-US" b="1" dirty="0">
                <a:solidFill>
                  <a:srgbClr val="003399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sym typeface="Symbol" panose="05050102010706020507" pitchFamily="18" charset="2"/>
              </a:rPr>
              <a:t>perfusion.</a:t>
            </a:r>
            <a:endParaRPr lang="en-US" altLang="en-US" b="1" dirty="0">
              <a:solidFill>
                <a:srgbClr val="003399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buFontTx/>
              <a:buNone/>
            </a:pPr>
            <a:endParaRPr lang="en-US" altLang="en-US" b="1" dirty="0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b="1" dirty="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FE7F5D-1F8F-4E86-B5FC-E89A3FD2505A}"/>
              </a:ext>
            </a:extLst>
          </p:cNvPr>
          <p:cNvSpPr/>
          <p:nvPr/>
        </p:nvSpPr>
        <p:spPr>
          <a:xfrm>
            <a:off x="304800" y="228600"/>
            <a:ext cx="3525838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spcBef>
                <a:spcPts val="600"/>
              </a:spcBef>
              <a:buClr>
                <a:srgbClr val="3333CC"/>
              </a:buClr>
              <a:buSzPct val="60000"/>
              <a:defRPr/>
            </a:pPr>
            <a:r>
              <a:rPr lang="en-US" altLang="en-US" sz="3200" b="1" kern="0" dirty="0">
                <a:solidFill>
                  <a:srgbClr val="0000FF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Contraindicated: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6E1DE6F9-4098-49DB-8E45-EE8D88C204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34375" cy="685800"/>
          </a:xfrm>
        </p:spPr>
        <p:txBody>
          <a:bodyPr/>
          <a:lstStyle/>
          <a:p>
            <a:pPr algn="ctr" eaLnBrk="1" hangingPunct="1"/>
            <a:r>
              <a:rPr lang="en-US" altLang="en-US" b="1" i="1">
                <a:solidFill>
                  <a:srgbClr val="C00000"/>
                </a:solidFill>
                <a:latin typeface="Monotype Corsiva" panose="03010101010201010101" pitchFamily="66" charset="0"/>
              </a:rPr>
              <a:t>Selective </a:t>
            </a:r>
            <a:r>
              <a:rPr lang="en-US" altLang="en-US" b="1" i="1">
                <a:solidFill>
                  <a:srgbClr val="C00000"/>
                </a:solidFill>
                <a:latin typeface="Monotype Corsiva" panose="03010101010201010101" pitchFamily="66" charset="0"/>
                <a:sym typeface="Symbol" panose="05050102010706020507" pitchFamily="18" charset="2"/>
              </a:rPr>
              <a:t>1-</a:t>
            </a:r>
            <a:r>
              <a:rPr lang="en-US" altLang="en-US" b="1" i="1">
                <a:solidFill>
                  <a:srgbClr val="C00000"/>
                </a:solidFill>
                <a:latin typeface="Monotype Corsiva" panose="03010101010201010101" pitchFamily="66" charset="0"/>
              </a:rPr>
              <a:t> Antagonists 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21E16743-2E70-44FE-AF8B-D771A6B64E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828800"/>
            <a:ext cx="8534400" cy="4800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sym typeface="Symbol" panose="05050102010706020507" pitchFamily="18" charset="2"/>
              </a:rPr>
              <a:t>Pr</a:t>
            </a:r>
            <a:r>
              <a:rPr lang="en-US" altLang="en-US" sz="2800" b="1" dirty="0" err="1">
                <a:solidFill>
                  <a:schemeClr val="folHlink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azosin</a:t>
            </a:r>
            <a:r>
              <a:rPr lang="en-US" altLang="en-US" sz="2800" b="1" dirty="0">
                <a:solidFill>
                  <a:schemeClr val="folHlink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sym typeface="Symbol" panose="05050102010706020507" pitchFamily="18" charset="2"/>
              </a:rPr>
              <a:t>Dox</a:t>
            </a:r>
            <a:r>
              <a:rPr lang="en-US" altLang="en-US" sz="2800" b="1" dirty="0" err="1">
                <a:solidFill>
                  <a:schemeClr val="folHlink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azosin</a:t>
            </a:r>
            <a:r>
              <a:rPr lang="en-US" altLang="en-US" sz="2800" b="1" dirty="0">
                <a:solidFill>
                  <a:schemeClr val="folHlink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sym typeface="Symbol" panose="05050102010706020507" pitchFamily="18" charset="2"/>
              </a:rPr>
              <a:t>Ter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azosin</a:t>
            </a:r>
            <a:r>
              <a:rPr lang="en-US" altLang="en-US" sz="2800" b="1" dirty="0">
                <a:latin typeface="Times New Roman" panose="02020603050405020304" pitchFamily="18" charset="0"/>
                <a:sym typeface="Symbol" panose="05050102010706020507" pitchFamily="18" charset="2"/>
              </a:rPr>
              <a:t>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000" b="1" dirty="0">
              <a:solidFill>
                <a:srgbClr val="C00000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GB" sz="3000" b="1" dirty="0">
                <a:latin typeface="Times New Roman" panose="02020603050405020304" pitchFamily="18" charset="0"/>
              </a:rPr>
              <a:t>ends with the suffix "-osin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Prazosin</a:t>
            </a:r>
            <a:r>
              <a:rPr lang="en-US" altLang="en-US" sz="3000" b="1" dirty="0">
                <a:solidFill>
                  <a:srgbClr val="003399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3000" b="1" dirty="0">
                <a:latin typeface="Times New Roman" panose="02020603050405020304" pitchFamily="18" charset="0"/>
                <a:sym typeface="Symbol" panose="05050102010706020507" pitchFamily="18" charset="2"/>
              </a:rPr>
              <a:t>(short half-life)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Doxazosin, terazosin  </a:t>
            </a:r>
            <a:r>
              <a:rPr lang="en-US" altLang="en-US" sz="3000" b="1" dirty="0">
                <a:latin typeface="Times New Roman" panose="02020603050405020304" pitchFamily="18" charset="0"/>
                <a:sym typeface="Symbol" panose="05050102010706020507" pitchFamily="18" charset="2"/>
              </a:rPr>
              <a:t>(long half life)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GB" sz="3000" b="1" dirty="0">
                <a:latin typeface="Times New Roman" panose="02020603050405020304" pitchFamily="18" charset="0"/>
              </a:rPr>
              <a:t>All are given orally</a:t>
            </a:r>
            <a:endParaRPr lang="en-US" altLang="en-US" sz="3000" b="1" dirty="0">
              <a:solidFill>
                <a:srgbClr val="003399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000" b="1" dirty="0">
                <a:solidFill>
                  <a:srgbClr val="003399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US" altLang="en-US" sz="3000" b="1" dirty="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5D6F1AAC-5E60-4E6E-AF99-152FB2DC24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34375" cy="685800"/>
          </a:xfrm>
        </p:spPr>
        <p:txBody>
          <a:bodyPr/>
          <a:lstStyle/>
          <a:p>
            <a:pPr algn="ctr" eaLnBrk="1" hangingPunct="1"/>
            <a:r>
              <a:rPr lang="en-US" altLang="en-US" b="1" i="1">
                <a:solidFill>
                  <a:srgbClr val="C00000"/>
                </a:solidFill>
                <a:latin typeface="Monotype Corsiva" panose="03010101010201010101" pitchFamily="66" charset="0"/>
              </a:rPr>
              <a:t>Selective </a:t>
            </a:r>
            <a:r>
              <a:rPr lang="en-US" altLang="en-US" b="1" i="1">
                <a:solidFill>
                  <a:srgbClr val="C00000"/>
                </a:solidFill>
                <a:latin typeface="Monotype Corsiva" panose="03010101010201010101" pitchFamily="66" charset="0"/>
                <a:sym typeface="Symbol" panose="05050102010706020507" pitchFamily="18" charset="2"/>
              </a:rPr>
              <a:t>1-</a:t>
            </a:r>
            <a:r>
              <a:rPr lang="en-US" altLang="en-US" b="1" i="1">
                <a:solidFill>
                  <a:srgbClr val="C00000"/>
                </a:solidFill>
                <a:latin typeface="Monotype Corsiva" panose="03010101010201010101" pitchFamily="66" charset="0"/>
              </a:rPr>
              <a:t> Antagonists 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8D213A5F-58C7-491F-BDC5-AAD91795B0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905000"/>
            <a:ext cx="8763000" cy="47244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Pharmacological effects of </a:t>
            </a:r>
            <a:r>
              <a:rPr lang="en-US" altLang="en-US" sz="3000" b="1" baseline="-25000" dirty="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–antagonists: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altLang="en-US" sz="2800" b="1" dirty="0">
                <a:latin typeface="Times New Roman" panose="02020603050405020304" pitchFamily="18" charset="0"/>
                <a:sym typeface="Symbol" panose="05050102010706020507" pitchFamily="18" charset="2"/>
              </a:rPr>
              <a:t>Relaxation of arterial and venous smooth muscles → Vasodilatation →reduce peripheral vascular resistance 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altLang="en-US" sz="2800" b="1" dirty="0">
                <a:latin typeface="Times New Roman" panose="02020603050405020304" pitchFamily="18" charset="0"/>
                <a:sym typeface="Symbol" panose="05050102010706020507" pitchFamily="18" charset="2"/>
              </a:rPr>
              <a:t>Postural hypotension</a:t>
            </a:r>
          </a:p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altLang="en-US" sz="2800" b="1" dirty="0">
                <a:latin typeface="Times New Roman" panose="02020603050405020304" pitchFamily="18" charset="0"/>
                <a:sym typeface="Symbol" panose="05050102010706020507" pitchFamily="18" charset="2"/>
              </a:rPr>
              <a:t>Reflex tachycardia (</a:t>
            </a:r>
            <a:r>
              <a:rPr lang="en-US" altLang="en-US" sz="2600" b="1" dirty="0">
                <a:latin typeface="Times New Roman" panose="02020603050405020304" pitchFamily="18" charset="0"/>
                <a:sym typeface="Symbol" panose="05050102010706020507" pitchFamily="18" charset="2"/>
              </a:rPr>
              <a:t>less than non-selective </a:t>
            </a:r>
            <a:r>
              <a:rPr lang="en-US" altLang="en-US" sz="2600" b="1" baseline="-25000" dirty="0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b="1" dirty="0">
                <a:latin typeface="Times New Roman" panose="02020603050405020304" pitchFamily="18" charset="0"/>
                <a:sym typeface="Symbol" panose="05050102010706020507" pitchFamily="18" charset="2"/>
              </a:rPr>
              <a:t>blockers</a:t>
            </a:r>
            <a:r>
              <a:rPr lang="en-US" altLang="en-US" sz="2800" b="1" dirty="0">
                <a:latin typeface="Times New Roman" panose="02020603050405020304" pitchFamily="18" charset="0"/>
                <a:sym typeface="Symbol" panose="05050102010706020507" pitchFamily="18" charset="2"/>
              </a:rPr>
              <a:t>) </a:t>
            </a:r>
          </a:p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GB" sz="2800" b="1" dirty="0">
                <a:latin typeface="Times New Roman" panose="02020603050405020304" pitchFamily="18" charset="0"/>
              </a:rPr>
              <a:t>Relaxation of smooth muscle in the prostate and bladder </a:t>
            </a:r>
            <a:r>
              <a:rPr lang="en-US" altLang="en-US" sz="2800" b="1" dirty="0">
                <a:latin typeface="Times New Roman" panose="02020603050405020304" pitchFamily="18" charset="0"/>
                <a:sym typeface="Symbol" panose="05050102010706020507" pitchFamily="18" charset="2"/>
              </a:rPr>
              <a:t>→</a:t>
            </a:r>
            <a:r>
              <a:rPr lang="en-GB" altLang="en-US" sz="2800" b="1" dirty="0">
                <a:latin typeface="Times New Roman" panose="02020603050405020304" pitchFamily="18" charset="0"/>
                <a:sym typeface="Symbol" panose="05050102010706020507" pitchFamily="18" charset="2"/>
              </a:rPr>
              <a:t>increase the </a:t>
            </a:r>
            <a:r>
              <a:rPr lang="en-GB" sz="2800" b="1" dirty="0">
                <a:latin typeface="Times New Roman" panose="02020603050405020304" pitchFamily="18" charset="0"/>
              </a:rPr>
              <a:t>urine outflow through the urethra.</a:t>
            </a:r>
            <a:endParaRPr lang="en-US" altLang="en-US" sz="2800" b="1" dirty="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5D6F1AAC-5E60-4E6E-AF99-152FB2DC24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34375" cy="685800"/>
          </a:xfrm>
        </p:spPr>
        <p:txBody>
          <a:bodyPr/>
          <a:lstStyle/>
          <a:p>
            <a:pPr algn="ctr" eaLnBrk="1" hangingPunct="1"/>
            <a:r>
              <a:rPr lang="en-US" altLang="en-US" sz="3600" b="1" i="1" dirty="0">
                <a:solidFill>
                  <a:srgbClr val="C00000"/>
                </a:solidFill>
                <a:latin typeface="Monotype Corsiva" panose="03010101010201010101" pitchFamily="66" charset="0"/>
              </a:rPr>
              <a:t>First dose effect of Selective </a:t>
            </a:r>
            <a:r>
              <a:rPr lang="en-US" altLang="en-US" sz="3600" b="1" i="1" dirty="0">
                <a:solidFill>
                  <a:srgbClr val="C00000"/>
                </a:solidFill>
                <a:latin typeface="Monotype Corsiva" panose="03010101010201010101" pitchFamily="66" charset="0"/>
                <a:sym typeface="Symbol" panose="05050102010706020507" pitchFamily="18" charset="2"/>
              </a:rPr>
              <a:t>1-</a:t>
            </a:r>
            <a:r>
              <a:rPr lang="en-US" altLang="en-US" sz="3600" b="1" i="1" dirty="0">
                <a:solidFill>
                  <a:srgbClr val="C00000"/>
                </a:solidFill>
                <a:latin typeface="Monotype Corsiva" panose="03010101010201010101" pitchFamily="66" charset="0"/>
              </a:rPr>
              <a:t> Antagonists 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lum bright="-16000" contrast="19000"/>
          </a:blip>
          <a:srcRect/>
          <a:stretch>
            <a:fillRect/>
          </a:stretch>
        </p:blipFill>
        <p:spPr bwMode="auto">
          <a:xfrm>
            <a:off x="5791200" y="2125287"/>
            <a:ext cx="2695229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733E25-6AF3-4788-8EAC-8057F83E9D7A}"/>
              </a:ext>
            </a:extLst>
          </p:cNvPr>
          <p:cNvSpPr txBox="1"/>
          <p:nvPr/>
        </p:nvSpPr>
        <p:spPr>
          <a:xfrm>
            <a:off x="228600" y="1865641"/>
            <a:ext cx="5410200" cy="4785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ts val="600"/>
              </a:spcBef>
            </a:pP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it can cause first-dose hypotension, syncope, dizziness, and headache due to vasodilation and vascular smooth muscle relaxation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GB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Medications should be given at night to minimize orthostatic hypotension.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n-GB" altLang="en-US" b="1" dirty="0">
              <a:solidFill>
                <a:srgbClr val="C00000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GB" altLang="en-US" b="1" dirty="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Side effects: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GB" altLang="en-US" b="1" dirty="0">
                <a:latin typeface="Times New Roman" panose="02020603050405020304" pitchFamily="18" charset="0"/>
                <a:sym typeface="Symbol" panose="05050102010706020507" pitchFamily="18" charset="2"/>
              </a:rPr>
              <a:t>similar to non selective alpha blockers</a:t>
            </a:r>
            <a:r>
              <a:rPr lang="en-US" altLang="en-US" sz="2400" b="1" dirty="0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eaLnBrk="1" hangingPunct="1">
              <a:spcBef>
                <a:spcPts val="600"/>
              </a:spcBef>
            </a:pPr>
            <a:endParaRPr lang="en-US" altLang="en-US" b="1" dirty="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صورة ذات صلة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-8000" contrast="5000"/>
          </a:blip>
          <a:srcRect b="3705"/>
          <a:stretch>
            <a:fillRect/>
          </a:stretch>
        </p:blipFill>
        <p:spPr bwMode="auto">
          <a:xfrm>
            <a:off x="4419600" y="228600"/>
            <a:ext cx="4572000" cy="2714936"/>
          </a:xfrm>
          <a:prstGeom prst="rect">
            <a:avLst/>
          </a:prstGeom>
          <a:noFill/>
        </p:spPr>
      </p:pic>
      <p:sp>
        <p:nvSpPr>
          <p:cNvPr id="21506" name="Rectangle 6">
            <a:extLst>
              <a:ext uri="{FF2B5EF4-FFF2-40B4-BE49-F238E27FC236}">
                <a16:creationId xmlns:a16="http://schemas.microsoft.com/office/drawing/2014/main" id="{C48BD069-BB5D-45C3-803F-908EA31FEB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27215"/>
            <a:ext cx="3879588" cy="584775"/>
          </a:xfrm>
          <a:noFill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3200" b="1" u="sng" dirty="0">
                <a:solidFill>
                  <a:srgbClr val="CC0000"/>
                </a:solidFill>
                <a:sym typeface="Symbol" panose="05050102010706020507" pitchFamily="18" charset="2"/>
              </a:rPr>
              <a:t>Therapeutic Uses: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11C7890E-55CC-4D44-940B-61CD58D9A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2209800"/>
            <a:ext cx="3962400" cy="4343400"/>
          </a:xfrm>
        </p:spPr>
        <p:txBody>
          <a:bodyPr/>
          <a:lstStyle/>
          <a:p>
            <a:pPr>
              <a:defRPr/>
            </a:pPr>
            <a:r>
              <a:rPr lang="en-US" sz="3000" b="1" dirty="0">
                <a:latin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lang="en-US" sz="3000" b="1" dirty="0">
                <a:latin typeface="Times New Roman" panose="02020603050405020304" pitchFamily="18" charset="0"/>
              </a:rPr>
              <a:t>enign prostatic hypertrophy (BPH)</a:t>
            </a:r>
          </a:p>
          <a:p>
            <a:pPr>
              <a:defRPr/>
            </a:pPr>
            <a:r>
              <a:rPr lang="en-US" b="1" dirty="0">
                <a:latin typeface="Times New Roman" panose="02020603050405020304" pitchFamily="18" charset="0"/>
                <a:sym typeface="Symbol" panose="05050102010706020507" pitchFamily="18" charset="2"/>
              </a:rPr>
              <a:t>Treatment of hypertension</a:t>
            </a:r>
          </a:p>
          <a:p>
            <a:pPr>
              <a:defRPr/>
            </a:pPr>
            <a:r>
              <a:rPr lang="en-US" b="1" dirty="0">
                <a:latin typeface="Times New Roman" panose="02020603050405020304" pitchFamily="18" charset="0"/>
                <a:sym typeface="Symbol" panose="05050102010706020507" pitchFamily="18" charset="2"/>
              </a:rPr>
              <a:t>Reynaud's disease</a:t>
            </a:r>
            <a:endParaRPr lang="en-US" b="1" dirty="0">
              <a:latin typeface="Times New Roman" panose="02020603050405020304" pitchFamily="18" charset="0"/>
            </a:endParaRPr>
          </a:p>
          <a:p>
            <a:pPr>
              <a:buNone/>
              <a:defRPr/>
            </a:pPr>
            <a:endParaRPr lang="en-US" b="1" dirty="0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ar-SA" dirty="0"/>
          </a:p>
        </p:txBody>
      </p:sp>
      <p:pic>
        <p:nvPicPr>
          <p:cNvPr id="10" name="Picture 2" descr="PRAZOSIN&#10;18&#10;Peripheral&#10;Blood vessel&#10;Bladder&#10;neck&#10;Prostate&#10;With α1 Blocker Without α1 Blocker&#10;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048000"/>
            <a:ext cx="4572000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343A1E89-5BC5-4406-AEF4-AFD56D4CA8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620000" cy="1143000"/>
          </a:xfrm>
        </p:spPr>
        <p:txBody>
          <a:bodyPr/>
          <a:lstStyle/>
          <a:p>
            <a:pPr algn="ctr" eaLnBrk="1" hangingPunct="1"/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Selective </a:t>
            </a:r>
            <a:r>
              <a:rPr lang="en-US" altLang="en-US" sz="32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–antagonists</a:t>
            </a:r>
            <a:b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Tamsulosin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5506C6B1-BA93-4E93-8DCC-576C51437C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" y="1981200"/>
            <a:ext cx="8991600" cy="47244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3000" b="1" dirty="0">
                <a:latin typeface="Times New Roman" panose="02020603050405020304" pitchFamily="18" charset="0"/>
                <a:sym typeface="Symbol" panose="05050102010706020507" pitchFamily="18" charset="2"/>
              </a:rPr>
              <a:t>Is a selective </a:t>
            </a:r>
            <a:r>
              <a:rPr lang="en-US" altLang="en-US" sz="3000" b="1" dirty="0">
                <a:solidFill>
                  <a:srgbClr val="CC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n-US" altLang="en-US" sz="3000" b="1" baseline="-25000" dirty="0">
                <a:solidFill>
                  <a:srgbClr val="CC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1A</a:t>
            </a:r>
            <a:r>
              <a:rPr lang="en-US" altLang="en-US" sz="3000" b="1" dirty="0">
                <a:solidFill>
                  <a:srgbClr val="CC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antagonist 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Uroselective)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n-US" altLang="en-US" sz="2800" b="1" baseline="-25000" dirty="0">
                <a:solidFill>
                  <a:srgbClr val="CC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1A</a:t>
            </a:r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dirty="0">
                <a:solidFill>
                  <a:srgbClr val="CC0000"/>
                </a:solidFill>
                <a:latin typeface="Times New Roman" pitchFamily="18" charset="0"/>
                <a:sym typeface="Symbol" pitchFamily="18" charset="2"/>
              </a:rPr>
              <a:t>receptors </a:t>
            </a:r>
            <a:r>
              <a:rPr lang="en-US" altLang="en-US" sz="3000" b="1" dirty="0">
                <a:latin typeface="Times New Roman" panose="02020603050405020304" pitchFamily="18" charset="0"/>
                <a:sym typeface="Symbol" pitchFamily="18" charset="2"/>
              </a:rPr>
              <a:t>present in bladder neck </a:t>
            </a:r>
            <a:r>
              <a:rPr lang="en-US" altLang="en-US" sz="3000" b="1">
                <a:latin typeface="Times New Roman" panose="02020603050405020304" pitchFamily="18" charset="0"/>
                <a:sym typeface="Symbol" pitchFamily="18" charset="2"/>
              </a:rPr>
              <a:t>&amp; prostate</a:t>
            </a:r>
            <a:endParaRPr lang="en-US" altLang="en-US" sz="3000" b="1" dirty="0">
              <a:latin typeface="Times New Roman" panose="02020603050405020304" pitchFamily="18" charset="0"/>
              <a:sym typeface="Symbol" pitchFamily="18" charset="2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3000" b="1" dirty="0">
                <a:latin typeface="Times New Roman" panose="02020603050405020304" pitchFamily="18" charset="0"/>
                <a:sym typeface="Symbol" pitchFamily="18" charset="2"/>
              </a:rPr>
              <a:t>Causes relaxation of  smooth muscles of bladder neck &amp; prostate →improve urine flow.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3000" b="1" dirty="0">
                <a:latin typeface="Times New Roman" panose="02020603050405020304" pitchFamily="18" charset="0"/>
                <a:sym typeface="Symbol" pitchFamily="18" charset="2"/>
              </a:rPr>
              <a:t>Has minimal effect on blood pressure.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3000" b="1" dirty="0">
                <a:latin typeface="Times New Roman" panose="02020603050405020304" pitchFamily="18" charset="0"/>
                <a:sym typeface="Symbol" pitchFamily="18" charset="2"/>
              </a:rPr>
              <a:t>Is used in the treatment of benign prostatic hypertrophy (BPH).</a:t>
            </a:r>
          </a:p>
          <a:p>
            <a:pPr eaLnBrk="1" hangingPunct="1">
              <a:buNone/>
            </a:pPr>
            <a:endParaRPr lang="en-US" altLang="en-US" sz="3000" b="1" dirty="0">
              <a:latin typeface="Times New Roman" panose="02020603050405020304" pitchFamily="18" charset="0"/>
              <a:sym typeface="Symbol" pitchFamily="18" charset="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3000" b="1" dirty="0">
              <a:latin typeface="Times New Roman" panose="02020603050405020304" pitchFamily="18" charset="0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DB05A880-B980-49FA-B2CF-9529E52975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5562600" cy="1371600"/>
          </a:xfrm>
        </p:spPr>
        <p:txBody>
          <a:bodyPr/>
          <a:lstStyle/>
          <a:p>
            <a:pPr algn="ctr" eaLnBrk="1" hangingPunct="1"/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Selective </a:t>
            </a:r>
            <a:r>
              <a:rPr lang="en-US" altLang="en-US" sz="3200" b="1" baseline="-250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1A</a:t>
            </a:r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antagonist</a:t>
            </a:r>
            <a:b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Tamsulosin</a:t>
            </a:r>
          </a:p>
        </p:txBody>
      </p:sp>
      <p:sp>
        <p:nvSpPr>
          <p:cNvPr id="23556" name="Rectangle 7">
            <a:extLst>
              <a:ext uri="{FF2B5EF4-FFF2-40B4-BE49-F238E27FC236}">
                <a16:creationId xmlns:a16="http://schemas.microsoft.com/office/drawing/2014/main" id="{0B4BBCD0-B452-4018-9721-D374335B9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638800"/>
            <a:ext cx="69342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i="1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  <a:sym typeface="Symbol" panose="05050102010706020507" pitchFamily="18" charset="2"/>
              </a:rPr>
              <a:t>Adverse effects of 1A-</a:t>
            </a:r>
            <a:r>
              <a:rPr lang="en-US" altLang="en-US" sz="2800" b="1" i="1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Antagonists </a:t>
            </a:r>
            <a:endParaRPr lang="en-US" altLang="en-US" sz="2800" b="1" i="1" dirty="0">
              <a:solidFill>
                <a:srgbClr val="C00000"/>
              </a:solidFill>
              <a:latin typeface="Monotype Corsiva" panose="03010101010201010101" pitchFamily="66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as before with non selective but to a lesser degree </a:t>
            </a:r>
          </a:p>
        </p:txBody>
      </p:sp>
      <p:pic>
        <p:nvPicPr>
          <p:cNvPr id="8" name="Picture 3" descr="صورة ذات صلة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-11000" contrast="9000"/>
          </a:blip>
          <a:srcRect/>
          <a:stretch>
            <a:fillRect/>
          </a:stretch>
        </p:blipFill>
        <p:spPr bwMode="auto">
          <a:xfrm>
            <a:off x="381000" y="1905000"/>
            <a:ext cx="7772400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5C362FB-2CCC-4374-81B0-3C9AE1A4F3CE}"/>
              </a:ext>
            </a:extLst>
          </p:cNvPr>
          <p:cNvSpPr/>
          <p:nvPr/>
        </p:nvSpPr>
        <p:spPr>
          <a:xfrm>
            <a:off x="428625" y="1500188"/>
            <a:ext cx="3357563" cy="642937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D64A6B-9D9C-4A67-8C59-3FAE617A925C}"/>
              </a:ext>
            </a:extLst>
          </p:cNvPr>
          <p:cNvSpPr/>
          <p:nvPr/>
        </p:nvSpPr>
        <p:spPr>
          <a:xfrm>
            <a:off x="5143500" y="1462088"/>
            <a:ext cx="2428875" cy="642937"/>
          </a:xfrm>
          <a:prstGeom prst="rect">
            <a:avLst/>
          </a:prstGeom>
          <a:solidFill>
            <a:srgbClr val="FFE16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813DED-D3D8-493A-B122-3AEBE408F2CC}"/>
              </a:ext>
            </a:extLst>
          </p:cNvPr>
          <p:cNvSpPr/>
          <p:nvPr/>
        </p:nvSpPr>
        <p:spPr>
          <a:xfrm>
            <a:off x="3260358" y="142852"/>
            <a:ext cx="2786082" cy="642942"/>
          </a:xfrm>
          <a:prstGeom prst="rect">
            <a:avLst/>
          </a:prstGeom>
          <a:gradFill flip="none" rotWithShape="1">
            <a:gsLst>
              <a:gs pos="24000">
                <a:srgbClr val="FFE161">
                  <a:tint val="66000"/>
                  <a:satMod val="160000"/>
                </a:srgbClr>
              </a:gs>
              <a:gs pos="41000">
                <a:srgbClr val="CCFF33"/>
              </a:gs>
              <a:gs pos="100000">
                <a:srgbClr val="FFE161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151" name="Picture 2">
            <a:extLst>
              <a:ext uri="{FF2B5EF4-FFF2-40B4-BE49-F238E27FC236}">
                <a16:creationId xmlns:a16="http://schemas.microsoft.com/office/drawing/2014/main" id="{8362D681-D983-4FBE-B427-77D779EE3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37"/>
          <a:stretch>
            <a:fillRect/>
          </a:stretch>
        </p:blipFill>
        <p:spPr bwMode="auto">
          <a:xfrm>
            <a:off x="285750" y="0"/>
            <a:ext cx="84296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9">
            <a:extLst>
              <a:ext uri="{FF2B5EF4-FFF2-40B4-BE49-F238E27FC236}">
                <a16:creationId xmlns:a16="http://schemas.microsoft.com/office/drawing/2014/main" id="{A643A175-0FCF-41A7-AEE0-22BF9767EA58}"/>
              </a:ext>
            </a:extLst>
          </p:cNvPr>
          <p:cNvGrpSpPr>
            <a:grpSpLocks/>
          </p:cNvGrpSpPr>
          <p:nvPr/>
        </p:nvGrpSpPr>
        <p:grpSpPr bwMode="auto">
          <a:xfrm>
            <a:off x="187325" y="4143375"/>
            <a:ext cx="5956300" cy="1377950"/>
            <a:chOff x="186986" y="4143381"/>
            <a:chExt cx="5956650" cy="137748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DC9E434-5CA1-49EA-BD2B-CB5B3D9E986A}"/>
                </a:ext>
              </a:extLst>
            </p:cNvPr>
            <p:cNvSpPr/>
            <p:nvPr/>
          </p:nvSpPr>
          <p:spPr>
            <a:xfrm>
              <a:off x="3643177" y="4830539"/>
              <a:ext cx="2500459" cy="690331"/>
            </a:xfrm>
            <a:prstGeom prst="rect">
              <a:avLst/>
            </a:prstGeom>
            <a:gradFill flip="none" rotWithShape="1">
              <a:gsLst>
                <a:gs pos="0">
                  <a:srgbClr val="FFE161">
                    <a:tint val="66000"/>
                    <a:satMod val="160000"/>
                  </a:srgbClr>
                </a:gs>
                <a:gs pos="43000">
                  <a:srgbClr val="CCFFFF"/>
                </a:gs>
                <a:gs pos="86000">
                  <a:srgbClr val="DEBDFF"/>
                </a:gs>
                <a:gs pos="85000">
                  <a:srgbClr val="CCFF33"/>
                </a:gs>
              </a:gsLst>
              <a:lin ang="2700000" scaled="1"/>
              <a:tileRect/>
            </a:gra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2BF69AD-F882-4B3D-AAF6-4BCCABA59CD1}"/>
                </a:ext>
              </a:extLst>
            </p:cNvPr>
            <p:cNvSpPr/>
            <p:nvPr/>
          </p:nvSpPr>
          <p:spPr>
            <a:xfrm>
              <a:off x="186986" y="4786104"/>
              <a:ext cx="2714785" cy="690331"/>
            </a:xfrm>
            <a:prstGeom prst="rect">
              <a:avLst/>
            </a:prstGeom>
            <a:gradFill flip="none" rotWithShape="1">
              <a:gsLst>
                <a:gs pos="0">
                  <a:srgbClr val="FFE161">
                    <a:tint val="66000"/>
                    <a:satMod val="160000"/>
                  </a:srgbClr>
                </a:gs>
                <a:gs pos="43000">
                  <a:srgbClr val="CCFFFF"/>
                </a:gs>
                <a:gs pos="86000">
                  <a:srgbClr val="DEBDFF"/>
                </a:gs>
                <a:gs pos="85000">
                  <a:srgbClr val="CCFF33"/>
                </a:gs>
              </a:gsLst>
              <a:lin ang="2700000" scaled="1"/>
              <a:tileRect/>
            </a:gra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pic>
          <p:nvPicPr>
            <p:cNvPr id="6162" name="Picture 3" descr="C:\Users\Administrator\Pictures\nn.png">
              <a:extLst>
                <a:ext uri="{FF2B5EF4-FFF2-40B4-BE49-F238E27FC236}">
                  <a16:creationId xmlns:a16="http://schemas.microsoft.com/office/drawing/2014/main" id="{C7944632-03BB-417A-89CE-403D62136B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54" t="5034" r="4443" b="4362"/>
            <a:stretch>
              <a:fillRect/>
            </a:stretch>
          </p:blipFill>
          <p:spPr bwMode="auto">
            <a:xfrm>
              <a:off x="214282" y="4143381"/>
              <a:ext cx="5857916" cy="1285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5D90F7C-FD3C-4EF6-A867-66E8D33737DB}"/>
              </a:ext>
            </a:extLst>
          </p:cNvPr>
          <p:cNvSpPr txBox="1"/>
          <p:nvPr/>
        </p:nvSpPr>
        <p:spPr>
          <a:xfrm>
            <a:off x="2571750" y="5929313"/>
            <a:ext cx="3286125" cy="625475"/>
          </a:xfrm>
          <a:prstGeom prst="rect">
            <a:avLst/>
          </a:prstGeom>
          <a:gradFill flip="none" rotWithShape="1">
            <a:gsLst>
              <a:gs pos="0">
                <a:srgbClr val="FFE161"/>
              </a:gs>
              <a:gs pos="50000">
                <a:srgbClr val="CCFFFF"/>
              </a:gs>
              <a:gs pos="100000">
                <a:schemeClr val="accent4">
                  <a:lumMod val="20000"/>
                  <a:lumOff val="80000"/>
                </a:schemeClr>
              </a:gs>
              <a:gs pos="78000">
                <a:srgbClr val="CCFF33"/>
              </a:gs>
            </a:gsLst>
            <a:lin ang="135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hangingPunct="1">
              <a:lnSpc>
                <a:spcPts val="1900"/>
              </a:lnSpc>
              <a:defRPr/>
            </a:pPr>
            <a:r>
              <a:rPr lang="en-US" sz="1900" b="1" spc="70" dirty="0">
                <a:latin typeface="Calibri" pitchFamily="34" charset="0"/>
              </a:rPr>
              <a:t>Alpha &amp; beta- adrenergic receptor blockers</a:t>
            </a:r>
          </a:p>
        </p:txBody>
      </p:sp>
      <p:sp>
        <p:nvSpPr>
          <p:cNvPr id="26" name="Curved Down Arrow 25">
            <a:extLst>
              <a:ext uri="{FF2B5EF4-FFF2-40B4-BE49-F238E27FC236}">
                <a16:creationId xmlns:a16="http://schemas.microsoft.com/office/drawing/2014/main" id="{10E5BBEB-0CC3-496F-AAEC-EB84725E480B}"/>
              </a:ext>
            </a:extLst>
          </p:cNvPr>
          <p:cNvSpPr/>
          <p:nvPr/>
        </p:nvSpPr>
        <p:spPr>
          <a:xfrm rot="8603604">
            <a:off x="5210175" y="5572125"/>
            <a:ext cx="1071563" cy="336550"/>
          </a:xfrm>
          <a:prstGeom prst="curvedDownArrow">
            <a:avLst>
              <a:gd name="adj1" fmla="val 25000"/>
              <a:gd name="adj2" fmla="val 131890"/>
              <a:gd name="adj3" fmla="val 25000"/>
            </a:avLst>
          </a:prstGeom>
          <a:gradFill flip="none" rotWithShape="1">
            <a:gsLst>
              <a:gs pos="0">
                <a:srgbClr val="FFE161"/>
              </a:gs>
              <a:gs pos="50000">
                <a:srgbClr val="CCFFFF"/>
              </a:gs>
              <a:gs pos="100000">
                <a:schemeClr val="accent4">
                  <a:lumMod val="20000"/>
                  <a:lumOff val="80000"/>
                </a:schemeClr>
              </a:gs>
              <a:gs pos="78000">
                <a:srgbClr val="CCFF33"/>
              </a:gs>
            </a:gsLst>
            <a:lin ang="135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hangingPunct="1">
              <a:lnSpc>
                <a:spcPts val="1900"/>
              </a:lnSpc>
              <a:defRPr/>
            </a:pPr>
            <a:endParaRPr lang="en-US" sz="1900" b="1" spc="70" dirty="0">
              <a:latin typeface="Calibri" pitchFamily="34" charset="0"/>
              <a:cs typeface="Arial" charset="0"/>
            </a:endParaRPr>
          </a:p>
        </p:txBody>
      </p:sp>
      <p:grpSp>
        <p:nvGrpSpPr>
          <p:cNvPr id="3" name="Group 34">
            <a:extLst>
              <a:ext uri="{FF2B5EF4-FFF2-40B4-BE49-F238E27FC236}">
                <a16:creationId xmlns:a16="http://schemas.microsoft.com/office/drawing/2014/main" id="{01767EB5-FC89-4D4A-A751-1287E3236A66}"/>
              </a:ext>
            </a:extLst>
          </p:cNvPr>
          <p:cNvGrpSpPr>
            <a:grpSpLocks/>
          </p:cNvGrpSpPr>
          <p:nvPr/>
        </p:nvGrpSpPr>
        <p:grpSpPr bwMode="auto">
          <a:xfrm>
            <a:off x="785813" y="2128838"/>
            <a:ext cx="8143875" cy="1758950"/>
            <a:chOff x="1071538" y="2143116"/>
            <a:chExt cx="7858180" cy="1758329"/>
          </a:xfrm>
        </p:grpSpPr>
        <p:pic>
          <p:nvPicPr>
            <p:cNvPr id="6156" name="Picture 2">
              <a:extLst>
                <a:ext uri="{FF2B5EF4-FFF2-40B4-BE49-F238E27FC236}">
                  <a16:creationId xmlns:a16="http://schemas.microsoft.com/office/drawing/2014/main" id="{F88A9E9E-475F-4BB9-B565-FB272B3C24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63" t="46126" r="6868" b="43114"/>
            <a:stretch>
              <a:fillRect/>
            </a:stretch>
          </p:blipFill>
          <p:spPr bwMode="auto">
            <a:xfrm>
              <a:off x="3286116" y="2143116"/>
              <a:ext cx="5214974" cy="71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9DD14F8-384D-40F7-B333-E197D5AD11D6}"/>
                </a:ext>
              </a:extLst>
            </p:cNvPr>
            <p:cNvSpPr txBox="1"/>
            <p:nvPr/>
          </p:nvSpPr>
          <p:spPr>
            <a:xfrm>
              <a:off x="1071538" y="3517406"/>
              <a:ext cx="3000813" cy="384039"/>
            </a:xfrm>
            <a:prstGeom prst="rect">
              <a:avLst/>
            </a:prstGeom>
            <a:gradFill flip="none" rotWithShape="1">
              <a:gsLst>
                <a:gs pos="0">
                  <a:srgbClr val="FFE161">
                    <a:tint val="66000"/>
                    <a:satMod val="160000"/>
                  </a:srgbClr>
                </a:gs>
                <a:gs pos="50000">
                  <a:srgbClr val="CCFFFF"/>
                </a:gs>
                <a:gs pos="100000">
                  <a:srgbClr val="CCFF33"/>
                </a:gs>
              </a:gsLst>
              <a:lin ang="0" scaled="1"/>
              <a:tileRect/>
            </a:gradFill>
            <a:ln w="28575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sz="1900" b="1" spc="70" dirty="0">
                  <a:latin typeface="Calibri" pitchFamily="34" charset="0"/>
                </a:rPr>
                <a:t>Adrenoceptor Blockers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EFDAD1A-F60C-4250-9752-B9747465933F}"/>
                </a:ext>
              </a:extLst>
            </p:cNvPr>
            <p:cNvSpPr txBox="1"/>
            <p:nvPr/>
          </p:nvSpPr>
          <p:spPr>
            <a:xfrm>
              <a:off x="5499997" y="2871521"/>
              <a:ext cx="3429721" cy="384039"/>
            </a:xfrm>
            <a:prstGeom prst="rect">
              <a:avLst/>
            </a:prstGeom>
            <a:gradFill flip="none" rotWithShape="1">
              <a:gsLst>
                <a:gs pos="0">
                  <a:srgbClr val="FFE161"/>
                </a:gs>
                <a:gs pos="50000">
                  <a:srgbClr val="FFD9FF"/>
                </a:gs>
                <a:gs pos="100000">
                  <a:srgbClr val="CCFF33"/>
                </a:gs>
              </a:gsLst>
              <a:lin ang="0" scaled="1"/>
              <a:tileRect/>
            </a:gradFill>
            <a:ln w="28575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sz="1900" b="1" spc="70" dirty="0">
                  <a:latin typeface="Calibri" pitchFamily="34" charset="0"/>
                </a:rPr>
                <a:t>Adrenergic Neuron Blockers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60AAE50-39AD-4BB6-93C9-FC8D89655B06}"/>
                </a:ext>
              </a:extLst>
            </p:cNvPr>
            <p:cNvCxnSpPr/>
            <p:nvPr/>
          </p:nvCxnSpPr>
          <p:spPr>
            <a:xfrm rot="16200000" flipH="1">
              <a:off x="3016025" y="3173261"/>
              <a:ext cx="669688" cy="1225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>
            <a:extLst>
              <a:ext uri="{FF2B5EF4-FFF2-40B4-BE49-F238E27FC236}">
                <a16:creationId xmlns:a16="http://schemas.microsoft.com/office/drawing/2014/main" id="{47727CE7-E72F-4AF1-893E-1A957009B6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905000"/>
            <a:ext cx="8534400" cy="4495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b="1" dirty="0">
                <a:latin typeface="Times New Roman" panose="02020603050405020304" pitchFamily="18" charset="0"/>
                <a:sym typeface="Symbol" panose="05050102010706020507" pitchFamily="18" charset="2"/>
              </a:rPr>
              <a:t>e.g. yohimbine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b="1" dirty="0">
                <a:latin typeface="Times New Roman" panose="02020603050405020304" pitchFamily="18" charset="0"/>
              </a:rPr>
              <a:t>Increase nitric oxide released in the corpus cavernosum thus producing vasodilator  action and contributing to the erectile process</a:t>
            </a:r>
            <a:r>
              <a:rPr lang="en-US" altLang="en-US" dirty="0"/>
              <a:t>.</a:t>
            </a:r>
            <a:endParaRPr lang="en-US" altLang="en-US" b="1" dirty="0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b="1" dirty="0">
                <a:latin typeface="Times New Roman" panose="02020603050405020304" pitchFamily="18" charset="0"/>
                <a:sym typeface="Symbol" panose="05050102010706020507" pitchFamily="18" charset="2"/>
              </a:rPr>
              <a:t>Used as aphrodisiac in the treatment of erectile dysfunction.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b="1" dirty="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075C42-7B44-429A-871F-73D397645F35}"/>
              </a:ext>
            </a:extLst>
          </p:cNvPr>
          <p:cNvSpPr/>
          <p:nvPr/>
        </p:nvSpPr>
        <p:spPr>
          <a:xfrm>
            <a:off x="2133600" y="268288"/>
            <a:ext cx="44831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0000"/>
              <a:defRPr/>
            </a:pPr>
            <a:r>
              <a:rPr lang="en-US" sz="3200" b="1" kern="0" dirty="0">
                <a:solidFill>
                  <a:srgbClr val="C000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</a:t>
            </a:r>
            <a:r>
              <a:rPr lang="en-US" sz="3200" b="1" kern="0" baseline="-25000" dirty="0">
                <a:solidFill>
                  <a:srgbClr val="C000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2</a:t>
            </a:r>
            <a:r>
              <a:rPr lang="en-US" sz="3200" b="1" kern="0" dirty="0">
                <a:solidFill>
                  <a:srgbClr val="C000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-selective antagonists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284833148"/>
              </p:ext>
            </p:extLst>
          </p:nvPr>
        </p:nvGraphicFramePr>
        <p:xfrm>
          <a:off x="190500" y="76200"/>
          <a:ext cx="87630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1890C9C2-4B3E-4D34-8C70-A26D7240F9C8}"/>
              </a:ext>
            </a:extLst>
          </p:cNvPr>
          <p:cNvSpPr/>
          <p:nvPr/>
        </p:nvSpPr>
        <p:spPr>
          <a:xfrm>
            <a:off x="2133600" y="268288"/>
            <a:ext cx="44831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eaLnBrk="1" hangingPunct="1">
              <a:spcBef>
                <a:spcPct val="20000"/>
              </a:spcBef>
              <a:buClr>
                <a:srgbClr val="3333CC"/>
              </a:buClr>
              <a:buSzPct val="60000"/>
              <a:defRPr/>
            </a:pPr>
            <a:r>
              <a:rPr lang="en-US" sz="3200" b="1" kern="0" dirty="0">
                <a:solidFill>
                  <a:srgbClr val="C000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SUMMARY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93BB784-9489-476A-8BC9-A6D48D96C8E8}"/>
              </a:ext>
            </a:extLst>
          </p:cNvPr>
          <p:cNvSpPr/>
          <p:nvPr/>
        </p:nvSpPr>
        <p:spPr>
          <a:xfrm>
            <a:off x="2133600" y="268288"/>
            <a:ext cx="4483100" cy="117570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eaLnBrk="1" hangingPunct="1">
              <a:spcBef>
                <a:spcPct val="20000"/>
              </a:spcBef>
              <a:buClr>
                <a:srgbClr val="3333CC"/>
              </a:buClr>
              <a:buSzPct val="60000"/>
              <a:defRPr/>
            </a:pPr>
            <a:r>
              <a:rPr lang="en-US" sz="3200" b="1" kern="0" dirty="0">
                <a:solidFill>
                  <a:srgbClr val="C000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SUMMARY 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rgbClr val="3333CC"/>
              </a:buClr>
              <a:buSzPct val="60000"/>
              <a:defRPr/>
            </a:pPr>
            <a:r>
              <a:rPr lang="en-US" sz="3200" b="1" kern="0" dirty="0">
                <a:solidFill>
                  <a:srgbClr val="C000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alpha blockers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0B78A9-BA51-495D-901E-0C0CB276DFD3}"/>
              </a:ext>
            </a:extLst>
          </p:cNvPr>
          <p:cNvSpPr/>
          <p:nvPr/>
        </p:nvSpPr>
        <p:spPr>
          <a:xfrm>
            <a:off x="381000" y="2286000"/>
            <a:ext cx="3048000" cy="265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0000"/>
              <a:defRPr/>
            </a:pPr>
            <a:r>
              <a:rPr lang="en-US" sz="3200" b="1" kern="0" dirty="0">
                <a:solidFill>
                  <a:srgbClr val="C000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Uses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0000"/>
              <a:defRPr/>
            </a:pPr>
            <a:r>
              <a:rPr lang="en-US" sz="2800" b="1" kern="0" dirty="0">
                <a:latin typeface="Times New Roman" pitchFamily="18" charset="0"/>
                <a:cs typeface="Arial" pitchFamily="34" charset="0"/>
                <a:sym typeface="Symbol" pitchFamily="18" charset="2"/>
              </a:rPr>
              <a:t>Pheochrocytoma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0000"/>
              <a:defRPr/>
            </a:pPr>
            <a:r>
              <a:rPr lang="en-US" sz="2800" b="1" kern="0" dirty="0">
                <a:latin typeface="Times New Roman" pitchFamily="18" charset="0"/>
                <a:cs typeface="Arial" pitchFamily="34" charset="0"/>
                <a:sym typeface="Symbol" pitchFamily="18" charset="2"/>
              </a:rPr>
              <a:t>Hypertension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0000"/>
              <a:defRPr/>
            </a:pPr>
            <a:r>
              <a:rPr lang="en-US" sz="2800" b="1" kern="0" dirty="0">
                <a:latin typeface="Times New Roman" pitchFamily="18" charset="0"/>
                <a:cs typeface="Arial" pitchFamily="34" charset="0"/>
                <a:sym typeface="Symbol" pitchFamily="18" charset="2"/>
              </a:rPr>
              <a:t>BPH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0000"/>
              <a:defRPr/>
            </a:pPr>
            <a:r>
              <a:rPr lang="en-US" sz="2800" b="1" kern="0" dirty="0">
                <a:latin typeface="Times New Roman" pitchFamily="18" charset="0"/>
                <a:cs typeface="Arial" pitchFamily="34" charset="0"/>
                <a:sym typeface="Symbol" pitchFamily="18" charset="2"/>
              </a:rPr>
              <a:t>PVD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479569-0F81-4915-B32A-6C2B9F4A357C}"/>
              </a:ext>
            </a:extLst>
          </p:cNvPr>
          <p:cNvSpPr/>
          <p:nvPr/>
        </p:nvSpPr>
        <p:spPr>
          <a:xfrm>
            <a:off x="4953000" y="2286000"/>
            <a:ext cx="3657598" cy="259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0000"/>
              <a:defRPr/>
            </a:pPr>
            <a:r>
              <a:rPr lang="en-US" sz="2800" b="1" kern="0" dirty="0">
                <a:solidFill>
                  <a:srgbClr val="C000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Adverse effects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0000"/>
              <a:defRPr/>
            </a:pPr>
            <a:r>
              <a:rPr lang="en-US" sz="2800" b="1" kern="0" dirty="0">
                <a:latin typeface="Times New Roman" pitchFamily="18" charset="0"/>
                <a:cs typeface="Arial" pitchFamily="34" charset="0"/>
                <a:sym typeface="Symbol" pitchFamily="18" charset="2"/>
              </a:rPr>
              <a:t>Tachycardia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0000"/>
              <a:defRPr/>
            </a:pPr>
            <a:r>
              <a:rPr lang="en-US" sz="2800" b="1" kern="0" dirty="0">
                <a:latin typeface="Times New Roman" pitchFamily="18" charset="0"/>
                <a:cs typeface="Arial" pitchFamily="34" charset="0"/>
                <a:sym typeface="Symbol" pitchFamily="18" charset="2"/>
              </a:rPr>
              <a:t>Postural hypotension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0000"/>
              <a:defRPr/>
            </a:pPr>
            <a:r>
              <a:rPr lang="en-US" sz="2800" b="1" kern="0" dirty="0">
                <a:latin typeface="Times New Roman" pitchFamily="18" charset="0"/>
                <a:cs typeface="Arial" pitchFamily="34" charset="0"/>
                <a:sym typeface="Symbol" pitchFamily="18" charset="2"/>
              </a:rPr>
              <a:t>Nasal stuffiness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0000"/>
              <a:defRPr/>
            </a:pPr>
            <a:r>
              <a:rPr lang="en-US" sz="2800" b="1" kern="0" dirty="0">
                <a:latin typeface="Times New Roman" pitchFamily="18" charset="0"/>
                <a:cs typeface="Arial" pitchFamily="34" charset="0"/>
                <a:sym typeface="Symbol" pitchFamily="18" charset="2"/>
              </a:rPr>
              <a:t>Sexual dysfunction</a:t>
            </a:r>
          </a:p>
        </p:txBody>
      </p:sp>
    </p:spTree>
    <p:extLst>
      <p:ext uri="{BB962C8B-B14F-4D97-AF65-F5344CB8AC3E}">
        <p14:creationId xmlns:p14="http://schemas.microsoft.com/office/powerpoint/2010/main" val="2243557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B314322-BCEF-41C0-B486-08319C5BA4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txBody>
          <a:bodyPr/>
          <a:lstStyle/>
          <a:p>
            <a:pPr rtl="0" eaLnBrk="1" hangingPunct="1"/>
            <a:br>
              <a:rPr lang="en-US" altLang="en-US" sz="3600" b="1" i="1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en-US" altLang="en-US" sz="3600" b="1" i="1" dirty="0">
                <a:solidFill>
                  <a:srgbClr val="C00000"/>
                </a:solidFill>
                <a:latin typeface="Monotype Corsiva" panose="03010101010201010101" pitchFamily="66" charset="0"/>
              </a:rPr>
              <a:t>Classification of  sympatholytics</a:t>
            </a:r>
            <a:br>
              <a:rPr lang="en-US" altLang="en-US" sz="3600" b="1" i="1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endParaRPr lang="en-US" altLang="en-US" sz="3600" b="1" i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11A556E5-39AC-4E20-B647-281F88CCB5A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838200"/>
            <a:ext cx="8763000" cy="5715000"/>
          </a:xfrm>
        </p:spPr>
        <p:txBody>
          <a:bodyPr rtlCol="1">
            <a:noAutofit/>
          </a:bodyPr>
          <a:lstStyle/>
          <a:p>
            <a:pPr marL="0" indent="0" algn="l" rtl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Adrenergic neuron blockers </a:t>
            </a:r>
          </a:p>
          <a:p>
            <a:pPr marL="0" indent="0" algn="l" rtl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drugs that prevent  the release of noradrenaline from adrenergic nerve ending, thus prevent its interaction with the adrenergic receptors.</a:t>
            </a:r>
          </a:p>
          <a:p>
            <a:pPr marL="0" indent="0" algn="l" rtl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Adrenergic receptor blockers</a:t>
            </a:r>
          </a:p>
          <a:p>
            <a:pPr marL="0" indent="0" algn="l" rtl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are drugs that prevent the interaction of NA, A and other sympathomimetics with the alpha receptors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-receptor  antagonists </a:t>
            </a:r>
          </a:p>
          <a:p>
            <a:pPr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β-receptor antagonists </a:t>
            </a:r>
          </a:p>
          <a:p>
            <a:pPr algn="l" rtl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 eaLnBrk="1" fontAlgn="auto" hangingPunct="1">
              <a:lnSpc>
                <a:spcPct val="200000"/>
              </a:lnSpc>
              <a:spcAft>
                <a:spcPts val="0"/>
              </a:spcAft>
              <a:buNone/>
              <a:defRPr/>
            </a:pPr>
            <a:endParaRPr lang="en-US" sz="28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  <a:p>
            <a:pPr marL="0" indent="0" algn="l" rtl="0" eaLnBrk="1" fontAlgn="auto" hangingPunct="1">
              <a:lnSpc>
                <a:spcPct val="200000"/>
              </a:lnSpc>
              <a:spcAft>
                <a:spcPts val="0"/>
              </a:spcAft>
              <a:buNone/>
              <a:defRPr/>
            </a:pPr>
            <a:endParaRPr lang="en-US" b="1" i="1" dirty="0">
              <a:solidFill>
                <a:srgbClr val="0000FF"/>
              </a:solidFill>
              <a:latin typeface="Monotype Corsiva" pitchFamily="66" charset="0"/>
              <a:sym typeface="Symbol" pitchFamily="18" charset="2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i="1" dirty="0">
              <a:solidFill>
                <a:srgbClr val="0000FF"/>
              </a:solidFill>
              <a:latin typeface="Monotype Corsiva" pitchFamily="66" charset="0"/>
              <a:sym typeface="Symbol" pitchFamily="18" charset="2"/>
            </a:endParaRPr>
          </a:p>
          <a:p>
            <a:pPr algn="l" rt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b="1" dirty="0">
              <a:latin typeface="Arial Narrow" pitchFamily="34" charset="0"/>
              <a:sym typeface="Symbol" pitchFamily="18" charset="2"/>
            </a:endParaRPr>
          </a:p>
          <a:p>
            <a:pPr algn="l" rt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b="1" dirty="0">
              <a:latin typeface="Arial Narrow" pitchFamily="34" charset="0"/>
              <a:sym typeface="Symbol" pitchFamily="18" charset="2"/>
            </a:endParaRPr>
          </a:p>
          <a:p>
            <a:pPr algn="l" rt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b="1" dirty="0">
              <a:latin typeface="Arial Narrow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47AE7A03-A0E6-4AA1-A501-CAA69CF7D3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534400" cy="457200"/>
          </a:xfrm>
        </p:spPr>
        <p:txBody>
          <a:bodyPr/>
          <a:lstStyle/>
          <a:p>
            <a:pPr rtl="0" eaLnBrk="1" hangingPunct="1"/>
            <a:br>
              <a:rPr lang="en-US" altLang="en-US" sz="3600" b="1" i="1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en-US" altLang="en-US" sz="3600" b="1" i="1" dirty="0">
                <a:solidFill>
                  <a:srgbClr val="C00000"/>
                </a:solidFill>
                <a:latin typeface="Monotype Corsiva" panose="03010101010201010101" pitchFamily="66" charset="0"/>
              </a:rPr>
              <a:t>Classification of  sympatholytics</a:t>
            </a:r>
            <a:br>
              <a:rPr lang="en-US" altLang="en-US" sz="3600" b="1" i="1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endParaRPr lang="en-US" altLang="en-US" sz="3600" b="1" i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8196" name="Picture 3" descr="C:\Documents and Settings\ksu\My Documents\3.bmp">
            <a:extLst>
              <a:ext uri="{FF2B5EF4-FFF2-40B4-BE49-F238E27FC236}">
                <a16:creationId xmlns:a16="http://schemas.microsoft.com/office/drawing/2014/main" id="{CA8BE2DF-8DA3-4D9F-AC29-DDDCB2B17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-12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89916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صورة ذات صلة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lum bright="-7000" contrast="10000"/>
          </a:blip>
          <a:srcRect/>
          <a:stretch>
            <a:fillRect/>
          </a:stretch>
        </p:blipFill>
        <p:spPr bwMode="auto">
          <a:xfrm>
            <a:off x="228600" y="1066800"/>
            <a:ext cx="8686800" cy="5105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C000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C40CDA-38B7-4E38-AB57-4B0C0B6463E2}"/>
              </a:ext>
            </a:extLst>
          </p:cNvPr>
          <p:cNvSpPr txBox="1"/>
          <p:nvPr/>
        </p:nvSpPr>
        <p:spPr>
          <a:xfrm>
            <a:off x="2362200" y="27709"/>
            <a:ext cx="5410200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eaLnBrk="1" fontAlgn="auto" hangingPunct="1">
              <a:lnSpc>
                <a:spcPct val="200000"/>
              </a:lnSpc>
              <a:spcAft>
                <a:spcPts val="0"/>
              </a:spcAft>
              <a:defRPr/>
            </a:pPr>
            <a:r>
              <a:rPr lang="en-US" sz="3600" b="1" i="1" dirty="0">
                <a:solidFill>
                  <a:srgbClr val="C00000"/>
                </a:solidFill>
                <a:latin typeface="Monotype Corsiva" pitchFamily="66" charset="0"/>
                <a:sym typeface="Symbol" pitchFamily="18" charset="2"/>
              </a:rPr>
              <a:t>Adrenergic receptor blockers </a:t>
            </a:r>
          </a:p>
        </p:txBody>
      </p:sp>
    </p:spTree>
    <p:extLst>
      <p:ext uri="{BB962C8B-B14F-4D97-AF65-F5344CB8AC3E}">
        <p14:creationId xmlns:p14="http://schemas.microsoft.com/office/powerpoint/2010/main" val="303740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9B755B44-2835-4835-B2FD-FC9575A204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534400" cy="533400"/>
          </a:xfrm>
        </p:spPr>
        <p:txBody>
          <a:bodyPr/>
          <a:lstStyle/>
          <a:p>
            <a:pPr rtl="0" eaLnBrk="1" hangingPunct="1"/>
            <a:br>
              <a:rPr lang="en-US" altLang="en-US" sz="3600" b="1" i="1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en-US" altLang="en-US" sz="3600" b="1" i="1" dirty="0">
                <a:solidFill>
                  <a:srgbClr val="C00000"/>
                </a:solidFill>
                <a:latin typeface="Monotype Corsiva" panose="03010101010201010101" pitchFamily="66" charset="0"/>
              </a:rPr>
              <a:t>Adrenergic neuron blockers</a:t>
            </a:r>
            <a:br>
              <a:rPr lang="en-US" altLang="en-US" sz="3600" b="1" i="1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endParaRPr lang="en-US" altLang="en-US" sz="3600" b="1" i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319C9962-0C4C-4F83-8FD5-5D7880A2EE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" y="1066800"/>
            <a:ext cx="8915400" cy="5257800"/>
          </a:xfrm>
        </p:spPr>
        <p:txBody>
          <a:bodyPr rtlCol="1">
            <a:noAutofit/>
          </a:bodyPr>
          <a:lstStyle/>
          <a:p>
            <a:pPr algn="l" rtl="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b="1" i="1" dirty="0">
                <a:solidFill>
                  <a:srgbClr val="0000FF"/>
                </a:solidFill>
                <a:latin typeface="Monotype Corsiva" pitchFamily="66" charset="0"/>
                <a:sym typeface="Symbol" pitchFamily="18" charset="2"/>
              </a:rPr>
              <a:t>Adrenergic neuron blockers </a:t>
            </a:r>
          </a:p>
          <a:p>
            <a:pPr lvl="1" algn="l" rtl="0" eaLnBrk="1" fontAlgn="auto" hangingPunct="1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600" b="1" dirty="0">
                <a:latin typeface="Times New Roman" pitchFamily="18" charset="0"/>
                <a:cs typeface="+mj-cs"/>
                <a:sym typeface="Symbol" pitchFamily="18" charset="2"/>
              </a:rPr>
              <a:t>Depletion of storage sites</a:t>
            </a:r>
          </a:p>
          <a:p>
            <a:pPr algn="l" rtl="0" eaLnBrk="1" fontAlgn="auto" hangingPunct="1"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lang="en-US" sz="2800" b="1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+mj-cs"/>
                <a:sym typeface="Symbol" pitchFamily="18" charset="2"/>
              </a:rPr>
              <a:t>e.g. reserpine</a:t>
            </a:r>
          </a:p>
          <a:p>
            <a:pPr lvl="1" algn="l" rtl="0" eaLnBrk="1" fontAlgn="auto" hangingPunct="1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600" b="1" dirty="0">
                <a:latin typeface="Times New Roman" pitchFamily="18" charset="0"/>
                <a:cs typeface="+mj-cs"/>
                <a:sym typeface="Symbol" pitchFamily="18" charset="2"/>
              </a:rPr>
              <a:t>Inhibition of neurotransmitter release &amp; enhance uptake</a:t>
            </a:r>
          </a:p>
          <a:p>
            <a:pPr marL="457200" lvl="1" indent="0" algn="l" rtl="0" eaLnBrk="1" fontAlgn="auto" hangingPunct="1"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lang="en-US" b="1" dirty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    e.g. guanethidine</a:t>
            </a:r>
            <a:r>
              <a:rPr lang="en-US" sz="2600" b="1" dirty="0">
                <a:latin typeface="Times New Roman" pitchFamily="18" charset="0"/>
                <a:cs typeface="+mj-cs"/>
                <a:sym typeface="Symbol" pitchFamily="18" charset="2"/>
              </a:rPr>
              <a:t> </a:t>
            </a:r>
          </a:p>
          <a:p>
            <a:pPr lvl="1" algn="l" rtl="0" eaLnBrk="1" fontAlgn="auto" hangingPunct="1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600" b="1" dirty="0">
                <a:latin typeface="Times New Roman" pitchFamily="18" charset="0"/>
                <a:cs typeface="+mj-cs"/>
                <a:sym typeface="Symbol" pitchFamily="18" charset="2"/>
              </a:rPr>
              <a:t>Formation of False Transmitters</a:t>
            </a:r>
          </a:p>
          <a:p>
            <a:pPr algn="l" rtl="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+mj-cs"/>
                <a:sym typeface="Symbol" pitchFamily="18" charset="2"/>
              </a:rPr>
              <a:t>		e.g. </a:t>
            </a:r>
            <a:r>
              <a:rPr lang="en-US" sz="3000" b="1" dirty="0">
                <a:solidFill>
                  <a:srgbClr val="C00000"/>
                </a:solidFill>
                <a:latin typeface="Symbol" pitchFamily="18" charset="2"/>
                <a:cs typeface="+mj-cs"/>
              </a:rPr>
              <a:t>a</a:t>
            </a:r>
            <a:r>
              <a:rPr lang="en-US" sz="3000" b="1" dirty="0">
                <a:solidFill>
                  <a:srgbClr val="C00000"/>
                </a:solidFill>
                <a:latin typeface="Arial Narrow" pitchFamily="34" charset="0"/>
                <a:cs typeface="+mj-cs"/>
              </a:rPr>
              <a:t>-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+mj-cs"/>
                <a:sym typeface="Symbol" pitchFamily="18" charset="2"/>
              </a:rPr>
              <a:t>Methyl dopa </a:t>
            </a:r>
          </a:p>
          <a:p>
            <a:pPr lvl="1" algn="l" rtl="0" eaLnBrk="1" fontAlgn="auto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600" b="1" dirty="0">
                <a:latin typeface="Times New Roman" pitchFamily="18" charset="0"/>
                <a:sym typeface="Symbol" pitchFamily="18" charset="2"/>
              </a:rPr>
              <a:t>Stimulation of presynaptic </a:t>
            </a:r>
            <a:r>
              <a:rPr lang="en-US" sz="2600" b="1" dirty="0">
                <a:latin typeface="Symbol" pitchFamily="18" charset="2"/>
              </a:rPr>
              <a:t>a</a:t>
            </a:r>
            <a:r>
              <a:rPr lang="en-US" sz="2600" b="1" baseline="-25000" dirty="0">
                <a:latin typeface="Arial Narrow" pitchFamily="34" charset="0"/>
              </a:rPr>
              <a:t>2</a:t>
            </a:r>
            <a:r>
              <a:rPr lang="en-US" sz="2600" b="1" dirty="0">
                <a:latin typeface="Arial Narrow" pitchFamily="34" charset="0"/>
              </a:rPr>
              <a:t> </a:t>
            </a:r>
            <a:r>
              <a:rPr lang="en-US" sz="2600" b="1" dirty="0">
                <a:latin typeface="Times New Roman" pitchFamily="18" charset="0"/>
              </a:rPr>
              <a:t>receptors</a:t>
            </a:r>
            <a:endParaRPr lang="en-US" sz="2600" b="1" dirty="0">
              <a:latin typeface="Times New Roman" pitchFamily="18" charset="0"/>
              <a:sym typeface="Symbol" pitchFamily="18" charset="2"/>
            </a:endParaRPr>
          </a:p>
          <a:p>
            <a:pPr algn="l" rtl="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e.g. Clonidine and </a:t>
            </a:r>
            <a:r>
              <a:rPr lang="en-US" sz="3000" b="1" dirty="0">
                <a:solidFill>
                  <a:srgbClr val="C00000"/>
                </a:solidFill>
                <a:latin typeface="Symbol" pitchFamily="18" charset="2"/>
              </a:rPr>
              <a:t>a</a:t>
            </a:r>
            <a:r>
              <a:rPr lang="en-US" sz="3000" b="1" dirty="0">
                <a:solidFill>
                  <a:srgbClr val="C00000"/>
                </a:solidFill>
                <a:latin typeface="Arial Narrow" pitchFamily="34" charset="0"/>
              </a:rPr>
              <a:t>-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Methyl dopa 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i="1" dirty="0">
              <a:solidFill>
                <a:srgbClr val="0000FF"/>
              </a:solidFill>
              <a:latin typeface="Monotype Corsiva" pitchFamily="66" charset="0"/>
              <a:sym typeface="Symbol" pitchFamily="18" charset="2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i="1" dirty="0">
              <a:solidFill>
                <a:srgbClr val="0000FF"/>
              </a:solidFill>
              <a:latin typeface="Monotype Corsiva" pitchFamily="66" charset="0"/>
              <a:sym typeface="Symbol" pitchFamily="18" charset="2"/>
            </a:endParaRPr>
          </a:p>
          <a:p>
            <a:pPr algn="l" rt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b="1" dirty="0">
              <a:latin typeface="Arial Narrow" pitchFamily="34" charset="0"/>
              <a:sym typeface="Symbol" pitchFamily="18" charset="2"/>
            </a:endParaRPr>
          </a:p>
          <a:p>
            <a:pPr algn="l" rt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b="1" dirty="0">
              <a:latin typeface="Arial Narrow" pitchFamily="34" charset="0"/>
              <a:sym typeface="Symbol" pitchFamily="18" charset="2"/>
            </a:endParaRPr>
          </a:p>
          <a:p>
            <a:pPr algn="l" rt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b="1" dirty="0">
              <a:latin typeface="Arial Narrow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" y="167045"/>
            <a:ext cx="891540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Algerian" pitchFamily="82" charset="0"/>
              </a:rPr>
              <a:t>mechanisms of Adrenergic blockers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26" y="838200"/>
            <a:ext cx="8908473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sym typeface="Symbol" pitchFamily="18" charset="2"/>
              </a:rPr>
              <a:t>Interferes with NA storage 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sym typeface="Symbol" pitchFamily="18" charset="2"/>
              </a:rPr>
              <a:t>= 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sym typeface="Symbol" pitchFamily="18" charset="2"/>
              </a:rPr>
              <a:t>Depletion of storage sites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294" y="1474124"/>
            <a:ext cx="23622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sym typeface="Symbol" pitchFamily="18" charset="2"/>
              </a:rPr>
              <a:t>RESERPINE</a:t>
            </a:r>
            <a:endParaRPr lang="en-US" sz="2800" b="1" dirty="0">
              <a:solidFill>
                <a:srgbClr val="7030A0"/>
              </a:solidFill>
              <a:latin typeface="Algerian" pitchFamily="82" charset="0"/>
            </a:endParaRPr>
          </a:p>
        </p:txBody>
      </p:sp>
      <p:pic>
        <p:nvPicPr>
          <p:cNvPr id="1026" name="Picture 2" descr="ÙØªÙØ¬Ø© Ø¨Ø­Ø« Ø§ÙØµÙØ± Ø¹Ù âªRESERPINE MECHANISM OF ACTIONâ¬â"/>
          <p:cNvPicPr>
            <a:picLocks noChangeAspect="1" noChangeArrowheads="1"/>
          </p:cNvPicPr>
          <p:nvPr/>
        </p:nvPicPr>
        <p:blipFill>
          <a:blip r:embed="rId3" cstate="print">
            <a:lum bright="-29000" contras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76400"/>
            <a:ext cx="45720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9DB6BE6-5A04-4AA9-A4D5-A40D5B908A99}"/>
              </a:ext>
            </a:extLst>
          </p:cNvPr>
          <p:cNvSpPr txBox="1"/>
          <p:nvPr/>
        </p:nvSpPr>
        <p:spPr>
          <a:xfrm>
            <a:off x="-79662" y="2438400"/>
            <a:ext cx="4270662" cy="1687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l" rtl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Times New Roman" pitchFamily="18" charset="0"/>
                <a:cs typeface="+mj-cs"/>
                <a:sym typeface="Symbol" pitchFamily="18" charset="2"/>
              </a:rPr>
              <a:t>Interference with the transport of noradrenaline into the storage vesicles</a:t>
            </a:r>
          </a:p>
        </p:txBody>
      </p:sp>
    </p:spTree>
    <p:extLst>
      <p:ext uri="{BB962C8B-B14F-4D97-AF65-F5344CB8AC3E}">
        <p14:creationId xmlns:p14="http://schemas.microsoft.com/office/powerpoint/2010/main" val="2682475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6C78FA0-2371-4CA6-820C-38227A88C21A}"/>
              </a:ext>
            </a:extLst>
          </p:cNvPr>
          <p:cNvSpPr txBox="1"/>
          <p:nvPr/>
        </p:nvSpPr>
        <p:spPr>
          <a:xfrm>
            <a:off x="451658" y="144334"/>
            <a:ext cx="792480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Algerian" pitchFamily="82" charset="0"/>
              </a:rPr>
              <a:t>mechanisms of Adrenergic blockers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8886C6-E23E-4601-89B1-1A76883C7CE9}"/>
              </a:ext>
            </a:extLst>
          </p:cNvPr>
          <p:cNvSpPr txBox="1"/>
          <p:nvPr/>
        </p:nvSpPr>
        <p:spPr>
          <a:xfrm>
            <a:off x="381000" y="874067"/>
            <a:ext cx="5638800" cy="4924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lvl="1">
              <a:defRPr/>
            </a:pPr>
            <a:r>
              <a:rPr lang="en-US" sz="2600" b="1" dirty="0">
                <a:solidFill>
                  <a:srgbClr val="7030A0"/>
                </a:solidFill>
                <a:latin typeface="Times New Roman" pitchFamily="18" charset="0"/>
                <a:sym typeface="Symbol" pitchFamily="18" charset="2"/>
              </a:rPr>
              <a:t>Inhibition of Transmitter Release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6E57D6-EFBF-4BB1-93C9-B83C4A7E9566}"/>
              </a:ext>
            </a:extLst>
          </p:cNvPr>
          <p:cNvSpPr txBox="1"/>
          <p:nvPr/>
        </p:nvSpPr>
        <p:spPr>
          <a:xfrm>
            <a:off x="762000" y="1512428"/>
            <a:ext cx="2133600" cy="4924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7030A0"/>
                </a:solidFill>
                <a:latin typeface="Times New Roman" pitchFamily="18" charset="0"/>
              </a:rPr>
              <a:t>Guanethidine</a:t>
            </a:r>
            <a:r>
              <a:rPr lang="en-US" sz="2600" b="1" dirty="0">
                <a:solidFill>
                  <a:srgbClr val="7030A0"/>
                </a:solidFill>
                <a:latin typeface="Times New Roman" pitchFamily="18" charset="0"/>
                <a:sym typeface="Symbol" pitchFamily="18" charset="2"/>
              </a:rPr>
              <a:t> </a:t>
            </a:r>
            <a:endParaRPr lang="en-US" sz="2600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430843-CC74-4D9F-93E8-8A90DE2F32D2}"/>
              </a:ext>
            </a:extLst>
          </p:cNvPr>
          <p:cNvSpPr txBox="1"/>
          <p:nvPr/>
        </p:nvSpPr>
        <p:spPr>
          <a:xfrm>
            <a:off x="301338" y="2715473"/>
            <a:ext cx="4270662" cy="2241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l" rtl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Times New Roman" pitchFamily="18" charset="0"/>
                <a:cs typeface="+mj-cs"/>
                <a:sym typeface="Symbol" pitchFamily="18" charset="2"/>
              </a:rPr>
              <a:t>Interference with the release of noradrenaline and increases the neuronal uptake of noradrenaline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38DFF02-3116-4954-B814-914D82516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28800"/>
            <a:ext cx="3886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Times New Roman (Arabic)"/>
      </a:majorFont>
      <a:minorFont>
        <a:latin typeface="Tahoma"/>
        <a:ea typeface=""/>
        <a:cs typeface="Times New Roman (Arabic)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4570</TotalTime>
  <Words>1012</Words>
  <Application>Microsoft Office PowerPoint</Application>
  <PresentationFormat>On-screen Show (4:3)</PresentationFormat>
  <Paragraphs>215</Paragraphs>
  <Slides>32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5" baseType="lpstr">
      <vt:lpstr>Algerian</vt:lpstr>
      <vt:lpstr>Arial</vt:lpstr>
      <vt:lpstr>Arial Narrow</vt:lpstr>
      <vt:lpstr>Arial Rounded MT Bold</vt:lpstr>
      <vt:lpstr>Bernard MT Condensed</vt:lpstr>
      <vt:lpstr>Calibri</vt:lpstr>
      <vt:lpstr>Monotype Corsiva</vt:lpstr>
      <vt:lpstr>Symbol</vt:lpstr>
      <vt:lpstr>Tahoma</vt:lpstr>
      <vt:lpstr>Times New Roman</vt:lpstr>
      <vt:lpstr>Wingdings</vt:lpstr>
      <vt:lpstr>Blends</vt:lpstr>
      <vt:lpstr>Office Theme</vt:lpstr>
      <vt:lpstr>Sympatholytic Drugs &amp; adrenergic blockers (-receptor  Antagonists)</vt:lpstr>
      <vt:lpstr>PowerPoint Presentation</vt:lpstr>
      <vt:lpstr>PowerPoint Presentation</vt:lpstr>
      <vt:lpstr> Classification of  sympatholytics </vt:lpstr>
      <vt:lpstr> Classification of  sympatholytics </vt:lpstr>
      <vt:lpstr>PowerPoint Presentation</vt:lpstr>
      <vt:lpstr> Adrenergic neuron blockers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Adrenergic receptor blockers</vt:lpstr>
      <vt:lpstr> Classification of  -receptor  Antagonists</vt:lpstr>
      <vt:lpstr> Classification of  -receptor  Antagonists</vt:lpstr>
      <vt:lpstr>Non-Selective - Adrenoceptor Antagonists </vt:lpstr>
      <vt:lpstr>PowerPoint Presentation</vt:lpstr>
      <vt:lpstr>PowerPoint Presentation</vt:lpstr>
      <vt:lpstr>Therapeutic Uses:</vt:lpstr>
      <vt:lpstr>PowerPoint Presentation</vt:lpstr>
      <vt:lpstr>PowerPoint Presentation</vt:lpstr>
      <vt:lpstr>Selective 1- Antagonists </vt:lpstr>
      <vt:lpstr>Selective 1- Antagonists </vt:lpstr>
      <vt:lpstr>First dose effect of Selective 1- Antagonists </vt:lpstr>
      <vt:lpstr>Therapeutic Uses:</vt:lpstr>
      <vt:lpstr>Selective 1A–antagonists  Tamsulosin</vt:lpstr>
      <vt:lpstr>Selective 1A antagonist  Tamsulosin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Noradrenergic Transmission</dc:title>
  <dc:creator>ksu</dc:creator>
  <cp:lastModifiedBy>hanan</cp:lastModifiedBy>
  <cp:revision>559</cp:revision>
  <cp:lastPrinted>1601-01-01T00:00:00Z</cp:lastPrinted>
  <dcterms:created xsi:type="dcterms:W3CDTF">2007-09-26T16:20:03Z</dcterms:created>
  <dcterms:modified xsi:type="dcterms:W3CDTF">2022-02-28T07:40:27Z</dcterms:modified>
</cp:coreProperties>
</file>