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72"/>
  </p:notesMasterIdLst>
  <p:handoutMasterIdLst>
    <p:handoutMasterId r:id="rId73"/>
  </p:handoutMasterIdLst>
  <p:sldIdLst>
    <p:sldId id="462" r:id="rId2"/>
    <p:sldId id="494" r:id="rId3"/>
    <p:sldId id="464" r:id="rId4"/>
    <p:sldId id="387" r:id="rId5"/>
    <p:sldId id="388" r:id="rId6"/>
    <p:sldId id="389" r:id="rId7"/>
    <p:sldId id="477" r:id="rId8"/>
    <p:sldId id="484" r:id="rId9"/>
    <p:sldId id="483" r:id="rId10"/>
    <p:sldId id="487" r:id="rId11"/>
    <p:sldId id="493" r:id="rId12"/>
    <p:sldId id="482" r:id="rId13"/>
    <p:sldId id="396" r:id="rId14"/>
    <p:sldId id="397" r:id="rId15"/>
    <p:sldId id="465" r:id="rId16"/>
    <p:sldId id="468" r:id="rId17"/>
    <p:sldId id="466" r:id="rId18"/>
    <p:sldId id="467" r:id="rId19"/>
    <p:sldId id="402" r:id="rId20"/>
    <p:sldId id="506" r:id="rId21"/>
    <p:sldId id="525" r:id="rId22"/>
    <p:sldId id="470" r:id="rId23"/>
    <p:sldId id="407" r:id="rId24"/>
    <p:sldId id="408" r:id="rId25"/>
    <p:sldId id="409" r:id="rId26"/>
    <p:sldId id="486" r:id="rId27"/>
    <p:sldId id="491" r:id="rId28"/>
    <p:sldId id="413" r:id="rId29"/>
    <p:sldId id="414" r:id="rId30"/>
    <p:sldId id="488" r:id="rId31"/>
    <p:sldId id="418" r:id="rId32"/>
    <p:sldId id="419" r:id="rId33"/>
    <p:sldId id="472" r:id="rId34"/>
    <p:sldId id="421" r:id="rId35"/>
    <p:sldId id="424" r:id="rId36"/>
    <p:sldId id="426" r:id="rId37"/>
    <p:sldId id="427" r:id="rId38"/>
    <p:sldId id="428" r:id="rId39"/>
    <p:sldId id="429" r:id="rId40"/>
    <p:sldId id="430" r:id="rId41"/>
    <p:sldId id="431" r:id="rId42"/>
    <p:sldId id="432" r:id="rId43"/>
    <p:sldId id="433" r:id="rId44"/>
    <p:sldId id="434" r:id="rId45"/>
    <p:sldId id="435" r:id="rId46"/>
    <p:sldId id="437" r:id="rId47"/>
    <p:sldId id="439" r:id="rId48"/>
    <p:sldId id="440" r:id="rId49"/>
    <p:sldId id="469" r:id="rId50"/>
    <p:sldId id="441" r:id="rId51"/>
    <p:sldId id="442" r:id="rId52"/>
    <p:sldId id="443" r:id="rId53"/>
    <p:sldId id="444" r:id="rId54"/>
    <p:sldId id="445" r:id="rId55"/>
    <p:sldId id="446" r:id="rId56"/>
    <p:sldId id="507" r:id="rId57"/>
    <p:sldId id="508" r:id="rId58"/>
    <p:sldId id="509" r:id="rId59"/>
    <p:sldId id="510" r:id="rId60"/>
    <p:sldId id="511" r:id="rId61"/>
    <p:sldId id="512" r:id="rId62"/>
    <p:sldId id="513" r:id="rId63"/>
    <p:sldId id="514" r:id="rId64"/>
    <p:sldId id="515" r:id="rId65"/>
    <p:sldId id="516" r:id="rId66"/>
    <p:sldId id="517" r:id="rId67"/>
    <p:sldId id="518" r:id="rId68"/>
    <p:sldId id="520" r:id="rId69"/>
    <p:sldId id="521" r:id="rId70"/>
    <p:sldId id="522" r:id="rId71"/>
  </p:sldIdLst>
  <p:sldSz cx="10058400" cy="7315200"/>
  <p:notesSz cx="6858000" cy="9296400"/>
  <p:defaultTextStyle>
    <a:defPPr>
      <a:defRPr lang="en-US"/>
    </a:defPPr>
    <a:lvl1pPr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5pPr>
    <a:lvl6pPr marL="2286000" algn="l" defTabSz="914400" rtl="0" eaLnBrk="1" latinLnBrk="0" hangingPunct="1">
      <a:defRPr sz="2400" b="1" kern="1200">
        <a:solidFill>
          <a:schemeClr val="tx1"/>
        </a:solidFill>
        <a:latin typeface="Garamond" pitchFamily="18" charset="0"/>
        <a:ea typeface="+mn-ea"/>
        <a:cs typeface="Times New Roman" pitchFamily="18" charset="0"/>
      </a:defRPr>
    </a:lvl6pPr>
    <a:lvl7pPr marL="2743200" algn="l" defTabSz="914400" rtl="0" eaLnBrk="1" latinLnBrk="0" hangingPunct="1">
      <a:defRPr sz="2400" b="1" kern="1200">
        <a:solidFill>
          <a:schemeClr val="tx1"/>
        </a:solidFill>
        <a:latin typeface="Garamond" pitchFamily="18" charset="0"/>
        <a:ea typeface="+mn-ea"/>
        <a:cs typeface="Times New Roman" pitchFamily="18" charset="0"/>
      </a:defRPr>
    </a:lvl7pPr>
    <a:lvl8pPr marL="3200400" algn="l" defTabSz="914400" rtl="0" eaLnBrk="1" latinLnBrk="0" hangingPunct="1">
      <a:defRPr sz="2400" b="1" kern="1200">
        <a:solidFill>
          <a:schemeClr val="tx1"/>
        </a:solidFill>
        <a:latin typeface="Garamond" pitchFamily="18" charset="0"/>
        <a:ea typeface="+mn-ea"/>
        <a:cs typeface="Times New Roman" pitchFamily="18" charset="0"/>
      </a:defRPr>
    </a:lvl8pPr>
    <a:lvl9pPr marL="3657600" algn="l" defTabSz="914400" rtl="0" eaLnBrk="1" latinLnBrk="0" hangingPunct="1">
      <a:defRPr sz="2400" b="1" kern="1200">
        <a:solidFill>
          <a:schemeClr val="tx1"/>
        </a:solidFill>
        <a:latin typeface="Garamond" pitchFamily="18" charset="0"/>
        <a:ea typeface="+mn-ea"/>
        <a:cs typeface="Times New Roman" pitchFamily="18"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33CC"/>
    <a:srgbClr val="FF66FF"/>
    <a:srgbClr val="00FF00"/>
    <a:srgbClr val="CCFF99"/>
    <a:srgbClr val="FB6E6B"/>
    <a:srgbClr val="FB6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41" autoAdjust="0"/>
    <p:restoredTop sz="72569" autoAdjust="0"/>
  </p:normalViewPr>
  <p:slideViewPr>
    <p:cSldViewPr>
      <p:cViewPr varScale="1">
        <p:scale>
          <a:sx n="78" d="100"/>
          <a:sy n="78" d="100"/>
        </p:scale>
        <p:origin x="2412" y="84"/>
      </p:cViewPr>
      <p:guideLst>
        <p:guide orient="horz" pos="2304"/>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119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388620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119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CEEF77A3-D2CD-4625-8E71-55B58AB2289C}" type="slidenum">
              <a:rPr lang="ar-SA" altLang="en-US"/>
              <a:pPr/>
              <a:t>‹#›</a:t>
            </a:fld>
            <a:endParaRPr lang="en-US" altLang="en-US"/>
          </a:p>
        </p:txBody>
      </p:sp>
    </p:spTree>
    <p:extLst>
      <p:ext uri="{BB962C8B-B14F-4D97-AF65-F5344CB8AC3E}">
        <p14:creationId xmlns:p14="http://schemas.microsoft.com/office/powerpoint/2010/main" val="42401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88620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191"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033463" y="696913"/>
            <a:ext cx="47910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1"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388620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191"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A36355A5-5C13-49ED-AD9A-7159ACE17F3F}" type="slidenum">
              <a:rPr lang="ar-SA" altLang="en-US"/>
              <a:pPr/>
              <a:t>‹#›</a:t>
            </a:fld>
            <a:endParaRPr lang="en-US" altLang="en-US"/>
          </a:p>
        </p:txBody>
      </p:sp>
    </p:spTree>
    <p:extLst>
      <p:ext uri="{BB962C8B-B14F-4D97-AF65-F5344CB8AC3E}">
        <p14:creationId xmlns:p14="http://schemas.microsoft.com/office/powerpoint/2010/main" val="4476535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net.com/palpitations_overview/article.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Heart_ra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Sinoatrial_node" TargetMode="External"/><Relationship Id="rId5" Type="http://schemas.openxmlformats.org/officeDocument/2006/relationships/hyperlink" Target="https://en.wikipedia.org/wiki/Ventricle_(heart)" TargetMode="External"/><Relationship Id="rId4" Type="http://schemas.openxmlformats.org/officeDocument/2006/relationships/hyperlink" Target="https://en.wikipedia.org/wiki/Purkinje_fiber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Ectopic_beat" TargetMode="External"/><Relationship Id="rId3" Type="http://schemas.openxmlformats.org/officeDocument/2006/relationships/hyperlink" Target="http://cvphysiology.com/Arrhythmias/A017.htm" TargetMode="External"/><Relationship Id="rId7" Type="http://schemas.openxmlformats.org/officeDocument/2006/relationships/hyperlink" Target="https://en.wikipedia.org/wiki/Ectopia_(medicin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Cardiac_pacemaker" TargetMode="External"/><Relationship Id="rId11" Type="http://schemas.openxmlformats.org/officeDocument/2006/relationships/hyperlink" Target="https://en.wikipedia.org/wiki/Ventricular_fibrillation" TargetMode="External"/><Relationship Id="rId5" Type="http://schemas.openxmlformats.org/officeDocument/2006/relationships/hyperlink" Target="https://en.wikipedia.org/wiki/Heart" TargetMode="External"/><Relationship Id="rId10" Type="http://schemas.openxmlformats.org/officeDocument/2006/relationships/hyperlink" Target="https://en.wikipedia.org/wiki/Bradycardia" TargetMode="External"/><Relationship Id="rId4" Type="http://schemas.openxmlformats.org/officeDocument/2006/relationships/hyperlink" Target="https://en.wikipedia.org/wiki/SA_node" TargetMode="External"/><Relationship Id="rId9" Type="http://schemas.openxmlformats.org/officeDocument/2006/relationships/hyperlink" Target="https://en.wikipedia.org/wiki/Tachycard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vphysiology.com/Arrhythmias/A003.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cvphysiology.com/Arrhythmias/A008c.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vpharmacology.com/clinical%20topics/arrhythmia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vphysiology.com/Arrhythmias/A003.htm"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en.wikipedia.org/wiki/Wolff%E2%80%93Parkinson%E2%80%93White_syndrome" TargetMode="External"/><Relationship Id="rId13" Type="http://schemas.openxmlformats.org/officeDocument/2006/relationships/hyperlink" Target="https://en.wikipedia.org/wiki/Reentrant_dysrhythmia" TargetMode="External"/><Relationship Id="rId3" Type="http://schemas.openxmlformats.org/officeDocument/2006/relationships/hyperlink" Target="https://en.wikipedia.org/wiki/Tachycardia" TargetMode="External"/><Relationship Id="rId7" Type="http://schemas.openxmlformats.org/officeDocument/2006/relationships/hyperlink" Target="https://en.wikipedia.org/wiki/Atrial_flutter" TargetMode="External"/><Relationship Id="rId12" Type="http://schemas.openxmlformats.org/officeDocument/2006/relationships/hyperlink" Target="https://en.wikipedia.org/wiki/Atrium_(heart)" TargetMode="External"/><Relationship Id="rId2" Type="http://schemas.openxmlformats.org/officeDocument/2006/relationships/slide" Target="../slides/slide44.xml"/><Relationship Id="rId16" Type="http://schemas.openxmlformats.org/officeDocument/2006/relationships/hyperlink" Target="https://en.wikipedia.org/wiki/Ventricle_(heart)" TargetMode="External"/><Relationship Id="rId1" Type="http://schemas.openxmlformats.org/officeDocument/2006/relationships/notesMaster" Target="../notesMasters/notesMaster1.xml"/><Relationship Id="rId6" Type="http://schemas.openxmlformats.org/officeDocument/2006/relationships/hyperlink" Target="https://en.wikipedia.org/wiki/Paroxysmal_supraventricular_tachycardia" TargetMode="External"/><Relationship Id="rId11" Type="http://schemas.openxmlformats.org/officeDocument/2006/relationships/hyperlink" Target="https://en.wikipedia.org/wiki/Chest_pain" TargetMode="External"/><Relationship Id="rId5" Type="http://schemas.openxmlformats.org/officeDocument/2006/relationships/hyperlink" Target="https://en.wikipedia.org/wiki/Atrial_fibrillation" TargetMode="External"/><Relationship Id="rId15" Type="http://schemas.openxmlformats.org/officeDocument/2006/relationships/hyperlink" Target="https://en.wikipedia.org/wiki/Ventricular_arrhythmia" TargetMode="External"/><Relationship Id="rId10" Type="http://schemas.openxmlformats.org/officeDocument/2006/relationships/hyperlink" Target="https://en.wikipedia.org/wiki/Shortness_of_breath" TargetMode="External"/><Relationship Id="rId4" Type="http://schemas.openxmlformats.org/officeDocument/2006/relationships/hyperlink" Target="https://en.wikipedia.org/wiki/Electrical_conduction_system_of_the_heart" TargetMode="External"/><Relationship Id="rId9" Type="http://schemas.openxmlformats.org/officeDocument/2006/relationships/hyperlink" Target="https://en.wikipedia.org/wiki/Palpitations" TargetMode="External"/><Relationship Id="rId14" Type="http://schemas.openxmlformats.org/officeDocument/2006/relationships/hyperlink" Target="https://en.wikipedia.org/wiki/Cardiac_muscle_automaticit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vpharmacology.com/cardiostimulatory/beta-agonist" TargetMode="External"/><Relationship Id="rId4" Type="http://schemas.openxmlformats.org/officeDocument/2006/relationships/hyperlink" Target="http://cvpharmacology.com/antiarrhy/atropin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n.wikipedia.org/wiki/Reversal_potentia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a:p>
            <a:pPr algn="l" rtl="0"/>
            <a:r>
              <a:rPr lang="en-US" dirty="0"/>
              <a:t>Antiarrhythmic: irregularity in the heart rhythm </a:t>
            </a:r>
          </a:p>
          <a:p>
            <a:pPr algn="l" rtl="0"/>
            <a:r>
              <a:rPr lang="en-US" dirty="0"/>
              <a:t>HF: if the heart loose its normal function as a pump ….</a:t>
            </a:r>
          </a:p>
          <a:p>
            <a:pPr algn="l" rtl="0"/>
            <a:r>
              <a:rPr lang="en-US" dirty="0" err="1"/>
              <a:t>Antiangina</a:t>
            </a:r>
            <a:r>
              <a:rPr lang="en-US" dirty="0"/>
              <a:t>:</a:t>
            </a:r>
            <a:r>
              <a:rPr lang="en-US" baseline="0" dirty="0"/>
              <a:t> for angina pectoris </a:t>
            </a:r>
            <a:r>
              <a:rPr lang="ar-SA" baseline="0" dirty="0"/>
              <a:t>الذبحة الصدرية</a:t>
            </a:r>
            <a:endParaRPr lang="en-US" dirty="0"/>
          </a:p>
          <a:p>
            <a:pPr algn="l" rtl="0"/>
            <a:endParaRPr lang="en-US" dirty="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225645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Phase 4</a:t>
            </a:r>
            <a:r>
              <a:rPr lang="en-US" baseline="0" dirty="0"/>
              <a:t> resting constant K out</a:t>
            </a:r>
          </a:p>
          <a:p>
            <a:pPr algn="l" rtl="0"/>
            <a:r>
              <a:rPr lang="en-US" baseline="0" dirty="0"/>
              <a:t>Na entry &gt;&gt; rapid </a:t>
            </a:r>
            <a:r>
              <a:rPr lang="en-US" baseline="0" dirty="0" err="1"/>
              <a:t>dep</a:t>
            </a:r>
            <a:r>
              <a:rPr lang="en-US" baseline="0" dirty="0"/>
              <a:t> </a:t>
            </a:r>
            <a:r>
              <a:rPr lang="en-US" baseline="0" dirty="0" err="1"/>
              <a:t>ph</a:t>
            </a:r>
            <a:r>
              <a:rPr lang="en-US" baseline="0" dirty="0"/>
              <a:t> 0 Also voltage gated L-type Ca open</a:t>
            </a:r>
          </a:p>
          <a:p>
            <a:pPr algn="l" rtl="0"/>
            <a:r>
              <a:rPr lang="en-US" baseline="0" dirty="0" err="1"/>
              <a:t>Ph</a:t>
            </a:r>
            <a:r>
              <a:rPr lang="en-US" baseline="0" dirty="0"/>
              <a:t> 1 Na inactivated and K out</a:t>
            </a:r>
          </a:p>
          <a:p>
            <a:pPr algn="l" rtl="0"/>
            <a:r>
              <a:rPr lang="en-US" baseline="0" dirty="0"/>
              <a:t>voltage gated Ca in &gt;&gt;</a:t>
            </a:r>
            <a:r>
              <a:rPr lang="en-US" baseline="0" dirty="0" err="1"/>
              <a:t>platue</a:t>
            </a:r>
            <a:endParaRPr lang="en-US" baseline="0" dirty="0"/>
          </a:p>
          <a:p>
            <a:pPr algn="l" rtl="0"/>
            <a:r>
              <a:rPr lang="en-US" baseline="0" dirty="0"/>
              <a:t>Then rapid </a:t>
            </a:r>
            <a:r>
              <a:rPr lang="en-US" baseline="0" dirty="0" err="1"/>
              <a:t>repolazation</a:t>
            </a:r>
            <a:r>
              <a:rPr lang="en-US" baseline="0" dirty="0"/>
              <a:t> due to Ca close &amp; K open back to the resting phase 4</a:t>
            </a:r>
            <a:endParaRPr lang="en-US" dirty="0"/>
          </a:p>
          <a:p>
            <a:pPr algn="l" rtl="0"/>
            <a:r>
              <a:rPr lang="en-US" dirty="0"/>
              <a:t>ERP: Effective refractory</a:t>
            </a:r>
            <a:r>
              <a:rPr lang="en-US" baseline="0" dirty="0"/>
              <a:t> period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294506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346929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Arial" charset="0"/>
                <a:ea typeface="+mn-ea"/>
                <a:cs typeface="Arial" charset="0"/>
              </a:rPr>
              <a:t>Many factors can precipitate or exacerbate arrhythmias: ischemia, hypoxia, acidosis or alkalosis, electrolyte abnormalities, excessive catecholamine exposure, autonomic influences, drug toxicity (</a:t>
            </a:r>
            <a:r>
              <a:rPr lang="en-US" sz="1200" b="0" i="0" u="none" strike="noStrike" kern="1200" baseline="0" dirty="0" err="1">
                <a:solidFill>
                  <a:schemeClr val="tx1"/>
                </a:solidFill>
                <a:latin typeface="Arial" charset="0"/>
                <a:ea typeface="+mn-ea"/>
                <a:cs typeface="Arial" charset="0"/>
              </a:rPr>
              <a:t>eg</a:t>
            </a:r>
            <a:r>
              <a:rPr lang="en-US" sz="1200" b="0" i="0" u="none" strike="noStrike" kern="1200" baseline="0" dirty="0">
                <a:solidFill>
                  <a:schemeClr val="tx1"/>
                </a:solidFill>
                <a:latin typeface="Arial" charset="0"/>
                <a:ea typeface="+mn-ea"/>
                <a:cs typeface="Arial" charset="0"/>
              </a:rPr>
              <a:t>, digitalis or antiarrhythmic drugs), overstretching of cardiac fibers, &amp; the presence of scarred or otherwise diseased tissue. HE, all arrhythmias result from (1) disturbances in impulse </a:t>
            </a:r>
            <a:r>
              <a:rPr lang="en-US" sz="1200" b="1" i="0" u="none" strike="noStrike" kern="1200" baseline="0" dirty="0">
                <a:solidFill>
                  <a:schemeClr val="tx1"/>
                </a:solidFill>
                <a:latin typeface="Arial" charset="0"/>
                <a:ea typeface="+mn-ea"/>
                <a:cs typeface="Arial" charset="0"/>
              </a:rPr>
              <a:t>formation</a:t>
            </a:r>
            <a:r>
              <a:rPr lang="en-US" sz="1200" b="0" i="0" u="none" strike="noStrike" kern="1200" baseline="0" dirty="0">
                <a:solidFill>
                  <a:schemeClr val="tx1"/>
                </a:solidFill>
                <a:latin typeface="Arial" charset="0"/>
                <a:ea typeface="+mn-ea"/>
                <a:cs typeface="Arial" charset="0"/>
              </a:rPr>
              <a:t>, (2) disturbances in impulse </a:t>
            </a:r>
            <a:r>
              <a:rPr lang="en-US" sz="1200" b="1" i="0" u="none" strike="noStrike" kern="1200" baseline="0" dirty="0">
                <a:solidFill>
                  <a:schemeClr val="tx1"/>
                </a:solidFill>
                <a:latin typeface="Arial" charset="0"/>
                <a:ea typeface="+mn-ea"/>
                <a:cs typeface="Arial" charset="0"/>
              </a:rPr>
              <a:t>conduction</a:t>
            </a:r>
            <a:r>
              <a:rPr lang="en-US" sz="1200" b="0" i="0" u="none" strike="noStrike" kern="1200" baseline="0" dirty="0">
                <a:solidFill>
                  <a:schemeClr val="tx1"/>
                </a:solidFill>
                <a:latin typeface="Arial" charset="0"/>
                <a:ea typeface="+mn-ea"/>
                <a:cs typeface="Arial" charset="0"/>
              </a:rPr>
              <a:t>, or (3) </a:t>
            </a:r>
            <a:r>
              <a:rPr lang="en-US" sz="1200" b="1" i="0" u="none" strike="noStrike" kern="1200" baseline="0" dirty="0">
                <a:solidFill>
                  <a:schemeClr val="tx1"/>
                </a:solidFill>
                <a:latin typeface="Arial" charset="0"/>
                <a:ea typeface="+mn-ea"/>
                <a:cs typeface="Arial" charset="0"/>
              </a:rPr>
              <a:t>both</a:t>
            </a:r>
            <a:r>
              <a:rPr lang="en-US" sz="1200" b="0" i="0" u="none" strike="noStrike" kern="1200" baseline="0" dirty="0">
                <a:solidFill>
                  <a:schemeClr val="tx1"/>
                </a:solidFill>
                <a:latin typeface="Arial" charset="0"/>
                <a:ea typeface="+mn-ea"/>
                <a:cs typeface="Arial" charset="0"/>
              </a:rPr>
              <a:t>.</a:t>
            </a:r>
            <a:endParaRPr lang="en-US" dirty="0"/>
          </a:p>
          <a:p>
            <a:pPr algn="l" rtl="0"/>
            <a:r>
              <a:rPr lang="en-US" dirty="0"/>
              <a:t>Arrhythmias can be divided into categories: </a:t>
            </a:r>
            <a:r>
              <a:rPr lang="en-US" b="1" dirty="0"/>
              <a:t>altered rate, premature beats &amp;</a:t>
            </a:r>
            <a:r>
              <a:rPr lang="en-US" b="1" baseline="0" dirty="0"/>
              <a:t> </a:t>
            </a:r>
            <a:r>
              <a:rPr lang="en-US" b="1" dirty="0"/>
              <a:t>altered conduction</a:t>
            </a:r>
            <a:r>
              <a:rPr lang="en-US" dirty="0"/>
              <a:t>.</a:t>
            </a:r>
          </a:p>
          <a:p>
            <a:pPr algn="l" rtl="0"/>
            <a:r>
              <a:rPr lang="en-US" b="1" dirty="0"/>
              <a:t>Altered Rate</a:t>
            </a:r>
          </a:p>
          <a:p>
            <a:pPr algn="l" rtl="0"/>
            <a:r>
              <a:rPr lang="en-US" dirty="0"/>
              <a:t>Normal resting HR are between 60 &amp; 100 bpm. A rate greater than 100 bpm is called tachycardia &amp;</a:t>
            </a:r>
            <a:r>
              <a:rPr lang="en-US" baseline="0" dirty="0"/>
              <a:t> </a:t>
            </a:r>
            <a:r>
              <a:rPr lang="en-US" dirty="0"/>
              <a:t>a rate lower than 60 bpm is called bradycardia.</a:t>
            </a:r>
          </a:p>
          <a:p>
            <a:pPr algn="l" rtl="0"/>
            <a:r>
              <a:rPr lang="en-US" dirty="0"/>
              <a:t>There are subcategories of altered rate such as sinus tachycardia or bradycardia (rate is determined by SA node), atrial tachycardia or bradycardia (rate governed by atrial pacemaker site), supraventricular tachycardia, &amp; ventricular tachycardia (rhythm originating from within ventricles). Atrial </a:t>
            </a:r>
            <a:r>
              <a:rPr lang="en-US" dirty="0" err="1"/>
              <a:t>tachycardias</a:t>
            </a:r>
            <a:r>
              <a:rPr lang="en-US" dirty="0"/>
              <a:t> having a rate of 250-350 bpm (&gt;200 bpm in ventricles) are call flutter, &amp;</a:t>
            </a:r>
            <a:r>
              <a:rPr lang="en-US" baseline="0" dirty="0"/>
              <a:t> </a:t>
            </a:r>
            <a:r>
              <a:rPr lang="en-US" dirty="0"/>
              <a:t>can be either atrial or ventricular in origin. Fibrillation occurs (either atrial or ventricular) when the frequency is so high &amp;</a:t>
            </a:r>
            <a:r>
              <a:rPr lang="en-US" baseline="0" dirty="0"/>
              <a:t> </a:t>
            </a:r>
            <a:r>
              <a:rPr lang="en-US" dirty="0"/>
              <a:t>irregular that the rate cannot be determined.</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84772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BF4AAC7-96A1-4496-8E25-A911E1797836}" type="slidenum">
              <a:rPr lang="en-US" altLang="en-US" smtClean="0"/>
              <a:pPr/>
              <a:t>13</a:t>
            </a:fld>
            <a:endParaRPr lang="en-US" altLang="en-US"/>
          </a:p>
        </p:txBody>
      </p:sp>
    </p:spTree>
    <p:extLst>
      <p:ext uri="{BB962C8B-B14F-4D97-AF65-F5344CB8AC3E}">
        <p14:creationId xmlns:p14="http://schemas.microsoft.com/office/powerpoint/2010/main" val="155317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a:t>Sinus tachycardia</a:t>
            </a:r>
            <a:r>
              <a:rPr lang="en-US" dirty="0"/>
              <a:t> - high sinus rate of 100-180 beats/min as occurs during exercise or other conditions that lead to increased SA nodal firing rate.</a:t>
            </a:r>
          </a:p>
          <a:p>
            <a:pPr algn="l" rtl="0"/>
            <a:r>
              <a:rPr lang="en-US" dirty="0"/>
              <a:t>So what</a:t>
            </a:r>
            <a:r>
              <a:rPr lang="en-US" baseline="0" dirty="0"/>
              <a:t> cause tachycardia ?</a:t>
            </a:r>
          </a:p>
          <a:p>
            <a:pPr algn="l" rtl="0"/>
            <a:r>
              <a:rPr lang="en-US" baseline="0" dirty="0"/>
              <a:t>1- abnormal automaticity = enhanced automaticity this occurs when the cell membranes become abnormally permeable to Na during phase 4 w result in increase the slope of depolarization &amp; leading to generation of impulses faster than SAN</a:t>
            </a:r>
          </a:p>
          <a:p>
            <a:pPr algn="l" rtl="0"/>
            <a:r>
              <a:rPr lang="en-US" baseline="0" dirty="0"/>
              <a:t>2- triggered activity = abnormal leakage of +</a:t>
            </a:r>
            <a:r>
              <a:rPr lang="en-US" baseline="0" dirty="0" err="1"/>
              <a:t>ve</a:t>
            </a:r>
            <a:r>
              <a:rPr lang="en-US" baseline="0" dirty="0"/>
              <a:t> ions to the cardiac cells &gt;&gt;&gt; AP after depolarization during phase 2,3 or 4 ,,, triggering premature AP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3- Reentry. Ex </a:t>
            </a:r>
            <a:r>
              <a:rPr lang="en-US" sz="1200" b="1" dirty="0">
                <a:solidFill>
                  <a:schemeClr val="tx1"/>
                </a:solidFill>
                <a:latin typeface="Arial" panose="020B0604020202020204" pitchFamily="34" charset="0"/>
                <a:cs typeface="Arial" panose="020B0604020202020204" pitchFamily="34" charset="0"/>
              </a:rPr>
              <a:t>Wolff-Parkinson-White syndrome </a:t>
            </a:r>
            <a:r>
              <a:rPr lang="en-US" sz="1200" b="0" dirty="0">
                <a:solidFill>
                  <a:schemeClr val="tx1"/>
                </a:solidFill>
                <a:latin typeface="Arial" panose="020B0604020202020204" pitchFamily="34" charset="0"/>
                <a:cs typeface="Arial" panose="020B0604020202020204" pitchFamily="34" charset="0"/>
              </a:rPr>
              <a:t>in w an extra or</a:t>
            </a:r>
            <a:r>
              <a:rPr lang="en-US" sz="1200" b="0" baseline="0" dirty="0">
                <a:solidFill>
                  <a:schemeClr val="tx1"/>
                </a:solidFill>
                <a:latin typeface="Arial" panose="020B0604020202020204" pitchFamily="34" charset="0"/>
                <a:cs typeface="Arial" panose="020B0604020202020204" pitchFamily="34" charset="0"/>
              </a:rPr>
              <a:t> accessory pathway exist between the upper &amp; lower chamber of the </a:t>
            </a:r>
            <a:r>
              <a:rPr lang="en-US" sz="1200" b="0" baseline="0" dirty="0" err="1">
                <a:solidFill>
                  <a:schemeClr val="tx1"/>
                </a:solidFill>
                <a:latin typeface="Arial" panose="020B0604020202020204" pitchFamily="34" charset="0"/>
                <a:cs typeface="Arial" panose="020B0604020202020204" pitchFamily="34" charset="0"/>
              </a:rPr>
              <a:t>hrt</a:t>
            </a:r>
            <a:endParaRPr lang="en-US" sz="1200" b="1" dirty="0">
              <a:solidFill>
                <a:schemeClr val="tx1"/>
              </a:solidFill>
              <a:latin typeface="Arial" panose="020B0604020202020204" pitchFamily="34" charset="0"/>
              <a:cs typeface="Arial" panose="020B0604020202020204" pitchFamily="34" charset="0"/>
            </a:endParaRPr>
          </a:p>
          <a:p>
            <a:pPr algn="l" rtl="0"/>
            <a:endParaRPr lang="en-US" b="1" baseline="0" dirty="0"/>
          </a:p>
          <a:p>
            <a:pPr algn="l" rtl="0"/>
            <a:endParaRPr lang="en-US" dirty="0"/>
          </a:p>
          <a:p>
            <a:pPr algn="l" rtl="0" eaLnBrk="1" hangingPunct="1"/>
            <a:endParaRPr lang="ar-EG"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F953C03-8BC4-4529-84B6-4DE53AA6E0FB}" type="slidenum">
              <a:rPr lang="en-US" altLang="en-US" smtClean="0"/>
              <a:pPr/>
              <a:t>14</a:t>
            </a:fld>
            <a:endParaRPr lang="en-US" altLang="en-US"/>
          </a:p>
        </p:txBody>
      </p:sp>
    </p:spTree>
    <p:extLst>
      <p:ext uri="{BB962C8B-B14F-4D97-AF65-F5344CB8AC3E}">
        <p14:creationId xmlns:p14="http://schemas.microsoft.com/office/powerpoint/2010/main" val="172442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Sinus bradycardia</a:t>
            </a:r>
            <a:r>
              <a:rPr lang="en-US" dirty="0"/>
              <a:t> - low sinus rate &lt;60 beats/min.</a:t>
            </a:r>
          </a:p>
          <a:p>
            <a:pPr algn="l" rtl="0" eaLnBrk="1" hangingPunct="1"/>
            <a:endParaRPr lang="ar-EG"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E10947-5D14-48D7-BD4A-43E6B8DFB16F}" type="slidenum">
              <a:rPr lang="en-US" altLang="en-US"/>
              <a:pPr/>
              <a:t>15</a:t>
            </a:fld>
            <a:endParaRPr lang="en-US" altLang="en-US"/>
          </a:p>
        </p:txBody>
      </p:sp>
    </p:spTree>
    <p:extLst>
      <p:ext uri="{BB962C8B-B14F-4D97-AF65-F5344CB8AC3E}">
        <p14:creationId xmlns:p14="http://schemas.microsoft.com/office/powerpoint/2010/main" val="53753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Systole refers to the time when the left ventricle of the </a:t>
            </a:r>
            <a:r>
              <a:rPr lang="en-US" dirty="0" err="1"/>
              <a:t>hrt</a:t>
            </a:r>
            <a:r>
              <a:rPr lang="en-US" dirty="0"/>
              <a:t> contracts. </a:t>
            </a:r>
            <a:r>
              <a:rPr lang="en-US" dirty="0" err="1"/>
              <a:t>Extrasystole</a:t>
            </a:r>
            <a:r>
              <a:rPr lang="en-US" dirty="0"/>
              <a:t> is also known as extra systole, premature beat, premature contraction, premature systole, premature ventricular beat or PVB, or PVC. Irregular: </a:t>
            </a:r>
            <a:r>
              <a:rPr lang="en-US" dirty="0" err="1"/>
              <a:t>extrasystole</a:t>
            </a:r>
            <a:endParaRPr lang="en-US" dirty="0"/>
          </a:p>
          <a:p>
            <a:pPr algn="l" rtl="0"/>
            <a:r>
              <a:rPr lang="en-US" dirty="0"/>
              <a:t>PAC: premature </a:t>
            </a:r>
            <a:r>
              <a:rPr lang="en-US" b="1" dirty="0"/>
              <a:t>atrial</a:t>
            </a:r>
            <a:r>
              <a:rPr lang="en-US" dirty="0"/>
              <a:t> contraction</a:t>
            </a:r>
          </a:p>
          <a:p>
            <a:pPr algn="l" rtl="0"/>
            <a:r>
              <a:rPr lang="en-US" dirty="0"/>
              <a:t>PVC: premature </a:t>
            </a:r>
            <a:r>
              <a:rPr lang="en-US" b="1" dirty="0"/>
              <a:t>ventricular</a:t>
            </a:r>
            <a:r>
              <a:rPr lang="en-US" dirty="0"/>
              <a:t> contraction</a:t>
            </a:r>
          </a:p>
          <a:p>
            <a:pPr algn="l" rtl="0"/>
            <a:r>
              <a:rPr lang="en-US" b="1" dirty="0" err="1"/>
              <a:t>Extrasystole</a:t>
            </a:r>
            <a:r>
              <a:rPr lang="en-US" b="1" dirty="0"/>
              <a:t>:</a:t>
            </a:r>
            <a:r>
              <a:rPr lang="en-US" dirty="0"/>
              <a:t> A premature contraction of the </a:t>
            </a:r>
            <a:r>
              <a:rPr lang="en-US" dirty="0" err="1"/>
              <a:t>hrt</a:t>
            </a:r>
            <a:r>
              <a:rPr lang="en-US" dirty="0"/>
              <a:t> that is independent of the normal rhythm of the </a:t>
            </a:r>
            <a:r>
              <a:rPr lang="en-US" dirty="0" err="1"/>
              <a:t>hrt</a:t>
            </a:r>
            <a:r>
              <a:rPr lang="en-US" dirty="0"/>
              <a:t> &amp; that arises in response to an impulse in some part of the </a:t>
            </a:r>
            <a:r>
              <a:rPr lang="en-US" dirty="0" err="1"/>
              <a:t>hrt</a:t>
            </a:r>
            <a:r>
              <a:rPr lang="en-US" dirty="0"/>
              <a:t> other than the normal impulse from the SAN. The </a:t>
            </a:r>
            <a:r>
              <a:rPr lang="en-US" dirty="0" err="1"/>
              <a:t>extrasystole</a:t>
            </a:r>
            <a:r>
              <a:rPr lang="en-US" dirty="0"/>
              <a:t> is followed by a pause, as the </a:t>
            </a:r>
            <a:r>
              <a:rPr lang="en-US" dirty="0" err="1"/>
              <a:t>hrt</a:t>
            </a:r>
            <a:r>
              <a:rPr lang="en-US" dirty="0"/>
              <a:t> electrical system "resets" itself &amp; the contraction following the pause is usually more forceful than normal. These more forceful contractions are frequently perceived as </a:t>
            </a:r>
            <a:r>
              <a:rPr lang="en-US" dirty="0">
                <a:hlinkClick r:id="rId3"/>
              </a:rPr>
              <a:t>palpitations</a:t>
            </a:r>
            <a:endParaRPr lang="en-US" b="1" dirty="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293776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Multifocal PVC: is a relatively common event where the </a:t>
            </a:r>
            <a:r>
              <a:rPr lang="en-US" dirty="0">
                <a:hlinkClick r:id="rId3" tooltip="Heart rate"/>
              </a:rPr>
              <a:t>heartbeat</a:t>
            </a:r>
            <a:r>
              <a:rPr lang="en-US" dirty="0"/>
              <a:t> is initiated by </a:t>
            </a:r>
            <a:r>
              <a:rPr lang="en-US" dirty="0">
                <a:hlinkClick r:id="rId4" tooltip="Purkinje fibers"/>
              </a:rPr>
              <a:t>Purkinje fibers</a:t>
            </a:r>
            <a:r>
              <a:rPr lang="en-US" dirty="0"/>
              <a:t> in the </a:t>
            </a:r>
            <a:r>
              <a:rPr lang="en-US" dirty="0">
                <a:hlinkClick r:id="rId5" tooltip="Ventricle (heart)"/>
              </a:rPr>
              <a:t>ventricles</a:t>
            </a:r>
            <a:r>
              <a:rPr lang="en-US" dirty="0"/>
              <a:t> rather than by the </a:t>
            </a:r>
            <a:r>
              <a:rPr lang="en-US" dirty="0" err="1">
                <a:hlinkClick r:id="rId6" tooltip="Sinoatrial node"/>
              </a:rPr>
              <a:t>sinoatrial</a:t>
            </a:r>
            <a:r>
              <a:rPr lang="en-US" dirty="0">
                <a:hlinkClick r:id="rId6" tooltip="Sinoatrial node"/>
              </a:rPr>
              <a:t> node</a:t>
            </a:r>
            <a:r>
              <a:rPr lang="en-US" dirty="0"/>
              <a:t>, the normal heartbeat initiator. </a:t>
            </a:r>
          </a:p>
          <a:p>
            <a:pPr algn="l" rtl="0"/>
            <a:r>
              <a:rPr lang="en-US" dirty="0"/>
              <a:t>In a PVC, the ventricles contract first and before the atria have optimally filled the ventricles with blood, which means that circulation is inefficient. </a:t>
            </a:r>
          </a:p>
          <a:p>
            <a:pPr algn="l" rtl="0"/>
            <a:r>
              <a:rPr lang="en-US" sz="1200" b="1" kern="1200" dirty="0">
                <a:solidFill>
                  <a:schemeClr val="tx1"/>
                </a:solidFill>
                <a:effectLst/>
                <a:latin typeface="Arial" charset="0"/>
                <a:ea typeface="+mn-ea"/>
                <a:cs typeface="Arial" charset="0"/>
              </a:rPr>
              <a:t>Multifocal PVCs</a:t>
            </a:r>
            <a:r>
              <a:rPr lang="en-US" sz="1200" b="0" kern="1200" dirty="0">
                <a:solidFill>
                  <a:schemeClr val="tx1"/>
                </a:solidFill>
                <a:effectLst/>
                <a:latin typeface="Arial" charset="0"/>
                <a:ea typeface="+mn-ea"/>
                <a:cs typeface="Arial" charset="0"/>
              </a:rPr>
              <a:t> arise when &gt; than one site in the ventricles initiate depolarization, causing each peak on the ECG to have a different shape. If 3 or more </a:t>
            </a:r>
            <a:r>
              <a:rPr lang="en-US" sz="1200" b="1" kern="1200" dirty="0">
                <a:solidFill>
                  <a:schemeClr val="tx1"/>
                </a:solidFill>
                <a:effectLst/>
                <a:latin typeface="Arial" charset="0"/>
                <a:ea typeface="+mn-ea"/>
                <a:cs typeface="Arial" charset="0"/>
              </a:rPr>
              <a:t>PVCs</a:t>
            </a:r>
            <a:r>
              <a:rPr lang="en-US" sz="1200" b="0" kern="1200" dirty="0">
                <a:solidFill>
                  <a:schemeClr val="tx1"/>
                </a:solidFill>
                <a:effectLst/>
                <a:latin typeface="Arial" charset="0"/>
                <a:ea typeface="+mn-ea"/>
                <a:cs typeface="Arial" charset="0"/>
              </a:rPr>
              <a:t> occur in a row it may be called ventricular tachycardia.</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11964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a:t>Atrial fibrillation</a:t>
            </a:r>
            <a:r>
              <a:rPr lang="en-US" dirty="0"/>
              <a:t> - uncoordinated atrial </a:t>
            </a:r>
            <a:r>
              <a:rPr lang="en-US" dirty="0" err="1"/>
              <a:t>depolarizations</a:t>
            </a:r>
            <a:r>
              <a:rPr lang="en-US" dirty="0"/>
              <a:t>. In atrial </a:t>
            </a:r>
            <a:r>
              <a:rPr lang="en-US" b="1" dirty="0"/>
              <a:t>fibrillation</a:t>
            </a:r>
            <a:r>
              <a:rPr lang="en-US" dirty="0"/>
              <a:t>, the atria beat irregularly. In atrial </a:t>
            </a:r>
            <a:r>
              <a:rPr lang="en-US" b="1" dirty="0"/>
              <a:t>flutter</a:t>
            </a:r>
            <a:r>
              <a:rPr lang="en-US" dirty="0"/>
              <a:t>, the atria beat </a:t>
            </a:r>
            <a:r>
              <a:rPr lang="en-US" b="1" dirty="0"/>
              <a:t>regularly</a:t>
            </a:r>
            <a:r>
              <a:rPr lang="en-US" dirty="0"/>
              <a:t>, but faster than usual &amp; &gt; often than the ventricles, so you may have 4 atrial beats to every 1 ventricular beat.</a:t>
            </a:r>
          </a:p>
          <a:p>
            <a:pPr algn="l" rtl="0"/>
            <a:r>
              <a:rPr lang="en-US" dirty="0"/>
              <a:t>Atrial flutter is &lt; common than atrial fibrillation</a:t>
            </a:r>
          </a:p>
          <a:p>
            <a:pPr algn="l" rtl="0"/>
            <a:r>
              <a:rPr lang="en-US" dirty="0"/>
              <a:t>Atrial flutter is &lt; common, but has similar symptoms (feeling faint, tiredness, palpitations, shortness of breath or dizziness).</a:t>
            </a:r>
          </a:p>
          <a:p>
            <a:pPr algn="l" rtl="0" eaLnBrk="1" hangingPunct="1"/>
            <a:endParaRPr lang="ar-EG"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1FF6D2-BBC7-4896-A73B-B89E07B8E50C}" type="slidenum">
              <a:rPr lang="en-US" altLang="en-US"/>
              <a:pPr/>
              <a:t>18</a:t>
            </a:fld>
            <a:endParaRPr lang="en-US" altLang="en-US"/>
          </a:p>
        </p:txBody>
      </p:sp>
    </p:spTree>
    <p:extLst>
      <p:ext uri="{BB962C8B-B14F-4D97-AF65-F5344CB8AC3E}">
        <p14:creationId xmlns:p14="http://schemas.microsoft.com/office/powerpoint/2010/main" val="258521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a:t>Premature Beats</a:t>
            </a:r>
          </a:p>
          <a:p>
            <a:pPr algn="l" rtl="0"/>
            <a:r>
              <a:rPr lang="en-US" dirty="0"/>
              <a:t>Sometimes a cell within the atria /ventricles that is not normally a pacemaker cell (called an </a:t>
            </a:r>
            <a:r>
              <a:rPr lang="en-US" sz="1400" b="1" dirty="0">
                <a:hlinkClick r:id="rId3"/>
              </a:rPr>
              <a:t>ectopic foci</a:t>
            </a:r>
            <a:r>
              <a:rPr lang="en-US" dirty="0"/>
              <a:t>) spontaneously fires off an AP. When this occurs, it can cause what is called a premature beat. An </a:t>
            </a:r>
            <a:r>
              <a:rPr lang="en-US" b="1" dirty="0"/>
              <a:t>ectopic pacemaker</a:t>
            </a:r>
            <a:r>
              <a:rPr lang="en-US" dirty="0"/>
              <a:t> or </a:t>
            </a:r>
            <a:r>
              <a:rPr lang="en-US" b="1" dirty="0"/>
              <a:t>ectopic focus</a:t>
            </a:r>
            <a:r>
              <a:rPr lang="en-US" dirty="0"/>
              <a:t> is </a:t>
            </a:r>
            <a:r>
              <a:rPr lang="en-US" u="sng" dirty="0"/>
              <a:t>an </a:t>
            </a:r>
            <a:r>
              <a:rPr lang="en-US" b="1" u="sng" dirty="0"/>
              <a:t>excitable group of cells </a:t>
            </a:r>
            <a:r>
              <a:rPr lang="en-US" u="sng" dirty="0"/>
              <a:t>that causes a premature </a:t>
            </a:r>
            <a:r>
              <a:rPr lang="en-US" u="sng" dirty="0" err="1"/>
              <a:t>hrt</a:t>
            </a:r>
            <a:r>
              <a:rPr lang="en-US" u="sng" dirty="0"/>
              <a:t> beat outside the normally functioning </a:t>
            </a:r>
            <a:r>
              <a:rPr lang="en-US" u="sng" dirty="0">
                <a:hlinkClick r:id="rId4" tooltip="SA node"/>
              </a:rPr>
              <a:t>SAN</a:t>
            </a:r>
            <a:r>
              <a:rPr lang="en-US" u="sng" dirty="0"/>
              <a:t> of the </a:t>
            </a:r>
            <a:r>
              <a:rPr lang="en-US" u="sng" dirty="0" err="1">
                <a:hlinkClick r:id="rId5" tooltip="Heart"/>
              </a:rPr>
              <a:t>hrt</a:t>
            </a:r>
            <a:r>
              <a:rPr lang="en-US" dirty="0"/>
              <a:t>. It is thus a </a:t>
            </a:r>
            <a:r>
              <a:rPr lang="en-US" dirty="0">
                <a:hlinkClick r:id="rId6" tooltip="Cardiac pacemaker"/>
              </a:rPr>
              <a:t>cardiac pacemaker</a:t>
            </a:r>
            <a:r>
              <a:rPr lang="en-US" dirty="0"/>
              <a:t> that is </a:t>
            </a:r>
            <a:r>
              <a:rPr lang="en-US" dirty="0">
                <a:hlinkClick r:id="rId7" tooltip="Ectopia (medicine)"/>
              </a:rPr>
              <a:t>ectopic</a:t>
            </a:r>
            <a:r>
              <a:rPr lang="en-US" dirty="0"/>
              <a:t>, producing an </a:t>
            </a:r>
            <a:r>
              <a:rPr lang="en-US" dirty="0">
                <a:hlinkClick r:id="rId8" tooltip="Ectopic beat"/>
              </a:rPr>
              <a:t>ectopic beat</a:t>
            </a:r>
            <a:r>
              <a:rPr lang="en-US" dirty="0"/>
              <a:t>. Acute occurrence is usually non-life-threatening, but chronic occurrence can progress into </a:t>
            </a:r>
            <a:r>
              <a:rPr lang="en-US" dirty="0">
                <a:hlinkClick r:id="rId9" tooltip="Tachycardia"/>
              </a:rPr>
              <a:t>tachycardia</a:t>
            </a:r>
            <a:r>
              <a:rPr lang="en-US" dirty="0"/>
              <a:t>, </a:t>
            </a:r>
            <a:r>
              <a:rPr lang="en-US" dirty="0">
                <a:hlinkClick r:id="rId10" tooltip="Bradycardia"/>
              </a:rPr>
              <a:t>bradycardia</a:t>
            </a:r>
            <a:r>
              <a:rPr lang="en-US" dirty="0"/>
              <a:t> / </a:t>
            </a:r>
            <a:r>
              <a:rPr lang="en-US" dirty="0">
                <a:hlinkClick r:id="rId11" tooltip="Ventricular fibrillation"/>
              </a:rPr>
              <a:t>ventricular fibrillation</a:t>
            </a:r>
            <a:r>
              <a:rPr lang="en-US" dirty="0"/>
              <a:t>. In a normal </a:t>
            </a:r>
            <a:r>
              <a:rPr lang="en-US" dirty="0" err="1"/>
              <a:t>hrt</a:t>
            </a:r>
            <a:r>
              <a:rPr lang="en-US" dirty="0"/>
              <a:t> beat rhythm, the SAN usually suppresses the ectopic pacemaker activity due to the higher impulse rate of the SAN. HE, in the instance of either a malfunctioning SAN / an ectopic focus bearing an intrinsic rate superior to SAN rate, ectopic pacemaker activity may take over the natural </a:t>
            </a:r>
            <a:r>
              <a:rPr lang="en-US" dirty="0" err="1"/>
              <a:t>hrt</a:t>
            </a:r>
            <a:r>
              <a:rPr lang="en-US" dirty="0"/>
              <a:t> rhythm. As a rule, premature ectopic beats (i.e. with a shorter than the prevailing preceding R-R' interval) indicate increased </a:t>
            </a:r>
            <a:r>
              <a:rPr lang="en-US" dirty="0" err="1"/>
              <a:t>myocyte</a:t>
            </a:r>
            <a:r>
              <a:rPr lang="en-US" dirty="0"/>
              <a:t> or conducting tissue excitability, whereas late ectopic beats (i.e. with a prolonged preceding R-R' interval) indicate proximal pacemaker or conduction failure with an escape 'ectopic' beat.</a:t>
            </a:r>
          </a:p>
          <a:p>
            <a:pPr algn="l" rtl="0"/>
            <a:r>
              <a:rPr lang="en-US" b="1" dirty="0"/>
              <a:t>Atrial tachycardia</a:t>
            </a:r>
            <a:r>
              <a:rPr lang="en-US" dirty="0"/>
              <a:t> - a series of 3 or &gt; consecutive atrial premature beats occurring at a frequency &gt;100/min; usually due to abnormal focus within the atria &amp; paroxysmal in nature. </a:t>
            </a:r>
          </a:p>
          <a:p>
            <a:pPr algn="l" rtl="0"/>
            <a:r>
              <a:rPr lang="en-US" dirty="0"/>
              <a:t>If this occurs in the </a:t>
            </a:r>
            <a:r>
              <a:rPr lang="en-US" b="1" dirty="0"/>
              <a:t>atria</a:t>
            </a:r>
            <a:r>
              <a:rPr lang="en-US" dirty="0"/>
              <a:t> the impulse will generally be conducted to the ventricles &amp; produce an early depolarization &amp; contraction of the atria &amp; ventricles.</a:t>
            </a:r>
          </a:p>
          <a:p>
            <a:pPr algn="l" rtl="0"/>
            <a:r>
              <a:rPr lang="en-US" dirty="0"/>
              <a:t>If the premature beat originates from a </a:t>
            </a:r>
            <a:r>
              <a:rPr lang="en-US" b="1" dirty="0"/>
              <a:t>ventricular</a:t>
            </a:r>
            <a:r>
              <a:rPr lang="en-US" dirty="0"/>
              <a:t> ectopic foci, this will lead to an early depolarization &amp; contraction in the ventricles without affecting the atrial rhythm.</a:t>
            </a:r>
          </a:p>
          <a:p>
            <a:pPr algn="l" rtl="0"/>
            <a:r>
              <a:rPr lang="en-US" b="1" dirty="0"/>
              <a:t>Altered Conduction</a:t>
            </a:r>
          </a:p>
          <a:p>
            <a:pPr algn="l" rtl="0"/>
            <a:r>
              <a:rPr lang="en-US" dirty="0"/>
              <a:t>Delays in the conduction of electrical impulses within the </a:t>
            </a:r>
            <a:r>
              <a:rPr lang="en-US" dirty="0" err="1"/>
              <a:t>hrt</a:t>
            </a:r>
            <a:r>
              <a:rPr lang="en-US" dirty="0"/>
              <a:t> produce abnormal electrical activation of the </a:t>
            </a:r>
            <a:r>
              <a:rPr lang="en-US" dirty="0" err="1"/>
              <a:t>hrt</a:t>
            </a:r>
            <a:r>
              <a:rPr lang="en-US" dirty="0"/>
              <a:t> that are termed </a:t>
            </a:r>
            <a:r>
              <a:rPr lang="en-US" b="1" dirty="0"/>
              <a:t>conduction defects</a:t>
            </a:r>
            <a:r>
              <a:rPr lang="en-US" dirty="0"/>
              <a:t>. These most commonly occur at the </a:t>
            </a:r>
            <a:r>
              <a:rPr lang="en-US" b="1" dirty="0"/>
              <a:t>AVN</a:t>
            </a:r>
            <a:r>
              <a:rPr lang="en-US" dirty="0"/>
              <a:t>. </a:t>
            </a:r>
            <a:endParaRPr lang="ar-EG"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E4ACC96-C993-4654-BA18-64535C6DDA82}" type="slidenum">
              <a:rPr lang="en-US" altLang="en-US" smtClean="0"/>
              <a:pPr/>
              <a:t>19</a:t>
            </a:fld>
            <a:endParaRPr lang="en-US" altLang="en-US"/>
          </a:p>
        </p:txBody>
      </p:sp>
    </p:spTree>
    <p:extLst>
      <p:ext uri="{BB962C8B-B14F-4D97-AF65-F5344CB8AC3E}">
        <p14:creationId xmlns:p14="http://schemas.microsoft.com/office/powerpoint/2010/main" val="231690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4FEC267-1A62-40B2-AEEE-026E9020C302}" type="slidenum">
              <a:rPr lang="en-US" altLang="en-US" smtClean="0"/>
              <a:pPr/>
              <a:t>2</a:t>
            </a:fld>
            <a:endParaRPr lang="en-US" altLang="en-US" dirty="0"/>
          </a:p>
        </p:txBody>
      </p:sp>
    </p:spTree>
    <p:extLst>
      <p:ext uri="{BB962C8B-B14F-4D97-AF65-F5344CB8AC3E}">
        <p14:creationId xmlns:p14="http://schemas.microsoft.com/office/powerpoint/2010/main" val="293039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i="1" dirty="0"/>
              <a:t>&lt;severe conduction delays </a:t>
            </a:r>
            <a:r>
              <a:rPr lang="en-US" dirty="0"/>
              <a:t>at the AVN will only delay the </a:t>
            </a:r>
            <a:r>
              <a:rPr lang="en-US" b="1" dirty="0"/>
              <a:t>time</a:t>
            </a:r>
            <a:r>
              <a:rPr lang="en-US" dirty="0"/>
              <a:t> it takes for the impulse to reach the ventricles (called a </a:t>
            </a:r>
            <a:r>
              <a:rPr lang="en-US" b="1" dirty="0"/>
              <a:t>first degree AV block</a:t>
            </a:r>
            <a:r>
              <a:rPr lang="en-US" dirty="0"/>
              <a:t>). </a:t>
            </a:r>
          </a:p>
          <a:p>
            <a:pPr algn="l" rtl="0"/>
            <a:r>
              <a:rPr lang="en-US" dirty="0"/>
              <a:t>HE, if AV nodal conduction is </a:t>
            </a:r>
            <a:r>
              <a:rPr lang="en-US" i="1" dirty="0"/>
              <a:t>depressed sufficiently</a:t>
            </a:r>
            <a:r>
              <a:rPr lang="en-US" dirty="0"/>
              <a:t>, </a:t>
            </a:r>
            <a:r>
              <a:rPr lang="en-US" b="1" dirty="0"/>
              <a:t>only some of the impulses </a:t>
            </a:r>
            <a:r>
              <a:rPr lang="en-US" dirty="0"/>
              <a:t>may be able to travel into the ventricles leading to a loss of the 1-to-1 correspondence between the atria &amp; ventricles (called a </a:t>
            </a:r>
            <a:r>
              <a:rPr lang="en-US" b="1" dirty="0"/>
              <a:t>second degree AV block</a:t>
            </a:r>
            <a:r>
              <a:rPr lang="en-US" dirty="0"/>
              <a:t>). </a:t>
            </a:r>
          </a:p>
          <a:p>
            <a:pPr algn="l" rtl="0"/>
            <a:r>
              <a:rPr lang="en-US" dirty="0"/>
              <a:t>If the AV node (or Bundle of His) become </a:t>
            </a:r>
            <a:r>
              <a:rPr lang="en-US" i="1" dirty="0"/>
              <a:t>completely blocked</a:t>
            </a:r>
            <a:r>
              <a:rPr lang="en-US" dirty="0"/>
              <a:t>, the atrial will depolarize normally, but ventricular depolarization will no longer be triggered by atrial impulses. When this occurs, pacemaker sites within the ventricle will drive ventricular rate, although at a much lower rate (30-40 bpm) than normal sinus rate (&gt;60 bpm). This is called a</a:t>
            </a:r>
            <a:r>
              <a:rPr lang="en-US" b="1" dirty="0"/>
              <a:t> third degree AV block</a:t>
            </a:r>
            <a:r>
              <a:rPr lang="en-US" dirty="0"/>
              <a:t>. </a:t>
            </a:r>
          </a:p>
          <a:p>
            <a:pPr algn="l" rtl="0"/>
            <a:r>
              <a:rPr lang="en-US" dirty="0"/>
              <a:t>Conduction blocks can also occur in the ventricular </a:t>
            </a:r>
            <a:r>
              <a:rPr lang="en-US" dirty="0">
                <a:hlinkClick r:id="rId3"/>
              </a:rPr>
              <a:t>bundle branches</a:t>
            </a:r>
            <a:r>
              <a:rPr lang="en-US" dirty="0"/>
              <a:t>. These blocks do not normally alter the ventricular rhythm, although they will alter ventricular activation &amp; ventricular mechanical function. Special types of partial conduction blocks, sometimes in conjunction with abnormal conduction pathways (e.g., Wolff-Parkinson-White syndrome), can lead to </a:t>
            </a:r>
            <a:r>
              <a:rPr lang="en-US" dirty="0">
                <a:hlinkClick r:id="rId4"/>
              </a:rPr>
              <a:t>reentry pathways</a:t>
            </a:r>
            <a:r>
              <a:rPr lang="en-US" dirty="0"/>
              <a:t> that produce tachycardia.</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1636981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61640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2301268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If not from SAN :</a:t>
            </a:r>
            <a:r>
              <a:rPr lang="en-US" baseline="0" dirty="0"/>
              <a:t> ectopic pacemaker</a:t>
            </a:r>
          </a:p>
          <a:p>
            <a:pPr algn="l" rtl="0"/>
            <a:r>
              <a:rPr lang="en-US" baseline="0" dirty="0"/>
              <a:t>Conduction velocity: </a:t>
            </a:r>
            <a:r>
              <a:rPr lang="en-US" sz="1200" b="0" kern="1200" dirty="0">
                <a:solidFill>
                  <a:schemeClr val="tx1"/>
                </a:solidFill>
                <a:effectLst/>
                <a:latin typeface="Arial" charset="0"/>
                <a:ea typeface="+mn-ea"/>
                <a:cs typeface="Arial" charset="0"/>
              </a:rPr>
              <a:t>the speed with w an electrical impulse can be transmitted through excitable tissue, as in the movement of an AP through His-Purkinje fibers of the </a:t>
            </a:r>
            <a:r>
              <a:rPr lang="en-US" sz="1200" b="0" i="1" kern="1200" dirty="0">
                <a:solidFill>
                  <a:schemeClr val="tx1"/>
                </a:solidFill>
                <a:effectLst/>
                <a:latin typeface="Arial" charset="0"/>
                <a:ea typeface="+mn-ea"/>
                <a:cs typeface="Arial" charset="0"/>
              </a:rPr>
              <a:t>heart</a:t>
            </a:r>
            <a:r>
              <a:rPr lang="en-US" sz="1200" b="0" kern="1200" dirty="0">
                <a:solidFill>
                  <a:schemeClr val="tx1"/>
                </a:solidFill>
                <a:effectLst/>
                <a:latin typeface="Arial" charset="0"/>
                <a:ea typeface="+mn-ea"/>
                <a:cs typeface="Arial" charset="0"/>
              </a:rPr>
              <a:t>.</a:t>
            </a:r>
          </a:p>
          <a:p>
            <a:pPr algn="l" rtl="0"/>
            <a:r>
              <a:rPr lang="en-US" sz="1200" b="0" kern="1200" dirty="0">
                <a:solidFill>
                  <a:schemeClr val="tx1"/>
                </a:solidFill>
                <a:effectLst/>
                <a:latin typeface="Arial" charset="0"/>
                <a:ea typeface="+mn-ea"/>
                <a:cs typeface="Arial" charset="0"/>
              </a:rPr>
              <a:t>it occurs because the fast Na channels remain closed until the cell fully repolarizes.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dirty="0"/>
          </a:p>
        </p:txBody>
      </p:sp>
    </p:spTree>
    <p:extLst>
      <p:ext uri="{BB962C8B-B14F-4D97-AF65-F5344CB8AC3E}">
        <p14:creationId xmlns:p14="http://schemas.microsoft.com/office/powerpoint/2010/main" val="3062345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25609C-4E21-4E96-8786-FD758295BFAD}" type="slidenum">
              <a:rPr lang="en-US" altLang="en-US" smtClean="0"/>
              <a:pPr/>
              <a:t>24</a:t>
            </a:fld>
            <a:endParaRPr lang="en-US" altLang="en-US" dirty="0"/>
          </a:p>
        </p:txBody>
      </p:sp>
    </p:spTree>
    <p:extLst>
      <p:ext uri="{BB962C8B-B14F-4D97-AF65-F5344CB8AC3E}">
        <p14:creationId xmlns:p14="http://schemas.microsoft.com/office/powerpoint/2010/main" val="296195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a:solidFill>
                  <a:schemeClr val="tx1"/>
                </a:solidFill>
                <a:latin typeface="Arial" charset="0"/>
                <a:ea typeface="+mn-ea"/>
                <a:cs typeface="Arial" charset="0"/>
              </a:rPr>
              <a:t>Antiarrhythmic</a:t>
            </a:r>
            <a:r>
              <a:rPr lang="en-US" sz="1200" b="0" i="0" u="none" strike="noStrike" kern="1200" baseline="0" dirty="0">
                <a:solidFill>
                  <a:schemeClr val="tx1"/>
                </a:solidFill>
                <a:latin typeface="Arial" charset="0"/>
                <a:ea typeface="+mn-ea"/>
                <a:cs typeface="Arial" charset="0"/>
              </a:rPr>
              <a:t> drugs:</a:t>
            </a:r>
          </a:p>
          <a:p>
            <a:pPr algn="l" rtl="0"/>
            <a:r>
              <a:rPr lang="en-US" sz="1200" b="0" i="0" u="none" strike="noStrike" kern="1200" baseline="0" dirty="0">
                <a:solidFill>
                  <a:schemeClr val="tx1"/>
                </a:solidFill>
                <a:latin typeface="Arial" charset="0"/>
                <a:ea typeface="+mn-ea"/>
                <a:cs typeface="Arial" charset="0"/>
              </a:rPr>
              <a:t>1-decrease the </a:t>
            </a:r>
            <a:r>
              <a:rPr lang="en-US" sz="1200" b="1" i="0" u="none" strike="noStrike" kern="1200" baseline="0" dirty="0">
                <a:solidFill>
                  <a:schemeClr val="tx1"/>
                </a:solidFill>
                <a:latin typeface="Arial" charset="0"/>
                <a:ea typeface="+mn-ea"/>
                <a:cs typeface="Arial" charset="0"/>
              </a:rPr>
              <a:t>automaticity</a:t>
            </a:r>
            <a:r>
              <a:rPr lang="en-US" sz="1200" b="0" i="0" u="none" strike="noStrike" kern="1200" baseline="0" dirty="0">
                <a:solidFill>
                  <a:schemeClr val="tx1"/>
                </a:solidFill>
                <a:latin typeface="Arial" charset="0"/>
                <a:ea typeface="+mn-ea"/>
                <a:cs typeface="Arial" charset="0"/>
              </a:rPr>
              <a:t> of </a:t>
            </a:r>
            <a:r>
              <a:rPr lang="en-US" sz="1200" b="0" i="0" u="sng" strike="noStrike" kern="1200" baseline="0" dirty="0">
                <a:solidFill>
                  <a:schemeClr val="tx1"/>
                </a:solidFill>
                <a:latin typeface="Arial" charset="0"/>
                <a:ea typeface="+mn-ea"/>
                <a:cs typeface="Arial" charset="0"/>
              </a:rPr>
              <a:t>ectopic pacemakers </a:t>
            </a:r>
            <a:r>
              <a:rPr lang="en-US" sz="1200" b="0" i="0" u="none" strike="noStrike" kern="1200" baseline="0" dirty="0">
                <a:solidFill>
                  <a:schemeClr val="tx1"/>
                </a:solidFill>
                <a:latin typeface="Arial" charset="0"/>
                <a:ea typeface="+mn-ea"/>
                <a:cs typeface="Arial" charset="0"/>
              </a:rPr>
              <a:t>&gt; than that of the SAN. 2- reduce conduction &amp; excitability &amp; increase the RP to a greater extent in </a:t>
            </a:r>
            <a:r>
              <a:rPr lang="en-US" sz="1200" b="0" i="0" u="sng" strike="noStrike" kern="1200" baseline="0" dirty="0">
                <a:solidFill>
                  <a:schemeClr val="tx1"/>
                </a:solidFill>
                <a:latin typeface="Arial" charset="0"/>
                <a:ea typeface="+mn-ea"/>
                <a:cs typeface="Arial" charset="0"/>
              </a:rPr>
              <a:t>depolarized</a:t>
            </a:r>
            <a:r>
              <a:rPr lang="en-US" sz="1200" b="0" i="0" u="none" strike="noStrike" kern="1200" baseline="0" dirty="0">
                <a:solidFill>
                  <a:schemeClr val="tx1"/>
                </a:solidFill>
                <a:latin typeface="Arial" charset="0"/>
                <a:ea typeface="+mn-ea"/>
                <a:cs typeface="Arial" charset="0"/>
              </a:rPr>
              <a:t> tissue than in normally polarized tissue. This is accomplished chiefly by selectively blocking the Na / </a:t>
            </a:r>
            <a:r>
              <a:rPr lang="en-US" sz="1200" b="0" i="0" u="none" strike="noStrike" kern="1200" baseline="0" dirty="0" err="1">
                <a:solidFill>
                  <a:schemeClr val="tx1"/>
                </a:solidFill>
                <a:latin typeface="Arial" charset="0"/>
                <a:ea typeface="+mn-ea"/>
                <a:cs typeface="Arial" charset="0"/>
              </a:rPr>
              <a:t>Ca</a:t>
            </a:r>
            <a:r>
              <a:rPr lang="en-US" sz="1200" b="0" i="0" u="none" strike="noStrike" kern="1200" baseline="0" dirty="0">
                <a:solidFill>
                  <a:schemeClr val="tx1"/>
                </a:solidFill>
                <a:latin typeface="Arial" charset="0"/>
                <a:ea typeface="+mn-ea"/>
                <a:cs typeface="Arial" charset="0"/>
              </a:rPr>
              <a:t> channels of depolarized cells. Therapeutically useful channel-blocking drugs bind readily to </a:t>
            </a:r>
            <a:r>
              <a:rPr lang="en-US" sz="1200" b="1" i="0" u="none" strike="noStrike" kern="1200" baseline="0" dirty="0">
                <a:solidFill>
                  <a:schemeClr val="tx1"/>
                </a:solidFill>
                <a:latin typeface="Arial" charset="0"/>
                <a:ea typeface="+mn-ea"/>
                <a:cs typeface="Arial" charset="0"/>
              </a:rPr>
              <a:t>activated channels </a:t>
            </a:r>
            <a:r>
              <a:rPr lang="en-US" sz="1200" b="0" i="0" u="none" strike="noStrike" kern="1200" baseline="0" dirty="0">
                <a:solidFill>
                  <a:schemeClr val="tx1"/>
                </a:solidFill>
                <a:latin typeface="Arial" charset="0"/>
                <a:ea typeface="+mn-ea"/>
                <a:cs typeface="Arial" charset="0"/>
              </a:rPr>
              <a:t>(</a:t>
            </a:r>
            <a:r>
              <a:rPr lang="en-US" sz="1200" b="0" i="0" u="none" strike="noStrike" kern="1200" baseline="0" dirty="0" err="1">
                <a:solidFill>
                  <a:schemeClr val="tx1"/>
                </a:solidFill>
                <a:latin typeface="Arial" charset="0"/>
                <a:ea typeface="+mn-ea"/>
                <a:cs typeface="Arial" charset="0"/>
              </a:rPr>
              <a:t>ie</a:t>
            </a:r>
            <a:r>
              <a:rPr lang="en-US" sz="1200" b="0" i="0" u="none" strike="noStrike" kern="1200" baseline="0" dirty="0">
                <a:solidFill>
                  <a:schemeClr val="tx1"/>
                </a:solidFill>
                <a:latin typeface="Arial" charset="0"/>
                <a:ea typeface="+mn-ea"/>
                <a:cs typeface="Arial" charset="0"/>
              </a:rPr>
              <a:t>, during phase 0) or inactivated channels (</a:t>
            </a:r>
            <a:r>
              <a:rPr lang="en-US" sz="1200" b="0" i="0" u="none" strike="noStrike" kern="1200" baseline="0" dirty="0" err="1">
                <a:solidFill>
                  <a:schemeClr val="tx1"/>
                </a:solidFill>
                <a:latin typeface="Arial" charset="0"/>
                <a:ea typeface="+mn-ea"/>
                <a:cs typeface="Arial" charset="0"/>
              </a:rPr>
              <a:t>ie</a:t>
            </a:r>
            <a:r>
              <a:rPr lang="en-US" sz="1200" b="0" i="0" u="none" strike="noStrike" kern="1200" baseline="0" dirty="0">
                <a:solidFill>
                  <a:schemeClr val="tx1"/>
                </a:solidFill>
                <a:latin typeface="Arial" charset="0"/>
                <a:ea typeface="+mn-ea"/>
                <a:cs typeface="Arial" charset="0"/>
              </a:rPr>
              <a:t>, during phase 2) but </a:t>
            </a:r>
            <a:r>
              <a:rPr lang="en-US" sz="1200" b="0" i="0" u="sng" strike="noStrike" kern="1200" baseline="0" dirty="0">
                <a:solidFill>
                  <a:schemeClr val="tx1"/>
                </a:solidFill>
                <a:latin typeface="Arial" charset="0"/>
                <a:ea typeface="+mn-ea"/>
                <a:cs typeface="Arial" charset="0"/>
              </a:rPr>
              <a:t>bind poorly / not at all to rested channels</a:t>
            </a:r>
            <a:r>
              <a:rPr lang="en-US" sz="1200" b="0" i="0" u="none" strike="noStrike" kern="1200" baseline="0" dirty="0">
                <a:solidFill>
                  <a:schemeClr val="tx1"/>
                </a:solidFill>
                <a:latin typeface="Arial" charset="0"/>
                <a:ea typeface="+mn-ea"/>
                <a:cs typeface="Arial" charset="0"/>
              </a:rPr>
              <a:t>. TF, these drugs block electrical activity when there is a fast tachycardia (many channel activations &amp; </a:t>
            </a:r>
            <a:r>
              <a:rPr lang="en-US" sz="1200" b="0" i="0" u="none" strike="noStrike" kern="1200" baseline="0" dirty="0" err="1">
                <a:solidFill>
                  <a:schemeClr val="tx1"/>
                </a:solidFill>
                <a:latin typeface="Arial" charset="0"/>
                <a:ea typeface="+mn-ea"/>
                <a:cs typeface="Arial" charset="0"/>
              </a:rPr>
              <a:t>inactivations</a:t>
            </a:r>
            <a:r>
              <a:rPr lang="en-US" sz="1200" b="0" i="0" u="none" strike="noStrike" kern="1200" baseline="0" dirty="0">
                <a:solidFill>
                  <a:schemeClr val="tx1"/>
                </a:solidFill>
                <a:latin typeface="Arial" charset="0"/>
                <a:ea typeface="+mn-ea"/>
                <a:cs typeface="Arial" charset="0"/>
              </a:rPr>
              <a:t> per unit time) /when there is significant loss of resting potential (many inactivated channels during rest). This type of drug action is often described as </a:t>
            </a:r>
            <a:r>
              <a:rPr lang="en-US" sz="1200" b="1" i="0" u="none" strike="noStrike" kern="1200" baseline="0" dirty="0">
                <a:solidFill>
                  <a:schemeClr val="tx1"/>
                </a:solidFill>
                <a:latin typeface="Arial" charset="0"/>
                <a:ea typeface="+mn-ea"/>
                <a:cs typeface="Arial" charset="0"/>
              </a:rPr>
              <a:t>use-dependent </a:t>
            </a:r>
            <a:r>
              <a:rPr lang="en-US" sz="1200" b="0" i="0" u="none" strike="noStrike" kern="1200" baseline="0" dirty="0">
                <a:solidFill>
                  <a:schemeClr val="tx1"/>
                </a:solidFill>
                <a:latin typeface="Arial" charset="0"/>
                <a:ea typeface="+mn-ea"/>
                <a:cs typeface="Arial" charset="0"/>
              </a:rPr>
              <a:t>/ </a:t>
            </a:r>
            <a:r>
              <a:rPr lang="en-US" sz="1200" b="1" i="0" u="none" strike="noStrike" kern="1200" baseline="0" dirty="0">
                <a:solidFill>
                  <a:schemeClr val="tx1"/>
                </a:solidFill>
                <a:latin typeface="Arial" charset="0"/>
                <a:ea typeface="+mn-ea"/>
                <a:cs typeface="Arial" charset="0"/>
              </a:rPr>
              <a:t>state-dependent; </a:t>
            </a:r>
            <a:r>
              <a:rPr lang="en-US" sz="1200" b="0" i="0" u="none" strike="noStrike" kern="1200" baseline="0" dirty="0">
                <a:solidFill>
                  <a:schemeClr val="tx1"/>
                </a:solidFill>
                <a:latin typeface="Arial" charset="0"/>
                <a:ea typeface="+mn-ea"/>
                <a:cs typeface="Arial" charset="0"/>
              </a:rPr>
              <a:t>that is, channels that are being used frequently, or are in an inactivated state, are &gt; susceptible to block. Channels in normal cells that become blocked by a drug during normal activation inactivation cycles will rapidly lose the drug from the </a:t>
            </a:r>
            <a:r>
              <a:rPr lang="en-US" sz="1200" b="0" i="0" u="none" strike="noStrike" kern="1200" baseline="0" dirty="0" err="1">
                <a:solidFill>
                  <a:schemeClr val="tx1"/>
                </a:solidFill>
                <a:latin typeface="Arial" charset="0"/>
                <a:ea typeface="+mn-ea"/>
                <a:cs typeface="Arial" charset="0"/>
              </a:rPr>
              <a:t>Rs</a:t>
            </a:r>
            <a:r>
              <a:rPr lang="en-US" sz="1200" b="0" i="0" u="none" strike="noStrike" kern="1200" baseline="0" dirty="0">
                <a:solidFill>
                  <a:schemeClr val="tx1"/>
                </a:solidFill>
                <a:latin typeface="Arial" charset="0"/>
                <a:ea typeface="+mn-ea"/>
                <a:cs typeface="Arial" charset="0"/>
              </a:rPr>
              <a:t> during the resting portion of the cycle.</a:t>
            </a:r>
          </a:p>
          <a:p>
            <a:pPr marL="228600" indent="-228600" algn="l" rtl="0">
              <a:buAutoNum type="arabicPeriod"/>
            </a:pPr>
            <a:r>
              <a:rPr lang="en-US" sz="1200" b="0" i="0" u="none" strike="noStrike" kern="1200" baseline="0" dirty="0">
                <a:solidFill>
                  <a:schemeClr val="tx1"/>
                </a:solidFill>
                <a:latin typeface="Arial" charset="0"/>
                <a:ea typeface="+mn-ea"/>
                <a:cs typeface="Arial" charset="0"/>
              </a:rPr>
              <a:t>Class I action is Na channel blockade. </a:t>
            </a:r>
          </a:p>
          <a:p>
            <a:pPr marL="0" indent="0" algn="l" rtl="0">
              <a:buNone/>
            </a:pPr>
            <a:r>
              <a:rPr lang="en-US" sz="1200" b="0" i="0" u="none" strike="noStrike" kern="1200" baseline="0" dirty="0">
                <a:solidFill>
                  <a:schemeClr val="tx1"/>
                </a:solidFill>
                <a:latin typeface="Arial" charset="0"/>
                <a:ea typeface="+mn-ea"/>
                <a:cs typeface="Arial" charset="0"/>
              </a:rPr>
              <a:t>Inhibit the Na channels in the </a:t>
            </a:r>
            <a:r>
              <a:rPr lang="en-US" sz="1200" b="0" i="0" u="sng" strike="noStrike" kern="1200" baseline="0" dirty="0">
                <a:solidFill>
                  <a:schemeClr val="tx1"/>
                </a:solidFill>
                <a:latin typeface="Arial" charset="0"/>
                <a:ea typeface="+mn-ea"/>
                <a:cs typeface="Arial" charset="0"/>
              </a:rPr>
              <a:t>open /activated </a:t>
            </a:r>
            <a:r>
              <a:rPr lang="en-US" sz="1200" b="0" i="0" u="none" strike="noStrike" kern="1200" baseline="0" dirty="0">
                <a:solidFill>
                  <a:schemeClr val="tx1"/>
                </a:solidFill>
                <a:latin typeface="Arial" charset="0"/>
                <a:ea typeface="+mn-ea"/>
                <a:cs typeface="Arial" charset="0"/>
              </a:rPr>
              <a:t>state &gt;&gt;&gt; 1- </a:t>
            </a:r>
            <a:r>
              <a:rPr lang="en-US" sz="1200" b="0" i="0" u="sng" strike="noStrike" kern="1200" baseline="0" dirty="0">
                <a:solidFill>
                  <a:schemeClr val="tx1"/>
                </a:solidFill>
                <a:latin typeface="Arial" charset="0"/>
                <a:ea typeface="+mn-ea"/>
                <a:cs typeface="Arial" charset="0"/>
              </a:rPr>
              <a:t>decrease</a:t>
            </a:r>
            <a:r>
              <a:rPr lang="en-US" sz="1200" b="0" i="0" u="none" strike="noStrike" kern="1200" baseline="0" dirty="0">
                <a:solidFill>
                  <a:schemeClr val="tx1"/>
                </a:solidFill>
                <a:latin typeface="Arial" charset="0"/>
                <a:ea typeface="+mn-ea"/>
                <a:cs typeface="Arial" charset="0"/>
              </a:rPr>
              <a:t> the up rise of ph0 depolarization &amp; 2- </a:t>
            </a:r>
            <a:r>
              <a:rPr lang="en-US" sz="1200" b="0" i="0" u="sng" strike="noStrike" kern="1200" baseline="0" dirty="0">
                <a:solidFill>
                  <a:schemeClr val="tx1"/>
                </a:solidFill>
                <a:latin typeface="Arial" charset="0"/>
                <a:ea typeface="+mn-ea"/>
                <a:cs typeface="Arial" charset="0"/>
              </a:rPr>
              <a:t>slows</a:t>
            </a:r>
            <a:r>
              <a:rPr lang="en-US" sz="1200" b="0" i="0" u="none" strike="noStrike" kern="1200" baseline="0" dirty="0">
                <a:solidFill>
                  <a:schemeClr val="tx1"/>
                </a:solidFill>
                <a:latin typeface="Arial" charset="0"/>
                <a:ea typeface="+mn-ea"/>
                <a:cs typeface="Arial" charset="0"/>
              </a:rPr>
              <a:t> conduction velocity</a:t>
            </a:r>
          </a:p>
          <a:p>
            <a:pPr algn="l" rtl="0"/>
            <a:r>
              <a:rPr lang="en-US" sz="1200" b="0" i="0" u="none" strike="noStrike" kern="1200" baseline="0" dirty="0">
                <a:solidFill>
                  <a:schemeClr val="tx1"/>
                </a:solidFill>
                <a:latin typeface="Arial" charset="0"/>
                <a:ea typeface="+mn-ea"/>
                <a:cs typeface="Arial" charset="0"/>
              </a:rPr>
              <a:t>2. Class II action is sympatholytic. Drugs with this action reduce β-adrenergic activity in the heart.</a:t>
            </a:r>
          </a:p>
          <a:p>
            <a:pPr algn="l" rtl="0"/>
            <a:r>
              <a:rPr lang="en-US" sz="1200" b="0" i="0" u="none" strike="noStrike" kern="1200" baseline="0" dirty="0">
                <a:solidFill>
                  <a:schemeClr val="tx1"/>
                </a:solidFill>
                <a:latin typeface="Arial" charset="0"/>
                <a:ea typeface="+mn-ea"/>
                <a:cs typeface="Arial" charset="0"/>
              </a:rPr>
              <a:t>3. Class III action manifests as </a:t>
            </a:r>
            <a:r>
              <a:rPr lang="en-US" sz="1200" b="0" i="0" u="sng" strike="noStrike" kern="1200" baseline="0" dirty="0">
                <a:solidFill>
                  <a:schemeClr val="tx1"/>
                </a:solidFill>
                <a:latin typeface="Arial" charset="0"/>
                <a:ea typeface="+mn-ea"/>
                <a:cs typeface="Arial" charset="0"/>
              </a:rPr>
              <a:t>prolongation of the APD</a:t>
            </a:r>
            <a:r>
              <a:rPr lang="en-US" sz="1200" b="0" i="0" u="none" strike="noStrike" kern="1200" baseline="0" dirty="0">
                <a:solidFill>
                  <a:schemeClr val="tx1"/>
                </a:solidFill>
                <a:latin typeface="Arial" charset="0"/>
                <a:ea typeface="+mn-ea"/>
                <a:cs typeface="Arial" charset="0"/>
              </a:rPr>
              <a:t>. Most drugs with this action </a:t>
            </a:r>
            <a:r>
              <a:rPr lang="en-US" sz="1200" b="1" i="0" u="none" strike="noStrike" kern="1200" baseline="0" dirty="0">
                <a:solidFill>
                  <a:schemeClr val="tx1"/>
                </a:solidFill>
                <a:latin typeface="Arial" charset="0"/>
                <a:ea typeface="+mn-ea"/>
                <a:cs typeface="Arial" charset="0"/>
              </a:rPr>
              <a:t>block</a:t>
            </a:r>
            <a:r>
              <a:rPr lang="en-US" sz="1200" b="0" i="0" u="none" strike="noStrike" kern="1200" baseline="0" dirty="0">
                <a:solidFill>
                  <a:schemeClr val="tx1"/>
                </a:solidFill>
                <a:latin typeface="Arial" charset="0"/>
                <a:ea typeface="+mn-ea"/>
                <a:cs typeface="Arial" charset="0"/>
              </a:rPr>
              <a:t> the rapid component of the delayed rectifier </a:t>
            </a:r>
            <a:r>
              <a:rPr lang="en-US" sz="1200" b="1" i="0" u="none" strike="noStrike" kern="1200" baseline="0" dirty="0">
                <a:solidFill>
                  <a:schemeClr val="tx1"/>
                </a:solidFill>
                <a:latin typeface="Arial" charset="0"/>
                <a:ea typeface="+mn-ea"/>
                <a:cs typeface="Arial" charset="0"/>
              </a:rPr>
              <a:t>K </a:t>
            </a:r>
            <a:r>
              <a:rPr lang="en-US" sz="1200" b="0" i="0" u="none" strike="noStrike" kern="1200" baseline="0" dirty="0">
                <a:solidFill>
                  <a:schemeClr val="tx1"/>
                </a:solidFill>
                <a:latin typeface="Arial" charset="0"/>
                <a:ea typeface="+mn-ea"/>
                <a:cs typeface="Arial" charset="0"/>
              </a:rPr>
              <a:t>current, </a:t>
            </a:r>
            <a:r>
              <a:rPr lang="en-US" sz="1200" b="0" i="0" u="none" strike="noStrike" kern="1200" baseline="0" dirty="0" err="1">
                <a:solidFill>
                  <a:schemeClr val="tx1"/>
                </a:solidFill>
                <a:latin typeface="Arial" charset="0"/>
                <a:ea typeface="+mn-ea"/>
                <a:cs typeface="Arial" charset="0"/>
              </a:rPr>
              <a:t>IKr</a:t>
            </a:r>
            <a:r>
              <a:rPr lang="en-US" sz="1200" b="0" i="0" u="none" strike="noStrike" kern="1200" baseline="0" dirty="0">
                <a:solidFill>
                  <a:schemeClr val="tx1"/>
                </a:solidFill>
                <a:latin typeface="Arial" charset="0"/>
                <a:ea typeface="+mn-ea"/>
                <a:cs typeface="Arial" charset="0"/>
              </a:rPr>
              <a:t>.</a:t>
            </a:r>
          </a:p>
          <a:p>
            <a:pPr algn="l" rtl="0"/>
            <a:r>
              <a:rPr lang="en-US" sz="1200" b="0" i="0" u="none" strike="noStrike" kern="1200" baseline="0" dirty="0">
                <a:solidFill>
                  <a:schemeClr val="tx1"/>
                </a:solidFill>
                <a:latin typeface="Arial" charset="0"/>
                <a:ea typeface="+mn-ea"/>
                <a:cs typeface="Arial" charset="0"/>
              </a:rPr>
              <a:t>4. Class IV action is blockade of the cardiac </a:t>
            </a:r>
            <a:r>
              <a:rPr lang="en-US" sz="1200" b="0" i="0" u="none" strike="noStrike" kern="1200" baseline="0" dirty="0" err="1">
                <a:solidFill>
                  <a:schemeClr val="tx1"/>
                </a:solidFill>
                <a:latin typeface="Arial" charset="0"/>
                <a:ea typeface="+mn-ea"/>
                <a:cs typeface="Arial" charset="0"/>
              </a:rPr>
              <a:t>Ca</a:t>
            </a:r>
            <a:r>
              <a:rPr lang="en-US" sz="1200" b="0" i="0" u="none" strike="noStrike" kern="1200" baseline="0" dirty="0">
                <a:solidFill>
                  <a:schemeClr val="tx1"/>
                </a:solidFill>
                <a:latin typeface="Arial" charset="0"/>
                <a:ea typeface="+mn-ea"/>
                <a:cs typeface="Arial" charset="0"/>
              </a:rPr>
              <a:t> current. This action slows conduction in regions where the AP upstroke is </a:t>
            </a:r>
            <a:r>
              <a:rPr lang="en-US" sz="1200" b="0" i="0" u="none" strike="noStrike" kern="1200" baseline="0" dirty="0" err="1">
                <a:solidFill>
                  <a:schemeClr val="tx1"/>
                </a:solidFill>
                <a:latin typeface="Arial" charset="0"/>
                <a:ea typeface="+mn-ea"/>
                <a:cs typeface="Arial" charset="0"/>
              </a:rPr>
              <a:t>Ca</a:t>
            </a:r>
            <a:r>
              <a:rPr lang="en-US" sz="1200" b="0" i="0" u="none" strike="noStrike" kern="1200" baseline="0" dirty="0">
                <a:solidFill>
                  <a:schemeClr val="tx1"/>
                </a:solidFill>
                <a:latin typeface="Arial" charset="0"/>
                <a:ea typeface="+mn-ea"/>
                <a:cs typeface="Arial" charset="0"/>
              </a:rPr>
              <a:t>-dependent, </a:t>
            </a:r>
            <a:r>
              <a:rPr lang="en-US" sz="1200" b="0" i="0" u="none" strike="noStrike" kern="1200" baseline="0" dirty="0" err="1">
                <a:solidFill>
                  <a:schemeClr val="tx1"/>
                </a:solidFill>
                <a:latin typeface="Arial" charset="0"/>
                <a:ea typeface="+mn-ea"/>
                <a:cs typeface="Arial" charset="0"/>
              </a:rPr>
              <a:t>eg</a:t>
            </a:r>
            <a:r>
              <a:rPr lang="en-US" sz="1200" b="0" i="0" u="none" strike="noStrike" kern="1200" baseline="0" dirty="0">
                <a:solidFill>
                  <a:schemeClr val="tx1"/>
                </a:solidFill>
                <a:latin typeface="Arial" charset="0"/>
                <a:ea typeface="+mn-ea"/>
                <a:cs typeface="Arial" charset="0"/>
              </a:rPr>
              <a:t>, the SA &amp; AV nodes.</a:t>
            </a:r>
            <a:endParaRPr lang="ar-EG" alt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CB0650F-1563-46E4-AF7F-B81341DA5630}" type="slidenum">
              <a:rPr lang="en-US" altLang="en-US" smtClean="0"/>
              <a:pPr/>
              <a:t>25</a:t>
            </a:fld>
            <a:endParaRPr lang="en-US" altLang="en-US"/>
          </a:p>
        </p:txBody>
      </p:sp>
    </p:spTree>
    <p:extLst>
      <p:ext uri="{BB962C8B-B14F-4D97-AF65-F5344CB8AC3E}">
        <p14:creationId xmlns:p14="http://schemas.microsoft.com/office/powerpoint/2010/main" val="153826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Arial" charset="0"/>
                <a:ea typeface="+mn-ea"/>
                <a:cs typeface="Arial" charset="0"/>
              </a:rPr>
              <a:t>Drugs with local anesthetic action </a:t>
            </a:r>
          </a:p>
          <a:p>
            <a:pPr algn="l" rtl="0"/>
            <a:r>
              <a:rPr lang="en-US" sz="1200" b="0" i="0" u="none" strike="noStrike" kern="1200" baseline="0" dirty="0">
                <a:solidFill>
                  <a:schemeClr val="tx1"/>
                </a:solidFill>
                <a:latin typeface="Arial" charset="0"/>
                <a:ea typeface="+mn-ea"/>
                <a:cs typeface="Arial" charset="0"/>
              </a:rPr>
              <a:t>Act by blocking fast Na channels &amp; reduce the Na current, </a:t>
            </a:r>
            <a:r>
              <a:rPr lang="en-US" sz="1200" b="0" i="0" u="none" strike="noStrike" kern="1200" baseline="0" dirty="0" err="1">
                <a:solidFill>
                  <a:schemeClr val="tx1"/>
                </a:solidFill>
                <a:latin typeface="Arial" charset="0"/>
                <a:ea typeface="+mn-ea"/>
                <a:cs typeface="Arial" charset="0"/>
              </a:rPr>
              <a:t>INa</a:t>
            </a:r>
            <a:r>
              <a:rPr lang="en-US" sz="1200" b="0" i="0" u="none" strike="noStrike" kern="1200" baseline="0" dirty="0">
                <a:solidFill>
                  <a:schemeClr val="tx1"/>
                </a:solidFill>
                <a:latin typeface="Arial" charset="0"/>
                <a:ea typeface="+mn-ea"/>
                <a:cs typeface="Arial" charset="0"/>
              </a:rPr>
              <a:t>. They are the </a:t>
            </a:r>
            <a:r>
              <a:rPr lang="en-US" sz="1200" b="1" i="0" u="none" strike="noStrike" kern="1200" baseline="0" dirty="0">
                <a:solidFill>
                  <a:schemeClr val="tx1"/>
                </a:solidFill>
                <a:latin typeface="Arial" charset="0"/>
                <a:ea typeface="+mn-ea"/>
                <a:cs typeface="Arial" charset="0"/>
              </a:rPr>
              <a:t>oldest</a:t>
            </a:r>
            <a:r>
              <a:rPr lang="en-US" sz="1200" b="0" i="0" u="none" strike="noStrike" kern="1200" baseline="0" dirty="0">
                <a:solidFill>
                  <a:schemeClr val="tx1"/>
                </a:solidFill>
                <a:latin typeface="Arial" charset="0"/>
                <a:ea typeface="+mn-ea"/>
                <a:cs typeface="Arial" charset="0"/>
              </a:rPr>
              <a:t> group of antiarrhythmic drugs &amp; are </a:t>
            </a:r>
            <a:r>
              <a:rPr lang="en-US" sz="1200" b="1" i="0" u="none" strike="noStrike" kern="1200" baseline="0" dirty="0">
                <a:solidFill>
                  <a:schemeClr val="tx1"/>
                </a:solidFill>
                <a:latin typeface="Arial" charset="0"/>
                <a:ea typeface="+mn-ea"/>
                <a:cs typeface="Arial" charset="0"/>
              </a:rPr>
              <a:t>still widely used</a:t>
            </a:r>
            <a:r>
              <a:rPr lang="en-US" sz="1200" b="0" i="0" u="none" strike="noStrike" kern="1200" baseline="0" dirty="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130385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these drugs, these are divided into 3 subtypes. </a:t>
            </a:r>
          </a:p>
          <a:p>
            <a:pPr algn="l" rtl="0"/>
            <a:r>
              <a:rPr lang="en-US" sz="1200" b="0" i="0" u="none" strike="noStrike" kern="1200" baseline="0" dirty="0">
                <a:solidFill>
                  <a:schemeClr val="tx1"/>
                </a:solidFill>
                <a:latin typeface="Arial" charset="0"/>
                <a:ea typeface="+mn-ea"/>
                <a:cs typeface="Arial" charset="0"/>
              </a:rPr>
              <a:t>Because of variations between Subclasses of this action reflect effects on the cardiac AP duration (APD) &amp; the kinetics of Na channel blockade.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 Drugs with </a:t>
            </a:r>
            <a:r>
              <a:rPr lang="en-US" sz="1200" b="1" i="0" u="none" strike="noStrike" kern="1200" baseline="0" dirty="0">
                <a:solidFill>
                  <a:schemeClr val="tx1"/>
                </a:solidFill>
                <a:latin typeface="Arial" charset="0"/>
                <a:ea typeface="+mn-ea"/>
                <a:cs typeface="Arial" charset="0"/>
              </a:rPr>
              <a:t>class 1A </a:t>
            </a:r>
            <a:r>
              <a:rPr lang="en-US" sz="1200" b="0" i="0" u="none" strike="noStrike" kern="1200" baseline="0" dirty="0">
                <a:solidFill>
                  <a:schemeClr val="tx1"/>
                </a:solidFill>
                <a:latin typeface="Arial" charset="0"/>
                <a:ea typeface="+mn-ea"/>
                <a:cs typeface="Arial" charset="0"/>
              </a:rPr>
              <a:t>action </a:t>
            </a:r>
            <a:r>
              <a:rPr lang="en-US" sz="1200" b="0" i="1" u="none" strike="noStrike" kern="1200" baseline="0" dirty="0">
                <a:solidFill>
                  <a:schemeClr val="tx1"/>
                </a:solidFill>
                <a:latin typeface="Arial" charset="0"/>
                <a:ea typeface="+mn-ea"/>
                <a:cs typeface="Arial" charset="0"/>
              </a:rPr>
              <a:t>prolong</a:t>
            </a:r>
            <a:r>
              <a:rPr lang="en-US" sz="1200" b="0" i="0" u="none" strike="noStrike" kern="1200" baseline="0" dirty="0">
                <a:solidFill>
                  <a:schemeClr val="tx1"/>
                </a:solidFill>
                <a:latin typeface="Arial" charset="0"/>
                <a:ea typeface="+mn-ea"/>
                <a:cs typeface="Arial" charset="0"/>
              </a:rPr>
              <a:t> the APD &amp; dissociate from the channel with </a:t>
            </a:r>
            <a:r>
              <a:rPr lang="en-US" sz="1200" b="0" i="1" u="none" strike="noStrike" kern="1200" baseline="0" dirty="0">
                <a:solidFill>
                  <a:schemeClr val="tx1"/>
                </a:solidFill>
                <a:latin typeface="Arial" charset="0"/>
                <a:ea typeface="+mn-ea"/>
                <a:cs typeface="Arial" charset="0"/>
              </a:rPr>
              <a:t>intermediate</a:t>
            </a:r>
            <a:r>
              <a:rPr lang="en-US" sz="1200" b="0" i="0" u="none" strike="noStrike" kern="1200" baseline="0" dirty="0">
                <a:solidFill>
                  <a:schemeClr val="tx1"/>
                </a:solidFill>
                <a:latin typeface="Arial" charset="0"/>
                <a:ea typeface="+mn-ea"/>
                <a:cs typeface="Arial" charset="0"/>
              </a:rPr>
              <a:t> kinetics;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 drugs with </a:t>
            </a:r>
            <a:r>
              <a:rPr lang="en-US" sz="1200" b="1" i="0" u="none" strike="noStrike" kern="1200" baseline="0" dirty="0">
                <a:solidFill>
                  <a:schemeClr val="tx1"/>
                </a:solidFill>
                <a:latin typeface="Arial" charset="0"/>
                <a:ea typeface="+mn-ea"/>
                <a:cs typeface="Arial" charset="0"/>
              </a:rPr>
              <a:t>class 1B </a:t>
            </a:r>
            <a:r>
              <a:rPr lang="en-US" sz="1200" b="0" i="0" u="none" strike="noStrike" kern="1200" baseline="0" dirty="0">
                <a:solidFill>
                  <a:schemeClr val="tx1"/>
                </a:solidFill>
                <a:latin typeface="Arial" charset="0"/>
                <a:ea typeface="+mn-ea"/>
                <a:cs typeface="Arial" charset="0"/>
              </a:rPr>
              <a:t>action </a:t>
            </a:r>
            <a:r>
              <a:rPr lang="en-US" sz="1200" b="0" i="1" u="none" strike="noStrike" kern="1200" baseline="0" dirty="0">
                <a:solidFill>
                  <a:schemeClr val="tx1"/>
                </a:solidFill>
                <a:latin typeface="Arial" charset="0"/>
                <a:ea typeface="+mn-ea"/>
                <a:cs typeface="Arial" charset="0"/>
              </a:rPr>
              <a:t>shorten</a:t>
            </a:r>
            <a:r>
              <a:rPr lang="en-US" sz="1200" b="0" i="0" u="none" strike="noStrike" kern="1200" baseline="0" dirty="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a:solidFill>
                  <a:schemeClr val="tx1"/>
                </a:solidFill>
                <a:latin typeface="Arial" charset="0"/>
                <a:ea typeface="+mn-ea"/>
                <a:cs typeface="Arial" charset="0"/>
              </a:rPr>
              <a:t>rapid</a:t>
            </a:r>
            <a:r>
              <a:rPr lang="en-US" sz="1200" b="0" i="0" u="none" strike="noStrike" kern="1200" baseline="0" dirty="0">
                <a:solidFill>
                  <a:schemeClr val="tx1"/>
                </a:solidFill>
                <a:latin typeface="Arial" charset="0"/>
                <a:ea typeface="+mn-ea"/>
                <a:cs typeface="Arial" charset="0"/>
              </a:rPr>
              <a:t> kinetics; &amp;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drugs with </a:t>
            </a:r>
            <a:r>
              <a:rPr lang="en-US" sz="1200" b="1" i="0" u="none" strike="noStrike" kern="1200" baseline="0" dirty="0">
                <a:solidFill>
                  <a:schemeClr val="tx1"/>
                </a:solidFill>
                <a:latin typeface="Arial" charset="0"/>
                <a:ea typeface="+mn-ea"/>
                <a:cs typeface="Arial" charset="0"/>
              </a:rPr>
              <a:t>class 1C</a:t>
            </a:r>
            <a:r>
              <a:rPr lang="en-US" sz="1200" b="0" i="0" u="none" strike="noStrike" kern="1200" baseline="0" dirty="0">
                <a:solidFill>
                  <a:schemeClr val="tx1"/>
                </a:solidFill>
                <a:latin typeface="Arial" charset="0"/>
                <a:ea typeface="+mn-ea"/>
                <a:cs typeface="Arial" charset="0"/>
              </a:rPr>
              <a:t> action have </a:t>
            </a:r>
            <a:r>
              <a:rPr lang="en-US" sz="1200" b="0" i="1" u="none" strike="noStrike" kern="1200" baseline="0" dirty="0">
                <a:solidFill>
                  <a:schemeClr val="tx1"/>
                </a:solidFill>
                <a:latin typeface="Arial" charset="0"/>
                <a:ea typeface="+mn-ea"/>
                <a:cs typeface="Arial" charset="0"/>
              </a:rPr>
              <a:t>minimal</a:t>
            </a:r>
            <a:r>
              <a:rPr lang="en-US" sz="1200" b="0" i="0" u="none" strike="noStrike" kern="1200" baseline="0" dirty="0">
                <a:solidFill>
                  <a:schemeClr val="tx1"/>
                </a:solidFill>
                <a:latin typeface="Arial" charset="0"/>
                <a:ea typeface="+mn-ea"/>
                <a:cs typeface="Arial" charset="0"/>
              </a:rPr>
              <a:t> effects on the APD &amp; dissociate from the channel with </a:t>
            </a:r>
            <a:r>
              <a:rPr lang="en-US" sz="1200" b="0" i="1" u="none" strike="noStrike" kern="1200" baseline="0" dirty="0">
                <a:solidFill>
                  <a:schemeClr val="tx1"/>
                </a:solidFill>
                <a:latin typeface="Arial" charset="0"/>
                <a:ea typeface="+mn-ea"/>
                <a:cs typeface="Arial" charset="0"/>
              </a:rPr>
              <a:t>slow</a:t>
            </a:r>
            <a:r>
              <a:rPr lang="en-US" sz="1200" b="0" i="0" u="none" strike="noStrike" kern="1200" baseline="0" dirty="0">
                <a:solidFill>
                  <a:schemeClr val="tx1"/>
                </a:solidFill>
                <a:latin typeface="Arial" charset="0"/>
                <a:ea typeface="+mn-ea"/>
                <a:cs typeface="Arial" charset="0"/>
              </a:rPr>
              <a:t> kinetics.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3219750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Quinidine in 1920</a:t>
            </a:r>
          </a:p>
          <a:p>
            <a:pPr algn="l" rtl="0" eaLnBrk="1" hangingPunct="1"/>
            <a:r>
              <a:rPr lang="en-US" altLang="en-US" dirty="0"/>
              <a:t>Procainamide in 1950</a:t>
            </a:r>
            <a:endParaRPr lang="ar-EG" alt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53C7FFA-9749-40BE-A42B-30525F5F28DB}" type="slidenum">
              <a:rPr lang="en-US" altLang="en-US" smtClean="0"/>
              <a:pPr/>
              <a:t>28</a:t>
            </a:fld>
            <a:endParaRPr lang="en-US" altLang="en-US"/>
          </a:p>
        </p:txBody>
      </p:sp>
    </p:spTree>
    <p:extLst>
      <p:ext uri="{BB962C8B-B14F-4D97-AF65-F5344CB8AC3E}">
        <p14:creationId xmlns:p14="http://schemas.microsoft.com/office/powerpoint/2010/main" val="188719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a:solidFill>
                  <a:schemeClr val="tx1"/>
                </a:solidFill>
                <a:latin typeface="Arial" charset="0"/>
                <a:ea typeface="+mn-ea"/>
                <a:cs typeface="Arial" charset="0"/>
              </a:rPr>
              <a:t>it slows the upstroke of the AP, slows conduction, &amp; prolongs the QRS duration of the ECG, by blockade of Na channels. </a:t>
            </a:r>
          </a:p>
          <a:p>
            <a:pPr algn="l" rtl="0"/>
            <a:r>
              <a:rPr lang="en-US" sz="1200" b="0" i="0" u="none" strike="noStrike" kern="1200" baseline="0" dirty="0">
                <a:solidFill>
                  <a:schemeClr val="tx1"/>
                </a:solidFill>
                <a:latin typeface="Arial" charset="0"/>
                <a:ea typeface="+mn-ea"/>
                <a:cs typeface="Arial" charset="0"/>
              </a:rPr>
              <a:t>The drug also prolongs the AP duration by </a:t>
            </a:r>
            <a:r>
              <a:rPr lang="en-US" sz="1200" b="1" i="0" u="none" strike="noStrike" kern="1200" baseline="0" dirty="0">
                <a:solidFill>
                  <a:schemeClr val="tx1"/>
                </a:solidFill>
                <a:latin typeface="Arial" charset="0"/>
                <a:ea typeface="+mn-ea"/>
                <a:cs typeface="Arial" charset="0"/>
              </a:rPr>
              <a:t>blockade of several K channels</a:t>
            </a:r>
            <a:r>
              <a:rPr lang="en-US" sz="1200" b="0" i="0" u="none" strike="noStrike" kern="1200" baseline="0" dirty="0">
                <a:solidFill>
                  <a:schemeClr val="tx1"/>
                </a:solidFill>
                <a:latin typeface="Arial" charset="0"/>
                <a:ea typeface="+mn-ea"/>
                <a:cs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A: block fast Na </a:t>
            </a:r>
            <a:r>
              <a:rPr lang="en-US" sz="1200" b="0" i="0" u="none" strike="noStrike" kern="1200" baseline="0" dirty="0" err="1">
                <a:solidFill>
                  <a:schemeClr val="tx1"/>
                </a:solidFill>
                <a:latin typeface="Arial" charset="0"/>
                <a:ea typeface="+mn-ea"/>
                <a:cs typeface="Arial" charset="0"/>
              </a:rPr>
              <a:t>ch</a:t>
            </a:r>
            <a:r>
              <a:rPr lang="en-US" sz="1200" b="0" i="0" u="none" strike="noStrike" kern="1200" baseline="0" dirty="0">
                <a:solidFill>
                  <a:schemeClr val="tx1"/>
                </a:solidFill>
                <a:latin typeface="Arial" charset="0"/>
                <a:ea typeface="+mn-ea"/>
                <a:cs typeface="Arial" charset="0"/>
              </a:rPr>
              <a:t> &amp; prolong repolarization by blocking some K </a:t>
            </a:r>
            <a:r>
              <a:rPr lang="en-US" sz="1200" b="0" i="0" u="none" strike="noStrike" kern="1200" baseline="0" dirty="0" err="1">
                <a:solidFill>
                  <a:schemeClr val="tx1"/>
                </a:solidFill>
                <a:latin typeface="Arial" charset="0"/>
                <a:ea typeface="+mn-ea"/>
                <a:cs typeface="Arial" charset="0"/>
              </a:rPr>
              <a:t>ch</a:t>
            </a:r>
            <a:r>
              <a:rPr lang="en-US" sz="1200" b="0" i="0" u="none" strike="noStrike" kern="1200" baseline="0" dirty="0">
                <a:solidFill>
                  <a:schemeClr val="tx1"/>
                </a:solidFill>
                <a:latin typeface="Arial" charset="0"/>
                <a:ea typeface="+mn-ea"/>
                <a:cs typeface="Arial" charset="0"/>
              </a:rPr>
              <a:t> &gt;&gt;&gt; Prolong both AP &amp; ERP</a:t>
            </a:r>
            <a:endParaRPr lang="en-US" dirty="0"/>
          </a:p>
          <a:p>
            <a:pPr algn="l" rtl="0"/>
            <a:r>
              <a:rPr lang="en-US" altLang="en-US" sz="1200" b="0" i="0" u="none" strike="noStrike" kern="1200" baseline="0" dirty="0">
                <a:solidFill>
                  <a:schemeClr val="tx1"/>
                </a:solidFill>
                <a:latin typeface="Arial" charset="0"/>
                <a:ea typeface="+mn-ea"/>
                <a:cs typeface="Arial" charset="0"/>
              </a:rPr>
              <a:t>Grey color: b4 the drug</a:t>
            </a:r>
          </a:p>
          <a:p>
            <a:pPr algn="l" rtl="0"/>
            <a:r>
              <a:rPr lang="en-US" altLang="en-US" sz="1200" b="0" i="0" u="none" strike="noStrike" kern="1200" baseline="0" dirty="0">
                <a:solidFill>
                  <a:schemeClr val="tx1"/>
                </a:solidFill>
                <a:latin typeface="Arial" charset="0"/>
                <a:ea typeface="+mn-ea"/>
                <a:cs typeface="Arial" charset="0"/>
              </a:rPr>
              <a:t>Red: after the drug</a:t>
            </a:r>
            <a:endParaRPr lang="ar-EG"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080C99-B280-45D0-AEF5-9EFFDE852D5D}" type="slidenum">
              <a:rPr lang="en-US" altLang="en-US" smtClean="0"/>
              <a:pPr/>
              <a:t>29</a:t>
            </a:fld>
            <a:endParaRPr lang="en-US" altLang="en-US"/>
          </a:p>
        </p:txBody>
      </p:sp>
    </p:spTree>
    <p:extLst>
      <p:ext uri="{BB962C8B-B14F-4D97-AF65-F5344CB8AC3E}">
        <p14:creationId xmlns:p14="http://schemas.microsoft.com/office/powerpoint/2010/main" val="27348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3</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3206404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a:solidFill>
                  <a:schemeClr val="tx1"/>
                </a:solidFill>
                <a:latin typeface="Arial" charset="0"/>
                <a:ea typeface="+mn-ea"/>
                <a:cs typeface="Arial" charset="0"/>
              </a:rPr>
              <a:t>Quinidine also has modest anticholinergic w means </a:t>
            </a:r>
            <a:r>
              <a:rPr lang="en-US" sz="1200" b="0" i="0" u="sng" strike="noStrike" kern="1200" baseline="0" dirty="0" err="1">
                <a:solidFill>
                  <a:schemeClr val="tx1"/>
                </a:solidFill>
                <a:latin typeface="Arial" charset="0"/>
                <a:ea typeface="+mn-ea"/>
                <a:cs typeface="Arial" charset="0"/>
              </a:rPr>
              <a:t>antimuscarinic</a:t>
            </a:r>
            <a:r>
              <a:rPr lang="en-US" sz="1200" b="0" i="0" u="none" strike="noStrike" kern="1200" baseline="0" dirty="0">
                <a:solidFill>
                  <a:schemeClr val="tx1"/>
                </a:solidFill>
                <a:latin typeface="Arial" charset="0"/>
                <a:ea typeface="+mn-ea"/>
                <a:cs typeface="Arial" charset="0"/>
              </a:rPr>
              <a:t> actions in the heart, has atropine-like effect</a:t>
            </a:r>
          </a:p>
          <a:p>
            <a:pPr algn="l" rtl="0"/>
            <a:r>
              <a:rPr lang="en-US" altLang="en-US" sz="1200" b="1" i="0" u="none" strike="noStrike" kern="1200" baseline="0" dirty="0">
                <a:solidFill>
                  <a:schemeClr val="tx1"/>
                </a:solidFill>
                <a:latin typeface="Arial" charset="0"/>
                <a:ea typeface="+mn-ea"/>
                <a:cs typeface="Arial" charset="0"/>
              </a:rPr>
              <a:t>Ach</a:t>
            </a:r>
            <a:r>
              <a:rPr lang="en-US" altLang="en-US" sz="1200" b="0" i="0" u="none" strike="noStrike" kern="1200" baseline="0" dirty="0">
                <a:solidFill>
                  <a:schemeClr val="tx1"/>
                </a:solidFill>
                <a:latin typeface="Arial" charset="0"/>
                <a:ea typeface="+mn-ea"/>
                <a:cs typeface="Arial" charset="0"/>
              </a:rPr>
              <a:t> usually what does it do to the heart? </a:t>
            </a:r>
          </a:p>
          <a:p>
            <a:pPr algn="l" rtl="0"/>
            <a:r>
              <a:rPr lang="en-US" altLang="en-US" sz="1200" b="0" i="0" u="none" strike="noStrike" kern="1200" baseline="0" dirty="0">
                <a:solidFill>
                  <a:schemeClr val="tx1"/>
                </a:solidFill>
                <a:latin typeface="Arial" charset="0"/>
                <a:ea typeface="+mn-ea"/>
                <a:cs typeface="Arial" charset="0"/>
              </a:rPr>
              <a:t>1- slow the rate</a:t>
            </a:r>
          </a:p>
          <a:p>
            <a:pPr algn="l" rtl="0"/>
            <a:r>
              <a:rPr lang="en-US" altLang="en-US" sz="1200" b="0" i="0" u="none" strike="noStrike" kern="1200" baseline="0" dirty="0">
                <a:solidFill>
                  <a:schemeClr val="tx1"/>
                </a:solidFill>
                <a:latin typeface="Arial" charset="0"/>
                <a:ea typeface="+mn-ea"/>
                <a:cs typeface="Arial" charset="0"/>
              </a:rPr>
              <a:t>2- slow the conduction</a:t>
            </a:r>
          </a:p>
          <a:p>
            <a:pPr algn="l" rtl="0"/>
            <a:r>
              <a:rPr lang="en-US" b="1" dirty="0"/>
              <a:t>Atropine</a:t>
            </a:r>
            <a:r>
              <a:rPr lang="en-US" dirty="0"/>
              <a:t> is a muscarinic R antagonist that is used to inhibit the effects of excessive vagal activation on the heart, w is manifested as </a:t>
            </a:r>
            <a:r>
              <a:rPr lang="en-US" dirty="0">
                <a:hlinkClick r:id="rId3"/>
              </a:rPr>
              <a:t>sinus bradycardia</a:t>
            </a:r>
            <a:r>
              <a:rPr lang="en-US" dirty="0"/>
              <a:t> &amp; </a:t>
            </a:r>
            <a:r>
              <a:rPr lang="en-US" dirty="0">
                <a:hlinkClick r:id="rId3"/>
              </a:rPr>
              <a:t>AVN block</a:t>
            </a:r>
            <a:r>
              <a:rPr lang="en-US" dirty="0"/>
              <a:t>. TF, atropine can temporarily revert sinus bradycardia to normal sinus rhythm &amp; reverse AV nodal blocks by removing vagal influences.</a:t>
            </a:r>
          </a:p>
          <a:p>
            <a:pPr algn="l" rtl="0"/>
            <a:r>
              <a:rPr lang="en-US" altLang="en-US" dirty="0"/>
              <a:t>So risk of </a:t>
            </a:r>
            <a:r>
              <a:rPr lang="en-US" altLang="en-US" dirty="0" err="1"/>
              <a:t>ventric</a:t>
            </a:r>
            <a:r>
              <a:rPr lang="en-US" altLang="en-US" dirty="0"/>
              <a:t> </a:t>
            </a:r>
            <a:r>
              <a:rPr lang="en-US" altLang="en-US" dirty="0" err="1"/>
              <a:t>Tachy</a:t>
            </a:r>
            <a:r>
              <a:rPr lang="en-US" altLang="en-US" dirty="0"/>
              <a:t>, but fortunately</a:t>
            </a:r>
            <a:r>
              <a:rPr lang="en-US" altLang="en-US" baseline="0" dirty="0"/>
              <a:t> after IV. So Quinidine is CI IV</a:t>
            </a:r>
            <a:endParaRPr lang="ar-EG"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755E3B7-37E3-4F73-A263-EF045FD5050A}" type="slidenum">
              <a:rPr lang="en-US" altLang="en-US" smtClean="0"/>
              <a:pPr/>
              <a:t>30</a:t>
            </a:fld>
            <a:endParaRPr lang="en-US" altLang="en-US"/>
          </a:p>
        </p:txBody>
      </p:sp>
    </p:spTree>
    <p:extLst>
      <p:ext uri="{BB962C8B-B14F-4D97-AF65-F5344CB8AC3E}">
        <p14:creationId xmlns:p14="http://schemas.microsoft.com/office/powerpoint/2010/main" val="326033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a:t>Atrial fibrillation</a:t>
            </a:r>
            <a:r>
              <a:rPr lang="en-US" dirty="0"/>
              <a:t> - </a:t>
            </a:r>
            <a:r>
              <a:rPr lang="en-US" b="1" dirty="0"/>
              <a:t>un</a:t>
            </a:r>
            <a:r>
              <a:rPr lang="en-US" dirty="0"/>
              <a:t>coordinated atrial </a:t>
            </a:r>
            <a:r>
              <a:rPr lang="en-US" dirty="0" err="1"/>
              <a:t>depolarizations</a:t>
            </a:r>
            <a:r>
              <a:rPr lang="en-US" dirty="0"/>
              <a:t>. In atrial </a:t>
            </a:r>
            <a:r>
              <a:rPr lang="en-US" b="1" dirty="0"/>
              <a:t>fibrillation</a:t>
            </a:r>
            <a:r>
              <a:rPr lang="en-US" dirty="0"/>
              <a:t>, the atria beat </a:t>
            </a:r>
            <a:r>
              <a:rPr lang="en-US" b="1" dirty="0"/>
              <a:t>irr</a:t>
            </a:r>
            <a:r>
              <a:rPr lang="en-US" dirty="0"/>
              <a:t>egularly. In atrial </a:t>
            </a:r>
            <a:r>
              <a:rPr lang="en-US" b="1" dirty="0"/>
              <a:t>flutter</a:t>
            </a:r>
            <a:r>
              <a:rPr lang="en-US" dirty="0"/>
              <a:t>, the atria beat </a:t>
            </a:r>
            <a:r>
              <a:rPr lang="en-US" b="1" dirty="0"/>
              <a:t>regularly</a:t>
            </a:r>
            <a:r>
              <a:rPr lang="en-US" dirty="0"/>
              <a:t>, but faster than usual &amp; &gt; often than the ventricles. </a:t>
            </a:r>
          </a:p>
          <a:p>
            <a:pPr algn="l" rtl="0" eaLnBrk="1" hangingPunct="1"/>
            <a:r>
              <a:rPr lang="en-US" dirty="0"/>
              <a:t>At present, electrical </a:t>
            </a:r>
            <a:r>
              <a:rPr lang="en-US" dirty="0" err="1"/>
              <a:t>cardioversion</a:t>
            </a:r>
            <a:r>
              <a:rPr lang="en-US" dirty="0"/>
              <a:t> is the most effective way to </a:t>
            </a:r>
            <a:r>
              <a:rPr lang="en-US" u="sng" dirty="0"/>
              <a:t>restore</a:t>
            </a:r>
            <a:r>
              <a:rPr lang="en-US" dirty="0"/>
              <a:t> </a:t>
            </a:r>
            <a:r>
              <a:rPr lang="en-US" b="1" dirty="0"/>
              <a:t>sinus rhythm </a:t>
            </a:r>
            <a:r>
              <a:rPr lang="en-US" dirty="0"/>
              <a:t>&amp; is largely used in hospital setting. Unfortunately, this procedure requires conscious sedation or anesthesia. On the other hand, pharmacological </a:t>
            </a:r>
            <a:r>
              <a:rPr lang="en-US" dirty="0" err="1"/>
              <a:t>cardioversion</a:t>
            </a:r>
            <a:r>
              <a:rPr lang="en-US" dirty="0"/>
              <a:t> does not require patients’ sedation but is &lt; efficacious than electrical </a:t>
            </a:r>
            <a:r>
              <a:rPr lang="en-US" dirty="0" err="1"/>
              <a:t>cardioversion</a:t>
            </a:r>
            <a:r>
              <a:rPr lang="en-US" dirty="0"/>
              <a:t>. It also appears to be most effective when initiated within 7 days after the onset of AF. Drugs mainly used in pharmacological </a:t>
            </a:r>
            <a:r>
              <a:rPr lang="en-US" dirty="0" err="1"/>
              <a:t>cardioversion</a:t>
            </a:r>
            <a:r>
              <a:rPr lang="en-US" dirty="0"/>
              <a:t> such as </a:t>
            </a:r>
            <a:r>
              <a:rPr lang="en-US" dirty="0" err="1"/>
              <a:t>amiodarone</a:t>
            </a:r>
            <a:r>
              <a:rPr lang="en-US" dirty="0"/>
              <a:t> (Vaughan Williams’ class III) &amp; </a:t>
            </a:r>
            <a:r>
              <a:rPr lang="en-US" dirty="0" err="1"/>
              <a:t>propafenone</a:t>
            </a:r>
            <a:r>
              <a:rPr lang="en-US" dirty="0"/>
              <a:t> or </a:t>
            </a:r>
            <a:r>
              <a:rPr lang="en-US" dirty="0" err="1"/>
              <a:t>flecainide</a:t>
            </a:r>
            <a:r>
              <a:rPr lang="en-US" dirty="0"/>
              <a:t> (class IC) are known to be very effective in the first hours from the onset of the arrhythmia, while their ability to restore sinus rhythm decreases later in time. Though simpler to be performed, pharmacological </a:t>
            </a:r>
            <a:r>
              <a:rPr lang="en-US" dirty="0" err="1"/>
              <a:t>cardioversion</a:t>
            </a:r>
            <a:r>
              <a:rPr lang="en-US" dirty="0"/>
              <a:t> still presents some disadvantages, including the risk of drug-induced torsade de pointes ventricular tachycardia or other serious arrhythmias.</a:t>
            </a:r>
          </a:p>
          <a:p>
            <a:pPr algn="l" rtl="0" eaLnBrk="1" hangingPunct="1"/>
            <a:r>
              <a:rPr lang="en-US" dirty="0"/>
              <a:t>So what do we still use Quinidine for?</a:t>
            </a:r>
          </a:p>
          <a:p>
            <a:pPr algn="l" rtl="0" eaLnBrk="1" hangingPunct="1"/>
            <a:r>
              <a:rPr lang="en-US" dirty="0" err="1"/>
              <a:t>cardioversion</a:t>
            </a:r>
            <a:r>
              <a:rPr lang="en-US" dirty="0"/>
              <a:t> technique relies on the application of a selected amount of energy, via two electrodes (paddles)</a:t>
            </a:r>
            <a:r>
              <a:rPr lang="en-US" baseline="0" dirty="0"/>
              <a:t> causing defibrillation.</a:t>
            </a:r>
            <a:endParaRPr lang="ar-EG"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3578457-F00F-48D4-958A-22DA61F2C780}" type="slidenum">
              <a:rPr lang="en-US" altLang="en-US" smtClean="0"/>
              <a:pPr/>
              <a:t>31</a:t>
            </a:fld>
            <a:endParaRPr lang="en-US" altLang="en-US"/>
          </a:p>
        </p:txBody>
      </p:sp>
    </p:spTree>
    <p:extLst>
      <p:ext uri="{BB962C8B-B14F-4D97-AF65-F5344CB8AC3E}">
        <p14:creationId xmlns:p14="http://schemas.microsoft.com/office/powerpoint/2010/main" val="4040852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dirty="0" err="1">
                <a:effectLst/>
              </a:rPr>
              <a:t>Torsades</a:t>
            </a:r>
            <a:r>
              <a:rPr lang="en-US" dirty="0">
                <a:effectLst/>
              </a:rPr>
              <a:t> de pointes is a specific form of polymorphic ventricular tachycardia in patients with a </a:t>
            </a:r>
            <a:r>
              <a:rPr lang="en-US" b="1" dirty="0">
                <a:effectLst/>
              </a:rPr>
              <a:t>long QT interval</a:t>
            </a:r>
            <a:r>
              <a:rPr lang="en-US" dirty="0">
                <a:effectLst/>
              </a:rPr>
              <a:t>. It is characterized by rapid, irregular QRS complexes, w appear to be twisting around the ECG baseline. This arrhythmia may cease spontaneously or degenerate into ventricular fibrillation. It causes significant hemodynamic compromise &amp; often death. Diagnosis is by ECG. Treatment is with IV magnesium, measures to shorten the QT interval, &amp; direct-current defibrillation when ventricular fibrillation is precipitated.</a:t>
            </a:r>
            <a:endParaRPr lang="ar-EG"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A7CE27A-61B5-40A7-9912-3C2589B09483}" type="slidenum">
              <a:rPr lang="en-US" altLang="en-US" smtClean="0"/>
              <a:pPr/>
              <a:t>32</a:t>
            </a:fld>
            <a:endParaRPr lang="en-US" altLang="en-US"/>
          </a:p>
        </p:txBody>
      </p:sp>
    </p:spTree>
    <p:extLst>
      <p:ext uri="{BB962C8B-B14F-4D97-AF65-F5344CB8AC3E}">
        <p14:creationId xmlns:p14="http://schemas.microsoft.com/office/powerpoint/2010/main" val="2635995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Torsade:</a:t>
            </a:r>
            <a:r>
              <a:rPr lang="en-US" baseline="0" dirty="0"/>
              <a:t> Abnormal QRS</a:t>
            </a:r>
          </a:p>
          <a:p>
            <a:pPr algn="l" rtl="0"/>
            <a:r>
              <a:rPr lang="en-US" baseline="0" dirty="0"/>
              <a:t>Ventricular fibrillation &gt;&gt;&gt; zero contraction, no pump</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639195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5FE152-DCCC-4DAF-9B57-0FD7407B78D8}" type="slidenum">
              <a:rPr lang="en-US" altLang="en-US" smtClean="0"/>
              <a:pPr/>
              <a:t>34</a:t>
            </a:fld>
            <a:endParaRPr lang="en-US" altLang="en-US"/>
          </a:p>
        </p:txBody>
      </p:sp>
    </p:spTree>
    <p:extLst>
      <p:ext uri="{BB962C8B-B14F-4D97-AF65-F5344CB8AC3E}">
        <p14:creationId xmlns:p14="http://schemas.microsoft.com/office/powerpoint/2010/main" val="1265741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Arrhythmia is a case of emergency, so we can’t wait for Quinidine to act orally,</a:t>
            </a:r>
            <a:r>
              <a:rPr lang="en-US" altLang="en-US" baseline="0" dirty="0"/>
              <a:t> So procainamide is IV </a:t>
            </a: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F650686-550B-4F28-A9E0-692848A28888}" type="slidenum">
              <a:rPr lang="en-US" altLang="en-US" smtClean="0"/>
              <a:pPr/>
              <a:t>35</a:t>
            </a:fld>
            <a:endParaRPr lang="en-US" altLang="en-US"/>
          </a:p>
        </p:txBody>
      </p:sp>
    </p:spTree>
    <p:extLst>
      <p:ext uri="{BB962C8B-B14F-4D97-AF65-F5344CB8AC3E}">
        <p14:creationId xmlns:p14="http://schemas.microsoft.com/office/powerpoint/2010/main" val="2133867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A troublesome adverse effect of long-term procainamide therapy is a syndrome resembling lupus </a:t>
            </a:r>
            <a:r>
              <a:rPr lang="en-US" sz="1200" b="0" i="0" u="none" strike="noStrike" kern="1200" baseline="0" dirty="0" err="1">
                <a:solidFill>
                  <a:schemeClr val="tx1"/>
                </a:solidFill>
                <a:latin typeface="Arial" charset="0"/>
                <a:ea typeface="+mn-ea"/>
                <a:cs typeface="Arial" charset="0"/>
              </a:rPr>
              <a:t>erythematosus</a:t>
            </a:r>
            <a:r>
              <a:rPr lang="en-US" sz="1200" b="0" i="0" u="none" strike="noStrike" kern="1200" baseline="0" dirty="0">
                <a:solidFill>
                  <a:schemeClr val="tx1"/>
                </a:solidFill>
                <a:latin typeface="Arial" charset="0"/>
                <a:ea typeface="+mn-ea"/>
                <a:cs typeface="Arial" charset="0"/>
              </a:rPr>
              <a:t> &amp; usually consisting of </a:t>
            </a:r>
            <a:r>
              <a:rPr lang="en-US" sz="1200" b="0" i="0" u="none" strike="noStrike" kern="1200" baseline="0" dirty="0" err="1">
                <a:solidFill>
                  <a:schemeClr val="tx1"/>
                </a:solidFill>
                <a:latin typeface="Arial" charset="0"/>
                <a:ea typeface="+mn-ea"/>
                <a:cs typeface="Arial" charset="0"/>
              </a:rPr>
              <a:t>arthralgia</a:t>
            </a:r>
            <a:r>
              <a:rPr lang="en-US" sz="1200" b="0" i="0" u="none" strike="noStrike" kern="1200" baseline="0" dirty="0">
                <a:solidFill>
                  <a:schemeClr val="tx1"/>
                </a:solidFill>
                <a:latin typeface="Arial" charset="0"/>
                <a:ea typeface="+mn-ea"/>
                <a:cs typeface="Arial" charset="0"/>
              </a:rPr>
              <a:t> &amp; arthritis. </a:t>
            </a:r>
            <a:r>
              <a:rPr lang="en-GB" sz="1200" b="0" kern="1200" dirty="0">
                <a:solidFill>
                  <a:schemeClr val="tx1"/>
                </a:solidFill>
                <a:latin typeface="Arial" charset="0"/>
                <a:ea typeface="+mn-ea"/>
                <a:cs typeface="Arial" charset="0"/>
              </a:rPr>
              <a:t>These drugs cause an autoimmune response (the body attacks its own cells. </a:t>
            </a:r>
            <a:r>
              <a:rPr lang="en-US" sz="1200" b="0" i="0" u="none" strike="noStrike" kern="1200" baseline="0" dirty="0">
                <a:solidFill>
                  <a:schemeClr val="tx1"/>
                </a:solidFill>
                <a:latin typeface="Arial" charset="0"/>
                <a:ea typeface="+mn-ea"/>
                <a:cs typeface="Arial" charset="0"/>
              </a:rPr>
              <a:t>So can NOT be used for a long time </a:t>
            </a:r>
            <a:r>
              <a:rPr lang="en-US" sz="1200" b="0" i="0" u="none" strike="noStrike" kern="1200" baseline="0" dirty="0" err="1">
                <a:solidFill>
                  <a:schemeClr val="tx1"/>
                </a:solidFill>
                <a:latin typeface="Arial" charset="0"/>
                <a:ea typeface="+mn-ea"/>
                <a:cs typeface="Arial" charset="0"/>
              </a:rPr>
              <a:t>bec</a:t>
            </a:r>
            <a:r>
              <a:rPr lang="en-US" sz="1200" b="0" i="0" u="none" strike="noStrike" kern="1200" baseline="0" dirty="0">
                <a:solidFill>
                  <a:schemeClr val="tx1"/>
                </a:solidFill>
                <a:latin typeface="Arial" charset="0"/>
                <a:ea typeface="+mn-ea"/>
                <a:cs typeface="Arial" charset="0"/>
              </a:rPr>
              <a:t> of lupus erythematous-like syndrome</a:t>
            </a:r>
          </a:p>
          <a:p>
            <a:pPr algn="l" rtl="0"/>
            <a:r>
              <a:rPr lang="en-US" sz="1200" b="0" i="0" u="none" strike="noStrike" kern="1200" baseline="0" dirty="0">
                <a:solidFill>
                  <a:schemeClr val="tx1"/>
                </a:solidFill>
                <a:latin typeface="Arial" charset="0"/>
                <a:ea typeface="+mn-ea"/>
                <a:cs typeface="Arial" charset="0"/>
              </a:rPr>
              <a:t>Procainamide has </a:t>
            </a:r>
            <a:r>
              <a:rPr lang="en-US" sz="1200" b="1" i="0" u="none" strike="noStrike" kern="1200" baseline="0" dirty="0">
                <a:solidFill>
                  <a:schemeClr val="tx1"/>
                </a:solidFill>
                <a:latin typeface="Arial" charset="0"/>
                <a:ea typeface="+mn-ea"/>
                <a:cs typeface="Arial" charset="0"/>
              </a:rPr>
              <a:t>ganglion-blocking properties</a:t>
            </a:r>
            <a:r>
              <a:rPr lang="en-US" sz="1200" b="0" i="0" u="none" strike="noStrike" kern="1200" baseline="0" dirty="0">
                <a:solidFill>
                  <a:schemeClr val="tx1"/>
                </a:solidFill>
                <a:latin typeface="Arial" charset="0"/>
                <a:ea typeface="+mn-ea"/>
                <a:cs typeface="Arial" charset="0"/>
              </a:rPr>
              <a:t>. This action </a:t>
            </a:r>
            <a:r>
              <a:rPr lang="en-US" sz="1200" b="0" i="0" u="sng" strike="noStrike" kern="1200" baseline="0" dirty="0">
                <a:solidFill>
                  <a:schemeClr val="tx1"/>
                </a:solidFill>
                <a:latin typeface="Arial" charset="0"/>
                <a:ea typeface="+mn-ea"/>
                <a:cs typeface="Arial" charset="0"/>
              </a:rPr>
              <a:t>reduces</a:t>
            </a:r>
            <a:r>
              <a:rPr lang="en-US" sz="1200" b="0" i="0" u="none" strike="noStrike" kern="1200" baseline="0" dirty="0">
                <a:solidFill>
                  <a:schemeClr val="tx1"/>
                </a:solidFill>
                <a:latin typeface="Arial" charset="0"/>
                <a:ea typeface="+mn-ea"/>
                <a:cs typeface="Arial" charset="0"/>
              </a:rPr>
              <a:t> </a:t>
            </a:r>
            <a:r>
              <a:rPr lang="en-US" sz="1200" b="1" i="0" u="none" strike="noStrike" kern="1200" baseline="0" dirty="0">
                <a:solidFill>
                  <a:schemeClr val="tx1"/>
                </a:solidFill>
                <a:latin typeface="Arial" charset="0"/>
                <a:ea typeface="+mn-ea"/>
                <a:cs typeface="Arial" charset="0"/>
              </a:rPr>
              <a:t>peripheral vascular resistance </a:t>
            </a:r>
            <a:r>
              <a:rPr lang="en-US" sz="1200" b="0" i="0" u="none" strike="noStrike" kern="1200" baseline="0" dirty="0">
                <a:solidFill>
                  <a:schemeClr val="tx1"/>
                </a:solidFill>
                <a:latin typeface="Arial" charset="0"/>
                <a:ea typeface="+mn-ea"/>
                <a:cs typeface="Arial" charset="0"/>
              </a:rPr>
              <a:t>&amp; can cause </a:t>
            </a:r>
            <a:r>
              <a:rPr lang="en-US" sz="1200" b="1" i="0" u="none" strike="noStrike" kern="1200" baseline="0" dirty="0">
                <a:solidFill>
                  <a:schemeClr val="tx1"/>
                </a:solidFill>
                <a:latin typeface="Arial" charset="0"/>
                <a:ea typeface="+mn-ea"/>
                <a:cs typeface="Arial" charset="0"/>
              </a:rPr>
              <a:t>hypotension</a:t>
            </a:r>
            <a:r>
              <a:rPr lang="en-US" sz="1200" b="0" i="0" u="none" strike="noStrike" kern="1200" baseline="0" dirty="0">
                <a:solidFill>
                  <a:schemeClr val="tx1"/>
                </a:solidFill>
                <a:latin typeface="Arial" charset="0"/>
                <a:ea typeface="+mn-ea"/>
                <a:cs typeface="Arial" charset="0"/>
              </a:rPr>
              <a:t>, particularly with IV use. SO should be used with </a:t>
            </a:r>
            <a:r>
              <a:rPr lang="en-US" sz="1200" b="0" i="0" u="none" strike="noStrike" kern="1200" baseline="0" dirty="0" err="1">
                <a:solidFill>
                  <a:schemeClr val="tx1"/>
                </a:solidFill>
                <a:latin typeface="Arial" charset="0"/>
                <a:ea typeface="+mn-ea"/>
                <a:cs typeface="Arial" charset="0"/>
              </a:rPr>
              <a:t>caustion</a:t>
            </a:r>
            <a:r>
              <a:rPr lang="en-US" sz="1200" b="0" i="0" u="none" strike="noStrike" kern="1200" baseline="0" dirty="0">
                <a:solidFill>
                  <a:schemeClr val="tx1"/>
                </a:solidFill>
                <a:latin typeface="Arial" charset="0"/>
                <a:ea typeface="+mn-ea"/>
                <a:cs typeface="Arial" charset="0"/>
              </a:rPr>
              <a:t>.</a:t>
            </a:r>
          </a:p>
          <a:p>
            <a:pPr algn="l" rtl="0"/>
            <a:r>
              <a:rPr lang="en-US" sz="1200" b="0" i="0" u="none" strike="noStrike" kern="1200" baseline="0" dirty="0">
                <a:solidFill>
                  <a:schemeClr val="tx1"/>
                </a:solidFill>
                <a:latin typeface="Arial" charset="0"/>
                <a:ea typeface="+mn-ea"/>
                <a:cs typeface="Arial" charset="0"/>
              </a:rPr>
              <a:t>Procainamide’s </a:t>
            </a:r>
            <a:r>
              <a:rPr lang="en-US" sz="1200" b="0" i="0" u="none" strike="noStrike" kern="1200" baseline="0" dirty="0" err="1">
                <a:solidFill>
                  <a:schemeClr val="tx1"/>
                </a:solidFill>
                <a:latin typeface="Arial" charset="0"/>
                <a:ea typeface="+mn-ea"/>
                <a:cs typeface="Arial" charset="0"/>
              </a:rPr>
              <a:t>cardiotoxic</a:t>
            </a:r>
            <a:r>
              <a:rPr lang="en-US" sz="1200" b="0" i="0" u="none" strike="noStrike" kern="1200" baseline="0" dirty="0">
                <a:solidFill>
                  <a:schemeClr val="tx1"/>
                </a:solidFill>
                <a:latin typeface="Arial" charset="0"/>
                <a:ea typeface="+mn-ea"/>
                <a:cs typeface="Arial" charset="0"/>
              </a:rPr>
              <a:t> effects include excessive AP prolongation, QT-interval prolongation, &amp; induction of </a:t>
            </a:r>
            <a:r>
              <a:rPr lang="en-US" sz="1200" b="0" i="0" u="none" strike="noStrike" kern="1200" baseline="0" dirty="0" err="1">
                <a:solidFill>
                  <a:schemeClr val="tx1"/>
                </a:solidFill>
                <a:latin typeface="Arial" charset="0"/>
                <a:ea typeface="+mn-ea"/>
                <a:cs typeface="Arial" charset="0"/>
              </a:rPr>
              <a:t>torsades</a:t>
            </a:r>
            <a:r>
              <a:rPr lang="en-US" sz="1200" b="0" i="0" u="none" strike="noStrike" kern="1200" baseline="0" dirty="0">
                <a:solidFill>
                  <a:schemeClr val="tx1"/>
                </a:solidFill>
                <a:latin typeface="Arial" charset="0"/>
                <a:ea typeface="+mn-ea"/>
                <a:cs typeface="Arial" charset="0"/>
              </a:rPr>
              <a:t> de pointes arrhythmia &amp; syncope. Excessive slowing of conduction can also occur. New arrhythmias can be precipitated</a:t>
            </a:r>
          </a:p>
          <a:p>
            <a:pPr algn="l" rtl="0"/>
            <a:r>
              <a:rPr lang="en-US" altLang="en-US" sz="1200" b="0" i="0" u="none" strike="noStrike" kern="1200" baseline="0" dirty="0">
                <a:solidFill>
                  <a:schemeClr val="tx1"/>
                </a:solidFill>
                <a:latin typeface="Arial" charset="0"/>
                <a:ea typeface="+mn-ea"/>
                <a:cs typeface="Arial" charset="0"/>
              </a:rPr>
              <a:t>Still be used but not that much</a:t>
            </a:r>
            <a:endParaRPr lang="ar-EG"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57DF7FB-F172-44DC-9029-139133F81352}" type="slidenum">
              <a:rPr lang="en-US" altLang="en-US" smtClean="0"/>
              <a:pPr/>
              <a:t>36</a:t>
            </a:fld>
            <a:endParaRPr lang="en-US" altLang="en-US"/>
          </a:p>
        </p:txBody>
      </p:sp>
    </p:spTree>
    <p:extLst>
      <p:ext uri="{BB962C8B-B14F-4D97-AF65-F5344CB8AC3E}">
        <p14:creationId xmlns:p14="http://schemas.microsoft.com/office/powerpoint/2010/main" val="25401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a:t>Lidoc</a:t>
            </a:r>
            <a:r>
              <a:rPr lang="en-US" altLang="en-US" dirty="0"/>
              <a:t>. Is most popular LA</a:t>
            </a:r>
            <a:r>
              <a:rPr lang="en-US" altLang="en-US" baseline="0" dirty="0"/>
              <a:t> in dentistry</a:t>
            </a:r>
          </a:p>
          <a:p>
            <a:pPr algn="l" rtl="0" eaLnBrk="1" hangingPunct="1"/>
            <a:r>
              <a:rPr lang="en-US" altLang="en-US" baseline="0" dirty="0"/>
              <a:t>But in </a:t>
            </a:r>
            <a:r>
              <a:rPr lang="en-US" altLang="en-US" baseline="0" dirty="0" err="1"/>
              <a:t>arrhyth</a:t>
            </a:r>
            <a:r>
              <a:rPr lang="en-US" altLang="en-US" baseline="0" dirty="0"/>
              <a:t> we use it systemically.</a:t>
            </a:r>
            <a:endParaRPr lang="ar-EG"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58F467A-A1AC-4B68-8A5F-3DDB796B1C7D}" type="slidenum">
              <a:rPr lang="en-US" altLang="en-US" smtClean="0"/>
              <a:pPr/>
              <a:t>37</a:t>
            </a:fld>
            <a:endParaRPr lang="en-US" altLang="en-US"/>
          </a:p>
        </p:txBody>
      </p:sp>
    </p:spTree>
    <p:extLst>
      <p:ext uri="{BB962C8B-B14F-4D97-AF65-F5344CB8AC3E}">
        <p14:creationId xmlns:p14="http://schemas.microsoft.com/office/powerpoint/2010/main" val="295010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drugs with </a:t>
            </a:r>
            <a:r>
              <a:rPr lang="en-US" sz="1200" b="1" i="0" u="none" strike="noStrike" kern="1200" baseline="0" dirty="0">
                <a:solidFill>
                  <a:schemeClr val="tx1"/>
                </a:solidFill>
                <a:latin typeface="Arial" charset="0"/>
                <a:ea typeface="+mn-ea"/>
                <a:cs typeface="Arial" charset="0"/>
              </a:rPr>
              <a:t>class 1B </a:t>
            </a:r>
            <a:r>
              <a:rPr lang="en-US" sz="1200" b="0" i="0" u="none" strike="noStrike" kern="1200" baseline="0" dirty="0">
                <a:solidFill>
                  <a:schemeClr val="tx1"/>
                </a:solidFill>
                <a:latin typeface="Arial" charset="0"/>
                <a:ea typeface="+mn-ea"/>
                <a:cs typeface="Arial" charset="0"/>
              </a:rPr>
              <a:t>action </a:t>
            </a:r>
            <a:r>
              <a:rPr lang="en-US" sz="1200" b="0" i="1" u="none" strike="noStrike" kern="1200" baseline="0" dirty="0">
                <a:solidFill>
                  <a:schemeClr val="tx1"/>
                </a:solidFill>
                <a:latin typeface="Arial" charset="0"/>
                <a:ea typeface="+mn-ea"/>
                <a:cs typeface="Arial" charset="0"/>
              </a:rPr>
              <a:t>shorten</a:t>
            </a:r>
            <a:r>
              <a:rPr lang="en-US" sz="1200" b="0" i="0" u="none" strike="noStrike" kern="1200" baseline="0" dirty="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a:solidFill>
                  <a:schemeClr val="tx1"/>
                </a:solidFill>
                <a:latin typeface="Arial" charset="0"/>
                <a:ea typeface="+mn-ea"/>
                <a:cs typeface="Arial" charset="0"/>
              </a:rPr>
              <a:t>rapid</a:t>
            </a:r>
            <a:r>
              <a:rPr lang="en-US" sz="1200" b="0" i="0" u="none" strike="noStrike" kern="1200" baseline="0" dirty="0">
                <a:solidFill>
                  <a:schemeClr val="tx1"/>
                </a:solidFill>
                <a:latin typeface="Arial" charset="0"/>
                <a:ea typeface="+mn-ea"/>
                <a:cs typeface="Arial" charset="0"/>
              </a:rPr>
              <a:t> kinetics; &amp; </a:t>
            </a:r>
          </a:p>
          <a:p>
            <a:pPr eaLnBrk="1" hangingPunct="1"/>
            <a:endParaRPr lang="ar-EG"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9882768-A147-4445-AC8F-28607C746667}" type="slidenum">
              <a:rPr lang="en-US" altLang="en-US" smtClean="0"/>
              <a:pPr/>
              <a:t>38</a:t>
            </a:fld>
            <a:endParaRPr lang="en-US" altLang="en-US"/>
          </a:p>
        </p:txBody>
      </p:sp>
    </p:spTree>
    <p:extLst>
      <p:ext uri="{BB962C8B-B14F-4D97-AF65-F5344CB8AC3E}">
        <p14:creationId xmlns:p14="http://schemas.microsoft.com/office/powerpoint/2010/main" val="3053995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a:solidFill>
                  <a:schemeClr val="tx1"/>
                </a:solidFill>
                <a:latin typeface="Arial" charset="0"/>
                <a:ea typeface="+mn-ea"/>
                <a:cs typeface="Arial" charset="0"/>
              </a:rPr>
              <a:t>Lidocaine</a:t>
            </a:r>
            <a:r>
              <a:rPr lang="en-US" sz="1200" b="0" i="0" u="none" strike="noStrike" kern="1200" baseline="0" dirty="0">
                <a:solidFill>
                  <a:schemeClr val="tx1"/>
                </a:solidFill>
                <a:latin typeface="Arial" charset="0"/>
                <a:ea typeface="+mn-ea"/>
                <a:cs typeface="Arial" charset="0"/>
              </a:rPr>
              <a:t> blocks activated &amp; inactivated Na channels with </a:t>
            </a:r>
            <a:r>
              <a:rPr lang="en-US" sz="1200" b="0" i="1" u="none" strike="noStrike" kern="1200" baseline="0" dirty="0">
                <a:solidFill>
                  <a:schemeClr val="tx1"/>
                </a:solidFill>
                <a:latin typeface="Arial" charset="0"/>
                <a:ea typeface="+mn-ea"/>
                <a:cs typeface="Arial" charset="0"/>
              </a:rPr>
              <a:t>rapid</a:t>
            </a:r>
            <a:r>
              <a:rPr lang="en-US" sz="1200" b="0" i="0" u="none" strike="noStrike" kern="1200" baseline="0" dirty="0">
                <a:solidFill>
                  <a:schemeClr val="tx1"/>
                </a:solidFill>
                <a:latin typeface="Arial" charset="0"/>
                <a:ea typeface="+mn-ea"/>
                <a:cs typeface="Arial" charset="0"/>
              </a:rPr>
              <a:t> kinetics; the </a:t>
            </a:r>
            <a:r>
              <a:rPr lang="en-US" sz="1200" b="0" i="0" u="sng" strike="noStrike" kern="1200" baseline="0" dirty="0">
                <a:solidFill>
                  <a:schemeClr val="tx1"/>
                </a:solidFill>
                <a:latin typeface="Arial" charset="0"/>
                <a:ea typeface="+mn-ea"/>
                <a:cs typeface="Arial" charset="0"/>
              </a:rPr>
              <a:t>inactivated</a:t>
            </a:r>
            <a:r>
              <a:rPr lang="en-US" sz="1200" b="0" i="0" u="none" strike="noStrike" kern="1200" baseline="0" dirty="0">
                <a:solidFill>
                  <a:schemeClr val="tx1"/>
                </a:solidFill>
                <a:latin typeface="Arial" charset="0"/>
                <a:ea typeface="+mn-ea"/>
                <a:cs typeface="Arial" charset="0"/>
              </a:rPr>
              <a:t> state block ensures greater effects on cells with </a:t>
            </a:r>
            <a:r>
              <a:rPr lang="en-US" sz="1200" b="1" i="0" u="none" strike="noStrike" kern="1200" baseline="0" dirty="0">
                <a:solidFill>
                  <a:schemeClr val="tx1"/>
                </a:solidFill>
                <a:latin typeface="Arial" charset="0"/>
                <a:ea typeface="+mn-ea"/>
                <a:cs typeface="Arial" charset="0"/>
              </a:rPr>
              <a:t>long</a:t>
            </a:r>
            <a:r>
              <a:rPr lang="en-US" sz="1200" b="0" i="0" u="none" strike="noStrike" kern="1200" baseline="0" dirty="0">
                <a:solidFill>
                  <a:schemeClr val="tx1"/>
                </a:solidFill>
                <a:latin typeface="Arial" charset="0"/>
                <a:ea typeface="+mn-ea"/>
                <a:cs typeface="Arial" charset="0"/>
              </a:rPr>
              <a:t> AP such as Purkinje &amp; ventricular cells, compared with atrial cells. The rapid kinetics at normal resting potentials result in recovery from block between APs &amp; no effect on conduction. In depolarized cells, the increased</a:t>
            </a:r>
          </a:p>
          <a:p>
            <a:pPr algn="l" rtl="0"/>
            <a:r>
              <a:rPr lang="en-US" sz="1200" b="0" i="0" u="none" strike="noStrike" kern="1200" baseline="0" dirty="0">
                <a:solidFill>
                  <a:schemeClr val="tx1"/>
                </a:solidFill>
                <a:latin typeface="Arial" charset="0"/>
                <a:ea typeface="+mn-ea"/>
                <a:cs typeface="Arial" charset="0"/>
              </a:rPr>
              <a:t>inactivation &amp;  slower unbinding kinetics result in the selective depression of conduction. Little effect is seen on the ECG in normal sinus rhythm.</a:t>
            </a:r>
          </a:p>
          <a:p>
            <a:pPr algn="l" rtl="0"/>
            <a:r>
              <a:rPr lang="en-US" sz="1200" b="0" i="0" u="none" strike="noStrike" kern="1200" baseline="0" dirty="0">
                <a:solidFill>
                  <a:schemeClr val="tx1"/>
                </a:solidFill>
                <a:latin typeface="Arial" charset="0"/>
                <a:ea typeface="+mn-ea"/>
                <a:cs typeface="Arial" charset="0"/>
              </a:rPr>
              <a:t>extensive first-pass hepatic metabolism, only 3% of orally administered </a:t>
            </a:r>
            <a:r>
              <a:rPr lang="en-US" sz="1200" b="0" i="0" u="none" strike="noStrike" kern="1200" baseline="0" dirty="0" err="1">
                <a:solidFill>
                  <a:schemeClr val="tx1"/>
                </a:solidFill>
                <a:latin typeface="Arial" charset="0"/>
                <a:ea typeface="+mn-ea"/>
                <a:cs typeface="Arial" charset="0"/>
              </a:rPr>
              <a:t>lidocaine</a:t>
            </a:r>
            <a:r>
              <a:rPr lang="en-US" sz="1200" b="0" i="0" u="none" strike="noStrike" kern="1200" baseline="0" dirty="0">
                <a:solidFill>
                  <a:schemeClr val="tx1"/>
                </a:solidFill>
                <a:latin typeface="Arial" charset="0"/>
                <a:ea typeface="+mn-ea"/>
                <a:cs typeface="Arial" charset="0"/>
              </a:rPr>
              <a:t> appears in the plasma</a:t>
            </a:r>
            <a:endParaRPr lang="ar-EG"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7C505B8-19EF-4398-A7E6-912AD972BE86}" type="slidenum">
              <a:rPr lang="en-US" altLang="en-US" smtClean="0"/>
              <a:pPr/>
              <a:t>39</a:t>
            </a:fld>
            <a:endParaRPr lang="en-US" altLang="en-US"/>
          </a:p>
        </p:txBody>
      </p:sp>
    </p:spTree>
    <p:extLst>
      <p:ext uri="{BB962C8B-B14F-4D97-AF65-F5344CB8AC3E}">
        <p14:creationId xmlns:p14="http://schemas.microsoft.com/office/powerpoint/2010/main" val="326108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I’m sure u have been receiving</a:t>
            </a:r>
            <a:r>
              <a:rPr lang="en-US" altLang="en-US" baseline="0" dirty="0"/>
              <a:t> CV lectures of anatomy &amp; physiology, so I’m not going to spend long time in introduction.</a:t>
            </a:r>
          </a:p>
          <a:p>
            <a:pPr algn="l" rtl="0" eaLnBrk="1" hangingPunct="1"/>
            <a:r>
              <a:rPr lang="en-US" altLang="en-US" baseline="0" dirty="0"/>
              <a:t>Generate/ discharge electrical potential spontaneously Unless ….</a:t>
            </a:r>
          </a:p>
          <a:p>
            <a:pPr algn="l" rtl="0" eaLnBrk="1" hangingPunct="1"/>
            <a:r>
              <a:rPr lang="en-US" sz="1200" b="0" i="0" u="none" strike="noStrike" kern="1200" baseline="0" dirty="0">
                <a:solidFill>
                  <a:schemeClr val="tx1"/>
                </a:solidFill>
                <a:latin typeface="Arial" charset="0"/>
                <a:ea typeface="+mn-ea"/>
                <a:cs typeface="Arial" charset="0"/>
              </a:rPr>
              <a:t>1-The electrical impulse that triggers a normal cardiac contraction originates at regular intervals in the SAN. </a:t>
            </a:r>
            <a:r>
              <a:rPr lang="en-US" dirty="0"/>
              <a:t>Normal </a:t>
            </a:r>
            <a:r>
              <a:rPr lang="en-US" dirty="0" err="1"/>
              <a:t>hrt</a:t>
            </a:r>
            <a:r>
              <a:rPr lang="en-US" dirty="0"/>
              <a:t> rhythm is generated &amp; driven by the spontaneous firing of pacemakers cells of the </a:t>
            </a:r>
            <a:r>
              <a:rPr lang="en-US" dirty="0">
                <a:hlinkClick r:id="rId3"/>
              </a:rPr>
              <a:t>SAN</a:t>
            </a:r>
            <a:r>
              <a:rPr lang="en-US" dirty="0"/>
              <a:t> located in the posterior wall of the right atrium. In normal sinus rhythm, the impulses generated by the SAN travel through the atria &amp; converge at the </a:t>
            </a:r>
            <a:r>
              <a:rPr lang="en-US" dirty="0">
                <a:hlinkClick r:id="rId4"/>
              </a:rPr>
              <a:t>AVN</a:t>
            </a:r>
            <a:r>
              <a:rPr lang="en-US" dirty="0"/>
              <a:t> where the speed of conduction is reduced to give the atria sufficient time to contract &amp; empty their contents into the ventricles prior to ventricular contraction. Impulses from the AVN travel into the ventricles via the </a:t>
            </a:r>
            <a:r>
              <a:rPr lang="en-US" dirty="0">
                <a:hlinkClick r:id="rId4"/>
              </a:rPr>
              <a:t>Bundle of His</a:t>
            </a:r>
            <a:r>
              <a:rPr lang="en-US" dirty="0"/>
              <a:t>, &amp;</a:t>
            </a:r>
            <a:r>
              <a:rPr lang="en-US" baseline="0" dirty="0"/>
              <a:t> </a:t>
            </a:r>
            <a:r>
              <a:rPr lang="en-US" dirty="0"/>
              <a:t>then branch into the left &amp; right bundle branches, the terminal </a:t>
            </a:r>
            <a:r>
              <a:rPr lang="en-US" dirty="0">
                <a:hlinkClick r:id="rId4"/>
              </a:rPr>
              <a:t>Purkinje fibers</a:t>
            </a:r>
            <a:r>
              <a:rPr lang="en-US" dirty="0"/>
              <a:t>, &amp; finally are conducted to the ventricular </a:t>
            </a:r>
            <a:r>
              <a:rPr lang="en-US" dirty="0" err="1"/>
              <a:t>myocytes</a:t>
            </a:r>
            <a:r>
              <a:rPr lang="en-US" dirty="0"/>
              <a:t>. </a:t>
            </a:r>
          </a:p>
          <a:p>
            <a:pPr algn="l" rtl="0" eaLnBrk="1" hangingPunct="1"/>
            <a:r>
              <a:rPr lang="en-US" dirty="0"/>
              <a:t>2-Bec</a:t>
            </a:r>
            <a:r>
              <a:rPr lang="en-US" baseline="0" dirty="0"/>
              <a:t> </a:t>
            </a:r>
            <a:r>
              <a:rPr lang="en-US" dirty="0"/>
              <a:t>of this spread of electrical activity from the atria to the ventricles, every atrial depolarization &amp; contraction is normally followed by ventricular depolarization &amp; contraction. So there is normally a 1-to-1 correspondence between atrial &amp; ventricular depolarization &amp; contraction.</a:t>
            </a:r>
          </a:p>
          <a:p>
            <a:pPr algn="l" rtl="0" eaLnBrk="1" hangingPunct="1"/>
            <a:r>
              <a:rPr lang="en-US" dirty="0"/>
              <a:t>Normally, the top chambers (atria) contract &amp; push blood into the bottom chambers (ventricles). Then the ventricles contract to pump</a:t>
            </a:r>
            <a:r>
              <a:rPr lang="en-US" baseline="0" dirty="0"/>
              <a:t> the blood into the lungs &amp; other parts of the body.</a:t>
            </a:r>
            <a:endParaRPr lang="ar-EG"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3FB51D-F6A5-4B0C-A49A-2679F00FA944}" type="slidenum">
              <a:rPr lang="en-US" altLang="en-US" smtClean="0"/>
              <a:pPr/>
              <a:t>4</a:t>
            </a:fld>
            <a:endParaRPr lang="en-US" altLang="en-US"/>
          </a:p>
        </p:txBody>
      </p:sp>
    </p:spTree>
    <p:extLst>
      <p:ext uri="{BB962C8B-B14F-4D97-AF65-F5344CB8AC3E}">
        <p14:creationId xmlns:p14="http://schemas.microsoft.com/office/powerpoint/2010/main" val="7212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a:solidFill>
                  <a:schemeClr val="tx1"/>
                </a:solidFill>
                <a:latin typeface="Arial" charset="0"/>
                <a:ea typeface="+mn-ea"/>
                <a:cs typeface="Arial" charset="0"/>
              </a:rPr>
              <a:t>Lidocaine</a:t>
            </a:r>
            <a:r>
              <a:rPr lang="en-US" sz="1200" b="0" i="0" u="none" strike="noStrike" kern="1200" baseline="0" dirty="0">
                <a:solidFill>
                  <a:schemeClr val="tx1"/>
                </a:solidFill>
                <a:latin typeface="Arial" charset="0"/>
                <a:ea typeface="+mn-ea"/>
                <a:cs typeface="Arial" charset="0"/>
              </a:rPr>
              <a:t> is one of the </a:t>
            </a:r>
            <a:r>
              <a:rPr lang="en-US" sz="1200" b="1" i="0" u="none" strike="noStrike" kern="1200" baseline="0" dirty="0">
                <a:solidFill>
                  <a:schemeClr val="tx1"/>
                </a:solidFill>
                <a:latin typeface="Arial" charset="0"/>
                <a:ea typeface="+mn-ea"/>
                <a:cs typeface="Arial" charset="0"/>
              </a:rPr>
              <a:t>least</a:t>
            </a:r>
            <a:r>
              <a:rPr lang="en-US" sz="1200" b="0" i="0" u="none" strike="noStrike" kern="1200" baseline="0" dirty="0">
                <a:solidFill>
                  <a:schemeClr val="tx1"/>
                </a:solidFill>
                <a:latin typeface="Arial" charset="0"/>
                <a:ea typeface="+mn-ea"/>
                <a:cs typeface="Arial" charset="0"/>
              </a:rPr>
              <a:t> </a:t>
            </a:r>
            <a:r>
              <a:rPr lang="en-US" sz="1200" b="0" i="0" u="none" strike="noStrike" kern="1200" baseline="0" dirty="0" err="1">
                <a:solidFill>
                  <a:schemeClr val="tx1"/>
                </a:solidFill>
                <a:latin typeface="Arial" charset="0"/>
                <a:ea typeface="+mn-ea"/>
                <a:cs typeface="Arial" charset="0"/>
              </a:rPr>
              <a:t>cardiotoxic</a:t>
            </a:r>
            <a:r>
              <a:rPr lang="en-US" sz="1200" b="0" i="0" u="none" strike="noStrike" kern="1200" baseline="0" dirty="0">
                <a:solidFill>
                  <a:schemeClr val="tx1"/>
                </a:solidFill>
                <a:latin typeface="Arial" charset="0"/>
                <a:ea typeface="+mn-ea"/>
                <a:cs typeface="Arial" charset="0"/>
              </a:rPr>
              <a:t> of the currently used Na channel blockers. </a:t>
            </a:r>
            <a:r>
              <a:rPr lang="en-US" sz="1200" b="0" i="0" u="none" strike="noStrike" kern="1200" baseline="0" dirty="0" err="1">
                <a:solidFill>
                  <a:schemeClr val="tx1"/>
                </a:solidFill>
                <a:latin typeface="Arial" charset="0"/>
                <a:ea typeface="+mn-ea"/>
                <a:cs typeface="Arial" charset="0"/>
              </a:rPr>
              <a:t>Proarrhythmic</a:t>
            </a:r>
            <a:r>
              <a:rPr lang="en-US" sz="1200" b="0" i="0" u="none" strike="noStrike" kern="1200" baseline="0" dirty="0">
                <a:solidFill>
                  <a:schemeClr val="tx1"/>
                </a:solidFill>
                <a:latin typeface="Arial" charset="0"/>
                <a:ea typeface="+mn-ea"/>
                <a:cs typeface="Arial" charset="0"/>
              </a:rPr>
              <a:t> effects, including SAN arrest, worsening of impaired conduction, &amp; ventricular arrhythmias, are uncommon with </a:t>
            </a:r>
            <a:r>
              <a:rPr lang="en-US" sz="1200" b="0" i="0" u="none" strike="noStrike" kern="1200" baseline="0" dirty="0" err="1">
                <a:solidFill>
                  <a:schemeClr val="tx1"/>
                </a:solidFill>
                <a:latin typeface="Arial" charset="0"/>
                <a:ea typeface="+mn-ea"/>
                <a:cs typeface="Arial" charset="0"/>
              </a:rPr>
              <a:t>lidocaine</a:t>
            </a:r>
            <a:r>
              <a:rPr lang="en-US" sz="1200" b="0" i="0" u="none" strike="noStrike" kern="1200" baseline="0" dirty="0">
                <a:solidFill>
                  <a:schemeClr val="tx1"/>
                </a:solidFill>
                <a:latin typeface="Arial" charset="0"/>
                <a:ea typeface="+mn-ea"/>
                <a:cs typeface="Arial" charset="0"/>
              </a:rPr>
              <a:t> use.</a:t>
            </a:r>
          </a:p>
          <a:p>
            <a:pPr algn="l" rtl="0"/>
            <a:r>
              <a:rPr lang="en-US" sz="1200" b="0" i="0" u="none" strike="noStrike" kern="1200" baseline="0" dirty="0" err="1">
                <a:solidFill>
                  <a:schemeClr val="tx1"/>
                </a:solidFill>
                <a:latin typeface="Arial" charset="0"/>
                <a:ea typeface="+mn-ea"/>
                <a:cs typeface="Arial" charset="0"/>
              </a:rPr>
              <a:t>Lidocaine’s</a:t>
            </a:r>
            <a:r>
              <a:rPr lang="en-US" sz="1200" b="0" i="0" u="none" strike="noStrike" kern="1200" baseline="0" dirty="0">
                <a:solidFill>
                  <a:schemeClr val="tx1"/>
                </a:solidFill>
                <a:latin typeface="Arial" charset="0"/>
                <a:ea typeface="+mn-ea"/>
                <a:cs typeface="Arial" charset="0"/>
              </a:rPr>
              <a:t> most common adverse effects—like those of other local anesthetics—are neurologic…….. These occur most commonly in elderly /otherwise vulnerable patients or when a bolus of the drug is given too rapidly. The effects are dose-related &amp; usually short-lived</a:t>
            </a:r>
          </a:p>
          <a:p>
            <a:pPr algn="l" rtl="0"/>
            <a:r>
              <a:rPr lang="en-US" altLang="en-US" sz="1200" b="0" i="0" u="none" strike="noStrike" kern="1200" baseline="0" dirty="0">
                <a:solidFill>
                  <a:schemeClr val="tx1"/>
                </a:solidFill>
                <a:latin typeface="Arial" charset="0"/>
                <a:ea typeface="+mn-ea"/>
                <a:cs typeface="Arial" charset="0"/>
              </a:rPr>
              <a:t>Fortunately these signs start b4 the convulsion, so these signs are warning signs</a:t>
            </a:r>
            <a:endParaRPr lang="ar-EG"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1B293D-8F15-4CD0-90E6-559289492C66}" type="slidenum">
              <a:rPr lang="en-US" altLang="en-US" smtClean="0"/>
              <a:pPr/>
              <a:t>40</a:t>
            </a:fld>
            <a:endParaRPr lang="en-US" altLang="en-US"/>
          </a:p>
        </p:txBody>
      </p:sp>
    </p:spTree>
    <p:extLst>
      <p:ext uri="{BB962C8B-B14F-4D97-AF65-F5344CB8AC3E}">
        <p14:creationId xmlns:p14="http://schemas.microsoft.com/office/powerpoint/2010/main" val="585990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So after</a:t>
            </a:r>
            <a:r>
              <a:rPr lang="en-US" altLang="en-US" baseline="0" dirty="0"/>
              <a:t> patients’ situation is stabilized by lido,,, we can use </a:t>
            </a:r>
            <a:r>
              <a:rPr lang="en-US" altLang="en-US" baseline="0" dirty="0" err="1"/>
              <a:t>mexiletine</a:t>
            </a:r>
            <a:r>
              <a:rPr lang="en-US" altLang="en-US" baseline="0" dirty="0"/>
              <a:t> at home</a:t>
            </a:r>
          </a:p>
          <a:p>
            <a:pPr algn="l" rtl="0" eaLnBrk="1" hangingPunct="1"/>
            <a:r>
              <a:rPr lang="en-US" sz="1200" b="1" dirty="0">
                <a:solidFill>
                  <a:schemeClr val="tx1"/>
                </a:solidFill>
                <a:latin typeface="Arial" panose="020B0604020202020204" pitchFamily="34" charset="0"/>
                <a:cs typeface="Arial" panose="020B0604020202020204" pitchFamily="34" charset="0"/>
              </a:rPr>
              <a:t>Diplopia: </a:t>
            </a:r>
            <a:r>
              <a:rPr lang="en-US" sz="1200" b="0" dirty="0">
                <a:solidFill>
                  <a:schemeClr val="tx1"/>
                </a:solidFill>
                <a:latin typeface="Arial" panose="020B0604020202020204" pitchFamily="34" charset="0"/>
                <a:cs typeface="Arial" panose="020B0604020202020204" pitchFamily="34" charset="0"/>
              </a:rPr>
              <a:t>double vision</a:t>
            </a:r>
            <a:endParaRPr lang="ar-EG"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BB0DE79-72FC-4879-92A2-EF966BFFD562}" type="slidenum">
              <a:rPr lang="en-US" altLang="en-US" smtClean="0"/>
              <a:pPr/>
              <a:t>41</a:t>
            </a:fld>
            <a:endParaRPr lang="en-US" altLang="en-US"/>
          </a:p>
        </p:txBody>
      </p:sp>
    </p:spTree>
    <p:extLst>
      <p:ext uri="{BB962C8B-B14F-4D97-AF65-F5344CB8AC3E}">
        <p14:creationId xmlns:p14="http://schemas.microsoft.com/office/powerpoint/2010/main" val="2728881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E47154-BDD6-4B56-9AE5-583DC2257B8E}" type="slidenum">
              <a:rPr lang="en-US" altLang="en-US" smtClean="0"/>
              <a:pPr/>
              <a:t>42</a:t>
            </a:fld>
            <a:endParaRPr lang="en-US" altLang="en-US"/>
          </a:p>
        </p:txBody>
      </p:sp>
    </p:spTree>
    <p:extLst>
      <p:ext uri="{BB962C8B-B14F-4D97-AF65-F5344CB8AC3E}">
        <p14:creationId xmlns:p14="http://schemas.microsoft.com/office/powerpoint/2010/main" val="4114022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Arial" charset="0"/>
              </a:rPr>
              <a:t>drugs with </a:t>
            </a:r>
            <a:r>
              <a:rPr lang="en-US" sz="1200" b="1" i="0" u="none" strike="noStrike" kern="1200" baseline="0" dirty="0">
                <a:solidFill>
                  <a:schemeClr val="tx1"/>
                </a:solidFill>
                <a:latin typeface="Arial" charset="0"/>
                <a:ea typeface="+mn-ea"/>
                <a:cs typeface="Arial" charset="0"/>
              </a:rPr>
              <a:t>class 1C</a:t>
            </a:r>
            <a:r>
              <a:rPr lang="en-US" sz="1200" b="0" i="0" u="none" strike="noStrike" kern="1200" baseline="0" dirty="0">
                <a:solidFill>
                  <a:schemeClr val="tx1"/>
                </a:solidFill>
                <a:latin typeface="Arial" charset="0"/>
                <a:ea typeface="+mn-ea"/>
                <a:cs typeface="Arial" charset="0"/>
              </a:rPr>
              <a:t> action have </a:t>
            </a:r>
            <a:r>
              <a:rPr lang="en-US" sz="1200" b="0" i="1" u="none" strike="noStrike" kern="1200" baseline="0" dirty="0">
                <a:solidFill>
                  <a:schemeClr val="tx1"/>
                </a:solidFill>
                <a:latin typeface="Arial" charset="0"/>
                <a:ea typeface="+mn-ea"/>
                <a:cs typeface="Arial" charset="0"/>
              </a:rPr>
              <a:t>minimal</a:t>
            </a:r>
            <a:r>
              <a:rPr lang="en-US" sz="1200" b="0" i="0" u="none" strike="noStrike" kern="1200" baseline="0" dirty="0">
                <a:solidFill>
                  <a:schemeClr val="tx1"/>
                </a:solidFill>
                <a:latin typeface="Arial" charset="0"/>
                <a:ea typeface="+mn-ea"/>
                <a:cs typeface="Arial" charset="0"/>
              </a:rPr>
              <a:t> effects on the APD &amp; dissociate from the channel with </a:t>
            </a:r>
            <a:r>
              <a:rPr lang="en-US" sz="1200" b="0" i="1" u="none" strike="noStrike" kern="1200" baseline="0" dirty="0">
                <a:solidFill>
                  <a:schemeClr val="tx1"/>
                </a:solidFill>
                <a:latin typeface="Arial" charset="0"/>
                <a:ea typeface="+mn-ea"/>
                <a:cs typeface="Arial" charset="0"/>
              </a:rPr>
              <a:t>slow</a:t>
            </a:r>
            <a:r>
              <a:rPr lang="en-US" sz="1200" b="0" i="0" u="none" strike="noStrike" kern="1200" baseline="0" dirty="0">
                <a:solidFill>
                  <a:schemeClr val="tx1"/>
                </a:solidFill>
                <a:latin typeface="Arial" charset="0"/>
                <a:ea typeface="+mn-ea"/>
                <a:cs typeface="Arial" charset="0"/>
              </a:rPr>
              <a:t> kinetics.</a:t>
            </a:r>
          </a:p>
          <a:p>
            <a:pPr algn="l" rtl="0" eaLnBrk="1" hangingPunct="1"/>
            <a:endParaRPr lang="ar-EG"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99D567-13EB-4309-900D-EBBF1FD272BC}" type="slidenum">
              <a:rPr lang="en-US" altLang="en-US" smtClean="0"/>
              <a:pPr/>
              <a:t>43</a:t>
            </a:fld>
            <a:endParaRPr lang="en-US" altLang="en-US"/>
          </a:p>
        </p:txBody>
      </p:sp>
    </p:spTree>
    <p:extLst>
      <p:ext uri="{BB962C8B-B14F-4D97-AF65-F5344CB8AC3E}">
        <p14:creationId xmlns:p14="http://schemas.microsoft.com/office/powerpoint/2010/main" val="2419451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a:t>Supraventricular tachycardia</a:t>
            </a:r>
            <a:r>
              <a:rPr lang="en-US" dirty="0"/>
              <a:t> (</a:t>
            </a:r>
            <a:r>
              <a:rPr lang="en-US" b="1" dirty="0"/>
              <a:t>SVT</a:t>
            </a:r>
            <a:r>
              <a:rPr lang="en-US" dirty="0"/>
              <a:t>) is an </a:t>
            </a:r>
            <a:r>
              <a:rPr lang="en-US" dirty="0">
                <a:hlinkClick r:id="rId3" tooltip="Tachycardia"/>
              </a:rPr>
              <a:t>abnormally fast heart rhythm</a:t>
            </a:r>
            <a:r>
              <a:rPr lang="en-US" dirty="0"/>
              <a:t> arising from improper </a:t>
            </a:r>
            <a:r>
              <a:rPr lang="en-US" dirty="0">
                <a:hlinkClick r:id="rId4" tooltip="Electrical conduction system of the heart"/>
              </a:rPr>
              <a:t>electrical activity in the upper part of the </a:t>
            </a:r>
            <a:r>
              <a:rPr lang="en-US" dirty="0" err="1">
                <a:hlinkClick r:id="rId4" tooltip="Electrical conduction system of the heart"/>
              </a:rPr>
              <a:t>hrt</a:t>
            </a:r>
            <a:r>
              <a:rPr lang="en-US" dirty="0"/>
              <a:t>. There are 4 main types: </a:t>
            </a:r>
            <a:r>
              <a:rPr lang="en-US" dirty="0">
                <a:hlinkClick r:id="rId5" tooltip="Atrial fibrillation"/>
              </a:rPr>
              <a:t>atrial fibrillation</a:t>
            </a:r>
            <a:r>
              <a:rPr lang="en-US" dirty="0"/>
              <a:t>, </a:t>
            </a:r>
            <a:r>
              <a:rPr lang="en-US" dirty="0">
                <a:hlinkClick r:id="rId6" tooltip="Paroxysmal supraventricular tachycardia"/>
              </a:rPr>
              <a:t>paroxysmal supraventricular tachycardia</a:t>
            </a:r>
            <a:r>
              <a:rPr lang="en-US" dirty="0"/>
              <a:t> (PSVT), </a:t>
            </a:r>
            <a:r>
              <a:rPr lang="en-US" dirty="0">
                <a:hlinkClick r:id="rId7" tooltip="Atrial flutter"/>
              </a:rPr>
              <a:t>atrial flutter</a:t>
            </a:r>
            <a:r>
              <a:rPr lang="en-US" dirty="0"/>
              <a:t>, &amp; </a:t>
            </a:r>
            <a:r>
              <a:rPr lang="en-US" dirty="0">
                <a:hlinkClick r:id="rId8" tooltip="Wolff–Parkinson–White syndrome"/>
              </a:rPr>
              <a:t>Wolff–Parkinson–White syndrome</a:t>
            </a:r>
            <a:r>
              <a:rPr lang="en-US" dirty="0"/>
              <a:t>. Symptoms may include </a:t>
            </a:r>
            <a:r>
              <a:rPr lang="en-US" dirty="0">
                <a:hlinkClick r:id="rId9" tooltip="Palpitations"/>
              </a:rPr>
              <a:t>palpitations</a:t>
            </a:r>
            <a:r>
              <a:rPr lang="en-US" dirty="0"/>
              <a:t>, feeling faint, sweating, </a:t>
            </a:r>
            <a:r>
              <a:rPr lang="en-US" dirty="0">
                <a:hlinkClick r:id="rId10" tooltip="Shortness of breath"/>
              </a:rPr>
              <a:t>shortness of breath</a:t>
            </a:r>
            <a:r>
              <a:rPr lang="en-US" dirty="0"/>
              <a:t>, / </a:t>
            </a:r>
            <a:r>
              <a:rPr lang="en-US" dirty="0">
                <a:hlinkClick r:id="rId11" tooltip="Chest pain"/>
              </a:rPr>
              <a:t>chest pain</a:t>
            </a:r>
            <a:r>
              <a:rPr lang="en-US" dirty="0"/>
              <a:t>. They start from either the </a:t>
            </a:r>
            <a:r>
              <a:rPr lang="en-US" dirty="0">
                <a:hlinkClick r:id="rId12" tooltip="Atrium (heart)"/>
              </a:rPr>
              <a:t>atria</a:t>
            </a:r>
            <a:r>
              <a:rPr lang="en-US" dirty="0"/>
              <a:t> / AVN. They are generally due to 1 of 2 mechanisms: </a:t>
            </a:r>
            <a:r>
              <a:rPr lang="en-US" dirty="0">
                <a:hlinkClick r:id="rId13" tooltip="Reentrant dysrhythmia"/>
              </a:rPr>
              <a:t>re-entry</a:t>
            </a:r>
            <a:r>
              <a:rPr lang="en-US" dirty="0"/>
              <a:t> / </a:t>
            </a:r>
            <a:r>
              <a:rPr lang="en-US" dirty="0">
                <a:hlinkClick r:id="rId14" tooltip="Cardiac muscle automaticity"/>
              </a:rPr>
              <a:t>increased automaticity</a:t>
            </a:r>
            <a:r>
              <a:rPr lang="en-US" dirty="0"/>
              <a:t>. The other type of fast heart rhythm is </a:t>
            </a:r>
            <a:r>
              <a:rPr lang="en-US" dirty="0">
                <a:hlinkClick r:id="rId15" tooltip="Ventricular arrhythmia"/>
              </a:rPr>
              <a:t>ventricular arrhythmias</a:t>
            </a:r>
            <a:r>
              <a:rPr lang="en-US" dirty="0"/>
              <a:t>—rapid rhythms that start within the </a:t>
            </a:r>
            <a:r>
              <a:rPr lang="en-US" dirty="0">
                <a:hlinkClick r:id="rId16" tooltip="Ventricle (heart)"/>
              </a:rPr>
              <a:t>ventricle</a:t>
            </a:r>
            <a:r>
              <a:rPr lang="en-US" dirty="0"/>
              <a:t>.</a:t>
            </a:r>
            <a:endParaRPr lang="ar-EG"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5267E7B-DEDE-4596-87A9-6DD5DCBD78BB}" type="slidenum">
              <a:rPr lang="en-US" altLang="en-US" smtClean="0"/>
              <a:pPr/>
              <a:t>44</a:t>
            </a:fld>
            <a:endParaRPr lang="en-US" altLang="en-US"/>
          </a:p>
        </p:txBody>
      </p:sp>
    </p:spTree>
    <p:extLst>
      <p:ext uri="{BB962C8B-B14F-4D97-AF65-F5344CB8AC3E}">
        <p14:creationId xmlns:p14="http://schemas.microsoft.com/office/powerpoint/2010/main" val="3643116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In normal SAN signal</a:t>
            </a:r>
            <a:r>
              <a:rPr lang="en-US" altLang="en-US" baseline="0" dirty="0"/>
              <a:t> the impulses reach the </a:t>
            </a:r>
            <a:r>
              <a:rPr lang="en-US" altLang="en-US" baseline="0" dirty="0" err="1"/>
              <a:t>purkinji</a:t>
            </a:r>
            <a:r>
              <a:rPr lang="en-US" altLang="en-US" baseline="0" dirty="0"/>
              <a:t> fibber &amp; &amp; bundle branches wait until further signal from SAN</a:t>
            </a:r>
          </a:p>
          <a:p>
            <a:pPr algn="l" rtl="0" eaLnBrk="1" hangingPunct="1"/>
            <a:r>
              <a:rPr lang="en-US" altLang="en-US" baseline="0" dirty="0"/>
              <a:t>But in WPW syndrome this accessory pathway appear in this area the signal travel from ventricles back to atria causing them to contract b4 the SAN fires again. This create abnormal electrical activation casing tachyarrhythmia. </a:t>
            </a:r>
            <a:endParaRPr lang="ar-EG"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397C0D4-0785-462D-A8DA-E3FD677B52B3}" type="slidenum">
              <a:rPr lang="en-US" altLang="en-US" smtClean="0"/>
              <a:pPr/>
              <a:t>45</a:t>
            </a:fld>
            <a:endParaRPr lang="en-US" altLang="en-US"/>
          </a:p>
        </p:txBody>
      </p:sp>
    </p:spTree>
    <p:extLst>
      <p:ext uri="{BB962C8B-B14F-4D97-AF65-F5344CB8AC3E}">
        <p14:creationId xmlns:p14="http://schemas.microsoft.com/office/powerpoint/2010/main" val="812143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a:t>
            </a:r>
            <a:r>
              <a:rPr lang="en-US" altLang="en-US" dirty="0" err="1"/>
              <a:t>ve</a:t>
            </a:r>
            <a:r>
              <a:rPr lang="en-US" altLang="en-US" dirty="0"/>
              <a:t> </a:t>
            </a:r>
            <a:r>
              <a:rPr lang="en-US" altLang="en-US" dirty="0" err="1"/>
              <a:t>inoropic</a:t>
            </a:r>
            <a:r>
              <a:rPr lang="en-US" altLang="en-US" dirty="0"/>
              <a:t> = reduce force of heart contraction</a:t>
            </a:r>
            <a:endParaRPr lang="ar-EG"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147F96C-FED3-442A-AA3B-CB1B3E412F56}" type="slidenum">
              <a:rPr lang="en-US" altLang="en-US" smtClean="0"/>
              <a:pPr/>
              <a:t>46</a:t>
            </a:fld>
            <a:endParaRPr lang="en-US" altLang="en-US"/>
          </a:p>
        </p:txBody>
      </p:sp>
    </p:spTree>
    <p:extLst>
      <p:ext uri="{BB962C8B-B14F-4D97-AF65-F5344CB8AC3E}">
        <p14:creationId xmlns:p14="http://schemas.microsoft.com/office/powerpoint/2010/main" val="3114212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a:solidFill>
                  <a:schemeClr val="tx1"/>
                </a:solidFill>
                <a:effectLst/>
                <a:latin typeface="Arial" charset="0"/>
                <a:ea typeface="+mn-ea"/>
                <a:cs typeface="Arial" charset="0"/>
              </a:rPr>
              <a:t>Automaticity</a:t>
            </a:r>
            <a:r>
              <a:rPr lang="en-US" sz="1200" b="0" kern="1200" dirty="0">
                <a:solidFill>
                  <a:schemeClr val="tx1"/>
                </a:solidFill>
                <a:effectLst/>
                <a:latin typeface="Arial" charset="0"/>
                <a:ea typeface="+mn-ea"/>
                <a:cs typeface="Arial" charset="0"/>
              </a:rPr>
              <a:t> is the </a:t>
            </a:r>
            <a:r>
              <a:rPr lang="en-US" sz="1200" b="1" kern="1200" dirty="0">
                <a:solidFill>
                  <a:schemeClr val="tx1"/>
                </a:solidFill>
                <a:effectLst/>
                <a:latin typeface="Arial" charset="0"/>
                <a:ea typeface="+mn-ea"/>
                <a:cs typeface="Arial" charset="0"/>
              </a:rPr>
              <a:t>cardiac</a:t>
            </a:r>
            <a:r>
              <a:rPr lang="en-US" sz="1200" b="0" kern="1200" dirty="0">
                <a:solidFill>
                  <a:schemeClr val="tx1"/>
                </a:solidFill>
                <a:effectLst/>
                <a:latin typeface="Arial" charset="0"/>
                <a:ea typeface="+mn-ea"/>
                <a:cs typeface="Arial" charset="0"/>
              </a:rPr>
              <a:t> cell's ability to spontaneously generate an electrical impulse (depolarize). </a:t>
            </a:r>
            <a:endParaRPr lang="ar-EG"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9C6B6E-289D-4CF2-9901-347CDB61FA3A}" type="slidenum">
              <a:rPr lang="en-US" altLang="en-US" smtClean="0"/>
              <a:pPr/>
              <a:t>47</a:t>
            </a:fld>
            <a:endParaRPr lang="en-US" altLang="en-US"/>
          </a:p>
        </p:txBody>
      </p:sp>
    </p:spTree>
    <p:extLst>
      <p:ext uri="{BB962C8B-B14F-4D97-AF65-F5344CB8AC3E}">
        <p14:creationId xmlns:p14="http://schemas.microsoft.com/office/powerpoint/2010/main" val="3664450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DAE28A-5892-425A-9D71-AE0927496AAB}" type="slidenum">
              <a:rPr lang="en-US" altLang="en-US" smtClean="0"/>
              <a:pPr/>
              <a:t>48</a:t>
            </a:fld>
            <a:endParaRPr lang="en-US" altLang="en-US"/>
          </a:p>
        </p:txBody>
      </p:sp>
    </p:spTree>
    <p:extLst>
      <p:ext uri="{BB962C8B-B14F-4D97-AF65-F5344CB8AC3E}">
        <p14:creationId xmlns:p14="http://schemas.microsoft.com/office/powerpoint/2010/main" val="4108899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FFBAE5-3B8E-45D5-854D-4C5A65CB4759}" type="slidenum">
              <a:rPr lang="en-US" altLang="en-US"/>
              <a:pPr/>
              <a:t>49</a:t>
            </a:fld>
            <a:endParaRPr lang="en-US" altLang="en-US"/>
          </a:p>
        </p:txBody>
      </p:sp>
    </p:spTree>
    <p:extLst>
      <p:ext uri="{BB962C8B-B14F-4D97-AF65-F5344CB8AC3E}">
        <p14:creationId xmlns:p14="http://schemas.microsoft.com/office/powerpoint/2010/main" val="303953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All of</a:t>
            </a:r>
            <a:r>
              <a:rPr lang="en-US" altLang="en-US" baseline="0" dirty="0"/>
              <a:t> these 5 </a:t>
            </a:r>
            <a:r>
              <a:rPr lang="en-US" altLang="en-US" baseline="0" dirty="0" err="1"/>
              <a:t>strs</a:t>
            </a:r>
            <a:r>
              <a:rPr lang="en-US" altLang="en-US" baseline="0" dirty="0"/>
              <a:t> are capable of generating electrical potential </a:t>
            </a:r>
            <a:endParaRPr lang="ar-EG"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3AB5BB2-EF8C-49E4-A21B-360D8544DECE}" type="slidenum">
              <a:rPr lang="en-US" altLang="en-US" smtClean="0"/>
              <a:pPr/>
              <a:t>5</a:t>
            </a:fld>
            <a:endParaRPr lang="en-US" altLang="en-US"/>
          </a:p>
        </p:txBody>
      </p:sp>
    </p:spTree>
    <p:extLst>
      <p:ext uri="{BB962C8B-B14F-4D97-AF65-F5344CB8AC3E}">
        <p14:creationId xmlns:p14="http://schemas.microsoft.com/office/powerpoint/2010/main" val="3494027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a:solidFill>
                  <a:schemeClr val="tx1"/>
                </a:solidFill>
                <a:latin typeface="Arial" charset="0"/>
                <a:ea typeface="+mn-ea"/>
                <a:cs typeface="Arial" charset="0"/>
              </a:rPr>
              <a:t>These drugs prolong APs, usually by </a:t>
            </a:r>
            <a:r>
              <a:rPr lang="en-US" sz="1200" b="0" i="0" u="sng" strike="noStrike" kern="1200" baseline="0" dirty="0">
                <a:solidFill>
                  <a:schemeClr val="tx1"/>
                </a:solidFill>
                <a:latin typeface="Arial" charset="0"/>
                <a:ea typeface="+mn-ea"/>
                <a:cs typeface="Arial" charset="0"/>
              </a:rPr>
              <a:t>blocking</a:t>
            </a:r>
            <a:r>
              <a:rPr lang="en-US" sz="1200" b="0" i="0" u="none" strike="noStrike" kern="1200" baseline="0" dirty="0">
                <a:solidFill>
                  <a:schemeClr val="tx1"/>
                </a:solidFill>
                <a:latin typeface="Arial" charset="0"/>
                <a:ea typeface="+mn-ea"/>
                <a:cs typeface="Arial" charset="0"/>
              </a:rPr>
              <a:t> K channels in cardiac muscle. AP prolongation by most of these drugs exhibits the undesirable property of “reverse use dependence”: AP prolongation is least marked at fast rates (where it is desirable) &amp;  most marked at slow rates, where it can </a:t>
            </a:r>
            <a:r>
              <a:rPr lang="en-US" sz="1200" b="1" i="0" u="none" strike="noStrike" kern="1200" baseline="0" dirty="0">
                <a:solidFill>
                  <a:schemeClr val="tx1"/>
                </a:solidFill>
                <a:latin typeface="Arial" charset="0"/>
                <a:ea typeface="+mn-ea"/>
                <a:cs typeface="Arial" charset="0"/>
              </a:rPr>
              <a:t>contribute to</a:t>
            </a:r>
            <a:r>
              <a:rPr lang="en-US" sz="1200" b="0" i="0" u="none" strike="noStrike" kern="1200" baseline="0" dirty="0">
                <a:solidFill>
                  <a:schemeClr val="tx1"/>
                </a:solidFill>
                <a:latin typeface="Arial" charset="0"/>
                <a:ea typeface="+mn-ea"/>
                <a:cs typeface="Arial" charset="0"/>
              </a:rPr>
              <a:t> the risk of </a:t>
            </a:r>
            <a:r>
              <a:rPr lang="en-US" sz="1200" b="0" i="0" u="none" strike="noStrike" kern="1200" baseline="0" dirty="0" err="1">
                <a:solidFill>
                  <a:schemeClr val="tx1"/>
                </a:solidFill>
                <a:latin typeface="Arial" charset="0"/>
                <a:ea typeface="+mn-ea"/>
                <a:cs typeface="Arial" charset="0"/>
              </a:rPr>
              <a:t>torsades</a:t>
            </a:r>
            <a:r>
              <a:rPr lang="en-US" sz="1200" b="0" i="0" u="none" strike="noStrike" kern="1200" baseline="0" dirty="0">
                <a:solidFill>
                  <a:schemeClr val="tx1"/>
                </a:solidFill>
                <a:latin typeface="Arial" charset="0"/>
                <a:ea typeface="+mn-ea"/>
                <a:cs typeface="Arial" charset="0"/>
              </a:rPr>
              <a:t> de pointes.</a:t>
            </a:r>
            <a:endParaRPr lang="ar-EG" altLang="en-US"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E906BE0-83D4-43FA-B4B2-F94657133C18}" type="slidenum">
              <a:rPr lang="en-US" altLang="en-US" smtClean="0"/>
              <a:pPr/>
              <a:t>50</a:t>
            </a:fld>
            <a:endParaRPr lang="en-US" altLang="en-US"/>
          </a:p>
        </p:txBody>
      </p:sp>
    </p:spTree>
    <p:extLst>
      <p:ext uri="{BB962C8B-B14F-4D97-AF65-F5344CB8AC3E}">
        <p14:creationId xmlns:p14="http://schemas.microsoft.com/office/powerpoint/2010/main" val="2234006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76AABED-7F4E-4A2E-8BC8-FB4E83ADC8A0}" type="slidenum">
              <a:rPr lang="en-US" altLang="en-US" smtClean="0"/>
              <a:pPr/>
              <a:t>51</a:t>
            </a:fld>
            <a:endParaRPr lang="en-US" altLang="en-US"/>
          </a:p>
        </p:txBody>
      </p:sp>
    </p:spTree>
    <p:extLst>
      <p:ext uri="{BB962C8B-B14F-4D97-AF65-F5344CB8AC3E}">
        <p14:creationId xmlns:p14="http://schemas.microsoft.com/office/powerpoint/2010/main" val="3352687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3947311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53</a:t>
            </a:fld>
            <a:endParaRPr lang="en-US" altLang="en-US"/>
          </a:p>
        </p:txBody>
      </p:sp>
    </p:spTree>
    <p:extLst>
      <p:ext uri="{BB962C8B-B14F-4D97-AF65-F5344CB8AC3E}">
        <p14:creationId xmlns:p14="http://schemas.microsoft.com/office/powerpoint/2010/main" val="3809617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a:t>worsening</a:t>
            </a:r>
            <a:endParaRPr lang="ar-EG" alt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F498057-0E20-4865-A560-63859F045B97}" type="slidenum">
              <a:rPr lang="en-US" altLang="en-US" smtClean="0"/>
              <a:pPr/>
              <a:t>54</a:t>
            </a:fld>
            <a:endParaRPr lang="en-US" altLang="en-US"/>
          </a:p>
        </p:txBody>
      </p:sp>
    </p:spTree>
    <p:extLst>
      <p:ext uri="{BB962C8B-B14F-4D97-AF65-F5344CB8AC3E}">
        <p14:creationId xmlns:p14="http://schemas.microsoft.com/office/powerpoint/2010/main" val="4044752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err="1">
                <a:solidFill>
                  <a:schemeClr val="tx1"/>
                </a:solidFill>
                <a:effectLst/>
                <a:latin typeface="Arial" charset="0"/>
                <a:ea typeface="+mn-ea"/>
                <a:cs typeface="Arial" charset="0"/>
              </a:rPr>
              <a:t>Amiodarone</a:t>
            </a:r>
            <a:r>
              <a:rPr lang="en-US" sz="1200" b="0" kern="1200" dirty="0">
                <a:solidFill>
                  <a:schemeClr val="tx1"/>
                </a:solidFill>
                <a:effectLst/>
                <a:latin typeface="Arial" charset="0"/>
                <a:ea typeface="+mn-ea"/>
                <a:cs typeface="Arial" charset="0"/>
              </a:rPr>
              <a:t>-induced </a:t>
            </a:r>
            <a:r>
              <a:rPr lang="en-US" sz="1200" b="1" kern="1200" dirty="0">
                <a:solidFill>
                  <a:schemeClr val="tx1"/>
                </a:solidFill>
                <a:effectLst/>
                <a:latin typeface="Arial" charset="0"/>
                <a:ea typeface="+mn-ea"/>
                <a:cs typeface="Arial" charset="0"/>
              </a:rPr>
              <a:t>corneal deposits</a:t>
            </a:r>
            <a:r>
              <a:rPr lang="en-US" sz="1200" b="0" kern="1200" dirty="0">
                <a:solidFill>
                  <a:schemeClr val="tx1"/>
                </a:solidFill>
                <a:effectLst/>
                <a:latin typeface="Arial" charset="0"/>
                <a:ea typeface="+mn-ea"/>
                <a:cs typeface="Arial" charset="0"/>
              </a:rPr>
              <a:t>. ... The </a:t>
            </a:r>
            <a:r>
              <a:rPr lang="en-US" sz="1200" b="1" kern="1200" dirty="0">
                <a:solidFill>
                  <a:schemeClr val="tx1"/>
                </a:solidFill>
                <a:effectLst/>
                <a:latin typeface="Arial" charset="0"/>
                <a:ea typeface="+mn-ea"/>
                <a:cs typeface="Arial" charset="0"/>
              </a:rPr>
              <a:t>deposits</a:t>
            </a:r>
            <a:r>
              <a:rPr lang="en-US" sz="1200" b="0" kern="1200" dirty="0">
                <a:solidFill>
                  <a:schemeClr val="tx1"/>
                </a:solidFill>
                <a:effectLst/>
                <a:latin typeface="Arial" charset="0"/>
                <a:ea typeface="+mn-ea"/>
                <a:cs typeface="Arial" charset="0"/>
              </a:rPr>
              <a:t> are in the </a:t>
            </a:r>
            <a:r>
              <a:rPr lang="en-US" sz="1200" b="1" kern="1200" dirty="0">
                <a:solidFill>
                  <a:schemeClr val="tx1"/>
                </a:solidFill>
                <a:effectLst/>
                <a:latin typeface="Arial" charset="0"/>
                <a:ea typeface="+mn-ea"/>
                <a:cs typeface="Arial" charset="0"/>
              </a:rPr>
              <a:t>corneal</a:t>
            </a:r>
            <a:r>
              <a:rPr lang="en-US" sz="1200" b="0" kern="1200" dirty="0">
                <a:solidFill>
                  <a:schemeClr val="tx1"/>
                </a:solidFill>
                <a:effectLst/>
                <a:latin typeface="Arial" charset="0"/>
                <a:ea typeface="+mn-ea"/>
                <a:cs typeface="Arial" charset="0"/>
              </a:rPr>
              <a:t> epithelium basal cell layer, &amp; occur in stages (mild, moderate, and severe), w seem to correlate with dosage (&gt; 400 mg/day) &amp; duration (&gt; 6 months) of treatment.</a:t>
            </a:r>
            <a:endParaRPr lang="ar-EG" alt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FCFE860-E693-44BE-92BC-29F46A7AC647}" type="slidenum">
              <a:rPr lang="en-US" altLang="en-US" smtClean="0"/>
              <a:pPr/>
              <a:t>55</a:t>
            </a:fld>
            <a:endParaRPr lang="en-US" altLang="en-US"/>
          </a:p>
        </p:txBody>
      </p:sp>
    </p:spTree>
    <p:extLst>
      <p:ext uri="{BB962C8B-B14F-4D97-AF65-F5344CB8AC3E}">
        <p14:creationId xmlns:p14="http://schemas.microsoft.com/office/powerpoint/2010/main" val="1188450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56</a:t>
            </a:fld>
            <a:endParaRPr lang="en-US" altLang="en-US"/>
          </a:p>
        </p:txBody>
      </p:sp>
    </p:spTree>
    <p:extLst>
      <p:ext uri="{BB962C8B-B14F-4D97-AF65-F5344CB8AC3E}">
        <p14:creationId xmlns:p14="http://schemas.microsoft.com/office/powerpoint/2010/main" val="926293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a:solidFill>
                  <a:schemeClr val="tx1"/>
                </a:solidFill>
                <a:effectLst/>
                <a:latin typeface="Arial" charset="0"/>
                <a:ea typeface="+mn-ea"/>
                <a:cs typeface="Arial" charset="0"/>
              </a:rPr>
              <a:t>Long QT</a:t>
            </a:r>
            <a:r>
              <a:rPr lang="en-US" sz="1200" b="0" kern="1200" dirty="0">
                <a:solidFill>
                  <a:schemeClr val="tx1"/>
                </a:solidFill>
                <a:effectLst/>
                <a:latin typeface="Arial" charset="0"/>
                <a:ea typeface="+mn-ea"/>
                <a:cs typeface="Arial" charset="0"/>
              </a:rPr>
              <a:t> syndrome is a </a:t>
            </a:r>
            <a:r>
              <a:rPr lang="en-US" sz="1200" b="0" kern="1200" dirty="0" err="1">
                <a:solidFill>
                  <a:schemeClr val="tx1"/>
                </a:solidFill>
                <a:effectLst/>
                <a:latin typeface="Arial" charset="0"/>
                <a:ea typeface="+mn-ea"/>
                <a:cs typeface="Arial" charset="0"/>
              </a:rPr>
              <a:t>hrt</a:t>
            </a:r>
            <a:r>
              <a:rPr lang="en-US" sz="1200" b="0" kern="1200" dirty="0">
                <a:solidFill>
                  <a:schemeClr val="tx1"/>
                </a:solidFill>
                <a:effectLst/>
                <a:latin typeface="Arial" charset="0"/>
                <a:ea typeface="+mn-ea"/>
                <a:cs typeface="Arial" charset="0"/>
              </a:rPr>
              <a:t> rhythm disorder that can </a:t>
            </a:r>
            <a:r>
              <a:rPr lang="en-US" sz="1200" b="1" kern="1200" dirty="0">
                <a:solidFill>
                  <a:schemeClr val="tx1"/>
                </a:solidFill>
                <a:effectLst/>
                <a:latin typeface="Arial" charset="0"/>
                <a:ea typeface="+mn-ea"/>
                <a:cs typeface="Arial" charset="0"/>
              </a:rPr>
              <a:t>cause</a:t>
            </a:r>
            <a:r>
              <a:rPr lang="en-US" sz="1200" b="0" kern="1200" dirty="0">
                <a:solidFill>
                  <a:schemeClr val="tx1"/>
                </a:solidFill>
                <a:effectLst/>
                <a:latin typeface="Arial" charset="0"/>
                <a:ea typeface="+mn-ea"/>
                <a:cs typeface="Arial" charset="0"/>
              </a:rPr>
              <a:t> serious irregular </a:t>
            </a:r>
            <a:r>
              <a:rPr lang="en-US" sz="1200" b="0" kern="1200" dirty="0" err="1">
                <a:solidFill>
                  <a:schemeClr val="tx1"/>
                </a:solidFill>
                <a:effectLst/>
                <a:latin typeface="Arial" charset="0"/>
                <a:ea typeface="+mn-ea"/>
                <a:cs typeface="Arial" charset="0"/>
              </a:rPr>
              <a:t>hrt</a:t>
            </a:r>
            <a:r>
              <a:rPr lang="en-US" sz="1200" b="0" kern="1200" dirty="0">
                <a:solidFill>
                  <a:schemeClr val="tx1"/>
                </a:solidFill>
                <a:effectLst/>
                <a:latin typeface="Arial" charset="0"/>
                <a:ea typeface="+mn-ea"/>
                <a:cs typeface="Arial" charset="0"/>
              </a:rPr>
              <a:t> rhythms (arrhythmias). In </a:t>
            </a:r>
            <a:r>
              <a:rPr lang="en-US" sz="1200" b="1" kern="1200" dirty="0">
                <a:solidFill>
                  <a:schemeClr val="tx1"/>
                </a:solidFill>
                <a:effectLst/>
                <a:latin typeface="Arial" charset="0"/>
                <a:ea typeface="+mn-ea"/>
                <a:cs typeface="Arial" charset="0"/>
              </a:rPr>
              <a:t>long QT</a:t>
            </a:r>
            <a:r>
              <a:rPr lang="en-US" sz="1200" b="0" kern="1200" dirty="0">
                <a:solidFill>
                  <a:schemeClr val="tx1"/>
                </a:solidFill>
                <a:effectLst/>
                <a:latin typeface="Arial" charset="0"/>
                <a:ea typeface="+mn-ea"/>
                <a:cs typeface="Arial" charset="0"/>
              </a:rPr>
              <a:t> syndrome, your </a:t>
            </a:r>
            <a:r>
              <a:rPr lang="en-US" sz="1200" b="0" kern="1200" dirty="0" err="1">
                <a:solidFill>
                  <a:schemeClr val="tx1"/>
                </a:solidFill>
                <a:effectLst/>
                <a:latin typeface="Arial" charset="0"/>
                <a:ea typeface="+mn-ea"/>
                <a:cs typeface="Arial" charset="0"/>
              </a:rPr>
              <a:t>hrt</a:t>
            </a:r>
            <a:r>
              <a:rPr lang="en-US" sz="1200" b="0" kern="1200" dirty="0">
                <a:solidFill>
                  <a:schemeClr val="tx1"/>
                </a:solidFill>
                <a:effectLst/>
                <a:latin typeface="Arial" charset="0"/>
                <a:ea typeface="+mn-ea"/>
                <a:cs typeface="Arial" charset="0"/>
              </a:rPr>
              <a:t> muscle takes longer than normal to recharge between beats.</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57</a:t>
            </a:fld>
            <a:endParaRPr lang="en-US" altLang="en-US"/>
          </a:p>
        </p:txBody>
      </p:sp>
    </p:spTree>
    <p:extLst>
      <p:ext uri="{BB962C8B-B14F-4D97-AF65-F5344CB8AC3E}">
        <p14:creationId xmlns:p14="http://schemas.microsoft.com/office/powerpoint/2010/main" val="3458404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dirty="0" err="1">
                <a:solidFill>
                  <a:srgbClr val="FF0000"/>
                </a:solidFill>
                <a:latin typeface="Arial" panose="020B0604020202020204" pitchFamily="34" charset="0"/>
                <a:cs typeface="Arial" panose="020B0604020202020204" pitchFamily="34" charset="0"/>
              </a:rPr>
              <a:t>Trazodone</a:t>
            </a:r>
            <a:r>
              <a:rPr lang="en-US" sz="1200" b="1" dirty="0">
                <a:solidFill>
                  <a:srgbClr val="FF0000"/>
                </a:solidFill>
                <a:latin typeface="Arial" panose="020B0604020202020204" pitchFamily="34" charset="0"/>
                <a:cs typeface="Arial" panose="020B0604020202020204" pitchFamily="34" charset="0"/>
              </a:rPr>
              <a:t>: </a:t>
            </a:r>
            <a:r>
              <a:rPr lang="en-US" sz="1200" b="0" kern="1200" dirty="0">
                <a:solidFill>
                  <a:schemeClr val="tx1"/>
                </a:solidFill>
                <a:effectLst/>
                <a:latin typeface="Arial" charset="0"/>
                <a:ea typeface="+mn-ea"/>
                <a:cs typeface="Arial" charset="0"/>
              </a:rPr>
              <a:t>antidepressant medication</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58</a:t>
            </a:fld>
            <a:endParaRPr lang="en-US" altLang="en-US"/>
          </a:p>
        </p:txBody>
      </p:sp>
    </p:spTree>
    <p:extLst>
      <p:ext uri="{BB962C8B-B14F-4D97-AF65-F5344CB8AC3E}">
        <p14:creationId xmlns:p14="http://schemas.microsoft.com/office/powerpoint/2010/main" val="2927518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i="0" u="none" strike="noStrike" kern="1200" baseline="0" dirty="0" err="1">
                <a:solidFill>
                  <a:schemeClr val="tx1"/>
                </a:solidFill>
                <a:latin typeface="Arial" charset="0"/>
                <a:ea typeface="+mn-ea"/>
                <a:cs typeface="Arial" charset="0"/>
              </a:rPr>
              <a:t>Ibutilide</a:t>
            </a:r>
            <a:r>
              <a:rPr lang="en-US" sz="1200" b="0" i="0" u="none" strike="noStrike" kern="1200" baseline="0" dirty="0">
                <a:solidFill>
                  <a:schemeClr val="tx1"/>
                </a:solidFill>
                <a:latin typeface="Arial" charset="0"/>
                <a:ea typeface="+mn-ea"/>
                <a:cs typeface="Arial" charset="0"/>
              </a:rPr>
              <a:t>: slows cardiac </a:t>
            </a:r>
            <a:r>
              <a:rPr lang="en-US" sz="1200" b="1" i="0" u="none" strike="noStrike" kern="1200" baseline="0" dirty="0">
                <a:solidFill>
                  <a:schemeClr val="tx1"/>
                </a:solidFill>
                <a:latin typeface="Arial" charset="0"/>
                <a:ea typeface="+mn-ea"/>
                <a:cs typeface="Arial" charset="0"/>
              </a:rPr>
              <a:t>repolarization </a:t>
            </a:r>
            <a:r>
              <a:rPr lang="en-US" sz="1200" b="0" i="0" u="none" strike="noStrike" kern="1200" baseline="0" dirty="0">
                <a:solidFill>
                  <a:schemeClr val="tx1"/>
                </a:solidFill>
                <a:latin typeface="Arial" charset="0"/>
                <a:ea typeface="+mn-ea"/>
                <a:cs typeface="Arial" charset="0"/>
              </a:rPr>
              <a:t>by blockade of the rapid component (</a:t>
            </a:r>
            <a:r>
              <a:rPr lang="en-US" sz="1200" b="0" i="0" u="none" strike="noStrike" kern="1200" baseline="0" dirty="0" err="1">
                <a:solidFill>
                  <a:schemeClr val="tx1"/>
                </a:solidFill>
                <a:latin typeface="Arial" charset="0"/>
                <a:ea typeface="+mn-ea"/>
                <a:cs typeface="Arial" charset="0"/>
              </a:rPr>
              <a:t>IKr</a:t>
            </a:r>
            <a:r>
              <a:rPr lang="en-US" sz="1200" b="0" i="0" u="none" strike="noStrike" kern="1200" baseline="0" dirty="0">
                <a:solidFill>
                  <a:schemeClr val="tx1"/>
                </a:solidFill>
                <a:latin typeface="Arial" charset="0"/>
                <a:ea typeface="+mn-ea"/>
                <a:cs typeface="Arial" charset="0"/>
              </a:rPr>
              <a:t>) of the delayed rectifier K current.</a:t>
            </a:r>
          </a:p>
          <a:p>
            <a:pPr algn="l" rtl="0" eaLnBrk="1" hangingPunct="1"/>
            <a:r>
              <a:rPr lang="en-US" dirty="0"/>
              <a:t>The primary electrophysiological action of class III agents is selective </a:t>
            </a:r>
            <a:r>
              <a:rPr lang="en-US" i="1" dirty="0"/>
              <a:t>prolongation of repolarization </a:t>
            </a:r>
            <a:r>
              <a:rPr lang="en-US" u="sng" dirty="0"/>
              <a:t>without conduction slowing</a:t>
            </a:r>
            <a:r>
              <a:rPr lang="en-US" dirty="0"/>
              <a:t>. This effect is usually mediated by block of one or more K currents w results in prolongation of the AP duration &amp; refractoriness in both atrial &amp; ventricular myocardium. The magnitude of increases in ERP decreases as the HR is increased, i.e. these drugs display ‘reverse use-dependence’.</a:t>
            </a:r>
            <a:endParaRPr lang="ar-EG"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C225A96-BDB4-4494-8719-F671505CB8D9}" type="slidenum">
              <a:rPr lang="en-US" altLang="en-US" smtClean="0"/>
              <a:pPr/>
              <a:t>59</a:t>
            </a:fld>
            <a:endParaRPr lang="en-US" altLang="en-US"/>
          </a:p>
        </p:txBody>
      </p:sp>
    </p:spTree>
    <p:extLst>
      <p:ext uri="{BB962C8B-B14F-4D97-AF65-F5344CB8AC3E}">
        <p14:creationId xmlns:p14="http://schemas.microsoft.com/office/powerpoint/2010/main" val="422482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electrical events that occur in the heart are reflected by ECG</a:t>
            </a:r>
          </a:p>
          <a:p>
            <a:pPr algn="l" rtl="0"/>
            <a:r>
              <a:rPr lang="en-US" baseline="0" dirty="0"/>
              <a:t> </a:t>
            </a:r>
            <a:r>
              <a:rPr lang="en-US" dirty="0"/>
              <a:t>In the heart:</a:t>
            </a:r>
          </a:p>
          <a:p>
            <a:pPr algn="l" rtl="0"/>
            <a:r>
              <a:rPr lang="en-US" dirty="0"/>
              <a:t>If it’s contract :</a:t>
            </a:r>
            <a:r>
              <a:rPr lang="en-US" baseline="0" dirty="0"/>
              <a:t> </a:t>
            </a:r>
            <a:r>
              <a:rPr lang="en-US" dirty="0"/>
              <a:t>Systole</a:t>
            </a:r>
          </a:p>
          <a:p>
            <a:pPr algn="l" rtl="0"/>
            <a:r>
              <a:rPr lang="en-US" dirty="0"/>
              <a:t>If</a:t>
            </a:r>
            <a:r>
              <a:rPr lang="en-US" baseline="0" dirty="0"/>
              <a:t> it’s relaxation of the </a:t>
            </a:r>
            <a:r>
              <a:rPr lang="en-US" baseline="0" dirty="0" err="1"/>
              <a:t>hrt</a:t>
            </a:r>
            <a:r>
              <a:rPr lang="en-US" baseline="0" dirty="0"/>
              <a:t> muscle: diastole</a:t>
            </a:r>
          </a:p>
          <a:p>
            <a:pPr algn="l" rtl="0"/>
            <a:r>
              <a:rPr lang="en-US" sz="1200" b="0" i="0" u="none" strike="noStrike" kern="1200" baseline="0" dirty="0">
                <a:solidFill>
                  <a:schemeClr val="tx1"/>
                </a:solidFill>
                <a:latin typeface="Arial" charset="0"/>
                <a:ea typeface="+mn-ea"/>
                <a:cs typeface="Arial" charset="0"/>
              </a:rPr>
              <a:t>The ionic currents that are thought to contribute to the cardiac action potential</a:t>
            </a:r>
            <a:endParaRPr lang="en-US" baseline="0" dirty="0"/>
          </a:p>
          <a:p>
            <a:pPr algn="l" rtl="0"/>
            <a:r>
              <a:rPr lang="en-US" dirty="0"/>
              <a:t>Normal </a:t>
            </a:r>
            <a:r>
              <a:rPr lang="en-US" dirty="0" err="1"/>
              <a:t>hrt</a:t>
            </a:r>
            <a:r>
              <a:rPr lang="en-US" dirty="0"/>
              <a:t> rhythm is generated &amp; driven by the spontaneous firing of pacemakers cells of the </a:t>
            </a:r>
            <a:r>
              <a:rPr lang="en-US" dirty="0">
                <a:hlinkClick r:id="rId3"/>
              </a:rPr>
              <a:t>SAN</a:t>
            </a:r>
            <a:r>
              <a:rPr lang="en-US" dirty="0"/>
              <a:t> located in the posterior wall of the right atrium. These cells have an intrinsic firing rate of 100-110 </a:t>
            </a:r>
            <a:r>
              <a:rPr lang="en-US" dirty="0" err="1"/>
              <a:t>depolarizations</a:t>
            </a:r>
            <a:r>
              <a:rPr lang="en-US" dirty="0"/>
              <a:t> / second. HE, this intrinsic rate is under the control of autonomic nerves, w may either increase or decrease this rate. At rest, the SA rate, &amp;</a:t>
            </a:r>
            <a:r>
              <a:rPr lang="en-US" baseline="0" dirty="0"/>
              <a:t> TF HR</a:t>
            </a:r>
            <a:r>
              <a:rPr lang="en-US" dirty="0"/>
              <a:t> when the </a:t>
            </a:r>
            <a:r>
              <a:rPr lang="en-US" dirty="0" err="1"/>
              <a:t>hrt</a:t>
            </a:r>
            <a:r>
              <a:rPr lang="en-US" dirty="0"/>
              <a:t> is in sinus rhythm (i.e., controlled by SA node), may be in the range of 60-80 beats/minutes (bpm), w is well below the intrinsic firing rate. This reduced resting rhythm is due to </a:t>
            </a:r>
            <a:r>
              <a:rPr lang="en-US" b="1" dirty="0"/>
              <a:t>vagal</a:t>
            </a:r>
            <a:r>
              <a:rPr lang="en-US" dirty="0"/>
              <a:t> tone. Efferent </a:t>
            </a:r>
            <a:r>
              <a:rPr lang="en-US" dirty="0" err="1"/>
              <a:t>vagus</a:t>
            </a:r>
            <a:r>
              <a:rPr lang="en-US" dirty="0"/>
              <a:t> nerve fibers innervating the SA node normally have a high level of activity under resting conditions. These nerves release Ach, w binds to muscarinic </a:t>
            </a:r>
            <a:r>
              <a:rPr lang="en-US" dirty="0">
                <a:hlinkClick r:id="rId4"/>
              </a:rPr>
              <a:t>(M</a:t>
            </a:r>
            <a:r>
              <a:rPr lang="en-US" baseline="-25000" dirty="0">
                <a:hlinkClick r:id="rId4"/>
              </a:rPr>
              <a:t>2</a:t>
            </a:r>
            <a:r>
              <a:rPr lang="en-US" dirty="0">
                <a:hlinkClick r:id="rId4"/>
              </a:rPr>
              <a:t>) </a:t>
            </a:r>
            <a:r>
              <a:rPr lang="en-US" dirty="0" err="1">
                <a:hlinkClick r:id="rId4"/>
              </a:rPr>
              <a:t>Rs</a:t>
            </a:r>
            <a:r>
              <a:rPr lang="en-US" dirty="0"/>
              <a:t> on the SA nodal cells to cause the decrease in firing rate. The SA node is also innervated by </a:t>
            </a:r>
            <a:r>
              <a:rPr lang="en-US" b="1" dirty="0"/>
              <a:t>sympathetic</a:t>
            </a:r>
            <a:r>
              <a:rPr lang="en-US" dirty="0"/>
              <a:t> fibers. These autonomic nerves release NE, w binds principally to </a:t>
            </a:r>
            <a:r>
              <a:rPr lang="el-GR" dirty="0">
                <a:hlinkClick r:id="rId5"/>
              </a:rPr>
              <a:t>β</a:t>
            </a:r>
            <a:r>
              <a:rPr lang="en-US" baseline="-25000" dirty="0">
                <a:hlinkClick r:id="rId5"/>
              </a:rPr>
              <a:t>1</a:t>
            </a:r>
            <a:r>
              <a:rPr lang="en-US" dirty="0">
                <a:hlinkClick r:id="rId5"/>
              </a:rPr>
              <a:t>-adrenoceptors</a:t>
            </a:r>
            <a:r>
              <a:rPr lang="en-US" dirty="0"/>
              <a:t> located on SA nodal cells. When the activity of sympathetic efferent nerves is increased, the SA node firing rate increases. Normally, there is a reciprocal relationship between the parasympathetic &amp; </a:t>
            </a:r>
            <a:r>
              <a:rPr lang="en-US" dirty="0" err="1"/>
              <a:t>sympathethic</a:t>
            </a:r>
            <a:r>
              <a:rPr lang="en-US" dirty="0"/>
              <a:t> influences acting on the SA node so that a reduction in HR is brought about by increased vagal activity &amp; decreased sympathetic activity. The opposite changes produces an increase in HR.</a:t>
            </a:r>
          </a:p>
          <a:p>
            <a:pPr algn="l" rtl="0"/>
            <a:r>
              <a:rPr lang="en-US" dirty="0"/>
              <a:t>T is the recovery of the ventricles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768495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ED72570-3CAB-43D6-8F2B-FBA2400A0051}" type="slidenum">
              <a:rPr lang="en-US" altLang="en-US" smtClean="0"/>
              <a:pPr/>
              <a:t>60</a:t>
            </a:fld>
            <a:endParaRPr lang="en-US" altLang="en-US"/>
          </a:p>
        </p:txBody>
      </p:sp>
    </p:spTree>
    <p:extLst>
      <p:ext uri="{BB962C8B-B14F-4D97-AF65-F5344CB8AC3E}">
        <p14:creationId xmlns:p14="http://schemas.microsoft.com/office/powerpoint/2010/main" val="3362837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0B63D02-79FD-4FD1-8090-9CE8F9CB2C1F}" type="slidenum">
              <a:rPr lang="en-US" altLang="en-US" smtClean="0"/>
              <a:pPr/>
              <a:t>61</a:t>
            </a:fld>
            <a:endParaRPr lang="en-US" altLang="en-US"/>
          </a:p>
        </p:txBody>
      </p:sp>
    </p:spTree>
    <p:extLst>
      <p:ext uri="{BB962C8B-B14F-4D97-AF65-F5344CB8AC3E}">
        <p14:creationId xmlns:p14="http://schemas.microsoft.com/office/powerpoint/2010/main" val="2534739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a:solidFill>
                  <a:schemeClr val="tx1"/>
                </a:solidFill>
                <a:effectLst/>
                <a:latin typeface="Arial" charset="0"/>
                <a:ea typeface="+mn-ea"/>
                <a:cs typeface="Arial" charset="0"/>
              </a:rPr>
              <a:t>Hyperpolarization by efflux of K ions,</a:t>
            </a:r>
            <a:r>
              <a:rPr lang="en-US" sz="1200" b="0" kern="1200" baseline="0" dirty="0">
                <a:solidFill>
                  <a:schemeClr val="tx1"/>
                </a:solidFill>
                <a:effectLst/>
                <a:latin typeface="Arial" charset="0"/>
                <a:ea typeface="+mn-ea"/>
                <a:cs typeface="Arial" charset="0"/>
              </a:rPr>
              <a:t> </a:t>
            </a:r>
            <a:r>
              <a:rPr lang="en-US" sz="1200" b="0" kern="1200" dirty="0">
                <a:solidFill>
                  <a:schemeClr val="tx1"/>
                </a:solidFill>
                <a:effectLst/>
                <a:latin typeface="Arial" charset="0"/>
                <a:ea typeface="+mn-ea"/>
                <a:cs typeface="Arial" charset="0"/>
              </a:rPr>
              <a:t>is the opposite of a depolarization.</a:t>
            </a:r>
          </a:p>
          <a:p>
            <a:pPr algn="l" rtl="0" eaLnBrk="1" hangingPunct="1"/>
            <a:r>
              <a:rPr lang="en-US" dirty="0"/>
              <a:t>The two main types of K</a:t>
            </a:r>
            <a:r>
              <a:rPr lang="en-US" baseline="30000" dirty="0"/>
              <a:t>+</a:t>
            </a:r>
            <a:r>
              <a:rPr lang="en-US" dirty="0"/>
              <a:t> channels in cardiac cells are inward rectifiers &amp; voltage-gated K</a:t>
            </a:r>
            <a:r>
              <a:rPr lang="en-US" baseline="30000" dirty="0"/>
              <a:t>+ </a:t>
            </a:r>
            <a:r>
              <a:rPr lang="en-US" dirty="0"/>
              <a:t>channels.</a:t>
            </a:r>
          </a:p>
          <a:p>
            <a:pPr algn="l" rtl="0" eaLnBrk="1" hangingPunct="1"/>
            <a:r>
              <a:rPr lang="en-US" sz="1200" b="0" kern="1200" dirty="0">
                <a:solidFill>
                  <a:schemeClr val="tx1"/>
                </a:solidFill>
                <a:effectLst/>
                <a:latin typeface="Arial" charset="0"/>
                <a:ea typeface="+mn-ea"/>
                <a:cs typeface="Arial" charset="0"/>
              </a:rPr>
              <a:t>A </a:t>
            </a:r>
            <a:r>
              <a:rPr lang="en-US" sz="1200" b="1" kern="1200" dirty="0" err="1">
                <a:solidFill>
                  <a:schemeClr val="tx1"/>
                </a:solidFill>
                <a:effectLst/>
                <a:latin typeface="Arial" charset="0"/>
                <a:ea typeface="+mn-ea"/>
                <a:cs typeface="Arial" charset="0"/>
              </a:rPr>
              <a:t>dromotropic</a:t>
            </a:r>
            <a:r>
              <a:rPr lang="en-US" sz="1200" b="0" kern="1200" dirty="0">
                <a:solidFill>
                  <a:schemeClr val="tx1"/>
                </a:solidFill>
                <a:effectLst/>
                <a:latin typeface="Arial" charset="0"/>
                <a:ea typeface="+mn-ea"/>
                <a:cs typeface="Arial" charset="0"/>
              </a:rPr>
              <a:t> agent is one w affects the conduction speed in the AVN, &amp; subsequently the rate of electrical impulses in the </a:t>
            </a:r>
            <a:r>
              <a:rPr lang="en-US" sz="1200" b="0" kern="1200" dirty="0" err="1">
                <a:solidFill>
                  <a:schemeClr val="tx1"/>
                </a:solidFill>
                <a:effectLst/>
                <a:latin typeface="Arial" charset="0"/>
                <a:ea typeface="+mn-ea"/>
                <a:cs typeface="Arial" charset="0"/>
              </a:rPr>
              <a:t>hrt</a:t>
            </a:r>
            <a:r>
              <a:rPr lang="en-US" sz="1200" b="0" kern="1200" dirty="0">
                <a:solidFill>
                  <a:schemeClr val="tx1"/>
                </a:solidFill>
                <a:effectLst/>
                <a:latin typeface="Arial" charset="0"/>
                <a:ea typeface="+mn-ea"/>
                <a:cs typeface="Arial" charset="0"/>
              </a:rPr>
              <a:t>.</a:t>
            </a:r>
          </a:p>
          <a:p>
            <a:pPr algn="l" rtl="0" eaLnBrk="1" hangingPunct="1"/>
            <a:r>
              <a:rPr lang="en-US" dirty="0"/>
              <a:t>This influx of K, </a:t>
            </a:r>
            <a:r>
              <a:rPr lang="en-US" dirty="0" err="1"/>
              <a:t>hE</a:t>
            </a:r>
            <a:r>
              <a:rPr lang="en-US" dirty="0"/>
              <a:t>, is larger when the membrane potential is &gt; negative than the </a:t>
            </a:r>
            <a:r>
              <a:rPr lang="en-US" dirty="0">
                <a:hlinkClick r:id="rId3" tooltip="Reversal potential"/>
              </a:rPr>
              <a:t>equilibrium potential</a:t>
            </a:r>
            <a:r>
              <a:rPr lang="en-US" dirty="0"/>
              <a:t> for K</a:t>
            </a:r>
            <a:r>
              <a:rPr lang="en-US" baseline="30000" dirty="0"/>
              <a:t>+</a:t>
            </a:r>
            <a:r>
              <a:rPr lang="en-US" dirty="0"/>
              <a:t> (~-90mV). As the membrane potential becomes &gt; positive (i.e. during cell stimulation from a </a:t>
            </a:r>
            <a:r>
              <a:rPr lang="en-US" dirty="0" err="1"/>
              <a:t>neighbouring</a:t>
            </a:r>
            <a:r>
              <a:rPr lang="en-US" dirty="0"/>
              <a:t> cell), the flow of K into the cell via the </a:t>
            </a:r>
            <a:r>
              <a:rPr lang="en-US" dirty="0" err="1"/>
              <a:t>K</a:t>
            </a:r>
            <a:r>
              <a:rPr lang="en-US" baseline="-25000" dirty="0" err="1"/>
              <a:t>ir</a:t>
            </a:r>
            <a:r>
              <a:rPr lang="en-US" dirty="0"/>
              <a:t> decreases. TF, </a:t>
            </a:r>
            <a:r>
              <a:rPr lang="en-US" dirty="0" err="1"/>
              <a:t>K</a:t>
            </a:r>
            <a:r>
              <a:rPr lang="en-US" baseline="-25000" dirty="0" err="1"/>
              <a:t>ir</a:t>
            </a:r>
            <a:r>
              <a:rPr lang="en-US" dirty="0"/>
              <a:t> is responsible for maintaining the resting membrane potential &amp; initiating the depolarization phase. HE, as the membrane potential continues to become &gt; positive, the channel begins to allow the passage of K</a:t>
            </a:r>
            <a:r>
              <a:rPr lang="en-US" baseline="30000" dirty="0"/>
              <a:t>+</a:t>
            </a:r>
            <a:r>
              <a:rPr lang="en-US" dirty="0"/>
              <a:t> </a:t>
            </a:r>
            <a:r>
              <a:rPr lang="en-US" i="1" dirty="0"/>
              <a:t>out</a:t>
            </a:r>
            <a:r>
              <a:rPr lang="en-US" dirty="0"/>
              <a:t> of the cell. This outward flow of K ions at the &gt; positive membrane potentials means that the </a:t>
            </a:r>
            <a:r>
              <a:rPr lang="en-US" dirty="0" err="1"/>
              <a:t>K</a:t>
            </a:r>
            <a:r>
              <a:rPr lang="en-US" baseline="-25000" dirty="0" err="1"/>
              <a:t>ir</a:t>
            </a:r>
            <a:r>
              <a:rPr lang="en-US" dirty="0"/>
              <a:t> can also aid the final stages of </a:t>
            </a:r>
            <a:r>
              <a:rPr lang="en-US" dirty="0" err="1"/>
              <a:t>repolarisation</a:t>
            </a:r>
            <a:r>
              <a:rPr lang="en-US" dirty="0"/>
              <a:t>.</a:t>
            </a:r>
          </a:p>
          <a:p>
            <a:pPr algn="l" rtl="0"/>
            <a:r>
              <a:rPr lang="en-US" sz="1200" b="0" i="0" u="none" strike="noStrike" kern="1200" baseline="0" dirty="0">
                <a:solidFill>
                  <a:schemeClr val="tx1"/>
                </a:solidFill>
                <a:latin typeface="Arial" charset="0"/>
                <a:ea typeface="+mn-ea"/>
                <a:cs typeface="Arial" charset="0"/>
              </a:rPr>
              <a:t>Adenosine is a nucleoside that occurs naturally throughout the body. Its half-life in the blood is less than 10 seconds. </a:t>
            </a:r>
          </a:p>
          <a:p>
            <a:pPr algn="l" rtl="0"/>
            <a:r>
              <a:rPr lang="en-US" sz="1200" b="0" i="0" u="none" strike="noStrike" kern="1200" baseline="0" dirty="0">
                <a:solidFill>
                  <a:schemeClr val="tx1"/>
                </a:solidFill>
                <a:latin typeface="Arial" charset="0"/>
                <a:ea typeface="+mn-ea"/>
                <a:cs typeface="Arial" charset="0"/>
              </a:rPr>
              <a:t>Its cardiac MOA involves 1- activation of an inward rectifier K+ current &amp; 2- inhibition of </a:t>
            </a:r>
            <a:r>
              <a:rPr lang="en-US" sz="1200" b="0" i="0" u="none" strike="noStrike" kern="1200" baseline="0" dirty="0" err="1">
                <a:solidFill>
                  <a:schemeClr val="tx1"/>
                </a:solidFill>
                <a:latin typeface="Arial" charset="0"/>
                <a:ea typeface="+mn-ea"/>
                <a:cs typeface="Arial" charset="0"/>
              </a:rPr>
              <a:t>Ca</a:t>
            </a:r>
            <a:r>
              <a:rPr lang="en-US" sz="1200" b="0" i="0" u="none" strike="noStrike" kern="1200" baseline="0" dirty="0">
                <a:solidFill>
                  <a:schemeClr val="tx1"/>
                </a:solidFill>
                <a:latin typeface="Arial" charset="0"/>
                <a:ea typeface="+mn-ea"/>
                <a:cs typeface="Arial" charset="0"/>
              </a:rPr>
              <a:t> current. </a:t>
            </a:r>
          </a:p>
          <a:p>
            <a:pPr algn="l" rtl="0"/>
            <a:r>
              <a:rPr lang="en-US" sz="1200" b="0" i="0" u="none" strike="noStrike" kern="1200" baseline="0" dirty="0">
                <a:solidFill>
                  <a:schemeClr val="tx1"/>
                </a:solidFill>
                <a:latin typeface="Arial" charset="0"/>
                <a:ea typeface="+mn-ea"/>
                <a:cs typeface="Arial" charset="0"/>
              </a:rPr>
              <a:t>The results of these actions are marked hyperpolarization &amp; suppression of </a:t>
            </a:r>
            <a:r>
              <a:rPr lang="en-US" sz="1200" b="0" i="0" u="none" strike="noStrike" kern="1200" baseline="0" dirty="0" err="1">
                <a:solidFill>
                  <a:schemeClr val="tx1"/>
                </a:solidFill>
                <a:latin typeface="Arial" charset="0"/>
                <a:ea typeface="+mn-ea"/>
                <a:cs typeface="Arial" charset="0"/>
              </a:rPr>
              <a:t>Ca</a:t>
            </a:r>
            <a:r>
              <a:rPr lang="en-US" sz="1200" b="0" i="0" u="none" strike="noStrike" kern="1200" baseline="0" dirty="0">
                <a:solidFill>
                  <a:schemeClr val="tx1"/>
                </a:solidFill>
                <a:latin typeface="Arial" charset="0"/>
                <a:ea typeface="+mn-ea"/>
                <a:cs typeface="Arial" charset="0"/>
              </a:rPr>
              <a:t>-dependent AP. When given as a bolus dose, adenosine directly inhibits AV nodal conduction &amp; increases the AV nodal refractory period but has lesser effects on the SA node. Adenosine is currently the drug of choice for prompt conversion of PSVT to sinus rhythm </a:t>
            </a:r>
            <a:r>
              <a:rPr lang="en-US" sz="1200" b="0" i="0" u="none" strike="noStrike" kern="1200" baseline="0" dirty="0" err="1">
                <a:solidFill>
                  <a:schemeClr val="tx1"/>
                </a:solidFill>
                <a:latin typeface="Arial" charset="0"/>
                <a:ea typeface="+mn-ea"/>
                <a:cs typeface="Arial" charset="0"/>
              </a:rPr>
              <a:t>bec</a:t>
            </a:r>
            <a:r>
              <a:rPr lang="en-US" sz="1200" b="0" i="0" u="none" strike="noStrike" kern="1200" baseline="0" dirty="0">
                <a:solidFill>
                  <a:schemeClr val="tx1"/>
                </a:solidFill>
                <a:latin typeface="Arial" charset="0"/>
                <a:ea typeface="+mn-ea"/>
                <a:cs typeface="Arial" charset="0"/>
              </a:rPr>
              <a:t> of its high efficacy (90– 95%) &amp; very short duration of action. It is usually given in a bolus dose of 6 mg followed, if necessary, by a dose of 12 mg. An uncommon variant of ventricular tachycardia is adenosine-sensitive. The drug is less effective in the presence of adenosine receptor blockers such as theophylline or caffeine, &amp; its effects are potentiated by adenosine uptake inhibitors such as </a:t>
            </a:r>
            <a:r>
              <a:rPr lang="en-US" sz="1200" b="0" i="0" u="none" strike="noStrike" kern="1200" baseline="0" dirty="0" err="1">
                <a:solidFill>
                  <a:schemeClr val="tx1"/>
                </a:solidFill>
                <a:latin typeface="Arial" charset="0"/>
                <a:ea typeface="+mn-ea"/>
                <a:cs typeface="Arial" charset="0"/>
              </a:rPr>
              <a:t>dipyridamole</a:t>
            </a:r>
            <a:r>
              <a:rPr lang="en-US" sz="1200" b="0" i="0" u="none" strike="noStrike" kern="1200" baseline="0" dirty="0">
                <a:solidFill>
                  <a:schemeClr val="tx1"/>
                </a:solidFill>
                <a:latin typeface="Arial" charset="0"/>
                <a:ea typeface="+mn-ea"/>
                <a:cs typeface="Arial" charset="0"/>
              </a:rPr>
              <a:t>.</a:t>
            </a:r>
          </a:p>
          <a:p>
            <a:pPr algn="l" rtl="0" eaLnBrk="1" hangingPunct="1"/>
            <a:endParaRPr lang="ar-EG"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869057B-876C-4563-BB48-DD689D8776EF}" type="slidenum">
              <a:rPr lang="en-US" altLang="en-US" smtClean="0"/>
              <a:pPr/>
              <a:t>62</a:t>
            </a:fld>
            <a:endParaRPr lang="en-US" altLang="en-US"/>
          </a:p>
        </p:txBody>
      </p:sp>
    </p:spTree>
    <p:extLst>
      <p:ext uri="{BB962C8B-B14F-4D97-AF65-F5344CB8AC3E}">
        <p14:creationId xmlns:p14="http://schemas.microsoft.com/office/powerpoint/2010/main" val="3046121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63</a:t>
            </a:fld>
            <a:endParaRPr lang="en-US" altLang="en-US"/>
          </a:p>
        </p:txBody>
      </p:sp>
    </p:spTree>
    <p:extLst>
      <p:ext uri="{BB962C8B-B14F-4D97-AF65-F5344CB8AC3E}">
        <p14:creationId xmlns:p14="http://schemas.microsoft.com/office/powerpoint/2010/main" val="1717533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C26D51-4F59-474F-860F-A0574992BF5E}" type="slidenum">
              <a:rPr lang="en-US" altLang="en-US" smtClean="0"/>
              <a:pPr/>
              <a:t>64</a:t>
            </a:fld>
            <a:endParaRPr lang="en-US" altLang="en-US"/>
          </a:p>
        </p:txBody>
      </p:sp>
    </p:spTree>
    <p:extLst>
      <p:ext uri="{BB962C8B-B14F-4D97-AF65-F5344CB8AC3E}">
        <p14:creationId xmlns:p14="http://schemas.microsoft.com/office/powerpoint/2010/main" val="3578632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F6B22D4-4808-4081-A623-CC96B1B07FBD}" type="slidenum">
              <a:rPr lang="en-US" altLang="en-US" smtClean="0"/>
              <a:pPr/>
              <a:t>65</a:t>
            </a:fld>
            <a:endParaRPr lang="en-US" altLang="en-US"/>
          </a:p>
        </p:txBody>
      </p:sp>
    </p:spTree>
    <p:extLst>
      <p:ext uri="{BB962C8B-B14F-4D97-AF65-F5344CB8AC3E}">
        <p14:creationId xmlns:p14="http://schemas.microsoft.com/office/powerpoint/2010/main" val="3102511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Arial" charset="0"/>
                <a:ea typeface="+mn-ea"/>
                <a:cs typeface="Arial" charset="0"/>
              </a:rPr>
              <a:t>Like </a:t>
            </a:r>
            <a:r>
              <a:rPr lang="en-US" sz="1200" b="0" i="0" u="none" strike="noStrike" kern="1200" baseline="0" dirty="0" err="1">
                <a:solidFill>
                  <a:schemeClr val="tx1"/>
                </a:solidFill>
                <a:latin typeface="Arial" charset="0"/>
                <a:ea typeface="+mn-ea"/>
                <a:cs typeface="Arial" charset="0"/>
              </a:rPr>
              <a:t>amiodarone</a:t>
            </a:r>
            <a:r>
              <a:rPr lang="en-US" sz="1200" b="0" i="0" u="none" strike="noStrike" kern="1200" baseline="0" dirty="0">
                <a:solidFill>
                  <a:schemeClr val="tx1"/>
                </a:solidFill>
                <a:latin typeface="Arial" charset="0"/>
                <a:ea typeface="+mn-ea"/>
                <a:cs typeface="Arial" charset="0"/>
              </a:rPr>
              <a:t>, </a:t>
            </a:r>
            <a:r>
              <a:rPr lang="en-US" sz="1200" b="0" i="0" u="none" strike="noStrike" kern="1200" baseline="0" dirty="0" err="1">
                <a:solidFill>
                  <a:schemeClr val="tx1"/>
                </a:solidFill>
                <a:latin typeface="Arial" charset="0"/>
                <a:ea typeface="+mn-ea"/>
                <a:cs typeface="Arial" charset="0"/>
              </a:rPr>
              <a:t>dronedarone</a:t>
            </a:r>
            <a:r>
              <a:rPr lang="en-US" sz="1200" b="0" i="0" u="none" strike="noStrike" kern="1200" baseline="0" dirty="0">
                <a:solidFill>
                  <a:schemeClr val="tx1"/>
                </a:solidFill>
                <a:latin typeface="Arial" charset="0"/>
                <a:ea typeface="+mn-ea"/>
                <a:cs typeface="Arial" charset="0"/>
              </a:rPr>
              <a:t> has multichannel actions, including blocking </a:t>
            </a:r>
            <a:r>
              <a:rPr lang="en-US" sz="1200" b="0" i="0" u="none" strike="noStrike" kern="1200" baseline="0" dirty="0" err="1">
                <a:solidFill>
                  <a:schemeClr val="tx1"/>
                </a:solidFill>
                <a:latin typeface="Arial" charset="0"/>
                <a:ea typeface="+mn-ea"/>
                <a:cs typeface="Arial" charset="0"/>
              </a:rPr>
              <a:t>IKr</a:t>
            </a:r>
            <a:r>
              <a:rPr lang="en-US" sz="1200" b="0" i="0" u="none" strike="noStrike" kern="1200" baseline="0" dirty="0">
                <a:solidFill>
                  <a:schemeClr val="tx1"/>
                </a:solidFill>
                <a:latin typeface="Arial" charset="0"/>
                <a:ea typeface="+mn-ea"/>
                <a:cs typeface="Arial" charset="0"/>
              </a:rPr>
              <a:t>, IKs, </a:t>
            </a:r>
            <a:r>
              <a:rPr lang="en-US" sz="1200" b="0" i="0" u="none" strike="noStrike" kern="1200" baseline="0" dirty="0" err="1">
                <a:solidFill>
                  <a:schemeClr val="tx1"/>
                </a:solidFill>
                <a:latin typeface="Arial" charset="0"/>
                <a:ea typeface="+mn-ea"/>
                <a:cs typeface="Arial" charset="0"/>
              </a:rPr>
              <a:t>ICa</a:t>
            </a:r>
            <a:r>
              <a:rPr lang="en-US" sz="1200" b="0" i="0" u="none" strike="noStrike" kern="1200" baseline="0" dirty="0">
                <a:solidFill>
                  <a:schemeClr val="tx1"/>
                </a:solidFill>
                <a:latin typeface="Arial" charset="0"/>
                <a:ea typeface="+mn-ea"/>
                <a:cs typeface="Arial" charset="0"/>
              </a:rPr>
              <a:t>, &amp; </a:t>
            </a:r>
            <a:r>
              <a:rPr lang="en-US" sz="1200" b="0" i="0" u="none" strike="noStrike" kern="1200" baseline="0" dirty="0" err="1">
                <a:solidFill>
                  <a:schemeClr val="tx1"/>
                </a:solidFill>
                <a:latin typeface="Arial" charset="0"/>
                <a:ea typeface="+mn-ea"/>
                <a:cs typeface="Arial" charset="0"/>
              </a:rPr>
              <a:t>INa</a:t>
            </a:r>
            <a:r>
              <a:rPr lang="en-US" sz="1200" b="0" i="0" u="none" strike="noStrike" kern="1200" baseline="0" dirty="0">
                <a:solidFill>
                  <a:schemeClr val="tx1"/>
                </a:solidFill>
                <a:latin typeface="Arial" charset="0"/>
                <a:ea typeface="+mn-ea"/>
                <a:cs typeface="Arial" charset="0"/>
              </a:rPr>
              <a:t>. It also has β-adrenergic-blocking action. The drug has a half-life of 24 hours &amp; can be administered twice daily at a fixed dose of 400 mg. </a:t>
            </a:r>
            <a:r>
              <a:rPr lang="en-US" sz="1200" b="0" i="0" u="none" strike="noStrike" kern="1200" baseline="0" dirty="0" err="1">
                <a:solidFill>
                  <a:schemeClr val="tx1"/>
                </a:solidFill>
                <a:latin typeface="Arial" charset="0"/>
                <a:ea typeface="+mn-ea"/>
                <a:cs typeface="Arial" charset="0"/>
              </a:rPr>
              <a:t>Dronedarone</a:t>
            </a:r>
            <a:r>
              <a:rPr lang="en-US" sz="1200" b="0" i="0" u="none" strike="noStrike" kern="1200" baseline="0" dirty="0">
                <a:solidFill>
                  <a:schemeClr val="tx1"/>
                </a:solidFill>
                <a:latin typeface="Arial" charset="0"/>
                <a:ea typeface="+mn-ea"/>
                <a:cs typeface="Arial" charset="0"/>
              </a:rPr>
              <a:t> absorption increases twofold to threefold when taken with food, &amp; this information should be communicated to patients as a part of the dosing instructions.</a:t>
            </a:r>
          </a:p>
          <a:p>
            <a:pPr algn="l" rtl="0"/>
            <a:r>
              <a:rPr lang="en-US" sz="1200" b="0" i="0" u="none" strike="noStrike" kern="1200" baseline="0" dirty="0" err="1">
                <a:solidFill>
                  <a:schemeClr val="tx1"/>
                </a:solidFill>
                <a:latin typeface="Arial" charset="0"/>
                <a:ea typeface="+mn-ea"/>
                <a:cs typeface="Arial" charset="0"/>
              </a:rPr>
              <a:t>Dronedarone</a:t>
            </a:r>
            <a:r>
              <a:rPr lang="en-US" sz="1200" b="0" i="0" u="none" strike="noStrike" kern="1200" baseline="0" dirty="0">
                <a:solidFill>
                  <a:schemeClr val="tx1"/>
                </a:solidFill>
                <a:latin typeface="Arial" charset="0"/>
                <a:ea typeface="+mn-ea"/>
                <a:cs typeface="Arial" charset="0"/>
              </a:rPr>
              <a:t> elimination is primarily </a:t>
            </a:r>
            <a:r>
              <a:rPr lang="en-US" sz="1200" b="0" i="0" u="none" strike="noStrike" kern="1200" baseline="0" dirty="0" err="1">
                <a:solidFill>
                  <a:schemeClr val="tx1"/>
                </a:solidFill>
                <a:latin typeface="Arial" charset="0"/>
                <a:ea typeface="+mn-ea"/>
                <a:cs typeface="Arial" charset="0"/>
              </a:rPr>
              <a:t>nonrenal</a:t>
            </a:r>
            <a:r>
              <a:rPr lang="en-US" sz="1200" b="0" i="0" u="none" strike="noStrike" kern="1200" baseline="0" dirty="0">
                <a:solidFill>
                  <a:schemeClr val="tx1"/>
                </a:solidFill>
                <a:latin typeface="Arial" charset="0"/>
                <a:ea typeface="+mn-ea"/>
                <a:cs typeface="Arial" charset="0"/>
              </a:rPr>
              <a:t>. It inhibits tubular secretion of creatinine, resulting in a 10–20% increase in serum creatinine; </a:t>
            </a:r>
            <a:r>
              <a:rPr lang="en-US" sz="1200" b="0" i="0" u="none" strike="noStrike" kern="1200" baseline="0" dirty="0" err="1">
                <a:solidFill>
                  <a:schemeClr val="tx1"/>
                </a:solidFill>
                <a:latin typeface="Arial" charset="0"/>
                <a:ea typeface="+mn-ea"/>
                <a:cs typeface="Arial" charset="0"/>
              </a:rPr>
              <a:t>hE</a:t>
            </a:r>
            <a:r>
              <a:rPr lang="en-US" sz="1200" b="0" i="0" u="none" strike="noStrike" kern="1200" baseline="0" dirty="0">
                <a:solidFill>
                  <a:schemeClr val="tx1"/>
                </a:solidFill>
                <a:latin typeface="Arial" charset="0"/>
                <a:ea typeface="+mn-ea"/>
                <a:cs typeface="Arial" charset="0"/>
              </a:rPr>
              <a:t>, because the GFR is unchanged, no adjustments are required. </a:t>
            </a:r>
            <a:r>
              <a:rPr lang="en-US" sz="1200" b="0" i="0" u="none" strike="noStrike" kern="1200" baseline="0" dirty="0" err="1">
                <a:solidFill>
                  <a:schemeClr val="tx1"/>
                </a:solidFill>
                <a:latin typeface="Arial" charset="0"/>
                <a:ea typeface="+mn-ea"/>
                <a:cs typeface="Arial" charset="0"/>
              </a:rPr>
              <a:t>Dronedarone</a:t>
            </a:r>
            <a:r>
              <a:rPr lang="en-US" sz="1200" b="0" i="0" u="none" strike="noStrike" kern="1200" baseline="0" dirty="0">
                <a:solidFill>
                  <a:schemeClr val="tx1"/>
                </a:solidFill>
                <a:latin typeface="Arial" charset="0"/>
                <a:ea typeface="+mn-ea"/>
                <a:cs typeface="Arial" charset="0"/>
              </a:rPr>
              <a:t> is both a substrate &amp; an inhibitor of CY3A4 &amp; should not be co-administered with potent inhibitors of this enzyme, such as the azole &amp; similar</a:t>
            </a:r>
          </a:p>
          <a:p>
            <a:pPr algn="l" rtl="0"/>
            <a:r>
              <a:rPr lang="en-US" sz="1200" b="0" i="0" u="none" strike="noStrike" kern="1200" baseline="0" dirty="0">
                <a:solidFill>
                  <a:schemeClr val="tx1"/>
                </a:solidFill>
                <a:latin typeface="Arial" charset="0"/>
                <a:ea typeface="+mn-ea"/>
                <a:cs typeface="Arial" charset="0"/>
              </a:rPr>
              <a:t>antifungal agents, &amp; protease inhibitors.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66</a:t>
            </a:fld>
            <a:endParaRPr lang="en-US" altLang="en-US"/>
          </a:p>
        </p:txBody>
      </p:sp>
    </p:spTree>
    <p:extLst>
      <p:ext uri="{BB962C8B-B14F-4D97-AF65-F5344CB8AC3E}">
        <p14:creationId xmlns:p14="http://schemas.microsoft.com/office/powerpoint/2010/main" val="985895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67</a:t>
            </a:fld>
            <a:endParaRPr lang="en-US" altLang="en-US"/>
          </a:p>
        </p:txBody>
      </p:sp>
    </p:spTree>
    <p:extLst>
      <p:ext uri="{BB962C8B-B14F-4D97-AF65-F5344CB8AC3E}">
        <p14:creationId xmlns:p14="http://schemas.microsoft.com/office/powerpoint/2010/main" val="3686398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err="1"/>
              <a:t>Isoprenaline</a:t>
            </a:r>
            <a:r>
              <a:rPr lang="en-US" altLang="en-US" dirty="0"/>
              <a:t> IV slowly,</a:t>
            </a:r>
            <a:r>
              <a:rPr lang="en-US" altLang="en-US" baseline="0" dirty="0"/>
              <a:t> </a:t>
            </a:r>
            <a:r>
              <a:rPr lang="en-US" dirty="0"/>
              <a:t>analog of epinephrine; beta-sympathomimetic that acts on the heart </a:t>
            </a:r>
          </a:p>
          <a:p>
            <a:pPr algn="l" rtl="0" eaLnBrk="1" hangingPunct="1"/>
            <a:r>
              <a:rPr lang="en-US" altLang="en-US" dirty="0"/>
              <a:t>-Accelerate SA pacemaker</a:t>
            </a:r>
          </a:p>
          <a:p>
            <a:pPr algn="l" rtl="0" eaLnBrk="1" hangingPunct="1"/>
            <a:r>
              <a:rPr lang="en-US" altLang="en-US" dirty="0"/>
              <a:t>-enhance AV conduction</a:t>
            </a:r>
          </a:p>
          <a:p>
            <a:pPr algn="l" rtl="0" eaLnBrk="1" hangingPunct="1"/>
            <a:r>
              <a:rPr lang="en-US" altLang="en-US" dirty="0"/>
              <a:t>-increase CO.</a:t>
            </a:r>
            <a:endParaRPr lang="ar-EG"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7423342-89D6-43AF-896E-8A74D700E1B9}" type="slidenum">
              <a:rPr lang="en-US" altLang="en-US" smtClean="0"/>
              <a:pPr/>
              <a:t>68</a:t>
            </a:fld>
            <a:endParaRPr lang="en-US" altLang="en-US"/>
          </a:p>
        </p:txBody>
      </p:sp>
    </p:spTree>
    <p:extLst>
      <p:ext uri="{BB962C8B-B14F-4D97-AF65-F5344CB8AC3E}">
        <p14:creationId xmlns:p14="http://schemas.microsoft.com/office/powerpoint/2010/main" val="3672158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a:solidFill>
                  <a:schemeClr val="tx1"/>
                </a:solidFill>
                <a:latin typeface="Arial" charset="0"/>
                <a:ea typeface="+mn-ea"/>
                <a:cs typeface="Arial" charset="0"/>
              </a:rPr>
              <a:t>Another form of </a:t>
            </a:r>
            <a:r>
              <a:rPr lang="en-US" sz="1200" b="0" i="0" u="none" strike="noStrike" kern="1200" baseline="0" dirty="0" err="1">
                <a:solidFill>
                  <a:schemeClr val="tx1"/>
                </a:solidFill>
                <a:latin typeface="Arial" charset="0"/>
                <a:ea typeface="+mn-ea"/>
                <a:cs typeface="Arial" charset="0"/>
              </a:rPr>
              <a:t>nonpharmacologic</a:t>
            </a:r>
            <a:r>
              <a:rPr lang="en-US" sz="1200" b="0" i="0" u="none" strike="noStrike" kern="1200" baseline="0" dirty="0">
                <a:solidFill>
                  <a:schemeClr val="tx1"/>
                </a:solidFill>
                <a:latin typeface="Arial" charset="0"/>
                <a:ea typeface="+mn-ea"/>
                <a:cs typeface="Arial" charset="0"/>
              </a:rPr>
              <a:t> therapy is the </a:t>
            </a:r>
            <a:r>
              <a:rPr lang="en-US" sz="1200" b="1" i="0" u="none" strike="noStrike" kern="1200" baseline="0" dirty="0">
                <a:solidFill>
                  <a:schemeClr val="tx1"/>
                </a:solidFill>
                <a:latin typeface="Arial" charset="0"/>
                <a:ea typeface="+mn-ea"/>
                <a:cs typeface="Arial" charset="0"/>
              </a:rPr>
              <a:t>implantable </a:t>
            </a:r>
            <a:r>
              <a:rPr lang="en-US" sz="1200" b="1" i="0" u="none" strike="noStrike" kern="1200" baseline="0" dirty="0" err="1">
                <a:solidFill>
                  <a:schemeClr val="tx1"/>
                </a:solidFill>
                <a:latin typeface="Arial" charset="0"/>
                <a:ea typeface="+mn-ea"/>
                <a:cs typeface="Arial" charset="0"/>
              </a:rPr>
              <a:t>cardioverter</a:t>
            </a:r>
            <a:r>
              <a:rPr lang="en-US" sz="1200" b="1" i="0" u="none" strike="noStrike" kern="1200" baseline="0" dirty="0">
                <a:solidFill>
                  <a:schemeClr val="tx1"/>
                </a:solidFill>
                <a:latin typeface="Arial" charset="0"/>
                <a:ea typeface="+mn-ea"/>
                <a:cs typeface="Arial" charset="0"/>
              </a:rPr>
              <a:t>-defibrillator (ICD), </a:t>
            </a:r>
            <a:r>
              <a:rPr lang="en-US" sz="1200" b="0" i="0" u="none" strike="noStrike" kern="1200" baseline="0" dirty="0">
                <a:solidFill>
                  <a:schemeClr val="tx1"/>
                </a:solidFill>
                <a:latin typeface="Arial" charset="0"/>
                <a:ea typeface="+mn-ea"/>
                <a:cs typeface="Arial" charset="0"/>
              </a:rPr>
              <a:t>a device that can automatically detect &amp; treat potentially fatal arrhythmias such as ventricular fibrillation. ICDs are now widely used in patients who have been resuscitated from such arrhythmias, &amp; several trials have shown that ICD </a:t>
            </a:r>
            <a:r>
              <a:rPr lang="en-US" sz="1200" b="0" i="0" u="none" strike="noStrike" kern="1200" baseline="0" dirty="0" err="1">
                <a:solidFill>
                  <a:schemeClr val="tx1"/>
                </a:solidFill>
                <a:latin typeface="Arial" charset="0"/>
                <a:ea typeface="+mn-ea"/>
                <a:cs typeface="Arial" charset="0"/>
              </a:rPr>
              <a:t>tr</a:t>
            </a:r>
            <a:r>
              <a:rPr lang="en-US" sz="1200" b="0" i="0" u="none" strike="noStrike" kern="1200" baseline="0" dirty="0">
                <a:solidFill>
                  <a:schemeClr val="tx1"/>
                </a:solidFill>
                <a:latin typeface="Arial" charset="0"/>
                <a:ea typeface="+mn-ea"/>
                <a:cs typeface="Arial" charset="0"/>
              </a:rPr>
              <a:t> reduces mortality in patients with coronary artery disease who have an ejection fraction ≤ 30% &amp; in patients with class II or III HF &amp; no prior history of arrhythmias. The increasing use of </a:t>
            </a:r>
            <a:r>
              <a:rPr lang="en-US" sz="1200" b="0" i="0" u="none" strike="noStrike" kern="1200" baseline="0" dirty="0" err="1">
                <a:solidFill>
                  <a:schemeClr val="tx1"/>
                </a:solidFill>
                <a:latin typeface="Arial" charset="0"/>
                <a:ea typeface="+mn-ea"/>
                <a:cs typeface="Arial" charset="0"/>
              </a:rPr>
              <a:t>nonpharmacologic</a:t>
            </a:r>
            <a:r>
              <a:rPr lang="en-US" sz="1200" b="0" i="0" u="none" strike="noStrike" kern="1200" baseline="0" dirty="0">
                <a:solidFill>
                  <a:schemeClr val="tx1"/>
                </a:solidFill>
                <a:latin typeface="Arial" charset="0"/>
                <a:ea typeface="+mn-ea"/>
                <a:cs typeface="Arial" charset="0"/>
              </a:rPr>
              <a:t> antiarrhythmic therapies reflects both advances in the relevant technologies &amp; an increasing appreciation of the dangers of long-term therapy with currently available drugs.</a:t>
            </a:r>
            <a:endParaRPr lang="ar-EG"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799920F-1E4A-4CEA-B75A-41E84EEF5345}" type="slidenum">
              <a:rPr lang="en-US" altLang="en-US" smtClean="0"/>
              <a:pPr/>
              <a:t>69</a:t>
            </a:fld>
            <a:endParaRPr lang="en-US" altLang="en-US"/>
          </a:p>
        </p:txBody>
      </p:sp>
    </p:spTree>
    <p:extLst>
      <p:ext uri="{BB962C8B-B14F-4D97-AF65-F5344CB8AC3E}">
        <p14:creationId xmlns:p14="http://schemas.microsoft.com/office/powerpoint/2010/main" val="218996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a:t>Sk</a:t>
            </a:r>
            <a:r>
              <a:rPr lang="en-US" altLang="en-US" baseline="0" dirty="0"/>
              <a:t> m AP is v. short, nerve is even shorter</a:t>
            </a:r>
          </a:p>
          <a:p>
            <a:pPr algn="l" rtl="0" eaLnBrk="1" hangingPunct="1"/>
            <a:r>
              <a:rPr lang="en-US" altLang="en-US" baseline="0" dirty="0"/>
              <a:t>Cardiac is much longer </a:t>
            </a:r>
            <a:r>
              <a:rPr lang="en-US" altLang="en-US" baseline="0" dirty="0" err="1"/>
              <a:t>bec</a:t>
            </a:r>
            <a:r>
              <a:rPr lang="en-US" altLang="en-US" baseline="0" dirty="0"/>
              <a:t> the </a:t>
            </a:r>
            <a:r>
              <a:rPr lang="en-US" altLang="en-US" baseline="0" dirty="0" err="1"/>
              <a:t>hrt</a:t>
            </a:r>
            <a:r>
              <a:rPr lang="en-US" altLang="en-US" baseline="0" dirty="0"/>
              <a:t> has a property called a refractory period, will not repolarize completely until 300 ms</a:t>
            </a:r>
          </a:p>
          <a:p>
            <a:pPr algn="l" rtl="0" eaLnBrk="1" hangingPunct="1"/>
            <a:r>
              <a:rPr lang="en-US" altLang="en-US" baseline="0" dirty="0"/>
              <a:t>Refractory period = recovery time</a:t>
            </a:r>
            <a:endParaRPr lang="ar-EG"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9A5D1FE-8997-434E-9C1F-3664CD0726F5}" type="slidenum">
              <a:rPr lang="en-US" altLang="en-US" smtClean="0"/>
              <a:pPr/>
              <a:t>7</a:t>
            </a:fld>
            <a:endParaRPr lang="en-US" altLang="en-US"/>
          </a:p>
        </p:txBody>
      </p:sp>
    </p:spTree>
    <p:extLst>
      <p:ext uri="{BB962C8B-B14F-4D97-AF65-F5344CB8AC3E}">
        <p14:creationId xmlns:p14="http://schemas.microsoft.com/office/powerpoint/2010/main" val="2208033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70</a:t>
            </a:fld>
            <a:endParaRPr lang="en-US" altLang="en-US"/>
          </a:p>
        </p:txBody>
      </p:sp>
    </p:spTree>
    <p:extLst>
      <p:ext uri="{BB962C8B-B14F-4D97-AF65-F5344CB8AC3E}">
        <p14:creationId xmlns:p14="http://schemas.microsoft.com/office/powerpoint/2010/main" val="343645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Phase 4,</a:t>
            </a:r>
            <a:r>
              <a:rPr lang="en-US" baseline="0" dirty="0"/>
              <a:t> 0, 3</a:t>
            </a:r>
          </a:p>
          <a:p>
            <a:pPr algn="l" rtl="0"/>
            <a:r>
              <a:rPr lang="en-US" baseline="0" dirty="0"/>
              <a:t>4: Na in</a:t>
            </a:r>
          </a:p>
          <a:p>
            <a:pPr algn="l" rtl="0"/>
            <a:r>
              <a:rPr lang="en-US" baseline="0" dirty="0"/>
              <a:t>0 Ca in</a:t>
            </a:r>
          </a:p>
          <a:p>
            <a:pPr algn="l" rtl="0"/>
            <a:r>
              <a:rPr lang="en-US" baseline="0" dirty="0"/>
              <a:t>3 K in</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331358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177731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5"/>
            <a:ext cx="8549640" cy="1568027"/>
          </a:xfrm>
        </p:spPr>
        <p:txBody>
          <a:bodyPr/>
          <a:lstStyle/>
          <a:p>
            <a:r>
              <a:rPr lang="en-US"/>
              <a:t>Click to edit Master title style</a:t>
            </a:r>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47" indent="0" algn="ctr">
              <a:buNone/>
              <a:defRPr>
                <a:solidFill>
                  <a:schemeClr val="tx1">
                    <a:tint val="75000"/>
                  </a:schemeClr>
                </a:solidFill>
              </a:defRPr>
            </a:lvl2pPr>
            <a:lvl3pPr marL="992695" indent="0" algn="ctr">
              <a:buNone/>
              <a:defRPr>
                <a:solidFill>
                  <a:schemeClr val="tx1">
                    <a:tint val="75000"/>
                  </a:schemeClr>
                </a:solidFill>
              </a:defRPr>
            </a:lvl3pPr>
            <a:lvl4pPr marL="1489041" indent="0" algn="ctr">
              <a:buNone/>
              <a:defRPr>
                <a:solidFill>
                  <a:schemeClr val="tx1">
                    <a:tint val="75000"/>
                  </a:schemeClr>
                </a:solidFill>
              </a:defRPr>
            </a:lvl4pPr>
            <a:lvl5pPr marL="1985388" indent="0" algn="ctr">
              <a:buNone/>
              <a:defRPr>
                <a:solidFill>
                  <a:schemeClr val="tx1">
                    <a:tint val="75000"/>
                  </a:schemeClr>
                </a:solidFill>
              </a:defRPr>
            </a:lvl5pPr>
            <a:lvl6pPr marL="2481735" indent="0" algn="ctr">
              <a:buNone/>
              <a:defRPr>
                <a:solidFill>
                  <a:schemeClr val="tx1">
                    <a:tint val="75000"/>
                  </a:schemeClr>
                </a:solidFill>
              </a:defRPr>
            </a:lvl6pPr>
            <a:lvl7pPr marL="2978083" indent="0" algn="ctr">
              <a:buNone/>
              <a:defRPr>
                <a:solidFill>
                  <a:schemeClr val="tx1">
                    <a:tint val="75000"/>
                  </a:schemeClr>
                </a:solidFill>
              </a:defRPr>
            </a:lvl7pPr>
            <a:lvl8pPr marL="3474430" indent="0" algn="ctr">
              <a:buNone/>
              <a:defRPr>
                <a:solidFill>
                  <a:schemeClr val="tx1">
                    <a:tint val="75000"/>
                  </a:schemeClr>
                </a:solidFill>
              </a:defRPr>
            </a:lvl8pPr>
            <a:lvl9pPr marL="3970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934177A4-E9C4-4C67-A07F-6816EEFAFD42}" type="slidenum">
              <a:rPr lang="ar-SA" altLang="en-US"/>
              <a:pPr/>
              <a:t>‹#›</a:t>
            </a:fld>
            <a:endParaRPr lang="en-US" altLang="en-US"/>
          </a:p>
        </p:txBody>
      </p:sp>
    </p:spTree>
    <p:extLst>
      <p:ext uri="{BB962C8B-B14F-4D97-AF65-F5344CB8AC3E}">
        <p14:creationId xmlns:p14="http://schemas.microsoft.com/office/powerpoint/2010/main" val="29326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A5FFF06A-E759-4C8B-A7E0-0C51597E1E76}" type="slidenum">
              <a:rPr lang="ar-SA" altLang="en-US"/>
              <a:pPr/>
              <a:t>‹#›</a:t>
            </a:fld>
            <a:endParaRPr lang="en-US" altLang="en-US"/>
          </a:p>
        </p:txBody>
      </p:sp>
    </p:spTree>
    <p:extLst>
      <p:ext uri="{BB962C8B-B14F-4D97-AF65-F5344CB8AC3E}">
        <p14:creationId xmlns:p14="http://schemas.microsoft.com/office/powerpoint/2010/main" val="19682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13267"/>
            <a:ext cx="2488407"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3" y="313267"/>
            <a:ext cx="7301071"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5D7C5B10-170A-4161-B74B-E15B298F07CB}" type="slidenum">
              <a:rPr lang="ar-SA" altLang="en-US"/>
              <a:pPr/>
              <a:t>‹#›</a:t>
            </a:fld>
            <a:endParaRPr lang="en-US" altLang="en-US"/>
          </a:p>
        </p:txBody>
      </p:sp>
    </p:spTree>
    <p:extLst>
      <p:ext uri="{BB962C8B-B14F-4D97-AF65-F5344CB8AC3E}">
        <p14:creationId xmlns:p14="http://schemas.microsoft.com/office/powerpoint/2010/main" val="36064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F8D89826-EC8E-40FA-8AED-F521038AC467}" type="slidenum">
              <a:rPr lang="ar-SA" altLang="en-US"/>
              <a:pPr/>
              <a:t>‹#›</a:t>
            </a:fld>
            <a:endParaRPr lang="en-US" altLang="en-US"/>
          </a:p>
        </p:txBody>
      </p:sp>
    </p:spTree>
    <p:extLst>
      <p:ext uri="{BB962C8B-B14F-4D97-AF65-F5344CB8AC3E}">
        <p14:creationId xmlns:p14="http://schemas.microsoft.com/office/powerpoint/2010/main" val="10533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200">
                <a:solidFill>
                  <a:schemeClr val="tx1">
                    <a:tint val="75000"/>
                  </a:schemeClr>
                </a:solidFill>
              </a:defRPr>
            </a:lvl1pPr>
            <a:lvl2pPr marL="496347" indent="0">
              <a:buNone/>
              <a:defRPr sz="2000">
                <a:solidFill>
                  <a:schemeClr val="tx1">
                    <a:tint val="75000"/>
                  </a:schemeClr>
                </a:solidFill>
              </a:defRPr>
            </a:lvl2pPr>
            <a:lvl3pPr marL="992695" indent="0">
              <a:buNone/>
              <a:defRPr sz="1700">
                <a:solidFill>
                  <a:schemeClr val="tx1">
                    <a:tint val="75000"/>
                  </a:schemeClr>
                </a:solidFill>
              </a:defRPr>
            </a:lvl3pPr>
            <a:lvl4pPr marL="1489041" indent="0">
              <a:buNone/>
              <a:defRPr sz="1500">
                <a:solidFill>
                  <a:schemeClr val="tx1">
                    <a:tint val="75000"/>
                  </a:schemeClr>
                </a:solidFill>
              </a:defRPr>
            </a:lvl4pPr>
            <a:lvl5pPr marL="1985388" indent="0">
              <a:buNone/>
              <a:defRPr sz="1500">
                <a:solidFill>
                  <a:schemeClr val="tx1">
                    <a:tint val="75000"/>
                  </a:schemeClr>
                </a:solidFill>
              </a:defRPr>
            </a:lvl5pPr>
            <a:lvl6pPr marL="2481735" indent="0">
              <a:buNone/>
              <a:defRPr sz="1500">
                <a:solidFill>
                  <a:schemeClr val="tx1">
                    <a:tint val="75000"/>
                  </a:schemeClr>
                </a:solidFill>
              </a:defRPr>
            </a:lvl6pPr>
            <a:lvl7pPr marL="2978083" indent="0">
              <a:buNone/>
              <a:defRPr sz="1500">
                <a:solidFill>
                  <a:schemeClr val="tx1">
                    <a:tint val="75000"/>
                  </a:schemeClr>
                </a:solidFill>
              </a:defRPr>
            </a:lvl7pPr>
            <a:lvl8pPr marL="3474430" indent="0">
              <a:buNone/>
              <a:defRPr sz="1500">
                <a:solidFill>
                  <a:schemeClr val="tx1">
                    <a:tint val="75000"/>
                  </a:schemeClr>
                </a:solidFill>
              </a:defRPr>
            </a:lvl8pPr>
            <a:lvl9pPr marL="397077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3682576C-8064-4EB3-B71E-314077A4F946}" type="slidenum">
              <a:rPr lang="ar-SA" altLang="en-US"/>
              <a:pPr/>
              <a:t>‹#›</a:t>
            </a:fld>
            <a:endParaRPr lang="en-US" altLang="en-US"/>
          </a:p>
        </p:txBody>
      </p:sp>
    </p:spTree>
    <p:extLst>
      <p:ext uri="{BB962C8B-B14F-4D97-AF65-F5344CB8AC3E}">
        <p14:creationId xmlns:p14="http://schemas.microsoft.com/office/powerpoint/2010/main" val="17632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1820334"/>
            <a:ext cx="4894738"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2" y="1820334"/>
            <a:ext cx="4894739"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8E6FCBA9-F745-4F86-A283-418F490F346E}" type="slidenum">
              <a:rPr lang="ar-SA" altLang="en-US"/>
              <a:pPr/>
              <a:t>‹#›</a:t>
            </a:fld>
            <a:endParaRPr lang="en-US" altLang="en-US"/>
          </a:p>
        </p:txBody>
      </p:sp>
    </p:spTree>
    <p:extLst>
      <p:ext uri="{BB962C8B-B14F-4D97-AF65-F5344CB8AC3E}">
        <p14:creationId xmlns:p14="http://schemas.microsoft.com/office/powerpoint/2010/main" val="33319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637455"/>
            <a:ext cx="4445953"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09529" y="2319868"/>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fld id="{9120399B-175C-495C-9BFA-FBF8890AA75C}" type="slidenum">
              <a:rPr lang="ar-SA" altLang="en-US"/>
              <a:pPr/>
              <a:t>‹#›</a:t>
            </a:fld>
            <a:endParaRPr lang="en-US" altLang="en-US"/>
          </a:p>
        </p:txBody>
      </p:sp>
    </p:spTree>
    <p:extLst>
      <p:ext uri="{BB962C8B-B14F-4D97-AF65-F5344CB8AC3E}">
        <p14:creationId xmlns:p14="http://schemas.microsoft.com/office/powerpoint/2010/main" val="16018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fld id="{A617D9B3-68D3-4DDE-A773-7EF702840C39}" type="slidenum">
              <a:rPr lang="ar-SA" altLang="en-US"/>
              <a:pPr/>
              <a:t>‹#›</a:t>
            </a:fld>
            <a:endParaRPr lang="en-US" altLang="en-US"/>
          </a:p>
        </p:txBody>
      </p:sp>
    </p:spTree>
    <p:extLst>
      <p:ext uri="{BB962C8B-B14F-4D97-AF65-F5344CB8AC3E}">
        <p14:creationId xmlns:p14="http://schemas.microsoft.com/office/powerpoint/2010/main" val="43681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fld id="{A9440D15-2C79-4A1B-AFB1-A2FD7728206C}" type="slidenum">
              <a:rPr lang="ar-SA" altLang="en-US"/>
              <a:pPr/>
              <a:t>‹#›</a:t>
            </a:fld>
            <a:endParaRPr lang="en-US" altLang="en-US"/>
          </a:p>
        </p:txBody>
      </p:sp>
    </p:spTree>
    <p:extLst>
      <p:ext uri="{BB962C8B-B14F-4D97-AF65-F5344CB8AC3E}">
        <p14:creationId xmlns:p14="http://schemas.microsoft.com/office/powerpoint/2010/main" val="33718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291255"/>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530775"/>
            <a:ext cx="3309144" cy="5003801"/>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3FF0E92D-D609-4388-9F71-49D2BCDB051B}" type="slidenum">
              <a:rPr lang="ar-SA" altLang="en-US"/>
              <a:pPr/>
              <a:t>‹#›</a:t>
            </a:fld>
            <a:endParaRPr lang="en-US" altLang="en-US"/>
          </a:p>
        </p:txBody>
      </p:sp>
    </p:spTree>
    <p:extLst>
      <p:ext uri="{BB962C8B-B14F-4D97-AF65-F5344CB8AC3E}">
        <p14:creationId xmlns:p14="http://schemas.microsoft.com/office/powerpoint/2010/main" val="32432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1"/>
            <a:ext cx="6035040"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rtlCol="0">
            <a:normAutofit/>
          </a:bodyPr>
          <a:lstStyle>
            <a:lvl1pPr marL="0" indent="0">
              <a:buNone/>
              <a:defRPr sz="3500"/>
            </a:lvl1pPr>
            <a:lvl2pPr marL="496347" indent="0">
              <a:buNone/>
              <a:defRPr sz="3000"/>
            </a:lvl2pPr>
            <a:lvl3pPr marL="992695" indent="0">
              <a:buNone/>
              <a:defRPr sz="2600"/>
            </a:lvl3pPr>
            <a:lvl4pPr marL="1489041" indent="0">
              <a:buNone/>
              <a:defRPr sz="2200"/>
            </a:lvl4pPr>
            <a:lvl5pPr marL="1985388" indent="0">
              <a:buNone/>
              <a:defRPr sz="2200"/>
            </a:lvl5pPr>
            <a:lvl6pPr marL="2481735" indent="0">
              <a:buNone/>
              <a:defRPr sz="2200"/>
            </a:lvl6pPr>
            <a:lvl7pPr marL="2978083" indent="0">
              <a:buNone/>
              <a:defRPr sz="2200"/>
            </a:lvl7pPr>
            <a:lvl8pPr marL="3474430" indent="0">
              <a:buNone/>
              <a:defRPr sz="2200"/>
            </a:lvl8pPr>
            <a:lvl9pPr marL="3970777" indent="0">
              <a:buNone/>
              <a:defRPr sz="2200"/>
            </a:lvl9pPr>
          </a:lstStyle>
          <a:p>
            <a:pPr lvl="0"/>
            <a:endParaRPr lang="en-US" noProof="0"/>
          </a:p>
        </p:txBody>
      </p:sp>
      <p:sp>
        <p:nvSpPr>
          <p:cNvPr id="4" name="Text Placeholder 3"/>
          <p:cNvSpPr>
            <a:spLocks noGrp="1"/>
          </p:cNvSpPr>
          <p:nvPr>
            <p:ph type="body" sz="half" idx="2"/>
          </p:nvPr>
        </p:nvSpPr>
        <p:spPr>
          <a:xfrm>
            <a:off x="1971517" y="5725162"/>
            <a:ext cx="6035040" cy="858519"/>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984EDCA6-8D2A-4720-9812-6EA178C4ED5E}" type="slidenum">
              <a:rPr lang="ar-SA" altLang="en-US"/>
              <a:pPr/>
              <a:t>‹#›</a:t>
            </a:fld>
            <a:endParaRPr lang="en-US" altLang="en-US"/>
          </a:p>
        </p:txBody>
      </p:sp>
    </p:spTree>
    <p:extLst>
      <p:ext uri="{BB962C8B-B14F-4D97-AF65-F5344CB8AC3E}">
        <p14:creationId xmlns:p14="http://schemas.microsoft.com/office/powerpoint/2010/main" val="8935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03238" y="293688"/>
            <a:ext cx="9051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503238" y="1706563"/>
            <a:ext cx="90519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03238" y="6780213"/>
            <a:ext cx="2346325" cy="388937"/>
          </a:xfrm>
          <a:prstGeom prst="rect">
            <a:avLst/>
          </a:prstGeom>
        </p:spPr>
        <p:txBody>
          <a:bodyPr vert="horz" lIns="99269" tIns="49635" rIns="99269" bIns="49635" rtlCol="0" anchor="ctr"/>
          <a:lstStyle>
            <a:lvl1pPr algn="l" eaLnBrk="1" hangingPunct="1">
              <a:defRPr sz="1300">
                <a:solidFill>
                  <a:schemeClr val="tx1">
                    <a:tint val="75000"/>
                  </a:schemeClr>
                </a:solidFill>
              </a:defRPr>
            </a:lvl1pPr>
          </a:lstStyle>
          <a:p>
            <a:pPr>
              <a:defRPr/>
            </a:pPr>
            <a:endParaRPr lang="ar-EG"/>
          </a:p>
        </p:txBody>
      </p:sp>
      <p:sp>
        <p:nvSpPr>
          <p:cNvPr id="5" name="Footer Placeholder 4"/>
          <p:cNvSpPr>
            <a:spLocks noGrp="1"/>
          </p:cNvSpPr>
          <p:nvPr>
            <p:ph type="ftr" sz="quarter" idx="3"/>
          </p:nvPr>
        </p:nvSpPr>
        <p:spPr>
          <a:xfrm>
            <a:off x="3436938" y="6780213"/>
            <a:ext cx="3184525" cy="388937"/>
          </a:xfrm>
          <a:prstGeom prst="rect">
            <a:avLst/>
          </a:prstGeom>
        </p:spPr>
        <p:txBody>
          <a:bodyPr vert="horz" lIns="99269" tIns="49635" rIns="99269" bIns="49635" rtlCol="0" anchor="ctr"/>
          <a:lstStyle>
            <a:lvl1pPr algn="ctr" eaLnBrk="1" hangingPunct="1">
              <a:defRPr sz="1300">
                <a:solidFill>
                  <a:schemeClr val="tx1">
                    <a:tint val="75000"/>
                  </a:schemeClr>
                </a:solidFill>
              </a:defRPr>
            </a:lvl1pPr>
          </a:lstStyle>
          <a:p>
            <a:pPr>
              <a:defRPr/>
            </a:pPr>
            <a:endParaRPr lang="ar-EG"/>
          </a:p>
        </p:txBody>
      </p:sp>
      <p:sp>
        <p:nvSpPr>
          <p:cNvPr id="6" name="Slide Number Placeholder 5"/>
          <p:cNvSpPr>
            <a:spLocks noGrp="1"/>
          </p:cNvSpPr>
          <p:nvPr>
            <p:ph type="sldNum" sz="quarter" idx="4"/>
          </p:nvPr>
        </p:nvSpPr>
        <p:spPr>
          <a:xfrm>
            <a:off x="7208838" y="6780213"/>
            <a:ext cx="2346325" cy="388937"/>
          </a:xfrm>
          <a:prstGeom prst="rect">
            <a:avLst/>
          </a:prstGeom>
        </p:spPr>
        <p:txBody>
          <a:bodyPr vert="horz" wrap="square" lIns="99269" tIns="49635" rIns="99269" bIns="49635" numCol="1" anchor="ctr" anchorCtr="0" compatLnSpc="1">
            <a:prstTxWarp prst="textNoShape">
              <a:avLst/>
            </a:prstTxWarp>
          </a:bodyPr>
          <a:lstStyle>
            <a:lvl1pPr algn="r" eaLnBrk="1" hangingPunct="1">
              <a:defRPr sz="1300">
                <a:solidFill>
                  <a:srgbClr val="898989"/>
                </a:solidFill>
              </a:defRPr>
            </a:lvl1pPr>
          </a:lstStyle>
          <a:p>
            <a:fld id="{1B0772D5-07FF-4D15-A33D-56515E0B400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Calibri" pitchFamily="34" charset="0"/>
        </a:defRPr>
      </a:lvl2pPr>
      <a:lvl3pPr algn="ctr" defTabSz="992188" rtl="0" eaLnBrk="0" fontAlgn="base" hangingPunct="0">
        <a:spcBef>
          <a:spcPct val="0"/>
        </a:spcBef>
        <a:spcAft>
          <a:spcPct val="0"/>
        </a:spcAft>
        <a:defRPr sz="4800">
          <a:solidFill>
            <a:schemeClr val="tx1"/>
          </a:solidFill>
          <a:latin typeface="Calibri" pitchFamily="34" charset="0"/>
        </a:defRPr>
      </a:lvl3pPr>
      <a:lvl4pPr algn="ctr" defTabSz="992188" rtl="0" eaLnBrk="0" fontAlgn="base" hangingPunct="0">
        <a:spcBef>
          <a:spcPct val="0"/>
        </a:spcBef>
        <a:spcAft>
          <a:spcPct val="0"/>
        </a:spcAft>
        <a:defRPr sz="4800">
          <a:solidFill>
            <a:schemeClr val="tx1"/>
          </a:solidFill>
          <a:latin typeface="Calibri" pitchFamily="34" charset="0"/>
        </a:defRPr>
      </a:lvl4pPr>
      <a:lvl5pPr algn="ctr" defTabSz="992188" rtl="0" eaLnBrk="0" fontAlgn="base" hangingPunct="0">
        <a:spcBef>
          <a:spcPct val="0"/>
        </a:spcBef>
        <a:spcAft>
          <a:spcPct val="0"/>
        </a:spcAft>
        <a:defRPr sz="4800">
          <a:solidFill>
            <a:schemeClr val="tx1"/>
          </a:solidFill>
          <a:latin typeface="Calibri" pitchFamily="34" charset="0"/>
        </a:defRPr>
      </a:lvl5pPr>
      <a:lvl6pPr marL="457200" algn="ctr" defTabSz="992188" rtl="0" fontAlgn="base">
        <a:spcBef>
          <a:spcPct val="0"/>
        </a:spcBef>
        <a:spcAft>
          <a:spcPct val="0"/>
        </a:spcAft>
        <a:defRPr sz="4800">
          <a:solidFill>
            <a:schemeClr val="tx1"/>
          </a:solidFill>
          <a:latin typeface="Calibri" pitchFamily="34" charset="0"/>
        </a:defRPr>
      </a:lvl6pPr>
      <a:lvl7pPr marL="914400" algn="ctr" defTabSz="992188" rtl="0" fontAlgn="base">
        <a:spcBef>
          <a:spcPct val="0"/>
        </a:spcBef>
        <a:spcAft>
          <a:spcPct val="0"/>
        </a:spcAft>
        <a:defRPr sz="4800">
          <a:solidFill>
            <a:schemeClr val="tx1"/>
          </a:solidFill>
          <a:latin typeface="Calibri" pitchFamily="34" charset="0"/>
        </a:defRPr>
      </a:lvl7pPr>
      <a:lvl8pPr marL="1371600" algn="ctr" defTabSz="992188" rtl="0" fontAlgn="base">
        <a:spcBef>
          <a:spcPct val="0"/>
        </a:spcBef>
        <a:spcAft>
          <a:spcPct val="0"/>
        </a:spcAft>
        <a:defRPr sz="4800">
          <a:solidFill>
            <a:schemeClr val="tx1"/>
          </a:solidFill>
          <a:latin typeface="Calibri" pitchFamily="34" charset="0"/>
        </a:defRPr>
      </a:lvl8pPr>
      <a:lvl9pPr marL="1828800" algn="ctr" defTabSz="992188" rtl="0" fontAlgn="base">
        <a:spcBef>
          <a:spcPct val="0"/>
        </a:spcBef>
        <a:spcAft>
          <a:spcPct val="0"/>
        </a:spcAft>
        <a:defRPr sz="4800">
          <a:solidFill>
            <a:schemeClr val="tx1"/>
          </a:solidFill>
          <a:latin typeface="Calibri" pitchFamily="34" charset="0"/>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http://medstat.med.utah.edu/kw/ecg/mml/ecg_sinus_brady.gif"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381001" y="228600"/>
            <a:ext cx="9677399" cy="6858000"/>
          </a:xfrm>
        </p:spPr>
        <p:txBody>
          <a:bodyPr>
            <a:normAutofit/>
          </a:bodyPr>
          <a:lstStyle/>
          <a:p>
            <a:pPr algn="ctr" eaLnBrk="1" hangingPunct="1">
              <a:buFontTx/>
              <a:buNone/>
              <a:defRPr/>
            </a:pPr>
            <a:r>
              <a:rPr lang="en-US" sz="4800" b="1" dirty="0">
                <a:solidFill>
                  <a:srgbClr val="0000FF"/>
                </a:solidFill>
                <a:latin typeface="Arial" panose="020B0604020202020204" pitchFamily="34" charset="0"/>
                <a:cs typeface="Arial" panose="020B0604020202020204" pitchFamily="34" charset="0"/>
              </a:rPr>
              <a:t>Cardiovascular Pharmacology</a:t>
            </a:r>
          </a:p>
          <a:p>
            <a:pPr eaLnBrk="1" hangingPunct="1">
              <a:defRPr/>
            </a:pPr>
            <a:endParaRPr lang="en-US" sz="4800" b="1" dirty="0">
              <a:solidFill>
                <a:srgbClr val="0000FF"/>
              </a:solidFill>
              <a:latin typeface="Arial" panose="020B0604020202020204" pitchFamily="34" charset="0"/>
              <a:cs typeface="Arial" panose="020B0604020202020204" pitchFamily="34" charset="0"/>
            </a:endParaRPr>
          </a:p>
          <a:p>
            <a:pPr eaLnBrk="1" hangingPunct="1">
              <a:defRPr/>
            </a:pPr>
            <a:r>
              <a:rPr lang="en-US" sz="4400" b="1" dirty="0">
                <a:latin typeface="Arial" panose="020B0604020202020204" pitchFamily="34" charset="0"/>
                <a:cs typeface="Arial" panose="020B0604020202020204" pitchFamily="34" charset="0"/>
              </a:rPr>
              <a:t> Antiarrhythmic drugs</a:t>
            </a:r>
          </a:p>
          <a:p>
            <a:pPr eaLnBrk="1" hangingPunct="1">
              <a:defRPr/>
            </a:pPr>
            <a:r>
              <a:rPr lang="en-US" sz="4400" b="1" dirty="0">
                <a:latin typeface="Arial" panose="020B0604020202020204" pitchFamily="34" charset="0"/>
                <a:cs typeface="Arial" panose="020B0604020202020204" pitchFamily="34" charset="0"/>
              </a:rPr>
              <a:t> Drugs in heart failure</a:t>
            </a:r>
          </a:p>
          <a:p>
            <a:pPr eaLnBrk="1" hangingPunct="1">
              <a:defRPr/>
            </a:pPr>
            <a:r>
              <a:rPr lang="en-US" sz="4400" b="1" dirty="0">
                <a:latin typeface="Arial" panose="020B0604020202020204" pitchFamily="34" charset="0"/>
                <a:cs typeface="Arial" panose="020B0604020202020204" pitchFamily="34" charset="0"/>
              </a:rPr>
              <a:t> Antihypertensive drugs</a:t>
            </a:r>
          </a:p>
          <a:p>
            <a:pPr eaLnBrk="1" hangingPunct="1">
              <a:defRPr/>
            </a:pPr>
            <a:r>
              <a:rPr lang="en-US" sz="4400" b="1" dirty="0">
                <a:latin typeface="Arial" panose="020B0604020202020204" pitchFamily="34" charset="0"/>
                <a:cs typeface="Arial" panose="020B0604020202020204" pitchFamily="34" charset="0"/>
              </a:rPr>
              <a:t> Antianginal drugs</a:t>
            </a:r>
          </a:p>
          <a:p>
            <a:pPr eaLnBrk="1" hangingPunct="1">
              <a:defRPr/>
            </a:pP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Antihyperlipidemic</a:t>
            </a:r>
            <a:r>
              <a:rPr lang="en-US" sz="4400" b="1" dirty="0">
                <a:latin typeface="Arial" panose="020B0604020202020204" pitchFamily="34" charset="0"/>
                <a:cs typeface="Arial" panose="020B0604020202020204" pitchFamily="34" charset="0"/>
              </a:rPr>
              <a:t> drugs</a:t>
            </a:r>
          </a:p>
          <a:p>
            <a:pPr eaLnBrk="1" hangingPunct="1">
              <a:buFontTx/>
              <a:buNone/>
              <a:defRPr/>
            </a:pPr>
            <a:endParaRPr lang="en-US" sz="5900" dirty="0">
              <a:solidFill>
                <a:srgbClr val="0000FF"/>
              </a:solidFill>
            </a:endParaRPr>
          </a:p>
          <a:p>
            <a:pPr eaLnBrk="1" hangingPunct="1">
              <a:defRPr/>
            </a:pPr>
            <a:endParaRPr lang="en-US" sz="5900" dirty="0">
              <a:solidFill>
                <a:srgbClr val="0000FF"/>
              </a:solidFill>
            </a:endParaRPr>
          </a:p>
          <a:p>
            <a:pPr eaLnBrk="1" hangingPunct="1">
              <a:defRPr/>
            </a:pPr>
            <a:endParaRPr lang="en-US" dirty="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a:t>
            </a:fld>
            <a:endParaRPr lang="en-US" altLang="en-US" dirty="0"/>
          </a:p>
        </p:txBody>
      </p:sp>
    </p:spTree>
    <p:extLst>
      <p:ext uri="{BB962C8B-B14F-4D97-AF65-F5344CB8AC3E}">
        <p14:creationId xmlns:p14="http://schemas.microsoft.com/office/powerpoint/2010/main" val="3581781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505596"/>
            <a:ext cx="8122920" cy="625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Tree>
    <p:extLst>
      <p:ext uri="{BB962C8B-B14F-4D97-AF65-F5344CB8AC3E}">
        <p14:creationId xmlns:p14="http://schemas.microsoft.com/office/powerpoint/2010/main" val="73554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00FF"/>
                </a:solidFill>
                <a:latin typeface="Arial" panose="020B0604020202020204" pitchFamily="34" charset="0"/>
                <a:cs typeface="Arial" panose="020B0604020202020204" pitchFamily="34" charset="0"/>
              </a:rPr>
              <a:t>Difference between pacemaker and non-pacemaker</a:t>
            </a:r>
            <a:br>
              <a:rPr lang="en-US" sz="2800" b="1" dirty="0">
                <a:solidFill>
                  <a:srgbClr val="0000FF"/>
                </a:solidFill>
                <a:latin typeface="Arial" panose="020B0604020202020204" pitchFamily="34" charset="0"/>
                <a:cs typeface="Arial" panose="020B0604020202020204" pitchFamily="34" charset="0"/>
              </a:rPr>
            </a:br>
            <a:r>
              <a:rPr lang="en-US" sz="2800" b="1" dirty="0">
                <a:solidFill>
                  <a:srgbClr val="0000FF"/>
                </a:solidFill>
                <a:latin typeface="Arial" panose="020B0604020202020204" pitchFamily="34" charset="0"/>
                <a:cs typeface="Arial" panose="020B0604020202020204" pitchFamily="34" charset="0"/>
              </a:rPr>
              <a:t> action potential</a:t>
            </a:r>
            <a:endParaRPr lang="en-US" sz="2800" b="1"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11</a:t>
            </a:fld>
            <a:endParaRPr lang="en-US" alt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948" y="1752600"/>
            <a:ext cx="8437653" cy="5027613"/>
          </a:xfrm>
          <a:prstGeom prst="rect">
            <a:avLst/>
          </a:prstGeom>
        </p:spPr>
      </p:pic>
    </p:spTree>
    <p:extLst>
      <p:ext uri="{BB962C8B-B14F-4D97-AF65-F5344CB8AC3E}">
        <p14:creationId xmlns:p14="http://schemas.microsoft.com/office/powerpoint/2010/main" val="185250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a:latin typeface="Courier New" pitchFamily="49" charset="0"/>
              <a:cs typeface="Courier New" pitchFamily="49" charset="0"/>
            </a:endParaRPr>
          </a:p>
          <a:p>
            <a:pPr eaLnBrk="1" hangingPunct="1">
              <a:defRPr/>
            </a:pPr>
            <a:r>
              <a:rPr lang="en-US" b="1" u="sng" dirty="0">
                <a:solidFill>
                  <a:srgbClr val="0000FF"/>
                </a:solidFill>
                <a:latin typeface="Arial" panose="020B0604020202020204" pitchFamily="34" charset="0"/>
                <a:cs typeface="Arial" panose="020B0604020202020204" pitchFamily="34" charset="0"/>
              </a:rPr>
              <a:t>WHAT IS ARRHYTHMIA?</a:t>
            </a:r>
            <a:r>
              <a:rPr lang="en-US" b="1" dirty="0">
                <a:solidFill>
                  <a:srgbClr val="0000FF"/>
                </a:solidFill>
              </a:rPr>
              <a:t>	</a:t>
            </a:r>
          </a:p>
          <a:p>
            <a:pPr eaLnBrk="1" hangingPunct="1">
              <a:defRPr/>
            </a:pPr>
            <a:endParaRPr lang="en-US" b="1" dirty="0"/>
          </a:p>
          <a:p>
            <a:pPr algn="l" eaLnBrk="1" hangingPunct="1">
              <a:defRPr/>
            </a:pPr>
            <a:r>
              <a:rPr lang="en-US" b="1" dirty="0">
                <a:solidFill>
                  <a:schemeClr val="tx1"/>
                </a:solidFill>
                <a:latin typeface="Arial" panose="020B0604020202020204" pitchFamily="34" charset="0"/>
                <a:cs typeface="Arial" panose="020B0604020202020204" pitchFamily="34" charset="0"/>
              </a:rPr>
              <a:t>An </a:t>
            </a:r>
            <a:r>
              <a:rPr lang="en-US" b="1" dirty="0">
                <a:solidFill>
                  <a:srgbClr val="FF0000"/>
                </a:solidFill>
                <a:latin typeface="Arial" panose="020B0604020202020204" pitchFamily="34" charset="0"/>
                <a:cs typeface="Arial" panose="020B0604020202020204" pitchFamily="34" charset="0"/>
              </a:rPr>
              <a:t>abnormality</a:t>
            </a:r>
            <a:r>
              <a:rPr lang="en-US" b="1" dirty="0">
                <a:solidFill>
                  <a:schemeClr val="tx1"/>
                </a:solidFill>
                <a:latin typeface="Arial" panose="020B0604020202020204" pitchFamily="34" charset="0"/>
                <a:cs typeface="Arial" panose="020B0604020202020204" pitchFamily="34" charset="0"/>
              </a:rPr>
              <a:t> in the :</a:t>
            </a:r>
          </a:p>
          <a:p>
            <a:pPr algn="l" eaLnBrk="1" hangingPunct="1">
              <a:defRPr/>
            </a:pPr>
            <a:r>
              <a:rPr lang="en-US" b="1" dirty="0">
                <a:solidFill>
                  <a:schemeClr val="tx1"/>
                </a:solidFill>
                <a:latin typeface="Arial" panose="020B0604020202020204" pitchFamily="34" charset="0"/>
                <a:cs typeface="Arial" panose="020B0604020202020204" pitchFamily="34" charset="0"/>
              </a:rPr>
              <a:t>       ■  rate  ...............    high= tachycardia		                           </a:t>
            </a:r>
          </a:p>
          <a:p>
            <a:pPr algn="l" eaLnBrk="1" hangingPunct="1">
              <a:defRPr/>
            </a:pPr>
            <a:r>
              <a:rPr lang="en-US" b="1" dirty="0">
                <a:solidFill>
                  <a:schemeClr val="tx1"/>
                </a:solidFill>
                <a:latin typeface="Arial" panose="020B0604020202020204" pitchFamily="34" charset="0"/>
                <a:cs typeface="Arial" panose="020B0604020202020204" pitchFamily="34" charset="0"/>
              </a:rPr>
              <a:t>                                        low = bradycardia                      </a:t>
            </a:r>
          </a:p>
          <a:p>
            <a:pPr algn="l" eaLnBrk="1" hangingPunct="1">
              <a:defRPr/>
            </a:pPr>
            <a:r>
              <a:rPr lang="en-US" b="1" dirty="0"/>
              <a:t>       </a:t>
            </a:r>
          </a:p>
        </p:txBody>
      </p:sp>
    </p:spTree>
    <p:extLst>
      <p:ext uri="{BB962C8B-B14F-4D97-AF65-F5344CB8AC3E}">
        <p14:creationId xmlns:p14="http://schemas.microsoft.com/office/powerpoint/2010/main" val="376713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a:p>
        </p:txBody>
      </p:sp>
      <p:pic>
        <p:nvPicPr>
          <p:cNvPr id="17411" name="Picture 3" descr="ecg_norm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431801"/>
            <a:ext cx="9347676" cy="6145106"/>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13</a:t>
            </a:fld>
            <a:endParaRPr lang="en-US" altLang="en-US"/>
          </a:p>
        </p:txBody>
      </p:sp>
    </p:spTree>
    <p:extLst>
      <p:ext uri="{BB962C8B-B14F-4D97-AF65-F5344CB8AC3E}">
        <p14:creationId xmlns:p14="http://schemas.microsoft.com/office/powerpoint/2010/main" val="368467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a:p>
        </p:txBody>
      </p:sp>
      <p:pic>
        <p:nvPicPr>
          <p:cNvPr id="18435" name="Picture 3" descr="ecg_tac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5908" y="431801"/>
            <a:ext cx="9267349" cy="62213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14</a:t>
            </a:fld>
            <a:endParaRPr lang="en-US" altLang="en-US"/>
          </a:p>
        </p:txBody>
      </p:sp>
    </p:spTree>
    <p:extLst>
      <p:ext uri="{BB962C8B-B14F-4D97-AF65-F5344CB8AC3E}">
        <p14:creationId xmlns:p14="http://schemas.microsoft.com/office/powerpoint/2010/main" val="177610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en-US"/>
          </a:p>
        </p:txBody>
      </p:sp>
      <p:sp>
        <p:nvSpPr>
          <p:cNvPr id="29699" name="Rectangle 3"/>
          <p:cNvSpPr>
            <a:spLocks noChangeArrowheads="1"/>
          </p:cNvSpPr>
          <p:nvPr/>
        </p:nvSpPr>
        <p:spPr bwMode="auto">
          <a:xfrm>
            <a:off x="4928922" y="1954990"/>
            <a:ext cx="200555" cy="40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nchor="ctr">
            <a:spAutoFit/>
          </a:bodyPr>
          <a:lstStyle>
            <a:lvl1pPr>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spcBef>
                <a:spcPct val="0"/>
              </a:spcBef>
              <a:buClrTx/>
              <a:buFontTx/>
              <a:buNone/>
            </a:pPr>
            <a:endParaRPr lang="ar-EG" altLang="en-US" sz="2000"/>
          </a:p>
        </p:txBody>
      </p:sp>
      <p:pic>
        <p:nvPicPr>
          <p:cNvPr id="29700" name="Picture 4" descr="http://medstat.med.utah.edu/kw/ecg/mml/ecg_sinus_brady.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4817" y="355600"/>
            <a:ext cx="9188768" cy="637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617D9B3-68D3-4DDE-A773-7EF702840C39}" type="slidenum">
              <a:rPr lang="ar-SA" altLang="en-US" smtClean="0"/>
              <a:pPr/>
              <a:t>15</a:t>
            </a:fld>
            <a:endParaRPr lang="en-US" altLang="en-US"/>
          </a:p>
        </p:txBody>
      </p:sp>
    </p:spTree>
    <p:extLst>
      <p:ext uri="{BB962C8B-B14F-4D97-AF65-F5344CB8AC3E}">
        <p14:creationId xmlns:p14="http://schemas.microsoft.com/office/powerpoint/2010/main" val="163668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228600" y="88953"/>
            <a:ext cx="10058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lstStyle>
            <a:lvl1pPr algn="l">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buClrTx/>
              <a:buFontTx/>
              <a:buNone/>
            </a:pPr>
            <a:r>
              <a:rPr lang="en-US" altLang="en-US" sz="1500" dirty="0">
                <a:cs typeface="Arial" charset="0"/>
              </a:rPr>
              <a:t> </a:t>
            </a:r>
            <a:endParaRPr lang="en-US" altLang="en-US" b="1" dirty="0">
              <a:latin typeface="Courier New" pitchFamily="49" charset="0"/>
              <a:cs typeface="Courier New" pitchFamily="49" charset="0"/>
            </a:endParaRPr>
          </a:p>
          <a:p>
            <a:pPr algn="ctr">
              <a:buClrTx/>
              <a:buFontTx/>
              <a:buNone/>
            </a:pPr>
            <a:r>
              <a:rPr lang="en-US" altLang="en-US" b="1" u="sng" dirty="0">
                <a:solidFill>
                  <a:srgbClr val="0000FF"/>
                </a:solidFill>
              </a:rPr>
              <a:t>WHAT  IS  ARRHYTHMIA?</a:t>
            </a:r>
            <a:r>
              <a:rPr lang="en-US" altLang="en-US" b="1" dirty="0">
                <a:solidFill>
                  <a:srgbClr val="0000FF"/>
                </a:solidFill>
              </a:rPr>
              <a:t>	</a:t>
            </a:r>
          </a:p>
          <a:p>
            <a:pPr algn="ctr">
              <a:buClrTx/>
              <a:buFontTx/>
              <a:buNone/>
            </a:pPr>
            <a:endParaRPr lang="en-US" altLang="en-US" b="1" dirty="0"/>
          </a:p>
          <a:p>
            <a:pPr>
              <a:buClrTx/>
              <a:buFontTx/>
              <a:buNone/>
            </a:pPr>
            <a:r>
              <a:rPr lang="en-US" altLang="en-US" b="1" dirty="0"/>
              <a:t> An </a:t>
            </a:r>
            <a:r>
              <a:rPr lang="en-US" altLang="en-US" dirty="0">
                <a:solidFill>
                  <a:srgbClr val="FF0000"/>
                </a:solidFill>
              </a:rPr>
              <a:t>a</a:t>
            </a:r>
            <a:r>
              <a:rPr lang="en-US" altLang="en-US" b="1" dirty="0">
                <a:solidFill>
                  <a:srgbClr val="FF0000"/>
                </a:solidFill>
              </a:rPr>
              <a:t>bnormality</a:t>
            </a:r>
            <a:r>
              <a:rPr lang="en-US" altLang="en-US" b="1" dirty="0"/>
              <a:t> in the :</a:t>
            </a:r>
          </a:p>
          <a:p>
            <a:pPr algn="ctr">
              <a:buClrTx/>
              <a:buFontTx/>
              <a:buNone/>
            </a:pPr>
            <a:r>
              <a:rPr lang="en-US" altLang="en-US" b="1" dirty="0"/>
              <a:t>       ■  rate  ...............     high= tachycardia		                           </a:t>
            </a:r>
          </a:p>
          <a:p>
            <a:pPr algn="ctr">
              <a:buClrTx/>
              <a:buFontTx/>
              <a:buNone/>
            </a:pPr>
            <a:r>
              <a:rPr lang="en-US" altLang="en-US" b="1" dirty="0"/>
              <a:t>                              low = bradycardia                      </a:t>
            </a:r>
          </a:p>
          <a:p>
            <a:pPr>
              <a:buClrTx/>
              <a:buFontTx/>
              <a:buNone/>
            </a:pPr>
            <a:r>
              <a:rPr lang="en-US" altLang="en-US" b="1" dirty="0"/>
              <a:t>          </a:t>
            </a:r>
          </a:p>
          <a:p>
            <a:pPr>
              <a:buClrTx/>
              <a:buFontTx/>
              <a:buNone/>
            </a:pPr>
            <a:r>
              <a:rPr lang="en-US" altLang="en-US" dirty="0"/>
              <a:t>          </a:t>
            </a:r>
            <a:r>
              <a:rPr lang="en-US" altLang="en-US" b="1" dirty="0"/>
              <a:t>■  regularity .....      </a:t>
            </a:r>
            <a:r>
              <a:rPr lang="en-US" altLang="en-US" b="1" dirty="0" err="1"/>
              <a:t>Extrasystoles</a:t>
            </a:r>
            <a:endParaRPr lang="en-US" altLang="en-US" b="1" dirty="0"/>
          </a:p>
          <a:p>
            <a:pPr algn="ctr">
              <a:buClrTx/>
              <a:buFontTx/>
              <a:buNone/>
            </a:pPr>
            <a:r>
              <a:rPr lang="en-US" altLang="en-US" b="1" dirty="0"/>
              <a:t>                           (PAC, PVC)</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16</a:t>
            </a:fld>
            <a:endParaRPr lang="en-US" altLang="en-US"/>
          </a:p>
        </p:txBody>
      </p:sp>
    </p:spTree>
    <p:extLst>
      <p:ext uri="{BB962C8B-B14F-4D97-AF65-F5344CB8AC3E}">
        <p14:creationId xmlns:p14="http://schemas.microsoft.com/office/powerpoint/2010/main" val="107401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a:p>
        </p:txBody>
      </p:sp>
      <p:pic>
        <p:nvPicPr>
          <p:cNvPr id="31747" name="Picture 3" descr="ecg_mult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355600"/>
            <a:ext cx="8951278" cy="63737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17</a:t>
            </a:fld>
            <a:endParaRPr lang="en-US" altLang="en-US"/>
          </a:p>
        </p:txBody>
      </p:sp>
    </p:spTree>
    <p:extLst>
      <p:ext uri="{BB962C8B-B14F-4D97-AF65-F5344CB8AC3E}">
        <p14:creationId xmlns:p14="http://schemas.microsoft.com/office/powerpoint/2010/main" val="146957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a:p>
        </p:txBody>
      </p:sp>
      <p:pic>
        <p:nvPicPr>
          <p:cNvPr id="32771" name="Picture 3" descr="ecg_atrial_fi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817" y="662094"/>
            <a:ext cx="9029858" cy="622130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18</a:t>
            </a:fld>
            <a:endParaRPr lang="en-US" altLang="en-US"/>
          </a:p>
        </p:txBody>
      </p:sp>
    </p:spTree>
    <p:extLst>
      <p:ext uri="{BB962C8B-B14F-4D97-AF65-F5344CB8AC3E}">
        <p14:creationId xmlns:p14="http://schemas.microsoft.com/office/powerpoint/2010/main" val="66223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a:latin typeface="Courier New" pitchFamily="49" charset="0"/>
              <a:cs typeface="Courier New" pitchFamily="49" charset="0"/>
            </a:endParaRPr>
          </a:p>
          <a:p>
            <a:pPr eaLnBrk="1" hangingPunct="1">
              <a:defRPr/>
            </a:pPr>
            <a:r>
              <a:rPr lang="en-US" sz="3200" b="1" u="sng" dirty="0">
                <a:solidFill>
                  <a:srgbClr val="0000FF"/>
                </a:solidFill>
                <a:latin typeface="Arial" panose="020B0604020202020204" pitchFamily="34" charset="0"/>
                <a:cs typeface="Arial" panose="020B0604020202020204" pitchFamily="34" charset="0"/>
              </a:rPr>
              <a:t>WHAT  IS  ARRHYTHMIA?</a:t>
            </a:r>
            <a:r>
              <a:rPr lang="en-US" sz="3200" b="1" dirty="0">
                <a:solidFill>
                  <a:srgbClr val="0000FF"/>
                </a:solidFill>
                <a:latin typeface="Arial" panose="020B0604020202020204" pitchFamily="34" charset="0"/>
                <a:cs typeface="Arial" panose="020B0604020202020204" pitchFamily="34" charset="0"/>
              </a:rPr>
              <a:t>	</a:t>
            </a:r>
          </a:p>
          <a:p>
            <a:pPr eaLnBrk="1" hangingPunct="1">
              <a:defRPr/>
            </a:pPr>
            <a:endParaRPr lang="en-US" sz="3200" b="1" dirty="0">
              <a:solidFill>
                <a:srgbClr val="0000FF"/>
              </a:solidFill>
              <a:latin typeface="Arial" panose="020B0604020202020204" pitchFamily="34" charset="0"/>
              <a:cs typeface="Arial" panose="020B0604020202020204" pitchFamily="34" charset="0"/>
            </a:endParaRPr>
          </a:p>
          <a:p>
            <a:pPr algn="l" eaLnBrk="1" hangingPunct="1">
              <a:defRPr/>
            </a:pPr>
            <a:r>
              <a:rPr lang="en-US" sz="3200" b="1" dirty="0">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An </a:t>
            </a:r>
            <a:r>
              <a:rPr lang="en-US" sz="3200" b="1" dirty="0">
                <a:solidFill>
                  <a:srgbClr val="FF0000"/>
                </a:solidFill>
                <a:latin typeface="Arial" panose="020B0604020202020204" pitchFamily="34" charset="0"/>
                <a:cs typeface="Arial" panose="020B0604020202020204" pitchFamily="34" charset="0"/>
              </a:rPr>
              <a:t>abnormality</a:t>
            </a:r>
            <a:r>
              <a:rPr lang="en-US" sz="3200" b="1" dirty="0">
                <a:solidFill>
                  <a:schemeClr val="tx1"/>
                </a:solidFill>
                <a:latin typeface="Arial" panose="020B0604020202020204" pitchFamily="34" charset="0"/>
                <a:cs typeface="Arial" panose="020B0604020202020204" pitchFamily="34" charset="0"/>
              </a:rPr>
              <a:t> in the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  rate  ............... high= tachycardia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low = </a:t>
            </a:r>
            <a:r>
              <a:rPr lang="en-US" sz="3200" b="1" dirty="0" err="1">
                <a:solidFill>
                  <a:schemeClr val="tx1"/>
                </a:solidFill>
                <a:latin typeface="Arial" panose="020B0604020202020204" pitchFamily="34" charset="0"/>
                <a:cs typeface="Arial" panose="020B0604020202020204" pitchFamily="34" charset="0"/>
              </a:rPr>
              <a:t>bradycardia</a:t>
            </a:r>
            <a:r>
              <a:rPr lang="en-US" sz="32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  regularity .....     </a:t>
            </a:r>
            <a:r>
              <a:rPr lang="en-US" sz="3200" b="1" dirty="0" err="1">
                <a:solidFill>
                  <a:schemeClr val="tx1"/>
                </a:solidFill>
                <a:latin typeface="Arial" panose="020B0604020202020204" pitchFamily="34" charset="0"/>
                <a:cs typeface="Arial" panose="020B0604020202020204" pitchFamily="34" charset="0"/>
              </a:rPr>
              <a:t>extrasystoles</a:t>
            </a: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  site of origin ...  ectopic pacemakers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  or disturbance in conduction     </a:t>
            </a:r>
          </a:p>
        </p:txBody>
      </p:sp>
    </p:spTree>
    <p:extLst>
      <p:ext uri="{BB962C8B-B14F-4D97-AF65-F5344CB8AC3E}">
        <p14:creationId xmlns:p14="http://schemas.microsoft.com/office/powerpoint/2010/main" val="290531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32840"/>
            <a:ext cx="8549640" cy="1143000"/>
          </a:xfrm>
        </p:spPr>
        <p:txBody>
          <a:bodyPr/>
          <a:lstStyle/>
          <a:p>
            <a:pPr eaLnBrk="1" hangingPunct="1">
              <a:defRPr/>
            </a:pPr>
            <a:r>
              <a:rPr lang="en-US" sz="5400" b="1" dirty="0">
                <a:solidFill>
                  <a:srgbClr val="0000FF"/>
                </a:solidFill>
                <a:latin typeface="Arial" panose="020B0604020202020204" pitchFamily="34" charset="0"/>
                <a:cs typeface="Arial" panose="020B0604020202020204" pitchFamily="34" charset="0"/>
              </a:rPr>
              <a:t>Antiarrhythmic Drugs</a:t>
            </a:r>
          </a:p>
        </p:txBody>
      </p:sp>
      <p:sp>
        <p:nvSpPr>
          <p:cNvPr id="4" name="Content Placeholder 4"/>
          <p:cNvSpPr txBox="1">
            <a:spLocks/>
          </p:cNvSpPr>
          <p:nvPr/>
        </p:nvSpPr>
        <p:spPr bwMode="auto">
          <a:xfrm>
            <a:off x="1371600" y="1796693"/>
            <a:ext cx="7086600" cy="2133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a:extLst/>
        </p:spPr>
        <p:txBody>
          <a:bodyPr vert="horz" wrap="square" lIns="99269" tIns="49635" rIns="99269" bIns="49635" numCol="1" rtlCol="0" anchor="t" anchorCtr="0" compatLnSpc="1">
            <a:prstTxWarp prst="textNoShape">
              <a:avLst/>
            </a:prstTxWarp>
            <a:normAutofit/>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97106" indent="-277974" algn="ctr" defTabSz="992695" eaLnBrk="1" fontAlgn="auto" hangingPunct="1">
              <a:spcAft>
                <a:spcPts val="0"/>
              </a:spcAft>
              <a:buFont typeface="Arial" panose="020B0604020202020204" pitchFamily="34" charset="0"/>
              <a:buNone/>
              <a:defRPr/>
            </a:pPr>
            <a:endParaRPr lang="en-US" b="1" dirty="0">
              <a:solidFill>
                <a:srgbClr val="C00000"/>
              </a:solidFill>
            </a:endParaRPr>
          </a:p>
          <a:p>
            <a:pPr marL="397106" indent="-277974" algn="ctr" defTabSz="992695" eaLnBrk="1" fontAlgn="auto" hangingPunct="1">
              <a:spcAft>
                <a:spcPts val="0"/>
              </a:spcAft>
              <a:buFont typeface="Arial" panose="020B0604020202020204" pitchFamily="34" charset="0"/>
              <a:buNone/>
              <a:defRPr/>
            </a:pPr>
            <a:r>
              <a:rPr lang="en-US" sz="4000" dirty="0"/>
              <a:t>Dr. </a:t>
            </a:r>
            <a:r>
              <a:rPr lang="en-US" sz="4000" dirty="0" err="1"/>
              <a:t>Aliah</a:t>
            </a:r>
            <a:r>
              <a:rPr lang="en-US" sz="4000" dirty="0"/>
              <a:t> </a:t>
            </a:r>
            <a:r>
              <a:rPr lang="en-US" sz="4000" dirty="0" err="1"/>
              <a:t>Alshanwani</a:t>
            </a:r>
            <a:endParaRPr lang="ar-SA" sz="4000" b="1" dirty="0"/>
          </a:p>
        </p:txBody>
      </p:sp>
      <p:pic>
        <p:nvPicPr>
          <p:cNvPr id="5" name="Picture 4" descr="static heart showing arrhyth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3352800" cy="246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3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Arial" panose="020B0604020202020204" pitchFamily="34" charset="0"/>
                <a:cs typeface="Arial" panose="020B0604020202020204" pitchFamily="34" charset="0"/>
              </a:rPr>
              <a:t>Disturbances in conduction</a:t>
            </a:r>
            <a:endParaRPr lang="en-US"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20</a:t>
            </a:fld>
            <a:endParaRPr lang="en-US" alt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600200"/>
            <a:ext cx="9372600" cy="5715000"/>
          </a:xfrm>
          <a:prstGeom prst="rect">
            <a:avLst/>
          </a:prstGeom>
        </p:spPr>
      </p:pic>
    </p:spTree>
    <p:extLst>
      <p:ext uri="{BB962C8B-B14F-4D97-AF65-F5344CB8AC3E}">
        <p14:creationId xmlns:p14="http://schemas.microsoft.com/office/powerpoint/2010/main" val="46892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D89826-EC8E-40FA-8AED-F521038AC467}" type="slidenum">
              <a:rPr lang="ar-SA" altLang="en-US" smtClean="0"/>
              <a:pPr/>
              <a:t>21</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906000" cy="7429500"/>
          </a:xfrm>
          <a:prstGeom prst="rect">
            <a:avLst/>
          </a:prstGeom>
        </p:spPr>
      </p:pic>
    </p:spTree>
    <p:extLst>
      <p:ext uri="{BB962C8B-B14F-4D97-AF65-F5344CB8AC3E}">
        <p14:creationId xmlns:p14="http://schemas.microsoft.com/office/powerpoint/2010/main" val="334489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dirty="0"/>
          </a:p>
        </p:txBody>
      </p:sp>
      <p:sp>
        <p:nvSpPr>
          <p:cNvPr id="3" name="Rectangle 2"/>
          <p:cNvSpPr/>
          <p:nvPr/>
        </p:nvSpPr>
        <p:spPr>
          <a:xfrm>
            <a:off x="-152400" y="1949440"/>
            <a:ext cx="10210800" cy="5324535"/>
          </a:xfrm>
          <a:prstGeom prst="rect">
            <a:avLst/>
          </a:prstGeom>
        </p:spPr>
        <p:txBody>
          <a:bodyPr wrap="square">
            <a:spAutoFit/>
          </a:bodyPr>
          <a:lstStyle/>
          <a:p>
            <a:pPr algn="ctr">
              <a:defRPr/>
            </a:pPr>
            <a:r>
              <a:rPr lang="en-US" sz="3200" dirty="0">
                <a:latin typeface="Arial" panose="020B0604020202020204" pitchFamily="34" charset="0"/>
                <a:cs typeface="Arial" panose="020B0604020202020204" pitchFamily="34" charset="0"/>
              </a:rPr>
              <a:t>The ultimate goal of therapy </a:t>
            </a:r>
          </a:p>
          <a:p>
            <a:pPr algn="ctr">
              <a:defRPr/>
            </a:pPr>
            <a:r>
              <a:rPr lang="en-US" sz="3200" dirty="0">
                <a:latin typeface="Arial" panose="020B0604020202020204" pitchFamily="34" charset="0"/>
                <a:cs typeface="Arial" panose="020B0604020202020204" pitchFamily="34" charset="0"/>
                <a:sym typeface="Wingdings"/>
              </a:rPr>
              <a:t>    </a:t>
            </a:r>
          </a:p>
          <a:p>
            <a:pPr algn="ctr">
              <a:defRPr/>
            </a:pPr>
            <a:r>
              <a:rPr lang="en-US" dirty="0">
                <a:latin typeface="Arial" panose="020B0604020202020204" pitchFamily="34" charset="0"/>
                <a:cs typeface="Arial" panose="020B0604020202020204" pitchFamily="34" charset="0"/>
                <a:sym typeface="Wingdings"/>
              </a:rPr>
              <a:t> </a:t>
            </a:r>
            <a:r>
              <a:rPr lang="en-US" sz="3200" dirty="0">
                <a:latin typeface="Arial" panose="020B0604020202020204" pitchFamily="34" charset="0"/>
                <a:cs typeface="Arial" panose="020B0604020202020204" pitchFamily="34" charset="0"/>
                <a:sym typeface="Wingdings"/>
              </a:rPr>
              <a:t></a:t>
            </a:r>
            <a:endParaRPr lang="en-US" sz="3200" dirty="0">
              <a:latin typeface="Arial" panose="020B0604020202020204" pitchFamily="34" charset="0"/>
              <a:cs typeface="Arial" panose="020B0604020202020204" pitchFamily="34" charset="0"/>
            </a:endParaRPr>
          </a:p>
          <a:p>
            <a:pPr algn="ctr">
              <a:defRPr/>
            </a:pPr>
            <a:r>
              <a:rPr lang="en-US" sz="3200" dirty="0">
                <a:latin typeface="Arial" panose="020B0604020202020204" pitchFamily="34" charset="0"/>
                <a:cs typeface="Arial" panose="020B0604020202020204" pitchFamily="34" charset="0"/>
              </a:rPr>
              <a:t>Restore normal rhythm &amp; condu</a:t>
            </a:r>
            <a:r>
              <a:rPr lang="en-US" sz="2800" dirty="0">
                <a:latin typeface="Arial" panose="020B0604020202020204" pitchFamily="34" charset="0"/>
                <a:cs typeface="Arial" panose="020B0604020202020204" pitchFamily="34" charset="0"/>
              </a:rPr>
              <a:t>ction</a:t>
            </a:r>
          </a:p>
          <a:p>
            <a:pPr>
              <a:defRPr/>
            </a:pPr>
            <a:r>
              <a:rPr lang="en-US" dirty="0">
                <a:latin typeface="Arial" panose="020B0604020202020204" pitchFamily="34" charset="0"/>
                <a:cs typeface="Arial" panose="020B0604020202020204" pitchFamily="34" charset="0"/>
                <a:sym typeface="Wingdings"/>
              </a:rPr>
              <a:t> </a:t>
            </a:r>
          </a:p>
          <a:p>
            <a:pPr>
              <a:defRPr/>
            </a:pPr>
            <a:r>
              <a:rPr lang="en-US" dirty="0">
                <a:latin typeface="Arial" panose="020B0604020202020204" pitchFamily="34" charset="0"/>
                <a:cs typeface="Arial" panose="020B0604020202020204" pitchFamily="34" charset="0"/>
                <a:sym typeface="Wingdings"/>
              </a:rPr>
              <a:t>                    </a:t>
            </a:r>
            <a:r>
              <a:rPr lang="en-US" sz="3200" dirty="0">
                <a:latin typeface="Arial" panose="020B0604020202020204" pitchFamily="34" charset="0"/>
                <a:cs typeface="Arial" panose="020B0604020202020204" pitchFamily="34" charset="0"/>
                <a:sym typeface="Wingdings"/>
              </a:rPr>
              <a:t>                                             </a:t>
            </a:r>
            <a:endParaRPr lang="en-US" sz="3200" dirty="0">
              <a:latin typeface="Arial" panose="020B0604020202020204" pitchFamily="34" charset="0"/>
              <a:cs typeface="Arial" panose="020B0604020202020204" pitchFamily="34" charset="0"/>
            </a:endParaRPr>
          </a:p>
          <a:p>
            <a:pPr algn="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Maintenance of                             Prevention of more </a:t>
            </a:r>
          </a:p>
          <a:p>
            <a:pPr>
              <a:defRPr/>
            </a:pPr>
            <a:r>
              <a:rPr lang="en-US" sz="2800" dirty="0">
                <a:latin typeface="Arial" panose="020B0604020202020204" pitchFamily="34" charset="0"/>
                <a:cs typeface="Arial" panose="020B0604020202020204" pitchFamily="34" charset="0"/>
              </a:rPr>
              <a:t>     normal rhythm                              serious arrhythmias</a:t>
            </a:r>
          </a:p>
          <a:p>
            <a:pPr>
              <a:defRPr/>
            </a:pPr>
            <a:endParaRPr lang="en-US" sz="28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9" name="Rectangle 8"/>
          <p:cNvSpPr/>
          <p:nvPr/>
        </p:nvSpPr>
        <p:spPr>
          <a:xfrm>
            <a:off x="228600" y="304800"/>
            <a:ext cx="9448800" cy="646331"/>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Therapeutic use of antiarrhythmic drugs</a:t>
            </a:r>
          </a:p>
        </p:txBody>
      </p:sp>
    </p:spTree>
    <p:extLst>
      <p:ext uri="{BB962C8B-B14F-4D97-AF65-F5344CB8AC3E}">
        <p14:creationId xmlns:p14="http://schemas.microsoft.com/office/powerpoint/2010/main" val="150595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76200"/>
            <a:ext cx="9051925" cy="1219200"/>
          </a:xfrm>
        </p:spPr>
        <p:txBody>
          <a:bodyPr/>
          <a:lstStyle/>
          <a:p>
            <a:pPr>
              <a:defRPr/>
            </a:pPr>
            <a:r>
              <a:rPr lang="en-US" sz="3600" b="1" dirty="0">
                <a:solidFill>
                  <a:srgbClr val="0000FF"/>
                </a:solidFill>
                <a:latin typeface="Arial" panose="020B0604020202020204" pitchFamily="34" charset="0"/>
                <a:cs typeface="Arial" panose="020B0604020202020204" pitchFamily="34" charset="0"/>
              </a:rPr>
              <a:t>How antiarrhythmic drugs produce these effects?</a:t>
            </a:r>
          </a:p>
        </p:txBody>
      </p:sp>
      <p:sp>
        <p:nvSpPr>
          <p:cNvPr id="3" name="Content Placeholder 2"/>
          <p:cNvSpPr>
            <a:spLocks noGrp="1"/>
          </p:cNvSpPr>
          <p:nvPr>
            <p:ph idx="1"/>
          </p:nvPr>
        </p:nvSpPr>
        <p:spPr>
          <a:xfrm>
            <a:off x="228599" y="1305261"/>
            <a:ext cx="9601200" cy="5781339"/>
          </a:xfrm>
        </p:spPr>
        <p:txBody>
          <a:bodyPr/>
          <a:lstStyle/>
          <a:p>
            <a:pPr marL="0" indent="0">
              <a:buNone/>
              <a:defRPr/>
            </a:pPr>
            <a:endParaRPr lang="en-US" sz="3200" b="1" dirty="0">
              <a:solidFill>
                <a:srgbClr val="FF0000"/>
              </a:solidFill>
              <a:latin typeface="Arial" panose="020B0604020202020204" pitchFamily="34" charset="0"/>
              <a:cs typeface="Arial" panose="020B0604020202020204" pitchFamily="34" charset="0"/>
            </a:endParaRPr>
          </a:p>
          <a:p>
            <a:pPr>
              <a:defRPr/>
            </a:pPr>
            <a:r>
              <a:rPr lang="en-US" sz="3200" b="1" u="sng" dirty="0">
                <a:latin typeface="Arial" panose="020B0604020202020204" pitchFamily="34" charset="0"/>
                <a:cs typeface="Arial" panose="020B0604020202020204" pitchFamily="34" charset="0"/>
                <a:sym typeface="Wingdings"/>
              </a:rPr>
              <a:t>Slow</a:t>
            </a:r>
            <a:r>
              <a:rPr lang="en-US" sz="3200" b="1" dirty="0">
                <a:latin typeface="Arial" panose="020B0604020202020204" pitchFamily="34" charset="0"/>
                <a:cs typeface="Arial" panose="020B0604020202020204" pitchFamily="34" charset="0"/>
                <a:sym typeface="Wingdings"/>
              </a:rPr>
              <a:t> conduction velocity</a:t>
            </a:r>
          </a:p>
          <a:p>
            <a:pPr>
              <a:defRPr/>
            </a:pPr>
            <a:endParaRPr lang="en-US" sz="3200" b="1" dirty="0">
              <a:latin typeface="Arial" panose="020B0604020202020204" pitchFamily="34" charset="0"/>
              <a:cs typeface="Arial" panose="020B0604020202020204" pitchFamily="34" charset="0"/>
              <a:sym typeface="Wingdings"/>
            </a:endParaRPr>
          </a:p>
          <a:p>
            <a:pPr>
              <a:defRPr/>
            </a:pPr>
            <a:r>
              <a:rPr lang="en-US" sz="3200" b="1" u="sng" dirty="0">
                <a:latin typeface="Arial" panose="020B0604020202020204" pitchFamily="34" charset="0"/>
                <a:cs typeface="Arial" panose="020B0604020202020204" pitchFamily="34" charset="0"/>
                <a:sym typeface="Wingdings"/>
              </a:rPr>
              <a:t>Altering</a:t>
            </a:r>
            <a:r>
              <a:rPr lang="en-US" sz="3200" b="1" dirty="0">
                <a:latin typeface="Arial" panose="020B0604020202020204" pitchFamily="34" charset="0"/>
                <a:cs typeface="Arial" panose="020B0604020202020204" pitchFamily="34" charset="0"/>
                <a:sym typeface="Wingdings"/>
              </a:rPr>
              <a:t> the excitability of cardiac cells by prolonging the effective refractory period (ERP)</a:t>
            </a:r>
          </a:p>
          <a:p>
            <a:pPr marL="0" indent="0">
              <a:buNone/>
              <a:defRPr/>
            </a:pPr>
            <a:endParaRPr lang="en-US" sz="3200" b="1" dirty="0">
              <a:latin typeface="Arial" panose="020B0604020202020204" pitchFamily="34" charset="0"/>
              <a:cs typeface="Arial" panose="020B0604020202020204" pitchFamily="34" charset="0"/>
              <a:sym typeface="Wingdings"/>
            </a:endParaRPr>
          </a:p>
          <a:p>
            <a:pPr>
              <a:defRPr/>
            </a:pPr>
            <a:r>
              <a:rPr lang="en-US" sz="3200" b="1" u="sng" dirty="0">
                <a:latin typeface="Arial" panose="020B0604020202020204" pitchFamily="34" charset="0"/>
                <a:cs typeface="Arial" panose="020B0604020202020204" pitchFamily="34" charset="0"/>
                <a:sym typeface="Wingdings"/>
              </a:rPr>
              <a:t>Suppressing</a:t>
            </a:r>
            <a:r>
              <a:rPr lang="en-US" sz="3200" b="1" dirty="0">
                <a:latin typeface="Arial" panose="020B0604020202020204" pitchFamily="34" charset="0"/>
                <a:cs typeface="Arial" panose="020B0604020202020204" pitchFamily="34" charset="0"/>
                <a:sym typeface="Wingdings"/>
              </a:rPr>
              <a:t> ectopic </a:t>
            </a:r>
            <a:r>
              <a:rPr lang="en-US" sz="3200" b="1" dirty="0">
                <a:latin typeface="Arial" panose="020B0604020202020204" pitchFamily="34" charset="0"/>
                <a:cs typeface="Arial" panose="020B0604020202020204" pitchFamily="34" charset="0"/>
              </a:rPr>
              <a:t>pacemaker activity by inhibiting phase 4 slow depolarization</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23</a:t>
            </a:fld>
            <a:endParaRPr lang="en-US" altLang="en-US"/>
          </a:p>
        </p:txBody>
      </p:sp>
    </p:spTree>
    <p:extLst>
      <p:ext uri="{BB962C8B-B14F-4D97-AF65-F5344CB8AC3E}">
        <p14:creationId xmlns:p14="http://schemas.microsoft.com/office/powerpoint/2010/main" val="157641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64718" y="76200"/>
            <a:ext cx="9917482" cy="6553200"/>
          </a:xfrm>
        </p:spPr>
        <p:txBody>
          <a:bodyPr/>
          <a:lstStyle/>
          <a:p>
            <a:pPr algn="l" eaLnBrk="1" hangingPunct="1">
              <a:defRPr/>
            </a:pPr>
            <a:r>
              <a:rPr lang="en-US" sz="900" b="1" dirty="0">
                <a:cs typeface="Arial" charset="0"/>
              </a:rPr>
              <a:t> </a:t>
            </a:r>
          </a:p>
          <a:p>
            <a:pPr algn="l" eaLnBrk="1" hangingPunct="1">
              <a:defRPr/>
            </a:pPr>
            <a:r>
              <a:rPr lang="en-US" sz="3000" b="1" dirty="0">
                <a:solidFill>
                  <a:srgbClr val="FF0000"/>
                </a:solidFill>
              </a:rPr>
              <a:t>                      </a:t>
            </a:r>
            <a:endParaRPr lang="en-US" sz="4800" b="1" dirty="0">
              <a:solidFill>
                <a:srgbClr val="FF0000"/>
              </a:solidFill>
            </a:endParaRPr>
          </a:p>
          <a:p>
            <a:pPr eaLnBrk="1" hangingPunct="1">
              <a:defRPr/>
            </a:pPr>
            <a:r>
              <a:rPr lang="en-US" sz="4800" b="1" dirty="0">
                <a:solidFill>
                  <a:srgbClr val="0000FF"/>
                </a:solidFill>
              </a:rPr>
              <a:t>CLASSIFICATION</a:t>
            </a:r>
          </a:p>
          <a:p>
            <a:pPr eaLnBrk="1" hangingPunct="1">
              <a:defRPr/>
            </a:pPr>
            <a:r>
              <a:rPr lang="en-US" b="1" dirty="0">
                <a:solidFill>
                  <a:srgbClr val="0000FF"/>
                </a:solidFill>
              </a:rPr>
              <a:t> </a:t>
            </a:r>
            <a:r>
              <a:rPr lang="en-US" sz="4800" b="1" dirty="0">
                <a:solidFill>
                  <a:srgbClr val="0000FF"/>
                </a:solidFill>
              </a:rPr>
              <a:t>OF</a:t>
            </a:r>
          </a:p>
          <a:p>
            <a:pPr eaLnBrk="1" hangingPunct="1">
              <a:defRPr/>
            </a:pPr>
            <a:r>
              <a:rPr lang="en-US" sz="4800" b="1" dirty="0">
                <a:solidFill>
                  <a:srgbClr val="0000FF"/>
                </a:solidFill>
              </a:rPr>
              <a:t>    ANTIARRHYTHMIC DRUGS</a:t>
            </a:r>
          </a:p>
          <a:p>
            <a:pPr algn="l" eaLnBrk="1" hangingPunct="1">
              <a:defRPr/>
            </a:pPr>
            <a:endParaRPr lang="en-US" sz="4800" b="1" dirty="0">
              <a:solidFill>
                <a:srgbClr val="FF0000"/>
              </a:solidFill>
            </a:endParaRPr>
          </a:p>
          <a:p>
            <a:pPr algn="l" eaLnBrk="1" hangingPunct="1">
              <a:defRPr/>
            </a:pPr>
            <a:r>
              <a:rPr lang="en-US" sz="4800" b="1" dirty="0">
                <a:solidFill>
                  <a:srgbClr val="FF0000"/>
                </a:solidFill>
              </a:rPr>
              <a:t>      </a:t>
            </a:r>
          </a:p>
          <a:p>
            <a:pPr algn="l" eaLnBrk="1" hangingPunct="1">
              <a:defRPr/>
            </a:pPr>
            <a:r>
              <a:rPr lang="en-US" sz="4800" b="1" dirty="0">
                <a:solidFill>
                  <a:srgbClr val="FF0000"/>
                </a:solidFill>
              </a:rPr>
              <a:t>         </a:t>
            </a:r>
          </a:p>
        </p:txBody>
      </p:sp>
    </p:spTree>
    <p:extLst>
      <p:ext uri="{BB962C8B-B14F-4D97-AF65-F5344CB8AC3E}">
        <p14:creationId xmlns:p14="http://schemas.microsoft.com/office/powerpoint/2010/main" val="331443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b="1" dirty="0">
                <a:solidFill>
                  <a:srgbClr val="0000FF"/>
                </a:solidFill>
                <a:latin typeface="Arial" panose="020B0604020202020204" pitchFamily="34" charset="0"/>
                <a:cs typeface="Arial" panose="020B0604020202020204" pitchFamily="34" charset="0"/>
              </a:rPr>
              <a:t>Vaughn Williams classification</a:t>
            </a:r>
          </a:p>
        </p:txBody>
      </p:sp>
      <p:sp>
        <p:nvSpPr>
          <p:cNvPr id="36867" name="Rectangle 3"/>
          <p:cNvSpPr>
            <a:spLocks noGrp="1" noChangeArrowheads="1"/>
          </p:cNvSpPr>
          <p:nvPr>
            <p:ph idx="1"/>
          </p:nvPr>
        </p:nvSpPr>
        <p:spPr>
          <a:xfrm>
            <a:off x="152400" y="1706563"/>
            <a:ext cx="9906000" cy="4827587"/>
          </a:xfrm>
        </p:spPr>
        <p:txBody>
          <a:bodyPr/>
          <a:lstStyle/>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I</a:t>
            </a:r>
            <a:br>
              <a:rPr lang="en-US" sz="3000" b="1" dirty="0">
                <a:solidFill>
                  <a:srgbClr val="0000FF"/>
                </a:solidFill>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            Na+ channel blockers </a:t>
            </a:r>
          </a:p>
          <a:p>
            <a:pPr marL="0" indent="0" eaLnBrk="1" hangingPunct="1">
              <a:buNone/>
              <a:defRPr/>
            </a:pPr>
            <a:r>
              <a:rPr lang="en-US" sz="3000" b="1" dirty="0">
                <a:latin typeface="Arial" panose="020B0604020202020204" pitchFamily="34" charset="0"/>
                <a:cs typeface="Arial" panose="020B0604020202020204" pitchFamily="34" charset="0"/>
              </a:rPr>
              <a:t>           (membrane stabilizing drugs)</a:t>
            </a:r>
          </a:p>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II:</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solidFill>
                  <a:srgbClr val="0000FF"/>
                </a:solidFill>
                <a:latin typeface="Arial" panose="020B0604020202020204" pitchFamily="34" charset="0"/>
                <a:cs typeface="Arial" panose="020B0604020202020204" pitchFamily="34" charset="0"/>
              </a:rPr>
              <a:t>           </a:t>
            </a:r>
            <a:r>
              <a:rPr lang="el-GR" sz="3000" b="1" dirty="0">
                <a:latin typeface="Arial" panose="020B0604020202020204" pitchFamily="34" charset="0"/>
                <a:cs typeface="Arial" panose="020B0604020202020204" pitchFamily="34" charset="0"/>
              </a:rPr>
              <a:t>β</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adrenoceptor</a:t>
            </a:r>
            <a:r>
              <a:rPr lang="en-US" sz="3000" b="1" dirty="0">
                <a:latin typeface="Arial" panose="020B0604020202020204" pitchFamily="34" charset="0"/>
                <a:cs typeface="Arial" panose="020B0604020202020204" pitchFamily="34" charset="0"/>
              </a:rPr>
              <a:t> blockers</a:t>
            </a:r>
          </a:p>
          <a:p>
            <a:pPr marL="0" indent="0" eaLnBrk="1" hangingPunct="1">
              <a:buNone/>
              <a:defRPr/>
            </a:pPr>
            <a:r>
              <a:rPr lang="en-US" sz="3000" b="1" u="sng" dirty="0">
                <a:solidFill>
                  <a:srgbClr val="0000FF"/>
                </a:solidFill>
                <a:latin typeface="Arial" panose="020B0604020202020204" pitchFamily="34" charset="0"/>
                <a:cs typeface="Arial" panose="020B0604020202020204" pitchFamily="34" charset="0"/>
              </a:rPr>
              <a:t>CLASS III:</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latin typeface="Arial" panose="020B0604020202020204" pitchFamily="34" charset="0"/>
                <a:cs typeface="Arial" panose="020B0604020202020204" pitchFamily="34" charset="0"/>
              </a:rPr>
              <a:t>           Drugs that prolong action potential duration   </a:t>
            </a:r>
          </a:p>
          <a:p>
            <a:pPr eaLnBrk="1" hangingPunct="1">
              <a:buFontTx/>
              <a:buNone/>
              <a:defRPr/>
            </a:pPr>
            <a:r>
              <a:rPr lang="en-US" sz="3000" b="1" u="sng" dirty="0">
                <a:solidFill>
                  <a:srgbClr val="0000FF"/>
                </a:solidFill>
                <a:latin typeface="Arial" panose="020B0604020202020204" pitchFamily="34" charset="0"/>
                <a:cs typeface="Arial" panose="020B0604020202020204" pitchFamily="34" charset="0"/>
              </a:rPr>
              <a:t>CLASS IV:</a:t>
            </a:r>
            <a:r>
              <a:rPr lang="en-US" sz="3000"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3000" b="1" dirty="0">
                <a:latin typeface="Arial" panose="020B0604020202020204" pitchFamily="34" charset="0"/>
                <a:cs typeface="Arial" panose="020B0604020202020204" pitchFamily="34" charset="0"/>
              </a:rPr>
              <a:t>           Calcium channel blockers.</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25</a:t>
            </a:fld>
            <a:endParaRPr lang="en-US" altLang="en-US"/>
          </a:p>
        </p:txBody>
      </p:sp>
    </p:spTree>
    <p:extLst>
      <p:ext uri="{BB962C8B-B14F-4D97-AF65-F5344CB8AC3E}">
        <p14:creationId xmlns:p14="http://schemas.microsoft.com/office/powerpoint/2010/main" val="205514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52400" y="12290"/>
            <a:ext cx="10058400" cy="7315200"/>
          </a:xfrm>
        </p:spPr>
        <p:txBody>
          <a:bodyPr/>
          <a:lstStyle/>
          <a:p>
            <a:pPr algn="l" eaLnBrk="1" hangingPunct="1">
              <a:defRPr/>
            </a:pPr>
            <a:r>
              <a:rPr lang="en-US" sz="1500" b="1" dirty="0">
                <a:cs typeface="Arial" charset="0"/>
              </a:rPr>
              <a:t> </a:t>
            </a:r>
            <a:endParaRPr lang="en-US" b="1" dirty="0">
              <a:latin typeface="Courier New" pitchFamily="49" charset="0"/>
              <a:cs typeface="Courier New" pitchFamily="49" charset="0"/>
            </a:endParaRPr>
          </a:p>
        </p:txBody>
      </p:sp>
      <p:sp>
        <p:nvSpPr>
          <p:cNvPr id="4" name="مستطيل 3"/>
          <p:cNvSpPr/>
          <p:nvPr/>
        </p:nvSpPr>
        <p:spPr>
          <a:xfrm>
            <a:off x="93279" y="12290"/>
            <a:ext cx="5943600" cy="7109639"/>
          </a:xfrm>
          <a:prstGeom prst="rect">
            <a:avLst/>
          </a:prstGeom>
        </p:spPr>
        <p:txBody>
          <a:bodyPr wrap="square">
            <a:spAutoFit/>
          </a:bodyPr>
          <a:lstStyle/>
          <a:p>
            <a:pPr marL="0" indent="0" algn="ctr" eaLnBrk="1" hangingPunct="1">
              <a:buNone/>
              <a:defRPr/>
            </a:pPr>
            <a:r>
              <a:rPr lang="en-US" sz="3600" u="sng" dirty="0">
                <a:solidFill>
                  <a:srgbClr val="0000FF"/>
                </a:solidFill>
                <a:latin typeface="Arial" panose="020B0604020202020204" pitchFamily="34" charset="0"/>
                <a:cs typeface="Arial" panose="020B0604020202020204" pitchFamily="34" charset="0"/>
              </a:rPr>
              <a:t>CLASS I</a:t>
            </a:r>
            <a:br>
              <a:rPr lang="en-US" sz="3200" dirty="0">
                <a:solidFill>
                  <a:srgbClr val="0000FF"/>
                </a:solidFill>
              </a:rPr>
            </a:br>
            <a:endParaRPr lang="en-US" sz="3200" dirty="0">
              <a:latin typeface="Arial" panose="020B0604020202020204" pitchFamily="34" charset="0"/>
              <a:cs typeface="Arial" panose="020B0604020202020204" pitchFamily="34" charset="0"/>
            </a:endParaRPr>
          </a:p>
          <a:p>
            <a:pPr marL="0" indent="0" eaLnBrk="1" hangingPunct="1">
              <a:buNone/>
              <a:defRPr/>
            </a:pPr>
            <a:r>
              <a:rPr lang="en-US" sz="3200" dirty="0">
                <a:latin typeface="Arial" panose="020B0604020202020204" pitchFamily="34" charset="0"/>
                <a:cs typeface="Arial" panose="020B0604020202020204" pitchFamily="34" charset="0"/>
              </a:rPr>
              <a:t>Drugs that block the influx of </a:t>
            </a:r>
            <a:r>
              <a:rPr lang="en-US" sz="3200" dirty="0">
                <a:solidFill>
                  <a:srgbClr val="FF0000"/>
                </a:solidFill>
                <a:latin typeface="Arial" panose="020B0604020202020204" pitchFamily="34" charset="0"/>
                <a:cs typeface="Arial" panose="020B0604020202020204" pitchFamily="34" charset="0"/>
              </a:rPr>
              <a:t>Na ions </a:t>
            </a:r>
            <a:r>
              <a:rPr lang="en-US" sz="3200" dirty="0">
                <a:latin typeface="Arial" panose="020B0604020202020204" pitchFamily="34" charset="0"/>
                <a:cs typeface="Arial" panose="020B0604020202020204" pitchFamily="34" charset="0"/>
              </a:rPr>
              <a:t>through </a:t>
            </a:r>
            <a:r>
              <a:rPr lang="en-US" sz="3200" dirty="0">
                <a:solidFill>
                  <a:srgbClr val="FF0000"/>
                </a:solidFill>
                <a:latin typeface="Arial" panose="020B0604020202020204" pitchFamily="34" charset="0"/>
                <a:cs typeface="Arial" panose="020B0604020202020204" pitchFamily="34" charset="0"/>
              </a:rPr>
              <a:t>Na channels     </a:t>
            </a:r>
          </a:p>
          <a:p>
            <a:pPr marL="0" indent="0" eaLnBrk="1" hangingPunct="1">
              <a:buNone/>
              <a:defRPr/>
            </a:pPr>
            <a:r>
              <a:rPr lang="en-US" sz="2800" dirty="0">
                <a:latin typeface="Arial" panose="020B0604020202020204" pitchFamily="34" charset="0"/>
                <a:cs typeface="Arial" panose="020B0604020202020204" pitchFamily="34" charset="0"/>
                <a:sym typeface="Wingdings"/>
              </a:rPr>
              <a:t>                       </a:t>
            </a:r>
            <a:endParaRPr lang="en-US" sz="3100" dirty="0">
              <a:latin typeface="Arial" panose="020B0604020202020204" pitchFamily="34" charset="0"/>
              <a:cs typeface="Arial" panose="020B0604020202020204" pitchFamily="34" charset="0"/>
            </a:endParaRPr>
          </a:p>
          <a:p>
            <a:pPr eaLnBrk="1" hangingPunct="1">
              <a:defRPr/>
            </a:pPr>
            <a:r>
              <a:rPr lang="en-US" sz="3100" dirty="0">
                <a:latin typeface="Arial" panose="020B0604020202020204" pitchFamily="34" charset="0"/>
                <a:cs typeface="Arial" panose="020B0604020202020204" pitchFamily="34" charset="0"/>
              </a:rPr>
              <a:t>1- decrease the rate of rise of</a:t>
            </a:r>
          </a:p>
          <a:p>
            <a:pPr marL="0" indent="0" eaLnBrk="1" hangingPunct="1">
              <a:buNone/>
              <a:defRPr/>
            </a:pPr>
            <a:r>
              <a:rPr lang="en-US" sz="3100" dirty="0">
                <a:latin typeface="Arial" panose="020B0604020202020204" pitchFamily="34" charset="0"/>
                <a:cs typeface="Arial" panose="020B0604020202020204" pitchFamily="34" charset="0"/>
              </a:rPr>
              <a:t>rapid depolarization (Phase O)  </a:t>
            </a:r>
          </a:p>
          <a:p>
            <a:pPr marL="0" indent="0" eaLnBrk="1" hangingPunct="1">
              <a:buNone/>
              <a:defRPr/>
            </a:pPr>
            <a:endParaRPr lang="en-US" sz="3100" dirty="0">
              <a:latin typeface="Arial" panose="020B0604020202020204" pitchFamily="34" charset="0"/>
              <a:cs typeface="Arial" panose="020B0604020202020204" pitchFamily="34" charset="0"/>
            </a:endParaRPr>
          </a:p>
          <a:p>
            <a:pPr eaLnBrk="1" hangingPunct="1">
              <a:defRPr/>
            </a:pPr>
            <a:r>
              <a:rPr lang="en-US" sz="3100" dirty="0">
                <a:latin typeface="Arial" panose="020B0604020202020204" pitchFamily="34" charset="0"/>
                <a:cs typeface="Arial" panose="020B0604020202020204" pitchFamily="34" charset="0"/>
              </a:rPr>
              <a:t>2- decrease phase 4 slow  </a:t>
            </a:r>
          </a:p>
          <a:p>
            <a:pPr eaLnBrk="1" hangingPunct="1">
              <a:defRPr/>
            </a:pPr>
            <a:r>
              <a:rPr lang="en-US" sz="3100" dirty="0">
                <a:latin typeface="Arial" panose="020B0604020202020204" pitchFamily="34" charset="0"/>
                <a:cs typeface="Arial" panose="020B0604020202020204" pitchFamily="34" charset="0"/>
              </a:rPr>
              <a:t>    depolarization</a:t>
            </a:r>
          </a:p>
          <a:p>
            <a:pPr marL="0" indent="0" eaLnBrk="1" hangingPunct="1">
              <a:buNone/>
              <a:defRPr/>
            </a:pPr>
            <a:r>
              <a:rPr lang="en-US" sz="3100" dirty="0">
                <a:latin typeface="Arial" panose="020B0604020202020204" pitchFamily="34" charset="0"/>
                <a:cs typeface="Arial" panose="020B0604020202020204" pitchFamily="34" charset="0"/>
              </a:rPr>
              <a:t>(suppress pacemaker activity)</a:t>
            </a:r>
          </a:p>
          <a:p>
            <a:pPr marL="0" indent="0" eaLnBrk="1" hangingPunct="1">
              <a:buNone/>
              <a:defRPr/>
            </a:pPr>
            <a:r>
              <a:rPr lang="en-US" sz="3100" dirty="0">
                <a:solidFill>
                  <a:srgbClr val="FF0000"/>
                </a:solidFill>
                <a:latin typeface="Arial" panose="020B0604020202020204" pitchFamily="34" charset="0"/>
                <a:cs typeface="Arial" panose="020B0604020202020204" pitchFamily="34" charset="0"/>
              </a:rPr>
              <a:t>         </a:t>
            </a:r>
          </a:p>
          <a:p>
            <a:pPr marL="0" indent="0" eaLnBrk="1" hangingPunct="1">
              <a:buNone/>
              <a:defRPr/>
            </a:pPr>
            <a:r>
              <a:rPr lang="en-US" sz="3100" dirty="0">
                <a:solidFill>
                  <a:srgbClr val="FF0000"/>
                </a:solidFill>
                <a:latin typeface="Arial" panose="020B0604020202020204" pitchFamily="34" charset="0"/>
                <a:cs typeface="Arial" panose="020B0604020202020204" pitchFamily="34" charset="0"/>
              </a:rPr>
              <a:t> (membrane stabilizing effect) </a:t>
            </a:r>
          </a:p>
          <a:p>
            <a:pPr marL="0" indent="0" eaLnBrk="1" hangingPunct="1">
              <a:buNone/>
              <a:defRPr/>
            </a:pPr>
            <a:endParaRPr lang="en-US" dirty="0">
              <a:latin typeface="Arial" panose="020B0604020202020204" pitchFamily="34" charset="0"/>
              <a:cs typeface="Arial" panose="020B0604020202020204" pitchFamily="34" charset="0"/>
            </a:endParaRPr>
          </a:p>
          <a:p>
            <a:pPr marL="0" indent="0" eaLnBrk="1" hangingPunct="1">
              <a:buNone/>
              <a:defRPr/>
            </a:pPr>
            <a:endParaRPr lang="en-US" dirty="0">
              <a:latin typeface="Arial" panose="020B0604020202020204" pitchFamily="34" charset="0"/>
              <a:cs typeface="Arial" panose="020B0604020202020204" pitchFamily="34" charset="0"/>
            </a:endParaRPr>
          </a:p>
        </p:txBody>
      </p:sp>
      <p:pic>
        <p:nvPicPr>
          <p:cNvPr id="5"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879" y="203463"/>
            <a:ext cx="3962399" cy="34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945" y="3733801"/>
            <a:ext cx="3945321" cy="3352800"/>
          </a:xfrm>
          <a:prstGeom prst="rect">
            <a:avLst/>
          </a:prstGeom>
        </p:spPr>
      </p:pic>
    </p:spTree>
    <p:extLst>
      <p:ext uri="{BB962C8B-B14F-4D97-AF65-F5344CB8AC3E}">
        <p14:creationId xmlns:p14="http://schemas.microsoft.com/office/powerpoint/2010/main" val="305174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3528"/>
            <a:ext cx="9051925" cy="925512"/>
          </a:xfrm>
        </p:spPr>
        <p:txBody>
          <a:bodyPr/>
          <a:lstStyle/>
          <a:p>
            <a:r>
              <a:rPr lang="en-US" b="1" u="sng" dirty="0">
                <a:solidFill>
                  <a:srgbClr val="0000FF"/>
                </a:solidFill>
                <a:latin typeface="Arial" panose="020B0604020202020204" pitchFamily="34" charset="0"/>
                <a:cs typeface="Arial" panose="020B0604020202020204" pitchFamily="34" charset="0"/>
              </a:rPr>
              <a:t>CLASS I</a:t>
            </a:r>
            <a:endParaRPr lang="en-US" dirty="0"/>
          </a:p>
        </p:txBody>
      </p:sp>
      <p:sp>
        <p:nvSpPr>
          <p:cNvPr id="3" name="Content Placeholder 2"/>
          <p:cNvSpPr>
            <a:spLocks noGrp="1"/>
          </p:cNvSpPr>
          <p:nvPr>
            <p:ph idx="1"/>
          </p:nvPr>
        </p:nvSpPr>
        <p:spPr>
          <a:xfrm>
            <a:off x="365919" y="1193515"/>
            <a:ext cx="9326562" cy="4827587"/>
          </a:xfrm>
        </p:spPr>
        <p:txBody>
          <a:bodyPr/>
          <a:lstStyle/>
          <a:p>
            <a:r>
              <a:rPr lang="en-US" sz="3200" b="1" dirty="0">
                <a:latin typeface="Arial" panose="020B0604020202020204" pitchFamily="34" charset="0"/>
                <a:cs typeface="Arial" panose="020B0604020202020204" pitchFamily="34" charset="0"/>
              </a:rPr>
              <a:t>Sub classified according to their effect on action potential duration :</a:t>
            </a:r>
          </a:p>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Ia</a:t>
            </a:r>
            <a:r>
              <a:rPr lang="en-US" sz="3200" b="1" dirty="0">
                <a:latin typeface="Arial" panose="020B0604020202020204" pitchFamily="34" charset="0"/>
                <a:cs typeface="Arial" panose="020B0604020202020204" pitchFamily="34" charset="0"/>
              </a:rPr>
              <a:t> : prolong action potential duration </a:t>
            </a:r>
          </a:p>
          <a:p>
            <a:endParaRPr lang="en-US" sz="3200" b="1" dirty="0">
              <a:latin typeface="Arial" panose="020B0604020202020204" pitchFamily="34" charset="0"/>
              <a:cs typeface="Arial" panose="020B0604020202020204" pitchFamily="34" charset="0"/>
            </a:endParaRPr>
          </a:p>
          <a:p>
            <a:pPr marL="0" indent="0">
              <a:buNone/>
            </a:pP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Ib</a:t>
            </a:r>
            <a:r>
              <a:rPr lang="en-US" sz="3200" b="1" dirty="0">
                <a:latin typeface="Arial" panose="020B0604020202020204" pitchFamily="34" charset="0"/>
                <a:cs typeface="Arial" panose="020B0604020202020204" pitchFamily="34" charset="0"/>
              </a:rPr>
              <a:t> : shorten action potential duration</a:t>
            </a:r>
          </a:p>
          <a:p>
            <a:endParaRPr lang="en-US" sz="3200" b="1" dirty="0">
              <a:latin typeface="Arial" panose="020B0604020202020204" pitchFamily="34" charset="0"/>
              <a:cs typeface="Arial" panose="020B0604020202020204" pitchFamily="34" charset="0"/>
            </a:endParaRPr>
          </a:p>
          <a:p>
            <a:pPr marL="0" indent="0">
              <a:buNone/>
            </a:pP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Ic</a:t>
            </a:r>
            <a:r>
              <a:rPr lang="en-US" sz="3200" b="1" dirty="0">
                <a:latin typeface="Arial" panose="020B0604020202020204" pitchFamily="34" charset="0"/>
                <a:cs typeface="Arial" panose="020B0604020202020204" pitchFamily="34" charset="0"/>
              </a:rPr>
              <a:t>  : no effect on action potential duration</a:t>
            </a:r>
          </a:p>
          <a:p>
            <a:endParaRPr lang="en-US" sz="3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27</a:t>
            </a:fld>
            <a:endParaRPr lang="en-US" altLang="en-US"/>
          </a:p>
        </p:txBody>
      </p:sp>
    </p:spTree>
    <p:extLst>
      <p:ext uri="{BB962C8B-B14F-4D97-AF65-F5344CB8AC3E}">
        <p14:creationId xmlns:p14="http://schemas.microsoft.com/office/powerpoint/2010/main" val="220405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0" y="0"/>
            <a:ext cx="10058400" cy="7315200"/>
          </a:xfrm>
        </p:spPr>
        <p:txBody>
          <a:bodyPr/>
          <a:lstStyle/>
          <a:p>
            <a:pPr algn="l" eaLnBrk="1" hangingPunct="1">
              <a:lnSpc>
                <a:spcPct val="90000"/>
              </a:lnSpc>
              <a:defRPr/>
            </a:pPr>
            <a:r>
              <a:rPr lang="en-US" sz="1300" b="1" dirty="0">
                <a:cs typeface="Arial" charset="0"/>
              </a:rPr>
              <a:t> </a:t>
            </a:r>
            <a:endParaRPr lang="en-US" sz="1300" b="1" dirty="0">
              <a:latin typeface="Courier New" pitchFamily="49" charset="0"/>
              <a:cs typeface="Courier New" pitchFamily="49" charset="0"/>
            </a:endParaRPr>
          </a:p>
          <a:p>
            <a:pPr eaLnBrk="1" hangingPunct="1">
              <a:lnSpc>
                <a:spcPct val="90000"/>
              </a:lnSpc>
              <a:defRPr/>
            </a:pPr>
            <a:r>
              <a:rPr lang="en-US" b="1" dirty="0">
                <a:solidFill>
                  <a:srgbClr val="0000FF"/>
                </a:solidFill>
                <a:cs typeface="Arial" charset="0"/>
              </a:rPr>
              <a:t> </a:t>
            </a:r>
            <a:r>
              <a:rPr lang="en-US" sz="4000" b="1" u="sng" dirty="0">
                <a:solidFill>
                  <a:srgbClr val="0000FF"/>
                </a:solidFill>
                <a:latin typeface="Arial" panose="020B0604020202020204" pitchFamily="34" charset="0"/>
                <a:cs typeface="Arial" panose="020B0604020202020204" pitchFamily="34" charset="0"/>
              </a:rPr>
              <a:t>CLASS</a:t>
            </a:r>
            <a:r>
              <a:rPr lang="en-US" sz="4000" b="1" dirty="0">
                <a:solidFill>
                  <a:srgbClr val="0000FF"/>
                </a:solidFill>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I a</a:t>
            </a:r>
          </a:p>
          <a:p>
            <a:pPr eaLnBrk="1" hangingPunct="1">
              <a:lnSpc>
                <a:spcPct val="90000"/>
              </a:lnSpc>
              <a:defRPr/>
            </a:pPr>
            <a:endParaRPr lang="en-US" sz="4300" b="1" u="sng"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900" b="1" dirty="0">
                <a:solidFill>
                  <a:schemeClr val="tx1"/>
                </a:solidFill>
              </a:rPr>
              <a:t>    </a:t>
            </a:r>
          </a:p>
          <a:p>
            <a:pPr algn="l" eaLnBrk="1" hangingPunct="1">
              <a:lnSpc>
                <a:spcPct val="90000"/>
              </a:lnSpc>
              <a:defRPr/>
            </a:pPr>
            <a:r>
              <a:rPr lang="en-US" sz="3900" b="1" dirty="0">
                <a:solidFill>
                  <a:schemeClr val="tx1"/>
                </a:solidFill>
              </a:rPr>
              <a:t>  </a:t>
            </a:r>
            <a:r>
              <a:rPr lang="en-US" sz="3900" b="1" dirty="0" err="1">
                <a:solidFill>
                  <a:srgbClr val="FF0000"/>
                </a:solidFill>
              </a:rPr>
              <a:t>Ia</a:t>
            </a:r>
            <a:r>
              <a:rPr lang="en-US" sz="3900" b="1" dirty="0">
                <a:solidFill>
                  <a:srgbClr val="FF0000"/>
                </a:solidFill>
              </a:rPr>
              <a:t> :</a:t>
            </a:r>
            <a:r>
              <a:rPr lang="en-US" sz="3900" b="1" dirty="0">
                <a:solidFill>
                  <a:schemeClr val="tx1"/>
                </a:solidFill>
              </a:rPr>
              <a:t> prolong action potential duration      </a:t>
            </a:r>
          </a:p>
          <a:p>
            <a:pPr algn="l" eaLnBrk="1" hangingPunct="1">
              <a:lnSpc>
                <a:spcPct val="90000"/>
              </a:lnSpc>
              <a:defRPr/>
            </a:pPr>
            <a:r>
              <a:rPr lang="en-US" sz="3900" b="1" dirty="0">
                <a:solidFill>
                  <a:schemeClr val="tx1"/>
                </a:solidFill>
              </a:rPr>
              <a:t>             e.g. </a:t>
            </a:r>
          </a:p>
          <a:p>
            <a:pPr algn="l" eaLnBrk="1" hangingPunct="1">
              <a:lnSpc>
                <a:spcPct val="90000"/>
              </a:lnSpc>
              <a:defRPr/>
            </a:pPr>
            <a:r>
              <a:rPr lang="en-US" sz="3900" b="1" dirty="0">
                <a:solidFill>
                  <a:srgbClr val="FF0000"/>
                </a:solidFill>
              </a:rPr>
              <a:t>                      Quinidine</a:t>
            </a:r>
          </a:p>
          <a:p>
            <a:pPr algn="l" eaLnBrk="1" hangingPunct="1">
              <a:lnSpc>
                <a:spcPct val="90000"/>
              </a:lnSpc>
              <a:defRPr/>
            </a:pPr>
            <a:r>
              <a:rPr lang="en-US" sz="3900" b="1" dirty="0">
                <a:solidFill>
                  <a:srgbClr val="FF0000"/>
                </a:solidFill>
              </a:rPr>
              <a:t>                      Procainamide</a:t>
            </a:r>
            <a:r>
              <a:rPr lang="en-US" sz="3900" b="1" dirty="0">
                <a:solidFill>
                  <a:srgbClr val="008000"/>
                </a:solidFill>
              </a:rPr>
              <a:t>                   </a:t>
            </a:r>
          </a:p>
          <a:p>
            <a:pPr algn="l" eaLnBrk="1" hangingPunct="1">
              <a:lnSpc>
                <a:spcPct val="90000"/>
              </a:lnSpc>
              <a:defRPr/>
            </a:pPr>
            <a:r>
              <a:rPr lang="en-US" b="1" dirty="0">
                <a:solidFill>
                  <a:srgbClr val="0000FF"/>
                </a:solidFill>
              </a:rPr>
              <a:t>     </a:t>
            </a:r>
            <a:endParaRPr lang="en-US" b="1" dirty="0">
              <a:solidFill>
                <a:srgbClr val="008000"/>
              </a:solidFill>
            </a:endParaRPr>
          </a:p>
          <a:p>
            <a:pPr algn="l" eaLnBrk="1" hangingPunct="1">
              <a:lnSpc>
                <a:spcPct val="90000"/>
              </a:lnSpc>
              <a:defRPr/>
            </a:pPr>
            <a:r>
              <a:rPr lang="en-US" b="1" dirty="0">
                <a:solidFill>
                  <a:srgbClr val="0000FF"/>
                </a:solidFill>
              </a:rPr>
              <a:t>     </a:t>
            </a:r>
            <a:endParaRPr lang="en-US" b="1" dirty="0">
              <a:solidFill>
                <a:srgbClr val="008000"/>
              </a:solidFill>
            </a:endParaRPr>
          </a:p>
        </p:txBody>
      </p:sp>
    </p:spTree>
    <p:extLst>
      <p:ext uri="{BB962C8B-B14F-4D97-AF65-F5344CB8AC3E}">
        <p14:creationId xmlns:p14="http://schemas.microsoft.com/office/powerpoint/2010/main" val="4016300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813054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Tree>
    <p:extLst>
      <p:ext uri="{BB962C8B-B14F-4D97-AF65-F5344CB8AC3E}">
        <p14:creationId xmlns:p14="http://schemas.microsoft.com/office/powerpoint/2010/main" val="229704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69863" y="0"/>
            <a:ext cx="9807575" cy="714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800" dirty="0">
                <a:solidFill>
                  <a:srgbClr val="0000FF"/>
                </a:solidFill>
                <a:latin typeface="Arial" charset="0"/>
                <a:cs typeface="Arial" charset="0"/>
              </a:rPr>
              <a:t>Learning objectives</a:t>
            </a:r>
          </a:p>
          <a:p>
            <a:pPr eaLnBrk="1" hangingPunct="1">
              <a:spcBef>
                <a:spcPct val="0"/>
              </a:spcBef>
              <a:buFontTx/>
              <a:buNone/>
            </a:pPr>
            <a:r>
              <a:rPr lang="en-US" altLang="en-US" sz="3000" i="1" dirty="0">
                <a:latin typeface="Arial" charset="0"/>
                <a:cs typeface="Arial" charset="0"/>
              </a:rPr>
              <a:t>By the end of this lecture, students should be able to: </a:t>
            </a:r>
          </a:p>
          <a:p>
            <a:pPr eaLnBrk="1" hangingPunct="1">
              <a:spcBef>
                <a:spcPct val="0"/>
              </a:spcBef>
              <a:buFontTx/>
              <a:buNone/>
            </a:pPr>
            <a:endParaRPr lang="en-US" altLang="en-US" sz="3000" b="0" i="1" dirty="0">
              <a:latin typeface="Arial" charset="0"/>
              <a:cs typeface="Arial" charset="0"/>
            </a:endParaRPr>
          </a:p>
          <a:p>
            <a:pPr marL="457200" indent="-457200" eaLnBrk="1" hangingPunct="1">
              <a:spcBef>
                <a:spcPct val="0"/>
              </a:spcBef>
              <a:buFontTx/>
              <a:buChar char="-"/>
            </a:pPr>
            <a:r>
              <a:rPr lang="en-US" altLang="en-US" sz="3200" b="0" dirty="0">
                <a:solidFill>
                  <a:srgbClr val="0000FF"/>
                </a:solidFill>
                <a:latin typeface="Arial" charset="0"/>
                <a:cs typeface="Arial" charset="0"/>
              </a:rPr>
              <a:t>Understand</a:t>
            </a:r>
            <a:r>
              <a:rPr lang="en-US" altLang="en-US" sz="3200" b="0" dirty="0">
                <a:latin typeface="Arial" charset="0"/>
                <a:cs typeface="Arial" charset="0"/>
              </a:rPr>
              <a:t> definition of </a:t>
            </a:r>
            <a:r>
              <a:rPr lang="en-US" altLang="en-US" sz="3200" dirty="0">
                <a:latin typeface="Arial" charset="0"/>
                <a:cs typeface="Arial" charset="0"/>
              </a:rPr>
              <a:t>arrhythmias</a:t>
            </a:r>
            <a:r>
              <a:rPr lang="en-US" altLang="en-US" sz="3200" b="0" dirty="0">
                <a:latin typeface="Arial" charset="0"/>
                <a:cs typeface="Arial" charset="0"/>
              </a:rPr>
              <a:t> &amp; their   </a:t>
            </a:r>
          </a:p>
          <a:p>
            <a:pPr eaLnBrk="1" hangingPunct="1">
              <a:spcBef>
                <a:spcPct val="0"/>
              </a:spcBef>
              <a:buNone/>
            </a:pPr>
            <a:r>
              <a:rPr lang="en-US" altLang="en-US" sz="3200" b="0" dirty="0">
                <a:latin typeface="Arial" charset="0"/>
                <a:cs typeface="Arial" charset="0"/>
              </a:rPr>
              <a:t>    different types</a:t>
            </a:r>
          </a:p>
          <a:p>
            <a:pPr eaLnBrk="1" hangingPunct="1">
              <a:spcBef>
                <a:spcPct val="0"/>
              </a:spcBef>
              <a:buNone/>
            </a:pPr>
            <a:endParaRPr lang="en-US" altLang="en-US" sz="3200" b="0" dirty="0">
              <a:latin typeface="Arial" charset="0"/>
              <a:cs typeface="Arial" charset="0"/>
            </a:endParaRPr>
          </a:p>
          <a:p>
            <a:pPr eaLnBrk="1" hangingPunct="1">
              <a:spcBef>
                <a:spcPct val="0"/>
              </a:spcBef>
              <a:buNone/>
            </a:pPr>
            <a:r>
              <a:rPr lang="en-US" altLang="en-US" sz="3200" b="0" dirty="0">
                <a:latin typeface="Arial" charset="0"/>
                <a:cs typeface="Arial" charset="0"/>
              </a:rPr>
              <a:t>-  </a:t>
            </a:r>
            <a:r>
              <a:rPr lang="en-US" altLang="en-US" sz="3200" b="0" dirty="0">
                <a:solidFill>
                  <a:srgbClr val="0000FF"/>
                </a:solidFill>
                <a:latin typeface="Arial" charset="0"/>
                <a:cs typeface="Arial" charset="0"/>
              </a:rPr>
              <a:t>describe</a:t>
            </a:r>
            <a:r>
              <a:rPr lang="en-US" altLang="en-US" sz="3200" b="0" dirty="0">
                <a:latin typeface="Arial" charset="0"/>
                <a:cs typeface="Arial" charset="0"/>
              </a:rPr>
              <a:t> different classes </a:t>
            </a:r>
            <a:r>
              <a:rPr lang="en-US" altLang="en-US" sz="3200" b="0" dirty="0">
                <a:latin typeface="Arial" panose="020B0604020202020204" pitchFamily="34" charset="0"/>
                <a:cs typeface="Arial" panose="020B0604020202020204" pitchFamily="34" charset="0"/>
              </a:rPr>
              <a:t>of </a:t>
            </a:r>
            <a:r>
              <a:rPr lang="en-US" sz="3200" dirty="0">
                <a:latin typeface="Arial" panose="020B0604020202020204" pitchFamily="34" charset="0"/>
                <a:cs typeface="Arial" panose="020B0604020202020204" pitchFamily="34" charset="0"/>
              </a:rPr>
              <a:t>Antiarrhythmic drugs </a:t>
            </a:r>
            <a:r>
              <a:rPr lang="en-US" altLang="en-US" sz="3200" b="0" dirty="0">
                <a:latin typeface="Arial" panose="020B0604020202020204" pitchFamily="34" charset="0"/>
                <a:cs typeface="Arial" panose="020B0604020202020204" pitchFamily="34" charset="0"/>
              </a:rPr>
              <a:t>&amp; their mechanism of action</a:t>
            </a:r>
          </a:p>
          <a:p>
            <a:pPr eaLnBrk="1" hangingPunct="1">
              <a:spcBef>
                <a:spcPct val="0"/>
              </a:spcBef>
              <a:buFontTx/>
              <a:buNone/>
            </a:pPr>
            <a:endParaRPr lang="en-US" altLang="en-US" sz="3200" b="0" dirty="0">
              <a:latin typeface="Arial" panose="020B0604020202020204" pitchFamily="34" charset="0"/>
              <a:cs typeface="Arial" panose="020B0604020202020204" pitchFamily="34" charset="0"/>
            </a:endParaRPr>
          </a:p>
          <a:p>
            <a:pPr marL="457200" indent="-457200" eaLnBrk="1" hangingPunct="1">
              <a:spcBef>
                <a:spcPct val="0"/>
              </a:spcBef>
              <a:buFontTx/>
              <a:buChar char="-"/>
            </a:pPr>
            <a:r>
              <a:rPr lang="en-US" altLang="en-US" sz="3200" b="0" dirty="0">
                <a:solidFill>
                  <a:srgbClr val="0000FF"/>
                </a:solidFill>
                <a:latin typeface="Arial" panose="020B0604020202020204" pitchFamily="34" charset="0"/>
                <a:cs typeface="Arial" panose="020B0604020202020204" pitchFamily="34" charset="0"/>
              </a:rPr>
              <a:t>understand</a:t>
            </a:r>
            <a:r>
              <a:rPr lang="en-US" altLang="en-US" sz="3200" b="0" dirty="0">
                <a:latin typeface="Arial" panose="020B0604020202020204" pitchFamily="34" charset="0"/>
                <a:cs typeface="Arial" panose="020B0604020202020204" pitchFamily="34" charset="0"/>
              </a:rPr>
              <a:t> their pharmacological actions, clinical  </a:t>
            </a:r>
          </a:p>
          <a:p>
            <a:pPr eaLnBrk="1" hangingPunct="1">
              <a:spcBef>
                <a:spcPct val="0"/>
              </a:spcBef>
              <a:buNone/>
            </a:pPr>
            <a:r>
              <a:rPr lang="en-US" altLang="en-US" sz="3200" b="0" dirty="0">
                <a:latin typeface="Arial" panose="020B0604020202020204" pitchFamily="34" charset="0"/>
                <a:cs typeface="Arial" panose="020B0604020202020204" pitchFamily="34" charset="0"/>
              </a:rPr>
              <a:t>   uses, adverse effects &amp; their interactions with  </a:t>
            </a:r>
          </a:p>
          <a:p>
            <a:pPr eaLnBrk="1" hangingPunct="1">
              <a:spcBef>
                <a:spcPct val="0"/>
              </a:spcBef>
              <a:buNone/>
            </a:pPr>
            <a:r>
              <a:rPr lang="en-US" altLang="en-US" sz="3200" b="0" dirty="0">
                <a:latin typeface="Arial" panose="020B0604020202020204" pitchFamily="34" charset="0"/>
                <a:cs typeface="Arial" panose="020B0604020202020204" pitchFamily="34" charset="0"/>
              </a:rPr>
              <a:t>   other drugs.</a:t>
            </a:r>
          </a:p>
          <a:p>
            <a:pPr eaLnBrk="1" hangingPunct="1">
              <a:spcBef>
                <a:spcPct val="0"/>
              </a:spcBef>
              <a:buFontTx/>
              <a:buNone/>
            </a:pPr>
            <a:endParaRPr lang="en-US" altLang="en-US" sz="3200" b="0" dirty="0">
              <a:latin typeface="Arial" charset="0"/>
              <a:cs typeface="Arial" charset="0"/>
            </a:endParaRPr>
          </a:p>
        </p:txBody>
      </p:sp>
      <p:sp>
        <p:nvSpPr>
          <p:cNvPr id="2" name="Slide Number Placeholder 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231511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293670" y="58220"/>
            <a:ext cx="9383730" cy="7239000"/>
          </a:xfrm>
        </p:spPr>
        <p:txBody>
          <a:bodyPr/>
          <a:lstStyle/>
          <a:p>
            <a:pPr marL="661843" indent="-661843" eaLnBrk="1" hangingPunct="1">
              <a:lnSpc>
                <a:spcPct val="90000"/>
              </a:lnSpc>
              <a:defRPr/>
            </a:pPr>
            <a:r>
              <a:rPr lang="en-US" sz="3600" b="1" u="sng" dirty="0">
                <a:solidFill>
                  <a:srgbClr val="0000FF"/>
                </a:solidFill>
                <a:latin typeface="Arial" panose="020B0604020202020204" pitchFamily="34" charset="0"/>
                <a:cs typeface="Arial" panose="020B0604020202020204" pitchFamily="34" charset="0"/>
              </a:rPr>
              <a:t>CLASS</a:t>
            </a:r>
            <a:r>
              <a:rPr lang="en-US" sz="3600" b="1" dirty="0">
                <a:solidFill>
                  <a:srgbClr val="0000FF"/>
                </a:solidFill>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I a</a:t>
            </a:r>
          </a:p>
          <a:p>
            <a:pPr marL="661843" indent="-661843" eaLnBrk="1" hangingPunct="1">
              <a:lnSpc>
                <a:spcPct val="90000"/>
              </a:lnSpc>
              <a:defRPr/>
            </a:pPr>
            <a:r>
              <a:rPr lang="en-US" sz="1500" b="1" dirty="0">
                <a:solidFill>
                  <a:srgbClr val="FF0000"/>
                </a:solidFill>
                <a:cs typeface="Arial" charset="0"/>
              </a:rPr>
              <a:t> </a:t>
            </a:r>
            <a:r>
              <a:rPr lang="en-US" b="1" dirty="0">
                <a:solidFill>
                  <a:srgbClr val="FF0000"/>
                </a:solidFill>
                <a:latin typeface="Arial" panose="020B0604020202020204" pitchFamily="34" charset="0"/>
                <a:cs typeface="Arial" panose="020B0604020202020204" pitchFamily="34" charset="0"/>
              </a:rPr>
              <a:t>QUINIDINE</a:t>
            </a:r>
          </a:p>
          <a:p>
            <a:pPr marL="661843" indent="-661843" algn="l" eaLnBrk="1" hangingPunct="1">
              <a:lnSpc>
                <a:spcPct val="90000"/>
              </a:lnSpc>
              <a:defRPr/>
            </a:pPr>
            <a:r>
              <a:rPr lang="en-US" altLang="en-US" sz="2800" b="1" u="sng" dirty="0">
                <a:solidFill>
                  <a:srgbClr val="0000FF"/>
                </a:solidFill>
                <a:latin typeface="Arial" panose="020B0604020202020204" pitchFamily="34" charset="0"/>
                <a:cs typeface="Arial" panose="020B0604020202020204" pitchFamily="34" charset="0"/>
              </a:rPr>
              <a:t>Other pharmacological actions </a:t>
            </a:r>
            <a:r>
              <a:rPr lang="en-US" sz="2800" b="1" u="sng" dirty="0">
                <a:solidFill>
                  <a:srgbClr val="0000FF"/>
                </a:solidFill>
                <a:latin typeface="Arial" panose="020B0604020202020204" pitchFamily="34" charset="0"/>
                <a:cs typeface="Arial" panose="020B0604020202020204" pitchFamily="34" charset="0"/>
              </a:rPr>
              <a:t>:</a:t>
            </a:r>
          </a:p>
          <a:p>
            <a:pPr marL="661843" indent="-661843"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1-    Anticholinergic effect:</a:t>
            </a:r>
          </a:p>
          <a:p>
            <a:pPr marL="661843" indent="-661843" algn="l" eaLnBrk="1" hangingPunct="1">
              <a:lnSpc>
                <a:spcPct val="90000"/>
              </a:lnSpc>
              <a:defRPr/>
            </a:pPr>
            <a:r>
              <a:rPr lang="en-US" sz="2400" dirty="0">
                <a:solidFill>
                  <a:schemeClr val="tx1"/>
                </a:solidFill>
                <a:latin typeface="Arial" panose="020B0604020202020204" pitchFamily="34" charset="0"/>
                <a:cs typeface="Arial" panose="020B0604020202020204" pitchFamily="34" charset="0"/>
                <a:sym typeface="Wingdings"/>
              </a:rPr>
              <a:t>                      </a:t>
            </a:r>
            <a:endParaRPr lang="en-US" sz="2400" b="1" dirty="0">
              <a:solidFill>
                <a:schemeClr val="tx1"/>
              </a:solidFill>
              <a:latin typeface="Arial" panose="020B0604020202020204" pitchFamily="34" charset="0"/>
              <a:cs typeface="Arial" panose="020B0604020202020204" pitchFamily="34" charset="0"/>
            </a:endParaRPr>
          </a:p>
          <a:p>
            <a:pPr marL="661843" indent="-661843" algn="l" eaLnBrk="1" hangingPunct="1">
              <a:lnSpc>
                <a:spcPct val="90000"/>
              </a:lnSpc>
              <a:defRPr/>
            </a:pPr>
            <a:r>
              <a:rPr lang="en-US" sz="2400" b="1" dirty="0">
                <a:solidFill>
                  <a:schemeClr val="tx1"/>
                </a:solidFill>
                <a:latin typeface="Arial" panose="020B0604020202020204" pitchFamily="34" charset="0"/>
                <a:cs typeface="Arial" panose="020B0604020202020204" pitchFamily="34" charset="0"/>
              </a:rPr>
              <a:t> </a:t>
            </a:r>
            <a:r>
              <a:rPr lang="en-US" sz="2400" b="1" u="sng" dirty="0">
                <a:solidFill>
                  <a:schemeClr val="tx1"/>
                </a:solidFill>
                <a:latin typeface="Arial" panose="020B0604020202020204" pitchFamily="34" charset="0"/>
                <a:cs typeface="Arial" panose="020B0604020202020204" pitchFamily="34" charset="0"/>
              </a:rPr>
              <a:t>Increase</a:t>
            </a:r>
            <a:r>
              <a:rPr lang="en-US" sz="2400" b="1" dirty="0">
                <a:solidFill>
                  <a:schemeClr val="tx1"/>
                </a:solidFill>
                <a:latin typeface="Arial" panose="020B0604020202020204" pitchFamily="34" charset="0"/>
                <a:cs typeface="Arial" panose="020B0604020202020204" pitchFamily="34" charset="0"/>
              </a:rPr>
              <a:t> conduction through the A.V. node</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(risk of ventricular tachycardia)</a:t>
            </a:r>
          </a:p>
          <a:p>
            <a:pPr algn="l" eaLnBrk="1" hangingPunct="1">
              <a:defRPr/>
            </a:pPr>
            <a:r>
              <a:rPr lang="en-US" sz="2400" b="1" dirty="0">
                <a:solidFill>
                  <a:schemeClr val="tx1"/>
                </a:solidFill>
                <a:latin typeface="Arial" panose="020B0604020202020204" pitchFamily="34" charset="0"/>
                <a:cs typeface="Arial" panose="020B0604020202020204" pitchFamily="34" charset="0"/>
              </a:rPr>
              <a:t>2- </a:t>
            </a:r>
            <a:r>
              <a:rPr lang="el-GR" sz="2400" b="1" dirty="0">
                <a:solidFill>
                  <a:schemeClr val="tx1"/>
                </a:solidFill>
                <a:latin typeface="Arial" panose="020B0604020202020204" pitchFamily="34" charset="0"/>
                <a:cs typeface="Arial" panose="020B0604020202020204" pitchFamily="34" charset="0"/>
              </a:rPr>
              <a:t>α</a:t>
            </a:r>
            <a:r>
              <a:rPr lang="en-US" sz="2400" b="1" dirty="0">
                <a:solidFill>
                  <a:schemeClr val="tx1"/>
                </a:solidFill>
                <a:latin typeface="Arial" panose="020B0604020202020204" pitchFamily="34" charset="0"/>
                <a:cs typeface="Arial" panose="020B0604020202020204" pitchFamily="34" charset="0"/>
              </a:rPr>
              <a:t>-adrenergic blocking effect:</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sym typeface="Wingdings"/>
              </a:rPr>
              <a:t></a:t>
            </a:r>
            <a:endParaRPr lang="en-US" sz="2400" b="1" dirty="0">
              <a:solidFill>
                <a:schemeClr val="tx1"/>
              </a:solidFill>
              <a:latin typeface="Arial" panose="020B0604020202020204" pitchFamily="34" charset="0"/>
              <a:cs typeface="Arial" panose="020B0604020202020204" pitchFamily="34" charset="0"/>
            </a:endParaRPr>
          </a:p>
          <a:p>
            <a:pPr algn="l" eaLnBrk="1" hangingPunct="1">
              <a:defRPr/>
            </a:pPr>
            <a:r>
              <a:rPr lang="en-US" sz="2400" b="1" dirty="0">
                <a:solidFill>
                  <a:schemeClr val="tx1"/>
                </a:solidFill>
                <a:latin typeface="Arial" panose="020B0604020202020204" pitchFamily="34" charset="0"/>
                <a:cs typeface="Arial" panose="020B0604020202020204" pitchFamily="34" charset="0"/>
              </a:rPr>
              <a:t>  may cause vasodilatation &amp; reflex sinus tachycardia</a:t>
            </a:r>
          </a:p>
          <a:p>
            <a:pPr algn="l" eaLnBrk="1" hangingPunct="1">
              <a:defRPr/>
            </a:pPr>
            <a:r>
              <a:rPr lang="en-US" sz="2400" b="1" dirty="0">
                <a:solidFill>
                  <a:schemeClr val="tx1"/>
                </a:solidFill>
                <a:latin typeface="Arial" panose="020B0604020202020204" pitchFamily="34" charset="0"/>
                <a:cs typeface="Arial" panose="020B0604020202020204" pitchFamily="34" charset="0"/>
                <a:sym typeface="Wingdings"/>
              </a:rPr>
              <a:t>               </a:t>
            </a:r>
            <a:r>
              <a:rPr lang="en-US" sz="2400" b="1" dirty="0">
                <a:solidFill>
                  <a:srgbClr val="FF0000"/>
                </a:solidFill>
                <a:latin typeface="Arial" panose="020B0604020202020204" pitchFamily="34" charset="0"/>
                <a:cs typeface="Arial" panose="020B0604020202020204" pitchFamily="34" charset="0"/>
                <a:sym typeface="Wingdings"/>
              </a:rPr>
              <a:t>(</a:t>
            </a:r>
            <a:r>
              <a:rPr lang="en-US" sz="2400" b="1" dirty="0">
                <a:solidFill>
                  <a:srgbClr val="FF0000"/>
                </a:solidFill>
                <a:latin typeface="Arial" panose="020B0604020202020204" pitchFamily="34" charset="0"/>
                <a:cs typeface="Arial" panose="020B0604020202020204" pitchFamily="34" charset="0"/>
              </a:rPr>
              <a:t>seen more after I.V. dose)</a:t>
            </a:r>
          </a:p>
          <a:p>
            <a:pPr algn="l" eaLnBrk="1" hangingPunct="1">
              <a:defRPr/>
            </a:pPr>
            <a:r>
              <a:rPr lang="en-US" sz="2400" b="1" dirty="0">
                <a:solidFill>
                  <a:schemeClr val="tx1"/>
                </a:solidFill>
                <a:latin typeface="Arial" panose="020B0604020202020204" pitchFamily="34" charset="0"/>
                <a:cs typeface="Arial" panose="020B0604020202020204" pitchFamily="34" charset="0"/>
              </a:rPr>
              <a:t>3- ECG changes:   </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 prolongs P-R and Q-T interval</a:t>
            </a:r>
          </a:p>
          <a:p>
            <a:pPr algn="l" eaLnBrk="1" hangingPunct="1">
              <a:defRPr/>
            </a:pPr>
            <a:r>
              <a:rPr lang="en-US" sz="2400" b="1" dirty="0">
                <a:solidFill>
                  <a:schemeClr val="tx1"/>
                </a:solidFill>
                <a:latin typeface="Arial" panose="020B0604020202020204" pitchFamily="34" charset="0"/>
                <a:cs typeface="Arial" panose="020B0604020202020204" pitchFamily="34" charset="0"/>
              </a:rPr>
              <a:t>           - widens QRS complex</a:t>
            </a:r>
          </a:p>
          <a:p>
            <a:pPr algn="l" eaLnBrk="1" hangingPunct="1">
              <a:lnSpc>
                <a:spcPct val="90000"/>
              </a:lnSpc>
              <a:defRP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98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28600" y="7620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0179" name="Rectangle 3"/>
          <p:cNvSpPr>
            <a:spLocks noGrp="1" noChangeArrowheads="1"/>
          </p:cNvSpPr>
          <p:nvPr>
            <p:ph type="subTitle" idx="1"/>
          </p:nvPr>
        </p:nvSpPr>
        <p:spPr>
          <a:xfrm>
            <a:off x="76200" y="152400"/>
            <a:ext cx="10210800" cy="71628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I a</a:t>
            </a:r>
          </a:p>
          <a:p>
            <a:pPr marL="661843" indent="-661843" eaLnBrk="1" hangingPunct="1">
              <a:lnSpc>
                <a:spcPct val="90000"/>
              </a:lnSpc>
              <a:defRPr/>
            </a:pPr>
            <a:endParaRPr lang="en-US" sz="1400" b="1" dirty="0">
              <a:solidFill>
                <a:srgbClr val="FF0000"/>
              </a:solidFill>
              <a:cs typeface="Arial" charset="0"/>
            </a:endParaRPr>
          </a:p>
          <a:p>
            <a:pPr marL="661843" indent="-661843" eaLnBrk="1" hangingPunct="1">
              <a:lnSpc>
                <a:spcPct val="90000"/>
              </a:lnSpc>
              <a:defRPr/>
            </a:pPr>
            <a:r>
              <a:rPr lang="en-US" sz="1400" b="1" dirty="0">
                <a:solidFill>
                  <a:srgbClr val="FF0000"/>
                </a:solidFill>
                <a:cs typeface="Arial" charset="0"/>
              </a:rPr>
              <a:t> </a:t>
            </a:r>
            <a:r>
              <a:rPr lang="en-US" sz="3200" b="1" dirty="0">
                <a:solidFill>
                  <a:srgbClr val="FF0000"/>
                </a:solidFill>
                <a:latin typeface="Arial" panose="020B0604020202020204" pitchFamily="34" charset="0"/>
                <a:cs typeface="Arial" panose="020B0604020202020204" pitchFamily="34" charset="0"/>
              </a:rPr>
              <a:t>QUINIDINE</a:t>
            </a:r>
          </a:p>
          <a:p>
            <a:pPr algn="l" eaLnBrk="1" hangingPunct="1">
              <a:defRPr/>
            </a:pPr>
            <a:r>
              <a:rPr lang="en-US" sz="3600" b="1" u="sng" dirty="0">
                <a:solidFill>
                  <a:srgbClr val="0000FF"/>
                </a:solidFill>
                <a:latin typeface="Arial" panose="020B0604020202020204" pitchFamily="34" charset="0"/>
                <a:cs typeface="Arial" panose="020B0604020202020204" pitchFamily="34" charset="0"/>
              </a:rPr>
              <a:t>Therapeutic uses:</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defRPr/>
            </a:pPr>
            <a:r>
              <a:rPr lang="en-US" sz="3000" b="1" dirty="0">
                <a:solidFill>
                  <a:schemeClr val="tx1"/>
                </a:solidFill>
                <a:latin typeface="Arial" panose="020B0604020202020204" pitchFamily="34" charset="0"/>
                <a:cs typeface="Arial" panose="020B0604020202020204" pitchFamily="34" charset="0"/>
              </a:rPr>
              <a:t>-   atrial flutter &amp; fibrillation</a:t>
            </a:r>
          </a:p>
          <a:p>
            <a:pPr algn="l" eaLnBrk="1" hangingPunct="1">
              <a:defRPr/>
            </a:pPr>
            <a:r>
              <a:rPr lang="en-US" sz="3000" b="1" dirty="0">
                <a:solidFill>
                  <a:schemeClr val="tx1"/>
                </a:solidFill>
                <a:latin typeface="Arial" panose="020B0604020202020204" pitchFamily="34" charset="0"/>
                <a:cs typeface="Arial" panose="020B0604020202020204" pitchFamily="34" charset="0"/>
              </a:rPr>
              <a:t>  </a:t>
            </a:r>
          </a:p>
          <a:p>
            <a:pPr marL="457200" indent="-457200" algn="l" eaLnBrk="1" hangingPunct="1">
              <a:buFontTx/>
              <a:buChar char="-"/>
              <a:defRPr/>
            </a:pPr>
            <a:r>
              <a:rPr lang="en-US" sz="3000" b="1" dirty="0">
                <a:solidFill>
                  <a:schemeClr val="tx1"/>
                </a:solidFill>
                <a:latin typeface="Arial" panose="020B0604020202020204" pitchFamily="34" charset="0"/>
                <a:cs typeface="Arial" panose="020B0604020202020204" pitchFamily="34" charset="0"/>
              </a:rPr>
              <a:t>maintaining sinus rhythm after </a:t>
            </a:r>
            <a:r>
              <a:rPr lang="en-US" sz="3000" b="1" dirty="0" err="1">
                <a:solidFill>
                  <a:schemeClr val="tx1"/>
                </a:solidFill>
                <a:latin typeface="Arial" panose="020B0604020202020204" pitchFamily="34" charset="0"/>
                <a:cs typeface="Arial" panose="020B0604020202020204" pitchFamily="34" charset="0"/>
              </a:rPr>
              <a:t>cardioversion</a:t>
            </a:r>
            <a:endParaRPr lang="en-US" sz="3000" b="1" dirty="0">
              <a:solidFill>
                <a:schemeClr val="tx1"/>
              </a:solidFill>
              <a:latin typeface="Arial" panose="020B0604020202020204" pitchFamily="34" charset="0"/>
              <a:cs typeface="Arial" panose="020B0604020202020204" pitchFamily="34" charset="0"/>
            </a:endParaRPr>
          </a:p>
          <a:p>
            <a:pPr algn="l" eaLnBrk="1" hangingPunct="1">
              <a:defRPr/>
            </a:pPr>
            <a:r>
              <a:rPr lang="en-US" sz="28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4267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1203" name="Rectangle 3"/>
          <p:cNvSpPr>
            <a:spLocks noGrp="1" noChangeArrowheads="1"/>
          </p:cNvSpPr>
          <p:nvPr>
            <p:ph type="subTitle" idx="1"/>
          </p:nvPr>
        </p:nvSpPr>
        <p:spPr>
          <a:xfrm>
            <a:off x="152400" y="152400"/>
            <a:ext cx="9677400" cy="73152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Ia</a:t>
            </a:r>
            <a:endParaRPr lang="en-US" sz="3200" b="1" dirty="0">
              <a:solidFill>
                <a:srgbClr val="FF0000"/>
              </a:solidFill>
              <a:latin typeface="Arial" panose="020B0604020202020204" pitchFamily="34" charset="0"/>
              <a:cs typeface="Arial" panose="020B0604020202020204" pitchFamily="34" charset="0"/>
            </a:endParaRPr>
          </a:p>
          <a:p>
            <a:pPr marL="661843" indent="-661843" eaLnBrk="1" hangingPunct="1">
              <a:lnSpc>
                <a:spcPct val="90000"/>
              </a:lnSpc>
              <a:defRPr/>
            </a:pPr>
            <a:r>
              <a:rPr lang="en-US" sz="3200" b="1" dirty="0">
                <a:solidFill>
                  <a:srgbClr val="FF0000"/>
                </a:solidFill>
                <a:latin typeface="Arial" panose="020B0604020202020204" pitchFamily="34" charset="0"/>
                <a:cs typeface="Arial" panose="020B0604020202020204" pitchFamily="34" charset="0"/>
              </a:rPr>
              <a:t> QUINIDINE</a:t>
            </a:r>
          </a:p>
          <a:p>
            <a:pPr algn="l" eaLnBrk="1" hangingPunct="1">
              <a:lnSpc>
                <a:spcPct val="90000"/>
              </a:lnSpc>
              <a:defRPr/>
            </a:pPr>
            <a:r>
              <a:rPr lang="en-US" sz="1500" b="1" dirty="0">
                <a:cs typeface="Arial" charset="0"/>
              </a:rPr>
              <a:t>            </a:t>
            </a:r>
            <a:endParaRPr lang="en-US" sz="1500" b="1" dirty="0">
              <a:latin typeface="Courier New" pitchFamily="49" charset="0"/>
            </a:endParaRPr>
          </a:p>
          <a:p>
            <a:pPr algn="l"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Adverse effects :</a:t>
            </a:r>
          </a:p>
          <a:p>
            <a:pPr marL="661843" indent="-661843" algn="l" eaLnBrk="1" hangingPunct="1">
              <a:lnSpc>
                <a:spcPct val="90000"/>
              </a:lnSpc>
              <a:defRPr/>
            </a:pPr>
            <a:endParaRPr lang="en-US" sz="2800" b="1" dirty="0">
              <a:solidFill>
                <a:schemeClr val="tx1"/>
              </a:solidFill>
              <a:latin typeface="Arial" panose="020B0604020202020204" pitchFamily="34" charset="0"/>
              <a:cs typeface="Arial" panose="020B0604020202020204" pitchFamily="34" charset="0"/>
            </a:endParaRPr>
          </a:p>
          <a:p>
            <a:pPr marL="661843" indent="-661843" algn="l" eaLnBrk="1" hangingPunct="1">
              <a:lnSpc>
                <a:spcPct val="90000"/>
              </a:lnSpc>
              <a:defRPr/>
            </a:pPr>
            <a:r>
              <a:rPr lang="en-US" sz="2800" b="1" dirty="0">
                <a:solidFill>
                  <a:schemeClr val="tx1"/>
                </a:solidFill>
                <a:latin typeface="Arial" panose="020B0604020202020204" pitchFamily="34" charset="0"/>
                <a:cs typeface="Arial" panose="020B0604020202020204" pitchFamily="34" charset="0"/>
              </a:rPr>
              <a:t>       quinidine syncope: episodes of fainting </a:t>
            </a:r>
          </a:p>
          <a:p>
            <a:pPr algn="l" eaLnBrk="1" hangingPunct="1">
              <a:lnSpc>
                <a:spcPct val="90000"/>
              </a:lnSpc>
              <a:defRPr/>
            </a:pPr>
            <a:r>
              <a:rPr lang="en-US" sz="2800" b="1" dirty="0">
                <a:solidFill>
                  <a:schemeClr val="tx1"/>
                </a:solidFill>
                <a:latin typeface="Arial" panose="020B0604020202020204" pitchFamily="34" charset="0"/>
                <a:cs typeface="Arial" panose="020B0604020202020204" pitchFamily="34" charset="0"/>
              </a:rPr>
              <a:t>       due to </a:t>
            </a:r>
            <a:r>
              <a:rPr lang="en-US" sz="2800" b="1" dirty="0" err="1">
                <a:solidFill>
                  <a:srgbClr val="FF0000"/>
                </a:solidFill>
                <a:latin typeface="Arial" panose="020B0604020202020204" pitchFamily="34" charset="0"/>
                <a:cs typeface="Arial" panose="020B0604020202020204" pitchFamily="34" charset="0"/>
              </a:rPr>
              <a:t>torsades</a:t>
            </a:r>
            <a:r>
              <a:rPr lang="en-US" sz="2800" b="1" dirty="0">
                <a:solidFill>
                  <a:srgbClr val="FF0000"/>
                </a:solidFill>
                <a:latin typeface="Arial" panose="020B0604020202020204" pitchFamily="34" charset="0"/>
                <a:cs typeface="Arial" panose="020B0604020202020204" pitchFamily="34" charset="0"/>
              </a:rPr>
              <a:t> de pointes </a:t>
            </a:r>
            <a:r>
              <a:rPr lang="en-US" sz="2800" b="1" dirty="0">
                <a:solidFill>
                  <a:schemeClr val="tx1"/>
                </a:solidFill>
                <a:latin typeface="Arial" panose="020B0604020202020204" pitchFamily="34" charset="0"/>
                <a:cs typeface="Arial" panose="020B0604020202020204" pitchFamily="34" charset="0"/>
              </a:rPr>
              <a:t>(</a:t>
            </a:r>
            <a:r>
              <a:rPr lang="ar-SA" sz="2800" b="1" dirty="0">
                <a:solidFill>
                  <a:schemeClr val="tx1"/>
                </a:solidFill>
                <a:effectLst/>
                <a:latin typeface="Arial" panose="020B0604020202020204" pitchFamily="34" charset="0"/>
                <a:cs typeface="Arial" panose="020B0604020202020204" pitchFamily="34" charset="0"/>
              </a:rPr>
              <a:t>twisting of the spikes</a:t>
            </a:r>
            <a:r>
              <a:rPr lang="en-US" sz="2800" b="1" dirty="0">
                <a:solidFill>
                  <a:schemeClr val="tx1"/>
                </a:solidFill>
                <a:effectLst/>
                <a:latin typeface="Arial" panose="020B0604020202020204" pitchFamily="34" charset="0"/>
                <a:cs typeface="Arial" panose="020B0604020202020204" pitchFamily="34" charset="0"/>
              </a:rPr>
              <a:t>)  </a:t>
            </a:r>
          </a:p>
          <a:p>
            <a:pPr algn="l" eaLnBrk="1" hangingPunct="1">
              <a:lnSpc>
                <a:spcPct val="90000"/>
              </a:lnSpc>
              <a:defRPr/>
            </a:pPr>
            <a:r>
              <a:rPr lang="en-US" sz="2800" b="1" dirty="0">
                <a:solidFill>
                  <a:schemeClr val="tx1"/>
                </a:solidFill>
                <a:latin typeface="Arial" panose="020B0604020202020204" pitchFamily="34" charset="0"/>
                <a:cs typeface="Arial" panose="020B0604020202020204" pitchFamily="34" charset="0"/>
              </a:rPr>
              <a:t>       developing at therapeutic plasma levels </a:t>
            </a:r>
          </a:p>
          <a:p>
            <a:pPr algn="l" eaLnBrk="1" hangingPunct="1">
              <a:lnSpc>
                <a:spcPct val="90000"/>
              </a:lnSpc>
              <a:buFontTx/>
              <a:buChar char="-"/>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b="1" dirty="0"/>
          </a:p>
        </p:txBody>
      </p:sp>
      <p:pic>
        <p:nvPicPr>
          <p:cNvPr id="4" name="Picture 3" descr="ecg000512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67200"/>
            <a:ext cx="8763000" cy="21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2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931578"/>
            <a:ext cx="9326563" cy="3043103"/>
          </a:xfrm>
          <a:prstGeom prst="rect">
            <a:avLst/>
          </a:prstGeom>
        </p:spPr>
      </p:pic>
      <p:sp>
        <p:nvSpPr>
          <p:cNvPr id="4" name="Rectangle 3"/>
          <p:cNvSpPr/>
          <p:nvPr/>
        </p:nvSpPr>
        <p:spPr>
          <a:xfrm>
            <a:off x="228600" y="991737"/>
            <a:ext cx="9174162" cy="2492990"/>
          </a:xfrm>
          <a:prstGeom prst="rect">
            <a:avLst/>
          </a:prstGeom>
        </p:spPr>
        <p:txBody>
          <a:bodyPr wrap="square">
            <a:spAutoFit/>
          </a:bodyPr>
          <a:lstStyle/>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may terminate spontaneously or lead to</a:t>
            </a:r>
          </a:p>
          <a:p>
            <a:pPr algn="ctr"/>
            <a:r>
              <a:rPr lang="en-US" sz="2800" dirty="0">
                <a:latin typeface="Arial" panose="020B0604020202020204" pitchFamily="34" charset="0"/>
                <a:cs typeface="Arial" panose="020B0604020202020204" pitchFamily="34" charset="0"/>
                <a:sym typeface="Wingdings"/>
              </a:rPr>
              <a:t> </a:t>
            </a:r>
          </a:p>
          <a:p>
            <a:pPr algn="ctr"/>
            <a:r>
              <a:rPr lang="en-US" sz="3200" dirty="0">
                <a:latin typeface="Arial" panose="020B0604020202020204" pitchFamily="34" charset="0"/>
                <a:cs typeface="Arial" panose="020B0604020202020204" pitchFamily="34" charset="0"/>
                <a:sym typeface="Wingdings"/>
              </a:rPr>
              <a:t></a:t>
            </a: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fatal ventricular fibrillation </a:t>
            </a:r>
            <a:endParaRPr lang="en-US" sz="3200" dirty="0"/>
          </a:p>
        </p:txBody>
      </p:sp>
      <p:sp>
        <p:nvSpPr>
          <p:cNvPr id="5" name="Rectangle 4"/>
          <p:cNvSpPr/>
          <p:nvPr/>
        </p:nvSpPr>
        <p:spPr>
          <a:xfrm>
            <a:off x="533401" y="69051"/>
            <a:ext cx="9021762" cy="769441"/>
          </a:xfrm>
          <a:prstGeom prst="rect">
            <a:avLst/>
          </a:prstGeom>
        </p:spPr>
        <p:txBody>
          <a:bodyPr wrap="square">
            <a:spAutoFit/>
          </a:bodyPr>
          <a:lstStyle/>
          <a:p>
            <a:pPr algn="ctr"/>
            <a:r>
              <a:rPr lang="en-US" sz="4400" dirty="0" err="1">
                <a:solidFill>
                  <a:srgbClr val="0000FF"/>
                </a:solidFill>
                <a:latin typeface="Arial" panose="020B0604020202020204" pitchFamily="34" charset="0"/>
                <a:cs typeface="Arial" panose="020B0604020202020204" pitchFamily="34" charset="0"/>
              </a:rPr>
              <a:t>Torsades</a:t>
            </a:r>
            <a:r>
              <a:rPr lang="en-US" sz="4400" dirty="0">
                <a:solidFill>
                  <a:srgbClr val="0000FF"/>
                </a:solidFill>
                <a:latin typeface="Arial" panose="020B0604020202020204" pitchFamily="34" charset="0"/>
                <a:cs typeface="Arial" panose="020B0604020202020204" pitchFamily="34" charset="0"/>
              </a:rPr>
              <a:t> de pointes</a:t>
            </a:r>
          </a:p>
        </p:txBody>
      </p:sp>
    </p:spTree>
    <p:extLst>
      <p:ext uri="{BB962C8B-B14F-4D97-AF65-F5344CB8AC3E}">
        <p14:creationId xmlns:p14="http://schemas.microsoft.com/office/powerpoint/2010/main" val="3014665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3191" y="285078"/>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5299" name="Rectangle 3"/>
          <p:cNvSpPr>
            <a:spLocks noGrp="1" noChangeArrowheads="1"/>
          </p:cNvSpPr>
          <p:nvPr>
            <p:ph type="subTitle" idx="1"/>
          </p:nvPr>
        </p:nvSpPr>
        <p:spPr>
          <a:xfrm>
            <a:off x="193026" y="0"/>
            <a:ext cx="9625965" cy="73152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I a</a:t>
            </a:r>
          </a:p>
          <a:p>
            <a:pPr marL="661843" indent="-661843" eaLnBrk="1" hangingPunct="1">
              <a:lnSpc>
                <a:spcPct val="90000"/>
              </a:lnSpc>
              <a:defRPr/>
            </a:pPr>
            <a:r>
              <a:rPr lang="en-US" sz="3200" b="1" dirty="0">
                <a:solidFill>
                  <a:srgbClr val="FF0000"/>
                </a:solidFill>
                <a:latin typeface="Arial" panose="020B0604020202020204" pitchFamily="34" charset="0"/>
                <a:cs typeface="Arial" panose="020B0604020202020204" pitchFamily="34" charset="0"/>
              </a:rPr>
              <a:t> QUINIDINE</a:t>
            </a:r>
          </a:p>
          <a:p>
            <a:pPr marL="661843" indent="-661843" algn="l" eaLnBrk="1" hangingPunct="1">
              <a:lnSpc>
                <a:spcPct val="90000"/>
              </a:lnSpc>
              <a:defRPr/>
            </a:pPr>
            <a:r>
              <a:rPr lang="en-US" sz="3200" b="1" dirty="0">
                <a:latin typeface="Arial" panose="020B0604020202020204" pitchFamily="34" charset="0"/>
                <a:cs typeface="Arial" panose="020B0604020202020204" pitchFamily="34" charset="0"/>
              </a:rPr>
              <a:t> </a:t>
            </a:r>
            <a:r>
              <a:rPr lang="en-US" sz="3200" b="1" u="sng" dirty="0">
                <a:solidFill>
                  <a:srgbClr val="0000FF"/>
                </a:solidFill>
                <a:latin typeface="Arial" panose="020B0604020202020204" pitchFamily="34" charset="0"/>
                <a:cs typeface="Arial" panose="020B0604020202020204" pitchFamily="34" charset="0"/>
              </a:rPr>
              <a:t>Adverse effects :</a:t>
            </a:r>
          </a:p>
          <a:p>
            <a:pPr algn="l" eaLnBrk="1" hangingPunct="1">
              <a:lnSpc>
                <a:spcPct val="90000"/>
              </a:lnSpc>
              <a:defRPr/>
            </a:pPr>
            <a:endParaRPr lang="en-US" sz="1500" b="1" dirty="0">
              <a:cs typeface="Arial" charset="0"/>
            </a:endParaRPr>
          </a:p>
          <a:p>
            <a:pPr algn="l" eaLnBrk="1" hangingPunct="1">
              <a:lnSpc>
                <a:spcPct val="90000"/>
              </a:lnSpc>
              <a:buFont typeface="Wingdings" pitchFamily="2" charset="2"/>
              <a:buChar char="v"/>
              <a:defRPr/>
            </a:pPr>
            <a:r>
              <a:rPr lang="en-US" sz="28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Anticholinergic adverse effects:</a:t>
            </a:r>
          </a:p>
          <a:p>
            <a:pPr marL="457200" indent="-457200" algn="l" eaLnBrk="1" hangingPunct="1">
              <a:lnSpc>
                <a:spcPct val="90000"/>
              </a:lnSpc>
              <a:buFontTx/>
              <a:buChar char="-"/>
              <a:defRPr/>
            </a:pPr>
            <a:r>
              <a:rPr lang="en-US" sz="2800" b="1" dirty="0">
                <a:solidFill>
                  <a:schemeClr val="tx1"/>
                </a:solidFill>
                <a:latin typeface="Arial" panose="020B0604020202020204" pitchFamily="34" charset="0"/>
                <a:cs typeface="Arial" panose="020B0604020202020204" pitchFamily="34" charset="0"/>
              </a:rPr>
              <a:t>Dry mouth</a:t>
            </a:r>
          </a:p>
          <a:p>
            <a:pPr marL="457200" indent="-457200" algn="l" eaLnBrk="1" hangingPunct="1">
              <a:lnSpc>
                <a:spcPct val="90000"/>
              </a:lnSpc>
              <a:buFontTx/>
              <a:buChar char="-"/>
              <a:defRPr/>
            </a:pPr>
            <a:r>
              <a:rPr lang="en-US" sz="2800" b="1" dirty="0">
                <a:solidFill>
                  <a:schemeClr val="tx1"/>
                </a:solidFill>
                <a:latin typeface="Arial" panose="020B0604020202020204" pitchFamily="34" charset="0"/>
                <a:cs typeface="Arial" panose="020B0604020202020204" pitchFamily="34" charset="0"/>
              </a:rPr>
              <a:t>Blurred vision</a:t>
            </a:r>
          </a:p>
          <a:p>
            <a:pPr marL="457200" indent="-457200" algn="l" eaLnBrk="1" hangingPunct="1">
              <a:lnSpc>
                <a:spcPct val="90000"/>
              </a:lnSpc>
              <a:buFontTx/>
              <a:buChar char="-"/>
              <a:defRPr/>
            </a:pPr>
            <a:r>
              <a:rPr lang="en-US" sz="2800" b="1" dirty="0">
                <a:solidFill>
                  <a:schemeClr val="tx1"/>
                </a:solidFill>
                <a:latin typeface="Arial" panose="020B0604020202020204" pitchFamily="34" charset="0"/>
                <a:cs typeface="Arial" panose="020B0604020202020204" pitchFamily="34" charset="0"/>
              </a:rPr>
              <a:t>Urinary retention</a:t>
            </a:r>
          </a:p>
          <a:p>
            <a:pPr marL="457200" indent="-457200" algn="l" eaLnBrk="1" hangingPunct="1">
              <a:lnSpc>
                <a:spcPct val="90000"/>
              </a:lnSpc>
              <a:buFontTx/>
              <a:buChar char="-"/>
              <a:defRPr/>
            </a:pPr>
            <a:r>
              <a:rPr lang="en-US" sz="2800" b="1" dirty="0">
                <a:solidFill>
                  <a:schemeClr val="tx1"/>
                </a:solidFill>
                <a:latin typeface="Arial" panose="020B0604020202020204" pitchFamily="34" charset="0"/>
                <a:cs typeface="Arial" panose="020B0604020202020204" pitchFamily="34" charset="0"/>
              </a:rPr>
              <a:t>constipation</a:t>
            </a:r>
          </a:p>
          <a:p>
            <a:pPr algn="l" eaLnBrk="1" hangingPunct="1">
              <a:lnSpc>
                <a:spcPct val="90000"/>
              </a:lnSpc>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lnSpc>
                <a:spcPct val="90000"/>
              </a:lnSpc>
              <a:buFont typeface="Wingdings" pitchFamily="2" charset="2"/>
              <a:buChar char="v"/>
              <a:defRPr/>
            </a:pPr>
            <a:r>
              <a:rPr lang="en-US" sz="28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Hypotension </a:t>
            </a:r>
          </a:p>
          <a:p>
            <a:pPr algn="l" eaLnBrk="1" hangingPunct="1">
              <a:lnSpc>
                <a:spcPct val="90000"/>
              </a:lnSpc>
              <a:defRPr/>
            </a:pPr>
            <a:r>
              <a:rPr lang="en-US" sz="2800" b="1" dirty="0">
                <a:solidFill>
                  <a:srgbClr val="FF0000"/>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due to depressing contractility &amp; vasodilatation </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GIVEN ORALLY </a:t>
            </a:r>
            <a:r>
              <a:rPr lang="en-US" sz="3200" b="1" dirty="0">
                <a:solidFill>
                  <a:srgbClr val="FF0000"/>
                </a:solidFill>
                <a:latin typeface="Arial" panose="020B0604020202020204" pitchFamily="34" charset="0"/>
                <a:cs typeface="Arial" panose="020B0604020202020204" pitchFamily="34" charset="0"/>
              </a:rPr>
              <a:t>(Rarely given I.V.)</a:t>
            </a:r>
          </a:p>
          <a:p>
            <a:pPr algn="l" eaLnBrk="1" hangingPunct="1">
              <a:lnSpc>
                <a:spcPct val="90000"/>
              </a:lnSpc>
              <a:defRPr/>
            </a:pP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850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58371" name="Rectangle 3"/>
          <p:cNvSpPr>
            <a:spLocks noGrp="1" noChangeArrowheads="1"/>
          </p:cNvSpPr>
          <p:nvPr>
            <p:ph type="subTitle" idx="1"/>
          </p:nvPr>
        </p:nvSpPr>
        <p:spPr>
          <a:xfrm>
            <a:off x="-13252" y="228600"/>
            <a:ext cx="10058400" cy="73152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I a</a:t>
            </a:r>
          </a:p>
          <a:p>
            <a:pPr eaLnBrk="1" hangingPunct="1">
              <a:defRPr/>
            </a:pPr>
            <a:r>
              <a:rPr lang="en-US" sz="3200" b="1" dirty="0">
                <a:solidFill>
                  <a:srgbClr val="FF0000"/>
                </a:solidFill>
                <a:latin typeface="Arial" panose="020B0604020202020204" pitchFamily="34" charset="0"/>
                <a:cs typeface="Arial" panose="020B0604020202020204" pitchFamily="34" charset="0"/>
              </a:rPr>
              <a:t> PROCAINAMIDE</a:t>
            </a:r>
            <a:r>
              <a:rPr lang="en-US" sz="3600" b="1" dirty="0">
                <a:solidFill>
                  <a:srgbClr val="FF0000"/>
                </a:solidFill>
                <a:latin typeface="Arial" panose="020B0604020202020204" pitchFamily="34" charset="0"/>
                <a:cs typeface="Arial" panose="020B0604020202020204" pitchFamily="34" charset="0"/>
              </a:rPr>
              <a:t> </a:t>
            </a:r>
          </a:p>
          <a:p>
            <a:pPr algn="l" eaLnBrk="1" hangingPunct="1">
              <a:defRPr/>
            </a:pPr>
            <a:r>
              <a:rPr lang="en-US" b="1" dirty="0"/>
              <a:t>  </a:t>
            </a:r>
            <a:r>
              <a:rPr lang="en-US" sz="3200" b="1" dirty="0">
                <a:solidFill>
                  <a:schemeClr val="tx1"/>
                </a:solidFill>
                <a:latin typeface="Arial" panose="020B0604020202020204" pitchFamily="34" charset="0"/>
                <a:cs typeface="Arial" panose="020B0604020202020204" pitchFamily="34" charset="0"/>
              </a:rPr>
              <a:t>Similar to quinidine except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1- less toxic on the heart...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can be given I.V.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2- more effective in ventricular than in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atrial</a:t>
            </a:r>
            <a:r>
              <a:rPr lang="en-US" sz="3200" b="1" dirty="0">
                <a:solidFill>
                  <a:schemeClr val="tx1"/>
                </a:solidFill>
                <a:latin typeface="Arial" panose="020B0604020202020204" pitchFamily="34" charset="0"/>
                <a:cs typeface="Arial" panose="020B0604020202020204" pitchFamily="34" charset="0"/>
              </a:rPr>
              <a:t> arrhythmias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3 – Less anticholinergic or </a:t>
            </a:r>
            <a:r>
              <a:rPr lang="el-GR" sz="3200" b="1" dirty="0">
                <a:solidFill>
                  <a:schemeClr val="tx1"/>
                </a:solidFill>
                <a:latin typeface="Arial" panose="020B0604020202020204" pitchFamily="34" charset="0"/>
                <a:cs typeface="Arial" panose="020B0604020202020204" pitchFamily="34" charset="0"/>
              </a:rPr>
              <a:t>α</a:t>
            </a:r>
            <a:r>
              <a:rPr lang="en-US" sz="3200" b="1" dirty="0">
                <a:solidFill>
                  <a:schemeClr val="tx1"/>
                </a:solidFill>
                <a:latin typeface="Arial" panose="020B0604020202020204" pitchFamily="34" charset="0"/>
                <a:cs typeface="Arial" panose="020B0604020202020204" pitchFamily="34" charset="0"/>
              </a:rPr>
              <a:t>-blocking actions</a:t>
            </a:r>
          </a:p>
        </p:txBody>
      </p:sp>
    </p:spTree>
    <p:extLst>
      <p:ext uri="{BB962C8B-B14F-4D97-AF65-F5344CB8AC3E}">
        <p14:creationId xmlns:p14="http://schemas.microsoft.com/office/powerpoint/2010/main" val="4257773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228600" y="2286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0419" name="Rectangle 3"/>
          <p:cNvSpPr>
            <a:spLocks noGrp="1" noChangeArrowheads="1"/>
          </p:cNvSpPr>
          <p:nvPr>
            <p:ph type="subTitle" idx="1"/>
          </p:nvPr>
        </p:nvSpPr>
        <p:spPr>
          <a:xfrm>
            <a:off x="76200" y="228600"/>
            <a:ext cx="10058400" cy="6705600"/>
          </a:xfrm>
        </p:spPr>
        <p:txBody>
          <a:bodyPr/>
          <a:lstStyle/>
          <a:p>
            <a:pPr marL="661843" indent="-661843"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CLASS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I a</a:t>
            </a:r>
          </a:p>
          <a:p>
            <a:pPr eaLnBrk="1" hangingPunct="1">
              <a:defRPr/>
            </a:pPr>
            <a:r>
              <a:rPr lang="en-US" sz="3200" b="1" dirty="0">
                <a:solidFill>
                  <a:srgbClr val="FF0000"/>
                </a:solidFill>
                <a:latin typeface="Arial" panose="020B0604020202020204" pitchFamily="34" charset="0"/>
                <a:cs typeface="Arial" panose="020B0604020202020204" pitchFamily="34" charset="0"/>
              </a:rPr>
              <a:t> PROCAINAMIDE </a:t>
            </a:r>
          </a:p>
          <a:p>
            <a:pPr algn="l" eaLnBrk="1" hangingPunct="1">
              <a:defRPr/>
            </a:pPr>
            <a:r>
              <a:rPr lang="en-US" b="1" u="sng" dirty="0">
                <a:solidFill>
                  <a:srgbClr val="0000FF"/>
                </a:solidFill>
                <a:latin typeface="Arial" panose="020B0604020202020204" pitchFamily="34" charset="0"/>
                <a:cs typeface="Arial" panose="020B0604020202020204" pitchFamily="34" charset="0"/>
              </a:rPr>
              <a:t>Adverse effects:</a:t>
            </a:r>
          </a:p>
          <a:p>
            <a:pPr algn="l" eaLnBrk="1" hangingPunct="1">
              <a:defRPr/>
            </a:pPr>
            <a:r>
              <a:rPr lang="en-US" sz="3900" b="1" dirty="0">
                <a:latin typeface="Arial" panose="020B0604020202020204" pitchFamily="34" charset="0"/>
                <a:cs typeface="Arial" panose="020B0604020202020204" pitchFamily="34" charset="0"/>
              </a:rPr>
              <a:t> </a:t>
            </a:r>
            <a:r>
              <a:rPr lang="en-US" sz="3900" b="1" dirty="0">
                <a:solidFill>
                  <a:schemeClr val="tx1"/>
                </a:solidFill>
                <a:latin typeface="Arial" panose="020B0604020202020204" pitchFamily="34" charset="0"/>
                <a:cs typeface="Arial" panose="020B0604020202020204" pitchFamily="34" charset="0"/>
              </a:rPr>
              <a:t>-</a:t>
            </a:r>
            <a:r>
              <a:rPr lang="en-US" sz="3200" b="1" dirty="0">
                <a:solidFill>
                  <a:schemeClr val="tx1"/>
                </a:solidFill>
                <a:latin typeface="Arial" panose="020B0604020202020204" pitchFamily="34" charset="0"/>
                <a:cs typeface="Arial" panose="020B0604020202020204" pitchFamily="34" charset="0"/>
              </a:rPr>
              <a:t> In </a:t>
            </a:r>
            <a:r>
              <a:rPr lang="en-US" sz="3200" b="1" i="1" dirty="0">
                <a:solidFill>
                  <a:schemeClr val="tx1"/>
                </a:solidFill>
                <a:latin typeface="Arial" panose="020B0604020202020204" pitchFamily="34" charset="0"/>
                <a:cs typeface="Arial" panose="020B0604020202020204" pitchFamily="34" charset="0"/>
              </a:rPr>
              <a:t>long term </a:t>
            </a:r>
            <a:r>
              <a:rPr lang="en-US" sz="3200" b="1" dirty="0">
                <a:solidFill>
                  <a:schemeClr val="tx1"/>
                </a:solidFill>
                <a:latin typeface="Arial" panose="020B0604020202020204" pitchFamily="34" charset="0"/>
                <a:cs typeface="Arial" panose="020B0604020202020204" pitchFamily="34" charset="0"/>
              </a:rPr>
              <a:t>therapy it causes reversible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lupus erythematosus-like syndrome</a:t>
            </a: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a:solidFill>
                  <a:schemeClr val="tx1"/>
                </a:solidFill>
                <a:latin typeface="Arial" panose="020B0604020202020204" pitchFamily="34" charset="0"/>
                <a:cs typeface="Arial" panose="020B0604020202020204" pitchFamily="34" charset="0"/>
              </a:rPr>
              <a:t> - Hypotension</a:t>
            </a: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Torsades</a:t>
            </a:r>
            <a:r>
              <a:rPr lang="en-US" sz="3200" b="1" dirty="0">
                <a:solidFill>
                  <a:schemeClr val="tx1"/>
                </a:solidFill>
                <a:latin typeface="Arial" panose="020B0604020202020204" pitchFamily="34" charset="0"/>
                <a:cs typeface="Arial" panose="020B0604020202020204" pitchFamily="34" charset="0"/>
              </a:rPr>
              <a:t> de pointes </a:t>
            </a:r>
            <a:r>
              <a:rPr lang="en-US" sz="3200" dirty="0">
                <a:solidFill>
                  <a:schemeClr val="tx1"/>
                </a:solidFill>
                <a:latin typeface="Arial" panose="020B0604020202020204" pitchFamily="34" charset="0"/>
                <a:cs typeface="Arial" panose="020B0604020202020204" pitchFamily="34" charset="0"/>
              </a:rPr>
              <a:t>(at toxic dose)</a:t>
            </a: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a:solidFill>
                  <a:schemeClr val="tx1"/>
                </a:solidFill>
                <a:latin typeface="Arial" panose="020B0604020202020204" pitchFamily="34" charset="0"/>
                <a:cs typeface="Arial" panose="020B0604020202020204" pitchFamily="34" charset="0"/>
              </a:rPr>
              <a:t>- Hallucination &amp; psychosis </a:t>
            </a: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989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34817" y="0"/>
            <a:ext cx="9188768" cy="6971454"/>
          </a:xfrm>
        </p:spPr>
        <p:txBody>
          <a:bodyPr/>
          <a:lstStyle/>
          <a:p>
            <a:pPr eaLnBrk="1" hangingPunct="1">
              <a:defRPr/>
            </a:pPr>
            <a:endParaRPr lang="en-US" b="1" dirty="0"/>
          </a:p>
          <a:p>
            <a:pPr algn="ctr" eaLnBrk="1" hangingPunct="1">
              <a:buFontTx/>
              <a:buNone/>
              <a:defRPr/>
            </a:pPr>
            <a:r>
              <a:rPr lang="en-US" sz="4300" b="1" dirty="0">
                <a:solidFill>
                  <a:srgbClr val="FF0000"/>
                </a:solidFill>
                <a:latin typeface="Arial" panose="020B0604020202020204" pitchFamily="34" charset="0"/>
                <a:cs typeface="Arial" panose="020B0604020202020204" pitchFamily="34" charset="0"/>
              </a:rPr>
              <a:t> </a:t>
            </a:r>
            <a:r>
              <a:rPr lang="en-US" sz="4300" b="1" u="sng" dirty="0">
                <a:solidFill>
                  <a:srgbClr val="0000FF"/>
                </a:solidFill>
                <a:latin typeface="Arial" panose="020B0604020202020204" pitchFamily="34" charset="0"/>
                <a:cs typeface="Arial" panose="020B0604020202020204" pitchFamily="34" charset="0"/>
              </a:rPr>
              <a:t>CLASS </a:t>
            </a:r>
            <a:r>
              <a:rPr lang="en-US" sz="4300" b="1" u="sng" dirty="0">
                <a:solidFill>
                  <a:srgbClr val="FF0000"/>
                </a:solidFill>
                <a:latin typeface="Arial" panose="020B0604020202020204" pitchFamily="34" charset="0"/>
                <a:cs typeface="Arial" panose="020B0604020202020204" pitchFamily="34" charset="0"/>
              </a:rPr>
              <a:t>I b</a:t>
            </a:r>
          </a:p>
          <a:p>
            <a:pPr eaLnBrk="1" hangingPunct="1">
              <a:defRPr/>
            </a:pPr>
            <a:endParaRPr lang="en-US" b="1" dirty="0"/>
          </a:p>
          <a:p>
            <a:pPr eaLnBrk="1" hangingPunct="1">
              <a:defRPr/>
            </a:pPr>
            <a:r>
              <a:rPr lang="en-US" b="1" dirty="0"/>
              <a:t>   </a:t>
            </a:r>
            <a:r>
              <a:rPr lang="en-US" b="1" dirty="0">
                <a:latin typeface="Arial" panose="020B0604020202020204" pitchFamily="34" charset="0"/>
                <a:cs typeface="Arial" panose="020B0604020202020204" pitchFamily="34" charset="0"/>
              </a:rPr>
              <a:t>S</a:t>
            </a:r>
            <a:r>
              <a:rPr lang="en-US" sz="3900" b="1" dirty="0">
                <a:latin typeface="Arial" panose="020B0604020202020204" pitchFamily="34" charset="0"/>
                <a:cs typeface="Arial" panose="020B0604020202020204" pitchFamily="34" charset="0"/>
              </a:rPr>
              <a:t>horten action potential duration</a:t>
            </a:r>
          </a:p>
          <a:p>
            <a:pPr eaLnBrk="1" hangingPunct="1">
              <a:buFontTx/>
              <a:buNone/>
              <a:defRPr/>
            </a:pPr>
            <a:r>
              <a:rPr lang="en-US" sz="3900" b="1" dirty="0">
                <a:latin typeface="Arial" panose="020B0604020202020204" pitchFamily="34" charset="0"/>
                <a:cs typeface="Arial" panose="020B0604020202020204" pitchFamily="34" charset="0"/>
              </a:rPr>
              <a:t>              e.g. </a:t>
            </a:r>
          </a:p>
          <a:p>
            <a:pPr eaLnBrk="1" hangingPunct="1">
              <a:buFontTx/>
              <a:buNone/>
              <a:defRPr/>
            </a:pPr>
            <a:r>
              <a:rPr lang="en-US" sz="3900" b="1" dirty="0">
                <a:solidFill>
                  <a:srgbClr val="FF0000"/>
                </a:solidFill>
              </a:rPr>
              <a:t>                 </a:t>
            </a:r>
            <a:r>
              <a:rPr lang="en-US" sz="3600" b="1" dirty="0" err="1">
                <a:solidFill>
                  <a:srgbClr val="FF0000"/>
                </a:solidFill>
                <a:latin typeface="Arial" panose="020B0604020202020204" pitchFamily="34" charset="0"/>
                <a:cs typeface="Arial" panose="020B0604020202020204" pitchFamily="34" charset="0"/>
              </a:rPr>
              <a:t>Lidocaine</a:t>
            </a:r>
            <a:endParaRPr lang="en-US" sz="3600"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Mexiletine</a:t>
            </a:r>
            <a:endParaRPr lang="en-US" sz="3600"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900" b="1" dirty="0">
                <a:solidFill>
                  <a:srgbClr val="008000"/>
                </a:solidFill>
              </a:rPr>
              <a:t>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37</a:t>
            </a:fld>
            <a:endParaRPr lang="en-US" altLang="en-US"/>
          </a:p>
        </p:txBody>
      </p:sp>
    </p:spTree>
    <p:extLst>
      <p:ext uri="{BB962C8B-B14F-4D97-AF65-F5344CB8AC3E}">
        <p14:creationId xmlns:p14="http://schemas.microsoft.com/office/powerpoint/2010/main" val="285923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8298180" cy="642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Tree>
    <p:extLst>
      <p:ext uri="{BB962C8B-B14F-4D97-AF65-F5344CB8AC3E}">
        <p14:creationId xmlns:p14="http://schemas.microsoft.com/office/powerpoint/2010/main" val="3921766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ubTitle" idx="1"/>
          </p:nvPr>
        </p:nvSpPr>
        <p:spPr>
          <a:xfrm>
            <a:off x="127635" y="228600"/>
            <a:ext cx="9702165" cy="6858000"/>
          </a:xfrm>
        </p:spPr>
        <p:txBody>
          <a:bodyPr/>
          <a:lstStyle/>
          <a:p>
            <a:pPr rtl="1" eaLnBrk="1" hangingPunct="1">
              <a:defRPr/>
            </a:pPr>
            <a:r>
              <a:rPr lang="ar-SA" sz="1500" dirty="0">
                <a:cs typeface="Traditional Arabic" pitchFamily="2" charset="-78"/>
              </a:rPr>
              <a:t> </a:t>
            </a:r>
            <a:r>
              <a:rPr lang="en-US" sz="3200" b="1" u="sng" dirty="0">
                <a:solidFill>
                  <a:srgbClr val="0000FF"/>
                </a:solidFill>
                <a:latin typeface="Arial" panose="020B0604020202020204" pitchFamily="34" charset="0"/>
                <a:cs typeface="Arial" panose="020B0604020202020204" pitchFamily="34" charset="0"/>
              </a:rPr>
              <a:t>CLASS </a:t>
            </a:r>
            <a:r>
              <a:rPr lang="en-US" sz="3200" b="1" u="sng" dirty="0" err="1">
                <a:solidFill>
                  <a:srgbClr val="FF0000"/>
                </a:solidFill>
                <a:latin typeface="Arial" panose="020B0604020202020204" pitchFamily="34" charset="0"/>
                <a:cs typeface="Arial" panose="020B0604020202020204" pitchFamily="34" charset="0"/>
              </a:rPr>
              <a:t>Ib</a:t>
            </a:r>
            <a:endParaRPr lang="en-US" sz="32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200" b="1" dirty="0">
                <a:solidFill>
                  <a:srgbClr val="FF0000"/>
                </a:solidFill>
                <a:latin typeface="Arial" panose="020B0604020202020204" pitchFamily="34" charset="0"/>
                <a:cs typeface="Arial" panose="020B0604020202020204" pitchFamily="34" charset="0"/>
              </a:rPr>
              <a:t>LIDOCAINE</a:t>
            </a:r>
            <a:r>
              <a:rPr lang="ar-SA" sz="3200" dirty="0">
                <a:solidFill>
                  <a:srgbClr val="FF0000"/>
                </a:solidFill>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a:p>
            <a:pPr algn="l" eaLnBrk="1" hangingPunct="1">
              <a:defRPr/>
            </a:pPr>
            <a:r>
              <a:rPr lang="en-US" sz="3200" b="1" dirty="0">
                <a:solidFill>
                  <a:srgbClr val="0000FF"/>
                </a:solidFill>
                <a:latin typeface="Arial" panose="020B0604020202020204" pitchFamily="34" charset="0"/>
                <a:cs typeface="Arial" panose="020B0604020202020204" pitchFamily="34" charset="0"/>
              </a:rPr>
              <a:t>Therapeutic uses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treatment of </a:t>
            </a:r>
            <a:r>
              <a:rPr lang="en-US" sz="3200" b="1" u="sng" dirty="0">
                <a:solidFill>
                  <a:srgbClr val="FF0000"/>
                </a:solidFill>
                <a:latin typeface="Arial" panose="020B0604020202020204" pitchFamily="34" charset="0"/>
                <a:cs typeface="Arial" panose="020B0604020202020204" pitchFamily="34" charset="0"/>
              </a:rPr>
              <a:t>emergency</a:t>
            </a:r>
            <a:r>
              <a:rPr lang="en-US" sz="3200" b="1" dirty="0">
                <a:solidFill>
                  <a:schemeClr val="tx1"/>
                </a:solidFill>
                <a:latin typeface="Arial" panose="020B0604020202020204" pitchFamily="34" charset="0"/>
                <a:cs typeface="Arial" panose="020B0604020202020204" pitchFamily="34" charset="0"/>
              </a:rPr>
              <a:t> ventricular arrhythmias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e.g. :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1 - during surgery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2 - following acute myocardial infarction</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NOT</a:t>
            </a:r>
            <a:r>
              <a:rPr lang="en-US" sz="3200" b="1" dirty="0">
                <a:solidFill>
                  <a:schemeClr val="tx1"/>
                </a:solidFill>
                <a:latin typeface="Arial" panose="020B0604020202020204" pitchFamily="34" charset="0"/>
                <a:cs typeface="Arial" panose="020B0604020202020204" pitchFamily="34" charset="0"/>
              </a:rPr>
              <a:t> effective in atrial arrhythmias</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NOT</a:t>
            </a:r>
            <a:r>
              <a:rPr lang="en-US" sz="3200" b="1" dirty="0">
                <a:solidFill>
                  <a:schemeClr val="tx1"/>
                </a:solidFill>
                <a:latin typeface="Arial" panose="020B0604020202020204" pitchFamily="34" charset="0"/>
                <a:cs typeface="Arial" panose="020B0604020202020204" pitchFamily="34" charset="0"/>
              </a:rPr>
              <a:t> effective orally (3% bioavailability)</a:t>
            </a:r>
          </a:p>
          <a:p>
            <a:pPr marL="457200" indent="-457200" algn="l" eaLnBrk="1" hangingPunct="1">
              <a:buFontTx/>
              <a:buChar char="-"/>
              <a:defRPr/>
            </a:pPr>
            <a:r>
              <a:rPr lang="en-US" sz="3200" b="1" dirty="0">
                <a:solidFill>
                  <a:schemeClr val="tx1"/>
                </a:solidFill>
                <a:latin typeface="Arial" panose="020B0604020202020204" pitchFamily="34" charset="0"/>
                <a:cs typeface="Arial" panose="020B0604020202020204" pitchFamily="34" charset="0"/>
              </a:rPr>
              <a:t>Only given I.V. bolus or slow infusion</a:t>
            </a:r>
          </a:p>
          <a:p>
            <a:pPr marL="457200" indent="-457200" algn="l" eaLnBrk="1" hangingPunct="1">
              <a:buFontTx/>
              <a:buChar char="-"/>
              <a:defRPr/>
            </a:pPr>
            <a:r>
              <a:rPr lang="en-US" sz="3200" b="1" dirty="0">
                <a:solidFill>
                  <a:schemeClr val="tx1"/>
                </a:solidFill>
                <a:latin typeface="Arial" panose="020B0604020202020204" pitchFamily="34" charset="0"/>
                <a:cs typeface="Arial" panose="020B0604020202020204" pitchFamily="34" charset="0"/>
              </a:rPr>
              <a:t>t</a:t>
            </a:r>
            <a:r>
              <a:rPr lang="en-US" sz="3200" b="1" baseline="-25000" dirty="0">
                <a:solidFill>
                  <a:schemeClr val="tx1"/>
                </a:solidFill>
                <a:latin typeface="Arial" panose="020B0604020202020204" pitchFamily="34" charset="0"/>
                <a:cs typeface="Arial" panose="020B0604020202020204" pitchFamily="34" charset="0"/>
              </a:rPr>
              <a:t>1/2</a:t>
            </a:r>
            <a:r>
              <a:rPr lang="en-US" sz="3200" b="1" dirty="0">
                <a:solidFill>
                  <a:schemeClr val="tx1"/>
                </a:solidFill>
                <a:latin typeface="Arial" panose="020B0604020202020204" pitchFamily="34" charset="0"/>
                <a:cs typeface="Arial" panose="020B0604020202020204" pitchFamily="34" charset="0"/>
              </a:rPr>
              <a:t> = 2 hours</a:t>
            </a:r>
          </a:p>
        </p:txBody>
      </p:sp>
    </p:spTree>
    <p:extLst>
      <p:ext uri="{BB962C8B-B14F-4D97-AF65-F5344CB8AC3E}">
        <p14:creationId xmlns:p14="http://schemas.microsoft.com/office/powerpoint/2010/main" val="354112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cg_cc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0560" y="-296686"/>
            <a:ext cx="10728960" cy="7574281"/>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4</a:t>
            </a:fld>
            <a:endParaRPr lang="en-US" altLang="en-US"/>
          </a:p>
        </p:txBody>
      </p:sp>
    </p:spTree>
    <p:extLst>
      <p:ext uri="{BB962C8B-B14F-4D97-AF65-F5344CB8AC3E}">
        <p14:creationId xmlns:p14="http://schemas.microsoft.com/office/powerpoint/2010/main" val="300550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6563" name="Rectangle 3"/>
          <p:cNvSpPr>
            <a:spLocks noGrp="1" noChangeArrowheads="1"/>
          </p:cNvSpPr>
          <p:nvPr>
            <p:ph type="subTitle" idx="1"/>
          </p:nvPr>
        </p:nvSpPr>
        <p:spPr>
          <a:xfrm>
            <a:off x="275908" y="0"/>
            <a:ext cx="10058400" cy="7315200"/>
          </a:xfrm>
        </p:spPr>
        <p:txBody>
          <a:bodyPr/>
          <a:lstStyle/>
          <a:p>
            <a:pPr rtl="1" eaLnBrk="1" hangingPunct="1">
              <a:defRPr/>
            </a:pPr>
            <a:r>
              <a:rPr lang="en-US" sz="3200" b="1" u="sng" dirty="0">
                <a:solidFill>
                  <a:srgbClr val="0000FF"/>
                </a:solidFill>
                <a:latin typeface="Arial" panose="020B0604020202020204" pitchFamily="34" charset="0"/>
                <a:cs typeface="Arial" panose="020B0604020202020204" pitchFamily="34" charset="0"/>
              </a:rPr>
              <a:t>CLASS </a:t>
            </a:r>
            <a:r>
              <a:rPr lang="en-US" sz="3200" b="1" u="sng" dirty="0" err="1">
                <a:solidFill>
                  <a:srgbClr val="FF0000"/>
                </a:solidFill>
                <a:latin typeface="Arial" panose="020B0604020202020204" pitchFamily="34" charset="0"/>
                <a:cs typeface="Arial" panose="020B0604020202020204" pitchFamily="34" charset="0"/>
              </a:rPr>
              <a:t>Ib</a:t>
            </a:r>
            <a:endParaRPr lang="en-US" sz="32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200" b="1" dirty="0">
                <a:solidFill>
                  <a:srgbClr val="FF0000"/>
                </a:solidFill>
                <a:latin typeface="Arial" panose="020B0604020202020204" pitchFamily="34" charset="0"/>
                <a:cs typeface="Arial" panose="020B0604020202020204" pitchFamily="34" charset="0"/>
              </a:rPr>
              <a:t>LIDOCAINE</a:t>
            </a:r>
            <a:endParaRPr lang="en-US" sz="3200" b="1" u="sng"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Adverse effects:</a:t>
            </a:r>
            <a:endParaRPr lang="en-US" sz="3200" b="1" u="sng" dirty="0">
              <a:solidFill>
                <a:srgbClr val="FF0000"/>
              </a:solidFill>
              <a:latin typeface="Arial" panose="020B0604020202020204" pitchFamily="34" charset="0"/>
              <a:cs typeface="Arial" panose="020B0604020202020204" pitchFamily="34" charset="0"/>
            </a:endParaRPr>
          </a:p>
          <a:p>
            <a:pPr algn="l" eaLnBrk="1" hangingPunct="1">
              <a:lnSpc>
                <a:spcPct val="80000"/>
              </a:lnSpc>
              <a:defRPr/>
            </a:pPr>
            <a:r>
              <a:rPr lang="en-US" sz="3200" b="1" dirty="0">
                <a:latin typeface="Arial" panose="020B0604020202020204" pitchFamily="34" charset="0"/>
                <a:cs typeface="Arial" panose="020B0604020202020204" pitchFamily="34" charset="0"/>
              </a:rPr>
              <a:t> </a:t>
            </a:r>
          </a:p>
          <a:p>
            <a:pPr algn="l" eaLnBrk="1" hangingPunct="1">
              <a:lnSpc>
                <a:spcPct val="80000"/>
              </a:lnSpc>
              <a:buFont typeface="Wingdings" pitchFamily="2" charset="2"/>
              <a:buChar char="q"/>
              <a:defRPr/>
            </a:pPr>
            <a:r>
              <a:rPr lang="en-US" sz="3200" b="1" dirty="0">
                <a:solidFill>
                  <a:schemeClr val="tx1"/>
                </a:solidFill>
                <a:latin typeface="Arial" panose="020B0604020202020204" pitchFamily="34" charset="0"/>
                <a:cs typeface="Arial" panose="020B0604020202020204" pitchFamily="34" charset="0"/>
              </a:rPr>
              <a:t>   hypotension</a:t>
            </a:r>
          </a:p>
          <a:p>
            <a:pPr algn="l" eaLnBrk="1" hangingPunct="1">
              <a:lnSpc>
                <a:spcPct val="80000"/>
              </a:lnSpc>
              <a:buFont typeface="Wingdings" pitchFamily="2" charset="2"/>
              <a:buChar char="q"/>
              <a:defRPr/>
            </a:pPr>
            <a:r>
              <a:rPr lang="en-US" sz="3200" b="1" dirty="0">
                <a:solidFill>
                  <a:schemeClr val="tx1"/>
                </a:solidFill>
                <a:latin typeface="Arial" panose="020B0604020202020204" pitchFamily="34" charset="0"/>
                <a:cs typeface="Arial" panose="020B0604020202020204" pitchFamily="34" charset="0"/>
              </a:rPr>
              <a:t>   similar to other local anesthetics,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causes CNS adverse effects such as: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  paresthesia</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  tremor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  dysarthria (slurred speech)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  tinnitus </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  confusion </a:t>
            </a:r>
            <a:r>
              <a:rPr lang="en-US" sz="3200" b="1" dirty="0">
                <a:latin typeface="Arial" panose="020B0604020202020204" pitchFamily="34" charset="0"/>
                <a:cs typeface="Arial" panose="020B0604020202020204" pitchFamily="34" charset="0"/>
              </a:rPr>
              <a:t>	</a:t>
            </a:r>
          </a:p>
          <a:p>
            <a:pPr algn="l" eaLnBrk="1" hangingPunct="1">
              <a:lnSpc>
                <a:spcPct val="80000"/>
              </a:lnSpc>
              <a:defRPr/>
            </a:pPr>
            <a:r>
              <a:rPr lang="en-US" sz="4800" b="1" dirty="0">
                <a:solidFill>
                  <a:srgbClr val="FF0000"/>
                </a:solidFill>
              </a:rPr>
              <a:t>       - convulsions</a:t>
            </a:r>
            <a:r>
              <a:rPr lang="en-US" sz="4800" b="1" dirty="0"/>
              <a:t> </a:t>
            </a:r>
          </a:p>
          <a:p>
            <a:pPr algn="l" eaLnBrk="1" hangingPunct="1">
              <a:lnSpc>
                <a:spcPct val="8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80000"/>
              </a:lnSpc>
              <a:defRPr/>
            </a:pPr>
            <a:endParaRPr lang="en-US" b="1" dirty="0"/>
          </a:p>
        </p:txBody>
      </p:sp>
    </p:spTree>
    <p:extLst>
      <p:ext uri="{BB962C8B-B14F-4D97-AF65-F5344CB8AC3E}">
        <p14:creationId xmlns:p14="http://schemas.microsoft.com/office/powerpoint/2010/main" val="4008698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81000" y="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68611" name="Rectangle 3"/>
          <p:cNvSpPr>
            <a:spLocks noGrp="1" noChangeArrowheads="1"/>
          </p:cNvSpPr>
          <p:nvPr>
            <p:ph type="subTitle" idx="1"/>
          </p:nvPr>
        </p:nvSpPr>
        <p:spPr>
          <a:xfrm>
            <a:off x="304800" y="34413"/>
            <a:ext cx="10058400" cy="7162800"/>
          </a:xfrm>
        </p:spPr>
        <p:txBody>
          <a:bodyPr/>
          <a:lstStyle/>
          <a:p>
            <a:pPr rtl="1" eaLnBrk="1" hangingPunct="1">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err="1">
                <a:solidFill>
                  <a:srgbClr val="FF0000"/>
                </a:solidFill>
                <a:latin typeface="Arial" panose="020B0604020202020204" pitchFamily="34" charset="0"/>
                <a:cs typeface="Arial" panose="020B0604020202020204" pitchFamily="34" charset="0"/>
              </a:rPr>
              <a:t>Ib</a:t>
            </a:r>
            <a:endParaRPr lang="en-US" sz="3600" b="1" u="sng" dirty="0">
              <a:solidFill>
                <a:srgbClr val="FF0000"/>
              </a:solidFill>
              <a:latin typeface="Arial" panose="020B0604020202020204" pitchFamily="34" charset="0"/>
              <a:cs typeface="Arial" panose="020B0604020202020204" pitchFamily="34" charset="0"/>
            </a:endParaRPr>
          </a:p>
          <a:p>
            <a:pPr rtl="1" eaLnBrk="1" hangingPunct="1">
              <a:lnSpc>
                <a:spcPct val="90000"/>
              </a:lnSpc>
              <a:defRPr/>
            </a:pPr>
            <a:r>
              <a:rPr lang="en-US" sz="3600" b="1" dirty="0">
                <a:solidFill>
                  <a:srgbClr val="FF0000"/>
                </a:solidFill>
                <a:latin typeface="Arial" panose="020B0604020202020204" pitchFamily="34" charset="0"/>
                <a:cs typeface="Arial" panose="020B0604020202020204" pitchFamily="34" charset="0"/>
              </a:rPr>
              <a:t>MEXILETINE</a:t>
            </a:r>
            <a:r>
              <a:rPr lang="en-US" sz="3600" b="1" dirty="0">
                <a:solidFill>
                  <a:srgbClr val="FF0000"/>
                </a:solidFill>
              </a:rPr>
              <a:t> </a:t>
            </a:r>
          </a:p>
          <a:p>
            <a:pPr algn="l" eaLnBrk="1" hangingPunct="1">
              <a:lnSpc>
                <a:spcPct val="90000"/>
              </a:lnSpc>
              <a:defRPr/>
            </a:pPr>
            <a:r>
              <a:rPr lang="en-US" b="1" dirty="0">
                <a:solidFill>
                  <a:schemeClr val="tx1"/>
                </a:solidFill>
              </a:rPr>
              <a:t>-  </a:t>
            </a:r>
            <a:r>
              <a:rPr lang="en-US" b="1" dirty="0">
                <a:solidFill>
                  <a:schemeClr val="tx1"/>
                </a:solidFill>
                <a:latin typeface="Arial" panose="020B0604020202020204" pitchFamily="34" charset="0"/>
                <a:cs typeface="Arial" panose="020B0604020202020204" pitchFamily="34" charset="0"/>
              </a:rPr>
              <a:t>EFFECTIVE ORALLY</a:t>
            </a:r>
          </a:p>
          <a:p>
            <a:pPr algn="l" eaLnBrk="1" hangingPunct="1">
              <a:defRPr/>
            </a:pPr>
            <a:r>
              <a:rPr lang="en-US" sz="3200"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ventricular arrhythmia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2- digitalis-induced arrhythmias</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t</a:t>
            </a:r>
            <a:r>
              <a:rPr lang="en-US" sz="3200" b="1" baseline="-25000" dirty="0">
                <a:solidFill>
                  <a:schemeClr val="tx1"/>
                </a:solidFill>
                <a:latin typeface="Arial" panose="020B0604020202020204" pitchFamily="34" charset="0"/>
                <a:cs typeface="Arial" panose="020B0604020202020204" pitchFamily="34" charset="0"/>
              </a:rPr>
              <a:t>1/2</a:t>
            </a:r>
            <a:r>
              <a:rPr lang="en-US" sz="3200" b="1" dirty="0">
                <a:solidFill>
                  <a:schemeClr val="tx1"/>
                </a:solidFill>
                <a:latin typeface="Arial" panose="020B0604020202020204" pitchFamily="34" charset="0"/>
                <a:cs typeface="Arial" panose="020B0604020202020204" pitchFamily="34" charset="0"/>
              </a:rPr>
              <a:t> = 10 hours</a:t>
            </a:r>
          </a:p>
          <a:p>
            <a:pPr algn="l" eaLnBrk="1" hangingPunct="1">
              <a:lnSpc>
                <a:spcPct val="90000"/>
              </a:lnSpc>
              <a:defRPr/>
            </a:pPr>
            <a:endParaRPr lang="en-US" sz="3200" b="1"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rgbClr val="0000FF"/>
                </a:solidFill>
                <a:latin typeface="Arial" panose="020B0604020202020204" pitchFamily="34" charset="0"/>
                <a:cs typeface="Arial" panose="020B0604020202020204" pitchFamily="34" charset="0"/>
              </a:rPr>
              <a:t>ADVERSE EFFECTS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1- nausea, vomiting</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2- tremor, drowsiness, diplopia</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3- arrhythmias &amp; hypotension</a:t>
            </a:r>
          </a:p>
        </p:txBody>
      </p:sp>
    </p:spTree>
    <p:extLst>
      <p:ext uri="{BB962C8B-B14F-4D97-AF65-F5344CB8AC3E}">
        <p14:creationId xmlns:p14="http://schemas.microsoft.com/office/powerpoint/2010/main" val="1090457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4300" b="1" u="sng" dirty="0">
                <a:solidFill>
                  <a:srgbClr val="0000FF"/>
                </a:solidFill>
                <a:latin typeface="Arial" panose="020B0604020202020204" pitchFamily="34" charset="0"/>
                <a:cs typeface="Arial" panose="020B0604020202020204" pitchFamily="34" charset="0"/>
              </a:rPr>
              <a:t>CLASS </a:t>
            </a:r>
            <a:r>
              <a:rPr lang="en-US" sz="4300" b="1" u="sng" dirty="0" err="1">
                <a:solidFill>
                  <a:srgbClr val="FF0000"/>
                </a:solidFill>
                <a:latin typeface="Arial" panose="020B0604020202020204" pitchFamily="34" charset="0"/>
                <a:cs typeface="Arial" panose="020B0604020202020204" pitchFamily="34" charset="0"/>
              </a:rPr>
              <a:t>Ic</a:t>
            </a:r>
            <a:endParaRPr lang="en-US" sz="4300" b="1" u="sng" dirty="0">
              <a:solidFill>
                <a:srgbClr val="FF0000"/>
              </a:solidFill>
              <a:latin typeface="Arial" panose="020B0604020202020204" pitchFamily="34" charset="0"/>
              <a:cs typeface="Arial" panose="020B0604020202020204" pitchFamily="34" charset="0"/>
            </a:endParaRPr>
          </a:p>
        </p:txBody>
      </p:sp>
      <p:sp>
        <p:nvSpPr>
          <p:cNvPr id="45059" name="Rectangle 3"/>
          <p:cNvSpPr>
            <a:spLocks noGrp="1" noChangeArrowheads="1"/>
          </p:cNvSpPr>
          <p:nvPr>
            <p:ph idx="1"/>
          </p:nvPr>
        </p:nvSpPr>
        <p:spPr/>
        <p:txBody>
          <a:bodyPr/>
          <a:lstStyle/>
          <a:p>
            <a:pPr eaLnBrk="1" hangingPunct="1">
              <a:defRPr/>
            </a:pPr>
            <a:r>
              <a:rPr lang="en-US" sz="3900" b="1" dirty="0"/>
              <a:t>have no effect on action potential duration</a:t>
            </a:r>
          </a:p>
          <a:p>
            <a:pPr eaLnBrk="1" hangingPunct="1">
              <a:buFontTx/>
              <a:buNone/>
              <a:defRPr/>
            </a:pPr>
            <a:r>
              <a:rPr lang="en-US" sz="3900" b="1" dirty="0"/>
              <a:t>              e.g.</a:t>
            </a:r>
          </a:p>
          <a:p>
            <a:pPr eaLnBrk="1" hangingPunct="1">
              <a:buFontTx/>
              <a:buNone/>
              <a:defRPr/>
            </a:pPr>
            <a:r>
              <a:rPr lang="en-US" sz="3900" b="1" dirty="0">
                <a:solidFill>
                  <a:srgbClr val="FF0000"/>
                </a:solidFill>
              </a:rPr>
              <a:t>                  </a:t>
            </a:r>
            <a:r>
              <a:rPr lang="en-US" sz="3900" b="1" dirty="0" err="1">
                <a:solidFill>
                  <a:srgbClr val="FF0000"/>
                </a:solidFill>
              </a:rPr>
              <a:t>Flecainide</a:t>
            </a:r>
            <a:endParaRPr lang="en-US" sz="3900" b="1" dirty="0">
              <a:solidFill>
                <a:srgbClr val="FF0000"/>
              </a:solidFill>
            </a:endParaRPr>
          </a:p>
          <a:p>
            <a:pPr eaLnBrk="1" hangingPunct="1">
              <a:buFontTx/>
              <a:buNone/>
              <a:defRPr/>
            </a:pPr>
            <a:r>
              <a:rPr lang="en-US" sz="3900" b="1" dirty="0">
                <a:solidFill>
                  <a:srgbClr val="FF0000"/>
                </a:solidFill>
              </a:rPr>
              <a:t>                  </a:t>
            </a:r>
            <a:r>
              <a:rPr lang="en-US" sz="3900" b="1" dirty="0">
                <a:solidFill>
                  <a:srgbClr val="008000"/>
                </a:solidFill>
              </a:rPr>
              <a:t>                </a:t>
            </a:r>
            <a:endParaRPr lang="en-US" sz="3900" b="1" dirty="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42</a:t>
            </a:fld>
            <a:endParaRPr lang="en-US" altLang="en-US"/>
          </a:p>
        </p:txBody>
      </p:sp>
    </p:spTree>
    <p:extLst>
      <p:ext uri="{BB962C8B-B14F-4D97-AF65-F5344CB8AC3E}">
        <p14:creationId xmlns:p14="http://schemas.microsoft.com/office/powerpoint/2010/main" val="3862624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87680"/>
            <a:ext cx="8382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43</a:t>
            </a:fld>
            <a:endParaRPr lang="en-US" altLang="en-US"/>
          </a:p>
        </p:txBody>
      </p:sp>
    </p:spTree>
    <p:extLst>
      <p:ext uri="{BB962C8B-B14F-4D97-AF65-F5344CB8AC3E}">
        <p14:creationId xmlns:p14="http://schemas.microsoft.com/office/powerpoint/2010/main" val="2886198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52400" y="-762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4755" name="Rectangle 3"/>
          <p:cNvSpPr>
            <a:spLocks noGrp="1" noChangeArrowheads="1"/>
          </p:cNvSpPr>
          <p:nvPr>
            <p:ph type="subTitle" idx="1"/>
          </p:nvPr>
        </p:nvSpPr>
        <p:spPr>
          <a:xfrm>
            <a:off x="76200" y="60960"/>
            <a:ext cx="10058400" cy="7315200"/>
          </a:xfrm>
        </p:spPr>
        <p:txBody>
          <a:bodyPr/>
          <a:lstStyle/>
          <a:p>
            <a:pPr rtl="1" eaLnBrk="1" hangingPunct="1">
              <a:lnSpc>
                <a:spcPct val="90000"/>
              </a:lnSpc>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err="1">
                <a:solidFill>
                  <a:srgbClr val="FF0000"/>
                </a:solidFill>
                <a:latin typeface="Arial" panose="020B0604020202020204" pitchFamily="34" charset="0"/>
                <a:cs typeface="Arial" panose="020B0604020202020204" pitchFamily="34" charset="0"/>
              </a:rPr>
              <a:t>Ic</a:t>
            </a:r>
            <a:endParaRPr lang="en-US" dirty="0">
              <a:cs typeface="Traditional Arabic" pitchFamily="2" charset="-78"/>
            </a:endParaRPr>
          </a:p>
          <a:p>
            <a:pPr eaLnBrk="1" hangingPunct="1">
              <a:lnSpc>
                <a:spcPct val="90000"/>
              </a:lnSpc>
              <a:defRPr/>
            </a:pPr>
            <a:r>
              <a:rPr lang="ar-SA" dirty="0">
                <a:cs typeface="Traditional Arabic" pitchFamily="2" charset="-78"/>
              </a:rPr>
              <a:t> </a:t>
            </a:r>
            <a:r>
              <a:rPr lang="en-US" sz="3200" b="1" dirty="0">
                <a:solidFill>
                  <a:srgbClr val="FF0000"/>
                </a:solidFill>
                <a:latin typeface="Arial" panose="020B0604020202020204" pitchFamily="34" charset="0"/>
                <a:cs typeface="Arial" panose="020B0604020202020204" pitchFamily="34" charset="0"/>
              </a:rPr>
              <a:t>FLECAINIDE</a:t>
            </a:r>
          </a:p>
          <a:p>
            <a:pPr algn="l" eaLnBrk="1" hangingPunct="1">
              <a:defRPr/>
            </a:pPr>
            <a:r>
              <a:rPr lang="en-US" sz="3600"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buFontTx/>
              <a:buChar char="-"/>
              <a:defRPr/>
            </a:pPr>
            <a:r>
              <a:rPr lang="en-US" sz="3200" b="1" dirty="0">
                <a:solidFill>
                  <a:schemeClr val="tx1"/>
                </a:solidFill>
                <a:latin typeface="Arial" panose="020B0604020202020204" pitchFamily="34" charset="0"/>
                <a:cs typeface="Arial" panose="020B0604020202020204" pitchFamily="34" charset="0"/>
              </a:rPr>
              <a:t>  supraventricular arrhythmias</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Wolff-Parkinson-White syndrome</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very effective in ventricular arrhythmias, but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very high risk of </a:t>
            </a:r>
            <a:r>
              <a:rPr lang="en-US" sz="3600" b="1" dirty="0" err="1">
                <a:solidFill>
                  <a:srgbClr val="FF0000"/>
                </a:solidFill>
                <a:latin typeface="Arial" panose="020B0604020202020204" pitchFamily="34" charset="0"/>
                <a:cs typeface="Arial" panose="020B0604020202020204" pitchFamily="34" charset="0"/>
              </a:rPr>
              <a:t>proarrhythmia</a:t>
            </a:r>
            <a:endParaRPr lang="en-US" sz="3600"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should be reserved for resistant arrhythmias</a:t>
            </a:r>
          </a:p>
        </p:txBody>
      </p:sp>
    </p:spTree>
    <p:extLst>
      <p:ext uri="{BB962C8B-B14F-4D97-AF65-F5344CB8AC3E}">
        <p14:creationId xmlns:p14="http://schemas.microsoft.com/office/powerpoint/2010/main" val="47207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73272" y="228600"/>
            <a:ext cx="9051925" cy="457200"/>
          </a:xfrm>
        </p:spPr>
        <p:txBody>
          <a:bodyPr/>
          <a:lstStyle/>
          <a:p>
            <a:pPr eaLnBrk="1" hangingPunct="1">
              <a:defRPr/>
            </a:pPr>
            <a:r>
              <a:rPr lang="en-US" sz="3600" b="1" dirty="0">
                <a:solidFill>
                  <a:srgbClr val="0000FF"/>
                </a:solidFill>
              </a:rPr>
              <a:t>Wolff-Parkinson-White syndrome</a:t>
            </a:r>
          </a:p>
        </p:txBody>
      </p:sp>
      <p:sp>
        <p:nvSpPr>
          <p:cNvPr id="72707" name="Rectangle 3"/>
          <p:cNvSpPr>
            <a:spLocks noGrp="1" noChangeArrowheads="1"/>
          </p:cNvSpPr>
          <p:nvPr>
            <p:ph idx="1"/>
          </p:nvPr>
        </p:nvSpPr>
        <p:spPr>
          <a:xfrm>
            <a:off x="480121" y="1143000"/>
            <a:ext cx="9051925" cy="4827587"/>
          </a:xfrm>
        </p:spPr>
        <p:txBody>
          <a:bodyPr/>
          <a:lstStyle/>
          <a:p>
            <a:pPr eaLnBrk="1" hangingPunct="1">
              <a:defRPr/>
            </a:pPr>
            <a:r>
              <a:rPr lang="en-US" sz="3200" b="1" dirty="0"/>
              <a:t>Pre-excitation of the ventricles due to an accessory pathway known as the Bundle of Kent. </a:t>
            </a:r>
          </a:p>
          <a:p>
            <a:pPr marL="0" indent="0" eaLnBrk="1" hangingPunct="1">
              <a:buNone/>
              <a:defRPr/>
            </a:pPr>
            <a:endParaRPr lang="en-US" b="1" dirty="0"/>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52600" y="2437860"/>
            <a:ext cx="6400800" cy="41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45</a:t>
            </a:fld>
            <a:endParaRPr lang="en-US" altLang="en-US"/>
          </a:p>
        </p:txBody>
      </p:sp>
    </p:spTree>
    <p:extLst>
      <p:ext uri="{BB962C8B-B14F-4D97-AF65-F5344CB8AC3E}">
        <p14:creationId xmlns:p14="http://schemas.microsoft.com/office/powerpoint/2010/main" val="3343843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5779" name="Rectangle 3"/>
          <p:cNvSpPr>
            <a:spLocks noGrp="1" noChangeArrowheads="1"/>
          </p:cNvSpPr>
          <p:nvPr>
            <p:ph type="subTitle" idx="1"/>
          </p:nvPr>
        </p:nvSpPr>
        <p:spPr>
          <a:xfrm>
            <a:off x="275908" y="0"/>
            <a:ext cx="10058400" cy="7315200"/>
          </a:xfrm>
        </p:spPr>
        <p:txBody>
          <a:bodyPr/>
          <a:lstStyle/>
          <a:p>
            <a:pPr algn="l" rtl="1" eaLnBrk="1" hangingPunct="1">
              <a:lnSpc>
                <a:spcPct val="90000"/>
              </a:lnSpc>
              <a:defRPr/>
            </a:pPr>
            <a:endParaRPr lang="en-US" sz="1300" dirty="0">
              <a:cs typeface="Traditional Arabic" pitchFamily="2" charset="-78"/>
            </a:endParaRPr>
          </a:p>
          <a:p>
            <a:pPr eaLnBrk="1" hangingPunct="1">
              <a:lnSpc>
                <a:spcPct val="90000"/>
              </a:lnSpc>
              <a:defRPr/>
            </a:pPr>
            <a:r>
              <a:rPr lang="en-US" sz="3600" b="1" u="sng" dirty="0">
                <a:solidFill>
                  <a:srgbClr val="0000FF"/>
                </a:solidFill>
                <a:latin typeface="Arial" panose="020B0604020202020204" pitchFamily="34" charset="0"/>
                <a:cs typeface="Arial" panose="020B0604020202020204" pitchFamily="34" charset="0"/>
              </a:rPr>
              <a:t>CLASS </a:t>
            </a:r>
            <a:r>
              <a:rPr lang="en-US" sz="3600" b="1" u="sng" dirty="0" err="1">
                <a:solidFill>
                  <a:srgbClr val="FF0000"/>
                </a:solidFill>
                <a:latin typeface="Arial" panose="020B0604020202020204" pitchFamily="34" charset="0"/>
                <a:cs typeface="Arial" panose="020B0604020202020204" pitchFamily="34" charset="0"/>
              </a:rPr>
              <a:t>Ic</a:t>
            </a:r>
            <a:endParaRPr lang="en-US" b="1" u="sng" dirty="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600" b="1" dirty="0">
                <a:solidFill>
                  <a:srgbClr val="FF0000"/>
                </a:solidFill>
                <a:latin typeface="Arial" panose="020B0604020202020204" pitchFamily="34" charset="0"/>
                <a:cs typeface="Arial" panose="020B0604020202020204" pitchFamily="34" charset="0"/>
              </a:rPr>
              <a:t>FLECAINIDE</a:t>
            </a:r>
          </a:p>
          <a:p>
            <a:pPr algn="l" eaLnBrk="1" hangingPunct="1">
              <a:lnSpc>
                <a:spcPct val="90000"/>
              </a:lnSpc>
              <a:defRPr/>
            </a:pPr>
            <a:r>
              <a:rPr lang="en-US" b="1" u="sng" dirty="0">
                <a:solidFill>
                  <a:srgbClr val="0000FF"/>
                </a:solidFill>
                <a:latin typeface="Arial" panose="020B0604020202020204" pitchFamily="34" charset="0"/>
                <a:cs typeface="Arial" panose="020B0604020202020204" pitchFamily="34" charset="0"/>
              </a:rPr>
              <a:t>Adverse effects:</a:t>
            </a:r>
            <a:endParaRPr lang="en-US" b="1" dirty="0">
              <a:solidFill>
                <a:srgbClr val="0000FF"/>
              </a:solidFill>
            </a:endParaRPr>
          </a:p>
          <a:p>
            <a:pPr algn="l" eaLnBrk="1" hangingPunct="1">
              <a:lnSpc>
                <a:spcPct val="90000"/>
              </a:lnSpc>
              <a:defRPr/>
            </a:pPr>
            <a:endParaRPr lang="en-US" sz="3200"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1-  </a:t>
            </a:r>
            <a:r>
              <a:rPr lang="en-US" sz="3200" b="1" dirty="0" err="1">
                <a:solidFill>
                  <a:schemeClr val="tx1"/>
                </a:solidFill>
                <a:latin typeface="Arial" panose="020B0604020202020204" pitchFamily="34" charset="0"/>
                <a:cs typeface="Arial" panose="020B0604020202020204" pitchFamily="34" charset="0"/>
              </a:rPr>
              <a:t>proarrhythmia</a:t>
            </a: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2-  CNS :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dizziness, tremor,  blurred vision,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abnormal taste sensations, </a:t>
            </a:r>
            <a:r>
              <a:rPr lang="en-US" sz="3200" b="1" dirty="0" err="1">
                <a:solidFill>
                  <a:schemeClr val="tx1"/>
                </a:solidFill>
                <a:latin typeface="Arial" panose="020B0604020202020204" pitchFamily="34" charset="0"/>
                <a:cs typeface="Arial" panose="020B0604020202020204" pitchFamily="34" charset="0"/>
              </a:rPr>
              <a:t>paraesthesia</a:t>
            </a: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3- heart failure due to  -</a:t>
            </a:r>
            <a:r>
              <a:rPr lang="en-US" sz="3200" b="1" dirty="0" err="1">
                <a:solidFill>
                  <a:schemeClr val="tx1"/>
                </a:solidFill>
                <a:latin typeface="Arial" panose="020B0604020202020204" pitchFamily="34" charset="0"/>
                <a:cs typeface="Arial" panose="020B0604020202020204" pitchFamily="34" charset="0"/>
              </a:rPr>
              <a:t>ve</a:t>
            </a:r>
            <a:r>
              <a:rPr lang="en-US" sz="3200" b="1" dirty="0">
                <a:solidFill>
                  <a:schemeClr val="tx1"/>
                </a:solidFill>
                <a:latin typeface="Arial" panose="020B0604020202020204" pitchFamily="34" charset="0"/>
                <a:cs typeface="Arial" panose="020B0604020202020204" pitchFamily="34" charset="0"/>
              </a:rPr>
              <a:t> inotropic effect.</a:t>
            </a:r>
          </a:p>
        </p:txBody>
      </p:sp>
    </p:spTree>
    <p:extLst>
      <p:ext uri="{BB962C8B-B14F-4D97-AF65-F5344CB8AC3E}">
        <p14:creationId xmlns:p14="http://schemas.microsoft.com/office/powerpoint/2010/main" val="2349415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7827" name="Rectangle 3"/>
          <p:cNvSpPr>
            <a:spLocks noGrp="1" noChangeArrowheads="1"/>
          </p:cNvSpPr>
          <p:nvPr>
            <p:ph type="subTitle" idx="1"/>
          </p:nvPr>
        </p:nvSpPr>
        <p:spPr>
          <a:xfrm>
            <a:off x="275908" y="0"/>
            <a:ext cx="9934892" cy="7315200"/>
          </a:xfrm>
        </p:spPr>
        <p:txBody>
          <a:bodyPr/>
          <a:lstStyle/>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  DRUGS </a:t>
            </a:r>
            <a:endParaRPr lang="en-US" sz="3200" b="1" dirty="0">
              <a:solidFill>
                <a:srgbClr val="0000FF"/>
              </a:solidFill>
              <a:latin typeface="Arial" panose="020B0604020202020204" pitchFamily="34" charset="0"/>
              <a:cs typeface="Arial" panose="020B0604020202020204" pitchFamily="34" charset="0"/>
            </a:endParaRPr>
          </a:p>
          <a:p>
            <a:pPr marL="882457" indent="-882457" eaLnBrk="1" hangingPunct="1">
              <a:defRPr/>
            </a:pPr>
            <a:r>
              <a:rPr lang="el-GR" sz="3200" b="1" dirty="0">
                <a:solidFill>
                  <a:srgbClr val="0000FF"/>
                </a:solidFill>
                <a:latin typeface="Arial" panose="020B0604020202020204" pitchFamily="34" charset="0"/>
                <a:cs typeface="Arial" panose="020B0604020202020204" pitchFamily="34" charset="0"/>
              </a:rPr>
              <a:t>β</a:t>
            </a:r>
            <a:r>
              <a:rPr lang="en-US" sz="3200" b="1" dirty="0">
                <a:solidFill>
                  <a:srgbClr val="0000FF"/>
                </a:solidFill>
                <a:latin typeface="Arial" panose="020B0604020202020204" pitchFamily="34" charset="0"/>
                <a:cs typeface="Arial" panose="020B0604020202020204" pitchFamily="34" charset="0"/>
              </a:rPr>
              <a:t>- ADRENOCEPTOR  BLOCKERS</a:t>
            </a:r>
          </a:p>
          <a:p>
            <a:pPr marL="661843" indent="-661843" algn="l" eaLnBrk="1" hangingPunct="1">
              <a:lnSpc>
                <a:spcPct val="90000"/>
              </a:lnSpc>
              <a:defRPr/>
            </a:pPr>
            <a:r>
              <a:rPr lang="en-US" altLang="en-US" sz="3200" b="1" dirty="0">
                <a:solidFill>
                  <a:srgbClr val="0000FF"/>
                </a:solidFill>
                <a:latin typeface="Arial" panose="020B0604020202020204" pitchFamily="34" charset="0"/>
                <a:cs typeface="Arial" panose="020B0604020202020204" pitchFamily="34" charset="0"/>
              </a:rPr>
              <a:t>pharmacological actions </a:t>
            </a:r>
            <a:r>
              <a:rPr lang="en-US" sz="3200" b="1" dirty="0">
                <a:solidFill>
                  <a:srgbClr val="0000FF"/>
                </a:solidFill>
                <a:latin typeface="Arial" panose="020B0604020202020204" pitchFamily="34" charset="0"/>
                <a:cs typeface="Arial" panose="020B0604020202020204" pitchFamily="34" charset="0"/>
              </a:rPr>
              <a:t>:</a:t>
            </a:r>
          </a:p>
          <a:p>
            <a:pPr marL="882457" indent="-882457"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block </a:t>
            </a:r>
            <a:r>
              <a:rPr lang="el-GR" sz="3000" b="1" dirty="0">
                <a:solidFill>
                  <a:schemeClr val="tx1"/>
                </a:solidFill>
                <a:latin typeface="Arial" panose="020B0604020202020204" pitchFamily="34" charset="0"/>
                <a:cs typeface="Arial" panose="020B0604020202020204" pitchFamily="34" charset="0"/>
              </a:rPr>
              <a:t>β</a:t>
            </a:r>
            <a:r>
              <a:rPr lang="en-US" sz="3000" b="1" baseline="-25000" dirty="0">
                <a:solidFill>
                  <a:schemeClr val="tx1"/>
                </a:solidFill>
                <a:latin typeface="Arial" panose="020B0604020202020204" pitchFamily="34" charset="0"/>
                <a:cs typeface="Arial" panose="020B0604020202020204" pitchFamily="34" charset="0"/>
              </a:rPr>
              <a:t>1</a:t>
            </a:r>
            <a:r>
              <a:rPr lang="en-US" sz="3000" b="1" dirty="0">
                <a:solidFill>
                  <a:schemeClr val="tx1"/>
                </a:solidFill>
                <a:latin typeface="Arial" panose="020B0604020202020204" pitchFamily="34" charset="0"/>
                <a:cs typeface="Arial" panose="020B0604020202020204" pitchFamily="34" charset="0"/>
              </a:rPr>
              <a:t>- receptors in the heart</a:t>
            </a:r>
          </a:p>
          <a:p>
            <a:pPr marL="882457" indent="-882457" eaLnBrk="1" hangingPunct="1">
              <a:defRPr/>
            </a:pPr>
            <a:r>
              <a:rPr lang="en-US" sz="3000" b="1" dirty="0">
                <a:solidFill>
                  <a:schemeClr val="tx1"/>
                </a:solidFill>
                <a:latin typeface="Arial" panose="020B0604020202020204" pitchFamily="34" charset="0"/>
                <a:cs typeface="Arial" panose="020B0604020202020204" pitchFamily="34" charset="0"/>
              </a:rPr>
              <a:t> </a:t>
            </a:r>
            <a:r>
              <a:rPr lang="en-US" sz="3000" dirty="0">
                <a:solidFill>
                  <a:schemeClr val="tx1"/>
                </a:solidFill>
                <a:latin typeface="Arial" panose="020B0604020202020204" pitchFamily="34" charset="0"/>
                <a:cs typeface="Arial" panose="020B0604020202020204" pitchFamily="34" charset="0"/>
                <a:sym typeface="Wingdings"/>
              </a:rPr>
              <a:t></a:t>
            </a:r>
            <a:endParaRPr lang="en-US" sz="3000" dirty="0">
              <a:solidFill>
                <a:schemeClr val="tx1"/>
              </a:solidFill>
              <a:latin typeface="Arial" panose="020B0604020202020204" pitchFamily="34" charset="0"/>
              <a:cs typeface="Arial" panose="020B0604020202020204" pitchFamily="34" charset="0"/>
            </a:endParaRPr>
          </a:p>
          <a:p>
            <a:pPr marL="882457" indent="-882457" eaLnBrk="1" hangingPunct="1">
              <a:defRPr/>
            </a:pPr>
            <a:r>
              <a:rPr lang="en-US" sz="3000" b="1" dirty="0">
                <a:solidFill>
                  <a:schemeClr val="tx1"/>
                </a:solidFill>
                <a:latin typeface="Arial" panose="020B0604020202020204" pitchFamily="34" charset="0"/>
                <a:cs typeface="Arial" panose="020B0604020202020204" pitchFamily="34" charset="0"/>
              </a:rPr>
              <a:t>reduce the sympathetic effect on the heart </a:t>
            </a:r>
          </a:p>
          <a:p>
            <a:pPr marL="882457" indent="-882457" eaLnBrk="1" hangingPunct="1">
              <a:defRPr/>
            </a:pPr>
            <a:r>
              <a:rPr lang="en-US" sz="3000" dirty="0">
                <a:solidFill>
                  <a:schemeClr val="tx1"/>
                </a:solidFill>
                <a:latin typeface="Arial" panose="020B0604020202020204" pitchFamily="34" charset="0"/>
                <a:cs typeface="Arial" panose="020B0604020202020204" pitchFamily="34" charset="0"/>
                <a:sym typeface="Wingdings"/>
              </a:rPr>
              <a:t> </a:t>
            </a:r>
            <a:endParaRPr lang="en-US" sz="3000" b="1" dirty="0">
              <a:solidFill>
                <a:schemeClr val="tx1"/>
              </a:solidFill>
              <a:latin typeface="Arial" panose="020B0604020202020204" pitchFamily="34" charset="0"/>
              <a:cs typeface="Arial" panose="020B0604020202020204" pitchFamily="34" charset="0"/>
            </a:endParaRPr>
          </a:p>
          <a:p>
            <a:pPr marL="882457" indent="-882457"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1 - decrease automaticity of S.A. node &amp;</a:t>
            </a:r>
          </a:p>
          <a:p>
            <a:pPr marL="882457" indent="-882457"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ectopic pacemakers</a:t>
            </a:r>
          </a:p>
          <a:p>
            <a:pPr marL="882457" indent="-882457"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2 - prolong RP (slow conduction) of the A.V node</a:t>
            </a:r>
            <a:endParaRPr lang="en-US" sz="3000" b="1" dirty="0"/>
          </a:p>
        </p:txBody>
      </p:sp>
    </p:spTree>
    <p:extLst>
      <p:ext uri="{BB962C8B-B14F-4D97-AF65-F5344CB8AC3E}">
        <p14:creationId xmlns:p14="http://schemas.microsoft.com/office/powerpoint/2010/main" val="262381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79875" name="Rectangle 3"/>
          <p:cNvSpPr>
            <a:spLocks noGrp="1" noChangeArrowheads="1"/>
          </p:cNvSpPr>
          <p:nvPr>
            <p:ph type="subTitle" idx="1"/>
          </p:nvPr>
        </p:nvSpPr>
        <p:spPr>
          <a:xfrm>
            <a:off x="275908" y="0"/>
            <a:ext cx="10058400" cy="7315200"/>
          </a:xfrm>
        </p:spPr>
        <p:txBody>
          <a:bodyPr/>
          <a:lstStyle/>
          <a:p>
            <a:pPr rtl="1" eaLnBrk="1" hangingPunct="1">
              <a:defRPr/>
            </a:pPr>
            <a:r>
              <a:rPr lang="ar-SA" sz="1500" dirty="0">
                <a:cs typeface="Traditional Arabic" pitchFamily="2" charset="-78"/>
              </a:rPr>
              <a:t> </a:t>
            </a:r>
            <a:r>
              <a:rPr lang="en-US" sz="3600" b="1" u="sng" dirty="0">
                <a:solidFill>
                  <a:srgbClr val="0000FF"/>
                </a:solidFill>
                <a:latin typeface="Arial" panose="020B0604020202020204" pitchFamily="34" charset="0"/>
                <a:cs typeface="Arial" panose="020B0604020202020204" pitchFamily="34" charset="0"/>
              </a:rPr>
              <a:t>CLASS II  DRUGS </a:t>
            </a:r>
            <a:endParaRPr lang="en-US" sz="3600" b="1" dirty="0">
              <a:solidFill>
                <a:srgbClr val="0000FF"/>
              </a:solidFill>
              <a:latin typeface="Arial" panose="020B0604020202020204" pitchFamily="34" charset="0"/>
              <a:cs typeface="Arial" panose="020B0604020202020204" pitchFamily="34" charset="0"/>
            </a:endParaRPr>
          </a:p>
          <a:p>
            <a:pPr marL="882457" indent="-882457" eaLnBrk="1" hangingPunct="1">
              <a:defRPr/>
            </a:pPr>
            <a:r>
              <a:rPr lang="el-GR" sz="3200" b="1" dirty="0">
                <a:solidFill>
                  <a:srgbClr val="0000FF"/>
                </a:solidFill>
                <a:latin typeface="Arial" panose="020B0604020202020204" pitchFamily="34" charset="0"/>
                <a:cs typeface="Arial" panose="020B0604020202020204" pitchFamily="34" charset="0"/>
              </a:rPr>
              <a:t>β</a:t>
            </a:r>
            <a:r>
              <a:rPr lang="en-US" sz="3200" b="1" dirty="0">
                <a:solidFill>
                  <a:srgbClr val="0000FF"/>
                </a:solidFill>
                <a:latin typeface="Arial" panose="020B0604020202020204" pitchFamily="34" charset="0"/>
                <a:cs typeface="Arial" panose="020B0604020202020204" pitchFamily="34" charset="0"/>
              </a:rPr>
              <a:t>- ADRENOCEPTOR  BLOCKERS</a:t>
            </a:r>
          </a:p>
          <a:p>
            <a:pPr eaLnBrk="1" hangingPunct="1">
              <a:defRPr/>
            </a:pPr>
            <a:endParaRPr lang="en-US" b="1" dirty="0">
              <a:solidFill>
                <a:srgbClr val="0000FF"/>
              </a:solidFill>
              <a:latin typeface="Arial" panose="020B0604020202020204" pitchFamily="34" charset="0"/>
              <a:cs typeface="Arial" panose="020B0604020202020204" pitchFamily="34" charset="0"/>
            </a:endParaRPr>
          </a:p>
          <a:p>
            <a:pPr algn="l" eaLnBrk="1" hangingPunct="1">
              <a:defRPr/>
            </a:pPr>
            <a:r>
              <a:rPr lang="en-US" sz="3200" b="1" dirty="0">
                <a:solidFill>
                  <a:srgbClr val="0000FF"/>
                </a:solidFill>
                <a:latin typeface="Arial" panose="020B0604020202020204" pitchFamily="34" charset="0"/>
                <a:cs typeface="Arial" panose="020B0604020202020204" pitchFamily="34" charset="0"/>
              </a:rPr>
              <a:t>Therapeutic uses :</a:t>
            </a:r>
          </a:p>
          <a:p>
            <a:pPr algn="l" eaLnBrk="1" hangingPunct="1">
              <a:defRPr/>
            </a:pPr>
            <a:r>
              <a:rPr lang="en-US" b="1" dirty="0">
                <a:solidFill>
                  <a:schemeClr val="tx1"/>
                </a:solidFill>
              </a:rPr>
              <a:t>1- atrial arrhythmias associated with emotion:   </a:t>
            </a:r>
          </a:p>
          <a:p>
            <a:pPr algn="l" eaLnBrk="1" hangingPunct="1">
              <a:defRPr/>
            </a:pPr>
            <a:r>
              <a:rPr lang="en-US" b="1" dirty="0">
                <a:solidFill>
                  <a:schemeClr val="tx1"/>
                </a:solidFill>
              </a:rPr>
              <a:t>      e.g. :    -  after exercise</a:t>
            </a:r>
          </a:p>
          <a:p>
            <a:pPr algn="l" eaLnBrk="1" hangingPunct="1">
              <a:defRPr/>
            </a:pPr>
            <a:r>
              <a:rPr lang="en-US" b="1" dirty="0">
                <a:solidFill>
                  <a:schemeClr val="tx1"/>
                </a:solidFill>
              </a:rPr>
              <a:t>                   -  thyrotoxicosis</a:t>
            </a:r>
          </a:p>
          <a:p>
            <a:pPr algn="l" eaLnBrk="1" hangingPunct="1">
              <a:defRPr/>
            </a:pPr>
            <a:r>
              <a:rPr lang="en-US" b="1" dirty="0">
                <a:solidFill>
                  <a:schemeClr val="tx1"/>
                </a:solidFill>
              </a:rPr>
              <a:t>2-  WPW</a:t>
            </a:r>
          </a:p>
          <a:p>
            <a:pPr algn="l" eaLnBrk="1" hangingPunct="1">
              <a:defRPr/>
            </a:pPr>
            <a:endParaRPr lang="en-US" b="1" dirty="0">
              <a:solidFill>
                <a:schemeClr val="tx1"/>
              </a:solidFill>
            </a:endParaRPr>
          </a:p>
          <a:p>
            <a:pPr algn="l" eaLnBrk="1" hangingPunct="1">
              <a:defRPr/>
            </a:pPr>
            <a:r>
              <a:rPr lang="en-US" b="1" dirty="0">
                <a:solidFill>
                  <a:schemeClr val="tx1"/>
                </a:solidFill>
              </a:rPr>
              <a:t>3-  digitalis-induced arrhythmias.</a:t>
            </a:r>
            <a:r>
              <a:rPr lang="en-US" b="1" dirty="0">
                <a:solidFill>
                  <a:srgbClr val="FFC000"/>
                </a:solidFill>
              </a:rPr>
              <a:t> </a:t>
            </a:r>
            <a:endParaRPr lang="en-US" b="1" dirty="0">
              <a:solidFill>
                <a:srgbClr val="0066FF"/>
              </a:solidFill>
            </a:endParaRPr>
          </a:p>
        </p:txBody>
      </p:sp>
    </p:spTree>
    <p:extLst>
      <p:ext uri="{BB962C8B-B14F-4D97-AF65-F5344CB8AC3E}">
        <p14:creationId xmlns:p14="http://schemas.microsoft.com/office/powerpoint/2010/main" val="1291311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21" y="228600"/>
            <a:ext cx="10515600" cy="914400"/>
          </a:xfrm>
        </p:spPr>
        <p:txBody>
          <a:bodyPr/>
          <a:lstStyle/>
          <a:p>
            <a:pPr marL="882457" indent="-882457" eaLnBrk="1" hangingPunct="1">
              <a:defRPr/>
            </a:pPr>
            <a:r>
              <a:rPr lang="en-US" sz="3200" b="1" dirty="0">
                <a:solidFill>
                  <a:srgbClr val="FF0000"/>
                </a:solidFill>
                <a:latin typeface="Arial" panose="020B0604020202020204" pitchFamily="34" charset="0"/>
                <a:cs typeface="Arial" panose="020B0604020202020204" pitchFamily="34" charset="0"/>
              </a:rPr>
              <a:t>        </a:t>
            </a:r>
            <a:r>
              <a:rPr lang="en-US" sz="3200" b="1" u="sng" dirty="0">
                <a:solidFill>
                  <a:srgbClr val="0000FF"/>
                </a:solidFill>
                <a:latin typeface="Arial" panose="020B0604020202020204" pitchFamily="34" charset="0"/>
                <a:cs typeface="Arial" panose="020B0604020202020204" pitchFamily="34" charset="0"/>
              </a:rPr>
              <a:t>CLASS II  DRUGS </a:t>
            </a:r>
            <a:br>
              <a:rPr lang="en-US" sz="3200" b="1" dirty="0">
                <a:solidFill>
                  <a:srgbClr val="0000FF"/>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r>
              <a:rPr lang="el-GR" sz="3200" b="1" dirty="0">
                <a:solidFill>
                  <a:srgbClr val="0000FF"/>
                </a:solidFill>
                <a:latin typeface="Arial" panose="020B0604020202020204" pitchFamily="34" charset="0"/>
                <a:cs typeface="Arial" panose="020B0604020202020204" pitchFamily="34" charset="0"/>
              </a:rPr>
              <a:t>β</a:t>
            </a:r>
            <a:r>
              <a:rPr lang="en-US" sz="3200" b="1" dirty="0">
                <a:solidFill>
                  <a:srgbClr val="0000FF"/>
                </a:solidFill>
                <a:latin typeface="Arial" panose="020B0604020202020204" pitchFamily="34" charset="0"/>
                <a:cs typeface="Arial" panose="020B0604020202020204" pitchFamily="34" charset="0"/>
              </a:rPr>
              <a:t>- ADRENOCEPTOR  BLOCKERS</a:t>
            </a:r>
            <a:br>
              <a:rPr lang="en-US" sz="3600" b="1" dirty="0">
                <a:solidFill>
                  <a:srgbClr val="FF0000"/>
                </a:solidFill>
                <a:latin typeface="Arial" panose="020B0604020202020204" pitchFamily="34" charset="0"/>
                <a:cs typeface="Arial" panose="020B0604020202020204" pitchFamily="34" charset="0"/>
              </a:rPr>
            </a:b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82700"/>
            <a:ext cx="9707880" cy="5956300"/>
          </a:xfrm>
        </p:spPr>
        <p:txBody>
          <a:bodyPr/>
          <a:lstStyle/>
          <a:p>
            <a:pPr marL="0" indent="0">
              <a:buNone/>
              <a:defRPr/>
            </a:pPr>
            <a:r>
              <a:rPr lang="en-US" sz="3200" b="1" dirty="0">
                <a:solidFill>
                  <a:srgbClr val="0000FF"/>
                </a:solidFill>
                <a:latin typeface="Arial" panose="020B0604020202020204" pitchFamily="34" charset="0"/>
                <a:cs typeface="Arial" panose="020B0604020202020204" pitchFamily="34" charset="0"/>
              </a:rPr>
              <a:t>Therapeutic uses :</a:t>
            </a:r>
          </a:p>
          <a:p>
            <a:pPr marL="0" indent="0">
              <a:buNone/>
              <a:defRPr/>
            </a:pPr>
            <a:r>
              <a:rPr lang="en-US" sz="3200" b="1" dirty="0">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Esmolol</a:t>
            </a:r>
            <a:r>
              <a:rPr lang="en-US" sz="3200" b="1" dirty="0">
                <a:solidFill>
                  <a:srgbClr val="FF0000"/>
                </a:solidFill>
                <a:latin typeface="Arial" panose="020B0604020202020204" pitchFamily="34" charset="0"/>
                <a:cs typeface="Arial" panose="020B0604020202020204" pitchFamily="34" charset="0"/>
              </a:rPr>
              <a:t> :  </a:t>
            </a:r>
          </a:p>
          <a:p>
            <a:pPr marL="0" indent="0">
              <a:buNone/>
              <a:defRPr/>
            </a:pPr>
            <a:r>
              <a:rPr lang="en-US" sz="2800" b="1" dirty="0">
                <a:latin typeface="Arial" panose="020B0604020202020204" pitchFamily="34" charset="0"/>
                <a:cs typeface="Arial" panose="020B0604020202020204" pitchFamily="34" charset="0"/>
              </a:rPr>
              <a:t>       -  very short acting (half-life = 9 min.) </a:t>
            </a:r>
          </a:p>
          <a:p>
            <a:pPr marL="0" indent="0">
              <a:buNone/>
              <a:defRPr/>
            </a:pPr>
            <a:r>
              <a:rPr lang="en-US" sz="2800" b="1" dirty="0">
                <a:latin typeface="Arial" panose="020B0604020202020204" pitchFamily="34" charset="0"/>
                <a:cs typeface="Arial" panose="020B0604020202020204" pitchFamily="34" charset="0"/>
              </a:rPr>
              <a:t>       -  given I.V. for rapid control of ventricular rate in  </a:t>
            </a:r>
          </a:p>
          <a:p>
            <a:pPr marL="0" indent="0">
              <a:buNone/>
              <a:defRPr/>
            </a:pPr>
            <a:r>
              <a:rPr lang="en-US" sz="2800" b="1" dirty="0">
                <a:latin typeface="Arial" panose="020B0604020202020204" pitchFamily="34" charset="0"/>
                <a:cs typeface="Arial" panose="020B0604020202020204" pitchFamily="34" charset="0"/>
              </a:rPr>
              <a:t>            patients with atrial flutter or fibrillation</a:t>
            </a:r>
          </a:p>
          <a:p>
            <a:pPr marL="0" indent="0">
              <a:buNone/>
              <a:defRPr/>
            </a:pPr>
            <a:endParaRPr lang="en-US" sz="2800" b="1" dirty="0">
              <a:latin typeface="Arial" panose="020B0604020202020204" pitchFamily="34" charset="0"/>
              <a:cs typeface="Arial" panose="020B0604020202020204" pitchFamily="34" charset="0"/>
            </a:endParaRPr>
          </a:p>
          <a:p>
            <a:pPr marL="0" indent="0">
              <a:buNone/>
              <a:defRPr/>
            </a:pPr>
            <a:r>
              <a:rPr lang="en-US" sz="3200" b="1" dirty="0">
                <a:solidFill>
                  <a:srgbClr val="FF0000"/>
                </a:solidFill>
                <a:latin typeface="Arial" panose="020B0604020202020204" pitchFamily="34" charset="0"/>
                <a:cs typeface="Arial" panose="020B0604020202020204" pitchFamily="34" charset="0"/>
              </a:rPr>
              <a:t>Propranolol, Atenolol, </a:t>
            </a:r>
            <a:r>
              <a:rPr lang="en-US" sz="3200" b="1" dirty="0" err="1">
                <a:solidFill>
                  <a:srgbClr val="FF0000"/>
                </a:solidFill>
                <a:latin typeface="Arial" panose="020B0604020202020204" pitchFamily="34" charset="0"/>
                <a:cs typeface="Arial" panose="020B0604020202020204" pitchFamily="34" charset="0"/>
              </a:rPr>
              <a:t>Metoprolol</a:t>
            </a:r>
            <a:r>
              <a:rPr lang="en-US" sz="3200" b="1" dirty="0">
                <a:solidFill>
                  <a:srgbClr val="FF0000"/>
                </a:solidFill>
                <a:latin typeface="Arial" panose="020B0604020202020204" pitchFamily="34" charset="0"/>
                <a:cs typeface="Arial" panose="020B0604020202020204" pitchFamily="34" charset="0"/>
              </a:rPr>
              <a:t> :</a:t>
            </a:r>
          </a:p>
          <a:p>
            <a:pPr marL="0" indent="0">
              <a:buNone/>
              <a:defRPr/>
            </a:pPr>
            <a:r>
              <a:rPr lang="en-US" sz="32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used in patients who had myocardial infarction to  </a:t>
            </a:r>
          </a:p>
          <a:p>
            <a:pPr marL="0" indent="0">
              <a:buNone/>
              <a:defRPr/>
            </a:pPr>
            <a:r>
              <a:rPr lang="en-US" sz="2800" b="1" dirty="0">
                <a:latin typeface="Arial" panose="020B0604020202020204" pitchFamily="34" charset="0"/>
                <a:cs typeface="Arial" panose="020B0604020202020204" pitchFamily="34" charset="0"/>
              </a:rPr>
              <a:t>   reduce incidence of sudden death due to ventricular  </a:t>
            </a:r>
          </a:p>
          <a:p>
            <a:pPr marL="0" indent="0">
              <a:buNone/>
              <a:defRPr/>
            </a:pPr>
            <a:r>
              <a:rPr lang="en-US" sz="2800" b="1" dirty="0">
                <a:latin typeface="Arial" panose="020B0604020202020204" pitchFamily="34" charset="0"/>
                <a:cs typeface="Arial" panose="020B0604020202020204" pitchFamily="34" charset="0"/>
              </a:rPr>
              <a:t>   arrhythmias.</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49</a:t>
            </a:fld>
            <a:endParaRPr lang="en-US" altLang="en-US"/>
          </a:p>
        </p:txBody>
      </p:sp>
    </p:spTree>
    <p:extLst>
      <p:ext uri="{BB962C8B-B14F-4D97-AF65-F5344CB8AC3E}">
        <p14:creationId xmlns:p14="http://schemas.microsoft.com/office/powerpoint/2010/main" val="409372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7"/>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sz="1500" b="1" dirty="0">
              <a:latin typeface="Courier New" pitchFamily="49" charset="0"/>
              <a:cs typeface="Courier New" pitchFamily="49" charset="0"/>
            </a:endParaRPr>
          </a:p>
          <a:p>
            <a:pPr eaLnBrk="1" hangingPunct="1">
              <a:defRPr/>
            </a:pPr>
            <a:r>
              <a:rPr lang="en-US" sz="4300" b="1" dirty="0">
                <a:solidFill>
                  <a:srgbClr val="0000FF"/>
                </a:solidFill>
              </a:rPr>
              <a:t>CARDIAC CONDUCTION SYSTEM</a:t>
            </a:r>
          </a:p>
          <a:p>
            <a:pPr algn="l" eaLnBrk="1" hangingPunct="1">
              <a:defRPr/>
            </a:pPr>
            <a:endParaRPr lang="en-US" sz="3900" b="1" dirty="0">
              <a:solidFill>
                <a:srgbClr val="0000FF"/>
              </a:solidFill>
            </a:endParaRPr>
          </a:p>
          <a:p>
            <a:pPr algn="l" eaLnBrk="1" hangingPunct="1">
              <a:defRPr/>
            </a:pPr>
            <a:r>
              <a:rPr lang="en-US" sz="4300" b="1" dirty="0"/>
              <a:t>    </a:t>
            </a:r>
            <a:r>
              <a:rPr lang="en-US" sz="4300" b="1" dirty="0">
                <a:solidFill>
                  <a:schemeClr val="tx1"/>
                </a:solidFill>
              </a:rPr>
              <a:t>- </a:t>
            </a:r>
            <a:r>
              <a:rPr lang="en-US" sz="4300" b="1" dirty="0">
                <a:solidFill>
                  <a:schemeClr val="tx1"/>
                </a:solidFill>
                <a:latin typeface="Arial" panose="020B0604020202020204" pitchFamily="34" charset="0"/>
                <a:cs typeface="Arial" panose="020B0604020202020204" pitchFamily="34" charset="0"/>
              </a:rPr>
              <a:t>S.A. node</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Inter-nodal pathways</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A.V. node</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Bundle of His and branches</a:t>
            </a:r>
          </a:p>
          <a:p>
            <a:pPr algn="l" eaLnBrk="1" hangingPunct="1">
              <a:defRPr/>
            </a:pPr>
            <a:r>
              <a:rPr lang="en-US" sz="4300" b="1" dirty="0">
                <a:solidFill>
                  <a:schemeClr val="tx1"/>
                </a:solidFill>
                <a:latin typeface="Arial" panose="020B0604020202020204" pitchFamily="34" charset="0"/>
                <a:cs typeface="Arial" panose="020B0604020202020204" pitchFamily="34" charset="0"/>
              </a:rPr>
              <a:t>   - Purkinje fibers</a:t>
            </a:r>
          </a:p>
        </p:txBody>
      </p:sp>
    </p:spTree>
    <p:extLst>
      <p:ext uri="{BB962C8B-B14F-4D97-AF65-F5344CB8AC3E}">
        <p14:creationId xmlns:p14="http://schemas.microsoft.com/office/powerpoint/2010/main" val="3171705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82457" indent="-882457" eaLnBrk="1" hangingPunct="1">
              <a:defRPr/>
            </a:pPr>
            <a:r>
              <a:rPr lang="en-US" sz="3600" b="1" u="sng" dirty="0">
                <a:solidFill>
                  <a:srgbClr val="0000FF"/>
                </a:solidFill>
                <a:latin typeface="Arial" panose="020B0604020202020204" pitchFamily="34" charset="0"/>
                <a:cs typeface="Arial" panose="020B0604020202020204" pitchFamily="34" charset="0"/>
              </a:rPr>
              <a:t>CLASS III DRUGS </a:t>
            </a:r>
            <a:endParaRPr lang="en-US" sz="3600" b="1" dirty="0">
              <a:solidFill>
                <a:srgbClr val="0000FF"/>
              </a:solidFill>
              <a:latin typeface="Arial" panose="020B0604020202020204" pitchFamily="34" charset="0"/>
              <a:cs typeface="Arial" panose="020B0604020202020204" pitchFamily="34" charset="0"/>
            </a:endParaRPr>
          </a:p>
        </p:txBody>
      </p:sp>
      <p:sp>
        <p:nvSpPr>
          <p:cNvPr id="61443" name="Rectangle 3"/>
          <p:cNvSpPr>
            <a:spLocks noGrp="1" noChangeArrowheads="1"/>
          </p:cNvSpPr>
          <p:nvPr>
            <p:ph idx="1"/>
          </p:nvPr>
        </p:nvSpPr>
        <p:spPr>
          <a:xfrm>
            <a:off x="228601" y="1512888"/>
            <a:ext cx="9326562" cy="4827587"/>
          </a:xfrm>
        </p:spPr>
        <p:txBody>
          <a:bodyPr/>
          <a:lstStyle/>
          <a:p>
            <a:pPr eaLnBrk="1" hangingPunct="1">
              <a:buFontTx/>
              <a:buNone/>
              <a:defRPr/>
            </a:pPr>
            <a:endParaRPr lang="en-US" dirty="0"/>
          </a:p>
          <a:p>
            <a:pPr eaLnBrk="1" hangingPunct="1">
              <a:defRPr/>
            </a:pPr>
            <a:r>
              <a:rPr lang="en-US" b="1" dirty="0">
                <a:latin typeface="Arial" panose="020B0604020202020204" pitchFamily="34" charset="0"/>
                <a:cs typeface="Arial" panose="020B0604020202020204" pitchFamily="34" charset="0"/>
              </a:rPr>
              <a:t>Prolong the action potential duration &amp; RP</a:t>
            </a:r>
          </a:p>
          <a:p>
            <a:pPr eaLnBrk="1" hangingPunct="1">
              <a:defRPr/>
            </a:pPr>
            <a:endParaRPr lang="en-US" b="1" dirty="0">
              <a:latin typeface="Arial" panose="020B0604020202020204" pitchFamily="34" charset="0"/>
              <a:cs typeface="Arial" panose="020B0604020202020204" pitchFamily="34" charset="0"/>
            </a:endParaRPr>
          </a:p>
          <a:p>
            <a:pPr eaLnBrk="1" hangingPunct="1">
              <a:defRPr/>
            </a:pPr>
            <a:r>
              <a:rPr lang="en-US" b="1" dirty="0">
                <a:latin typeface="Arial" panose="020B0604020202020204" pitchFamily="34" charset="0"/>
                <a:cs typeface="Arial" panose="020B0604020202020204" pitchFamily="34" charset="0"/>
              </a:rPr>
              <a:t>Prolong phase 3 repolarization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50</a:t>
            </a:fld>
            <a:endParaRPr lang="en-US" altLang="en-US"/>
          </a:p>
        </p:txBody>
      </p:sp>
    </p:spTree>
    <p:extLst>
      <p:ext uri="{BB962C8B-B14F-4D97-AF65-F5344CB8AC3E}">
        <p14:creationId xmlns:p14="http://schemas.microsoft.com/office/powerpoint/2010/main" val="1399913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568960"/>
            <a:ext cx="8214360" cy="633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51</a:t>
            </a:fld>
            <a:endParaRPr lang="en-US" altLang="en-US"/>
          </a:p>
        </p:txBody>
      </p:sp>
    </p:spTree>
    <p:extLst>
      <p:ext uri="{BB962C8B-B14F-4D97-AF65-F5344CB8AC3E}">
        <p14:creationId xmlns:p14="http://schemas.microsoft.com/office/powerpoint/2010/main" val="3715169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2947" name="Rectangle 3"/>
          <p:cNvSpPr>
            <a:spLocks noGrp="1" noChangeArrowheads="1"/>
          </p:cNvSpPr>
          <p:nvPr>
            <p:ph type="subTitle" idx="1"/>
          </p:nvPr>
        </p:nvSpPr>
        <p:spPr>
          <a:xfrm>
            <a:off x="152400" y="76200"/>
            <a:ext cx="10058400" cy="7315200"/>
          </a:xfrm>
        </p:spPr>
        <p:txBody>
          <a:bodyPr/>
          <a:lstStyle/>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3200" b="1" dirty="0">
                <a:solidFill>
                  <a:srgbClr val="FF0000"/>
                </a:solidFill>
                <a:latin typeface="Arial" panose="020B0604020202020204" pitchFamily="34" charset="0"/>
                <a:cs typeface="Arial" panose="020B0604020202020204" pitchFamily="34" charset="0"/>
              </a:rPr>
              <a:t>AMIODARONE</a:t>
            </a:r>
          </a:p>
          <a:p>
            <a:pPr marL="661843" indent="-661843" algn="l" eaLnBrk="1" hangingPunct="1">
              <a:lnSpc>
                <a:spcPct val="90000"/>
              </a:lnSpc>
              <a:defRPr/>
            </a:pPr>
            <a:r>
              <a:rPr lang="en-US" b="1" dirty="0">
                <a:solidFill>
                  <a:srgbClr val="0000FF"/>
                </a:solidFill>
              </a:rPr>
              <a:t> </a:t>
            </a:r>
            <a:endParaRPr lang="en-US" sz="2800" b="1" dirty="0">
              <a:solidFill>
                <a:srgbClr val="0000FF"/>
              </a:solidFill>
            </a:endParaRPr>
          </a:p>
          <a:p>
            <a:pPr marL="661843" indent="-661843" algn="l" eaLnBrk="1" hangingPunct="1">
              <a:lnSpc>
                <a:spcPct val="90000"/>
              </a:lnSpc>
              <a:defRPr/>
            </a:pPr>
            <a:r>
              <a:rPr lang="en-US" altLang="en-US" sz="3200" b="1" u="sng" dirty="0">
                <a:solidFill>
                  <a:srgbClr val="0000FF"/>
                </a:solidFill>
                <a:latin typeface="Arial" panose="020B0604020202020204" pitchFamily="34" charset="0"/>
                <a:cs typeface="Arial" panose="020B0604020202020204" pitchFamily="34" charset="0"/>
              </a:rPr>
              <a:t>pharmacological actions </a:t>
            </a:r>
            <a:r>
              <a:rPr lang="en-US" sz="3200" b="1" u="sng" dirty="0">
                <a:solidFill>
                  <a:srgbClr val="0000FF"/>
                </a:solidFill>
                <a:latin typeface="Arial" panose="020B0604020202020204" pitchFamily="34" charset="0"/>
                <a:cs typeface="Arial" panose="020B0604020202020204" pitchFamily="34" charset="0"/>
              </a:rPr>
              <a:t>:</a:t>
            </a:r>
          </a:p>
          <a:p>
            <a:pPr marL="661843" indent="-661843" algn="l" eaLnBrk="1" hangingPunct="1">
              <a:lnSpc>
                <a:spcPct val="90000"/>
              </a:lnSpc>
              <a:defRPr/>
            </a:pPr>
            <a:endParaRPr lang="en-US" sz="3200" b="1" dirty="0">
              <a:solidFill>
                <a:srgbClr val="0000FF"/>
              </a:solidFill>
              <a:latin typeface="Arial" panose="020B0604020202020204" pitchFamily="34" charset="0"/>
              <a:cs typeface="Arial" panose="020B0604020202020204" pitchFamily="34" charset="0"/>
            </a:endParaRPr>
          </a:p>
          <a:p>
            <a:pPr algn="l" eaLnBrk="1" hangingPunct="1">
              <a:defRPr/>
            </a:pPr>
            <a:r>
              <a:rPr lang="en-US" sz="2800" b="1" dirty="0">
                <a:solidFill>
                  <a:schemeClr val="tx1"/>
                </a:solidFill>
                <a:latin typeface="Arial" panose="020B0604020202020204" pitchFamily="34" charset="0"/>
                <a:cs typeface="Arial" panose="020B0604020202020204" pitchFamily="34" charset="0"/>
              </a:rPr>
              <a:t>-  prolongs action potential duration &amp; therefore   </a:t>
            </a:r>
          </a:p>
          <a:p>
            <a:pPr algn="l" eaLnBrk="1" hangingPunct="1">
              <a:defRPr/>
            </a:pPr>
            <a:r>
              <a:rPr lang="en-US" sz="2800" b="1" dirty="0">
                <a:solidFill>
                  <a:schemeClr val="tx1"/>
                </a:solidFill>
                <a:latin typeface="Arial" panose="020B0604020202020204" pitchFamily="34" charset="0"/>
                <a:cs typeface="Arial" panose="020B0604020202020204" pitchFamily="34" charset="0"/>
              </a:rPr>
              <a:t>   prolongs RP </a:t>
            </a:r>
            <a:r>
              <a:rPr lang="en-US" sz="2800" b="1" dirty="0">
                <a:solidFill>
                  <a:srgbClr val="FF0000"/>
                </a:solidFill>
                <a:latin typeface="Arial" panose="020B0604020202020204" pitchFamily="34" charset="0"/>
                <a:cs typeface="Arial" panose="020B0604020202020204" pitchFamily="34" charset="0"/>
              </a:rPr>
              <a:t>(Main effect)</a:t>
            </a:r>
          </a:p>
          <a:p>
            <a:pPr algn="l" eaLnBrk="1" hangingPunct="1">
              <a:lnSpc>
                <a:spcPct val="150000"/>
              </a:lnSpc>
              <a:defRPr/>
            </a:pPr>
            <a:r>
              <a:rPr lang="en-US" sz="2800" b="1" dirty="0">
                <a:solidFill>
                  <a:schemeClr val="tx1"/>
                </a:solidFill>
                <a:latin typeface="Arial" panose="020B0604020202020204" pitchFamily="34" charset="0"/>
                <a:cs typeface="Arial" panose="020B0604020202020204" pitchFamily="34" charset="0"/>
              </a:rPr>
              <a:t>-  additional class </a:t>
            </a:r>
            <a:r>
              <a:rPr lang="en-US" sz="2800" b="1" dirty="0" err="1">
                <a:solidFill>
                  <a:schemeClr val="tx1"/>
                </a:solidFill>
                <a:latin typeface="Arial" panose="020B0604020202020204" pitchFamily="34" charset="0"/>
                <a:cs typeface="Arial" panose="020B0604020202020204" pitchFamily="34" charset="0"/>
              </a:rPr>
              <a:t>Ia</a:t>
            </a:r>
            <a:r>
              <a:rPr lang="en-US" sz="2800" b="1" dirty="0">
                <a:solidFill>
                  <a:schemeClr val="tx1"/>
                </a:solidFill>
                <a:latin typeface="Arial" panose="020B0604020202020204" pitchFamily="34" charset="0"/>
                <a:cs typeface="Arial" panose="020B0604020202020204" pitchFamily="34" charset="0"/>
              </a:rPr>
              <a:t>, II &amp; IV effects</a:t>
            </a:r>
          </a:p>
          <a:p>
            <a:pPr algn="l" eaLnBrk="1" hangingPunct="1">
              <a:defRPr/>
            </a:pPr>
            <a:r>
              <a:rPr lang="en-US" sz="2800" b="1" dirty="0">
                <a:solidFill>
                  <a:schemeClr val="tx1"/>
                </a:solidFill>
                <a:latin typeface="Arial" panose="020B0604020202020204" pitchFamily="34" charset="0"/>
                <a:cs typeface="Arial" panose="020B0604020202020204" pitchFamily="34" charset="0"/>
              </a:rPr>
              <a:t>-  vasodilating effects</a:t>
            </a: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(due to its </a:t>
            </a:r>
            <a:r>
              <a:rPr lang="el-GR" sz="2800" b="1" dirty="0">
                <a:solidFill>
                  <a:schemeClr val="tx1"/>
                </a:solidFill>
                <a:latin typeface="Arial" panose="020B0604020202020204" pitchFamily="34" charset="0"/>
                <a:cs typeface="Arial" panose="020B0604020202020204" pitchFamily="34" charset="0"/>
              </a:rPr>
              <a:t>α</a:t>
            </a:r>
            <a:r>
              <a:rPr lang="en-US" sz="2800" b="1" dirty="0">
                <a:solidFill>
                  <a:schemeClr val="tx1"/>
                </a:solidFill>
                <a:latin typeface="Arial" panose="020B0604020202020204" pitchFamily="34" charset="0"/>
                <a:cs typeface="Arial" panose="020B0604020202020204" pitchFamily="34" charset="0"/>
              </a:rPr>
              <a:t> &amp; calcium channel blocking effects)</a:t>
            </a:r>
          </a:p>
        </p:txBody>
      </p:sp>
    </p:spTree>
    <p:extLst>
      <p:ext uri="{BB962C8B-B14F-4D97-AF65-F5344CB8AC3E}">
        <p14:creationId xmlns:p14="http://schemas.microsoft.com/office/powerpoint/2010/main" val="331327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3971" name="Rectangle 3"/>
          <p:cNvSpPr>
            <a:spLocks noGrp="1" noChangeArrowheads="1"/>
          </p:cNvSpPr>
          <p:nvPr>
            <p:ph type="subTitle" idx="1"/>
          </p:nvPr>
        </p:nvSpPr>
        <p:spPr>
          <a:xfrm>
            <a:off x="152400" y="0"/>
            <a:ext cx="10058400" cy="7315200"/>
          </a:xfrm>
        </p:spPr>
        <p:txBody>
          <a:bodyPr/>
          <a:lstStyle/>
          <a:p>
            <a:pPr marL="882457" indent="-882457" eaLnBrk="1" hangingPunct="1">
              <a:defRPr/>
            </a:pPr>
            <a:r>
              <a:rPr lang="en-US" sz="36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eaLnBrk="1" hangingPunct="1">
              <a:defRPr/>
            </a:pPr>
            <a:endParaRPr lang="en-US" sz="1500" dirty="0">
              <a:cs typeface="Traditional Arabic" pitchFamily="18" charset="-78"/>
            </a:endParaRPr>
          </a:p>
          <a:p>
            <a:pPr marL="661843" indent="-661843" algn="l" eaLnBrk="1" hangingPunct="1">
              <a:defRPr/>
            </a:pPr>
            <a:r>
              <a:rPr lang="ar-SA" sz="1500" dirty="0">
                <a:cs typeface="Traditional Arabic" pitchFamily="18" charset="-78"/>
              </a:rPr>
              <a:t> </a:t>
            </a:r>
            <a:r>
              <a:rPr lang="en-US" sz="3200" b="1" dirty="0">
                <a:solidFill>
                  <a:srgbClr val="0000FF"/>
                </a:solidFill>
                <a:latin typeface="Arial" panose="020B0604020202020204" pitchFamily="34" charset="0"/>
                <a:cs typeface="Arial" panose="020B0604020202020204" pitchFamily="34" charset="0"/>
              </a:rPr>
              <a:t>Therapeutic uses :</a:t>
            </a:r>
          </a:p>
          <a:p>
            <a:pPr marL="661843" indent="-661843" algn="l" eaLnBrk="1" hangingPunct="1">
              <a:defRPr/>
            </a:pPr>
            <a:endParaRPr lang="en-US" sz="3200" b="1" dirty="0">
              <a:solidFill>
                <a:srgbClr val="0000FF"/>
              </a:solidFill>
              <a:latin typeface="Arial" panose="020B0604020202020204" pitchFamily="34" charset="0"/>
              <a:cs typeface="Arial" panose="020B0604020202020204" pitchFamily="34" charset="0"/>
            </a:endParaRPr>
          </a:p>
          <a:p>
            <a:pPr marL="661843" indent="-661843" algn="l" eaLnBrk="1" hangingPunct="1">
              <a:defRPr/>
            </a:pPr>
            <a:r>
              <a:rPr lang="en-US" sz="2800" b="1" dirty="0">
                <a:solidFill>
                  <a:schemeClr val="tx1"/>
                </a:solidFill>
                <a:latin typeface="Arial" panose="020B0604020202020204" pitchFamily="34" charset="0"/>
                <a:cs typeface="Arial" panose="020B0604020202020204" pitchFamily="34" charset="0"/>
              </a:rPr>
              <a:t>1- main use :  serious resistant ventricular arrhythmias </a:t>
            </a:r>
          </a:p>
          <a:p>
            <a:pPr marL="661843" indent="-661843"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661843" indent="-661843" algn="l" eaLnBrk="1" hangingPunct="1">
              <a:defRPr/>
            </a:pPr>
            <a:r>
              <a:rPr lang="en-US" sz="2800" b="1" dirty="0">
                <a:solidFill>
                  <a:schemeClr val="tx1"/>
                </a:solidFill>
                <a:latin typeface="Arial" panose="020B0604020202020204" pitchFamily="34" charset="0"/>
                <a:cs typeface="Arial" panose="020B0604020202020204" pitchFamily="34" charset="0"/>
              </a:rPr>
              <a:t>2- maintenance of sinus rhythm after </a:t>
            </a:r>
            <a:r>
              <a:rPr lang="en-US" sz="2800" b="1" dirty="0" err="1">
                <a:solidFill>
                  <a:schemeClr val="tx1"/>
                </a:solidFill>
                <a:latin typeface="Arial" panose="020B0604020202020204" pitchFamily="34" charset="0"/>
                <a:cs typeface="Arial" panose="020B0604020202020204" pitchFamily="34" charset="0"/>
              </a:rPr>
              <a:t>cardioversion</a:t>
            </a:r>
            <a:endParaRPr lang="en-US" sz="2800" b="1" dirty="0">
              <a:solidFill>
                <a:schemeClr val="tx1"/>
              </a:solidFill>
              <a:latin typeface="Arial" panose="020B0604020202020204" pitchFamily="34" charset="0"/>
              <a:cs typeface="Arial" panose="020B0604020202020204" pitchFamily="34" charset="0"/>
            </a:endParaRPr>
          </a:p>
          <a:p>
            <a:pPr marL="661843" indent="-661843"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661843" indent="-661843" algn="l" eaLnBrk="1" hangingPunct="1">
              <a:defRPr/>
            </a:pPr>
            <a:r>
              <a:rPr lang="en-US" sz="2800" b="1" dirty="0">
                <a:solidFill>
                  <a:schemeClr val="tx1"/>
                </a:solidFill>
                <a:latin typeface="Arial" panose="020B0604020202020204" pitchFamily="34" charset="0"/>
                <a:cs typeface="Arial" panose="020B0604020202020204" pitchFamily="34" charset="0"/>
              </a:rPr>
              <a:t>3- resistant supraventricular arrhythmias </a:t>
            </a:r>
            <a:r>
              <a:rPr lang="en-US" sz="2800" b="1" dirty="0">
                <a:solidFill>
                  <a:srgbClr val="FF0000"/>
                </a:solidFill>
                <a:latin typeface="Arial" panose="020B0604020202020204" pitchFamily="34" charset="0"/>
                <a:cs typeface="Arial" panose="020B0604020202020204" pitchFamily="34" charset="0"/>
              </a:rPr>
              <a:t>(e.g. WPW)</a:t>
            </a:r>
          </a:p>
        </p:txBody>
      </p:sp>
    </p:spTree>
    <p:extLst>
      <p:ext uri="{BB962C8B-B14F-4D97-AF65-F5344CB8AC3E}">
        <p14:creationId xmlns:p14="http://schemas.microsoft.com/office/powerpoint/2010/main" val="207119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3191" y="22860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4995" name="Rectangle 3"/>
          <p:cNvSpPr>
            <a:spLocks noGrp="1" noChangeArrowheads="1"/>
          </p:cNvSpPr>
          <p:nvPr>
            <p:ph type="subTitle" idx="1"/>
          </p:nvPr>
        </p:nvSpPr>
        <p:spPr>
          <a:xfrm>
            <a:off x="47772" y="76200"/>
            <a:ext cx="9934428" cy="7172632"/>
          </a:xfrm>
        </p:spPr>
        <p:txBody>
          <a:bodyPr/>
          <a:lstStyle/>
          <a:p>
            <a:pPr marL="882457" indent="-882457" eaLnBrk="1" hangingPunct="1">
              <a:defRPr/>
            </a:pPr>
            <a:r>
              <a:rPr lang="ar-SA" sz="1500" dirty="0">
                <a:solidFill>
                  <a:srgbClr val="FFFF00"/>
                </a:solidFill>
                <a:cs typeface="Traditional Arabic" pitchFamily="2" charset="-78"/>
              </a:rPr>
              <a:t> </a:t>
            </a:r>
            <a:r>
              <a:rPr lang="en-US" sz="36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algn="l" rtl="1" eaLnBrk="1" hangingPunct="1">
              <a:defRPr/>
            </a:pPr>
            <a:r>
              <a:rPr lang="en-US" sz="3600" b="1" u="sng" dirty="0">
                <a:solidFill>
                  <a:srgbClr val="0000FF"/>
                </a:solidFill>
                <a:latin typeface="Arial" panose="020B0604020202020204" pitchFamily="34" charset="0"/>
                <a:cs typeface="Arial" panose="020B0604020202020204" pitchFamily="34" charset="0"/>
              </a:rPr>
              <a:t>Adverse effects:</a:t>
            </a:r>
          </a:p>
          <a:p>
            <a:pPr marL="661843" indent="-661843" algn="l" eaLnBrk="1" hangingPunct="1">
              <a:defRPr/>
            </a:pPr>
            <a:r>
              <a:rPr lang="en-US" sz="9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2800" b="1" dirty="0">
                <a:solidFill>
                  <a:schemeClr val="tx1"/>
                </a:solidFill>
                <a:latin typeface="Arial" panose="020B0604020202020204" pitchFamily="34" charset="0"/>
                <a:cs typeface="Arial" panose="020B0604020202020204" pitchFamily="34" charset="0"/>
              </a:rPr>
              <a:t> -  </a:t>
            </a:r>
            <a:r>
              <a:rPr lang="en-US" sz="3000" b="1" dirty="0">
                <a:solidFill>
                  <a:schemeClr val="tx1"/>
                </a:solidFill>
                <a:latin typeface="Arial" panose="020B0604020202020204" pitchFamily="34" charset="0"/>
                <a:cs typeface="Arial" panose="020B0604020202020204" pitchFamily="34" charset="0"/>
              </a:rPr>
              <a:t>exacerbation of ventricular arrhythmias (</a:t>
            </a:r>
            <a:r>
              <a:rPr lang="en-US" sz="3000" b="1" dirty="0">
                <a:solidFill>
                  <a:srgbClr val="FF0000"/>
                </a:solidFill>
                <a:latin typeface="Arial" panose="020B0604020202020204" pitchFamily="34" charset="0"/>
                <a:cs typeface="Arial" panose="020B0604020202020204" pitchFamily="34" charset="0"/>
              </a:rPr>
              <a:t>high dose</a:t>
            </a:r>
            <a:r>
              <a:rPr lang="en-US" sz="3000" b="1" dirty="0">
                <a:solidFill>
                  <a:schemeClr val="tx1"/>
                </a:solidFill>
                <a:latin typeface="Arial" panose="020B0604020202020204" pitchFamily="34" charset="0"/>
                <a:cs typeface="Arial" panose="020B0604020202020204" pitchFamily="34" charset="0"/>
              </a:rPr>
              <a:t>)</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   bradycardia &amp; heart failure</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   pulmonary fibrosis</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   hyper-  or hypothyroidism</a:t>
            </a:r>
          </a:p>
          <a:p>
            <a:pPr marL="661843" indent="-661843"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  </a:t>
            </a:r>
            <a:r>
              <a:rPr lang="en-US" sz="3000" b="1" dirty="0" err="1">
                <a:solidFill>
                  <a:schemeClr val="tx1"/>
                </a:solidFill>
                <a:latin typeface="Arial" panose="020B0604020202020204" pitchFamily="34" charset="0"/>
                <a:cs typeface="Arial" panose="020B0604020202020204" pitchFamily="34" charset="0"/>
              </a:rPr>
              <a:t>photodermatitis</a:t>
            </a:r>
            <a:r>
              <a:rPr lang="en-US" sz="3000" b="1" dirty="0">
                <a:solidFill>
                  <a:schemeClr val="tx1"/>
                </a:solidFill>
                <a:latin typeface="Arial" panose="020B0604020202020204" pitchFamily="34" charset="0"/>
                <a:cs typeface="Arial" panose="020B0604020202020204" pitchFamily="34" charset="0"/>
              </a:rPr>
              <a:t> &amp; skin deposits </a:t>
            </a:r>
            <a:r>
              <a:rPr lang="en-US" sz="3000" b="1" dirty="0">
                <a:solidFill>
                  <a:srgbClr val="FF0000"/>
                </a:solidFill>
                <a:latin typeface="Arial" panose="020B0604020202020204" pitchFamily="34" charset="0"/>
                <a:cs typeface="Arial" panose="020B0604020202020204" pitchFamily="34" charset="0"/>
              </a:rPr>
              <a:t>(avoid exposure to the sun)</a:t>
            </a:r>
            <a:r>
              <a:rPr lang="en-US" sz="3000" b="1" dirty="0">
                <a:solidFill>
                  <a:schemeClr val="tx1"/>
                </a:solidFill>
                <a:latin typeface="Arial" panose="020B0604020202020204" pitchFamily="34" charset="0"/>
                <a:cs typeface="Arial" panose="020B0604020202020204" pitchFamily="34" charset="0"/>
              </a:rPr>
              <a:t>.</a:t>
            </a:r>
            <a:r>
              <a:rPr lang="en-US" sz="3000" b="1" dirty="0">
                <a:solidFill>
                  <a:srgbClr val="FF0000"/>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358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6019" name="Rectangle 3"/>
          <p:cNvSpPr>
            <a:spLocks noGrp="1" noChangeArrowheads="1"/>
          </p:cNvSpPr>
          <p:nvPr>
            <p:ph type="subTitle" idx="1"/>
          </p:nvPr>
        </p:nvSpPr>
        <p:spPr>
          <a:xfrm>
            <a:off x="228600" y="152400"/>
            <a:ext cx="10058400" cy="7037493"/>
          </a:xfrm>
        </p:spPr>
        <p:txBody>
          <a:bodyPr/>
          <a:lstStyle/>
          <a:p>
            <a:pPr rtl="1" eaLnBrk="1" hangingPunct="1">
              <a:lnSpc>
                <a:spcPct val="80000"/>
              </a:lnSpc>
              <a:defRPr/>
            </a:pPr>
            <a:r>
              <a:rPr lang="ar-SA" sz="2000" dirty="0">
                <a:cs typeface="Traditional Arabic" pitchFamily="2" charset="-78"/>
              </a:rPr>
              <a:t> </a:t>
            </a:r>
            <a:endParaRPr lang="en-US" b="1" u="sng" dirty="0">
              <a:solidFill>
                <a:srgbClr val="FF0000"/>
              </a:solidFill>
            </a:endParaRPr>
          </a:p>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b="1" dirty="0">
                <a:solidFill>
                  <a:srgbClr val="FF0000"/>
                </a:solidFill>
              </a:rPr>
              <a:t>AMIODARONE</a:t>
            </a:r>
          </a:p>
          <a:p>
            <a:pPr marL="661843" indent="-661843" algn="l" rtl="1" eaLnBrk="1" hangingPunct="1">
              <a:defRPr/>
            </a:pPr>
            <a:r>
              <a:rPr lang="en-US" sz="3200" b="1" u="sng" dirty="0">
                <a:solidFill>
                  <a:srgbClr val="0000FF"/>
                </a:solidFill>
                <a:latin typeface="Arial" panose="020B0604020202020204" pitchFamily="34" charset="0"/>
                <a:cs typeface="Arial" panose="020B0604020202020204" pitchFamily="34" charset="0"/>
              </a:rPr>
              <a:t>Adverse effects: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 Neurological:</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e.g. tremors &amp; peripheral neuropat</a:t>
            </a:r>
            <a:r>
              <a:rPr lang="en-US" sz="3200" b="1" dirty="0">
                <a:solidFill>
                  <a:schemeClr val="tx1"/>
                </a:solidFill>
              </a:rPr>
              <a:t>hy</a:t>
            </a: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nausea, vomiting &amp; constipation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corneal micro deposits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hepatocellular necrosis</a:t>
            </a:r>
          </a:p>
        </p:txBody>
      </p:sp>
    </p:spTree>
    <p:extLst>
      <p:ext uri="{BB962C8B-B14F-4D97-AF65-F5344CB8AC3E}">
        <p14:creationId xmlns:p14="http://schemas.microsoft.com/office/powerpoint/2010/main" val="3245070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152400" y="76200"/>
            <a:ext cx="10058400" cy="7315200"/>
          </a:xfrm>
        </p:spPr>
        <p:txBody>
          <a:bodyPr/>
          <a:lstStyle/>
          <a:p>
            <a:pPr marL="882457" indent="-882457" algn="l" rtl="1" eaLnBrk="1" hangingPunct="1">
              <a:lnSpc>
                <a:spcPct val="80000"/>
              </a:lnSpc>
              <a:defRPr/>
            </a:pPr>
            <a:endParaRPr lang="en-US" sz="1300" dirty="0">
              <a:cs typeface="Traditional Arabic" pitchFamily="2" charset="-78"/>
            </a:endParaRPr>
          </a:p>
          <a:p>
            <a:pPr marL="882457" indent="-882457" eaLnBrk="1" hangingPunct="1">
              <a:defRPr/>
            </a:pPr>
            <a:r>
              <a:rPr lang="en-US" sz="40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4000" b="1" dirty="0">
                <a:solidFill>
                  <a:srgbClr val="FF0000"/>
                </a:solidFill>
                <a:latin typeface="Arial" panose="020B0604020202020204" pitchFamily="34" charset="0"/>
                <a:cs typeface="Arial" panose="020B0604020202020204" pitchFamily="34" charset="0"/>
              </a:rPr>
              <a:t>AMIODARONE</a:t>
            </a:r>
          </a:p>
          <a:p>
            <a:pPr marL="882457" indent="-882457" eaLnBrk="1" hangingPunct="1">
              <a:defRPr/>
            </a:pPr>
            <a:endParaRPr lang="en-US" sz="1200" b="1" dirty="0">
              <a:solidFill>
                <a:srgbClr val="FF0000"/>
              </a:solidFill>
              <a:latin typeface="Arial" panose="020B0604020202020204" pitchFamily="34" charset="0"/>
              <a:cs typeface="Arial" panose="020B0604020202020204" pitchFamily="34" charset="0"/>
            </a:endParaRPr>
          </a:p>
          <a:p>
            <a:pPr marL="661843" indent="-661843" algn="l" rtl="1" eaLnBrk="1" hangingPunct="1">
              <a:defRPr/>
            </a:pPr>
            <a:r>
              <a:rPr lang="en-US" sz="3200" b="1" u="sng" dirty="0">
                <a:solidFill>
                  <a:srgbClr val="0000FF"/>
                </a:solidFill>
                <a:latin typeface="Arial" panose="020B0604020202020204" pitchFamily="34" charset="0"/>
                <a:cs typeface="Arial" panose="020B0604020202020204" pitchFamily="34" charset="0"/>
              </a:rPr>
              <a:t>Pharmacokinetics:</a:t>
            </a:r>
          </a:p>
          <a:p>
            <a:pPr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extremely long  t</a:t>
            </a:r>
            <a:r>
              <a:rPr lang="en-US" sz="3000" b="1" baseline="-25000" dirty="0">
                <a:solidFill>
                  <a:schemeClr val="tx1"/>
                </a:solidFill>
                <a:latin typeface="Arial" panose="020B0604020202020204" pitchFamily="34" charset="0"/>
                <a:cs typeface="Arial" panose="020B0604020202020204" pitchFamily="34" charset="0"/>
              </a:rPr>
              <a:t>1/2</a:t>
            </a:r>
            <a:r>
              <a:rPr lang="en-US" sz="3000" b="1" dirty="0">
                <a:solidFill>
                  <a:schemeClr val="tx1"/>
                </a:solidFill>
                <a:latin typeface="Arial" panose="020B0604020202020204" pitchFamily="34" charset="0"/>
                <a:cs typeface="Arial" panose="020B0604020202020204" pitchFamily="34" charset="0"/>
              </a:rPr>
              <a:t> = </a:t>
            </a:r>
            <a:r>
              <a:rPr lang="en-US" sz="3000" b="1" dirty="0">
                <a:solidFill>
                  <a:srgbClr val="FF0000"/>
                </a:solidFill>
                <a:latin typeface="Arial" panose="020B0604020202020204" pitchFamily="34" charset="0"/>
                <a:cs typeface="Arial" panose="020B0604020202020204" pitchFamily="34" charset="0"/>
              </a:rPr>
              <a:t>13 - 103 DAYS</a:t>
            </a:r>
          </a:p>
          <a:p>
            <a:pPr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metabolized by CYP3A4 and CYP2C8 to its major </a:t>
            </a:r>
          </a:p>
          <a:p>
            <a:pPr eaLnBrk="1" hangingPunct="1">
              <a:lnSpc>
                <a:spcPct val="150000"/>
              </a:lnSpc>
              <a:defRPr/>
            </a:pPr>
            <a:r>
              <a:rPr lang="en-US" sz="3000" b="1" u="sng" dirty="0">
                <a:solidFill>
                  <a:schemeClr val="tx1"/>
                </a:solidFill>
                <a:latin typeface="Arial" panose="020B0604020202020204" pitchFamily="34" charset="0"/>
                <a:cs typeface="Arial" panose="020B0604020202020204" pitchFamily="34" charset="0"/>
              </a:rPr>
              <a:t>active</a:t>
            </a:r>
            <a:r>
              <a:rPr lang="en-US" sz="3000" b="1" dirty="0">
                <a:solidFill>
                  <a:schemeClr val="tx1"/>
                </a:solidFill>
                <a:latin typeface="Arial" panose="020B0604020202020204" pitchFamily="34" charset="0"/>
                <a:cs typeface="Arial" panose="020B0604020202020204" pitchFamily="34" charset="0"/>
              </a:rPr>
              <a:t> metabolite:   </a:t>
            </a:r>
            <a:r>
              <a:rPr lang="en-US" sz="3000" b="1" dirty="0">
                <a:solidFill>
                  <a:srgbClr val="FF0000"/>
                </a:solidFill>
                <a:latin typeface="Arial" panose="020B0604020202020204" pitchFamily="34" charset="0"/>
                <a:cs typeface="Arial" panose="020B0604020202020204" pitchFamily="34" charset="0"/>
              </a:rPr>
              <a:t>N-</a:t>
            </a:r>
            <a:r>
              <a:rPr lang="en-US" sz="3000" b="1" dirty="0" err="1">
                <a:solidFill>
                  <a:srgbClr val="FF0000"/>
                </a:solidFill>
                <a:latin typeface="Arial" panose="020B0604020202020204" pitchFamily="34" charset="0"/>
                <a:cs typeface="Arial" panose="020B0604020202020204" pitchFamily="34" charset="0"/>
              </a:rPr>
              <a:t>desethylamiodarone</a:t>
            </a:r>
            <a:r>
              <a:rPr lang="en-US" sz="30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000" dirty="0">
                <a:solidFill>
                  <a:schemeClr val="tx1"/>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eliminated primarily by hepatic metabolism </a:t>
            </a:r>
          </a:p>
          <a:p>
            <a:pPr marL="882457" indent="-882457" algn="l" eaLnBrk="1" hangingPunct="1">
              <a:lnSpc>
                <a:spcPct val="150000"/>
              </a:lnSpc>
              <a:defRPr/>
            </a:pPr>
            <a:r>
              <a:rPr lang="en-US" sz="3000" b="1" dirty="0">
                <a:solidFill>
                  <a:schemeClr val="tx1"/>
                </a:solidFill>
                <a:latin typeface="Arial" panose="020B0604020202020204" pitchFamily="34" charset="0"/>
                <a:cs typeface="Arial" panose="020B0604020202020204" pitchFamily="34" charset="0"/>
              </a:rPr>
              <a:t>- cross placenta &amp; appear in breast milk.</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164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76200" y="76200"/>
            <a:ext cx="10058400" cy="7315200"/>
          </a:xfrm>
        </p:spPr>
        <p:txBody>
          <a:bodyPr/>
          <a:lstStyle/>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3200" b="1" dirty="0">
                <a:solidFill>
                  <a:srgbClr val="FF0000"/>
                </a:solidFill>
                <a:latin typeface="Arial" panose="020B0604020202020204" pitchFamily="34" charset="0"/>
                <a:cs typeface="Arial" panose="020B0604020202020204" pitchFamily="34" charset="0"/>
              </a:rPr>
              <a:t>AMIODARONE</a:t>
            </a:r>
          </a:p>
          <a:p>
            <a:pPr marL="882457" indent="-882457" eaLnBrk="1" hangingPunct="1">
              <a:defRPr/>
            </a:pPr>
            <a:endParaRPr lang="en-US" sz="12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r>
              <a:rPr lang="en-US" sz="3200" b="1" u="sng" dirty="0">
                <a:solidFill>
                  <a:srgbClr val="0000FF"/>
                </a:solidFill>
                <a:latin typeface="Arial" panose="020B0604020202020204" pitchFamily="34" charset="0"/>
                <a:cs typeface="Arial" panose="020B0604020202020204" pitchFamily="34" charset="0"/>
              </a:rPr>
              <a:t>Drug Interactions: </a:t>
            </a: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1 -  Co-administration of amiodarone with drugs </a:t>
            </a:r>
          </a:p>
          <a:p>
            <a:pPr marL="882457" indent="-882457" algn="l" eaLnBrk="1" hangingPunct="1">
              <a:defRPr/>
            </a:pPr>
            <a:r>
              <a:rPr lang="en-US" sz="3000" b="1" dirty="0">
                <a:solidFill>
                  <a:schemeClr val="tx1"/>
                </a:solidFill>
                <a:latin typeface="Arial" panose="020B0604020202020204" pitchFamily="34" charset="0"/>
                <a:cs typeface="Arial" panose="020B0604020202020204" pitchFamily="34" charset="0"/>
              </a:rPr>
              <a:t>       that prolong the QT interval increases the risk </a:t>
            </a:r>
          </a:p>
          <a:p>
            <a:pPr marL="882457" indent="-882457" algn="l" eaLnBrk="1" hangingPunct="1">
              <a:defRPr/>
            </a:pPr>
            <a:r>
              <a:rPr lang="en-US" sz="3000" b="1" dirty="0">
                <a:solidFill>
                  <a:schemeClr val="tx1"/>
                </a:solidFill>
                <a:latin typeface="Arial" panose="020B0604020202020204" pitchFamily="34" charset="0"/>
                <a:cs typeface="Arial" panose="020B0604020202020204" pitchFamily="34" charset="0"/>
              </a:rPr>
              <a:t>       of </a:t>
            </a:r>
            <a:r>
              <a:rPr lang="en-US" sz="3000" b="1" dirty="0" err="1">
                <a:solidFill>
                  <a:schemeClr val="tx1"/>
                </a:solidFill>
                <a:latin typeface="Arial" panose="020B0604020202020204" pitchFamily="34" charset="0"/>
                <a:cs typeface="Arial" panose="020B0604020202020204" pitchFamily="34" charset="0"/>
              </a:rPr>
              <a:t>Torsades</a:t>
            </a:r>
            <a:r>
              <a:rPr lang="en-US" sz="3000" b="1" dirty="0">
                <a:solidFill>
                  <a:schemeClr val="tx1"/>
                </a:solidFill>
                <a:latin typeface="Arial" panose="020B0604020202020204" pitchFamily="34" charset="0"/>
                <a:cs typeface="Arial" panose="020B0604020202020204" pitchFamily="34" charset="0"/>
              </a:rPr>
              <a:t> de Pointes</a:t>
            </a:r>
          </a:p>
          <a:p>
            <a:pPr marL="882457" indent="-882457" algn="l" eaLnBrk="1" hangingPunct="1">
              <a:defRPr/>
            </a:pPr>
            <a:endParaRPr lang="en-US" sz="14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r>
              <a:rPr lang="en-US" sz="3000" b="1" dirty="0">
                <a:solidFill>
                  <a:srgbClr val="FF0000"/>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e.g.  :</a:t>
            </a:r>
          </a:p>
          <a:p>
            <a:pPr marL="882457" indent="-882457" algn="l" eaLnBrk="1" hangingPunct="1">
              <a:defRPr/>
            </a:pPr>
            <a:r>
              <a:rPr lang="en-US" sz="3000" b="1" dirty="0">
                <a:solidFill>
                  <a:schemeClr val="tx1"/>
                </a:solidFill>
                <a:latin typeface="Arial" panose="020B0604020202020204" pitchFamily="34" charset="0"/>
                <a:cs typeface="Arial" panose="020B0604020202020204" pitchFamily="34" charset="0"/>
              </a:rPr>
              <a:t>macrolide antibiotics  </a:t>
            </a:r>
            <a:r>
              <a:rPr lang="en-US" sz="3000" b="1" dirty="0">
                <a:solidFill>
                  <a:srgbClr val="FF0000"/>
                </a:solidFill>
                <a:latin typeface="Arial" panose="020B0604020202020204" pitchFamily="34" charset="0"/>
                <a:cs typeface="Arial" panose="020B0604020202020204" pitchFamily="34" charset="0"/>
              </a:rPr>
              <a:t>(Clarithromycin, Erythromycin)                  </a:t>
            </a:r>
          </a:p>
          <a:p>
            <a:pPr marL="882457" indent="-882457" algn="l" eaLnBrk="1" hangingPunct="1">
              <a:defRPr/>
            </a:pPr>
            <a:r>
              <a:rPr lang="en-US" sz="3000" b="1" dirty="0">
                <a:solidFill>
                  <a:srgbClr val="FF0000"/>
                </a:solidFill>
                <a:latin typeface="Arial" panose="020B0604020202020204" pitchFamily="34" charset="0"/>
                <a:cs typeface="Arial" panose="020B0604020202020204" pitchFamily="34" charset="0"/>
              </a:rPr>
              <a:t>   </a:t>
            </a:r>
            <a:r>
              <a:rPr lang="en-US" sz="3000" b="1" dirty="0">
                <a:solidFill>
                  <a:schemeClr val="tx1"/>
                </a:solidFill>
                <a:latin typeface="Arial" panose="020B0604020202020204" pitchFamily="34" charset="0"/>
                <a:cs typeface="Arial" panose="020B0604020202020204" pitchFamily="34" charset="0"/>
              </a:rPr>
              <a:t>azole antifungals  </a:t>
            </a:r>
            <a:r>
              <a:rPr lang="ar-MA" sz="3000" b="1" dirty="0">
                <a:solidFill>
                  <a:schemeClr val="tx1"/>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(Ketoconazole)</a:t>
            </a: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endParaRPr lang="en-US" sz="2800" b="1" dirty="0">
              <a:solidFill>
                <a:srgbClr val="FF0000"/>
              </a:solidFill>
              <a:latin typeface="Arial" panose="020B0604020202020204" pitchFamily="34" charset="0"/>
              <a:cs typeface="Arial" panose="020B0604020202020204" pitchFamily="34" charset="0"/>
            </a:endParaRPr>
          </a:p>
          <a:p>
            <a:pPr marL="882457" indent="-882457" algn="l" eaLnBrk="1" hangingPunct="1">
              <a:defRPr/>
            </a:pP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903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76200" y="0"/>
            <a:ext cx="10058400" cy="7315200"/>
          </a:xfrm>
        </p:spPr>
        <p:txBody>
          <a:bodyPr/>
          <a:lstStyle/>
          <a:p>
            <a:pPr marL="882457" indent="-882457" algn="l" rtl="1" eaLnBrk="1" hangingPunct="1">
              <a:lnSpc>
                <a:spcPct val="80000"/>
              </a:lnSpc>
              <a:defRPr/>
            </a:pPr>
            <a:endParaRPr lang="en-US" sz="1300" dirty="0">
              <a:cs typeface="Traditional Arabic" pitchFamily="2" charset="-78"/>
            </a:endParaRPr>
          </a:p>
          <a:p>
            <a:pPr marL="882457" indent="-882457" eaLnBrk="1" hangingPunct="1">
              <a:defRPr/>
            </a:pPr>
            <a:r>
              <a:rPr lang="en-US" sz="3200" b="1" u="sng" dirty="0">
                <a:solidFill>
                  <a:srgbClr val="0000FF"/>
                </a:solidFill>
                <a:latin typeface="Arial" panose="020B0604020202020204" pitchFamily="34" charset="0"/>
                <a:cs typeface="Arial" panose="020B0604020202020204" pitchFamily="34" charset="0"/>
              </a:rPr>
              <a:t>CLASS III  DRUGS </a:t>
            </a:r>
          </a:p>
          <a:p>
            <a:pPr marL="882457" indent="-882457" eaLnBrk="1" hangingPunct="1">
              <a:defRPr/>
            </a:pPr>
            <a:r>
              <a:rPr lang="en-US" sz="3200" b="1" dirty="0">
                <a:solidFill>
                  <a:srgbClr val="FF0000"/>
                </a:solidFill>
                <a:latin typeface="Arial" panose="020B0604020202020204" pitchFamily="34" charset="0"/>
                <a:cs typeface="Arial" panose="020B0604020202020204" pitchFamily="34" charset="0"/>
              </a:rPr>
              <a:t>AMIODARONE</a:t>
            </a:r>
          </a:p>
          <a:p>
            <a:pPr marL="882457" indent="-882457" algn="l" eaLnBrk="1" hangingPunct="1">
              <a:defRPr/>
            </a:pPr>
            <a:r>
              <a:rPr lang="en-US" sz="3200" b="1" u="sng" dirty="0">
                <a:solidFill>
                  <a:srgbClr val="0000FF"/>
                </a:solidFill>
                <a:latin typeface="Arial" panose="020B0604020202020204" pitchFamily="34" charset="0"/>
                <a:cs typeface="Arial" panose="020B0604020202020204" pitchFamily="34" charset="0"/>
              </a:rPr>
              <a:t>Drug Interactions: </a:t>
            </a:r>
          </a:p>
          <a:p>
            <a:pPr algn="l" eaLnBrk="1" hangingPunct="1">
              <a:defRPr/>
            </a:pPr>
            <a:endParaRPr lang="ar-MA" sz="2800" b="1" dirty="0">
              <a:solidFill>
                <a:schemeClr val="tx1"/>
              </a:solidFill>
              <a:latin typeface="Arial" panose="020B0604020202020204" pitchFamily="34" charset="0"/>
              <a:cs typeface="Arial" panose="020B0604020202020204" pitchFamily="34" charset="0"/>
            </a:endParaRPr>
          </a:p>
          <a:p>
            <a:pPr algn="l" eaLnBrk="1" hangingPunct="1">
              <a:defRPr/>
            </a:pPr>
            <a:r>
              <a:rPr lang="en-US" sz="2800" b="1" dirty="0">
                <a:solidFill>
                  <a:schemeClr val="tx1"/>
                </a:solidFill>
                <a:latin typeface="Arial" panose="020B0604020202020204" pitchFamily="34" charset="0"/>
                <a:cs typeface="Arial" panose="020B0604020202020204" pitchFamily="34" charset="0"/>
              </a:rPr>
              <a:t>2-  Drugs (or substances) that </a:t>
            </a:r>
            <a:r>
              <a:rPr lang="en-US" sz="2800" b="1" dirty="0">
                <a:solidFill>
                  <a:srgbClr val="FF0000"/>
                </a:solidFill>
                <a:latin typeface="Arial" panose="020B0604020202020204" pitchFamily="34" charset="0"/>
                <a:cs typeface="Arial" panose="020B0604020202020204" pitchFamily="34" charset="0"/>
              </a:rPr>
              <a:t>inhibit</a:t>
            </a:r>
            <a:r>
              <a:rPr lang="en-US" sz="2800" b="1" dirty="0">
                <a:solidFill>
                  <a:schemeClr val="tx1"/>
                </a:solidFill>
                <a:latin typeface="Arial" panose="020B0604020202020204" pitchFamily="34" charset="0"/>
                <a:cs typeface="Arial" panose="020B0604020202020204" pitchFamily="34" charset="0"/>
              </a:rPr>
              <a:t> CYP3A4 &amp; CYP2C8 enzymes cause </a:t>
            </a:r>
            <a:r>
              <a:rPr lang="en-US" sz="2800" b="1" u="sng" dirty="0">
                <a:solidFill>
                  <a:schemeClr val="tx1"/>
                </a:solidFill>
                <a:latin typeface="Arial" panose="020B0604020202020204" pitchFamily="34" charset="0"/>
                <a:cs typeface="Arial" panose="020B0604020202020204" pitchFamily="34" charset="0"/>
              </a:rPr>
              <a:t>increase</a:t>
            </a:r>
            <a:r>
              <a:rPr lang="en-US" sz="2800" b="1" dirty="0">
                <a:solidFill>
                  <a:schemeClr val="tx1"/>
                </a:solidFill>
                <a:latin typeface="Arial" panose="020B0604020202020204" pitchFamily="34" charset="0"/>
                <a:cs typeface="Arial" panose="020B0604020202020204" pitchFamily="34" charset="0"/>
              </a:rPr>
              <a:t> in serum concentration of amiodarone</a:t>
            </a:r>
          </a:p>
          <a:p>
            <a:pPr marL="882457" indent="-882457" algn="l" eaLnBrk="1" hangingPunct="1">
              <a:defRPr/>
            </a:pPr>
            <a:r>
              <a:rPr lang="en-US" sz="2800" b="1" dirty="0">
                <a:solidFill>
                  <a:schemeClr val="tx1"/>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e.g.  :  Loratadine,  Ritonavir,  Trazodone</a:t>
            </a:r>
          </a:p>
          <a:p>
            <a:pPr marL="882457" indent="-882457" algn="l" eaLnBrk="1" hangingPunct="1">
              <a:defRPr/>
            </a:pPr>
            <a:r>
              <a:rPr lang="en-US" sz="2800" b="1" dirty="0">
                <a:solidFill>
                  <a:srgbClr val="FF0000"/>
                </a:solidFill>
                <a:latin typeface="Arial" panose="020B0604020202020204" pitchFamily="34" charset="0"/>
                <a:cs typeface="Arial" panose="020B0604020202020204" pitchFamily="34" charset="0"/>
              </a:rPr>
              <a:t>             Cimetidine,  Grapefruit juice </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defRPr/>
            </a:pPr>
            <a:r>
              <a:rPr lang="en-US" sz="2800" b="1" dirty="0">
                <a:solidFill>
                  <a:schemeClr val="tx1"/>
                </a:solidFill>
                <a:latin typeface="Arial" panose="020B0604020202020204" pitchFamily="34" charset="0"/>
                <a:cs typeface="Arial" panose="020B0604020202020204" pitchFamily="34" charset="0"/>
              </a:rPr>
              <a:t>3-  Drugs that </a:t>
            </a:r>
            <a:r>
              <a:rPr lang="en-US" sz="2800" b="1" dirty="0">
                <a:solidFill>
                  <a:srgbClr val="FF0000"/>
                </a:solidFill>
                <a:latin typeface="Arial" panose="020B0604020202020204" pitchFamily="34" charset="0"/>
                <a:cs typeface="Arial" panose="020B0604020202020204" pitchFamily="34" charset="0"/>
              </a:rPr>
              <a:t>induce </a:t>
            </a:r>
            <a:r>
              <a:rPr lang="en-US" sz="2800" b="1" dirty="0">
                <a:solidFill>
                  <a:schemeClr val="tx1"/>
                </a:solidFill>
                <a:latin typeface="Arial" panose="020B0604020202020204" pitchFamily="34" charset="0"/>
                <a:cs typeface="Arial" panose="020B0604020202020204" pitchFamily="34" charset="0"/>
              </a:rPr>
              <a:t>these enzymes  </a:t>
            </a:r>
          </a:p>
          <a:p>
            <a:pPr eaLnBrk="1" hangingPunct="1">
              <a:defRPr/>
            </a:pPr>
            <a:r>
              <a:rPr lang="en-US" sz="2800" b="1" dirty="0">
                <a:solidFill>
                  <a:schemeClr val="tx1"/>
                </a:solidFill>
                <a:latin typeface="Arial" panose="020B0604020202020204" pitchFamily="34" charset="0"/>
                <a:cs typeface="Arial" panose="020B0604020202020204" pitchFamily="34" charset="0"/>
              </a:rPr>
              <a:t>Cause </a:t>
            </a:r>
            <a:r>
              <a:rPr lang="en-US" sz="2800" b="1" u="sng" dirty="0">
                <a:solidFill>
                  <a:schemeClr val="tx1"/>
                </a:solidFill>
                <a:latin typeface="Arial" panose="020B0604020202020204" pitchFamily="34" charset="0"/>
                <a:cs typeface="Arial" panose="020B0604020202020204" pitchFamily="34" charset="0"/>
              </a:rPr>
              <a:t>decrease</a:t>
            </a:r>
            <a:r>
              <a:rPr lang="en-US" sz="2800" b="1" dirty="0">
                <a:solidFill>
                  <a:schemeClr val="tx1"/>
                </a:solidFill>
                <a:latin typeface="Arial" panose="020B0604020202020204" pitchFamily="34" charset="0"/>
                <a:cs typeface="Arial" panose="020B0604020202020204" pitchFamily="34" charset="0"/>
              </a:rPr>
              <a:t> in serum concentration of amiodarone</a:t>
            </a:r>
          </a:p>
          <a:p>
            <a:pPr marL="882457" indent="-882457" algn="l" eaLnBrk="1" hangingPunct="1">
              <a:defRPr/>
            </a:pPr>
            <a:r>
              <a:rPr lang="en-US" sz="2800" b="1" dirty="0">
                <a:solidFill>
                  <a:srgbClr val="FF0000"/>
                </a:solidFill>
                <a:latin typeface="Arial" panose="020B0604020202020204" pitchFamily="34" charset="0"/>
                <a:cs typeface="Arial" panose="020B0604020202020204" pitchFamily="34" charset="0"/>
              </a:rPr>
              <a:t>          e.g.  :  Rifampin</a:t>
            </a:r>
            <a:endParaRPr lang="en-US" sz="2800" b="1" dirty="0">
              <a:solidFill>
                <a:schemeClr val="tx1"/>
              </a:solidFill>
              <a:latin typeface="Arial" panose="020B0604020202020204" pitchFamily="34" charset="0"/>
              <a:cs typeface="Arial" panose="020B0604020202020204" pitchFamily="34" charset="0"/>
            </a:endParaRPr>
          </a:p>
          <a:p>
            <a:pPr marL="882457" indent="-882457" algn="l"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861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9051925" cy="1219200"/>
          </a:xfrm>
        </p:spPr>
        <p:txBody>
          <a:bodyPr/>
          <a:lstStyle/>
          <a:p>
            <a:pPr>
              <a:defRPr/>
            </a:pPr>
            <a:r>
              <a:rPr lang="en-US" sz="3600" b="1" dirty="0">
                <a:solidFill>
                  <a:srgbClr val="0000FF"/>
                </a:solidFill>
                <a:latin typeface="Arial" panose="020B0604020202020204" pitchFamily="34" charset="0"/>
                <a:cs typeface="Arial" panose="020B0604020202020204" pitchFamily="34" charset="0"/>
              </a:rPr>
              <a:t>PURE CLASS III </a:t>
            </a:r>
            <a:br>
              <a:rPr lang="en-US" sz="3600" b="1" dirty="0">
                <a:solidFill>
                  <a:srgbClr val="0000FF"/>
                </a:solidFill>
                <a:latin typeface="Arial" panose="020B0604020202020204" pitchFamily="34" charset="0"/>
                <a:cs typeface="Arial" panose="020B0604020202020204" pitchFamily="34" charset="0"/>
              </a:rPr>
            </a:br>
            <a:r>
              <a:rPr lang="en-US" sz="3600" b="1" dirty="0" err="1">
                <a:solidFill>
                  <a:srgbClr val="FF0000"/>
                </a:solidFill>
                <a:latin typeface="Arial" panose="020B0604020202020204" pitchFamily="34" charset="0"/>
                <a:cs typeface="Arial" panose="020B0604020202020204" pitchFamily="34" charset="0"/>
              </a:rPr>
              <a:t>Ibutilide</a:t>
            </a:r>
            <a:br>
              <a:rPr lang="en-US" sz="3600" b="1" dirty="0">
                <a:solidFill>
                  <a:srgbClr val="FF0000"/>
                </a:solidFill>
                <a:latin typeface="Arial" panose="020B0604020202020204" pitchFamily="34" charset="0"/>
                <a:cs typeface="Arial" panose="020B0604020202020204" pitchFamily="34" charset="0"/>
              </a:rPr>
            </a:br>
            <a:endParaRPr lang="en-US" sz="3600" b="1" dirty="0">
              <a:solidFill>
                <a:srgbClr val="FF0000"/>
              </a:solidFill>
            </a:endParaRPr>
          </a:p>
        </p:txBody>
      </p:sp>
      <p:sp>
        <p:nvSpPr>
          <p:cNvPr id="66563" name="Rectangle 3"/>
          <p:cNvSpPr>
            <a:spLocks noGrp="1" noChangeArrowheads="1"/>
          </p:cNvSpPr>
          <p:nvPr>
            <p:ph idx="1"/>
          </p:nvPr>
        </p:nvSpPr>
        <p:spPr>
          <a:xfrm>
            <a:off x="457200" y="1219200"/>
            <a:ext cx="9051925" cy="5715000"/>
          </a:xfrm>
        </p:spPr>
        <p:txBody>
          <a:bodyPr/>
          <a:lstStyle/>
          <a:p>
            <a:pPr marL="0" indent="0" eaLnBrk="1" hangingPunct="1">
              <a:lnSpc>
                <a:spcPct val="90000"/>
              </a:lnSpc>
              <a:buNone/>
              <a:defRPr/>
            </a:pPr>
            <a:endParaRPr lang="en-US" sz="3600" dirty="0">
              <a:latin typeface="Arial" panose="020B0604020202020204" pitchFamily="34" charset="0"/>
              <a:cs typeface="Arial" panose="020B0604020202020204" pitchFamily="34" charset="0"/>
            </a:endParaRPr>
          </a:p>
          <a:p>
            <a:pPr eaLnBrk="1" hangingPunct="1">
              <a:defRPr/>
            </a:pPr>
            <a:r>
              <a:rPr lang="en-US" sz="3200" b="1" dirty="0">
                <a:latin typeface="Arial" panose="020B0604020202020204" pitchFamily="34" charset="0"/>
                <a:cs typeface="Arial" panose="020B0604020202020204" pitchFamily="34" charset="0"/>
              </a:rPr>
              <a:t>Given by rapid I.V. infusion </a:t>
            </a:r>
          </a:p>
          <a:p>
            <a:pPr marL="0" indent="0" eaLnBrk="1" hangingPunct="1">
              <a:buNone/>
              <a:defRPr/>
            </a:pPr>
            <a:endParaRPr lang="en-US" sz="3200" b="1" dirty="0">
              <a:latin typeface="Arial" panose="020B0604020202020204" pitchFamily="34" charset="0"/>
              <a:cs typeface="Arial" panose="020B0604020202020204" pitchFamily="34" charset="0"/>
            </a:endParaRPr>
          </a:p>
          <a:p>
            <a:pPr eaLnBrk="1" hangingPunct="1">
              <a:defRPr/>
            </a:pPr>
            <a:r>
              <a:rPr lang="en-US" sz="3200" b="1" dirty="0">
                <a:latin typeface="Arial" panose="020B0604020202020204" pitchFamily="34" charset="0"/>
                <a:cs typeface="Arial" panose="020B0604020202020204" pitchFamily="34" charset="0"/>
              </a:rPr>
              <a:t>Used for the acute conversion of atrial flutter or fibrillation to normal sinus rhythm</a:t>
            </a:r>
          </a:p>
          <a:p>
            <a:pPr eaLnBrk="1" hangingPunct="1">
              <a:lnSpc>
                <a:spcPct val="150000"/>
              </a:lnSpc>
              <a:defRPr/>
            </a:pPr>
            <a:r>
              <a:rPr lang="en-US" sz="3200" b="1" dirty="0">
                <a:latin typeface="Arial" panose="020B0604020202020204" pitchFamily="34" charset="0"/>
                <a:cs typeface="Arial" panose="020B0604020202020204" pitchFamily="34" charset="0"/>
              </a:rPr>
              <a:t>Causes QT interval prolongation </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(may cause </a:t>
            </a:r>
            <a:r>
              <a:rPr lang="en-US" sz="3200" b="1" dirty="0" err="1">
                <a:solidFill>
                  <a:srgbClr val="FF0000"/>
                </a:solidFill>
                <a:latin typeface="Arial" panose="020B0604020202020204" pitchFamily="34" charset="0"/>
                <a:cs typeface="Arial" panose="020B0604020202020204" pitchFamily="34" charset="0"/>
              </a:rPr>
              <a:t>torsades</a:t>
            </a:r>
            <a:r>
              <a:rPr lang="en-US" sz="3200" b="1" dirty="0">
                <a:solidFill>
                  <a:srgbClr val="FF0000"/>
                </a:solidFill>
                <a:latin typeface="Arial" panose="020B0604020202020204" pitchFamily="34" charset="0"/>
                <a:cs typeface="Arial" panose="020B0604020202020204" pitchFamily="34" charset="0"/>
              </a:rPr>
              <a:t> de pointes).</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59</a:t>
            </a:fld>
            <a:endParaRPr lang="en-US" altLang="en-US"/>
          </a:p>
        </p:txBody>
      </p:sp>
    </p:spTree>
    <p:extLst>
      <p:ext uri="{BB962C8B-B14F-4D97-AF65-F5344CB8AC3E}">
        <p14:creationId xmlns:p14="http://schemas.microsoft.com/office/powerpoint/2010/main" val="19655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3449" y="228600"/>
            <a:ext cx="9051925" cy="392112"/>
          </a:xfrm>
        </p:spPr>
        <p:txBody>
          <a:bodyPr/>
          <a:lstStyle/>
          <a:p>
            <a:pPr eaLnBrk="1" hangingPunct="1">
              <a:defRPr/>
            </a:pPr>
            <a:r>
              <a:rPr lang="en-US" sz="4000" b="1" dirty="0">
                <a:solidFill>
                  <a:srgbClr val="0000FF"/>
                </a:solidFill>
                <a:latin typeface="Arial" panose="020B0604020202020204" pitchFamily="34" charset="0"/>
                <a:cs typeface="Arial" panose="020B0604020202020204" pitchFamily="34" charset="0"/>
              </a:rPr>
              <a:t>Electrocardiogram (ECG) </a:t>
            </a:r>
          </a:p>
        </p:txBody>
      </p:sp>
      <p:pic>
        <p:nvPicPr>
          <p:cNvPr id="10243" name="Picture 3" descr="ecg_em_ev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3449" y="838200"/>
            <a:ext cx="9630093" cy="6197600"/>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6</a:t>
            </a:fld>
            <a:endParaRPr lang="en-US" altLang="en-US"/>
          </a:p>
        </p:txBody>
      </p:sp>
    </p:spTree>
    <p:extLst>
      <p:ext uri="{BB962C8B-B14F-4D97-AF65-F5344CB8AC3E}">
        <p14:creationId xmlns:p14="http://schemas.microsoft.com/office/powerpoint/2010/main" val="3650541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b="1" dirty="0">
                <a:solidFill>
                  <a:srgbClr val="0000FF"/>
                </a:solidFill>
                <a:latin typeface="Arial" panose="020B0604020202020204" pitchFamily="34" charset="0"/>
                <a:cs typeface="Arial" panose="020B0604020202020204" pitchFamily="34" charset="0"/>
              </a:rPr>
              <a:t>Class 1V</a:t>
            </a:r>
            <a:br>
              <a:rPr lang="en-US" sz="3600" b="1" dirty="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 Calcium channel blockers </a:t>
            </a:r>
          </a:p>
        </p:txBody>
      </p:sp>
      <p:sp>
        <p:nvSpPr>
          <p:cNvPr id="74755" name="Rectangle 3"/>
          <p:cNvSpPr>
            <a:spLocks noGrp="1" noChangeArrowheads="1"/>
          </p:cNvSpPr>
          <p:nvPr>
            <p:ph idx="1"/>
          </p:nvPr>
        </p:nvSpPr>
        <p:spPr>
          <a:xfrm>
            <a:off x="503238" y="1706563"/>
            <a:ext cx="9555162" cy="4827587"/>
          </a:xfrm>
        </p:spPr>
        <p:txBody>
          <a:bodyPr/>
          <a:lstStyle/>
          <a:p>
            <a:pPr eaLnBrk="1" hangingPunct="1">
              <a:lnSpc>
                <a:spcPct val="90000"/>
              </a:lnSpc>
              <a:defRPr/>
            </a:pPr>
            <a:endParaRPr lang="en-US" dirty="0">
              <a:solidFill>
                <a:schemeClr val="accent1">
                  <a:lumMod val="50000"/>
                </a:schemeClr>
              </a:solidFill>
            </a:endParaRPr>
          </a:p>
          <a:p>
            <a:pPr eaLnBrk="1" hangingPunct="1">
              <a:lnSpc>
                <a:spcPct val="90000"/>
              </a:lnSpc>
              <a:buFontTx/>
              <a:buNone/>
              <a:defRPr/>
            </a:pPr>
            <a:r>
              <a:rPr lang="en-US" b="1" dirty="0"/>
              <a:t>	</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Verapamil</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Diltiazem</a:t>
            </a:r>
            <a:r>
              <a:rPr lang="en-US" b="1" dirty="0">
                <a:solidFill>
                  <a:srgbClr val="FF0000"/>
                </a:solidFill>
                <a:latin typeface="Arial" panose="020B0604020202020204" pitchFamily="34" charset="0"/>
                <a:cs typeface="Arial" panose="020B0604020202020204" pitchFamily="34" charset="0"/>
              </a:rPr>
              <a:t> </a:t>
            </a:r>
          </a:p>
          <a:p>
            <a:pPr eaLnBrk="1" hangingPunct="1">
              <a:lnSpc>
                <a:spcPct val="90000"/>
              </a:lnSpc>
              <a:buFontTx/>
              <a:buNone/>
              <a:defRPr/>
            </a:pPr>
            <a:endParaRPr lang="en-US" dirty="0">
              <a:solidFill>
                <a:srgbClr val="FFFF00"/>
              </a:solidFill>
            </a:endParaRPr>
          </a:p>
          <a:p>
            <a:pPr eaLnBrk="1" hangingPunct="1">
              <a:lnSpc>
                <a:spcPct val="90000"/>
              </a:lnSpc>
              <a:defRPr/>
            </a:pPr>
            <a:r>
              <a:rPr lang="en-US" sz="3200" b="1" dirty="0">
                <a:latin typeface="Arial" panose="020B0604020202020204" pitchFamily="34" charset="0"/>
                <a:cs typeface="Arial" panose="020B0604020202020204" pitchFamily="34" charset="0"/>
              </a:rPr>
              <a:t>main site of action is A.V.N  &amp;  S.A.N   </a:t>
            </a:r>
          </a:p>
          <a:p>
            <a:pPr marL="0" indent="0" eaLnBrk="1" hangingPunct="1">
              <a:lnSpc>
                <a:spcPct val="90000"/>
              </a:lnSpc>
              <a:buNone/>
              <a:defRPr/>
            </a:pPr>
            <a:r>
              <a:rPr lang="en-US" sz="3200" b="1" dirty="0">
                <a:latin typeface="Arial" panose="020B0604020202020204" pitchFamily="34" charset="0"/>
                <a:cs typeface="Arial" panose="020B0604020202020204" pitchFamily="34" charset="0"/>
              </a:rPr>
              <a:t>     cause:</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 slowing of conduction </a:t>
            </a:r>
          </a:p>
          <a:p>
            <a:pPr marL="0" indent="0" eaLnBrk="1" hangingPunct="1">
              <a:lnSpc>
                <a:spcPct val="150000"/>
              </a:lnSpc>
              <a:buNone/>
              <a:defRPr/>
            </a:pPr>
            <a:r>
              <a:rPr lang="en-US" sz="3200" b="1" dirty="0">
                <a:latin typeface="Arial" panose="020B0604020202020204" pitchFamily="34" charset="0"/>
                <a:cs typeface="Arial" panose="020B0604020202020204" pitchFamily="34" charset="0"/>
              </a:rPr>
              <a:t>      - prolongation of ERP </a:t>
            </a:r>
          </a:p>
          <a:p>
            <a:pPr eaLnBrk="1" hangingPunct="1">
              <a:lnSpc>
                <a:spcPct val="90000"/>
              </a:lnSpc>
              <a:buFontTx/>
              <a:buNone/>
              <a:defRPr/>
            </a:pPr>
            <a:endParaRPr lang="en-US" sz="3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60</a:t>
            </a:fld>
            <a:endParaRPr lang="en-US" altLang="en-US"/>
          </a:p>
        </p:txBody>
      </p:sp>
    </p:spTree>
    <p:extLst>
      <p:ext uri="{BB962C8B-B14F-4D97-AF65-F5344CB8AC3E}">
        <p14:creationId xmlns:p14="http://schemas.microsoft.com/office/powerpoint/2010/main" val="1398614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95235" name="Rectangle 3"/>
          <p:cNvSpPr>
            <a:spLocks noGrp="1" noChangeArrowheads="1"/>
          </p:cNvSpPr>
          <p:nvPr>
            <p:ph type="subTitle" idx="1"/>
          </p:nvPr>
        </p:nvSpPr>
        <p:spPr>
          <a:xfrm>
            <a:off x="356235" y="0"/>
            <a:ext cx="10058400" cy="7315200"/>
          </a:xfrm>
        </p:spPr>
        <p:txBody>
          <a:bodyPr/>
          <a:lstStyle/>
          <a:p>
            <a:pPr algn="l" rtl="1" eaLnBrk="1" hangingPunct="1">
              <a:lnSpc>
                <a:spcPct val="90000"/>
              </a:lnSpc>
              <a:defRPr/>
            </a:pPr>
            <a:endParaRPr lang="en-US" sz="2600" b="1" u="sng" dirty="0">
              <a:solidFill>
                <a:srgbClr val="0000FF"/>
              </a:solidFill>
            </a:endParaRPr>
          </a:p>
          <a:p>
            <a:pPr rtl="1" eaLnBrk="1" hangingPunct="1">
              <a:lnSpc>
                <a:spcPct val="90000"/>
              </a:lnSpc>
              <a:defRPr/>
            </a:pPr>
            <a:r>
              <a:rPr lang="en-US" sz="3200" b="1" dirty="0">
                <a:solidFill>
                  <a:srgbClr val="0000FF"/>
                </a:solidFill>
                <a:latin typeface="Arial" panose="020B0604020202020204" pitchFamily="34" charset="0"/>
                <a:cs typeface="Arial" panose="020B0604020202020204" pitchFamily="34" charset="0"/>
              </a:rPr>
              <a:t>Class 1V</a:t>
            </a:r>
            <a:br>
              <a:rPr lang="en-US" sz="3200" b="1" dirty="0">
                <a:solidFill>
                  <a:srgbClr val="0000FF"/>
                </a:solidFill>
                <a:latin typeface="Arial" panose="020B0604020202020204" pitchFamily="34" charset="0"/>
                <a:cs typeface="Arial" panose="020B0604020202020204" pitchFamily="34" charset="0"/>
              </a:rPr>
            </a:br>
            <a:r>
              <a:rPr lang="en-US" sz="3200" b="1" dirty="0">
                <a:solidFill>
                  <a:srgbClr val="0000FF"/>
                </a:solidFill>
                <a:latin typeface="Arial" panose="020B0604020202020204" pitchFamily="34" charset="0"/>
                <a:cs typeface="Arial" panose="020B0604020202020204" pitchFamily="34" charset="0"/>
              </a:rPr>
              <a:t> Calcium channel blockers </a:t>
            </a:r>
            <a:r>
              <a:rPr lang="ar-SA"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l" eaLnBrk="1" hangingPunct="1">
              <a:lnSpc>
                <a:spcPct val="90000"/>
              </a:lnSpc>
              <a:defRPr/>
            </a:pPr>
            <a:endParaRPr lang="en-US" sz="3000" b="1" dirty="0">
              <a:solidFill>
                <a:srgbClr val="0000FF"/>
              </a:solidFill>
            </a:endParaRPr>
          </a:p>
          <a:p>
            <a:pPr algn="l" eaLnBrk="1" hangingPunct="1">
              <a:lnSpc>
                <a:spcPct val="90000"/>
              </a:lnSpc>
              <a:defRPr/>
            </a:pPr>
            <a:r>
              <a:rPr lang="en-US" sz="3200" b="1" u="sng"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endParaRPr lang="en-US" sz="2600" b="1" dirty="0"/>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1- </a:t>
            </a:r>
            <a:r>
              <a:rPr lang="en-US" sz="3200" b="1" dirty="0" err="1">
                <a:solidFill>
                  <a:schemeClr val="tx1"/>
                </a:solidFill>
                <a:latin typeface="Arial" panose="020B0604020202020204" pitchFamily="34" charset="0"/>
                <a:cs typeface="Arial" panose="020B0604020202020204" pitchFamily="34" charset="0"/>
              </a:rPr>
              <a:t>atrial</a:t>
            </a:r>
            <a:r>
              <a:rPr lang="en-US" sz="3200" b="1" dirty="0">
                <a:solidFill>
                  <a:schemeClr val="tx1"/>
                </a:solidFill>
                <a:latin typeface="Arial" panose="020B0604020202020204" pitchFamily="34" charset="0"/>
                <a:cs typeface="Arial" panose="020B0604020202020204" pitchFamily="34" charset="0"/>
              </a:rPr>
              <a:t> arrhythmias</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2- re-entry </a:t>
            </a:r>
            <a:r>
              <a:rPr lang="en-US" sz="3200" b="1" dirty="0" err="1">
                <a:solidFill>
                  <a:schemeClr val="tx1"/>
                </a:solidFill>
                <a:latin typeface="Arial" panose="020B0604020202020204" pitchFamily="34" charset="0"/>
                <a:cs typeface="Arial" panose="020B0604020202020204" pitchFamily="34" charset="0"/>
              </a:rPr>
              <a:t>supraventricular</a:t>
            </a:r>
            <a:r>
              <a:rPr lang="en-US" sz="3200" b="1" dirty="0">
                <a:solidFill>
                  <a:schemeClr val="tx1"/>
                </a:solidFill>
                <a:latin typeface="Arial" panose="020B0604020202020204" pitchFamily="34" charset="0"/>
                <a:cs typeface="Arial" panose="020B0604020202020204" pitchFamily="34" charset="0"/>
              </a:rPr>
              <a:t> arrhythmias    </a:t>
            </a: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     e.g.  WPW</a:t>
            </a:r>
          </a:p>
          <a:p>
            <a:pPr algn="l" eaLnBrk="1" hangingPunct="1">
              <a:lnSpc>
                <a:spcPct val="90000"/>
              </a:lnSpc>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lnSpc>
                <a:spcPct val="90000"/>
              </a:lnSpc>
              <a:defRPr/>
            </a:pPr>
            <a:r>
              <a:rPr lang="en-US" sz="3200" b="1" dirty="0">
                <a:solidFill>
                  <a:schemeClr val="tx1"/>
                </a:solidFill>
                <a:latin typeface="Arial" panose="020B0604020202020204" pitchFamily="34" charset="0"/>
                <a:cs typeface="Arial" panose="020B0604020202020204" pitchFamily="34" charset="0"/>
              </a:rPr>
              <a:t>3- </a:t>
            </a:r>
            <a:r>
              <a:rPr lang="en-US" sz="3200" b="1" u="sng" dirty="0">
                <a:solidFill>
                  <a:srgbClr val="FF0000"/>
                </a:solidFill>
                <a:latin typeface="Arial" panose="020B0604020202020204" pitchFamily="34" charset="0"/>
                <a:cs typeface="Arial" panose="020B0604020202020204" pitchFamily="34" charset="0"/>
              </a:rPr>
              <a:t>NOT</a:t>
            </a:r>
            <a:r>
              <a:rPr lang="en-US" sz="3200" b="1" dirty="0">
                <a:solidFill>
                  <a:schemeClr val="tx1"/>
                </a:solidFill>
                <a:latin typeface="Arial" panose="020B0604020202020204" pitchFamily="34" charset="0"/>
                <a:cs typeface="Arial" panose="020B0604020202020204" pitchFamily="34" charset="0"/>
              </a:rPr>
              <a:t> effective in ventricular arrhythmias.</a:t>
            </a:r>
            <a:r>
              <a:rPr lang="en-US" sz="2000" b="1" dirty="0"/>
              <a:t> </a:t>
            </a:r>
          </a:p>
          <a:p>
            <a:pPr algn="l" eaLnBrk="1" hangingPunct="1">
              <a:lnSpc>
                <a:spcPct val="90000"/>
              </a:lnSpc>
              <a:defRPr/>
            </a:pPr>
            <a:endParaRPr lang="en-US" sz="2000" b="1" dirty="0"/>
          </a:p>
          <a:p>
            <a:pPr algn="l" eaLnBrk="1" hangingPunct="1">
              <a:lnSpc>
                <a:spcPct val="90000"/>
              </a:lnSpc>
              <a:defRPr/>
            </a:pPr>
            <a:endParaRPr lang="en-US" sz="2000" b="1" dirty="0"/>
          </a:p>
          <a:p>
            <a:pPr algn="l" eaLnBrk="1" hangingPunct="1">
              <a:lnSpc>
                <a:spcPct val="90000"/>
              </a:lnSpc>
              <a:defRPr/>
            </a:pPr>
            <a:endParaRPr lang="en-US" sz="2000" b="1" dirty="0"/>
          </a:p>
          <a:p>
            <a:pPr algn="l" eaLnBrk="1" hangingPunct="1">
              <a:lnSpc>
                <a:spcPct val="90000"/>
              </a:lnSpc>
              <a:defRPr/>
            </a:pPr>
            <a:endParaRPr lang="en-US" sz="2000" b="1" dirty="0"/>
          </a:p>
        </p:txBody>
      </p:sp>
    </p:spTree>
    <p:extLst>
      <p:ext uri="{BB962C8B-B14F-4D97-AF65-F5344CB8AC3E}">
        <p14:creationId xmlns:p14="http://schemas.microsoft.com/office/powerpoint/2010/main" val="3365924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0355" name="Rectangle 3"/>
          <p:cNvSpPr>
            <a:spLocks noGrp="1" noChangeArrowheads="1"/>
          </p:cNvSpPr>
          <p:nvPr>
            <p:ph type="subTitle" idx="1"/>
          </p:nvPr>
        </p:nvSpPr>
        <p:spPr>
          <a:xfrm>
            <a:off x="152400" y="76200"/>
            <a:ext cx="10058400" cy="7315200"/>
          </a:xfrm>
        </p:spPr>
        <p:txBody>
          <a:bodyPr/>
          <a:lstStyle/>
          <a:p>
            <a:pPr rtl="1" eaLnBrk="1" hangingPunct="1">
              <a:defRPr/>
            </a:pPr>
            <a:r>
              <a:rPr lang="en-US" sz="3600" b="1" dirty="0">
                <a:solidFill>
                  <a:srgbClr val="FF0000"/>
                </a:solidFill>
                <a:latin typeface="Arial" panose="020B0604020202020204" pitchFamily="34" charset="0"/>
                <a:cs typeface="Arial" panose="020B0604020202020204" pitchFamily="34" charset="0"/>
              </a:rPr>
              <a:t>ADENOSINE</a:t>
            </a:r>
          </a:p>
          <a:p>
            <a:pPr rtl="1" eaLnBrk="1" hangingPunct="1">
              <a:defRPr/>
            </a:pPr>
            <a:endParaRPr lang="en-US" sz="1200" b="1" dirty="0">
              <a:solidFill>
                <a:srgbClr val="FF0000"/>
              </a:solidFill>
              <a:latin typeface="Arial" panose="020B0604020202020204" pitchFamily="34" charset="0"/>
              <a:cs typeface="Arial" panose="020B0604020202020204" pitchFamily="34" charset="0"/>
            </a:endParaRPr>
          </a:p>
          <a:p>
            <a:pPr algn="l" eaLnBrk="1" hangingPunct="1">
              <a:defRPr/>
            </a:pPr>
            <a:r>
              <a:rPr lang="en-US" sz="3200" b="1" u="sng" dirty="0">
                <a:solidFill>
                  <a:srgbClr val="0000FF"/>
                </a:solidFill>
                <a:latin typeface="Arial" panose="020B0604020202020204" pitchFamily="34" charset="0"/>
                <a:cs typeface="Arial" panose="020B0604020202020204" pitchFamily="34" charset="0"/>
              </a:rPr>
              <a:t>Mechanism of action</a:t>
            </a:r>
            <a:r>
              <a:rPr lang="en-US" sz="3200" b="1" u="sng" dirty="0">
                <a:solidFill>
                  <a:srgbClr val="0000FF"/>
                </a:solidFill>
              </a:rPr>
              <a:t> :</a:t>
            </a:r>
          </a:p>
          <a:p>
            <a:pPr marL="457200" indent="-457200" algn="l" eaLnBrk="1" hangingPunct="1">
              <a:buFontTx/>
              <a:buChar char="-"/>
              <a:defRPr/>
            </a:pPr>
            <a:r>
              <a:rPr lang="en-US" sz="2800" b="1" dirty="0">
                <a:solidFill>
                  <a:schemeClr val="tx1"/>
                </a:solidFill>
                <a:latin typeface="Arial" panose="020B0604020202020204" pitchFamily="34" charset="0"/>
                <a:cs typeface="Arial" panose="020B0604020202020204" pitchFamily="34" charset="0"/>
              </a:rPr>
              <a:t>inhibits </a:t>
            </a:r>
            <a:r>
              <a:rPr lang="en-US" sz="2800" b="1" dirty="0" err="1">
                <a:solidFill>
                  <a:schemeClr val="tx1"/>
                </a:solidFill>
                <a:latin typeface="Arial" panose="020B0604020202020204" pitchFamily="34" charset="0"/>
                <a:cs typeface="Arial" panose="020B0604020202020204" pitchFamily="34" charset="0"/>
              </a:rPr>
              <a:t>c.AMP</a:t>
            </a:r>
            <a:r>
              <a:rPr lang="en-US" sz="2800" b="1" dirty="0">
                <a:solidFill>
                  <a:schemeClr val="tx1"/>
                </a:solidFill>
                <a:latin typeface="Arial" panose="020B0604020202020204" pitchFamily="34" charset="0"/>
                <a:cs typeface="Arial" panose="020B0604020202020204" pitchFamily="34" charset="0"/>
              </a:rPr>
              <a:t> by binding to adenosine </a:t>
            </a:r>
            <a:r>
              <a:rPr lang="en-US" sz="2800" b="1" dirty="0">
                <a:solidFill>
                  <a:srgbClr val="FF0000"/>
                </a:solidFill>
                <a:latin typeface="Arial" panose="020B0604020202020204" pitchFamily="34" charset="0"/>
                <a:cs typeface="Arial" panose="020B0604020202020204" pitchFamily="34" charset="0"/>
              </a:rPr>
              <a:t>A1 </a:t>
            </a:r>
            <a:r>
              <a:rPr lang="en-US" sz="2800" b="1" dirty="0">
                <a:solidFill>
                  <a:schemeClr val="tx1"/>
                </a:solidFill>
                <a:latin typeface="Arial" panose="020B0604020202020204" pitchFamily="34" charset="0"/>
                <a:cs typeface="Arial" panose="020B0604020202020204" pitchFamily="34" charset="0"/>
              </a:rPr>
              <a:t>receptors  </a:t>
            </a:r>
          </a:p>
          <a:p>
            <a:pPr algn="l" eaLnBrk="1" hangingPunct="1">
              <a:defRPr/>
            </a:pPr>
            <a:r>
              <a:rPr lang="en-US" sz="2800" b="1" dirty="0">
                <a:solidFill>
                  <a:schemeClr val="tx1"/>
                </a:solidFill>
                <a:latin typeface="Arial" panose="020B0604020202020204" pitchFamily="34" charset="0"/>
                <a:cs typeface="Arial" panose="020B0604020202020204" pitchFamily="34" charset="0"/>
              </a:rPr>
              <a:t>    causing the following actions:</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1 -  </a:t>
            </a:r>
            <a:r>
              <a:rPr lang="en-US" sz="2600" b="1" dirty="0">
                <a:solidFill>
                  <a:schemeClr val="tx1"/>
                </a:solidFill>
                <a:latin typeface="Arial" panose="020B0604020202020204" pitchFamily="34" charset="0"/>
                <a:cs typeface="Arial" panose="020B0604020202020204" pitchFamily="34" charset="0"/>
              </a:rPr>
              <a:t>opening of potassium channels  </a:t>
            </a: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(hyperpolarization)</a:t>
            </a:r>
          </a:p>
          <a:p>
            <a:pPr algn="l" eaLnBrk="1" hangingPunct="1">
              <a:lnSpc>
                <a:spcPct val="150000"/>
              </a:lnSpc>
              <a:defRPr/>
            </a:pPr>
            <a:r>
              <a:rPr lang="en-US" sz="2400" b="1" dirty="0">
                <a:solidFill>
                  <a:schemeClr val="tx1"/>
                </a:solidFill>
                <a:latin typeface="Arial" panose="020B0604020202020204" pitchFamily="34" charset="0"/>
                <a:cs typeface="Arial" panose="020B0604020202020204" pitchFamily="34" charset="0"/>
              </a:rPr>
              <a:t>2 - </a:t>
            </a:r>
            <a:r>
              <a:rPr lang="en-US" sz="2600" b="1" dirty="0">
                <a:solidFill>
                  <a:schemeClr val="tx1"/>
                </a:solidFill>
                <a:latin typeface="Arial" panose="020B0604020202020204" pitchFamily="34" charset="0"/>
                <a:cs typeface="Arial" panose="020B0604020202020204" pitchFamily="34" charset="0"/>
              </a:rPr>
              <a:t>decreasing conduction velocity mainly at  AV node</a:t>
            </a:r>
          </a:p>
          <a:p>
            <a:pPr>
              <a:lnSpc>
                <a:spcPct val="150000"/>
              </a:lnSpc>
              <a:defRPr/>
            </a:pPr>
            <a:r>
              <a:rPr lang="en-US" sz="2500" b="1" dirty="0">
                <a:solidFill>
                  <a:srgbClr val="FF0000"/>
                </a:solidFill>
                <a:latin typeface="Arial" panose="020B0604020202020204" pitchFamily="34" charset="0"/>
                <a:cs typeface="Arial" panose="020B0604020202020204" pitchFamily="34" charset="0"/>
              </a:rPr>
              <a:t>(negative </a:t>
            </a:r>
            <a:r>
              <a:rPr lang="en-US" sz="2500" b="1" dirty="0" err="1">
                <a:solidFill>
                  <a:srgbClr val="FF0000"/>
                </a:solidFill>
                <a:latin typeface="Arial" panose="020B0604020202020204" pitchFamily="34" charset="0"/>
                <a:cs typeface="Arial" panose="020B0604020202020204" pitchFamily="34" charset="0"/>
              </a:rPr>
              <a:t>dromotropic</a:t>
            </a:r>
            <a:r>
              <a:rPr lang="en-US" sz="2500" b="1" dirty="0">
                <a:solidFill>
                  <a:srgbClr val="FF0000"/>
                </a:solidFill>
                <a:latin typeface="Arial" panose="020B0604020202020204" pitchFamily="34" charset="0"/>
                <a:cs typeface="Arial" panose="020B0604020202020204" pitchFamily="34" charset="0"/>
              </a:rPr>
              <a:t> effect)</a:t>
            </a:r>
          </a:p>
          <a:p>
            <a:pPr algn="l">
              <a:lnSpc>
                <a:spcPct val="150000"/>
              </a:lnSpc>
              <a:defRPr/>
            </a:pPr>
            <a:r>
              <a:rPr lang="en-US" sz="2400" b="1" dirty="0">
                <a:solidFill>
                  <a:schemeClr val="tx1"/>
                </a:solidFill>
                <a:latin typeface="Arial" panose="020B0604020202020204" pitchFamily="34" charset="0"/>
                <a:cs typeface="Arial" panose="020B0604020202020204" pitchFamily="34" charset="0"/>
              </a:rPr>
              <a:t>3- </a:t>
            </a:r>
            <a:r>
              <a:rPr lang="en-US" sz="2600" b="1" dirty="0">
                <a:solidFill>
                  <a:schemeClr val="tx1"/>
                </a:solidFill>
                <a:latin typeface="Arial" panose="020B0604020202020204" pitchFamily="34" charset="0"/>
                <a:cs typeface="Arial" panose="020B0604020202020204" pitchFamily="34" charset="0"/>
              </a:rPr>
              <a:t>inhibiting </a:t>
            </a:r>
            <a:r>
              <a:rPr lang="en-US" sz="2600" b="1" dirty="0">
                <a:solidFill>
                  <a:schemeClr val="tx1"/>
                </a:solidFill>
                <a:latin typeface="Arial" panose="020B0604020202020204" pitchFamily="34" charset="0"/>
                <a:cs typeface="Arial" panose="020B0604020202020204" pitchFamily="34" charset="0"/>
                <a:sym typeface="Wingdings"/>
              </a:rPr>
              <a:t>phase 4 pacemaker action potential at</a:t>
            </a:r>
            <a:r>
              <a:rPr lang="en-US" sz="2600" b="1" dirty="0">
                <a:solidFill>
                  <a:schemeClr val="tx1"/>
                </a:solidFill>
                <a:latin typeface="Arial" panose="020B0604020202020204" pitchFamily="34" charset="0"/>
                <a:cs typeface="Arial" panose="020B0604020202020204" pitchFamily="34" charset="0"/>
              </a:rPr>
              <a:t> SA node </a:t>
            </a:r>
          </a:p>
          <a:p>
            <a:pPr>
              <a:lnSpc>
                <a:spcPct val="150000"/>
              </a:lnSpc>
              <a:defRPr/>
            </a:pPr>
            <a:r>
              <a:rPr lang="en-US" sz="2500" b="1" dirty="0">
                <a:solidFill>
                  <a:srgbClr val="FF0000"/>
                </a:solidFill>
                <a:latin typeface="Arial" panose="020B0604020202020204" pitchFamily="34" charset="0"/>
                <a:cs typeface="Arial" panose="020B0604020202020204" pitchFamily="34" charset="0"/>
                <a:sym typeface="Wingdings"/>
              </a:rPr>
              <a:t>(negative </a:t>
            </a:r>
            <a:r>
              <a:rPr lang="en-US" sz="2500" b="1" dirty="0" err="1">
                <a:solidFill>
                  <a:srgbClr val="FF0000"/>
                </a:solidFill>
                <a:latin typeface="Arial" panose="020B0604020202020204" pitchFamily="34" charset="0"/>
                <a:cs typeface="Arial" panose="020B0604020202020204" pitchFamily="34" charset="0"/>
                <a:sym typeface="Wingdings"/>
              </a:rPr>
              <a:t>chronotropic</a:t>
            </a:r>
            <a:r>
              <a:rPr lang="en-US" sz="2500" b="1" dirty="0">
                <a:solidFill>
                  <a:srgbClr val="FF0000"/>
                </a:solidFill>
                <a:latin typeface="Arial" panose="020B0604020202020204" pitchFamily="34" charset="0"/>
                <a:cs typeface="Arial" panose="020B0604020202020204" pitchFamily="34" charset="0"/>
                <a:sym typeface="Wingdings"/>
              </a:rPr>
              <a:t> effect)</a:t>
            </a:r>
          </a:p>
          <a:p>
            <a:pPr algn="l"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451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denosine binding to purinergic receptors in smooth muscle tissue and SA and AV n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325120"/>
            <a:ext cx="7459980" cy="68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63</a:t>
            </a:fld>
            <a:endParaRPr lang="en-US" altLang="en-US"/>
          </a:p>
        </p:txBody>
      </p:sp>
    </p:spTree>
    <p:extLst>
      <p:ext uri="{BB962C8B-B14F-4D97-AF65-F5344CB8AC3E}">
        <p14:creationId xmlns:p14="http://schemas.microsoft.com/office/powerpoint/2010/main" val="1229423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1379" name="Rectangle 3"/>
          <p:cNvSpPr>
            <a:spLocks noGrp="1" noChangeArrowheads="1"/>
          </p:cNvSpPr>
          <p:nvPr>
            <p:ph type="subTitle" idx="1"/>
          </p:nvPr>
        </p:nvSpPr>
        <p:spPr>
          <a:xfrm>
            <a:off x="457200" y="304800"/>
            <a:ext cx="9296400" cy="7315200"/>
          </a:xfrm>
        </p:spPr>
        <p:txBody>
          <a:bodyPr/>
          <a:lstStyle/>
          <a:p>
            <a:pPr rtl="1" eaLnBrk="1" hangingPunct="1">
              <a:defRPr/>
            </a:pPr>
            <a:r>
              <a:rPr lang="en-US" sz="3600" b="1" dirty="0">
                <a:solidFill>
                  <a:srgbClr val="FF0000"/>
                </a:solidFill>
                <a:latin typeface="Arial" panose="020B0604020202020204" pitchFamily="34" charset="0"/>
                <a:cs typeface="Arial" panose="020B0604020202020204" pitchFamily="34" charset="0"/>
              </a:rPr>
              <a:t>ADENOSINE</a:t>
            </a:r>
          </a:p>
          <a:p>
            <a:pPr algn="l" eaLnBrk="1" hangingPunct="1">
              <a:defRPr/>
            </a:pPr>
            <a:r>
              <a:rPr lang="en-US" b="1" dirty="0"/>
              <a:t> </a:t>
            </a:r>
            <a:r>
              <a:rPr lang="en-US" sz="3600" b="1" u="sng" dirty="0">
                <a:solidFill>
                  <a:srgbClr val="0000FF"/>
                </a:solidFill>
                <a:latin typeface="Arial" panose="020B0604020202020204" pitchFamily="34" charset="0"/>
                <a:cs typeface="Arial" panose="020B0604020202020204" pitchFamily="34" charset="0"/>
              </a:rPr>
              <a:t>Therapeutic uses :</a:t>
            </a:r>
            <a:endParaRPr lang="en-US" sz="3200" b="1" u="sng" dirty="0">
              <a:solidFill>
                <a:srgbClr val="0000FF"/>
              </a:solidFill>
              <a:latin typeface="Arial" panose="020B0604020202020204" pitchFamily="34" charset="0"/>
              <a:cs typeface="Arial" panose="020B0604020202020204" pitchFamily="34" charset="0"/>
            </a:endParaRPr>
          </a:p>
          <a:p>
            <a:pPr algn="l" eaLnBrk="1" hangingPunct="1">
              <a:defRPr/>
            </a:pPr>
            <a:endParaRPr lang="en-US" sz="3200" b="1" dirty="0">
              <a:solidFill>
                <a:schemeClr val="tx1"/>
              </a:solidFill>
              <a:latin typeface="Arial" panose="020B0604020202020204" pitchFamily="34" charset="0"/>
              <a:cs typeface="Arial" panose="020B0604020202020204" pitchFamily="34" charset="0"/>
            </a:endParaRPr>
          </a:p>
          <a:p>
            <a:pPr algn="l" eaLnBrk="1" hangingPunct="1">
              <a:defRPr/>
            </a:pPr>
            <a:r>
              <a:rPr lang="en-US" sz="3200" b="1" dirty="0">
                <a:solidFill>
                  <a:schemeClr val="tx1"/>
                </a:solidFill>
                <a:latin typeface="Arial" panose="020B0604020202020204" pitchFamily="34" charset="0"/>
                <a:cs typeface="Arial" panose="020B0604020202020204" pitchFamily="34" charset="0"/>
              </a:rPr>
              <a:t>■  drug of choice for acute management of</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paroxysmal </a:t>
            </a:r>
            <a:r>
              <a:rPr lang="en-US" sz="3200" b="1" dirty="0" err="1">
                <a:solidFill>
                  <a:schemeClr val="tx1"/>
                </a:solidFill>
                <a:latin typeface="Arial" panose="020B0604020202020204" pitchFamily="34" charset="0"/>
                <a:cs typeface="Arial" panose="020B0604020202020204" pitchFamily="34" charset="0"/>
              </a:rPr>
              <a:t>supraventricular</a:t>
            </a:r>
            <a:r>
              <a:rPr lang="en-US" sz="3200" b="1" dirty="0">
                <a:solidFill>
                  <a:schemeClr val="tx1"/>
                </a:solidFill>
                <a:latin typeface="Arial" panose="020B0604020202020204" pitchFamily="34" charset="0"/>
                <a:cs typeface="Arial" panose="020B0604020202020204" pitchFamily="34" charset="0"/>
              </a:rPr>
              <a:t> tachycardia</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a:t>
            </a:r>
          </a:p>
          <a:p>
            <a:pPr algn="l" eaLnBrk="1" hangingPunct="1">
              <a:defRPr/>
            </a:pPr>
            <a:r>
              <a:rPr lang="en-US" sz="3200" b="1" dirty="0">
                <a:solidFill>
                  <a:schemeClr val="tx1"/>
                </a:solidFill>
                <a:latin typeface="Arial" panose="020B0604020202020204" pitchFamily="34" charset="0"/>
                <a:cs typeface="Arial" panose="020B0604020202020204" pitchFamily="34" charset="0"/>
              </a:rPr>
              <a:t>■  preferred over verapamil</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(safer &amp; does not depress contractility)</a:t>
            </a:r>
          </a:p>
          <a:p>
            <a:pPr algn="l" eaLnBrk="1" hangingPunct="1">
              <a:lnSpc>
                <a:spcPct val="150000"/>
              </a:lnSpc>
              <a:defRPr/>
            </a:pPr>
            <a:r>
              <a:rPr lang="en-US" sz="3200" b="1" dirty="0">
                <a:solidFill>
                  <a:srgbClr val="FF0000"/>
                </a:solidFill>
                <a:latin typeface="Arial" panose="020B0604020202020204" pitchFamily="34" charset="0"/>
                <a:cs typeface="Arial" panose="020B0604020202020204" pitchFamily="34" charset="0"/>
              </a:rPr>
              <a:t>     half-life  =  less than 10 sec</a:t>
            </a:r>
            <a:endParaRPr lang="en-US" sz="3200" b="1" dirty="0">
              <a:solidFill>
                <a:srgbClr val="FF0000"/>
              </a:solidFill>
            </a:endParaRPr>
          </a:p>
        </p:txBody>
      </p:sp>
    </p:spTree>
    <p:extLst>
      <p:ext uri="{BB962C8B-B14F-4D97-AF65-F5344CB8AC3E}">
        <p14:creationId xmlns:p14="http://schemas.microsoft.com/office/powerpoint/2010/main" val="2821499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2403" name="Rectangle 3"/>
          <p:cNvSpPr>
            <a:spLocks noGrp="1" noChangeArrowheads="1"/>
          </p:cNvSpPr>
          <p:nvPr>
            <p:ph type="subTitle" idx="1"/>
          </p:nvPr>
        </p:nvSpPr>
        <p:spPr>
          <a:xfrm>
            <a:off x="167640" y="243840"/>
            <a:ext cx="10058400" cy="6842760"/>
          </a:xfrm>
        </p:spPr>
        <p:txBody>
          <a:bodyPr/>
          <a:lstStyle/>
          <a:p>
            <a:pPr rtl="1" eaLnBrk="1" hangingPunct="1">
              <a:defRPr/>
            </a:pPr>
            <a:r>
              <a:rPr lang="en-US" sz="3600" b="1" dirty="0">
                <a:solidFill>
                  <a:srgbClr val="FF0000"/>
                </a:solidFill>
                <a:latin typeface="Arial" panose="020B0604020202020204" pitchFamily="34" charset="0"/>
                <a:cs typeface="Arial" panose="020B0604020202020204" pitchFamily="34" charset="0"/>
              </a:rPr>
              <a:t>ADENOSINE</a:t>
            </a:r>
          </a:p>
          <a:p>
            <a:pPr marL="661843" indent="-661843" algn="l" rtl="1" eaLnBrk="1" hangingPunct="1">
              <a:defRPr/>
            </a:pPr>
            <a:endParaRPr lang="en-US" sz="4000" b="1" dirty="0">
              <a:solidFill>
                <a:srgbClr val="0000FF"/>
              </a:solidFill>
              <a:latin typeface="Arial" panose="020B0604020202020204" pitchFamily="34" charset="0"/>
              <a:cs typeface="Arial" panose="020B0604020202020204" pitchFamily="34" charset="0"/>
            </a:endParaRPr>
          </a:p>
          <a:p>
            <a:pPr marL="661843" indent="-661843" algn="l" rtl="1" eaLnBrk="1" hangingPunct="1">
              <a:defRPr/>
            </a:pPr>
            <a:r>
              <a:rPr lang="en-US" sz="3600" b="1" u="sng" dirty="0">
                <a:solidFill>
                  <a:srgbClr val="0000FF"/>
                </a:solidFill>
                <a:latin typeface="Arial" panose="020B0604020202020204" pitchFamily="34" charset="0"/>
                <a:cs typeface="Arial" panose="020B0604020202020204" pitchFamily="34" charset="0"/>
              </a:rPr>
              <a:t>Adverse effects: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flushing in about 20% of patients</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shortness of breath &amp; chest burning in 10%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of patients </a:t>
            </a:r>
            <a:r>
              <a:rPr lang="en-US" sz="3200" b="1" dirty="0">
                <a:solidFill>
                  <a:srgbClr val="FF0000"/>
                </a:solidFill>
                <a:latin typeface="Arial" panose="020B0604020202020204" pitchFamily="34" charset="0"/>
                <a:cs typeface="Arial" panose="020B0604020202020204" pitchFamily="34" charset="0"/>
              </a:rPr>
              <a:t>(due to bronchospasm)</a:t>
            </a:r>
            <a:r>
              <a:rPr lang="en-US" sz="3200" b="1" dirty="0">
                <a:solidFill>
                  <a:schemeClr val="tx1"/>
                </a:solidFill>
                <a:latin typeface="Arial" panose="020B0604020202020204" pitchFamily="34" charset="0"/>
                <a:cs typeface="Arial" panose="020B0604020202020204" pitchFamily="34" charset="0"/>
              </a:rPr>
              <a:t>		</a:t>
            </a:r>
          </a:p>
          <a:p>
            <a:pPr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brief AV block </a:t>
            </a:r>
            <a:r>
              <a:rPr lang="en-US" sz="3200" b="1" dirty="0">
                <a:solidFill>
                  <a:srgbClr val="FF0000"/>
                </a:solidFill>
                <a:latin typeface="Arial" panose="020B0604020202020204" pitchFamily="34" charset="0"/>
                <a:cs typeface="Arial" panose="020B0604020202020204" pitchFamily="34" charset="0"/>
              </a:rPr>
              <a:t>(contraindicated in heart block)</a:t>
            </a:r>
          </a:p>
        </p:txBody>
      </p:sp>
    </p:spTree>
    <p:extLst>
      <p:ext uri="{BB962C8B-B14F-4D97-AF65-F5344CB8AC3E}">
        <p14:creationId xmlns:p14="http://schemas.microsoft.com/office/powerpoint/2010/main" val="3903239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051925" cy="1219200"/>
          </a:xfrm>
        </p:spPr>
        <p:txBody>
          <a:bodyPr/>
          <a:lstStyle/>
          <a:p>
            <a:r>
              <a:rPr lang="en-US" sz="4000" b="1" dirty="0">
                <a:solidFill>
                  <a:srgbClr val="0000FF"/>
                </a:solidFill>
                <a:latin typeface="Arial" panose="020B0604020202020204" pitchFamily="34" charset="0"/>
                <a:cs typeface="Arial" panose="020B0604020202020204" pitchFamily="34" charset="0"/>
              </a:rPr>
              <a:t> New Antiarrhythmic Drugs</a:t>
            </a:r>
            <a:endParaRPr lang="en-US" sz="4000" dirty="0"/>
          </a:p>
        </p:txBody>
      </p:sp>
      <p:sp>
        <p:nvSpPr>
          <p:cNvPr id="3" name="Content Placeholder 2"/>
          <p:cNvSpPr>
            <a:spLocks noGrp="1"/>
          </p:cNvSpPr>
          <p:nvPr>
            <p:ph idx="1"/>
          </p:nvPr>
        </p:nvSpPr>
        <p:spPr>
          <a:xfrm>
            <a:off x="503238" y="1295400"/>
            <a:ext cx="9051925" cy="5562599"/>
          </a:xfrm>
        </p:spPr>
        <p:txBody>
          <a:bodyPr/>
          <a:lstStyle/>
          <a:p>
            <a:pPr marL="0" indent="0" algn="ctr">
              <a:buNone/>
            </a:pPr>
            <a:r>
              <a:rPr lang="en-US" sz="3600" b="1" dirty="0" err="1">
                <a:solidFill>
                  <a:srgbClr val="FF0000"/>
                </a:solidFill>
                <a:latin typeface="Arial" panose="020B0604020202020204" pitchFamily="34" charset="0"/>
                <a:cs typeface="Arial" panose="020B0604020202020204" pitchFamily="34" charset="0"/>
              </a:rPr>
              <a:t>Dronedarone</a:t>
            </a:r>
            <a:endParaRPr lang="en-US" sz="3600" b="1" dirty="0">
              <a:solidFill>
                <a:srgbClr val="FF0000"/>
              </a:solidFill>
              <a:latin typeface="Arial" panose="020B0604020202020204" pitchFamily="34" charset="0"/>
              <a:cs typeface="Arial" panose="020B0604020202020204" pitchFamily="34" charset="0"/>
            </a:endParaRPr>
          </a:p>
          <a:p>
            <a:pPr>
              <a:lnSpc>
                <a:spcPct val="150000"/>
              </a:lnSpc>
              <a:buFontTx/>
              <a:buChar char="-"/>
            </a:pPr>
            <a:r>
              <a:rPr lang="en-US" sz="3200" b="1" dirty="0">
                <a:latin typeface="Arial" panose="020B0604020202020204" pitchFamily="34" charset="0"/>
                <a:cs typeface="Arial" panose="020B0604020202020204" pitchFamily="34" charset="0"/>
              </a:rPr>
              <a:t>a </a:t>
            </a:r>
            <a:r>
              <a:rPr lang="en-US" sz="3200" b="1" dirty="0" err="1">
                <a:latin typeface="Arial" panose="020B0604020202020204" pitchFamily="34" charset="0"/>
                <a:cs typeface="Arial" panose="020B0604020202020204" pitchFamily="34" charset="0"/>
              </a:rPr>
              <a:t>noniodinated</a:t>
            </a:r>
            <a:r>
              <a:rPr lang="en-US" sz="3200" b="1" dirty="0">
                <a:latin typeface="Arial" panose="020B0604020202020204" pitchFamily="34" charset="0"/>
                <a:cs typeface="Arial" panose="020B0604020202020204" pitchFamily="34" charset="0"/>
              </a:rPr>
              <a:t> congener of </a:t>
            </a:r>
            <a:r>
              <a:rPr lang="en-US" sz="3200" b="1" dirty="0" err="1">
                <a:latin typeface="Arial" panose="020B0604020202020204" pitchFamily="34" charset="0"/>
                <a:cs typeface="Arial" panose="020B0604020202020204" pitchFamily="34" charset="0"/>
              </a:rPr>
              <a:t>amiodarone</a:t>
            </a:r>
            <a:endParaRPr lang="en-US" sz="3200" b="1" dirty="0">
              <a:latin typeface="Arial" panose="020B0604020202020204" pitchFamily="34" charset="0"/>
              <a:cs typeface="Arial" panose="020B0604020202020204" pitchFamily="34" charset="0"/>
            </a:endParaRPr>
          </a:p>
          <a:p>
            <a:pPr>
              <a:lnSpc>
                <a:spcPct val="150000"/>
              </a:lnSpc>
              <a:buFontTx/>
              <a:buChar char="-"/>
            </a:pPr>
            <a:r>
              <a:rPr lang="en-US" sz="3200" b="1" dirty="0">
                <a:latin typeface="Arial" panose="020B0604020202020204" pitchFamily="34" charset="0"/>
                <a:cs typeface="Arial" panose="020B0604020202020204" pitchFamily="34" charset="0"/>
              </a:rPr>
              <a:t>has antiarrhythmic properties belonging to all four classes</a:t>
            </a:r>
          </a:p>
          <a:p>
            <a:pPr>
              <a:lnSpc>
                <a:spcPct val="150000"/>
              </a:lnSpc>
              <a:buFontTx/>
              <a:buChar char="-"/>
            </a:pPr>
            <a:r>
              <a:rPr lang="en-US" sz="3200" b="1" dirty="0">
                <a:latin typeface="Arial" panose="020B0604020202020204" pitchFamily="34" charset="0"/>
                <a:cs typeface="Arial" panose="020B0604020202020204" pitchFamily="34" charset="0"/>
              </a:rPr>
              <a:t>Used for maintenance of sinus rhythm following </a:t>
            </a:r>
            <a:r>
              <a:rPr lang="en-US" sz="3200" b="1" dirty="0" err="1">
                <a:latin typeface="Arial" panose="020B0604020202020204" pitchFamily="34" charset="0"/>
                <a:cs typeface="Arial" panose="020B0604020202020204" pitchFamily="34" charset="0"/>
              </a:rPr>
              <a:t>cardioversion</a:t>
            </a:r>
            <a:r>
              <a:rPr lang="en-US" sz="3200" b="1" dirty="0">
                <a:latin typeface="Arial" panose="020B0604020202020204" pitchFamily="34" charset="0"/>
                <a:cs typeface="Arial" panose="020B0604020202020204" pitchFamily="34" charset="0"/>
              </a:rPr>
              <a:t> in patients with atrial flutter or fibrillation.</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66</a:t>
            </a:fld>
            <a:endParaRPr lang="en-US" altLang="en-US"/>
          </a:p>
        </p:txBody>
      </p:sp>
    </p:spTree>
    <p:extLst>
      <p:ext uri="{BB962C8B-B14F-4D97-AF65-F5344CB8AC3E}">
        <p14:creationId xmlns:p14="http://schemas.microsoft.com/office/powerpoint/2010/main" val="702915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72" y="-33391"/>
            <a:ext cx="9051925" cy="1219200"/>
          </a:xfrm>
        </p:spPr>
        <p:txBody>
          <a:bodyPr/>
          <a:lstStyle/>
          <a:p>
            <a:r>
              <a:rPr lang="en-US" sz="4000" b="1" dirty="0">
                <a:solidFill>
                  <a:srgbClr val="0000FF"/>
                </a:solidFill>
                <a:latin typeface="Arial" panose="020B0604020202020204" pitchFamily="34" charset="0"/>
                <a:cs typeface="Arial" panose="020B0604020202020204" pitchFamily="34" charset="0"/>
              </a:rPr>
              <a:t> New Antiarrhythmic Drugs</a:t>
            </a:r>
            <a:endParaRPr lang="en-US" sz="4000" dirty="0"/>
          </a:p>
        </p:txBody>
      </p:sp>
      <p:sp>
        <p:nvSpPr>
          <p:cNvPr id="3" name="Content Placeholder 2"/>
          <p:cNvSpPr>
            <a:spLocks noGrp="1"/>
          </p:cNvSpPr>
          <p:nvPr>
            <p:ph idx="1"/>
          </p:nvPr>
        </p:nvSpPr>
        <p:spPr>
          <a:xfrm>
            <a:off x="228600" y="914400"/>
            <a:ext cx="9601200" cy="6254749"/>
          </a:xfrm>
        </p:spPr>
        <p:txBody>
          <a:bodyPr/>
          <a:lstStyle/>
          <a:p>
            <a:pPr marL="0" indent="0" algn="ctr">
              <a:buNone/>
            </a:pPr>
            <a:r>
              <a:rPr lang="en-US" sz="3600" b="1" dirty="0" err="1">
                <a:solidFill>
                  <a:srgbClr val="FF0000"/>
                </a:solidFill>
                <a:latin typeface="Arial" panose="020B0604020202020204" pitchFamily="34" charset="0"/>
                <a:cs typeface="Arial" panose="020B0604020202020204" pitchFamily="34" charset="0"/>
              </a:rPr>
              <a:t>Dronedarone</a:t>
            </a:r>
            <a:endParaRPr lang="en-US" sz="3600" b="1" dirty="0">
              <a:solidFill>
                <a:srgbClr val="FF0000"/>
              </a:solidFill>
              <a:latin typeface="Arial" panose="020B0604020202020204" pitchFamily="34" charset="0"/>
              <a:cs typeface="Arial" panose="020B0604020202020204" pitchFamily="34" charset="0"/>
            </a:endParaRPr>
          </a:p>
          <a:p>
            <a:pPr marL="0" indent="0">
              <a:buNone/>
            </a:pPr>
            <a:r>
              <a:rPr lang="en-US" sz="3600" b="1" u="sng" dirty="0">
                <a:solidFill>
                  <a:srgbClr val="FF0000"/>
                </a:solidFill>
                <a:latin typeface="Arial" panose="020B0604020202020204" pitchFamily="34" charset="0"/>
                <a:cs typeface="Arial" panose="020B0604020202020204" pitchFamily="34" charset="0"/>
              </a:rPr>
              <a:t>WARNINGS</a:t>
            </a:r>
          </a:p>
          <a:p>
            <a:pPr marL="0" indent="0">
              <a:buNone/>
            </a:pPr>
            <a:endParaRPr lang="en-US" sz="1200" b="1" u="sng" dirty="0">
              <a:solidFill>
                <a:srgbClr val="FF0000"/>
              </a:solidFill>
              <a:latin typeface="Arial" panose="020B0604020202020204" pitchFamily="34" charset="0"/>
              <a:cs typeface="Arial" panose="020B0604020202020204" pitchFamily="34" charset="0"/>
            </a:endParaRPr>
          </a:p>
          <a:p>
            <a:r>
              <a:rPr lang="en-US" b="1" dirty="0"/>
              <a:t>should </a:t>
            </a:r>
            <a:r>
              <a:rPr lang="en-US" b="1" u="sng" dirty="0">
                <a:solidFill>
                  <a:srgbClr val="FF0000"/>
                </a:solidFill>
              </a:rPr>
              <a:t>not</a:t>
            </a:r>
            <a:r>
              <a:rPr lang="en-US" b="1" dirty="0">
                <a:solidFill>
                  <a:srgbClr val="FF0000"/>
                </a:solidFill>
              </a:rPr>
              <a:t> </a:t>
            </a:r>
            <a:r>
              <a:rPr lang="en-US" b="1" dirty="0"/>
              <a:t>be used in patients with severe (class IV) heart failure. Risk of death may be increased in these patients</a:t>
            </a:r>
          </a:p>
          <a:p>
            <a:r>
              <a:rPr lang="en-US" b="1" dirty="0"/>
              <a:t>should </a:t>
            </a:r>
            <a:r>
              <a:rPr lang="en-US" b="1" u="sng" dirty="0">
                <a:solidFill>
                  <a:srgbClr val="FF0000"/>
                </a:solidFill>
              </a:rPr>
              <a:t>not</a:t>
            </a:r>
            <a:r>
              <a:rPr lang="en-US" b="1" dirty="0"/>
              <a:t> be used in patients with permanent atrial fibrillation. Risk of death &amp; stroke, may be increased in these patients.</a:t>
            </a:r>
          </a:p>
          <a:p>
            <a:pPr marL="0" indent="0">
              <a:buNone/>
            </a:pPr>
            <a:endParaRPr lang="en-US" b="1"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67</a:t>
            </a:fld>
            <a:endParaRPr lang="en-US" altLang="en-US"/>
          </a:p>
        </p:txBody>
      </p:sp>
    </p:spTree>
    <p:extLst>
      <p:ext uri="{BB962C8B-B14F-4D97-AF65-F5344CB8AC3E}">
        <p14:creationId xmlns:p14="http://schemas.microsoft.com/office/powerpoint/2010/main" val="3353050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5475" name="Rectangle 3"/>
          <p:cNvSpPr>
            <a:spLocks noGrp="1" noChangeArrowheads="1"/>
          </p:cNvSpPr>
          <p:nvPr>
            <p:ph type="subTitle" idx="1"/>
          </p:nvPr>
        </p:nvSpPr>
        <p:spPr>
          <a:xfrm>
            <a:off x="0" y="457200"/>
            <a:ext cx="10058400" cy="6858000"/>
          </a:xfrm>
        </p:spPr>
        <p:txBody>
          <a:bodyPr/>
          <a:lstStyle/>
          <a:p>
            <a:pPr marL="882457" indent="-882457" eaLnBrk="1" hangingPunct="1">
              <a:defRPr/>
            </a:pPr>
            <a:r>
              <a:rPr lang="en-US" sz="3600" b="1" dirty="0">
                <a:solidFill>
                  <a:srgbClr val="0000FF"/>
                </a:solidFill>
                <a:latin typeface="Arial" panose="020B0604020202020204" pitchFamily="34" charset="0"/>
                <a:cs typeface="Arial" panose="020B0604020202020204" pitchFamily="34" charset="0"/>
              </a:rPr>
              <a:t>BRADYARRHYTHMIAS    </a:t>
            </a:r>
          </a:p>
          <a:p>
            <a:pPr marL="882457" indent="-882457" eaLnBrk="1" hangingPunct="1">
              <a:defRPr/>
            </a:pPr>
            <a:r>
              <a:rPr lang="en-US" sz="3600" b="1" dirty="0">
                <a:solidFill>
                  <a:srgbClr val="FF0000"/>
                </a:solidFill>
                <a:latin typeface="Arial" panose="020B0604020202020204" pitchFamily="34" charset="0"/>
                <a:cs typeface="Arial" panose="020B0604020202020204" pitchFamily="34" charset="0"/>
              </a:rPr>
              <a:t>ATROPINE </a:t>
            </a:r>
          </a:p>
          <a:p>
            <a:pPr marL="882457" indent="-882457" eaLnBrk="1" hangingPunct="1">
              <a:defRPr/>
            </a:pPr>
            <a:endParaRPr lang="en-US" sz="3600" b="1" dirty="0">
              <a:solidFill>
                <a:srgbClr val="FF0000"/>
              </a:solidFill>
              <a:latin typeface="Arial" panose="020B0604020202020204" pitchFamily="34" charset="0"/>
              <a:cs typeface="Arial" panose="020B0604020202020204" pitchFamily="34" charset="0"/>
            </a:endParaRPr>
          </a:p>
          <a:p>
            <a:pPr marL="882457" indent="-882457" algn="l" eaLnBrk="1" hangingPunct="1">
              <a:lnSpc>
                <a:spcPct val="150000"/>
              </a:lnSpc>
              <a:defRPr/>
            </a:pPr>
            <a:r>
              <a:rPr lang="en-US" sz="3200" b="1" dirty="0">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     used in sinus bradycardia after myocardial </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infarction &amp; in heart block</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in emergency heart block </a:t>
            </a:r>
            <a:r>
              <a:rPr lang="en-US" sz="3200" b="1" dirty="0" err="1">
                <a:solidFill>
                  <a:srgbClr val="FF0000"/>
                </a:solidFill>
                <a:latin typeface="Arial" panose="020B0604020202020204" pitchFamily="34" charset="0"/>
                <a:cs typeface="Arial" panose="020B0604020202020204" pitchFamily="34" charset="0"/>
              </a:rPr>
              <a:t>isoprenaline</a:t>
            </a:r>
            <a:r>
              <a:rPr lang="en-US" sz="3200" b="1" dirty="0">
                <a:solidFill>
                  <a:schemeClr val="tx1"/>
                </a:solidFill>
                <a:latin typeface="Arial" panose="020B0604020202020204" pitchFamily="34" charset="0"/>
                <a:cs typeface="Arial" panose="020B0604020202020204" pitchFamily="34" charset="0"/>
              </a:rPr>
              <a:t> may </a:t>
            </a:r>
          </a:p>
          <a:p>
            <a:pPr marL="882457" indent="-882457" algn="l" eaLnBrk="1" hangingPunct="1">
              <a:lnSpc>
                <a:spcPct val="150000"/>
              </a:lnSpc>
              <a:defRPr/>
            </a:pPr>
            <a:r>
              <a:rPr lang="en-US" sz="3200" b="1" dirty="0">
                <a:solidFill>
                  <a:schemeClr val="tx1"/>
                </a:solidFill>
                <a:latin typeface="Arial" panose="020B0604020202020204" pitchFamily="34" charset="0"/>
                <a:cs typeface="Arial" panose="020B0604020202020204" pitchFamily="34" charset="0"/>
              </a:rPr>
              <a:t>        be combined with atropine </a:t>
            </a:r>
            <a:r>
              <a:rPr lang="en-US" sz="3600" b="1" u="sng" dirty="0">
                <a:solidFill>
                  <a:srgbClr val="FF0000"/>
                </a:solidFill>
                <a:latin typeface="Arial" panose="020B0604020202020204" pitchFamily="34" charset="0"/>
                <a:cs typeface="Arial" panose="020B0604020202020204" pitchFamily="34" charset="0"/>
              </a:rPr>
              <a:t>(caution)</a:t>
            </a:r>
          </a:p>
        </p:txBody>
      </p:sp>
    </p:spTree>
    <p:extLst>
      <p:ext uri="{BB962C8B-B14F-4D97-AF65-F5344CB8AC3E}">
        <p14:creationId xmlns:p14="http://schemas.microsoft.com/office/powerpoint/2010/main" val="2408512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0" y="243840"/>
            <a:ext cx="10058400" cy="731520"/>
          </a:xfrm>
        </p:spPr>
        <p:txBody>
          <a:bodyPr/>
          <a:lstStyle/>
          <a:p>
            <a:pPr eaLnBrk="1" hangingPunct="1">
              <a:defRPr/>
            </a:pPr>
            <a:r>
              <a:rPr lang="en-US" sz="3500" b="1"/>
              <a:t> </a:t>
            </a:r>
            <a:br>
              <a:rPr lang="en-US" sz="3500" b="1"/>
            </a:br>
            <a:endParaRPr lang="en-US" sz="3500" b="1">
              <a:latin typeface="Courier New" pitchFamily="49" charset="0"/>
              <a:cs typeface="Courier New" pitchFamily="49" charset="0"/>
            </a:endParaRPr>
          </a:p>
        </p:txBody>
      </p:sp>
      <p:sp>
        <p:nvSpPr>
          <p:cNvPr id="107523" name="Rectangle 3"/>
          <p:cNvSpPr>
            <a:spLocks noGrp="1" noChangeArrowheads="1"/>
          </p:cNvSpPr>
          <p:nvPr>
            <p:ph type="subTitle" idx="1"/>
          </p:nvPr>
        </p:nvSpPr>
        <p:spPr>
          <a:xfrm>
            <a:off x="0" y="243840"/>
            <a:ext cx="10058400" cy="7071360"/>
          </a:xfrm>
        </p:spPr>
        <p:txBody>
          <a:bodyPr/>
          <a:lstStyle/>
          <a:p>
            <a:pPr rtl="1" eaLnBrk="1" hangingPunct="1">
              <a:lnSpc>
                <a:spcPct val="80000"/>
              </a:lnSpc>
              <a:defRPr/>
            </a:pPr>
            <a:r>
              <a:rPr lang="en-US" sz="3200" b="1" dirty="0">
                <a:solidFill>
                  <a:srgbClr val="0000FF"/>
                </a:solidFill>
                <a:latin typeface="Arial" panose="020B0604020202020204" pitchFamily="34" charset="0"/>
                <a:cs typeface="Arial" panose="020B0604020202020204" pitchFamily="34" charset="0"/>
              </a:rPr>
              <a:t>NONPHARMACOLOGIC THERAPY</a:t>
            </a:r>
          </a:p>
          <a:p>
            <a:pPr rtl="1" eaLnBrk="1" hangingPunct="1">
              <a:lnSpc>
                <a:spcPct val="80000"/>
              </a:lnSpc>
              <a:defRPr/>
            </a:pPr>
            <a:r>
              <a:rPr lang="en-US" sz="3200" b="1" dirty="0">
                <a:solidFill>
                  <a:srgbClr val="0000FF"/>
                </a:solidFill>
                <a:latin typeface="Arial" panose="020B0604020202020204" pitchFamily="34" charset="0"/>
                <a:cs typeface="Arial" panose="020B0604020202020204" pitchFamily="34" charset="0"/>
              </a:rPr>
              <a:t> OF ARRHYTHMIAS</a:t>
            </a:r>
          </a:p>
          <a:p>
            <a:pPr eaLnBrk="1" hangingPunct="1">
              <a:lnSpc>
                <a:spcPct val="80000"/>
              </a:lnSpc>
              <a:defRPr/>
            </a:pPr>
            <a:endParaRPr lang="en-US" b="1" dirty="0"/>
          </a:p>
          <a:p>
            <a:pPr algn="l" eaLnBrk="1" hangingPunct="1">
              <a:lnSpc>
                <a:spcPct val="80000"/>
              </a:lnSpc>
              <a:defRPr/>
            </a:pPr>
            <a:r>
              <a:rPr lang="en-US" b="1" dirty="0"/>
              <a:t>  </a:t>
            </a:r>
            <a:r>
              <a:rPr lang="en-US" sz="2800" b="1" dirty="0">
                <a:solidFill>
                  <a:srgbClr val="FF0000"/>
                </a:solidFill>
                <a:latin typeface="Arial" panose="020B0604020202020204" pitchFamily="34" charset="0"/>
                <a:cs typeface="Arial" panose="020B0604020202020204" pitchFamily="34" charset="0"/>
              </a:rPr>
              <a:t>Implantable Cardiac Defibrillator (ICD)</a:t>
            </a:r>
          </a:p>
          <a:p>
            <a:pPr algn="l" eaLnBrk="1" hangingPunct="1">
              <a:lnSpc>
                <a:spcPct val="80000"/>
              </a:lnSpc>
              <a:defRPr/>
            </a:pPr>
            <a:r>
              <a:rPr lang="en-US" sz="32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can automatically detect &amp; treat fatal </a:t>
            </a:r>
          </a:p>
          <a:p>
            <a:pPr algn="l" eaLnBrk="1" hangingPunct="1">
              <a:lnSpc>
                <a:spcPct val="80000"/>
              </a:lnSpc>
              <a:defRPr/>
            </a:pPr>
            <a:r>
              <a:rPr lang="en-US" sz="2800" b="1" dirty="0">
                <a:solidFill>
                  <a:schemeClr val="tx1"/>
                </a:solidFill>
                <a:latin typeface="Arial" panose="020B0604020202020204" pitchFamily="34" charset="0"/>
                <a:cs typeface="Arial" panose="020B0604020202020204" pitchFamily="34" charset="0"/>
              </a:rPr>
              <a:t>     arrhythmias such as ventricular fibrillation </a:t>
            </a:r>
            <a:r>
              <a:rPr lang="en-US" sz="28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a:t>
            </a:r>
          </a:p>
        </p:txBody>
      </p:sp>
      <p:pic>
        <p:nvPicPr>
          <p:cNvPr id="4" name="Picture 3" descr="The ICD is implanted beneath the skin and the leads are placed inside the heart or on its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399"/>
            <a:ext cx="7035166" cy="40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83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3238" y="152400"/>
            <a:ext cx="9051925" cy="544512"/>
          </a:xfrm>
        </p:spPr>
        <p:txBody>
          <a:bodyPr/>
          <a:lstStyle/>
          <a:p>
            <a:pPr eaLnBrk="1" hangingPunct="1">
              <a:defRPr/>
            </a:pPr>
            <a:r>
              <a:rPr lang="en-US" sz="4300" b="1" dirty="0">
                <a:solidFill>
                  <a:srgbClr val="0000FF"/>
                </a:solidFill>
              </a:rPr>
              <a:t>CARDIAC ACTION POTENTIAL</a:t>
            </a:r>
          </a:p>
        </p:txBody>
      </p:sp>
      <p:pic>
        <p:nvPicPr>
          <p:cNvPr id="2" name="عنصر نائب للمحتوى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238" y="696912"/>
            <a:ext cx="9250362" cy="6324600"/>
          </a:xfrm>
        </p:spPr>
      </p:pic>
      <p:sp>
        <p:nvSpPr>
          <p:cNvPr id="3" name="Slide Number Placeholder 2"/>
          <p:cNvSpPr>
            <a:spLocks noGrp="1"/>
          </p:cNvSpPr>
          <p:nvPr>
            <p:ph type="sldNum" sz="quarter" idx="12"/>
          </p:nvPr>
        </p:nvSpPr>
        <p:spPr/>
        <p:txBody>
          <a:bodyPr/>
          <a:lstStyle/>
          <a:p>
            <a:fld id="{F8D89826-EC8E-40FA-8AED-F521038AC467}" type="slidenum">
              <a:rPr lang="ar-SA" altLang="en-US" smtClean="0"/>
              <a:pPr/>
              <a:t>7</a:t>
            </a:fld>
            <a:endParaRPr lang="en-US" altLang="en-US"/>
          </a:p>
        </p:txBody>
      </p:sp>
    </p:spTree>
    <p:extLst>
      <p:ext uri="{BB962C8B-B14F-4D97-AF65-F5344CB8AC3E}">
        <p14:creationId xmlns:p14="http://schemas.microsoft.com/office/powerpoint/2010/main" val="3388361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67400" y="650241"/>
            <a:ext cx="3855720" cy="7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300">
                <a:solidFill>
                  <a:schemeClr val="bg2"/>
                </a:solidFill>
              </a:rPr>
              <a:t>Thank you</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70</a:t>
            </a:fld>
            <a:endParaRPr lang="en-US" altLang="en-US"/>
          </a:p>
        </p:txBody>
      </p:sp>
    </p:spTree>
    <p:extLst>
      <p:ext uri="{BB962C8B-B14F-4D97-AF65-F5344CB8AC3E}">
        <p14:creationId xmlns:p14="http://schemas.microsoft.com/office/powerpoint/2010/main" val="176913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a:latin typeface="Courier New" pitchFamily="49" charset="0"/>
              <a:cs typeface="Courier New" pitchFamily="49" charset="0"/>
            </a:endParaRPr>
          </a:p>
        </p:txBody>
      </p:sp>
      <p:sp>
        <p:nvSpPr>
          <p:cNvPr id="2" name="مستطيل 1"/>
          <p:cNvSpPr/>
          <p:nvPr/>
        </p:nvSpPr>
        <p:spPr>
          <a:xfrm>
            <a:off x="152401" y="152400"/>
            <a:ext cx="9677400" cy="1077218"/>
          </a:xfrm>
          <a:prstGeom prst="rect">
            <a:avLst/>
          </a:prstGeom>
        </p:spPr>
        <p:txBody>
          <a:bodyPr wrap="square">
            <a:spAutoFit/>
          </a:bodyPr>
          <a:lstStyle/>
          <a:p>
            <a:pPr algn="ctr"/>
            <a:r>
              <a:rPr lang="en-US" sz="3200" dirty="0">
                <a:solidFill>
                  <a:srgbClr val="0000FF"/>
                </a:solidFill>
                <a:latin typeface="Arial" panose="020B0604020202020204" pitchFamily="34" charset="0"/>
                <a:cs typeface="Arial" panose="020B0604020202020204" pitchFamily="34" charset="0"/>
              </a:rPr>
              <a:t>CARDIAC ACTION POTENTIAL</a:t>
            </a:r>
          </a:p>
          <a:p>
            <a:pPr algn="ctr"/>
            <a:r>
              <a:rPr lang="en-US" sz="3200" dirty="0">
                <a:solidFill>
                  <a:srgbClr val="0000FF"/>
                </a:solidFill>
                <a:latin typeface="Arial" panose="020B0604020202020204" pitchFamily="34" charset="0"/>
                <a:cs typeface="Arial" panose="020B0604020202020204" pitchFamily="34" charset="0"/>
              </a:rPr>
              <a:t>Pacemaker (SA node)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26222"/>
            <a:ext cx="8839200" cy="5684178"/>
          </a:xfrm>
          <a:prstGeom prst="rect">
            <a:avLst/>
          </a:prstGeom>
        </p:spPr>
      </p:pic>
    </p:spTree>
    <p:extLst>
      <p:ext uri="{BB962C8B-B14F-4D97-AF65-F5344CB8AC3E}">
        <p14:creationId xmlns:p14="http://schemas.microsoft.com/office/powerpoint/2010/main" val="25322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0"/>
            <a:ext cx="10058400" cy="7315200"/>
          </a:xfrm>
        </p:spPr>
        <p:txBody>
          <a:bodyPr/>
          <a:lstStyle/>
          <a:p>
            <a:pPr algn="l" eaLnBrk="1" hangingPunct="1">
              <a:defRPr/>
            </a:pPr>
            <a:r>
              <a:rPr lang="en-US" sz="1500" b="1" dirty="0">
                <a:cs typeface="Arial" charset="0"/>
              </a:rPr>
              <a:t> </a:t>
            </a:r>
            <a:endParaRPr lang="en-US" b="1" dirty="0">
              <a:latin typeface="Courier New" pitchFamily="49" charset="0"/>
              <a:cs typeface="Courier New" pitchFamily="49"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22" y="1219200"/>
            <a:ext cx="9656156" cy="5943600"/>
          </a:xfrm>
          <a:prstGeom prst="rect">
            <a:avLst/>
          </a:prstGeom>
        </p:spPr>
      </p:pic>
      <p:sp>
        <p:nvSpPr>
          <p:cNvPr id="4" name="مستطيل 3"/>
          <p:cNvSpPr/>
          <p:nvPr/>
        </p:nvSpPr>
        <p:spPr>
          <a:xfrm>
            <a:off x="0" y="0"/>
            <a:ext cx="9658437" cy="1077218"/>
          </a:xfrm>
          <a:prstGeom prst="rect">
            <a:avLst/>
          </a:prstGeom>
        </p:spPr>
        <p:txBody>
          <a:bodyPr wrap="square">
            <a:spAutoFit/>
          </a:bodyPr>
          <a:lstStyle/>
          <a:p>
            <a:pPr algn="ctr"/>
            <a:r>
              <a:rPr lang="en-US" sz="3200" dirty="0">
                <a:solidFill>
                  <a:srgbClr val="0000FF"/>
                </a:solidFill>
                <a:latin typeface="Arial" panose="020B0604020202020204" pitchFamily="34" charset="0"/>
                <a:cs typeface="Arial" panose="020B0604020202020204" pitchFamily="34" charset="0"/>
              </a:rPr>
              <a:t>CARDIAC ACTION POTENTIAL</a:t>
            </a:r>
          </a:p>
          <a:p>
            <a:pPr algn="ctr"/>
            <a:r>
              <a:rPr lang="en-US" sz="3200" dirty="0">
                <a:solidFill>
                  <a:srgbClr val="0000FF"/>
                </a:solidFill>
                <a:latin typeface="Arial" panose="020B0604020202020204" pitchFamily="34" charset="0"/>
                <a:cs typeface="Arial" panose="020B0604020202020204" pitchFamily="34" charset="0"/>
              </a:rPr>
              <a:t>Non-pacemaker (ventricular muscle)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586139"/>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9309</TotalTime>
  <Words>6499</Words>
  <Application>Microsoft Office PowerPoint</Application>
  <PresentationFormat>Custom</PresentationFormat>
  <Paragraphs>738</Paragraphs>
  <Slides>70</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Courier New</vt:lpstr>
      <vt:lpstr>Garamond</vt:lpstr>
      <vt:lpstr>Tahoma</vt:lpstr>
      <vt:lpstr>Times New Roman</vt:lpstr>
      <vt:lpstr>Traditional Arabic</vt:lpstr>
      <vt:lpstr>Wingdings</vt:lpstr>
      <vt:lpstr>Office Theme</vt:lpstr>
      <vt:lpstr>PowerPoint Presentation</vt:lpstr>
      <vt:lpstr>Antiarrhythmic Drugs</vt:lpstr>
      <vt:lpstr>PowerPoint Presentation</vt:lpstr>
      <vt:lpstr>PowerPoint Presentation</vt:lpstr>
      <vt:lpstr>PowerPoint Presentation</vt:lpstr>
      <vt:lpstr>Electrocardiogram (ECG) </vt:lpstr>
      <vt:lpstr>CARDIAC ACTION POTENTIAL</vt:lpstr>
      <vt:lpstr>PowerPoint Presentation</vt:lpstr>
      <vt:lpstr>PowerPoint Presentation</vt:lpstr>
      <vt:lpstr>PowerPoint Presentation</vt:lpstr>
      <vt:lpstr>Difference between pacemaker and non-pacemaker  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Disturbances in conduction</vt:lpstr>
      <vt:lpstr>PowerPoint Presentation</vt:lpstr>
      <vt:lpstr>PowerPoint Presentation</vt:lpstr>
      <vt:lpstr>How antiarrhythmic drugs produce these effects?</vt:lpstr>
      <vt:lpstr>PowerPoint Presentation</vt:lpstr>
      <vt:lpstr>Vaughn Williams classification</vt:lpstr>
      <vt:lpstr>PowerPoint Presentation</vt:lpstr>
      <vt:lpstr>CLASS I</vt:lpstr>
      <vt:lpstr>PowerPoint Presentation</vt:lpstr>
      <vt:lpstr>PowerPoint Presentation</vt:lpstr>
      <vt:lpstr>PowerPoint Presentation</vt:lpstr>
      <vt:lpstr>  </vt:lpstr>
      <vt:lpstr>  </vt:lpstr>
      <vt:lpstr>PowerPoint Presentation</vt:lpstr>
      <vt:lpstr>  </vt:lpstr>
      <vt:lpstr>  </vt:lpstr>
      <vt:lpstr>  </vt:lpstr>
      <vt:lpstr>PowerPoint Presentation</vt:lpstr>
      <vt:lpstr>PowerPoint Presentation</vt:lpstr>
      <vt:lpstr>PowerPoint Presentation</vt:lpstr>
      <vt:lpstr>  </vt:lpstr>
      <vt:lpstr>  </vt:lpstr>
      <vt:lpstr>CLASS Ic</vt:lpstr>
      <vt:lpstr>PowerPoint Presentation</vt:lpstr>
      <vt:lpstr>  </vt:lpstr>
      <vt:lpstr>Wolff-Parkinson-White syndrome</vt:lpstr>
      <vt:lpstr>  </vt:lpstr>
      <vt:lpstr>  </vt:lpstr>
      <vt:lpstr>  </vt:lpstr>
      <vt:lpstr>        CLASS II  DRUGS     β- ADRENOCEPTOR  BLOCKERS </vt:lpstr>
      <vt:lpstr>CLASS III DRUGS </vt:lpstr>
      <vt:lpstr>PowerPoint Presentation</vt:lpstr>
      <vt:lpstr>  </vt:lpstr>
      <vt:lpstr>  </vt:lpstr>
      <vt:lpstr>  </vt:lpstr>
      <vt:lpstr>  </vt:lpstr>
      <vt:lpstr>  </vt:lpstr>
      <vt:lpstr>  </vt:lpstr>
      <vt:lpstr>  </vt:lpstr>
      <vt:lpstr>PURE CLASS III  Ibutilide </vt:lpstr>
      <vt:lpstr>Class 1V  Calcium channel blockers </vt:lpstr>
      <vt:lpstr>  </vt:lpstr>
      <vt:lpstr>  </vt:lpstr>
      <vt:lpstr>PowerPoint Presentation</vt:lpstr>
      <vt:lpstr>  </vt:lpstr>
      <vt:lpstr>  </vt:lpstr>
      <vt:lpstr> New Antiarrhythmic Drugs</vt:lpstr>
      <vt:lpstr> New Antiarrhythmic Drugs</vt:lpstr>
      <vt:lpstr>  </vt:lpstr>
      <vt:lpstr>  </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ANTI THYROID DRUGS</dc:title>
  <dc:creator>Abdul Latif</dc:creator>
  <cp:lastModifiedBy>Alia Ragheb Alshanwani</cp:lastModifiedBy>
  <cp:revision>878</cp:revision>
  <cp:lastPrinted>2019-02-06T10:03:17Z</cp:lastPrinted>
  <dcterms:created xsi:type="dcterms:W3CDTF">2006-04-04T11:17:20Z</dcterms:created>
  <dcterms:modified xsi:type="dcterms:W3CDTF">2022-03-09T09:50:27Z</dcterms:modified>
</cp:coreProperties>
</file>