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9144000"/>
  <p:notesSz cx="6858000" cy="9144000"/>
  <p:embeddedFontLst>
    <p:embeddedFont>
      <p:font typeface="Anton"/>
      <p:regular r:id="rId33"/>
    </p:embeddedFont>
    <p:embeddedFont>
      <p:font typeface="Bilbo"/>
      <p:regular r:id="rId34"/>
    </p:embeddedFont>
    <p:embeddedFont>
      <p:font typeface="Constantia"/>
      <p:regular r:id="rId35"/>
      <p:bold r:id="rId36"/>
      <p:italic r:id="rId37"/>
      <p:boldItalic r:id="rId38"/>
    </p:embeddedFont>
    <p:embeddedFont>
      <p:font typeface="Arial Narrow"/>
      <p:regular r:id="rId39"/>
      <p:bold r:id="rId40"/>
      <p:italic r:id="rId41"/>
      <p:boldItalic r:id="rId42"/>
    </p:embeddedFont>
    <p:embeddedFont>
      <p:font typeface="Arial Black"/>
      <p:regular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48" roundtripDataSignature="AMtx7mhV1FaMfDSY31VeI7IF2skbDAs5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rialNarrow-bold.fntdata"/><Relationship Id="rId20" Type="http://schemas.openxmlformats.org/officeDocument/2006/relationships/slide" Target="slides/slide15.xml"/><Relationship Id="rId42" Type="http://schemas.openxmlformats.org/officeDocument/2006/relationships/font" Target="fonts/ArialNarrow-boldItalic.fntdata"/><Relationship Id="rId41" Type="http://schemas.openxmlformats.org/officeDocument/2006/relationships/font" Target="fonts/ArialNarrow-italic.fntdata"/><Relationship Id="rId22" Type="http://schemas.openxmlformats.org/officeDocument/2006/relationships/slide" Target="slides/slide17.xml"/><Relationship Id="rId44" Type="http://schemas.openxmlformats.org/officeDocument/2006/relationships/font" Target="fonts/OpenSans-regular.fntdata"/><Relationship Id="rId21" Type="http://schemas.openxmlformats.org/officeDocument/2006/relationships/slide" Target="slides/slide16.xml"/><Relationship Id="rId43" Type="http://schemas.openxmlformats.org/officeDocument/2006/relationships/font" Target="fonts/ArialBlack-regular.fntdata"/><Relationship Id="rId24" Type="http://schemas.openxmlformats.org/officeDocument/2006/relationships/slide" Target="slides/slide19.xml"/><Relationship Id="rId46" Type="http://schemas.openxmlformats.org/officeDocument/2006/relationships/font" Target="fonts/OpenSans-italic.fntdata"/><Relationship Id="rId23" Type="http://schemas.openxmlformats.org/officeDocument/2006/relationships/slide" Target="slides/slide18.xml"/><Relationship Id="rId45"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customschemas.google.com/relationships/presentationmetadata" Target="metadata"/><Relationship Id="rId25" Type="http://schemas.openxmlformats.org/officeDocument/2006/relationships/slide" Target="slides/slide20.xml"/><Relationship Id="rId47" Type="http://schemas.openxmlformats.org/officeDocument/2006/relationships/font" Target="fonts/OpenSans-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Anton-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Constantia-regular.fntdata"/><Relationship Id="rId12" Type="http://schemas.openxmlformats.org/officeDocument/2006/relationships/slide" Target="slides/slide7.xml"/><Relationship Id="rId34" Type="http://schemas.openxmlformats.org/officeDocument/2006/relationships/font" Target="fonts/Bilbo-regular.fntdata"/><Relationship Id="rId15" Type="http://schemas.openxmlformats.org/officeDocument/2006/relationships/slide" Target="slides/slide10.xml"/><Relationship Id="rId37" Type="http://schemas.openxmlformats.org/officeDocument/2006/relationships/font" Target="fonts/Constantia-italic.fntdata"/><Relationship Id="rId14" Type="http://schemas.openxmlformats.org/officeDocument/2006/relationships/slide" Target="slides/slide9.xml"/><Relationship Id="rId36" Type="http://schemas.openxmlformats.org/officeDocument/2006/relationships/font" Target="fonts/Constantia-bold.fntdata"/><Relationship Id="rId17" Type="http://schemas.openxmlformats.org/officeDocument/2006/relationships/slide" Target="slides/slide12.xml"/><Relationship Id="rId39" Type="http://schemas.openxmlformats.org/officeDocument/2006/relationships/font" Target="fonts/ArialNarrow-regular.fntdata"/><Relationship Id="rId16" Type="http://schemas.openxmlformats.org/officeDocument/2006/relationships/slide" Target="slides/slide11.xml"/><Relationship Id="rId38" Type="http://schemas.openxmlformats.org/officeDocument/2006/relationships/font" Target="fonts/Constantia-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1</a:t>
            </a:r>
            <a:r>
              <a:rPr baseline="30000" lang="en-US"/>
              <a:t>st</a:t>
            </a:r>
            <a:r>
              <a:rPr lang="en-US"/>
              <a:t> : stable, is a chronic angina can be triggered by ..</a:t>
            </a:r>
            <a:endParaRPr/>
          </a:p>
          <a:p>
            <a:pPr indent="0" lvl="0" marL="0" rtl="0" algn="l">
              <a:spcBef>
                <a:spcPts val="0"/>
              </a:spcBef>
              <a:spcAft>
                <a:spcPts val="0"/>
              </a:spcAft>
              <a:buNone/>
            </a:pPr>
            <a:r>
              <a:rPr lang="en-US"/>
              <a:t>&gt;70% stenosis by palue producing atherosclerosis</a:t>
            </a:r>
            <a:endParaRPr/>
          </a:p>
          <a:p>
            <a:pPr indent="0" lvl="0" marL="0" rtl="0" algn="l">
              <a:spcBef>
                <a:spcPts val="0"/>
              </a:spcBef>
              <a:spcAft>
                <a:spcPts val="0"/>
              </a:spcAft>
              <a:buNone/>
            </a:pPr>
            <a:r>
              <a:rPr lang="en-US"/>
              <a:t>Or due to hypertrophic cardiomyopathy</a:t>
            </a:r>
            <a:endParaRPr/>
          </a:p>
          <a:p>
            <a:pPr indent="0" lvl="0" marL="0" rtl="0" algn="l">
              <a:spcBef>
                <a:spcPts val="0"/>
              </a:spcBef>
              <a:spcAft>
                <a:spcPts val="0"/>
              </a:spcAft>
              <a:buNone/>
            </a:pPr>
            <a:r>
              <a:rPr lang="en-US"/>
              <a:t>Or due to pumping against high pressure like in aortic stenosis Or HTN</a:t>
            </a:r>
            <a:endParaRPr/>
          </a:p>
          <a:p>
            <a:pPr indent="0" lvl="0" marL="0" rtl="0" algn="l">
              <a:spcBef>
                <a:spcPts val="0"/>
              </a:spcBef>
              <a:spcAft>
                <a:spcPts val="0"/>
              </a:spcAft>
              <a:buNone/>
            </a:pPr>
            <a:r>
              <a:rPr lang="en-US"/>
              <a:t>STABLE: Exercise is gonna cause it &amp; rest is gonna relive it</a:t>
            </a:r>
            <a:endParaRPr/>
          </a:p>
          <a:p>
            <a:pPr indent="0" lvl="0" marL="0" rtl="0" algn="l">
              <a:spcBef>
                <a:spcPts val="0"/>
              </a:spcBef>
              <a:spcAft>
                <a:spcPts val="0"/>
              </a:spcAft>
              <a:buNone/>
            </a:pPr>
            <a:r>
              <a:rPr lang="en-US"/>
              <a:t>Is OK at rest, The pain goes if the patients rest from what have been doing, common type</a:t>
            </a:r>
            <a:endParaRPr/>
          </a:p>
          <a:p>
            <a:pPr indent="0" lvl="0" marL="0" rtl="0" algn="l">
              <a:spcBef>
                <a:spcPts val="0"/>
              </a:spcBef>
              <a:spcAft>
                <a:spcPts val="0"/>
              </a:spcAft>
              <a:buNone/>
            </a:pPr>
            <a:r>
              <a:rPr lang="en-US"/>
              <a:t>Takes place during exertion</a:t>
            </a:r>
            <a:endParaRPr/>
          </a:p>
          <a:p>
            <a:pPr indent="0" lvl="0" marL="0" rtl="0" algn="l">
              <a:spcBef>
                <a:spcPts val="0"/>
              </a:spcBef>
              <a:spcAft>
                <a:spcPts val="0"/>
              </a:spcAft>
              <a:buNone/>
            </a:pPr>
            <a:r>
              <a:rPr lang="en-US"/>
              <a:t>2</a:t>
            </a:r>
            <a:r>
              <a:rPr baseline="30000" lang="en-US"/>
              <a:t>nd</a:t>
            </a:r>
            <a:r>
              <a:rPr lang="en-US"/>
              <a:t> also called vasospastic angina, the CA can be normal or atherosclerotic, the sm m around the bld v are squeezed tightly so the bld can’t go through &amp; the hrt starve for O2</a:t>
            </a:r>
            <a:endParaRPr/>
          </a:p>
          <a:p>
            <a:pPr indent="0" lvl="0" marL="0" rtl="0" algn="l">
              <a:spcBef>
                <a:spcPts val="0"/>
              </a:spcBef>
              <a:spcAft>
                <a:spcPts val="0"/>
              </a:spcAft>
              <a:buNone/>
            </a:pPr>
            <a:r>
              <a:rPr lang="en-US"/>
              <a:t>3</a:t>
            </a:r>
            <a:r>
              <a:rPr baseline="30000" lang="en-US"/>
              <a:t>rd</a:t>
            </a:r>
            <a:r>
              <a:rPr lang="en-US"/>
              <a:t>: doesn’t respond to tr. Acute coronary syndrome, it is an emergency case that can lead to hrt attack. Happen any time, not predictable</a:t>
            </a:r>
            <a:endParaRPr/>
          </a:p>
        </p:txBody>
      </p:sp>
      <p:sp>
        <p:nvSpPr>
          <p:cNvPr id="201" name="Google Shape;201;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171450" lvl="0" marL="171450" rtl="0" algn="l">
              <a:lnSpc>
                <a:spcPct val="80000"/>
              </a:lnSpc>
              <a:spcBef>
                <a:spcPts val="0"/>
              </a:spcBef>
              <a:spcAft>
                <a:spcPts val="0"/>
              </a:spcAft>
              <a:buClr>
                <a:schemeClr val="dk1"/>
              </a:buClr>
              <a:buSzPts val="1020"/>
              <a:buFont typeface="Calibri"/>
              <a:buChar char="-"/>
            </a:pPr>
            <a:r>
              <a:rPr lang="en-US" sz="1020"/>
              <a:t>Traditional approach:</a:t>
            </a:r>
            <a:endParaRPr/>
          </a:p>
          <a:p>
            <a:pPr indent="0" lvl="0" marL="0" rtl="0" algn="l">
              <a:lnSpc>
                <a:spcPct val="80000"/>
              </a:lnSpc>
              <a:spcBef>
                <a:spcPts val="0"/>
              </a:spcBef>
              <a:spcAft>
                <a:spcPts val="0"/>
              </a:spcAft>
              <a:buNone/>
            </a:pPr>
            <a:r>
              <a:rPr b="0" i="0" lang="en-US" sz="1020" u="none" strike="noStrike">
                <a:solidFill>
                  <a:schemeClr val="dk1"/>
                </a:solidFill>
                <a:latin typeface="Calibri"/>
                <a:ea typeface="Calibri"/>
                <a:cs typeface="Calibri"/>
                <a:sym typeface="Calibri"/>
              </a:rPr>
              <a:t>The 3 drug gps traditionally used in angina (organic nitrates, CCBs, &amp; β blockers) </a:t>
            </a:r>
            <a:r>
              <a:rPr b="0" i="1" lang="en-US" sz="1020" u="none" strike="noStrike">
                <a:solidFill>
                  <a:schemeClr val="dk1"/>
                </a:solidFill>
                <a:latin typeface="Calibri"/>
                <a:ea typeface="Calibri"/>
                <a:cs typeface="Calibri"/>
                <a:sym typeface="Calibri"/>
              </a:rPr>
              <a:t>decrease myocardial O2 requirement </a:t>
            </a:r>
            <a:r>
              <a:rPr b="0" i="0" lang="en-US" sz="1020" u="none" strike="noStrike">
                <a:solidFill>
                  <a:schemeClr val="dk1"/>
                </a:solidFill>
                <a:latin typeface="Calibri"/>
                <a:ea typeface="Calibri"/>
                <a:cs typeface="Calibri"/>
                <a:sym typeface="Calibri"/>
              </a:rPr>
              <a:t>by decreasing the determinants of O2 demand (HR, BP, &amp;  contractility).</a:t>
            </a:r>
            <a:endParaRPr/>
          </a:p>
          <a:p>
            <a:pPr indent="0" lvl="0" marL="0" rtl="0" algn="l">
              <a:lnSpc>
                <a:spcPct val="80000"/>
              </a:lnSpc>
              <a:spcBef>
                <a:spcPts val="0"/>
              </a:spcBef>
              <a:spcAft>
                <a:spcPts val="0"/>
              </a:spcAft>
              <a:buNone/>
            </a:pPr>
            <a:r>
              <a:t/>
            </a:r>
            <a:endParaRPr sz="1020"/>
          </a:p>
          <a:p>
            <a:pPr indent="-171450" lvl="0" marL="171450" rtl="0" algn="l">
              <a:lnSpc>
                <a:spcPct val="80000"/>
              </a:lnSpc>
              <a:spcBef>
                <a:spcPts val="0"/>
              </a:spcBef>
              <a:spcAft>
                <a:spcPts val="0"/>
              </a:spcAft>
              <a:buClr>
                <a:schemeClr val="dk1"/>
              </a:buClr>
              <a:buSzPts val="1020"/>
              <a:buFont typeface="Calibri"/>
              <a:buChar char="-"/>
            </a:pPr>
            <a:r>
              <a:rPr lang="en-US" sz="1020"/>
              <a:t>Trimetazidine ?</a:t>
            </a:r>
            <a:endParaRPr/>
          </a:p>
          <a:p>
            <a:pPr indent="-106679" lvl="0" marL="171450" rtl="0" algn="l">
              <a:lnSpc>
                <a:spcPct val="80000"/>
              </a:lnSpc>
              <a:spcBef>
                <a:spcPts val="0"/>
              </a:spcBef>
              <a:spcAft>
                <a:spcPts val="0"/>
              </a:spcAft>
              <a:buClr>
                <a:schemeClr val="dk1"/>
              </a:buClr>
              <a:buSzPts val="1020"/>
              <a:buFont typeface="Calibri"/>
              <a:buNone/>
            </a:pPr>
            <a:r>
              <a:t/>
            </a:r>
            <a:endParaRPr sz="1020"/>
          </a:p>
          <a:p>
            <a:pPr indent="-171450" lvl="0" marL="171450" rtl="0" algn="l">
              <a:lnSpc>
                <a:spcPct val="80000"/>
              </a:lnSpc>
              <a:spcBef>
                <a:spcPts val="0"/>
              </a:spcBef>
              <a:spcAft>
                <a:spcPts val="0"/>
              </a:spcAft>
              <a:buClr>
                <a:schemeClr val="dk1"/>
              </a:buClr>
              <a:buSzPts val="1020"/>
              <a:buFont typeface="Calibri"/>
              <a:buChar char="-"/>
            </a:pPr>
            <a:r>
              <a:rPr lang="en-US" sz="1020"/>
              <a:t>So what do antianginal drugs do ?</a:t>
            </a:r>
            <a:endParaRPr/>
          </a:p>
          <a:p>
            <a:pPr indent="-171450" lvl="0" marL="171450" rtl="0" algn="l">
              <a:lnSpc>
                <a:spcPct val="80000"/>
              </a:lnSpc>
              <a:spcBef>
                <a:spcPts val="0"/>
              </a:spcBef>
              <a:spcAft>
                <a:spcPts val="0"/>
              </a:spcAft>
              <a:buClr>
                <a:schemeClr val="dk1"/>
              </a:buClr>
              <a:buSzPts val="1020"/>
              <a:buFont typeface="Calibri"/>
              <a:buChar char="-"/>
            </a:pPr>
            <a:r>
              <a:rPr lang="en-US" sz="1020"/>
              <a:t>They should </a:t>
            </a:r>
            <a:r>
              <a:rPr b="1" lang="en-US" sz="1020"/>
              <a:t>restore</a:t>
            </a:r>
            <a:r>
              <a:rPr lang="en-US" sz="1020"/>
              <a:t> the ratio between demand &amp; supply</a:t>
            </a:r>
            <a:endParaRPr/>
          </a:p>
          <a:p>
            <a:pPr indent="0" lvl="0" marL="0" rtl="0" algn="l">
              <a:lnSpc>
                <a:spcPct val="80000"/>
              </a:lnSpc>
              <a:spcBef>
                <a:spcPts val="0"/>
              </a:spcBef>
              <a:spcAft>
                <a:spcPts val="0"/>
              </a:spcAft>
              <a:buClr>
                <a:schemeClr val="dk1"/>
              </a:buClr>
              <a:buSzPts val="1020"/>
              <a:buFont typeface="Calibri"/>
              <a:buNone/>
            </a:pPr>
            <a:r>
              <a:rPr lang="en-US" sz="1020"/>
              <a:t>They should </a:t>
            </a:r>
            <a:r>
              <a:rPr b="1" lang="en-US" sz="1020"/>
              <a:t>improve</a:t>
            </a:r>
            <a:r>
              <a:rPr lang="en-US" sz="1020"/>
              <a:t> bld delivery to the hrt muscle by </a:t>
            </a:r>
            <a:endParaRPr/>
          </a:p>
          <a:p>
            <a:pPr indent="0" lvl="0" marL="0" rtl="0" algn="l">
              <a:lnSpc>
                <a:spcPct val="80000"/>
              </a:lnSpc>
              <a:spcBef>
                <a:spcPts val="0"/>
              </a:spcBef>
              <a:spcAft>
                <a:spcPts val="0"/>
              </a:spcAft>
              <a:buClr>
                <a:schemeClr val="dk1"/>
              </a:buClr>
              <a:buSzPts val="1020"/>
              <a:buFont typeface="Calibri"/>
              <a:buNone/>
            </a:pPr>
            <a:r>
              <a:rPr lang="en-US" sz="1020"/>
              <a:t>1- </a:t>
            </a:r>
            <a:r>
              <a:rPr lang="en-US" sz="1020" u="sng"/>
              <a:t>dilating</a:t>
            </a:r>
            <a:r>
              <a:rPr lang="en-US" sz="1020"/>
              <a:t> bld v</a:t>
            </a:r>
            <a:endParaRPr/>
          </a:p>
          <a:p>
            <a:pPr indent="0" lvl="0" marL="0" rtl="0" algn="l">
              <a:lnSpc>
                <a:spcPct val="80000"/>
              </a:lnSpc>
              <a:spcBef>
                <a:spcPts val="0"/>
              </a:spcBef>
              <a:spcAft>
                <a:spcPts val="0"/>
              </a:spcAft>
              <a:buClr>
                <a:schemeClr val="dk1"/>
              </a:buClr>
              <a:buSzPts val="1020"/>
              <a:buFont typeface="Calibri"/>
              <a:buNone/>
            </a:pPr>
            <a:r>
              <a:rPr lang="en-US" sz="1020"/>
              <a:t>2- </a:t>
            </a:r>
            <a:r>
              <a:rPr lang="en-US" sz="1020" u="sng"/>
              <a:t>decreasing</a:t>
            </a:r>
            <a:r>
              <a:rPr lang="en-US" sz="1020"/>
              <a:t> the work of the hrt ,,, </a:t>
            </a:r>
            <a:r>
              <a:rPr lang="en-US" sz="1020" u="sng"/>
              <a:t>decreasing</a:t>
            </a:r>
            <a:r>
              <a:rPr lang="en-US" sz="1020"/>
              <a:t> demand of O2</a:t>
            </a:r>
            <a:endParaRPr/>
          </a:p>
          <a:p>
            <a:pPr indent="-171450" lvl="0" marL="171450" rtl="0" algn="l">
              <a:lnSpc>
                <a:spcPct val="80000"/>
              </a:lnSpc>
              <a:spcBef>
                <a:spcPts val="0"/>
              </a:spcBef>
              <a:spcAft>
                <a:spcPts val="0"/>
              </a:spcAft>
              <a:buClr>
                <a:schemeClr val="dk1"/>
              </a:buClr>
              <a:buSzPts val="1020"/>
              <a:buFont typeface="Calibri"/>
              <a:buChar char="-"/>
            </a:pPr>
            <a:r>
              <a:rPr lang="en-US" sz="1020"/>
              <a:t>Traditional approach ……………………..</a:t>
            </a:r>
            <a:endParaRPr/>
          </a:p>
          <a:p>
            <a:pPr indent="-171450" lvl="0" marL="171450" rtl="0" algn="l">
              <a:lnSpc>
                <a:spcPct val="80000"/>
              </a:lnSpc>
              <a:spcBef>
                <a:spcPts val="0"/>
              </a:spcBef>
              <a:spcAft>
                <a:spcPts val="0"/>
              </a:spcAft>
              <a:buClr>
                <a:schemeClr val="dk1"/>
              </a:buClr>
              <a:buSzPts val="1020"/>
              <a:buFont typeface="Calibri"/>
              <a:buChar char="-"/>
            </a:pPr>
            <a:r>
              <a:rPr lang="en-US" sz="1020"/>
              <a:t>Metabolic modulation</a:t>
            </a:r>
            <a:endParaRPr/>
          </a:p>
          <a:p>
            <a:pPr indent="0" lvl="0" marL="0" rtl="0" algn="l">
              <a:lnSpc>
                <a:spcPct val="80000"/>
              </a:lnSpc>
              <a:spcBef>
                <a:spcPts val="0"/>
              </a:spcBef>
              <a:spcAft>
                <a:spcPts val="0"/>
              </a:spcAft>
              <a:buNone/>
            </a:pPr>
            <a:r>
              <a:rPr b="0" i="0" lang="en-US" sz="1020" u="none" strike="noStrike">
                <a:solidFill>
                  <a:schemeClr val="dk1"/>
                </a:solidFill>
                <a:latin typeface="Calibri"/>
                <a:ea typeface="Calibri"/>
                <a:cs typeface="Calibri"/>
                <a:sym typeface="Calibri"/>
              </a:rPr>
              <a:t>by shifting myocardial metabolism to substrates that require less oxygen per unit of adenosine triphosphate (ATP) produced. The hrt favors fatty acids as a substrate for energy production. HE, oxidation of Fas requires more O2 per unit of ATP generated than oxidation of carbohydrates. TF, drugs that shift myocardial metabolism toward greater use of glucose (FA oxidation inhibitors) have the potential, at least in theory, to reduce the O2 demand without altering hemodynamics.</a:t>
            </a:r>
            <a:endParaRPr sz="1020"/>
          </a:p>
          <a:p>
            <a:pPr indent="0" lvl="0" marL="0" rtl="0" algn="l">
              <a:lnSpc>
                <a:spcPct val="80000"/>
              </a:lnSpc>
              <a:spcBef>
                <a:spcPts val="0"/>
              </a:spcBef>
              <a:spcAft>
                <a:spcPts val="0"/>
              </a:spcAft>
              <a:buClr>
                <a:schemeClr val="dk1"/>
              </a:buClr>
              <a:buSzPts val="1020"/>
              <a:buFont typeface="Calibri"/>
              <a:buNone/>
            </a:pPr>
            <a:r>
              <a:rPr lang="en-US" sz="1020"/>
              <a:t> For the production of ATP, we need less O2 for gluc-oxidation</a:t>
            </a:r>
            <a:endParaRPr/>
          </a:p>
          <a:p>
            <a:pPr indent="0" lvl="0" marL="0" rtl="0" algn="l">
              <a:lnSpc>
                <a:spcPct val="80000"/>
              </a:lnSpc>
              <a:spcBef>
                <a:spcPts val="0"/>
              </a:spcBef>
              <a:spcAft>
                <a:spcPts val="0"/>
              </a:spcAft>
              <a:buNone/>
            </a:pPr>
            <a:r>
              <a:rPr lang="en-US" sz="1020"/>
              <a:t>So if we inh the oxidation of FFA &gt;&gt;&gt; decrease O2 demand</a:t>
            </a:r>
            <a:endParaRPr/>
          </a:p>
          <a:p>
            <a:pPr indent="0" lvl="0" marL="0" rtl="0" algn="l">
              <a:lnSpc>
                <a:spcPct val="80000"/>
              </a:lnSpc>
              <a:spcBef>
                <a:spcPts val="0"/>
              </a:spcBef>
              <a:spcAft>
                <a:spcPts val="0"/>
              </a:spcAft>
              <a:buNone/>
            </a:pPr>
            <a:r>
              <a:rPr lang="en-US" sz="1020"/>
              <a:t>So these are free FA oxidation inhibitors</a:t>
            </a:r>
            <a:endParaRPr/>
          </a:p>
          <a:p>
            <a:pPr indent="-171450" lvl="0" marL="171450" rtl="0" algn="l">
              <a:lnSpc>
                <a:spcPct val="80000"/>
              </a:lnSpc>
              <a:spcBef>
                <a:spcPts val="0"/>
              </a:spcBef>
              <a:spcAft>
                <a:spcPts val="0"/>
              </a:spcAft>
              <a:buClr>
                <a:schemeClr val="dk1"/>
              </a:buClr>
              <a:buSzPts val="1020"/>
              <a:buFont typeface="Calibri"/>
              <a:buChar char="-"/>
            </a:pPr>
            <a:r>
              <a:rPr lang="en-US" sz="1020"/>
              <a:t>K-channel opener:</a:t>
            </a:r>
            <a:endParaRPr/>
          </a:p>
          <a:p>
            <a:pPr indent="0" lvl="0" marL="0" rtl="0" algn="l">
              <a:lnSpc>
                <a:spcPct val="80000"/>
              </a:lnSpc>
              <a:spcBef>
                <a:spcPts val="0"/>
              </a:spcBef>
              <a:spcAft>
                <a:spcPts val="0"/>
              </a:spcAft>
              <a:buClr>
                <a:schemeClr val="dk1"/>
              </a:buClr>
              <a:buSzPts val="1020"/>
              <a:buFont typeface="Calibri"/>
              <a:buNone/>
            </a:pPr>
            <a:r>
              <a:rPr lang="en-US" sz="1020"/>
              <a:t>Dilatation of bld vessels &gt;&gt;&gt; increase coronary bld flow</a:t>
            </a:r>
            <a:endParaRPr/>
          </a:p>
          <a:p>
            <a:pPr indent="0" lvl="0" marL="0" rtl="0" algn="l">
              <a:lnSpc>
                <a:spcPct val="80000"/>
              </a:lnSpc>
              <a:spcBef>
                <a:spcPts val="0"/>
              </a:spcBef>
              <a:spcAft>
                <a:spcPts val="0"/>
              </a:spcAft>
              <a:buClr>
                <a:schemeClr val="dk1"/>
              </a:buClr>
              <a:buSzPts val="1020"/>
              <a:buFont typeface="Calibri"/>
              <a:buNone/>
            </a:pPr>
            <a:r>
              <a:rPr lang="en-US" sz="1020"/>
              <a:t>Decrease the force of contraction &amp; the HR</a:t>
            </a:r>
            <a:endParaRPr/>
          </a:p>
          <a:p>
            <a:pPr indent="0" lvl="0" marL="0" rtl="0" algn="l">
              <a:lnSpc>
                <a:spcPct val="80000"/>
              </a:lnSpc>
              <a:spcBef>
                <a:spcPts val="0"/>
              </a:spcBef>
              <a:spcAft>
                <a:spcPts val="0"/>
              </a:spcAft>
              <a:buNone/>
            </a:pPr>
            <a:r>
              <a:rPr b="1" i="0" lang="en-US" sz="1020" u="none" strike="noStrike">
                <a:solidFill>
                  <a:schemeClr val="dk1"/>
                </a:solidFill>
                <a:latin typeface="Calibri"/>
                <a:ea typeface="Calibri"/>
                <a:cs typeface="Calibri"/>
                <a:sym typeface="Calibri"/>
              </a:rPr>
              <a:t>Stabilizing or preventing depolarization of the vascular sm m cell membrane: </a:t>
            </a:r>
            <a:r>
              <a:rPr b="0" i="0" lang="en-US" sz="1020" u="none" strike="noStrike">
                <a:solidFill>
                  <a:schemeClr val="dk1"/>
                </a:solidFill>
                <a:latin typeface="Calibri"/>
                <a:ea typeface="Calibri"/>
                <a:cs typeface="Calibri"/>
                <a:sym typeface="Calibri"/>
              </a:rPr>
              <a:t>The membrane potential of excitable cells is stabilized near the resting potential by increasing K permeability. cGMP may increase permeability of Ca2+-activated K+ channels. K channel openers, such as minoxidil sulfate increase the permeability of K+ channels, probably ATP-dependent K+ channels. Certain agents used elsewhere and under investigation in the US (eg, </a:t>
            </a:r>
            <a:r>
              <a:rPr b="1" i="0" lang="en-US" sz="1020" u="none" strike="noStrike">
                <a:solidFill>
                  <a:schemeClr val="dk1"/>
                </a:solidFill>
                <a:latin typeface="Calibri"/>
                <a:ea typeface="Calibri"/>
                <a:cs typeface="Calibri"/>
                <a:sym typeface="Calibri"/>
              </a:rPr>
              <a:t>nicorandil</a:t>
            </a:r>
            <a:r>
              <a:rPr b="0" i="0" lang="en-US" sz="1020" u="none" strike="noStrike">
                <a:solidFill>
                  <a:schemeClr val="dk1"/>
                </a:solidFill>
                <a:latin typeface="Calibri"/>
                <a:ea typeface="Calibri"/>
                <a:cs typeface="Calibri"/>
                <a:sym typeface="Calibri"/>
              </a:rPr>
              <a:t>) may act, in part, by this mechanism.</a:t>
            </a:r>
            <a:endParaRPr sz="1020"/>
          </a:p>
          <a:p>
            <a:pPr indent="-171450" lvl="0" marL="171450" rtl="0" algn="l">
              <a:lnSpc>
                <a:spcPct val="80000"/>
              </a:lnSpc>
              <a:spcBef>
                <a:spcPts val="0"/>
              </a:spcBef>
              <a:spcAft>
                <a:spcPts val="0"/>
              </a:spcAft>
              <a:buClr>
                <a:schemeClr val="dk1"/>
              </a:buClr>
              <a:buSzPts val="1020"/>
              <a:buFont typeface="Calibri"/>
              <a:buChar char="-"/>
            </a:pPr>
            <a:r>
              <a:rPr lang="en-US" sz="1020"/>
              <a:t>SAN inhibitors &gt;&gt; Decrease the HR Only</a:t>
            </a:r>
            <a:endParaRPr/>
          </a:p>
          <a:p>
            <a:pPr indent="-171450" lvl="0" marL="171450" rtl="0" algn="l">
              <a:lnSpc>
                <a:spcPct val="80000"/>
              </a:lnSpc>
              <a:spcBef>
                <a:spcPts val="0"/>
              </a:spcBef>
              <a:spcAft>
                <a:spcPts val="0"/>
              </a:spcAft>
              <a:buClr>
                <a:schemeClr val="dk1"/>
              </a:buClr>
              <a:buSzPts val="1020"/>
              <a:buFont typeface="Calibri"/>
              <a:buChar char="-"/>
            </a:pPr>
            <a:r>
              <a:rPr lang="en-US" sz="1020"/>
              <a:t>Late Na current inhibitor : Late ??</a:t>
            </a:r>
            <a:endParaRPr/>
          </a:p>
          <a:p>
            <a:pPr indent="0" lvl="0" marL="0" rtl="0" algn="l">
              <a:lnSpc>
                <a:spcPct val="80000"/>
              </a:lnSpc>
              <a:spcBef>
                <a:spcPts val="0"/>
              </a:spcBef>
              <a:spcAft>
                <a:spcPts val="0"/>
              </a:spcAft>
              <a:buClr>
                <a:schemeClr val="dk1"/>
              </a:buClr>
              <a:buSzPts val="1020"/>
              <a:buFont typeface="Calibri"/>
              <a:buNone/>
            </a:pPr>
            <a:r>
              <a:rPr lang="en-US" sz="1020"/>
              <a:t>TF inhibition the wall stress &amp; O2 demand</a:t>
            </a:r>
            <a:endParaRPr/>
          </a:p>
          <a:p>
            <a:pPr indent="-106679" lvl="0" marL="171450" rtl="0" algn="l">
              <a:lnSpc>
                <a:spcPct val="80000"/>
              </a:lnSpc>
              <a:spcBef>
                <a:spcPts val="0"/>
              </a:spcBef>
              <a:spcAft>
                <a:spcPts val="0"/>
              </a:spcAft>
              <a:buClr>
                <a:schemeClr val="dk1"/>
              </a:buClr>
              <a:buSzPts val="1020"/>
              <a:buFont typeface="Calibri"/>
              <a:buNone/>
            </a:pPr>
            <a:r>
              <a:t/>
            </a:r>
            <a:endParaRPr sz="1020"/>
          </a:p>
        </p:txBody>
      </p:sp>
      <p:sp>
        <p:nvSpPr>
          <p:cNvPr id="211" name="Google Shape;211;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CCB?</a:t>
            </a:r>
            <a:endParaRPr/>
          </a:p>
          <a:p>
            <a:pPr indent="0" lvl="0" marL="0" rtl="0" algn="l">
              <a:spcBef>
                <a:spcPts val="0"/>
              </a:spcBef>
              <a:spcAft>
                <a:spcPts val="0"/>
              </a:spcAft>
              <a:buNone/>
            </a:pPr>
            <a:r>
              <a:rPr lang="en-US"/>
              <a:t>We already spoken about B-ad blockers</a:t>
            </a:r>
            <a:endParaRPr/>
          </a:p>
          <a:p>
            <a:pPr indent="0" lvl="0" marL="0" rtl="0" algn="l">
              <a:spcBef>
                <a:spcPts val="0"/>
              </a:spcBef>
              <a:spcAft>
                <a:spcPts val="0"/>
              </a:spcAft>
              <a:buNone/>
            </a:pPr>
            <a:r>
              <a:rPr lang="en-US"/>
              <a:t>ACEIs</a:t>
            </a:r>
            <a:endParaRPr/>
          </a:p>
          <a:p>
            <a:pPr indent="0" lvl="0" marL="0" rtl="0" algn="l">
              <a:spcBef>
                <a:spcPts val="0"/>
              </a:spcBef>
              <a:spcAft>
                <a:spcPts val="0"/>
              </a:spcAft>
              <a:buNone/>
            </a:pPr>
            <a:r>
              <a:rPr lang="en-US"/>
              <a:t>We will be speaking &gt; heavily about nitrates</a:t>
            </a:r>
            <a:endParaRPr/>
          </a:p>
          <a:p>
            <a:pPr indent="0" lvl="0" marL="0" rtl="0" algn="l">
              <a:spcBef>
                <a:spcPts val="0"/>
              </a:spcBef>
              <a:spcAft>
                <a:spcPts val="0"/>
              </a:spcAft>
              <a:buNone/>
            </a:pPr>
            <a:r>
              <a:rPr b="1" i="0" lang="en-US" sz="1200" u="none" strike="noStrike">
                <a:solidFill>
                  <a:schemeClr val="dk1"/>
                </a:solidFill>
                <a:latin typeface="Calibri"/>
                <a:ea typeface="Calibri"/>
                <a:cs typeface="Calibri"/>
                <a:sym typeface="Calibri"/>
              </a:rPr>
              <a:t>Decreasing intracellular Ca</a:t>
            </a:r>
            <a:r>
              <a:rPr b="0" i="0" lang="en-US" sz="1200" u="none" strike="noStrike">
                <a:solidFill>
                  <a:schemeClr val="dk1"/>
                </a:solidFill>
                <a:latin typeface="Calibri"/>
                <a:ea typeface="Calibri"/>
                <a:cs typeface="Calibri"/>
                <a:sym typeface="Calibri"/>
              </a:rPr>
              <a:t>2+</a:t>
            </a:r>
            <a:r>
              <a:rPr b="1" i="0" lang="en-US" sz="1200" u="none" strike="noStrike">
                <a:solidFill>
                  <a:schemeClr val="dk1"/>
                </a:solidFill>
                <a:latin typeface="Calibri"/>
                <a:ea typeface="Calibri"/>
                <a:cs typeface="Calibri"/>
                <a:sym typeface="Calibri"/>
              </a:rPr>
              <a:t>: CCBs </a:t>
            </a:r>
            <a:r>
              <a:rPr b="0" i="0" lang="en-US" sz="1200" u="none" strike="noStrike">
                <a:solidFill>
                  <a:schemeClr val="dk1"/>
                </a:solidFill>
                <a:latin typeface="Calibri"/>
                <a:ea typeface="Calibri"/>
                <a:cs typeface="Calibri"/>
                <a:sym typeface="Calibri"/>
              </a:rPr>
              <a:t>predictably cause VD bec they reduce intracellular Ca2+, a major modulator of the activation of myosin light chain kinase in sm m.</a:t>
            </a:r>
            <a:endParaRPr/>
          </a:p>
          <a:p>
            <a:pPr indent="0" lvl="0" marL="0" rtl="0" algn="l">
              <a:spcBef>
                <a:spcPts val="0"/>
              </a:spcBef>
              <a:spcAft>
                <a:spcPts val="0"/>
              </a:spcAft>
              <a:buNone/>
            </a:pPr>
            <a:r>
              <a:rPr b="1" i="0" lang="en-US" sz="1200" u="none" strike="noStrike">
                <a:solidFill>
                  <a:schemeClr val="dk1"/>
                </a:solidFill>
                <a:latin typeface="Calibri"/>
                <a:ea typeface="Calibri"/>
                <a:cs typeface="Calibri"/>
                <a:sym typeface="Calibri"/>
              </a:rPr>
              <a:t>Beta blockers </a:t>
            </a:r>
            <a:r>
              <a:rPr b="0" i="0" lang="en-US" sz="1200" u="none" strike="noStrike">
                <a:solidFill>
                  <a:schemeClr val="dk1"/>
                </a:solidFill>
                <a:latin typeface="Calibri"/>
                <a:ea typeface="Calibri"/>
                <a:cs typeface="Calibri"/>
                <a:sym typeface="Calibri"/>
              </a:rPr>
              <a:t>&amp; </a:t>
            </a:r>
            <a:r>
              <a:rPr b="1" i="0" lang="en-US" sz="1200" u="none" strike="noStrike">
                <a:solidFill>
                  <a:schemeClr val="dk1"/>
                </a:solidFill>
                <a:latin typeface="Calibri"/>
                <a:ea typeface="Calibri"/>
                <a:cs typeface="Calibri"/>
                <a:sym typeface="Calibri"/>
              </a:rPr>
              <a:t>CCBs </a:t>
            </a:r>
            <a:r>
              <a:rPr b="0" i="0" lang="en-US" sz="1200" u="none" strike="noStrike">
                <a:solidFill>
                  <a:schemeClr val="dk1"/>
                </a:solidFill>
                <a:latin typeface="Calibri"/>
                <a:ea typeface="Calibri"/>
                <a:cs typeface="Calibri"/>
                <a:sym typeface="Calibri"/>
              </a:rPr>
              <a:t>also reduce Ca2+ influx in cardiac muscle fibers, thereby reducing rate, contractility, &amp; O2 requirement under most circumstances.</a:t>
            </a:r>
            <a:endParaRPr/>
          </a:p>
        </p:txBody>
      </p:sp>
      <p:sp>
        <p:nvSpPr>
          <p:cNvPr id="222" name="Google Shape;222;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None/>
            </a:pPr>
            <a:r>
              <a:rPr b="0" i="0" lang="en-US" sz="1020" u="none" strike="noStrike">
                <a:solidFill>
                  <a:schemeClr val="dk1"/>
                </a:solidFill>
                <a:latin typeface="Calibri"/>
                <a:ea typeface="Calibri"/>
                <a:cs typeface="Calibri"/>
                <a:sym typeface="Calibri"/>
              </a:rPr>
              <a:t>These agents are simple nitric &amp; nitrous acid esters of polyalcohols. </a:t>
            </a:r>
            <a:r>
              <a:rPr b="1" i="0" lang="en-US" sz="1020" u="none" strike="noStrike">
                <a:solidFill>
                  <a:schemeClr val="dk1"/>
                </a:solidFill>
                <a:latin typeface="Calibri"/>
                <a:ea typeface="Calibri"/>
                <a:cs typeface="Calibri"/>
                <a:sym typeface="Calibri"/>
              </a:rPr>
              <a:t>NG </a:t>
            </a:r>
            <a:r>
              <a:rPr b="0" i="0" lang="en-US" sz="1020" u="none" strike="noStrike">
                <a:solidFill>
                  <a:schemeClr val="dk1"/>
                </a:solidFill>
                <a:latin typeface="Calibri"/>
                <a:ea typeface="Calibri"/>
                <a:cs typeface="Calibri"/>
                <a:sym typeface="Calibri"/>
              </a:rPr>
              <a:t>may be considered the prototype of the gp. The organic nitrates, eg, </a:t>
            </a:r>
            <a:r>
              <a:rPr b="1" i="0" lang="en-US" sz="1020" u="none" strike="noStrike">
                <a:solidFill>
                  <a:schemeClr val="dk1"/>
                </a:solidFill>
                <a:latin typeface="Calibri"/>
                <a:ea typeface="Calibri"/>
                <a:cs typeface="Calibri"/>
                <a:sym typeface="Calibri"/>
              </a:rPr>
              <a:t>NG, </a:t>
            </a:r>
            <a:r>
              <a:rPr b="0" i="0" lang="en-US" sz="1020" u="none" strike="noStrike">
                <a:solidFill>
                  <a:schemeClr val="dk1"/>
                </a:solidFill>
                <a:latin typeface="Calibri"/>
                <a:ea typeface="Calibri"/>
                <a:cs typeface="Calibri"/>
                <a:sym typeface="Calibri"/>
              </a:rPr>
              <a:t>are the mainstay of therapy for the immediate relief of angina. Although NG is used in the manufacture of dynamite, the systemic formulations used in medicine are not explosive.</a:t>
            </a:r>
            <a:endParaRPr/>
          </a:p>
          <a:p>
            <a:pPr indent="0" lvl="0" marL="0" rtl="0" algn="l">
              <a:lnSpc>
                <a:spcPct val="80000"/>
              </a:lnSpc>
              <a:spcBef>
                <a:spcPts val="0"/>
              </a:spcBef>
              <a:spcAft>
                <a:spcPts val="0"/>
              </a:spcAft>
              <a:buNone/>
            </a:pPr>
            <a:r>
              <a:rPr b="0" i="0" lang="en-US" sz="1020" u="none" strike="noStrike">
                <a:solidFill>
                  <a:schemeClr val="dk1"/>
                </a:solidFill>
                <a:latin typeface="Calibri"/>
                <a:ea typeface="Calibri"/>
                <a:cs typeface="Calibri"/>
                <a:sym typeface="Calibri"/>
              </a:rPr>
              <a:t>Important molecular donors of NO include </a:t>
            </a:r>
            <a:r>
              <a:rPr b="1" i="0" lang="en-US" sz="1020" u="none" strike="noStrike">
                <a:solidFill>
                  <a:schemeClr val="dk1"/>
                </a:solidFill>
                <a:latin typeface="Calibri"/>
                <a:ea typeface="Calibri"/>
                <a:cs typeface="Calibri"/>
                <a:sym typeface="Calibri"/>
              </a:rPr>
              <a:t>nitroprusside </a:t>
            </a:r>
            <a:r>
              <a:rPr b="0" i="0" lang="en-US" sz="1020" u="none" strike="noStrike">
                <a:solidFill>
                  <a:schemeClr val="dk1"/>
                </a:solidFill>
                <a:latin typeface="Calibri"/>
                <a:ea typeface="Calibri"/>
                <a:cs typeface="Calibri"/>
                <a:sym typeface="Calibri"/>
              </a:rPr>
              <a:t>&amp; organic nitrates. Atherosclerotic disease may diminish endogenous endothelial NO synthesis, thus making the vascular sm m &gt; dependent upon exogenous sources of NO.</a:t>
            </a:r>
            <a:endParaRPr/>
          </a:p>
          <a:p>
            <a:pPr indent="0" lvl="0" marL="0" rtl="0" algn="l">
              <a:lnSpc>
                <a:spcPct val="80000"/>
              </a:lnSpc>
              <a:spcBef>
                <a:spcPts val="0"/>
              </a:spcBef>
              <a:spcAft>
                <a:spcPts val="0"/>
              </a:spcAft>
              <a:buNone/>
            </a:pPr>
            <a:r>
              <a:rPr lang="en-US" sz="1020"/>
              <a:t>Nitroglycerine is a dynamite …… Glyceride trinitrate is an explosive developed by …</a:t>
            </a:r>
            <a:endParaRPr/>
          </a:p>
          <a:p>
            <a:pPr indent="0" lvl="0" marL="0" rtl="0" algn="l">
              <a:lnSpc>
                <a:spcPct val="80000"/>
              </a:lnSpc>
              <a:spcBef>
                <a:spcPts val="0"/>
              </a:spcBef>
              <a:spcAft>
                <a:spcPts val="0"/>
              </a:spcAft>
              <a:buNone/>
            </a:pPr>
            <a:r>
              <a:rPr lang="en-US" sz="1020"/>
              <a:t>Lead to death of his bro &amp; Nobel prize</a:t>
            </a:r>
            <a:endParaRPr/>
          </a:p>
          <a:p>
            <a:pPr indent="0" lvl="0" marL="0" rtl="0" algn="l">
              <a:lnSpc>
                <a:spcPct val="80000"/>
              </a:lnSpc>
              <a:spcBef>
                <a:spcPts val="0"/>
              </a:spcBef>
              <a:spcAft>
                <a:spcPts val="0"/>
              </a:spcAft>
              <a:buNone/>
            </a:pPr>
            <a:r>
              <a:rPr lang="en-US" sz="1020"/>
              <a:t>Organic nitrate is reduced to RNO2 ..</a:t>
            </a:r>
            <a:endParaRPr/>
          </a:p>
          <a:p>
            <a:pPr indent="0" lvl="0" marL="0" rtl="0" algn="l">
              <a:lnSpc>
                <a:spcPct val="80000"/>
              </a:lnSpc>
              <a:spcBef>
                <a:spcPts val="0"/>
              </a:spcBef>
              <a:spcAft>
                <a:spcPts val="0"/>
              </a:spcAft>
              <a:buNone/>
            </a:pPr>
            <a:r>
              <a:rPr lang="en-US" sz="1020"/>
              <a:t>cGMP will act on pt kinase G</a:t>
            </a:r>
            <a:endParaRPr/>
          </a:p>
          <a:p>
            <a:pPr indent="0" lvl="0" marL="0" rtl="0" algn="l">
              <a:lnSpc>
                <a:spcPct val="80000"/>
              </a:lnSpc>
              <a:spcBef>
                <a:spcPts val="0"/>
              </a:spcBef>
              <a:spcAft>
                <a:spcPts val="0"/>
              </a:spcAft>
              <a:buNone/>
            </a:pPr>
            <a:r>
              <a:rPr b="1" i="0" lang="en-US" sz="1020" u="none" strike="noStrike">
                <a:solidFill>
                  <a:schemeClr val="dk1"/>
                </a:solidFill>
                <a:latin typeface="Calibri"/>
                <a:ea typeface="Calibri"/>
                <a:cs typeface="Calibri"/>
                <a:sym typeface="Calibri"/>
              </a:rPr>
              <a:t>Increasing cGMP: </a:t>
            </a:r>
            <a:r>
              <a:rPr b="0" i="0" lang="en-US" sz="1020" u="none" strike="noStrike">
                <a:solidFill>
                  <a:schemeClr val="dk1"/>
                </a:solidFill>
                <a:latin typeface="Calibri"/>
                <a:ea typeface="Calibri"/>
                <a:cs typeface="Calibri"/>
                <a:sym typeface="Calibri"/>
              </a:rPr>
              <a:t>cGMP facilitates the dephosphorylation of myosin light chains, preventing the interaction of myosin with actin.</a:t>
            </a:r>
            <a:endParaRPr sz="1020"/>
          </a:p>
          <a:p>
            <a:pPr indent="0" lvl="0" marL="0" rtl="0" algn="l">
              <a:lnSpc>
                <a:spcPct val="80000"/>
              </a:lnSpc>
              <a:spcBef>
                <a:spcPts val="0"/>
              </a:spcBef>
              <a:spcAft>
                <a:spcPts val="0"/>
              </a:spcAft>
              <a:buNone/>
            </a:pPr>
            <a:r>
              <a:rPr b="0" i="0" lang="en-US" sz="1020" u="none" strike="noStrike">
                <a:solidFill>
                  <a:schemeClr val="dk1"/>
                </a:solidFill>
                <a:latin typeface="Calibri"/>
                <a:ea typeface="Calibri"/>
                <a:cs typeface="Calibri"/>
                <a:sym typeface="Calibri"/>
              </a:rPr>
              <a:t>NG must be bioactivated with the release of NO</a:t>
            </a:r>
            <a:r>
              <a:rPr b="1" i="0" lang="en-US" sz="1020" u="none" strike="noStrike">
                <a:solidFill>
                  <a:schemeClr val="dk1"/>
                </a:solidFill>
                <a:latin typeface="Calibri"/>
                <a:ea typeface="Calibri"/>
                <a:cs typeface="Calibri"/>
                <a:sym typeface="Calibri"/>
              </a:rPr>
              <a:t>. </a:t>
            </a:r>
            <a:r>
              <a:rPr b="0" i="0" lang="en-US" sz="1020" u="none" strike="noStrike">
                <a:solidFill>
                  <a:schemeClr val="dk1"/>
                </a:solidFill>
                <a:latin typeface="Calibri"/>
                <a:ea typeface="Calibri"/>
                <a:cs typeface="Calibri"/>
                <a:sym typeface="Calibri"/>
              </a:rPr>
              <a:t>Unlike nitroprusside &amp; some other direct NO donors, </a:t>
            </a:r>
            <a:r>
              <a:rPr lang="en-US" sz="1020"/>
              <a:t>Organic nitrate (</a:t>
            </a:r>
            <a:r>
              <a:rPr b="0" i="0" lang="en-US" sz="1020" u="none" strike="noStrike">
                <a:solidFill>
                  <a:schemeClr val="dk1"/>
                </a:solidFill>
                <a:latin typeface="Calibri"/>
                <a:ea typeface="Calibri"/>
                <a:cs typeface="Calibri"/>
                <a:sym typeface="Calibri"/>
              </a:rPr>
              <a:t>NG) activation requires enzymatic action. It can be denitrated by glutathione </a:t>
            </a:r>
            <a:r>
              <a:rPr b="0" i="1" lang="en-US" sz="1020" u="none" strike="noStrike">
                <a:solidFill>
                  <a:schemeClr val="dk1"/>
                </a:solidFill>
                <a:latin typeface="Calibri"/>
                <a:ea typeface="Calibri"/>
                <a:cs typeface="Calibri"/>
                <a:sym typeface="Calibri"/>
              </a:rPr>
              <a:t>S</a:t>
            </a:r>
            <a:r>
              <a:rPr b="0" i="0" lang="en-US" sz="1020" u="none" strike="noStrike">
                <a:solidFill>
                  <a:schemeClr val="dk1"/>
                </a:solidFill>
                <a:latin typeface="Calibri"/>
                <a:ea typeface="Calibri"/>
                <a:cs typeface="Calibri"/>
                <a:sym typeface="Calibri"/>
              </a:rPr>
              <a:t>-transferase in sm m &amp; other cells. A mitochondrial enzyme, aldehyde dehydrogenase isoform 2 (ALDH2) &amp; possibly isoform 3 (ALDH3), appears to be key in the activation &amp; release of NO from NG &amp; pentaerythritol tetranitrate. Different enzymes may be involved in the denitration of isosorbide dinitrate &amp; mononitrate. </a:t>
            </a:r>
            <a:endParaRPr/>
          </a:p>
          <a:p>
            <a:pPr indent="0" lvl="0" marL="0" rtl="0" algn="l">
              <a:lnSpc>
                <a:spcPct val="80000"/>
              </a:lnSpc>
              <a:spcBef>
                <a:spcPts val="0"/>
              </a:spcBef>
              <a:spcAft>
                <a:spcPts val="0"/>
              </a:spcAft>
              <a:buNone/>
            </a:pPr>
            <a:r>
              <a:rPr b="0" i="0" lang="en-US" sz="1020" u="none" strike="noStrike">
                <a:solidFill>
                  <a:schemeClr val="dk1"/>
                </a:solidFill>
                <a:latin typeface="Calibri"/>
                <a:ea typeface="Calibri"/>
                <a:cs typeface="Calibri"/>
                <a:sym typeface="Calibri"/>
              </a:rPr>
              <a:t>Free nitrite ion is released, w is then converted to NO. NO (probably complexed with cysteine) combines with the heme group of soluble guanylyl cyclase, activating that enzyme &amp; causing an increase in cGMP. Formation of cGMP represents a first step toward sm m relaxation. The production of PG E / prostacyclin (PGI2) &amp; membrane hyperpolarization may also be involved. Autonomic </a:t>
            </a:r>
            <a:r>
              <a:rPr b="0" i="1" lang="en-US" sz="1020" u="none" strike="noStrike">
                <a:solidFill>
                  <a:schemeClr val="dk1"/>
                </a:solidFill>
                <a:latin typeface="Calibri"/>
                <a:ea typeface="Calibri"/>
                <a:cs typeface="Calibri"/>
                <a:sym typeface="Calibri"/>
              </a:rPr>
              <a:t>reflex </a:t>
            </a:r>
            <a:r>
              <a:rPr b="0" i="0" lang="en-US" sz="1020" u="none" strike="noStrike">
                <a:solidFill>
                  <a:schemeClr val="dk1"/>
                </a:solidFill>
                <a:latin typeface="Calibri"/>
                <a:ea typeface="Calibri"/>
                <a:cs typeface="Calibri"/>
                <a:sym typeface="Calibri"/>
              </a:rPr>
              <a:t>responses, evoked when hypotensive doses are given. Tolerance is an imp consideration in the use of nitrates. Although tolerance may be caused in part by a decrease in tissue sulfhydryl groups, eg, on cysteine, tolerance can be only partially prevented / reversed with a sulfhydryl-regenerating agent. Increased generation of O2 free radicals during nitrate therapy may be another imp mechanism of tolerance.</a:t>
            </a:r>
            <a:endParaRPr/>
          </a:p>
          <a:p>
            <a:pPr indent="0" lvl="0" marL="0" rtl="0" algn="l">
              <a:lnSpc>
                <a:spcPct val="80000"/>
              </a:lnSpc>
              <a:spcBef>
                <a:spcPts val="0"/>
              </a:spcBef>
              <a:spcAft>
                <a:spcPts val="0"/>
              </a:spcAft>
              <a:buNone/>
            </a:pPr>
            <a:r>
              <a:rPr b="0" i="0" lang="en-US" sz="1020" u="none" strike="noStrike">
                <a:solidFill>
                  <a:schemeClr val="dk1"/>
                </a:solidFill>
                <a:latin typeface="Calibri"/>
                <a:ea typeface="Calibri"/>
                <a:cs typeface="Calibri"/>
                <a:sym typeface="Calibri"/>
              </a:rPr>
              <a:t>Recent evidence suggests that diminished availability of calcitonin gene-related peptide (CGRP, a potent vasodilator) is also associated with nitrate tolerance. </a:t>
            </a:r>
            <a:endParaRPr/>
          </a:p>
          <a:p>
            <a:pPr indent="0" lvl="0" marL="0" rtl="0" algn="l">
              <a:lnSpc>
                <a:spcPct val="80000"/>
              </a:lnSpc>
              <a:spcBef>
                <a:spcPts val="0"/>
              </a:spcBef>
              <a:spcAft>
                <a:spcPts val="0"/>
              </a:spcAft>
              <a:buNone/>
            </a:pPr>
            <a:r>
              <a:rPr lang="en-US" sz="1020"/>
              <a:t>Na nitroprusside spontaneously release NO, used in emergency HTN</a:t>
            </a:r>
            <a:endParaRPr/>
          </a:p>
          <a:p>
            <a:pPr indent="0" lvl="0" marL="0" rtl="0" algn="l">
              <a:lnSpc>
                <a:spcPct val="80000"/>
              </a:lnSpc>
              <a:spcBef>
                <a:spcPts val="0"/>
              </a:spcBef>
              <a:spcAft>
                <a:spcPts val="0"/>
              </a:spcAft>
              <a:buNone/>
            </a:pPr>
            <a:r>
              <a:rPr lang="en-US" sz="1020"/>
              <a:t>Their action is direct &amp; thus the response is fast</a:t>
            </a:r>
            <a:endParaRPr sz="1020"/>
          </a:p>
        </p:txBody>
      </p:sp>
      <p:sp>
        <p:nvSpPr>
          <p:cNvPr id="234" name="Google Shape;234;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1110"/>
              <a:t>Nitrates dilates:</a:t>
            </a:r>
            <a:endParaRPr/>
          </a:p>
          <a:p>
            <a:pPr indent="-171450" lvl="0" marL="171450" rtl="0" algn="l">
              <a:spcBef>
                <a:spcPts val="0"/>
              </a:spcBef>
              <a:spcAft>
                <a:spcPts val="0"/>
              </a:spcAft>
              <a:buClr>
                <a:schemeClr val="dk1"/>
              </a:buClr>
              <a:buSzPts val="1110"/>
              <a:buFont typeface="Calibri"/>
              <a:buChar char="-"/>
            </a:pPr>
            <a:r>
              <a:rPr lang="en-US" sz="1110"/>
              <a:t>Veins in low conc &gt;&gt;&gt; preload &gt;&gt;&gt; increase perfusion</a:t>
            </a:r>
            <a:endParaRPr/>
          </a:p>
          <a:p>
            <a:pPr indent="-171450" lvl="0" marL="171450" rtl="0" algn="l">
              <a:spcBef>
                <a:spcPts val="0"/>
              </a:spcBef>
              <a:spcAft>
                <a:spcPts val="0"/>
              </a:spcAft>
              <a:buClr>
                <a:schemeClr val="dk1"/>
              </a:buClr>
              <a:buSzPts val="1110"/>
              <a:buFont typeface="Calibri"/>
              <a:buChar char="-"/>
            </a:pPr>
            <a:r>
              <a:rPr lang="en-US" sz="1110"/>
              <a:t>CA</a:t>
            </a:r>
            <a:endParaRPr/>
          </a:p>
          <a:p>
            <a:pPr indent="-171450" lvl="0" marL="171450" rtl="0" algn="l">
              <a:spcBef>
                <a:spcPts val="0"/>
              </a:spcBef>
              <a:spcAft>
                <a:spcPts val="0"/>
              </a:spcAft>
              <a:buClr>
                <a:schemeClr val="dk1"/>
              </a:buClr>
              <a:buSzPts val="1110"/>
              <a:buFont typeface="Calibri"/>
              <a:buChar char="-"/>
            </a:pPr>
            <a:r>
              <a:rPr lang="en-US" sz="1110"/>
              <a:t>Arteries in higher conc</a:t>
            </a:r>
            <a:endParaRPr sz="1110"/>
          </a:p>
          <a:p>
            <a:pPr indent="0" lvl="0" marL="0" rtl="0" algn="l">
              <a:spcBef>
                <a:spcPts val="0"/>
              </a:spcBef>
              <a:spcAft>
                <a:spcPts val="0"/>
              </a:spcAft>
              <a:buClr>
                <a:schemeClr val="dk1"/>
              </a:buClr>
              <a:buSzPts val="1110"/>
              <a:buFont typeface="Calibri"/>
              <a:buNone/>
            </a:pPr>
            <a:r>
              <a:rPr lang="en-US" sz="1110"/>
              <a:t>Divert blood flow from normal to ischemic</a:t>
            </a:r>
            <a:endParaRPr/>
          </a:p>
          <a:p>
            <a:pPr indent="0" lvl="0" marL="0" rtl="0" algn="l">
              <a:spcBef>
                <a:spcPts val="0"/>
              </a:spcBef>
              <a:spcAft>
                <a:spcPts val="0"/>
              </a:spcAft>
              <a:buClr>
                <a:schemeClr val="dk1"/>
              </a:buClr>
              <a:buSzPts val="1110"/>
              <a:buFont typeface="Calibri"/>
              <a:buNone/>
            </a:pPr>
            <a:r>
              <a:rPr lang="en-US" sz="1110"/>
              <a:t>This is 2 branches</a:t>
            </a:r>
            <a:endParaRPr/>
          </a:p>
          <a:p>
            <a:pPr indent="0" lvl="0" marL="0" rtl="0" algn="l">
              <a:spcBef>
                <a:spcPts val="0"/>
              </a:spcBef>
              <a:spcAft>
                <a:spcPts val="0"/>
              </a:spcAft>
              <a:buClr>
                <a:schemeClr val="dk1"/>
              </a:buClr>
              <a:buSzPts val="1110"/>
              <a:buFont typeface="Calibri"/>
              <a:buNone/>
            </a:pPr>
            <a:r>
              <a:rPr lang="en-US" sz="1110"/>
              <a:t>Partial occlusion &gt;&gt;&gt; decrease bld flow</a:t>
            </a:r>
            <a:endParaRPr/>
          </a:p>
          <a:p>
            <a:pPr indent="0" lvl="0" marL="0" rtl="0" algn="l">
              <a:spcBef>
                <a:spcPts val="0"/>
              </a:spcBef>
              <a:spcAft>
                <a:spcPts val="0"/>
              </a:spcAft>
              <a:buClr>
                <a:schemeClr val="dk1"/>
              </a:buClr>
              <a:buSzPts val="1110"/>
              <a:buFont typeface="Calibri"/>
              <a:buNone/>
            </a:pPr>
            <a:r>
              <a:rPr lang="en-US" sz="1110"/>
              <a:t>Collateral vessel is constricted</a:t>
            </a:r>
            <a:endParaRPr/>
          </a:p>
          <a:p>
            <a:pPr indent="0" lvl="0" marL="0" rtl="0" algn="l">
              <a:spcBef>
                <a:spcPts val="0"/>
              </a:spcBef>
              <a:spcAft>
                <a:spcPts val="0"/>
              </a:spcAft>
              <a:buClr>
                <a:schemeClr val="dk1"/>
              </a:buClr>
              <a:buSzPts val="1110"/>
              <a:buFont typeface="Calibri"/>
              <a:buNone/>
            </a:pPr>
            <a:r>
              <a:rPr lang="en-US" sz="1110"/>
              <a:t>Arterioles are maximally dilated in the ischemic area</a:t>
            </a:r>
            <a:endParaRPr/>
          </a:p>
          <a:p>
            <a:pPr indent="0" lvl="0" marL="0" rtl="0" algn="l">
              <a:spcBef>
                <a:spcPts val="0"/>
              </a:spcBef>
              <a:spcAft>
                <a:spcPts val="0"/>
              </a:spcAft>
              <a:buClr>
                <a:schemeClr val="dk1"/>
              </a:buClr>
              <a:buSzPts val="1110"/>
              <a:buFont typeface="Calibri"/>
              <a:buNone/>
            </a:pPr>
            <a:r>
              <a:rPr lang="en-US" sz="1110"/>
              <a:t>The arterioles can not dilate &gt; to increase bld flow bec they are fully dilated. If we apply nitrates it diverts bld flow from N to ischemic thru dilatation of the collateral vessels.</a:t>
            </a:r>
            <a:endParaRPr/>
          </a:p>
          <a:p>
            <a:pPr indent="0" lvl="0" marL="0" rtl="0" algn="l">
              <a:spcBef>
                <a:spcPts val="0"/>
              </a:spcBef>
              <a:spcAft>
                <a:spcPts val="0"/>
              </a:spcAft>
              <a:buClr>
                <a:schemeClr val="dk1"/>
              </a:buClr>
              <a:buSzPts val="1110"/>
              <a:buFont typeface="Calibri"/>
              <a:buNone/>
            </a:pPr>
            <a:r>
              <a:rPr lang="en-US" sz="1110"/>
              <a:t>Maximal dilatation in the area     no &gt; dilatation</a:t>
            </a:r>
            <a:endParaRPr/>
          </a:p>
          <a:p>
            <a:pPr indent="0" lvl="0" marL="0" rtl="0" algn="l">
              <a:spcBef>
                <a:spcPts val="0"/>
              </a:spcBef>
              <a:spcAft>
                <a:spcPts val="0"/>
              </a:spcAft>
              <a:buClr>
                <a:schemeClr val="dk1"/>
              </a:buClr>
              <a:buSzPts val="1110"/>
              <a:buFont typeface="Calibri"/>
              <a:buNone/>
            </a:pPr>
            <a:r>
              <a:rPr lang="en-US" sz="1110"/>
              <a:t>So the MOA of nitrates:</a:t>
            </a:r>
            <a:endParaRPr/>
          </a:p>
          <a:p>
            <a:pPr indent="-171450" lvl="0" marL="171450" rtl="0" algn="l">
              <a:spcBef>
                <a:spcPts val="0"/>
              </a:spcBef>
              <a:spcAft>
                <a:spcPts val="0"/>
              </a:spcAft>
              <a:buClr>
                <a:schemeClr val="dk1"/>
              </a:buClr>
              <a:buSzPts val="1110"/>
              <a:buFont typeface="Calibri"/>
              <a:buChar char="-"/>
            </a:pPr>
            <a:r>
              <a:rPr lang="en-US" sz="1110"/>
              <a:t>Veno-dilators (dilate veins) so Decrease preload</a:t>
            </a:r>
            <a:endParaRPr/>
          </a:p>
          <a:p>
            <a:pPr indent="-171450" lvl="0" marL="171450" rtl="0" algn="l">
              <a:spcBef>
                <a:spcPts val="0"/>
              </a:spcBef>
              <a:spcAft>
                <a:spcPts val="0"/>
              </a:spcAft>
              <a:buClr>
                <a:schemeClr val="dk1"/>
              </a:buClr>
              <a:buSzPts val="1110"/>
              <a:buFont typeface="Calibri"/>
              <a:buChar char="-"/>
            </a:pPr>
            <a:r>
              <a:rPr lang="en-US" sz="1110"/>
              <a:t>Also dilate CA &gt;&gt; Increase Coronary perfusion</a:t>
            </a:r>
            <a:endParaRPr/>
          </a:p>
          <a:p>
            <a:pPr indent="-171450" lvl="0" marL="171450" rtl="0" algn="l">
              <a:spcBef>
                <a:spcPts val="0"/>
              </a:spcBef>
              <a:spcAft>
                <a:spcPts val="0"/>
              </a:spcAft>
              <a:buClr>
                <a:schemeClr val="dk1"/>
              </a:buClr>
              <a:buSzPts val="1110"/>
              <a:buFont typeface="Calibri"/>
              <a:buChar char="-"/>
            </a:pPr>
            <a:r>
              <a:rPr lang="en-US" sz="1110"/>
              <a:t>Dilatation of the collateral arteries</a:t>
            </a:r>
            <a:endParaRPr/>
          </a:p>
          <a:p>
            <a:pPr indent="-171450" lvl="0" marL="171450" rtl="0" algn="l">
              <a:spcBef>
                <a:spcPts val="0"/>
              </a:spcBef>
              <a:spcAft>
                <a:spcPts val="0"/>
              </a:spcAft>
              <a:buClr>
                <a:schemeClr val="dk1"/>
              </a:buClr>
              <a:buSzPts val="1110"/>
              <a:buFont typeface="Calibri"/>
              <a:buChar char="-"/>
            </a:pPr>
            <a:r>
              <a:rPr lang="en-US" sz="1110"/>
              <a:t>Decrease of the afterload.</a:t>
            </a:r>
            <a:endParaRPr/>
          </a:p>
          <a:p>
            <a:pPr indent="-171450" lvl="0" marL="171450" rtl="0" algn="l">
              <a:spcBef>
                <a:spcPts val="0"/>
              </a:spcBef>
              <a:spcAft>
                <a:spcPts val="0"/>
              </a:spcAft>
              <a:buClr>
                <a:schemeClr val="dk1"/>
              </a:buClr>
              <a:buSzPts val="1110"/>
              <a:buFont typeface="Calibri"/>
              <a:buChar char="-"/>
            </a:pPr>
            <a:r>
              <a:rPr lang="en-US" sz="1110"/>
              <a:t>Increase force of contraction &amp; increase HR …. Pro-anginal effect ???</a:t>
            </a:r>
            <a:endParaRPr/>
          </a:p>
          <a:p>
            <a:pPr indent="0" lvl="0" marL="0" rtl="0" algn="l">
              <a:spcBef>
                <a:spcPts val="0"/>
              </a:spcBef>
              <a:spcAft>
                <a:spcPts val="0"/>
              </a:spcAft>
              <a:buNone/>
            </a:pPr>
            <a:r>
              <a:rPr b="0" i="0" lang="en-US" sz="1110" u="none" strike="noStrike">
                <a:solidFill>
                  <a:schemeClr val="dk1"/>
                </a:solidFill>
                <a:latin typeface="Calibri"/>
                <a:ea typeface="Calibri"/>
                <a:cs typeface="Calibri"/>
                <a:sym typeface="Calibri"/>
              </a:rPr>
              <a:t>Nitrates decrease venous return to the hrt &amp; the resulting reduction of intracardiac volume are important beneficial hemodynamic effects. Arterial pressure also decreases. Decreased intraventricular pressure &amp; lt ventricular volume are associated with decreased wall tension &amp; decreased myocardial O2 requirement. In rare instances, a paradoxical </a:t>
            </a:r>
            <a:r>
              <a:rPr b="0" i="1" lang="en-US" sz="1110" u="none" strike="noStrike">
                <a:solidFill>
                  <a:schemeClr val="dk1"/>
                </a:solidFill>
                <a:latin typeface="Calibri"/>
                <a:ea typeface="Calibri"/>
                <a:cs typeface="Calibri"/>
                <a:sym typeface="Calibri"/>
              </a:rPr>
              <a:t>increase </a:t>
            </a:r>
            <a:r>
              <a:rPr b="0" i="0" lang="en-US" sz="1110" u="none" strike="noStrike">
                <a:solidFill>
                  <a:schemeClr val="dk1"/>
                </a:solidFill>
                <a:latin typeface="Calibri"/>
                <a:ea typeface="Calibri"/>
                <a:cs typeface="Calibri"/>
                <a:sym typeface="Calibri"/>
              </a:rPr>
              <a:t>in myocardial O2 demand may occur as a result of excessive reflex tachyC &amp; increased contractility.</a:t>
            </a:r>
            <a:endParaRPr sz="1110"/>
          </a:p>
        </p:txBody>
      </p:sp>
      <p:sp>
        <p:nvSpPr>
          <p:cNvPr id="251" name="Google Shape;251;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1110"/>
              <a:t>Nitrates dilates:</a:t>
            </a:r>
            <a:endParaRPr/>
          </a:p>
          <a:p>
            <a:pPr indent="-171450" lvl="0" marL="171450" rtl="0" algn="l">
              <a:spcBef>
                <a:spcPts val="0"/>
              </a:spcBef>
              <a:spcAft>
                <a:spcPts val="0"/>
              </a:spcAft>
              <a:buClr>
                <a:schemeClr val="dk1"/>
              </a:buClr>
              <a:buSzPts val="1110"/>
              <a:buFont typeface="Calibri"/>
              <a:buChar char="-"/>
            </a:pPr>
            <a:r>
              <a:rPr lang="en-US" sz="1110"/>
              <a:t>Veins in low conc &gt;&gt;&gt; preload &gt;&gt;&gt; increase perfusion</a:t>
            </a:r>
            <a:endParaRPr/>
          </a:p>
          <a:p>
            <a:pPr indent="-171450" lvl="0" marL="171450" rtl="0" algn="l">
              <a:spcBef>
                <a:spcPts val="0"/>
              </a:spcBef>
              <a:spcAft>
                <a:spcPts val="0"/>
              </a:spcAft>
              <a:buClr>
                <a:schemeClr val="dk1"/>
              </a:buClr>
              <a:buSzPts val="1110"/>
              <a:buFont typeface="Calibri"/>
              <a:buChar char="-"/>
            </a:pPr>
            <a:r>
              <a:rPr lang="en-US" sz="1110"/>
              <a:t>CA</a:t>
            </a:r>
            <a:endParaRPr/>
          </a:p>
          <a:p>
            <a:pPr indent="-171450" lvl="0" marL="171450" rtl="0" algn="l">
              <a:spcBef>
                <a:spcPts val="0"/>
              </a:spcBef>
              <a:spcAft>
                <a:spcPts val="0"/>
              </a:spcAft>
              <a:buClr>
                <a:schemeClr val="dk1"/>
              </a:buClr>
              <a:buSzPts val="1110"/>
              <a:buFont typeface="Calibri"/>
              <a:buChar char="-"/>
            </a:pPr>
            <a:r>
              <a:rPr lang="en-US" sz="1110"/>
              <a:t>Arteries in higher conc</a:t>
            </a:r>
            <a:endParaRPr sz="1110"/>
          </a:p>
          <a:p>
            <a:pPr indent="0" lvl="0" marL="0" rtl="0" algn="l">
              <a:spcBef>
                <a:spcPts val="0"/>
              </a:spcBef>
              <a:spcAft>
                <a:spcPts val="0"/>
              </a:spcAft>
              <a:buClr>
                <a:schemeClr val="dk1"/>
              </a:buClr>
              <a:buSzPts val="1110"/>
              <a:buFont typeface="Calibri"/>
              <a:buNone/>
            </a:pPr>
            <a:r>
              <a:rPr lang="en-US" sz="1110"/>
              <a:t>Divert blood flow from normal to ischemic</a:t>
            </a:r>
            <a:endParaRPr/>
          </a:p>
          <a:p>
            <a:pPr indent="0" lvl="0" marL="0" rtl="0" algn="l">
              <a:spcBef>
                <a:spcPts val="0"/>
              </a:spcBef>
              <a:spcAft>
                <a:spcPts val="0"/>
              </a:spcAft>
              <a:buClr>
                <a:schemeClr val="dk1"/>
              </a:buClr>
              <a:buSzPts val="1110"/>
              <a:buFont typeface="Calibri"/>
              <a:buNone/>
            </a:pPr>
            <a:r>
              <a:rPr lang="en-US" sz="1110"/>
              <a:t>This is 2 branches</a:t>
            </a:r>
            <a:endParaRPr/>
          </a:p>
          <a:p>
            <a:pPr indent="0" lvl="0" marL="0" rtl="0" algn="l">
              <a:spcBef>
                <a:spcPts val="0"/>
              </a:spcBef>
              <a:spcAft>
                <a:spcPts val="0"/>
              </a:spcAft>
              <a:buClr>
                <a:schemeClr val="dk1"/>
              </a:buClr>
              <a:buSzPts val="1110"/>
              <a:buFont typeface="Calibri"/>
              <a:buNone/>
            </a:pPr>
            <a:r>
              <a:rPr lang="en-US" sz="1110"/>
              <a:t>Partial occlusion &gt;&gt;&gt; decrease bld flow</a:t>
            </a:r>
            <a:endParaRPr/>
          </a:p>
          <a:p>
            <a:pPr indent="0" lvl="0" marL="0" rtl="0" algn="l">
              <a:spcBef>
                <a:spcPts val="0"/>
              </a:spcBef>
              <a:spcAft>
                <a:spcPts val="0"/>
              </a:spcAft>
              <a:buClr>
                <a:schemeClr val="dk1"/>
              </a:buClr>
              <a:buSzPts val="1110"/>
              <a:buFont typeface="Calibri"/>
              <a:buNone/>
            </a:pPr>
            <a:r>
              <a:rPr lang="en-US" sz="1110"/>
              <a:t>Collateral vessel is constricted</a:t>
            </a:r>
            <a:endParaRPr/>
          </a:p>
          <a:p>
            <a:pPr indent="0" lvl="0" marL="0" rtl="0" algn="l">
              <a:spcBef>
                <a:spcPts val="0"/>
              </a:spcBef>
              <a:spcAft>
                <a:spcPts val="0"/>
              </a:spcAft>
              <a:buClr>
                <a:schemeClr val="dk1"/>
              </a:buClr>
              <a:buSzPts val="1110"/>
              <a:buFont typeface="Calibri"/>
              <a:buNone/>
            </a:pPr>
            <a:r>
              <a:rPr lang="en-US" sz="1110"/>
              <a:t>Arterioles are maximally dilated in the ischemic area</a:t>
            </a:r>
            <a:endParaRPr/>
          </a:p>
          <a:p>
            <a:pPr indent="0" lvl="0" marL="0" rtl="0" algn="l">
              <a:spcBef>
                <a:spcPts val="0"/>
              </a:spcBef>
              <a:spcAft>
                <a:spcPts val="0"/>
              </a:spcAft>
              <a:buClr>
                <a:schemeClr val="dk1"/>
              </a:buClr>
              <a:buSzPts val="1110"/>
              <a:buFont typeface="Calibri"/>
              <a:buNone/>
            </a:pPr>
            <a:r>
              <a:rPr lang="en-US" sz="1110"/>
              <a:t>The arterioles can not dilate &gt; to increase bld flow bec they are fully dilated. If we apply nitrates it diverts bld flow from N to ischemic thru dilatation of the collateral vessels.</a:t>
            </a:r>
            <a:endParaRPr/>
          </a:p>
          <a:p>
            <a:pPr indent="0" lvl="0" marL="0" rtl="0" algn="l">
              <a:spcBef>
                <a:spcPts val="0"/>
              </a:spcBef>
              <a:spcAft>
                <a:spcPts val="0"/>
              </a:spcAft>
              <a:buClr>
                <a:schemeClr val="dk1"/>
              </a:buClr>
              <a:buSzPts val="1110"/>
              <a:buFont typeface="Calibri"/>
              <a:buNone/>
            </a:pPr>
            <a:r>
              <a:rPr lang="en-US" sz="1110"/>
              <a:t>Maximal dilatation in the area     no &gt; dilatation</a:t>
            </a:r>
            <a:endParaRPr/>
          </a:p>
          <a:p>
            <a:pPr indent="0" lvl="0" marL="0" rtl="0" algn="l">
              <a:spcBef>
                <a:spcPts val="0"/>
              </a:spcBef>
              <a:spcAft>
                <a:spcPts val="0"/>
              </a:spcAft>
              <a:buClr>
                <a:schemeClr val="dk1"/>
              </a:buClr>
              <a:buSzPts val="1110"/>
              <a:buFont typeface="Calibri"/>
              <a:buNone/>
            </a:pPr>
            <a:r>
              <a:rPr lang="en-US" sz="1110"/>
              <a:t>So the MOA of nitrates:</a:t>
            </a:r>
            <a:endParaRPr/>
          </a:p>
          <a:p>
            <a:pPr indent="-171450" lvl="0" marL="171450" rtl="0" algn="l">
              <a:spcBef>
                <a:spcPts val="0"/>
              </a:spcBef>
              <a:spcAft>
                <a:spcPts val="0"/>
              </a:spcAft>
              <a:buClr>
                <a:schemeClr val="dk1"/>
              </a:buClr>
              <a:buSzPts val="1110"/>
              <a:buFont typeface="Calibri"/>
              <a:buChar char="-"/>
            </a:pPr>
            <a:r>
              <a:rPr lang="en-US" sz="1110"/>
              <a:t>Veno-dilators (dilate veins) so Decrease preload</a:t>
            </a:r>
            <a:endParaRPr/>
          </a:p>
          <a:p>
            <a:pPr indent="-171450" lvl="0" marL="171450" rtl="0" algn="l">
              <a:spcBef>
                <a:spcPts val="0"/>
              </a:spcBef>
              <a:spcAft>
                <a:spcPts val="0"/>
              </a:spcAft>
              <a:buClr>
                <a:schemeClr val="dk1"/>
              </a:buClr>
              <a:buSzPts val="1110"/>
              <a:buFont typeface="Calibri"/>
              <a:buChar char="-"/>
            </a:pPr>
            <a:r>
              <a:rPr lang="en-US" sz="1110"/>
              <a:t>Also dilate CA &gt;&gt; Increase Coronary perfusion</a:t>
            </a:r>
            <a:endParaRPr/>
          </a:p>
          <a:p>
            <a:pPr indent="-171450" lvl="0" marL="171450" rtl="0" algn="l">
              <a:spcBef>
                <a:spcPts val="0"/>
              </a:spcBef>
              <a:spcAft>
                <a:spcPts val="0"/>
              </a:spcAft>
              <a:buClr>
                <a:schemeClr val="dk1"/>
              </a:buClr>
              <a:buSzPts val="1110"/>
              <a:buFont typeface="Calibri"/>
              <a:buChar char="-"/>
            </a:pPr>
            <a:r>
              <a:rPr lang="en-US" sz="1110"/>
              <a:t>Dilatation of the collateral arteries</a:t>
            </a:r>
            <a:endParaRPr/>
          </a:p>
          <a:p>
            <a:pPr indent="-171450" lvl="0" marL="171450" rtl="0" algn="l">
              <a:spcBef>
                <a:spcPts val="0"/>
              </a:spcBef>
              <a:spcAft>
                <a:spcPts val="0"/>
              </a:spcAft>
              <a:buClr>
                <a:schemeClr val="dk1"/>
              </a:buClr>
              <a:buSzPts val="1110"/>
              <a:buFont typeface="Calibri"/>
              <a:buChar char="-"/>
            </a:pPr>
            <a:r>
              <a:rPr lang="en-US" sz="1110"/>
              <a:t>Decrease of the afterload.</a:t>
            </a:r>
            <a:endParaRPr/>
          </a:p>
          <a:p>
            <a:pPr indent="-171450" lvl="0" marL="171450" rtl="0" algn="l">
              <a:spcBef>
                <a:spcPts val="0"/>
              </a:spcBef>
              <a:spcAft>
                <a:spcPts val="0"/>
              </a:spcAft>
              <a:buClr>
                <a:schemeClr val="dk1"/>
              </a:buClr>
              <a:buSzPts val="1110"/>
              <a:buFont typeface="Calibri"/>
              <a:buChar char="-"/>
            </a:pPr>
            <a:r>
              <a:rPr lang="en-US" sz="1110"/>
              <a:t>Increase force of contraction &amp; increase HR …. Pro-anginal effect ???</a:t>
            </a:r>
            <a:endParaRPr/>
          </a:p>
          <a:p>
            <a:pPr indent="0" lvl="0" marL="0" rtl="0" algn="l">
              <a:spcBef>
                <a:spcPts val="0"/>
              </a:spcBef>
              <a:spcAft>
                <a:spcPts val="0"/>
              </a:spcAft>
              <a:buNone/>
            </a:pPr>
            <a:r>
              <a:rPr b="0" i="0" lang="en-US" sz="1110" u="none" strike="noStrike">
                <a:solidFill>
                  <a:schemeClr val="dk1"/>
                </a:solidFill>
                <a:latin typeface="Calibri"/>
                <a:ea typeface="Calibri"/>
                <a:cs typeface="Calibri"/>
                <a:sym typeface="Calibri"/>
              </a:rPr>
              <a:t>Nitrates decrease venous return to the hrt &amp; the resulting reduction of intracardiac volume are important beneficial hemodynamic effects. Arterial pressure also decreases. Decreased intraventricular pressure &amp; lt ventricular volume are associated with decreased wall tension &amp; decreased myocardial O2 requirement. In rare instances, a paradoxical </a:t>
            </a:r>
            <a:r>
              <a:rPr b="0" i="1" lang="en-US" sz="1110" u="none" strike="noStrike">
                <a:solidFill>
                  <a:schemeClr val="dk1"/>
                </a:solidFill>
                <a:latin typeface="Calibri"/>
                <a:ea typeface="Calibri"/>
                <a:cs typeface="Calibri"/>
                <a:sym typeface="Calibri"/>
              </a:rPr>
              <a:t>increase </a:t>
            </a:r>
            <a:r>
              <a:rPr b="0" i="0" lang="en-US" sz="1110" u="none" strike="noStrike">
                <a:solidFill>
                  <a:schemeClr val="dk1"/>
                </a:solidFill>
                <a:latin typeface="Calibri"/>
                <a:ea typeface="Calibri"/>
                <a:cs typeface="Calibri"/>
                <a:sym typeface="Calibri"/>
              </a:rPr>
              <a:t>in myocardial O2 demand may occur as a result of excessive reflex tachyC &amp; increased contractility.</a:t>
            </a:r>
            <a:endParaRPr sz="1110"/>
          </a:p>
        </p:txBody>
      </p:sp>
      <p:sp>
        <p:nvSpPr>
          <p:cNvPr id="269" name="Google Shape;269;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Metabloised by dinitration in the liver into inactive cpd &amp; ……..         Urinic acid</a:t>
            </a:r>
            <a:endParaRPr/>
          </a:p>
          <a:p>
            <a:pPr indent="0" lvl="0" marL="0" rtl="0" algn="l">
              <a:spcBef>
                <a:spcPts val="0"/>
              </a:spcBef>
              <a:spcAft>
                <a:spcPts val="0"/>
              </a:spcAft>
              <a:buNone/>
            </a:pPr>
            <a:r>
              <a:rPr lang="en-US"/>
              <a:t>Subjected to high first pass metabolism</a:t>
            </a:r>
            <a:endParaRPr/>
          </a:p>
          <a:p>
            <a:pPr indent="0" lvl="0" marL="0" rtl="0" algn="l">
              <a:spcBef>
                <a:spcPts val="0"/>
              </a:spcBef>
              <a:spcAft>
                <a:spcPts val="0"/>
              </a:spcAft>
              <a:buNone/>
            </a:pPr>
            <a:r>
              <a:rPr lang="en-US"/>
              <a:t>Most of the drug is metabolized in the liver b4 reaching the circulation</a:t>
            </a:r>
            <a:endParaRPr/>
          </a:p>
          <a:p>
            <a:pPr indent="0" lvl="0" marL="0" rtl="0" algn="l">
              <a:spcBef>
                <a:spcPts val="0"/>
              </a:spcBef>
              <a:spcAft>
                <a:spcPts val="0"/>
              </a:spcAft>
              <a:buNone/>
            </a:pPr>
            <a:r>
              <a:rPr lang="en-US"/>
              <a:t>TF not administered po, so to avoid its breakdown : sublingual, parenteral or transdermal patch</a:t>
            </a:r>
            <a:endParaRPr/>
          </a:p>
        </p:txBody>
      </p:sp>
      <p:sp>
        <p:nvSpPr>
          <p:cNvPr id="281" name="Google Shape;281;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The onset of action is v rapid but the duration ….</a:t>
            </a:r>
            <a:endParaRPr/>
          </a:p>
          <a:p>
            <a:pPr indent="0" lvl="0" marL="0" rtl="0" algn="l">
              <a:spcBef>
                <a:spcPts val="0"/>
              </a:spcBef>
              <a:spcAft>
                <a:spcPts val="0"/>
              </a:spcAft>
              <a:buNone/>
            </a:pPr>
            <a:r>
              <a:rPr lang="en-US"/>
              <a:t>Transderaml: in order to terminate the action the patient has to remove the patch</a:t>
            </a:r>
            <a:endParaRPr/>
          </a:p>
        </p:txBody>
      </p:sp>
      <p:sp>
        <p:nvSpPr>
          <p:cNvPr id="297" name="Google Shape;297;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0" lang="en-US" sz="1200">
                <a:solidFill>
                  <a:schemeClr val="dk1"/>
                </a:solidFill>
                <a:latin typeface="Calibri"/>
                <a:ea typeface="Calibri"/>
                <a:cs typeface="Calibri"/>
                <a:sym typeface="Calibri"/>
              </a:rPr>
              <a:t>High BP</a:t>
            </a:r>
            <a:endParaRPr/>
          </a:p>
          <a:p>
            <a:pPr indent="0" lvl="0" marL="0" rtl="0" algn="l">
              <a:spcBef>
                <a:spcPts val="0"/>
              </a:spcBef>
              <a:spcAft>
                <a:spcPts val="0"/>
              </a:spcAft>
              <a:buNone/>
            </a:pPr>
            <a:r>
              <a:rPr b="0" lang="en-US" sz="1200">
                <a:solidFill>
                  <a:schemeClr val="dk1"/>
                </a:solidFill>
                <a:latin typeface="Calibri"/>
                <a:ea typeface="Calibri"/>
                <a:cs typeface="Calibri"/>
                <a:sym typeface="Calibri"/>
              </a:rPr>
              <a:t>Bld sugar:</a:t>
            </a:r>
            <a:endParaRPr/>
          </a:p>
          <a:p>
            <a:pPr indent="0" lvl="0" marL="0" rtl="0" algn="l">
              <a:spcBef>
                <a:spcPts val="0"/>
              </a:spcBef>
              <a:spcAft>
                <a:spcPts val="0"/>
              </a:spcAft>
              <a:buNone/>
            </a:pPr>
            <a:r>
              <a:rPr b="0" lang="en-US" sz="1200">
                <a:solidFill>
                  <a:schemeClr val="dk1"/>
                </a:solidFill>
                <a:latin typeface="Calibri"/>
                <a:ea typeface="Calibri"/>
                <a:cs typeface="Calibri"/>
                <a:sym typeface="Calibri"/>
              </a:rPr>
              <a:t>Normal fasting blood glucose: 3.9 to 5.5 mmols/l (70 to 100 mg/dl)</a:t>
            </a:r>
            <a:endParaRPr/>
          </a:p>
          <a:p>
            <a:pPr indent="0" lvl="0" marL="0" rtl="0" algn="l">
              <a:spcBef>
                <a:spcPts val="0"/>
              </a:spcBef>
              <a:spcAft>
                <a:spcPts val="0"/>
              </a:spcAft>
              <a:buNone/>
            </a:pPr>
            <a:r>
              <a:rPr b="0" lang="en-US" sz="1200">
                <a:solidFill>
                  <a:schemeClr val="dk1"/>
                </a:solidFill>
                <a:latin typeface="Calibri"/>
                <a:ea typeface="Calibri"/>
                <a:cs typeface="Calibri"/>
                <a:sym typeface="Calibri"/>
              </a:rPr>
              <a:t>TG: </a:t>
            </a:r>
            <a:r>
              <a:rPr b="1" lang="en-US" sz="1200">
                <a:solidFill>
                  <a:schemeClr val="dk1"/>
                </a:solidFill>
                <a:latin typeface="Calibri"/>
                <a:ea typeface="Calibri"/>
                <a:cs typeface="Calibri"/>
                <a:sym typeface="Calibri"/>
              </a:rPr>
              <a:t>Normal</a:t>
            </a:r>
            <a:r>
              <a:rPr b="0" lang="en-US" sz="1200">
                <a:solidFill>
                  <a:schemeClr val="dk1"/>
                </a:solidFill>
                <a:latin typeface="Calibri"/>
                <a:ea typeface="Calibri"/>
                <a:cs typeface="Calibri"/>
                <a:sym typeface="Calibri"/>
              </a:rPr>
              <a:t>: Less than 150 </a:t>
            </a:r>
            <a:r>
              <a:rPr b="1" lang="en-US" sz="1200">
                <a:solidFill>
                  <a:schemeClr val="dk1"/>
                </a:solidFill>
                <a:latin typeface="Calibri"/>
                <a:ea typeface="Calibri"/>
                <a:cs typeface="Calibri"/>
                <a:sym typeface="Calibri"/>
              </a:rPr>
              <a:t>mg</a:t>
            </a:r>
            <a:r>
              <a:rPr b="0" lang="en-US" sz="1200">
                <a:solidFill>
                  <a:schemeClr val="dk1"/>
                </a:solidFill>
                <a:latin typeface="Calibri"/>
                <a:ea typeface="Calibri"/>
                <a:cs typeface="Calibri"/>
                <a:sym typeface="Calibri"/>
              </a:rPr>
              <a:t>/</a:t>
            </a:r>
            <a:r>
              <a:rPr b="1" lang="en-US" sz="1200">
                <a:solidFill>
                  <a:schemeClr val="dk1"/>
                </a:solidFill>
                <a:latin typeface="Calibri"/>
                <a:ea typeface="Calibri"/>
                <a:cs typeface="Calibri"/>
                <a:sym typeface="Calibri"/>
              </a:rPr>
              <a:t>dL</a:t>
            </a:r>
            <a:r>
              <a:rPr b="0" lang="en-US" sz="1200">
                <a:solidFill>
                  <a:schemeClr val="dk1"/>
                </a:solidFill>
                <a:latin typeface="Calibri"/>
                <a:ea typeface="Calibri"/>
                <a:cs typeface="Calibri"/>
                <a:sym typeface="Calibri"/>
              </a:rPr>
              <a:t>. Borderline high: 150 to 199 </a:t>
            </a:r>
            <a:r>
              <a:rPr b="1" lang="en-US" sz="1200">
                <a:solidFill>
                  <a:schemeClr val="dk1"/>
                </a:solidFill>
                <a:latin typeface="Calibri"/>
                <a:ea typeface="Calibri"/>
                <a:cs typeface="Calibri"/>
                <a:sym typeface="Calibri"/>
              </a:rPr>
              <a:t>mg</a:t>
            </a:r>
            <a:r>
              <a:rPr b="0" lang="en-US" sz="1200">
                <a:solidFill>
                  <a:schemeClr val="dk1"/>
                </a:solidFill>
                <a:latin typeface="Calibri"/>
                <a:ea typeface="Calibri"/>
                <a:cs typeface="Calibri"/>
                <a:sym typeface="Calibri"/>
              </a:rPr>
              <a:t>/</a:t>
            </a:r>
            <a:r>
              <a:rPr b="1" lang="en-US" sz="1200">
                <a:solidFill>
                  <a:schemeClr val="dk1"/>
                </a:solidFill>
                <a:latin typeface="Calibri"/>
                <a:ea typeface="Calibri"/>
                <a:cs typeface="Calibri"/>
                <a:sym typeface="Calibri"/>
              </a:rPr>
              <a:t>dL</a:t>
            </a:r>
            <a:r>
              <a:rPr b="0"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b="0" lang="en-US" sz="1200">
                <a:solidFill>
                  <a:schemeClr val="dk1"/>
                </a:solidFill>
                <a:latin typeface="Calibri"/>
                <a:ea typeface="Calibri"/>
                <a:cs typeface="Calibri"/>
                <a:sym typeface="Calibri"/>
              </a:rPr>
              <a:t>LDL cholesterol levels should be less than 100 mg/dL. </a:t>
            </a:r>
            <a:endParaRPr/>
          </a:p>
          <a:p>
            <a:pPr indent="0" lvl="0" marL="0" rtl="0" algn="l">
              <a:spcBef>
                <a:spcPts val="0"/>
              </a:spcBef>
              <a:spcAft>
                <a:spcPts val="0"/>
              </a:spcAft>
              <a:buNone/>
            </a:pPr>
            <a:r>
              <a:rPr lang="en-US" sz="1200"/>
              <a:t>ST-segment depression : </a:t>
            </a:r>
            <a:r>
              <a:rPr b="0" lang="en-US" sz="1200">
                <a:solidFill>
                  <a:schemeClr val="dk1"/>
                </a:solidFill>
                <a:latin typeface="Calibri"/>
                <a:ea typeface="Calibri"/>
                <a:cs typeface="Calibri"/>
                <a:sym typeface="Calibri"/>
              </a:rPr>
              <a:t>It is often a sign of myocardial ischemia, of which coronary insufficiency is a major cause. </a:t>
            </a:r>
            <a:endParaRPr/>
          </a:p>
        </p:txBody>
      </p:sp>
      <p:sp>
        <p:nvSpPr>
          <p:cNvPr id="107" name="Google Shape;107;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Sublingual GTN dilate CA</a:t>
            </a:r>
            <a:endParaRPr/>
          </a:p>
          <a:p>
            <a:pPr indent="0" lvl="0" marL="0" rtl="0" algn="l">
              <a:spcBef>
                <a:spcPts val="0"/>
              </a:spcBef>
              <a:spcAft>
                <a:spcPts val="0"/>
              </a:spcAft>
              <a:buNone/>
            </a:pPr>
            <a:r>
              <a:rPr lang="en-US"/>
              <a:t>Prophylaxis in case of climbing before expected exertion</a:t>
            </a:r>
            <a:endParaRPr/>
          </a:p>
          <a:p>
            <a:pPr indent="0" lvl="0" marL="0" rtl="0" algn="l">
              <a:spcBef>
                <a:spcPts val="0"/>
              </a:spcBef>
              <a:spcAft>
                <a:spcPts val="0"/>
              </a:spcAft>
              <a:buNone/>
            </a:pPr>
            <a:r>
              <a:rPr lang="en-US"/>
              <a:t>Isosorbide: venodilator (preload) &amp; hydralazine aretriodilator (afterload) but this is Not the first line of tr.</a:t>
            </a:r>
            <a:endParaRPr/>
          </a:p>
        </p:txBody>
      </p:sp>
      <p:sp>
        <p:nvSpPr>
          <p:cNvPr id="324" name="Google Shape;324;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&gt;&gt; O2 demand increase</a:t>
            </a:r>
            <a:endParaRPr/>
          </a:p>
          <a:p>
            <a:pPr indent="0" lvl="0" marL="0" rtl="0" algn="l">
              <a:spcBef>
                <a:spcPts val="0"/>
              </a:spcBef>
              <a:spcAft>
                <a:spcPts val="0"/>
              </a:spcAft>
              <a:buNone/>
            </a:pPr>
            <a:r>
              <a:rPr lang="en-US"/>
              <a:t>Increase formation of aquous humor &gt;&gt; increase IOP</a:t>
            </a:r>
            <a:endParaRPr/>
          </a:p>
          <a:p>
            <a:pPr indent="0" lvl="0" marL="0" rtl="0" algn="l">
              <a:spcBef>
                <a:spcPts val="0"/>
              </a:spcBef>
              <a:spcAft>
                <a:spcPts val="0"/>
              </a:spcAft>
              <a:buNone/>
            </a:pPr>
            <a:r>
              <a:rPr lang="en-US"/>
              <a:t>Head trauma bec of dilatation</a:t>
            </a:r>
            <a:endParaRPr/>
          </a:p>
          <a:p>
            <a:pPr indent="0" lvl="0" marL="0" rtl="0" algn="l">
              <a:spcBef>
                <a:spcPts val="0"/>
              </a:spcBef>
              <a:spcAft>
                <a:spcPts val="0"/>
              </a:spcAft>
              <a:buNone/>
            </a:pPr>
            <a:r>
              <a:rPr lang="en-US"/>
              <a:t>Uncorrected hypov ,,, for the body in order to maintain adequate ….</a:t>
            </a:r>
            <a:endParaRPr/>
          </a:p>
          <a:p>
            <a:pPr indent="0" lvl="0" marL="0" rtl="0" algn="l">
              <a:spcBef>
                <a:spcPts val="0"/>
              </a:spcBef>
              <a:spcAft>
                <a:spcPts val="0"/>
              </a:spcAft>
              <a:buNone/>
            </a:pPr>
            <a:r>
              <a:rPr lang="en-US"/>
              <a:t>Constriction of bld vessel so nitrates can make the condition worser</a:t>
            </a:r>
            <a:endParaRPr/>
          </a:p>
          <a:p>
            <a:pPr indent="0" lvl="0" marL="0" rtl="0" algn="l">
              <a:spcBef>
                <a:spcPts val="0"/>
              </a:spcBef>
              <a:spcAft>
                <a:spcPts val="0"/>
              </a:spcAft>
              <a:buNone/>
            </a:pPr>
            <a:r>
              <a:rPr lang="en-US"/>
              <a:t>PDE2 terminate the action of cGMP</a:t>
            </a:r>
            <a:endParaRPr/>
          </a:p>
          <a:p>
            <a:pPr indent="0" lvl="0" marL="0" marR="0" rtl="0" algn="l">
              <a:lnSpc>
                <a:spcPct val="100000"/>
              </a:lnSpc>
              <a:spcBef>
                <a:spcPts val="0"/>
              </a:spcBef>
              <a:spcAft>
                <a:spcPts val="0"/>
              </a:spcAft>
              <a:buClr>
                <a:schemeClr val="dk1"/>
              </a:buClr>
              <a:buSzPts val="1200"/>
              <a:buFont typeface="Calibri"/>
              <a:buNone/>
            </a:pPr>
            <a:r>
              <a:rPr lang="en-US"/>
              <a:t>cGMP cause sm m relaxation w enhance erection</a:t>
            </a:r>
            <a:endParaRPr/>
          </a:p>
          <a:p>
            <a:pPr indent="0" lvl="0" marL="0" rtl="0" algn="l">
              <a:spcBef>
                <a:spcPts val="0"/>
              </a:spcBef>
              <a:spcAft>
                <a:spcPts val="0"/>
              </a:spcAft>
              <a:buNone/>
            </a:pPr>
            <a:r>
              <a:rPr lang="en-US"/>
              <a:t>So why Sildenafil is CI? VD &gt;&gt; severe VD &gt;&gt; death</a:t>
            </a:r>
            <a:endParaRPr/>
          </a:p>
        </p:txBody>
      </p:sp>
      <p:sp>
        <p:nvSpPr>
          <p:cNvPr id="341" name="Google Shape;341;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Headache &amp; Flushing are due to dilatation of bld vessels</a:t>
            </a:r>
            <a:endParaRPr/>
          </a:p>
          <a:p>
            <a:pPr indent="0" lvl="0" marL="0" rtl="0" algn="l">
              <a:spcBef>
                <a:spcPts val="0"/>
              </a:spcBef>
              <a:spcAft>
                <a:spcPts val="0"/>
              </a:spcAft>
              <a:buNone/>
            </a:pPr>
            <a:r>
              <a:rPr lang="en-US" sz="1200">
                <a:latin typeface="Algerian"/>
                <a:ea typeface="Algerian"/>
                <a:cs typeface="Algerian"/>
                <a:sym typeface="Algerian"/>
              </a:rPr>
              <a:t>Postural hypotension = orthostatic</a:t>
            </a:r>
            <a:endParaRPr/>
          </a:p>
          <a:p>
            <a:pPr indent="0" lvl="0" marL="0" rtl="0" algn="l">
              <a:spcBef>
                <a:spcPts val="0"/>
              </a:spcBef>
              <a:spcAft>
                <a:spcPts val="0"/>
              </a:spcAft>
              <a:buNone/>
            </a:pPr>
            <a:r>
              <a:rPr b="1" i="1" lang="en-US" sz="1200" u="none" strike="noStrike">
                <a:solidFill>
                  <a:schemeClr val="dk1"/>
                </a:solidFill>
                <a:latin typeface="Calibri"/>
                <a:ea typeface="Calibri"/>
                <a:cs typeface="Calibri"/>
                <a:sym typeface="Calibri"/>
              </a:rPr>
              <a:t>Nitrite </a:t>
            </a:r>
            <a:r>
              <a:rPr b="0" i="0" lang="en-US" sz="1200" u="none" strike="noStrike">
                <a:solidFill>
                  <a:schemeClr val="dk1"/>
                </a:solidFill>
                <a:latin typeface="Calibri"/>
                <a:ea typeface="Calibri"/>
                <a:cs typeface="Calibri"/>
                <a:sym typeface="Calibri"/>
              </a:rPr>
              <a:t>ion (not nitrate) reacts with hemoglobin (w contains </a:t>
            </a:r>
            <a:r>
              <a:rPr b="1" i="0" lang="en-US" sz="1200" u="none" strike="noStrike">
                <a:solidFill>
                  <a:schemeClr val="dk1"/>
                </a:solidFill>
                <a:latin typeface="Calibri"/>
                <a:ea typeface="Calibri"/>
                <a:cs typeface="Calibri"/>
                <a:sym typeface="Calibri"/>
              </a:rPr>
              <a:t>ferrous iron</a:t>
            </a:r>
            <a:r>
              <a:rPr b="0" i="0" lang="en-US" sz="1200" u="none" strike="noStrike">
                <a:solidFill>
                  <a:schemeClr val="dk1"/>
                </a:solidFill>
                <a:latin typeface="Calibri"/>
                <a:ea typeface="Calibri"/>
                <a:cs typeface="Calibri"/>
                <a:sym typeface="Calibri"/>
              </a:rPr>
              <a:t>) to produce methemoglobin (w contains </a:t>
            </a:r>
            <a:r>
              <a:rPr b="1" i="0" lang="en-US" sz="1200" u="none" strike="noStrike">
                <a:solidFill>
                  <a:schemeClr val="dk1"/>
                </a:solidFill>
                <a:latin typeface="Calibri"/>
                <a:ea typeface="Calibri"/>
                <a:cs typeface="Calibri"/>
                <a:sym typeface="Calibri"/>
              </a:rPr>
              <a:t>ferric iron </a:t>
            </a:r>
            <a:r>
              <a:rPr b="0" lang="en-US" sz="1200">
                <a:solidFill>
                  <a:schemeClr val="dk1"/>
                </a:solidFill>
                <a:latin typeface="Calibri"/>
                <a:ea typeface="Calibri"/>
                <a:cs typeface="Calibri"/>
                <a:sym typeface="Calibri"/>
              </a:rPr>
              <a:t>Fe</a:t>
            </a:r>
            <a:r>
              <a:rPr b="0" baseline="30000" lang="en-US" sz="1200">
                <a:solidFill>
                  <a:schemeClr val="dk1"/>
                </a:solidFill>
                <a:latin typeface="Calibri"/>
                <a:ea typeface="Calibri"/>
                <a:cs typeface="Calibri"/>
                <a:sym typeface="Calibri"/>
              </a:rPr>
              <a:t>3+</a:t>
            </a:r>
            <a:r>
              <a:rPr b="0" i="0" lang="en-US" sz="1200" u="none" strike="noStrike">
                <a:solidFill>
                  <a:schemeClr val="dk1"/>
                </a:solidFill>
                <a:latin typeface="Calibri"/>
                <a:ea typeface="Calibri"/>
                <a:cs typeface="Calibri"/>
                <a:sym typeface="Calibri"/>
              </a:rPr>
              <a:t>). Bec methemoglobin has a very low affinity for O2, large doses of nitrites can result in pseudocyanosis, tissue hypoxia, &amp; death. Fortunately, the plasma level of nitrite resulting from even large doses of organic &amp; inorganic nitrates is too low to cause significant methemoglobinemia in adults. In nursing infants, the intestinal flora is capable of converting significant amounts of inorganic nitrate, eg, from well water, to nitrite ion. In addition, Na nitrite is used as a curing agent for meats, eg, corned beef. Thus, inadvertent exposure to large amounts of nitrite ion can occur &amp; may produce serious toxicity.</a:t>
            </a:r>
            <a:endParaRPr/>
          </a:p>
        </p:txBody>
      </p:sp>
      <p:sp>
        <p:nvSpPr>
          <p:cNvPr id="368" name="Google Shape;368;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Of the long acting nitrates such as ..</a:t>
            </a:r>
            <a:endParaRPr/>
          </a:p>
          <a:p>
            <a:pPr indent="0" lvl="0" marL="0" rtl="0" algn="l">
              <a:spcBef>
                <a:spcPts val="0"/>
              </a:spcBef>
              <a:spcAft>
                <a:spcPts val="0"/>
              </a:spcAft>
              <a:buNone/>
            </a:pPr>
            <a:r>
              <a:rPr lang="en-US"/>
              <a:t>No to the short acting</a:t>
            </a:r>
            <a:endParaRPr/>
          </a:p>
          <a:p>
            <a:pPr indent="0" lvl="0" marL="0" rtl="0" algn="l">
              <a:spcBef>
                <a:spcPts val="0"/>
              </a:spcBef>
              <a:spcAft>
                <a:spcPts val="0"/>
              </a:spcAft>
              <a:buNone/>
            </a:pPr>
            <a:r>
              <a:rPr lang="en-US"/>
              <a:t>But if these used repeatedly or IV for a long time they can cause tolerance</a:t>
            </a:r>
            <a:endParaRPr/>
          </a:p>
          <a:p>
            <a:pPr indent="0" lvl="0" marL="0" rtl="0" algn="l">
              <a:spcBef>
                <a:spcPts val="0"/>
              </a:spcBef>
              <a:spcAft>
                <a:spcPts val="0"/>
              </a:spcAft>
              <a:buNone/>
            </a:pPr>
            <a:r>
              <a:rPr lang="en-US"/>
              <a:t>Tolerance due to :</a:t>
            </a:r>
            <a:endParaRPr/>
          </a:p>
          <a:p>
            <a:pPr indent="0" lvl="0" marL="0" rtl="0" algn="l">
              <a:spcBef>
                <a:spcPts val="0"/>
              </a:spcBef>
              <a:spcAft>
                <a:spcPts val="0"/>
              </a:spcAft>
              <a:buNone/>
            </a:pPr>
            <a:r>
              <a:rPr lang="en-US"/>
              <a:t>Nirosothiol (thiol = sulpha gp)</a:t>
            </a:r>
            <a:endParaRPr/>
          </a:p>
          <a:p>
            <a:pPr indent="0" lvl="0" marL="0" rtl="0" algn="l">
              <a:spcBef>
                <a:spcPts val="0"/>
              </a:spcBef>
              <a:spcAft>
                <a:spcPts val="0"/>
              </a:spcAft>
              <a:buNone/>
            </a:pPr>
            <a:r>
              <a:rPr lang="en-US"/>
              <a:t>1- so …………………..depletion of the sulphahydryl gp w is required for activation of …………………..</a:t>
            </a:r>
            <a:endParaRPr/>
          </a:p>
          <a:p>
            <a:pPr indent="0" lvl="0" marL="0" rtl="0" algn="l">
              <a:spcBef>
                <a:spcPts val="0"/>
              </a:spcBef>
              <a:spcAft>
                <a:spcPts val="0"/>
              </a:spcAft>
              <a:buNone/>
            </a:pPr>
            <a:r>
              <a:rPr lang="en-US"/>
              <a:t>2- Activation of counter BP regulator system.. if Hypotension &gt;&gt;&gt;&gt;&gt; reflex increase sympathetic , renin system </a:t>
            </a:r>
            <a:endParaRPr/>
          </a:p>
          <a:p>
            <a:pPr indent="0" lvl="0" marL="0" rtl="0" algn="l">
              <a:spcBef>
                <a:spcPts val="0"/>
              </a:spcBef>
              <a:spcAft>
                <a:spcPts val="0"/>
              </a:spcAft>
              <a:buNone/>
            </a:pPr>
            <a:r>
              <a:rPr lang="en-US"/>
              <a:t>This will ..</a:t>
            </a:r>
            <a:endParaRPr/>
          </a:p>
          <a:p>
            <a:pPr indent="0" lvl="0" marL="0" rtl="0" algn="l">
              <a:spcBef>
                <a:spcPts val="0"/>
              </a:spcBef>
              <a:spcAft>
                <a:spcPts val="0"/>
              </a:spcAft>
              <a:buNone/>
            </a:pPr>
            <a:r>
              <a:rPr lang="en-US"/>
              <a:t>To counteract tolerance:</a:t>
            </a:r>
            <a:endParaRPr/>
          </a:p>
          <a:p>
            <a:pPr indent="0" lvl="0" marL="0" rtl="0" algn="l">
              <a:spcBef>
                <a:spcPts val="0"/>
              </a:spcBef>
              <a:spcAft>
                <a:spcPts val="0"/>
              </a:spcAft>
              <a:buNone/>
            </a:pPr>
            <a:r>
              <a:rPr lang="en-US"/>
              <a:t>1- Administration of sulfahyryl gp such as captopril its str is special than the other ACEIs</a:t>
            </a:r>
            <a:endParaRPr/>
          </a:p>
          <a:p>
            <a:pPr indent="0" lvl="0" marL="0" rtl="0" algn="l">
              <a:spcBef>
                <a:spcPts val="0"/>
              </a:spcBef>
              <a:spcAft>
                <a:spcPts val="0"/>
              </a:spcAft>
              <a:buNone/>
            </a:pPr>
            <a:r>
              <a:rPr lang="en-US"/>
              <a:t>2- Give drug-free period in order the body to potent reactivate-regenerate the sulfhydro gp</a:t>
            </a:r>
            <a:endParaRPr/>
          </a:p>
          <a:p>
            <a:pPr indent="0" lvl="0" marL="0" rtl="0" algn="l">
              <a:spcBef>
                <a:spcPts val="0"/>
              </a:spcBef>
              <a:spcAft>
                <a:spcPts val="0"/>
              </a:spcAft>
              <a:buNone/>
            </a:pPr>
            <a:r>
              <a:rPr lang="en-US"/>
              <a:t>Na nitroprusside is metabolized into cyanidetoxix)</a:t>
            </a:r>
            <a:endParaRPr/>
          </a:p>
          <a:p>
            <a:pPr indent="0" lvl="0" marL="0" rtl="0" algn="l">
              <a:spcBef>
                <a:spcPts val="0"/>
              </a:spcBef>
              <a:spcAft>
                <a:spcPts val="0"/>
              </a:spcAft>
              <a:buNone/>
            </a:pPr>
            <a:r>
              <a:t/>
            </a:r>
            <a:endParaRPr/>
          </a:p>
        </p:txBody>
      </p:sp>
      <p:sp>
        <p:nvSpPr>
          <p:cNvPr id="384" name="Google Shape;384;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 name="Google Shape;433;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34" name="Google Shape;434;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So what is the definition of AP ?</a:t>
            </a:r>
            <a:endParaRPr/>
          </a:p>
          <a:p>
            <a:pPr indent="0" lvl="0" marL="0" rtl="0" algn="l">
              <a:spcBef>
                <a:spcPts val="0"/>
              </a:spcBef>
              <a:spcAft>
                <a:spcPts val="0"/>
              </a:spcAft>
              <a:buNone/>
            </a:pPr>
            <a:r>
              <a:rPr lang="en-US"/>
              <a:t>Strangling of the chest</a:t>
            </a:r>
            <a:endParaRPr/>
          </a:p>
          <a:p>
            <a:pPr indent="0" lvl="0" marL="0" rtl="0" algn="l">
              <a:spcBef>
                <a:spcPts val="0"/>
              </a:spcBef>
              <a:spcAft>
                <a:spcPts val="0"/>
              </a:spcAft>
              <a:buNone/>
            </a:pPr>
            <a:r>
              <a:rPr lang="en-US"/>
              <a:t>&amp; that pain can radiate into the left part like jaw, shoulder, neck &amp; hand</a:t>
            </a:r>
            <a:endParaRPr/>
          </a:p>
          <a:p>
            <a:pPr indent="0" lvl="0" marL="0" rtl="0" algn="l">
              <a:spcBef>
                <a:spcPts val="0"/>
              </a:spcBef>
              <a:spcAft>
                <a:spcPts val="0"/>
              </a:spcAft>
              <a:buNone/>
            </a:pPr>
            <a:r>
              <a:rPr lang="en-US"/>
              <a:t>When ur hrt muscle doesn’t have enough O2</a:t>
            </a:r>
            <a:endParaRPr/>
          </a:p>
          <a:p>
            <a:pPr indent="0" lvl="0" marL="0" rtl="0" algn="l">
              <a:spcBef>
                <a:spcPts val="0"/>
              </a:spcBef>
              <a:spcAft>
                <a:spcPts val="0"/>
              </a:spcAft>
              <a:buNone/>
            </a:pPr>
            <a:r>
              <a:rPr lang="en-US"/>
              <a:t>Its like a suffocation/crushing of the chest</a:t>
            </a:r>
            <a:endParaRPr/>
          </a:p>
          <a:p>
            <a:pPr indent="0" lvl="0" marL="0" rtl="0" algn="l">
              <a:spcBef>
                <a:spcPts val="0"/>
              </a:spcBef>
              <a:spcAft>
                <a:spcPts val="0"/>
              </a:spcAft>
              <a:buNone/>
            </a:pPr>
            <a:r>
              <a:rPr lang="en-US"/>
              <a:t>Pain due to the muscles' lack of O2</a:t>
            </a:r>
            <a:endParaRPr/>
          </a:p>
          <a:p>
            <a:pPr indent="0" lvl="0" marL="0" rtl="0" algn="l">
              <a:spcBef>
                <a:spcPts val="0"/>
              </a:spcBef>
              <a:spcAft>
                <a:spcPts val="0"/>
              </a:spcAft>
              <a:buNone/>
            </a:pPr>
            <a:r>
              <a:rPr lang="en-US"/>
              <a:t>What are the causes of AP?</a:t>
            </a:r>
            <a:endParaRPr/>
          </a:p>
          <a:p>
            <a:pPr indent="0" lvl="0" marL="0" rtl="0" algn="l">
              <a:spcBef>
                <a:spcPts val="0"/>
              </a:spcBef>
              <a:spcAft>
                <a:spcPts val="0"/>
              </a:spcAft>
              <a:buNone/>
            </a:pPr>
            <a:r>
              <a:rPr lang="en-US"/>
              <a:t>1- Partial occlusion due to atherosclerosis</a:t>
            </a:r>
            <a:endParaRPr/>
          </a:p>
          <a:p>
            <a:pPr indent="0" lvl="0" marL="0" rtl="0" algn="l">
              <a:spcBef>
                <a:spcPts val="0"/>
              </a:spcBef>
              <a:spcAft>
                <a:spcPts val="0"/>
              </a:spcAft>
              <a:buNone/>
            </a:pPr>
            <a:r>
              <a:rPr lang="en-US"/>
              <a:t>2- VC</a:t>
            </a:r>
            <a:endParaRPr/>
          </a:p>
          <a:p>
            <a:pPr indent="0" lvl="0" marL="0" rtl="0" algn="l">
              <a:spcBef>
                <a:spcPts val="0"/>
              </a:spcBef>
              <a:spcAft>
                <a:spcPts val="0"/>
              </a:spcAft>
              <a:buNone/>
            </a:pPr>
            <a:r>
              <a:rPr lang="en-US"/>
              <a:t>How does ischemia precipitate pain? </a:t>
            </a:r>
            <a:endParaRPr/>
          </a:p>
          <a:p>
            <a:pPr indent="0" lvl="0" marL="0" rtl="0" algn="l">
              <a:spcBef>
                <a:spcPts val="0"/>
              </a:spcBef>
              <a:spcAft>
                <a:spcPts val="0"/>
              </a:spcAft>
              <a:buNone/>
            </a:pPr>
            <a:r>
              <a:rPr lang="en-US"/>
              <a:t>Due to release &amp; accumulation of PG, kinins, K, ,,</a:t>
            </a:r>
            <a:endParaRPr/>
          </a:p>
        </p:txBody>
      </p:sp>
      <p:sp>
        <p:nvSpPr>
          <p:cNvPr id="123" name="Google Shape;123;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b="0" i="0" lang="en-US" sz="1200" u="none" strike="noStrike">
                <a:solidFill>
                  <a:schemeClr val="dk1"/>
                </a:solidFill>
                <a:latin typeface="Calibri"/>
                <a:ea typeface="Calibri"/>
                <a:cs typeface="Calibri"/>
                <a:sym typeface="Calibri"/>
              </a:rPr>
              <a:t>Because </a:t>
            </a:r>
            <a:r>
              <a:rPr b="1" i="0" lang="en-US" sz="1200" u="none" strike="noStrike">
                <a:solidFill>
                  <a:schemeClr val="dk1"/>
                </a:solidFill>
                <a:latin typeface="Calibri"/>
                <a:ea typeface="Calibri"/>
                <a:cs typeface="Calibri"/>
                <a:sym typeface="Calibri"/>
              </a:rPr>
              <a:t>coronary flow</a:t>
            </a:r>
            <a:r>
              <a:rPr b="0" i="0" lang="en-US" sz="1200" u="none" strike="noStrike">
                <a:solidFill>
                  <a:schemeClr val="dk1"/>
                </a:solidFill>
                <a:latin typeface="Calibri"/>
                <a:ea typeface="Calibri"/>
                <a:cs typeface="Calibri"/>
                <a:sym typeface="Calibri"/>
              </a:rPr>
              <a:t> drops to negligible values during systole, coronary blood flow is directly related to the aortic diastolic pressure &amp; the duration of diastole. TF, the</a:t>
            </a:r>
            <a:endParaRPr/>
          </a:p>
          <a:p>
            <a:pPr indent="0" lvl="0" marL="0" rtl="0" algn="l">
              <a:lnSpc>
                <a:spcPct val="90000"/>
              </a:lnSpc>
              <a:spcBef>
                <a:spcPts val="0"/>
              </a:spcBef>
              <a:spcAft>
                <a:spcPts val="0"/>
              </a:spcAft>
              <a:buNone/>
            </a:pPr>
            <a:r>
              <a:rPr b="0" i="0" lang="en-US" sz="1200" u="none" strike="noStrike">
                <a:solidFill>
                  <a:schemeClr val="dk1"/>
                </a:solidFill>
                <a:latin typeface="Calibri"/>
                <a:ea typeface="Calibri"/>
                <a:cs typeface="Calibri"/>
                <a:sym typeface="Calibri"/>
              </a:rPr>
              <a:t>duration of diastole becomes a limiting factor for myocardial perfusion during tachyC. Coronary blood flow is inversely proportional to coronary vascular resistance. Resistance is determined mainly by intrinsic factors, including metabolic products &amp; autonomic activity, &amp; can be modified—in normal coronary vessels—by various pharmacologic agents. Damage to the endothelium of coronary vessels</a:t>
            </a:r>
            <a:endParaRPr/>
          </a:p>
          <a:p>
            <a:pPr indent="0" lvl="0" marL="0" rtl="0" algn="l">
              <a:lnSpc>
                <a:spcPct val="90000"/>
              </a:lnSpc>
              <a:spcBef>
                <a:spcPts val="0"/>
              </a:spcBef>
              <a:spcAft>
                <a:spcPts val="0"/>
              </a:spcAft>
              <a:buNone/>
            </a:pPr>
            <a:r>
              <a:rPr b="0" i="0" lang="en-US" sz="1200" u="none" strike="noStrike">
                <a:solidFill>
                  <a:schemeClr val="dk1"/>
                </a:solidFill>
                <a:latin typeface="Calibri"/>
                <a:ea typeface="Calibri"/>
                <a:cs typeface="Calibri"/>
                <a:sym typeface="Calibri"/>
              </a:rPr>
              <a:t>has been shown to alter their ability to dilate and to increase coronary vascular resistance.</a:t>
            </a:r>
            <a:r>
              <a:rPr lang="en-US"/>
              <a:t>SK mu is burning &gt; ATP</a:t>
            </a:r>
            <a:endParaRPr/>
          </a:p>
          <a:p>
            <a:pPr indent="0" lvl="0" marL="0" rtl="0" algn="l">
              <a:lnSpc>
                <a:spcPct val="90000"/>
              </a:lnSpc>
              <a:spcBef>
                <a:spcPts val="0"/>
              </a:spcBef>
              <a:spcAft>
                <a:spcPts val="0"/>
              </a:spcAft>
              <a:buNone/>
            </a:pPr>
            <a:r>
              <a:rPr lang="en-US"/>
              <a:t>To increase CO: we need +ve inotropic, or increase how fast the hrt beat = chronotropic</a:t>
            </a:r>
            <a:endParaRPr/>
          </a:p>
          <a:p>
            <a:pPr indent="-171450" lvl="0" marL="171450" rtl="0" algn="l">
              <a:lnSpc>
                <a:spcPct val="90000"/>
              </a:lnSpc>
              <a:spcBef>
                <a:spcPts val="0"/>
              </a:spcBef>
              <a:spcAft>
                <a:spcPts val="0"/>
              </a:spcAft>
              <a:buClr>
                <a:schemeClr val="dk1"/>
              </a:buClr>
              <a:buSzPts val="1200"/>
              <a:buFont typeface="Noto Sans Symbols"/>
              <a:buChar char="⮚"/>
            </a:pPr>
            <a:r>
              <a:rPr lang="en-US"/>
              <a:t>Bld has to go to aorta to meet the increase in demand</a:t>
            </a:r>
            <a:endParaRPr/>
          </a:p>
          <a:p>
            <a:pPr indent="-171450" lvl="0" marL="171450" rtl="0" algn="l">
              <a:lnSpc>
                <a:spcPct val="90000"/>
              </a:lnSpc>
              <a:spcBef>
                <a:spcPts val="0"/>
              </a:spcBef>
              <a:spcAft>
                <a:spcPts val="0"/>
              </a:spcAft>
              <a:buClr>
                <a:schemeClr val="dk1"/>
              </a:buClr>
              <a:buSzPts val="1200"/>
              <a:buFont typeface="Noto Sans Symbols"/>
              <a:buChar char="⮚"/>
            </a:pPr>
            <a:r>
              <a:rPr lang="en-US"/>
              <a:t>When the heart beat increase</a:t>
            </a:r>
            <a:endParaRPr/>
          </a:p>
          <a:p>
            <a:pPr indent="-171450" lvl="0" marL="171450" rtl="0" algn="l">
              <a:lnSpc>
                <a:spcPct val="90000"/>
              </a:lnSpc>
              <a:spcBef>
                <a:spcPts val="0"/>
              </a:spcBef>
              <a:spcAft>
                <a:spcPts val="0"/>
              </a:spcAft>
              <a:buClr>
                <a:schemeClr val="dk1"/>
              </a:buClr>
              <a:buSzPts val="1200"/>
              <a:buFont typeface="Noto Sans Symbols"/>
              <a:buChar char="⮚"/>
            </a:pPr>
            <a:r>
              <a:rPr lang="en-US"/>
              <a:t>Every time the hrt contract it will squash or squeeze the conorary artery bec we increased the systole (bld v is contracted) &amp; decreased the diastole, no enough time for the hrt muscle to get enough O2 &amp; nutrients = no enough fuel to the hrt bec the diastole (bld v dilated) is short. IN TR So to make better use of that short time its imp to dilate the BV to increase the amount of O2 delivery to the hrt even though the time is short. Spending &lt; time in diastole so we r going to feed the hrt less</a:t>
            </a:r>
            <a:endParaRPr/>
          </a:p>
          <a:p>
            <a:pPr indent="-171450" lvl="0" marL="171450" rtl="0" algn="l">
              <a:lnSpc>
                <a:spcPct val="90000"/>
              </a:lnSpc>
              <a:spcBef>
                <a:spcPts val="0"/>
              </a:spcBef>
              <a:spcAft>
                <a:spcPts val="0"/>
              </a:spcAft>
              <a:buClr>
                <a:schemeClr val="dk1"/>
              </a:buClr>
              <a:buSzPts val="1200"/>
              <a:buFont typeface="Noto Sans Symbols"/>
              <a:buChar char="⮚"/>
            </a:pPr>
            <a:r>
              <a:rPr lang="en-US"/>
              <a:t>What happen if u have an atherosclerotic plaque? This will reduce the lumen &amp; TF decrease bld flow</a:t>
            </a:r>
            <a:endParaRPr/>
          </a:p>
          <a:p>
            <a:pPr indent="-171450" lvl="0" marL="171450" rtl="0" algn="l">
              <a:lnSpc>
                <a:spcPct val="90000"/>
              </a:lnSpc>
              <a:spcBef>
                <a:spcPts val="0"/>
              </a:spcBef>
              <a:spcAft>
                <a:spcPts val="0"/>
              </a:spcAft>
              <a:buClr>
                <a:schemeClr val="dk1"/>
              </a:buClr>
              <a:buSzPts val="1200"/>
              <a:buFont typeface="Noto Sans Symbols"/>
              <a:buChar char="⮚"/>
            </a:pPr>
            <a:r>
              <a:rPr lang="en-US"/>
              <a:t>No good perfusion, &amp; build up of metabolic waste products,, no enough O2 &gt;&gt;&gt; myo Inf</a:t>
            </a:r>
            <a:endParaRPr/>
          </a:p>
        </p:txBody>
      </p:sp>
      <p:sp>
        <p:nvSpPr>
          <p:cNvPr id="147" name="Google Shape;147;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1200">
                <a:latin typeface="Algerian"/>
                <a:ea typeface="Algerian"/>
                <a:cs typeface="Algerian"/>
                <a:sym typeface="Algerian"/>
              </a:rPr>
              <a:t>determinants = Factors</a:t>
            </a:r>
            <a:endParaRPr/>
          </a:p>
          <a:p>
            <a:pPr indent="0" lvl="0" marL="0" rtl="0" algn="l">
              <a:spcBef>
                <a:spcPts val="0"/>
              </a:spcBef>
              <a:spcAft>
                <a:spcPts val="0"/>
              </a:spcAft>
              <a:buNone/>
            </a:pPr>
            <a:r>
              <a:rPr lang="en-US" sz="1200">
                <a:latin typeface="Algerian"/>
                <a:ea typeface="Algerian"/>
                <a:cs typeface="Algerian"/>
                <a:sym typeface="Algerian"/>
              </a:rPr>
              <a:t>So what are the Fs that affect O2 supply &amp; demand ??</a:t>
            </a:r>
            <a:endParaRPr/>
          </a:p>
          <a:p>
            <a:pPr indent="0" lvl="0" marL="0" marR="0" rtl="0" algn="l">
              <a:lnSpc>
                <a:spcPct val="100000"/>
              </a:lnSpc>
              <a:spcBef>
                <a:spcPts val="0"/>
              </a:spcBef>
              <a:spcAft>
                <a:spcPts val="0"/>
              </a:spcAft>
              <a:buClr>
                <a:schemeClr val="dk1"/>
              </a:buClr>
              <a:buSzPts val="1200"/>
              <a:buFont typeface="Calibri"/>
              <a:buNone/>
            </a:pPr>
            <a:r>
              <a:rPr lang="en-US"/>
              <a:t>Myocardial oxygen </a:t>
            </a:r>
            <a:r>
              <a:rPr lang="en-US" u="sng"/>
              <a:t>demand </a:t>
            </a:r>
            <a:r>
              <a:rPr lang="en-US" u="none"/>
              <a:t>is determined by</a:t>
            </a:r>
            <a:r>
              <a:rPr lang="en-US"/>
              <a:t>:</a:t>
            </a:r>
            <a:endParaRPr/>
          </a:p>
          <a:p>
            <a:pPr indent="0" lvl="0" marL="0" marR="0" rtl="0" algn="l">
              <a:lnSpc>
                <a:spcPct val="100000"/>
              </a:lnSpc>
              <a:spcBef>
                <a:spcPts val="0"/>
              </a:spcBef>
              <a:spcAft>
                <a:spcPts val="0"/>
              </a:spcAft>
              <a:buClr>
                <a:schemeClr val="dk1"/>
              </a:buClr>
              <a:buSzPts val="1200"/>
              <a:buFont typeface="Calibri"/>
              <a:buNone/>
            </a:pPr>
            <a:r>
              <a:rPr lang="en-US"/>
              <a:t>-HR</a:t>
            </a:r>
            <a:endParaRPr/>
          </a:p>
          <a:p>
            <a:pPr indent="0" lvl="0" marL="0" marR="0" rtl="0" algn="l">
              <a:lnSpc>
                <a:spcPct val="100000"/>
              </a:lnSpc>
              <a:spcBef>
                <a:spcPts val="0"/>
              </a:spcBef>
              <a:spcAft>
                <a:spcPts val="0"/>
              </a:spcAft>
              <a:buClr>
                <a:schemeClr val="dk1"/>
              </a:buClr>
              <a:buSzPts val="1200"/>
              <a:buFont typeface="Calibri"/>
              <a:buNone/>
            </a:pPr>
            <a:r>
              <a:rPr lang="en-US"/>
              <a:t>-Myocardial contractility</a:t>
            </a:r>
            <a:endParaRPr/>
          </a:p>
          <a:p>
            <a:pPr indent="0" lvl="0" marL="0" marR="0" rtl="0" algn="l">
              <a:lnSpc>
                <a:spcPct val="100000"/>
              </a:lnSpc>
              <a:spcBef>
                <a:spcPts val="0"/>
              </a:spcBef>
              <a:spcAft>
                <a:spcPts val="0"/>
              </a:spcAft>
              <a:buClr>
                <a:schemeClr val="dk1"/>
              </a:buClr>
              <a:buSzPts val="1200"/>
              <a:buFont typeface="Calibri"/>
              <a:buNone/>
            </a:pPr>
            <a:r>
              <a:rPr lang="en-US"/>
              <a:t>- &amp; ventricular wall tension</a:t>
            </a:r>
            <a:endParaRPr/>
          </a:p>
          <a:p>
            <a:pPr indent="0" lvl="0" marL="0" rtl="0" algn="l">
              <a:spcBef>
                <a:spcPts val="0"/>
              </a:spcBef>
              <a:spcAft>
                <a:spcPts val="0"/>
              </a:spcAft>
              <a:buNone/>
            </a:pPr>
            <a:r>
              <a:rPr lang="en-US" sz="1200">
                <a:latin typeface="Algerian"/>
                <a:ea typeface="Algerian"/>
                <a:cs typeface="Algerian"/>
                <a:sym typeface="Algerian"/>
              </a:rPr>
              <a:t>During systole: pressure rise in ..</a:t>
            </a:r>
            <a:endParaRPr/>
          </a:p>
          <a:p>
            <a:pPr indent="0" lvl="0" marL="0" rtl="0" algn="l">
              <a:spcBef>
                <a:spcPts val="0"/>
              </a:spcBef>
              <a:spcAft>
                <a:spcPts val="0"/>
              </a:spcAft>
              <a:buNone/>
            </a:pPr>
            <a:r>
              <a:rPr lang="en-US" sz="1200">
                <a:latin typeface="Algerian"/>
                <a:ea typeface="Algerian"/>
                <a:cs typeface="Algerian"/>
                <a:sym typeface="Algerian"/>
              </a:rPr>
              <a:t>The veins control the </a:t>
            </a:r>
            <a:r>
              <a:rPr b="1" lang="en-US" sz="1200">
                <a:latin typeface="Algerian"/>
                <a:ea typeface="Algerian"/>
                <a:cs typeface="Algerian"/>
                <a:sym typeface="Algerian"/>
              </a:rPr>
              <a:t>volume of the blood </a:t>
            </a:r>
            <a:r>
              <a:rPr lang="en-US" sz="1200">
                <a:latin typeface="Algerian"/>
                <a:ea typeface="Algerian"/>
                <a:cs typeface="Algerian"/>
                <a:sym typeface="Algerian"/>
              </a:rPr>
              <a:t>that reach the lt ventricles</a:t>
            </a:r>
            <a:endParaRPr/>
          </a:p>
          <a:p>
            <a:pPr indent="0" lvl="0" marL="0" rtl="0" algn="l">
              <a:spcBef>
                <a:spcPts val="0"/>
              </a:spcBef>
              <a:spcAft>
                <a:spcPts val="0"/>
              </a:spcAft>
              <a:buNone/>
            </a:pPr>
            <a:r>
              <a:rPr lang="en-US" sz="1200">
                <a:latin typeface="Algerian"/>
                <a:ea typeface="Algerian"/>
                <a:cs typeface="Algerian"/>
                <a:sym typeface="Algerian"/>
              </a:rPr>
              <a:t>When the vein capacitance ..</a:t>
            </a:r>
            <a:endParaRPr/>
          </a:p>
          <a:p>
            <a:pPr indent="0" lvl="0" marL="0" rtl="0" algn="l">
              <a:spcBef>
                <a:spcPts val="0"/>
              </a:spcBef>
              <a:spcAft>
                <a:spcPts val="0"/>
              </a:spcAft>
              <a:buNone/>
            </a:pPr>
            <a:r>
              <a:rPr lang="en-US" sz="1200">
                <a:latin typeface="Algerian"/>
                <a:ea typeface="Algerian"/>
                <a:cs typeface="Algerian"/>
                <a:sym typeface="Algerian"/>
              </a:rPr>
              <a:t>This is called diastolic stress determined by preload</a:t>
            </a:r>
            <a:endParaRPr/>
          </a:p>
          <a:p>
            <a:pPr indent="0" lvl="0" marL="0" rtl="0" algn="l">
              <a:spcBef>
                <a:spcPts val="0"/>
              </a:spcBef>
              <a:spcAft>
                <a:spcPts val="0"/>
              </a:spcAft>
              <a:buNone/>
            </a:pPr>
            <a:r>
              <a:rPr b="1" lang="en-US" sz="1200">
                <a:latin typeface="Algerian"/>
                <a:ea typeface="Algerian"/>
                <a:cs typeface="Algerian"/>
                <a:sym typeface="Algerian"/>
              </a:rPr>
              <a:t>Systolic</a:t>
            </a:r>
            <a:endParaRPr/>
          </a:p>
          <a:p>
            <a:pPr indent="0" lvl="0" marL="0" rtl="0" algn="l">
              <a:spcBef>
                <a:spcPts val="0"/>
              </a:spcBef>
              <a:spcAft>
                <a:spcPts val="0"/>
              </a:spcAft>
              <a:buNone/>
            </a:pPr>
            <a:r>
              <a:rPr lang="en-US" sz="1200">
                <a:latin typeface="Algerian"/>
                <a:ea typeface="Algerian"/>
                <a:cs typeface="Algerian"/>
                <a:sym typeface="Algerian"/>
              </a:rPr>
              <a:t>If the vein dilate</a:t>
            </a:r>
            <a:endParaRPr/>
          </a:p>
          <a:p>
            <a:pPr indent="0" lvl="0" marL="0" rtl="0" algn="l">
              <a:spcBef>
                <a:spcPts val="0"/>
              </a:spcBef>
              <a:spcAft>
                <a:spcPts val="0"/>
              </a:spcAft>
              <a:buNone/>
            </a:pPr>
            <a:r>
              <a:rPr lang="en-US"/>
              <a:t>A decrease in mycocardial oxygen </a:t>
            </a:r>
            <a:r>
              <a:rPr lang="en-US" u="sng">
                <a:solidFill>
                  <a:srgbClr val="FF0000"/>
                </a:solidFill>
              </a:rPr>
              <a:t>supply </a:t>
            </a:r>
            <a:r>
              <a:rPr lang="en-US" u="none">
                <a:solidFill>
                  <a:srgbClr val="FF0000"/>
                </a:solidFill>
              </a:rPr>
              <a:t>result from: </a:t>
            </a:r>
            <a:endParaRPr u="sng">
              <a:solidFill>
                <a:srgbClr val="FF0000"/>
              </a:solidFill>
            </a:endParaRPr>
          </a:p>
          <a:p>
            <a:pPr indent="0" lvl="0" marL="0" rtl="0" algn="l">
              <a:spcBef>
                <a:spcPts val="0"/>
              </a:spcBef>
              <a:spcAft>
                <a:spcPts val="0"/>
              </a:spcAft>
              <a:buNone/>
            </a:pPr>
            <a:r>
              <a:rPr lang="en-US"/>
              <a:t>If the </a:t>
            </a:r>
            <a:r>
              <a:rPr b="1" lang="en-US"/>
              <a:t>diastolic</a:t>
            </a:r>
            <a:r>
              <a:rPr lang="en-US"/>
              <a:t> flow is prolonged</a:t>
            </a:r>
            <a:endParaRPr/>
          </a:p>
          <a:p>
            <a:pPr indent="0" lvl="0" marL="0" rtl="0" algn="l">
              <a:spcBef>
                <a:spcPts val="0"/>
              </a:spcBef>
              <a:spcAft>
                <a:spcPts val="0"/>
              </a:spcAft>
              <a:buNone/>
            </a:pPr>
            <a:r>
              <a:rPr lang="en-US"/>
              <a:t>If diastolic pressure increase &gt;&gt;&gt; flow ?</a:t>
            </a:r>
            <a:endParaRPr/>
          </a:p>
          <a:p>
            <a:pPr indent="0" lvl="0" marL="0" rtl="0" algn="l">
              <a:spcBef>
                <a:spcPts val="0"/>
              </a:spcBef>
              <a:spcAft>
                <a:spcPts val="0"/>
              </a:spcAft>
              <a:buNone/>
            </a:pPr>
            <a:r>
              <a:t/>
            </a:r>
            <a:endParaRPr/>
          </a:p>
        </p:txBody>
      </p:sp>
      <p:sp>
        <p:nvSpPr>
          <p:cNvPr id="161" name="Google Shape;161;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u="none"/>
              <a:t>Preload ?</a:t>
            </a:r>
            <a:endParaRPr/>
          </a:p>
          <a:p>
            <a:pPr indent="0" lvl="0" marL="0" rtl="0" algn="l">
              <a:spcBef>
                <a:spcPts val="0"/>
              </a:spcBef>
              <a:spcAft>
                <a:spcPts val="0"/>
              </a:spcAft>
              <a:buNone/>
            </a:pPr>
            <a:r>
              <a:rPr lang="en-US" u="none"/>
              <a:t>Afterload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Peripheral arteriolar &amp; venous tone (sm m tension) both play a role in determining myocardial wall stress. Arteriolar tone directly controls peripheral vascular resistance &amp; thus arterial BP. In systole, intraventricular pressure must exceed aortic pressure to eject blood; </a:t>
            </a:r>
            <a:r>
              <a:rPr b="1" i="0" lang="en-US" sz="1200" u="none" strike="noStrike">
                <a:solidFill>
                  <a:schemeClr val="dk1"/>
                </a:solidFill>
                <a:latin typeface="Calibri"/>
                <a:ea typeface="Calibri"/>
                <a:cs typeface="Calibri"/>
                <a:sym typeface="Calibri"/>
              </a:rPr>
              <a:t>arterial</a:t>
            </a:r>
            <a:r>
              <a:rPr b="0" i="0" lang="en-US" sz="1200" u="none" strike="noStrike">
                <a:solidFill>
                  <a:schemeClr val="dk1"/>
                </a:solidFill>
                <a:latin typeface="Calibri"/>
                <a:ea typeface="Calibri"/>
                <a:cs typeface="Calibri"/>
                <a:sym typeface="Calibri"/>
              </a:rPr>
              <a:t> BP thus determines the </a:t>
            </a:r>
            <a:r>
              <a:rPr b="0" i="1" lang="en-US" sz="1200" u="none" strike="noStrike">
                <a:solidFill>
                  <a:schemeClr val="dk1"/>
                </a:solidFill>
                <a:latin typeface="Calibri"/>
                <a:ea typeface="Calibri"/>
                <a:cs typeface="Calibri"/>
                <a:sym typeface="Calibri"/>
              </a:rPr>
              <a:t>systolic </a:t>
            </a:r>
            <a:r>
              <a:rPr b="0" i="0" lang="en-US" sz="1200" u="none" strike="noStrike">
                <a:solidFill>
                  <a:schemeClr val="dk1"/>
                </a:solidFill>
                <a:latin typeface="Calibri"/>
                <a:ea typeface="Calibri"/>
                <a:cs typeface="Calibri"/>
                <a:sym typeface="Calibri"/>
              </a:rPr>
              <a:t>wall stress in an important way. </a:t>
            </a:r>
            <a:r>
              <a:rPr b="1" i="0" lang="en-US" sz="1200" u="none" strike="noStrike">
                <a:solidFill>
                  <a:schemeClr val="dk1"/>
                </a:solidFill>
                <a:latin typeface="Calibri"/>
                <a:ea typeface="Calibri"/>
                <a:cs typeface="Calibri"/>
                <a:sym typeface="Calibri"/>
              </a:rPr>
              <a:t>Venous</a:t>
            </a:r>
            <a:r>
              <a:rPr b="0" i="0" lang="en-US" sz="1200" u="none" strike="noStrike">
                <a:solidFill>
                  <a:schemeClr val="dk1"/>
                </a:solidFill>
                <a:latin typeface="Calibri"/>
                <a:ea typeface="Calibri"/>
                <a:cs typeface="Calibri"/>
                <a:sym typeface="Calibri"/>
              </a:rPr>
              <a:t> tone determines the capacity of the venous circulation &amp; controls the amount of blood sequestered in the venous system versus the amount returned to the hrt. Venous tone thereby determines the </a:t>
            </a:r>
            <a:r>
              <a:rPr b="0" i="1" lang="en-US" sz="1200" u="none" strike="noStrike">
                <a:solidFill>
                  <a:schemeClr val="dk1"/>
                </a:solidFill>
                <a:latin typeface="Calibri"/>
                <a:ea typeface="Calibri"/>
                <a:cs typeface="Calibri"/>
                <a:sym typeface="Calibri"/>
              </a:rPr>
              <a:t>diastolic </a:t>
            </a:r>
            <a:r>
              <a:rPr b="0" i="0" lang="en-US" sz="1200" u="none" strike="noStrike">
                <a:solidFill>
                  <a:schemeClr val="dk1"/>
                </a:solidFill>
                <a:latin typeface="Calibri"/>
                <a:ea typeface="Calibri"/>
                <a:cs typeface="Calibri"/>
                <a:sym typeface="Calibri"/>
              </a:rPr>
              <a:t>wall stress.</a:t>
            </a:r>
            <a:endParaRPr/>
          </a:p>
          <a:p>
            <a:pPr indent="0" lvl="0" marL="0" rtl="0" algn="l">
              <a:spcBef>
                <a:spcPts val="0"/>
              </a:spcBef>
              <a:spcAft>
                <a:spcPts val="0"/>
              </a:spcAft>
              <a:buNone/>
            </a:pPr>
            <a:r>
              <a:rPr lang="en-US" u="none"/>
              <a:t>The myocardium O2 requirement (demand) increase when there is increase in HR, contractility</a:t>
            </a:r>
            <a:endParaRPr/>
          </a:p>
          <a:p>
            <a:pPr indent="0" lvl="0" marL="0" rtl="0" algn="l">
              <a:spcBef>
                <a:spcPts val="0"/>
              </a:spcBef>
              <a:spcAft>
                <a:spcPts val="0"/>
              </a:spcAft>
              <a:buNone/>
            </a:pPr>
            <a:r>
              <a:rPr lang="en-US" u="sng"/>
              <a:t>Ventricular volume</a:t>
            </a:r>
            <a:r>
              <a:rPr lang="en-US"/>
              <a:t>: during diastole, if veins dilated blood pooled in the vein</a:t>
            </a:r>
            <a:endParaRPr/>
          </a:p>
          <a:p>
            <a:pPr indent="0" lvl="0" marL="0" rtl="0" algn="l">
              <a:spcBef>
                <a:spcPts val="0"/>
              </a:spcBef>
              <a:spcAft>
                <a:spcPts val="0"/>
              </a:spcAft>
              <a:buNone/>
            </a:pPr>
            <a:r>
              <a:rPr lang="en-US"/>
              <a:t>Low bld in the lt ventricles so the ventricular volume</a:t>
            </a:r>
            <a:endParaRPr/>
          </a:p>
          <a:p>
            <a:pPr indent="0" lvl="0" marL="0" rtl="0" algn="l">
              <a:spcBef>
                <a:spcPts val="0"/>
              </a:spcBef>
              <a:spcAft>
                <a:spcPts val="0"/>
              </a:spcAft>
              <a:buNone/>
            </a:pPr>
            <a:r>
              <a:rPr lang="en-US" u="sng"/>
              <a:t>Ventricular P”</a:t>
            </a:r>
            <a:r>
              <a:rPr lang="en-US"/>
              <a:t> Pressure inside the ventricles should exceed the pressure inside the artery</a:t>
            </a:r>
            <a:endParaRPr/>
          </a:p>
        </p:txBody>
      </p:sp>
      <p:sp>
        <p:nvSpPr>
          <p:cNvPr id="171" name="Google Shape;171;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sz="1200"/>
              <a:t>Reducing external compression  ?</a:t>
            </a:r>
            <a:endParaRPr sz="1200"/>
          </a:p>
          <a:p>
            <a:pPr indent="0" lvl="0" marL="0" rtl="0" algn="l">
              <a:spcBef>
                <a:spcPts val="0"/>
              </a:spcBef>
              <a:spcAft>
                <a:spcPts val="0"/>
              </a:spcAft>
              <a:buNone/>
            </a:pPr>
            <a:r>
              <a:rPr lang="en-US"/>
              <a:t>- Atriovenous O2 difference: Arterial &amp; venous bld O2 conc </a:t>
            </a:r>
            <a:endParaRPr/>
          </a:p>
          <a:p>
            <a:pPr indent="0" lvl="0" marL="0" rtl="0" algn="l">
              <a:spcBef>
                <a:spcPts val="0"/>
              </a:spcBef>
              <a:spcAft>
                <a:spcPts val="0"/>
              </a:spcAft>
              <a:buNone/>
            </a:pPr>
            <a:r>
              <a:rPr lang="en-US"/>
              <a:t>If the diff is big, hrt extracted most of the O2</a:t>
            </a:r>
            <a:endParaRPr/>
          </a:p>
          <a:p>
            <a:pPr indent="0" lvl="0" marL="0" rtl="0" algn="l">
              <a:spcBef>
                <a:spcPts val="0"/>
              </a:spcBef>
              <a:spcAft>
                <a:spcPts val="0"/>
              </a:spcAft>
              <a:buNone/>
            </a:pPr>
            <a:r>
              <a:rPr lang="en-US"/>
              <a:t>If the diff is low</a:t>
            </a:r>
            <a:endParaRPr/>
          </a:p>
          <a:p>
            <a:pPr indent="0" lvl="0" marL="0" rtl="0" algn="l">
              <a:spcBef>
                <a:spcPts val="0"/>
              </a:spcBef>
              <a:spcAft>
                <a:spcPts val="0"/>
              </a:spcAft>
              <a:buNone/>
            </a:pPr>
            <a:r>
              <a:rPr lang="en-US"/>
              <a:t>By increasing diastolic period ..&gt;&gt; decrease resistance by dilatation of the CA</a:t>
            </a:r>
            <a:endParaRPr/>
          </a:p>
          <a:p>
            <a:pPr indent="0" lvl="0" marL="0" rtl="0" algn="l">
              <a:spcBef>
                <a:spcPts val="0"/>
              </a:spcBef>
              <a:spcAft>
                <a:spcPts val="0"/>
              </a:spcAft>
              <a:buNone/>
            </a:pPr>
            <a:r>
              <a:rPr lang="en-US"/>
              <a:t>If the aortic pressure is &gt; the diastolic pressure</a:t>
            </a:r>
            <a:endParaRPr/>
          </a:p>
          <a:p>
            <a:pPr indent="0" lvl="0" marL="0" rtl="0" algn="l">
              <a:spcBef>
                <a:spcPts val="0"/>
              </a:spcBef>
              <a:spcAft>
                <a:spcPts val="0"/>
              </a:spcAft>
              <a:buNone/>
            </a:pPr>
            <a:r>
              <a:rPr lang="en-US"/>
              <a:t>So by decreasing lt ventricular diastolic pressure </a:t>
            </a:r>
            <a:endParaRPr/>
          </a:p>
          <a:p>
            <a:pPr indent="0" lvl="0" marL="0" rtl="0" algn="l">
              <a:spcBef>
                <a:spcPts val="0"/>
              </a:spcBef>
              <a:spcAft>
                <a:spcPts val="0"/>
              </a:spcAft>
              <a:buNone/>
            </a:pPr>
            <a:r>
              <a:rPr lang="en-US" u="sng"/>
              <a:t>Aortic pressure</a:t>
            </a:r>
            <a:r>
              <a:rPr lang="en-US"/>
              <a:t>: Diff btw ..</a:t>
            </a:r>
            <a:endParaRPr/>
          </a:p>
          <a:p>
            <a:pPr indent="0" lvl="0" marL="0" rtl="0" algn="l">
              <a:spcBef>
                <a:spcPts val="0"/>
              </a:spcBef>
              <a:spcAft>
                <a:spcPts val="0"/>
              </a:spcAft>
              <a:buNone/>
            </a:pPr>
            <a:r>
              <a:rPr lang="en-US"/>
              <a:t>Bld flow during diastole </a:t>
            </a:r>
            <a:endParaRPr/>
          </a:p>
          <a:p>
            <a:pPr indent="0" lvl="0" marL="0" rtl="0" algn="l">
              <a:spcBef>
                <a:spcPts val="0"/>
              </a:spcBef>
              <a:spcAft>
                <a:spcPts val="0"/>
              </a:spcAft>
              <a:buNone/>
            </a:pPr>
            <a:r>
              <a:rPr lang="en-US"/>
              <a:t>If the diastole is long</a:t>
            </a:r>
            <a:endParaRPr/>
          </a:p>
          <a:p>
            <a:pPr indent="0" lvl="0" marL="0" rtl="0" algn="l">
              <a:spcBef>
                <a:spcPts val="0"/>
              </a:spcBef>
              <a:spcAft>
                <a:spcPts val="0"/>
              </a:spcAft>
              <a:buNone/>
            </a:pPr>
            <a:r>
              <a:rPr lang="en-US" u="sng"/>
              <a:t>Coronary vascular resistance</a:t>
            </a:r>
            <a:r>
              <a:rPr lang="en-US"/>
              <a:t>:</a:t>
            </a:r>
            <a:endParaRPr/>
          </a:p>
          <a:p>
            <a:pPr indent="0" lvl="0" marL="0" rtl="0" algn="l">
              <a:spcBef>
                <a:spcPts val="0"/>
              </a:spcBef>
              <a:spcAft>
                <a:spcPts val="0"/>
              </a:spcAft>
              <a:buNone/>
            </a:pPr>
            <a:r>
              <a:rPr lang="en-US"/>
              <a:t>If resistance is low &gt;&gt;&gt; bld flow is &gt;</a:t>
            </a:r>
            <a:endParaRPr/>
          </a:p>
          <a:p>
            <a:pPr indent="0" lvl="0" marL="0" rtl="0" algn="l">
              <a:spcBef>
                <a:spcPts val="0"/>
              </a:spcBef>
              <a:spcAft>
                <a:spcPts val="0"/>
              </a:spcAft>
              <a:buNone/>
            </a:pPr>
            <a:r>
              <a:rPr lang="en-US"/>
              <a:t>If flow is low &gt;&gt;&gt; O2 supply is decreased</a:t>
            </a:r>
            <a:endParaRPr/>
          </a:p>
          <a:p>
            <a:pPr indent="0" lvl="0" marL="0" rtl="0" algn="l">
              <a:spcBef>
                <a:spcPts val="0"/>
              </a:spcBef>
              <a:spcAft>
                <a:spcPts val="0"/>
              </a:spcAft>
              <a:buNone/>
            </a:pPr>
            <a:r>
              <a:rPr lang="en-US"/>
              <a:t>- External compression: during systole .. Pressure is high.</a:t>
            </a:r>
            <a:endParaRPr/>
          </a:p>
        </p:txBody>
      </p:sp>
      <p:sp>
        <p:nvSpPr>
          <p:cNvPr id="181" name="Google Shape;181;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 name="Shape 20"/>
        <p:cNvGrpSpPr/>
        <p:nvPr/>
      </p:nvGrpSpPr>
      <p:grpSpPr>
        <a:xfrm>
          <a:off x="0" y="0"/>
          <a:ext cx="0" cy="0"/>
          <a:chOff x="0" y="0"/>
          <a:chExt cx="0" cy="0"/>
        </a:xfrm>
      </p:grpSpPr>
      <p:sp>
        <p:nvSpPr>
          <p:cNvPr id="21" name="Google Shape;21;p29"/>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9"/>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9"/>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1" name="Shape 81"/>
        <p:cNvGrpSpPr/>
        <p:nvPr/>
      </p:nvGrpSpPr>
      <p:grpSpPr>
        <a:xfrm>
          <a:off x="0" y="0"/>
          <a:ext cx="0" cy="0"/>
          <a:chOff x="0" y="0"/>
          <a:chExt cx="0" cy="0"/>
        </a:xfrm>
      </p:grpSpPr>
      <p:sp>
        <p:nvSpPr>
          <p:cNvPr id="82" name="Google Shape;82;p38"/>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38"/>
          <p:cNvSpPr txBox="1"/>
          <p:nvPr>
            <p:ph idx="1" type="body"/>
          </p:nvPr>
        </p:nvSpPr>
        <p:spPr>
          <a:xfrm rot="5400000">
            <a:off x="2377440" y="15240"/>
            <a:ext cx="4389120" cy="822960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4" name="Google Shape;84;p38"/>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8"/>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8"/>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7" name="Shape 87"/>
        <p:cNvGrpSpPr/>
        <p:nvPr/>
      </p:nvGrpSpPr>
      <p:grpSpPr>
        <a:xfrm>
          <a:off x="0" y="0"/>
          <a:ext cx="0" cy="0"/>
          <a:chOff x="0" y="0"/>
          <a:chExt cx="0" cy="0"/>
        </a:xfrm>
      </p:grpSpPr>
      <p:sp>
        <p:nvSpPr>
          <p:cNvPr id="88" name="Google Shape;88;p39"/>
          <p:cNvSpPr txBox="1"/>
          <p:nvPr>
            <p:ph type="title"/>
          </p:nvPr>
        </p:nvSpPr>
        <p:spPr>
          <a:xfrm rot="5400000">
            <a:off x="5052219" y="2491582"/>
            <a:ext cx="5211763" cy="20574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39"/>
          <p:cNvSpPr txBox="1"/>
          <p:nvPr>
            <p:ph idx="1" type="body"/>
          </p:nvPr>
        </p:nvSpPr>
        <p:spPr>
          <a:xfrm rot="5400000">
            <a:off x="861219" y="510382"/>
            <a:ext cx="5211763" cy="601980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0" name="Google Shape;90;p39"/>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9"/>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9"/>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 name="Shape 24"/>
        <p:cNvGrpSpPr/>
        <p:nvPr/>
      </p:nvGrpSpPr>
      <p:grpSpPr>
        <a:xfrm>
          <a:off x="0" y="0"/>
          <a:ext cx="0" cy="0"/>
          <a:chOff x="0" y="0"/>
          <a:chExt cx="0" cy="0"/>
        </a:xfrm>
      </p:grpSpPr>
      <p:sp>
        <p:nvSpPr>
          <p:cNvPr id="25" name="Google Shape;25;p30"/>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rmAutofit/>
          </a:bodyPr>
          <a:lstStyle>
            <a:lvl1pPr lvl="0" algn="r">
              <a:spcBef>
                <a:spcPts val="0"/>
              </a:spcBef>
              <a:spcAft>
                <a:spcPts val="0"/>
              </a:spcAft>
              <a:buClr>
                <a:srgbClr val="FFC549"/>
              </a:buClr>
              <a:buSzPts val="5600"/>
              <a:buFont typeface="Calibri"/>
              <a:buNone/>
              <a:defRPr b="1" sz="5600">
                <a:solidFill>
                  <a:srgbClr val="FFC54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0"/>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normAutofit/>
          </a:bodyPr>
          <a:lstStyle>
            <a:lvl1pPr lvl="0" marR="45720" algn="r">
              <a:spcBef>
                <a:spcPts val="520"/>
              </a:spcBef>
              <a:spcAft>
                <a:spcPts val="0"/>
              </a:spcAft>
              <a:buSzPts val="2470"/>
              <a:buNone/>
              <a:defRPr>
                <a:solidFill>
                  <a:schemeClr val="dk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27" name="Google Shape;27;p30"/>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0"/>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0"/>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31"/>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1"/>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3" name="Google Shape;33;p31"/>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1"/>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32"/>
          <p:cNvSpPr txBox="1"/>
          <p:nvPr>
            <p:ph type="title"/>
          </p:nvPr>
        </p:nvSpPr>
        <p:spPr>
          <a:xfrm>
            <a:off x="530352" y="1316736"/>
            <a:ext cx="7772400" cy="1362456"/>
          </a:xfrm>
          <a:prstGeom prst="rect">
            <a:avLst/>
          </a:prstGeom>
          <a:noFill/>
          <a:ln>
            <a:noFill/>
          </a:ln>
        </p:spPr>
        <p:txBody>
          <a:bodyPr anchorCtr="0" anchor="b" bIns="0" lIns="0" spcFirstLastPara="1" rIns="0" wrap="square" tIns="0">
            <a:noAutofit/>
          </a:bodyPr>
          <a:lstStyle>
            <a:lvl1pPr lvl="0" algn="l">
              <a:spcBef>
                <a:spcPts val="0"/>
              </a:spcBef>
              <a:spcAft>
                <a:spcPts val="0"/>
              </a:spcAft>
              <a:buClr>
                <a:srgbClr val="49BDF0"/>
              </a:buClr>
              <a:buSzPts val="5600"/>
              <a:buFont typeface="Calibri"/>
              <a:buNone/>
              <a:defRPr b="1" sz="5600" cap="none">
                <a:solidFill>
                  <a:srgbClr val="49BDF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2"/>
          <p:cNvSpPr txBox="1"/>
          <p:nvPr>
            <p:ph idx="1" type="body"/>
          </p:nvPr>
        </p:nvSpPr>
        <p:spPr>
          <a:xfrm>
            <a:off x="530352" y="2704664"/>
            <a:ext cx="7772400" cy="1509712"/>
          </a:xfrm>
          <a:prstGeom prst="rect">
            <a:avLst/>
          </a:prstGeom>
          <a:noFill/>
          <a:ln>
            <a:noFill/>
          </a:ln>
        </p:spPr>
        <p:txBody>
          <a:bodyPr anchorCtr="0" anchor="t" bIns="45700" lIns="45700" spcFirstLastPara="1" rIns="45700" wrap="square" tIns="45700">
            <a:normAutofit/>
          </a:bodyPr>
          <a:lstStyle>
            <a:lvl1pPr indent="-228600" lvl="0" marL="457200" algn="l">
              <a:spcBef>
                <a:spcPts val="440"/>
              </a:spcBef>
              <a:spcAft>
                <a:spcPts val="0"/>
              </a:spcAft>
              <a:buSzPts val="2090"/>
              <a:buNone/>
              <a:defRPr sz="2200">
                <a:solidFill>
                  <a:schemeClr val="dk1"/>
                </a:solidFill>
              </a:defRPr>
            </a:lvl1pPr>
            <a:lvl2pPr indent="-228600" lvl="1" marL="914400" algn="l">
              <a:spcBef>
                <a:spcPts val="360"/>
              </a:spcBef>
              <a:spcAft>
                <a:spcPts val="0"/>
              </a:spcAft>
              <a:buSzPts val="1530"/>
              <a:buNone/>
              <a:defRPr sz="1800">
                <a:solidFill>
                  <a:srgbClr val="888888"/>
                </a:solidFill>
              </a:defRPr>
            </a:lvl2pPr>
            <a:lvl3pPr indent="-228600" lvl="2" marL="1371600" algn="l">
              <a:spcBef>
                <a:spcPts val="320"/>
              </a:spcBef>
              <a:spcAft>
                <a:spcPts val="0"/>
              </a:spcAft>
              <a:buSzPts val="1120"/>
              <a:buNone/>
              <a:defRPr sz="1600">
                <a:solidFill>
                  <a:srgbClr val="888888"/>
                </a:solidFill>
              </a:defRPr>
            </a:lvl3pPr>
            <a:lvl4pPr indent="-228600" lvl="3" marL="1828800" algn="l">
              <a:spcBef>
                <a:spcPts val="280"/>
              </a:spcBef>
              <a:spcAft>
                <a:spcPts val="0"/>
              </a:spcAft>
              <a:buSzPts val="910"/>
              <a:buNone/>
              <a:defRPr sz="1400">
                <a:solidFill>
                  <a:srgbClr val="888888"/>
                </a:solidFill>
              </a:defRPr>
            </a:lvl4pPr>
            <a:lvl5pPr indent="-228600" lvl="4" marL="2286000" algn="l">
              <a:spcBef>
                <a:spcPts val="280"/>
              </a:spcBef>
              <a:spcAft>
                <a:spcPts val="0"/>
              </a:spcAft>
              <a:buSzPts val="910"/>
              <a:buNone/>
              <a:defRPr sz="1400">
                <a:solidFill>
                  <a:srgbClr val="888888"/>
                </a:solidFill>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9" name="Google Shape;39;p32"/>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2"/>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2"/>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33"/>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33"/>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norm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5" name="Google Shape;45;p33"/>
          <p:cNvSpPr txBox="1"/>
          <p:nvPr>
            <p:ph idx="2" type="body"/>
          </p:nvPr>
        </p:nvSpPr>
        <p:spPr>
          <a:xfrm>
            <a:off x="4648200" y="1920085"/>
            <a:ext cx="4038600" cy="4434840"/>
          </a:xfrm>
          <a:prstGeom prst="rect">
            <a:avLst/>
          </a:prstGeom>
          <a:noFill/>
          <a:ln>
            <a:noFill/>
          </a:ln>
        </p:spPr>
        <p:txBody>
          <a:bodyPr anchorCtr="0" anchor="t" bIns="45700" lIns="91425" spcFirstLastPara="1" rIns="91425" wrap="square" tIns="45700">
            <a:norm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6" name="Google Shape;46;p33"/>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3"/>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34"/>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4"/>
          <p:cNvSpPr txBox="1"/>
          <p:nvPr>
            <p:ph idx="1" type="body"/>
          </p:nvPr>
        </p:nvSpPr>
        <p:spPr>
          <a:xfrm>
            <a:off x="457200" y="1855248"/>
            <a:ext cx="4040188" cy="659352"/>
          </a:xfrm>
          <a:prstGeom prst="rect">
            <a:avLst/>
          </a:prstGeom>
          <a:noFill/>
          <a:ln>
            <a:noFill/>
          </a:ln>
        </p:spPr>
        <p:txBody>
          <a:bodyPr anchorCtr="0" anchor="ctr" bIns="0" lIns="45700" spcFirstLastPara="1" rIns="45700" wrap="square" tIns="0">
            <a:no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2" name="Google Shape;52;p34"/>
          <p:cNvSpPr txBox="1"/>
          <p:nvPr>
            <p:ph idx="2" type="body"/>
          </p:nvPr>
        </p:nvSpPr>
        <p:spPr>
          <a:xfrm>
            <a:off x="4645025" y="1859757"/>
            <a:ext cx="4041775" cy="654843"/>
          </a:xfrm>
          <a:prstGeom prst="rect">
            <a:avLst/>
          </a:prstGeom>
          <a:noFill/>
          <a:ln>
            <a:noFill/>
          </a:ln>
        </p:spPr>
        <p:txBody>
          <a:bodyPr anchorCtr="0" anchor="ctr" bIns="0" lIns="45700" spcFirstLastPara="1" rIns="45700" wrap="square" tIns="0">
            <a:norm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3" name="Google Shape;53;p34"/>
          <p:cNvSpPr txBox="1"/>
          <p:nvPr>
            <p:ph idx="3" type="body"/>
          </p:nvPr>
        </p:nvSpPr>
        <p:spPr>
          <a:xfrm>
            <a:off x="457200" y="2514600"/>
            <a:ext cx="4040188" cy="3845720"/>
          </a:xfrm>
          <a:prstGeom prst="rect">
            <a:avLst/>
          </a:prstGeom>
          <a:noFill/>
          <a:ln>
            <a:noFill/>
          </a:ln>
        </p:spPr>
        <p:txBody>
          <a:bodyPr anchorCtr="0" anchor="t" bIns="45700" lIns="91425" spcFirstLastPara="1" rIns="91425" wrap="square" tIns="0">
            <a:norm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4" name="Google Shape;54;p34"/>
          <p:cNvSpPr txBox="1"/>
          <p:nvPr>
            <p:ph idx="4" type="body"/>
          </p:nvPr>
        </p:nvSpPr>
        <p:spPr>
          <a:xfrm>
            <a:off x="4645025" y="2514600"/>
            <a:ext cx="4041775" cy="3845720"/>
          </a:xfrm>
          <a:prstGeom prst="rect">
            <a:avLst/>
          </a:prstGeom>
          <a:noFill/>
          <a:ln>
            <a:noFill/>
          </a:ln>
        </p:spPr>
        <p:txBody>
          <a:bodyPr anchorCtr="0" anchor="t" bIns="45700" lIns="91425" spcFirstLastPara="1" rIns="91425" wrap="square" tIns="0">
            <a:norm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5" name="Google Shape;55;p34"/>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4"/>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35"/>
          <p:cNvSpPr txBox="1"/>
          <p:nvPr>
            <p:ph type="title"/>
          </p:nvPr>
        </p:nvSpPr>
        <p:spPr>
          <a:xfrm>
            <a:off x="457200" y="704088"/>
            <a:ext cx="83058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5000"/>
              <a:buFont typeface="Calibri"/>
              <a:buNone/>
              <a:defRPr b="0" sz="50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5"/>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5"/>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5"/>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36"/>
          <p:cNvSpPr txBox="1"/>
          <p:nvPr>
            <p:ph type="title"/>
          </p:nvPr>
        </p:nvSpPr>
        <p:spPr>
          <a:xfrm>
            <a:off x="685800" y="514352"/>
            <a:ext cx="2743200" cy="116205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2600"/>
              <a:buFont typeface="Calibri"/>
              <a:buNone/>
              <a:defRPr b="0" sz="26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36"/>
          <p:cNvSpPr txBox="1"/>
          <p:nvPr>
            <p:ph idx="1" type="body"/>
          </p:nvPr>
        </p:nvSpPr>
        <p:spPr>
          <a:xfrm>
            <a:off x="685800" y="1676400"/>
            <a:ext cx="2743200" cy="4572000"/>
          </a:xfrm>
          <a:prstGeom prst="rect">
            <a:avLst/>
          </a:prstGeom>
          <a:noFill/>
          <a:ln>
            <a:noFill/>
          </a:ln>
        </p:spPr>
        <p:txBody>
          <a:bodyPr anchorCtr="0" anchor="t" bIns="45700" lIns="18275" spcFirstLastPara="1" rIns="18275" wrap="square" tIns="45700">
            <a:normAutofit/>
          </a:bodyPr>
          <a:lstStyle>
            <a:lvl1pPr indent="-228600" lvl="0" marL="457200" algn="l">
              <a:spcBef>
                <a:spcPts val="280"/>
              </a:spcBef>
              <a:spcAft>
                <a:spcPts val="0"/>
              </a:spcAft>
              <a:buSzPts val="1330"/>
              <a:buNone/>
              <a:defRPr sz="1400"/>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585"/>
              <a:buNone/>
              <a:defRPr sz="900"/>
            </a:lvl4pPr>
            <a:lvl5pPr indent="-228600" lvl="4" marL="2286000" algn="l">
              <a:spcBef>
                <a:spcPts val="180"/>
              </a:spcBef>
              <a:spcAft>
                <a:spcPts val="0"/>
              </a:spcAft>
              <a:buSzPts val="585"/>
              <a:buNone/>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6" name="Google Shape;66;p36"/>
          <p:cNvSpPr txBox="1"/>
          <p:nvPr>
            <p:ph idx="2" type="body"/>
          </p:nvPr>
        </p:nvSpPr>
        <p:spPr>
          <a:xfrm>
            <a:off x="3575050" y="1676400"/>
            <a:ext cx="5111750" cy="4572000"/>
          </a:xfrm>
          <a:prstGeom prst="rect">
            <a:avLst/>
          </a:prstGeom>
          <a:noFill/>
          <a:ln>
            <a:noFill/>
          </a:ln>
        </p:spPr>
        <p:txBody>
          <a:bodyPr anchorCtr="0" anchor="t" bIns="45700" lIns="91425" spcFirstLastPara="1" rIns="91425" wrap="square" tIns="0">
            <a:normAutofit/>
          </a:bodyPr>
          <a:lstStyle>
            <a:lvl1pPr indent="-397510" lvl="0" marL="457200" algn="l">
              <a:spcBef>
                <a:spcPts val="560"/>
              </a:spcBef>
              <a:spcAft>
                <a:spcPts val="0"/>
              </a:spcAft>
              <a:buSzPts val="2660"/>
              <a:buChar char="⚫"/>
              <a:defRPr sz="2800"/>
            </a:lvl1pPr>
            <a:lvl2pPr indent="-368935" lvl="1" marL="914400" algn="l">
              <a:spcBef>
                <a:spcPts val="520"/>
              </a:spcBef>
              <a:spcAft>
                <a:spcPts val="0"/>
              </a:spcAft>
              <a:buSzPts val="2210"/>
              <a:buChar char="⚫"/>
              <a:defRPr sz="2600"/>
            </a:lvl2pPr>
            <a:lvl3pPr indent="-335280" lvl="2" marL="1371600" algn="l">
              <a:spcBef>
                <a:spcPts val="480"/>
              </a:spcBef>
              <a:spcAft>
                <a:spcPts val="0"/>
              </a:spcAft>
              <a:buSzPts val="1680"/>
              <a:buChar char="⚫"/>
              <a:defRPr sz="2400"/>
            </a:lvl3pPr>
            <a:lvl4pPr indent="-311150" lvl="3" marL="1828800" algn="l">
              <a:spcBef>
                <a:spcPts val="400"/>
              </a:spcBef>
              <a:spcAft>
                <a:spcPts val="0"/>
              </a:spcAft>
              <a:buSzPts val="1300"/>
              <a:buChar char="⚫"/>
              <a:defRPr sz="20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7" name="Google Shape;67;p36"/>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6"/>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6"/>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37"/>
          <p:cNvSpPr/>
          <p:nvPr/>
        </p:nvSpPr>
        <p:spPr>
          <a:xfrm flipH="1" rot="-10380000">
            <a:off x="3165753" y="1108077"/>
            <a:ext cx="5257800" cy="4114800"/>
          </a:xfrm>
          <a:prstGeom prst="snipRoundRect">
            <a:avLst>
              <a:gd fmla="val 0" name="adj1"/>
              <a:gd fmla="val 3646" name="adj2"/>
            </a:avLst>
          </a:prstGeom>
          <a:solidFill>
            <a:srgbClr val="FFFFFF"/>
          </a:solidFill>
          <a:ln cap="rnd" cmpd="sng" w="9525">
            <a:solidFill>
              <a:srgbClr val="C0C0C0"/>
            </a:solidFill>
            <a:prstDash val="solid"/>
            <a:round/>
            <a:headEnd len="sm" w="sm" type="none"/>
            <a:tailEnd len="sm" w="sm" type="none"/>
          </a:ln>
          <a:effectLst>
            <a:outerShdw blurRad="63500" sx="98500" kx="100000" rotWithShape="0" algn="tl" dir="7500000" dist="38500" sy="10008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2" name="Google Shape;72;p37"/>
          <p:cNvSpPr/>
          <p:nvPr/>
        </p:nvSpPr>
        <p:spPr>
          <a:xfrm flipH="1" rot="-10380000">
            <a:off x="8004134" y="5359769"/>
            <a:ext cx="155448" cy="155448"/>
          </a:xfrm>
          <a:prstGeom prst="rtTriangle">
            <a:avLst/>
          </a:prstGeom>
          <a:solidFill>
            <a:srgbClr val="FFFFFF"/>
          </a:solidFill>
          <a:ln cap="flat" cmpd="sng" w="12700">
            <a:solidFill>
              <a:srgbClr val="FFFFFF"/>
            </a:solidFill>
            <a:prstDash val="solid"/>
            <a:bevel/>
            <a:headEnd len="sm" w="sm" type="none"/>
            <a:tailEnd len="sm" w="sm" type="none"/>
          </a:ln>
          <a:effectLst>
            <a:outerShdw blurRad="19685" rotWithShape="0" algn="tl" dir="12900000" dist="6350">
              <a:srgbClr val="000000">
                <a:alpha val="4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3" name="Google Shape;73;p37"/>
          <p:cNvSpPr txBox="1"/>
          <p:nvPr>
            <p:ph type="title"/>
          </p:nvPr>
        </p:nvSpPr>
        <p:spPr>
          <a:xfrm>
            <a:off x="609600" y="1176996"/>
            <a:ext cx="2212848" cy="1582621"/>
          </a:xfrm>
          <a:prstGeom prst="rect">
            <a:avLst/>
          </a:prstGeom>
          <a:noFill/>
          <a:ln>
            <a:noFill/>
          </a:ln>
        </p:spPr>
        <p:txBody>
          <a:bodyPr anchorCtr="0" anchor="b" bIns="45700" lIns="45700" spcFirstLastPara="1" rIns="45700" wrap="square" tIns="45700">
            <a:normAutofit/>
          </a:bodyPr>
          <a:lstStyle>
            <a:lvl1pPr lvl="0" algn="l">
              <a:spcBef>
                <a:spcPts val="0"/>
              </a:spcBef>
              <a:spcAft>
                <a:spcPts val="0"/>
              </a:spcAft>
              <a:buClr>
                <a:schemeClr val="dk2"/>
              </a:buClr>
              <a:buSzPts val="2000"/>
              <a:buFont typeface="Calibri"/>
              <a:buNone/>
              <a:defRPr b="1" sz="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7"/>
          <p:cNvSpPr txBox="1"/>
          <p:nvPr>
            <p:ph idx="1" type="body"/>
          </p:nvPr>
        </p:nvSpPr>
        <p:spPr>
          <a:xfrm>
            <a:off x="609600" y="2828785"/>
            <a:ext cx="2209800" cy="2179320"/>
          </a:xfrm>
          <a:prstGeom prst="rect">
            <a:avLst/>
          </a:prstGeom>
          <a:noFill/>
          <a:ln>
            <a:noFill/>
          </a:ln>
        </p:spPr>
        <p:txBody>
          <a:bodyPr anchorCtr="0" anchor="t" bIns="45700" lIns="64000" spcFirstLastPara="1" rIns="45700" wrap="square" tIns="45700">
            <a:normAutofit/>
          </a:bodyPr>
          <a:lstStyle>
            <a:lvl1pPr indent="-228600" lvl="0" marL="457200" algn="l">
              <a:spcBef>
                <a:spcPts val="250"/>
              </a:spcBef>
              <a:spcAft>
                <a:spcPts val="0"/>
              </a:spcAft>
              <a:buSzPts val="1235"/>
              <a:buFont typeface="Constantia"/>
              <a:buNone/>
              <a:defRPr sz="1300"/>
            </a:lvl1pPr>
            <a:lvl2pPr indent="-293369" lvl="1" marL="914400" algn="l">
              <a:spcBef>
                <a:spcPts val="240"/>
              </a:spcBef>
              <a:spcAft>
                <a:spcPts val="0"/>
              </a:spcAft>
              <a:buSzPts val="1020"/>
              <a:buChar char="⚫"/>
              <a:defRPr sz="1200"/>
            </a:lvl2pPr>
            <a:lvl3pPr indent="-273050" lvl="2" marL="1371600" algn="l">
              <a:spcBef>
                <a:spcPts val="200"/>
              </a:spcBef>
              <a:spcAft>
                <a:spcPts val="0"/>
              </a:spcAft>
              <a:buSzPts val="700"/>
              <a:buChar char="⚫"/>
              <a:defRPr sz="1000"/>
            </a:lvl3pPr>
            <a:lvl4pPr indent="-265747" lvl="3" marL="1828800" algn="l">
              <a:spcBef>
                <a:spcPts val="180"/>
              </a:spcBef>
              <a:spcAft>
                <a:spcPts val="0"/>
              </a:spcAft>
              <a:buSzPts val="585"/>
              <a:buChar char="⚫"/>
              <a:defRPr sz="900"/>
            </a:lvl4pPr>
            <a:lvl5pPr indent="-265747" lvl="4" marL="2286000" algn="l">
              <a:spcBef>
                <a:spcPts val="180"/>
              </a:spcBef>
              <a:spcAft>
                <a:spcPts val="0"/>
              </a:spcAft>
              <a:buSzPts val="585"/>
              <a:buChar char="⚫"/>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5" name="Google Shape;75;p37"/>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7"/>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7"/>
          <p:cNvSpPr txBox="1"/>
          <p:nvPr>
            <p:ph idx="12" type="sldNum"/>
          </p:nvPr>
        </p:nvSpPr>
        <p:spPr>
          <a:xfrm>
            <a:off x="8077200" y="6356350"/>
            <a:ext cx="6096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8" name="Google Shape;78;p37"/>
          <p:cNvSpPr/>
          <p:nvPr>
            <p:ph idx="2" type="pic"/>
          </p:nvPr>
        </p:nvSpPr>
        <p:spPr>
          <a:xfrm rot="420000">
            <a:off x="3485793" y="1199517"/>
            <a:ext cx="4617720" cy="3931920"/>
          </a:xfrm>
          <a:prstGeom prst="rect">
            <a:avLst/>
          </a:prstGeom>
          <a:solidFill>
            <a:schemeClr val="lt2"/>
          </a:solidFill>
          <a:ln cap="rnd" cmpd="sng" w="9525">
            <a:solidFill>
              <a:srgbClr val="C0C0C0"/>
            </a:solidFill>
            <a:prstDash val="solid"/>
            <a:round/>
            <a:headEnd len="sm" w="sm" type="none"/>
            <a:tailEnd len="sm" w="sm" type="none"/>
          </a:ln>
        </p:spPr>
      </p:sp>
      <p:sp>
        <p:nvSpPr>
          <p:cNvPr id="79" name="Google Shape;79;p37"/>
          <p:cNvSpPr/>
          <p:nvPr/>
        </p:nvSpPr>
        <p:spPr>
          <a:xfrm flipH="1" rot="10800000">
            <a:off x="-9525" y="5816600"/>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B90058">
                  <a:alpha val="44705"/>
                </a:srgbClr>
              </a:gs>
              <a:gs pos="100000">
                <a:srgbClr val="FFBF00">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80" name="Google Shape;80;p37"/>
          <p:cNvSpPr/>
          <p:nvPr/>
        </p:nvSpPr>
        <p:spPr>
          <a:xfrm flipH="1" rot="10800000">
            <a:off x="4381500" y="6219825"/>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D39100">
                  <a:alpha val="29803"/>
                </a:srgbClr>
              </a:gs>
              <a:gs pos="80000">
                <a:srgbClr val="F20069">
                  <a:alpha val="44705"/>
                </a:srgbClr>
              </a:gs>
              <a:gs pos="100000">
                <a:srgbClr val="F20069">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99"/>
        </a:solidFill>
      </p:bgPr>
    </p:bg>
    <p:spTree>
      <p:nvGrpSpPr>
        <p:cNvPr id="9" name="Shape 9"/>
        <p:cNvGrpSpPr/>
        <p:nvPr/>
      </p:nvGrpSpPr>
      <p:grpSpPr>
        <a:xfrm>
          <a:off x="0" y="0"/>
          <a:ext cx="0" cy="0"/>
          <a:chOff x="0" y="0"/>
          <a:chExt cx="0" cy="0"/>
        </a:xfrm>
      </p:grpSpPr>
      <p:sp>
        <p:nvSpPr>
          <p:cNvPr id="10" name="Google Shape;10;p28"/>
          <p:cNvSpPr/>
          <p:nvPr/>
        </p:nvSpPr>
        <p:spPr>
          <a:xfrm>
            <a:off x="-9525" y="-7144"/>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B90058">
                  <a:alpha val="44705"/>
                </a:srgbClr>
              </a:gs>
              <a:gs pos="100000">
                <a:srgbClr val="FFBF00">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onstantia"/>
              <a:ea typeface="Constantia"/>
              <a:cs typeface="Constantia"/>
              <a:sym typeface="Constantia"/>
            </a:endParaRPr>
          </a:p>
        </p:txBody>
      </p:sp>
      <p:sp>
        <p:nvSpPr>
          <p:cNvPr id="11" name="Google Shape;11;p28"/>
          <p:cNvSpPr/>
          <p:nvPr/>
        </p:nvSpPr>
        <p:spPr>
          <a:xfrm>
            <a:off x="4381500" y="-7144"/>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D39100">
                  <a:alpha val="29803"/>
                </a:srgbClr>
              </a:gs>
              <a:gs pos="80000">
                <a:srgbClr val="F20069">
                  <a:alpha val="44705"/>
                </a:srgbClr>
              </a:gs>
              <a:gs pos="100000">
                <a:srgbClr val="F20069">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onstantia"/>
              <a:ea typeface="Constantia"/>
              <a:cs typeface="Constantia"/>
              <a:sym typeface="Constantia"/>
            </a:endParaRPr>
          </a:p>
        </p:txBody>
      </p:sp>
      <p:sp>
        <p:nvSpPr>
          <p:cNvPr id="12" name="Google Shape;12;p28"/>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marR="0" rtl="0" algn="l">
              <a:spcBef>
                <a:spcPts val="0"/>
              </a:spcBef>
              <a:spcAft>
                <a:spcPts val="0"/>
              </a:spcAft>
              <a:buClr>
                <a:schemeClr val="dk2"/>
              </a:buClr>
              <a:buSzPts val="5000"/>
              <a:buFont typeface="Calibri"/>
              <a:buNone/>
              <a:defRPr b="0" i="0" sz="50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8"/>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14" name="Google Shape;14;p28"/>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4A5669"/>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5" name="Google Shape;15;p28"/>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4A5669"/>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6" name="Google Shape;16;p28"/>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i="0" sz="1200" u="none" cap="none" strike="noStrike">
                <a:solidFill>
                  <a:srgbClr val="4A5669"/>
                </a:solidFill>
                <a:latin typeface="Constantia"/>
                <a:ea typeface="Constantia"/>
                <a:cs typeface="Constantia"/>
                <a:sym typeface="Constantia"/>
              </a:defRPr>
            </a:lvl1pPr>
            <a:lvl2pPr indent="0" lvl="1" marL="0" marR="0" rtl="0" algn="r">
              <a:spcBef>
                <a:spcPts val="0"/>
              </a:spcBef>
              <a:buNone/>
              <a:defRPr b="0" i="0" sz="1200" u="none" cap="none" strike="noStrike">
                <a:solidFill>
                  <a:srgbClr val="4A5669"/>
                </a:solidFill>
                <a:latin typeface="Constantia"/>
                <a:ea typeface="Constantia"/>
                <a:cs typeface="Constantia"/>
                <a:sym typeface="Constantia"/>
              </a:defRPr>
            </a:lvl2pPr>
            <a:lvl3pPr indent="0" lvl="2" marL="0" marR="0" rtl="0" algn="r">
              <a:spcBef>
                <a:spcPts val="0"/>
              </a:spcBef>
              <a:buNone/>
              <a:defRPr b="0" i="0" sz="1200" u="none" cap="none" strike="noStrike">
                <a:solidFill>
                  <a:srgbClr val="4A5669"/>
                </a:solidFill>
                <a:latin typeface="Constantia"/>
                <a:ea typeface="Constantia"/>
                <a:cs typeface="Constantia"/>
                <a:sym typeface="Constantia"/>
              </a:defRPr>
            </a:lvl3pPr>
            <a:lvl4pPr indent="0" lvl="3" marL="0" marR="0" rtl="0" algn="r">
              <a:spcBef>
                <a:spcPts val="0"/>
              </a:spcBef>
              <a:buNone/>
              <a:defRPr b="0" i="0" sz="1200" u="none" cap="none" strike="noStrike">
                <a:solidFill>
                  <a:srgbClr val="4A5669"/>
                </a:solidFill>
                <a:latin typeface="Constantia"/>
                <a:ea typeface="Constantia"/>
                <a:cs typeface="Constantia"/>
                <a:sym typeface="Constantia"/>
              </a:defRPr>
            </a:lvl4pPr>
            <a:lvl5pPr indent="0" lvl="4" marL="0" marR="0" rtl="0" algn="r">
              <a:spcBef>
                <a:spcPts val="0"/>
              </a:spcBef>
              <a:buNone/>
              <a:defRPr b="0" i="0" sz="1200" u="none" cap="none" strike="noStrike">
                <a:solidFill>
                  <a:srgbClr val="4A5669"/>
                </a:solidFill>
                <a:latin typeface="Constantia"/>
                <a:ea typeface="Constantia"/>
                <a:cs typeface="Constantia"/>
                <a:sym typeface="Constantia"/>
              </a:defRPr>
            </a:lvl5pPr>
            <a:lvl6pPr indent="0" lvl="5" marL="0" marR="0" rtl="0" algn="r">
              <a:spcBef>
                <a:spcPts val="0"/>
              </a:spcBef>
              <a:buNone/>
              <a:defRPr b="0" i="0" sz="1200" u="none" cap="none" strike="noStrike">
                <a:solidFill>
                  <a:srgbClr val="4A5669"/>
                </a:solidFill>
                <a:latin typeface="Constantia"/>
                <a:ea typeface="Constantia"/>
                <a:cs typeface="Constantia"/>
                <a:sym typeface="Constantia"/>
              </a:defRPr>
            </a:lvl6pPr>
            <a:lvl7pPr indent="0" lvl="6" marL="0" marR="0" rtl="0" algn="r">
              <a:spcBef>
                <a:spcPts val="0"/>
              </a:spcBef>
              <a:buNone/>
              <a:defRPr b="0" i="0" sz="1200" u="none" cap="none" strike="noStrike">
                <a:solidFill>
                  <a:srgbClr val="4A5669"/>
                </a:solidFill>
                <a:latin typeface="Constantia"/>
                <a:ea typeface="Constantia"/>
                <a:cs typeface="Constantia"/>
                <a:sym typeface="Constantia"/>
              </a:defRPr>
            </a:lvl7pPr>
            <a:lvl8pPr indent="0" lvl="7" marL="0" marR="0" rtl="0" algn="r">
              <a:spcBef>
                <a:spcPts val="0"/>
              </a:spcBef>
              <a:buNone/>
              <a:defRPr b="0" i="0" sz="1200" u="none" cap="none" strike="noStrike">
                <a:solidFill>
                  <a:srgbClr val="4A5669"/>
                </a:solidFill>
                <a:latin typeface="Constantia"/>
                <a:ea typeface="Constantia"/>
                <a:cs typeface="Constantia"/>
                <a:sym typeface="Constantia"/>
              </a:defRPr>
            </a:lvl8pPr>
            <a:lvl9pPr indent="0" lvl="8" marL="0" marR="0" rtl="0" algn="r">
              <a:spcBef>
                <a:spcPts val="0"/>
              </a:spcBef>
              <a:buNone/>
              <a:defRPr b="0" i="0" sz="1200" u="none" cap="none" strike="noStrike">
                <a:solidFill>
                  <a:srgbClr val="4A5669"/>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grpSp>
        <p:nvGrpSpPr>
          <p:cNvPr id="17" name="Google Shape;17;p28"/>
          <p:cNvGrpSpPr/>
          <p:nvPr/>
        </p:nvGrpSpPr>
        <p:grpSpPr>
          <a:xfrm>
            <a:off x="-29294" y="-16113"/>
            <a:ext cx="9198255" cy="1086266"/>
            <a:chOff x="-29322" y="-1971"/>
            <a:chExt cx="9198255" cy="1086266"/>
          </a:xfrm>
        </p:grpSpPr>
        <p:sp>
          <p:nvSpPr>
            <p:cNvPr id="18" name="Google Shape;18;p28"/>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DEA10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19" name="Google Shape;19;p28"/>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8.png"/><Relationship Id="rId6"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23.jpg"/><Relationship Id="rId5"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www.google.com.eg/url?sa=i&amp;rct=j&amp;q=&amp;esrc=s&amp;source=images&amp;cd=&amp;cad=rja&amp;uact=8&amp;ved=0ahUKEwj76-bekZnTAhUJXBoKHVltDXkQjRwIBw&amp;url=http://medical-dictionary.thefreedictionary.com/sublingual&amp;psig=AFQjCNGtBuzFE8BqRySf9p5CqsgqbtQ3CQ&amp;ust=1491887603019045" TargetMode="Externa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www.google.co.uk/url?sa=i&amp;source=images&amp;cd=&amp;cad=rja&amp;docid=ShC04EJrmaQkPM&amp;tbnid=h1L5zIp_DGf5hM:&amp;ved=0CAgQjRwwAA&amp;url=http://www.heartstroketayside.scot.nhs.uk/default.aspx?NavigationID=558&amp;ei=wzt2Uo-bDuXH7Aaw6oCoCA&amp;psig=AFQjCNHGr1vwQxkuvYjqqelAbvEfDAbHKg&amp;ust=1383566659314386" TargetMode="External"/><Relationship Id="rId4" Type="http://schemas.openxmlformats.org/officeDocument/2006/relationships/image" Target="../media/image29.jpg"/><Relationship Id="rId5" Type="http://schemas.openxmlformats.org/officeDocument/2006/relationships/image" Target="../media/image27.png"/><Relationship Id="rId6"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0.png"/><Relationship Id="rId4" Type="http://schemas.openxmlformats.org/officeDocument/2006/relationships/image" Target="../media/image36.png"/><Relationship Id="rId5" Type="http://schemas.openxmlformats.org/officeDocument/2006/relationships/image" Target="../media/image33.png"/><Relationship Id="rId6"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2.jpg"/><Relationship Id="rId4" Type="http://schemas.openxmlformats.org/officeDocument/2006/relationships/image" Target="../media/image34.jpg"/><Relationship Id="rId5" Type="http://schemas.openxmlformats.org/officeDocument/2006/relationships/image" Target="../media/image31.gif"/><Relationship Id="rId6"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7.png"/><Relationship Id="rId4" Type="http://schemas.openxmlformats.org/officeDocument/2006/relationships/image" Target="../media/image40.png"/><Relationship Id="rId5" Type="http://schemas.openxmlformats.org/officeDocument/2006/relationships/image" Target="../media/image39.png"/><Relationship Id="rId6" Type="http://schemas.openxmlformats.org/officeDocument/2006/relationships/image" Target="../media/image4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www.google.com.eg/url?sa=i&amp;rct=j&amp;q=&amp;esrc=s&amp;source=images&amp;cd=&amp;cad=rja&amp;uact=8&amp;ved=0ahUKEwja4PfkxorTAhVGqxoKHf33DaQQjRwIBw&amp;url=https://www.pinterest.com/simonhogan13/cartoons/&amp;bvm=bv.151426398,d.d2s&amp;psig=AFQjCNHT7d_J1L-JQ5CEYIeXHfv-TBj5xQ&amp;ust=1491386522738325" TargetMode="External"/><Relationship Id="rId4" Type="http://schemas.openxmlformats.org/officeDocument/2006/relationships/image" Target="../media/image5.jpg"/><Relationship Id="rId9" Type="http://schemas.openxmlformats.org/officeDocument/2006/relationships/image" Target="../media/image4.jpg"/><Relationship Id="rId5" Type="http://schemas.openxmlformats.org/officeDocument/2006/relationships/image" Target="../media/image7.jpg"/><Relationship Id="rId6" Type="http://schemas.openxmlformats.org/officeDocument/2006/relationships/image" Target="../media/image2.jpg"/><Relationship Id="rId7" Type="http://schemas.openxmlformats.org/officeDocument/2006/relationships/hyperlink" Target="http://www.typesofeverything.com/wp-content/uploads/2010/12/Heart-Attack.jpg" TargetMode="External"/><Relationship Id="rId8"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Resistance vessels Page1" id="97" name="Google Shape;97;p1"/>
          <p:cNvPicPr preferRelativeResize="0"/>
          <p:nvPr/>
        </p:nvPicPr>
        <p:blipFill rotWithShape="1">
          <a:blip r:embed="rId3">
            <a:alphaModFix/>
          </a:blip>
          <a:srcRect b="44943" l="29214" r="12690" t="10112"/>
          <a:stretch/>
        </p:blipFill>
        <p:spPr>
          <a:xfrm>
            <a:off x="5486400" y="914400"/>
            <a:ext cx="3505200" cy="5638800"/>
          </a:xfrm>
          <a:prstGeom prst="rect">
            <a:avLst/>
          </a:prstGeom>
          <a:noFill/>
          <a:ln cap="flat" cmpd="sng" w="9525">
            <a:solidFill>
              <a:schemeClr val="accent1"/>
            </a:solidFill>
            <a:prstDash val="solid"/>
            <a:round/>
            <a:headEnd len="sm" w="sm" type="none"/>
            <a:tailEnd len="sm" w="sm" type="none"/>
          </a:ln>
        </p:spPr>
      </p:pic>
      <p:sp>
        <p:nvSpPr>
          <p:cNvPr id="98" name="Google Shape;98;p1"/>
          <p:cNvSpPr txBox="1"/>
          <p:nvPr/>
        </p:nvSpPr>
        <p:spPr>
          <a:xfrm>
            <a:off x="451022" y="164812"/>
            <a:ext cx="4343400" cy="58477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Algerian"/>
                <a:ea typeface="Algerian"/>
                <a:cs typeface="Algerian"/>
                <a:sym typeface="Algerian"/>
              </a:rPr>
              <a:t>Antianginal Drugs</a:t>
            </a:r>
            <a:endParaRPr/>
          </a:p>
        </p:txBody>
      </p:sp>
      <p:sp>
        <p:nvSpPr>
          <p:cNvPr id="99" name="Google Shape;99;p1"/>
          <p:cNvSpPr txBox="1"/>
          <p:nvPr/>
        </p:nvSpPr>
        <p:spPr>
          <a:xfrm>
            <a:off x="152400" y="891697"/>
            <a:ext cx="4343400" cy="58477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Algerian"/>
                <a:ea typeface="Algerian"/>
                <a:cs typeface="Algerian"/>
                <a:sym typeface="Algerian"/>
              </a:rPr>
              <a:t>Learning outcomes</a:t>
            </a:r>
            <a:endParaRPr/>
          </a:p>
        </p:txBody>
      </p:sp>
      <p:sp>
        <p:nvSpPr>
          <p:cNvPr id="100" name="Google Shape;100;p1"/>
          <p:cNvSpPr txBox="1"/>
          <p:nvPr/>
        </p:nvSpPr>
        <p:spPr>
          <a:xfrm>
            <a:off x="152400" y="1677318"/>
            <a:ext cx="5105400" cy="124649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15384"/>
              </a:lnSpc>
              <a:spcBef>
                <a:spcPts val="0"/>
              </a:spcBef>
              <a:spcAft>
                <a:spcPts val="0"/>
              </a:spcAft>
              <a:buNone/>
            </a:pPr>
            <a:r>
              <a:rPr b="1" lang="en-US" sz="2600">
                <a:solidFill>
                  <a:schemeClr val="dk1"/>
                </a:solidFill>
                <a:latin typeface="Arial Narrow"/>
                <a:ea typeface="Arial Narrow"/>
                <a:cs typeface="Arial Narrow"/>
                <a:sym typeface="Arial Narrow"/>
              </a:rPr>
              <a:t>Recognize variables contributing to a </a:t>
            </a:r>
            <a:r>
              <a:rPr b="1" lang="en-US" sz="2600" u="sng">
                <a:solidFill>
                  <a:schemeClr val="dk1"/>
                </a:solidFill>
                <a:latin typeface="Arial Narrow"/>
                <a:ea typeface="Arial Narrow"/>
                <a:cs typeface="Arial Narrow"/>
                <a:sym typeface="Arial Narrow"/>
              </a:rPr>
              <a:t>balanced</a:t>
            </a:r>
            <a:r>
              <a:rPr b="1" lang="en-US" sz="2600">
                <a:solidFill>
                  <a:schemeClr val="dk1"/>
                </a:solidFill>
                <a:latin typeface="Arial Narrow"/>
                <a:ea typeface="Arial Narrow"/>
                <a:cs typeface="Arial Narrow"/>
                <a:sym typeface="Arial Narrow"/>
              </a:rPr>
              <a:t> myocardial supply versus demand</a:t>
            </a:r>
            <a:endParaRPr/>
          </a:p>
        </p:txBody>
      </p:sp>
      <p:sp>
        <p:nvSpPr>
          <p:cNvPr id="101" name="Google Shape;101;p1"/>
          <p:cNvSpPr txBox="1"/>
          <p:nvPr/>
        </p:nvSpPr>
        <p:spPr>
          <a:xfrm>
            <a:off x="114300" y="3124659"/>
            <a:ext cx="5257800" cy="1631216"/>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15384"/>
              </a:lnSpc>
              <a:spcBef>
                <a:spcPts val="0"/>
              </a:spcBef>
              <a:spcAft>
                <a:spcPts val="0"/>
              </a:spcAft>
              <a:buNone/>
            </a:pPr>
            <a:r>
              <a:rPr b="1" lang="en-US" sz="2600">
                <a:solidFill>
                  <a:schemeClr val="dk1"/>
                </a:solidFill>
                <a:latin typeface="Arial Narrow"/>
                <a:ea typeface="Arial Narrow"/>
                <a:cs typeface="Arial Narrow"/>
                <a:sym typeface="Arial Narrow"/>
              </a:rPr>
              <a:t>Expand on the drugs used to alleviate acute anginal attacks versus those meant for prophylaxis &amp; improvement of survival </a:t>
            </a:r>
            <a:endParaRPr/>
          </a:p>
        </p:txBody>
      </p:sp>
      <p:sp>
        <p:nvSpPr>
          <p:cNvPr id="102" name="Google Shape;102;p1"/>
          <p:cNvSpPr txBox="1"/>
          <p:nvPr/>
        </p:nvSpPr>
        <p:spPr>
          <a:xfrm>
            <a:off x="152400" y="5105400"/>
            <a:ext cx="5257800" cy="124649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15384"/>
              </a:lnSpc>
              <a:spcBef>
                <a:spcPts val="0"/>
              </a:spcBef>
              <a:spcAft>
                <a:spcPts val="0"/>
              </a:spcAft>
              <a:buNone/>
            </a:pPr>
            <a:r>
              <a:rPr b="1" lang="en-US" sz="2600">
                <a:solidFill>
                  <a:schemeClr val="dk1"/>
                </a:solidFill>
                <a:latin typeface="Arial Narrow"/>
                <a:ea typeface="Arial Narrow"/>
                <a:cs typeface="Arial Narrow"/>
                <a:sym typeface="Arial Narrow"/>
              </a:rPr>
              <a:t>Detail the pharmacology of nitrates, other vasodilators, &amp; other drugs used as antianginal therapy.</a:t>
            </a:r>
            <a:endParaRPr/>
          </a:p>
        </p:txBody>
      </p:sp>
      <p:sp>
        <p:nvSpPr>
          <p:cNvPr id="103" name="Google Shape;103;p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0"/>
          <p:cNvSpPr txBox="1"/>
          <p:nvPr/>
        </p:nvSpPr>
        <p:spPr>
          <a:xfrm>
            <a:off x="533400" y="2590800"/>
            <a:ext cx="6400800" cy="1077218"/>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Algerian"/>
                <a:ea typeface="Algerian"/>
                <a:cs typeface="Algerian"/>
                <a:sym typeface="Algerian"/>
              </a:rPr>
              <a:t>What triggers the onset of symptoms in helmi?</a:t>
            </a:r>
            <a:endParaRPr/>
          </a:p>
        </p:txBody>
      </p:sp>
      <p:pic>
        <p:nvPicPr>
          <p:cNvPr descr="http://exchanges.wiley.com/blog/wp-content/uploads/2013/06/stethoscope.jpg" id="193" name="Google Shape;193;p10">
            <a:hlinkClick r:id="rId3"/>
          </p:cNvPr>
          <p:cNvPicPr preferRelativeResize="0"/>
          <p:nvPr/>
        </p:nvPicPr>
        <p:blipFill rotWithShape="1">
          <a:blip r:embed="rId4">
            <a:alphaModFix/>
          </a:blip>
          <a:srcRect b="0" l="0" r="0" t="0"/>
          <a:stretch/>
        </p:blipFill>
        <p:spPr>
          <a:xfrm>
            <a:off x="6019800" y="762000"/>
            <a:ext cx="2590800" cy="1371600"/>
          </a:xfrm>
          <a:prstGeom prst="rect">
            <a:avLst/>
          </a:prstGeom>
          <a:noFill/>
          <a:ln>
            <a:noFill/>
          </a:ln>
        </p:spPr>
      </p:pic>
      <p:sp>
        <p:nvSpPr>
          <p:cNvPr id="194" name="Google Shape;194;p10"/>
          <p:cNvSpPr txBox="1"/>
          <p:nvPr/>
        </p:nvSpPr>
        <p:spPr>
          <a:xfrm>
            <a:off x="533400" y="990600"/>
            <a:ext cx="3657600" cy="58477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Algerian"/>
                <a:ea typeface="Algerian"/>
                <a:cs typeface="Algerian"/>
                <a:sym typeface="Algerian"/>
              </a:rPr>
              <a:t>Minicase</a:t>
            </a:r>
            <a:endParaRPr sz="3200">
              <a:solidFill>
                <a:schemeClr val="dk1"/>
              </a:solidFill>
              <a:latin typeface="Algerian"/>
              <a:ea typeface="Algerian"/>
              <a:cs typeface="Algerian"/>
              <a:sym typeface="Algerian"/>
            </a:endParaRPr>
          </a:p>
        </p:txBody>
      </p:sp>
      <p:sp>
        <p:nvSpPr>
          <p:cNvPr id="195" name="Google Shape;195;p10"/>
          <p:cNvSpPr txBox="1"/>
          <p:nvPr/>
        </p:nvSpPr>
        <p:spPr>
          <a:xfrm>
            <a:off x="533400" y="3962400"/>
            <a:ext cx="6400800" cy="1077218"/>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Algerian"/>
                <a:ea typeface="Algerian"/>
                <a:cs typeface="Algerian"/>
                <a:sym typeface="Algerian"/>
              </a:rPr>
              <a:t>What factors worsen the symptoms in case of Helmi?</a:t>
            </a:r>
            <a:endParaRPr/>
          </a:p>
        </p:txBody>
      </p:sp>
      <p:sp>
        <p:nvSpPr>
          <p:cNvPr id="196" name="Google Shape;196;p10"/>
          <p:cNvSpPr txBox="1"/>
          <p:nvPr/>
        </p:nvSpPr>
        <p:spPr>
          <a:xfrm>
            <a:off x="533400" y="5410200"/>
            <a:ext cx="7315200" cy="1077218"/>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Algerian"/>
                <a:ea typeface="Algerian"/>
                <a:cs typeface="Algerian"/>
                <a:sym typeface="Algerian"/>
              </a:rPr>
              <a:t>What is the possible underlying cause of angina in Helmi?</a:t>
            </a:r>
            <a:endParaRPr/>
          </a:p>
        </p:txBody>
      </p:sp>
      <p:sp>
        <p:nvSpPr>
          <p:cNvPr id="197" name="Google Shape;197;p10"/>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11"/>
          <p:cNvPicPr preferRelativeResize="0"/>
          <p:nvPr/>
        </p:nvPicPr>
        <p:blipFill rotWithShape="1">
          <a:blip r:embed="rId3">
            <a:alphaModFix/>
          </a:blip>
          <a:srcRect b="0" l="0" r="0" t="0"/>
          <a:stretch/>
        </p:blipFill>
        <p:spPr>
          <a:xfrm>
            <a:off x="1295400" y="609600"/>
            <a:ext cx="5915025" cy="1200150"/>
          </a:xfrm>
          <a:prstGeom prst="rect">
            <a:avLst/>
          </a:prstGeom>
          <a:noFill/>
          <a:ln>
            <a:noFill/>
          </a:ln>
        </p:spPr>
      </p:pic>
      <p:pic>
        <p:nvPicPr>
          <p:cNvPr id="204" name="Google Shape;204;p11"/>
          <p:cNvPicPr preferRelativeResize="0"/>
          <p:nvPr/>
        </p:nvPicPr>
        <p:blipFill rotWithShape="1">
          <a:blip r:embed="rId4">
            <a:alphaModFix/>
          </a:blip>
          <a:srcRect b="0" l="0" r="0" t="0"/>
          <a:stretch/>
        </p:blipFill>
        <p:spPr>
          <a:xfrm>
            <a:off x="838200" y="2286000"/>
            <a:ext cx="2676525" cy="4057650"/>
          </a:xfrm>
          <a:prstGeom prst="rect">
            <a:avLst/>
          </a:prstGeom>
          <a:noFill/>
          <a:ln>
            <a:noFill/>
          </a:ln>
        </p:spPr>
      </p:pic>
      <p:pic>
        <p:nvPicPr>
          <p:cNvPr id="205" name="Google Shape;205;p11"/>
          <p:cNvPicPr preferRelativeResize="0"/>
          <p:nvPr/>
        </p:nvPicPr>
        <p:blipFill rotWithShape="1">
          <a:blip r:embed="rId5">
            <a:alphaModFix/>
          </a:blip>
          <a:srcRect b="0" l="0" r="0" t="0"/>
          <a:stretch/>
        </p:blipFill>
        <p:spPr>
          <a:xfrm>
            <a:off x="3733800" y="2286000"/>
            <a:ext cx="2705100" cy="3981450"/>
          </a:xfrm>
          <a:prstGeom prst="rect">
            <a:avLst/>
          </a:prstGeom>
          <a:noFill/>
          <a:ln>
            <a:noFill/>
          </a:ln>
        </p:spPr>
      </p:pic>
      <p:pic>
        <p:nvPicPr>
          <p:cNvPr id="206" name="Google Shape;206;p11"/>
          <p:cNvPicPr preferRelativeResize="0"/>
          <p:nvPr/>
        </p:nvPicPr>
        <p:blipFill rotWithShape="1">
          <a:blip r:embed="rId6">
            <a:alphaModFix/>
          </a:blip>
          <a:srcRect b="0" l="0" r="0" t="0"/>
          <a:stretch/>
        </p:blipFill>
        <p:spPr>
          <a:xfrm>
            <a:off x="6705600" y="2286000"/>
            <a:ext cx="2209800" cy="3962400"/>
          </a:xfrm>
          <a:prstGeom prst="rect">
            <a:avLst/>
          </a:prstGeom>
          <a:noFill/>
          <a:ln>
            <a:noFill/>
          </a:ln>
        </p:spPr>
      </p:pic>
      <p:sp>
        <p:nvSpPr>
          <p:cNvPr id="207" name="Google Shape;207;p1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2"/>
          <p:cNvSpPr txBox="1"/>
          <p:nvPr/>
        </p:nvSpPr>
        <p:spPr>
          <a:xfrm>
            <a:off x="304800" y="304800"/>
            <a:ext cx="71628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0000"/>
                </a:solidFill>
                <a:latin typeface="Algerian"/>
                <a:ea typeface="Algerian"/>
                <a:cs typeface="Algerian"/>
                <a:sym typeface="Algerian"/>
              </a:rPr>
              <a:t>Treatment of angina pectoris</a:t>
            </a:r>
            <a:endParaRPr/>
          </a:p>
        </p:txBody>
      </p:sp>
      <p:sp>
        <p:nvSpPr>
          <p:cNvPr id="214" name="Google Shape;214;p12"/>
          <p:cNvSpPr txBox="1"/>
          <p:nvPr/>
        </p:nvSpPr>
        <p:spPr>
          <a:xfrm>
            <a:off x="228600" y="1066800"/>
            <a:ext cx="71628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nton"/>
                <a:ea typeface="Anton"/>
                <a:cs typeface="Anton"/>
                <a:sym typeface="Anton"/>
              </a:rPr>
              <a:t>1-Agents that improve symptoms &amp; ischemia</a:t>
            </a:r>
            <a:endParaRPr/>
          </a:p>
        </p:txBody>
      </p:sp>
      <p:pic>
        <p:nvPicPr>
          <p:cNvPr id="215" name="Google Shape;215;p12"/>
          <p:cNvPicPr preferRelativeResize="0"/>
          <p:nvPr/>
        </p:nvPicPr>
        <p:blipFill rotWithShape="1">
          <a:blip r:embed="rId3">
            <a:alphaModFix/>
          </a:blip>
          <a:srcRect b="0" l="0" r="0" t="0"/>
          <a:stretch/>
        </p:blipFill>
        <p:spPr>
          <a:xfrm>
            <a:off x="228600" y="2209800"/>
            <a:ext cx="7620000" cy="4419600"/>
          </a:xfrm>
          <a:prstGeom prst="rect">
            <a:avLst/>
          </a:prstGeom>
          <a:noFill/>
          <a:ln>
            <a:noFill/>
          </a:ln>
        </p:spPr>
      </p:pic>
      <p:pic>
        <p:nvPicPr>
          <p:cNvPr id="216" name="Google Shape;216;p12"/>
          <p:cNvPicPr preferRelativeResize="0"/>
          <p:nvPr/>
        </p:nvPicPr>
        <p:blipFill rotWithShape="1">
          <a:blip r:embed="rId4">
            <a:alphaModFix/>
          </a:blip>
          <a:srcRect b="0" l="0" r="0" t="0"/>
          <a:stretch/>
        </p:blipFill>
        <p:spPr>
          <a:xfrm>
            <a:off x="152400" y="1600200"/>
            <a:ext cx="3343275" cy="561975"/>
          </a:xfrm>
          <a:prstGeom prst="rect">
            <a:avLst/>
          </a:prstGeom>
          <a:noFill/>
          <a:ln>
            <a:noFill/>
          </a:ln>
        </p:spPr>
      </p:pic>
      <p:pic>
        <p:nvPicPr>
          <p:cNvPr id="217" name="Google Shape;217;p12"/>
          <p:cNvPicPr preferRelativeResize="0"/>
          <p:nvPr/>
        </p:nvPicPr>
        <p:blipFill rotWithShape="1">
          <a:blip r:embed="rId5">
            <a:alphaModFix/>
          </a:blip>
          <a:srcRect b="0" l="0" r="0" t="0"/>
          <a:stretch/>
        </p:blipFill>
        <p:spPr>
          <a:xfrm>
            <a:off x="228600" y="2209800"/>
            <a:ext cx="7629525" cy="4467225"/>
          </a:xfrm>
          <a:prstGeom prst="rect">
            <a:avLst/>
          </a:prstGeom>
          <a:noFill/>
          <a:ln>
            <a:noFill/>
          </a:ln>
        </p:spPr>
      </p:pic>
      <p:sp>
        <p:nvSpPr>
          <p:cNvPr id="218" name="Google Shape;218;p12"/>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3"/>
          <p:cNvSpPr txBox="1"/>
          <p:nvPr/>
        </p:nvSpPr>
        <p:spPr>
          <a:xfrm>
            <a:off x="304800" y="304800"/>
            <a:ext cx="71628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0000"/>
                </a:solidFill>
                <a:latin typeface="Algerian"/>
                <a:ea typeface="Algerian"/>
                <a:cs typeface="Algerian"/>
                <a:sym typeface="Algerian"/>
              </a:rPr>
              <a:t>Treatment of angina pectoris</a:t>
            </a:r>
            <a:endParaRPr/>
          </a:p>
        </p:txBody>
      </p:sp>
      <p:sp>
        <p:nvSpPr>
          <p:cNvPr id="225" name="Google Shape;225;p13"/>
          <p:cNvSpPr txBox="1"/>
          <p:nvPr/>
        </p:nvSpPr>
        <p:spPr>
          <a:xfrm>
            <a:off x="228600" y="1219200"/>
            <a:ext cx="71628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nton"/>
                <a:ea typeface="Anton"/>
                <a:cs typeface="Anton"/>
                <a:sym typeface="Anton"/>
              </a:rPr>
              <a:t>2-Agents that improve prognosis</a:t>
            </a:r>
            <a:endParaRPr/>
          </a:p>
        </p:txBody>
      </p:sp>
      <p:sp>
        <p:nvSpPr>
          <p:cNvPr id="226" name="Google Shape;226;p13"/>
          <p:cNvSpPr txBox="1"/>
          <p:nvPr/>
        </p:nvSpPr>
        <p:spPr>
          <a:xfrm>
            <a:off x="228600" y="2133600"/>
            <a:ext cx="7162800" cy="424732"/>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342900" lvl="0" marL="342900" marR="0" rtl="0" algn="l">
              <a:lnSpc>
                <a:spcPct val="90000"/>
              </a:lnSpc>
              <a:spcBef>
                <a:spcPts val="0"/>
              </a:spcBef>
              <a:spcAft>
                <a:spcPts val="0"/>
              </a:spcAft>
              <a:buClr>
                <a:schemeClr val="dk1"/>
              </a:buClr>
              <a:buSzPts val="2400"/>
              <a:buFont typeface="Arial Narrow"/>
              <a:buChar char="•"/>
            </a:pPr>
            <a:r>
              <a:rPr b="1" lang="en-US" sz="2400">
                <a:solidFill>
                  <a:schemeClr val="dk1"/>
                </a:solidFill>
                <a:latin typeface="Arial Narrow"/>
                <a:ea typeface="Arial Narrow"/>
                <a:cs typeface="Arial Narrow"/>
                <a:sym typeface="Arial Narrow"/>
              </a:rPr>
              <a:t>Aspirin / Other antiplatelets</a:t>
            </a:r>
            <a:endParaRPr b="1" sz="2400">
              <a:solidFill>
                <a:schemeClr val="dk1"/>
              </a:solidFill>
              <a:latin typeface="Arial Narrow"/>
              <a:ea typeface="Arial Narrow"/>
              <a:cs typeface="Arial Narrow"/>
              <a:sym typeface="Arial Narrow"/>
            </a:endParaRPr>
          </a:p>
        </p:txBody>
      </p:sp>
      <p:sp>
        <p:nvSpPr>
          <p:cNvPr id="227" name="Google Shape;227;p13"/>
          <p:cNvSpPr txBox="1"/>
          <p:nvPr/>
        </p:nvSpPr>
        <p:spPr>
          <a:xfrm>
            <a:off x="228600" y="4724400"/>
            <a:ext cx="7239000" cy="424732"/>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342900" lvl="0" marL="342900" marR="0" rtl="0" algn="l">
              <a:lnSpc>
                <a:spcPct val="90000"/>
              </a:lnSpc>
              <a:spcBef>
                <a:spcPts val="0"/>
              </a:spcBef>
              <a:spcAft>
                <a:spcPts val="0"/>
              </a:spcAft>
              <a:buClr>
                <a:schemeClr val="dk1"/>
              </a:buClr>
              <a:buSzPts val="2400"/>
              <a:buFont typeface="Arial Narrow"/>
              <a:buChar char="•"/>
            </a:pPr>
            <a:r>
              <a:rPr b="1" lang="en-US" sz="2400">
                <a:solidFill>
                  <a:schemeClr val="dk1"/>
                </a:solidFill>
                <a:latin typeface="Arial Narrow"/>
                <a:ea typeface="Arial Narrow"/>
                <a:cs typeface="Arial Narrow"/>
                <a:sym typeface="Arial Narrow"/>
              </a:rPr>
              <a:t>β-AD blockers</a:t>
            </a:r>
            <a:endParaRPr/>
          </a:p>
        </p:txBody>
      </p:sp>
      <p:sp>
        <p:nvSpPr>
          <p:cNvPr id="228" name="Google Shape;228;p13"/>
          <p:cNvSpPr txBox="1"/>
          <p:nvPr/>
        </p:nvSpPr>
        <p:spPr>
          <a:xfrm>
            <a:off x="228600" y="3810000"/>
            <a:ext cx="7162800" cy="424732"/>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342900" lvl="0" marL="342900" marR="0" rtl="0" algn="l">
              <a:lnSpc>
                <a:spcPct val="90000"/>
              </a:lnSpc>
              <a:spcBef>
                <a:spcPts val="0"/>
              </a:spcBef>
              <a:spcAft>
                <a:spcPts val="0"/>
              </a:spcAft>
              <a:buClr>
                <a:schemeClr val="dk1"/>
              </a:buClr>
              <a:buSzPts val="2400"/>
              <a:buFont typeface="Arial Narrow"/>
              <a:buChar char="•"/>
            </a:pPr>
            <a:r>
              <a:rPr b="1" lang="en-US" sz="2400">
                <a:solidFill>
                  <a:schemeClr val="dk1"/>
                </a:solidFill>
                <a:latin typeface="Arial Narrow"/>
                <a:ea typeface="Arial Narrow"/>
                <a:cs typeface="Arial Narrow"/>
                <a:sym typeface="Arial Narrow"/>
              </a:rPr>
              <a:t>ACE Inhibitors</a:t>
            </a:r>
            <a:endParaRPr/>
          </a:p>
        </p:txBody>
      </p:sp>
      <p:sp>
        <p:nvSpPr>
          <p:cNvPr id="229" name="Google Shape;229;p13"/>
          <p:cNvSpPr txBox="1"/>
          <p:nvPr/>
        </p:nvSpPr>
        <p:spPr>
          <a:xfrm>
            <a:off x="228600" y="3048000"/>
            <a:ext cx="7239000" cy="424732"/>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342900" lvl="0" marL="342900" marR="0" rtl="0" algn="l">
              <a:lnSpc>
                <a:spcPct val="90000"/>
              </a:lnSpc>
              <a:spcBef>
                <a:spcPts val="0"/>
              </a:spcBef>
              <a:spcAft>
                <a:spcPts val="0"/>
              </a:spcAft>
              <a:buClr>
                <a:schemeClr val="dk1"/>
              </a:buClr>
              <a:buSzPts val="2400"/>
              <a:buFont typeface="Arial Narrow"/>
              <a:buChar char="•"/>
            </a:pPr>
            <a:r>
              <a:rPr b="1" lang="en-US" sz="2400">
                <a:solidFill>
                  <a:schemeClr val="dk1"/>
                </a:solidFill>
                <a:latin typeface="Arial Narrow"/>
                <a:ea typeface="Arial Narrow"/>
                <a:cs typeface="Arial Narrow"/>
                <a:sym typeface="Arial Narrow"/>
              </a:rPr>
              <a:t>Statins</a:t>
            </a:r>
            <a:endParaRPr b="1" sz="2400">
              <a:solidFill>
                <a:schemeClr val="dk1"/>
              </a:solidFill>
              <a:latin typeface="Arial Narrow"/>
              <a:ea typeface="Arial Narrow"/>
              <a:cs typeface="Arial Narrow"/>
              <a:sym typeface="Arial Narrow"/>
            </a:endParaRPr>
          </a:p>
        </p:txBody>
      </p:sp>
      <p:sp>
        <p:nvSpPr>
          <p:cNvPr id="230" name="Google Shape;230;p1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4"/>
          <p:cNvSpPr txBox="1"/>
          <p:nvPr/>
        </p:nvSpPr>
        <p:spPr>
          <a:xfrm>
            <a:off x="381000" y="1524000"/>
            <a:ext cx="42672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lgerian"/>
                <a:ea typeface="Algerian"/>
                <a:cs typeface="Algerian"/>
                <a:sym typeface="Algerian"/>
              </a:rPr>
              <a:t>Mechanism of action</a:t>
            </a:r>
            <a:endParaRPr/>
          </a:p>
        </p:txBody>
      </p:sp>
      <p:pic>
        <p:nvPicPr>
          <p:cNvPr descr="nitrodilator%20mech" id="237" name="Google Shape;237;p14"/>
          <p:cNvPicPr preferRelativeResize="0"/>
          <p:nvPr/>
        </p:nvPicPr>
        <p:blipFill rotWithShape="1">
          <a:blip r:embed="rId3">
            <a:alphaModFix/>
          </a:blip>
          <a:srcRect b="0" l="0" r="0" t="0"/>
          <a:stretch/>
        </p:blipFill>
        <p:spPr>
          <a:xfrm>
            <a:off x="1524000" y="2362200"/>
            <a:ext cx="4419600" cy="2667000"/>
          </a:xfrm>
          <a:prstGeom prst="rect">
            <a:avLst/>
          </a:prstGeom>
          <a:noFill/>
          <a:ln>
            <a:noFill/>
          </a:ln>
        </p:spPr>
      </p:pic>
      <p:sp>
        <p:nvSpPr>
          <p:cNvPr id="238" name="Google Shape;238;p14"/>
          <p:cNvSpPr txBox="1"/>
          <p:nvPr/>
        </p:nvSpPr>
        <p:spPr>
          <a:xfrm>
            <a:off x="533400" y="5181600"/>
            <a:ext cx="7696200" cy="830997"/>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lgerian"/>
                <a:ea typeface="Algerian"/>
                <a:cs typeface="Algerian"/>
                <a:sym typeface="Algerian"/>
              </a:rPr>
              <a:t>N</a:t>
            </a:r>
            <a:r>
              <a:rPr lang="en-US" sz="2400">
                <a:solidFill>
                  <a:schemeClr val="dk1"/>
                </a:solidFill>
                <a:latin typeface="Arial Black"/>
                <a:ea typeface="Arial Black"/>
                <a:cs typeface="Arial Black"/>
                <a:sym typeface="Arial Black"/>
              </a:rPr>
              <a:t>itric oxide binds to guanylate cyclase in vascular smooth muscle cell to form cGMP.</a:t>
            </a:r>
            <a:endParaRPr sz="2400">
              <a:solidFill>
                <a:schemeClr val="dk1"/>
              </a:solidFill>
              <a:latin typeface="Algerian"/>
              <a:ea typeface="Algerian"/>
              <a:cs typeface="Algerian"/>
              <a:sym typeface="Algerian"/>
            </a:endParaRPr>
          </a:p>
        </p:txBody>
      </p:sp>
      <p:sp>
        <p:nvSpPr>
          <p:cNvPr id="239" name="Google Shape;239;p14"/>
          <p:cNvSpPr txBox="1"/>
          <p:nvPr/>
        </p:nvSpPr>
        <p:spPr>
          <a:xfrm>
            <a:off x="533400" y="6172200"/>
            <a:ext cx="76962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Black"/>
                <a:ea typeface="Arial Black"/>
                <a:cs typeface="Arial Black"/>
                <a:sym typeface="Arial Black"/>
              </a:rPr>
              <a:t>cGMP activates PKG to produce relaxation</a:t>
            </a:r>
            <a:endParaRPr/>
          </a:p>
        </p:txBody>
      </p:sp>
      <p:sp>
        <p:nvSpPr>
          <p:cNvPr id="240" name="Google Shape;240;p14"/>
          <p:cNvSpPr txBox="1"/>
          <p:nvPr/>
        </p:nvSpPr>
        <p:spPr>
          <a:xfrm>
            <a:off x="457200" y="914400"/>
            <a:ext cx="42672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lgerian"/>
                <a:ea typeface="Algerian"/>
                <a:cs typeface="Algerian"/>
                <a:sym typeface="Algerian"/>
              </a:rPr>
              <a:t>Organic nitrates</a:t>
            </a:r>
            <a:endParaRPr/>
          </a:p>
        </p:txBody>
      </p:sp>
      <p:sp>
        <p:nvSpPr>
          <p:cNvPr id="241" name="Google Shape;241;p14"/>
          <p:cNvSpPr txBox="1"/>
          <p:nvPr/>
        </p:nvSpPr>
        <p:spPr>
          <a:xfrm>
            <a:off x="609600" y="2590800"/>
            <a:ext cx="25908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lgerian"/>
                <a:ea typeface="Algerian"/>
                <a:cs typeface="Algerian"/>
                <a:sym typeface="Algerian"/>
              </a:rPr>
              <a:t>Short acting</a:t>
            </a:r>
            <a:endParaRPr/>
          </a:p>
        </p:txBody>
      </p:sp>
      <p:sp>
        <p:nvSpPr>
          <p:cNvPr id="242" name="Google Shape;242;p14"/>
          <p:cNvSpPr txBox="1"/>
          <p:nvPr/>
        </p:nvSpPr>
        <p:spPr>
          <a:xfrm>
            <a:off x="5562600" y="2590800"/>
            <a:ext cx="28194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lgerian"/>
                <a:ea typeface="Algerian"/>
                <a:cs typeface="Algerian"/>
                <a:sym typeface="Algerian"/>
              </a:rPr>
              <a:t>Nitroglycerine</a:t>
            </a:r>
            <a:endParaRPr/>
          </a:p>
        </p:txBody>
      </p:sp>
      <p:sp>
        <p:nvSpPr>
          <p:cNvPr id="243" name="Google Shape;243;p14"/>
          <p:cNvSpPr txBox="1"/>
          <p:nvPr/>
        </p:nvSpPr>
        <p:spPr>
          <a:xfrm>
            <a:off x="685800" y="1752600"/>
            <a:ext cx="26670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lgerian"/>
                <a:ea typeface="Algerian"/>
                <a:cs typeface="Algerian"/>
                <a:sym typeface="Algerian"/>
              </a:rPr>
              <a:t>Long acting</a:t>
            </a:r>
            <a:endParaRPr/>
          </a:p>
        </p:txBody>
      </p:sp>
      <p:sp>
        <p:nvSpPr>
          <p:cNvPr id="244" name="Google Shape;244;p14"/>
          <p:cNvSpPr txBox="1"/>
          <p:nvPr/>
        </p:nvSpPr>
        <p:spPr>
          <a:xfrm>
            <a:off x="4495800" y="1752600"/>
            <a:ext cx="42672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lgerian"/>
                <a:ea typeface="Algerian"/>
                <a:cs typeface="Algerian"/>
                <a:sym typeface="Algerian"/>
              </a:rPr>
              <a:t>Isosorbide mononitate</a:t>
            </a:r>
            <a:endParaRPr sz="2400">
              <a:solidFill>
                <a:schemeClr val="dk1"/>
              </a:solidFill>
              <a:latin typeface="Algerian"/>
              <a:ea typeface="Algerian"/>
              <a:cs typeface="Algerian"/>
              <a:sym typeface="Algerian"/>
            </a:endParaRPr>
          </a:p>
        </p:txBody>
      </p:sp>
      <p:pic>
        <p:nvPicPr>
          <p:cNvPr descr="http://sirols.com/temp/geo/1nobel.jpg" id="245" name="Google Shape;245;p14"/>
          <p:cNvPicPr preferRelativeResize="0"/>
          <p:nvPr/>
        </p:nvPicPr>
        <p:blipFill rotWithShape="1">
          <a:blip r:embed="rId4">
            <a:alphaModFix/>
          </a:blip>
          <a:srcRect b="0" l="0" r="0" t="0"/>
          <a:stretch/>
        </p:blipFill>
        <p:spPr>
          <a:xfrm>
            <a:off x="1371600" y="3352800"/>
            <a:ext cx="3771900" cy="3124200"/>
          </a:xfrm>
          <a:prstGeom prst="rect">
            <a:avLst/>
          </a:prstGeom>
          <a:noFill/>
          <a:ln>
            <a:noFill/>
          </a:ln>
        </p:spPr>
      </p:pic>
      <p:pic>
        <p:nvPicPr>
          <p:cNvPr descr="Dynamite" id="246" name="Google Shape;246;p14"/>
          <p:cNvPicPr preferRelativeResize="0"/>
          <p:nvPr/>
        </p:nvPicPr>
        <p:blipFill rotWithShape="1">
          <a:blip r:embed="rId5">
            <a:alphaModFix/>
          </a:blip>
          <a:srcRect b="0" l="0" r="0" t="0"/>
          <a:stretch/>
        </p:blipFill>
        <p:spPr>
          <a:xfrm>
            <a:off x="5638800" y="3429000"/>
            <a:ext cx="2857500" cy="2857500"/>
          </a:xfrm>
          <a:prstGeom prst="rect">
            <a:avLst/>
          </a:prstGeom>
          <a:noFill/>
          <a:ln>
            <a:noFill/>
          </a:ln>
        </p:spPr>
      </p:pic>
      <p:sp>
        <p:nvSpPr>
          <p:cNvPr id="247" name="Google Shape;247;p1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41"/>
                                        </p:tgtEl>
                                      </p:cBhvr>
                                    </p:animEffect>
                                    <p:set>
                                      <p:cBhvr>
                                        <p:cTn dur="1" fill="hold">
                                          <p:stCondLst>
                                            <p:cond delay="500"/>
                                          </p:stCondLst>
                                        </p:cTn>
                                        <p:tgtEl>
                                          <p:spTgt spid="24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42"/>
                                        </p:tgtEl>
                                      </p:cBhvr>
                                    </p:animEffect>
                                    <p:set>
                                      <p:cBhvr>
                                        <p:cTn dur="1" fill="hold">
                                          <p:stCondLst>
                                            <p:cond delay="500"/>
                                          </p:stCondLst>
                                        </p:cTn>
                                        <p:tgtEl>
                                          <p:spTgt spid="24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43"/>
                                        </p:tgtEl>
                                      </p:cBhvr>
                                    </p:animEffect>
                                    <p:set>
                                      <p:cBhvr>
                                        <p:cTn dur="1" fill="hold">
                                          <p:stCondLst>
                                            <p:cond delay="500"/>
                                          </p:stCondLst>
                                        </p:cTn>
                                        <p:tgtEl>
                                          <p:spTgt spid="24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44"/>
                                        </p:tgtEl>
                                      </p:cBhvr>
                                    </p:animEffect>
                                    <p:set>
                                      <p:cBhvr>
                                        <p:cTn dur="1" fill="hold">
                                          <p:stCondLst>
                                            <p:cond delay="500"/>
                                          </p:stCondLst>
                                        </p:cTn>
                                        <p:tgtEl>
                                          <p:spTgt spid="24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45"/>
                                        </p:tgtEl>
                                      </p:cBhvr>
                                    </p:animEffect>
                                    <p:set>
                                      <p:cBhvr>
                                        <p:cTn dur="1" fill="hold">
                                          <p:stCondLst>
                                            <p:cond delay="500"/>
                                          </p:stCondLst>
                                        </p:cTn>
                                        <p:tgtEl>
                                          <p:spTgt spid="24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46"/>
                                        </p:tgtEl>
                                      </p:cBhvr>
                                    </p:animEffect>
                                    <p:set>
                                      <p:cBhvr>
                                        <p:cTn dur="1" fill="hold">
                                          <p:stCondLst>
                                            <p:cond delay="500"/>
                                          </p:stCondLst>
                                        </p:cTn>
                                        <p:tgtEl>
                                          <p:spTgt spid="24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5"/>
          <p:cNvSpPr txBox="1"/>
          <p:nvPr/>
        </p:nvSpPr>
        <p:spPr>
          <a:xfrm>
            <a:off x="304800" y="304800"/>
            <a:ext cx="71628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lgerian"/>
                <a:ea typeface="Algerian"/>
                <a:cs typeface="Algerian"/>
                <a:sym typeface="Algerian"/>
              </a:rPr>
              <a:t>Hemodynamic effects of nitrates</a:t>
            </a:r>
            <a:endParaRPr/>
          </a:p>
        </p:txBody>
      </p:sp>
      <p:sp>
        <p:nvSpPr>
          <p:cNvPr id="254" name="Google Shape;254;p15"/>
          <p:cNvSpPr/>
          <p:nvPr/>
        </p:nvSpPr>
        <p:spPr>
          <a:xfrm>
            <a:off x="304800" y="1856264"/>
            <a:ext cx="598487" cy="649288"/>
          </a:xfrm>
          <a:custGeom>
            <a:rect b="b" l="l" r="r" t="t"/>
            <a:pathLst>
              <a:path extrusionOk="0" h="409" w="425">
                <a:moveTo>
                  <a:pt x="304" y="0"/>
                </a:moveTo>
                <a:lnTo>
                  <a:pt x="104" y="0"/>
                </a:lnTo>
                <a:lnTo>
                  <a:pt x="104" y="248"/>
                </a:lnTo>
                <a:lnTo>
                  <a:pt x="0" y="248"/>
                </a:lnTo>
                <a:lnTo>
                  <a:pt x="200" y="408"/>
                </a:lnTo>
                <a:lnTo>
                  <a:pt x="424" y="248"/>
                </a:lnTo>
                <a:lnTo>
                  <a:pt x="304" y="248"/>
                </a:lnTo>
                <a:lnTo>
                  <a:pt x="304" y="0"/>
                </a:lnTo>
              </a:path>
            </a:pathLst>
          </a:custGeom>
          <a:solidFill>
            <a:schemeClr val="accent2"/>
          </a:solidFill>
          <a:ln cap="rnd" cmpd="sng" w="12700">
            <a:solidFill>
              <a:srgbClr val="000000"/>
            </a:solidFill>
            <a:prstDash val="solid"/>
            <a:round/>
            <a:headEnd len="med" w="med" type="none"/>
            <a:tailEnd len="med" w="med" type="none"/>
          </a:ln>
          <a:effectLst>
            <a:outerShdw rotWithShape="0" algn="ctr" dir="2700000" dist="35921">
              <a:schemeClr val="dk1"/>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55" name="Google Shape;255;p15"/>
          <p:cNvSpPr/>
          <p:nvPr/>
        </p:nvSpPr>
        <p:spPr>
          <a:xfrm rot="-10627155">
            <a:off x="762000" y="3314566"/>
            <a:ext cx="354013" cy="406400"/>
          </a:xfrm>
          <a:custGeom>
            <a:rect b="b" l="l" r="r" t="t"/>
            <a:pathLst>
              <a:path extrusionOk="0" h="177" w="249">
                <a:moveTo>
                  <a:pt x="184" y="176"/>
                </a:moveTo>
                <a:lnTo>
                  <a:pt x="64" y="176"/>
                </a:lnTo>
                <a:lnTo>
                  <a:pt x="64" y="64"/>
                </a:lnTo>
                <a:lnTo>
                  <a:pt x="0" y="64"/>
                </a:lnTo>
                <a:lnTo>
                  <a:pt x="120" y="0"/>
                </a:lnTo>
                <a:lnTo>
                  <a:pt x="248" y="64"/>
                </a:lnTo>
                <a:lnTo>
                  <a:pt x="184" y="64"/>
                </a:lnTo>
                <a:lnTo>
                  <a:pt x="184" y="176"/>
                </a:lnTo>
              </a:path>
            </a:pathLst>
          </a:custGeom>
          <a:solidFill>
            <a:schemeClr val="accent2"/>
          </a:solidFill>
          <a:ln cap="rnd" cmpd="sng" w="12700">
            <a:solidFill>
              <a:srgbClr val="000000"/>
            </a:solidFill>
            <a:prstDash val="solid"/>
            <a:round/>
            <a:headEnd len="med" w="med" type="none"/>
            <a:tailEnd len="med" w="med" type="none"/>
          </a:ln>
          <a:effectLst>
            <a:outerShdw rotWithShape="0" algn="ctr" dir="2700000" dist="35921">
              <a:schemeClr val="dk1"/>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56" name="Google Shape;256;p15"/>
          <p:cNvSpPr/>
          <p:nvPr/>
        </p:nvSpPr>
        <p:spPr>
          <a:xfrm>
            <a:off x="762000" y="4410670"/>
            <a:ext cx="354013" cy="406400"/>
          </a:xfrm>
          <a:custGeom>
            <a:rect b="b" l="l" r="r" t="t"/>
            <a:pathLst>
              <a:path extrusionOk="0" h="177" w="249">
                <a:moveTo>
                  <a:pt x="184" y="176"/>
                </a:moveTo>
                <a:lnTo>
                  <a:pt x="64" y="176"/>
                </a:lnTo>
                <a:lnTo>
                  <a:pt x="64" y="64"/>
                </a:lnTo>
                <a:lnTo>
                  <a:pt x="0" y="64"/>
                </a:lnTo>
                <a:lnTo>
                  <a:pt x="120" y="0"/>
                </a:lnTo>
                <a:lnTo>
                  <a:pt x="248" y="64"/>
                </a:lnTo>
                <a:lnTo>
                  <a:pt x="184" y="64"/>
                </a:lnTo>
                <a:lnTo>
                  <a:pt x="184" y="176"/>
                </a:lnTo>
              </a:path>
            </a:pathLst>
          </a:custGeom>
          <a:solidFill>
            <a:schemeClr val="accent2"/>
          </a:solidFill>
          <a:ln cap="rnd" cmpd="sng" w="12700">
            <a:solidFill>
              <a:srgbClr val="000000"/>
            </a:solidFill>
            <a:prstDash val="solid"/>
            <a:round/>
            <a:headEnd len="med" w="med" type="none"/>
            <a:tailEnd len="med" w="med" type="none"/>
          </a:ln>
          <a:effectLst>
            <a:outerShdw rotWithShape="0" algn="ctr" dir="2700000" dist="35921">
              <a:schemeClr val="dk1"/>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57" name="Google Shape;257;p15"/>
          <p:cNvSpPr txBox="1"/>
          <p:nvPr/>
        </p:nvSpPr>
        <p:spPr>
          <a:xfrm>
            <a:off x="609600" y="990600"/>
            <a:ext cx="37338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omic Sans MS"/>
                <a:ea typeface="Comic Sans MS"/>
                <a:cs typeface="Comic Sans MS"/>
                <a:sym typeface="Comic Sans MS"/>
              </a:rPr>
              <a:t>Venous vasodilatation</a:t>
            </a:r>
            <a:endParaRPr sz="2400">
              <a:solidFill>
                <a:schemeClr val="dk1"/>
              </a:solidFill>
              <a:latin typeface="Algerian"/>
              <a:ea typeface="Algerian"/>
              <a:cs typeface="Algerian"/>
              <a:sym typeface="Algerian"/>
            </a:endParaRPr>
          </a:p>
        </p:txBody>
      </p:sp>
      <p:sp>
        <p:nvSpPr>
          <p:cNvPr id="258" name="Google Shape;258;p15"/>
          <p:cNvSpPr txBox="1"/>
          <p:nvPr/>
        </p:nvSpPr>
        <p:spPr>
          <a:xfrm>
            <a:off x="1143000" y="1932800"/>
            <a:ext cx="7239000" cy="1200329"/>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omic Sans MS"/>
                <a:ea typeface="Comic Sans MS"/>
                <a:cs typeface="Comic Sans MS"/>
                <a:sym typeface="Comic Sans MS"/>
              </a:rPr>
              <a:t> Preload</a:t>
            </a:r>
            <a:endParaRPr/>
          </a:p>
          <a:p>
            <a:pPr indent="0" lvl="0" marL="0" marR="0" rtl="0" algn="l">
              <a:spcBef>
                <a:spcPts val="0"/>
              </a:spcBef>
              <a:spcAft>
                <a:spcPts val="0"/>
              </a:spcAft>
              <a:buNone/>
            </a:pPr>
            <a:r>
              <a:rPr b="1" lang="en-US" sz="2400">
                <a:solidFill>
                  <a:schemeClr val="dk1"/>
                </a:solidFill>
                <a:latin typeface="Comic Sans MS"/>
                <a:ea typeface="Comic Sans MS"/>
                <a:cs typeface="Comic Sans MS"/>
                <a:sym typeface="Comic Sans MS"/>
              </a:rPr>
              <a:t>Reduce venous return &amp; left ventricular volume &gt;&gt;&gt;&gt;&gt; reduction in O2 demand</a:t>
            </a:r>
            <a:endParaRPr sz="2400">
              <a:solidFill>
                <a:schemeClr val="dk1"/>
              </a:solidFill>
              <a:latin typeface="Algerian"/>
              <a:ea typeface="Algerian"/>
              <a:cs typeface="Algerian"/>
              <a:sym typeface="Algerian"/>
            </a:endParaRPr>
          </a:p>
        </p:txBody>
      </p:sp>
      <p:sp>
        <p:nvSpPr>
          <p:cNvPr id="259" name="Google Shape;259;p15"/>
          <p:cNvSpPr txBox="1"/>
          <p:nvPr/>
        </p:nvSpPr>
        <p:spPr>
          <a:xfrm>
            <a:off x="1543050" y="4021000"/>
            <a:ext cx="38862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omic Sans MS"/>
                <a:ea typeface="Comic Sans MS"/>
                <a:cs typeface="Comic Sans MS"/>
                <a:sym typeface="Comic Sans MS"/>
              </a:rPr>
              <a:t> Coronary vasodilatation</a:t>
            </a:r>
            <a:endParaRPr sz="2400">
              <a:solidFill>
                <a:schemeClr val="dk1"/>
              </a:solidFill>
              <a:latin typeface="Algerian"/>
              <a:ea typeface="Algerian"/>
              <a:cs typeface="Algerian"/>
              <a:sym typeface="Algerian"/>
            </a:endParaRPr>
          </a:p>
        </p:txBody>
      </p:sp>
      <p:sp>
        <p:nvSpPr>
          <p:cNvPr id="260" name="Google Shape;260;p15"/>
          <p:cNvSpPr txBox="1"/>
          <p:nvPr/>
        </p:nvSpPr>
        <p:spPr>
          <a:xfrm>
            <a:off x="1600200" y="5261620"/>
            <a:ext cx="4114800" cy="412934"/>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4166"/>
              </a:lnSpc>
              <a:spcBef>
                <a:spcPts val="0"/>
              </a:spcBef>
              <a:spcAft>
                <a:spcPts val="0"/>
              </a:spcAft>
              <a:buNone/>
            </a:pPr>
            <a:r>
              <a:rPr b="1" lang="en-US" sz="2400">
                <a:solidFill>
                  <a:schemeClr val="dk1"/>
                </a:solidFill>
                <a:latin typeface="Comic Sans MS"/>
                <a:ea typeface="Comic Sans MS"/>
                <a:cs typeface="Comic Sans MS"/>
                <a:sym typeface="Comic Sans MS"/>
              </a:rPr>
              <a:t> Arterial vasodilatation </a:t>
            </a:r>
            <a:endParaRPr/>
          </a:p>
        </p:txBody>
      </p:sp>
      <p:sp>
        <p:nvSpPr>
          <p:cNvPr id="261" name="Google Shape;261;p15"/>
          <p:cNvSpPr txBox="1"/>
          <p:nvPr/>
        </p:nvSpPr>
        <p:spPr>
          <a:xfrm>
            <a:off x="1565910" y="4649988"/>
            <a:ext cx="38862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omic Sans MS"/>
                <a:ea typeface="Comic Sans MS"/>
                <a:cs typeface="Comic Sans MS"/>
                <a:sym typeface="Comic Sans MS"/>
              </a:rPr>
              <a:t> Myocardial perfusion</a:t>
            </a:r>
            <a:endParaRPr sz="2400">
              <a:solidFill>
                <a:schemeClr val="dk1"/>
              </a:solidFill>
              <a:latin typeface="Algerian"/>
              <a:ea typeface="Algerian"/>
              <a:cs typeface="Algerian"/>
              <a:sym typeface="Algerian"/>
            </a:endParaRPr>
          </a:p>
        </p:txBody>
      </p:sp>
      <p:sp>
        <p:nvSpPr>
          <p:cNvPr id="262" name="Google Shape;262;p15"/>
          <p:cNvSpPr txBox="1"/>
          <p:nvPr/>
        </p:nvSpPr>
        <p:spPr>
          <a:xfrm>
            <a:off x="1295400" y="3267940"/>
            <a:ext cx="19812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omic Sans MS"/>
                <a:ea typeface="Comic Sans MS"/>
                <a:cs typeface="Comic Sans MS"/>
                <a:sym typeface="Comic Sans MS"/>
              </a:rPr>
              <a:t>  Afterload</a:t>
            </a:r>
            <a:endParaRPr sz="2400">
              <a:solidFill>
                <a:schemeClr val="dk1"/>
              </a:solidFill>
              <a:latin typeface="Algerian"/>
              <a:ea typeface="Algerian"/>
              <a:cs typeface="Algerian"/>
              <a:sym typeface="Algerian"/>
            </a:endParaRPr>
          </a:p>
        </p:txBody>
      </p:sp>
      <p:sp>
        <p:nvSpPr>
          <p:cNvPr id="263" name="Google Shape;263;p15"/>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64" name="Google Shape;264;p15"/>
          <p:cNvSpPr txBox="1"/>
          <p:nvPr/>
        </p:nvSpPr>
        <p:spPr>
          <a:xfrm>
            <a:off x="922337" y="6125978"/>
            <a:ext cx="4114800" cy="412934"/>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4166"/>
              </a:lnSpc>
              <a:spcBef>
                <a:spcPts val="0"/>
              </a:spcBef>
              <a:spcAft>
                <a:spcPts val="0"/>
              </a:spcAft>
              <a:buNone/>
            </a:pPr>
            <a:r>
              <a:rPr b="1" lang="en-US" sz="2400">
                <a:solidFill>
                  <a:schemeClr val="dk1"/>
                </a:solidFill>
                <a:latin typeface="Comic Sans MS"/>
                <a:ea typeface="Comic Sans MS"/>
                <a:cs typeface="Comic Sans MS"/>
                <a:sym typeface="Comic Sans MS"/>
              </a:rPr>
              <a:t> Mycocardial wall tension</a:t>
            </a:r>
            <a:endParaRPr/>
          </a:p>
        </p:txBody>
      </p:sp>
      <p:sp>
        <p:nvSpPr>
          <p:cNvPr id="265" name="Google Shape;265;p15"/>
          <p:cNvSpPr/>
          <p:nvPr/>
        </p:nvSpPr>
        <p:spPr>
          <a:xfrm rot="-10627155">
            <a:off x="240041" y="6153151"/>
            <a:ext cx="354013" cy="406400"/>
          </a:xfrm>
          <a:custGeom>
            <a:rect b="b" l="l" r="r" t="t"/>
            <a:pathLst>
              <a:path extrusionOk="0" h="177" w="249">
                <a:moveTo>
                  <a:pt x="184" y="176"/>
                </a:moveTo>
                <a:lnTo>
                  <a:pt x="64" y="176"/>
                </a:lnTo>
                <a:lnTo>
                  <a:pt x="64" y="64"/>
                </a:lnTo>
                <a:lnTo>
                  <a:pt x="0" y="64"/>
                </a:lnTo>
                <a:lnTo>
                  <a:pt x="120" y="0"/>
                </a:lnTo>
                <a:lnTo>
                  <a:pt x="248" y="64"/>
                </a:lnTo>
                <a:lnTo>
                  <a:pt x="184" y="64"/>
                </a:lnTo>
                <a:lnTo>
                  <a:pt x="184" y="176"/>
                </a:lnTo>
              </a:path>
            </a:pathLst>
          </a:custGeom>
          <a:solidFill>
            <a:schemeClr val="accent2"/>
          </a:solidFill>
          <a:ln cap="rnd" cmpd="sng" w="12700">
            <a:solidFill>
              <a:srgbClr val="000000"/>
            </a:solidFill>
            <a:prstDash val="solid"/>
            <a:round/>
            <a:headEnd len="med" w="med" type="none"/>
            <a:tailEnd len="med" w="med" type="none"/>
          </a:ln>
          <a:effectLst>
            <a:outerShdw rotWithShape="0" algn="ctr" dir="2700000" dist="35921">
              <a:schemeClr val="dk1"/>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6"/>
          <p:cNvSpPr txBox="1"/>
          <p:nvPr/>
        </p:nvSpPr>
        <p:spPr>
          <a:xfrm>
            <a:off x="304800" y="304800"/>
            <a:ext cx="71628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lgerian"/>
                <a:ea typeface="Algerian"/>
                <a:cs typeface="Algerian"/>
                <a:sym typeface="Algerian"/>
              </a:rPr>
              <a:t>Hemodynamic effects of nitrates</a:t>
            </a:r>
            <a:endParaRPr/>
          </a:p>
        </p:txBody>
      </p:sp>
      <p:sp>
        <p:nvSpPr>
          <p:cNvPr id="272" name="Google Shape;272;p16"/>
          <p:cNvSpPr txBox="1"/>
          <p:nvPr/>
        </p:nvSpPr>
        <p:spPr>
          <a:xfrm>
            <a:off x="457200" y="807113"/>
            <a:ext cx="7467600" cy="830997"/>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omic Sans MS"/>
                <a:ea typeface="Comic Sans MS"/>
                <a:cs typeface="Comic Sans MS"/>
                <a:sym typeface="Comic Sans MS"/>
              </a:rPr>
              <a:t> </a:t>
            </a:r>
            <a:r>
              <a:rPr b="1" lang="en-US" sz="2400">
                <a:solidFill>
                  <a:srgbClr val="FF3300"/>
                </a:solidFill>
                <a:latin typeface="Comic Sans MS"/>
                <a:ea typeface="Comic Sans MS"/>
                <a:cs typeface="Comic Sans MS"/>
                <a:sym typeface="Comic Sans MS"/>
              </a:rPr>
              <a:t>Shunting of flow from normal area to ischemic area by dilating collateral vessels</a:t>
            </a:r>
            <a:endParaRPr/>
          </a:p>
        </p:txBody>
      </p:sp>
      <p:pic>
        <p:nvPicPr>
          <p:cNvPr descr="C:\Users\Administrator\Desktop\pharma\RANGE Pharmacology 5th edition\Images\17.11.jpg" id="273" name="Google Shape;273;p16"/>
          <p:cNvPicPr preferRelativeResize="0"/>
          <p:nvPr/>
        </p:nvPicPr>
        <p:blipFill rotWithShape="1">
          <a:blip r:embed="rId3">
            <a:alphaModFix/>
          </a:blip>
          <a:srcRect b="21071" l="30000" r="30833" t="10707"/>
          <a:stretch/>
        </p:blipFill>
        <p:spPr>
          <a:xfrm>
            <a:off x="586740" y="1981200"/>
            <a:ext cx="4343400" cy="5029200"/>
          </a:xfrm>
          <a:prstGeom prst="snip2SameRect">
            <a:avLst>
              <a:gd fmla="val 19903" name="adj1"/>
              <a:gd fmla="val 0" name="adj2"/>
            </a:avLst>
          </a:prstGeom>
          <a:noFill/>
          <a:ln>
            <a:noFill/>
          </a:ln>
        </p:spPr>
      </p:pic>
      <p:grpSp>
        <p:nvGrpSpPr>
          <p:cNvPr id="274" name="Google Shape;274;p16"/>
          <p:cNvGrpSpPr/>
          <p:nvPr/>
        </p:nvGrpSpPr>
        <p:grpSpPr>
          <a:xfrm>
            <a:off x="5562600" y="1295400"/>
            <a:ext cx="3581400" cy="5410201"/>
            <a:chOff x="10134600" y="-4493559"/>
            <a:chExt cx="3581400" cy="5967133"/>
          </a:xfrm>
        </p:grpSpPr>
        <p:pic>
          <p:nvPicPr>
            <p:cNvPr descr="C:\Users\Administrator\Desktop\pharma\RANGE Pharmacology 5th edition\Images\17.11.jpg" id="275" name="Google Shape;275;p16"/>
            <p:cNvPicPr preferRelativeResize="0"/>
            <p:nvPr/>
          </p:nvPicPr>
          <p:blipFill rotWithShape="1">
            <a:blip r:embed="rId4">
              <a:alphaModFix/>
            </a:blip>
            <a:srcRect b="5467" l="0" r="71667" t="29042"/>
            <a:stretch/>
          </p:blipFill>
          <p:spPr>
            <a:xfrm>
              <a:off x="10134600" y="-3905250"/>
              <a:ext cx="3581400" cy="5378824"/>
            </a:xfrm>
            <a:prstGeom prst="snip2SameRect">
              <a:avLst>
                <a:gd fmla="val 16667" name="adj1"/>
                <a:gd fmla="val 497" name="adj2"/>
              </a:avLst>
            </a:prstGeom>
            <a:noFill/>
            <a:ln>
              <a:noFill/>
            </a:ln>
          </p:spPr>
        </p:pic>
        <p:sp>
          <p:nvSpPr>
            <p:cNvPr id="276" name="Google Shape;276;p16"/>
            <p:cNvSpPr txBox="1"/>
            <p:nvPr/>
          </p:nvSpPr>
          <p:spPr>
            <a:xfrm>
              <a:off x="11049000" y="-4493559"/>
              <a:ext cx="1752600"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CC0000"/>
                  </a:solidFill>
                  <a:latin typeface="Anton"/>
                  <a:ea typeface="Anton"/>
                  <a:cs typeface="Anton"/>
                  <a:sym typeface="Anton"/>
                </a:rPr>
                <a:t>With Nitrates</a:t>
              </a:r>
              <a:endParaRPr/>
            </a:p>
          </p:txBody>
        </p:sp>
      </p:grpSp>
      <p:sp>
        <p:nvSpPr>
          <p:cNvPr id="277" name="Google Shape;277;p16"/>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7"/>
          <p:cNvSpPr txBox="1"/>
          <p:nvPr/>
        </p:nvSpPr>
        <p:spPr>
          <a:xfrm>
            <a:off x="304800" y="304800"/>
            <a:ext cx="71628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lgerian"/>
                <a:ea typeface="Algerian"/>
                <a:cs typeface="Algerian"/>
                <a:sym typeface="Algerian"/>
              </a:rPr>
              <a:t>pharmacokinetics</a:t>
            </a:r>
            <a:endParaRPr/>
          </a:p>
        </p:txBody>
      </p:sp>
      <p:sp>
        <p:nvSpPr>
          <p:cNvPr id="284" name="Google Shape;284;p17"/>
          <p:cNvSpPr txBox="1"/>
          <p:nvPr/>
        </p:nvSpPr>
        <p:spPr>
          <a:xfrm>
            <a:off x="381000" y="2057400"/>
            <a:ext cx="5715000" cy="682238"/>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95833"/>
              </a:lnSpc>
              <a:spcBef>
                <a:spcPts val="0"/>
              </a:spcBef>
              <a:spcAft>
                <a:spcPts val="0"/>
              </a:spcAft>
              <a:buNone/>
            </a:pPr>
            <a:r>
              <a:rPr b="1" lang="en-US" sz="2400">
                <a:solidFill>
                  <a:schemeClr val="dk1"/>
                </a:solidFill>
                <a:latin typeface="Arial Narrow"/>
                <a:ea typeface="Arial Narrow"/>
                <a:cs typeface="Arial Narrow"/>
                <a:sym typeface="Arial Narrow"/>
              </a:rPr>
              <a:t>Significant first pass metabolism occurs in the liver (10-20%) bioavailability </a:t>
            </a:r>
            <a:endParaRPr/>
          </a:p>
        </p:txBody>
      </p:sp>
      <p:sp>
        <p:nvSpPr>
          <p:cNvPr id="285" name="Google Shape;285;p17"/>
          <p:cNvSpPr txBox="1"/>
          <p:nvPr/>
        </p:nvSpPr>
        <p:spPr>
          <a:xfrm>
            <a:off x="457200" y="3124200"/>
            <a:ext cx="71628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Given sublingual or via transdermal patch, or parenteral</a:t>
            </a:r>
            <a:endParaRPr sz="2400">
              <a:solidFill>
                <a:schemeClr val="dk1"/>
              </a:solidFill>
              <a:latin typeface="Algerian"/>
              <a:ea typeface="Algerian"/>
              <a:cs typeface="Algerian"/>
              <a:sym typeface="Algerian"/>
            </a:endParaRPr>
          </a:p>
        </p:txBody>
      </p:sp>
      <p:sp>
        <p:nvSpPr>
          <p:cNvPr id="286" name="Google Shape;286;p17"/>
          <p:cNvSpPr txBox="1"/>
          <p:nvPr/>
        </p:nvSpPr>
        <p:spPr>
          <a:xfrm>
            <a:off x="304800" y="1295400"/>
            <a:ext cx="57912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u="sng">
                <a:solidFill>
                  <a:schemeClr val="dk1"/>
                </a:solidFill>
                <a:latin typeface="Arial Narrow"/>
                <a:ea typeface="Arial Narrow"/>
                <a:cs typeface="Arial Narrow"/>
                <a:sym typeface="Arial Narrow"/>
              </a:rPr>
              <a:t>Nitroglycrine [GTN]</a:t>
            </a:r>
            <a:endParaRPr sz="2400">
              <a:solidFill>
                <a:schemeClr val="dk1"/>
              </a:solidFill>
              <a:latin typeface="Algerian"/>
              <a:ea typeface="Algerian"/>
              <a:cs typeface="Algerian"/>
              <a:sym typeface="Algerian"/>
            </a:endParaRPr>
          </a:p>
        </p:txBody>
      </p:sp>
      <p:sp>
        <p:nvSpPr>
          <p:cNvPr id="287" name="Google Shape;287;p17"/>
          <p:cNvSpPr txBox="1"/>
          <p:nvPr/>
        </p:nvSpPr>
        <p:spPr>
          <a:xfrm>
            <a:off x="304800" y="1371600"/>
            <a:ext cx="5791200" cy="387286"/>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95833"/>
              </a:lnSpc>
              <a:spcBef>
                <a:spcPts val="0"/>
              </a:spcBef>
              <a:spcAft>
                <a:spcPts val="0"/>
              </a:spcAft>
              <a:buNone/>
            </a:pPr>
            <a:r>
              <a:rPr b="1" lang="en-US" sz="2400" u="sng">
                <a:solidFill>
                  <a:schemeClr val="dk1"/>
                </a:solidFill>
                <a:latin typeface="Arial Narrow"/>
                <a:ea typeface="Arial Narrow"/>
                <a:cs typeface="Arial Narrow"/>
                <a:sym typeface="Arial Narrow"/>
              </a:rPr>
              <a:t>Oral isosorbide dinitrate &amp; mononitrate</a:t>
            </a:r>
            <a:endParaRPr b="1" sz="2400" u="sng">
              <a:solidFill>
                <a:schemeClr val="dk1"/>
              </a:solidFill>
              <a:latin typeface="Arial Narrow"/>
              <a:ea typeface="Arial Narrow"/>
              <a:cs typeface="Arial Narrow"/>
              <a:sym typeface="Arial Narrow"/>
            </a:endParaRPr>
          </a:p>
        </p:txBody>
      </p:sp>
      <p:sp>
        <p:nvSpPr>
          <p:cNvPr id="288" name="Google Shape;288;p17"/>
          <p:cNvSpPr txBox="1"/>
          <p:nvPr/>
        </p:nvSpPr>
        <p:spPr>
          <a:xfrm>
            <a:off x="228600" y="1981200"/>
            <a:ext cx="5867400" cy="387286"/>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95833"/>
              </a:lnSpc>
              <a:spcBef>
                <a:spcPts val="0"/>
              </a:spcBef>
              <a:spcAft>
                <a:spcPts val="0"/>
              </a:spcAft>
              <a:buNone/>
            </a:pPr>
            <a:r>
              <a:rPr b="1" lang="en-US" sz="2400">
                <a:solidFill>
                  <a:schemeClr val="dk1"/>
                </a:solidFill>
                <a:latin typeface="Arial Narrow"/>
                <a:ea typeface="Arial Narrow"/>
                <a:cs typeface="Arial Narrow"/>
                <a:sym typeface="Arial Narrow"/>
              </a:rPr>
              <a:t>Very well absorbed &amp; 100% bioavailability</a:t>
            </a:r>
            <a:endParaRPr/>
          </a:p>
        </p:txBody>
      </p:sp>
      <p:sp>
        <p:nvSpPr>
          <p:cNvPr id="289" name="Google Shape;289;p17"/>
          <p:cNvSpPr txBox="1"/>
          <p:nvPr/>
        </p:nvSpPr>
        <p:spPr>
          <a:xfrm>
            <a:off x="381000" y="3011680"/>
            <a:ext cx="6172200" cy="830997"/>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The dinitrate undergoes denitration to two mononitrates🠞 both possess antianginal activity</a:t>
            </a:r>
            <a:endParaRPr sz="2400">
              <a:solidFill>
                <a:schemeClr val="dk1"/>
              </a:solidFill>
              <a:latin typeface="Algerian"/>
              <a:ea typeface="Algerian"/>
              <a:cs typeface="Algerian"/>
              <a:sym typeface="Algerian"/>
            </a:endParaRPr>
          </a:p>
        </p:txBody>
      </p:sp>
      <p:sp>
        <p:nvSpPr>
          <p:cNvPr id="290" name="Google Shape;290;p17"/>
          <p:cNvSpPr txBox="1"/>
          <p:nvPr/>
        </p:nvSpPr>
        <p:spPr>
          <a:xfrm>
            <a:off x="304800" y="4038600"/>
            <a:ext cx="75438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(t</a:t>
            </a:r>
            <a:r>
              <a:rPr b="1" baseline="-25000" lang="en-US" sz="2400">
                <a:solidFill>
                  <a:schemeClr val="dk1"/>
                </a:solidFill>
                <a:latin typeface="Arial Narrow"/>
                <a:ea typeface="Arial Narrow"/>
                <a:cs typeface="Arial Narrow"/>
                <a:sym typeface="Arial Narrow"/>
              </a:rPr>
              <a:t>1/2 </a:t>
            </a:r>
            <a:r>
              <a:rPr b="1" lang="en-US" sz="2400">
                <a:solidFill>
                  <a:schemeClr val="dk1"/>
                </a:solidFill>
                <a:latin typeface="Arial Narrow"/>
                <a:ea typeface="Arial Narrow"/>
                <a:cs typeface="Arial Narrow"/>
                <a:sym typeface="Arial Narrow"/>
              </a:rPr>
              <a:t>1-3 hours)</a:t>
            </a:r>
            <a:endParaRPr sz="2400">
              <a:solidFill>
                <a:schemeClr val="dk1"/>
              </a:solidFill>
              <a:latin typeface="Algerian"/>
              <a:ea typeface="Algerian"/>
              <a:cs typeface="Algerian"/>
              <a:sym typeface="Algerian"/>
            </a:endParaRPr>
          </a:p>
        </p:txBody>
      </p:sp>
      <p:sp>
        <p:nvSpPr>
          <p:cNvPr id="291" name="Google Shape;291;p17"/>
          <p:cNvSpPr txBox="1"/>
          <p:nvPr/>
        </p:nvSpPr>
        <p:spPr>
          <a:xfrm>
            <a:off x="304800" y="4953000"/>
            <a:ext cx="7543800" cy="830997"/>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Further denitrated metabolites conjugate to glucuronic acid in liver.  Excreted in urine.</a:t>
            </a:r>
            <a:endParaRPr sz="2400">
              <a:solidFill>
                <a:schemeClr val="dk1"/>
              </a:solidFill>
              <a:latin typeface="Algerian"/>
              <a:ea typeface="Algerian"/>
              <a:cs typeface="Algerian"/>
              <a:sym typeface="Algerian"/>
            </a:endParaRPr>
          </a:p>
        </p:txBody>
      </p:sp>
      <p:pic>
        <p:nvPicPr>
          <p:cNvPr descr="نتيجة بحث الصور عن ‪sublingual nitrates‬‏" id="292" name="Google Shape;292;p17">
            <a:hlinkClick r:id="rId3"/>
          </p:cNvPr>
          <p:cNvPicPr preferRelativeResize="0"/>
          <p:nvPr/>
        </p:nvPicPr>
        <p:blipFill rotWithShape="1">
          <a:blip r:embed="rId4">
            <a:alphaModFix/>
          </a:blip>
          <a:srcRect b="0" l="0" r="0" t="0"/>
          <a:stretch/>
        </p:blipFill>
        <p:spPr>
          <a:xfrm>
            <a:off x="6619875" y="838200"/>
            <a:ext cx="2295525" cy="2171700"/>
          </a:xfrm>
          <a:prstGeom prst="rect">
            <a:avLst/>
          </a:prstGeom>
          <a:noFill/>
          <a:ln>
            <a:noFill/>
          </a:ln>
        </p:spPr>
      </p:pic>
      <p:sp>
        <p:nvSpPr>
          <p:cNvPr id="293" name="Google Shape;293;p17"/>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84"/>
                                        </p:tgtEl>
                                      </p:cBhvr>
                                    </p:animEffect>
                                    <p:set>
                                      <p:cBhvr>
                                        <p:cTn dur="1" fill="hold">
                                          <p:stCondLst>
                                            <p:cond delay="500"/>
                                          </p:stCondLst>
                                        </p:cTn>
                                        <p:tgtEl>
                                          <p:spTgt spid="28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85"/>
                                        </p:tgtEl>
                                      </p:cBhvr>
                                    </p:animEffect>
                                    <p:set>
                                      <p:cBhvr>
                                        <p:cTn dur="1" fill="hold">
                                          <p:stCondLst>
                                            <p:cond delay="500"/>
                                          </p:stCondLst>
                                        </p:cTn>
                                        <p:tgtEl>
                                          <p:spTgt spid="28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86"/>
                                        </p:tgtEl>
                                      </p:cBhvr>
                                    </p:animEffect>
                                    <p:set>
                                      <p:cBhvr>
                                        <p:cTn dur="1" fill="hold">
                                          <p:stCondLst>
                                            <p:cond delay="500"/>
                                          </p:stCondLst>
                                        </p:cTn>
                                        <p:tgtEl>
                                          <p:spTgt spid="28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8"/>
          <p:cNvSpPr txBox="1"/>
          <p:nvPr/>
        </p:nvSpPr>
        <p:spPr>
          <a:xfrm>
            <a:off x="304800" y="304800"/>
            <a:ext cx="71628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0000"/>
                </a:solidFill>
                <a:latin typeface="Algerian"/>
                <a:ea typeface="Algerian"/>
                <a:cs typeface="Algerian"/>
                <a:sym typeface="Algerian"/>
              </a:rPr>
              <a:t>Preparations</a:t>
            </a:r>
            <a:endParaRPr/>
          </a:p>
        </p:txBody>
      </p:sp>
      <p:sp>
        <p:nvSpPr>
          <p:cNvPr id="300" name="Google Shape;300;p18"/>
          <p:cNvSpPr txBox="1"/>
          <p:nvPr/>
        </p:nvSpPr>
        <p:spPr>
          <a:xfrm>
            <a:off x="609600" y="5791200"/>
            <a:ext cx="7162800" cy="733534"/>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4166"/>
              </a:lnSpc>
              <a:spcBef>
                <a:spcPts val="0"/>
              </a:spcBef>
              <a:spcAft>
                <a:spcPts val="0"/>
              </a:spcAft>
              <a:buNone/>
            </a:pPr>
            <a:r>
              <a:rPr b="1" lang="en-US" sz="2400">
                <a:solidFill>
                  <a:schemeClr val="dk1"/>
                </a:solidFill>
                <a:latin typeface="Arial Narrow"/>
                <a:ea typeface="Arial Narrow"/>
                <a:cs typeface="Arial Narrow"/>
                <a:sym typeface="Arial Narrow"/>
              </a:rPr>
              <a:t>Oral or bucal sustained release</a:t>
            </a:r>
            <a:endParaRPr/>
          </a:p>
          <a:p>
            <a:pPr indent="0" lvl="0" marL="0" marR="0" rtl="0" algn="l">
              <a:lnSpc>
                <a:spcPct val="104166"/>
              </a:lnSpc>
              <a:spcBef>
                <a:spcPts val="0"/>
              </a:spcBef>
              <a:spcAft>
                <a:spcPts val="0"/>
              </a:spcAft>
              <a:buNone/>
            </a:pPr>
            <a:r>
              <a:rPr b="1" lang="en-US" sz="2400">
                <a:solidFill>
                  <a:schemeClr val="dk1"/>
                </a:solidFill>
                <a:latin typeface="Arial Narrow"/>
                <a:ea typeface="Arial Narrow"/>
                <a:cs typeface="Arial Narrow"/>
                <a:sym typeface="Arial Narrow"/>
              </a:rPr>
              <a:t>I.V. Preparations </a:t>
            </a:r>
            <a:endParaRPr/>
          </a:p>
        </p:txBody>
      </p:sp>
      <p:sp>
        <p:nvSpPr>
          <p:cNvPr id="301" name="Google Shape;301;p18"/>
          <p:cNvSpPr txBox="1"/>
          <p:nvPr/>
        </p:nvSpPr>
        <p:spPr>
          <a:xfrm>
            <a:off x="381000" y="1066800"/>
            <a:ext cx="71628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u="sng">
                <a:solidFill>
                  <a:schemeClr val="dk1"/>
                </a:solidFill>
                <a:latin typeface="Arial Narrow"/>
                <a:ea typeface="Arial Narrow"/>
                <a:cs typeface="Arial Narrow"/>
                <a:sym typeface="Arial Narrow"/>
              </a:rPr>
              <a:t>Nitroglycerine</a:t>
            </a:r>
            <a:endParaRPr/>
          </a:p>
        </p:txBody>
      </p:sp>
      <p:sp>
        <p:nvSpPr>
          <p:cNvPr id="302" name="Google Shape;302;p18"/>
          <p:cNvSpPr txBox="1"/>
          <p:nvPr/>
        </p:nvSpPr>
        <p:spPr>
          <a:xfrm>
            <a:off x="381000" y="1752600"/>
            <a:ext cx="7162800" cy="412934"/>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4166"/>
              </a:lnSpc>
              <a:spcBef>
                <a:spcPts val="0"/>
              </a:spcBef>
              <a:spcAft>
                <a:spcPts val="0"/>
              </a:spcAft>
              <a:buNone/>
            </a:pPr>
            <a:r>
              <a:rPr b="1" lang="en-US" sz="2400">
                <a:solidFill>
                  <a:schemeClr val="dk1"/>
                </a:solidFill>
                <a:latin typeface="Arial Narrow"/>
                <a:ea typeface="Arial Narrow"/>
                <a:cs typeface="Arial Narrow"/>
                <a:sym typeface="Arial Narrow"/>
              </a:rPr>
              <a:t>Sublingual tablets or spray</a:t>
            </a:r>
            <a:endParaRPr/>
          </a:p>
        </p:txBody>
      </p:sp>
      <p:pic>
        <p:nvPicPr>
          <p:cNvPr id="303" name="Google Shape;303;p18">
            <a:hlinkClick r:id="rId3"/>
          </p:cNvPr>
          <p:cNvPicPr preferRelativeResize="0"/>
          <p:nvPr/>
        </p:nvPicPr>
        <p:blipFill rotWithShape="1">
          <a:blip r:embed="rId4">
            <a:alphaModFix/>
          </a:blip>
          <a:srcRect b="0" l="0" r="0" t="0"/>
          <a:stretch/>
        </p:blipFill>
        <p:spPr>
          <a:xfrm>
            <a:off x="7686675" y="533400"/>
            <a:ext cx="1457325" cy="1876425"/>
          </a:xfrm>
          <a:prstGeom prst="rect">
            <a:avLst/>
          </a:prstGeom>
          <a:noFill/>
          <a:ln>
            <a:noFill/>
          </a:ln>
        </p:spPr>
      </p:pic>
      <p:sp>
        <p:nvSpPr>
          <p:cNvPr id="304" name="Google Shape;304;p18"/>
          <p:cNvSpPr txBox="1"/>
          <p:nvPr/>
        </p:nvSpPr>
        <p:spPr>
          <a:xfrm>
            <a:off x="381000" y="2438400"/>
            <a:ext cx="7086600" cy="412934"/>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4166"/>
              </a:lnSpc>
              <a:spcBef>
                <a:spcPts val="0"/>
              </a:spcBef>
              <a:spcAft>
                <a:spcPts val="0"/>
              </a:spcAft>
              <a:buNone/>
            </a:pPr>
            <a:r>
              <a:rPr b="1" lang="en-US" sz="2400">
                <a:solidFill>
                  <a:schemeClr val="dk1"/>
                </a:solidFill>
                <a:latin typeface="Arial Narrow"/>
                <a:ea typeface="Arial Narrow"/>
                <a:cs typeface="Arial Narrow"/>
                <a:sym typeface="Arial Narrow"/>
              </a:rPr>
              <a:t>Transdermal patch </a:t>
            </a:r>
            <a:endParaRPr/>
          </a:p>
        </p:txBody>
      </p:sp>
      <p:pic>
        <p:nvPicPr>
          <p:cNvPr id="305" name="Google Shape;305;p18"/>
          <p:cNvPicPr preferRelativeResize="0"/>
          <p:nvPr/>
        </p:nvPicPr>
        <p:blipFill rotWithShape="1">
          <a:blip r:embed="rId5">
            <a:alphaModFix/>
          </a:blip>
          <a:srcRect b="27026" l="9524" r="4762" t="2703"/>
          <a:stretch/>
        </p:blipFill>
        <p:spPr>
          <a:xfrm>
            <a:off x="1905000" y="2895600"/>
            <a:ext cx="3429000" cy="2743200"/>
          </a:xfrm>
          <a:prstGeom prst="rect">
            <a:avLst/>
          </a:prstGeom>
          <a:noFill/>
          <a:ln>
            <a:noFill/>
          </a:ln>
        </p:spPr>
      </p:pic>
      <p:pic>
        <p:nvPicPr>
          <p:cNvPr descr="scan0020" id="306" name="Google Shape;306;p18"/>
          <p:cNvPicPr preferRelativeResize="0"/>
          <p:nvPr/>
        </p:nvPicPr>
        <p:blipFill rotWithShape="1">
          <a:blip r:embed="rId6">
            <a:alphaModFix/>
          </a:blip>
          <a:srcRect b="5653" l="0" r="7937" t="5759"/>
          <a:stretch/>
        </p:blipFill>
        <p:spPr>
          <a:xfrm>
            <a:off x="1905000" y="1752600"/>
            <a:ext cx="4495800" cy="3886200"/>
          </a:xfrm>
          <a:prstGeom prst="rect">
            <a:avLst/>
          </a:prstGeom>
          <a:noFill/>
          <a:ln>
            <a:noFill/>
          </a:ln>
        </p:spPr>
      </p:pic>
      <p:sp>
        <p:nvSpPr>
          <p:cNvPr id="307" name="Google Shape;307;p18"/>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00"/>
                                        </p:tgtEl>
                                      </p:cBhvr>
                                    </p:animEffect>
                                    <p:set>
                                      <p:cBhvr>
                                        <p:cTn dur="1" fill="hold">
                                          <p:stCondLst>
                                            <p:cond delay="500"/>
                                          </p:stCondLst>
                                        </p:cTn>
                                        <p:tgtEl>
                                          <p:spTgt spid="30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02"/>
                                        </p:tgtEl>
                                      </p:cBhvr>
                                    </p:animEffect>
                                    <p:set>
                                      <p:cBhvr>
                                        <p:cTn dur="1" fill="hold">
                                          <p:stCondLst>
                                            <p:cond delay="500"/>
                                          </p:stCondLst>
                                        </p:cTn>
                                        <p:tgtEl>
                                          <p:spTgt spid="30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04"/>
                                        </p:tgtEl>
                                      </p:cBhvr>
                                    </p:animEffect>
                                    <p:set>
                                      <p:cBhvr>
                                        <p:cTn dur="1" fill="hold">
                                          <p:stCondLst>
                                            <p:cond delay="500"/>
                                          </p:stCondLst>
                                        </p:cTn>
                                        <p:tgtEl>
                                          <p:spTgt spid="30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05"/>
                                        </p:tgtEl>
                                      </p:cBhvr>
                                    </p:animEffect>
                                    <p:set>
                                      <p:cBhvr>
                                        <p:cTn dur="1" fill="hold">
                                          <p:stCondLst>
                                            <p:cond delay="500"/>
                                          </p:stCondLst>
                                        </p:cTn>
                                        <p:tgtEl>
                                          <p:spTgt spid="30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9"/>
          <p:cNvSpPr txBox="1"/>
          <p:nvPr/>
        </p:nvSpPr>
        <p:spPr>
          <a:xfrm>
            <a:off x="533400" y="685800"/>
            <a:ext cx="71628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0000"/>
                </a:solidFill>
                <a:latin typeface="Algerian"/>
                <a:ea typeface="Algerian"/>
                <a:cs typeface="Algerian"/>
                <a:sym typeface="Algerian"/>
              </a:rPr>
              <a:t>Preparations</a:t>
            </a:r>
            <a:endParaRPr/>
          </a:p>
        </p:txBody>
      </p:sp>
      <p:sp>
        <p:nvSpPr>
          <p:cNvPr id="313" name="Google Shape;313;p19"/>
          <p:cNvSpPr txBox="1"/>
          <p:nvPr/>
        </p:nvSpPr>
        <p:spPr>
          <a:xfrm>
            <a:off x="457200" y="1524000"/>
            <a:ext cx="7162800" cy="1423467"/>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u="sng">
                <a:solidFill>
                  <a:schemeClr val="dk1"/>
                </a:solidFill>
                <a:latin typeface="Arial Narrow"/>
                <a:ea typeface="Arial Narrow"/>
                <a:cs typeface="Arial Narrow"/>
                <a:sym typeface="Arial Narrow"/>
              </a:rPr>
              <a:t>Isosorbide dinitrate</a:t>
            </a:r>
            <a:endParaRPr b="1" sz="2400" u="sng">
              <a:solidFill>
                <a:schemeClr val="dk1"/>
              </a:solidFill>
              <a:latin typeface="Arial Narrow"/>
              <a:ea typeface="Arial Narrow"/>
              <a:cs typeface="Arial Narrow"/>
              <a:sym typeface="Arial Narrow"/>
            </a:endParaRPr>
          </a:p>
          <a:p>
            <a:pPr indent="-152400" lvl="0" marL="0" marR="0" rtl="0" algn="l">
              <a:lnSpc>
                <a:spcPct val="104166"/>
              </a:lnSpc>
              <a:spcBef>
                <a:spcPts val="0"/>
              </a:spcBef>
              <a:spcAft>
                <a:spcPts val="0"/>
              </a:spcAft>
              <a:buClr>
                <a:schemeClr val="dk1"/>
              </a:buClr>
              <a:buSzPts val="2400"/>
              <a:buFont typeface="Noto Sans Symbols"/>
              <a:buChar char="▪"/>
            </a:pPr>
            <a:r>
              <a:rPr b="1" lang="en-US" sz="2400">
                <a:solidFill>
                  <a:schemeClr val="dk1"/>
                </a:solidFill>
                <a:latin typeface="Arial Narrow"/>
                <a:ea typeface="Arial Narrow"/>
                <a:cs typeface="Arial Narrow"/>
                <a:sym typeface="Arial Narrow"/>
              </a:rPr>
              <a:t>Dinitrate Sublingual tablets </a:t>
            </a:r>
            <a:endParaRPr/>
          </a:p>
          <a:p>
            <a:pPr indent="-152400" lvl="0" marL="0" marR="0" rtl="0" algn="l">
              <a:lnSpc>
                <a:spcPct val="104166"/>
              </a:lnSpc>
              <a:spcBef>
                <a:spcPts val="0"/>
              </a:spcBef>
              <a:spcAft>
                <a:spcPts val="0"/>
              </a:spcAft>
              <a:buClr>
                <a:schemeClr val="dk1"/>
              </a:buClr>
              <a:buSzPts val="2400"/>
              <a:buFont typeface="Noto Sans Symbols"/>
              <a:buChar char="▪"/>
            </a:pPr>
            <a:r>
              <a:rPr b="1" lang="en-US" sz="2400">
                <a:solidFill>
                  <a:schemeClr val="dk1"/>
                </a:solidFill>
                <a:latin typeface="Arial Narrow"/>
                <a:ea typeface="Arial Narrow"/>
                <a:cs typeface="Arial Narrow"/>
                <a:sym typeface="Arial Narrow"/>
              </a:rPr>
              <a:t>Dinitrate Oral sustained release</a:t>
            </a:r>
            <a:endParaRPr/>
          </a:p>
          <a:p>
            <a:pPr indent="-152400" lvl="0" marL="0" marR="0" rtl="0" algn="l">
              <a:lnSpc>
                <a:spcPct val="104166"/>
              </a:lnSpc>
              <a:spcBef>
                <a:spcPts val="0"/>
              </a:spcBef>
              <a:spcAft>
                <a:spcPts val="0"/>
              </a:spcAft>
              <a:buClr>
                <a:schemeClr val="dk1"/>
              </a:buClr>
              <a:buSzPts val="2400"/>
              <a:buFont typeface="Noto Sans Symbols"/>
              <a:buChar char="▪"/>
            </a:pPr>
            <a:r>
              <a:rPr b="1" lang="en-US" sz="2400">
                <a:solidFill>
                  <a:schemeClr val="dk1"/>
                </a:solidFill>
                <a:latin typeface="Arial Narrow"/>
                <a:ea typeface="Arial Narrow"/>
                <a:cs typeface="Arial Narrow"/>
                <a:sym typeface="Arial Narrow"/>
              </a:rPr>
              <a:t>Infusion Preparations</a:t>
            </a:r>
            <a:endParaRPr sz="2400">
              <a:solidFill>
                <a:schemeClr val="dk1"/>
              </a:solidFill>
              <a:latin typeface="Algerian"/>
              <a:ea typeface="Algerian"/>
              <a:cs typeface="Algerian"/>
              <a:sym typeface="Algerian"/>
            </a:endParaRPr>
          </a:p>
        </p:txBody>
      </p:sp>
      <p:sp>
        <p:nvSpPr>
          <p:cNvPr id="314" name="Google Shape;314;p19"/>
          <p:cNvSpPr txBox="1"/>
          <p:nvPr/>
        </p:nvSpPr>
        <p:spPr>
          <a:xfrm>
            <a:off x="685800" y="4343400"/>
            <a:ext cx="7162800" cy="412934"/>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152400" lvl="0" marL="0" marR="0" rtl="0" algn="l">
              <a:lnSpc>
                <a:spcPct val="104166"/>
              </a:lnSpc>
              <a:spcBef>
                <a:spcPts val="0"/>
              </a:spcBef>
              <a:spcAft>
                <a:spcPts val="0"/>
              </a:spcAft>
              <a:buClr>
                <a:schemeClr val="dk1"/>
              </a:buClr>
              <a:buSzPts val="2400"/>
              <a:buFont typeface="Noto Sans Symbols"/>
              <a:buChar char="▪"/>
            </a:pPr>
            <a:r>
              <a:rPr b="1" lang="en-US" sz="2400">
                <a:solidFill>
                  <a:schemeClr val="dk1"/>
                </a:solidFill>
                <a:latin typeface="Arial Narrow"/>
                <a:ea typeface="Arial Narrow"/>
                <a:cs typeface="Arial Narrow"/>
                <a:sym typeface="Arial Narrow"/>
              </a:rPr>
              <a:t>Mononitrate Oral sustained release</a:t>
            </a:r>
            <a:endParaRPr/>
          </a:p>
        </p:txBody>
      </p:sp>
      <p:grpSp>
        <p:nvGrpSpPr>
          <p:cNvPr id="315" name="Google Shape;315;p19"/>
          <p:cNvGrpSpPr/>
          <p:nvPr/>
        </p:nvGrpSpPr>
        <p:grpSpPr>
          <a:xfrm>
            <a:off x="2590800" y="3200400"/>
            <a:ext cx="3617470" cy="3257669"/>
            <a:chOff x="5212848" y="3371731"/>
            <a:chExt cx="3617470" cy="3257669"/>
          </a:xfrm>
        </p:grpSpPr>
        <p:pic>
          <p:nvPicPr>
            <p:cNvPr descr="scan0021" id="316" name="Google Shape;316;p19"/>
            <p:cNvPicPr preferRelativeResize="0"/>
            <p:nvPr/>
          </p:nvPicPr>
          <p:blipFill rotWithShape="1">
            <a:blip r:embed="rId3">
              <a:alphaModFix/>
            </a:blip>
            <a:srcRect b="66118" l="0" r="7018" t="4214"/>
            <a:stretch/>
          </p:blipFill>
          <p:spPr>
            <a:xfrm>
              <a:off x="5212848" y="3371731"/>
              <a:ext cx="3617470" cy="1447559"/>
            </a:xfrm>
            <a:prstGeom prst="rect">
              <a:avLst/>
            </a:prstGeom>
            <a:noFill/>
            <a:ln>
              <a:noFill/>
            </a:ln>
          </p:spPr>
        </p:pic>
        <p:pic>
          <p:nvPicPr>
            <p:cNvPr descr="scan0021" id="317" name="Google Shape;317;p19"/>
            <p:cNvPicPr preferRelativeResize="0"/>
            <p:nvPr/>
          </p:nvPicPr>
          <p:blipFill rotWithShape="1">
            <a:blip r:embed="rId4">
              <a:alphaModFix/>
            </a:blip>
            <a:srcRect b="45176" l="0" r="7018" t="16430"/>
            <a:stretch/>
          </p:blipFill>
          <p:spPr>
            <a:xfrm>
              <a:off x="5212848" y="3712333"/>
              <a:ext cx="3617470" cy="1873311"/>
            </a:xfrm>
            <a:prstGeom prst="rect">
              <a:avLst/>
            </a:prstGeom>
            <a:noFill/>
            <a:ln>
              <a:noFill/>
            </a:ln>
          </p:spPr>
        </p:pic>
        <p:pic>
          <p:nvPicPr>
            <p:cNvPr descr="scan0021" id="318" name="Google Shape;318;p19"/>
            <p:cNvPicPr preferRelativeResize="0"/>
            <p:nvPr/>
          </p:nvPicPr>
          <p:blipFill rotWithShape="1">
            <a:blip r:embed="rId5">
              <a:alphaModFix/>
            </a:blip>
            <a:srcRect b="24799" l="0" r="7018" t="63550"/>
            <a:stretch/>
          </p:blipFill>
          <p:spPr>
            <a:xfrm>
              <a:off x="5212848" y="5379606"/>
              <a:ext cx="3617470" cy="568470"/>
            </a:xfrm>
            <a:prstGeom prst="rect">
              <a:avLst/>
            </a:prstGeom>
            <a:noFill/>
            <a:ln>
              <a:noFill/>
            </a:ln>
          </p:spPr>
        </p:pic>
        <p:pic>
          <p:nvPicPr>
            <p:cNvPr descr="scan0021" id="319" name="Google Shape;319;p19"/>
            <p:cNvPicPr preferRelativeResize="0"/>
            <p:nvPr/>
          </p:nvPicPr>
          <p:blipFill rotWithShape="1">
            <a:blip r:embed="rId6">
              <a:alphaModFix/>
            </a:blip>
            <a:srcRect b="8642" l="0" r="7018" t="74021"/>
            <a:stretch/>
          </p:blipFill>
          <p:spPr>
            <a:xfrm>
              <a:off x="5212848" y="5783529"/>
              <a:ext cx="3617470" cy="845871"/>
            </a:xfrm>
            <a:prstGeom prst="rect">
              <a:avLst/>
            </a:prstGeom>
            <a:noFill/>
            <a:ln>
              <a:noFill/>
            </a:ln>
          </p:spPr>
        </p:pic>
      </p:grpSp>
      <p:sp>
        <p:nvSpPr>
          <p:cNvPr id="320" name="Google Shape;320;p19"/>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
          <p:cNvSpPr txBox="1"/>
          <p:nvPr/>
        </p:nvSpPr>
        <p:spPr>
          <a:xfrm>
            <a:off x="76200" y="1066800"/>
            <a:ext cx="8763000" cy="5693866"/>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Helmi, a 62-year-old male smoker with T2DM &amp; hypertension presents with a 4-month history of exertional chest pain. </a:t>
            </a:r>
            <a:endParaRPr/>
          </a:p>
          <a:p>
            <a:pPr indent="0" lvl="0" marL="0" marR="0" rtl="0" algn="l">
              <a:spcBef>
                <a:spcPts val="0"/>
              </a:spcBef>
              <a:spcAft>
                <a:spcPts val="0"/>
              </a:spcAft>
              <a:buNone/>
            </a:pPr>
            <a:r>
              <a:rPr lang="en-US" sz="2800">
                <a:solidFill>
                  <a:schemeClr val="dk1"/>
                </a:solidFill>
                <a:latin typeface="Arial"/>
                <a:ea typeface="Arial"/>
                <a:cs typeface="Arial"/>
                <a:sym typeface="Arial"/>
              </a:rPr>
              <a:t>Physical examination shows a BP of 152/90 mm Hg but is otherwise unremarkable. </a:t>
            </a:r>
            <a:endParaRPr/>
          </a:p>
          <a:p>
            <a:pPr indent="0" lvl="0" marL="0" marR="0" rtl="0" algn="l">
              <a:spcBef>
                <a:spcPts val="0"/>
              </a:spcBef>
              <a:spcAft>
                <a:spcPts val="0"/>
              </a:spcAft>
              <a:buNone/>
            </a:pPr>
            <a:r>
              <a:rPr lang="en-US" sz="2800">
                <a:solidFill>
                  <a:schemeClr val="dk1"/>
                </a:solidFill>
                <a:latin typeface="Arial"/>
                <a:ea typeface="Arial"/>
                <a:cs typeface="Arial"/>
                <a:sym typeface="Arial"/>
              </a:rPr>
              <a:t>The ECG is normal, &amp; laboratory tests show a fasting blood glucose value of 110 mg/dL, glycosylated hemoglobin 6.0%, creatinine 1.1 mg/dL, total cholesterol 160, LDL 120, HDL 38, &amp; triglycerides 147 mg/dL. </a:t>
            </a:r>
            <a:endParaRPr/>
          </a:p>
          <a:p>
            <a:pPr indent="0" lvl="0" marL="0" marR="0" rtl="0" algn="l">
              <a:spcBef>
                <a:spcPts val="0"/>
              </a:spcBef>
              <a:spcAft>
                <a:spcPts val="0"/>
              </a:spcAft>
              <a:buNone/>
            </a:pPr>
            <a:r>
              <a:rPr lang="en-US" sz="2800">
                <a:solidFill>
                  <a:schemeClr val="dk1"/>
                </a:solidFill>
                <a:latin typeface="Arial"/>
                <a:ea typeface="Arial"/>
                <a:cs typeface="Arial"/>
                <a:sym typeface="Arial"/>
              </a:rPr>
              <a:t>He exercises for 8 minutes, experiences chest pain, &amp; is found to have a 2-mm ST-segment depression at the end of exercise.</a:t>
            </a:r>
            <a:endParaRPr/>
          </a:p>
        </p:txBody>
      </p:sp>
      <p:sp>
        <p:nvSpPr>
          <p:cNvPr id="110" name="Google Shape;110;p2"/>
          <p:cNvSpPr txBox="1"/>
          <p:nvPr/>
        </p:nvSpPr>
        <p:spPr>
          <a:xfrm>
            <a:off x="838200" y="228600"/>
            <a:ext cx="3048000" cy="58477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Algerian"/>
                <a:ea typeface="Algerian"/>
                <a:cs typeface="Algerian"/>
                <a:sym typeface="Algerian"/>
              </a:rPr>
              <a:t>Minicase</a:t>
            </a:r>
            <a:endParaRPr sz="3200">
              <a:solidFill>
                <a:schemeClr val="dk1"/>
              </a:solidFill>
              <a:latin typeface="Algerian"/>
              <a:ea typeface="Algerian"/>
              <a:cs typeface="Algerian"/>
              <a:sym typeface="Algerian"/>
            </a:endParaRPr>
          </a:p>
        </p:txBody>
      </p:sp>
      <p:sp>
        <p:nvSpPr>
          <p:cNvPr id="111" name="Google Shape;111;p2"/>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0"/>
          <p:cNvSpPr txBox="1"/>
          <p:nvPr/>
        </p:nvSpPr>
        <p:spPr>
          <a:xfrm>
            <a:off x="304800" y="304800"/>
            <a:ext cx="71628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lgerian"/>
                <a:ea typeface="Algerian"/>
                <a:cs typeface="Algerian"/>
                <a:sym typeface="Algerian"/>
              </a:rPr>
              <a:t>Indications</a:t>
            </a:r>
            <a:endParaRPr/>
          </a:p>
        </p:txBody>
      </p:sp>
      <p:sp>
        <p:nvSpPr>
          <p:cNvPr id="327" name="Google Shape;327;p20"/>
          <p:cNvSpPr txBox="1"/>
          <p:nvPr/>
        </p:nvSpPr>
        <p:spPr>
          <a:xfrm>
            <a:off x="304800" y="1371600"/>
            <a:ext cx="67056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00FF"/>
                </a:solidFill>
                <a:latin typeface="Arial Narrow"/>
                <a:ea typeface="Arial Narrow"/>
                <a:cs typeface="Arial Narrow"/>
                <a:sym typeface="Arial Narrow"/>
              </a:rPr>
              <a:t>IN STABLE ANGINA;</a:t>
            </a:r>
            <a:endParaRPr sz="2400">
              <a:solidFill>
                <a:schemeClr val="dk1"/>
              </a:solidFill>
              <a:latin typeface="Algerian"/>
              <a:ea typeface="Algerian"/>
              <a:cs typeface="Algerian"/>
              <a:sym typeface="Algerian"/>
            </a:endParaRPr>
          </a:p>
        </p:txBody>
      </p:sp>
      <p:sp>
        <p:nvSpPr>
          <p:cNvPr id="328" name="Google Shape;328;p20"/>
          <p:cNvSpPr txBox="1"/>
          <p:nvPr/>
        </p:nvSpPr>
        <p:spPr>
          <a:xfrm>
            <a:off x="304800" y="2133600"/>
            <a:ext cx="67056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u="sng">
                <a:solidFill>
                  <a:schemeClr val="dk1"/>
                </a:solidFill>
                <a:latin typeface="Arial Narrow"/>
                <a:ea typeface="Arial Narrow"/>
                <a:cs typeface="Arial Narrow"/>
                <a:sym typeface="Arial Narrow"/>
              </a:rPr>
              <a:t>Acute symptom relief </a:t>
            </a:r>
            <a:r>
              <a:rPr b="1" lang="en-US" sz="2400">
                <a:solidFill>
                  <a:schemeClr val="dk1"/>
                </a:solidFill>
                <a:latin typeface="Arial Narrow"/>
                <a:ea typeface="Arial Narrow"/>
                <a:cs typeface="Arial Narrow"/>
                <a:sym typeface="Arial Narrow"/>
              </a:rPr>
              <a:t>🠞 </a:t>
            </a:r>
            <a:r>
              <a:rPr b="1" lang="en-US" sz="2400">
                <a:solidFill>
                  <a:srgbClr val="FF0000"/>
                </a:solidFill>
                <a:latin typeface="Arial Narrow"/>
                <a:ea typeface="Arial Narrow"/>
                <a:cs typeface="Arial Narrow"/>
                <a:sym typeface="Arial Narrow"/>
              </a:rPr>
              <a:t>sublingual GTN</a:t>
            </a:r>
            <a:endParaRPr sz="2400">
              <a:solidFill>
                <a:schemeClr val="dk1"/>
              </a:solidFill>
              <a:latin typeface="Algerian"/>
              <a:ea typeface="Algerian"/>
              <a:cs typeface="Algerian"/>
              <a:sym typeface="Algerian"/>
            </a:endParaRPr>
          </a:p>
        </p:txBody>
      </p:sp>
      <p:sp>
        <p:nvSpPr>
          <p:cNvPr id="329" name="Google Shape;329;p20"/>
          <p:cNvSpPr txBox="1"/>
          <p:nvPr/>
        </p:nvSpPr>
        <p:spPr>
          <a:xfrm>
            <a:off x="304800" y="2133600"/>
            <a:ext cx="67056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00FF"/>
                </a:solidFill>
                <a:latin typeface="Arial Narrow"/>
                <a:ea typeface="Arial Narrow"/>
                <a:cs typeface="Arial Narrow"/>
                <a:sym typeface="Arial Narrow"/>
              </a:rPr>
              <a:t>IN VARIANT ANGINA </a:t>
            </a:r>
            <a:r>
              <a:rPr b="1" lang="en-US" sz="2400">
                <a:solidFill>
                  <a:schemeClr val="dk1"/>
                </a:solidFill>
                <a:latin typeface="Arial Narrow"/>
                <a:ea typeface="Arial Narrow"/>
                <a:cs typeface="Arial Narrow"/>
                <a:sym typeface="Arial Narrow"/>
              </a:rPr>
              <a:t>🠞</a:t>
            </a:r>
            <a:r>
              <a:rPr b="1" lang="en-US" sz="2400">
                <a:solidFill>
                  <a:srgbClr val="FF0000"/>
                </a:solidFill>
                <a:latin typeface="Arial Narrow"/>
                <a:ea typeface="Arial Narrow"/>
                <a:cs typeface="Arial Narrow"/>
                <a:sym typeface="Arial Narrow"/>
              </a:rPr>
              <a:t>sublingual GTN</a:t>
            </a:r>
            <a:endParaRPr sz="2400">
              <a:solidFill>
                <a:schemeClr val="dk1"/>
              </a:solidFill>
              <a:latin typeface="Algerian"/>
              <a:ea typeface="Algerian"/>
              <a:cs typeface="Algerian"/>
              <a:sym typeface="Algerian"/>
            </a:endParaRPr>
          </a:p>
        </p:txBody>
      </p:sp>
      <p:sp>
        <p:nvSpPr>
          <p:cNvPr id="330" name="Google Shape;330;p20"/>
          <p:cNvSpPr txBox="1"/>
          <p:nvPr/>
        </p:nvSpPr>
        <p:spPr>
          <a:xfrm>
            <a:off x="304800" y="4800600"/>
            <a:ext cx="6781800" cy="830997"/>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CHF 🠞 </a:t>
            </a:r>
            <a:r>
              <a:rPr b="1" lang="en-US" sz="2400">
                <a:solidFill>
                  <a:srgbClr val="FF0000"/>
                </a:solidFill>
                <a:latin typeface="Arial Narrow"/>
                <a:ea typeface="Arial Narrow"/>
                <a:cs typeface="Arial Narrow"/>
                <a:sym typeface="Arial Narrow"/>
              </a:rPr>
              <a:t>Isosorbide mononitrate + hydralazine </a:t>
            </a:r>
            <a:endParaRPr/>
          </a:p>
          <a:p>
            <a:pPr indent="0" lvl="0" marL="0" marR="0" rtl="0" algn="l">
              <a:spcBef>
                <a:spcPts val="0"/>
              </a:spcBef>
              <a:spcAft>
                <a:spcPts val="0"/>
              </a:spcAft>
              <a:buNone/>
            </a:pPr>
            <a:r>
              <a:rPr b="1" i="1" lang="en-US" sz="2400">
                <a:solidFill>
                  <a:schemeClr val="dk1"/>
                </a:solidFill>
                <a:latin typeface="Arial Narrow"/>
                <a:ea typeface="Arial Narrow"/>
                <a:cs typeface="Arial Narrow"/>
                <a:sym typeface="Arial Narrow"/>
              </a:rPr>
              <a:t>[ if contraindication to ACEIs] </a:t>
            </a:r>
            <a:endParaRPr sz="2400">
              <a:solidFill>
                <a:schemeClr val="dk1"/>
              </a:solidFill>
              <a:latin typeface="Algerian"/>
              <a:ea typeface="Algerian"/>
              <a:cs typeface="Algerian"/>
              <a:sym typeface="Algerian"/>
            </a:endParaRPr>
          </a:p>
        </p:txBody>
      </p:sp>
      <p:sp>
        <p:nvSpPr>
          <p:cNvPr id="331" name="Google Shape;331;p20"/>
          <p:cNvSpPr txBox="1"/>
          <p:nvPr/>
        </p:nvSpPr>
        <p:spPr>
          <a:xfrm>
            <a:off x="304800" y="5867400"/>
            <a:ext cx="67818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AMI 🠞</a:t>
            </a:r>
            <a:r>
              <a:rPr b="1" lang="en-US" sz="2400">
                <a:solidFill>
                  <a:srgbClr val="FF0000"/>
                </a:solidFill>
                <a:latin typeface="Arial Narrow"/>
                <a:ea typeface="Arial Narrow"/>
                <a:cs typeface="Arial Narrow"/>
                <a:sym typeface="Arial Narrow"/>
              </a:rPr>
              <a:t>IV GTN</a:t>
            </a:r>
            <a:endParaRPr sz="2400">
              <a:solidFill>
                <a:schemeClr val="dk1"/>
              </a:solidFill>
              <a:latin typeface="Algerian"/>
              <a:ea typeface="Algerian"/>
              <a:cs typeface="Algerian"/>
              <a:sym typeface="Algerian"/>
            </a:endParaRPr>
          </a:p>
        </p:txBody>
      </p:sp>
      <p:sp>
        <p:nvSpPr>
          <p:cNvPr id="332" name="Google Shape;332;p20"/>
          <p:cNvSpPr txBox="1"/>
          <p:nvPr/>
        </p:nvSpPr>
        <p:spPr>
          <a:xfrm>
            <a:off x="304800" y="2819400"/>
            <a:ext cx="71628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00FF"/>
                </a:solidFill>
                <a:latin typeface="Arial Narrow"/>
                <a:ea typeface="Arial Narrow"/>
                <a:cs typeface="Arial Narrow"/>
                <a:sym typeface="Arial Narrow"/>
              </a:rPr>
              <a:t>IN UNSTABLE ANGINA</a:t>
            </a:r>
            <a:r>
              <a:rPr b="1" lang="en-US" sz="2400">
                <a:solidFill>
                  <a:schemeClr val="dk1"/>
                </a:solidFill>
                <a:latin typeface="Arial Narrow"/>
                <a:ea typeface="Arial Narrow"/>
                <a:cs typeface="Arial Narrow"/>
                <a:sym typeface="Arial Narrow"/>
              </a:rPr>
              <a:t> 🠞 </a:t>
            </a:r>
            <a:r>
              <a:rPr b="1" lang="en-US" sz="2400">
                <a:solidFill>
                  <a:srgbClr val="FF0000"/>
                </a:solidFill>
                <a:latin typeface="Arial Narrow"/>
                <a:ea typeface="Arial Narrow"/>
                <a:cs typeface="Arial Narrow"/>
                <a:sym typeface="Arial Narrow"/>
              </a:rPr>
              <a:t>IV GTN</a:t>
            </a:r>
            <a:endParaRPr sz="2400">
              <a:solidFill>
                <a:schemeClr val="dk1"/>
              </a:solidFill>
              <a:latin typeface="Algerian"/>
              <a:ea typeface="Algerian"/>
              <a:cs typeface="Algerian"/>
              <a:sym typeface="Algerian"/>
            </a:endParaRPr>
          </a:p>
        </p:txBody>
      </p:sp>
      <p:sp>
        <p:nvSpPr>
          <p:cNvPr id="333" name="Google Shape;333;p20"/>
          <p:cNvSpPr txBox="1"/>
          <p:nvPr/>
        </p:nvSpPr>
        <p:spPr>
          <a:xfrm>
            <a:off x="304800" y="4038600"/>
            <a:ext cx="67818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Refractory AHF 🠞 </a:t>
            </a:r>
            <a:r>
              <a:rPr b="1" lang="en-US" sz="2400">
                <a:solidFill>
                  <a:srgbClr val="FF0000"/>
                </a:solidFill>
                <a:latin typeface="Arial Narrow"/>
                <a:ea typeface="Arial Narrow"/>
                <a:cs typeface="Arial Narrow"/>
                <a:sym typeface="Arial Narrow"/>
              </a:rPr>
              <a:t>IV GTN</a:t>
            </a:r>
            <a:endParaRPr sz="2400">
              <a:solidFill>
                <a:schemeClr val="dk1"/>
              </a:solidFill>
              <a:latin typeface="Algerian"/>
              <a:ea typeface="Algerian"/>
              <a:cs typeface="Algerian"/>
              <a:sym typeface="Algerian"/>
            </a:endParaRPr>
          </a:p>
        </p:txBody>
      </p:sp>
      <p:sp>
        <p:nvSpPr>
          <p:cNvPr id="334" name="Google Shape;334;p20"/>
          <p:cNvSpPr txBox="1"/>
          <p:nvPr/>
        </p:nvSpPr>
        <p:spPr>
          <a:xfrm>
            <a:off x="304800" y="2819400"/>
            <a:ext cx="84582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u="sng">
                <a:solidFill>
                  <a:schemeClr val="dk1"/>
                </a:solidFill>
                <a:latin typeface="Arial Narrow"/>
                <a:ea typeface="Arial Narrow"/>
                <a:cs typeface="Arial Narrow"/>
                <a:sym typeface="Arial Narrow"/>
              </a:rPr>
              <a:t>Prevention;</a:t>
            </a:r>
            <a:r>
              <a:rPr b="1" lang="en-US" sz="2400">
                <a:solidFill>
                  <a:schemeClr val="dk1"/>
                </a:solidFill>
                <a:latin typeface="Arial Narrow"/>
                <a:ea typeface="Arial Narrow"/>
                <a:cs typeface="Arial Narrow"/>
                <a:sym typeface="Arial Narrow"/>
              </a:rPr>
              <a:t>  </a:t>
            </a:r>
            <a:r>
              <a:rPr b="1" lang="en-US" sz="2400" u="sng">
                <a:solidFill>
                  <a:schemeClr val="dk1"/>
                </a:solidFill>
                <a:latin typeface="Arial Narrow"/>
                <a:ea typeface="Arial Narrow"/>
                <a:cs typeface="Arial Narrow"/>
                <a:sym typeface="Arial Narrow"/>
              </a:rPr>
              <a:t>Persistant prophylaxis </a:t>
            </a:r>
            <a:r>
              <a:rPr b="1" lang="en-US" sz="2400">
                <a:solidFill>
                  <a:schemeClr val="dk1"/>
                </a:solidFill>
                <a:latin typeface="Arial Narrow"/>
                <a:ea typeface="Arial Narrow"/>
                <a:cs typeface="Arial Narrow"/>
                <a:sym typeface="Arial Narrow"/>
              </a:rPr>
              <a:t>🠞 </a:t>
            </a:r>
            <a:r>
              <a:rPr b="1" lang="en-US" sz="2400">
                <a:solidFill>
                  <a:srgbClr val="FF0000"/>
                </a:solidFill>
                <a:latin typeface="Arial Narrow"/>
                <a:ea typeface="Arial Narrow"/>
                <a:cs typeface="Arial Narrow"/>
                <a:sym typeface="Arial Narrow"/>
              </a:rPr>
              <a:t>Isosorbide mono or dinitrate</a:t>
            </a:r>
            <a:endParaRPr sz="2400">
              <a:solidFill>
                <a:schemeClr val="dk1"/>
              </a:solidFill>
              <a:latin typeface="Algerian"/>
              <a:ea typeface="Algerian"/>
              <a:cs typeface="Algerian"/>
              <a:sym typeface="Algerian"/>
            </a:endParaRPr>
          </a:p>
        </p:txBody>
      </p:sp>
      <p:sp>
        <p:nvSpPr>
          <p:cNvPr id="335" name="Google Shape;335;p20"/>
          <p:cNvSpPr txBox="1"/>
          <p:nvPr/>
        </p:nvSpPr>
        <p:spPr>
          <a:xfrm>
            <a:off x="304800" y="3429000"/>
            <a:ext cx="6858000" cy="400110"/>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274320" marR="0" rtl="0" algn="l">
              <a:lnSpc>
                <a:spcPct val="100000"/>
              </a:lnSpc>
              <a:spcBef>
                <a:spcPts val="0"/>
              </a:spcBef>
              <a:spcAft>
                <a:spcPts val="0"/>
              </a:spcAft>
              <a:buNone/>
            </a:pPr>
            <a:r>
              <a:rPr b="1" lang="en-US" sz="2400" u="sng">
                <a:solidFill>
                  <a:schemeClr val="dk1"/>
                </a:solidFill>
                <a:latin typeface="Arial Narrow"/>
                <a:ea typeface="Arial Narrow"/>
                <a:cs typeface="Arial Narrow"/>
                <a:sym typeface="Arial Narrow"/>
              </a:rPr>
              <a:t>Prevention; Situational prophylaxis  </a:t>
            </a:r>
            <a:r>
              <a:rPr b="1" lang="en-US" sz="2400">
                <a:solidFill>
                  <a:schemeClr val="dk1"/>
                </a:solidFill>
                <a:latin typeface="Arial Narrow"/>
                <a:ea typeface="Arial Narrow"/>
                <a:cs typeface="Arial Narrow"/>
                <a:sym typeface="Arial Narrow"/>
              </a:rPr>
              <a:t>🠞 </a:t>
            </a:r>
            <a:r>
              <a:rPr b="1" lang="en-US" sz="2400">
                <a:solidFill>
                  <a:srgbClr val="FF0000"/>
                </a:solidFill>
                <a:latin typeface="Arial Narrow"/>
                <a:ea typeface="Arial Narrow"/>
                <a:cs typeface="Arial Narrow"/>
                <a:sym typeface="Arial Narrow"/>
              </a:rPr>
              <a:t>sublingual GTN</a:t>
            </a:r>
            <a:endParaRPr b="1" sz="2400">
              <a:solidFill>
                <a:schemeClr val="dk1"/>
              </a:solidFill>
              <a:latin typeface="Arial Narrow"/>
              <a:ea typeface="Arial Narrow"/>
              <a:cs typeface="Arial Narrow"/>
              <a:sym typeface="Arial Narrow"/>
            </a:endParaRPr>
          </a:p>
        </p:txBody>
      </p:sp>
      <p:sp>
        <p:nvSpPr>
          <p:cNvPr id="336" name="Google Shape;336;p20"/>
          <p:cNvSpPr txBox="1"/>
          <p:nvPr/>
        </p:nvSpPr>
        <p:spPr>
          <a:xfrm>
            <a:off x="304800" y="3429000"/>
            <a:ext cx="68580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DEA"/>
                </a:solidFill>
                <a:latin typeface="Arial Narrow"/>
                <a:ea typeface="Arial Narrow"/>
                <a:cs typeface="Arial Narrow"/>
                <a:sym typeface="Arial Narrow"/>
              </a:rPr>
              <a:t>Heart Failure</a:t>
            </a:r>
            <a:endParaRPr sz="2400">
              <a:solidFill>
                <a:srgbClr val="007DEA"/>
              </a:solidFill>
              <a:latin typeface="Algerian"/>
              <a:ea typeface="Algerian"/>
              <a:cs typeface="Algerian"/>
              <a:sym typeface="Algerian"/>
            </a:endParaRPr>
          </a:p>
        </p:txBody>
      </p:sp>
      <p:sp>
        <p:nvSpPr>
          <p:cNvPr id="337" name="Google Shape;337;p20"/>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8"/>
                                        </p:tgtEl>
                                      </p:cBhvr>
                                    </p:animEffect>
                                    <p:set>
                                      <p:cBhvr>
                                        <p:cTn dur="1" fill="hold">
                                          <p:stCondLst>
                                            <p:cond delay="500"/>
                                          </p:stCondLst>
                                        </p:cTn>
                                        <p:tgtEl>
                                          <p:spTgt spid="32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34"/>
                                        </p:tgtEl>
                                      </p:cBhvr>
                                    </p:animEffect>
                                    <p:set>
                                      <p:cBhvr>
                                        <p:cTn dur="1" fill="hold">
                                          <p:stCondLst>
                                            <p:cond delay="500"/>
                                          </p:stCondLst>
                                        </p:cTn>
                                        <p:tgtEl>
                                          <p:spTgt spid="33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35"/>
                                        </p:tgtEl>
                                      </p:cBhvr>
                                    </p:animEffect>
                                    <p:set>
                                      <p:cBhvr>
                                        <p:cTn dur="1" fill="hold">
                                          <p:stCondLst>
                                            <p:cond delay="500"/>
                                          </p:stCondLst>
                                        </p:cTn>
                                        <p:tgtEl>
                                          <p:spTgt spid="33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1"/>
          <p:cNvSpPr txBox="1"/>
          <p:nvPr/>
        </p:nvSpPr>
        <p:spPr>
          <a:xfrm>
            <a:off x="304800" y="304800"/>
            <a:ext cx="71628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lgerian"/>
                <a:ea typeface="Algerian"/>
                <a:cs typeface="Algerian"/>
                <a:sym typeface="Algerian"/>
              </a:rPr>
              <a:t>contraindications</a:t>
            </a:r>
            <a:endParaRPr/>
          </a:p>
        </p:txBody>
      </p:sp>
      <p:sp>
        <p:nvSpPr>
          <p:cNvPr id="344" name="Google Shape;344;p21"/>
          <p:cNvSpPr txBox="1"/>
          <p:nvPr/>
        </p:nvSpPr>
        <p:spPr>
          <a:xfrm>
            <a:off x="228600" y="1447800"/>
            <a:ext cx="71628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Known sensitivity to organic nitrates</a:t>
            </a:r>
            <a:endParaRPr sz="2400">
              <a:solidFill>
                <a:schemeClr val="dk1"/>
              </a:solidFill>
              <a:latin typeface="Algerian"/>
              <a:ea typeface="Algerian"/>
              <a:cs typeface="Algerian"/>
              <a:sym typeface="Algerian"/>
            </a:endParaRPr>
          </a:p>
        </p:txBody>
      </p:sp>
      <p:sp>
        <p:nvSpPr>
          <p:cNvPr id="345" name="Google Shape;345;p21"/>
          <p:cNvSpPr txBox="1"/>
          <p:nvPr/>
        </p:nvSpPr>
        <p:spPr>
          <a:xfrm>
            <a:off x="228600" y="2438400"/>
            <a:ext cx="7162800" cy="430887"/>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2" marL="0" marR="0" rtl="0" algn="l">
              <a:spcBef>
                <a:spcPts val="0"/>
              </a:spcBef>
              <a:spcAft>
                <a:spcPts val="0"/>
              </a:spcAft>
              <a:buNone/>
            </a:pPr>
            <a:r>
              <a:rPr b="1" i="0" lang="en-US" sz="2200" u="none" cap="none" strike="noStrike">
                <a:solidFill>
                  <a:schemeClr val="dk1"/>
                </a:solidFill>
                <a:latin typeface="Arial Narrow"/>
                <a:ea typeface="Arial Narrow"/>
                <a:cs typeface="Arial Narrow"/>
                <a:sym typeface="Arial Narrow"/>
              </a:rPr>
              <a:t>Glaucoma; nitrates🠊 🠉 aqueous humour formation</a:t>
            </a:r>
            <a:endParaRPr/>
          </a:p>
        </p:txBody>
      </p:sp>
      <p:sp>
        <p:nvSpPr>
          <p:cNvPr id="346" name="Google Shape;346;p21"/>
          <p:cNvSpPr txBox="1"/>
          <p:nvPr/>
        </p:nvSpPr>
        <p:spPr>
          <a:xfrm>
            <a:off x="225287" y="3211995"/>
            <a:ext cx="8382000" cy="430887"/>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2" marL="0" marR="0" rtl="0" algn="l">
              <a:spcBef>
                <a:spcPts val="0"/>
              </a:spcBef>
              <a:spcAft>
                <a:spcPts val="0"/>
              </a:spcAft>
              <a:buNone/>
            </a:pPr>
            <a:r>
              <a:rPr b="1" i="0" lang="en-US" sz="2200" u="none" cap="none" strike="noStrike">
                <a:solidFill>
                  <a:schemeClr val="dk1"/>
                </a:solidFill>
                <a:latin typeface="Arial Narrow"/>
                <a:ea typeface="Arial Narrow"/>
                <a:cs typeface="Arial Narrow"/>
                <a:sym typeface="Arial Narrow"/>
              </a:rPr>
              <a:t>Head trauma or cerebral haemorrhage  🠊Increase intracranial pressure</a:t>
            </a:r>
            <a:endParaRPr b="1" i="0" sz="2200" u="none" cap="none" strike="noStrike">
              <a:solidFill>
                <a:schemeClr val="dk1"/>
              </a:solidFill>
              <a:latin typeface="Arial Narrow"/>
              <a:ea typeface="Arial Narrow"/>
              <a:cs typeface="Arial Narrow"/>
              <a:sym typeface="Arial Narrow"/>
            </a:endParaRPr>
          </a:p>
        </p:txBody>
      </p:sp>
      <p:sp>
        <p:nvSpPr>
          <p:cNvPr id="347" name="Google Shape;347;p21"/>
          <p:cNvSpPr txBox="1"/>
          <p:nvPr/>
        </p:nvSpPr>
        <p:spPr>
          <a:xfrm>
            <a:off x="228600" y="4038600"/>
            <a:ext cx="71628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Uncorrected hypovolemia</a:t>
            </a:r>
            <a:endParaRPr sz="2400">
              <a:solidFill>
                <a:schemeClr val="dk1"/>
              </a:solidFill>
              <a:latin typeface="Algerian"/>
              <a:ea typeface="Algerian"/>
              <a:cs typeface="Algerian"/>
              <a:sym typeface="Algerian"/>
            </a:endParaRPr>
          </a:p>
        </p:txBody>
      </p:sp>
      <p:sp>
        <p:nvSpPr>
          <p:cNvPr id="348" name="Google Shape;348;p21"/>
          <p:cNvSpPr txBox="1"/>
          <p:nvPr/>
        </p:nvSpPr>
        <p:spPr>
          <a:xfrm>
            <a:off x="304800" y="1066800"/>
            <a:ext cx="71628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Concomitant administration of PDE</a:t>
            </a:r>
            <a:r>
              <a:rPr b="1" baseline="-25000" lang="en-US" sz="2400">
                <a:solidFill>
                  <a:schemeClr val="dk1"/>
                </a:solidFill>
                <a:latin typeface="Arial Narrow"/>
                <a:ea typeface="Arial Narrow"/>
                <a:cs typeface="Arial Narrow"/>
                <a:sym typeface="Arial Narrow"/>
              </a:rPr>
              <a:t>5</a:t>
            </a:r>
            <a:r>
              <a:rPr b="1" lang="en-US" sz="2400">
                <a:solidFill>
                  <a:schemeClr val="dk1"/>
                </a:solidFill>
                <a:latin typeface="Arial Narrow"/>
                <a:ea typeface="Arial Narrow"/>
                <a:cs typeface="Arial Narrow"/>
                <a:sym typeface="Arial Narrow"/>
              </a:rPr>
              <a:t> Inhibitors</a:t>
            </a:r>
            <a:endParaRPr sz="2400">
              <a:solidFill>
                <a:schemeClr val="dk1"/>
              </a:solidFill>
              <a:latin typeface="Algerian"/>
              <a:ea typeface="Algerian"/>
              <a:cs typeface="Algerian"/>
              <a:sym typeface="Algerian"/>
            </a:endParaRPr>
          </a:p>
        </p:txBody>
      </p:sp>
      <p:grpSp>
        <p:nvGrpSpPr>
          <p:cNvPr id="349" name="Google Shape;349;p21"/>
          <p:cNvGrpSpPr/>
          <p:nvPr/>
        </p:nvGrpSpPr>
        <p:grpSpPr>
          <a:xfrm>
            <a:off x="304800" y="1589223"/>
            <a:ext cx="7543800" cy="4659177"/>
            <a:chOff x="-18288" y="801547"/>
            <a:chExt cx="7543800" cy="5481489"/>
          </a:xfrm>
        </p:grpSpPr>
        <p:pic>
          <p:nvPicPr>
            <p:cNvPr descr="C:\Users\Administrator\Pictures\pppp.jpg" id="350" name="Google Shape;350;p21"/>
            <p:cNvPicPr preferRelativeResize="0"/>
            <p:nvPr/>
          </p:nvPicPr>
          <p:blipFill rotWithShape="1">
            <a:blip r:embed="rId3">
              <a:alphaModFix/>
            </a:blip>
            <a:srcRect b="42763" l="57702" r="10024" t="15610"/>
            <a:stretch/>
          </p:blipFill>
          <p:spPr>
            <a:xfrm>
              <a:off x="1447800" y="5181600"/>
              <a:ext cx="1135856" cy="1101436"/>
            </a:xfrm>
            <a:prstGeom prst="ellipse">
              <a:avLst/>
            </a:prstGeom>
            <a:noFill/>
            <a:ln>
              <a:noFill/>
            </a:ln>
          </p:spPr>
        </p:pic>
        <p:pic>
          <p:nvPicPr>
            <p:cNvPr descr="C:\Users\Administrator\Pictures\pppp.jpg" id="351" name="Google Shape;351;p21"/>
            <p:cNvPicPr preferRelativeResize="0"/>
            <p:nvPr/>
          </p:nvPicPr>
          <p:blipFill rotWithShape="1">
            <a:blip r:embed="rId4">
              <a:alphaModFix/>
            </a:blip>
            <a:srcRect b="6340" l="28362" r="32517" t="52033"/>
            <a:stretch/>
          </p:blipFill>
          <p:spPr>
            <a:xfrm>
              <a:off x="2133600" y="4724400"/>
              <a:ext cx="1352550" cy="1082040"/>
            </a:xfrm>
            <a:prstGeom prst="ellipse">
              <a:avLst/>
            </a:prstGeom>
            <a:noFill/>
            <a:ln>
              <a:noFill/>
            </a:ln>
          </p:spPr>
        </p:pic>
        <p:grpSp>
          <p:nvGrpSpPr>
            <p:cNvPr id="352" name="Google Shape;352;p21"/>
            <p:cNvGrpSpPr/>
            <p:nvPr/>
          </p:nvGrpSpPr>
          <p:grpSpPr>
            <a:xfrm>
              <a:off x="-18288" y="801547"/>
              <a:ext cx="7543800" cy="5073851"/>
              <a:chOff x="-18288" y="1219200"/>
              <a:chExt cx="7543800" cy="5073851"/>
            </a:xfrm>
          </p:grpSpPr>
          <p:sp>
            <p:nvSpPr>
              <p:cNvPr id="353" name="Google Shape;353;p21"/>
              <p:cNvSpPr/>
              <p:nvPr/>
            </p:nvSpPr>
            <p:spPr>
              <a:xfrm>
                <a:off x="5029200" y="1219200"/>
                <a:ext cx="1524000" cy="304800"/>
              </a:xfrm>
              <a:prstGeom prst="rect">
                <a:avLst/>
              </a:prstGeom>
              <a:solidFill>
                <a:srgbClr val="FFFF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54" name="Google Shape;354;p21"/>
              <p:cNvSpPr/>
              <p:nvPr/>
            </p:nvSpPr>
            <p:spPr>
              <a:xfrm>
                <a:off x="5943600" y="5486400"/>
                <a:ext cx="1524000" cy="304800"/>
              </a:xfrm>
              <a:prstGeom prst="rect">
                <a:avLst/>
              </a:prstGeom>
              <a:solidFill>
                <a:srgbClr val="FFFF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55" name="Google Shape;355;p21"/>
              <p:cNvSpPr/>
              <p:nvPr/>
            </p:nvSpPr>
            <p:spPr>
              <a:xfrm>
                <a:off x="381000" y="5486400"/>
                <a:ext cx="1524000" cy="304800"/>
              </a:xfrm>
              <a:prstGeom prst="rect">
                <a:avLst/>
              </a:prstGeom>
              <a:solidFill>
                <a:srgbClr val="CCFF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56" name="Google Shape;356;p21"/>
              <p:cNvSpPr/>
              <p:nvPr/>
            </p:nvSpPr>
            <p:spPr>
              <a:xfrm>
                <a:off x="1524000" y="1219200"/>
                <a:ext cx="1524000" cy="304800"/>
              </a:xfrm>
              <a:prstGeom prst="rect">
                <a:avLst/>
              </a:prstGeom>
              <a:solidFill>
                <a:srgbClr val="CCFF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57" name="Google Shape;357;p21"/>
              <p:cNvSpPr/>
              <p:nvPr/>
            </p:nvSpPr>
            <p:spPr>
              <a:xfrm>
                <a:off x="3142488" y="1981200"/>
                <a:ext cx="1524000" cy="304800"/>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58" name="Google Shape;358;p21"/>
              <p:cNvSpPr/>
              <p:nvPr/>
            </p:nvSpPr>
            <p:spPr>
              <a:xfrm>
                <a:off x="381000" y="3200400"/>
                <a:ext cx="1524000" cy="304800"/>
              </a:xfrm>
              <a:prstGeom prst="rect">
                <a:avLst/>
              </a:prstGeom>
              <a:solidFill>
                <a:srgbClr val="CC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59" name="Google Shape;359;p21"/>
              <p:cNvSpPr/>
              <p:nvPr/>
            </p:nvSpPr>
            <p:spPr>
              <a:xfrm>
                <a:off x="3154680" y="3200400"/>
                <a:ext cx="1524000" cy="304800"/>
              </a:xfrm>
              <a:prstGeom prst="rect">
                <a:avLst/>
              </a:prstGeom>
              <a:solidFill>
                <a:srgbClr val="CC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60" name="Google Shape;360;p21"/>
              <p:cNvSpPr/>
              <p:nvPr/>
            </p:nvSpPr>
            <p:spPr>
              <a:xfrm>
                <a:off x="5916168" y="3200400"/>
                <a:ext cx="1524000" cy="304800"/>
              </a:xfrm>
              <a:prstGeom prst="rect">
                <a:avLst/>
              </a:prstGeom>
              <a:solidFill>
                <a:srgbClr val="CC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pic>
            <p:nvPicPr>
              <p:cNvPr descr="C:\Documents and Settings\DR.OMNIA\My Documents\My Pictures\NO1.GIF" id="361" name="Google Shape;361;p21"/>
              <p:cNvPicPr preferRelativeResize="0"/>
              <p:nvPr/>
            </p:nvPicPr>
            <p:blipFill rotWithShape="1">
              <a:blip r:embed="rId5">
                <a:alphaModFix/>
              </a:blip>
              <a:srcRect b="3593" l="1190" r="1189" t="5074"/>
              <a:stretch/>
            </p:blipFill>
            <p:spPr>
              <a:xfrm>
                <a:off x="-18288" y="1321763"/>
                <a:ext cx="7543800" cy="4971288"/>
              </a:xfrm>
              <a:prstGeom prst="rect">
                <a:avLst/>
              </a:prstGeom>
              <a:noFill/>
              <a:ln>
                <a:noFill/>
              </a:ln>
            </p:spPr>
          </p:pic>
        </p:grpSp>
      </p:grpSp>
      <p:pic>
        <p:nvPicPr>
          <p:cNvPr id="362" name="Google Shape;362;p21"/>
          <p:cNvPicPr preferRelativeResize="0"/>
          <p:nvPr/>
        </p:nvPicPr>
        <p:blipFill rotWithShape="1">
          <a:blip r:embed="rId6">
            <a:alphaModFix/>
          </a:blip>
          <a:srcRect b="0" l="0" r="0" t="0"/>
          <a:stretch/>
        </p:blipFill>
        <p:spPr>
          <a:xfrm>
            <a:off x="4724400" y="2895600"/>
            <a:ext cx="1762125" cy="895350"/>
          </a:xfrm>
          <a:prstGeom prst="rect">
            <a:avLst/>
          </a:prstGeom>
          <a:noFill/>
          <a:ln>
            <a:noFill/>
          </a:ln>
        </p:spPr>
      </p:pic>
      <p:sp>
        <p:nvSpPr>
          <p:cNvPr id="363" name="Google Shape;363;p21"/>
          <p:cNvSpPr txBox="1"/>
          <p:nvPr/>
        </p:nvSpPr>
        <p:spPr>
          <a:xfrm>
            <a:off x="304800" y="6172200"/>
            <a:ext cx="6096000" cy="430887"/>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2" marL="0" marR="0" rtl="0" algn="l">
              <a:spcBef>
                <a:spcPts val="0"/>
              </a:spcBef>
              <a:spcAft>
                <a:spcPts val="0"/>
              </a:spcAft>
              <a:buNone/>
            </a:pPr>
            <a:r>
              <a:rPr b="1" i="0" lang="en-US" sz="2200" u="none" cap="none" strike="noStrike">
                <a:solidFill>
                  <a:schemeClr val="dk1"/>
                </a:solidFill>
                <a:latin typeface="Arial Narrow"/>
                <a:ea typeface="Arial Narrow"/>
                <a:cs typeface="Arial Narrow"/>
                <a:sym typeface="Arial Narrow"/>
              </a:rPr>
              <a:t>Sildenafil + nitrates 🠊 Severe hypotension &amp; death</a:t>
            </a:r>
            <a:endParaRPr b="1" i="0" sz="2200" u="none" cap="none" strike="noStrike">
              <a:solidFill>
                <a:schemeClr val="dk1"/>
              </a:solidFill>
              <a:latin typeface="Arial Narrow"/>
              <a:ea typeface="Arial Narrow"/>
              <a:cs typeface="Arial Narrow"/>
              <a:sym typeface="Arial Narrow"/>
            </a:endParaRPr>
          </a:p>
        </p:txBody>
      </p:sp>
      <p:sp>
        <p:nvSpPr>
          <p:cNvPr id="364" name="Google Shape;364;p2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
                                        <p:tgtEl>
                                          <p:spTgt spid="3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44"/>
                                        </p:tgtEl>
                                      </p:cBhvr>
                                    </p:animEffect>
                                    <p:set>
                                      <p:cBhvr>
                                        <p:cTn dur="1" fill="hold">
                                          <p:stCondLst>
                                            <p:cond delay="500"/>
                                          </p:stCondLst>
                                        </p:cTn>
                                        <p:tgtEl>
                                          <p:spTgt spid="34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45"/>
                                        </p:tgtEl>
                                      </p:cBhvr>
                                    </p:animEffect>
                                    <p:set>
                                      <p:cBhvr>
                                        <p:cTn dur="1" fill="hold">
                                          <p:stCondLst>
                                            <p:cond delay="500"/>
                                          </p:stCondLst>
                                        </p:cTn>
                                        <p:tgtEl>
                                          <p:spTgt spid="34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46"/>
                                        </p:tgtEl>
                                      </p:cBhvr>
                                    </p:animEffect>
                                    <p:set>
                                      <p:cBhvr>
                                        <p:cTn dur="1" fill="hold">
                                          <p:stCondLst>
                                            <p:cond delay="500"/>
                                          </p:stCondLst>
                                        </p:cTn>
                                        <p:tgtEl>
                                          <p:spTgt spid="34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47"/>
                                        </p:tgtEl>
                                      </p:cBhvr>
                                    </p:animEffect>
                                    <p:set>
                                      <p:cBhvr>
                                        <p:cTn dur="1" fill="hold">
                                          <p:stCondLst>
                                            <p:cond delay="500"/>
                                          </p:stCondLst>
                                        </p:cTn>
                                        <p:tgtEl>
                                          <p:spTgt spid="34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par>
                                <p:cTn fill="hold" nodeType="with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1000"/>
                                        <p:tgtEl>
                                          <p:spTgt spid="3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2"/>
          <p:cNvSpPr txBox="1"/>
          <p:nvPr/>
        </p:nvSpPr>
        <p:spPr>
          <a:xfrm>
            <a:off x="304800" y="304800"/>
            <a:ext cx="71628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0000"/>
                </a:solidFill>
                <a:latin typeface="Algerian"/>
                <a:ea typeface="Algerian"/>
                <a:cs typeface="Algerian"/>
                <a:sym typeface="Algerian"/>
              </a:rPr>
              <a:t>Adverse drug reactions</a:t>
            </a:r>
            <a:endParaRPr/>
          </a:p>
        </p:txBody>
      </p:sp>
      <p:sp>
        <p:nvSpPr>
          <p:cNvPr id="371" name="Google Shape;371;p22"/>
          <p:cNvSpPr txBox="1"/>
          <p:nvPr/>
        </p:nvSpPr>
        <p:spPr>
          <a:xfrm>
            <a:off x="304800" y="2743200"/>
            <a:ext cx="41910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lgerian"/>
                <a:ea typeface="Algerian"/>
                <a:cs typeface="Algerian"/>
                <a:sym typeface="Algerian"/>
              </a:rPr>
              <a:t>Flushing in blush area</a:t>
            </a:r>
            <a:endParaRPr/>
          </a:p>
        </p:txBody>
      </p:sp>
      <p:sp>
        <p:nvSpPr>
          <p:cNvPr id="372" name="Google Shape;372;p22"/>
          <p:cNvSpPr txBox="1"/>
          <p:nvPr/>
        </p:nvSpPr>
        <p:spPr>
          <a:xfrm>
            <a:off x="228600" y="1371600"/>
            <a:ext cx="39624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lgerian"/>
                <a:ea typeface="Algerian"/>
                <a:cs typeface="Algerian"/>
                <a:sym typeface="Algerian"/>
              </a:rPr>
              <a:t>Throbbing headache</a:t>
            </a:r>
            <a:endParaRPr/>
          </a:p>
        </p:txBody>
      </p:sp>
      <p:sp>
        <p:nvSpPr>
          <p:cNvPr id="373" name="Google Shape;373;p22"/>
          <p:cNvSpPr txBox="1"/>
          <p:nvPr/>
        </p:nvSpPr>
        <p:spPr>
          <a:xfrm>
            <a:off x="304800" y="4343400"/>
            <a:ext cx="47244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lgerian"/>
                <a:ea typeface="Algerian"/>
                <a:cs typeface="Algerian"/>
                <a:sym typeface="Algerian"/>
              </a:rPr>
              <a:t>Tachycardia &amp; palpitation</a:t>
            </a:r>
            <a:endParaRPr/>
          </a:p>
        </p:txBody>
      </p:sp>
      <p:sp>
        <p:nvSpPr>
          <p:cNvPr id="374" name="Google Shape;374;p22"/>
          <p:cNvSpPr txBox="1"/>
          <p:nvPr/>
        </p:nvSpPr>
        <p:spPr>
          <a:xfrm>
            <a:off x="304800" y="5334000"/>
            <a:ext cx="70866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lgerian"/>
                <a:ea typeface="Algerian"/>
                <a:cs typeface="Algerian"/>
                <a:sym typeface="Algerian"/>
              </a:rPr>
              <a:t>Postural hypotension, dizziness &amp; syncope</a:t>
            </a:r>
            <a:endParaRPr/>
          </a:p>
        </p:txBody>
      </p:sp>
      <p:sp>
        <p:nvSpPr>
          <p:cNvPr id="375" name="Google Shape;375;p22"/>
          <p:cNvSpPr txBox="1"/>
          <p:nvPr/>
        </p:nvSpPr>
        <p:spPr>
          <a:xfrm>
            <a:off x="304800" y="6172200"/>
            <a:ext cx="51054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lgerian"/>
                <a:ea typeface="Algerian"/>
                <a:cs typeface="Algerian"/>
                <a:sym typeface="Algerian"/>
              </a:rPr>
              <a:t>Rarely methemoglobinema</a:t>
            </a:r>
            <a:endParaRPr sz="2400">
              <a:solidFill>
                <a:schemeClr val="dk1"/>
              </a:solidFill>
              <a:latin typeface="Algerian"/>
              <a:ea typeface="Algerian"/>
              <a:cs typeface="Algerian"/>
              <a:sym typeface="Algerian"/>
            </a:endParaRPr>
          </a:p>
        </p:txBody>
      </p:sp>
      <p:pic>
        <p:nvPicPr>
          <p:cNvPr id="376" name="Google Shape;376;p22"/>
          <p:cNvPicPr preferRelativeResize="0"/>
          <p:nvPr/>
        </p:nvPicPr>
        <p:blipFill rotWithShape="1">
          <a:blip r:embed="rId3">
            <a:alphaModFix/>
          </a:blip>
          <a:srcRect b="0" l="0" r="0" t="0"/>
          <a:stretch/>
        </p:blipFill>
        <p:spPr>
          <a:xfrm>
            <a:off x="5410200" y="914400"/>
            <a:ext cx="1562100" cy="1295400"/>
          </a:xfrm>
          <a:prstGeom prst="rect">
            <a:avLst/>
          </a:prstGeom>
          <a:noFill/>
          <a:ln>
            <a:noFill/>
          </a:ln>
        </p:spPr>
      </p:pic>
      <p:pic>
        <p:nvPicPr>
          <p:cNvPr id="377" name="Google Shape;377;p22"/>
          <p:cNvPicPr preferRelativeResize="0"/>
          <p:nvPr/>
        </p:nvPicPr>
        <p:blipFill rotWithShape="1">
          <a:blip r:embed="rId4">
            <a:alphaModFix/>
          </a:blip>
          <a:srcRect b="0" l="0" r="0" t="0"/>
          <a:stretch/>
        </p:blipFill>
        <p:spPr>
          <a:xfrm>
            <a:off x="5867400" y="2514600"/>
            <a:ext cx="1057275" cy="1257300"/>
          </a:xfrm>
          <a:prstGeom prst="rect">
            <a:avLst/>
          </a:prstGeom>
          <a:noFill/>
          <a:ln>
            <a:noFill/>
          </a:ln>
        </p:spPr>
      </p:pic>
      <p:pic>
        <p:nvPicPr>
          <p:cNvPr id="378" name="Google Shape;378;p22"/>
          <p:cNvPicPr preferRelativeResize="0"/>
          <p:nvPr/>
        </p:nvPicPr>
        <p:blipFill rotWithShape="1">
          <a:blip r:embed="rId5">
            <a:alphaModFix/>
          </a:blip>
          <a:srcRect b="0" l="0" r="0" t="0"/>
          <a:stretch/>
        </p:blipFill>
        <p:spPr>
          <a:xfrm>
            <a:off x="5943600" y="3810000"/>
            <a:ext cx="1019175" cy="1323975"/>
          </a:xfrm>
          <a:prstGeom prst="rect">
            <a:avLst/>
          </a:prstGeom>
          <a:noFill/>
          <a:ln>
            <a:noFill/>
          </a:ln>
        </p:spPr>
      </p:pic>
      <p:pic>
        <p:nvPicPr>
          <p:cNvPr descr="/uploads/BE/Us/BEUsj0TTnNhWjG6YriYGcw/dizzy.jpg" id="379" name="Google Shape;379;p22"/>
          <p:cNvPicPr preferRelativeResize="0"/>
          <p:nvPr/>
        </p:nvPicPr>
        <p:blipFill rotWithShape="1">
          <a:blip r:embed="rId6">
            <a:alphaModFix/>
          </a:blip>
          <a:srcRect b="0" l="0" r="0" t="0"/>
          <a:stretch/>
        </p:blipFill>
        <p:spPr>
          <a:xfrm>
            <a:off x="7391400" y="4343400"/>
            <a:ext cx="1524000" cy="1847850"/>
          </a:xfrm>
          <a:prstGeom prst="rect">
            <a:avLst/>
          </a:prstGeom>
          <a:noFill/>
          <a:ln>
            <a:noFill/>
          </a:ln>
        </p:spPr>
      </p:pic>
      <p:sp>
        <p:nvSpPr>
          <p:cNvPr id="380" name="Google Shape;380;p22"/>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par>
                                <p:cTn fill="hold" nodeType="with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500"/>
                                        <p:tgtEl>
                                          <p:spTgt spid="3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par>
                                <p:cTn fill="hold" nodeType="with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par>
                                <p:cTn fill="hold" nodeType="with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500"/>
                                        <p:tgtEl>
                                          <p:spTgt spid="3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23"/>
          <p:cNvSpPr txBox="1"/>
          <p:nvPr/>
        </p:nvSpPr>
        <p:spPr>
          <a:xfrm>
            <a:off x="609600" y="587395"/>
            <a:ext cx="7162800" cy="58477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F0000"/>
                </a:solidFill>
                <a:latin typeface="Arial"/>
                <a:ea typeface="Arial"/>
                <a:cs typeface="Arial"/>
                <a:sym typeface="Arial"/>
              </a:rPr>
              <a:t>Nitrates tolerance</a:t>
            </a:r>
            <a:endParaRPr/>
          </a:p>
        </p:txBody>
      </p:sp>
      <p:sp>
        <p:nvSpPr>
          <p:cNvPr id="387" name="Google Shape;387;p23"/>
          <p:cNvSpPr txBox="1"/>
          <p:nvPr/>
        </p:nvSpPr>
        <p:spPr>
          <a:xfrm>
            <a:off x="304800" y="4030790"/>
            <a:ext cx="71628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Algerian"/>
                <a:ea typeface="Algerian"/>
                <a:cs typeface="Algerian"/>
                <a:sym typeface="Algerian"/>
              </a:rPr>
              <a:t>Mechanism</a:t>
            </a:r>
            <a:endParaRPr/>
          </a:p>
        </p:txBody>
      </p:sp>
      <p:sp>
        <p:nvSpPr>
          <p:cNvPr id="388" name="Google Shape;388;p23"/>
          <p:cNvSpPr txBox="1"/>
          <p:nvPr/>
        </p:nvSpPr>
        <p:spPr>
          <a:xfrm>
            <a:off x="229772" y="1424235"/>
            <a:ext cx="8610600" cy="2062103"/>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u="sng">
                <a:solidFill>
                  <a:schemeClr val="dk1"/>
                </a:solidFill>
                <a:latin typeface="Arial Narrow"/>
                <a:ea typeface="Arial Narrow"/>
                <a:cs typeface="Arial Narrow"/>
                <a:sym typeface="Arial Narrow"/>
              </a:rPr>
              <a:t>Loss of vasodilator response of nitrates </a:t>
            </a:r>
            <a:r>
              <a:rPr b="1" lang="en-US" sz="3200">
                <a:solidFill>
                  <a:schemeClr val="dk1"/>
                </a:solidFill>
                <a:latin typeface="Arial Narrow"/>
                <a:ea typeface="Arial Narrow"/>
                <a:cs typeface="Arial Narrow"/>
                <a:sym typeface="Arial Narrow"/>
              </a:rPr>
              <a:t>on use of long-acting preparations (oral, transdermal) or continuous IV infusions, for more than a few hours without interruption.</a:t>
            </a:r>
            <a:endParaRPr/>
          </a:p>
        </p:txBody>
      </p:sp>
      <p:sp>
        <p:nvSpPr>
          <p:cNvPr id="389" name="Google Shape;389;p23"/>
          <p:cNvSpPr txBox="1"/>
          <p:nvPr/>
        </p:nvSpPr>
        <p:spPr>
          <a:xfrm>
            <a:off x="304800" y="4746447"/>
            <a:ext cx="8153400" cy="523220"/>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Narrow"/>
                <a:ea typeface="Arial Narrow"/>
                <a:cs typeface="Arial Narrow"/>
                <a:sym typeface="Arial Narrow"/>
              </a:rPr>
              <a:t>1-Compensatory neurohormonal counter-regulation </a:t>
            </a:r>
            <a:endParaRPr sz="2800">
              <a:solidFill>
                <a:schemeClr val="dk1"/>
              </a:solidFill>
              <a:latin typeface="Algerian"/>
              <a:ea typeface="Algerian"/>
              <a:cs typeface="Algerian"/>
              <a:sym typeface="Algerian"/>
            </a:endParaRPr>
          </a:p>
        </p:txBody>
      </p:sp>
      <p:sp>
        <p:nvSpPr>
          <p:cNvPr id="390" name="Google Shape;390;p23"/>
          <p:cNvSpPr txBox="1"/>
          <p:nvPr/>
        </p:nvSpPr>
        <p:spPr>
          <a:xfrm>
            <a:off x="304800" y="5551398"/>
            <a:ext cx="7086600" cy="523220"/>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Narrow"/>
                <a:ea typeface="Arial Narrow"/>
                <a:cs typeface="Arial Narrow"/>
                <a:sym typeface="Arial Narrow"/>
              </a:rPr>
              <a:t>2-Depletion of free-SH groups</a:t>
            </a:r>
            <a:endParaRPr sz="2800">
              <a:solidFill>
                <a:schemeClr val="dk1"/>
              </a:solidFill>
              <a:latin typeface="Algerian"/>
              <a:ea typeface="Algerian"/>
              <a:cs typeface="Algerian"/>
              <a:sym typeface="Algerian"/>
            </a:endParaRPr>
          </a:p>
        </p:txBody>
      </p:sp>
      <p:sp>
        <p:nvSpPr>
          <p:cNvPr id="391" name="Google Shape;391;p2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24"/>
          <p:cNvSpPr txBox="1"/>
          <p:nvPr/>
        </p:nvSpPr>
        <p:spPr>
          <a:xfrm>
            <a:off x="457200" y="2263668"/>
            <a:ext cx="6400800" cy="2062103"/>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onstantia"/>
                <a:ea typeface="Constantia"/>
                <a:cs typeface="Constantia"/>
                <a:sym typeface="Constantia"/>
              </a:rPr>
              <a:t>If Helmi was prescribed nitrates &amp; tolerance developed to its effect, how to overcome tolerance to nitrates?</a:t>
            </a:r>
            <a:endParaRPr sz="3200">
              <a:solidFill>
                <a:schemeClr val="dk1"/>
              </a:solidFill>
              <a:latin typeface="Algerian"/>
              <a:ea typeface="Algerian"/>
              <a:cs typeface="Algerian"/>
              <a:sym typeface="Algerian"/>
            </a:endParaRPr>
          </a:p>
        </p:txBody>
      </p:sp>
      <p:pic>
        <p:nvPicPr>
          <p:cNvPr descr="http://exchanges.wiley.com/blog/wp-content/uploads/2013/06/stethoscope.jpg" id="397" name="Google Shape;397;p24">
            <a:hlinkClick r:id="rId3"/>
          </p:cNvPr>
          <p:cNvPicPr preferRelativeResize="0"/>
          <p:nvPr/>
        </p:nvPicPr>
        <p:blipFill rotWithShape="1">
          <a:blip r:embed="rId4">
            <a:alphaModFix/>
          </a:blip>
          <a:srcRect b="0" l="0" r="0" t="0"/>
          <a:stretch/>
        </p:blipFill>
        <p:spPr>
          <a:xfrm>
            <a:off x="6019800" y="762000"/>
            <a:ext cx="2590800" cy="1371600"/>
          </a:xfrm>
          <a:prstGeom prst="rect">
            <a:avLst/>
          </a:prstGeom>
          <a:noFill/>
          <a:ln>
            <a:noFill/>
          </a:ln>
        </p:spPr>
      </p:pic>
      <p:sp>
        <p:nvSpPr>
          <p:cNvPr id="398" name="Google Shape;398;p24"/>
          <p:cNvSpPr txBox="1"/>
          <p:nvPr/>
        </p:nvSpPr>
        <p:spPr>
          <a:xfrm>
            <a:off x="533400" y="990600"/>
            <a:ext cx="3657600" cy="58477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Algerian"/>
                <a:ea typeface="Algerian"/>
                <a:cs typeface="Algerian"/>
                <a:sym typeface="Algerian"/>
              </a:rPr>
              <a:t>Minicase</a:t>
            </a:r>
            <a:endParaRPr sz="3200">
              <a:solidFill>
                <a:schemeClr val="dk1"/>
              </a:solidFill>
              <a:latin typeface="Algerian"/>
              <a:ea typeface="Algerian"/>
              <a:cs typeface="Algerian"/>
              <a:sym typeface="Algerian"/>
            </a:endParaRPr>
          </a:p>
        </p:txBody>
      </p:sp>
      <p:sp>
        <p:nvSpPr>
          <p:cNvPr id="399" name="Google Shape;399;p24"/>
          <p:cNvSpPr txBox="1"/>
          <p:nvPr/>
        </p:nvSpPr>
        <p:spPr>
          <a:xfrm flipH="1">
            <a:off x="457200" y="4455840"/>
            <a:ext cx="8153400" cy="2246769"/>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1" marL="0" marR="0" rtl="0" algn="l">
              <a:spcBef>
                <a:spcPts val="0"/>
              </a:spcBef>
              <a:spcAft>
                <a:spcPts val="0"/>
              </a:spcAft>
              <a:buNone/>
            </a:pPr>
            <a:r>
              <a:rPr b="1" i="0" lang="en-US" sz="2800" u="sng" cap="none" strike="noStrike">
                <a:solidFill>
                  <a:schemeClr val="dk1"/>
                </a:solidFill>
                <a:latin typeface="Arial Narrow"/>
                <a:ea typeface="Arial Narrow"/>
                <a:cs typeface="Arial Narrow"/>
                <a:sym typeface="Arial Narrow"/>
              </a:rPr>
              <a:t>Nitrate tolerance can be overcome by:</a:t>
            </a:r>
            <a:endParaRPr/>
          </a:p>
          <a:p>
            <a:pPr indent="0" lvl="0" marL="0" marR="0" rtl="0" algn="l">
              <a:spcBef>
                <a:spcPts val="0"/>
              </a:spcBef>
              <a:spcAft>
                <a:spcPts val="0"/>
              </a:spcAft>
              <a:buNone/>
            </a:pPr>
            <a:r>
              <a:rPr b="1" lang="en-US" sz="2800">
                <a:solidFill>
                  <a:schemeClr val="dk1"/>
                </a:solidFill>
                <a:latin typeface="Arial Narrow"/>
                <a:ea typeface="Arial Narrow"/>
                <a:cs typeface="Arial Narrow"/>
                <a:sym typeface="Arial Narrow"/>
              </a:rPr>
              <a:t>Smaller doses at increasing intervals (Nitrate free periods twice a day).</a:t>
            </a:r>
            <a:endParaRPr/>
          </a:p>
          <a:p>
            <a:pPr indent="0" lvl="0" marL="0" marR="0" rtl="0" algn="l">
              <a:spcBef>
                <a:spcPts val="0"/>
              </a:spcBef>
              <a:spcAft>
                <a:spcPts val="0"/>
              </a:spcAft>
              <a:buNone/>
            </a:pPr>
            <a:r>
              <a:rPr b="1" lang="en-US" sz="2800">
                <a:solidFill>
                  <a:schemeClr val="dk1"/>
                </a:solidFill>
                <a:latin typeface="Arial Narrow"/>
                <a:ea typeface="Arial Narrow"/>
                <a:cs typeface="Arial Narrow"/>
                <a:sym typeface="Arial Narrow"/>
              </a:rPr>
              <a:t>Giving drugs that maintain tissue SH group e.g. Captopril.</a:t>
            </a:r>
            <a:endParaRPr/>
          </a:p>
        </p:txBody>
      </p:sp>
      <p:sp>
        <p:nvSpPr>
          <p:cNvPr id="400" name="Google Shape;400;p2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25"/>
          <p:cNvSpPr txBox="1"/>
          <p:nvPr/>
        </p:nvSpPr>
        <p:spPr>
          <a:xfrm>
            <a:off x="533400" y="152400"/>
            <a:ext cx="7162800" cy="46166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lgerian"/>
                <a:ea typeface="Algerian"/>
                <a:cs typeface="Algerian"/>
                <a:sym typeface="Algerian"/>
              </a:rPr>
              <a:t>Think-pair-share</a:t>
            </a:r>
            <a:endParaRPr/>
          </a:p>
        </p:txBody>
      </p:sp>
      <p:sp>
        <p:nvSpPr>
          <p:cNvPr id="406" name="Google Shape;406;p25"/>
          <p:cNvSpPr txBox="1"/>
          <p:nvPr/>
        </p:nvSpPr>
        <p:spPr>
          <a:xfrm>
            <a:off x="152400" y="5943600"/>
            <a:ext cx="3581400" cy="707886"/>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onstantia"/>
                <a:ea typeface="Constantia"/>
                <a:cs typeface="Constantia"/>
                <a:sym typeface="Constantia"/>
              </a:rPr>
              <a:t>8-</a:t>
            </a:r>
            <a:r>
              <a:rPr lang="en-US" sz="2000">
                <a:solidFill>
                  <a:schemeClr val="dk1"/>
                </a:solidFill>
                <a:latin typeface="Calibri"/>
                <a:ea typeface="Calibri"/>
                <a:cs typeface="Calibri"/>
                <a:sym typeface="Calibri"/>
              </a:rPr>
              <a:t>Vasodilation of epicardial coronary arteries</a:t>
            </a:r>
            <a:endParaRPr sz="2000">
              <a:solidFill>
                <a:schemeClr val="dk1"/>
              </a:solidFill>
              <a:latin typeface="Constantia"/>
              <a:ea typeface="Constantia"/>
              <a:cs typeface="Constantia"/>
              <a:sym typeface="Constantia"/>
            </a:endParaRPr>
          </a:p>
        </p:txBody>
      </p:sp>
      <p:sp>
        <p:nvSpPr>
          <p:cNvPr id="407" name="Google Shape;407;p25"/>
          <p:cNvSpPr txBox="1"/>
          <p:nvPr/>
        </p:nvSpPr>
        <p:spPr>
          <a:xfrm>
            <a:off x="5943600" y="2514600"/>
            <a:ext cx="2743200" cy="400110"/>
          </a:xfrm>
          <a:prstGeom prst="rect">
            <a:avLst/>
          </a:prstGeom>
          <a:solidFill>
            <a:srgbClr val="8C9AAF"/>
          </a:solidFill>
          <a:ln cap="flat" cmpd="sng" w="9525">
            <a:solidFill>
              <a:srgbClr val="AF0F5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A-↓ O2 demand</a:t>
            </a:r>
            <a:endParaRPr sz="2000">
              <a:solidFill>
                <a:schemeClr val="dk1"/>
              </a:solidFill>
              <a:latin typeface="Aharoni"/>
              <a:ea typeface="Aharoni"/>
              <a:cs typeface="Aharoni"/>
              <a:sym typeface="Aharoni"/>
            </a:endParaRPr>
          </a:p>
        </p:txBody>
      </p:sp>
      <p:sp>
        <p:nvSpPr>
          <p:cNvPr id="408" name="Google Shape;408;p25"/>
          <p:cNvSpPr txBox="1"/>
          <p:nvPr/>
        </p:nvSpPr>
        <p:spPr>
          <a:xfrm>
            <a:off x="152400" y="3429000"/>
            <a:ext cx="3276600" cy="400110"/>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onstantia"/>
                <a:ea typeface="Constantia"/>
                <a:cs typeface="Constantia"/>
                <a:sym typeface="Constantia"/>
              </a:rPr>
              <a:t>4-</a:t>
            </a:r>
            <a:r>
              <a:rPr lang="en-US" sz="2000">
                <a:solidFill>
                  <a:schemeClr val="dk1"/>
                </a:solidFill>
                <a:latin typeface="Times New Roman"/>
                <a:ea typeface="Times New Roman"/>
                <a:cs typeface="Times New Roman"/>
                <a:sym typeface="Times New Roman"/>
              </a:rPr>
              <a:t>↑</a:t>
            </a:r>
            <a:r>
              <a:rPr lang="en-US" sz="2000">
                <a:solidFill>
                  <a:schemeClr val="dk1"/>
                </a:solidFill>
                <a:latin typeface="Calibri"/>
                <a:ea typeface="Calibri"/>
                <a:cs typeface="Calibri"/>
                <a:sym typeface="Calibri"/>
              </a:rPr>
              <a:t>Collateral flow</a:t>
            </a:r>
            <a:endParaRPr sz="2000">
              <a:solidFill>
                <a:schemeClr val="dk1"/>
              </a:solidFill>
              <a:latin typeface="Constantia"/>
              <a:ea typeface="Constantia"/>
              <a:cs typeface="Constantia"/>
              <a:sym typeface="Constantia"/>
            </a:endParaRPr>
          </a:p>
        </p:txBody>
      </p:sp>
      <p:sp>
        <p:nvSpPr>
          <p:cNvPr id="409" name="Google Shape;409;p25"/>
          <p:cNvSpPr txBox="1"/>
          <p:nvPr/>
        </p:nvSpPr>
        <p:spPr>
          <a:xfrm>
            <a:off x="152400" y="1828800"/>
            <a:ext cx="3276600" cy="400110"/>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onstantia"/>
                <a:ea typeface="Constantia"/>
                <a:cs typeface="Constantia"/>
                <a:sym typeface="Constantia"/>
              </a:rPr>
              <a:t>1-</a:t>
            </a:r>
            <a:r>
              <a:rPr lang="en-US" sz="2000">
                <a:solidFill>
                  <a:schemeClr val="dk1"/>
                </a:solidFill>
                <a:latin typeface="Calibri"/>
                <a:ea typeface="Calibri"/>
                <a:cs typeface="Calibri"/>
                <a:sym typeface="Calibri"/>
              </a:rPr>
              <a:t>↓Ventricular volume</a:t>
            </a:r>
            <a:endParaRPr sz="2000">
              <a:solidFill>
                <a:schemeClr val="dk1"/>
              </a:solidFill>
              <a:latin typeface="Constantia"/>
              <a:ea typeface="Constantia"/>
              <a:cs typeface="Constantia"/>
              <a:sym typeface="Constantia"/>
            </a:endParaRPr>
          </a:p>
        </p:txBody>
      </p:sp>
      <p:sp>
        <p:nvSpPr>
          <p:cNvPr id="410" name="Google Shape;410;p25"/>
          <p:cNvSpPr txBox="1"/>
          <p:nvPr/>
        </p:nvSpPr>
        <p:spPr>
          <a:xfrm>
            <a:off x="152400" y="2895600"/>
            <a:ext cx="3276600" cy="400110"/>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onstantia"/>
                <a:ea typeface="Constantia"/>
                <a:cs typeface="Constantia"/>
                <a:sym typeface="Constantia"/>
              </a:rPr>
              <a:t>3-</a:t>
            </a:r>
            <a:r>
              <a:rPr lang="en-US" sz="2000">
                <a:solidFill>
                  <a:schemeClr val="dk1"/>
                </a:solidFill>
                <a:latin typeface="Calibri"/>
                <a:ea typeface="Calibri"/>
                <a:cs typeface="Calibri"/>
                <a:sym typeface="Calibri"/>
              </a:rPr>
              <a:t>↓Arterial pressure</a:t>
            </a:r>
            <a:endParaRPr sz="2000">
              <a:solidFill>
                <a:schemeClr val="dk1"/>
              </a:solidFill>
              <a:latin typeface="Constantia"/>
              <a:ea typeface="Constantia"/>
              <a:cs typeface="Constantia"/>
              <a:sym typeface="Constantia"/>
            </a:endParaRPr>
          </a:p>
        </p:txBody>
      </p:sp>
      <p:sp>
        <p:nvSpPr>
          <p:cNvPr id="411" name="Google Shape;411;p25"/>
          <p:cNvSpPr txBox="1"/>
          <p:nvPr/>
        </p:nvSpPr>
        <p:spPr>
          <a:xfrm>
            <a:off x="152400" y="5105400"/>
            <a:ext cx="3276600" cy="707886"/>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onstantia"/>
                <a:ea typeface="Constantia"/>
                <a:cs typeface="Constantia"/>
                <a:sym typeface="Constantia"/>
              </a:rPr>
              <a:t>7-</a:t>
            </a:r>
            <a:r>
              <a:rPr lang="en-US" sz="2000">
                <a:solidFill>
                  <a:schemeClr val="dk1"/>
                </a:solidFill>
                <a:latin typeface="Calibri"/>
                <a:ea typeface="Calibri"/>
                <a:cs typeface="Calibri"/>
                <a:sym typeface="Calibri"/>
              </a:rPr>
              <a:t>↓Diastolic perfusion time due to tachycardia</a:t>
            </a:r>
            <a:endParaRPr sz="2000">
              <a:solidFill>
                <a:schemeClr val="dk1"/>
              </a:solidFill>
              <a:latin typeface="Constantia"/>
              <a:ea typeface="Constantia"/>
              <a:cs typeface="Constantia"/>
              <a:sym typeface="Constantia"/>
            </a:endParaRPr>
          </a:p>
        </p:txBody>
      </p:sp>
      <p:sp>
        <p:nvSpPr>
          <p:cNvPr id="412" name="Google Shape;412;p25"/>
          <p:cNvSpPr txBox="1"/>
          <p:nvPr/>
        </p:nvSpPr>
        <p:spPr>
          <a:xfrm>
            <a:off x="152400" y="4495800"/>
            <a:ext cx="4191000" cy="400110"/>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onstantia"/>
                <a:ea typeface="Constantia"/>
                <a:cs typeface="Constantia"/>
                <a:sym typeface="Constantia"/>
              </a:rPr>
              <a:t>6-</a:t>
            </a:r>
            <a:r>
              <a:rPr lang="en-US" sz="2000">
                <a:solidFill>
                  <a:schemeClr val="dk1"/>
                </a:solidFill>
                <a:latin typeface="Calibri"/>
                <a:ea typeface="Calibri"/>
                <a:cs typeface="Calibri"/>
                <a:sym typeface="Calibri"/>
              </a:rPr>
              <a:t>↓Left ventricular diastolic pressure</a:t>
            </a:r>
            <a:endParaRPr sz="2000">
              <a:solidFill>
                <a:schemeClr val="dk1"/>
              </a:solidFill>
              <a:latin typeface="Constantia"/>
              <a:ea typeface="Constantia"/>
              <a:cs typeface="Constantia"/>
              <a:sym typeface="Constantia"/>
            </a:endParaRPr>
          </a:p>
        </p:txBody>
      </p:sp>
      <p:sp>
        <p:nvSpPr>
          <p:cNvPr id="413" name="Google Shape;413;p25"/>
          <p:cNvSpPr txBox="1"/>
          <p:nvPr/>
        </p:nvSpPr>
        <p:spPr>
          <a:xfrm>
            <a:off x="152400" y="2362200"/>
            <a:ext cx="3505200" cy="400110"/>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2-Reflex ↑ in contractility</a:t>
            </a:r>
            <a:endParaRPr sz="2000">
              <a:solidFill>
                <a:schemeClr val="dk1"/>
              </a:solidFill>
              <a:latin typeface="Constantia"/>
              <a:ea typeface="Constantia"/>
              <a:cs typeface="Constantia"/>
              <a:sym typeface="Constantia"/>
            </a:endParaRPr>
          </a:p>
        </p:txBody>
      </p:sp>
      <p:sp>
        <p:nvSpPr>
          <p:cNvPr id="414" name="Google Shape;414;p25"/>
          <p:cNvSpPr txBox="1"/>
          <p:nvPr/>
        </p:nvSpPr>
        <p:spPr>
          <a:xfrm>
            <a:off x="152400" y="3962400"/>
            <a:ext cx="3276600" cy="400110"/>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onstantia"/>
                <a:ea typeface="Constantia"/>
                <a:cs typeface="Constantia"/>
                <a:sym typeface="Constantia"/>
              </a:rPr>
              <a:t>5-</a:t>
            </a:r>
            <a:r>
              <a:rPr lang="en-US" sz="2000">
                <a:solidFill>
                  <a:schemeClr val="dk1"/>
                </a:solidFill>
                <a:latin typeface="Calibri"/>
                <a:ea typeface="Calibri"/>
                <a:cs typeface="Calibri"/>
                <a:sym typeface="Calibri"/>
              </a:rPr>
              <a:t>Reflex tachycardia</a:t>
            </a:r>
            <a:endParaRPr sz="2000">
              <a:solidFill>
                <a:schemeClr val="dk1"/>
              </a:solidFill>
              <a:latin typeface="Constantia"/>
              <a:ea typeface="Constantia"/>
              <a:cs typeface="Constantia"/>
              <a:sym typeface="Constantia"/>
            </a:endParaRPr>
          </a:p>
        </p:txBody>
      </p:sp>
      <p:sp>
        <p:nvSpPr>
          <p:cNvPr id="415" name="Google Shape;415;p25"/>
          <p:cNvSpPr txBox="1"/>
          <p:nvPr/>
        </p:nvSpPr>
        <p:spPr>
          <a:xfrm>
            <a:off x="5943600" y="3581400"/>
            <a:ext cx="2819400" cy="707886"/>
          </a:xfrm>
          <a:prstGeom prst="rect">
            <a:avLst/>
          </a:prstGeom>
          <a:solidFill>
            <a:srgbClr val="8C9AAF"/>
          </a:solidFill>
          <a:ln cap="flat" cmpd="sng" w="9525">
            <a:solidFill>
              <a:srgbClr val="AF0F5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C-Relief of coronary artery spasm</a:t>
            </a:r>
            <a:endParaRPr sz="2000">
              <a:solidFill>
                <a:schemeClr val="dk1"/>
              </a:solidFill>
              <a:latin typeface="Aharoni"/>
              <a:ea typeface="Aharoni"/>
              <a:cs typeface="Aharoni"/>
              <a:sym typeface="Aharoni"/>
            </a:endParaRPr>
          </a:p>
        </p:txBody>
      </p:sp>
      <p:sp>
        <p:nvSpPr>
          <p:cNvPr id="416" name="Google Shape;416;p25"/>
          <p:cNvSpPr txBox="1"/>
          <p:nvPr/>
        </p:nvSpPr>
        <p:spPr>
          <a:xfrm>
            <a:off x="5943600" y="4419600"/>
            <a:ext cx="2819400" cy="707886"/>
          </a:xfrm>
          <a:prstGeom prst="rect">
            <a:avLst/>
          </a:prstGeom>
          <a:solidFill>
            <a:srgbClr val="8C9AAF"/>
          </a:solidFill>
          <a:ln cap="flat" cmpd="sng" w="9525">
            <a:solidFill>
              <a:srgbClr val="AF0F5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D-Improved perfusion to ischemic myocardium</a:t>
            </a:r>
            <a:endParaRPr sz="2000">
              <a:solidFill>
                <a:schemeClr val="dk1"/>
              </a:solidFill>
              <a:latin typeface="Aharoni"/>
              <a:ea typeface="Aharoni"/>
              <a:cs typeface="Aharoni"/>
              <a:sym typeface="Aharoni"/>
            </a:endParaRPr>
          </a:p>
        </p:txBody>
      </p:sp>
      <p:sp>
        <p:nvSpPr>
          <p:cNvPr id="417" name="Google Shape;417;p25"/>
          <p:cNvSpPr txBox="1"/>
          <p:nvPr/>
        </p:nvSpPr>
        <p:spPr>
          <a:xfrm>
            <a:off x="5943600" y="3048000"/>
            <a:ext cx="2743200" cy="400110"/>
          </a:xfrm>
          <a:prstGeom prst="rect">
            <a:avLst/>
          </a:prstGeom>
          <a:solidFill>
            <a:srgbClr val="8C9AAF"/>
          </a:solidFill>
          <a:ln cap="flat" cmpd="sng" w="9525">
            <a:solidFill>
              <a:srgbClr val="AF0F5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B-↑</a:t>
            </a:r>
            <a:r>
              <a:rPr lang="en-US" sz="2000">
                <a:solidFill>
                  <a:schemeClr val="dk1"/>
                </a:solidFill>
                <a:latin typeface="Calibri"/>
                <a:ea typeface="Calibri"/>
                <a:cs typeface="Calibri"/>
                <a:sym typeface="Calibri"/>
              </a:rPr>
              <a:t> O2 demand</a:t>
            </a:r>
            <a:endParaRPr sz="2000">
              <a:solidFill>
                <a:schemeClr val="dk1"/>
              </a:solidFill>
              <a:latin typeface="Aharoni"/>
              <a:ea typeface="Aharoni"/>
              <a:cs typeface="Aharoni"/>
              <a:sym typeface="Aharoni"/>
            </a:endParaRPr>
          </a:p>
        </p:txBody>
      </p:sp>
      <p:sp>
        <p:nvSpPr>
          <p:cNvPr id="418" name="Google Shape;418;p25"/>
          <p:cNvSpPr txBox="1"/>
          <p:nvPr/>
        </p:nvSpPr>
        <p:spPr>
          <a:xfrm>
            <a:off x="5943600" y="5257800"/>
            <a:ext cx="2895600" cy="707886"/>
          </a:xfrm>
          <a:prstGeom prst="rect">
            <a:avLst/>
          </a:prstGeom>
          <a:solidFill>
            <a:srgbClr val="8C9AAF"/>
          </a:solidFill>
          <a:ln cap="flat" cmpd="sng" w="9525">
            <a:solidFill>
              <a:srgbClr val="AF0F5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E-Improve subendocardial perfusion</a:t>
            </a:r>
            <a:endParaRPr sz="2000">
              <a:solidFill>
                <a:schemeClr val="dk1"/>
              </a:solidFill>
              <a:latin typeface="Aharoni"/>
              <a:ea typeface="Aharoni"/>
              <a:cs typeface="Aharoni"/>
              <a:sym typeface="Aharoni"/>
            </a:endParaRPr>
          </a:p>
        </p:txBody>
      </p:sp>
      <p:sp>
        <p:nvSpPr>
          <p:cNvPr id="419" name="Google Shape;419;p25"/>
          <p:cNvSpPr txBox="1"/>
          <p:nvPr/>
        </p:nvSpPr>
        <p:spPr>
          <a:xfrm>
            <a:off x="5943600" y="6096000"/>
            <a:ext cx="2895600" cy="400110"/>
          </a:xfrm>
          <a:prstGeom prst="rect">
            <a:avLst/>
          </a:prstGeom>
          <a:solidFill>
            <a:srgbClr val="8C9AAF"/>
          </a:solidFill>
          <a:ln cap="flat" cmpd="sng" w="9525">
            <a:solidFill>
              <a:srgbClr val="AF0F5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F-↓ myocardial perfusion</a:t>
            </a:r>
            <a:endParaRPr sz="2000">
              <a:solidFill>
                <a:schemeClr val="dk1"/>
              </a:solidFill>
              <a:latin typeface="Aharoni"/>
              <a:ea typeface="Aharoni"/>
              <a:cs typeface="Aharoni"/>
              <a:sym typeface="Aharoni"/>
            </a:endParaRPr>
          </a:p>
        </p:txBody>
      </p:sp>
      <p:sp>
        <p:nvSpPr>
          <p:cNvPr id="420" name="Google Shape;420;p25"/>
          <p:cNvSpPr txBox="1"/>
          <p:nvPr/>
        </p:nvSpPr>
        <p:spPr>
          <a:xfrm>
            <a:off x="76200" y="762000"/>
            <a:ext cx="8915400" cy="461665"/>
          </a:xfrm>
          <a:prstGeom prst="rect">
            <a:avLst/>
          </a:prstGeom>
          <a:solidFill>
            <a:srgbClr val="8C9AAF"/>
          </a:solidFill>
          <a:ln cap="flat" cmpd="sng" w="9525">
            <a:solidFill>
              <a:srgbClr val="AF0F5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Bilbo"/>
                <a:ea typeface="Bilbo"/>
                <a:cs typeface="Bilbo"/>
                <a:sym typeface="Bilbo"/>
              </a:rPr>
              <a:t>Match the effects of nitrates in treatment of angina with their results</a:t>
            </a:r>
            <a:endParaRPr sz="2400">
              <a:solidFill>
                <a:srgbClr val="FF0000"/>
              </a:solidFill>
              <a:latin typeface="Aharoni"/>
              <a:ea typeface="Aharoni"/>
              <a:cs typeface="Aharoni"/>
              <a:sym typeface="Aharoni"/>
            </a:endParaRPr>
          </a:p>
        </p:txBody>
      </p:sp>
      <p:sp>
        <p:nvSpPr>
          <p:cNvPr id="421" name="Google Shape;421;p25"/>
          <p:cNvSpPr txBox="1"/>
          <p:nvPr/>
        </p:nvSpPr>
        <p:spPr>
          <a:xfrm>
            <a:off x="152400" y="1295400"/>
            <a:ext cx="1371600" cy="400110"/>
          </a:xfrm>
          <a:prstGeom prst="rect">
            <a:avLst/>
          </a:prstGeom>
          <a:solidFill>
            <a:srgbClr val="8C9AAF"/>
          </a:solidFill>
          <a:ln cap="flat" cmpd="sng" w="9525">
            <a:solidFill>
              <a:srgbClr val="AF0F5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FF0000"/>
                </a:solidFill>
                <a:latin typeface="Calibri"/>
                <a:ea typeface="Calibri"/>
                <a:cs typeface="Calibri"/>
                <a:sym typeface="Calibri"/>
              </a:rPr>
              <a:t>Effects</a:t>
            </a:r>
            <a:endParaRPr sz="2000">
              <a:solidFill>
                <a:srgbClr val="FF0000"/>
              </a:solidFill>
              <a:latin typeface="Aharoni"/>
              <a:ea typeface="Aharoni"/>
              <a:cs typeface="Aharoni"/>
              <a:sym typeface="Aharoni"/>
            </a:endParaRPr>
          </a:p>
        </p:txBody>
      </p:sp>
      <p:sp>
        <p:nvSpPr>
          <p:cNvPr id="422" name="Google Shape;422;p25"/>
          <p:cNvSpPr txBox="1"/>
          <p:nvPr/>
        </p:nvSpPr>
        <p:spPr>
          <a:xfrm>
            <a:off x="5943600" y="1905000"/>
            <a:ext cx="1752600" cy="400110"/>
          </a:xfrm>
          <a:prstGeom prst="rect">
            <a:avLst/>
          </a:prstGeom>
          <a:solidFill>
            <a:srgbClr val="8C9AAF"/>
          </a:solidFill>
          <a:ln cap="flat" cmpd="sng" w="9525">
            <a:solidFill>
              <a:srgbClr val="AF0F5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FF0000"/>
                </a:solidFill>
                <a:latin typeface="Calibri"/>
                <a:ea typeface="Calibri"/>
                <a:cs typeface="Calibri"/>
                <a:sym typeface="Calibri"/>
              </a:rPr>
              <a:t>Results</a:t>
            </a:r>
            <a:endParaRPr sz="2000">
              <a:solidFill>
                <a:srgbClr val="FF0000"/>
              </a:solidFill>
              <a:latin typeface="Aharoni"/>
              <a:ea typeface="Aharoni"/>
              <a:cs typeface="Aharoni"/>
              <a:sym typeface="Aharoni"/>
            </a:endParaRPr>
          </a:p>
        </p:txBody>
      </p:sp>
      <p:sp>
        <p:nvSpPr>
          <p:cNvPr id="423" name="Google Shape;423;p25"/>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26"/>
          <p:cNvSpPr txBox="1"/>
          <p:nvPr/>
        </p:nvSpPr>
        <p:spPr>
          <a:xfrm>
            <a:off x="609600" y="381000"/>
            <a:ext cx="7010400" cy="58477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Algerian"/>
                <a:ea typeface="Algerian"/>
                <a:cs typeface="Algerian"/>
                <a:sym typeface="Algerian"/>
              </a:rPr>
              <a:t>Task- selection of a P-drug</a:t>
            </a:r>
            <a:endParaRPr/>
          </a:p>
        </p:txBody>
      </p:sp>
      <p:sp>
        <p:nvSpPr>
          <p:cNvPr id="429" name="Google Shape;429;p26"/>
          <p:cNvSpPr txBox="1"/>
          <p:nvPr/>
        </p:nvSpPr>
        <p:spPr>
          <a:xfrm>
            <a:off x="609600" y="1371600"/>
            <a:ext cx="7162800" cy="5262979"/>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Open Sans"/>
                <a:ea typeface="Open Sans"/>
                <a:cs typeface="Open Sans"/>
                <a:sym typeface="Open Sans"/>
              </a:rPr>
              <a:t>Instructions:</a:t>
            </a:r>
            <a:endParaRPr/>
          </a:p>
          <a:p>
            <a:pPr indent="0" lvl="0" marL="0" marR="0" rtl="0" algn="l">
              <a:spcBef>
                <a:spcPts val="0"/>
              </a:spcBef>
              <a:spcAft>
                <a:spcPts val="0"/>
              </a:spcAft>
              <a:buNone/>
            </a:pPr>
            <a:r>
              <a:rPr lang="en-US" sz="2800">
                <a:solidFill>
                  <a:schemeClr val="dk1"/>
                </a:solidFill>
                <a:latin typeface="Open Sans"/>
                <a:ea typeface="Open Sans"/>
                <a:cs typeface="Open Sans"/>
                <a:sym typeface="Open Sans"/>
              </a:rPr>
              <a:t>1- Select a leader for your group</a:t>
            </a:r>
            <a:endParaRPr/>
          </a:p>
          <a:p>
            <a:pPr indent="0" lvl="0" marL="0" marR="0" rtl="0" algn="l">
              <a:spcBef>
                <a:spcPts val="0"/>
              </a:spcBef>
              <a:spcAft>
                <a:spcPts val="0"/>
              </a:spcAft>
              <a:buNone/>
            </a:pPr>
            <a:r>
              <a:rPr lang="en-US" sz="2800">
                <a:solidFill>
                  <a:schemeClr val="dk1"/>
                </a:solidFill>
                <a:latin typeface="Open Sans"/>
                <a:ea typeface="Open Sans"/>
                <a:cs typeface="Open Sans"/>
                <a:sym typeface="Open Sans"/>
              </a:rPr>
              <a:t>2- Discuss the case according to the steps shown in the sheet</a:t>
            </a:r>
            <a:endParaRPr/>
          </a:p>
          <a:p>
            <a:pPr indent="0" lvl="0" marL="0" marR="0" rtl="0" algn="l">
              <a:spcBef>
                <a:spcPts val="0"/>
              </a:spcBef>
              <a:spcAft>
                <a:spcPts val="0"/>
              </a:spcAft>
              <a:buNone/>
            </a:pPr>
            <a:r>
              <a:rPr lang="en-US" sz="2800">
                <a:solidFill>
                  <a:schemeClr val="dk1"/>
                </a:solidFill>
                <a:latin typeface="Open Sans"/>
                <a:ea typeface="Open Sans"/>
                <a:cs typeface="Open Sans"/>
                <a:sym typeface="Open Sans"/>
              </a:rPr>
              <a:t>3- Use your internet access to obtain evidence for efficacy, toxicity, convenience &amp; cost.</a:t>
            </a:r>
            <a:endParaRPr/>
          </a:p>
          <a:p>
            <a:pPr indent="0" lvl="0" marL="0" marR="0" rtl="0" algn="l">
              <a:spcBef>
                <a:spcPts val="0"/>
              </a:spcBef>
              <a:spcAft>
                <a:spcPts val="0"/>
              </a:spcAft>
              <a:buNone/>
            </a:pPr>
            <a:r>
              <a:rPr lang="en-US" sz="2800">
                <a:solidFill>
                  <a:schemeClr val="dk1"/>
                </a:solidFill>
                <a:latin typeface="Open Sans"/>
                <a:ea typeface="Open Sans"/>
                <a:cs typeface="Open Sans"/>
                <a:sym typeface="Open Sans"/>
              </a:rPr>
              <a:t>4- Due to time constrains divide yourself into groups of five, each doing one search e.g. evidence for efficacy.</a:t>
            </a:r>
            <a:endParaRPr/>
          </a:p>
          <a:p>
            <a:pPr indent="0" lvl="0" marL="0" marR="0" rtl="0" algn="l">
              <a:spcBef>
                <a:spcPts val="0"/>
              </a:spcBef>
              <a:spcAft>
                <a:spcPts val="0"/>
              </a:spcAft>
              <a:buNone/>
            </a:pPr>
            <a:r>
              <a:rPr lang="en-US" sz="2800">
                <a:solidFill>
                  <a:schemeClr val="dk1"/>
                </a:solidFill>
                <a:latin typeface="Open Sans"/>
                <a:ea typeface="Open Sans"/>
                <a:cs typeface="Open Sans"/>
                <a:sym typeface="Open Sans"/>
              </a:rPr>
              <a:t>5- You have 10 minutes to do this and 1 minute to report to the class. </a:t>
            </a:r>
            <a:endParaRPr/>
          </a:p>
        </p:txBody>
      </p:sp>
      <p:sp>
        <p:nvSpPr>
          <p:cNvPr id="430" name="Google Shape;430;p26"/>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27"/>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id="437" name="Google Shape;437;p27"/>
          <p:cNvPicPr preferRelativeResize="0"/>
          <p:nvPr/>
        </p:nvPicPr>
        <p:blipFill rotWithShape="1">
          <a:blip r:embed="rId3">
            <a:alphaModFix/>
          </a:blip>
          <a:srcRect b="9111" l="18333" r="35554" t="15333"/>
          <a:stretch/>
        </p:blipFill>
        <p:spPr>
          <a:xfrm>
            <a:off x="0" y="-1"/>
            <a:ext cx="6781800" cy="694521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descr="http://exchanges.wiley.com/blog/wp-content/uploads/2013/06/stethoscope.jpg" id="116" name="Google Shape;116;p3">
            <a:hlinkClick r:id="rId3"/>
          </p:cNvPr>
          <p:cNvPicPr preferRelativeResize="0"/>
          <p:nvPr/>
        </p:nvPicPr>
        <p:blipFill rotWithShape="1">
          <a:blip r:embed="rId4">
            <a:alphaModFix/>
          </a:blip>
          <a:srcRect b="0" l="0" r="0" t="0"/>
          <a:stretch/>
        </p:blipFill>
        <p:spPr>
          <a:xfrm>
            <a:off x="6019800" y="762000"/>
            <a:ext cx="2590800" cy="1371600"/>
          </a:xfrm>
          <a:prstGeom prst="rect">
            <a:avLst/>
          </a:prstGeom>
          <a:noFill/>
          <a:ln>
            <a:noFill/>
          </a:ln>
        </p:spPr>
      </p:pic>
      <p:sp>
        <p:nvSpPr>
          <p:cNvPr id="117" name="Google Shape;117;p3"/>
          <p:cNvSpPr txBox="1"/>
          <p:nvPr/>
        </p:nvSpPr>
        <p:spPr>
          <a:xfrm>
            <a:off x="533400" y="990600"/>
            <a:ext cx="3657600" cy="58477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Algerian"/>
                <a:ea typeface="Algerian"/>
                <a:cs typeface="Algerian"/>
                <a:sym typeface="Algerian"/>
              </a:rPr>
              <a:t>Minicase</a:t>
            </a:r>
            <a:endParaRPr sz="3200">
              <a:solidFill>
                <a:schemeClr val="dk1"/>
              </a:solidFill>
              <a:latin typeface="Algerian"/>
              <a:ea typeface="Algerian"/>
              <a:cs typeface="Algerian"/>
              <a:sym typeface="Algerian"/>
            </a:endParaRPr>
          </a:p>
        </p:txBody>
      </p:sp>
      <p:sp>
        <p:nvSpPr>
          <p:cNvPr id="118" name="Google Shape;118;p3"/>
          <p:cNvSpPr txBox="1"/>
          <p:nvPr/>
        </p:nvSpPr>
        <p:spPr>
          <a:xfrm>
            <a:off x="533400" y="2971800"/>
            <a:ext cx="7315200" cy="1077218"/>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Algerian"/>
                <a:ea typeface="Algerian"/>
                <a:cs typeface="Algerian"/>
                <a:sym typeface="Algerian"/>
              </a:rPr>
              <a:t>What life style modifications should Helmi carry out?</a:t>
            </a:r>
            <a:endParaRPr/>
          </a:p>
        </p:txBody>
      </p:sp>
      <p:sp>
        <p:nvSpPr>
          <p:cNvPr id="119" name="Google Shape;119;p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descr="صورة ذات صلة" id="125" name="Google Shape;125;p4">
            <a:hlinkClick r:id="rId3"/>
          </p:cNvPr>
          <p:cNvPicPr preferRelativeResize="0"/>
          <p:nvPr/>
        </p:nvPicPr>
        <p:blipFill rotWithShape="1">
          <a:blip r:embed="rId4">
            <a:alphaModFix/>
          </a:blip>
          <a:srcRect b="0" l="0" r="0" t="0"/>
          <a:stretch/>
        </p:blipFill>
        <p:spPr>
          <a:xfrm>
            <a:off x="6019800" y="2590800"/>
            <a:ext cx="2943225" cy="3810000"/>
          </a:xfrm>
          <a:prstGeom prst="rect">
            <a:avLst/>
          </a:prstGeom>
          <a:noFill/>
          <a:ln>
            <a:noFill/>
          </a:ln>
        </p:spPr>
      </p:pic>
      <p:sp>
        <p:nvSpPr>
          <p:cNvPr id="126" name="Google Shape;126;p4"/>
          <p:cNvSpPr txBox="1"/>
          <p:nvPr/>
        </p:nvSpPr>
        <p:spPr>
          <a:xfrm>
            <a:off x="381000" y="1524000"/>
            <a:ext cx="6477000" cy="861774"/>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142"/>
              </a:lnSpc>
              <a:spcBef>
                <a:spcPts val="0"/>
              </a:spcBef>
              <a:spcAft>
                <a:spcPts val="0"/>
              </a:spcAft>
              <a:buNone/>
            </a:pPr>
            <a:r>
              <a:rPr b="1" lang="en-US" sz="2800">
                <a:solidFill>
                  <a:schemeClr val="dk1"/>
                </a:solidFill>
                <a:latin typeface="Arial Narrow"/>
                <a:ea typeface="Arial Narrow"/>
                <a:cs typeface="Arial Narrow"/>
                <a:sym typeface="Arial Narrow"/>
              </a:rPr>
              <a:t>A clinical syndrome of chest pain (varying in severity) due to ischemia of heart  muscle</a:t>
            </a:r>
            <a:endParaRPr/>
          </a:p>
        </p:txBody>
      </p:sp>
      <p:sp>
        <p:nvSpPr>
          <p:cNvPr id="127" name="Google Shape;127;p4"/>
          <p:cNvSpPr txBox="1"/>
          <p:nvPr/>
        </p:nvSpPr>
        <p:spPr>
          <a:xfrm>
            <a:off x="152400" y="304800"/>
            <a:ext cx="8458200" cy="1077218"/>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Algerian"/>
                <a:ea typeface="Algerian"/>
                <a:cs typeface="Algerian"/>
                <a:sym typeface="Algerian"/>
              </a:rPr>
              <a:t>Which signs or symptoms of helmi suggest diagnosis of angina pectoris?</a:t>
            </a:r>
            <a:endParaRPr/>
          </a:p>
        </p:txBody>
      </p:sp>
      <p:sp>
        <p:nvSpPr>
          <p:cNvPr id="128" name="Google Shape;128;p4"/>
          <p:cNvSpPr txBox="1"/>
          <p:nvPr/>
        </p:nvSpPr>
        <p:spPr>
          <a:xfrm>
            <a:off x="762000" y="1600200"/>
            <a:ext cx="6096000" cy="477054"/>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142"/>
              </a:lnSpc>
              <a:spcBef>
                <a:spcPts val="0"/>
              </a:spcBef>
              <a:spcAft>
                <a:spcPts val="0"/>
              </a:spcAft>
              <a:buNone/>
            </a:pPr>
            <a:r>
              <a:rPr b="1" lang="en-US" sz="2800">
                <a:solidFill>
                  <a:schemeClr val="dk1"/>
                </a:solidFill>
                <a:latin typeface="Arial Narrow"/>
                <a:ea typeface="Arial Narrow"/>
                <a:cs typeface="Arial Narrow"/>
                <a:sym typeface="Arial Narrow"/>
              </a:rPr>
              <a:t>Pain is caused either by obstruction</a:t>
            </a:r>
            <a:endParaRPr/>
          </a:p>
        </p:txBody>
      </p:sp>
      <p:sp>
        <p:nvSpPr>
          <p:cNvPr id="129" name="Google Shape;129;p4"/>
          <p:cNvSpPr txBox="1"/>
          <p:nvPr/>
        </p:nvSpPr>
        <p:spPr>
          <a:xfrm>
            <a:off x="838200" y="4038600"/>
            <a:ext cx="5181600" cy="477000"/>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142"/>
              </a:lnSpc>
              <a:spcBef>
                <a:spcPts val="0"/>
              </a:spcBef>
              <a:spcAft>
                <a:spcPts val="0"/>
              </a:spcAft>
              <a:buNone/>
            </a:pPr>
            <a:r>
              <a:rPr b="1" lang="en-US" sz="2800">
                <a:solidFill>
                  <a:schemeClr val="dk1"/>
                </a:solidFill>
                <a:latin typeface="Arial Narrow"/>
                <a:ea typeface="Arial Narrow"/>
                <a:cs typeface="Arial Narrow"/>
                <a:sym typeface="Arial Narrow"/>
              </a:rPr>
              <a:t>Or spasm</a:t>
            </a:r>
            <a:endParaRPr/>
          </a:p>
        </p:txBody>
      </p:sp>
      <p:sp>
        <p:nvSpPr>
          <p:cNvPr id="130" name="Google Shape;130;p4"/>
          <p:cNvSpPr txBox="1"/>
          <p:nvPr/>
        </p:nvSpPr>
        <p:spPr>
          <a:xfrm>
            <a:off x="533400" y="3124200"/>
            <a:ext cx="6477000" cy="1018099"/>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85714"/>
              </a:lnSpc>
              <a:spcBef>
                <a:spcPts val="0"/>
              </a:spcBef>
              <a:spcAft>
                <a:spcPts val="0"/>
              </a:spcAft>
              <a:buNone/>
            </a:pPr>
            <a:r>
              <a:rPr b="1" lang="en-US" sz="2800">
                <a:solidFill>
                  <a:schemeClr val="dk1"/>
                </a:solidFill>
                <a:latin typeface="Arial Narrow"/>
                <a:ea typeface="Arial Narrow"/>
                <a:cs typeface="Arial Narrow"/>
                <a:sym typeface="Arial Narrow"/>
              </a:rPr>
              <a:t>Pain is due to (accumulation of metabolites K</a:t>
            </a:r>
            <a:r>
              <a:rPr b="1" baseline="30000" lang="en-US" sz="2800">
                <a:solidFill>
                  <a:schemeClr val="dk1"/>
                </a:solidFill>
                <a:latin typeface="Arial Narrow"/>
                <a:ea typeface="Arial Narrow"/>
                <a:cs typeface="Arial Narrow"/>
                <a:sym typeface="Arial Narrow"/>
              </a:rPr>
              <a:t>+</a:t>
            </a:r>
            <a:r>
              <a:rPr b="1" lang="en-US" sz="2800">
                <a:solidFill>
                  <a:schemeClr val="dk1"/>
                </a:solidFill>
                <a:latin typeface="Arial Narrow"/>
                <a:ea typeface="Arial Narrow"/>
                <a:cs typeface="Arial Narrow"/>
                <a:sym typeface="Arial Narrow"/>
              </a:rPr>
              <a:t>, PGs,  Kinins, Adenosine….) secondary to the ischemia</a:t>
            </a:r>
            <a:endParaRPr/>
          </a:p>
        </p:txBody>
      </p:sp>
      <p:pic>
        <p:nvPicPr>
          <p:cNvPr descr="http://www.typesofeverything.com/wp-content/uploads/2010/12/Coronary-Heart-Disease.jpg" id="131" name="Google Shape;131;p4"/>
          <p:cNvPicPr preferRelativeResize="0"/>
          <p:nvPr/>
        </p:nvPicPr>
        <p:blipFill rotWithShape="1">
          <a:blip r:embed="rId5">
            <a:alphaModFix/>
          </a:blip>
          <a:srcRect b="32203" l="53429" r="1501" t="9685"/>
          <a:stretch/>
        </p:blipFill>
        <p:spPr>
          <a:xfrm>
            <a:off x="5030475" y="4880725"/>
            <a:ext cx="2819400" cy="1752600"/>
          </a:xfrm>
          <a:prstGeom prst="ellipse">
            <a:avLst/>
          </a:prstGeom>
          <a:noFill/>
          <a:ln>
            <a:noFill/>
          </a:ln>
        </p:spPr>
      </p:pic>
      <p:pic>
        <p:nvPicPr>
          <p:cNvPr descr="http://www.nlm.nih.gov/medlineplus/ency/images/ency/fullsize/18130.jpg" id="132" name="Google Shape;132;p4"/>
          <p:cNvPicPr preferRelativeResize="0"/>
          <p:nvPr/>
        </p:nvPicPr>
        <p:blipFill rotWithShape="1">
          <a:blip r:embed="rId6">
            <a:alphaModFix/>
          </a:blip>
          <a:srcRect b="37500" l="50000" r="0" t="0"/>
          <a:stretch/>
        </p:blipFill>
        <p:spPr>
          <a:xfrm>
            <a:off x="2209800" y="5481050"/>
            <a:ext cx="1773600" cy="1224600"/>
          </a:xfrm>
          <a:prstGeom prst="ellipse">
            <a:avLst/>
          </a:prstGeom>
          <a:noFill/>
          <a:ln>
            <a:noFill/>
          </a:ln>
        </p:spPr>
      </p:pic>
      <p:pic>
        <p:nvPicPr>
          <p:cNvPr descr="Heart Attack Types of Heart Disease Disorder" id="133" name="Google Shape;133;p4">
            <a:hlinkClick r:id="rId7"/>
          </p:cNvPr>
          <p:cNvPicPr preferRelativeResize="0"/>
          <p:nvPr/>
        </p:nvPicPr>
        <p:blipFill rotWithShape="1">
          <a:blip r:embed="rId8">
            <a:alphaModFix/>
          </a:blip>
          <a:srcRect b="0" l="0" r="0" t="0"/>
          <a:stretch/>
        </p:blipFill>
        <p:spPr>
          <a:xfrm>
            <a:off x="291900" y="4968875"/>
            <a:ext cx="1627414" cy="1752600"/>
          </a:xfrm>
          <a:prstGeom prst="rect">
            <a:avLst/>
          </a:prstGeom>
          <a:noFill/>
          <a:ln>
            <a:noFill/>
          </a:ln>
        </p:spPr>
      </p:pic>
      <p:pic>
        <p:nvPicPr>
          <p:cNvPr descr="http://www.livinghealthyworldwide.com/wp-content/uploads/2010/09/img_card3_3.jpg" id="134" name="Google Shape;134;p4"/>
          <p:cNvPicPr preferRelativeResize="0"/>
          <p:nvPr/>
        </p:nvPicPr>
        <p:blipFill rotWithShape="1">
          <a:blip r:embed="rId9">
            <a:alphaModFix/>
          </a:blip>
          <a:srcRect b="2438" l="33876" r="0" t="0"/>
          <a:stretch/>
        </p:blipFill>
        <p:spPr>
          <a:xfrm>
            <a:off x="4093475" y="4968875"/>
            <a:ext cx="1121664" cy="1752600"/>
          </a:xfrm>
          <a:prstGeom prst="rect">
            <a:avLst/>
          </a:prstGeom>
          <a:noFill/>
          <a:ln>
            <a:noFill/>
          </a:ln>
        </p:spPr>
      </p:pic>
      <p:sp>
        <p:nvSpPr>
          <p:cNvPr id="135" name="Google Shape;135;p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500"/>
                                        <p:tgtEl>
                                          <p:spTgt spid="13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26"/>
                                        </p:tgtEl>
                                      </p:cBhvr>
                                    </p:animEffect>
                                    <p:set>
                                      <p:cBhvr>
                                        <p:cTn dur="1" fill="hold">
                                          <p:stCondLst>
                                            <p:cond delay="500"/>
                                          </p:stCondLst>
                                        </p:cTn>
                                        <p:tgtEl>
                                          <p:spTgt spid="12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33"/>
                                        </p:tgtEl>
                                      </p:cBhvr>
                                    </p:animEffect>
                                    <p:set>
                                      <p:cBhvr>
                                        <p:cTn dur="1" fill="hold">
                                          <p:stCondLst>
                                            <p:cond delay="500"/>
                                          </p:stCondLst>
                                        </p:cTn>
                                        <p:tgtEl>
                                          <p:spTgt spid="13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34"/>
                                        </p:tgtEl>
                                      </p:cBhvr>
                                    </p:animEffect>
                                    <p:set>
                                      <p:cBhvr>
                                        <p:cTn dur="1" fill="hold">
                                          <p:stCondLst>
                                            <p:cond delay="500"/>
                                          </p:stCondLst>
                                        </p:cTn>
                                        <p:tgtEl>
                                          <p:spTgt spid="13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128"/>
                                        </p:tgtEl>
                                        <p:attrNameLst>
                                          <p:attrName>ppt_y</p:attrName>
                                        </p:attrNameLst>
                                      </p:cBhvr>
                                      <p:tavLst>
                                        <p:tav fmla="" tm="0">
                                          <p:val>
                                            <p:strVal val="#ppt_y"/>
                                          </p:val>
                                        </p:tav>
                                        <p:tav fmla="" tm="100000">
                                          <p:val>
                                            <p:strVal val="#ppt_y+1"/>
                                          </p:val>
                                        </p:tav>
                                      </p:tavLst>
                                    </p:anim>
                                    <p:set>
                                      <p:cBhvr>
                                        <p:cTn dur="1" fill="hold">
                                          <p:stCondLst>
                                            <p:cond delay="500"/>
                                          </p:stCondLst>
                                        </p:cTn>
                                        <p:tgtEl>
                                          <p:spTgt spid="128"/>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129"/>
                                        </p:tgtEl>
                                        <p:attrNameLst>
                                          <p:attrName>ppt_y</p:attrName>
                                        </p:attrNameLst>
                                      </p:cBhvr>
                                      <p:tavLst>
                                        <p:tav fmla="" tm="0">
                                          <p:val>
                                            <p:strVal val="#ppt_y"/>
                                          </p:val>
                                        </p:tav>
                                        <p:tav fmla="" tm="100000">
                                          <p:val>
                                            <p:strVal val="#ppt_y+1"/>
                                          </p:val>
                                        </p:tav>
                                      </p:tavLst>
                                    </p:anim>
                                    <p:set>
                                      <p:cBhvr>
                                        <p:cTn dur="1" fill="hold">
                                          <p:stCondLst>
                                            <p:cond delay="500"/>
                                          </p:stCondLst>
                                        </p:cTn>
                                        <p:tgtEl>
                                          <p:spTgt spid="129"/>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131"/>
                                        </p:tgtEl>
                                        <p:attrNameLst>
                                          <p:attrName>ppt_y</p:attrName>
                                        </p:attrNameLst>
                                      </p:cBhvr>
                                      <p:tavLst>
                                        <p:tav fmla="" tm="0">
                                          <p:val>
                                            <p:strVal val="#ppt_y"/>
                                          </p:val>
                                        </p:tav>
                                        <p:tav fmla="" tm="100000">
                                          <p:val>
                                            <p:strVal val="#ppt_y+1"/>
                                          </p:val>
                                        </p:tav>
                                      </p:tavLst>
                                    </p:anim>
                                    <p:set>
                                      <p:cBhvr>
                                        <p:cTn dur="1" fill="hold">
                                          <p:stCondLst>
                                            <p:cond delay="500"/>
                                          </p:stCondLst>
                                        </p:cTn>
                                        <p:tgtEl>
                                          <p:spTgt spid="131"/>
                                        </p:tgtEl>
                                        <p:attrNameLst>
                                          <p:attrName>style.visibility</p:attrName>
                                        </p:attrNameLst>
                                      </p:cBhvr>
                                      <p:to>
                                        <p:strVal val="hidden"/>
                                      </p:to>
                                    </p:se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132"/>
                                        </p:tgtEl>
                                      </p:cBhvr>
                                    </p:animEffect>
                                    <p:set>
                                      <p:cBhvr>
                                        <p:cTn dur="1" fill="hold">
                                          <p:stCondLst>
                                            <p:cond delay="500"/>
                                          </p:stCondLst>
                                        </p:cTn>
                                        <p:tgtEl>
                                          <p:spTgt spid="13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descr="http://exchanges.wiley.com/blog/wp-content/uploads/2013/06/stethoscope.jpg" id="140" name="Google Shape;140;p5">
            <a:hlinkClick r:id="rId3"/>
          </p:cNvPr>
          <p:cNvPicPr preferRelativeResize="0"/>
          <p:nvPr/>
        </p:nvPicPr>
        <p:blipFill rotWithShape="1">
          <a:blip r:embed="rId4">
            <a:alphaModFix/>
          </a:blip>
          <a:srcRect b="0" l="0" r="0" t="0"/>
          <a:stretch/>
        </p:blipFill>
        <p:spPr>
          <a:xfrm>
            <a:off x="6019800" y="762000"/>
            <a:ext cx="2590800" cy="1371600"/>
          </a:xfrm>
          <a:prstGeom prst="rect">
            <a:avLst/>
          </a:prstGeom>
          <a:noFill/>
          <a:ln>
            <a:noFill/>
          </a:ln>
        </p:spPr>
      </p:pic>
      <p:sp>
        <p:nvSpPr>
          <p:cNvPr id="141" name="Google Shape;141;p5"/>
          <p:cNvSpPr txBox="1"/>
          <p:nvPr/>
        </p:nvSpPr>
        <p:spPr>
          <a:xfrm>
            <a:off x="533400" y="990600"/>
            <a:ext cx="3657600" cy="584775"/>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Algerian"/>
                <a:ea typeface="Algerian"/>
                <a:cs typeface="Algerian"/>
                <a:sym typeface="Algerian"/>
              </a:rPr>
              <a:t>Minicase</a:t>
            </a:r>
            <a:endParaRPr sz="3200">
              <a:solidFill>
                <a:schemeClr val="dk1"/>
              </a:solidFill>
              <a:latin typeface="Algerian"/>
              <a:ea typeface="Algerian"/>
              <a:cs typeface="Algerian"/>
              <a:sym typeface="Algerian"/>
            </a:endParaRPr>
          </a:p>
        </p:txBody>
      </p:sp>
      <p:sp>
        <p:nvSpPr>
          <p:cNvPr id="142" name="Google Shape;142;p5"/>
          <p:cNvSpPr txBox="1"/>
          <p:nvPr/>
        </p:nvSpPr>
        <p:spPr>
          <a:xfrm>
            <a:off x="533400" y="2971800"/>
            <a:ext cx="8229600" cy="1077218"/>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Algerian"/>
                <a:ea typeface="Algerian"/>
                <a:cs typeface="Algerian"/>
                <a:sym typeface="Algerian"/>
              </a:rPr>
              <a:t>What is the possible underlying cause of Helmi’s exertional pain?</a:t>
            </a:r>
            <a:endParaRPr/>
          </a:p>
        </p:txBody>
      </p:sp>
      <p:sp>
        <p:nvSpPr>
          <p:cNvPr id="143" name="Google Shape;143;p5"/>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6"/>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150" name="Google Shape;150;p6"/>
          <p:cNvSpPr txBox="1"/>
          <p:nvPr/>
        </p:nvSpPr>
        <p:spPr>
          <a:xfrm>
            <a:off x="76200" y="3934123"/>
            <a:ext cx="8915400" cy="24314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Constantia"/>
              <a:ea typeface="Constantia"/>
              <a:cs typeface="Constantia"/>
              <a:sym typeface="Constantia"/>
            </a:endParaRPr>
          </a:p>
          <a:p>
            <a:pPr indent="0" lvl="0" marL="0" marR="0" rtl="0" algn="l">
              <a:spcBef>
                <a:spcPts val="0"/>
              </a:spcBef>
              <a:spcAft>
                <a:spcPts val="0"/>
              </a:spcAft>
              <a:buNone/>
            </a:pPr>
            <a:r>
              <a:rPr lang="en-US" sz="2400">
                <a:solidFill>
                  <a:schemeClr val="dk1"/>
                </a:solidFill>
                <a:latin typeface="Constantia"/>
                <a:ea typeface="Constantia"/>
                <a:cs typeface="Constantia"/>
                <a:sym typeface="Constantia"/>
              </a:rPr>
              <a:t>In Exercise</a:t>
            </a:r>
            <a:endParaRPr/>
          </a:p>
          <a:p>
            <a:pPr indent="0" lvl="0" marL="0" marR="0" rtl="0" algn="l">
              <a:spcBef>
                <a:spcPts val="0"/>
              </a:spcBef>
              <a:spcAft>
                <a:spcPts val="0"/>
              </a:spcAft>
              <a:buNone/>
            </a:pPr>
            <a:r>
              <a:t/>
            </a:r>
            <a:endParaRPr sz="800">
              <a:solidFill>
                <a:schemeClr val="dk1"/>
              </a:solidFill>
              <a:latin typeface="Constantia"/>
              <a:ea typeface="Constantia"/>
              <a:cs typeface="Constantia"/>
              <a:sym typeface="Constantia"/>
            </a:endParaRPr>
          </a:p>
          <a:p>
            <a:pPr indent="0" lvl="0" marL="0" marR="0" rtl="0" algn="l">
              <a:spcBef>
                <a:spcPts val="0"/>
              </a:spcBef>
              <a:spcAft>
                <a:spcPts val="0"/>
              </a:spcAft>
              <a:buNone/>
            </a:pPr>
            <a:r>
              <a:rPr lang="en-US" sz="2400">
                <a:solidFill>
                  <a:schemeClr val="dk1"/>
                </a:solidFill>
                <a:latin typeface="Constantia"/>
                <a:ea typeface="Constantia"/>
                <a:cs typeface="Constantia"/>
                <a:sym typeface="Constantia"/>
              </a:rPr>
              <a:t>- Respiration in sk m   , Demand for O2 &amp; glucose   , So CO has to </a:t>
            </a:r>
            <a:endParaRPr sz="800">
              <a:solidFill>
                <a:schemeClr val="dk1"/>
              </a:solidFill>
              <a:latin typeface="Constantia"/>
              <a:ea typeface="Constantia"/>
              <a:cs typeface="Constantia"/>
              <a:sym typeface="Constantia"/>
            </a:endParaRPr>
          </a:p>
          <a:p>
            <a:pPr indent="0" lvl="0" marL="0" marR="0" rtl="0" algn="l">
              <a:spcBef>
                <a:spcPts val="0"/>
              </a:spcBef>
              <a:spcAft>
                <a:spcPts val="0"/>
              </a:spcAft>
              <a:buNone/>
            </a:pPr>
            <a:r>
              <a:rPr lang="en-US" sz="2400">
                <a:solidFill>
                  <a:schemeClr val="dk1"/>
                </a:solidFill>
                <a:latin typeface="Constantia"/>
                <a:ea typeface="Constantia"/>
                <a:cs typeface="Constantia"/>
                <a:sym typeface="Constantia"/>
              </a:rPr>
              <a:t>- Greater amount of bld to be delivered to sk m (we need perfusion to    )</a:t>
            </a:r>
            <a:endParaRPr/>
          </a:p>
          <a:p>
            <a:pPr indent="0" lvl="0" marL="0" marR="0" rtl="0" algn="l">
              <a:spcBef>
                <a:spcPts val="0"/>
              </a:spcBef>
              <a:spcAft>
                <a:spcPts val="0"/>
              </a:spcAft>
              <a:buNone/>
            </a:pPr>
            <a:r>
              <a:rPr lang="en-US" sz="2400">
                <a:solidFill>
                  <a:schemeClr val="dk1"/>
                </a:solidFill>
                <a:latin typeface="Constantia"/>
                <a:ea typeface="Constantia"/>
                <a:cs typeface="Constantia"/>
                <a:sym typeface="Constantia"/>
              </a:rPr>
              <a:t>So we need to    the amount of bld that go into the hrt (CO) to    .</a:t>
            </a:r>
            <a:endParaRPr/>
          </a:p>
        </p:txBody>
      </p:sp>
      <p:pic>
        <p:nvPicPr>
          <p:cNvPr id="151" name="Google Shape;151;p6"/>
          <p:cNvPicPr preferRelativeResize="0"/>
          <p:nvPr/>
        </p:nvPicPr>
        <p:blipFill rotWithShape="1">
          <a:blip r:embed="rId3">
            <a:alphaModFix/>
          </a:blip>
          <a:srcRect b="11542" l="0" r="1071" t="4522"/>
          <a:stretch/>
        </p:blipFill>
        <p:spPr>
          <a:xfrm>
            <a:off x="1676400" y="78633"/>
            <a:ext cx="7467600" cy="3959967"/>
          </a:xfrm>
          <a:prstGeom prst="rect">
            <a:avLst/>
          </a:prstGeom>
          <a:noFill/>
          <a:ln>
            <a:noFill/>
          </a:ln>
        </p:spPr>
      </p:pic>
      <p:cxnSp>
        <p:nvCxnSpPr>
          <p:cNvPr id="152" name="Google Shape;152;p6"/>
          <p:cNvCxnSpPr/>
          <p:nvPr/>
        </p:nvCxnSpPr>
        <p:spPr>
          <a:xfrm rot="10800000">
            <a:off x="3048000" y="4616440"/>
            <a:ext cx="0" cy="533400"/>
          </a:xfrm>
          <a:prstGeom prst="straightConnector1">
            <a:avLst/>
          </a:prstGeom>
          <a:noFill/>
          <a:ln cap="flat" cmpd="sng" w="57150">
            <a:solidFill>
              <a:srgbClr val="0070C0"/>
            </a:solidFill>
            <a:prstDash val="solid"/>
            <a:round/>
            <a:headEnd len="sm" w="sm" type="none"/>
            <a:tailEnd len="med" w="med" type="triangle"/>
          </a:ln>
        </p:spPr>
      </p:cxnSp>
      <p:cxnSp>
        <p:nvCxnSpPr>
          <p:cNvPr id="153" name="Google Shape;153;p6"/>
          <p:cNvCxnSpPr/>
          <p:nvPr/>
        </p:nvCxnSpPr>
        <p:spPr>
          <a:xfrm rot="10800000">
            <a:off x="6781800" y="4616440"/>
            <a:ext cx="0" cy="533400"/>
          </a:xfrm>
          <a:prstGeom prst="straightConnector1">
            <a:avLst/>
          </a:prstGeom>
          <a:noFill/>
          <a:ln cap="flat" cmpd="sng" w="57150">
            <a:solidFill>
              <a:srgbClr val="0070C0"/>
            </a:solidFill>
            <a:prstDash val="solid"/>
            <a:round/>
            <a:headEnd len="sm" w="sm" type="none"/>
            <a:tailEnd len="med" w="med" type="triangle"/>
          </a:ln>
        </p:spPr>
      </p:cxnSp>
      <p:cxnSp>
        <p:nvCxnSpPr>
          <p:cNvPr id="154" name="Google Shape;154;p6"/>
          <p:cNvCxnSpPr/>
          <p:nvPr/>
        </p:nvCxnSpPr>
        <p:spPr>
          <a:xfrm rot="10800000">
            <a:off x="8839200" y="4616440"/>
            <a:ext cx="0" cy="533400"/>
          </a:xfrm>
          <a:prstGeom prst="straightConnector1">
            <a:avLst/>
          </a:prstGeom>
          <a:noFill/>
          <a:ln cap="flat" cmpd="sng" w="57150">
            <a:solidFill>
              <a:srgbClr val="0070C0"/>
            </a:solidFill>
            <a:prstDash val="solid"/>
            <a:round/>
            <a:headEnd len="sm" w="sm" type="none"/>
            <a:tailEnd len="med" w="med" type="triangle"/>
          </a:ln>
        </p:spPr>
      </p:cxnSp>
      <p:cxnSp>
        <p:nvCxnSpPr>
          <p:cNvPr id="155" name="Google Shape;155;p6"/>
          <p:cNvCxnSpPr/>
          <p:nvPr/>
        </p:nvCxnSpPr>
        <p:spPr>
          <a:xfrm rot="10800000">
            <a:off x="609600" y="5486400"/>
            <a:ext cx="0" cy="533400"/>
          </a:xfrm>
          <a:prstGeom prst="straightConnector1">
            <a:avLst/>
          </a:prstGeom>
          <a:noFill/>
          <a:ln cap="flat" cmpd="sng" w="57150">
            <a:solidFill>
              <a:srgbClr val="0070C0"/>
            </a:solidFill>
            <a:prstDash val="solid"/>
            <a:round/>
            <a:headEnd len="sm" w="sm" type="none"/>
            <a:tailEnd len="med" w="med" type="triangle"/>
          </a:ln>
        </p:spPr>
      </p:cxnSp>
      <p:cxnSp>
        <p:nvCxnSpPr>
          <p:cNvPr id="156" name="Google Shape;156;p6"/>
          <p:cNvCxnSpPr/>
          <p:nvPr/>
        </p:nvCxnSpPr>
        <p:spPr>
          <a:xfrm rot="10800000">
            <a:off x="2133600" y="5711687"/>
            <a:ext cx="0" cy="533400"/>
          </a:xfrm>
          <a:prstGeom prst="straightConnector1">
            <a:avLst/>
          </a:prstGeom>
          <a:noFill/>
          <a:ln cap="flat" cmpd="sng" w="57150">
            <a:solidFill>
              <a:srgbClr val="0070C0"/>
            </a:solidFill>
            <a:prstDash val="solid"/>
            <a:round/>
            <a:headEnd len="sm" w="sm" type="none"/>
            <a:tailEnd len="med" w="med" type="triangle"/>
          </a:ln>
        </p:spPr>
      </p:cxnSp>
      <p:cxnSp>
        <p:nvCxnSpPr>
          <p:cNvPr id="157" name="Google Shape;157;p6"/>
          <p:cNvCxnSpPr/>
          <p:nvPr/>
        </p:nvCxnSpPr>
        <p:spPr>
          <a:xfrm rot="10800000">
            <a:off x="8362122" y="5746474"/>
            <a:ext cx="0" cy="533400"/>
          </a:xfrm>
          <a:prstGeom prst="straightConnector1">
            <a:avLst/>
          </a:prstGeom>
          <a:noFill/>
          <a:ln cap="flat" cmpd="sng" w="57150">
            <a:solidFill>
              <a:srgbClr val="0070C0"/>
            </a:solidFill>
            <a:prstDash val="solid"/>
            <a:round/>
            <a:headEnd len="sm" w="sm"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7"/>
          <p:cNvSpPr txBox="1"/>
          <p:nvPr/>
        </p:nvSpPr>
        <p:spPr>
          <a:xfrm>
            <a:off x="152400" y="304800"/>
            <a:ext cx="8686800" cy="523220"/>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lgerian"/>
                <a:ea typeface="Algerian"/>
                <a:cs typeface="Algerian"/>
                <a:sym typeface="Algerian"/>
              </a:rPr>
              <a:t>What is Basic mechanism of angiNa pectoris?</a:t>
            </a:r>
            <a:endParaRPr/>
          </a:p>
        </p:txBody>
      </p:sp>
      <p:pic>
        <p:nvPicPr>
          <p:cNvPr descr="E:\GROSS ANTIANGINAL\Untitled-19" id="164" name="Google Shape;164;p7"/>
          <p:cNvPicPr preferRelativeResize="0"/>
          <p:nvPr/>
        </p:nvPicPr>
        <p:blipFill rotWithShape="1">
          <a:blip r:embed="rId3">
            <a:alphaModFix/>
          </a:blip>
          <a:srcRect b="0" l="0" r="0" t="0"/>
          <a:stretch/>
        </p:blipFill>
        <p:spPr>
          <a:xfrm>
            <a:off x="609600" y="1600200"/>
            <a:ext cx="7772400" cy="4625975"/>
          </a:xfrm>
          <a:prstGeom prst="rect">
            <a:avLst/>
          </a:prstGeom>
          <a:noFill/>
          <a:ln>
            <a:noFill/>
          </a:ln>
        </p:spPr>
      </p:pic>
      <p:sp>
        <p:nvSpPr>
          <p:cNvPr id="165" name="Google Shape;165;p7"/>
          <p:cNvSpPr txBox="1"/>
          <p:nvPr/>
        </p:nvSpPr>
        <p:spPr>
          <a:xfrm>
            <a:off x="401595" y="1099631"/>
            <a:ext cx="8001000" cy="1077218"/>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Algerian"/>
                <a:ea typeface="Algerian"/>
                <a:cs typeface="Algerian"/>
                <a:sym typeface="Algerian"/>
              </a:rPr>
              <a:t>What are the determinants of oxygen demand &amp; supply?</a:t>
            </a:r>
            <a:endParaRPr/>
          </a:p>
        </p:txBody>
      </p:sp>
      <p:pic>
        <p:nvPicPr>
          <p:cNvPr id="166" name="Google Shape;166;p7"/>
          <p:cNvPicPr preferRelativeResize="0"/>
          <p:nvPr/>
        </p:nvPicPr>
        <p:blipFill rotWithShape="1">
          <a:blip r:embed="rId4">
            <a:alphaModFix/>
          </a:blip>
          <a:srcRect b="0" l="0" r="0" t="0"/>
          <a:stretch/>
        </p:blipFill>
        <p:spPr>
          <a:xfrm>
            <a:off x="457200" y="2209800"/>
            <a:ext cx="8001000" cy="4419600"/>
          </a:xfrm>
          <a:prstGeom prst="rect">
            <a:avLst/>
          </a:prstGeom>
          <a:noFill/>
          <a:ln>
            <a:noFill/>
          </a:ln>
        </p:spPr>
      </p:pic>
      <p:sp>
        <p:nvSpPr>
          <p:cNvPr id="167" name="Google Shape;167;p7"/>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64"/>
                                        </p:tgtEl>
                                      </p:cBhvr>
                                    </p:animEffect>
                                    <p:set>
                                      <p:cBhvr>
                                        <p:cTn dur="1" fill="hold">
                                          <p:stCondLst>
                                            <p:cond delay="500"/>
                                          </p:stCondLst>
                                        </p:cTn>
                                        <p:tgtEl>
                                          <p:spTgt spid="1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8"/>
          <p:cNvSpPr txBox="1"/>
          <p:nvPr/>
        </p:nvSpPr>
        <p:spPr>
          <a:xfrm>
            <a:off x="304800" y="304800"/>
            <a:ext cx="4267200" cy="830997"/>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lgerian"/>
                <a:ea typeface="Algerian"/>
                <a:cs typeface="Algerian"/>
                <a:sym typeface="Algerian"/>
              </a:rPr>
              <a:t>Myocardial oxygen </a:t>
            </a:r>
            <a:r>
              <a:rPr lang="en-US" sz="2400">
                <a:solidFill>
                  <a:srgbClr val="FF0000"/>
                </a:solidFill>
                <a:latin typeface="Algerian"/>
                <a:ea typeface="Algerian"/>
                <a:cs typeface="Algerian"/>
                <a:sym typeface="Algerian"/>
              </a:rPr>
              <a:t>demand</a:t>
            </a:r>
            <a:r>
              <a:rPr lang="en-US" sz="2400">
                <a:solidFill>
                  <a:schemeClr val="dk1"/>
                </a:solidFill>
                <a:latin typeface="Algerian"/>
                <a:ea typeface="Algerian"/>
                <a:cs typeface="Algerian"/>
                <a:sym typeface="Algerian"/>
              </a:rPr>
              <a:t> is determined by:-</a:t>
            </a:r>
            <a:endParaRPr/>
          </a:p>
        </p:txBody>
      </p:sp>
      <p:sp>
        <p:nvSpPr>
          <p:cNvPr id="174" name="Google Shape;174;p8"/>
          <p:cNvSpPr txBox="1"/>
          <p:nvPr/>
        </p:nvSpPr>
        <p:spPr>
          <a:xfrm>
            <a:off x="4876800" y="304800"/>
            <a:ext cx="4114800" cy="830997"/>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lgerian"/>
                <a:ea typeface="Algerian"/>
                <a:cs typeface="Algerian"/>
                <a:sym typeface="Algerian"/>
              </a:rPr>
              <a:t>Myocardial oxygen demand is </a:t>
            </a:r>
            <a:r>
              <a:rPr lang="en-US" sz="2400" u="sng">
                <a:solidFill>
                  <a:schemeClr val="dk1"/>
                </a:solidFill>
                <a:latin typeface="Algerian"/>
                <a:ea typeface="Algerian"/>
                <a:cs typeface="Algerian"/>
                <a:sym typeface="Algerian"/>
              </a:rPr>
              <a:t>diminished</a:t>
            </a:r>
            <a:r>
              <a:rPr lang="en-US" sz="2400">
                <a:solidFill>
                  <a:schemeClr val="dk1"/>
                </a:solidFill>
                <a:latin typeface="Algerian"/>
                <a:ea typeface="Algerian"/>
                <a:cs typeface="Algerian"/>
                <a:sym typeface="Algerian"/>
              </a:rPr>
              <a:t> by:-</a:t>
            </a:r>
            <a:endParaRPr/>
          </a:p>
        </p:txBody>
      </p:sp>
      <p:sp>
        <p:nvSpPr>
          <p:cNvPr id="175" name="Google Shape;175;p8"/>
          <p:cNvSpPr txBox="1"/>
          <p:nvPr/>
        </p:nvSpPr>
        <p:spPr>
          <a:xfrm>
            <a:off x="4648200" y="2286000"/>
            <a:ext cx="4114800" cy="1938992"/>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00FF"/>
                </a:solidFill>
                <a:latin typeface="Times New Roman"/>
                <a:ea typeface="Times New Roman"/>
                <a:cs typeface="Times New Roman"/>
                <a:sym typeface="Times New Roman"/>
              </a:rPr>
              <a:t>    Reducing contractility</a:t>
            </a:r>
            <a:endParaRPr/>
          </a:p>
          <a:p>
            <a:pPr indent="0" lvl="0" marL="0" marR="0" rtl="0" algn="l">
              <a:spcBef>
                <a:spcPts val="0"/>
              </a:spcBef>
              <a:spcAft>
                <a:spcPts val="0"/>
              </a:spcAft>
              <a:buNone/>
            </a:pPr>
            <a:r>
              <a:rPr b="1" lang="en-US" sz="2400">
                <a:solidFill>
                  <a:srgbClr val="0000FF"/>
                </a:solidFill>
                <a:latin typeface="Times New Roman"/>
                <a:ea typeface="Times New Roman"/>
                <a:cs typeface="Times New Roman"/>
                <a:sym typeface="Times New Roman"/>
              </a:rPr>
              <a:t>    Reducing heart rate </a:t>
            </a:r>
            <a:endParaRPr/>
          </a:p>
          <a:p>
            <a:pPr indent="0" lvl="0" marL="0" marR="0" rtl="0" algn="l">
              <a:spcBef>
                <a:spcPts val="0"/>
              </a:spcBef>
              <a:spcAft>
                <a:spcPts val="0"/>
              </a:spcAft>
              <a:buNone/>
            </a:pPr>
            <a:r>
              <a:rPr b="1" lang="en-US" sz="2400">
                <a:solidFill>
                  <a:srgbClr val="0000FF"/>
                </a:solidFill>
                <a:latin typeface="Times New Roman"/>
                <a:ea typeface="Times New Roman"/>
                <a:cs typeface="Times New Roman"/>
                <a:sym typeface="Times New Roman"/>
              </a:rPr>
              <a:t>    Reducing the preload</a:t>
            </a:r>
            <a:endParaRPr/>
          </a:p>
          <a:p>
            <a:pPr indent="0" lvl="0" marL="0" marR="0" rtl="0" algn="l">
              <a:spcBef>
                <a:spcPts val="0"/>
              </a:spcBef>
              <a:spcAft>
                <a:spcPts val="0"/>
              </a:spcAft>
              <a:buNone/>
            </a:pPr>
            <a:r>
              <a:rPr b="1" lang="en-US" sz="2400">
                <a:solidFill>
                  <a:srgbClr val="0000FF"/>
                </a:solidFill>
                <a:latin typeface="Times New Roman"/>
                <a:ea typeface="Times New Roman"/>
                <a:cs typeface="Times New Roman"/>
                <a:sym typeface="Times New Roman"/>
              </a:rPr>
              <a:t>    Reducing the afterload</a:t>
            </a:r>
            <a:endParaRPr b="1" sz="2400">
              <a:solidFill>
                <a:srgbClr val="0000FF"/>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400">
                <a:solidFill>
                  <a:srgbClr val="0000FF"/>
                </a:solidFill>
                <a:latin typeface="Times New Roman"/>
                <a:ea typeface="Times New Roman"/>
                <a:cs typeface="Times New Roman"/>
                <a:sym typeface="Times New Roman"/>
              </a:rPr>
              <a:t>  </a:t>
            </a:r>
            <a:endParaRPr sz="2400">
              <a:solidFill>
                <a:schemeClr val="dk1"/>
              </a:solidFill>
              <a:latin typeface="Algerian"/>
              <a:ea typeface="Algerian"/>
              <a:cs typeface="Algerian"/>
              <a:sym typeface="Algerian"/>
            </a:endParaRPr>
          </a:p>
        </p:txBody>
      </p:sp>
      <p:pic>
        <p:nvPicPr>
          <p:cNvPr id="176" name="Google Shape;176;p8"/>
          <p:cNvPicPr preferRelativeResize="0"/>
          <p:nvPr/>
        </p:nvPicPr>
        <p:blipFill rotWithShape="1">
          <a:blip r:embed="rId3">
            <a:alphaModFix/>
          </a:blip>
          <a:srcRect b="0" l="0" r="0" t="0"/>
          <a:stretch/>
        </p:blipFill>
        <p:spPr>
          <a:xfrm>
            <a:off x="304800" y="1600200"/>
            <a:ext cx="4114800" cy="5029200"/>
          </a:xfrm>
          <a:prstGeom prst="rect">
            <a:avLst/>
          </a:prstGeom>
          <a:noFill/>
          <a:ln>
            <a:noFill/>
          </a:ln>
        </p:spPr>
      </p:pic>
      <p:sp>
        <p:nvSpPr>
          <p:cNvPr id="177" name="Google Shape;177;p8"/>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9"/>
          <p:cNvSpPr txBox="1"/>
          <p:nvPr/>
        </p:nvSpPr>
        <p:spPr>
          <a:xfrm>
            <a:off x="304800" y="304800"/>
            <a:ext cx="4267200" cy="830997"/>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lgerian"/>
                <a:ea typeface="Algerian"/>
                <a:cs typeface="Algerian"/>
                <a:sym typeface="Algerian"/>
              </a:rPr>
              <a:t>Myocardial oxygen </a:t>
            </a:r>
            <a:r>
              <a:rPr lang="en-US" sz="2400">
                <a:solidFill>
                  <a:srgbClr val="FF0000"/>
                </a:solidFill>
                <a:latin typeface="Algerian"/>
                <a:ea typeface="Algerian"/>
                <a:cs typeface="Algerian"/>
                <a:sym typeface="Algerian"/>
              </a:rPr>
              <a:t>supply</a:t>
            </a:r>
            <a:r>
              <a:rPr lang="en-US" sz="2400">
                <a:solidFill>
                  <a:schemeClr val="dk1"/>
                </a:solidFill>
                <a:latin typeface="Algerian"/>
                <a:ea typeface="Algerian"/>
                <a:cs typeface="Algerian"/>
                <a:sym typeface="Algerian"/>
              </a:rPr>
              <a:t> is determined by:-</a:t>
            </a:r>
            <a:endParaRPr/>
          </a:p>
        </p:txBody>
      </p:sp>
      <p:sp>
        <p:nvSpPr>
          <p:cNvPr id="184" name="Google Shape;184;p9"/>
          <p:cNvSpPr txBox="1"/>
          <p:nvPr/>
        </p:nvSpPr>
        <p:spPr>
          <a:xfrm>
            <a:off x="4876800" y="304800"/>
            <a:ext cx="4114800" cy="830997"/>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lgerian"/>
                <a:ea typeface="Algerian"/>
                <a:cs typeface="Algerian"/>
                <a:sym typeface="Algerian"/>
              </a:rPr>
              <a:t>Myocardial oxygen supply is </a:t>
            </a:r>
            <a:r>
              <a:rPr lang="en-US" sz="2400" u="sng">
                <a:solidFill>
                  <a:schemeClr val="dk1"/>
                </a:solidFill>
                <a:latin typeface="Algerian"/>
                <a:ea typeface="Algerian"/>
                <a:cs typeface="Algerian"/>
                <a:sym typeface="Algerian"/>
              </a:rPr>
              <a:t>enhanced</a:t>
            </a:r>
            <a:r>
              <a:rPr lang="en-US" sz="2400">
                <a:solidFill>
                  <a:schemeClr val="dk1"/>
                </a:solidFill>
                <a:latin typeface="Algerian"/>
                <a:ea typeface="Algerian"/>
                <a:cs typeface="Algerian"/>
                <a:sym typeface="Algerian"/>
              </a:rPr>
              <a:t> by:-</a:t>
            </a:r>
            <a:endParaRPr/>
          </a:p>
        </p:txBody>
      </p:sp>
      <p:sp>
        <p:nvSpPr>
          <p:cNvPr id="185" name="Google Shape;185;p9"/>
          <p:cNvSpPr txBox="1"/>
          <p:nvPr/>
        </p:nvSpPr>
        <p:spPr>
          <a:xfrm>
            <a:off x="4572000" y="2743200"/>
            <a:ext cx="4419600" cy="1938992"/>
          </a:xfrm>
          <a:prstGeom prst="rect">
            <a:avLst/>
          </a:prstGeom>
          <a:solidFill>
            <a:srgbClr val="C58C00"/>
          </a:solidFill>
          <a:ln cap="flat" cmpd="sng" w="38100">
            <a:solidFill>
              <a:srgbClr val="835D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onstantia"/>
                <a:ea typeface="Constantia"/>
                <a:cs typeface="Constantia"/>
                <a:sym typeface="Constantia"/>
              </a:rPr>
              <a:t>Reducing coronary vascular resistance</a:t>
            </a:r>
            <a:endParaRPr/>
          </a:p>
          <a:p>
            <a:pPr indent="0" lvl="0" marL="0" marR="0" rtl="0" algn="l">
              <a:spcBef>
                <a:spcPts val="0"/>
              </a:spcBef>
              <a:spcAft>
                <a:spcPts val="0"/>
              </a:spcAft>
              <a:buNone/>
            </a:pPr>
            <a:r>
              <a:rPr lang="en-US" sz="2400">
                <a:solidFill>
                  <a:schemeClr val="dk1"/>
                </a:solidFill>
                <a:latin typeface="Constantia"/>
                <a:ea typeface="Constantia"/>
                <a:cs typeface="Constantia"/>
                <a:sym typeface="Constantia"/>
              </a:rPr>
              <a:t>Prolonging diastolic period</a:t>
            </a:r>
            <a:endParaRPr/>
          </a:p>
          <a:p>
            <a:pPr indent="0" lvl="0" marL="0" marR="0" rtl="0" algn="l">
              <a:spcBef>
                <a:spcPts val="0"/>
              </a:spcBef>
              <a:spcAft>
                <a:spcPts val="0"/>
              </a:spcAft>
              <a:buNone/>
            </a:pPr>
            <a:r>
              <a:rPr lang="en-US" sz="2400">
                <a:solidFill>
                  <a:schemeClr val="dk1"/>
                </a:solidFill>
                <a:latin typeface="Constantia"/>
                <a:ea typeface="Constantia"/>
                <a:cs typeface="Constantia"/>
                <a:sym typeface="Constantia"/>
              </a:rPr>
              <a:t>Reducing external compression</a:t>
            </a:r>
            <a:endParaRPr/>
          </a:p>
          <a:p>
            <a:pPr indent="0" lvl="0" marL="0" marR="0" rtl="0" algn="l">
              <a:spcBef>
                <a:spcPts val="0"/>
              </a:spcBef>
              <a:spcAft>
                <a:spcPts val="0"/>
              </a:spcAft>
              <a:buNone/>
            </a:pPr>
            <a:r>
              <a:rPr lang="en-US" sz="2400">
                <a:solidFill>
                  <a:schemeClr val="dk1"/>
                </a:solidFill>
                <a:latin typeface="Constantia"/>
                <a:ea typeface="Constantia"/>
                <a:cs typeface="Constantia"/>
                <a:sym typeface="Constantia"/>
              </a:rPr>
              <a:t>Dilating collateral vessels </a:t>
            </a:r>
            <a:endParaRPr sz="2400">
              <a:solidFill>
                <a:schemeClr val="dk1"/>
              </a:solidFill>
              <a:latin typeface="Algerian"/>
              <a:ea typeface="Algerian"/>
              <a:cs typeface="Algerian"/>
              <a:sym typeface="Algerian"/>
            </a:endParaRPr>
          </a:p>
        </p:txBody>
      </p:sp>
      <p:pic>
        <p:nvPicPr>
          <p:cNvPr id="186" name="Google Shape;186;p9"/>
          <p:cNvPicPr preferRelativeResize="0"/>
          <p:nvPr/>
        </p:nvPicPr>
        <p:blipFill rotWithShape="1">
          <a:blip r:embed="rId3">
            <a:alphaModFix/>
          </a:blip>
          <a:srcRect b="0" l="0" r="0" t="0"/>
          <a:stretch/>
        </p:blipFill>
        <p:spPr>
          <a:xfrm>
            <a:off x="228600" y="1371600"/>
            <a:ext cx="4191000" cy="5257800"/>
          </a:xfrm>
          <a:prstGeom prst="rect">
            <a:avLst/>
          </a:prstGeom>
          <a:noFill/>
          <a:ln>
            <a:noFill/>
          </a:ln>
        </p:spPr>
      </p:pic>
      <p:sp>
        <p:nvSpPr>
          <p:cNvPr id="187" name="Google Shape;187;p9"/>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ow">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2015-02-26T10:46:09Z</dcterms:created>
  <dc:creator>Osama</dc:creator>
</cp:coreProperties>
</file>