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2" r:id="rId1"/>
  </p:sldMasterIdLst>
  <p:sldIdLst>
    <p:sldId id="340" r:id="rId2"/>
    <p:sldId id="341" r:id="rId3"/>
    <p:sldId id="342" r:id="rId4"/>
    <p:sldId id="306" r:id="rId5"/>
    <p:sldId id="347" r:id="rId6"/>
    <p:sldId id="260" r:id="rId7"/>
    <p:sldId id="389" r:id="rId8"/>
    <p:sldId id="350" r:id="rId9"/>
    <p:sldId id="349" r:id="rId10"/>
    <p:sldId id="351" r:id="rId11"/>
    <p:sldId id="352" r:id="rId12"/>
    <p:sldId id="390" r:id="rId13"/>
    <p:sldId id="353" r:id="rId14"/>
    <p:sldId id="399" r:id="rId15"/>
    <p:sldId id="354" r:id="rId16"/>
    <p:sldId id="355" r:id="rId17"/>
    <p:sldId id="356" r:id="rId18"/>
    <p:sldId id="357" r:id="rId19"/>
    <p:sldId id="358" r:id="rId20"/>
    <p:sldId id="359" r:id="rId21"/>
    <p:sldId id="360" r:id="rId22"/>
    <p:sldId id="296" r:id="rId23"/>
    <p:sldId id="362" r:id="rId24"/>
    <p:sldId id="363" r:id="rId25"/>
    <p:sldId id="364" r:id="rId26"/>
    <p:sldId id="365" r:id="rId27"/>
    <p:sldId id="366" r:id="rId28"/>
    <p:sldId id="368" r:id="rId29"/>
    <p:sldId id="369" r:id="rId30"/>
    <p:sldId id="370" r:id="rId31"/>
    <p:sldId id="371" r:id="rId32"/>
    <p:sldId id="391" r:id="rId33"/>
    <p:sldId id="373" r:id="rId34"/>
    <p:sldId id="375" r:id="rId35"/>
    <p:sldId id="376" r:id="rId36"/>
    <p:sldId id="377" r:id="rId37"/>
    <p:sldId id="378" r:id="rId38"/>
    <p:sldId id="379" r:id="rId39"/>
    <p:sldId id="380" r:id="rId40"/>
    <p:sldId id="396" r:id="rId41"/>
    <p:sldId id="304" r:id="rId42"/>
    <p:sldId id="343" r:id="rId43"/>
    <p:sldId id="394" r:id="rId44"/>
    <p:sldId id="397" r:id="rId45"/>
    <p:sldId id="345" r:id="rId46"/>
    <p:sldId id="346" r:id="rId47"/>
    <p:sldId id="398" r:id="rId48"/>
    <p:sldId id="367" r:id="rId49"/>
    <p:sldId id="361" r:id="rId50"/>
    <p:sldId id="381" r:id="rId51"/>
    <p:sldId id="344" r:id="rId52"/>
    <p:sldId id="374" r:id="rId53"/>
    <p:sldId id="382" r:id="rId54"/>
    <p:sldId id="384" r:id="rId55"/>
    <p:sldId id="386" r:id="rId56"/>
    <p:sldId id="387" r:id="rId57"/>
    <p:sldId id="388" r:id="rId58"/>
    <p:sldId id="393"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9" autoAdjust="0"/>
    <p:restoredTop sz="94660"/>
  </p:normalViewPr>
  <p:slideViewPr>
    <p:cSldViewPr snapToGrid="0">
      <p:cViewPr varScale="1">
        <p:scale>
          <a:sx n="85" d="100"/>
          <a:sy n="85" d="100"/>
        </p:scale>
        <p:origin x="48" y="450"/>
      </p:cViewPr>
      <p:guideLst>
        <p:guide orient="horz" pos="2160"/>
        <p:guide pos="3840"/>
      </p:guideLst>
    </p:cSldViewPr>
  </p:slideViewPr>
  <p:notesTextViewPr>
    <p:cViewPr>
      <p:scale>
        <a:sx n="1" d="1"/>
        <a:sy n="1" d="1"/>
      </p:scale>
      <p:origin x="0" y="0"/>
    </p:cViewPr>
  </p:notesTextViewPr>
  <p:sorterViewPr>
    <p:cViewPr>
      <p:scale>
        <a:sx n="66" d="100"/>
        <a:sy n="66" d="100"/>
      </p:scale>
      <p:origin x="0" y="16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2BD49-AA54-4FBE-AAAD-32B18CB1CC99}" type="doc">
      <dgm:prSet loTypeId="urn:microsoft.com/office/officeart/2016/7/layout/VerticalHollowActionList" loCatId="List" qsTypeId="urn:microsoft.com/office/officeart/2005/8/quickstyle/simple1" qsCatId="simple" csTypeId="urn:microsoft.com/office/officeart/2005/8/colors/accent2_5" csCatId="accent2" phldr="1"/>
      <dgm:spPr/>
      <dgm:t>
        <a:bodyPr/>
        <a:lstStyle/>
        <a:p>
          <a:endParaRPr lang="en-US"/>
        </a:p>
      </dgm:t>
    </dgm:pt>
    <dgm:pt modelId="{28926620-E749-490C-A468-D7BDF2ABACB8}">
      <dgm:prSet/>
      <dgm:spPr/>
      <dgm:t>
        <a:bodyPr/>
        <a:lstStyle/>
        <a:p>
          <a:r>
            <a:rPr lang="en-US" b="1" dirty="0"/>
            <a:t>Outline</a:t>
          </a:r>
        </a:p>
      </dgm:t>
    </dgm:pt>
    <dgm:pt modelId="{BA3F47DB-2C39-4EE0-910E-33C973DD2C18}" type="parTrans" cxnId="{A7705F9D-D878-4F8B-BB1C-CC777B955337}">
      <dgm:prSet/>
      <dgm:spPr/>
      <dgm:t>
        <a:bodyPr/>
        <a:lstStyle/>
        <a:p>
          <a:endParaRPr lang="en-US"/>
        </a:p>
      </dgm:t>
    </dgm:pt>
    <dgm:pt modelId="{AE97F2AF-CFEF-42F4-BD8C-E0BCA4C8761D}" type="sibTrans" cxnId="{A7705F9D-D878-4F8B-BB1C-CC777B955337}">
      <dgm:prSet/>
      <dgm:spPr/>
      <dgm:t>
        <a:bodyPr/>
        <a:lstStyle/>
        <a:p>
          <a:endParaRPr lang="en-US"/>
        </a:p>
      </dgm:t>
    </dgm:pt>
    <dgm:pt modelId="{BD293EEB-5EDF-4920-93EC-85B0F85062E1}">
      <dgm:prSet custT="1"/>
      <dgm:spPr/>
      <dgm:t>
        <a:bodyPr/>
        <a:lstStyle/>
        <a:p>
          <a:pPr algn="l"/>
          <a:r>
            <a:rPr lang="en-US" sz="2800" dirty="0">
              <a:effectLst>
                <a:outerShdw blurRad="38100" dist="38100" dir="2700000" algn="tl">
                  <a:srgbClr val="000000">
                    <a:alpha val="43137"/>
                  </a:srgbClr>
                </a:outerShdw>
              </a:effectLst>
            </a:rPr>
            <a:t>Outline the pharmacologic classes of drugs used in treatment of hypertension.</a:t>
          </a:r>
        </a:p>
      </dgm:t>
    </dgm:pt>
    <dgm:pt modelId="{1C68CF55-6B03-436A-8E54-AE1EB3BA142C}" type="parTrans" cxnId="{2BB7FE66-4780-4F72-80A5-F8F0C59D2FDB}">
      <dgm:prSet/>
      <dgm:spPr/>
      <dgm:t>
        <a:bodyPr/>
        <a:lstStyle/>
        <a:p>
          <a:endParaRPr lang="en-US"/>
        </a:p>
      </dgm:t>
    </dgm:pt>
    <dgm:pt modelId="{1D9332DE-36F6-4AA3-B3FF-56F14CE6DD23}" type="sibTrans" cxnId="{2BB7FE66-4780-4F72-80A5-F8F0C59D2FDB}">
      <dgm:prSet/>
      <dgm:spPr/>
      <dgm:t>
        <a:bodyPr/>
        <a:lstStyle/>
        <a:p>
          <a:endParaRPr lang="en-US"/>
        </a:p>
      </dgm:t>
    </dgm:pt>
    <dgm:pt modelId="{B4925A8D-6451-4825-A7AC-47677FCDE9E9}">
      <dgm:prSet/>
      <dgm:spPr/>
      <dgm:t>
        <a:bodyPr/>
        <a:lstStyle/>
        <a:p>
          <a:r>
            <a:rPr lang="en-US" b="1" dirty="0"/>
            <a:t>Describe</a:t>
          </a:r>
        </a:p>
      </dgm:t>
    </dgm:pt>
    <dgm:pt modelId="{A3032EDD-BF7C-4007-B2FC-B3200C011A01}" type="parTrans" cxnId="{6FB353A9-E115-4552-BB4C-0D4B0006DA63}">
      <dgm:prSet/>
      <dgm:spPr/>
      <dgm:t>
        <a:bodyPr/>
        <a:lstStyle/>
        <a:p>
          <a:endParaRPr lang="en-US"/>
        </a:p>
      </dgm:t>
    </dgm:pt>
    <dgm:pt modelId="{E3CEDE34-A016-4414-9242-652F723B5D66}" type="sibTrans" cxnId="{6FB353A9-E115-4552-BB4C-0D4B0006DA63}">
      <dgm:prSet/>
      <dgm:spPr/>
      <dgm:t>
        <a:bodyPr/>
        <a:lstStyle/>
        <a:p>
          <a:endParaRPr lang="en-US"/>
        </a:p>
      </dgm:t>
    </dgm:pt>
    <dgm:pt modelId="{D72BF21C-3514-4D5D-8EE4-7DFB4B82F0FB}">
      <dgm:prSet custT="1"/>
      <dgm:spPr/>
      <dgm:t>
        <a:bodyPr/>
        <a:lstStyle/>
        <a:p>
          <a:r>
            <a:rPr lang="en-US" sz="2400" dirty="0">
              <a:effectLst>
                <a:outerShdw blurRad="38100" dist="38100" dir="2700000" algn="tl">
                  <a:srgbClr val="000000">
                    <a:alpha val="43137"/>
                  </a:srgbClr>
                </a:outerShdw>
              </a:effectLst>
            </a:rPr>
            <a:t>Describe the mechanism of action , therapeutic uses &amp; common ADRs of  each class of drugs.</a:t>
          </a:r>
        </a:p>
      </dgm:t>
    </dgm:pt>
    <dgm:pt modelId="{69DDE988-E8B4-4EC3-9DD3-6ECD3FC23403}" type="parTrans" cxnId="{E0D9CEB6-3800-460D-B6E8-02BEB827AB7A}">
      <dgm:prSet/>
      <dgm:spPr/>
      <dgm:t>
        <a:bodyPr/>
        <a:lstStyle/>
        <a:p>
          <a:endParaRPr lang="en-US"/>
        </a:p>
      </dgm:t>
    </dgm:pt>
    <dgm:pt modelId="{EE56E248-C595-467C-87DB-A51759440008}" type="sibTrans" cxnId="{E0D9CEB6-3800-460D-B6E8-02BEB827AB7A}">
      <dgm:prSet/>
      <dgm:spPr/>
      <dgm:t>
        <a:bodyPr/>
        <a:lstStyle/>
        <a:p>
          <a:endParaRPr lang="en-US"/>
        </a:p>
      </dgm:t>
    </dgm:pt>
    <dgm:pt modelId="{25519AF3-0F6D-4B4A-8611-8C8512CB9793}">
      <dgm:prSet/>
      <dgm:spPr/>
      <dgm:t>
        <a:bodyPr/>
        <a:lstStyle/>
        <a:p>
          <a:r>
            <a:rPr lang="en-US" b="1" dirty="0"/>
            <a:t>Select</a:t>
          </a:r>
        </a:p>
      </dgm:t>
    </dgm:pt>
    <dgm:pt modelId="{16B2DB61-451A-40EA-9BAE-9856621F806A}" type="parTrans" cxnId="{26B674F8-06E2-499B-A5AD-BA9E6E5D3B22}">
      <dgm:prSet/>
      <dgm:spPr/>
      <dgm:t>
        <a:bodyPr/>
        <a:lstStyle/>
        <a:p>
          <a:endParaRPr lang="en-US"/>
        </a:p>
      </dgm:t>
    </dgm:pt>
    <dgm:pt modelId="{14925A5F-D78B-4598-9624-20F5BB17ECB9}" type="sibTrans" cxnId="{26B674F8-06E2-499B-A5AD-BA9E6E5D3B22}">
      <dgm:prSet/>
      <dgm:spPr/>
      <dgm:t>
        <a:bodyPr/>
        <a:lstStyle/>
        <a:p>
          <a:endParaRPr lang="en-US"/>
        </a:p>
      </dgm:t>
    </dgm:pt>
    <dgm:pt modelId="{193B55B7-6C39-45AE-889B-711B4B13613A}">
      <dgm:prSet custT="1"/>
      <dgm:spPr/>
      <dgm:t>
        <a:bodyPr/>
        <a:lstStyle/>
        <a:p>
          <a:r>
            <a:rPr lang="en-US" sz="2400" dirty="0">
              <a:effectLst>
                <a:outerShdw blurRad="38100" dist="38100" dir="2700000" algn="tl">
                  <a:srgbClr val="000000">
                    <a:alpha val="43137"/>
                  </a:srgbClr>
                </a:outerShdw>
              </a:effectLst>
            </a:rPr>
            <a:t>Select an antihypertensive drug to treat a specific patient according to efficacy, safety and suitability.</a:t>
          </a:r>
        </a:p>
      </dgm:t>
    </dgm:pt>
    <dgm:pt modelId="{406A442D-B40B-4A61-9F55-F64F2AC8E2FF}" type="parTrans" cxnId="{721E69AB-46F8-4C0D-B448-5177CD0AF55F}">
      <dgm:prSet/>
      <dgm:spPr/>
      <dgm:t>
        <a:bodyPr/>
        <a:lstStyle/>
        <a:p>
          <a:endParaRPr lang="en-US"/>
        </a:p>
      </dgm:t>
    </dgm:pt>
    <dgm:pt modelId="{B811D295-F0BE-43D8-9E00-4ABE1D076307}" type="sibTrans" cxnId="{721E69AB-46F8-4C0D-B448-5177CD0AF55F}">
      <dgm:prSet/>
      <dgm:spPr/>
      <dgm:t>
        <a:bodyPr/>
        <a:lstStyle/>
        <a:p>
          <a:endParaRPr lang="en-US"/>
        </a:p>
      </dgm:t>
    </dgm:pt>
    <dgm:pt modelId="{BB215DE6-2272-45CF-AEB4-CFD292F00438}" type="pres">
      <dgm:prSet presAssocID="{A5E2BD49-AA54-4FBE-AAAD-32B18CB1CC99}" presName="Name0" presStyleCnt="0">
        <dgm:presLayoutVars>
          <dgm:dir/>
          <dgm:animLvl val="lvl"/>
          <dgm:resizeHandles val="exact"/>
        </dgm:presLayoutVars>
      </dgm:prSet>
      <dgm:spPr/>
    </dgm:pt>
    <dgm:pt modelId="{48C5BE15-F081-42BA-85CD-1228780604EF}" type="pres">
      <dgm:prSet presAssocID="{28926620-E749-490C-A468-D7BDF2ABACB8}" presName="linNode" presStyleCnt="0"/>
      <dgm:spPr/>
    </dgm:pt>
    <dgm:pt modelId="{AEC8CEBE-D1FF-4B37-8A19-765AB55BFB89}" type="pres">
      <dgm:prSet presAssocID="{28926620-E749-490C-A468-D7BDF2ABACB8}" presName="parentText" presStyleLbl="solidFgAcc1" presStyleIdx="0" presStyleCnt="3">
        <dgm:presLayoutVars>
          <dgm:chMax val="1"/>
          <dgm:bulletEnabled/>
        </dgm:presLayoutVars>
      </dgm:prSet>
      <dgm:spPr/>
    </dgm:pt>
    <dgm:pt modelId="{BB58BBE9-99DF-4F3D-836A-5884970971EA}" type="pres">
      <dgm:prSet presAssocID="{28926620-E749-490C-A468-D7BDF2ABACB8}" presName="descendantText" presStyleLbl="alignNode1" presStyleIdx="0" presStyleCnt="3">
        <dgm:presLayoutVars>
          <dgm:bulletEnabled/>
        </dgm:presLayoutVars>
      </dgm:prSet>
      <dgm:spPr/>
    </dgm:pt>
    <dgm:pt modelId="{6C9B4C3C-4244-44C5-8F19-D651FEBABD4A}" type="pres">
      <dgm:prSet presAssocID="{AE97F2AF-CFEF-42F4-BD8C-E0BCA4C8761D}" presName="sp" presStyleCnt="0"/>
      <dgm:spPr/>
    </dgm:pt>
    <dgm:pt modelId="{C85F4EC7-D1D8-49D3-A33F-AF680BE95424}" type="pres">
      <dgm:prSet presAssocID="{B4925A8D-6451-4825-A7AC-47677FCDE9E9}" presName="linNode" presStyleCnt="0"/>
      <dgm:spPr/>
    </dgm:pt>
    <dgm:pt modelId="{7B082591-FFF2-43D1-A009-D6A716BAD864}" type="pres">
      <dgm:prSet presAssocID="{B4925A8D-6451-4825-A7AC-47677FCDE9E9}" presName="parentText" presStyleLbl="solidFgAcc1" presStyleIdx="1" presStyleCnt="3">
        <dgm:presLayoutVars>
          <dgm:chMax val="1"/>
          <dgm:bulletEnabled/>
        </dgm:presLayoutVars>
      </dgm:prSet>
      <dgm:spPr/>
    </dgm:pt>
    <dgm:pt modelId="{2A1E9046-6846-4FEF-BBFB-C24518E33654}" type="pres">
      <dgm:prSet presAssocID="{B4925A8D-6451-4825-A7AC-47677FCDE9E9}" presName="descendantText" presStyleLbl="alignNode1" presStyleIdx="1" presStyleCnt="3" custLinFactNeighborY="-2431">
        <dgm:presLayoutVars>
          <dgm:bulletEnabled/>
        </dgm:presLayoutVars>
      </dgm:prSet>
      <dgm:spPr/>
    </dgm:pt>
    <dgm:pt modelId="{A577343B-D46B-4E4E-9E80-EBBC8C106ADB}" type="pres">
      <dgm:prSet presAssocID="{E3CEDE34-A016-4414-9242-652F723B5D66}" presName="sp" presStyleCnt="0"/>
      <dgm:spPr/>
    </dgm:pt>
    <dgm:pt modelId="{EA5CCD8D-0C87-431F-A3DF-AF7AE07E87C9}" type="pres">
      <dgm:prSet presAssocID="{25519AF3-0F6D-4B4A-8611-8C8512CB9793}" presName="linNode" presStyleCnt="0"/>
      <dgm:spPr/>
    </dgm:pt>
    <dgm:pt modelId="{E306D14A-8FA5-4D43-A6C0-25A0727A063A}" type="pres">
      <dgm:prSet presAssocID="{25519AF3-0F6D-4B4A-8611-8C8512CB9793}" presName="parentText" presStyleLbl="solidFgAcc1" presStyleIdx="2" presStyleCnt="3">
        <dgm:presLayoutVars>
          <dgm:chMax val="1"/>
          <dgm:bulletEnabled/>
        </dgm:presLayoutVars>
      </dgm:prSet>
      <dgm:spPr/>
    </dgm:pt>
    <dgm:pt modelId="{0417BB2C-CAB8-424C-B028-24CA8980963B}" type="pres">
      <dgm:prSet presAssocID="{25519AF3-0F6D-4B4A-8611-8C8512CB9793}" presName="descendantText" presStyleLbl="alignNode1" presStyleIdx="2" presStyleCnt="3">
        <dgm:presLayoutVars>
          <dgm:bulletEnabled/>
        </dgm:presLayoutVars>
      </dgm:prSet>
      <dgm:spPr/>
    </dgm:pt>
  </dgm:ptLst>
  <dgm:cxnLst>
    <dgm:cxn modelId="{F5179F26-64C5-4A35-9065-5B53BA422DA4}" type="presOf" srcId="{D72BF21C-3514-4D5D-8EE4-7DFB4B82F0FB}" destId="{2A1E9046-6846-4FEF-BBFB-C24518E33654}" srcOrd="0" destOrd="0" presId="urn:microsoft.com/office/officeart/2016/7/layout/VerticalHollowActionList"/>
    <dgm:cxn modelId="{2B33D05C-4804-4B0B-A79A-77215D1F2DA2}" type="presOf" srcId="{A5E2BD49-AA54-4FBE-AAAD-32B18CB1CC99}" destId="{BB215DE6-2272-45CF-AEB4-CFD292F00438}" srcOrd="0" destOrd="0" presId="urn:microsoft.com/office/officeart/2016/7/layout/VerticalHollowActionList"/>
    <dgm:cxn modelId="{CC46A45E-AAA0-4697-B178-2F126B3894BD}" type="presOf" srcId="{B4925A8D-6451-4825-A7AC-47677FCDE9E9}" destId="{7B082591-FFF2-43D1-A009-D6A716BAD864}" srcOrd="0" destOrd="0" presId="urn:microsoft.com/office/officeart/2016/7/layout/VerticalHollowActionList"/>
    <dgm:cxn modelId="{18516262-752D-464B-AD21-59BE390F815A}" type="presOf" srcId="{28926620-E749-490C-A468-D7BDF2ABACB8}" destId="{AEC8CEBE-D1FF-4B37-8A19-765AB55BFB89}" srcOrd="0" destOrd="0" presId="urn:microsoft.com/office/officeart/2016/7/layout/VerticalHollowActionList"/>
    <dgm:cxn modelId="{2BB7FE66-4780-4F72-80A5-F8F0C59D2FDB}" srcId="{28926620-E749-490C-A468-D7BDF2ABACB8}" destId="{BD293EEB-5EDF-4920-93EC-85B0F85062E1}" srcOrd="0" destOrd="0" parTransId="{1C68CF55-6B03-436A-8E54-AE1EB3BA142C}" sibTransId="{1D9332DE-36F6-4AA3-B3FF-56F14CE6DD23}"/>
    <dgm:cxn modelId="{A8631F72-DF92-4FE3-8DE2-DC549BF3796B}" type="presOf" srcId="{25519AF3-0F6D-4B4A-8611-8C8512CB9793}" destId="{E306D14A-8FA5-4D43-A6C0-25A0727A063A}" srcOrd="0" destOrd="0" presId="urn:microsoft.com/office/officeart/2016/7/layout/VerticalHollowActionList"/>
    <dgm:cxn modelId="{18CF3791-D770-4E45-8DEC-5A3783002B05}" type="presOf" srcId="{193B55B7-6C39-45AE-889B-711B4B13613A}" destId="{0417BB2C-CAB8-424C-B028-24CA8980963B}" srcOrd="0" destOrd="0" presId="urn:microsoft.com/office/officeart/2016/7/layout/VerticalHollowActionList"/>
    <dgm:cxn modelId="{A7705F9D-D878-4F8B-BB1C-CC777B955337}" srcId="{A5E2BD49-AA54-4FBE-AAAD-32B18CB1CC99}" destId="{28926620-E749-490C-A468-D7BDF2ABACB8}" srcOrd="0" destOrd="0" parTransId="{BA3F47DB-2C39-4EE0-910E-33C973DD2C18}" sibTransId="{AE97F2AF-CFEF-42F4-BD8C-E0BCA4C8761D}"/>
    <dgm:cxn modelId="{2F4AACA8-B405-4EB1-B78F-9E5153689FAA}" type="presOf" srcId="{BD293EEB-5EDF-4920-93EC-85B0F85062E1}" destId="{BB58BBE9-99DF-4F3D-836A-5884970971EA}" srcOrd="0" destOrd="0" presId="urn:microsoft.com/office/officeart/2016/7/layout/VerticalHollowActionList"/>
    <dgm:cxn modelId="{6FB353A9-E115-4552-BB4C-0D4B0006DA63}" srcId="{A5E2BD49-AA54-4FBE-AAAD-32B18CB1CC99}" destId="{B4925A8D-6451-4825-A7AC-47677FCDE9E9}" srcOrd="1" destOrd="0" parTransId="{A3032EDD-BF7C-4007-B2FC-B3200C011A01}" sibTransId="{E3CEDE34-A016-4414-9242-652F723B5D66}"/>
    <dgm:cxn modelId="{721E69AB-46F8-4C0D-B448-5177CD0AF55F}" srcId="{25519AF3-0F6D-4B4A-8611-8C8512CB9793}" destId="{193B55B7-6C39-45AE-889B-711B4B13613A}" srcOrd="0" destOrd="0" parTransId="{406A442D-B40B-4A61-9F55-F64F2AC8E2FF}" sibTransId="{B811D295-F0BE-43D8-9E00-4ABE1D076307}"/>
    <dgm:cxn modelId="{E0D9CEB6-3800-460D-B6E8-02BEB827AB7A}" srcId="{B4925A8D-6451-4825-A7AC-47677FCDE9E9}" destId="{D72BF21C-3514-4D5D-8EE4-7DFB4B82F0FB}" srcOrd="0" destOrd="0" parTransId="{69DDE988-E8B4-4EC3-9DD3-6ECD3FC23403}" sibTransId="{EE56E248-C595-467C-87DB-A51759440008}"/>
    <dgm:cxn modelId="{26B674F8-06E2-499B-A5AD-BA9E6E5D3B22}" srcId="{A5E2BD49-AA54-4FBE-AAAD-32B18CB1CC99}" destId="{25519AF3-0F6D-4B4A-8611-8C8512CB9793}" srcOrd="2" destOrd="0" parTransId="{16B2DB61-451A-40EA-9BAE-9856621F806A}" sibTransId="{14925A5F-D78B-4598-9624-20F5BB17ECB9}"/>
    <dgm:cxn modelId="{64A88636-D443-42A6-B2F4-35DB8CF73546}" type="presParOf" srcId="{BB215DE6-2272-45CF-AEB4-CFD292F00438}" destId="{48C5BE15-F081-42BA-85CD-1228780604EF}" srcOrd="0" destOrd="0" presId="urn:microsoft.com/office/officeart/2016/7/layout/VerticalHollowActionList"/>
    <dgm:cxn modelId="{09EBA288-E8DB-436F-A357-35A408143153}" type="presParOf" srcId="{48C5BE15-F081-42BA-85CD-1228780604EF}" destId="{AEC8CEBE-D1FF-4B37-8A19-765AB55BFB89}" srcOrd="0" destOrd="0" presId="urn:microsoft.com/office/officeart/2016/7/layout/VerticalHollowActionList"/>
    <dgm:cxn modelId="{9F7A67AB-DBC5-49F9-97C2-0DF367B832A1}" type="presParOf" srcId="{48C5BE15-F081-42BA-85CD-1228780604EF}" destId="{BB58BBE9-99DF-4F3D-836A-5884970971EA}" srcOrd="1" destOrd="0" presId="urn:microsoft.com/office/officeart/2016/7/layout/VerticalHollowActionList"/>
    <dgm:cxn modelId="{317EFABE-F0B1-4F80-BEFD-8D32B9558A31}" type="presParOf" srcId="{BB215DE6-2272-45CF-AEB4-CFD292F00438}" destId="{6C9B4C3C-4244-44C5-8F19-D651FEBABD4A}" srcOrd="1" destOrd="0" presId="urn:microsoft.com/office/officeart/2016/7/layout/VerticalHollowActionList"/>
    <dgm:cxn modelId="{06D9A17A-D97E-449F-B037-4371B334559F}" type="presParOf" srcId="{BB215DE6-2272-45CF-AEB4-CFD292F00438}" destId="{C85F4EC7-D1D8-49D3-A33F-AF680BE95424}" srcOrd="2" destOrd="0" presId="urn:microsoft.com/office/officeart/2016/7/layout/VerticalHollowActionList"/>
    <dgm:cxn modelId="{4A00DED3-AD1C-4C9A-8498-FA00C8419274}" type="presParOf" srcId="{C85F4EC7-D1D8-49D3-A33F-AF680BE95424}" destId="{7B082591-FFF2-43D1-A009-D6A716BAD864}" srcOrd="0" destOrd="0" presId="urn:microsoft.com/office/officeart/2016/7/layout/VerticalHollowActionList"/>
    <dgm:cxn modelId="{CFEEA23A-E809-4347-A738-A049C90A4095}" type="presParOf" srcId="{C85F4EC7-D1D8-49D3-A33F-AF680BE95424}" destId="{2A1E9046-6846-4FEF-BBFB-C24518E33654}" srcOrd="1" destOrd="0" presId="urn:microsoft.com/office/officeart/2016/7/layout/VerticalHollowActionList"/>
    <dgm:cxn modelId="{2A5CF60B-79EC-47D8-9684-1F28B4F0DF59}" type="presParOf" srcId="{BB215DE6-2272-45CF-AEB4-CFD292F00438}" destId="{A577343B-D46B-4E4E-9E80-EBBC8C106ADB}" srcOrd="3" destOrd="0" presId="urn:microsoft.com/office/officeart/2016/7/layout/VerticalHollowActionList"/>
    <dgm:cxn modelId="{FB010E0A-A2D2-4351-BC36-1805B3E2C577}" type="presParOf" srcId="{BB215DE6-2272-45CF-AEB4-CFD292F00438}" destId="{EA5CCD8D-0C87-431F-A3DF-AF7AE07E87C9}" srcOrd="4" destOrd="0" presId="urn:microsoft.com/office/officeart/2016/7/layout/VerticalHollowActionList"/>
    <dgm:cxn modelId="{4C6ACFA2-50E3-4F46-9A89-449E8558E8CB}" type="presParOf" srcId="{EA5CCD8D-0C87-431F-A3DF-AF7AE07E87C9}" destId="{E306D14A-8FA5-4D43-A6C0-25A0727A063A}" srcOrd="0" destOrd="0" presId="urn:microsoft.com/office/officeart/2016/7/layout/VerticalHollowActionList"/>
    <dgm:cxn modelId="{42EE1D6B-7E2D-4455-9C9E-6AA6910340A7}" type="presParOf" srcId="{EA5CCD8D-0C87-431F-A3DF-AF7AE07E87C9}" destId="{0417BB2C-CAB8-424C-B028-24CA8980963B}"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47DDE8E-7F51-4DEF-8658-A39F964F70BC}"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GB"/>
        </a:p>
      </dgm:t>
    </dgm:pt>
    <dgm:pt modelId="{B9B8E4A6-AAAF-45E4-8F22-D48D9B10F821}">
      <dgm:prSet phldrT="[Text]"/>
      <dgm:spPr/>
      <dgm:t>
        <a:bodyPr/>
        <a:lstStyle/>
        <a:p>
          <a:r>
            <a:rPr lang="en-GB" dirty="0"/>
            <a:t>ii- Angiotensin-converting enzyme inhibitors (ACEI)</a:t>
          </a:r>
        </a:p>
      </dgm:t>
    </dgm:pt>
    <dgm:pt modelId="{9B2ECB87-8379-49B6-9F41-8A89D26B88FC}" type="parTrans" cxnId="{69F8698E-69D6-47CE-99EE-C8462FD074D5}">
      <dgm:prSet/>
      <dgm:spPr/>
      <dgm:t>
        <a:bodyPr/>
        <a:lstStyle/>
        <a:p>
          <a:endParaRPr lang="en-GB"/>
        </a:p>
      </dgm:t>
    </dgm:pt>
    <dgm:pt modelId="{A551E895-FB4D-4A17-9C31-BB772A463616}" type="sibTrans" cxnId="{69F8698E-69D6-47CE-99EE-C8462FD074D5}">
      <dgm:prSet/>
      <dgm:spPr/>
      <dgm:t>
        <a:bodyPr/>
        <a:lstStyle/>
        <a:p>
          <a:endParaRPr lang="en-GB"/>
        </a:p>
      </dgm:t>
    </dgm:pt>
    <dgm:pt modelId="{0A737D74-3775-48E3-B4A5-E655A924EF3A}">
      <dgm:prSet phldrT="[Text]" custT="1"/>
      <dgm:spPr/>
      <dgm:t>
        <a:bodyPr/>
        <a:lstStyle/>
        <a:p>
          <a:pPr algn="l">
            <a:lnSpc>
              <a:spcPct val="90000"/>
            </a:lnSpc>
            <a:buNone/>
          </a:pPr>
          <a:r>
            <a:rPr lang="en-GB" sz="2800" b="1" u="sng" dirty="0">
              <a:effectLst>
                <a:outerShdw blurRad="38100" dist="38100" dir="2700000" algn="tl">
                  <a:srgbClr val="000000">
                    <a:alpha val="43137"/>
                  </a:srgbClr>
                </a:outerShdw>
              </a:effectLst>
            </a:rPr>
            <a:t>Clinical Uses:</a:t>
          </a:r>
        </a:p>
      </dgm:t>
    </dgm:pt>
    <dgm:pt modelId="{475E4EF4-9B8C-4798-8AAE-CC17981CA2A1}" type="parTrans" cxnId="{8E8DBA76-9916-4F08-AAB9-1AA991446BF8}">
      <dgm:prSet/>
      <dgm:spPr/>
      <dgm:t>
        <a:bodyPr/>
        <a:lstStyle/>
        <a:p>
          <a:endParaRPr lang="en-GB"/>
        </a:p>
      </dgm:t>
    </dgm:pt>
    <dgm:pt modelId="{20FC6513-8BB7-477F-9A0D-A8B308806C10}" type="sibTrans" cxnId="{8E8DBA76-9916-4F08-AAB9-1AA991446BF8}">
      <dgm:prSet/>
      <dgm:spPr/>
      <dgm:t>
        <a:bodyPr/>
        <a:lstStyle/>
        <a:p>
          <a:endParaRPr lang="en-GB"/>
        </a:p>
      </dgm:t>
    </dgm:pt>
    <dgm:pt modelId="{59650BD4-3080-4685-B7A0-0BA653F03024}">
      <dgm:prSet phldrT="[Text]"/>
      <dgm:spPr/>
      <dgm:t>
        <a:bodyPr/>
        <a:lstStyle/>
        <a:p>
          <a:pPr algn="just">
            <a:lnSpc>
              <a:spcPct val="200000"/>
            </a:lnSpc>
            <a:buFont typeface="+mj-lt"/>
            <a:buAutoNum type="arabicParenR"/>
          </a:pPr>
          <a:r>
            <a:rPr lang="en-GB" sz="2100" dirty="0"/>
            <a:t>Treatment  of  essential hypertension</a:t>
          </a:r>
        </a:p>
      </dgm:t>
    </dgm:pt>
    <dgm:pt modelId="{DD203311-8DB0-49A2-AD65-DA2DFDEA52CB}" type="parTrans" cxnId="{5DC46D04-B0DC-414E-B946-C4A81306EA4E}">
      <dgm:prSet/>
      <dgm:spPr/>
      <dgm:t>
        <a:bodyPr/>
        <a:lstStyle/>
        <a:p>
          <a:endParaRPr lang="en-GB"/>
        </a:p>
      </dgm:t>
    </dgm:pt>
    <dgm:pt modelId="{214D687E-6C01-48AA-B84F-8A532AD15117}" type="sibTrans" cxnId="{5DC46D04-B0DC-414E-B946-C4A81306EA4E}">
      <dgm:prSet/>
      <dgm:spPr/>
      <dgm:t>
        <a:bodyPr/>
        <a:lstStyle/>
        <a:p>
          <a:endParaRPr lang="en-GB"/>
        </a:p>
      </dgm:t>
    </dgm:pt>
    <dgm:pt modelId="{31AB22FC-3C69-4180-91BB-2BB4F4BBED29}">
      <dgm:prSet/>
      <dgm:spPr/>
      <dgm:t>
        <a:bodyPr/>
        <a:lstStyle/>
        <a:p>
          <a:pPr algn="l">
            <a:lnSpc>
              <a:spcPct val="90000"/>
            </a:lnSpc>
          </a:pPr>
          <a:endParaRPr lang="en-GB" sz="2100" dirty="0"/>
        </a:p>
      </dgm:t>
    </dgm:pt>
    <dgm:pt modelId="{8D6DC2CB-BA9C-461D-B0E0-560C3E0E927B}" type="parTrans" cxnId="{E37FD6A4-680A-4A3D-A846-E77946090CB1}">
      <dgm:prSet/>
      <dgm:spPr/>
      <dgm:t>
        <a:bodyPr/>
        <a:lstStyle/>
        <a:p>
          <a:endParaRPr lang="en-GB"/>
        </a:p>
      </dgm:t>
    </dgm:pt>
    <dgm:pt modelId="{13EE3094-411F-476A-8CF9-96FF2E040A25}" type="sibTrans" cxnId="{E37FD6A4-680A-4A3D-A846-E77946090CB1}">
      <dgm:prSet/>
      <dgm:spPr/>
      <dgm:t>
        <a:bodyPr/>
        <a:lstStyle/>
        <a:p>
          <a:endParaRPr lang="en-GB"/>
        </a:p>
      </dgm:t>
    </dgm:pt>
    <dgm:pt modelId="{499D2E2A-16DA-46C8-A70F-D59D105728D9}">
      <dgm:prSet phldrT="[Text]"/>
      <dgm:spPr/>
      <dgm:t>
        <a:bodyPr/>
        <a:lstStyle/>
        <a:p>
          <a:pPr algn="just">
            <a:lnSpc>
              <a:spcPct val="200000"/>
            </a:lnSpc>
            <a:buFont typeface="+mj-lt"/>
            <a:buAutoNum type="arabicParenR"/>
          </a:pPr>
          <a:r>
            <a:rPr lang="en-GB" sz="2100" dirty="0"/>
            <a:t>Hypertension in patients with chronic renal disease, ischemic heart disease, diabetes</a:t>
          </a:r>
        </a:p>
      </dgm:t>
    </dgm:pt>
    <dgm:pt modelId="{BD736C44-C366-4A3A-AB5A-147D6F14B8C3}" type="parTrans" cxnId="{4EFBAA12-1813-4241-A825-18F7FC210961}">
      <dgm:prSet/>
      <dgm:spPr/>
      <dgm:t>
        <a:bodyPr/>
        <a:lstStyle/>
        <a:p>
          <a:endParaRPr lang="en-GB"/>
        </a:p>
      </dgm:t>
    </dgm:pt>
    <dgm:pt modelId="{BE1C5E65-61E8-4636-990E-B35EB46B7C16}" type="sibTrans" cxnId="{4EFBAA12-1813-4241-A825-18F7FC210961}">
      <dgm:prSet/>
      <dgm:spPr/>
      <dgm:t>
        <a:bodyPr/>
        <a:lstStyle/>
        <a:p>
          <a:endParaRPr lang="en-GB"/>
        </a:p>
      </dgm:t>
    </dgm:pt>
    <dgm:pt modelId="{51FE78CD-66A1-48BE-9694-045D728FF9AB}">
      <dgm:prSet phldrT="[Text]"/>
      <dgm:spPr/>
      <dgm:t>
        <a:bodyPr/>
        <a:lstStyle/>
        <a:p>
          <a:pPr algn="just">
            <a:lnSpc>
              <a:spcPct val="200000"/>
            </a:lnSpc>
            <a:buFont typeface="+mj-lt"/>
            <a:buAutoNum type="arabicParenR"/>
          </a:pPr>
          <a:r>
            <a:rPr lang="en-GB" sz="2100" dirty="0"/>
            <a:t>Treatment of heart failure.</a:t>
          </a:r>
        </a:p>
      </dgm:t>
    </dgm:pt>
    <dgm:pt modelId="{7FB4BA94-61B2-4DC1-B0BF-AE5995AAD962}" type="parTrans" cxnId="{E342C30E-B660-43B7-8DC1-A59C5735E18F}">
      <dgm:prSet/>
      <dgm:spPr/>
      <dgm:t>
        <a:bodyPr/>
        <a:lstStyle/>
        <a:p>
          <a:endParaRPr lang="en-GB"/>
        </a:p>
      </dgm:t>
    </dgm:pt>
    <dgm:pt modelId="{35E06405-579A-42A6-B6B0-A31B44CBBDE0}" type="sibTrans" cxnId="{E342C30E-B660-43B7-8DC1-A59C5735E18F}">
      <dgm:prSet/>
      <dgm:spPr/>
      <dgm:t>
        <a:bodyPr/>
        <a:lstStyle/>
        <a:p>
          <a:endParaRPr lang="en-GB"/>
        </a:p>
      </dgm:t>
    </dgm:pt>
    <dgm:pt modelId="{8E6500A0-8A0E-4994-9B17-17CB10024C56}" type="pres">
      <dgm:prSet presAssocID="{047DDE8E-7F51-4DEF-8658-A39F964F70BC}" presName="linear" presStyleCnt="0">
        <dgm:presLayoutVars>
          <dgm:animLvl val="lvl"/>
          <dgm:resizeHandles val="exact"/>
        </dgm:presLayoutVars>
      </dgm:prSet>
      <dgm:spPr/>
    </dgm:pt>
    <dgm:pt modelId="{53EEBE88-7531-4A30-ABED-5A56ECA0256D}" type="pres">
      <dgm:prSet presAssocID="{B9B8E4A6-AAAF-45E4-8F22-D48D9B10F821}" presName="parentText" presStyleLbl="node1" presStyleIdx="0" presStyleCnt="1" custScaleY="24118">
        <dgm:presLayoutVars>
          <dgm:chMax val="0"/>
          <dgm:bulletEnabled val="1"/>
        </dgm:presLayoutVars>
      </dgm:prSet>
      <dgm:spPr/>
    </dgm:pt>
    <dgm:pt modelId="{A11FE09A-F6B2-46AF-AA69-473A3C100C52}" type="pres">
      <dgm:prSet presAssocID="{B9B8E4A6-AAAF-45E4-8F22-D48D9B10F821}" presName="childText" presStyleLbl="revTx" presStyleIdx="0" presStyleCnt="1">
        <dgm:presLayoutVars>
          <dgm:bulletEnabled val="1"/>
        </dgm:presLayoutVars>
      </dgm:prSet>
      <dgm:spPr/>
    </dgm:pt>
  </dgm:ptLst>
  <dgm:cxnLst>
    <dgm:cxn modelId="{5DC46D04-B0DC-414E-B946-C4A81306EA4E}" srcId="{B9B8E4A6-AAAF-45E4-8F22-D48D9B10F821}" destId="{59650BD4-3080-4685-B7A0-0BA653F03024}" srcOrd="1" destOrd="0" parTransId="{DD203311-8DB0-49A2-AD65-DA2DFDEA52CB}" sibTransId="{214D687E-6C01-48AA-B84F-8A532AD15117}"/>
    <dgm:cxn modelId="{E342C30E-B660-43B7-8DC1-A59C5735E18F}" srcId="{B9B8E4A6-AAAF-45E4-8F22-D48D9B10F821}" destId="{51FE78CD-66A1-48BE-9694-045D728FF9AB}" srcOrd="3" destOrd="0" parTransId="{7FB4BA94-61B2-4DC1-B0BF-AE5995AAD962}" sibTransId="{35E06405-579A-42A6-B6B0-A31B44CBBDE0}"/>
    <dgm:cxn modelId="{4EFBAA12-1813-4241-A825-18F7FC210961}" srcId="{B9B8E4A6-AAAF-45E4-8F22-D48D9B10F821}" destId="{499D2E2A-16DA-46C8-A70F-D59D105728D9}" srcOrd="2" destOrd="0" parTransId="{BD736C44-C366-4A3A-AB5A-147D6F14B8C3}" sibTransId="{BE1C5E65-61E8-4636-990E-B35EB46B7C16}"/>
    <dgm:cxn modelId="{12633C69-FE38-4BCD-A015-A2739889328D}" type="presOf" srcId="{31AB22FC-3C69-4180-91BB-2BB4F4BBED29}" destId="{A11FE09A-F6B2-46AF-AA69-473A3C100C52}" srcOrd="0" destOrd="4" presId="urn:microsoft.com/office/officeart/2005/8/layout/vList2"/>
    <dgm:cxn modelId="{028C8D6B-0CD2-4694-8F53-2C7DB0C348A9}" type="presOf" srcId="{047DDE8E-7F51-4DEF-8658-A39F964F70BC}" destId="{8E6500A0-8A0E-4994-9B17-17CB10024C56}" srcOrd="0" destOrd="0" presId="urn:microsoft.com/office/officeart/2005/8/layout/vList2"/>
    <dgm:cxn modelId="{A4D32B53-FE2F-4CE2-B712-BE7AB896E273}" type="presOf" srcId="{59650BD4-3080-4685-B7A0-0BA653F03024}" destId="{A11FE09A-F6B2-46AF-AA69-473A3C100C52}" srcOrd="0" destOrd="1" presId="urn:microsoft.com/office/officeart/2005/8/layout/vList2"/>
    <dgm:cxn modelId="{8E8DBA76-9916-4F08-AAB9-1AA991446BF8}" srcId="{B9B8E4A6-AAAF-45E4-8F22-D48D9B10F821}" destId="{0A737D74-3775-48E3-B4A5-E655A924EF3A}" srcOrd="0" destOrd="0" parTransId="{475E4EF4-9B8C-4798-8AAE-CC17981CA2A1}" sibTransId="{20FC6513-8BB7-477F-9A0D-A8B308806C10}"/>
    <dgm:cxn modelId="{80F4D277-264A-4785-9EB8-07672453AD93}" type="presOf" srcId="{B9B8E4A6-AAAF-45E4-8F22-D48D9B10F821}" destId="{53EEBE88-7531-4A30-ABED-5A56ECA0256D}" srcOrd="0" destOrd="0" presId="urn:microsoft.com/office/officeart/2005/8/layout/vList2"/>
    <dgm:cxn modelId="{A3045187-4171-4CB2-909A-61F75511070F}" type="presOf" srcId="{51FE78CD-66A1-48BE-9694-045D728FF9AB}" destId="{A11FE09A-F6B2-46AF-AA69-473A3C100C52}" srcOrd="0" destOrd="3" presId="urn:microsoft.com/office/officeart/2005/8/layout/vList2"/>
    <dgm:cxn modelId="{69F8698E-69D6-47CE-99EE-C8462FD074D5}" srcId="{047DDE8E-7F51-4DEF-8658-A39F964F70BC}" destId="{B9B8E4A6-AAAF-45E4-8F22-D48D9B10F821}" srcOrd="0" destOrd="0" parTransId="{9B2ECB87-8379-49B6-9F41-8A89D26B88FC}" sibTransId="{A551E895-FB4D-4A17-9C31-BB772A463616}"/>
    <dgm:cxn modelId="{FD4D1690-73F7-4F35-A920-386421182E9C}" type="presOf" srcId="{0A737D74-3775-48E3-B4A5-E655A924EF3A}" destId="{A11FE09A-F6B2-46AF-AA69-473A3C100C52}" srcOrd="0" destOrd="0" presId="urn:microsoft.com/office/officeart/2005/8/layout/vList2"/>
    <dgm:cxn modelId="{E37FD6A4-680A-4A3D-A846-E77946090CB1}" srcId="{B9B8E4A6-AAAF-45E4-8F22-D48D9B10F821}" destId="{31AB22FC-3C69-4180-91BB-2BB4F4BBED29}" srcOrd="4" destOrd="0" parTransId="{8D6DC2CB-BA9C-461D-B0E0-560C3E0E927B}" sibTransId="{13EE3094-411F-476A-8CF9-96FF2E040A25}"/>
    <dgm:cxn modelId="{2E7C74E4-1D3D-4B05-8F24-B3E70A993273}" type="presOf" srcId="{499D2E2A-16DA-46C8-A70F-D59D105728D9}" destId="{A11FE09A-F6B2-46AF-AA69-473A3C100C52}" srcOrd="0" destOrd="2" presId="urn:microsoft.com/office/officeart/2005/8/layout/vList2"/>
    <dgm:cxn modelId="{BE28084A-AE62-46E0-9ABC-08FCB22798C5}" type="presParOf" srcId="{8E6500A0-8A0E-4994-9B17-17CB10024C56}" destId="{53EEBE88-7531-4A30-ABED-5A56ECA0256D}" srcOrd="0" destOrd="0" presId="urn:microsoft.com/office/officeart/2005/8/layout/vList2"/>
    <dgm:cxn modelId="{457CB43B-D75C-4F23-A002-8931A2E52FB2}" type="presParOf" srcId="{8E6500A0-8A0E-4994-9B17-17CB10024C56}" destId="{A11FE09A-F6B2-46AF-AA69-473A3C100C5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47DDE8E-7F51-4DEF-8658-A39F964F70BC}"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GB"/>
        </a:p>
      </dgm:t>
    </dgm:pt>
    <dgm:pt modelId="{B9B8E4A6-AAAF-45E4-8F22-D48D9B10F821}">
      <dgm:prSet phldrT="[Text]"/>
      <dgm:spPr/>
      <dgm:t>
        <a:bodyPr/>
        <a:lstStyle/>
        <a:p>
          <a:r>
            <a:rPr lang="en-GB" dirty="0"/>
            <a:t>ii- Angiotensin-converting enzyme inhibitors (ACEI)</a:t>
          </a:r>
        </a:p>
      </dgm:t>
    </dgm:pt>
    <dgm:pt modelId="{9B2ECB87-8379-49B6-9F41-8A89D26B88FC}" type="parTrans" cxnId="{69F8698E-69D6-47CE-99EE-C8462FD074D5}">
      <dgm:prSet/>
      <dgm:spPr/>
      <dgm:t>
        <a:bodyPr/>
        <a:lstStyle/>
        <a:p>
          <a:endParaRPr lang="en-GB"/>
        </a:p>
      </dgm:t>
    </dgm:pt>
    <dgm:pt modelId="{A551E895-FB4D-4A17-9C31-BB772A463616}" type="sibTrans" cxnId="{69F8698E-69D6-47CE-99EE-C8462FD074D5}">
      <dgm:prSet/>
      <dgm:spPr/>
      <dgm:t>
        <a:bodyPr/>
        <a:lstStyle/>
        <a:p>
          <a:endParaRPr lang="en-GB"/>
        </a:p>
      </dgm:t>
    </dgm:pt>
    <dgm:pt modelId="{0A737D74-3775-48E3-B4A5-E655A924EF3A}">
      <dgm:prSet phldrT="[Text]" custT="1"/>
      <dgm:spPr/>
      <dgm:t>
        <a:bodyPr/>
        <a:lstStyle/>
        <a:p>
          <a:pPr algn="l">
            <a:lnSpc>
              <a:spcPct val="90000"/>
            </a:lnSpc>
            <a:buNone/>
          </a:pPr>
          <a:r>
            <a:rPr lang="en-GB" sz="2800" b="1" u="sng">
              <a:effectLst>
                <a:outerShdw blurRad="38100" dist="38100" dir="2700000" algn="tl">
                  <a:srgbClr val="000000">
                    <a:alpha val="43137"/>
                  </a:srgbClr>
                </a:outerShdw>
              </a:effectLst>
            </a:rPr>
            <a:t>Adverse Drug Reactions:</a:t>
          </a:r>
          <a:endParaRPr lang="en-GB" sz="2800" b="1" u="sng" dirty="0">
            <a:effectLst>
              <a:outerShdw blurRad="38100" dist="38100" dir="2700000" algn="tl">
                <a:srgbClr val="000000">
                  <a:alpha val="43137"/>
                </a:srgbClr>
              </a:outerShdw>
            </a:effectLst>
          </a:endParaRPr>
        </a:p>
      </dgm:t>
    </dgm:pt>
    <dgm:pt modelId="{475E4EF4-9B8C-4798-8AAE-CC17981CA2A1}" type="parTrans" cxnId="{8E8DBA76-9916-4F08-AAB9-1AA991446BF8}">
      <dgm:prSet/>
      <dgm:spPr/>
      <dgm:t>
        <a:bodyPr/>
        <a:lstStyle/>
        <a:p>
          <a:endParaRPr lang="en-GB"/>
        </a:p>
      </dgm:t>
    </dgm:pt>
    <dgm:pt modelId="{20FC6513-8BB7-477F-9A0D-A8B308806C10}" type="sibTrans" cxnId="{8E8DBA76-9916-4F08-AAB9-1AA991446BF8}">
      <dgm:prSet/>
      <dgm:spPr/>
      <dgm:t>
        <a:bodyPr/>
        <a:lstStyle/>
        <a:p>
          <a:endParaRPr lang="en-GB"/>
        </a:p>
      </dgm:t>
    </dgm:pt>
    <dgm:pt modelId="{59650BD4-3080-4685-B7A0-0BA653F03024}">
      <dgm:prSet phldrT="[Text]"/>
      <dgm:spPr/>
      <dgm:t>
        <a:bodyPr/>
        <a:lstStyle/>
        <a:p>
          <a:pPr algn="just">
            <a:lnSpc>
              <a:spcPct val="150000"/>
            </a:lnSpc>
            <a:buFont typeface="Arial" panose="020B0604020202020204" pitchFamily="34" charset="0"/>
            <a:buChar char="•"/>
          </a:pPr>
          <a:r>
            <a:rPr lang="en-GB" sz="2100" dirty="0"/>
            <a:t>Dry cough</a:t>
          </a:r>
        </a:p>
      </dgm:t>
    </dgm:pt>
    <dgm:pt modelId="{DD203311-8DB0-49A2-AD65-DA2DFDEA52CB}" type="parTrans" cxnId="{5DC46D04-B0DC-414E-B946-C4A81306EA4E}">
      <dgm:prSet/>
      <dgm:spPr/>
      <dgm:t>
        <a:bodyPr/>
        <a:lstStyle/>
        <a:p>
          <a:endParaRPr lang="en-GB"/>
        </a:p>
      </dgm:t>
    </dgm:pt>
    <dgm:pt modelId="{214D687E-6C01-48AA-B84F-8A532AD15117}" type="sibTrans" cxnId="{5DC46D04-B0DC-414E-B946-C4A81306EA4E}">
      <dgm:prSet/>
      <dgm:spPr/>
      <dgm:t>
        <a:bodyPr/>
        <a:lstStyle/>
        <a:p>
          <a:endParaRPr lang="en-GB"/>
        </a:p>
      </dgm:t>
    </dgm:pt>
    <dgm:pt modelId="{31AB22FC-3C69-4180-91BB-2BB4F4BBED29}">
      <dgm:prSet/>
      <dgm:spPr/>
      <dgm:t>
        <a:bodyPr/>
        <a:lstStyle/>
        <a:p>
          <a:pPr algn="l">
            <a:lnSpc>
              <a:spcPct val="150000"/>
            </a:lnSpc>
            <a:buFont typeface="Arial" panose="020B0604020202020204" pitchFamily="34" charset="0"/>
            <a:buChar char="•"/>
          </a:pPr>
          <a:r>
            <a:rPr lang="en-GB" sz="2100" dirty="0"/>
            <a:t>Cause renal agenesis/failure in the </a:t>
          </a:r>
          <a:r>
            <a:rPr lang="en-GB" sz="2100" dirty="0" err="1"/>
            <a:t>fetus</a:t>
          </a:r>
          <a:r>
            <a:rPr lang="en-GB" sz="2100" dirty="0"/>
            <a:t>, resulting in oligohydraminosis.</a:t>
          </a:r>
        </a:p>
      </dgm:t>
    </dgm:pt>
    <dgm:pt modelId="{8D6DC2CB-BA9C-461D-B0E0-560C3E0E927B}" type="parTrans" cxnId="{E37FD6A4-680A-4A3D-A846-E77946090CB1}">
      <dgm:prSet/>
      <dgm:spPr/>
      <dgm:t>
        <a:bodyPr/>
        <a:lstStyle/>
        <a:p>
          <a:endParaRPr lang="en-GB"/>
        </a:p>
      </dgm:t>
    </dgm:pt>
    <dgm:pt modelId="{13EE3094-411F-476A-8CF9-96FF2E040A25}" type="sibTrans" cxnId="{E37FD6A4-680A-4A3D-A846-E77946090CB1}">
      <dgm:prSet/>
      <dgm:spPr/>
      <dgm:t>
        <a:bodyPr/>
        <a:lstStyle/>
        <a:p>
          <a:endParaRPr lang="en-GB"/>
        </a:p>
      </dgm:t>
    </dgm:pt>
    <dgm:pt modelId="{9E811B47-97D9-44F7-A4EF-F9F8B0403593}">
      <dgm:prSet/>
      <dgm:spPr/>
      <dgm:t>
        <a:bodyPr/>
        <a:lstStyle/>
        <a:p>
          <a:pPr algn="just">
            <a:lnSpc>
              <a:spcPct val="150000"/>
            </a:lnSpc>
            <a:buFont typeface="Arial" panose="020B0604020202020204" pitchFamily="34" charset="0"/>
            <a:buChar char="•"/>
          </a:pPr>
          <a:r>
            <a:rPr lang="en-GB" sz="2100" dirty="0"/>
            <a:t>Acute renal failure, especially in patients with renal artery stenosis.</a:t>
          </a:r>
        </a:p>
      </dgm:t>
    </dgm:pt>
    <dgm:pt modelId="{AC6FAFF0-DFAC-4FAE-B2E5-BA585DC1C9BF}" type="parTrans" cxnId="{3F07B507-A016-4BC2-B125-BFF5FAAE6036}">
      <dgm:prSet/>
      <dgm:spPr/>
      <dgm:t>
        <a:bodyPr/>
        <a:lstStyle/>
        <a:p>
          <a:endParaRPr lang="en-GB"/>
        </a:p>
      </dgm:t>
    </dgm:pt>
    <dgm:pt modelId="{6BBCBE03-091B-43F7-8307-3705EC203E17}" type="sibTrans" cxnId="{3F07B507-A016-4BC2-B125-BFF5FAAE6036}">
      <dgm:prSet/>
      <dgm:spPr/>
      <dgm:t>
        <a:bodyPr/>
        <a:lstStyle/>
        <a:p>
          <a:endParaRPr lang="en-GB"/>
        </a:p>
      </dgm:t>
    </dgm:pt>
    <dgm:pt modelId="{2ADAF9B9-7876-4856-8EB2-9932EA213F4D}">
      <dgm:prSet/>
      <dgm:spPr/>
      <dgm:t>
        <a:bodyPr/>
        <a:lstStyle/>
        <a:p>
          <a:pPr algn="just">
            <a:lnSpc>
              <a:spcPct val="150000"/>
            </a:lnSpc>
            <a:buFont typeface="Arial" panose="020B0604020202020204" pitchFamily="34" charset="0"/>
            <a:buChar char="•"/>
          </a:pPr>
          <a:r>
            <a:rPr lang="en-GB" sz="2100" dirty="0"/>
            <a:t>Severe hypotension in hypovolemic patients.</a:t>
          </a:r>
        </a:p>
      </dgm:t>
    </dgm:pt>
    <dgm:pt modelId="{131F32F0-A1FA-42B7-82E6-FC12537BA2C5}" type="parTrans" cxnId="{DAAD1B72-AB1A-4CA6-81EA-552059DFF524}">
      <dgm:prSet/>
      <dgm:spPr/>
      <dgm:t>
        <a:bodyPr/>
        <a:lstStyle/>
        <a:p>
          <a:endParaRPr lang="en-GB"/>
        </a:p>
      </dgm:t>
    </dgm:pt>
    <dgm:pt modelId="{B1349C44-D57F-470F-BBED-170E7100DD4B}" type="sibTrans" cxnId="{DAAD1B72-AB1A-4CA6-81EA-552059DFF524}">
      <dgm:prSet/>
      <dgm:spPr/>
      <dgm:t>
        <a:bodyPr/>
        <a:lstStyle/>
        <a:p>
          <a:endParaRPr lang="en-GB"/>
        </a:p>
      </dgm:t>
    </dgm:pt>
    <dgm:pt modelId="{8E6500A0-8A0E-4994-9B17-17CB10024C56}" type="pres">
      <dgm:prSet presAssocID="{047DDE8E-7F51-4DEF-8658-A39F964F70BC}" presName="linear" presStyleCnt="0">
        <dgm:presLayoutVars>
          <dgm:animLvl val="lvl"/>
          <dgm:resizeHandles val="exact"/>
        </dgm:presLayoutVars>
      </dgm:prSet>
      <dgm:spPr/>
    </dgm:pt>
    <dgm:pt modelId="{53EEBE88-7531-4A30-ABED-5A56ECA0256D}" type="pres">
      <dgm:prSet presAssocID="{B9B8E4A6-AAAF-45E4-8F22-D48D9B10F821}" presName="parentText" presStyleLbl="node1" presStyleIdx="0" presStyleCnt="1" custScaleY="24118">
        <dgm:presLayoutVars>
          <dgm:chMax val="0"/>
          <dgm:bulletEnabled val="1"/>
        </dgm:presLayoutVars>
      </dgm:prSet>
      <dgm:spPr/>
    </dgm:pt>
    <dgm:pt modelId="{A11FE09A-F6B2-46AF-AA69-473A3C100C52}" type="pres">
      <dgm:prSet presAssocID="{B9B8E4A6-AAAF-45E4-8F22-D48D9B10F821}" presName="childText" presStyleLbl="revTx" presStyleIdx="0" presStyleCnt="1">
        <dgm:presLayoutVars>
          <dgm:bulletEnabled val="1"/>
        </dgm:presLayoutVars>
      </dgm:prSet>
      <dgm:spPr/>
    </dgm:pt>
  </dgm:ptLst>
  <dgm:cxnLst>
    <dgm:cxn modelId="{5DC46D04-B0DC-414E-B946-C4A81306EA4E}" srcId="{B9B8E4A6-AAAF-45E4-8F22-D48D9B10F821}" destId="{59650BD4-3080-4685-B7A0-0BA653F03024}" srcOrd="1" destOrd="0" parTransId="{DD203311-8DB0-49A2-AD65-DA2DFDEA52CB}" sibTransId="{214D687E-6C01-48AA-B84F-8A532AD15117}"/>
    <dgm:cxn modelId="{3F07B507-A016-4BC2-B125-BFF5FAAE6036}" srcId="{B9B8E4A6-AAAF-45E4-8F22-D48D9B10F821}" destId="{9E811B47-97D9-44F7-A4EF-F9F8B0403593}" srcOrd="2" destOrd="0" parTransId="{AC6FAFF0-DFAC-4FAE-B2E5-BA585DC1C9BF}" sibTransId="{6BBCBE03-091B-43F7-8307-3705EC203E17}"/>
    <dgm:cxn modelId="{12633C69-FE38-4BCD-A015-A2739889328D}" type="presOf" srcId="{31AB22FC-3C69-4180-91BB-2BB4F4BBED29}" destId="{A11FE09A-F6B2-46AF-AA69-473A3C100C52}" srcOrd="0" destOrd="4" presId="urn:microsoft.com/office/officeart/2005/8/layout/vList2"/>
    <dgm:cxn modelId="{028C8D6B-0CD2-4694-8F53-2C7DB0C348A9}" type="presOf" srcId="{047DDE8E-7F51-4DEF-8658-A39F964F70BC}" destId="{8E6500A0-8A0E-4994-9B17-17CB10024C56}" srcOrd="0" destOrd="0" presId="urn:microsoft.com/office/officeart/2005/8/layout/vList2"/>
    <dgm:cxn modelId="{DAAD1B72-AB1A-4CA6-81EA-552059DFF524}" srcId="{B9B8E4A6-AAAF-45E4-8F22-D48D9B10F821}" destId="{2ADAF9B9-7876-4856-8EB2-9932EA213F4D}" srcOrd="3" destOrd="0" parTransId="{131F32F0-A1FA-42B7-82E6-FC12537BA2C5}" sibTransId="{B1349C44-D57F-470F-BBED-170E7100DD4B}"/>
    <dgm:cxn modelId="{A4D32B53-FE2F-4CE2-B712-BE7AB896E273}" type="presOf" srcId="{59650BD4-3080-4685-B7A0-0BA653F03024}" destId="{A11FE09A-F6B2-46AF-AA69-473A3C100C52}" srcOrd="0" destOrd="1" presId="urn:microsoft.com/office/officeart/2005/8/layout/vList2"/>
    <dgm:cxn modelId="{8E8DBA76-9916-4F08-AAB9-1AA991446BF8}" srcId="{B9B8E4A6-AAAF-45E4-8F22-D48D9B10F821}" destId="{0A737D74-3775-48E3-B4A5-E655A924EF3A}" srcOrd="0" destOrd="0" parTransId="{475E4EF4-9B8C-4798-8AAE-CC17981CA2A1}" sibTransId="{20FC6513-8BB7-477F-9A0D-A8B308806C10}"/>
    <dgm:cxn modelId="{80F4D277-264A-4785-9EB8-07672453AD93}" type="presOf" srcId="{B9B8E4A6-AAAF-45E4-8F22-D48D9B10F821}" destId="{53EEBE88-7531-4A30-ABED-5A56ECA0256D}" srcOrd="0" destOrd="0" presId="urn:microsoft.com/office/officeart/2005/8/layout/vList2"/>
    <dgm:cxn modelId="{54DF2385-B91A-4F3F-BA16-BA2BD724BEE5}" type="presOf" srcId="{2ADAF9B9-7876-4856-8EB2-9932EA213F4D}" destId="{A11FE09A-F6B2-46AF-AA69-473A3C100C52}" srcOrd="0" destOrd="3" presId="urn:microsoft.com/office/officeart/2005/8/layout/vList2"/>
    <dgm:cxn modelId="{69F8698E-69D6-47CE-99EE-C8462FD074D5}" srcId="{047DDE8E-7F51-4DEF-8658-A39F964F70BC}" destId="{B9B8E4A6-AAAF-45E4-8F22-D48D9B10F821}" srcOrd="0" destOrd="0" parTransId="{9B2ECB87-8379-49B6-9F41-8A89D26B88FC}" sibTransId="{A551E895-FB4D-4A17-9C31-BB772A463616}"/>
    <dgm:cxn modelId="{FD4D1690-73F7-4F35-A920-386421182E9C}" type="presOf" srcId="{0A737D74-3775-48E3-B4A5-E655A924EF3A}" destId="{A11FE09A-F6B2-46AF-AA69-473A3C100C52}" srcOrd="0" destOrd="0" presId="urn:microsoft.com/office/officeart/2005/8/layout/vList2"/>
    <dgm:cxn modelId="{E37FD6A4-680A-4A3D-A846-E77946090CB1}" srcId="{B9B8E4A6-AAAF-45E4-8F22-D48D9B10F821}" destId="{31AB22FC-3C69-4180-91BB-2BB4F4BBED29}" srcOrd="4" destOrd="0" parTransId="{8D6DC2CB-BA9C-461D-B0E0-560C3E0E927B}" sibTransId="{13EE3094-411F-476A-8CF9-96FF2E040A25}"/>
    <dgm:cxn modelId="{887F52C1-CC06-48EC-89F2-BC905530B724}" type="presOf" srcId="{9E811B47-97D9-44F7-A4EF-F9F8B0403593}" destId="{A11FE09A-F6B2-46AF-AA69-473A3C100C52}" srcOrd="0" destOrd="2" presId="urn:microsoft.com/office/officeart/2005/8/layout/vList2"/>
    <dgm:cxn modelId="{BE28084A-AE62-46E0-9ABC-08FCB22798C5}" type="presParOf" srcId="{8E6500A0-8A0E-4994-9B17-17CB10024C56}" destId="{53EEBE88-7531-4A30-ABED-5A56ECA0256D}" srcOrd="0" destOrd="0" presId="urn:microsoft.com/office/officeart/2005/8/layout/vList2"/>
    <dgm:cxn modelId="{457CB43B-D75C-4F23-A002-8931A2E52FB2}" type="presParOf" srcId="{8E6500A0-8A0E-4994-9B17-17CB10024C56}" destId="{A11FE09A-F6B2-46AF-AA69-473A3C100C5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47DDE8E-7F51-4DEF-8658-A39F964F70BC}"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GB"/>
        </a:p>
      </dgm:t>
    </dgm:pt>
    <dgm:pt modelId="{B9B8E4A6-AAAF-45E4-8F22-D48D9B10F821}">
      <dgm:prSet phldrT="[Text]"/>
      <dgm:spPr/>
      <dgm:t>
        <a:bodyPr/>
        <a:lstStyle/>
        <a:p>
          <a:r>
            <a:rPr lang="en-GB" dirty="0"/>
            <a:t>ii- Angiotensin-converting enzyme inhibitors (ACEI)</a:t>
          </a:r>
        </a:p>
      </dgm:t>
    </dgm:pt>
    <dgm:pt modelId="{9B2ECB87-8379-49B6-9F41-8A89D26B88FC}" type="parTrans" cxnId="{69F8698E-69D6-47CE-99EE-C8462FD074D5}">
      <dgm:prSet/>
      <dgm:spPr/>
      <dgm:t>
        <a:bodyPr/>
        <a:lstStyle/>
        <a:p>
          <a:endParaRPr lang="en-GB"/>
        </a:p>
      </dgm:t>
    </dgm:pt>
    <dgm:pt modelId="{A551E895-FB4D-4A17-9C31-BB772A463616}" type="sibTrans" cxnId="{69F8698E-69D6-47CE-99EE-C8462FD074D5}">
      <dgm:prSet/>
      <dgm:spPr/>
      <dgm:t>
        <a:bodyPr/>
        <a:lstStyle/>
        <a:p>
          <a:endParaRPr lang="en-GB"/>
        </a:p>
      </dgm:t>
    </dgm:pt>
    <dgm:pt modelId="{0A737D74-3775-48E3-B4A5-E655A924EF3A}">
      <dgm:prSet phldrT="[Text]" custT="1"/>
      <dgm:spPr/>
      <dgm:t>
        <a:bodyPr/>
        <a:lstStyle/>
        <a:p>
          <a:pPr algn="l">
            <a:lnSpc>
              <a:spcPct val="90000"/>
            </a:lnSpc>
            <a:buNone/>
          </a:pPr>
          <a:r>
            <a:rPr lang="en-GB" sz="2800" b="1" u="sng" dirty="0">
              <a:effectLst>
                <a:outerShdw blurRad="38100" dist="38100" dir="2700000" algn="tl">
                  <a:srgbClr val="000000">
                    <a:alpha val="43137"/>
                  </a:srgbClr>
                </a:outerShdw>
              </a:effectLst>
            </a:rPr>
            <a:t>Adverse Drug Reactions:</a:t>
          </a:r>
        </a:p>
      </dgm:t>
    </dgm:pt>
    <dgm:pt modelId="{475E4EF4-9B8C-4798-8AAE-CC17981CA2A1}" type="parTrans" cxnId="{8E8DBA76-9916-4F08-AAB9-1AA991446BF8}">
      <dgm:prSet/>
      <dgm:spPr/>
      <dgm:t>
        <a:bodyPr/>
        <a:lstStyle/>
        <a:p>
          <a:endParaRPr lang="en-GB"/>
        </a:p>
      </dgm:t>
    </dgm:pt>
    <dgm:pt modelId="{20FC6513-8BB7-477F-9A0D-A8B308806C10}" type="sibTrans" cxnId="{8E8DBA76-9916-4F08-AAB9-1AA991446BF8}">
      <dgm:prSet/>
      <dgm:spPr/>
      <dgm:t>
        <a:bodyPr/>
        <a:lstStyle/>
        <a:p>
          <a:endParaRPr lang="en-GB"/>
        </a:p>
      </dgm:t>
    </dgm:pt>
    <dgm:pt modelId="{59650BD4-3080-4685-B7A0-0BA653F03024}">
      <dgm:prSet phldrT="[Text]"/>
      <dgm:spPr/>
      <dgm:t>
        <a:bodyPr/>
        <a:lstStyle/>
        <a:p>
          <a:pPr algn="just">
            <a:lnSpc>
              <a:spcPct val="150000"/>
            </a:lnSpc>
            <a:buFont typeface="Arial" panose="020B0604020202020204" pitchFamily="34" charset="0"/>
            <a:buChar char="•"/>
          </a:pPr>
          <a:r>
            <a:rPr lang="en-GB" sz="2100" dirty="0"/>
            <a:t>Angioneurotic </a:t>
          </a:r>
          <a:r>
            <a:rPr lang="en-GB" sz="2100" dirty="0" err="1"/>
            <a:t>edema</a:t>
          </a:r>
          <a:r>
            <a:rPr lang="en-GB" sz="2100" dirty="0"/>
            <a:t>, swelling in the nose, throat, tongue, larynx.</a:t>
          </a:r>
        </a:p>
      </dgm:t>
    </dgm:pt>
    <dgm:pt modelId="{DD203311-8DB0-49A2-AD65-DA2DFDEA52CB}" type="parTrans" cxnId="{5DC46D04-B0DC-414E-B946-C4A81306EA4E}">
      <dgm:prSet/>
      <dgm:spPr/>
      <dgm:t>
        <a:bodyPr/>
        <a:lstStyle/>
        <a:p>
          <a:endParaRPr lang="en-GB"/>
        </a:p>
      </dgm:t>
    </dgm:pt>
    <dgm:pt modelId="{214D687E-6C01-48AA-B84F-8A532AD15117}" type="sibTrans" cxnId="{5DC46D04-B0DC-414E-B946-C4A81306EA4E}">
      <dgm:prSet/>
      <dgm:spPr/>
      <dgm:t>
        <a:bodyPr/>
        <a:lstStyle/>
        <a:p>
          <a:endParaRPr lang="en-GB"/>
        </a:p>
      </dgm:t>
    </dgm:pt>
    <dgm:pt modelId="{9E811B47-97D9-44F7-A4EF-F9F8B0403593}">
      <dgm:prSet/>
      <dgm:spPr/>
      <dgm:t>
        <a:bodyPr/>
        <a:lstStyle/>
        <a:p>
          <a:pPr algn="just">
            <a:lnSpc>
              <a:spcPct val="150000"/>
            </a:lnSpc>
            <a:buFont typeface="Arial" panose="020B0604020202020204" pitchFamily="34" charset="0"/>
            <a:buChar char="•"/>
          </a:pPr>
          <a:r>
            <a:rPr lang="en-GB" sz="2100" dirty="0"/>
            <a:t>First dose effect.</a:t>
          </a:r>
        </a:p>
      </dgm:t>
    </dgm:pt>
    <dgm:pt modelId="{AC6FAFF0-DFAC-4FAE-B2E5-BA585DC1C9BF}" type="parTrans" cxnId="{3F07B507-A016-4BC2-B125-BFF5FAAE6036}">
      <dgm:prSet/>
      <dgm:spPr/>
      <dgm:t>
        <a:bodyPr/>
        <a:lstStyle/>
        <a:p>
          <a:endParaRPr lang="en-GB"/>
        </a:p>
      </dgm:t>
    </dgm:pt>
    <dgm:pt modelId="{6BBCBE03-091B-43F7-8307-3705EC203E17}" type="sibTrans" cxnId="{3F07B507-A016-4BC2-B125-BFF5FAAE6036}">
      <dgm:prSet/>
      <dgm:spPr/>
      <dgm:t>
        <a:bodyPr/>
        <a:lstStyle/>
        <a:p>
          <a:endParaRPr lang="en-GB"/>
        </a:p>
      </dgm:t>
    </dgm:pt>
    <dgm:pt modelId="{89DDFC60-E0E0-447C-9DFF-9172A1E1D7AF}">
      <dgm:prSet/>
      <dgm:spPr/>
      <dgm:t>
        <a:bodyPr/>
        <a:lstStyle/>
        <a:p>
          <a:pPr algn="just">
            <a:lnSpc>
              <a:spcPct val="150000"/>
            </a:lnSpc>
            <a:buFont typeface="Arial" panose="020B0604020202020204" pitchFamily="34" charset="0"/>
            <a:buChar char="•"/>
          </a:pPr>
          <a:r>
            <a:rPr lang="en-GB" sz="2100" b="1" dirty="0"/>
            <a:t>Skin rash, fever</a:t>
          </a:r>
        </a:p>
      </dgm:t>
    </dgm:pt>
    <dgm:pt modelId="{9FCA2A54-1647-4DC6-8863-E3BCF6283A1E}" type="parTrans" cxnId="{2E8BA7CE-E2BB-4F34-A30F-0137CB436CEA}">
      <dgm:prSet/>
      <dgm:spPr/>
      <dgm:t>
        <a:bodyPr/>
        <a:lstStyle/>
        <a:p>
          <a:endParaRPr lang="en-GB"/>
        </a:p>
      </dgm:t>
    </dgm:pt>
    <dgm:pt modelId="{5790F048-CD99-4EC9-9C2C-876D5CD4C463}" type="sibTrans" cxnId="{2E8BA7CE-E2BB-4F34-A30F-0137CB436CEA}">
      <dgm:prSet/>
      <dgm:spPr/>
      <dgm:t>
        <a:bodyPr/>
        <a:lstStyle/>
        <a:p>
          <a:endParaRPr lang="en-GB"/>
        </a:p>
      </dgm:t>
    </dgm:pt>
    <dgm:pt modelId="{7F406208-5F10-407A-93EC-CA63901C1C2C}">
      <dgm:prSet/>
      <dgm:spPr/>
      <dgm:t>
        <a:bodyPr/>
        <a:lstStyle/>
        <a:p>
          <a:pPr algn="just">
            <a:lnSpc>
              <a:spcPct val="150000"/>
            </a:lnSpc>
            <a:buFont typeface="Arial" panose="020B0604020202020204" pitchFamily="34" charset="0"/>
            <a:buChar char="•"/>
          </a:pPr>
          <a:r>
            <a:rPr lang="en-GB" sz="2100" b="1" dirty="0"/>
            <a:t>Dysgeusia</a:t>
          </a:r>
        </a:p>
      </dgm:t>
    </dgm:pt>
    <dgm:pt modelId="{2056DE4B-F61B-403B-A8C6-DC86341B78B6}" type="parTrans" cxnId="{5C464EEC-FAAD-4C97-BBB9-8EB580C5003B}">
      <dgm:prSet/>
      <dgm:spPr/>
      <dgm:t>
        <a:bodyPr/>
        <a:lstStyle/>
        <a:p>
          <a:endParaRPr lang="en-GB"/>
        </a:p>
      </dgm:t>
    </dgm:pt>
    <dgm:pt modelId="{9F204E11-BC93-4644-8EDA-9A461CAF2A39}" type="sibTrans" cxnId="{5C464EEC-FAAD-4C97-BBB9-8EB580C5003B}">
      <dgm:prSet/>
      <dgm:spPr/>
      <dgm:t>
        <a:bodyPr/>
        <a:lstStyle/>
        <a:p>
          <a:endParaRPr lang="en-GB"/>
        </a:p>
      </dgm:t>
    </dgm:pt>
    <dgm:pt modelId="{140C7EBC-3FB0-4871-9E2D-897C0F35BCAC}">
      <dgm:prSet/>
      <dgm:spPr/>
      <dgm:t>
        <a:bodyPr/>
        <a:lstStyle/>
        <a:p>
          <a:pPr algn="just">
            <a:lnSpc>
              <a:spcPct val="150000"/>
            </a:lnSpc>
            <a:buFont typeface="Arial" panose="020B0604020202020204" pitchFamily="34" charset="0"/>
            <a:buChar char="•"/>
          </a:pPr>
          <a:r>
            <a:rPr lang="en-GB" sz="2100" b="1" dirty="0"/>
            <a:t>Proteinuria and neutropenia.</a:t>
          </a:r>
        </a:p>
      </dgm:t>
    </dgm:pt>
    <dgm:pt modelId="{123AB9DC-F69A-48FA-AE23-570FF2E6274E}" type="parTrans" cxnId="{9E5F9A6E-3F08-4B56-8D27-727135D379B3}">
      <dgm:prSet/>
      <dgm:spPr/>
      <dgm:t>
        <a:bodyPr/>
        <a:lstStyle/>
        <a:p>
          <a:endParaRPr lang="en-GB"/>
        </a:p>
      </dgm:t>
    </dgm:pt>
    <dgm:pt modelId="{6D32CDAE-34C3-4319-8177-315D10EC564D}" type="sibTrans" cxnId="{9E5F9A6E-3F08-4B56-8D27-727135D379B3}">
      <dgm:prSet/>
      <dgm:spPr/>
      <dgm:t>
        <a:bodyPr/>
        <a:lstStyle/>
        <a:p>
          <a:endParaRPr lang="en-GB"/>
        </a:p>
      </dgm:t>
    </dgm:pt>
    <dgm:pt modelId="{8E6500A0-8A0E-4994-9B17-17CB10024C56}" type="pres">
      <dgm:prSet presAssocID="{047DDE8E-7F51-4DEF-8658-A39F964F70BC}" presName="linear" presStyleCnt="0">
        <dgm:presLayoutVars>
          <dgm:animLvl val="lvl"/>
          <dgm:resizeHandles val="exact"/>
        </dgm:presLayoutVars>
      </dgm:prSet>
      <dgm:spPr/>
    </dgm:pt>
    <dgm:pt modelId="{53EEBE88-7531-4A30-ABED-5A56ECA0256D}" type="pres">
      <dgm:prSet presAssocID="{B9B8E4A6-AAAF-45E4-8F22-D48D9B10F821}" presName="parentText" presStyleLbl="node1" presStyleIdx="0" presStyleCnt="1" custScaleY="24118">
        <dgm:presLayoutVars>
          <dgm:chMax val="0"/>
          <dgm:bulletEnabled val="1"/>
        </dgm:presLayoutVars>
      </dgm:prSet>
      <dgm:spPr/>
    </dgm:pt>
    <dgm:pt modelId="{A11FE09A-F6B2-46AF-AA69-473A3C100C52}" type="pres">
      <dgm:prSet presAssocID="{B9B8E4A6-AAAF-45E4-8F22-D48D9B10F821}" presName="childText" presStyleLbl="revTx" presStyleIdx="0" presStyleCnt="1">
        <dgm:presLayoutVars>
          <dgm:bulletEnabled val="1"/>
        </dgm:presLayoutVars>
      </dgm:prSet>
      <dgm:spPr/>
    </dgm:pt>
  </dgm:ptLst>
  <dgm:cxnLst>
    <dgm:cxn modelId="{5DC46D04-B0DC-414E-B946-C4A81306EA4E}" srcId="{B9B8E4A6-AAAF-45E4-8F22-D48D9B10F821}" destId="{59650BD4-3080-4685-B7A0-0BA653F03024}" srcOrd="1" destOrd="0" parTransId="{DD203311-8DB0-49A2-AD65-DA2DFDEA52CB}" sibTransId="{214D687E-6C01-48AA-B84F-8A532AD15117}"/>
    <dgm:cxn modelId="{3F07B507-A016-4BC2-B125-BFF5FAAE6036}" srcId="{B9B8E4A6-AAAF-45E4-8F22-D48D9B10F821}" destId="{9E811B47-97D9-44F7-A4EF-F9F8B0403593}" srcOrd="2" destOrd="0" parTransId="{AC6FAFF0-DFAC-4FAE-B2E5-BA585DC1C9BF}" sibTransId="{6BBCBE03-091B-43F7-8307-3705EC203E17}"/>
    <dgm:cxn modelId="{028C8D6B-0CD2-4694-8F53-2C7DB0C348A9}" type="presOf" srcId="{047DDE8E-7F51-4DEF-8658-A39F964F70BC}" destId="{8E6500A0-8A0E-4994-9B17-17CB10024C56}" srcOrd="0" destOrd="0" presId="urn:microsoft.com/office/officeart/2005/8/layout/vList2"/>
    <dgm:cxn modelId="{DBC4546D-A875-4D4D-8360-527428CCF588}" type="presOf" srcId="{89DDFC60-E0E0-447C-9DFF-9172A1E1D7AF}" destId="{A11FE09A-F6B2-46AF-AA69-473A3C100C52}" srcOrd="0" destOrd="3" presId="urn:microsoft.com/office/officeart/2005/8/layout/vList2"/>
    <dgm:cxn modelId="{63E6DE6D-2BEF-46B9-B145-97B620590A68}" type="presOf" srcId="{7F406208-5F10-407A-93EC-CA63901C1C2C}" destId="{A11FE09A-F6B2-46AF-AA69-473A3C100C52}" srcOrd="0" destOrd="4" presId="urn:microsoft.com/office/officeart/2005/8/layout/vList2"/>
    <dgm:cxn modelId="{9E5F9A6E-3F08-4B56-8D27-727135D379B3}" srcId="{B9B8E4A6-AAAF-45E4-8F22-D48D9B10F821}" destId="{140C7EBC-3FB0-4871-9E2D-897C0F35BCAC}" srcOrd="5" destOrd="0" parTransId="{123AB9DC-F69A-48FA-AE23-570FF2E6274E}" sibTransId="{6D32CDAE-34C3-4319-8177-315D10EC564D}"/>
    <dgm:cxn modelId="{A4D32B53-FE2F-4CE2-B712-BE7AB896E273}" type="presOf" srcId="{59650BD4-3080-4685-B7A0-0BA653F03024}" destId="{A11FE09A-F6B2-46AF-AA69-473A3C100C52}" srcOrd="0" destOrd="1" presId="urn:microsoft.com/office/officeart/2005/8/layout/vList2"/>
    <dgm:cxn modelId="{8E8DBA76-9916-4F08-AAB9-1AA991446BF8}" srcId="{B9B8E4A6-AAAF-45E4-8F22-D48D9B10F821}" destId="{0A737D74-3775-48E3-B4A5-E655A924EF3A}" srcOrd="0" destOrd="0" parTransId="{475E4EF4-9B8C-4798-8AAE-CC17981CA2A1}" sibTransId="{20FC6513-8BB7-477F-9A0D-A8B308806C10}"/>
    <dgm:cxn modelId="{80F4D277-264A-4785-9EB8-07672453AD93}" type="presOf" srcId="{B9B8E4A6-AAAF-45E4-8F22-D48D9B10F821}" destId="{53EEBE88-7531-4A30-ABED-5A56ECA0256D}" srcOrd="0" destOrd="0" presId="urn:microsoft.com/office/officeart/2005/8/layout/vList2"/>
    <dgm:cxn modelId="{648C4689-2C6C-4A53-820F-7A325726D66C}" type="presOf" srcId="{140C7EBC-3FB0-4871-9E2D-897C0F35BCAC}" destId="{A11FE09A-F6B2-46AF-AA69-473A3C100C52}" srcOrd="0" destOrd="5" presId="urn:microsoft.com/office/officeart/2005/8/layout/vList2"/>
    <dgm:cxn modelId="{69F8698E-69D6-47CE-99EE-C8462FD074D5}" srcId="{047DDE8E-7F51-4DEF-8658-A39F964F70BC}" destId="{B9B8E4A6-AAAF-45E4-8F22-D48D9B10F821}" srcOrd="0" destOrd="0" parTransId="{9B2ECB87-8379-49B6-9F41-8A89D26B88FC}" sibTransId="{A551E895-FB4D-4A17-9C31-BB772A463616}"/>
    <dgm:cxn modelId="{FD4D1690-73F7-4F35-A920-386421182E9C}" type="presOf" srcId="{0A737D74-3775-48E3-B4A5-E655A924EF3A}" destId="{A11FE09A-F6B2-46AF-AA69-473A3C100C52}" srcOrd="0" destOrd="0" presId="urn:microsoft.com/office/officeart/2005/8/layout/vList2"/>
    <dgm:cxn modelId="{887F52C1-CC06-48EC-89F2-BC905530B724}" type="presOf" srcId="{9E811B47-97D9-44F7-A4EF-F9F8B0403593}" destId="{A11FE09A-F6B2-46AF-AA69-473A3C100C52}" srcOrd="0" destOrd="2" presId="urn:microsoft.com/office/officeart/2005/8/layout/vList2"/>
    <dgm:cxn modelId="{2E8BA7CE-E2BB-4F34-A30F-0137CB436CEA}" srcId="{B9B8E4A6-AAAF-45E4-8F22-D48D9B10F821}" destId="{89DDFC60-E0E0-447C-9DFF-9172A1E1D7AF}" srcOrd="3" destOrd="0" parTransId="{9FCA2A54-1647-4DC6-8863-E3BCF6283A1E}" sibTransId="{5790F048-CD99-4EC9-9C2C-876D5CD4C463}"/>
    <dgm:cxn modelId="{5C464EEC-FAAD-4C97-BBB9-8EB580C5003B}" srcId="{B9B8E4A6-AAAF-45E4-8F22-D48D9B10F821}" destId="{7F406208-5F10-407A-93EC-CA63901C1C2C}" srcOrd="4" destOrd="0" parTransId="{2056DE4B-F61B-403B-A8C6-DC86341B78B6}" sibTransId="{9F204E11-BC93-4644-8EDA-9A461CAF2A39}"/>
    <dgm:cxn modelId="{BE28084A-AE62-46E0-9ABC-08FCB22798C5}" type="presParOf" srcId="{8E6500A0-8A0E-4994-9B17-17CB10024C56}" destId="{53EEBE88-7531-4A30-ABED-5A56ECA0256D}" srcOrd="0" destOrd="0" presId="urn:microsoft.com/office/officeart/2005/8/layout/vList2"/>
    <dgm:cxn modelId="{457CB43B-D75C-4F23-A002-8931A2E52FB2}" type="presParOf" srcId="{8E6500A0-8A0E-4994-9B17-17CB10024C56}" destId="{A11FE09A-F6B2-46AF-AA69-473A3C100C5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47DDE8E-7F51-4DEF-8658-A39F964F70BC}"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GB"/>
        </a:p>
      </dgm:t>
    </dgm:pt>
    <dgm:pt modelId="{B9B8E4A6-AAAF-45E4-8F22-D48D9B10F821}">
      <dgm:prSet phldrT="[Text]"/>
      <dgm:spPr/>
      <dgm:t>
        <a:bodyPr/>
        <a:lstStyle/>
        <a:p>
          <a:r>
            <a:rPr lang="en-GB" dirty="0"/>
            <a:t>ii- Angiotensin-converting enzyme inhibitors (ACEI)</a:t>
          </a:r>
        </a:p>
      </dgm:t>
    </dgm:pt>
    <dgm:pt modelId="{9B2ECB87-8379-49B6-9F41-8A89D26B88FC}" type="parTrans" cxnId="{69F8698E-69D6-47CE-99EE-C8462FD074D5}">
      <dgm:prSet/>
      <dgm:spPr/>
      <dgm:t>
        <a:bodyPr/>
        <a:lstStyle/>
        <a:p>
          <a:endParaRPr lang="en-GB"/>
        </a:p>
      </dgm:t>
    </dgm:pt>
    <dgm:pt modelId="{A551E895-FB4D-4A17-9C31-BB772A463616}" type="sibTrans" cxnId="{69F8698E-69D6-47CE-99EE-C8462FD074D5}">
      <dgm:prSet/>
      <dgm:spPr/>
      <dgm:t>
        <a:bodyPr/>
        <a:lstStyle/>
        <a:p>
          <a:endParaRPr lang="en-GB"/>
        </a:p>
      </dgm:t>
    </dgm:pt>
    <dgm:pt modelId="{0A737D74-3775-48E3-B4A5-E655A924EF3A}">
      <dgm:prSet phldrT="[Text]" custT="1"/>
      <dgm:spPr/>
      <dgm:t>
        <a:bodyPr/>
        <a:lstStyle/>
        <a:p>
          <a:pPr algn="l">
            <a:lnSpc>
              <a:spcPct val="90000"/>
            </a:lnSpc>
            <a:buNone/>
          </a:pPr>
          <a:r>
            <a:rPr lang="en-GB" sz="2800" b="1" u="sng" dirty="0">
              <a:effectLst>
                <a:outerShdw blurRad="38100" dist="38100" dir="2700000" algn="tl">
                  <a:srgbClr val="000000">
                    <a:alpha val="43137"/>
                  </a:srgbClr>
                </a:outerShdw>
              </a:effectLst>
            </a:rPr>
            <a:t>Contraindications:</a:t>
          </a:r>
        </a:p>
      </dgm:t>
    </dgm:pt>
    <dgm:pt modelId="{475E4EF4-9B8C-4798-8AAE-CC17981CA2A1}" type="parTrans" cxnId="{8E8DBA76-9916-4F08-AAB9-1AA991446BF8}">
      <dgm:prSet/>
      <dgm:spPr/>
      <dgm:t>
        <a:bodyPr/>
        <a:lstStyle/>
        <a:p>
          <a:endParaRPr lang="en-GB"/>
        </a:p>
      </dgm:t>
    </dgm:pt>
    <dgm:pt modelId="{20FC6513-8BB7-477F-9A0D-A8B308806C10}" type="sibTrans" cxnId="{8E8DBA76-9916-4F08-AAB9-1AA991446BF8}">
      <dgm:prSet/>
      <dgm:spPr/>
      <dgm:t>
        <a:bodyPr/>
        <a:lstStyle/>
        <a:p>
          <a:endParaRPr lang="en-GB"/>
        </a:p>
      </dgm:t>
    </dgm:pt>
    <dgm:pt modelId="{59650BD4-3080-4685-B7A0-0BA653F03024}">
      <dgm:prSet phldrT="[Text]"/>
      <dgm:spPr/>
      <dgm:t>
        <a:bodyPr/>
        <a:lstStyle/>
        <a:p>
          <a:pPr algn="just">
            <a:lnSpc>
              <a:spcPct val="150000"/>
            </a:lnSpc>
            <a:buFont typeface="Arial" panose="020B0604020202020204" pitchFamily="34" charset="0"/>
            <a:buChar char="•"/>
          </a:pPr>
          <a:r>
            <a:rPr lang="en-GB" sz="2100" dirty="0"/>
            <a:t>During the second and third trimesters of pregnancy due to the risk of: </a:t>
          </a:r>
          <a:r>
            <a:rPr lang="en-GB" sz="2100" dirty="0" err="1"/>
            <a:t>fetal</a:t>
          </a:r>
          <a:r>
            <a:rPr lang="en-GB" sz="2100" dirty="0"/>
            <a:t> hypotension, anuria, renal failure &amp; malformations.</a:t>
          </a:r>
        </a:p>
      </dgm:t>
    </dgm:pt>
    <dgm:pt modelId="{DD203311-8DB0-49A2-AD65-DA2DFDEA52CB}" type="parTrans" cxnId="{5DC46D04-B0DC-414E-B946-C4A81306EA4E}">
      <dgm:prSet/>
      <dgm:spPr/>
      <dgm:t>
        <a:bodyPr/>
        <a:lstStyle/>
        <a:p>
          <a:endParaRPr lang="en-GB"/>
        </a:p>
      </dgm:t>
    </dgm:pt>
    <dgm:pt modelId="{214D687E-6C01-48AA-B84F-8A532AD15117}" type="sibTrans" cxnId="{5DC46D04-B0DC-414E-B946-C4A81306EA4E}">
      <dgm:prSet/>
      <dgm:spPr/>
      <dgm:t>
        <a:bodyPr/>
        <a:lstStyle/>
        <a:p>
          <a:endParaRPr lang="en-GB"/>
        </a:p>
      </dgm:t>
    </dgm:pt>
    <dgm:pt modelId="{31AB22FC-3C69-4180-91BB-2BB4F4BBED29}">
      <dgm:prSet/>
      <dgm:spPr/>
      <dgm:t>
        <a:bodyPr/>
        <a:lstStyle/>
        <a:p>
          <a:pPr algn="l">
            <a:lnSpc>
              <a:spcPct val="150000"/>
            </a:lnSpc>
            <a:buFont typeface="Arial" panose="020B0604020202020204" pitchFamily="34" charset="0"/>
            <a:buChar char="•"/>
          </a:pPr>
          <a:r>
            <a:rPr lang="en-GB" sz="2100" dirty="0"/>
            <a:t>NSAIDs.</a:t>
          </a:r>
        </a:p>
      </dgm:t>
    </dgm:pt>
    <dgm:pt modelId="{8D6DC2CB-BA9C-461D-B0E0-560C3E0E927B}" type="parTrans" cxnId="{E37FD6A4-680A-4A3D-A846-E77946090CB1}">
      <dgm:prSet/>
      <dgm:spPr/>
      <dgm:t>
        <a:bodyPr/>
        <a:lstStyle/>
        <a:p>
          <a:endParaRPr lang="en-GB"/>
        </a:p>
      </dgm:t>
    </dgm:pt>
    <dgm:pt modelId="{13EE3094-411F-476A-8CF9-96FF2E040A25}" type="sibTrans" cxnId="{E37FD6A4-680A-4A3D-A846-E77946090CB1}">
      <dgm:prSet/>
      <dgm:spPr/>
      <dgm:t>
        <a:bodyPr/>
        <a:lstStyle/>
        <a:p>
          <a:endParaRPr lang="en-GB"/>
        </a:p>
      </dgm:t>
    </dgm:pt>
    <dgm:pt modelId="{0E56821B-EBBA-43DA-9325-F01FC9EC8FB9}">
      <dgm:prSet/>
      <dgm:spPr/>
      <dgm:t>
        <a:bodyPr/>
        <a:lstStyle/>
        <a:p>
          <a:pPr algn="just">
            <a:lnSpc>
              <a:spcPct val="150000"/>
            </a:lnSpc>
            <a:buFont typeface="Arial" panose="020B0604020202020204" pitchFamily="34" charset="0"/>
            <a:buChar char="•"/>
          </a:pPr>
          <a:r>
            <a:rPr lang="en-GB" sz="2100" dirty="0"/>
            <a:t>Renal artery stenosis.</a:t>
          </a:r>
        </a:p>
      </dgm:t>
    </dgm:pt>
    <dgm:pt modelId="{7C3B3560-DF89-4FC7-AF63-8F1F3A6AF8DA}" type="parTrans" cxnId="{8782FED2-BB44-4B7D-A4E5-E1944247EB42}">
      <dgm:prSet/>
      <dgm:spPr/>
      <dgm:t>
        <a:bodyPr/>
        <a:lstStyle/>
        <a:p>
          <a:endParaRPr lang="en-GB"/>
        </a:p>
      </dgm:t>
    </dgm:pt>
    <dgm:pt modelId="{D254CAE2-4BBE-4386-A2FC-A6ADC4A796EA}" type="sibTrans" cxnId="{8782FED2-BB44-4B7D-A4E5-E1944247EB42}">
      <dgm:prSet/>
      <dgm:spPr/>
      <dgm:t>
        <a:bodyPr/>
        <a:lstStyle/>
        <a:p>
          <a:endParaRPr lang="en-GB"/>
        </a:p>
      </dgm:t>
    </dgm:pt>
    <dgm:pt modelId="{BE2E4A49-7F3D-4DCD-B5FB-A8B0A310BC54}">
      <dgm:prSet/>
      <dgm:spPr/>
      <dgm:t>
        <a:bodyPr/>
        <a:lstStyle/>
        <a:p>
          <a:pPr algn="just">
            <a:lnSpc>
              <a:spcPct val="150000"/>
            </a:lnSpc>
            <a:buFont typeface="Arial" panose="020B0604020202020204" pitchFamily="34" charset="0"/>
            <a:buChar char="•"/>
          </a:pPr>
          <a:r>
            <a:rPr lang="en-GB" sz="2100" dirty="0"/>
            <a:t>Potassium-sparing diuretics.</a:t>
          </a:r>
        </a:p>
      </dgm:t>
    </dgm:pt>
    <dgm:pt modelId="{A05C2FB1-FFA6-4204-94F3-0DA5CD5BB891}" type="parTrans" cxnId="{FE2A5BD0-8F34-45B9-8F9E-597E834FDA86}">
      <dgm:prSet/>
      <dgm:spPr/>
      <dgm:t>
        <a:bodyPr/>
        <a:lstStyle/>
        <a:p>
          <a:endParaRPr lang="en-GB"/>
        </a:p>
      </dgm:t>
    </dgm:pt>
    <dgm:pt modelId="{72289627-393F-48E9-97A2-756ADA2F4CA5}" type="sibTrans" cxnId="{FE2A5BD0-8F34-45B9-8F9E-597E834FDA86}">
      <dgm:prSet/>
      <dgm:spPr/>
      <dgm:t>
        <a:bodyPr/>
        <a:lstStyle/>
        <a:p>
          <a:endParaRPr lang="en-GB"/>
        </a:p>
      </dgm:t>
    </dgm:pt>
    <dgm:pt modelId="{8E6500A0-8A0E-4994-9B17-17CB10024C56}" type="pres">
      <dgm:prSet presAssocID="{047DDE8E-7F51-4DEF-8658-A39F964F70BC}" presName="linear" presStyleCnt="0">
        <dgm:presLayoutVars>
          <dgm:animLvl val="lvl"/>
          <dgm:resizeHandles val="exact"/>
        </dgm:presLayoutVars>
      </dgm:prSet>
      <dgm:spPr/>
    </dgm:pt>
    <dgm:pt modelId="{53EEBE88-7531-4A30-ABED-5A56ECA0256D}" type="pres">
      <dgm:prSet presAssocID="{B9B8E4A6-AAAF-45E4-8F22-D48D9B10F821}" presName="parentText" presStyleLbl="node1" presStyleIdx="0" presStyleCnt="1" custScaleY="24118">
        <dgm:presLayoutVars>
          <dgm:chMax val="0"/>
          <dgm:bulletEnabled val="1"/>
        </dgm:presLayoutVars>
      </dgm:prSet>
      <dgm:spPr/>
    </dgm:pt>
    <dgm:pt modelId="{A11FE09A-F6B2-46AF-AA69-473A3C100C52}" type="pres">
      <dgm:prSet presAssocID="{B9B8E4A6-AAAF-45E4-8F22-D48D9B10F821}" presName="childText" presStyleLbl="revTx" presStyleIdx="0" presStyleCnt="1">
        <dgm:presLayoutVars>
          <dgm:bulletEnabled val="1"/>
        </dgm:presLayoutVars>
      </dgm:prSet>
      <dgm:spPr/>
    </dgm:pt>
  </dgm:ptLst>
  <dgm:cxnLst>
    <dgm:cxn modelId="{5DC46D04-B0DC-414E-B946-C4A81306EA4E}" srcId="{B9B8E4A6-AAAF-45E4-8F22-D48D9B10F821}" destId="{59650BD4-3080-4685-B7A0-0BA653F03024}" srcOrd="1" destOrd="0" parTransId="{DD203311-8DB0-49A2-AD65-DA2DFDEA52CB}" sibTransId="{214D687E-6C01-48AA-B84F-8A532AD15117}"/>
    <dgm:cxn modelId="{167DDD07-0192-4449-BAB6-D028E1769557}" type="presOf" srcId="{BE2E4A49-7F3D-4DCD-B5FB-A8B0A310BC54}" destId="{A11FE09A-F6B2-46AF-AA69-473A3C100C52}" srcOrd="0" destOrd="3" presId="urn:microsoft.com/office/officeart/2005/8/layout/vList2"/>
    <dgm:cxn modelId="{12633C69-FE38-4BCD-A015-A2739889328D}" type="presOf" srcId="{31AB22FC-3C69-4180-91BB-2BB4F4BBED29}" destId="{A11FE09A-F6B2-46AF-AA69-473A3C100C52}" srcOrd="0" destOrd="4" presId="urn:microsoft.com/office/officeart/2005/8/layout/vList2"/>
    <dgm:cxn modelId="{028C8D6B-0CD2-4694-8F53-2C7DB0C348A9}" type="presOf" srcId="{047DDE8E-7F51-4DEF-8658-A39F964F70BC}" destId="{8E6500A0-8A0E-4994-9B17-17CB10024C56}" srcOrd="0" destOrd="0" presId="urn:microsoft.com/office/officeart/2005/8/layout/vList2"/>
    <dgm:cxn modelId="{A4D32B53-FE2F-4CE2-B712-BE7AB896E273}" type="presOf" srcId="{59650BD4-3080-4685-B7A0-0BA653F03024}" destId="{A11FE09A-F6B2-46AF-AA69-473A3C100C52}" srcOrd="0" destOrd="1" presId="urn:microsoft.com/office/officeart/2005/8/layout/vList2"/>
    <dgm:cxn modelId="{8E8DBA76-9916-4F08-AAB9-1AA991446BF8}" srcId="{B9B8E4A6-AAAF-45E4-8F22-D48D9B10F821}" destId="{0A737D74-3775-48E3-B4A5-E655A924EF3A}" srcOrd="0" destOrd="0" parTransId="{475E4EF4-9B8C-4798-8AAE-CC17981CA2A1}" sibTransId="{20FC6513-8BB7-477F-9A0D-A8B308806C10}"/>
    <dgm:cxn modelId="{80F4D277-264A-4785-9EB8-07672453AD93}" type="presOf" srcId="{B9B8E4A6-AAAF-45E4-8F22-D48D9B10F821}" destId="{53EEBE88-7531-4A30-ABED-5A56ECA0256D}" srcOrd="0" destOrd="0" presId="urn:microsoft.com/office/officeart/2005/8/layout/vList2"/>
    <dgm:cxn modelId="{CBB50688-C35A-46E8-B238-CB5544D7EC8F}" type="presOf" srcId="{0E56821B-EBBA-43DA-9325-F01FC9EC8FB9}" destId="{A11FE09A-F6B2-46AF-AA69-473A3C100C52}" srcOrd="0" destOrd="2" presId="urn:microsoft.com/office/officeart/2005/8/layout/vList2"/>
    <dgm:cxn modelId="{69F8698E-69D6-47CE-99EE-C8462FD074D5}" srcId="{047DDE8E-7F51-4DEF-8658-A39F964F70BC}" destId="{B9B8E4A6-AAAF-45E4-8F22-D48D9B10F821}" srcOrd="0" destOrd="0" parTransId="{9B2ECB87-8379-49B6-9F41-8A89D26B88FC}" sibTransId="{A551E895-FB4D-4A17-9C31-BB772A463616}"/>
    <dgm:cxn modelId="{FD4D1690-73F7-4F35-A920-386421182E9C}" type="presOf" srcId="{0A737D74-3775-48E3-B4A5-E655A924EF3A}" destId="{A11FE09A-F6B2-46AF-AA69-473A3C100C52}" srcOrd="0" destOrd="0" presId="urn:microsoft.com/office/officeart/2005/8/layout/vList2"/>
    <dgm:cxn modelId="{E37FD6A4-680A-4A3D-A846-E77946090CB1}" srcId="{B9B8E4A6-AAAF-45E4-8F22-D48D9B10F821}" destId="{31AB22FC-3C69-4180-91BB-2BB4F4BBED29}" srcOrd="4" destOrd="0" parTransId="{8D6DC2CB-BA9C-461D-B0E0-560C3E0E927B}" sibTransId="{13EE3094-411F-476A-8CF9-96FF2E040A25}"/>
    <dgm:cxn modelId="{FE2A5BD0-8F34-45B9-8F9E-597E834FDA86}" srcId="{B9B8E4A6-AAAF-45E4-8F22-D48D9B10F821}" destId="{BE2E4A49-7F3D-4DCD-B5FB-A8B0A310BC54}" srcOrd="3" destOrd="0" parTransId="{A05C2FB1-FFA6-4204-94F3-0DA5CD5BB891}" sibTransId="{72289627-393F-48E9-97A2-756ADA2F4CA5}"/>
    <dgm:cxn modelId="{8782FED2-BB44-4B7D-A4E5-E1944247EB42}" srcId="{B9B8E4A6-AAAF-45E4-8F22-D48D9B10F821}" destId="{0E56821B-EBBA-43DA-9325-F01FC9EC8FB9}" srcOrd="2" destOrd="0" parTransId="{7C3B3560-DF89-4FC7-AF63-8F1F3A6AF8DA}" sibTransId="{D254CAE2-4BBE-4386-A2FC-A6ADC4A796EA}"/>
    <dgm:cxn modelId="{BE28084A-AE62-46E0-9ABC-08FCB22798C5}" type="presParOf" srcId="{8E6500A0-8A0E-4994-9B17-17CB10024C56}" destId="{53EEBE88-7531-4A30-ABED-5A56ECA0256D}" srcOrd="0" destOrd="0" presId="urn:microsoft.com/office/officeart/2005/8/layout/vList2"/>
    <dgm:cxn modelId="{457CB43B-D75C-4F23-A002-8931A2E52FB2}" type="presParOf" srcId="{8E6500A0-8A0E-4994-9B17-17CB10024C56}" destId="{A11FE09A-F6B2-46AF-AA69-473A3C100C5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47DDE8E-7F51-4DEF-8658-A39F964F70BC}"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GB"/>
        </a:p>
      </dgm:t>
    </dgm:pt>
    <dgm:pt modelId="{B9B8E4A6-AAAF-45E4-8F22-D48D9B10F821}">
      <dgm:prSet phldrT="[Text]" custT="1"/>
      <dgm:spPr/>
      <dgm:t>
        <a:bodyPr/>
        <a:lstStyle/>
        <a:p>
          <a:r>
            <a:rPr lang="en-GB" sz="2800" dirty="0">
              <a:effectLst>
                <a:outerShdw blurRad="38100" dist="38100" dir="2700000" algn="tl">
                  <a:srgbClr val="000000">
                    <a:alpha val="43137"/>
                  </a:srgbClr>
                </a:outerShdw>
              </a:effectLst>
            </a:rPr>
            <a:t>iii- Angiotensin-receptors blockers (ARBs)</a:t>
          </a:r>
        </a:p>
      </dgm:t>
    </dgm:pt>
    <dgm:pt modelId="{9B2ECB87-8379-49B6-9F41-8A89D26B88FC}" type="parTrans" cxnId="{69F8698E-69D6-47CE-99EE-C8462FD074D5}">
      <dgm:prSet/>
      <dgm:spPr/>
      <dgm:t>
        <a:bodyPr/>
        <a:lstStyle/>
        <a:p>
          <a:endParaRPr lang="en-GB"/>
        </a:p>
      </dgm:t>
    </dgm:pt>
    <dgm:pt modelId="{A551E895-FB4D-4A17-9C31-BB772A463616}" type="sibTrans" cxnId="{69F8698E-69D6-47CE-99EE-C8462FD074D5}">
      <dgm:prSet/>
      <dgm:spPr/>
      <dgm:t>
        <a:bodyPr/>
        <a:lstStyle/>
        <a:p>
          <a:endParaRPr lang="en-GB"/>
        </a:p>
      </dgm:t>
    </dgm:pt>
    <dgm:pt modelId="{0A737D74-3775-48E3-B4A5-E655A924EF3A}">
      <dgm:prSet phldrT="[Text]"/>
      <dgm:spPr/>
      <dgm:t>
        <a:bodyPr/>
        <a:lstStyle/>
        <a:p>
          <a:r>
            <a:rPr lang="en-GB" dirty="0"/>
            <a:t>Examples: Lo</a:t>
          </a:r>
          <a:r>
            <a:rPr lang="en-GB" u="sng" dirty="0"/>
            <a:t>sartan</a:t>
          </a:r>
          <a:r>
            <a:rPr lang="en-GB" dirty="0"/>
            <a:t>, Val</a:t>
          </a:r>
          <a:r>
            <a:rPr lang="en-GB" u="sng" dirty="0"/>
            <a:t>sartan</a:t>
          </a:r>
          <a:r>
            <a:rPr lang="en-GB" dirty="0"/>
            <a:t>.</a:t>
          </a:r>
        </a:p>
      </dgm:t>
    </dgm:pt>
    <dgm:pt modelId="{475E4EF4-9B8C-4798-8AAE-CC17981CA2A1}" type="parTrans" cxnId="{8E8DBA76-9916-4F08-AAB9-1AA991446BF8}">
      <dgm:prSet/>
      <dgm:spPr/>
      <dgm:t>
        <a:bodyPr/>
        <a:lstStyle/>
        <a:p>
          <a:endParaRPr lang="en-GB"/>
        </a:p>
      </dgm:t>
    </dgm:pt>
    <dgm:pt modelId="{20FC6513-8BB7-477F-9A0D-A8B308806C10}" type="sibTrans" cxnId="{8E8DBA76-9916-4F08-AAB9-1AA991446BF8}">
      <dgm:prSet/>
      <dgm:spPr/>
      <dgm:t>
        <a:bodyPr/>
        <a:lstStyle/>
        <a:p>
          <a:endParaRPr lang="en-GB"/>
        </a:p>
      </dgm:t>
    </dgm:pt>
    <dgm:pt modelId="{40A52877-6772-4FF4-8B35-79F16B11D72F}">
      <dgm:prSet phldrT="[Text]"/>
      <dgm:spPr/>
      <dgm:t>
        <a:bodyPr/>
        <a:lstStyle/>
        <a:p>
          <a:r>
            <a:rPr lang="en-GB" dirty="0">
              <a:solidFill>
                <a:srgbClr val="C00000"/>
              </a:solidFill>
            </a:rPr>
            <a:t>No effect on bradykinin</a:t>
          </a:r>
          <a:r>
            <a:rPr lang="en-GB" dirty="0"/>
            <a:t>, no cough, no angioedema</a:t>
          </a:r>
        </a:p>
      </dgm:t>
    </dgm:pt>
    <dgm:pt modelId="{B02C47A6-D2CA-4796-B714-ED68FC1BD9E4}" type="parTrans" cxnId="{92F346CE-B161-4B08-9BB5-0759B9841EA2}">
      <dgm:prSet/>
      <dgm:spPr/>
      <dgm:t>
        <a:bodyPr/>
        <a:lstStyle/>
        <a:p>
          <a:endParaRPr lang="en-GB"/>
        </a:p>
      </dgm:t>
    </dgm:pt>
    <dgm:pt modelId="{7B6A231D-4475-4A16-9575-8A76EB715355}" type="sibTrans" cxnId="{92F346CE-B161-4B08-9BB5-0759B9841EA2}">
      <dgm:prSet/>
      <dgm:spPr/>
      <dgm:t>
        <a:bodyPr/>
        <a:lstStyle/>
        <a:p>
          <a:endParaRPr lang="en-GB"/>
        </a:p>
      </dgm:t>
    </dgm:pt>
    <dgm:pt modelId="{72434E46-1BB6-4DFC-ABF2-84EF57986AE1}">
      <dgm:prSet phldrT="[Text]"/>
      <dgm:spPr/>
      <dgm:t>
        <a:bodyPr/>
        <a:lstStyle/>
        <a:p>
          <a:endParaRPr lang="en-GB" dirty="0"/>
        </a:p>
      </dgm:t>
    </dgm:pt>
    <dgm:pt modelId="{6F5A2818-B69B-48FB-87FD-3E8065458AF3}" type="parTrans" cxnId="{015B8DA9-5722-4A78-A874-0B83262E2D4F}">
      <dgm:prSet/>
      <dgm:spPr/>
      <dgm:t>
        <a:bodyPr/>
        <a:lstStyle/>
        <a:p>
          <a:endParaRPr lang="en-GB"/>
        </a:p>
      </dgm:t>
    </dgm:pt>
    <dgm:pt modelId="{206807DC-4F1E-4896-83CF-0331304FF038}" type="sibTrans" cxnId="{015B8DA9-5722-4A78-A874-0B83262E2D4F}">
      <dgm:prSet/>
      <dgm:spPr/>
      <dgm:t>
        <a:bodyPr/>
        <a:lstStyle/>
        <a:p>
          <a:endParaRPr lang="en-GB"/>
        </a:p>
      </dgm:t>
    </dgm:pt>
    <dgm:pt modelId="{3FB05A74-7EC7-494F-BCED-9CA7ECDA2735}">
      <dgm:prSet phldrT="[Text]"/>
      <dgm:spPr/>
      <dgm:t>
        <a:bodyPr/>
        <a:lstStyle/>
        <a:p>
          <a:r>
            <a:rPr lang="en-GB" dirty="0"/>
            <a:t>Cause selective block of AT1 receptors.</a:t>
          </a:r>
        </a:p>
      </dgm:t>
    </dgm:pt>
    <dgm:pt modelId="{4F4B6DD2-F552-435A-A53F-DA41EEC8F1ED}" type="parTrans" cxnId="{4727227A-3494-42AB-8FFA-5D3EF9587574}">
      <dgm:prSet/>
      <dgm:spPr/>
      <dgm:t>
        <a:bodyPr/>
        <a:lstStyle/>
        <a:p>
          <a:endParaRPr lang="en-GB"/>
        </a:p>
      </dgm:t>
    </dgm:pt>
    <dgm:pt modelId="{65B80AE2-9AF0-4BDE-B7C0-05245A73AC8D}" type="sibTrans" cxnId="{4727227A-3494-42AB-8FFA-5D3EF9587574}">
      <dgm:prSet/>
      <dgm:spPr/>
      <dgm:t>
        <a:bodyPr/>
        <a:lstStyle/>
        <a:p>
          <a:endParaRPr lang="en-GB"/>
        </a:p>
      </dgm:t>
    </dgm:pt>
    <dgm:pt modelId="{A32079B0-CA6E-403A-AF12-B0C60293A3EF}">
      <dgm:prSet/>
      <dgm:spPr/>
      <dgm:t>
        <a:bodyPr/>
        <a:lstStyle/>
        <a:p>
          <a:endParaRPr lang="en-GB" dirty="0"/>
        </a:p>
      </dgm:t>
    </dgm:pt>
    <dgm:pt modelId="{250409CD-2AFC-4BA8-9E82-C75AE98977CF}" type="parTrans" cxnId="{9A0F9691-B13C-4548-815C-B25CE3BDC800}">
      <dgm:prSet/>
      <dgm:spPr/>
      <dgm:t>
        <a:bodyPr/>
        <a:lstStyle/>
        <a:p>
          <a:endParaRPr lang="en-GB"/>
        </a:p>
      </dgm:t>
    </dgm:pt>
    <dgm:pt modelId="{01E3EED6-AB20-4F9D-AB70-DFCC2F353537}" type="sibTrans" cxnId="{9A0F9691-B13C-4548-815C-B25CE3BDC800}">
      <dgm:prSet/>
      <dgm:spPr/>
      <dgm:t>
        <a:bodyPr/>
        <a:lstStyle/>
        <a:p>
          <a:endParaRPr lang="en-GB"/>
        </a:p>
      </dgm:t>
    </dgm:pt>
    <dgm:pt modelId="{CF4666D6-5026-4CE8-8A0D-FB5AF60AA6B3}">
      <dgm:prSet phldrT="[Text]"/>
      <dgm:spPr/>
      <dgm:t>
        <a:bodyPr/>
        <a:lstStyle/>
        <a:p>
          <a:r>
            <a:rPr lang="en-GB" dirty="0"/>
            <a:t>Produce more complete inhibition of angiotensin.</a:t>
          </a:r>
        </a:p>
      </dgm:t>
    </dgm:pt>
    <dgm:pt modelId="{B32E8AEA-0E5D-4DB7-8C6E-09726A86F7E4}" type="parTrans" cxnId="{95C7EB6F-6CE8-4C25-AB50-AED72B0711AF}">
      <dgm:prSet/>
      <dgm:spPr/>
      <dgm:t>
        <a:bodyPr/>
        <a:lstStyle/>
        <a:p>
          <a:endParaRPr lang="en-GB"/>
        </a:p>
      </dgm:t>
    </dgm:pt>
    <dgm:pt modelId="{9BC85FD3-C392-4D02-9BC4-BD6701C1647C}" type="sibTrans" cxnId="{95C7EB6F-6CE8-4C25-AB50-AED72B0711AF}">
      <dgm:prSet/>
      <dgm:spPr/>
      <dgm:t>
        <a:bodyPr/>
        <a:lstStyle/>
        <a:p>
          <a:endParaRPr lang="en-GB"/>
        </a:p>
      </dgm:t>
    </dgm:pt>
    <dgm:pt modelId="{8E6500A0-8A0E-4994-9B17-17CB10024C56}" type="pres">
      <dgm:prSet presAssocID="{047DDE8E-7F51-4DEF-8658-A39F964F70BC}" presName="linear" presStyleCnt="0">
        <dgm:presLayoutVars>
          <dgm:animLvl val="lvl"/>
          <dgm:resizeHandles val="exact"/>
        </dgm:presLayoutVars>
      </dgm:prSet>
      <dgm:spPr/>
    </dgm:pt>
    <dgm:pt modelId="{53EEBE88-7531-4A30-ABED-5A56ECA0256D}" type="pres">
      <dgm:prSet presAssocID="{B9B8E4A6-AAAF-45E4-8F22-D48D9B10F821}" presName="parentText" presStyleLbl="node1" presStyleIdx="0" presStyleCnt="1">
        <dgm:presLayoutVars>
          <dgm:chMax val="0"/>
          <dgm:bulletEnabled val="1"/>
        </dgm:presLayoutVars>
      </dgm:prSet>
      <dgm:spPr/>
    </dgm:pt>
    <dgm:pt modelId="{A11FE09A-F6B2-46AF-AA69-473A3C100C52}" type="pres">
      <dgm:prSet presAssocID="{B9B8E4A6-AAAF-45E4-8F22-D48D9B10F821}" presName="childText" presStyleLbl="revTx" presStyleIdx="0" presStyleCnt="1">
        <dgm:presLayoutVars>
          <dgm:bulletEnabled val="1"/>
        </dgm:presLayoutVars>
      </dgm:prSet>
      <dgm:spPr/>
    </dgm:pt>
  </dgm:ptLst>
  <dgm:cxnLst>
    <dgm:cxn modelId="{25953505-2A50-4AEE-9A20-C05BCE8D40DB}" type="presOf" srcId="{3FB05A74-7EC7-494F-BCED-9CA7ECDA2735}" destId="{A11FE09A-F6B2-46AF-AA69-473A3C100C52}" srcOrd="0" destOrd="2" presId="urn:microsoft.com/office/officeart/2005/8/layout/vList2"/>
    <dgm:cxn modelId="{7E02166A-2885-48BF-BFA9-BFEBEAE802EE}" type="presOf" srcId="{72434E46-1BB6-4DFC-ABF2-84EF57986AE1}" destId="{A11FE09A-F6B2-46AF-AA69-473A3C100C52}" srcOrd="0" destOrd="1" presId="urn:microsoft.com/office/officeart/2005/8/layout/vList2"/>
    <dgm:cxn modelId="{028C8D6B-0CD2-4694-8F53-2C7DB0C348A9}" type="presOf" srcId="{047DDE8E-7F51-4DEF-8658-A39F964F70BC}" destId="{8E6500A0-8A0E-4994-9B17-17CB10024C56}" srcOrd="0" destOrd="0" presId="urn:microsoft.com/office/officeart/2005/8/layout/vList2"/>
    <dgm:cxn modelId="{95C7EB6F-6CE8-4C25-AB50-AED72B0711AF}" srcId="{B9B8E4A6-AAAF-45E4-8F22-D48D9B10F821}" destId="{CF4666D6-5026-4CE8-8A0D-FB5AF60AA6B3}" srcOrd="4" destOrd="0" parTransId="{B32E8AEA-0E5D-4DB7-8C6E-09726A86F7E4}" sibTransId="{9BC85FD3-C392-4D02-9BC4-BD6701C1647C}"/>
    <dgm:cxn modelId="{8E8DBA76-9916-4F08-AAB9-1AA991446BF8}" srcId="{B9B8E4A6-AAAF-45E4-8F22-D48D9B10F821}" destId="{0A737D74-3775-48E3-B4A5-E655A924EF3A}" srcOrd="0" destOrd="0" parTransId="{475E4EF4-9B8C-4798-8AAE-CC17981CA2A1}" sibTransId="{20FC6513-8BB7-477F-9A0D-A8B308806C10}"/>
    <dgm:cxn modelId="{80F4D277-264A-4785-9EB8-07672453AD93}" type="presOf" srcId="{B9B8E4A6-AAAF-45E4-8F22-D48D9B10F821}" destId="{53EEBE88-7531-4A30-ABED-5A56ECA0256D}" srcOrd="0" destOrd="0" presId="urn:microsoft.com/office/officeart/2005/8/layout/vList2"/>
    <dgm:cxn modelId="{4727227A-3494-42AB-8FFA-5D3EF9587574}" srcId="{B9B8E4A6-AAAF-45E4-8F22-D48D9B10F821}" destId="{3FB05A74-7EC7-494F-BCED-9CA7ECDA2735}" srcOrd="2" destOrd="0" parTransId="{4F4B6DD2-F552-435A-A53F-DA41EEC8F1ED}" sibTransId="{65B80AE2-9AF0-4BDE-B7C0-05245A73AC8D}"/>
    <dgm:cxn modelId="{69F8698E-69D6-47CE-99EE-C8462FD074D5}" srcId="{047DDE8E-7F51-4DEF-8658-A39F964F70BC}" destId="{B9B8E4A6-AAAF-45E4-8F22-D48D9B10F821}" srcOrd="0" destOrd="0" parTransId="{9B2ECB87-8379-49B6-9F41-8A89D26B88FC}" sibTransId="{A551E895-FB4D-4A17-9C31-BB772A463616}"/>
    <dgm:cxn modelId="{FD4D1690-73F7-4F35-A920-386421182E9C}" type="presOf" srcId="{0A737D74-3775-48E3-B4A5-E655A924EF3A}" destId="{A11FE09A-F6B2-46AF-AA69-473A3C100C52}" srcOrd="0" destOrd="0" presId="urn:microsoft.com/office/officeart/2005/8/layout/vList2"/>
    <dgm:cxn modelId="{9A0F9691-B13C-4548-815C-B25CE3BDC800}" srcId="{B9B8E4A6-AAAF-45E4-8F22-D48D9B10F821}" destId="{A32079B0-CA6E-403A-AF12-B0C60293A3EF}" srcOrd="5" destOrd="0" parTransId="{250409CD-2AFC-4BA8-9E82-C75AE98977CF}" sibTransId="{01E3EED6-AB20-4F9D-AB70-DFCC2F353537}"/>
    <dgm:cxn modelId="{5E6C68A9-AD95-40F8-B034-603748C49E14}" type="presOf" srcId="{40A52877-6772-4FF4-8B35-79F16B11D72F}" destId="{A11FE09A-F6B2-46AF-AA69-473A3C100C52}" srcOrd="0" destOrd="3" presId="urn:microsoft.com/office/officeart/2005/8/layout/vList2"/>
    <dgm:cxn modelId="{015B8DA9-5722-4A78-A874-0B83262E2D4F}" srcId="{B9B8E4A6-AAAF-45E4-8F22-D48D9B10F821}" destId="{72434E46-1BB6-4DFC-ABF2-84EF57986AE1}" srcOrd="1" destOrd="0" parTransId="{6F5A2818-B69B-48FB-87FD-3E8065458AF3}" sibTransId="{206807DC-4F1E-4896-83CF-0331304FF038}"/>
    <dgm:cxn modelId="{493461B8-77E0-43D0-B41C-75C89E8263EB}" type="presOf" srcId="{CF4666D6-5026-4CE8-8A0D-FB5AF60AA6B3}" destId="{A11FE09A-F6B2-46AF-AA69-473A3C100C52}" srcOrd="0" destOrd="4" presId="urn:microsoft.com/office/officeart/2005/8/layout/vList2"/>
    <dgm:cxn modelId="{81C65DBB-361C-4CBB-AEC4-9C5DCD26F188}" type="presOf" srcId="{A32079B0-CA6E-403A-AF12-B0C60293A3EF}" destId="{A11FE09A-F6B2-46AF-AA69-473A3C100C52}" srcOrd="0" destOrd="5" presId="urn:microsoft.com/office/officeart/2005/8/layout/vList2"/>
    <dgm:cxn modelId="{92F346CE-B161-4B08-9BB5-0759B9841EA2}" srcId="{B9B8E4A6-AAAF-45E4-8F22-D48D9B10F821}" destId="{40A52877-6772-4FF4-8B35-79F16B11D72F}" srcOrd="3" destOrd="0" parTransId="{B02C47A6-D2CA-4796-B714-ED68FC1BD9E4}" sibTransId="{7B6A231D-4475-4A16-9575-8A76EB715355}"/>
    <dgm:cxn modelId="{BE28084A-AE62-46E0-9ABC-08FCB22798C5}" type="presParOf" srcId="{8E6500A0-8A0E-4994-9B17-17CB10024C56}" destId="{53EEBE88-7531-4A30-ABED-5A56ECA0256D}" srcOrd="0" destOrd="0" presId="urn:microsoft.com/office/officeart/2005/8/layout/vList2"/>
    <dgm:cxn modelId="{457CB43B-D75C-4F23-A002-8931A2E52FB2}" type="presParOf" srcId="{8E6500A0-8A0E-4994-9B17-17CB10024C56}" destId="{A11FE09A-F6B2-46AF-AA69-473A3C100C5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47DDE8E-7F51-4DEF-8658-A39F964F70BC}"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GB"/>
        </a:p>
      </dgm:t>
    </dgm:pt>
    <dgm:pt modelId="{B9B8E4A6-AAAF-45E4-8F22-D48D9B10F821}">
      <dgm:prSet phldrT="[Text]" custT="1"/>
      <dgm:spPr/>
      <dgm:t>
        <a:bodyPr/>
        <a:lstStyle/>
        <a:p>
          <a:r>
            <a:rPr lang="en-GB" sz="2800" dirty="0">
              <a:effectLst>
                <a:outerShdw blurRad="38100" dist="38100" dir="2700000" algn="tl">
                  <a:srgbClr val="000000">
                    <a:alpha val="43137"/>
                  </a:srgbClr>
                </a:outerShdw>
              </a:effectLst>
            </a:rPr>
            <a:t>iii- Angiotensin-receptors blockers (ARBs)</a:t>
          </a:r>
        </a:p>
      </dgm:t>
    </dgm:pt>
    <dgm:pt modelId="{9B2ECB87-8379-49B6-9F41-8A89D26B88FC}" type="parTrans" cxnId="{69F8698E-69D6-47CE-99EE-C8462FD074D5}">
      <dgm:prSet/>
      <dgm:spPr/>
      <dgm:t>
        <a:bodyPr/>
        <a:lstStyle/>
        <a:p>
          <a:endParaRPr lang="en-GB"/>
        </a:p>
      </dgm:t>
    </dgm:pt>
    <dgm:pt modelId="{A551E895-FB4D-4A17-9C31-BB772A463616}" type="sibTrans" cxnId="{69F8698E-69D6-47CE-99EE-C8462FD074D5}">
      <dgm:prSet/>
      <dgm:spPr/>
      <dgm:t>
        <a:bodyPr/>
        <a:lstStyle/>
        <a:p>
          <a:endParaRPr lang="en-GB"/>
        </a:p>
      </dgm:t>
    </dgm:pt>
    <dgm:pt modelId="{0A737D74-3775-48E3-B4A5-E655A924EF3A}">
      <dgm:prSet phldrT="[Text]" custT="1"/>
      <dgm:spPr/>
      <dgm:t>
        <a:bodyPr/>
        <a:lstStyle/>
        <a:p>
          <a:pPr>
            <a:buNone/>
          </a:pPr>
          <a:r>
            <a:rPr lang="en-GB" sz="2800" dirty="0">
              <a:solidFill>
                <a:schemeClr val="accent2"/>
              </a:solidFill>
            </a:rPr>
            <a:t>Pharmacokinetics:</a:t>
          </a:r>
        </a:p>
      </dgm:t>
    </dgm:pt>
    <dgm:pt modelId="{475E4EF4-9B8C-4798-8AAE-CC17981CA2A1}" type="parTrans" cxnId="{8E8DBA76-9916-4F08-AAB9-1AA991446BF8}">
      <dgm:prSet/>
      <dgm:spPr/>
      <dgm:t>
        <a:bodyPr/>
        <a:lstStyle/>
        <a:p>
          <a:endParaRPr lang="en-GB"/>
        </a:p>
      </dgm:t>
    </dgm:pt>
    <dgm:pt modelId="{20FC6513-8BB7-477F-9A0D-A8B308806C10}" type="sibTrans" cxnId="{8E8DBA76-9916-4F08-AAB9-1AA991446BF8}">
      <dgm:prSet/>
      <dgm:spPr/>
      <dgm:t>
        <a:bodyPr/>
        <a:lstStyle/>
        <a:p>
          <a:endParaRPr lang="en-GB"/>
        </a:p>
      </dgm:t>
    </dgm:pt>
    <dgm:pt modelId="{0A82041E-F115-42CB-9F08-D86936795957}">
      <dgm:prSet phldrT="[Text]" custT="1"/>
      <dgm:spPr/>
      <dgm:t>
        <a:bodyPr/>
        <a:lstStyle/>
        <a:p>
          <a:r>
            <a:rPr lang="en-GB" sz="2000" dirty="0">
              <a:solidFill>
                <a:schemeClr val="tx1"/>
              </a:solidFill>
            </a:rPr>
            <a:t>Has a potent active metabolite, Orally effective.</a:t>
          </a:r>
        </a:p>
      </dgm:t>
    </dgm:pt>
    <dgm:pt modelId="{1A51D839-CD4B-4DEE-90C9-96319058362C}" type="parTrans" cxnId="{72ADFB74-5673-462E-883E-02C2928008BB}">
      <dgm:prSet/>
      <dgm:spPr/>
      <dgm:t>
        <a:bodyPr/>
        <a:lstStyle/>
        <a:p>
          <a:endParaRPr lang="en-GB"/>
        </a:p>
      </dgm:t>
    </dgm:pt>
    <dgm:pt modelId="{9F6676D3-B095-4B4F-AAEA-02E0403EEB76}" type="sibTrans" cxnId="{72ADFB74-5673-462E-883E-02C2928008BB}">
      <dgm:prSet/>
      <dgm:spPr/>
      <dgm:t>
        <a:bodyPr/>
        <a:lstStyle/>
        <a:p>
          <a:endParaRPr lang="en-GB"/>
        </a:p>
      </dgm:t>
    </dgm:pt>
    <dgm:pt modelId="{082EFEDD-4A9D-474F-8561-9BED2AA5A4BE}">
      <dgm:prSet custT="1"/>
      <dgm:spPr/>
      <dgm:t>
        <a:bodyPr/>
        <a:lstStyle/>
        <a:p>
          <a:r>
            <a:rPr lang="en-GB" sz="2000" dirty="0">
              <a:solidFill>
                <a:schemeClr val="tx1"/>
              </a:solidFill>
            </a:rPr>
            <a:t>Long half-life, taken once daily, Does not cross BBB.</a:t>
          </a:r>
        </a:p>
      </dgm:t>
    </dgm:pt>
    <dgm:pt modelId="{BE585D24-1520-4BA8-8690-234BF8E9104D}" type="parTrans" cxnId="{409C72D6-898D-413D-A53E-81A33094A5FB}">
      <dgm:prSet/>
      <dgm:spPr/>
      <dgm:t>
        <a:bodyPr/>
        <a:lstStyle/>
        <a:p>
          <a:endParaRPr lang="en-GB"/>
        </a:p>
      </dgm:t>
    </dgm:pt>
    <dgm:pt modelId="{BDA3530D-7425-4D89-A995-BA5BBAD13363}" type="sibTrans" cxnId="{409C72D6-898D-413D-A53E-81A33094A5FB}">
      <dgm:prSet/>
      <dgm:spPr/>
      <dgm:t>
        <a:bodyPr/>
        <a:lstStyle/>
        <a:p>
          <a:endParaRPr lang="en-GB"/>
        </a:p>
      </dgm:t>
    </dgm:pt>
    <dgm:pt modelId="{8F8BCEB3-B324-490F-9B4D-3F8AB06FE802}">
      <dgm:prSet phldrT="[Text]"/>
      <dgm:spPr/>
      <dgm:t>
        <a:bodyPr/>
        <a:lstStyle/>
        <a:p>
          <a:r>
            <a:rPr lang="en-GB" sz="2100" dirty="0"/>
            <a:t>Same contraindications as ACEI.</a:t>
          </a:r>
        </a:p>
      </dgm:t>
    </dgm:pt>
    <dgm:pt modelId="{A4C0EFC5-487E-45F4-A58A-EA556828B6EA}" type="parTrans" cxnId="{0B835232-4E58-4EC8-A891-FB82596885D1}">
      <dgm:prSet/>
      <dgm:spPr/>
      <dgm:t>
        <a:bodyPr/>
        <a:lstStyle/>
        <a:p>
          <a:endParaRPr lang="en-GB"/>
        </a:p>
      </dgm:t>
    </dgm:pt>
    <dgm:pt modelId="{C000FBEE-09D1-4E98-8689-53B5B9C7FEFE}" type="sibTrans" cxnId="{0B835232-4E58-4EC8-A891-FB82596885D1}">
      <dgm:prSet/>
      <dgm:spPr/>
      <dgm:t>
        <a:bodyPr/>
        <a:lstStyle/>
        <a:p>
          <a:endParaRPr lang="en-GB"/>
        </a:p>
      </dgm:t>
    </dgm:pt>
    <dgm:pt modelId="{14501AA1-CDE5-4855-94F7-A113349A3716}">
      <dgm:prSet phldrT="[Text]" custT="1"/>
      <dgm:spPr/>
      <dgm:t>
        <a:bodyPr/>
        <a:lstStyle/>
        <a:p>
          <a:r>
            <a:rPr lang="en-GB" sz="2000" dirty="0"/>
            <a:t>No active metabolites</a:t>
          </a:r>
        </a:p>
      </dgm:t>
    </dgm:pt>
    <dgm:pt modelId="{B1F56267-3109-42EB-B85E-69D1D11B191F}" type="parTrans" cxnId="{2CECA5C6-5430-4FC2-BAFF-0672AFB5A512}">
      <dgm:prSet/>
      <dgm:spPr/>
      <dgm:t>
        <a:bodyPr/>
        <a:lstStyle/>
        <a:p>
          <a:endParaRPr lang="en-GB"/>
        </a:p>
      </dgm:t>
    </dgm:pt>
    <dgm:pt modelId="{00238DCE-EF85-4958-BD3A-7E56FA0FF7E3}" type="sibTrans" cxnId="{2CECA5C6-5430-4FC2-BAFF-0672AFB5A512}">
      <dgm:prSet/>
      <dgm:spPr/>
      <dgm:t>
        <a:bodyPr/>
        <a:lstStyle/>
        <a:p>
          <a:endParaRPr lang="en-GB"/>
        </a:p>
      </dgm:t>
    </dgm:pt>
    <dgm:pt modelId="{FCA7CF98-5487-4EF1-AD3A-B6E6B58981A8}">
      <dgm:prSet/>
      <dgm:spPr/>
      <dgm:t>
        <a:bodyPr/>
        <a:lstStyle/>
        <a:p>
          <a:endParaRPr lang="en-GB" sz="2100" dirty="0"/>
        </a:p>
      </dgm:t>
    </dgm:pt>
    <dgm:pt modelId="{C1E27067-DFD3-498E-967C-57FD87A3ED10}" type="parTrans" cxnId="{438C7BB2-883A-47D8-9C63-387C222124FB}">
      <dgm:prSet/>
      <dgm:spPr/>
      <dgm:t>
        <a:bodyPr/>
        <a:lstStyle/>
        <a:p>
          <a:endParaRPr lang="en-GB"/>
        </a:p>
      </dgm:t>
    </dgm:pt>
    <dgm:pt modelId="{EAA5A48E-7AE1-43F4-8AA7-B2F4C02B0EBB}" type="sibTrans" cxnId="{438C7BB2-883A-47D8-9C63-387C222124FB}">
      <dgm:prSet/>
      <dgm:spPr/>
      <dgm:t>
        <a:bodyPr/>
        <a:lstStyle/>
        <a:p>
          <a:endParaRPr lang="en-GB"/>
        </a:p>
      </dgm:t>
    </dgm:pt>
    <dgm:pt modelId="{F0E945F4-0B00-4C75-AFBA-EE89EB213266}">
      <dgm:prSet custT="1"/>
      <dgm:spPr/>
      <dgm:t>
        <a:bodyPr/>
        <a:lstStyle/>
        <a:p>
          <a:pPr>
            <a:buNone/>
          </a:pPr>
          <a:r>
            <a:rPr lang="en-GB" sz="2000" dirty="0">
              <a:solidFill>
                <a:srgbClr val="C00000"/>
              </a:solidFill>
            </a:rPr>
            <a:t>Valsartan</a:t>
          </a:r>
        </a:p>
      </dgm:t>
    </dgm:pt>
    <dgm:pt modelId="{7C16F04D-4392-4E75-88FB-9B800C3604F7}" type="parTrans" cxnId="{7AB6760D-2103-45CC-A036-89848069B61A}">
      <dgm:prSet/>
      <dgm:spPr/>
      <dgm:t>
        <a:bodyPr/>
        <a:lstStyle/>
        <a:p>
          <a:endParaRPr lang="en-GB"/>
        </a:p>
      </dgm:t>
    </dgm:pt>
    <dgm:pt modelId="{5C6CB3EF-AA18-429E-BA22-E75F1A7F95F9}" type="sibTrans" cxnId="{7AB6760D-2103-45CC-A036-89848069B61A}">
      <dgm:prSet/>
      <dgm:spPr/>
      <dgm:t>
        <a:bodyPr/>
        <a:lstStyle/>
        <a:p>
          <a:endParaRPr lang="en-GB"/>
        </a:p>
      </dgm:t>
    </dgm:pt>
    <dgm:pt modelId="{EC93DFB8-7222-445D-A513-1FB63D3C2013}">
      <dgm:prSet/>
      <dgm:spPr/>
      <dgm:t>
        <a:bodyPr/>
        <a:lstStyle/>
        <a:p>
          <a:endParaRPr lang="en-GB" sz="2100" dirty="0"/>
        </a:p>
      </dgm:t>
    </dgm:pt>
    <dgm:pt modelId="{48780EF7-FD51-4E40-9CAF-ABB909B6753C}" type="parTrans" cxnId="{13EB5F4F-5199-4C7A-B103-85371AE980AA}">
      <dgm:prSet/>
      <dgm:spPr/>
      <dgm:t>
        <a:bodyPr/>
        <a:lstStyle/>
        <a:p>
          <a:endParaRPr lang="en-GB"/>
        </a:p>
      </dgm:t>
    </dgm:pt>
    <dgm:pt modelId="{B2B90819-FDDE-4D73-9913-136214582E3E}" type="sibTrans" cxnId="{13EB5F4F-5199-4C7A-B103-85371AE980AA}">
      <dgm:prSet/>
      <dgm:spPr/>
      <dgm:t>
        <a:bodyPr/>
        <a:lstStyle/>
        <a:p>
          <a:endParaRPr lang="en-GB"/>
        </a:p>
      </dgm:t>
    </dgm:pt>
    <dgm:pt modelId="{0489D86A-B55A-4E8F-B0D8-DAFABF3FD5C2}">
      <dgm:prSet phldrT="[Text]"/>
      <dgm:spPr/>
      <dgm:t>
        <a:bodyPr/>
        <a:lstStyle/>
        <a:p>
          <a:r>
            <a:rPr lang="en-GB" sz="2100" dirty="0"/>
            <a:t>Same ADRs, except for dry cough &amp; angioneurotic </a:t>
          </a:r>
          <a:r>
            <a:rPr lang="en-GB" sz="2100" dirty="0" err="1"/>
            <a:t>edema</a:t>
          </a:r>
          <a:r>
            <a:rPr lang="en-GB" sz="2100" dirty="0"/>
            <a:t>.</a:t>
          </a:r>
        </a:p>
      </dgm:t>
    </dgm:pt>
    <dgm:pt modelId="{5CCF0D53-76D8-4ED7-BD7C-A999DFB57C8F}" type="parTrans" cxnId="{EFED754D-36AF-4F2B-94BF-85E9819E6B18}">
      <dgm:prSet/>
      <dgm:spPr/>
      <dgm:t>
        <a:bodyPr/>
        <a:lstStyle/>
        <a:p>
          <a:endParaRPr lang="en-GB"/>
        </a:p>
      </dgm:t>
    </dgm:pt>
    <dgm:pt modelId="{671570DC-EF76-4759-A299-B462838D9ADD}" type="sibTrans" cxnId="{EFED754D-36AF-4F2B-94BF-85E9819E6B18}">
      <dgm:prSet/>
      <dgm:spPr/>
      <dgm:t>
        <a:bodyPr/>
        <a:lstStyle/>
        <a:p>
          <a:endParaRPr lang="en-GB"/>
        </a:p>
      </dgm:t>
    </dgm:pt>
    <dgm:pt modelId="{626D4AF5-DF9F-40D5-B00D-FD5401D1BB5F}">
      <dgm:prSet phldrT="[Text]" custT="1"/>
      <dgm:spPr/>
      <dgm:t>
        <a:bodyPr/>
        <a:lstStyle/>
        <a:p>
          <a:pPr>
            <a:buNone/>
          </a:pPr>
          <a:r>
            <a:rPr lang="en-GB" sz="2000" dirty="0">
              <a:solidFill>
                <a:schemeClr val="accent2"/>
              </a:solidFill>
            </a:rPr>
            <a:t>Losartan</a:t>
          </a:r>
        </a:p>
      </dgm:t>
    </dgm:pt>
    <dgm:pt modelId="{84289119-B287-4E7B-B03A-8F20A9C39598}" type="parTrans" cxnId="{D3F8E805-DD90-4BCE-90AF-6ABC8390A2E1}">
      <dgm:prSet/>
      <dgm:spPr/>
      <dgm:t>
        <a:bodyPr/>
        <a:lstStyle/>
        <a:p>
          <a:endParaRPr lang="en-GB"/>
        </a:p>
      </dgm:t>
    </dgm:pt>
    <dgm:pt modelId="{31A15CA7-05E1-4D38-A589-BCDE8F86B6EE}" type="sibTrans" cxnId="{D3F8E805-DD90-4BCE-90AF-6ABC8390A2E1}">
      <dgm:prSet/>
      <dgm:spPr/>
      <dgm:t>
        <a:bodyPr/>
        <a:lstStyle/>
        <a:p>
          <a:endParaRPr lang="en-GB"/>
        </a:p>
      </dgm:t>
    </dgm:pt>
    <dgm:pt modelId="{8E6500A0-8A0E-4994-9B17-17CB10024C56}" type="pres">
      <dgm:prSet presAssocID="{047DDE8E-7F51-4DEF-8658-A39F964F70BC}" presName="linear" presStyleCnt="0">
        <dgm:presLayoutVars>
          <dgm:animLvl val="lvl"/>
          <dgm:resizeHandles val="exact"/>
        </dgm:presLayoutVars>
      </dgm:prSet>
      <dgm:spPr/>
    </dgm:pt>
    <dgm:pt modelId="{53EEBE88-7531-4A30-ABED-5A56ECA0256D}" type="pres">
      <dgm:prSet presAssocID="{B9B8E4A6-AAAF-45E4-8F22-D48D9B10F821}" presName="parentText" presStyleLbl="node1" presStyleIdx="0" presStyleCnt="1">
        <dgm:presLayoutVars>
          <dgm:chMax val="0"/>
          <dgm:bulletEnabled val="1"/>
        </dgm:presLayoutVars>
      </dgm:prSet>
      <dgm:spPr/>
    </dgm:pt>
    <dgm:pt modelId="{A11FE09A-F6B2-46AF-AA69-473A3C100C52}" type="pres">
      <dgm:prSet presAssocID="{B9B8E4A6-AAAF-45E4-8F22-D48D9B10F821}" presName="childText" presStyleLbl="revTx" presStyleIdx="0" presStyleCnt="1" custScaleY="103747">
        <dgm:presLayoutVars>
          <dgm:bulletEnabled val="1"/>
        </dgm:presLayoutVars>
      </dgm:prSet>
      <dgm:spPr/>
    </dgm:pt>
  </dgm:ptLst>
  <dgm:cxnLst>
    <dgm:cxn modelId="{D3F8E805-DD90-4BCE-90AF-6ABC8390A2E1}" srcId="{B9B8E4A6-AAAF-45E4-8F22-D48D9B10F821}" destId="{626D4AF5-DF9F-40D5-B00D-FD5401D1BB5F}" srcOrd="1" destOrd="0" parTransId="{84289119-B287-4E7B-B03A-8F20A9C39598}" sibTransId="{31A15CA7-05E1-4D38-A589-BCDE8F86B6EE}"/>
    <dgm:cxn modelId="{7AB6760D-2103-45CC-A036-89848069B61A}" srcId="{B9B8E4A6-AAAF-45E4-8F22-D48D9B10F821}" destId="{F0E945F4-0B00-4C75-AFBA-EE89EB213266}" srcOrd="4" destOrd="0" parTransId="{7C16F04D-4392-4E75-88FB-9B800C3604F7}" sibTransId="{5C6CB3EF-AA18-429E-BA22-E75F1A7F95F9}"/>
    <dgm:cxn modelId="{FCB0B42B-3BF9-47BC-8ED3-CA026714D05C}" type="presOf" srcId="{FCA7CF98-5487-4EF1-AD3A-B6E6B58981A8}" destId="{A11FE09A-F6B2-46AF-AA69-473A3C100C52}" srcOrd="0" destOrd="6" presId="urn:microsoft.com/office/officeart/2005/8/layout/vList2"/>
    <dgm:cxn modelId="{AB1CFF2D-2887-40C3-ABEB-29209E54F301}" type="presOf" srcId="{14501AA1-CDE5-4855-94F7-A113349A3716}" destId="{A11FE09A-F6B2-46AF-AA69-473A3C100C52}" srcOrd="0" destOrd="5" presId="urn:microsoft.com/office/officeart/2005/8/layout/vList2"/>
    <dgm:cxn modelId="{0B835232-4E58-4EC8-A891-FB82596885D1}" srcId="{B9B8E4A6-AAAF-45E4-8F22-D48D9B10F821}" destId="{8F8BCEB3-B324-490F-9B4D-3F8AB06FE802}" srcOrd="7" destOrd="0" parTransId="{A4C0EFC5-487E-45F4-A58A-EA556828B6EA}" sibTransId="{C000FBEE-09D1-4E98-8689-53B5B9C7FEFE}"/>
    <dgm:cxn modelId="{B0699938-7A1D-40A8-95E0-31A7D5ACD824}" type="presOf" srcId="{0489D86A-B55A-4E8F-B0D8-DAFABF3FD5C2}" destId="{A11FE09A-F6B2-46AF-AA69-473A3C100C52}" srcOrd="0" destOrd="8" presId="urn:microsoft.com/office/officeart/2005/8/layout/vList2"/>
    <dgm:cxn modelId="{028C8D6B-0CD2-4694-8F53-2C7DB0C348A9}" type="presOf" srcId="{047DDE8E-7F51-4DEF-8658-A39F964F70BC}" destId="{8E6500A0-8A0E-4994-9B17-17CB10024C56}" srcOrd="0" destOrd="0" presId="urn:microsoft.com/office/officeart/2005/8/layout/vList2"/>
    <dgm:cxn modelId="{EFED754D-36AF-4F2B-94BF-85E9819E6B18}" srcId="{B9B8E4A6-AAAF-45E4-8F22-D48D9B10F821}" destId="{0489D86A-B55A-4E8F-B0D8-DAFABF3FD5C2}" srcOrd="8" destOrd="0" parTransId="{5CCF0D53-76D8-4ED7-BD7C-A999DFB57C8F}" sibTransId="{671570DC-EF76-4759-A299-B462838D9ADD}"/>
    <dgm:cxn modelId="{13EB5F4F-5199-4C7A-B103-85371AE980AA}" srcId="{B9B8E4A6-AAAF-45E4-8F22-D48D9B10F821}" destId="{EC93DFB8-7222-445D-A513-1FB63D3C2013}" srcOrd="9" destOrd="0" parTransId="{48780EF7-FD51-4E40-9CAF-ABB909B6753C}" sibTransId="{B2B90819-FDDE-4D73-9913-136214582E3E}"/>
    <dgm:cxn modelId="{72ADFB74-5673-462E-883E-02C2928008BB}" srcId="{B9B8E4A6-AAAF-45E4-8F22-D48D9B10F821}" destId="{0A82041E-F115-42CB-9F08-D86936795957}" srcOrd="2" destOrd="0" parTransId="{1A51D839-CD4B-4DEE-90C9-96319058362C}" sibTransId="{9F6676D3-B095-4B4F-AAEA-02E0403EEB76}"/>
    <dgm:cxn modelId="{8E8DBA76-9916-4F08-AAB9-1AA991446BF8}" srcId="{B9B8E4A6-AAAF-45E4-8F22-D48D9B10F821}" destId="{0A737D74-3775-48E3-B4A5-E655A924EF3A}" srcOrd="0" destOrd="0" parTransId="{475E4EF4-9B8C-4798-8AAE-CC17981CA2A1}" sibTransId="{20FC6513-8BB7-477F-9A0D-A8B308806C10}"/>
    <dgm:cxn modelId="{80F4D277-264A-4785-9EB8-07672453AD93}" type="presOf" srcId="{B9B8E4A6-AAAF-45E4-8F22-D48D9B10F821}" destId="{53EEBE88-7531-4A30-ABED-5A56ECA0256D}" srcOrd="0" destOrd="0" presId="urn:microsoft.com/office/officeart/2005/8/layout/vList2"/>
    <dgm:cxn modelId="{176A7258-6AEA-4923-BA1D-F7B278EB60B4}" type="presOf" srcId="{8F8BCEB3-B324-490F-9B4D-3F8AB06FE802}" destId="{A11FE09A-F6B2-46AF-AA69-473A3C100C52}" srcOrd="0" destOrd="7" presId="urn:microsoft.com/office/officeart/2005/8/layout/vList2"/>
    <dgm:cxn modelId="{69F8698E-69D6-47CE-99EE-C8462FD074D5}" srcId="{047DDE8E-7F51-4DEF-8658-A39F964F70BC}" destId="{B9B8E4A6-AAAF-45E4-8F22-D48D9B10F821}" srcOrd="0" destOrd="0" parTransId="{9B2ECB87-8379-49B6-9F41-8A89D26B88FC}" sibTransId="{A551E895-FB4D-4A17-9C31-BB772A463616}"/>
    <dgm:cxn modelId="{FD4D1690-73F7-4F35-A920-386421182E9C}" type="presOf" srcId="{0A737D74-3775-48E3-B4A5-E655A924EF3A}" destId="{A11FE09A-F6B2-46AF-AA69-473A3C100C52}" srcOrd="0" destOrd="0" presId="urn:microsoft.com/office/officeart/2005/8/layout/vList2"/>
    <dgm:cxn modelId="{44DD6395-FE69-48FB-9D91-DE247F3F8F52}" type="presOf" srcId="{0A82041E-F115-42CB-9F08-D86936795957}" destId="{A11FE09A-F6B2-46AF-AA69-473A3C100C52}" srcOrd="0" destOrd="2" presId="urn:microsoft.com/office/officeart/2005/8/layout/vList2"/>
    <dgm:cxn modelId="{68AD14A7-3E11-4D8F-9E10-963D82C0636B}" type="presOf" srcId="{EC93DFB8-7222-445D-A513-1FB63D3C2013}" destId="{A11FE09A-F6B2-46AF-AA69-473A3C100C52}" srcOrd="0" destOrd="9" presId="urn:microsoft.com/office/officeart/2005/8/layout/vList2"/>
    <dgm:cxn modelId="{438C7BB2-883A-47D8-9C63-387C222124FB}" srcId="{B9B8E4A6-AAAF-45E4-8F22-D48D9B10F821}" destId="{FCA7CF98-5487-4EF1-AD3A-B6E6B58981A8}" srcOrd="6" destOrd="0" parTransId="{C1E27067-DFD3-498E-967C-57FD87A3ED10}" sibTransId="{EAA5A48E-7AE1-43F4-8AA7-B2F4C02B0EBB}"/>
    <dgm:cxn modelId="{2CECA5C6-5430-4FC2-BAFF-0672AFB5A512}" srcId="{B9B8E4A6-AAAF-45E4-8F22-D48D9B10F821}" destId="{14501AA1-CDE5-4855-94F7-A113349A3716}" srcOrd="5" destOrd="0" parTransId="{B1F56267-3109-42EB-B85E-69D1D11B191F}" sibTransId="{00238DCE-EF85-4958-BD3A-7E56FA0FF7E3}"/>
    <dgm:cxn modelId="{A288F8CA-7353-4E9C-B3B6-0ABF32626F8A}" type="presOf" srcId="{082EFEDD-4A9D-474F-8561-9BED2AA5A4BE}" destId="{A11FE09A-F6B2-46AF-AA69-473A3C100C52}" srcOrd="0" destOrd="3" presId="urn:microsoft.com/office/officeart/2005/8/layout/vList2"/>
    <dgm:cxn modelId="{409C72D6-898D-413D-A53E-81A33094A5FB}" srcId="{B9B8E4A6-AAAF-45E4-8F22-D48D9B10F821}" destId="{082EFEDD-4A9D-474F-8561-9BED2AA5A4BE}" srcOrd="3" destOrd="0" parTransId="{BE585D24-1520-4BA8-8690-234BF8E9104D}" sibTransId="{BDA3530D-7425-4D89-A995-BA5BBAD13363}"/>
    <dgm:cxn modelId="{1A5532F8-9119-42C5-B025-5545E008C432}" type="presOf" srcId="{626D4AF5-DF9F-40D5-B00D-FD5401D1BB5F}" destId="{A11FE09A-F6B2-46AF-AA69-473A3C100C52}" srcOrd="0" destOrd="1" presId="urn:microsoft.com/office/officeart/2005/8/layout/vList2"/>
    <dgm:cxn modelId="{9201E9FF-150D-49B8-B32D-905B7C295710}" type="presOf" srcId="{F0E945F4-0B00-4C75-AFBA-EE89EB213266}" destId="{A11FE09A-F6B2-46AF-AA69-473A3C100C52}" srcOrd="0" destOrd="4" presId="urn:microsoft.com/office/officeart/2005/8/layout/vList2"/>
    <dgm:cxn modelId="{BE28084A-AE62-46E0-9ABC-08FCB22798C5}" type="presParOf" srcId="{8E6500A0-8A0E-4994-9B17-17CB10024C56}" destId="{53EEBE88-7531-4A30-ABED-5A56ECA0256D}" srcOrd="0" destOrd="0" presId="urn:microsoft.com/office/officeart/2005/8/layout/vList2"/>
    <dgm:cxn modelId="{457CB43B-D75C-4F23-A002-8931A2E52FB2}" type="presParOf" srcId="{8E6500A0-8A0E-4994-9B17-17CB10024C56}" destId="{A11FE09A-F6B2-46AF-AA69-473A3C100C5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47DDE8E-7F51-4DEF-8658-A39F964F70BC}"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GB"/>
        </a:p>
      </dgm:t>
    </dgm:pt>
    <dgm:pt modelId="{0A737D74-3775-48E3-B4A5-E655A924EF3A}">
      <dgm:prSet phldrT="[Text]" custT="1"/>
      <dgm:spPr/>
      <dgm:t>
        <a:bodyPr/>
        <a:lstStyle/>
        <a:p>
          <a:pPr>
            <a:buNone/>
          </a:pPr>
          <a:r>
            <a:rPr lang="en-GB" sz="3200" dirty="0">
              <a:effectLst>
                <a:outerShdw blurRad="38100" dist="38100" dir="2700000" algn="tl">
                  <a:srgbClr val="000000">
                    <a:alpha val="43137"/>
                  </a:srgbClr>
                </a:outerShdw>
              </a:effectLst>
            </a:rPr>
            <a:t>Verapamil </a:t>
          </a:r>
          <a:r>
            <a:rPr lang="en-GB" sz="2400" dirty="0">
              <a:effectLst/>
            </a:rPr>
            <a:t>act more on the myocardium.</a:t>
          </a:r>
          <a:endParaRPr lang="en-GB" sz="3600" dirty="0">
            <a:effectLst/>
          </a:endParaRPr>
        </a:p>
      </dgm:t>
    </dgm:pt>
    <dgm:pt modelId="{475E4EF4-9B8C-4798-8AAE-CC17981CA2A1}" type="parTrans" cxnId="{8E8DBA76-9916-4F08-AAB9-1AA991446BF8}">
      <dgm:prSet/>
      <dgm:spPr/>
      <dgm:t>
        <a:bodyPr/>
        <a:lstStyle/>
        <a:p>
          <a:endParaRPr lang="en-GB"/>
        </a:p>
      </dgm:t>
    </dgm:pt>
    <dgm:pt modelId="{20FC6513-8BB7-477F-9A0D-A8B308806C10}" type="sibTrans" cxnId="{8E8DBA76-9916-4F08-AAB9-1AA991446BF8}">
      <dgm:prSet/>
      <dgm:spPr/>
      <dgm:t>
        <a:bodyPr/>
        <a:lstStyle/>
        <a:p>
          <a:endParaRPr lang="en-GB"/>
        </a:p>
      </dgm:t>
    </dgm:pt>
    <dgm:pt modelId="{4B2CAC7C-F2FA-48BD-9907-B9FD839005D0}">
      <dgm:prSet custT="1"/>
      <dgm:spPr/>
      <dgm:t>
        <a:bodyPr/>
        <a:lstStyle/>
        <a:p>
          <a:r>
            <a:rPr lang="en-GB" sz="3200" dirty="0"/>
            <a:t>Nifedipine</a:t>
          </a:r>
          <a:r>
            <a:rPr lang="en-GB" sz="2400" dirty="0"/>
            <a:t> </a:t>
          </a:r>
          <a:r>
            <a:rPr lang="en-GB" sz="2000" dirty="0"/>
            <a:t>Dihydropyridine group act mainly on smooth muscle</a:t>
          </a:r>
          <a:endParaRPr lang="en-GB" sz="2400" dirty="0"/>
        </a:p>
      </dgm:t>
    </dgm:pt>
    <dgm:pt modelId="{DCEF1959-E757-46E0-8336-C8553E1C6297}" type="parTrans" cxnId="{A86A8328-314D-4E25-8649-6058EC57C2F1}">
      <dgm:prSet/>
      <dgm:spPr/>
      <dgm:t>
        <a:bodyPr/>
        <a:lstStyle/>
        <a:p>
          <a:endParaRPr lang="en-GB"/>
        </a:p>
      </dgm:t>
    </dgm:pt>
    <dgm:pt modelId="{69EAF2AF-B7C4-4D4F-B672-2DA939CC9E14}" type="sibTrans" cxnId="{A86A8328-314D-4E25-8649-6058EC57C2F1}">
      <dgm:prSet/>
      <dgm:spPr/>
      <dgm:t>
        <a:bodyPr/>
        <a:lstStyle/>
        <a:p>
          <a:endParaRPr lang="en-GB"/>
        </a:p>
      </dgm:t>
    </dgm:pt>
    <dgm:pt modelId="{989AE900-4CFB-48F2-9848-3B1D28ED2B55}">
      <dgm:prSet custT="1"/>
      <dgm:spPr/>
      <dgm:t>
        <a:bodyPr/>
        <a:lstStyle/>
        <a:p>
          <a:r>
            <a:rPr lang="en-GB" sz="3200"/>
            <a:t>Diltiazem</a:t>
          </a:r>
          <a:r>
            <a:rPr lang="en-GB" sz="4400"/>
            <a:t> </a:t>
          </a:r>
          <a:r>
            <a:rPr lang="en-GB" sz="2800"/>
            <a:t>has intermediate effect</a:t>
          </a:r>
          <a:endParaRPr lang="en-GB" sz="4400" dirty="0"/>
        </a:p>
      </dgm:t>
    </dgm:pt>
    <dgm:pt modelId="{18001CBB-384B-4DCF-8546-94DA1CBBEF03}" type="parTrans" cxnId="{AE81AEB0-D752-4800-B1BE-2C87653D399C}">
      <dgm:prSet/>
      <dgm:spPr/>
      <dgm:t>
        <a:bodyPr/>
        <a:lstStyle/>
        <a:p>
          <a:endParaRPr lang="en-GB"/>
        </a:p>
      </dgm:t>
    </dgm:pt>
    <dgm:pt modelId="{DE328B29-4812-4E47-8193-626D28BDA644}" type="sibTrans" cxnId="{AE81AEB0-D752-4800-B1BE-2C87653D399C}">
      <dgm:prSet/>
      <dgm:spPr/>
      <dgm:t>
        <a:bodyPr/>
        <a:lstStyle/>
        <a:p>
          <a:endParaRPr lang="en-GB"/>
        </a:p>
      </dgm:t>
    </dgm:pt>
    <dgm:pt modelId="{8E6500A0-8A0E-4994-9B17-17CB10024C56}" type="pres">
      <dgm:prSet presAssocID="{047DDE8E-7F51-4DEF-8658-A39F964F70BC}" presName="linear" presStyleCnt="0">
        <dgm:presLayoutVars>
          <dgm:animLvl val="lvl"/>
          <dgm:resizeHandles val="exact"/>
        </dgm:presLayoutVars>
      </dgm:prSet>
      <dgm:spPr/>
    </dgm:pt>
    <dgm:pt modelId="{EEF77657-3BC7-4FB6-BCF3-DF0AA2DE7FF0}" type="pres">
      <dgm:prSet presAssocID="{0A737D74-3775-48E3-B4A5-E655A924EF3A}" presName="parentText" presStyleLbl="node1" presStyleIdx="0" presStyleCnt="3">
        <dgm:presLayoutVars>
          <dgm:chMax val="0"/>
          <dgm:bulletEnabled val="1"/>
        </dgm:presLayoutVars>
      </dgm:prSet>
      <dgm:spPr/>
    </dgm:pt>
    <dgm:pt modelId="{3DDD1791-226B-4388-A7D1-6F7EF64C8FA7}" type="pres">
      <dgm:prSet presAssocID="{20FC6513-8BB7-477F-9A0D-A8B308806C10}" presName="spacer" presStyleCnt="0"/>
      <dgm:spPr/>
    </dgm:pt>
    <dgm:pt modelId="{B30D25A1-62BF-4753-B4C7-0082C0429EC3}" type="pres">
      <dgm:prSet presAssocID="{4B2CAC7C-F2FA-48BD-9907-B9FD839005D0}" presName="parentText" presStyleLbl="node1" presStyleIdx="1" presStyleCnt="3">
        <dgm:presLayoutVars>
          <dgm:chMax val="0"/>
          <dgm:bulletEnabled val="1"/>
        </dgm:presLayoutVars>
      </dgm:prSet>
      <dgm:spPr/>
    </dgm:pt>
    <dgm:pt modelId="{EB382523-CDDC-4C64-88DA-27A20B065C24}" type="pres">
      <dgm:prSet presAssocID="{69EAF2AF-B7C4-4D4F-B672-2DA939CC9E14}" presName="spacer" presStyleCnt="0"/>
      <dgm:spPr/>
    </dgm:pt>
    <dgm:pt modelId="{45F51C21-7173-47DC-955A-82A39AAAD8A9}" type="pres">
      <dgm:prSet presAssocID="{989AE900-4CFB-48F2-9848-3B1D28ED2B55}" presName="parentText" presStyleLbl="node1" presStyleIdx="2" presStyleCnt="3">
        <dgm:presLayoutVars>
          <dgm:chMax val="0"/>
          <dgm:bulletEnabled val="1"/>
        </dgm:presLayoutVars>
      </dgm:prSet>
      <dgm:spPr/>
    </dgm:pt>
  </dgm:ptLst>
  <dgm:cxnLst>
    <dgm:cxn modelId="{A86A8328-314D-4E25-8649-6058EC57C2F1}" srcId="{047DDE8E-7F51-4DEF-8658-A39F964F70BC}" destId="{4B2CAC7C-F2FA-48BD-9907-B9FD839005D0}" srcOrd="1" destOrd="0" parTransId="{DCEF1959-E757-46E0-8336-C8553E1C6297}" sibTransId="{69EAF2AF-B7C4-4D4F-B672-2DA939CC9E14}"/>
    <dgm:cxn modelId="{028C8D6B-0CD2-4694-8F53-2C7DB0C348A9}" type="presOf" srcId="{047DDE8E-7F51-4DEF-8658-A39F964F70BC}" destId="{8E6500A0-8A0E-4994-9B17-17CB10024C56}" srcOrd="0" destOrd="0" presId="urn:microsoft.com/office/officeart/2005/8/layout/vList2"/>
    <dgm:cxn modelId="{9BBF0675-833C-4829-BC1A-F9921173A9FB}" type="presOf" srcId="{0A737D74-3775-48E3-B4A5-E655A924EF3A}" destId="{EEF77657-3BC7-4FB6-BCF3-DF0AA2DE7FF0}" srcOrd="0" destOrd="0" presId="urn:microsoft.com/office/officeart/2005/8/layout/vList2"/>
    <dgm:cxn modelId="{8E8DBA76-9916-4F08-AAB9-1AA991446BF8}" srcId="{047DDE8E-7F51-4DEF-8658-A39F964F70BC}" destId="{0A737D74-3775-48E3-B4A5-E655A924EF3A}" srcOrd="0" destOrd="0" parTransId="{475E4EF4-9B8C-4798-8AAE-CC17981CA2A1}" sibTransId="{20FC6513-8BB7-477F-9A0D-A8B308806C10}"/>
    <dgm:cxn modelId="{34E55CA7-0540-4EC4-8FED-402EECF12BCD}" type="presOf" srcId="{989AE900-4CFB-48F2-9848-3B1D28ED2B55}" destId="{45F51C21-7173-47DC-955A-82A39AAAD8A9}" srcOrd="0" destOrd="0" presId="urn:microsoft.com/office/officeart/2005/8/layout/vList2"/>
    <dgm:cxn modelId="{AE81AEB0-D752-4800-B1BE-2C87653D399C}" srcId="{047DDE8E-7F51-4DEF-8658-A39F964F70BC}" destId="{989AE900-4CFB-48F2-9848-3B1D28ED2B55}" srcOrd="2" destOrd="0" parTransId="{18001CBB-384B-4DCF-8546-94DA1CBBEF03}" sibTransId="{DE328B29-4812-4E47-8193-626D28BDA644}"/>
    <dgm:cxn modelId="{F1EBD9B5-E6AD-4C5C-BFB3-C6ABB2663349}" type="presOf" srcId="{4B2CAC7C-F2FA-48BD-9907-B9FD839005D0}" destId="{B30D25A1-62BF-4753-B4C7-0082C0429EC3}" srcOrd="0" destOrd="0" presId="urn:microsoft.com/office/officeart/2005/8/layout/vList2"/>
    <dgm:cxn modelId="{D060B009-D7FB-4FDD-977E-14C0BA5110B9}" type="presParOf" srcId="{8E6500A0-8A0E-4994-9B17-17CB10024C56}" destId="{EEF77657-3BC7-4FB6-BCF3-DF0AA2DE7FF0}" srcOrd="0" destOrd="0" presId="urn:microsoft.com/office/officeart/2005/8/layout/vList2"/>
    <dgm:cxn modelId="{F3A0E715-5B28-47EF-AC33-0086BF9E10C8}" type="presParOf" srcId="{8E6500A0-8A0E-4994-9B17-17CB10024C56}" destId="{3DDD1791-226B-4388-A7D1-6F7EF64C8FA7}" srcOrd="1" destOrd="0" presId="urn:microsoft.com/office/officeart/2005/8/layout/vList2"/>
    <dgm:cxn modelId="{719E0405-4DA2-44CF-9E6A-FA878E2ECF20}" type="presParOf" srcId="{8E6500A0-8A0E-4994-9B17-17CB10024C56}" destId="{B30D25A1-62BF-4753-B4C7-0082C0429EC3}" srcOrd="2" destOrd="0" presId="urn:microsoft.com/office/officeart/2005/8/layout/vList2"/>
    <dgm:cxn modelId="{30CC9CB2-0CFF-4600-9B93-E6365F416F51}" type="presParOf" srcId="{8E6500A0-8A0E-4994-9B17-17CB10024C56}" destId="{EB382523-CDDC-4C64-88DA-27A20B065C24}" srcOrd="3" destOrd="0" presId="urn:microsoft.com/office/officeart/2005/8/layout/vList2"/>
    <dgm:cxn modelId="{6EF3EBAB-7E89-4D0E-8AAF-4C6C21C09655}" type="presParOf" srcId="{8E6500A0-8A0E-4994-9B17-17CB10024C56}" destId="{45F51C21-7173-47DC-955A-82A39AAAD8A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47DDE8E-7F51-4DEF-8658-A39F964F70BC}"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GB"/>
        </a:p>
      </dgm:t>
    </dgm:pt>
    <dgm:pt modelId="{0A737D74-3775-48E3-B4A5-E655A924EF3A}">
      <dgm:prSet phldrT="[Text]" custT="1"/>
      <dgm:spPr/>
      <dgm:t>
        <a:bodyPr/>
        <a:lstStyle/>
        <a:p>
          <a:pPr>
            <a:buNone/>
          </a:pPr>
          <a:r>
            <a:rPr lang="en-GB" sz="3600" dirty="0">
              <a:solidFill>
                <a:srgbClr val="C00000"/>
              </a:solidFill>
              <a:effectLst>
                <a:outerShdw blurRad="38100" dist="38100" dir="2700000" algn="tl">
                  <a:srgbClr val="000000">
                    <a:alpha val="43137"/>
                  </a:srgbClr>
                </a:outerShdw>
              </a:effectLst>
            </a:rPr>
            <a:t>Mechanism of Action:</a:t>
          </a:r>
        </a:p>
        <a:p>
          <a:pPr>
            <a:buNone/>
          </a:pPr>
          <a:r>
            <a:rPr lang="en-GB" sz="2400" dirty="0">
              <a:effectLst/>
            </a:rPr>
            <a:t>Block the influx of calcium through calcium channels resulting in:</a:t>
          </a:r>
          <a:endParaRPr lang="en-GB" sz="3600" dirty="0">
            <a:effectLst/>
          </a:endParaRPr>
        </a:p>
      </dgm:t>
    </dgm:pt>
    <dgm:pt modelId="{475E4EF4-9B8C-4798-8AAE-CC17981CA2A1}" type="parTrans" cxnId="{8E8DBA76-9916-4F08-AAB9-1AA991446BF8}">
      <dgm:prSet/>
      <dgm:spPr/>
      <dgm:t>
        <a:bodyPr/>
        <a:lstStyle/>
        <a:p>
          <a:endParaRPr lang="en-GB"/>
        </a:p>
      </dgm:t>
    </dgm:pt>
    <dgm:pt modelId="{20FC6513-8BB7-477F-9A0D-A8B308806C10}" type="sibTrans" cxnId="{8E8DBA76-9916-4F08-AAB9-1AA991446BF8}">
      <dgm:prSet/>
      <dgm:spPr/>
      <dgm:t>
        <a:bodyPr/>
        <a:lstStyle/>
        <a:p>
          <a:endParaRPr lang="en-GB"/>
        </a:p>
      </dgm:t>
    </dgm:pt>
    <dgm:pt modelId="{989AE900-4CFB-48F2-9848-3B1D28ED2B55}">
      <dgm:prSet custT="1"/>
      <dgm:spPr/>
      <dgm:t>
        <a:bodyPr/>
        <a:lstStyle/>
        <a:p>
          <a:r>
            <a:rPr lang="en-GB" sz="3200" dirty="0"/>
            <a:t>1- Peripheral vasodilatation </a:t>
          </a:r>
        </a:p>
        <a:p>
          <a:r>
            <a:rPr lang="en-GB" sz="3200" dirty="0"/>
            <a:t>2- Decrease cardiac contractility </a:t>
          </a:r>
        </a:p>
      </dgm:t>
    </dgm:pt>
    <dgm:pt modelId="{18001CBB-384B-4DCF-8546-94DA1CBBEF03}" type="parTrans" cxnId="{AE81AEB0-D752-4800-B1BE-2C87653D399C}">
      <dgm:prSet/>
      <dgm:spPr/>
      <dgm:t>
        <a:bodyPr/>
        <a:lstStyle/>
        <a:p>
          <a:endParaRPr lang="en-GB"/>
        </a:p>
      </dgm:t>
    </dgm:pt>
    <dgm:pt modelId="{DE328B29-4812-4E47-8193-626D28BDA644}" type="sibTrans" cxnId="{AE81AEB0-D752-4800-B1BE-2C87653D399C}">
      <dgm:prSet/>
      <dgm:spPr/>
      <dgm:t>
        <a:bodyPr/>
        <a:lstStyle/>
        <a:p>
          <a:endParaRPr lang="en-GB"/>
        </a:p>
      </dgm:t>
    </dgm:pt>
    <dgm:pt modelId="{8E6500A0-8A0E-4994-9B17-17CB10024C56}" type="pres">
      <dgm:prSet presAssocID="{047DDE8E-7F51-4DEF-8658-A39F964F70BC}" presName="linear" presStyleCnt="0">
        <dgm:presLayoutVars>
          <dgm:animLvl val="lvl"/>
          <dgm:resizeHandles val="exact"/>
        </dgm:presLayoutVars>
      </dgm:prSet>
      <dgm:spPr/>
    </dgm:pt>
    <dgm:pt modelId="{EEF77657-3BC7-4FB6-BCF3-DF0AA2DE7FF0}" type="pres">
      <dgm:prSet presAssocID="{0A737D74-3775-48E3-B4A5-E655A924EF3A}" presName="parentText" presStyleLbl="node1" presStyleIdx="0" presStyleCnt="2">
        <dgm:presLayoutVars>
          <dgm:chMax val="0"/>
          <dgm:bulletEnabled val="1"/>
        </dgm:presLayoutVars>
      </dgm:prSet>
      <dgm:spPr/>
    </dgm:pt>
    <dgm:pt modelId="{3DDD1791-226B-4388-A7D1-6F7EF64C8FA7}" type="pres">
      <dgm:prSet presAssocID="{20FC6513-8BB7-477F-9A0D-A8B308806C10}" presName="spacer" presStyleCnt="0"/>
      <dgm:spPr/>
    </dgm:pt>
    <dgm:pt modelId="{45F51C21-7173-47DC-955A-82A39AAAD8A9}" type="pres">
      <dgm:prSet presAssocID="{989AE900-4CFB-48F2-9848-3B1D28ED2B55}" presName="parentText" presStyleLbl="node1" presStyleIdx="1" presStyleCnt="2">
        <dgm:presLayoutVars>
          <dgm:chMax val="0"/>
          <dgm:bulletEnabled val="1"/>
        </dgm:presLayoutVars>
      </dgm:prSet>
      <dgm:spPr/>
    </dgm:pt>
  </dgm:ptLst>
  <dgm:cxnLst>
    <dgm:cxn modelId="{028C8D6B-0CD2-4694-8F53-2C7DB0C348A9}" type="presOf" srcId="{047DDE8E-7F51-4DEF-8658-A39F964F70BC}" destId="{8E6500A0-8A0E-4994-9B17-17CB10024C56}" srcOrd="0" destOrd="0" presId="urn:microsoft.com/office/officeart/2005/8/layout/vList2"/>
    <dgm:cxn modelId="{9BBF0675-833C-4829-BC1A-F9921173A9FB}" type="presOf" srcId="{0A737D74-3775-48E3-B4A5-E655A924EF3A}" destId="{EEF77657-3BC7-4FB6-BCF3-DF0AA2DE7FF0}" srcOrd="0" destOrd="0" presId="urn:microsoft.com/office/officeart/2005/8/layout/vList2"/>
    <dgm:cxn modelId="{8E8DBA76-9916-4F08-AAB9-1AA991446BF8}" srcId="{047DDE8E-7F51-4DEF-8658-A39F964F70BC}" destId="{0A737D74-3775-48E3-B4A5-E655A924EF3A}" srcOrd="0" destOrd="0" parTransId="{475E4EF4-9B8C-4798-8AAE-CC17981CA2A1}" sibTransId="{20FC6513-8BB7-477F-9A0D-A8B308806C10}"/>
    <dgm:cxn modelId="{34E55CA7-0540-4EC4-8FED-402EECF12BCD}" type="presOf" srcId="{989AE900-4CFB-48F2-9848-3B1D28ED2B55}" destId="{45F51C21-7173-47DC-955A-82A39AAAD8A9}" srcOrd="0" destOrd="0" presId="urn:microsoft.com/office/officeart/2005/8/layout/vList2"/>
    <dgm:cxn modelId="{AE81AEB0-D752-4800-B1BE-2C87653D399C}" srcId="{047DDE8E-7F51-4DEF-8658-A39F964F70BC}" destId="{989AE900-4CFB-48F2-9848-3B1D28ED2B55}" srcOrd="1" destOrd="0" parTransId="{18001CBB-384B-4DCF-8546-94DA1CBBEF03}" sibTransId="{DE328B29-4812-4E47-8193-626D28BDA644}"/>
    <dgm:cxn modelId="{D060B009-D7FB-4FDD-977E-14C0BA5110B9}" type="presParOf" srcId="{8E6500A0-8A0E-4994-9B17-17CB10024C56}" destId="{EEF77657-3BC7-4FB6-BCF3-DF0AA2DE7FF0}" srcOrd="0" destOrd="0" presId="urn:microsoft.com/office/officeart/2005/8/layout/vList2"/>
    <dgm:cxn modelId="{F3A0E715-5B28-47EF-AC33-0086BF9E10C8}" type="presParOf" srcId="{8E6500A0-8A0E-4994-9B17-17CB10024C56}" destId="{3DDD1791-226B-4388-A7D1-6F7EF64C8FA7}" srcOrd="1" destOrd="0" presId="urn:microsoft.com/office/officeart/2005/8/layout/vList2"/>
    <dgm:cxn modelId="{6EF3EBAB-7E89-4D0E-8AAF-4C6C21C09655}" type="presParOf" srcId="{8E6500A0-8A0E-4994-9B17-17CB10024C56}" destId="{45F51C21-7173-47DC-955A-82A39AAAD8A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47DDE8E-7F51-4DEF-8658-A39F964F70BC}"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GB"/>
        </a:p>
      </dgm:t>
    </dgm:pt>
    <dgm:pt modelId="{0A737D74-3775-48E3-B4A5-E655A924EF3A}">
      <dgm:prSet phldrT="[Text]" custT="1"/>
      <dgm:spPr/>
      <dgm:t>
        <a:bodyPr/>
        <a:lstStyle/>
        <a:p>
          <a:pPr>
            <a:buNone/>
          </a:pPr>
          <a:r>
            <a:rPr lang="en-GB" sz="2800" b="1" u="sng">
              <a:effectLst>
                <a:outerShdw blurRad="38100" dist="38100" dir="2700000" algn="tl">
                  <a:srgbClr val="000000">
                    <a:alpha val="43137"/>
                  </a:srgbClr>
                </a:outerShdw>
              </a:effectLst>
            </a:rPr>
            <a:t>Pharmacokinetics:</a:t>
          </a:r>
          <a:endParaRPr lang="en-GB" sz="2800" b="1" u="sng" dirty="0">
            <a:effectLst>
              <a:outerShdw blurRad="38100" dist="38100" dir="2700000" algn="tl">
                <a:srgbClr val="000000">
                  <a:alpha val="43137"/>
                </a:srgbClr>
              </a:outerShdw>
            </a:effectLst>
          </a:endParaRPr>
        </a:p>
      </dgm:t>
    </dgm:pt>
    <dgm:pt modelId="{475E4EF4-9B8C-4798-8AAE-CC17981CA2A1}" type="parTrans" cxnId="{8E8DBA76-9916-4F08-AAB9-1AA991446BF8}">
      <dgm:prSet/>
      <dgm:spPr/>
      <dgm:t>
        <a:bodyPr/>
        <a:lstStyle/>
        <a:p>
          <a:endParaRPr lang="en-GB"/>
        </a:p>
      </dgm:t>
    </dgm:pt>
    <dgm:pt modelId="{20FC6513-8BB7-477F-9A0D-A8B308806C10}" type="sibTrans" cxnId="{8E8DBA76-9916-4F08-AAB9-1AA991446BF8}">
      <dgm:prSet/>
      <dgm:spPr/>
      <dgm:t>
        <a:bodyPr/>
        <a:lstStyle/>
        <a:p>
          <a:endParaRPr lang="en-GB"/>
        </a:p>
      </dgm:t>
    </dgm:pt>
    <dgm:pt modelId="{59650BD4-3080-4685-B7A0-0BA653F03024}">
      <dgm:prSet phldrT="[Text]"/>
      <dgm:spPr/>
      <dgm:t>
        <a:bodyPr/>
        <a:lstStyle/>
        <a:p>
          <a:r>
            <a:rPr lang="en-GB" sz="2100" dirty="0"/>
            <a:t>Given orally or IV</a:t>
          </a:r>
        </a:p>
      </dgm:t>
    </dgm:pt>
    <dgm:pt modelId="{DD203311-8DB0-49A2-AD65-DA2DFDEA52CB}" type="parTrans" cxnId="{5DC46D04-B0DC-414E-B946-C4A81306EA4E}">
      <dgm:prSet/>
      <dgm:spPr/>
      <dgm:t>
        <a:bodyPr/>
        <a:lstStyle/>
        <a:p>
          <a:endParaRPr lang="en-GB"/>
        </a:p>
      </dgm:t>
    </dgm:pt>
    <dgm:pt modelId="{214D687E-6C01-48AA-B84F-8A532AD15117}" type="sibTrans" cxnId="{5DC46D04-B0DC-414E-B946-C4A81306EA4E}">
      <dgm:prSet/>
      <dgm:spPr/>
      <dgm:t>
        <a:bodyPr/>
        <a:lstStyle/>
        <a:p>
          <a:endParaRPr lang="en-GB"/>
        </a:p>
      </dgm:t>
    </dgm:pt>
    <dgm:pt modelId="{01DE66A2-775E-4106-81A7-957A90CF7897}">
      <dgm:prSet phldrT="[Text]"/>
      <dgm:spPr/>
      <dgm:t>
        <a:bodyPr/>
        <a:lstStyle/>
        <a:p>
          <a:r>
            <a:rPr lang="en-GB" sz="2100" dirty="0"/>
            <a:t>Well absorbed</a:t>
          </a:r>
        </a:p>
      </dgm:t>
    </dgm:pt>
    <dgm:pt modelId="{B0E4F375-32A5-497E-861F-B344E8B01C0C}" type="parTrans" cxnId="{16476184-B359-49C9-8F98-61CEEC851051}">
      <dgm:prSet/>
      <dgm:spPr/>
      <dgm:t>
        <a:bodyPr/>
        <a:lstStyle/>
        <a:p>
          <a:endParaRPr lang="en-GB"/>
        </a:p>
      </dgm:t>
    </dgm:pt>
    <dgm:pt modelId="{9A285622-C7C5-40BC-A6C3-76C4AE6102B7}" type="sibTrans" cxnId="{16476184-B359-49C9-8F98-61CEEC851051}">
      <dgm:prSet/>
      <dgm:spPr/>
      <dgm:t>
        <a:bodyPr/>
        <a:lstStyle/>
        <a:p>
          <a:endParaRPr lang="en-GB"/>
        </a:p>
      </dgm:t>
    </dgm:pt>
    <dgm:pt modelId="{FC837413-9240-496B-B74E-BCB0D05CFEE8}">
      <dgm:prSet/>
      <dgm:spPr/>
      <dgm:t>
        <a:bodyPr/>
        <a:lstStyle/>
        <a:p>
          <a:endParaRPr lang="en-GB" sz="2100" dirty="0"/>
        </a:p>
      </dgm:t>
    </dgm:pt>
    <dgm:pt modelId="{12FD5E98-40CF-4AEF-A211-B110AE2FC230}" type="parTrans" cxnId="{23203398-047E-4320-908A-AAFD6EC8C41C}">
      <dgm:prSet/>
      <dgm:spPr/>
      <dgm:t>
        <a:bodyPr/>
        <a:lstStyle/>
        <a:p>
          <a:endParaRPr lang="en-GB"/>
        </a:p>
      </dgm:t>
    </dgm:pt>
    <dgm:pt modelId="{02CF61A3-666C-4D0E-9D37-9D9E55FB592E}" type="sibTrans" cxnId="{23203398-047E-4320-908A-AAFD6EC8C41C}">
      <dgm:prSet/>
      <dgm:spPr/>
      <dgm:t>
        <a:bodyPr/>
        <a:lstStyle/>
        <a:p>
          <a:endParaRPr lang="en-GB"/>
        </a:p>
      </dgm:t>
    </dgm:pt>
    <dgm:pt modelId="{411ED407-BBCC-497B-9B49-5B9A1B55641E}">
      <dgm:prSet phldrT="[Text]"/>
      <dgm:spPr/>
      <dgm:t>
        <a:bodyPr/>
        <a:lstStyle/>
        <a:p>
          <a:r>
            <a:rPr lang="en-GB" sz="2100" dirty="0"/>
            <a:t>Onset 1-3 min after IV, 0.5-2hr after oral</a:t>
          </a:r>
        </a:p>
      </dgm:t>
    </dgm:pt>
    <dgm:pt modelId="{0EF4A44B-BC36-4691-B55E-FA1DE17A621E}" type="parTrans" cxnId="{F6530402-4F75-4F05-9162-DE14B69A2DAE}">
      <dgm:prSet/>
      <dgm:spPr/>
    </dgm:pt>
    <dgm:pt modelId="{33A48A77-D8FF-4154-81D2-487D5C988E9F}" type="sibTrans" cxnId="{F6530402-4F75-4F05-9162-DE14B69A2DAE}">
      <dgm:prSet/>
      <dgm:spPr/>
    </dgm:pt>
    <dgm:pt modelId="{C1ABC76F-5886-431C-8844-81C1D0D5604A}">
      <dgm:prSet/>
      <dgm:spPr/>
      <dgm:t>
        <a:bodyPr/>
        <a:lstStyle/>
        <a:p>
          <a:endParaRPr lang="en-GB" sz="2100" dirty="0"/>
        </a:p>
      </dgm:t>
    </dgm:pt>
    <dgm:pt modelId="{8876CE83-E344-4454-8DC8-15677BAD89E1}" type="parTrans" cxnId="{BEFE9BD1-0647-405F-A0C1-DF3A83381D81}">
      <dgm:prSet/>
      <dgm:spPr/>
      <dgm:t>
        <a:bodyPr/>
        <a:lstStyle/>
        <a:p>
          <a:endParaRPr lang="en-GB"/>
        </a:p>
      </dgm:t>
    </dgm:pt>
    <dgm:pt modelId="{6580EACB-A19E-460B-B8D8-8873762092F8}" type="sibTrans" cxnId="{BEFE9BD1-0647-405F-A0C1-DF3A83381D81}">
      <dgm:prSet/>
      <dgm:spPr/>
      <dgm:t>
        <a:bodyPr/>
        <a:lstStyle/>
        <a:p>
          <a:endParaRPr lang="en-GB"/>
        </a:p>
      </dgm:t>
    </dgm:pt>
    <dgm:pt modelId="{8F2704EA-9673-41DB-B8E0-BA0ABA0BCE6A}">
      <dgm:prSet phldrT="[Text]"/>
      <dgm:spPr/>
      <dgm:t>
        <a:bodyPr/>
        <a:lstStyle/>
        <a:p>
          <a:r>
            <a:rPr lang="en-GB" sz="2100" dirty="0"/>
            <a:t>Verapamil &amp; diltiazem have active metabolites, nifedipine has not</a:t>
          </a:r>
        </a:p>
      </dgm:t>
    </dgm:pt>
    <dgm:pt modelId="{9B036B19-68DB-4893-A9E8-C3184A7622D8}" type="parTrans" cxnId="{AA1AD02C-9237-4250-AC3F-0F0F72D01B58}">
      <dgm:prSet/>
      <dgm:spPr/>
    </dgm:pt>
    <dgm:pt modelId="{E98B4021-59F5-4881-A1B0-6087B473D4FD}" type="sibTrans" cxnId="{AA1AD02C-9237-4250-AC3F-0F0F72D01B58}">
      <dgm:prSet/>
      <dgm:spPr/>
    </dgm:pt>
    <dgm:pt modelId="{F29B78B7-F3B1-4CB7-A859-A7B6985E4443}">
      <dgm:prSet/>
      <dgm:spPr/>
      <dgm:t>
        <a:bodyPr/>
        <a:lstStyle/>
        <a:p>
          <a:r>
            <a:rPr lang="en-GB" sz="2100" dirty="0"/>
            <a:t>Verapamil and nifedipine are highly bound to plasma proteins (more than 90%) while diltiazem is less Bound ( 70-80%).</a:t>
          </a:r>
        </a:p>
      </dgm:t>
    </dgm:pt>
    <dgm:pt modelId="{8F3E3A2F-FC51-4A74-AC7C-0A79C950BAE7}" type="parTrans" cxnId="{31AC3440-ECEA-40F2-BEBA-ECCF07F44847}">
      <dgm:prSet/>
      <dgm:spPr/>
      <dgm:t>
        <a:bodyPr/>
        <a:lstStyle/>
        <a:p>
          <a:endParaRPr lang="en-GB"/>
        </a:p>
      </dgm:t>
    </dgm:pt>
    <dgm:pt modelId="{236F2F10-4325-4312-9787-EA572591F7FF}" type="sibTrans" cxnId="{31AC3440-ECEA-40F2-BEBA-ECCF07F44847}">
      <dgm:prSet/>
      <dgm:spPr/>
      <dgm:t>
        <a:bodyPr/>
        <a:lstStyle/>
        <a:p>
          <a:endParaRPr lang="en-GB"/>
        </a:p>
      </dgm:t>
    </dgm:pt>
    <dgm:pt modelId="{E84D528E-C24B-4999-BA00-CCDC8E04ED65}">
      <dgm:prSet/>
      <dgm:spPr/>
      <dgm:t>
        <a:bodyPr/>
        <a:lstStyle/>
        <a:p>
          <a:endParaRPr lang="en-GB" sz="2100" dirty="0"/>
        </a:p>
      </dgm:t>
    </dgm:pt>
    <dgm:pt modelId="{3C6DB150-1174-47F6-B924-4C26183FD6B7}" type="parTrans" cxnId="{0DC733D1-EC62-49A1-8282-DBAE98E3C4B2}">
      <dgm:prSet/>
      <dgm:spPr/>
      <dgm:t>
        <a:bodyPr/>
        <a:lstStyle/>
        <a:p>
          <a:endParaRPr lang="en-GB"/>
        </a:p>
      </dgm:t>
    </dgm:pt>
    <dgm:pt modelId="{EF3AEB83-4A1D-41B0-B34C-C27A7A5F5CA9}" type="sibTrans" cxnId="{0DC733D1-EC62-49A1-8282-DBAE98E3C4B2}">
      <dgm:prSet/>
      <dgm:spPr/>
      <dgm:t>
        <a:bodyPr/>
        <a:lstStyle/>
        <a:p>
          <a:endParaRPr lang="en-GB"/>
        </a:p>
      </dgm:t>
    </dgm:pt>
    <dgm:pt modelId="{2EEF74AD-E0EB-4075-8A6C-321D3BF394FE}">
      <dgm:prSet/>
      <dgm:spPr/>
      <dgm:t>
        <a:bodyPr/>
        <a:lstStyle/>
        <a:p>
          <a:r>
            <a:rPr lang="en-GB" sz="2100" dirty="0"/>
            <a:t>Sustained-release preparations can permit once-daily dosing.</a:t>
          </a:r>
        </a:p>
      </dgm:t>
    </dgm:pt>
    <dgm:pt modelId="{80A9D9B9-CA51-4C25-848C-8361C0279658}" type="parTrans" cxnId="{CEBECD81-925A-4516-AC5F-C3A9BD0F68A2}">
      <dgm:prSet/>
      <dgm:spPr/>
    </dgm:pt>
    <dgm:pt modelId="{74E63FF3-B8F1-47EB-90D5-CDFFFAEEB04B}" type="sibTrans" cxnId="{CEBECD81-925A-4516-AC5F-C3A9BD0F68A2}">
      <dgm:prSet/>
      <dgm:spPr/>
    </dgm:pt>
    <dgm:pt modelId="{8E6500A0-8A0E-4994-9B17-17CB10024C56}" type="pres">
      <dgm:prSet presAssocID="{047DDE8E-7F51-4DEF-8658-A39F964F70BC}" presName="linear" presStyleCnt="0">
        <dgm:presLayoutVars>
          <dgm:animLvl val="lvl"/>
          <dgm:resizeHandles val="exact"/>
        </dgm:presLayoutVars>
      </dgm:prSet>
      <dgm:spPr/>
    </dgm:pt>
    <dgm:pt modelId="{454A8240-1D62-4109-9C04-FD4B8BF9769B}" type="pres">
      <dgm:prSet presAssocID="{0A737D74-3775-48E3-B4A5-E655A924EF3A}" presName="parentText" presStyleLbl="node1" presStyleIdx="0" presStyleCnt="1">
        <dgm:presLayoutVars>
          <dgm:chMax val="0"/>
          <dgm:bulletEnabled val="1"/>
        </dgm:presLayoutVars>
      </dgm:prSet>
      <dgm:spPr/>
    </dgm:pt>
    <dgm:pt modelId="{6505591E-F9EF-4562-B86C-497D90362EB8}" type="pres">
      <dgm:prSet presAssocID="{0A737D74-3775-48E3-B4A5-E655A924EF3A}" presName="childText" presStyleLbl="revTx" presStyleIdx="0" presStyleCnt="1">
        <dgm:presLayoutVars>
          <dgm:bulletEnabled val="1"/>
        </dgm:presLayoutVars>
      </dgm:prSet>
      <dgm:spPr/>
    </dgm:pt>
  </dgm:ptLst>
  <dgm:cxnLst>
    <dgm:cxn modelId="{E7A42601-3F0A-4EF5-A3C6-83FC2B133FC5}" type="presOf" srcId="{59650BD4-3080-4685-B7A0-0BA653F03024}" destId="{6505591E-F9EF-4562-B86C-497D90362EB8}" srcOrd="0" destOrd="0" presId="urn:microsoft.com/office/officeart/2005/8/layout/vList2"/>
    <dgm:cxn modelId="{F6530402-4F75-4F05-9162-DE14B69A2DAE}" srcId="{0A737D74-3775-48E3-B4A5-E655A924EF3A}" destId="{411ED407-BBCC-497B-9B49-5B9A1B55641E}" srcOrd="2" destOrd="0" parTransId="{0EF4A44B-BC36-4691-B55E-FA1DE17A621E}" sibTransId="{33A48A77-D8FF-4154-81D2-487D5C988E9F}"/>
    <dgm:cxn modelId="{5DC46D04-B0DC-414E-B946-C4A81306EA4E}" srcId="{0A737D74-3775-48E3-B4A5-E655A924EF3A}" destId="{59650BD4-3080-4685-B7A0-0BA653F03024}" srcOrd="0" destOrd="0" parTransId="{DD203311-8DB0-49A2-AD65-DA2DFDEA52CB}" sibTransId="{214D687E-6C01-48AA-B84F-8A532AD15117}"/>
    <dgm:cxn modelId="{5BB5D51F-8758-467D-B36B-DF697E1A3E30}" type="presOf" srcId="{E84D528E-C24B-4999-BA00-CCDC8E04ED65}" destId="{6505591E-F9EF-4562-B86C-497D90362EB8}" srcOrd="0" destOrd="6" presId="urn:microsoft.com/office/officeart/2005/8/layout/vList2"/>
    <dgm:cxn modelId="{AA1AD02C-9237-4250-AC3F-0F0F72D01B58}" srcId="{0A737D74-3775-48E3-B4A5-E655A924EF3A}" destId="{8F2704EA-9673-41DB-B8E0-BA0ABA0BCE6A}" srcOrd="3" destOrd="0" parTransId="{9B036B19-68DB-4893-A9E8-C3184A7622D8}" sibTransId="{E98B4021-59F5-4881-A1B0-6087B473D4FD}"/>
    <dgm:cxn modelId="{C6F47030-03D3-40E8-97CD-4B9F1C1368C7}" type="presOf" srcId="{FC837413-9240-496B-B74E-BCB0D05CFEE8}" destId="{6505591E-F9EF-4562-B86C-497D90362EB8}" srcOrd="0" destOrd="8" presId="urn:microsoft.com/office/officeart/2005/8/layout/vList2"/>
    <dgm:cxn modelId="{621CB338-8536-4E15-A5BD-38544EC99BE6}" type="presOf" srcId="{411ED407-BBCC-497B-9B49-5B9A1B55641E}" destId="{6505591E-F9EF-4562-B86C-497D90362EB8}" srcOrd="0" destOrd="2" presId="urn:microsoft.com/office/officeart/2005/8/layout/vList2"/>
    <dgm:cxn modelId="{31AC3440-ECEA-40F2-BEBA-ECCF07F44847}" srcId="{0A737D74-3775-48E3-B4A5-E655A924EF3A}" destId="{F29B78B7-F3B1-4CB7-A859-A7B6985E4443}" srcOrd="4" destOrd="0" parTransId="{8F3E3A2F-FC51-4A74-AC7C-0A79C950BAE7}" sibTransId="{236F2F10-4325-4312-9787-EA572591F7FF}"/>
    <dgm:cxn modelId="{D27AD965-A675-422D-A7F4-52ADB8BB4A2F}" type="presOf" srcId="{8F2704EA-9673-41DB-B8E0-BA0ABA0BCE6A}" destId="{6505591E-F9EF-4562-B86C-497D90362EB8}" srcOrd="0" destOrd="3" presId="urn:microsoft.com/office/officeart/2005/8/layout/vList2"/>
    <dgm:cxn modelId="{E11D6B67-3D94-4BF2-94DB-E1D79054E0B6}" type="presOf" srcId="{0A737D74-3775-48E3-B4A5-E655A924EF3A}" destId="{454A8240-1D62-4109-9C04-FD4B8BF9769B}" srcOrd="0" destOrd="0" presId="urn:microsoft.com/office/officeart/2005/8/layout/vList2"/>
    <dgm:cxn modelId="{028C8D6B-0CD2-4694-8F53-2C7DB0C348A9}" type="presOf" srcId="{047DDE8E-7F51-4DEF-8658-A39F964F70BC}" destId="{8E6500A0-8A0E-4994-9B17-17CB10024C56}" srcOrd="0" destOrd="0" presId="urn:microsoft.com/office/officeart/2005/8/layout/vList2"/>
    <dgm:cxn modelId="{8E8DBA76-9916-4F08-AAB9-1AA991446BF8}" srcId="{047DDE8E-7F51-4DEF-8658-A39F964F70BC}" destId="{0A737D74-3775-48E3-B4A5-E655A924EF3A}" srcOrd="0" destOrd="0" parTransId="{475E4EF4-9B8C-4798-8AAE-CC17981CA2A1}" sibTransId="{20FC6513-8BB7-477F-9A0D-A8B308806C10}"/>
    <dgm:cxn modelId="{CEBECD81-925A-4516-AC5F-C3A9BD0F68A2}" srcId="{0A737D74-3775-48E3-B4A5-E655A924EF3A}" destId="{2EEF74AD-E0EB-4075-8A6C-321D3BF394FE}" srcOrd="5" destOrd="0" parTransId="{80A9D9B9-CA51-4C25-848C-8361C0279658}" sibTransId="{74E63FF3-B8F1-47EB-90D5-CDFFFAEEB04B}"/>
    <dgm:cxn modelId="{16476184-B359-49C9-8F98-61CEEC851051}" srcId="{0A737D74-3775-48E3-B4A5-E655A924EF3A}" destId="{01DE66A2-775E-4106-81A7-957A90CF7897}" srcOrd="1" destOrd="0" parTransId="{B0E4F375-32A5-497E-861F-B344E8B01C0C}" sibTransId="{9A285622-C7C5-40BC-A6C3-76C4AE6102B7}"/>
    <dgm:cxn modelId="{23203398-047E-4320-908A-AAFD6EC8C41C}" srcId="{0A737D74-3775-48E3-B4A5-E655A924EF3A}" destId="{FC837413-9240-496B-B74E-BCB0D05CFEE8}" srcOrd="8" destOrd="0" parTransId="{12FD5E98-40CF-4AEF-A211-B110AE2FC230}" sibTransId="{02CF61A3-666C-4D0E-9D37-9D9E55FB592E}"/>
    <dgm:cxn modelId="{D3C8AFAD-883C-4534-A4ED-4F078B0EE10E}" type="presOf" srcId="{F29B78B7-F3B1-4CB7-A859-A7B6985E4443}" destId="{6505591E-F9EF-4562-B86C-497D90362EB8}" srcOrd="0" destOrd="4" presId="urn:microsoft.com/office/officeart/2005/8/layout/vList2"/>
    <dgm:cxn modelId="{317576B3-C21B-414D-A987-B30755F56879}" type="presOf" srcId="{01DE66A2-775E-4106-81A7-957A90CF7897}" destId="{6505591E-F9EF-4562-B86C-497D90362EB8}" srcOrd="0" destOrd="1" presId="urn:microsoft.com/office/officeart/2005/8/layout/vList2"/>
    <dgm:cxn modelId="{7C11BDBF-86EF-4727-8EA4-78A2BDAF1D1F}" type="presOf" srcId="{C1ABC76F-5886-431C-8844-81C1D0D5604A}" destId="{6505591E-F9EF-4562-B86C-497D90362EB8}" srcOrd="0" destOrd="7" presId="urn:microsoft.com/office/officeart/2005/8/layout/vList2"/>
    <dgm:cxn modelId="{0DC733D1-EC62-49A1-8282-DBAE98E3C4B2}" srcId="{0A737D74-3775-48E3-B4A5-E655A924EF3A}" destId="{E84D528E-C24B-4999-BA00-CCDC8E04ED65}" srcOrd="6" destOrd="0" parTransId="{3C6DB150-1174-47F6-B924-4C26183FD6B7}" sibTransId="{EF3AEB83-4A1D-41B0-B34C-C27A7A5F5CA9}"/>
    <dgm:cxn modelId="{BEFE9BD1-0647-405F-A0C1-DF3A83381D81}" srcId="{0A737D74-3775-48E3-B4A5-E655A924EF3A}" destId="{C1ABC76F-5886-431C-8844-81C1D0D5604A}" srcOrd="7" destOrd="0" parTransId="{8876CE83-E344-4454-8DC8-15677BAD89E1}" sibTransId="{6580EACB-A19E-460B-B8D8-8873762092F8}"/>
    <dgm:cxn modelId="{ABC0A6F9-5879-4318-8175-267553DCF4A7}" type="presOf" srcId="{2EEF74AD-E0EB-4075-8A6C-321D3BF394FE}" destId="{6505591E-F9EF-4562-B86C-497D90362EB8}" srcOrd="0" destOrd="5" presId="urn:microsoft.com/office/officeart/2005/8/layout/vList2"/>
    <dgm:cxn modelId="{8936E9A3-FE9C-4219-A7D3-6C2DEDBC0C67}" type="presParOf" srcId="{8E6500A0-8A0E-4994-9B17-17CB10024C56}" destId="{454A8240-1D62-4109-9C04-FD4B8BF9769B}" srcOrd="0" destOrd="0" presId="urn:microsoft.com/office/officeart/2005/8/layout/vList2"/>
    <dgm:cxn modelId="{0593731D-D34B-4016-B038-9D8F6FB116CF}" type="presParOf" srcId="{8E6500A0-8A0E-4994-9B17-17CB10024C56}" destId="{6505591E-F9EF-4562-B86C-497D90362EB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47DDE8E-7F51-4DEF-8658-A39F964F70BC}"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GB"/>
        </a:p>
      </dgm:t>
    </dgm:pt>
    <dgm:pt modelId="{0A737D74-3775-48E3-B4A5-E655A924EF3A}">
      <dgm:prSet phldrT="[Text]" custT="1"/>
      <dgm:spPr/>
      <dgm:t>
        <a:bodyPr/>
        <a:lstStyle/>
        <a:p>
          <a:pPr>
            <a:buNone/>
          </a:pPr>
          <a:r>
            <a:rPr lang="en-GB" sz="2800" b="1" u="sng">
              <a:effectLst>
                <a:outerShdw blurRad="38100" dist="38100" dir="2700000" algn="tl">
                  <a:srgbClr val="000000">
                    <a:alpha val="43137"/>
                  </a:srgbClr>
                </a:outerShdw>
              </a:effectLst>
            </a:rPr>
            <a:t>Clinical Uses:</a:t>
          </a:r>
          <a:endParaRPr lang="en-GB" sz="2800" b="1" u="sng" dirty="0">
            <a:effectLst>
              <a:outerShdw blurRad="38100" dist="38100" dir="2700000" algn="tl">
                <a:srgbClr val="000000">
                  <a:alpha val="43137"/>
                </a:srgbClr>
              </a:outerShdw>
            </a:effectLst>
          </a:endParaRPr>
        </a:p>
      </dgm:t>
    </dgm:pt>
    <dgm:pt modelId="{475E4EF4-9B8C-4798-8AAE-CC17981CA2A1}" type="parTrans" cxnId="{8E8DBA76-9916-4F08-AAB9-1AA991446BF8}">
      <dgm:prSet/>
      <dgm:spPr/>
      <dgm:t>
        <a:bodyPr/>
        <a:lstStyle/>
        <a:p>
          <a:endParaRPr lang="en-GB"/>
        </a:p>
      </dgm:t>
    </dgm:pt>
    <dgm:pt modelId="{20FC6513-8BB7-477F-9A0D-A8B308806C10}" type="sibTrans" cxnId="{8E8DBA76-9916-4F08-AAB9-1AA991446BF8}">
      <dgm:prSet/>
      <dgm:spPr/>
      <dgm:t>
        <a:bodyPr/>
        <a:lstStyle/>
        <a:p>
          <a:endParaRPr lang="en-GB"/>
        </a:p>
      </dgm:t>
    </dgm:pt>
    <dgm:pt modelId="{59650BD4-3080-4685-B7A0-0BA653F03024}">
      <dgm:prSet phldrT="[Text]"/>
      <dgm:spPr/>
      <dgm:t>
        <a:bodyPr/>
        <a:lstStyle/>
        <a:p>
          <a:r>
            <a:rPr lang="en-GB" sz="2100" dirty="0"/>
            <a:t>Treatment of chronic hypertension</a:t>
          </a:r>
        </a:p>
      </dgm:t>
    </dgm:pt>
    <dgm:pt modelId="{DD203311-8DB0-49A2-AD65-DA2DFDEA52CB}" type="parTrans" cxnId="{5DC46D04-B0DC-414E-B946-C4A81306EA4E}">
      <dgm:prSet/>
      <dgm:spPr/>
      <dgm:t>
        <a:bodyPr/>
        <a:lstStyle/>
        <a:p>
          <a:endParaRPr lang="en-GB"/>
        </a:p>
      </dgm:t>
    </dgm:pt>
    <dgm:pt modelId="{214D687E-6C01-48AA-B84F-8A532AD15117}" type="sibTrans" cxnId="{5DC46D04-B0DC-414E-B946-C4A81306EA4E}">
      <dgm:prSet/>
      <dgm:spPr/>
      <dgm:t>
        <a:bodyPr/>
        <a:lstStyle/>
        <a:p>
          <a:endParaRPr lang="en-GB"/>
        </a:p>
      </dgm:t>
    </dgm:pt>
    <dgm:pt modelId="{FC837413-9240-496B-B74E-BCB0D05CFEE8}">
      <dgm:prSet/>
      <dgm:spPr/>
      <dgm:t>
        <a:bodyPr/>
        <a:lstStyle/>
        <a:p>
          <a:endParaRPr lang="en-GB" sz="2100" dirty="0"/>
        </a:p>
      </dgm:t>
    </dgm:pt>
    <dgm:pt modelId="{12FD5E98-40CF-4AEF-A211-B110AE2FC230}" type="parTrans" cxnId="{23203398-047E-4320-908A-AAFD6EC8C41C}">
      <dgm:prSet/>
      <dgm:spPr/>
      <dgm:t>
        <a:bodyPr/>
        <a:lstStyle/>
        <a:p>
          <a:endParaRPr lang="en-GB"/>
        </a:p>
      </dgm:t>
    </dgm:pt>
    <dgm:pt modelId="{02CF61A3-666C-4D0E-9D37-9D9E55FB592E}" type="sibTrans" cxnId="{23203398-047E-4320-908A-AAFD6EC8C41C}">
      <dgm:prSet/>
      <dgm:spPr/>
      <dgm:t>
        <a:bodyPr/>
        <a:lstStyle/>
        <a:p>
          <a:endParaRPr lang="en-GB"/>
        </a:p>
      </dgm:t>
    </dgm:pt>
    <dgm:pt modelId="{C1ABC76F-5886-431C-8844-81C1D0D5604A}">
      <dgm:prSet/>
      <dgm:spPr/>
      <dgm:t>
        <a:bodyPr/>
        <a:lstStyle/>
        <a:p>
          <a:endParaRPr lang="en-GB" sz="2100" dirty="0"/>
        </a:p>
      </dgm:t>
    </dgm:pt>
    <dgm:pt modelId="{8876CE83-E344-4454-8DC8-15677BAD89E1}" type="parTrans" cxnId="{BEFE9BD1-0647-405F-A0C1-DF3A83381D81}">
      <dgm:prSet/>
      <dgm:spPr/>
      <dgm:t>
        <a:bodyPr/>
        <a:lstStyle/>
        <a:p>
          <a:endParaRPr lang="en-GB"/>
        </a:p>
      </dgm:t>
    </dgm:pt>
    <dgm:pt modelId="{6580EACB-A19E-460B-B8D8-8873762092F8}" type="sibTrans" cxnId="{BEFE9BD1-0647-405F-A0C1-DF3A83381D81}">
      <dgm:prSet/>
      <dgm:spPr/>
      <dgm:t>
        <a:bodyPr/>
        <a:lstStyle/>
        <a:p>
          <a:endParaRPr lang="en-GB"/>
        </a:p>
      </dgm:t>
    </dgm:pt>
    <dgm:pt modelId="{E84D528E-C24B-4999-BA00-CCDC8E04ED65}">
      <dgm:prSet/>
      <dgm:spPr/>
      <dgm:t>
        <a:bodyPr/>
        <a:lstStyle/>
        <a:p>
          <a:endParaRPr lang="en-GB" sz="2100" dirty="0"/>
        </a:p>
      </dgm:t>
    </dgm:pt>
    <dgm:pt modelId="{3C6DB150-1174-47F6-B924-4C26183FD6B7}" type="parTrans" cxnId="{0DC733D1-EC62-49A1-8282-DBAE98E3C4B2}">
      <dgm:prSet/>
      <dgm:spPr/>
      <dgm:t>
        <a:bodyPr/>
        <a:lstStyle/>
        <a:p>
          <a:endParaRPr lang="en-GB"/>
        </a:p>
      </dgm:t>
    </dgm:pt>
    <dgm:pt modelId="{EF3AEB83-4A1D-41B0-B34C-C27A7A5F5CA9}" type="sibTrans" cxnId="{0DC733D1-EC62-49A1-8282-DBAE98E3C4B2}">
      <dgm:prSet/>
      <dgm:spPr/>
      <dgm:t>
        <a:bodyPr/>
        <a:lstStyle/>
        <a:p>
          <a:endParaRPr lang="en-GB"/>
        </a:p>
      </dgm:t>
    </dgm:pt>
    <dgm:pt modelId="{2C7396B8-4298-49B8-85E1-537A2FCFA931}">
      <dgm:prSet/>
      <dgm:spPr/>
      <dgm:t>
        <a:bodyPr/>
        <a:lstStyle/>
        <a:p>
          <a:r>
            <a:rPr lang="en-GB" sz="2100" dirty="0"/>
            <a:t>Nicardipine can be given by I.V. route in hypertensive emergency.</a:t>
          </a:r>
        </a:p>
      </dgm:t>
    </dgm:pt>
    <dgm:pt modelId="{00490391-523A-41F8-B2F3-261C9CEF58AD}" type="parTrans" cxnId="{832B577E-6372-4924-8379-BF72627EB632}">
      <dgm:prSet/>
      <dgm:spPr/>
      <dgm:t>
        <a:bodyPr/>
        <a:lstStyle/>
        <a:p>
          <a:endParaRPr lang="en-GB"/>
        </a:p>
      </dgm:t>
    </dgm:pt>
    <dgm:pt modelId="{41C7B7C9-35C2-45BF-B262-3AA03C064CEA}" type="sibTrans" cxnId="{832B577E-6372-4924-8379-BF72627EB632}">
      <dgm:prSet/>
      <dgm:spPr/>
      <dgm:t>
        <a:bodyPr/>
        <a:lstStyle/>
        <a:p>
          <a:endParaRPr lang="en-GB"/>
        </a:p>
      </dgm:t>
    </dgm:pt>
    <dgm:pt modelId="{BC2C77C8-EFDC-4AEA-9763-BE404A49C119}">
      <dgm:prSet/>
      <dgm:spPr/>
      <dgm:t>
        <a:bodyPr/>
        <a:lstStyle/>
        <a:p>
          <a:r>
            <a:rPr lang="en-GB" sz="2100" dirty="0"/>
            <a:t>Sustained- release formulations are preferred for the treatment of hypertension due to the short half- life of CCBs.</a:t>
          </a:r>
        </a:p>
      </dgm:t>
    </dgm:pt>
    <dgm:pt modelId="{E633797F-FE4B-4C6A-A0DA-0FE83FA073E1}" type="parTrans" cxnId="{81BD27F3-AC91-4E17-9396-2EB3FF363EB1}">
      <dgm:prSet/>
      <dgm:spPr/>
      <dgm:t>
        <a:bodyPr/>
        <a:lstStyle/>
        <a:p>
          <a:endParaRPr lang="en-GB"/>
        </a:p>
      </dgm:t>
    </dgm:pt>
    <dgm:pt modelId="{D82D7AEE-40C3-42BF-93E3-2D2CB06601A2}" type="sibTrans" cxnId="{81BD27F3-AC91-4E17-9396-2EB3FF363EB1}">
      <dgm:prSet/>
      <dgm:spPr/>
      <dgm:t>
        <a:bodyPr/>
        <a:lstStyle/>
        <a:p>
          <a:endParaRPr lang="en-GB"/>
        </a:p>
      </dgm:t>
    </dgm:pt>
    <dgm:pt modelId="{8E6500A0-8A0E-4994-9B17-17CB10024C56}" type="pres">
      <dgm:prSet presAssocID="{047DDE8E-7F51-4DEF-8658-A39F964F70BC}" presName="linear" presStyleCnt="0">
        <dgm:presLayoutVars>
          <dgm:animLvl val="lvl"/>
          <dgm:resizeHandles val="exact"/>
        </dgm:presLayoutVars>
      </dgm:prSet>
      <dgm:spPr/>
    </dgm:pt>
    <dgm:pt modelId="{454A8240-1D62-4109-9C04-FD4B8BF9769B}" type="pres">
      <dgm:prSet presAssocID="{0A737D74-3775-48E3-B4A5-E655A924EF3A}" presName="parentText" presStyleLbl="node1" presStyleIdx="0" presStyleCnt="1">
        <dgm:presLayoutVars>
          <dgm:chMax val="0"/>
          <dgm:bulletEnabled val="1"/>
        </dgm:presLayoutVars>
      </dgm:prSet>
      <dgm:spPr/>
    </dgm:pt>
    <dgm:pt modelId="{6505591E-F9EF-4562-B86C-497D90362EB8}" type="pres">
      <dgm:prSet presAssocID="{0A737D74-3775-48E3-B4A5-E655A924EF3A}" presName="childText" presStyleLbl="revTx" presStyleIdx="0" presStyleCnt="1">
        <dgm:presLayoutVars>
          <dgm:bulletEnabled val="1"/>
        </dgm:presLayoutVars>
      </dgm:prSet>
      <dgm:spPr/>
    </dgm:pt>
  </dgm:ptLst>
  <dgm:cxnLst>
    <dgm:cxn modelId="{E7A42601-3F0A-4EF5-A3C6-83FC2B133FC5}" type="presOf" srcId="{59650BD4-3080-4685-B7A0-0BA653F03024}" destId="{6505591E-F9EF-4562-B86C-497D90362EB8}" srcOrd="0" destOrd="0" presId="urn:microsoft.com/office/officeart/2005/8/layout/vList2"/>
    <dgm:cxn modelId="{5DC46D04-B0DC-414E-B946-C4A81306EA4E}" srcId="{0A737D74-3775-48E3-B4A5-E655A924EF3A}" destId="{59650BD4-3080-4685-B7A0-0BA653F03024}" srcOrd="0" destOrd="0" parTransId="{DD203311-8DB0-49A2-AD65-DA2DFDEA52CB}" sibTransId="{214D687E-6C01-48AA-B84F-8A532AD15117}"/>
    <dgm:cxn modelId="{5BB5D51F-8758-467D-B36B-DF697E1A3E30}" type="presOf" srcId="{E84D528E-C24B-4999-BA00-CCDC8E04ED65}" destId="{6505591E-F9EF-4562-B86C-497D90362EB8}" srcOrd="0" destOrd="3" presId="urn:microsoft.com/office/officeart/2005/8/layout/vList2"/>
    <dgm:cxn modelId="{C6F47030-03D3-40E8-97CD-4B9F1C1368C7}" type="presOf" srcId="{FC837413-9240-496B-B74E-BCB0D05CFEE8}" destId="{6505591E-F9EF-4562-B86C-497D90362EB8}" srcOrd="0" destOrd="5" presId="urn:microsoft.com/office/officeart/2005/8/layout/vList2"/>
    <dgm:cxn modelId="{E11D6B67-3D94-4BF2-94DB-E1D79054E0B6}" type="presOf" srcId="{0A737D74-3775-48E3-B4A5-E655A924EF3A}" destId="{454A8240-1D62-4109-9C04-FD4B8BF9769B}" srcOrd="0" destOrd="0" presId="urn:microsoft.com/office/officeart/2005/8/layout/vList2"/>
    <dgm:cxn modelId="{028C8D6B-0CD2-4694-8F53-2C7DB0C348A9}" type="presOf" srcId="{047DDE8E-7F51-4DEF-8658-A39F964F70BC}" destId="{8E6500A0-8A0E-4994-9B17-17CB10024C56}" srcOrd="0" destOrd="0" presId="urn:microsoft.com/office/officeart/2005/8/layout/vList2"/>
    <dgm:cxn modelId="{8E8DBA76-9916-4F08-AAB9-1AA991446BF8}" srcId="{047DDE8E-7F51-4DEF-8658-A39F964F70BC}" destId="{0A737D74-3775-48E3-B4A5-E655A924EF3A}" srcOrd="0" destOrd="0" parTransId="{475E4EF4-9B8C-4798-8AAE-CC17981CA2A1}" sibTransId="{20FC6513-8BB7-477F-9A0D-A8B308806C10}"/>
    <dgm:cxn modelId="{832B577E-6372-4924-8379-BF72627EB632}" srcId="{0A737D74-3775-48E3-B4A5-E655A924EF3A}" destId="{2C7396B8-4298-49B8-85E1-537A2FCFA931}" srcOrd="1" destOrd="0" parTransId="{00490391-523A-41F8-B2F3-261C9CEF58AD}" sibTransId="{41C7B7C9-35C2-45BF-B262-3AA03C064CEA}"/>
    <dgm:cxn modelId="{23203398-047E-4320-908A-AAFD6EC8C41C}" srcId="{0A737D74-3775-48E3-B4A5-E655A924EF3A}" destId="{FC837413-9240-496B-B74E-BCB0D05CFEE8}" srcOrd="5" destOrd="0" parTransId="{12FD5E98-40CF-4AEF-A211-B110AE2FC230}" sibTransId="{02CF61A3-666C-4D0E-9D37-9D9E55FB592E}"/>
    <dgm:cxn modelId="{6F1694A1-E4BA-4F38-87FC-686D643C4ACF}" type="presOf" srcId="{2C7396B8-4298-49B8-85E1-537A2FCFA931}" destId="{6505591E-F9EF-4562-B86C-497D90362EB8}" srcOrd="0" destOrd="1" presId="urn:microsoft.com/office/officeart/2005/8/layout/vList2"/>
    <dgm:cxn modelId="{7C11BDBF-86EF-4727-8EA4-78A2BDAF1D1F}" type="presOf" srcId="{C1ABC76F-5886-431C-8844-81C1D0D5604A}" destId="{6505591E-F9EF-4562-B86C-497D90362EB8}" srcOrd="0" destOrd="4" presId="urn:microsoft.com/office/officeart/2005/8/layout/vList2"/>
    <dgm:cxn modelId="{0DC733D1-EC62-49A1-8282-DBAE98E3C4B2}" srcId="{0A737D74-3775-48E3-B4A5-E655A924EF3A}" destId="{E84D528E-C24B-4999-BA00-CCDC8E04ED65}" srcOrd="3" destOrd="0" parTransId="{3C6DB150-1174-47F6-B924-4C26183FD6B7}" sibTransId="{EF3AEB83-4A1D-41B0-B34C-C27A7A5F5CA9}"/>
    <dgm:cxn modelId="{BEFE9BD1-0647-405F-A0C1-DF3A83381D81}" srcId="{0A737D74-3775-48E3-B4A5-E655A924EF3A}" destId="{C1ABC76F-5886-431C-8844-81C1D0D5604A}" srcOrd="4" destOrd="0" parTransId="{8876CE83-E344-4454-8DC8-15677BAD89E1}" sibTransId="{6580EACB-A19E-460B-B8D8-8873762092F8}"/>
    <dgm:cxn modelId="{81BD27F3-AC91-4E17-9396-2EB3FF363EB1}" srcId="{0A737D74-3775-48E3-B4A5-E655A924EF3A}" destId="{BC2C77C8-EFDC-4AEA-9763-BE404A49C119}" srcOrd="2" destOrd="0" parTransId="{E633797F-FE4B-4C6A-A0DA-0FE83FA073E1}" sibTransId="{D82D7AEE-40C3-42BF-93E3-2D2CB06601A2}"/>
    <dgm:cxn modelId="{DCCC4BFC-62B0-4AEE-8F13-2E858BD6E6B7}" type="presOf" srcId="{BC2C77C8-EFDC-4AEA-9763-BE404A49C119}" destId="{6505591E-F9EF-4562-B86C-497D90362EB8}" srcOrd="0" destOrd="2" presId="urn:microsoft.com/office/officeart/2005/8/layout/vList2"/>
    <dgm:cxn modelId="{8936E9A3-FE9C-4219-A7D3-6C2DEDBC0C67}" type="presParOf" srcId="{8E6500A0-8A0E-4994-9B17-17CB10024C56}" destId="{454A8240-1D62-4109-9C04-FD4B8BF9769B}" srcOrd="0" destOrd="0" presId="urn:microsoft.com/office/officeart/2005/8/layout/vList2"/>
    <dgm:cxn modelId="{0593731D-D34B-4016-B038-9D8F6FB116CF}" type="presParOf" srcId="{8E6500A0-8A0E-4994-9B17-17CB10024C56}" destId="{6505591E-F9EF-4562-B86C-497D90362EB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8908BC-EAE5-4850-94DB-078B1661EC80}"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GB"/>
        </a:p>
      </dgm:t>
    </dgm:pt>
    <dgm:pt modelId="{9C20EBD2-60EE-424A-BEDE-7AA48E6E8C76}">
      <dgm:prSet phldrT="[Text]"/>
      <dgm:spPr/>
      <dgm:t>
        <a:bodyPr/>
        <a:lstStyle/>
        <a:p>
          <a:r>
            <a:rPr lang="en-GB" dirty="0" err="1"/>
            <a:t>i</a:t>
          </a:r>
          <a:r>
            <a:rPr lang="en-GB" dirty="0"/>
            <a:t>-Thiazide Diuretics</a:t>
          </a:r>
        </a:p>
      </dgm:t>
    </dgm:pt>
    <dgm:pt modelId="{875FAAB3-FD39-484B-AF88-B406CFD3A2EC}" type="parTrans" cxnId="{97E70E01-8122-40D8-9AF7-B2827E38294E}">
      <dgm:prSet/>
      <dgm:spPr/>
      <dgm:t>
        <a:bodyPr/>
        <a:lstStyle/>
        <a:p>
          <a:endParaRPr lang="en-GB"/>
        </a:p>
      </dgm:t>
    </dgm:pt>
    <dgm:pt modelId="{294BD4B5-4D65-4FC4-A067-4D1147A33429}" type="sibTrans" cxnId="{97E70E01-8122-40D8-9AF7-B2827E38294E}">
      <dgm:prSet/>
      <dgm:spPr/>
      <dgm:t>
        <a:bodyPr/>
        <a:lstStyle/>
        <a:p>
          <a:endParaRPr lang="en-GB"/>
        </a:p>
      </dgm:t>
    </dgm:pt>
    <dgm:pt modelId="{1F8F2C8B-63AB-4538-AAC5-8B7D69FB1321}">
      <dgm:prSet phldrT="[Text]"/>
      <dgm:spPr/>
      <dgm:t>
        <a:bodyPr/>
        <a:lstStyle/>
        <a:p>
          <a:r>
            <a:rPr lang="en-GB" dirty="0"/>
            <a:t>ii-Loop Diuretics</a:t>
          </a:r>
        </a:p>
      </dgm:t>
    </dgm:pt>
    <dgm:pt modelId="{6A79F88D-DF3B-4683-92DF-B481C3534C4F}" type="parTrans" cxnId="{B8683A2B-78F1-43FF-961B-16155FCCFEF9}">
      <dgm:prSet/>
      <dgm:spPr/>
      <dgm:t>
        <a:bodyPr/>
        <a:lstStyle/>
        <a:p>
          <a:endParaRPr lang="en-GB"/>
        </a:p>
      </dgm:t>
    </dgm:pt>
    <dgm:pt modelId="{72BB6BBE-B151-4A2C-935B-3D1A82C33EA6}" type="sibTrans" cxnId="{B8683A2B-78F1-43FF-961B-16155FCCFEF9}">
      <dgm:prSet/>
      <dgm:spPr/>
      <dgm:t>
        <a:bodyPr/>
        <a:lstStyle/>
        <a:p>
          <a:endParaRPr lang="en-GB"/>
        </a:p>
      </dgm:t>
    </dgm:pt>
    <dgm:pt modelId="{79DC3A84-F525-41AF-AC25-BF03630474A9}">
      <dgm:prSet phldrT="[Text]"/>
      <dgm:spPr/>
      <dgm:t>
        <a:bodyPr/>
        <a:lstStyle/>
        <a:p>
          <a:r>
            <a:rPr lang="en-GB" dirty="0"/>
            <a:t>iii-Potassium-Sparing Diuretics</a:t>
          </a:r>
        </a:p>
      </dgm:t>
    </dgm:pt>
    <dgm:pt modelId="{B2538507-2BD8-45AF-8549-5382378B19FB}" type="parTrans" cxnId="{5CA07469-3BA5-453D-9ED3-3D4C851CE669}">
      <dgm:prSet/>
      <dgm:spPr/>
      <dgm:t>
        <a:bodyPr/>
        <a:lstStyle/>
        <a:p>
          <a:endParaRPr lang="en-GB"/>
        </a:p>
      </dgm:t>
    </dgm:pt>
    <dgm:pt modelId="{4938A534-F381-47AA-BB61-CAB5440DEB06}" type="sibTrans" cxnId="{5CA07469-3BA5-453D-9ED3-3D4C851CE669}">
      <dgm:prSet/>
      <dgm:spPr/>
      <dgm:t>
        <a:bodyPr/>
        <a:lstStyle/>
        <a:p>
          <a:endParaRPr lang="en-GB"/>
        </a:p>
      </dgm:t>
    </dgm:pt>
    <dgm:pt modelId="{9AE9C01A-0103-4CB8-846D-B8FB8C47314E}">
      <dgm:prSet phldrT="[Text]" phldr="1"/>
      <dgm:spPr/>
      <dgm:t>
        <a:bodyPr/>
        <a:lstStyle/>
        <a:p>
          <a:endParaRPr lang="en-GB" dirty="0"/>
        </a:p>
      </dgm:t>
    </dgm:pt>
    <dgm:pt modelId="{D402DAFE-9046-4236-9F0F-94D99DB1AE40}" type="sibTrans" cxnId="{D6CD2F78-A034-4208-8A08-0C46CFC604D5}">
      <dgm:prSet/>
      <dgm:spPr/>
      <dgm:t>
        <a:bodyPr/>
        <a:lstStyle/>
        <a:p>
          <a:endParaRPr lang="en-GB"/>
        </a:p>
      </dgm:t>
    </dgm:pt>
    <dgm:pt modelId="{52E7956F-0A27-42DE-9766-E6399854524E}" type="parTrans" cxnId="{D6CD2F78-A034-4208-8A08-0C46CFC604D5}">
      <dgm:prSet/>
      <dgm:spPr/>
      <dgm:t>
        <a:bodyPr/>
        <a:lstStyle/>
        <a:p>
          <a:endParaRPr lang="en-GB"/>
        </a:p>
      </dgm:t>
    </dgm:pt>
    <dgm:pt modelId="{BCF53EBE-5FB2-4889-AA45-4AECAA7784CB}" type="pres">
      <dgm:prSet presAssocID="{D18908BC-EAE5-4850-94DB-078B1661EC80}" presName="vert0" presStyleCnt="0">
        <dgm:presLayoutVars>
          <dgm:dir/>
          <dgm:animOne val="branch"/>
          <dgm:animLvl val="lvl"/>
        </dgm:presLayoutVars>
      </dgm:prSet>
      <dgm:spPr/>
    </dgm:pt>
    <dgm:pt modelId="{BABC4E9F-9577-4E6C-B479-53BE4D15BA40}" type="pres">
      <dgm:prSet presAssocID="{9AE9C01A-0103-4CB8-846D-B8FB8C47314E}" presName="thickLine" presStyleLbl="alignNode1" presStyleIdx="0" presStyleCnt="1"/>
      <dgm:spPr/>
    </dgm:pt>
    <dgm:pt modelId="{BBBE542E-782B-4F75-97FB-8D2806589C1B}" type="pres">
      <dgm:prSet presAssocID="{9AE9C01A-0103-4CB8-846D-B8FB8C47314E}" presName="horz1" presStyleCnt="0"/>
      <dgm:spPr/>
    </dgm:pt>
    <dgm:pt modelId="{544EA820-963A-48F0-A016-A7035F809059}" type="pres">
      <dgm:prSet presAssocID="{9AE9C01A-0103-4CB8-846D-B8FB8C47314E}" presName="tx1" presStyleLbl="revTx" presStyleIdx="0" presStyleCnt="4"/>
      <dgm:spPr/>
    </dgm:pt>
    <dgm:pt modelId="{3C91A7BE-CA15-48AC-9436-4019067F21F8}" type="pres">
      <dgm:prSet presAssocID="{9AE9C01A-0103-4CB8-846D-B8FB8C47314E}" presName="vert1" presStyleCnt="0"/>
      <dgm:spPr/>
    </dgm:pt>
    <dgm:pt modelId="{EF1B6F38-BB04-4E06-AEE8-A725040D87BC}" type="pres">
      <dgm:prSet presAssocID="{9C20EBD2-60EE-424A-BEDE-7AA48E6E8C76}" presName="vertSpace2a" presStyleCnt="0"/>
      <dgm:spPr/>
    </dgm:pt>
    <dgm:pt modelId="{FDD4F3FA-6320-42DC-B79C-5CC065EC7308}" type="pres">
      <dgm:prSet presAssocID="{9C20EBD2-60EE-424A-BEDE-7AA48E6E8C76}" presName="horz2" presStyleCnt="0"/>
      <dgm:spPr/>
    </dgm:pt>
    <dgm:pt modelId="{5235FD48-5B66-450F-B8CD-8A776081A689}" type="pres">
      <dgm:prSet presAssocID="{9C20EBD2-60EE-424A-BEDE-7AA48E6E8C76}" presName="horzSpace2" presStyleCnt="0"/>
      <dgm:spPr/>
    </dgm:pt>
    <dgm:pt modelId="{02E5B9CE-2524-49BD-82CF-401ED976FB44}" type="pres">
      <dgm:prSet presAssocID="{9C20EBD2-60EE-424A-BEDE-7AA48E6E8C76}" presName="tx2" presStyleLbl="revTx" presStyleIdx="1" presStyleCnt="4"/>
      <dgm:spPr/>
    </dgm:pt>
    <dgm:pt modelId="{D664B899-3503-4CD5-84CC-A7813EAA8BA3}" type="pres">
      <dgm:prSet presAssocID="{9C20EBD2-60EE-424A-BEDE-7AA48E6E8C76}" presName="vert2" presStyleCnt="0"/>
      <dgm:spPr/>
    </dgm:pt>
    <dgm:pt modelId="{FE7B089C-ED68-4107-994A-529D4C162367}" type="pres">
      <dgm:prSet presAssocID="{9C20EBD2-60EE-424A-BEDE-7AA48E6E8C76}" presName="thinLine2b" presStyleLbl="callout" presStyleIdx="0" presStyleCnt="3"/>
      <dgm:spPr/>
    </dgm:pt>
    <dgm:pt modelId="{AC7780A0-75C7-4928-AAD1-DEAFF20BDCA6}" type="pres">
      <dgm:prSet presAssocID="{9C20EBD2-60EE-424A-BEDE-7AA48E6E8C76}" presName="vertSpace2b" presStyleCnt="0"/>
      <dgm:spPr/>
    </dgm:pt>
    <dgm:pt modelId="{9A8E04CD-A6C4-4DA0-84E8-E1C331A11F1D}" type="pres">
      <dgm:prSet presAssocID="{1F8F2C8B-63AB-4538-AAC5-8B7D69FB1321}" presName="horz2" presStyleCnt="0"/>
      <dgm:spPr/>
    </dgm:pt>
    <dgm:pt modelId="{228A7888-3236-462A-86CD-BD97CBE76737}" type="pres">
      <dgm:prSet presAssocID="{1F8F2C8B-63AB-4538-AAC5-8B7D69FB1321}" presName="horzSpace2" presStyleCnt="0"/>
      <dgm:spPr/>
    </dgm:pt>
    <dgm:pt modelId="{A88EF633-408D-4792-BB7D-6AC3ACF0F498}" type="pres">
      <dgm:prSet presAssocID="{1F8F2C8B-63AB-4538-AAC5-8B7D69FB1321}" presName="tx2" presStyleLbl="revTx" presStyleIdx="2" presStyleCnt="4"/>
      <dgm:spPr/>
    </dgm:pt>
    <dgm:pt modelId="{3309DE98-8BD0-4893-9FB3-D3DE1B2DE19A}" type="pres">
      <dgm:prSet presAssocID="{1F8F2C8B-63AB-4538-AAC5-8B7D69FB1321}" presName="vert2" presStyleCnt="0"/>
      <dgm:spPr/>
    </dgm:pt>
    <dgm:pt modelId="{6CC128DB-8907-4989-9E1D-68A4E3051D5A}" type="pres">
      <dgm:prSet presAssocID="{1F8F2C8B-63AB-4538-AAC5-8B7D69FB1321}" presName="thinLine2b" presStyleLbl="callout" presStyleIdx="1" presStyleCnt="3"/>
      <dgm:spPr/>
    </dgm:pt>
    <dgm:pt modelId="{719A4CA2-2565-497C-A4C7-E43513C192E9}" type="pres">
      <dgm:prSet presAssocID="{1F8F2C8B-63AB-4538-AAC5-8B7D69FB1321}" presName="vertSpace2b" presStyleCnt="0"/>
      <dgm:spPr/>
    </dgm:pt>
    <dgm:pt modelId="{5FF4B793-97EB-455D-A5CF-75C1A29E2DDB}" type="pres">
      <dgm:prSet presAssocID="{79DC3A84-F525-41AF-AC25-BF03630474A9}" presName="horz2" presStyleCnt="0"/>
      <dgm:spPr/>
    </dgm:pt>
    <dgm:pt modelId="{6084FDBE-2C3A-435E-825D-1A0616641ADF}" type="pres">
      <dgm:prSet presAssocID="{79DC3A84-F525-41AF-AC25-BF03630474A9}" presName="horzSpace2" presStyleCnt="0"/>
      <dgm:spPr/>
    </dgm:pt>
    <dgm:pt modelId="{AFC689C0-BC49-4820-895E-53FBE093E875}" type="pres">
      <dgm:prSet presAssocID="{79DC3A84-F525-41AF-AC25-BF03630474A9}" presName="tx2" presStyleLbl="revTx" presStyleIdx="3" presStyleCnt="4"/>
      <dgm:spPr/>
    </dgm:pt>
    <dgm:pt modelId="{7244637F-8B4D-4B0B-8BB7-159D927EF4C9}" type="pres">
      <dgm:prSet presAssocID="{79DC3A84-F525-41AF-AC25-BF03630474A9}" presName="vert2" presStyleCnt="0"/>
      <dgm:spPr/>
    </dgm:pt>
    <dgm:pt modelId="{FAF59E87-2E87-4B5D-A906-D39740BD380F}" type="pres">
      <dgm:prSet presAssocID="{79DC3A84-F525-41AF-AC25-BF03630474A9}" presName="thinLine2b" presStyleLbl="callout" presStyleIdx="2" presStyleCnt="3"/>
      <dgm:spPr/>
    </dgm:pt>
    <dgm:pt modelId="{A1243E10-C03C-43A8-B5D8-1EB853566DA1}" type="pres">
      <dgm:prSet presAssocID="{79DC3A84-F525-41AF-AC25-BF03630474A9}" presName="vertSpace2b" presStyleCnt="0"/>
      <dgm:spPr/>
    </dgm:pt>
  </dgm:ptLst>
  <dgm:cxnLst>
    <dgm:cxn modelId="{97E70E01-8122-40D8-9AF7-B2827E38294E}" srcId="{9AE9C01A-0103-4CB8-846D-B8FB8C47314E}" destId="{9C20EBD2-60EE-424A-BEDE-7AA48E6E8C76}" srcOrd="0" destOrd="0" parTransId="{875FAAB3-FD39-484B-AF88-B406CFD3A2EC}" sibTransId="{294BD4B5-4D65-4FC4-A067-4D1147A33429}"/>
    <dgm:cxn modelId="{1E8AAC07-43CC-4B9C-9B70-3D57EF5856F8}" type="presOf" srcId="{1F8F2C8B-63AB-4538-AAC5-8B7D69FB1321}" destId="{A88EF633-408D-4792-BB7D-6AC3ACF0F498}" srcOrd="0" destOrd="0" presId="urn:microsoft.com/office/officeart/2008/layout/LinedList"/>
    <dgm:cxn modelId="{829A2112-6C39-46B9-B4B4-77D019B2ED9A}" type="presOf" srcId="{9AE9C01A-0103-4CB8-846D-B8FB8C47314E}" destId="{544EA820-963A-48F0-A016-A7035F809059}" srcOrd="0" destOrd="0" presId="urn:microsoft.com/office/officeart/2008/layout/LinedList"/>
    <dgm:cxn modelId="{98421022-9C60-4EEA-8B8F-DE619A96C921}" type="presOf" srcId="{79DC3A84-F525-41AF-AC25-BF03630474A9}" destId="{AFC689C0-BC49-4820-895E-53FBE093E875}" srcOrd="0" destOrd="0" presId="urn:microsoft.com/office/officeart/2008/layout/LinedList"/>
    <dgm:cxn modelId="{B8683A2B-78F1-43FF-961B-16155FCCFEF9}" srcId="{9AE9C01A-0103-4CB8-846D-B8FB8C47314E}" destId="{1F8F2C8B-63AB-4538-AAC5-8B7D69FB1321}" srcOrd="1" destOrd="0" parTransId="{6A79F88D-DF3B-4683-92DF-B481C3534C4F}" sibTransId="{72BB6BBE-B151-4A2C-935B-3D1A82C33EA6}"/>
    <dgm:cxn modelId="{01E2705D-BE5F-4679-8FA6-47559175763D}" type="presOf" srcId="{D18908BC-EAE5-4850-94DB-078B1661EC80}" destId="{BCF53EBE-5FB2-4889-AA45-4AECAA7784CB}" srcOrd="0" destOrd="0" presId="urn:microsoft.com/office/officeart/2008/layout/LinedList"/>
    <dgm:cxn modelId="{5CA07469-3BA5-453D-9ED3-3D4C851CE669}" srcId="{9AE9C01A-0103-4CB8-846D-B8FB8C47314E}" destId="{79DC3A84-F525-41AF-AC25-BF03630474A9}" srcOrd="2" destOrd="0" parTransId="{B2538507-2BD8-45AF-8549-5382378B19FB}" sibTransId="{4938A534-F381-47AA-BB61-CAB5440DEB06}"/>
    <dgm:cxn modelId="{CC972357-094B-453B-94D1-67FE76C7C6C2}" type="presOf" srcId="{9C20EBD2-60EE-424A-BEDE-7AA48E6E8C76}" destId="{02E5B9CE-2524-49BD-82CF-401ED976FB44}" srcOrd="0" destOrd="0" presId="urn:microsoft.com/office/officeart/2008/layout/LinedList"/>
    <dgm:cxn modelId="{D6CD2F78-A034-4208-8A08-0C46CFC604D5}" srcId="{D18908BC-EAE5-4850-94DB-078B1661EC80}" destId="{9AE9C01A-0103-4CB8-846D-B8FB8C47314E}" srcOrd="0" destOrd="0" parTransId="{52E7956F-0A27-42DE-9766-E6399854524E}" sibTransId="{D402DAFE-9046-4236-9F0F-94D99DB1AE40}"/>
    <dgm:cxn modelId="{5A02FF9A-5629-4830-AB47-EDAD140364E7}" type="presParOf" srcId="{BCF53EBE-5FB2-4889-AA45-4AECAA7784CB}" destId="{BABC4E9F-9577-4E6C-B479-53BE4D15BA40}" srcOrd="0" destOrd="0" presId="urn:microsoft.com/office/officeart/2008/layout/LinedList"/>
    <dgm:cxn modelId="{9FD4FC08-EE4B-43E4-8468-42AA7C8D0CC2}" type="presParOf" srcId="{BCF53EBE-5FB2-4889-AA45-4AECAA7784CB}" destId="{BBBE542E-782B-4F75-97FB-8D2806589C1B}" srcOrd="1" destOrd="0" presId="urn:microsoft.com/office/officeart/2008/layout/LinedList"/>
    <dgm:cxn modelId="{535F8C14-7636-4226-A9CF-BCB391946D72}" type="presParOf" srcId="{BBBE542E-782B-4F75-97FB-8D2806589C1B}" destId="{544EA820-963A-48F0-A016-A7035F809059}" srcOrd="0" destOrd="0" presId="urn:microsoft.com/office/officeart/2008/layout/LinedList"/>
    <dgm:cxn modelId="{5069BBC4-D1F6-468F-9933-2B0C7FEB4512}" type="presParOf" srcId="{BBBE542E-782B-4F75-97FB-8D2806589C1B}" destId="{3C91A7BE-CA15-48AC-9436-4019067F21F8}" srcOrd="1" destOrd="0" presId="urn:microsoft.com/office/officeart/2008/layout/LinedList"/>
    <dgm:cxn modelId="{41FB807C-E529-4598-BE36-8FD21A91FDF2}" type="presParOf" srcId="{3C91A7BE-CA15-48AC-9436-4019067F21F8}" destId="{EF1B6F38-BB04-4E06-AEE8-A725040D87BC}" srcOrd="0" destOrd="0" presId="urn:microsoft.com/office/officeart/2008/layout/LinedList"/>
    <dgm:cxn modelId="{CADB0E1E-C1C5-4F26-80DB-B51D0EAA7430}" type="presParOf" srcId="{3C91A7BE-CA15-48AC-9436-4019067F21F8}" destId="{FDD4F3FA-6320-42DC-B79C-5CC065EC7308}" srcOrd="1" destOrd="0" presId="urn:microsoft.com/office/officeart/2008/layout/LinedList"/>
    <dgm:cxn modelId="{D5F74D41-CFCF-425A-8D77-124409455D33}" type="presParOf" srcId="{FDD4F3FA-6320-42DC-B79C-5CC065EC7308}" destId="{5235FD48-5B66-450F-B8CD-8A776081A689}" srcOrd="0" destOrd="0" presId="urn:microsoft.com/office/officeart/2008/layout/LinedList"/>
    <dgm:cxn modelId="{6D8D3B17-1333-429B-BDA8-211FABEE07C5}" type="presParOf" srcId="{FDD4F3FA-6320-42DC-B79C-5CC065EC7308}" destId="{02E5B9CE-2524-49BD-82CF-401ED976FB44}" srcOrd="1" destOrd="0" presId="urn:microsoft.com/office/officeart/2008/layout/LinedList"/>
    <dgm:cxn modelId="{8E75B1E9-3C17-4360-B12B-297C0BDC7FF3}" type="presParOf" srcId="{FDD4F3FA-6320-42DC-B79C-5CC065EC7308}" destId="{D664B899-3503-4CD5-84CC-A7813EAA8BA3}" srcOrd="2" destOrd="0" presId="urn:microsoft.com/office/officeart/2008/layout/LinedList"/>
    <dgm:cxn modelId="{7DFA581E-9C03-40C4-8B36-58677C4F3110}" type="presParOf" srcId="{3C91A7BE-CA15-48AC-9436-4019067F21F8}" destId="{FE7B089C-ED68-4107-994A-529D4C162367}" srcOrd="2" destOrd="0" presId="urn:microsoft.com/office/officeart/2008/layout/LinedList"/>
    <dgm:cxn modelId="{52095AFA-4AC9-4D7C-9AE6-D0D12636785D}" type="presParOf" srcId="{3C91A7BE-CA15-48AC-9436-4019067F21F8}" destId="{AC7780A0-75C7-4928-AAD1-DEAFF20BDCA6}" srcOrd="3" destOrd="0" presId="urn:microsoft.com/office/officeart/2008/layout/LinedList"/>
    <dgm:cxn modelId="{086BF064-9F2C-47C2-A5F3-0E18301CF337}" type="presParOf" srcId="{3C91A7BE-CA15-48AC-9436-4019067F21F8}" destId="{9A8E04CD-A6C4-4DA0-84E8-E1C331A11F1D}" srcOrd="4" destOrd="0" presId="urn:microsoft.com/office/officeart/2008/layout/LinedList"/>
    <dgm:cxn modelId="{E357EF0C-2696-43A9-8CF0-ACEEFD82ABFC}" type="presParOf" srcId="{9A8E04CD-A6C4-4DA0-84E8-E1C331A11F1D}" destId="{228A7888-3236-462A-86CD-BD97CBE76737}" srcOrd="0" destOrd="0" presId="urn:microsoft.com/office/officeart/2008/layout/LinedList"/>
    <dgm:cxn modelId="{5CDD7B0A-0446-4760-97D8-1A4575BF709F}" type="presParOf" srcId="{9A8E04CD-A6C4-4DA0-84E8-E1C331A11F1D}" destId="{A88EF633-408D-4792-BB7D-6AC3ACF0F498}" srcOrd="1" destOrd="0" presId="urn:microsoft.com/office/officeart/2008/layout/LinedList"/>
    <dgm:cxn modelId="{C93D2E85-332A-418F-AA11-37060C50FDA1}" type="presParOf" srcId="{9A8E04CD-A6C4-4DA0-84E8-E1C331A11F1D}" destId="{3309DE98-8BD0-4893-9FB3-D3DE1B2DE19A}" srcOrd="2" destOrd="0" presId="urn:microsoft.com/office/officeart/2008/layout/LinedList"/>
    <dgm:cxn modelId="{F3E6CEBF-0744-46FA-ADDE-5375DEB1CFF5}" type="presParOf" srcId="{3C91A7BE-CA15-48AC-9436-4019067F21F8}" destId="{6CC128DB-8907-4989-9E1D-68A4E3051D5A}" srcOrd="5" destOrd="0" presId="urn:microsoft.com/office/officeart/2008/layout/LinedList"/>
    <dgm:cxn modelId="{09401EFD-6D20-4F94-BC07-A51C110CF716}" type="presParOf" srcId="{3C91A7BE-CA15-48AC-9436-4019067F21F8}" destId="{719A4CA2-2565-497C-A4C7-E43513C192E9}" srcOrd="6" destOrd="0" presId="urn:microsoft.com/office/officeart/2008/layout/LinedList"/>
    <dgm:cxn modelId="{5086C601-0778-4695-8FE6-9130C17921D2}" type="presParOf" srcId="{3C91A7BE-CA15-48AC-9436-4019067F21F8}" destId="{5FF4B793-97EB-455D-A5CF-75C1A29E2DDB}" srcOrd="7" destOrd="0" presId="urn:microsoft.com/office/officeart/2008/layout/LinedList"/>
    <dgm:cxn modelId="{F4071C7C-9101-42AF-8EDD-7B99DC6DB2F0}" type="presParOf" srcId="{5FF4B793-97EB-455D-A5CF-75C1A29E2DDB}" destId="{6084FDBE-2C3A-435E-825D-1A0616641ADF}" srcOrd="0" destOrd="0" presId="urn:microsoft.com/office/officeart/2008/layout/LinedList"/>
    <dgm:cxn modelId="{68A90782-0D0E-48C3-96D2-5AAAAFD64E8F}" type="presParOf" srcId="{5FF4B793-97EB-455D-A5CF-75C1A29E2DDB}" destId="{AFC689C0-BC49-4820-895E-53FBE093E875}" srcOrd="1" destOrd="0" presId="urn:microsoft.com/office/officeart/2008/layout/LinedList"/>
    <dgm:cxn modelId="{5AC652C5-080C-497B-8FC5-C7EFFF128B91}" type="presParOf" srcId="{5FF4B793-97EB-455D-A5CF-75C1A29E2DDB}" destId="{7244637F-8B4D-4B0B-8BB7-159D927EF4C9}" srcOrd="2" destOrd="0" presId="urn:microsoft.com/office/officeart/2008/layout/LinedList"/>
    <dgm:cxn modelId="{793CEBFB-7E77-4B3A-A95D-95681A1DC4CF}" type="presParOf" srcId="{3C91A7BE-CA15-48AC-9436-4019067F21F8}" destId="{FAF59E87-2E87-4B5D-A906-D39740BD380F}" srcOrd="8" destOrd="0" presId="urn:microsoft.com/office/officeart/2008/layout/LinedList"/>
    <dgm:cxn modelId="{C8000E82-6B53-41A7-A0E7-E83BC7FB22F1}" type="presParOf" srcId="{3C91A7BE-CA15-48AC-9436-4019067F21F8}" destId="{A1243E10-C03C-43A8-B5D8-1EB853566DA1}"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47DDE8E-7F51-4DEF-8658-A39F964F70BC}"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GB"/>
        </a:p>
      </dgm:t>
    </dgm:pt>
    <dgm:pt modelId="{0A737D74-3775-48E3-B4A5-E655A924EF3A}">
      <dgm:prSet phldrT="[Text]" custT="1"/>
      <dgm:spPr/>
      <dgm:t>
        <a:bodyPr/>
        <a:lstStyle/>
        <a:p>
          <a:pPr>
            <a:buNone/>
          </a:pPr>
          <a:r>
            <a:rPr lang="en-GB" sz="2800" b="1" u="sng">
              <a:effectLst>
                <a:outerShdw blurRad="38100" dist="38100" dir="2700000" algn="tl">
                  <a:srgbClr val="000000">
                    <a:alpha val="43137"/>
                  </a:srgbClr>
                </a:outerShdw>
              </a:effectLst>
            </a:rPr>
            <a:t>ADRs:</a:t>
          </a:r>
          <a:endParaRPr lang="en-GB" sz="2800" b="1" u="sng" dirty="0">
            <a:effectLst>
              <a:outerShdw blurRad="38100" dist="38100" dir="2700000" algn="tl">
                <a:srgbClr val="000000">
                  <a:alpha val="43137"/>
                </a:srgbClr>
              </a:outerShdw>
            </a:effectLst>
          </a:endParaRPr>
        </a:p>
      </dgm:t>
    </dgm:pt>
    <dgm:pt modelId="{475E4EF4-9B8C-4798-8AAE-CC17981CA2A1}" type="parTrans" cxnId="{8E8DBA76-9916-4F08-AAB9-1AA991446BF8}">
      <dgm:prSet/>
      <dgm:spPr/>
      <dgm:t>
        <a:bodyPr/>
        <a:lstStyle/>
        <a:p>
          <a:endParaRPr lang="en-GB"/>
        </a:p>
      </dgm:t>
    </dgm:pt>
    <dgm:pt modelId="{20FC6513-8BB7-477F-9A0D-A8B308806C10}" type="sibTrans" cxnId="{8E8DBA76-9916-4F08-AAB9-1AA991446BF8}">
      <dgm:prSet/>
      <dgm:spPr/>
      <dgm:t>
        <a:bodyPr/>
        <a:lstStyle/>
        <a:p>
          <a:endParaRPr lang="en-GB"/>
        </a:p>
      </dgm:t>
    </dgm:pt>
    <dgm:pt modelId="{59650BD4-3080-4685-B7A0-0BA653F03024}">
      <dgm:prSet phldrT="[Text]"/>
      <dgm:spPr/>
      <dgm:t>
        <a:bodyPr/>
        <a:lstStyle/>
        <a:p>
          <a:r>
            <a:rPr lang="en-GB" sz="2100" dirty="0"/>
            <a:t>Headache, Flushing, Hypotension</a:t>
          </a:r>
        </a:p>
      </dgm:t>
    </dgm:pt>
    <dgm:pt modelId="{DD203311-8DB0-49A2-AD65-DA2DFDEA52CB}" type="parTrans" cxnId="{5DC46D04-B0DC-414E-B946-C4A81306EA4E}">
      <dgm:prSet/>
      <dgm:spPr/>
      <dgm:t>
        <a:bodyPr/>
        <a:lstStyle/>
        <a:p>
          <a:endParaRPr lang="en-GB"/>
        </a:p>
      </dgm:t>
    </dgm:pt>
    <dgm:pt modelId="{214D687E-6C01-48AA-B84F-8A532AD15117}" type="sibTrans" cxnId="{5DC46D04-B0DC-414E-B946-C4A81306EA4E}">
      <dgm:prSet/>
      <dgm:spPr/>
      <dgm:t>
        <a:bodyPr/>
        <a:lstStyle/>
        <a:p>
          <a:endParaRPr lang="en-GB"/>
        </a:p>
      </dgm:t>
    </dgm:pt>
    <dgm:pt modelId="{FC837413-9240-496B-B74E-BCB0D05CFEE8}">
      <dgm:prSet/>
      <dgm:spPr/>
      <dgm:t>
        <a:bodyPr/>
        <a:lstStyle/>
        <a:p>
          <a:endParaRPr lang="en-GB" sz="2100" dirty="0"/>
        </a:p>
      </dgm:t>
    </dgm:pt>
    <dgm:pt modelId="{12FD5E98-40CF-4AEF-A211-B110AE2FC230}" type="parTrans" cxnId="{23203398-047E-4320-908A-AAFD6EC8C41C}">
      <dgm:prSet/>
      <dgm:spPr/>
      <dgm:t>
        <a:bodyPr/>
        <a:lstStyle/>
        <a:p>
          <a:endParaRPr lang="en-GB"/>
        </a:p>
      </dgm:t>
    </dgm:pt>
    <dgm:pt modelId="{02CF61A3-666C-4D0E-9D37-9D9E55FB592E}" type="sibTrans" cxnId="{23203398-047E-4320-908A-AAFD6EC8C41C}">
      <dgm:prSet/>
      <dgm:spPr/>
      <dgm:t>
        <a:bodyPr/>
        <a:lstStyle/>
        <a:p>
          <a:endParaRPr lang="en-GB"/>
        </a:p>
      </dgm:t>
    </dgm:pt>
    <dgm:pt modelId="{C1ABC76F-5886-431C-8844-81C1D0D5604A}">
      <dgm:prSet/>
      <dgm:spPr/>
      <dgm:t>
        <a:bodyPr/>
        <a:lstStyle/>
        <a:p>
          <a:endParaRPr lang="en-GB" sz="2100" dirty="0"/>
        </a:p>
      </dgm:t>
    </dgm:pt>
    <dgm:pt modelId="{8876CE83-E344-4454-8DC8-15677BAD89E1}" type="parTrans" cxnId="{BEFE9BD1-0647-405F-A0C1-DF3A83381D81}">
      <dgm:prSet/>
      <dgm:spPr/>
      <dgm:t>
        <a:bodyPr/>
        <a:lstStyle/>
        <a:p>
          <a:endParaRPr lang="en-GB"/>
        </a:p>
      </dgm:t>
    </dgm:pt>
    <dgm:pt modelId="{6580EACB-A19E-460B-B8D8-8873762092F8}" type="sibTrans" cxnId="{BEFE9BD1-0647-405F-A0C1-DF3A83381D81}">
      <dgm:prSet/>
      <dgm:spPr/>
      <dgm:t>
        <a:bodyPr/>
        <a:lstStyle/>
        <a:p>
          <a:endParaRPr lang="en-GB"/>
        </a:p>
      </dgm:t>
    </dgm:pt>
    <dgm:pt modelId="{E84D528E-C24B-4999-BA00-CCDC8E04ED65}">
      <dgm:prSet/>
      <dgm:spPr/>
      <dgm:t>
        <a:bodyPr/>
        <a:lstStyle/>
        <a:p>
          <a:endParaRPr lang="en-GB" sz="2100" dirty="0"/>
        </a:p>
      </dgm:t>
    </dgm:pt>
    <dgm:pt modelId="{3C6DB150-1174-47F6-B924-4C26183FD6B7}" type="parTrans" cxnId="{0DC733D1-EC62-49A1-8282-DBAE98E3C4B2}">
      <dgm:prSet/>
      <dgm:spPr/>
      <dgm:t>
        <a:bodyPr/>
        <a:lstStyle/>
        <a:p>
          <a:endParaRPr lang="en-GB"/>
        </a:p>
      </dgm:t>
    </dgm:pt>
    <dgm:pt modelId="{EF3AEB83-4A1D-41B0-B34C-C27A7A5F5CA9}" type="sibTrans" cxnId="{0DC733D1-EC62-49A1-8282-DBAE98E3C4B2}">
      <dgm:prSet/>
      <dgm:spPr/>
      <dgm:t>
        <a:bodyPr/>
        <a:lstStyle/>
        <a:p>
          <a:endParaRPr lang="en-GB"/>
        </a:p>
      </dgm:t>
    </dgm:pt>
    <dgm:pt modelId="{1F8CD6F7-9056-49C9-966A-42E4643BFED1}">
      <dgm:prSet/>
      <dgm:spPr/>
      <dgm:t>
        <a:bodyPr/>
        <a:lstStyle/>
        <a:p>
          <a:r>
            <a:rPr lang="en-GB" sz="2100" dirty="0"/>
            <a:t>Nifedipine: Tachycardia</a:t>
          </a:r>
        </a:p>
      </dgm:t>
    </dgm:pt>
    <dgm:pt modelId="{A2DB8B7E-53C3-4EA4-8399-3BBAA8B776FD}" type="parTrans" cxnId="{BC56047A-EBC9-4B46-9578-26591E5C7FBC}">
      <dgm:prSet/>
      <dgm:spPr/>
      <dgm:t>
        <a:bodyPr/>
        <a:lstStyle/>
        <a:p>
          <a:endParaRPr lang="en-GB"/>
        </a:p>
      </dgm:t>
    </dgm:pt>
    <dgm:pt modelId="{A2E5A3D1-A60F-4C67-B656-9D3027EFF614}" type="sibTrans" cxnId="{BC56047A-EBC9-4B46-9578-26591E5C7FBC}">
      <dgm:prSet/>
      <dgm:spPr/>
      <dgm:t>
        <a:bodyPr/>
        <a:lstStyle/>
        <a:p>
          <a:endParaRPr lang="en-GB"/>
        </a:p>
      </dgm:t>
    </dgm:pt>
    <dgm:pt modelId="{2FBB9D45-8AFE-4748-B69A-6CBD478D179F}">
      <dgm:prSet/>
      <dgm:spPr/>
      <dgm:t>
        <a:bodyPr/>
        <a:lstStyle/>
        <a:p>
          <a:r>
            <a:rPr lang="pt-BR" sz="2100" dirty="0"/>
            <a:t>Verapamil &amp; Diltiazem: Peripheral edema (ankle edema)</a:t>
          </a:r>
          <a:endParaRPr lang="en-GB" sz="2100" dirty="0"/>
        </a:p>
      </dgm:t>
    </dgm:pt>
    <dgm:pt modelId="{39AF63EB-0319-496E-BB20-D2EFAAB8BAA4}" type="parTrans" cxnId="{FB56D387-89BF-44AA-851E-FE152BAE9FC1}">
      <dgm:prSet/>
      <dgm:spPr/>
      <dgm:t>
        <a:bodyPr/>
        <a:lstStyle/>
        <a:p>
          <a:endParaRPr lang="en-GB"/>
        </a:p>
      </dgm:t>
    </dgm:pt>
    <dgm:pt modelId="{9BE80B27-02CB-48E6-8700-40EA13448B2B}" type="sibTrans" cxnId="{FB56D387-89BF-44AA-851E-FE152BAE9FC1}">
      <dgm:prSet/>
      <dgm:spPr/>
      <dgm:t>
        <a:bodyPr/>
        <a:lstStyle/>
        <a:p>
          <a:endParaRPr lang="en-GB"/>
        </a:p>
      </dgm:t>
    </dgm:pt>
    <dgm:pt modelId="{5A8FEA27-150E-421B-AD19-8AF0C898136E}">
      <dgm:prSet/>
      <dgm:spPr/>
      <dgm:t>
        <a:bodyPr/>
        <a:lstStyle/>
        <a:p>
          <a:r>
            <a:rPr lang="en-GB" sz="2100" dirty="0"/>
            <a:t>Verapamil: Constipation.</a:t>
          </a:r>
        </a:p>
      </dgm:t>
    </dgm:pt>
    <dgm:pt modelId="{D6B46099-D844-47D1-BBC6-917179E1F3AB}" type="parTrans" cxnId="{DC5C2AB8-4ECC-43E5-B450-44357C0AF2AD}">
      <dgm:prSet/>
      <dgm:spPr/>
      <dgm:t>
        <a:bodyPr/>
        <a:lstStyle/>
        <a:p>
          <a:endParaRPr lang="en-GB"/>
        </a:p>
      </dgm:t>
    </dgm:pt>
    <dgm:pt modelId="{80083A32-5253-4866-8B9F-6A763CE872A6}" type="sibTrans" cxnId="{DC5C2AB8-4ECC-43E5-B450-44357C0AF2AD}">
      <dgm:prSet/>
      <dgm:spPr/>
      <dgm:t>
        <a:bodyPr/>
        <a:lstStyle/>
        <a:p>
          <a:endParaRPr lang="en-GB"/>
        </a:p>
      </dgm:t>
    </dgm:pt>
    <dgm:pt modelId="{8E6500A0-8A0E-4994-9B17-17CB10024C56}" type="pres">
      <dgm:prSet presAssocID="{047DDE8E-7F51-4DEF-8658-A39F964F70BC}" presName="linear" presStyleCnt="0">
        <dgm:presLayoutVars>
          <dgm:animLvl val="lvl"/>
          <dgm:resizeHandles val="exact"/>
        </dgm:presLayoutVars>
      </dgm:prSet>
      <dgm:spPr/>
    </dgm:pt>
    <dgm:pt modelId="{454A8240-1D62-4109-9C04-FD4B8BF9769B}" type="pres">
      <dgm:prSet presAssocID="{0A737D74-3775-48E3-B4A5-E655A924EF3A}" presName="parentText" presStyleLbl="node1" presStyleIdx="0" presStyleCnt="1">
        <dgm:presLayoutVars>
          <dgm:chMax val="0"/>
          <dgm:bulletEnabled val="1"/>
        </dgm:presLayoutVars>
      </dgm:prSet>
      <dgm:spPr/>
    </dgm:pt>
    <dgm:pt modelId="{6505591E-F9EF-4562-B86C-497D90362EB8}" type="pres">
      <dgm:prSet presAssocID="{0A737D74-3775-48E3-B4A5-E655A924EF3A}" presName="childText" presStyleLbl="revTx" presStyleIdx="0" presStyleCnt="1">
        <dgm:presLayoutVars>
          <dgm:bulletEnabled val="1"/>
        </dgm:presLayoutVars>
      </dgm:prSet>
      <dgm:spPr/>
    </dgm:pt>
  </dgm:ptLst>
  <dgm:cxnLst>
    <dgm:cxn modelId="{E7A42601-3F0A-4EF5-A3C6-83FC2B133FC5}" type="presOf" srcId="{59650BD4-3080-4685-B7A0-0BA653F03024}" destId="{6505591E-F9EF-4562-B86C-497D90362EB8}" srcOrd="0" destOrd="0" presId="urn:microsoft.com/office/officeart/2005/8/layout/vList2"/>
    <dgm:cxn modelId="{5DC46D04-B0DC-414E-B946-C4A81306EA4E}" srcId="{0A737D74-3775-48E3-B4A5-E655A924EF3A}" destId="{59650BD4-3080-4685-B7A0-0BA653F03024}" srcOrd="0" destOrd="0" parTransId="{DD203311-8DB0-49A2-AD65-DA2DFDEA52CB}" sibTransId="{214D687E-6C01-48AA-B84F-8A532AD15117}"/>
    <dgm:cxn modelId="{A7A7B708-AE7A-4A1A-8FAD-391C4F3F68DB}" type="presOf" srcId="{5A8FEA27-150E-421B-AD19-8AF0C898136E}" destId="{6505591E-F9EF-4562-B86C-497D90362EB8}" srcOrd="0" destOrd="3" presId="urn:microsoft.com/office/officeart/2005/8/layout/vList2"/>
    <dgm:cxn modelId="{5BB5D51F-8758-467D-B36B-DF697E1A3E30}" type="presOf" srcId="{E84D528E-C24B-4999-BA00-CCDC8E04ED65}" destId="{6505591E-F9EF-4562-B86C-497D90362EB8}" srcOrd="0" destOrd="4" presId="urn:microsoft.com/office/officeart/2005/8/layout/vList2"/>
    <dgm:cxn modelId="{C6F47030-03D3-40E8-97CD-4B9F1C1368C7}" type="presOf" srcId="{FC837413-9240-496B-B74E-BCB0D05CFEE8}" destId="{6505591E-F9EF-4562-B86C-497D90362EB8}" srcOrd="0" destOrd="6" presId="urn:microsoft.com/office/officeart/2005/8/layout/vList2"/>
    <dgm:cxn modelId="{E11D6B67-3D94-4BF2-94DB-E1D79054E0B6}" type="presOf" srcId="{0A737D74-3775-48E3-B4A5-E655A924EF3A}" destId="{454A8240-1D62-4109-9C04-FD4B8BF9769B}" srcOrd="0" destOrd="0" presId="urn:microsoft.com/office/officeart/2005/8/layout/vList2"/>
    <dgm:cxn modelId="{6DA9FC6A-A0E1-481F-9104-8C2137828F25}" type="presOf" srcId="{1F8CD6F7-9056-49C9-966A-42E4643BFED1}" destId="{6505591E-F9EF-4562-B86C-497D90362EB8}" srcOrd="0" destOrd="1" presId="urn:microsoft.com/office/officeart/2005/8/layout/vList2"/>
    <dgm:cxn modelId="{028C8D6B-0CD2-4694-8F53-2C7DB0C348A9}" type="presOf" srcId="{047DDE8E-7F51-4DEF-8658-A39F964F70BC}" destId="{8E6500A0-8A0E-4994-9B17-17CB10024C56}" srcOrd="0" destOrd="0" presId="urn:microsoft.com/office/officeart/2005/8/layout/vList2"/>
    <dgm:cxn modelId="{8E8DBA76-9916-4F08-AAB9-1AA991446BF8}" srcId="{047DDE8E-7F51-4DEF-8658-A39F964F70BC}" destId="{0A737D74-3775-48E3-B4A5-E655A924EF3A}" srcOrd="0" destOrd="0" parTransId="{475E4EF4-9B8C-4798-8AAE-CC17981CA2A1}" sibTransId="{20FC6513-8BB7-477F-9A0D-A8B308806C10}"/>
    <dgm:cxn modelId="{BC56047A-EBC9-4B46-9578-26591E5C7FBC}" srcId="{0A737D74-3775-48E3-B4A5-E655A924EF3A}" destId="{1F8CD6F7-9056-49C9-966A-42E4643BFED1}" srcOrd="1" destOrd="0" parTransId="{A2DB8B7E-53C3-4EA4-8399-3BBAA8B776FD}" sibTransId="{A2E5A3D1-A60F-4C67-B656-9D3027EFF614}"/>
    <dgm:cxn modelId="{2AD85885-BC8A-4075-9F02-E1351867655E}" type="presOf" srcId="{2FBB9D45-8AFE-4748-B69A-6CBD478D179F}" destId="{6505591E-F9EF-4562-B86C-497D90362EB8}" srcOrd="0" destOrd="2" presId="urn:microsoft.com/office/officeart/2005/8/layout/vList2"/>
    <dgm:cxn modelId="{FB56D387-89BF-44AA-851E-FE152BAE9FC1}" srcId="{0A737D74-3775-48E3-B4A5-E655A924EF3A}" destId="{2FBB9D45-8AFE-4748-B69A-6CBD478D179F}" srcOrd="2" destOrd="0" parTransId="{39AF63EB-0319-496E-BB20-D2EFAAB8BAA4}" sibTransId="{9BE80B27-02CB-48E6-8700-40EA13448B2B}"/>
    <dgm:cxn modelId="{23203398-047E-4320-908A-AAFD6EC8C41C}" srcId="{0A737D74-3775-48E3-B4A5-E655A924EF3A}" destId="{FC837413-9240-496B-B74E-BCB0D05CFEE8}" srcOrd="6" destOrd="0" parTransId="{12FD5E98-40CF-4AEF-A211-B110AE2FC230}" sibTransId="{02CF61A3-666C-4D0E-9D37-9D9E55FB592E}"/>
    <dgm:cxn modelId="{DC5C2AB8-4ECC-43E5-B450-44357C0AF2AD}" srcId="{0A737D74-3775-48E3-B4A5-E655A924EF3A}" destId="{5A8FEA27-150E-421B-AD19-8AF0C898136E}" srcOrd="3" destOrd="0" parTransId="{D6B46099-D844-47D1-BBC6-917179E1F3AB}" sibTransId="{80083A32-5253-4866-8B9F-6A763CE872A6}"/>
    <dgm:cxn modelId="{7C11BDBF-86EF-4727-8EA4-78A2BDAF1D1F}" type="presOf" srcId="{C1ABC76F-5886-431C-8844-81C1D0D5604A}" destId="{6505591E-F9EF-4562-B86C-497D90362EB8}" srcOrd="0" destOrd="5" presId="urn:microsoft.com/office/officeart/2005/8/layout/vList2"/>
    <dgm:cxn modelId="{0DC733D1-EC62-49A1-8282-DBAE98E3C4B2}" srcId="{0A737D74-3775-48E3-B4A5-E655A924EF3A}" destId="{E84D528E-C24B-4999-BA00-CCDC8E04ED65}" srcOrd="4" destOrd="0" parTransId="{3C6DB150-1174-47F6-B924-4C26183FD6B7}" sibTransId="{EF3AEB83-4A1D-41B0-B34C-C27A7A5F5CA9}"/>
    <dgm:cxn modelId="{BEFE9BD1-0647-405F-A0C1-DF3A83381D81}" srcId="{0A737D74-3775-48E3-B4A5-E655A924EF3A}" destId="{C1ABC76F-5886-431C-8844-81C1D0D5604A}" srcOrd="5" destOrd="0" parTransId="{8876CE83-E344-4454-8DC8-15677BAD89E1}" sibTransId="{6580EACB-A19E-460B-B8D8-8873762092F8}"/>
    <dgm:cxn modelId="{8936E9A3-FE9C-4219-A7D3-6C2DEDBC0C67}" type="presParOf" srcId="{8E6500A0-8A0E-4994-9B17-17CB10024C56}" destId="{454A8240-1D62-4109-9C04-FD4B8BF9769B}" srcOrd="0" destOrd="0" presId="urn:microsoft.com/office/officeart/2005/8/layout/vList2"/>
    <dgm:cxn modelId="{0593731D-D34B-4016-B038-9D8F6FB116CF}" type="presParOf" srcId="{8E6500A0-8A0E-4994-9B17-17CB10024C56}" destId="{6505591E-F9EF-4562-B86C-497D90362EB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47DDE8E-7F51-4DEF-8658-A39F964F70BC}"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GB"/>
        </a:p>
      </dgm:t>
    </dgm:pt>
    <dgm:pt modelId="{0A737D74-3775-48E3-B4A5-E655A924EF3A}">
      <dgm:prSet phldrT="[Text]" custT="1"/>
      <dgm:spPr/>
      <dgm:t>
        <a:bodyPr/>
        <a:lstStyle/>
        <a:p>
          <a:pPr>
            <a:buNone/>
          </a:pPr>
          <a:r>
            <a:rPr lang="en-GB" sz="2800" b="1" u="sng" dirty="0">
              <a:effectLst>
                <a:outerShdw blurRad="38100" dist="38100" dir="2700000" algn="tl">
                  <a:srgbClr val="000000">
                    <a:alpha val="43137"/>
                  </a:srgbClr>
                </a:outerShdw>
              </a:effectLst>
            </a:rPr>
            <a:t>Vasodilators:</a:t>
          </a:r>
        </a:p>
      </dgm:t>
    </dgm:pt>
    <dgm:pt modelId="{475E4EF4-9B8C-4798-8AAE-CC17981CA2A1}" type="parTrans" cxnId="{8E8DBA76-9916-4F08-AAB9-1AA991446BF8}">
      <dgm:prSet/>
      <dgm:spPr/>
      <dgm:t>
        <a:bodyPr/>
        <a:lstStyle/>
        <a:p>
          <a:endParaRPr lang="en-GB"/>
        </a:p>
      </dgm:t>
    </dgm:pt>
    <dgm:pt modelId="{20FC6513-8BB7-477F-9A0D-A8B308806C10}" type="sibTrans" cxnId="{8E8DBA76-9916-4F08-AAB9-1AA991446BF8}">
      <dgm:prSet/>
      <dgm:spPr/>
      <dgm:t>
        <a:bodyPr/>
        <a:lstStyle/>
        <a:p>
          <a:endParaRPr lang="en-GB"/>
        </a:p>
      </dgm:t>
    </dgm:pt>
    <dgm:pt modelId="{59650BD4-3080-4685-B7A0-0BA653F03024}">
      <dgm:prSet phldrT="[Text]"/>
      <dgm:spPr/>
      <dgm:t>
        <a:bodyPr/>
        <a:lstStyle/>
        <a:p>
          <a:r>
            <a:rPr lang="en-GB" sz="2100" dirty="0"/>
            <a:t>Classified into arterial, venous or mixed vasodilators</a:t>
          </a:r>
        </a:p>
      </dgm:t>
    </dgm:pt>
    <dgm:pt modelId="{DD203311-8DB0-49A2-AD65-DA2DFDEA52CB}" type="parTrans" cxnId="{5DC46D04-B0DC-414E-B946-C4A81306EA4E}">
      <dgm:prSet/>
      <dgm:spPr/>
      <dgm:t>
        <a:bodyPr/>
        <a:lstStyle/>
        <a:p>
          <a:endParaRPr lang="en-GB"/>
        </a:p>
      </dgm:t>
    </dgm:pt>
    <dgm:pt modelId="{214D687E-6C01-48AA-B84F-8A532AD15117}" type="sibTrans" cxnId="{5DC46D04-B0DC-414E-B946-C4A81306EA4E}">
      <dgm:prSet/>
      <dgm:spPr/>
      <dgm:t>
        <a:bodyPr/>
        <a:lstStyle/>
        <a:p>
          <a:endParaRPr lang="en-GB"/>
        </a:p>
      </dgm:t>
    </dgm:pt>
    <dgm:pt modelId="{FC837413-9240-496B-B74E-BCB0D05CFEE8}">
      <dgm:prSet/>
      <dgm:spPr/>
      <dgm:t>
        <a:bodyPr/>
        <a:lstStyle/>
        <a:p>
          <a:pPr rtl="0"/>
          <a:endParaRPr lang="en-GB" sz="2100" dirty="0"/>
        </a:p>
      </dgm:t>
    </dgm:pt>
    <dgm:pt modelId="{12FD5E98-40CF-4AEF-A211-B110AE2FC230}" type="parTrans" cxnId="{23203398-047E-4320-908A-AAFD6EC8C41C}">
      <dgm:prSet/>
      <dgm:spPr/>
      <dgm:t>
        <a:bodyPr/>
        <a:lstStyle/>
        <a:p>
          <a:endParaRPr lang="en-GB"/>
        </a:p>
      </dgm:t>
    </dgm:pt>
    <dgm:pt modelId="{02CF61A3-666C-4D0E-9D37-9D9E55FB592E}" type="sibTrans" cxnId="{23203398-047E-4320-908A-AAFD6EC8C41C}">
      <dgm:prSet/>
      <dgm:spPr/>
      <dgm:t>
        <a:bodyPr/>
        <a:lstStyle/>
        <a:p>
          <a:endParaRPr lang="en-GB"/>
        </a:p>
      </dgm:t>
    </dgm:pt>
    <dgm:pt modelId="{1F8CD6F7-9056-49C9-966A-42E4643BFED1}">
      <dgm:prSet/>
      <dgm:spPr/>
      <dgm:t>
        <a:bodyPr/>
        <a:lstStyle/>
        <a:p>
          <a:r>
            <a:rPr lang="en-GB" sz="2100" dirty="0"/>
            <a:t>Once vasodilators are administered, fall in BP produced, will activate the sympathetic system &amp; the RAAS.</a:t>
          </a:r>
        </a:p>
      </dgm:t>
    </dgm:pt>
    <dgm:pt modelId="{A2DB8B7E-53C3-4EA4-8399-3BBAA8B776FD}" type="parTrans" cxnId="{BC56047A-EBC9-4B46-9578-26591E5C7FBC}">
      <dgm:prSet/>
      <dgm:spPr/>
      <dgm:t>
        <a:bodyPr/>
        <a:lstStyle/>
        <a:p>
          <a:endParaRPr lang="en-GB"/>
        </a:p>
      </dgm:t>
    </dgm:pt>
    <dgm:pt modelId="{A2E5A3D1-A60F-4C67-B656-9D3027EFF614}" type="sibTrans" cxnId="{BC56047A-EBC9-4B46-9578-26591E5C7FBC}">
      <dgm:prSet/>
      <dgm:spPr/>
      <dgm:t>
        <a:bodyPr/>
        <a:lstStyle/>
        <a:p>
          <a:endParaRPr lang="en-GB"/>
        </a:p>
      </dgm:t>
    </dgm:pt>
    <dgm:pt modelId="{DC364EB6-3A30-487F-8386-52B9FEA42367}">
      <dgm:prSet/>
      <dgm:spPr/>
      <dgm:t>
        <a:bodyPr/>
        <a:lstStyle/>
        <a:p>
          <a:endParaRPr lang="en-GB" sz="2100" dirty="0"/>
        </a:p>
      </dgm:t>
    </dgm:pt>
    <dgm:pt modelId="{4E689ECD-4BC1-44F0-A250-B9577289973B}" type="parTrans" cxnId="{B8155B7D-0541-484D-BB35-1FD9664EDD63}">
      <dgm:prSet/>
      <dgm:spPr/>
      <dgm:t>
        <a:bodyPr/>
        <a:lstStyle/>
        <a:p>
          <a:endParaRPr lang="en-GB"/>
        </a:p>
      </dgm:t>
    </dgm:pt>
    <dgm:pt modelId="{CB5C41AE-9DB5-43F6-9590-21FE5E796E35}" type="sibTrans" cxnId="{B8155B7D-0541-484D-BB35-1FD9664EDD63}">
      <dgm:prSet/>
      <dgm:spPr/>
      <dgm:t>
        <a:bodyPr/>
        <a:lstStyle/>
        <a:p>
          <a:endParaRPr lang="en-GB"/>
        </a:p>
      </dgm:t>
    </dgm:pt>
    <dgm:pt modelId="{8E6500A0-8A0E-4994-9B17-17CB10024C56}" type="pres">
      <dgm:prSet presAssocID="{047DDE8E-7F51-4DEF-8658-A39F964F70BC}" presName="linear" presStyleCnt="0">
        <dgm:presLayoutVars>
          <dgm:animLvl val="lvl"/>
          <dgm:resizeHandles val="exact"/>
        </dgm:presLayoutVars>
      </dgm:prSet>
      <dgm:spPr/>
    </dgm:pt>
    <dgm:pt modelId="{454A8240-1D62-4109-9C04-FD4B8BF9769B}" type="pres">
      <dgm:prSet presAssocID="{0A737D74-3775-48E3-B4A5-E655A924EF3A}" presName="parentText" presStyleLbl="node1" presStyleIdx="0" presStyleCnt="1">
        <dgm:presLayoutVars>
          <dgm:chMax val="0"/>
          <dgm:bulletEnabled val="1"/>
        </dgm:presLayoutVars>
      </dgm:prSet>
      <dgm:spPr/>
    </dgm:pt>
    <dgm:pt modelId="{6505591E-F9EF-4562-B86C-497D90362EB8}" type="pres">
      <dgm:prSet presAssocID="{0A737D74-3775-48E3-B4A5-E655A924EF3A}" presName="childText" presStyleLbl="revTx" presStyleIdx="0" presStyleCnt="1">
        <dgm:presLayoutVars>
          <dgm:bulletEnabled val="1"/>
        </dgm:presLayoutVars>
      </dgm:prSet>
      <dgm:spPr/>
    </dgm:pt>
  </dgm:ptLst>
  <dgm:cxnLst>
    <dgm:cxn modelId="{E7A42601-3F0A-4EF5-A3C6-83FC2B133FC5}" type="presOf" srcId="{59650BD4-3080-4685-B7A0-0BA653F03024}" destId="{6505591E-F9EF-4562-B86C-497D90362EB8}" srcOrd="0" destOrd="0" presId="urn:microsoft.com/office/officeart/2005/8/layout/vList2"/>
    <dgm:cxn modelId="{5DC46D04-B0DC-414E-B946-C4A81306EA4E}" srcId="{0A737D74-3775-48E3-B4A5-E655A924EF3A}" destId="{59650BD4-3080-4685-B7A0-0BA653F03024}" srcOrd="0" destOrd="0" parTransId="{DD203311-8DB0-49A2-AD65-DA2DFDEA52CB}" sibTransId="{214D687E-6C01-48AA-B84F-8A532AD15117}"/>
    <dgm:cxn modelId="{C6F47030-03D3-40E8-97CD-4B9F1C1368C7}" type="presOf" srcId="{FC837413-9240-496B-B74E-BCB0D05CFEE8}" destId="{6505591E-F9EF-4562-B86C-497D90362EB8}" srcOrd="0" destOrd="3" presId="urn:microsoft.com/office/officeart/2005/8/layout/vList2"/>
    <dgm:cxn modelId="{21538E32-5862-47B9-895C-6976E7A1EA9F}" type="presOf" srcId="{DC364EB6-3A30-487F-8386-52B9FEA42367}" destId="{6505591E-F9EF-4562-B86C-497D90362EB8}" srcOrd="0" destOrd="1" presId="urn:microsoft.com/office/officeart/2005/8/layout/vList2"/>
    <dgm:cxn modelId="{E11D6B67-3D94-4BF2-94DB-E1D79054E0B6}" type="presOf" srcId="{0A737D74-3775-48E3-B4A5-E655A924EF3A}" destId="{454A8240-1D62-4109-9C04-FD4B8BF9769B}" srcOrd="0" destOrd="0" presId="urn:microsoft.com/office/officeart/2005/8/layout/vList2"/>
    <dgm:cxn modelId="{6DA9FC6A-A0E1-481F-9104-8C2137828F25}" type="presOf" srcId="{1F8CD6F7-9056-49C9-966A-42E4643BFED1}" destId="{6505591E-F9EF-4562-B86C-497D90362EB8}" srcOrd="0" destOrd="2" presId="urn:microsoft.com/office/officeart/2005/8/layout/vList2"/>
    <dgm:cxn modelId="{028C8D6B-0CD2-4694-8F53-2C7DB0C348A9}" type="presOf" srcId="{047DDE8E-7F51-4DEF-8658-A39F964F70BC}" destId="{8E6500A0-8A0E-4994-9B17-17CB10024C56}" srcOrd="0" destOrd="0" presId="urn:microsoft.com/office/officeart/2005/8/layout/vList2"/>
    <dgm:cxn modelId="{8E8DBA76-9916-4F08-AAB9-1AA991446BF8}" srcId="{047DDE8E-7F51-4DEF-8658-A39F964F70BC}" destId="{0A737D74-3775-48E3-B4A5-E655A924EF3A}" srcOrd="0" destOrd="0" parTransId="{475E4EF4-9B8C-4798-8AAE-CC17981CA2A1}" sibTransId="{20FC6513-8BB7-477F-9A0D-A8B308806C10}"/>
    <dgm:cxn modelId="{BC56047A-EBC9-4B46-9578-26591E5C7FBC}" srcId="{0A737D74-3775-48E3-B4A5-E655A924EF3A}" destId="{1F8CD6F7-9056-49C9-966A-42E4643BFED1}" srcOrd="2" destOrd="0" parTransId="{A2DB8B7E-53C3-4EA4-8399-3BBAA8B776FD}" sibTransId="{A2E5A3D1-A60F-4C67-B656-9D3027EFF614}"/>
    <dgm:cxn modelId="{B8155B7D-0541-484D-BB35-1FD9664EDD63}" srcId="{0A737D74-3775-48E3-B4A5-E655A924EF3A}" destId="{DC364EB6-3A30-487F-8386-52B9FEA42367}" srcOrd="1" destOrd="0" parTransId="{4E689ECD-4BC1-44F0-A250-B9577289973B}" sibTransId="{CB5C41AE-9DB5-43F6-9590-21FE5E796E35}"/>
    <dgm:cxn modelId="{23203398-047E-4320-908A-AAFD6EC8C41C}" srcId="{0A737D74-3775-48E3-B4A5-E655A924EF3A}" destId="{FC837413-9240-496B-B74E-BCB0D05CFEE8}" srcOrd="3" destOrd="0" parTransId="{12FD5E98-40CF-4AEF-A211-B110AE2FC230}" sibTransId="{02CF61A3-666C-4D0E-9D37-9D9E55FB592E}"/>
    <dgm:cxn modelId="{8936E9A3-FE9C-4219-A7D3-6C2DEDBC0C67}" type="presParOf" srcId="{8E6500A0-8A0E-4994-9B17-17CB10024C56}" destId="{454A8240-1D62-4109-9C04-FD4B8BF9769B}" srcOrd="0" destOrd="0" presId="urn:microsoft.com/office/officeart/2005/8/layout/vList2"/>
    <dgm:cxn modelId="{0593731D-D34B-4016-B038-9D8F6FB116CF}" type="presParOf" srcId="{8E6500A0-8A0E-4994-9B17-17CB10024C56}" destId="{6505591E-F9EF-4562-B86C-497D90362EB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C13DD17-3EF1-44FF-90A5-E690C23FADA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AB3D7FC9-EAC4-4EAB-94DA-FFF8A760338F}">
      <dgm:prSet phldrT="[Text]" phldr="1"/>
      <dgm:spPr/>
      <dgm:t>
        <a:bodyPr/>
        <a:lstStyle/>
        <a:p>
          <a:endParaRPr lang="en-GB"/>
        </a:p>
      </dgm:t>
    </dgm:pt>
    <dgm:pt modelId="{7235CDD0-588E-457E-A9A8-CB15993222E3}" type="parTrans" cxnId="{833581F1-25EA-48AC-9E95-ACAD92AA05F1}">
      <dgm:prSet/>
      <dgm:spPr/>
      <dgm:t>
        <a:bodyPr/>
        <a:lstStyle/>
        <a:p>
          <a:endParaRPr lang="en-GB"/>
        </a:p>
      </dgm:t>
    </dgm:pt>
    <dgm:pt modelId="{DF6E8659-6499-4E9E-B56E-F299C5F89C56}" type="sibTrans" cxnId="{833581F1-25EA-48AC-9E95-ACAD92AA05F1}">
      <dgm:prSet/>
      <dgm:spPr/>
      <dgm:t>
        <a:bodyPr/>
        <a:lstStyle/>
        <a:p>
          <a:endParaRPr lang="en-GB"/>
        </a:p>
      </dgm:t>
    </dgm:pt>
    <dgm:pt modelId="{E6C9EAF0-0398-4278-A26D-BA88DB9CB388}">
      <dgm:prSet phldrT="[Text]"/>
      <dgm:spPr/>
      <dgm:t>
        <a:bodyPr/>
        <a:lstStyle/>
        <a:p>
          <a:r>
            <a:rPr lang="en-GB" dirty="0" err="1"/>
            <a:t>i</a:t>
          </a:r>
          <a:r>
            <a:rPr lang="en-GB" dirty="0"/>
            <a:t>- ß-Adrenoceptor blockers </a:t>
          </a:r>
        </a:p>
      </dgm:t>
    </dgm:pt>
    <dgm:pt modelId="{593251DE-5A79-4E53-A2CA-871561E8724C}" type="parTrans" cxnId="{03D7B42B-17B2-4D5A-B8B0-F1DA0EA26F75}">
      <dgm:prSet/>
      <dgm:spPr/>
      <dgm:t>
        <a:bodyPr/>
        <a:lstStyle/>
        <a:p>
          <a:endParaRPr lang="en-GB"/>
        </a:p>
      </dgm:t>
    </dgm:pt>
    <dgm:pt modelId="{0DB3730A-5CBD-4DE3-9AE4-B49106C80388}" type="sibTrans" cxnId="{03D7B42B-17B2-4D5A-B8B0-F1DA0EA26F75}">
      <dgm:prSet/>
      <dgm:spPr/>
      <dgm:t>
        <a:bodyPr/>
        <a:lstStyle/>
        <a:p>
          <a:endParaRPr lang="en-GB"/>
        </a:p>
      </dgm:t>
    </dgm:pt>
    <dgm:pt modelId="{FF256376-E8A4-4D84-A46A-639592368BFA}">
      <dgm:prSet phldrT="[Text]"/>
      <dgm:spPr/>
      <dgm:t>
        <a:bodyPr/>
        <a:lstStyle/>
        <a:p>
          <a:r>
            <a:rPr lang="en-GB" dirty="0"/>
            <a:t>ii- </a:t>
          </a:r>
          <a:r>
            <a:rPr lang="el-GR" dirty="0"/>
            <a:t>α-</a:t>
          </a:r>
          <a:r>
            <a:rPr lang="en-GB" dirty="0"/>
            <a:t>Adrenoceptor blockers</a:t>
          </a:r>
        </a:p>
      </dgm:t>
    </dgm:pt>
    <dgm:pt modelId="{80190042-5CF0-4AC1-92C7-D88D3201F9FE}" type="parTrans" cxnId="{C7CF64AA-07FA-4A4E-BD0B-7BD21D21A939}">
      <dgm:prSet/>
      <dgm:spPr/>
      <dgm:t>
        <a:bodyPr/>
        <a:lstStyle/>
        <a:p>
          <a:endParaRPr lang="en-GB"/>
        </a:p>
      </dgm:t>
    </dgm:pt>
    <dgm:pt modelId="{407898A2-FB39-447D-B850-253DE1B9E88A}" type="sibTrans" cxnId="{C7CF64AA-07FA-4A4E-BD0B-7BD21D21A939}">
      <dgm:prSet/>
      <dgm:spPr/>
      <dgm:t>
        <a:bodyPr/>
        <a:lstStyle/>
        <a:p>
          <a:endParaRPr lang="en-GB"/>
        </a:p>
      </dgm:t>
    </dgm:pt>
    <dgm:pt modelId="{761ED69A-921F-4970-B82D-D433C8641075}">
      <dgm:prSet phldrT="[Text]"/>
      <dgm:spPr/>
      <dgm:t>
        <a:bodyPr/>
        <a:lstStyle/>
        <a:p>
          <a:r>
            <a:rPr lang="en-GB" dirty="0"/>
            <a:t>iii- Centrally-acting</a:t>
          </a:r>
        </a:p>
        <a:p>
          <a:endParaRPr lang="en-GB" dirty="0"/>
        </a:p>
      </dgm:t>
    </dgm:pt>
    <dgm:pt modelId="{2523FA9B-807C-468E-9768-CB1159E9F22F}" type="parTrans" cxnId="{4B64F11D-F082-4033-9FA5-29855721C038}">
      <dgm:prSet/>
      <dgm:spPr/>
      <dgm:t>
        <a:bodyPr/>
        <a:lstStyle/>
        <a:p>
          <a:endParaRPr lang="en-GB"/>
        </a:p>
      </dgm:t>
    </dgm:pt>
    <dgm:pt modelId="{C34D15DD-82CE-4850-A965-3757BC711A00}" type="sibTrans" cxnId="{4B64F11D-F082-4033-9FA5-29855721C038}">
      <dgm:prSet/>
      <dgm:spPr/>
      <dgm:t>
        <a:bodyPr/>
        <a:lstStyle/>
        <a:p>
          <a:endParaRPr lang="en-GB"/>
        </a:p>
      </dgm:t>
    </dgm:pt>
    <dgm:pt modelId="{8861D1FF-2B4E-41B4-AB9A-05A329081BE9}" type="pres">
      <dgm:prSet presAssocID="{6C13DD17-3EF1-44FF-90A5-E690C23FADA1}" presName="vert0" presStyleCnt="0">
        <dgm:presLayoutVars>
          <dgm:dir/>
          <dgm:animOne val="branch"/>
          <dgm:animLvl val="lvl"/>
        </dgm:presLayoutVars>
      </dgm:prSet>
      <dgm:spPr/>
    </dgm:pt>
    <dgm:pt modelId="{5E391777-BD54-4909-88F2-747D80EF605A}" type="pres">
      <dgm:prSet presAssocID="{AB3D7FC9-EAC4-4EAB-94DA-FFF8A760338F}" presName="thickLine" presStyleLbl="alignNode1" presStyleIdx="0" presStyleCnt="1"/>
      <dgm:spPr/>
    </dgm:pt>
    <dgm:pt modelId="{C7E69E08-77A0-4065-B0B5-ADF996125915}" type="pres">
      <dgm:prSet presAssocID="{AB3D7FC9-EAC4-4EAB-94DA-FFF8A760338F}" presName="horz1" presStyleCnt="0"/>
      <dgm:spPr/>
    </dgm:pt>
    <dgm:pt modelId="{58703F7C-6526-47F0-9450-AFABDAF31410}" type="pres">
      <dgm:prSet presAssocID="{AB3D7FC9-EAC4-4EAB-94DA-FFF8A760338F}" presName="tx1" presStyleLbl="revTx" presStyleIdx="0" presStyleCnt="4"/>
      <dgm:spPr/>
    </dgm:pt>
    <dgm:pt modelId="{432F43D3-29FC-4168-A320-1AE6DF520A2E}" type="pres">
      <dgm:prSet presAssocID="{AB3D7FC9-EAC4-4EAB-94DA-FFF8A760338F}" presName="vert1" presStyleCnt="0"/>
      <dgm:spPr/>
    </dgm:pt>
    <dgm:pt modelId="{130A0109-155A-4E5A-A662-4D805888194E}" type="pres">
      <dgm:prSet presAssocID="{E6C9EAF0-0398-4278-A26D-BA88DB9CB388}" presName="vertSpace2a" presStyleCnt="0"/>
      <dgm:spPr/>
    </dgm:pt>
    <dgm:pt modelId="{848C368A-5B31-48DF-96B9-0B10E219FB94}" type="pres">
      <dgm:prSet presAssocID="{E6C9EAF0-0398-4278-A26D-BA88DB9CB388}" presName="horz2" presStyleCnt="0"/>
      <dgm:spPr/>
    </dgm:pt>
    <dgm:pt modelId="{1E2B8B9D-D996-457D-A020-B61406E98853}" type="pres">
      <dgm:prSet presAssocID="{E6C9EAF0-0398-4278-A26D-BA88DB9CB388}" presName="horzSpace2" presStyleCnt="0"/>
      <dgm:spPr/>
    </dgm:pt>
    <dgm:pt modelId="{D32062BD-EA1D-4A4B-B855-1246FA368AD8}" type="pres">
      <dgm:prSet presAssocID="{E6C9EAF0-0398-4278-A26D-BA88DB9CB388}" presName="tx2" presStyleLbl="revTx" presStyleIdx="1" presStyleCnt="4"/>
      <dgm:spPr/>
    </dgm:pt>
    <dgm:pt modelId="{58C2F789-FB0D-46D2-8FF6-C87123826ADE}" type="pres">
      <dgm:prSet presAssocID="{E6C9EAF0-0398-4278-A26D-BA88DB9CB388}" presName="vert2" presStyleCnt="0"/>
      <dgm:spPr/>
    </dgm:pt>
    <dgm:pt modelId="{79BE8531-DED0-4A71-8B11-BBFF8A377A3F}" type="pres">
      <dgm:prSet presAssocID="{E6C9EAF0-0398-4278-A26D-BA88DB9CB388}" presName="thinLine2b" presStyleLbl="callout" presStyleIdx="0" presStyleCnt="3"/>
      <dgm:spPr/>
    </dgm:pt>
    <dgm:pt modelId="{83B6DF50-6FC3-4C7B-9DAA-F373CEA32F79}" type="pres">
      <dgm:prSet presAssocID="{E6C9EAF0-0398-4278-A26D-BA88DB9CB388}" presName="vertSpace2b" presStyleCnt="0"/>
      <dgm:spPr/>
    </dgm:pt>
    <dgm:pt modelId="{EC6B46C0-0C35-4673-87FF-F934B2B2F602}" type="pres">
      <dgm:prSet presAssocID="{FF256376-E8A4-4D84-A46A-639592368BFA}" presName="horz2" presStyleCnt="0"/>
      <dgm:spPr/>
    </dgm:pt>
    <dgm:pt modelId="{CD8270D1-69A8-4F3D-83FC-68D6F638CB8B}" type="pres">
      <dgm:prSet presAssocID="{FF256376-E8A4-4D84-A46A-639592368BFA}" presName="horzSpace2" presStyleCnt="0"/>
      <dgm:spPr/>
    </dgm:pt>
    <dgm:pt modelId="{1258FB5A-88D1-44CB-9F2A-0F1817F14CC6}" type="pres">
      <dgm:prSet presAssocID="{FF256376-E8A4-4D84-A46A-639592368BFA}" presName="tx2" presStyleLbl="revTx" presStyleIdx="2" presStyleCnt="4"/>
      <dgm:spPr/>
    </dgm:pt>
    <dgm:pt modelId="{18205F37-AD42-44C9-9201-79831FB0B382}" type="pres">
      <dgm:prSet presAssocID="{FF256376-E8A4-4D84-A46A-639592368BFA}" presName="vert2" presStyleCnt="0"/>
      <dgm:spPr/>
    </dgm:pt>
    <dgm:pt modelId="{09678400-6B50-4B13-AFF5-8423039B92BA}" type="pres">
      <dgm:prSet presAssocID="{FF256376-E8A4-4D84-A46A-639592368BFA}" presName="thinLine2b" presStyleLbl="callout" presStyleIdx="1" presStyleCnt="3"/>
      <dgm:spPr/>
    </dgm:pt>
    <dgm:pt modelId="{4B5669BD-74CB-425C-8E4B-9CC4791E180D}" type="pres">
      <dgm:prSet presAssocID="{FF256376-E8A4-4D84-A46A-639592368BFA}" presName="vertSpace2b" presStyleCnt="0"/>
      <dgm:spPr/>
    </dgm:pt>
    <dgm:pt modelId="{5159C35B-391A-4E08-AA0D-A1D4F7832351}" type="pres">
      <dgm:prSet presAssocID="{761ED69A-921F-4970-B82D-D433C8641075}" presName="horz2" presStyleCnt="0"/>
      <dgm:spPr/>
    </dgm:pt>
    <dgm:pt modelId="{57B35ADA-D3BB-46B8-984E-52AC151A1653}" type="pres">
      <dgm:prSet presAssocID="{761ED69A-921F-4970-B82D-D433C8641075}" presName="horzSpace2" presStyleCnt="0"/>
      <dgm:spPr/>
    </dgm:pt>
    <dgm:pt modelId="{AF7176A2-3919-4688-BBFE-E79DAB0459D2}" type="pres">
      <dgm:prSet presAssocID="{761ED69A-921F-4970-B82D-D433C8641075}" presName="tx2" presStyleLbl="revTx" presStyleIdx="3" presStyleCnt="4"/>
      <dgm:spPr/>
    </dgm:pt>
    <dgm:pt modelId="{0F3B3A32-944F-4A60-81AE-AFB6EF03D84E}" type="pres">
      <dgm:prSet presAssocID="{761ED69A-921F-4970-B82D-D433C8641075}" presName="vert2" presStyleCnt="0"/>
      <dgm:spPr/>
    </dgm:pt>
    <dgm:pt modelId="{B877CA66-E8BA-4E24-A5E1-9D70BCD9C74A}" type="pres">
      <dgm:prSet presAssocID="{761ED69A-921F-4970-B82D-D433C8641075}" presName="thinLine2b" presStyleLbl="callout" presStyleIdx="2" presStyleCnt="3"/>
      <dgm:spPr/>
    </dgm:pt>
    <dgm:pt modelId="{2A40D404-778F-4C5D-9E23-A4674E37C097}" type="pres">
      <dgm:prSet presAssocID="{761ED69A-921F-4970-B82D-D433C8641075}" presName="vertSpace2b" presStyleCnt="0"/>
      <dgm:spPr/>
    </dgm:pt>
  </dgm:ptLst>
  <dgm:cxnLst>
    <dgm:cxn modelId="{D19B1E0F-A45F-4C70-A8CE-2B69AE37E200}" type="presOf" srcId="{6C13DD17-3EF1-44FF-90A5-E690C23FADA1}" destId="{8861D1FF-2B4E-41B4-AB9A-05A329081BE9}" srcOrd="0" destOrd="0" presId="urn:microsoft.com/office/officeart/2008/layout/LinedList"/>
    <dgm:cxn modelId="{4B64F11D-F082-4033-9FA5-29855721C038}" srcId="{AB3D7FC9-EAC4-4EAB-94DA-FFF8A760338F}" destId="{761ED69A-921F-4970-B82D-D433C8641075}" srcOrd="2" destOrd="0" parTransId="{2523FA9B-807C-468E-9768-CB1159E9F22F}" sibTransId="{C34D15DD-82CE-4850-A965-3757BC711A00}"/>
    <dgm:cxn modelId="{03D7B42B-17B2-4D5A-B8B0-F1DA0EA26F75}" srcId="{AB3D7FC9-EAC4-4EAB-94DA-FFF8A760338F}" destId="{E6C9EAF0-0398-4278-A26D-BA88DB9CB388}" srcOrd="0" destOrd="0" parTransId="{593251DE-5A79-4E53-A2CA-871561E8724C}" sibTransId="{0DB3730A-5CBD-4DE3-9AE4-B49106C80388}"/>
    <dgm:cxn modelId="{4ECB0037-2DD5-4416-BB1F-2AF9D5FE50AA}" type="presOf" srcId="{761ED69A-921F-4970-B82D-D433C8641075}" destId="{AF7176A2-3919-4688-BBFE-E79DAB0459D2}" srcOrd="0" destOrd="0" presId="urn:microsoft.com/office/officeart/2008/layout/LinedList"/>
    <dgm:cxn modelId="{0AE3549E-8404-4B3D-9FBF-CA6D26CB3D3A}" type="presOf" srcId="{E6C9EAF0-0398-4278-A26D-BA88DB9CB388}" destId="{D32062BD-EA1D-4A4B-B855-1246FA368AD8}" srcOrd="0" destOrd="0" presId="urn:microsoft.com/office/officeart/2008/layout/LinedList"/>
    <dgm:cxn modelId="{C7CF64AA-07FA-4A4E-BD0B-7BD21D21A939}" srcId="{AB3D7FC9-EAC4-4EAB-94DA-FFF8A760338F}" destId="{FF256376-E8A4-4D84-A46A-639592368BFA}" srcOrd="1" destOrd="0" parTransId="{80190042-5CF0-4AC1-92C7-D88D3201F9FE}" sibTransId="{407898A2-FB39-447D-B850-253DE1B9E88A}"/>
    <dgm:cxn modelId="{DABB7BAA-B4FE-49C0-B586-F6C7E2D4DEC1}" type="presOf" srcId="{FF256376-E8A4-4D84-A46A-639592368BFA}" destId="{1258FB5A-88D1-44CB-9F2A-0F1817F14CC6}" srcOrd="0" destOrd="0" presId="urn:microsoft.com/office/officeart/2008/layout/LinedList"/>
    <dgm:cxn modelId="{5D82DED6-D772-4FB6-8F86-92CD91F86EEF}" type="presOf" srcId="{AB3D7FC9-EAC4-4EAB-94DA-FFF8A760338F}" destId="{58703F7C-6526-47F0-9450-AFABDAF31410}" srcOrd="0" destOrd="0" presId="urn:microsoft.com/office/officeart/2008/layout/LinedList"/>
    <dgm:cxn modelId="{833581F1-25EA-48AC-9E95-ACAD92AA05F1}" srcId="{6C13DD17-3EF1-44FF-90A5-E690C23FADA1}" destId="{AB3D7FC9-EAC4-4EAB-94DA-FFF8A760338F}" srcOrd="0" destOrd="0" parTransId="{7235CDD0-588E-457E-A9A8-CB15993222E3}" sibTransId="{DF6E8659-6499-4E9E-B56E-F299C5F89C56}"/>
    <dgm:cxn modelId="{A7B61F82-62A8-4075-B587-C536B0883B0C}" type="presParOf" srcId="{8861D1FF-2B4E-41B4-AB9A-05A329081BE9}" destId="{5E391777-BD54-4909-88F2-747D80EF605A}" srcOrd="0" destOrd="0" presId="urn:microsoft.com/office/officeart/2008/layout/LinedList"/>
    <dgm:cxn modelId="{956246D3-8419-439F-A220-ACDE73EE2207}" type="presParOf" srcId="{8861D1FF-2B4E-41B4-AB9A-05A329081BE9}" destId="{C7E69E08-77A0-4065-B0B5-ADF996125915}" srcOrd="1" destOrd="0" presId="urn:microsoft.com/office/officeart/2008/layout/LinedList"/>
    <dgm:cxn modelId="{827F98D7-5C08-4DE4-A7D1-0AEAE6ACDA29}" type="presParOf" srcId="{C7E69E08-77A0-4065-B0B5-ADF996125915}" destId="{58703F7C-6526-47F0-9450-AFABDAF31410}" srcOrd="0" destOrd="0" presId="urn:microsoft.com/office/officeart/2008/layout/LinedList"/>
    <dgm:cxn modelId="{9FD4FA7E-1525-42D6-8786-AD074FC2D205}" type="presParOf" srcId="{C7E69E08-77A0-4065-B0B5-ADF996125915}" destId="{432F43D3-29FC-4168-A320-1AE6DF520A2E}" srcOrd="1" destOrd="0" presId="urn:microsoft.com/office/officeart/2008/layout/LinedList"/>
    <dgm:cxn modelId="{83404B46-E3F6-4152-B1AB-0A7B5E5E6553}" type="presParOf" srcId="{432F43D3-29FC-4168-A320-1AE6DF520A2E}" destId="{130A0109-155A-4E5A-A662-4D805888194E}" srcOrd="0" destOrd="0" presId="urn:microsoft.com/office/officeart/2008/layout/LinedList"/>
    <dgm:cxn modelId="{418A0B43-F8BD-4C62-B4A2-0372678E9287}" type="presParOf" srcId="{432F43D3-29FC-4168-A320-1AE6DF520A2E}" destId="{848C368A-5B31-48DF-96B9-0B10E219FB94}" srcOrd="1" destOrd="0" presId="urn:microsoft.com/office/officeart/2008/layout/LinedList"/>
    <dgm:cxn modelId="{3C0D21DA-4D89-4474-A8A5-37B5E496775E}" type="presParOf" srcId="{848C368A-5B31-48DF-96B9-0B10E219FB94}" destId="{1E2B8B9D-D996-457D-A020-B61406E98853}" srcOrd="0" destOrd="0" presId="urn:microsoft.com/office/officeart/2008/layout/LinedList"/>
    <dgm:cxn modelId="{13E0F723-8810-4FD6-B2DA-6DB65369A5A1}" type="presParOf" srcId="{848C368A-5B31-48DF-96B9-0B10E219FB94}" destId="{D32062BD-EA1D-4A4B-B855-1246FA368AD8}" srcOrd="1" destOrd="0" presId="urn:microsoft.com/office/officeart/2008/layout/LinedList"/>
    <dgm:cxn modelId="{5F351294-AEE8-4DCF-9926-9272289E6EAF}" type="presParOf" srcId="{848C368A-5B31-48DF-96B9-0B10E219FB94}" destId="{58C2F789-FB0D-46D2-8FF6-C87123826ADE}" srcOrd="2" destOrd="0" presId="urn:microsoft.com/office/officeart/2008/layout/LinedList"/>
    <dgm:cxn modelId="{1D73CE01-0B0E-4995-AAC0-18C189A7BB16}" type="presParOf" srcId="{432F43D3-29FC-4168-A320-1AE6DF520A2E}" destId="{79BE8531-DED0-4A71-8B11-BBFF8A377A3F}" srcOrd="2" destOrd="0" presId="urn:microsoft.com/office/officeart/2008/layout/LinedList"/>
    <dgm:cxn modelId="{02ED939B-BA93-4F60-8BBE-3E3B6FE55001}" type="presParOf" srcId="{432F43D3-29FC-4168-A320-1AE6DF520A2E}" destId="{83B6DF50-6FC3-4C7B-9DAA-F373CEA32F79}" srcOrd="3" destOrd="0" presId="urn:microsoft.com/office/officeart/2008/layout/LinedList"/>
    <dgm:cxn modelId="{A835214F-B4C0-46F0-8501-53490EE77B76}" type="presParOf" srcId="{432F43D3-29FC-4168-A320-1AE6DF520A2E}" destId="{EC6B46C0-0C35-4673-87FF-F934B2B2F602}" srcOrd="4" destOrd="0" presId="urn:microsoft.com/office/officeart/2008/layout/LinedList"/>
    <dgm:cxn modelId="{33DAD748-28A2-4C6F-912A-7C0E6F3E21B1}" type="presParOf" srcId="{EC6B46C0-0C35-4673-87FF-F934B2B2F602}" destId="{CD8270D1-69A8-4F3D-83FC-68D6F638CB8B}" srcOrd="0" destOrd="0" presId="urn:microsoft.com/office/officeart/2008/layout/LinedList"/>
    <dgm:cxn modelId="{69DCFDB4-6672-4852-B9AF-C9878F4386BA}" type="presParOf" srcId="{EC6B46C0-0C35-4673-87FF-F934B2B2F602}" destId="{1258FB5A-88D1-44CB-9F2A-0F1817F14CC6}" srcOrd="1" destOrd="0" presId="urn:microsoft.com/office/officeart/2008/layout/LinedList"/>
    <dgm:cxn modelId="{937A5415-8185-445F-BFC5-D2C2ADE8FEE6}" type="presParOf" srcId="{EC6B46C0-0C35-4673-87FF-F934B2B2F602}" destId="{18205F37-AD42-44C9-9201-79831FB0B382}" srcOrd="2" destOrd="0" presId="urn:microsoft.com/office/officeart/2008/layout/LinedList"/>
    <dgm:cxn modelId="{C7C4E522-BAEC-4121-9F04-81BC306276D0}" type="presParOf" srcId="{432F43D3-29FC-4168-A320-1AE6DF520A2E}" destId="{09678400-6B50-4B13-AFF5-8423039B92BA}" srcOrd="5" destOrd="0" presId="urn:microsoft.com/office/officeart/2008/layout/LinedList"/>
    <dgm:cxn modelId="{716B3AC1-CBE1-4A30-AB35-7967922BB8DA}" type="presParOf" srcId="{432F43D3-29FC-4168-A320-1AE6DF520A2E}" destId="{4B5669BD-74CB-425C-8E4B-9CC4791E180D}" srcOrd="6" destOrd="0" presId="urn:microsoft.com/office/officeart/2008/layout/LinedList"/>
    <dgm:cxn modelId="{F27CC4DD-D7F4-4965-B56A-85A4C4C14E5D}" type="presParOf" srcId="{432F43D3-29FC-4168-A320-1AE6DF520A2E}" destId="{5159C35B-391A-4E08-AA0D-A1D4F7832351}" srcOrd="7" destOrd="0" presId="urn:microsoft.com/office/officeart/2008/layout/LinedList"/>
    <dgm:cxn modelId="{22F8F9F6-E441-4F54-9F33-55BE4B0E5A4F}" type="presParOf" srcId="{5159C35B-391A-4E08-AA0D-A1D4F7832351}" destId="{57B35ADA-D3BB-46B8-984E-52AC151A1653}" srcOrd="0" destOrd="0" presId="urn:microsoft.com/office/officeart/2008/layout/LinedList"/>
    <dgm:cxn modelId="{A4D72382-20E0-43AE-958D-0928D5DECA87}" type="presParOf" srcId="{5159C35B-391A-4E08-AA0D-A1D4F7832351}" destId="{AF7176A2-3919-4688-BBFE-E79DAB0459D2}" srcOrd="1" destOrd="0" presId="urn:microsoft.com/office/officeart/2008/layout/LinedList"/>
    <dgm:cxn modelId="{0526AA01-7D1B-4A35-88B2-CF86ABD635C6}" type="presParOf" srcId="{5159C35B-391A-4E08-AA0D-A1D4F7832351}" destId="{0F3B3A32-944F-4A60-81AE-AFB6EF03D84E}" srcOrd="2" destOrd="0" presId="urn:microsoft.com/office/officeart/2008/layout/LinedList"/>
    <dgm:cxn modelId="{7B5D37D0-869E-4BBE-B041-7253157029A2}" type="presParOf" srcId="{432F43D3-29FC-4168-A320-1AE6DF520A2E}" destId="{B877CA66-E8BA-4E24-A5E1-9D70BCD9C74A}" srcOrd="8" destOrd="0" presId="urn:microsoft.com/office/officeart/2008/layout/LinedList"/>
    <dgm:cxn modelId="{5FCB7664-6CF2-4304-A4E2-1E4A1C5EBCEA}" type="presParOf" srcId="{432F43D3-29FC-4168-A320-1AE6DF520A2E}" destId="{2A40D404-778F-4C5D-9E23-A4674E37C097}"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47DDE8E-7F51-4DEF-8658-A39F964F70BC}"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GB"/>
        </a:p>
      </dgm:t>
    </dgm:pt>
    <dgm:pt modelId="{0A737D74-3775-48E3-B4A5-E655A924EF3A}">
      <dgm:prSet phldrT="[Text]" custT="1"/>
      <dgm:spPr/>
      <dgm:t>
        <a:bodyPr/>
        <a:lstStyle/>
        <a:p>
          <a:pPr>
            <a:buNone/>
          </a:pPr>
          <a:r>
            <a:rPr lang="en-GB" sz="2800" b="1" u="sng" dirty="0" err="1">
              <a:effectLst>
                <a:outerShdw blurRad="38100" dist="38100" dir="2700000" algn="tl">
                  <a:srgbClr val="000000">
                    <a:alpha val="43137"/>
                  </a:srgbClr>
                </a:outerShdw>
              </a:effectLst>
            </a:rPr>
            <a:t>i</a:t>
          </a:r>
          <a:r>
            <a:rPr lang="en-GB" sz="2800" b="1" u="sng" dirty="0">
              <a:effectLst>
                <a:outerShdw blurRad="38100" dist="38100" dir="2700000" algn="tl">
                  <a:srgbClr val="000000">
                    <a:alpha val="43137"/>
                  </a:srgbClr>
                </a:outerShdw>
              </a:effectLst>
            </a:rPr>
            <a:t>- ß-Adrenoceptor blockers:</a:t>
          </a:r>
        </a:p>
      </dgm:t>
    </dgm:pt>
    <dgm:pt modelId="{475E4EF4-9B8C-4798-8AAE-CC17981CA2A1}" type="parTrans" cxnId="{8E8DBA76-9916-4F08-AAB9-1AA991446BF8}">
      <dgm:prSet/>
      <dgm:spPr/>
      <dgm:t>
        <a:bodyPr/>
        <a:lstStyle/>
        <a:p>
          <a:endParaRPr lang="en-GB"/>
        </a:p>
      </dgm:t>
    </dgm:pt>
    <dgm:pt modelId="{20FC6513-8BB7-477F-9A0D-A8B308806C10}" type="sibTrans" cxnId="{8E8DBA76-9916-4F08-AAB9-1AA991446BF8}">
      <dgm:prSet/>
      <dgm:spPr/>
      <dgm:t>
        <a:bodyPr/>
        <a:lstStyle/>
        <a:p>
          <a:endParaRPr lang="en-GB"/>
        </a:p>
      </dgm:t>
    </dgm:pt>
    <dgm:pt modelId="{59650BD4-3080-4685-B7A0-0BA653F03024}">
      <dgm:prSet phldrT="[Text]"/>
      <dgm:spPr/>
      <dgm:t>
        <a:bodyPr/>
        <a:lstStyle/>
        <a:p>
          <a:r>
            <a:rPr lang="en-GB" sz="2100" dirty="0"/>
            <a:t>Examples: Propranolol, atenolol, metoprolol</a:t>
          </a:r>
        </a:p>
      </dgm:t>
    </dgm:pt>
    <dgm:pt modelId="{DD203311-8DB0-49A2-AD65-DA2DFDEA52CB}" type="parTrans" cxnId="{5DC46D04-B0DC-414E-B946-C4A81306EA4E}">
      <dgm:prSet/>
      <dgm:spPr/>
      <dgm:t>
        <a:bodyPr/>
        <a:lstStyle/>
        <a:p>
          <a:endParaRPr lang="en-GB"/>
        </a:p>
      </dgm:t>
    </dgm:pt>
    <dgm:pt modelId="{214D687E-6C01-48AA-B84F-8A532AD15117}" type="sibTrans" cxnId="{5DC46D04-B0DC-414E-B946-C4A81306EA4E}">
      <dgm:prSet/>
      <dgm:spPr/>
      <dgm:t>
        <a:bodyPr/>
        <a:lstStyle/>
        <a:p>
          <a:endParaRPr lang="en-GB"/>
        </a:p>
      </dgm:t>
    </dgm:pt>
    <dgm:pt modelId="{FC837413-9240-496B-B74E-BCB0D05CFEE8}">
      <dgm:prSet/>
      <dgm:spPr/>
      <dgm:t>
        <a:bodyPr/>
        <a:lstStyle/>
        <a:p>
          <a:endParaRPr lang="en-GB" sz="2100" dirty="0"/>
        </a:p>
      </dgm:t>
    </dgm:pt>
    <dgm:pt modelId="{12FD5E98-40CF-4AEF-A211-B110AE2FC230}" type="parTrans" cxnId="{23203398-047E-4320-908A-AAFD6EC8C41C}">
      <dgm:prSet/>
      <dgm:spPr/>
      <dgm:t>
        <a:bodyPr/>
        <a:lstStyle/>
        <a:p>
          <a:endParaRPr lang="en-GB"/>
        </a:p>
      </dgm:t>
    </dgm:pt>
    <dgm:pt modelId="{02CF61A3-666C-4D0E-9D37-9D9E55FB592E}" type="sibTrans" cxnId="{23203398-047E-4320-908A-AAFD6EC8C41C}">
      <dgm:prSet/>
      <dgm:spPr/>
      <dgm:t>
        <a:bodyPr/>
        <a:lstStyle/>
        <a:p>
          <a:endParaRPr lang="en-GB"/>
        </a:p>
      </dgm:t>
    </dgm:pt>
    <dgm:pt modelId="{DC364EB6-3A30-487F-8386-52B9FEA42367}">
      <dgm:prSet/>
      <dgm:spPr/>
      <dgm:t>
        <a:bodyPr/>
        <a:lstStyle/>
        <a:p>
          <a:r>
            <a:rPr lang="en-GB" sz="2100" dirty="0"/>
            <a:t>They should not be the primary agent for primary prevention but are effective as add-on therapy.</a:t>
          </a:r>
        </a:p>
      </dgm:t>
    </dgm:pt>
    <dgm:pt modelId="{4E689ECD-4BC1-44F0-A250-B9577289973B}" type="parTrans" cxnId="{B8155B7D-0541-484D-BB35-1FD9664EDD63}">
      <dgm:prSet/>
      <dgm:spPr/>
      <dgm:t>
        <a:bodyPr/>
        <a:lstStyle/>
        <a:p>
          <a:endParaRPr lang="en-GB"/>
        </a:p>
      </dgm:t>
    </dgm:pt>
    <dgm:pt modelId="{CB5C41AE-9DB5-43F6-9590-21FE5E796E35}" type="sibTrans" cxnId="{B8155B7D-0541-484D-BB35-1FD9664EDD63}">
      <dgm:prSet/>
      <dgm:spPr/>
      <dgm:t>
        <a:bodyPr/>
        <a:lstStyle/>
        <a:p>
          <a:endParaRPr lang="en-GB"/>
        </a:p>
      </dgm:t>
    </dgm:pt>
    <dgm:pt modelId="{9AF31052-6C03-47A3-8984-6E957A18639F}">
      <dgm:prSet/>
      <dgm:spPr/>
      <dgm:t>
        <a:bodyPr/>
        <a:lstStyle/>
        <a:p>
          <a:r>
            <a:rPr lang="en-GB" sz="2100" dirty="0"/>
            <a:t>May take two weeks for optimal therapeutic response</a:t>
          </a:r>
        </a:p>
      </dgm:t>
    </dgm:pt>
    <dgm:pt modelId="{551EEDE9-BCA5-428D-9F86-FD80CA83284D}" type="parTrans" cxnId="{265CC755-0861-43F9-9F40-41314ED37964}">
      <dgm:prSet/>
      <dgm:spPr/>
      <dgm:t>
        <a:bodyPr/>
        <a:lstStyle/>
        <a:p>
          <a:endParaRPr lang="en-GB"/>
        </a:p>
      </dgm:t>
    </dgm:pt>
    <dgm:pt modelId="{812CF288-AC2C-40EB-8042-D1D9FA371F78}" type="sibTrans" cxnId="{265CC755-0861-43F9-9F40-41314ED37964}">
      <dgm:prSet/>
      <dgm:spPr/>
      <dgm:t>
        <a:bodyPr/>
        <a:lstStyle/>
        <a:p>
          <a:endParaRPr lang="en-GB"/>
        </a:p>
      </dgm:t>
    </dgm:pt>
    <dgm:pt modelId="{A3E3ACE1-9835-4C17-AF1C-FBCC6642B0A0}">
      <dgm:prSet/>
      <dgm:spPr/>
      <dgm:t>
        <a:bodyPr/>
        <a:lstStyle/>
        <a:p>
          <a:r>
            <a:rPr lang="en-GB" sz="2100" dirty="0"/>
            <a:t>Evidence support the use of ß-blockers in patients with concomitant coronary artery disease</a:t>
          </a:r>
        </a:p>
      </dgm:t>
    </dgm:pt>
    <dgm:pt modelId="{DE4F6328-AAA4-4899-A576-E92C4A8B9058}" type="parTrans" cxnId="{794E8F8E-793A-4A9B-8A56-CD2C15235932}">
      <dgm:prSet/>
      <dgm:spPr/>
      <dgm:t>
        <a:bodyPr/>
        <a:lstStyle/>
        <a:p>
          <a:endParaRPr lang="en-GB"/>
        </a:p>
      </dgm:t>
    </dgm:pt>
    <dgm:pt modelId="{C41BCC4A-60F8-4E67-8868-E37C2A61EF5F}" type="sibTrans" cxnId="{794E8F8E-793A-4A9B-8A56-CD2C15235932}">
      <dgm:prSet/>
      <dgm:spPr/>
      <dgm:t>
        <a:bodyPr/>
        <a:lstStyle/>
        <a:p>
          <a:endParaRPr lang="en-GB"/>
        </a:p>
      </dgm:t>
    </dgm:pt>
    <dgm:pt modelId="{1AC9A67E-C1DD-4D1F-820D-1C68E7D90CD7}">
      <dgm:prSet/>
      <dgm:spPr/>
      <dgm:t>
        <a:bodyPr/>
        <a:lstStyle/>
        <a:p>
          <a:r>
            <a:rPr lang="en-GB" sz="2100" dirty="0"/>
            <a:t>When discontinued, ß- blockers should be withdrawn gradually.</a:t>
          </a:r>
        </a:p>
      </dgm:t>
    </dgm:pt>
    <dgm:pt modelId="{95E41BCC-B98E-48B4-94CB-FC52480AEDB9}" type="parTrans" cxnId="{8173CE4E-FF51-496A-968E-7FDD49DCE50F}">
      <dgm:prSet/>
      <dgm:spPr/>
      <dgm:t>
        <a:bodyPr/>
        <a:lstStyle/>
        <a:p>
          <a:endParaRPr lang="en-GB"/>
        </a:p>
      </dgm:t>
    </dgm:pt>
    <dgm:pt modelId="{9F18B230-7F2C-401D-AED2-A358976F3EB7}" type="sibTrans" cxnId="{8173CE4E-FF51-496A-968E-7FDD49DCE50F}">
      <dgm:prSet/>
      <dgm:spPr/>
      <dgm:t>
        <a:bodyPr/>
        <a:lstStyle/>
        <a:p>
          <a:endParaRPr lang="en-GB"/>
        </a:p>
      </dgm:t>
    </dgm:pt>
    <dgm:pt modelId="{8E6500A0-8A0E-4994-9B17-17CB10024C56}" type="pres">
      <dgm:prSet presAssocID="{047DDE8E-7F51-4DEF-8658-A39F964F70BC}" presName="linear" presStyleCnt="0">
        <dgm:presLayoutVars>
          <dgm:animLvl val="lvl"/>
          <dgm:resizeHandles val="exact"/>
        </dgm:presLayoutVars>
      </dgm:prSet>
      <dgm:spPr/>
    </dgm:pt>
    <dgm:pt modelId="{454A8240-1D62-4109-9C04-FD4B8BF9769B}" type="pres">
      <dgm:prSet presAssocID="{0A737D74-3775-48E3-B4A5-E655A924EF3A}" presName="parentText" presStyleLbl="node1" presStyleIdx="0" presStyleCnt="1">
        <dgm:presLayoutVars>
          <dgm:chMax val="0"/>
          <dgm:bulletEnabled val="1"/>
        </dgm:presLayoutVars>
      </dgm:prSet>
      <dgm:spPr/>
    </dgm:pt>
    <dgm:pt modelId="{6505591E-F9EF-4562-B86C-497D90362EB8}" type="pres">
      <dgm:prSet presAssocID="{0A737D74-3775-48E3-B4A5-E655A924EF3A}" presName="childText" presStyleLbl="revTx" presStyleIdx="0" presStyleCnt="1">
        <dgm:presLayoutVars>
          <dgm:bulletEnabled val="1"/>
        </dgm:presLayoutVars>
      </dgm:prSet>
      <dgm:spPr/>
    </dgm:pt>
  </dgm:ptLst>
  <dgm:cxnLst>
    <dgm:cxn modelId="{E7A42601-3F0A-4EF5-A3C6-83FC2B133FC5}" type="presOf" srcId="{59650BD4-3080-4685-B7A0-0BA653F03024}" destId="{6505591E-F9EF-4562-B86C-497D90362EB8}" srcOrd="0" destOrd="0" presId="urn:microsoft.com/office/officeart/2005/8/layout/vList2"/>
    <dgm:cxn modelId="{5DC46D04-B0DC-414E-B946-C4A81306EA4E}" srcId="{0A737D74-3775-48E3-B4A5-E655A924EF3A}" destId="{59650BD4-3080-4685-B7A0-0BA653F03024}" srcOrd="0" destOrd="0" parTransId="{DD203311-8DB0-49A2-AD65-DA2DFDEA52CB}" sibTransId="{214D687E-6C01-48AA-B84F-8A532AD15117}"/>
    <dgm:cxn modelId="{86DAC405-1BBD-4BD4-A670-21BDEE0E08B5}" type="presOf" srcId="{A3E3ACE1-9835-4C17-AF1C-FBCC6642B0A0}" destId="{6505591E-F9EF-4562-B86C-497D90362EB8}" srcOrd="0" destOrd="3" presId="urn:microsoft.com/office/officeart/2005/8/layout/vList2"/>
    <dgm:cxn modelId="{C6F47030-03D3-40E8-97CD-4B9F1C1368C7}" type="presOf" srcId="{FC837413-9240-496B-B74E-BCB0D05CFEE8}" destId="{6505591E-F9EF-4562-B86C-497D90362EB8}" srcOrd="0" destOrd="5" presId="urn:microsoft.com/office/officeart/2005/8/layout/vList2"/>
    <dgm:cxn modelId="{21538E32-5862-47B9-895C-6976E7A1EA9F}" type="presOf" srcId="{DC364EB6-3A30-487F-8386-52B9FEA42367}" destId="{6505591E-F9EF-4562-B86C-497D90362EB8}" srcOrd="0" destOrd="1" presId="urn:microsoft.com/office/officeart/2005/8/layout/vList2"/>
    <dgm:cxn modelId="{E11D6B67-3D94-4BF2-94DB-E1D79054E0B6}" type="presOf" srcId="{0A737D74-3775-48E3-B4A5-E655A924EF3A}" destId="{454A8240-1D62-4109-9C04-FD4B8BF9769B}" srcOrd="0" destOrd="0" presId="urn:microsoft.com/office/officeart/2005/8/layout/vList2"/>
    <dgm:cxn modelId="{028C8D6B-0CD2-4694-8F53-2C7DB0C348A9}" type="presOf" srcId="{047DDE8E-7F51-4DEF-8658-A39F964F70BC}" destId="{8E6500A0-8A0E-4994-9B17-17CB10024C56}" srcOrd="0" destOrd="0" presId="urn:microsoft.com/office/officeart/2005/8/layout/vList2"/>
    <dgm:cxn modelId="{8173CE4E-FF51-496A-968E-7FDD49DCE50F}" srcId="{0A737D74-3775-48E3-B4A5-E655A924EF3A}" destId="{1AC9A67E-C1DD-4D1F-820D-1C68E7D90CD7}" srcOrd="4" destOrd="0" parTransId="{95E41BCC-B98E-48B4-94CB-FC52480AEDB9}" sibTransId="{9F18B230-7F2C-401D-AED2-A358976F3EB7}"/>
    <dgm:cxn modelId="{265CC755-0861-43F9-9F40-41314ED37964}" srcId="{0A737D74-3775-48E3-B4A5-E655A924EF3A}" destId="{9AF31052-6C03-47A3-8984-6E957A18639F}" srcOrd="2" destOrd="0" parTransId="{551EEDE9-BCA5-428D-9F86-FD80CA83284D}" sibTransId="{812CF288-AC2C-40EB-8042-D1D9FA371F78}"/>
    <dgm:cxn modelId="{8E8DBA76-9916-4F08-AAB9-1AA991446BF8}" srcId="{047DDE8E-7F51-4DEF-8658-A39F964F70BC}" destId="{0A737D74-3775-48E3-B4A5-E655A924EF3A}" srcOrd="0" destOrd="0" parTransId="{475E4EF4-9B8C-4798-8AAE-CC17981CA2A1}" sibTransId="{20FC6513-8BB7-477F-9A0D-A8B308806C10}"/>
    <dgm:cxn modelId="{B8155B7D-0541-484D-BB35-1FD9664EDD63}" srcId="{0A737D74-3775-48E3-B4A5-E655A924EF3A}" destId="{DC364EB6-3A30-487F-8386-52B9FEA42367}" srcOrd="1" destOrd="0" parTransId="{4E689ECD-4BC1-44F0-A250-B9577289973B}" sibTransId="{CB5C41AE-9DB5-43F6-9590-21FE5E796E35}"/>
    <dgm:cxn modelId="{794E8F8E-793A-4A9B-8A56-CD2C15235932}" srcId="{0A737D74-3775-48E3-B4A5-E655A924EF3A}" destId="{A3E3ACE1-9835-4C17-AF1C-FBCC6642B0A0}" srcOrd="3" destOrd="0" parTransId="{DE4F6328-AAA4-4899-A576-E92C4A8B9058}" sibTransId="{C41BCC4A-60F8-4E67-8868-E37C2A61EF5F}"/>
    <dgm:cxn modelId="{23203398-047E-4320-908A-AAFD6EC8C41C}" srcId="{0A737D74-3775-48E3-B4A5-E655A924EF3A}" destId="{FC837413-9240-496B-B74E-BCB0D05CFEE8}" srcOrd="5" destOrd="0" parTransId="{12FD5E98-40CF-4AEF-A211-B110AE2FC230}" sibTransId="{02CF61A3-666C-4D0E-9D37-9D9E55FB592E}"/>
    <dgm:cxn modelId="{B7B785A4-382C-4B31-9942-4030A5017838}" type="presOf" srcId="{9AF31052-6C03-47A3-8984-6E957A18639F}" destId="{6505591E-F9EF-4562-B86C-497D90362EB8}" srcOrd="0" destOrd="2" presId="urn:microsoft.com/office/officeart/2005/8/layout/vList2"/>
    <dgm:cxn modelId="{CCA81CE4-BFFD-4554-A73F-386906290996}" type="presOf" srcId="{1AC9A67E-C1DD-4D1F-820D-1C68E7D90CD7}" destId="{6505591E-F9EF-4562-B86C-497D90362EB8}" srcOrd="0" destOrd="4" presId="urn:microsoft.com/office/officeart/2005/8/layout/vList2"/>
    <dgm:cxn modelId="{8936E9A3-FE9C-4219-A7D3-6C2DEDBC0C67}" type="presParOf" srcId="{8E6500A0-8A0E-4994-9B17-17CB10024C56}" destId="{454A8240-1D62-4109-9C04-FD4B8BF9769B}" srcOrd="0" destOrd="0" presId="urn:microsoft.com/office/officeart/2005/8/layout/vList2"/>
    <dgm:cxn modelId="{0593731D-D34B-4016-B038-9D8F6FB116CF}" type="presParOf" srcId="{8E6500A0-8A0E-4994-9B17-17CB10024C56}" destId="{6505591E-F9EF-4562-B86C-497D90362EB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47DDE8E-7F51-4DEF-8658-A39F964F70BC}"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GB"/>
        </a:p>
      </dgm:t>
    </dgm:pt>
    <dgm:pt modelId="{0A737D74-3775-48E3-B4A5-E655A924EF3A}">
      <dgm:prSet phldrT="[Text]" custT="1"/>
      <dgm:spPr/>
      <dgm:t>
        <a:bodyPr/>
        <a:lstStyle/>
        <a:p>
          <a:pPr>
            <a:buNone/>
          </a:pPr>
          <a:r>
            <a:rPr lang="en-GB" sz="2800" b="1" u="sng" dirty="0" err="1">
              <a:effectLst>
                <a:outerShdw blurRad="38100" dist="38100" dir="2700000" algn="tl">
                  <a:srgbClr val="000000">
                    <a:alpha val="43137"/>
                  </a:srgbClr>
                </a:outerShdw>
              </a:effectLst>
            </a:rPr>
            <a:t>i</a:t>
          </a:r>
          <a:r>
            <a:rPr lang="en-GB" sz="2800" b="1" u="sng" dirty="0">
              <a:effectLst>
                <a:outerShdw blurRad="38100" dist="38100" dir="2700000" algn="tl">
                  <a:srgbClr val="000000">
                    <a:alpha val="43137"/>
                  </a:srgbClr>
                </a:outerShdw>
              </a:effectLst>
            </a:rPr>
            <a:t>- ß Adrenoceptor blockers:</a:t>
          </a:r>
        </a:p>
      </dgm:t>
    </dgm:pt>
    <dgm:pt modelId="{475E4EF4-9B8C-4798-8AAE-CC17981CA2A1}" type="parTrans" cxnId="{8E8DBA76-9916-4F08-AAB9-1AA991446BF8}">
      <dgm:prSet/>
      <dgm:spPr/>
      <dgm:t>
        <a:bodyPr/>
        <a:lstStyle/>
        <a:p>
          <a:endParaRPr lang="en-GB"/>
        </a:p>
      </dgm:t>
    </dgm:pt>
    <dgm:pt modelId="{20FC6513-8BB7-477F-9A0D-A8B308806C10}" type="sibTrans" cxnId="{8E8DBA76-9916-4F08-AAB9-1AA991446BF8}">
      <dgm:prSet/>
      <dgm:spPr/>
      <dgm:t>
        <a:bodyPr/>
        <a:lstStyle/>
        <a:p>
          <a:endParaRPr lang="en-GB"/>
        </a:p>
      </dgm:t>
    </dgm:pt>
    <dgm:pt modelId="{59650BD4-3080-4685-B7A0-0BA653F03024}">
      <dgm:prSet phldrT="[Text]"/>
      <dgm:spPr/>
      <dgm:t>
        <a:bodyPr/>
        <a:lstStyle/>
        <a:p>
          <a:pPr marL="228600" indent="0">
            <a:buNone/>
          </a:pPr>
          <a:r>
            <a:rPr lang="en-GB" sz="2100" dirty="0"/>
            <a:t>Mechanism of action/ They lower blood pressure by:</a:t>
          </a:r>
        </a:p>
      </dgm:t>
    </dgm:pt>
    <dgm:pt modelId="{DD203311-8DB0-49A2-AD65-DA2DFDEA52CB}" type="parTrans" cxnId="{5DC46D04-B0DC-414E-B946-C4A81306EA4E}">
      <dgm:prSet/>
      <dgm:spPr/>
      <dgm:t>
        <a:bodyPr/>
        <a:lstStyle/>
        <a:p>
          <a:endParaRPr lang="en-GB"/>
        </a:p>
      </dgm:t>
    </dgm:pt>
    <dgm:pt modelId="{214D687E-6C01-48AA-B84F-8A532AD15117}" type="sibTrans" cxnId="{5DC46D04-B0DC-414E-B946-C4A81306EA4E}">
      <dgm:prSet/>
      <dgm:spPr/>
      <dgm:t>
        <a:bodyPr/>
        <a:lstStyle/>
        <a:p>
          <a:endParaRPr lang="en-GB"/>
        </a:p>
      </dgm:t>
    </dgm:pt>
    <dgm:pt modelId="{FC837413-9240-496B-B74E-BCB0D05CFEE8}">
      <dgm:prSet/>
      <dgm:spPr/>
      <dgm:t>
        <a:bodyPr/>
        <a:lstStyle/>
        <a:p>
          <a:pPr marL="228600" indent="0"/>
          <a:endParaRPr lang="en-GB" sz="2100" dirty="0"/>
        </a:p>
      </dgm:t>
    </dgm:pt>
    <dgm:pt modelId="{12FD5E98-40CF-4AEF-A211-B110AE2FC230}" type="parTrans" cxnId="{23203398-047E-4320-908A-AAFD6EC8C41C}">
      <dgm:prSet/>
      <dgm:spPr/>
      <dgm:t>
        <a:bodyPr/>
        <a:lstStyle/>
        <a:p>
          <a:endParaRPr lang="en-GB"/>
        </a:p>
      </dgm:t>
    </dgm:pt>
    <dgm:pt modelId="{02CF61A3-666C-4D0E-9D37-9D9E55FB592E}" type="sibTrans" cxnId="{23203398-047E-4320-908A-AAFD6EC8C41C}">
      <dgm:prSet/>
      <dgm:spPr/>
      <dgm:t>
        <a:bodyPr/>
        <a:lstStyle/>
        <a:p>
          <a:endParaRPr lang="en-GB"/>
        </a:p>
      </dgm:t>
    </dgm:pt>
    <dgm:pt modelId="{3B70C974-0A86-412C-B40E-7E156D0148AE}">
      <dgm:prSet/>
      <dgm:spPr/>
      <dgm:t>
        <a:bodyPr/>
        <a:lstStyle/>
        <a:p>
          <a:pPr marL="447675" indent="-447675">
            <a:buFont typeface="+mj-lt"/>
            <a:buAutoNum type="arabicParenR"/>
          </a:pPr>
          <a:r>
            <a:rPr lang="en-GB" sz="2100" dirty="0"/>
            <a:t>Decreasing  cardiac output.</a:t>
          </a:r>
        </a:p>
      </dgm:t>
    </dgm:pt>
    <dgm:pt modelId="{149E5E70-C100-4024-8340-68290B2CBB2A}" type="parTrans" cxnId="{52D024D5-7D90-498F-8B69-ECAABF9FBB7E}">
      <dgm:prSet/>
      <dgm:spPr/>
      <dgm:t>
        <a:bodyPr/>
        <a:lstStyle/>
        <a:p>
          <a:endParaRPr lang="en-GB"/>
        </a:p>
      </dgm:t>
    </dgm:pt>
    <dgm:pt modelId="{30E2CF62-2BF5-49FF-AFC0-0E643B9C7F06}" type="sibTrans" cxnId="{52D024D5-7D90-498F-8B69-ECAABF9FBB7E}">
      <dgm:prSet/>
      <dgm:spPr/>
      <dgm:t>
        <a:bodyPr/>
        <a:lstStyle/>
        <a:p>
          <a:endParaRPr lang="en-GB"/>
        </a:p>
      </dgm:t>
    </dgm:pt>
    <dgm:pt modelId="{8345046F-8148-4DE7-ACEA-763B37F50F79}">
      <dgm:prSet/>
      <dgm:spPr/>
      <dgm:t>
        <a:bodyPr/>
        <a:lstStyle/>
        <a:p>
          <a:pPr marL="447675" indent="-447675">
            <a:buFont typeface="+mj-lt"/>
            <a:buAutoNum type="arabicParenR"/>
          </a:pPr>
          <a:r>
            <a:rPr lang="en-GB" sz="2100" dirty="0"/>
            <a:t>Inhibiting the release of renin.</a:t>
          </a:r>
        </a:p>
      </dgm:t>
    </dgm:pt>
    <dgm:pt modelId="{6AF48124-6293-48FB-BC3B-AD7CCD40CB5E}" type="parTrans" cxnId="{A7104D60-953C-4405-8634-AEFF4E90D50A}">
      <dgm:prSet/>
      <dgm:spPr/>
      <dgm:t>
        <a:bodyPr/>
        <a:lstStyle/>
        <a:p>
          <a:endParaRPr lang="en-GB"/>
        </a:p>
      </dgm:t>
    </dgm:pt>
    <dgm:pt modelId="{BC5A6512-D523-4766-9D24-F4D20C3B8DA1}" type="sibTrans" cxnId="{A7104D60-953C-4405-8634-AEFF4E90D50A}">
      <dgm:prSet/>
      <dgm:spPr/>
      <dgm:t>
        <a:bodyPr/>
        <a:lstStyle/>
        <a:p>
          <a:endParaRPr lang="en-GB"/>
        </a:p>
      </dgm:t>
    </dgm:pt>
    <dgm:pt modelId="{C3DC65E8-320C-4657-84E0-5A9173413926}">
      <dgm:prSet/>
      <dgm:spPr/>
      <dgm:t>
        <a:bodyPr/>
        <a:lstStyle/>
        <a:p>
          <a:pPr marL="447675" indent="-447675">
            <a:buFont typeface="+mj-lt"/>
            <a:buAutoNum type="arabicParenR"/>
          </a:pPr>
          <a:r>
            <a:rPr lang="en-GB" sz="2100" dirty="0"/>
            <a:t>Central mechanism.</a:t>
          </a:r>
        </a:p>
      </dgm:t>
    </dgm:pt>
    <dgm:pt modelId="{6FCB87E6-8602-4ECB-B93C-F5B9DF449131}" type="parTrans" cxnId="{777E1F0C-5605-4052-A536-B429100D9FF4}">
      <dgm:prSet/>
      <dgm:spPr/>
      <dgm:t>
        <a:bodyPr/>
        <a:lstStyle/>
        <a:p>
          <a:endParaRPr lang="en-GB"/>
        </a:p>
      </dgm:t>
    </dgm:pt>
    <dgm:pt modelId="{19AE1C58-6076-4002-A485-9C3C3D8CAB50}" type="sibTrans" cxnId="{777E1F0C-5605-4052-A536-B429100D9FF4}">
      <dgm:prSet/>
      <dgm:spPr/>
      <dgm:t>
        <a:bodyPr/>
        <a:lstStyle/>
        <a:p>
          <a:endParaRPr lang="en-GB"/>
        </a:p>
      </dgm:t>
    </dgm:pt>
    <dgm:pt modelId="{C0DA4B5C-FF94-445A-892A-985E01DF196C}">
      <dgm:prSet/>
      <dgm:spPr/>
      <dgm:t>
        <a:bodyPr/>
        <a:lstStyle/>
        <a:p>
          <a:pPr marL="228600" indent="0"/>
          <a:endParaRPr lang="en-GB" sz="2100" dirty="0"/>
        </a:p>
      </dgm:t>
    </dgm:pt>
    <dgm:pt modelId="{41FDBD9C-DAF7-47E2-A850-3E08165A357E}" type="parTrans" cxnId="{0D7A76B5-DD13-481F-83BB-2AC3B705E52B}">
      <dgm:prSet/>
      <dgm:spPr/>
      <dgm:t>
        <a:bodyPr/>
        <a:lstStyle/>
        <a:p>
          <a:endParaRPr lang="en-GB"/>
        </a:p>
      </dgm:t>
    </dgm:pt>
    <dgm:pt modelId="{CBE2B38F-B07A-4528-9F47-191DF869E459}" type="sibTrans" cxnId="{0D7A76B5-DD13-481F-83BB-2AC3B705E52B}">
      <dgm:prSet/>
      <dgm:spPr/>
      <dgm:t>
        <a:bodyPr/>
        <a:lstStyle/>
        <a:p>
          <a:endParaRPr lang="en-GB"/>
        </a:p>
      </dgm:t>
    </dgm:pt>
    <dgm:pt modelId="{3C1B2E61-C3E2-4A5C-BAF1-91C1B2CBF5CD}">
      <dgm:prSet phldrT="[Text]"/>
      <dgm:spPr/>
      <dgm:t>
        <a:bodyPr/>
        <a:lstStyle/>
        <a:p>
          <a:pPr marL="228600" indent="0">
            <a:buNone/>
          </a:pPr>
          <a:r>
            <a:rPr lang="en-GB" sz="2100" dirty="0"/>
            <a:t> </a:t>
          </a:r>
        </a:p>
      </dgm:t>
    </dgm:pt>
    <dgm:pt modelId="{9258D764-4CEB-403F-922D-241E46CB7372}" type="parTrans" cxnId="{6673D357-1C6D-4CCF-B159-BD23E158E13F}">
      <dgm:prSet/>
      <dgm:spPr/>
      <dgm:t>
        <a:bodyPr/>
        <a:lstStyle/>
        <a:p>
          <a:endParaRPr lang="en-GB"/>
        </a:p>
      </dgm:t>
    </dgm:pt>
    <dgm:pt modelId="{0119133C-C54E-4981-9BEB-65EEE9A0B978}" type="sibTrans" cxnId="{6673D357-1C6D-4CCF-B159-BD23E158E13F}">
      <dgm:prSet/>
      <dgm:spPr/>
      <dgm:t>
        <a:bodyPr/>
        <a:lstStyle/>
        <a:p>
          <a:endParaRPr lang="en-GB"/>
        </a:p>
      </dgm:t>
    </dgm:pt>
    <dgm:pt modelId="{8E6500A0-8A0E-4994-9B17-17CB10024C56}" type="pres">
      <dgm:prSet presAssocID="{047DDE8E-7F51-4DEF-8658-A39F964F70BC}" presName="linear" presStyleCnt="0">
        <dgm:presLayoutVars>
          <dgm:animLvl val="lvl"/>
          <dgm:resizeHandles val="exact"/>
        </dgm:presLayoutVars>
      </dgm:prSet>
      <dgm:spPr/>
    </dgm:pt>
    <dgm:pt modelId="{454A8240-1D62-4109-9C04-FD4B8BF9769B}" type="pres">
      <dgm:prSet presAssocID="{0A737D74-3775-48E3-B4A5-E655A924EF3A}" presName="parentText" presStyleLbl="node1" presStyleIdx="0" presStyleCnt="1">
        <dgm:presLayoutVars>
          <dgm:chMax val="0"/>
          <dgm:bulletEnabled val="1"/>
        </dgm:presLayoutVars>
      </dgm:prSet>
      <dgm:spPr/>
    </dgm:pt>
    <dgm:pt modelId="{6505591E-F9EF-4562-B86C-497D90362EB8}" type="pres">
      <dgm:prSet presAssocID="{0A737D74-3775-48E3-B4A5-E655A924EF3A}" presName="childText" presStyleLbl="revTx" presStyleIdx="0" presStyleCnt="1">
        <dgm:presLayoutVars>
          <dgm:bulletEnabled val="1"/>
        </dgm:presLayoutVars>
      </dgm:prSet>
      <dgm:spPr/>
    </dgm:pt>
  </dgm:ptLst>
  <dgm:cxnLst>
    <dgm:cxn modelId="{E7A42601-3F0A-4EF5-A3C6-83FC2B133FC5}" type="presOf" srcId="{59650BD4-3080-4685-B7A0-0BA653F03024}" destId="{6505591E-F9EF-4562-B86C-497D90362EB8}" srcOrd="0" destOrd="0" presId="urn:microsoft.com/office/officeart/2005/8/layout/vList2"/>
    <dgm:cxn modelId="{D3CF3D02-2373-413A-82D6-B97D22769EE6}" type="presOf" srcId="{3B70C974-0A86-412C-B40E-7E156D0148AE}" destId="{6505591E-F9EF-4562-B86C-497D90362EB8}" srcOrd="0" destOrd="2" presId="urn:microsoft.com/office/officeart/2005/8/layout/vList2"/>
    <dgm:cxn modelId="{5DC46D04-B0DC-414E-B946-C4A81306EA4E}" srcId="{0A737D74-3775-48E3-B4A5-E655A924EF3A}" destId="{59650BD4-3080-4685-B7A0-0BA653F03024}" srcOrd="0" destOrd="0" parTransId="{DD203311-8DB0-49A2-AD65-DA2DFDEA52CB}" sibTransId="{214D687E-6C01-48AA-B84F-8A532AD15117}"/>
    <dgm:cxn modelId="{777E1F0C-5605-4052-A536-B429100D9FF4}" srcId="{0A737D74-3775-48E3-B4A5-E655A924EF3A}" destId="{C3DC65E8-320C-4657-84E0-5A9173413926}" srcOrd="4" destOrd="0" parTransId="{6FCB87E6-8602-4ECB-B93C-F5B9DF449131}" sibTransId="{19AE1C58-6076-4002-A485-9C3C3D8CAB50}"/>
    <dgm:cxn modelId="{C6F47030-03D3-40E8-97CD-4B9F1C1368C7}" type="presOf" srcId="{FC837413-9240-496B-B74E-BCB0D05CFEE8}" destId="{6505591E-F9EF-4562-B86C-497D90362EB8}" srcOrd="0" destOrd="6" presId="urn:microsoft.com/office/officeart/2005/8/layout/vList2"/>
    <dgm:cxn modelId="{5E8AA340-C9B3-404A-AFA6-FBC28F6A050D}" type="presOf" srcId="{3C1B2E61-C3E2-4A5C-BAF1-91C1B2CBF5CD}" destId="{6505591E-F9EF-4562-B86C-497D90362EB8}" srcOrd="0" destOrd="1" presId="urn:microsoft.com/office/officeart/2005/8/layout/vList2"/>
    <dgm:cxn modelId="{A7104D60-953C-4405-8634-AEFF4E90D50A}" srcId="{0A737D74-3775-48E3-B4A5-E655A924EF3A}" destId="{8345046F-8148-4DE7-ACEA-763B37F50F79}" srcOrd="3" destOrd="0" parTransId="{6AF48124-6293-48FB-BC3B-AD7CCD40CB5E}" sibTransId="{BC5A6512-D523-4766-9D24-F4D20C3B8DA1}"/>
    <dgm:cxn modelId="{E11D6B67-3D94-4BF2-94DB-E1D79054E0B6}" type="presOf" srcId="{0A737D74-3775-48E3-B4A5-E655A924EF3A}" destId="{454A8240-1D62-4109-9C04-FD4B8BF9769B}" srcOrd="0" destOrd="0" presId="urn:microsoft.com/office/officeart/2005/8/layout/vList2"/>
    <dgm:cxn modelId="{028C8D6B-0CD2-4694-8F53-2C7DB0C348A9}" type="presOf" srcId="{047DDE8E-7F51-4DEF-8658-A39F964F70BC}" destId="{8E6500A0-8A0E-4994-9B17-17CB10024C56}" srcOrd="0" destOrd="0" presId="urn:microsoft.com/office/officeart/2005/8/layout/vList2"/>
    <dgm:cxn modelId="{8E8DBA76-9916-4F08-AAB9-1AA991446BF8}" srcId="{047DDE8E-7F51-4DEF-8658-A39F964F70BC}" destId="{0A737D74-3775-48E3-B4A5-E655A924EF3A}" srcOrd="0" destOrd="0" parTransId="{475E4EF4-9B8C-4798-8AAE-CC17981CA2A1}" sibTransId="{20FC6513-8BB7-477F-9A0D-A8B308806C10}"/>
    <dgm:cxn modelId="{6673D357-1C6D-4CCF-B159-BD23E158E13F}" srcId="{0A737D74-3775-48E3-B4A5-E655A924EF3A}" destId="{3C1B2E61-C3E2-4A5C-BAF1-91C1B2CBF5CD}" srcOrd="1" destOrd="0" parTransId="{9258D764-4CEB-403F-922D-241E46CB7372}" sibTransId="{0119133C-C54E-4981-9BEB-65EEE9A0B978}"/>
    <dgm:cxn modelId="{23203398-047E-4320-908A-AAFD6EC8C41C}" srcId="{0A737D74-3775-48E3-B4A5-E655A924EF3A}" destId="{FC837413-9240-496B-B74E-BCB0D05CFEE8}" srcOrd="6" destOrd="0" parTransId="{12FD5E98-40CF-4AEF-A211-B110AE2FC230}" sibTransId="{02CF61A3-666C-4D0E-9D37-9D9E55FB592E}"/>
    <dgm:cxn modelId="{B76839A0-77AE-4972-8173-A58F4448E1F0}" type="presOf" srcId="{C0DA4B5C-FF94-445A-892A-985E01DF196C}" destId="{6505591E-F9EF-4562-B86C-497D90362EB8}" srcOrd="0" destOrd="5" presId="urn:microsoft.com/office/officeart/2005/8/layout/vList2"/>
    <dgm:cxn modelId="{0D7A76B5-DD13-481F-83BB-2AC3B705E52B}" srcId="{0A737D74-3775-48E3-B4A5-E655A924EF3A}" destId="{C0DA4B5C-FF94-445A-892A-985E01DF196C}" srcOrd="5" destOrd="0" parTransId="{41FDBD9C-DAF7-47E2-A850-3E08165A357E}" sibTransId="{CBE2B38F-B07A-4528-9F47-191DF869E459}"/>
    <dgm:cxn modelId="{22093CBE-F8CA-45EC-9FC8-834451F44320}" type="presOf" srcId="{8345046F-8148-4DE7-ACEA-763B37F50F79}" destId="{6505591E-F9EF-4562-B86C-497D90362EB8}" srcOrd="0" destOrd="3" presId="urn:microsoft.com/office/officeart/2005/8/layout/vList2"/>
    <dgm:cxn modelId="{4D57A6CD-432E-4294-BFD6-29B086A0484E}" type="presOf" srcId="{C3DC65E8-320C-4657-84E0-5A9173413926}" destId="{6505591E-F9EF-4562-B86C-497D90362EB8}" srcOrd="0" destOrd="4" presId="urn:microsoft.com/office/officeart/2005/8/layout/vList2"/>
    <dgm:cxn modelId="{52D024D5-7D90-498F-8B69-ECAABF9FBB7E}" srcId="{0A737D74-3775-48E3-B4A5-E655A924EF3A}" destId="{3B70C974-0A86-412C-B40E-7E156D0148AE}" srcOrd="2" destOrd="0" parTransId="{149E5E70-C100-4024-8340-68290B2CBB2A}" sibTransId="{30E2CF62-2BF5-49FF-AFC0-0E643B9C7F06}"/>
    <dgm:cxn modelId="{8936E9A3-FE9C-4219-A7D3-6C2DEDBC0C67}" type="presParOf" srcId="{8E6500A0-8A0E-4994-9B17-17CB10024C56}" destId="{454A8240-1D62-4109-9C04-FD4B8BF9769B}" srcOrd="0" destOrd="0" presId="urn:microsoft.com/office/officeart/2005/8/layout/vList2"/>
    <dgm:cxn modelId="{0593731D-D34B-4016-B038-9D8F6FB116CF}" type="presParOf" srcId="{8E6500A0-8A0E-4994-9B17-17CB10024C56}" destId="{6505591E-F9EF-4562-B86C-497D90362EB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47DDE8E-7F51-4DEF-8658-A39F964F70BC}"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GB"/>
        </a:p>
      </dgm:t>
    </dgm:pt>
    <dgm:pt modelId="{0A737D74-3775-48E3-B4A5-E655A924EF3A}">
      <dgm:prSet phldrT="[Text]" custT="1"/>
      <dgm:spPr/>
      <dgm:t>
        <a:bodyPr/>
        <a:lstStyle/>
        <a:p>
          <a:pPr>
            <a:buNone/>
          </a:pPr>
          <a:r>
            <a:rPr lang="en-GB" sz="2800" b="1" u="sng" dirty="0" err="1">
              <a:effectLst>
                <a:outerShdw blurRad="38100" dist="38100" dir="2700000" algn="tl">
                  <a:srgbClr val="000000">
                    <a:alpha val="43137"/>
                  </a:srgbClr>
                </a:outerShdw>
              </a:effectLst>
            </a:rPr>
            <a:t>i</a:t>
          </a:r>
          <a:r>
            <a:rPr lang="en-GB" sz="2800" b="1" u="sng" dirty="0">
              <a:effectLst>
                <a:outerShdw blurRad="38100" dist="38100" dir="2700000" algn="tl">
                  <a:srgbClr val="000000">
                    <a:alpha val="43137"/>
                  </a:srgbClr>
                </a:outerShdw>
              </a:effectLst>
            </a:rPr>
            <a:t>- ß Adrenoceptor blockers </a:t>
          </a:r>
          <a:r>
            <a:rPr lang="en-GB" sz="2800" b="1" u="sng" dirty="0">
              <a:solidFill>
                <a:srgbClr val="C00000"/>
              </a:solidFill>
              <a:effectLst>
                <a:outerShdw blurRad="38100" dist="38100" dir="2700000" algn="tl">
                  <a:srgbClr val="000000">
                    <a:alpha val="43137"/>
                  </a:srgbClr>
                </a:outerShdw>
              </a:effectLst>
            </a:rPr>
            <a:t>ADRs:</a:t>
          </a:r>
        </a:p>
      </dgm:t>
    </dgm:pt>
    <dgm:pt modelId="{475E4EF4-9B8C-4798-8AAE-CC17981CA2A1}" type="parTrans" cxnId="{8E8DBA76-9916-4F08-AAB9-1AA991446BF8}">
      <dgm:prSet/>
      <dgm:spPr/>
      <dgm:t>
        <a:bodyPr/>
        <a:lstStyle/>
        <a:p>
          <a:endParaRPr lang="en-GB"/>
        </a:p>
      </dgm:t>
    </dgm:pt>
    <dgm:pt modelId="{20FC6513-8BB7-477F-9A0D-A8B308806C10}" type="sibTrans" cxnId="{8E8DBA76-9916-4F08-AAB9-1AA991446BF8}">
      <dgm:prSet/>
      <dgm:spPr/>
      <dgm:t>
        <a:bodyPr/>
        <a:lstStyle/>
        <a:p>
          <a:endParaRPr lang="en-GB"/>
        </a:p>
      </dgm:t>
    </dgm:pt>
    <dgm:pt modelId="{59650BD4-3080-4685-B7A0-0BA653F03024}">
      <dgm:prSet phldrT="[Text]" custT="1"/>
      <dgm:spPr/>
      <dgm:t>
        <a:bodyPr/>
        <a:lstStyle/>
        <a:p>
          <a:pPr>
            <a:buNone/>
          </a:pPr>
          <a:r>
            <a:rPr lang="en-GB" sz="2800" b="1" dirty="0"/>
            <a:t>Adverse Drugs Reactions:</a:t>
          </a:r>
        </a:p>
      </dgm:t>
    </dgm:pt>
    <dgm:pt modelId="{DD203311-8DB0-49A2-AD65-DA2DFDEA52CB}" type="parTrans" cxnId="{5DC46D04-B0DC-414E-B946-C4A81306EA4E}">
      <dgm:prSet/>
      <dgm:spPr/>
      <dgm:t>
        <a:bodyPr/>
        <a:lstStyle/>
        <a:p>
          <a:endParaRPr lang="en-GB"/>
        </a:p>
      </dgm:t>
    </dgm:pt>
    <dgm:pt modelId="{214D687E-6C01-48AA-B84F-8A532AD15117}" type="sibTrans" cxnId="{5DC46D04-B0DC-414E-B946-C4A81306EA4E}">
      <dgm:prSet/>
      <dgm:spPr/>
      <dgm:t>
        <a:bodyPr/>
        <a:lstStyle/>
        <a:p>
          <a:endParaRPr lang="en-GB"/>
        </a:p>
      </dgm:t>
    </dgm:pt>
    <dgm:pt modelId="{FC837413-9240-496B-B74E-BCB0D05CFEE8}">
      <dgm:prSet/>
      <dgm:spPr/>
      <dgm:t>
        <a:bodyPr/>
        <a:lstStyle/>
        <a:p>
          <a:endParaRPr lang="en-GB" sz="2100" dirty="0"/>
        </a:p>
      </dgm:t>
    </dgm:pt>
    <dgm:pt modelId="{12FD5E98-40CF-4AEF-A211-B110AE2FC230}" type="parTrans" cxnId="{23203398-047E-4320-908A-AAFD6EC8C41C}">
      <dgm:prSet/>
      <dgm:spPr/>
      <dgm:t>
        <a:bodyPr/>
        <a:lstStyle/>
        <a:p>
          <a:endParaRPr lang="en-GB"/>
        </a:p>
      </dgm:t>
    </dgm:pt>
    <dgm:pt modelId="{02CF61A3-666C-4D0E-9D37-9D9E55FB592E}" type="sibTrans" cxnId="{23203398-047E-4320-908A-AAFD6EC8C41C}">
      <dgm:prSet/>
      <dgm:spPr/>
      <dgm:t>
        <a:bodyPr/>
        <a:lstStyle/>
        <a:p>
          <a:endParaRPr lang="en-GB"/>
        </a:p>
      </dgm:t>
    </dgm:pt>
    <dgm:pt modelId="{3B70C974-0A86-412C-B40E-7E156D0148AE}">
      <dgm:prSet/>
      <dgm:spPr/>
      <dgm:t>
        <a:bodyPr/>
        <a:lstStyle/>
        <a:p>
          <a:r>
            <a:rPr lang="en-GB" sz="2100" dirty="0"/>
            <a:t>Hypoglycaemia</a:t>
          </a:r>
        </a:p>
      </dgm:t>
    </dgm:pt>
    <dgm:pt modelId="{149E5E70-C100-4024-8340-68290B2CBB2A}" type="parTrans" cxnId="{52D024D5-7D90-498F-8B69-ECAABF9FBB7E}">
      <dgm:prSet/>
      <dgm:spPr/>
      <dgm:t>
        <a:bodyPr/>
        <a:lstStyle/>
        <a:p>
          <a:endParaRPr lang="en-GB"/>
        </a:p>
      </dgm:t>
    </dgm:pt>
    <dgm:pt modelId="{30E2CF62-2BF5-49FF-AFC0-0E643B9C7F06}" type="sibTrans" cxnId="{52D024D5-7D90-498F-8B69-ECAABF9FBB7E}">
      <dgm:prSet/>
      <dgm:spPr/>
      <dgm:t>
        <a:bodyPr/>
        <a:lstStyle/>
        <a:p>
          <a:endParaRPr lang="en-GB"/>
        </a:p>
      </dgm:t>
    </dgm:pt>
    <dgm:pt modelId="{C0DA4B5C-FF94-445A-892A-985E01DF196C}">
      <dgm:prSet/>
      <dgm:spPr/>
      <dgm:t>
        <a:bodyPr/>
        <a:lstStyle/>
        <a:p>
          <a:endParaRPr lang="en-GB" sz="2100" dirty="0"/>
        </a:p>
      </dgm:t>
    </dgm:pt>
    <dgm:pt modelId="{41FDBD9C-DAF7-47E2-A850-3E08165A357E}" type="parTrans" cxnId="{0D7A76B5-DD13-481F-83BB-2AC3B705E52B}">
      <dgm:prSet/>
      <dgm:spPr/>
      <dgm:t>
        <a:bodyPr/>
        <a:lstStyle/>
        <a:p>
          <a:endParaRPr lang="en-GB"/>
        </a:p>
      </dgm:t>
    </dgm:pt>
    <dgm:pt modelId="{CBE2B38F-B07A-4528-9F47-191DF869E459}" type="sibTrans" cxnId="{0D7A76B5-DD13-481F-83BB-2AC3B705E52B}">
      <dgm:prSet/>
      <dgm:spPr/>
      <dgm:t>
        <a:bodyPr/>
        <a:lstStyle/>
        <a:p>
          <a:endParaRPr lang="en-GB"/>
        </a:p>
      </dgm:t>
    </dgm:pt>
    <dgm:pt modelId="{8910AAA5-E07D-49AC-A171-36067EF4FD89}">
      <dgm:prSet/>
      <dgm:spPr/>
      <dgm:t>
        <a:bodyPr/>
        <a:lstStyle/>
        <a:p>
          <a:endParaRPr lang="en-GB" sz="2100" dirty="0"/>
        </a:p>
      </dgm:t>
    </dgm:pt>
    <dgm:pt modelId="{582BE357-D533-41E8-8047-6E1564E9D9DF}" type="parTrans" cxnId="{C298C86E-7EE9-4217-8FE1-969C5F9CFFA4}">
      <dgm:prSet/>
      <dgm:spPr/>
      <dgm:t>
        <a:bodyPr/>
        <a:lstStyle/>
        <a:p>
          <a:endParaRPr lang="en-GB"/>
        </a:p>
      </dgm:t>
    </dgm:pt>
    <dgm:pt modelId="{D48A5A3F-643B-4888-9589-FD9D5157662D}" type="sibTrans" cxnId="{C298C86E-7EE9-4217-8FE1-969C5F9CFFA4}">
      <dgm:prSet/>
      <dgm:spPr/>
      <dgm:t>
        <a:bodyPr/>
        <a:lstStyle/>
        <a:p>
          <a:endParaRPr lang="en-GB"/>
        </a:p>
      </dgm:t>
    </dgm:pt>
    <dgm:pt modelId="{AE7C34F7-29B6-4B10-8F10-E09621D34CE7}">
      <dgm:prSet/>
      <dgm:spPr/>
      <dgm:t>
        <a:bodyPr/>
        <a:lstStyle/>
        <a:p>
          <a:r>
            <a:rPr lang="en-GB" sz="2100" dirty="0"/>
            <a:t>Fatigue</a:t>
          </a:r>
        </a:p>
      </dgm:t>
    </dgm:pt>
    <dgm:pt modelId="{011F072C-8405-439A-85FD-96F87AB7F7D5}" type="parTrans" cxnId="{4CF08F47-0C8E-4BD7-A9EE-9580BB5F8FB5}">
      <dgm:prSet/>
      <dgm:spPr/>
      <dgm:t>
        <a:bodyPr/>
        <a:lstStyle/>
        <a:p>
          <a:endParaRPr lang="en-GB"/>
        </a:p>
      </dgm:t>
    </dgm:pt>
    <dgm:pt modelId="{6E039482-46F4-4303-B1BE-CA9F95642AA8}" type="sibTrans" cxnId="{4CF08F47-0C8E-4BD7-A9EE-9580BB5F8FB5}">
      <dgm:prSet/>
      <dgm:spPr/>
      <dgm:t>
        <a:bodyPr/>
        <a:lstStyle/>
        <a:p>
          <a:endParaRPr lang="en-GB"/>
        </a:p>
      </dgm:t>
    </dgm:pt>
    <dgm:pt modelId="{B68B3FBC-25E5-4C60-8B4B-3CB81AF6E452}">
      <dgm:prSet/>
      <dgm:spPr/>
      <dgm:t>
        <a:bodyPr/>
        <a:lstStyle/>
        <a:p>
          <a:r>
            <a:rPr lang="en-GB" sz="2100" dirty="0"/>
            <a:t>Mask the symptoms of hypoglycaemia in diabetics</a:t>
          </a:r>
        </a:p>
      </dgm:t>
    </dgm:pt>
    <dgm:pt modelId="{1332664C-CC01-4244-9223-2E329EE922A4}" type="parTrans" cxnId="{5DA790CC-BAE2-44AE-B474-4E0398D34FA7}">
      <dgm:prSet/>
      <dgm:spPr/>
      <dgm:t>
        <a:bodyPr/>
        <a:lstStyle/>
        <a:p>
          <a:endParaRPr lang="en-GB"/>
        </a:p>
      </dgm:t>
    </dgm:pt>
    <dgm:pt modelId="{9AF15744-4BA9-4F76-92AC-EF78685ABE9F}" type="sibTrans" cxnId="{5DA790CC-BAE2-44AE-B474-4E0398D34FA7}">
      <dgm:prSet/>
      <dgm:spPr/>
      <dgm:t>
        <a:bodyPr/>
        <a:lstStyle/>
        <a:p>
          <a:endParaRPr lang="en-GB"/>
        </a:p>
      </dgm:t>
    </dgm:pt>
    <dgm:pt modelId="{558108D4-01F4-481C-88FE-6A15388ACC30}">
      <dgm:prSet/>
      <dgm:spPr/>
      <dgm:t>
        <a:bodyPr/>
        <a:lstStyle/>
        <a:p>
          <a:r>
            <a:rPr lang="en-GB" sz="2100" dirty="0"/>
            <a:t>Increased triglycerides</a:t>
          </a:r>
        </a:p>
      </dgm:t>
    </dgm:pt>
    <dgm:pt modelId="{DC0BCA5D-0736-41EA-B0D8-CEF53CE0070F}" type="parTrans" cxnId="{270CD6A3-1757-4CAC-BEBF-9DAA27B94EF5}">
      <dgm:prSet/>
      <dgm:spPr/>
      <dgm:t>
        <a:bodyPr/>
        <a:lstStyle/>
        <a:p>
          <a:endParaRPr lang="en-GB"/>
        </a:p>
      </dgm:t>
    </dgm:pt>
    <dgm:pt modelId="{CCA3BDA4-6983-4527-BDB3-26936AE52B81}" type="sibTrans" cxnId="{270CD6A3-1757-4CAC-BEBF-9DAA27B94EF5}">
      <dgm:prSet/>
      <dgm:spPr/>
      <dgm:t>
        <a:bodyPr/>
        <a:lstStyle/>
        <a:p>
          <a:endParaRPr lang="en-GB"/>
        </a:p>
      </dgm:t>
    </dgm:pt>
    <dgm:pt modelId="{C3D8C441-A178-475E-99DE-47ED9FFB2857}">
      <dgm:prSet/>
      <dgm:spPr/>
      <dgm:t>
        <a:bodyPr/>
        <a:lstStyle/>
        <a:p>
          <a:r>
            <a:rPr lang="en-GB" sz="2100" dirty="0"/>
            <a:t>Aggravate peripheral arterial disease</a:t>
          </a:r>
        </a:p>
      </dgm:t>
    </dgm:pt>
    <dgm:pt modelId="{56DC73DD-63B4-4217-BC23-71A0E21F8F0A}" type="parTrans" cxnId="{915208E3-3156-43F1-AF3E-C6CD49313055}">
      <dgm:prSet/>
      <dgm:spPr/>
      <dgm:t>
        <a:bodyPr/>
        <a:lstStyle/>
        <a:p>
          <a:endParaRPr lang="en-GB"/>
        </a:p>
      </dgm:t>
    </dgm:pt>
    <dgm:pt modelId="{616A874B-4545-4B5D-9641-C351CB0FF31B}" type="sibTrans" cxnId="{915208E3-3156-43F1-AF3E-C6CD49313055}">
      <dgm:prSet/>
      <dgm:spPr/>
      <dgm:t>
        <a:bodyPr/>
        <a:lstStyle/>
        <a:p>
          <a:endParaRPr lang="en-GB"/>
        </a:p>
      </dgm:t>
    </dgm:pt>
    <dgm:pt modelId="{D3EF262D-48FC-4FDD-B40C-D9D03A38A01E}">
      <dgm:prSet/>
      <dgm:spPr/>
      <dgm:t>
        <a:bodyPr/>
        <a:lstStyle/>
        <a:p>
          <a:r>
            <a:rPr lang="en-GB" sz="2100" dirty="0"/>
            <a:t>Erectile dysfunction.</a:t>
          </a:r>
        </a:p>
      </dgm:t>
    </dgm:pt>
    <dgm:pt modelId="{B96D8277-7AC8-4AC1-8462-712F34AB1723}" type="parTrans" cxnId="{5791665C-C520-4BFF-8BFC-67A4749DEC77}">
      <dgm:prSet/>
      <dgm:spPr/>
      <dgm:t>
        <a:bodyPr/>
        <a:lstStyle/>
        <a:p>
          <a:endParaRPr lang="en-GB"/>
        </a:p>
      </dgm:t>
    </dgm:pt>
    <dgm:pt modelId="{2C40D653-1AD6-4FDB-AF6C-70A32CFF7F6E}" type="sibTrans" cxnId="{5791665C-C520-4BFF-8BFC-67A4749DEC77}">
      <dgm:prSet/>
      <dgm:spPr/>
      <dgm:t>
        <a:bodyPr/>
        <a:lstStyle/>
        <a:p>
          <a:endParaRPr lang="en-GB"/>
        </a:p>
      </dgm:t>
    </dgm:pt>
    <dgm:pt modelId="{8E6500A0-8A0E-4994-9B17-17CB10024C56}" type="pres">
      <dgm:prSet presAssocID="{047DDE8E-7F51-4DEF-8658-A39F964F70BC}" presName="linear" presStyleCnt="0">
        <dgm:presLayoutVars>
          <dgm:animLvl val="lvl"/>
          <dgm:resizeHandles val="exact"/>
        </dgm:presLayoutVars>
      </dgm:prSet>
      <dgm:spPr/>
    </dgm:pt>
    <dgm:pt modelId="{454A8240-1D62-4109-9C04-FD4B8BF9769B}" type="pres">
      <dgm:prSet presAssocID="{0A737D74-3775-48E3-B4A5-E655A924EF3A}" presName="parentText" presStyleLbl="node1" presStyleIdx="0" presStyleCnt="1">
        <dgm:presLayoutVars>
          <dgm:chMax val="0"/>
          <dgm:bulletEnabled val="1"/>
        </dgm:presLayoutVars>
      </dgm:prSet>
      <dgm:spPr/>
    </dgm:pt>
    <dgm:pt modelId="{6505591E-F9EF-4562-B86C-497D90362EB8}" type="pres">
      <dgm:prSet presAssocID="{0A737D74-3775-48E3-B4A5-E655A924EF3A}" presName="childText" presStyleLbl="revTx" presStyleIdx="0" presStyleCnt="1">
        <dgm:presLayoutVars>
          <dgm:bulletEnabled val="1"/>
        </dgm:presLayoutVars>
      </dgm:prSet>
      <dgm:spPr/>
    </dgm:pt>
  </dgm:ptLst>
  <dgm:cxnLst>
    <dgm:cxn modelId="{E7A42601-3F0A-4EF5-A3C6-83FC2B133FC5}" type="presOf" srcId="{59650BD4-3080-4685-B7A0-0BA653F03024}" destId="{6505591E-F9EF-4562-B86C-497D90362EB8}" srcOrd="0" destOrd="0" presId="urn:microsoft.com/office/officeart/2005/8/layout/vList2"/>
    <dgm:cxn modelId="{D3CF3D02-2373-413A-82D6-B97D22769EE6}" type="presOf" srcId="{3B70C974-0A86-412C-B40E-7E156D0148AE}" destId="{6505591E-F9EF-4562-B86C-497D90362EB8}" srcOrd="0" destOrd="1" presId="urn:microsoft.com/office/officeart/2005/8/layout/vList2"/>
    <dgm:cxn modelId="{5DC46D04-B0DC-414E-B946-C4A81306EA4E}" srcId="{0A737D74-3775-48E3-B4A5-E655A924EF3A}" destId="{59650BD4-3080-4685-B7A0-0BA653F03024}" srcOrd="0" destOrd="0" parTransId="{DD203311-8DB0-49A2-AD65-DA2DFDEA52CB}" sibTransId="{214D687E-6C01-48AA-B84F-8A532AD15117}"/>
    <dgm:cxn modelId="{AA8D0D28-C6C3-40E1-B74C-E3A8EC59E0B8}" type="presOf" srcId="{558108D4-01F4-481C-88FE-6A15388ACC30}" destId="{6505591E-F9EF-4562-B86C-497D90362EB8}" srcOrd="0" destOrd="4" presId="urn:microsoft.com/office/officeart/2005/8/layout/vList2"/>
    <dgm:cxn modelId="{C6F47030-03D3-40E8-97CD-4B9F1C1368C7}" type="presOf" srcId="{FC837413-9240-496B-B74E-BCB0D05CFEE8}" destId="{6505591E-F9EF-4562-B86C-497D90362EB8}" srcOrd="0" destOrd="9" presId="urn:microsoft.com/office/officeart/2005/8/layout/vList2"/>
    <dgm:cxn modelId="{5791665C-C520-4BFF-8BFC-67A4749DEC77}" srcId="{0A737D74-3775-48E3-B4A5-E655A924EF3A}" destId="{D3EF262D-48FC-4FDD-B40C-D9D03A38A01E}" srcOrd="6" destOrd="0" parTransId="{B96D8277-7AC8-4AC1-8462-712F34AB1723}" sibTransId="{2C40D653-1AD6-4FDB-AF6C-70A32CFF7F6E}"/>
    <dgm:cxn modelId="{E11D6B67-3D94-4BF2-94DB-E1D79054E0B6}" type="presOf" srcId="{0A737D74-3775-48E3-B4A5-E655A924EF3A}" destId="{454A8240-1D62-4109-9C04-FD4B8BF9769B}" srcOrd="0" destOrd="0" presId="urn:microsoft.com/office/officeart/2005/8/layout/vList2"/>
    <dgm:cxn modelId="{4CF08F47-0C8E-4BD7-A9EE-9580BB5F8FB5}" srcId="{0A737D74-3775-48E3-B4A5-E655A924EF3A}" destId="{AE7C34F7-29B6-4B10-8F10-E09621D34CE7}" srcOrd="2" destOrd="0" parTransId="{011F072C-8405-439A-85FD-96F87AB7F7D5}" sibTransId="{6E039482-46F4-4303-B1BE-CA9F95642AA8}"/>
    <dgm:cxn modelId="{028C8D6B-0CD2-4694-8F53-2C7DB0C348A9}" type="presOf" srcId="{047DDE8E-7F51-4DEF-8658-A39F964F70BC}" destId="{8E6500A0-8A0E-4994-9B17-17CB10024C56}" srcOrd="0" destOrd="0" presId="urn:microsoft.com/office/officeart/2005/8/layout/vList2"/>
    <dgm:cxn modelId="{3B98F96D-599E-43EB-8597-815BEF3E4549}" type="presOf" srcId="{C3D8C441-A178-475E-99DE-47ED9FFB2857}" destId="{6505591E-F9EF-4562-B86C-497D90362EB8}" srcOrd="0" destOrd="5" presId="urn:microsoft.com/office/officeart/2005/8/layout/vList2"/>
    <dgm:cxn modelId="{C298C86E-7EE9-4217-8FE1-969C5F9CFFA4}" srcId="{0A737D74-3775-48E3-B4A5-E655A924EF3A}" destId="{8910AAA5-E07D-49AC-A171-36067EF4FD89}" srcOrd="7" destOrd="0" parTransId="{582BE357-D533-41E8-8047-6E1564E9D9DF}" sibTransId="{D48A5A3F-643B-4888-9589-FD9D5157662D}"/>
    <dgm:cxn modelId="{8B930C53-B581-4FC8-9AB6-4EDBA63A61E9}" type="presOf" srcId="{8910AAA5-E07D-49AC-A171-36067EF4FD89}" destId="{6505591E-F9EF-4562-B86C-497D90362EB8}" srcOrd="0" destOrd="7" presId="urn:microsoft.com/office/officeart/2005/8/layout/vList2"/>
    <dgm:cxn modelId="{8E8DBA76-9916-4F08-AAB9-1AA991446BF8}" srcId="{047DDE8E-7F51-4DEF-8658-A39F964F70BC}" destId="{0A737D74-3775-48E3-B4A5-E655A924EF3A}" srcOrd="0" destOrd="0" parTransId="{475E4EF4-9B8C-4798-8AAE-CC17981CA2A1}" sibTransId="{20FC6513-8BB7-477F-9A0D-A8B308806C10}"/>
    <dgm:cxn modelId="{4908B982-4E03-4231-8DC3-0C34B8CBDDE7}" type="presOf" srcId="{AE7C34F7-29B6-4B10-8F10-E09621D34CE7}" destId="{6505591E-F9EF-4562-B86C-497D90362EB8}" srcOrd="0" destOrd="2" presId="urn:microsoft.com/office/officeart/2005/8/layout/vList2"/>
    <dgm:cxn modelId="{23203398-047E-4320-908A-AAFD6EC8C41C}" srcId="{0A737D74-3775-48E3-B4A5-E655A924EF3A}" destId="{FC837413-9240-496B-B74E-BCB0D05CFEE8}" srcOrd="9" destOrd="0" parTransId="{12FD5E98-40CF-4AEF-A211-B110AE2FC230}" sibTransId="{02CF61A3-666C-4D0E-9D37-9D9E55FB592E}"/>
    <dgm:cxn modelId="{B76839A0-77AE-4972-8173-A58F4448E1F0}" type="presOf" srcId="{C0DA4B5C-FF94-445A-892A-985E01DF196C}" destId="{6505591E-F9EF-4562-B86C-497D90362EB8}" srcOrd="0" destOrd="8" presId="urn:microsoft.com/office/officeart/2005/8/layout/vList2"/>
    <dgm:cxn modelId="{270CD6A3-1757-4CAC-BEBF-9DAA27B94EF5}" srcId="{0A737D74-3775-48E3-B4A5-E655A924EF3A}" destId="{558108D4-01F4-481C-88FE-6A15388ACC30}" srcOrd="4" destOrd="0" parTransId="{DC0BCA5D-0736-41EA-B0D8-CEF53CE0070F}" sibTransId="{CCA3BDA4-6983-4527-BDB3-26936AE52B81}"/>
    <dgm:cxn modelId="{0D7A76B5-DD13-481F-83BB-2AC3B705E52B}" srcId="{0A737D74-3775-48E3-B4A5-E655A924EF3A}" destId="{C0DA4B5C-FF94-445A-892A-985E01DF196C}" srcOrd="8" destOrd="0" parTransId="{41FDBD9C-DAF7-47E2-A850-3E08165A357E}" sibTransId="{CBE2B38F-B07A-4528-9F47-191DF869E459}"/>
    <dgm:cxn modelId="{5DA790CC-BAE2-44AE-B474-4E0398D34FA7}" srcId="{0A737D74-3775-48E3-B4A5-E655A924EF3A}" destId="{B68B3FBC-25E5-4C60-8B4B-3CB81AF6E452}" srcOrd="3" destOrd="0" parTransId="{1332664C-CC01-4244-9223-2E329EE922A4}" sibTransId="{9AF15744-4BA9-4F76-92AC-EF78685ABE9F}"/>
    <dgm:cxn modelId="{52D024D5-7D90-498F-8B69-ECAABF9FBB7E}" srcId="{0A737D74-3775-48E3-B4A5-E655A924EF3A}" destId="{3B70C974-0A86-412C-B40E-7E156D0148AE}" srcOrd="1" destOrd="0" parTransId="{149E5E70-C100-4024-8340-68290B2CBB2A}" sibTransId="{30E2CF62-2BF5-49FF-AFC0-0E643B9C7F06}"/>
    <dgm:cxn modelId="{CEDACDE2-8B00-4343-BF0D-D767BE7E592C}" type="presOf" srcId="{B68B3FBC-25E5-4C60-8B4B-3CB81AF6E452}" destId="{6505591E-F9EF-4562-B86C-497D90362EB8}" srcOrd="0" destOrd="3" presId="urn:microsoft.com/office/officeart/2005/8/layout/vList2"/>
    <dgm:cxn modelId="{915208E3-3156-43F1-AF3E-C6CD49313055}" srcId="{0A737D74-3775-48E3-B4A5-E655A924EF3A}" destId="{C3D8C441-A178-475E-99DE-47ED9FFB2857}" srcOrd="5" destOrd="0" parTransId="{56DC73DD-63B4-4217-BC23-71A0E21F8F0A}" sibTransId="{616A874B-4545-4B5D-9641-C351CB0FF31B}"/>
    <dgm:cxn modelId="{62F223F4-6A58-4B8A-9191-3F80835FFA76}" type="presOf" srcId="{D3EF262D-48FC-4FDD-B40C-D9D03A38A01E}" destId="{6505591E-F9EF-4562-B86C-497D90362EB8}" srcOrd="0" destOrd="6" presId="urn:microsoft.com/office/officeart/2005/8/layout/vList2"/>
    <dgm:cxn modelId="{8936E9A3-FE9C-4219-A7D3-6C2DEDBC0C67}" type="presParOf" srcId="{8E6500A0-8A0E-4994-9B17-17CB10024C56}" destId="{454A8240-1D62-4109-9C04-FD4B8BF9769B}" srcOrd="0" destOrd="0" presId="urn:microsoft.com/office/officeart/2005/8/layout/vList2"/>
    <dgm:cxn modelId="{0593731D-D34B-4016-B038-9D8F6FB116CF}" type="presParOf" srcId="{8E6500A0-8A0E-4994-9B17-17CB10024C56}" destId="{6505591E-F9EF-4562-B86C-497D90362EB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47DDE8E-7F51-4DEF-8658-A39F964F70BC}"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GB"/>
        </a:p>
      </dgm:t>
    </dgm:pt>
    <dgm:pt modelId="{0A737D74-3775-48E3-B4A5-E655A924EF3A}">
      <dgm:prSet phldrT="[Text]" custT="1"/>
      <dgm:spPr/>
      <dgm:t>
        <a:bodyPr/>
        <a:lstStyle/>
        <a:p>
          <a:pPr>
            <a:buNone/>
          </a:pPr>
          <a:r>
            <a:rPr lang="en-GB" sz="2800" b="1" u="sng" dirty="0">
              <a:effectLst>
                <a:outerShdw blurRad="38100" dist="38100" dir="2700000" algn="tl">
                  <a:srgbClr val="000000">
                    <a:alpha val="43137"/>
                  </a:srgbClr>
                </a:outerShdw>
              </a:effectLst>
            </a:rPr>
            <a:t>ii- </a:t>
          </a:r>
          <a:r>
            <a:rPr lang="el-GR" sz="2800" b="1" u="sng" dirty="0">
              <a:effectLst>
                <a:outerShdw blurRad="38100" dist="38100" dir="2700000" algn="tl">
                  <a:srgbClr val="000000">
                    <a:alpha val="43137"/>
                  </a:srgbClr>
                </a:outerShdw>
              </a:effectLst>
            </a:rPr>
            <a:t>α- </a:t>
          </a:r>
          <a:r>
            <a:rPr lang="en-GB" sz="2800" b="1" u="sng" dirty="0">
              <a:effectLst>
                <a:outerShdw blurRad="38100" dist="38100" dir="2700000" algn="tl">
                  <a:srgbClr val="000000">
                    <a:alpha val="43137"/>
                  </a:srgbClr>
                </a:outerShdw>
              </a:effectLst>
            </a:rPr>
            <a:t>Adrenoceptor blockers:</a:t>
          </a:r>
        </a:p>
      </dgm:t>
    </dgm:pt>
    <dgm:pt modelId="{475E4EF4-9B8C-4798-8AAE-CC17981CA2A1}" type="parTrans" cxnId="{8E8DBA76-9916-4F08-AAB9-1AA991446BF8}">
      <dgm:prSet/>
      <dgm:spPr/>
      <dgm:t>
        <a:bodyPr/>
        <a:lstStyle/>
        <a:p>
          <a:endParaRPr lang="en-GB"/>
        </a:p>
      </dgm:t>
    </dgm:pt>
    <dgm:pt modelId="{20FC6513-8BB7-477F-9A0D-A8B308806C10}" type="sibTrans" cxnId="{8E8DBA76-9916-4F08-AAB9-1AA991446BF8}">
      <dgm:prSet/>
      <dgm:spPr/>
      <dgm:t>
        <a:bodyPr/>
        <a:lstStyle/>
        <a:p>
          <a:endParaRPr lang="en-GB"/>
        </a:p>
      </dgm:t>
    </dgm:pt>
    <dgm:pt modelId="{59650BD4-3080-4685-B7A0-0BA653F03024}">
      <dgm:prSet phldrT="[Text]" custT="1"/>
      <dgm:spPr/>
      <dgm:t>
        <a:bodyPr/>
        <a:lstStyle/>
        <a:p>
          <a:pPr>
            <a:buNone/>
          </a:pPr>
          <a:endParaRPr lang="en-GB" sz="2800" b="1" dirty="0"/>
        </a:p>
      </dgm:t>
    </dgm:pt>
    <dgm:pt modelId="{DD203311-8DB0-49A2-AD65-DA2DFDEA52CB}" type="parTrans" cxnId="{5DC46D04-B0DC-414E-B946-C4A81306EA4E}">
      <dgm:prSet/>
      <dgm:spPr/>
      <dgm:t>
        <a:bodyPr/>
        <a:lstStyle/>
        <a:p>
          <a:endParaRPr lang="en-GB"/>
        </a:p>
      </dgm:t>
    </dgm:pt>
    <dgm:pt modelId="{214D687E-6C01-48AA-B84F-8A532AD15117}" type="sibTrans" cxnId="{5DC46D04-B0DC-414E-B946-C4A81306EA4E}">
      <dgm:prSet/>
      <dgm:spPr/>
      <dgm:t>
        <a:bodyPr/>
        <a:lstStyle/>
        <a:p>
          <a:endParaRPr lang="en-GB"/>
        </a:p>
      </dgm:t>
    </dgm:pt>
    <dgm:pt modelId="{FC837413-9240-496B-B74E-BCB0D05CFEE8}">
      <dgm:prSet/>
      <dgm:spPr/>
      <dgm:t>
        <a:bodyPr/>
        <a:lstStyle/>
        <a:p>
          <a:endParaRPr lang="en-GB" sz="2100" dirty="0"/>
        </a:p>
      </dgm:t>
    </dgm:pt>
    <dgm:pt modelId="{12FD5E98-40CF-4AEF-A211-B110AE2FC230}" type="parTrans" cxnId="{23203398-047E-4320-908A-AAFD6EC8C41C}">
      <dgm:prSet/>
      <dgm:spPr/>
      <dgm:t>
        <a:bodyPr/>
        <a:lstStyle/>
        <a:p>
          <a:endParaRPr lang="en-GB"/>
        </a:p>
      </dgm:t>
    </dgm:pt>
    <dgm:pt modelId="{02CF61A3-666C-4D0E-9D37-9D9E55FB592E}" type="sibTrans" cxnId="{23203398-047E-4320-908A-AAFD6EC8C41C}">
      <dgm:prSet/>
      <dgm:spPr/>
      <dgm:t>
        <a:bodyPr/>
        <a:lstStyle/>
        <a:p>
          <a:endParaRPr lang="en-GB"/>
        </a:p>
      </dgm:t>
    </dgm:pt>
    <dgm:pt modelId="{3B70C974-0A86-412C-B40E-7E156D0148AE}">
      <dgm:prSet custT="1"/>
      <dgm:spPr/>
      <dgm:t>
        <a:bodyPr/>
        <a:lstStyle/>
        <a:p>
          <a:r>
            <a:rPr lang="en-GB" sz="2400" dirty="0"/>
            <a:t>Block α- receptors in arterioles and venules.</a:t>
          </a:r>
        </a:p>
      </dgm:t>
    </dgm:pt>
    <dgm:pt modelId="{149E5E70-C100-4024-8340-68290B2CBB2A}" type="parTrans" cxnId="{52D024D5-7D90-498F-8B69-ECAABF9FBB7E}">
      <dgm:prSet/>
      <dgm:spPr/>
      <dgm:t>
        <a:bodyPr/>
        <a:lstStyle/>
        <a:p>
          <a:endParaRPr lang="en-GB"/>
        </a:p>
      </dgm:t>
    </dgm:pt>
    <dgm:pt modelId="{30E2CF62-2BF5-49FF-AFC0-0E643B9C7F06}" type="sibTrans" cxnId="{52D024D5-7D90-498F-8B69-ECAABF9FBB7E}">
      <dgm:prSet/>
      <dgm:spPr/>
      <dgm:t>
        <a:bodyPr/>
        <a:lstStyle/>
        <a:p>
          <a:endParaRPr lang="en-GB"/>
        </a:p>
      </dgm:t>
    </dgm:pt>
    <dgm:pt modelId="{C0DA4B5C-FF94-445A-892A-985E01DF196C}">
      <dgm:prSet/>
      <dgm:spPr/>
      <dgm:t>
        <a:bodyPr/>
        <a:lstStyle/>
        <a:p>
          <a:endParaRPr lang="en-GB" sz="2100" dirty="0"/>
        </a:p>
      </dgm:t>
    </dgm:pt>
    <dgm:pt modelId="{41FDBD9C-DAF7-47E2-A850-3E08165A357E}" type="parTrans" cxnId="{0D7A76B5-DD13-481F-83BB-2AC3B705E52B}">
      <dgm:prSet/>
      <dgm:spPr/>
      <dgm:t>
        <a:bodyPr/>
        <a:lstStyle/>
        <a:p>
          <a:endParaRPr lang="en-GB"/>
        </a:p>
      </dgm:t>
    </dgm:pt>
    <dgm:pt modelId="{CBE2B38F-B07A-4528-9F47-191DF869E459}" type="sibTrans" cxnId="{0D7A76B5-DD13-481F-83BB-2AC3B705E52B}">
      <dgm:prSet/>
      <dgm:spPr/>
      <dgm:t>
        <a:bodyPr/>
        <a:lstStyle/>
        <a:p>
          <a:endParaRPr lang="en-GB"/>
        </a:p>
      </dgm:t>
    </dgm:pt>
    <dgm:pt modelId="{8910AAA5-E07D-49AC-A171-36067EF4FD89}">
      <dgm:prSet/>
      <dgm:spPr/>
      <dgm:t>
        <a:bodyPr/>
        <a:lstStyle/>
        <a:p>
          <a:endParaRPr lang="en-GB" sz="2100" dirty="0"/>
        </a:p>
      </dgm:t>
    </dgm:pt>
    <dgm:pt modelId="{582BE357-D533-41E8-8047-6E1564E9D9DF}" type="parTrans" cxnId="{C298C86E-7EE9-4217-8FE1-969C5F9CFFA4}">
      <dgm:prSet/>
      <dgm:spPr/>
      <dgm:t>
        <a:bodyPr/>
        <a:lstStyle/>
        <a:p>
          <a:endParaRPr lang="en-GB"/>
        </a:p>
      </dgm:t>
    </dgm:pt>
    <dgm:pt modelId="{D48A5A3F-643B-4888-9589-FD9D5157662D}" type="sibTrans" cxnId="{C298C86E-7EE9-4217-8FE1-969C5F9CFFA4}">
      <dgm:prSet/>
      <dgm:spPr/>
      <dgm:t>
        <a:bodyPr/>
        <a:lstStyle/>
        <a:p>
          <a:endParaRPr lang="en-GB"/>
        </a:p>
      </dgm:t>
    </dgm:pt>
    <dgm:pt modelId="{118986F7-F954-44E1-B88D-1C83967D032C}">
      <dgm:prSet custT="1"/>
      <dgm:spPr/>
      <dgm:t>
        <a:bodyPr/>
        <a:lstStyle/>
        <a:p>
          <a:r>
            <a:rPr lang="en-GB" sz="2400" dirty="0"/>
            <a:t>Reduce blood pressure by decreasing both afterload &amp; preload. </a:t>
          </a:r>
        </a:p>
      </dgm:t>
    </dgm:pt>
    <dgm:pt modelId="{D72B0FF6-3F8F-4247-B962-E524D205EAF4}" type="parTrans" cxnId="{C005757E-EC42-4816-92FD-D702A1588203}">
      <dgm:prSet/>
      <dgm:spPr/>
      <dgm:t>
        <a:bodyPr/>
        <a:lstStyle/>
        <a:p>
          <a:endParaRPr lang="en-GB"/>
        </a:p>
      </dgm:t>
    </dgm:pt>
    <dgm:pt modelId="{993D0D97-9D5A-481F-93F3-187389D14C4F}" type="sibTrans" cxnId="{C005757E-EC42-4816-92FD-D702A1588203}">
      <dgm:prSet/>
      <dgm:spPr/>
      <dgm:t>
        <a:bodyPr/>
        <a:lstStyle/>
        <a:p>
          <a:endParaRPr lang="en-GB"/>
        </a:p>
      </dgm:t>
    </dgm:pt>
    <dgm:pt modelId="{86EC8267-8479-4323-9ED8-6D650E09E5AC}">
      <dgm:prSet custT="1"/>
      <dgm:spPr/>
      <dgm:t>
        <a:bodyPr/>
        <a:lstStyle/>
        <a:p>
          <a:r>
            <a:rPr lang="en-GB" sz="2400" dirty="0"/>
            <a:t>Prazosin, short- acting causes </a:t>
          </a:r>
          <a:r>
            <a:rPr lang="en-GB" sz="2400" u="sng" dirty="0"/>
            <a:t>first dose hypotension &amp; postural hypotension.</a:t>
          </a:r>
        </a:p>
      </dgm:t>
    </dgm:pt>
    <dgm:pt modelId="{657D62B9-D149-4F9D-8464-B29314BE5C82}" type="parTrans" cxnId="{25717110-137D-4A15-8F34-DF65BC0A334D}">
      <dgm:prSet/>
      <dgm:spPr/>
      <dgm:t>
        <a:bodyPr/>
        <a:lstStyle/>
        <a:p>
          <a:endParaRPr lang="en-GB"/>
        </a:p>
      </dgm:t>
    </dgm:pt>
    <dgm:pt modelId="{AE56187F-E1BB-4A39-BAEF-450E7076D8D6}" type="sibTrans" cxnId="{25717110-137D-4A15-8F34-DF65BC0A334D}">
      <dgm:prSet/>
      <dgm:spPr/>
      <dgm:t>
        <a:bodyPr/>
        <a:lstStyle/>
        <a:p>
          <a:endParaRPr lang="en-GB"/>
        </a:p>
      </dgm:t>
    </dgm:pt>
    <dgm:pt modelId="{6AC6ADB3-7344-4237-B46C-ECFC3D474ACD}">
      <dgm:prSet custT="1"/>
      <dgm:spPr/>
      <dgm:t>
        <a:bodyPr/>
        <a:lstStyle/>
        <a:p>
          <a:r>
            <a:rPr lang="en-GB" sz="2400" dirty="0"/>
            <a:t>Doxazosin is preferred, long half- life. </a:t>
          </a:r>
        </a:p>
      </dgm:t>
    </dgm:pt>
    <dgm:pt modelId="{C96D5100-987C-4E44-AB68-B00FF5D21AC7}" type="parTrans" cxnId="{59D27E16-D0E0-42FF-BEEF-E74FEC94F5E7}">
      <dgm:prSet/>
      <dgm:spPr/>
      <dgm:t>
        <a:bodyPr/>
        <a:lstStyle/>
        <a:p>
          <a:endParaRPr lang="en-GB"/>
        </a:p>
      </dgm:t>
    </dgm:pt>
    <dgm:pt modelId="{8E1EAAB4-A0F7-4AAB-8495-7B67C491B86A}" type="sibTrans" cxnId="{59D27E16-D0E0-42FF-BEEF-E74FEC94F5E7}">
      <dgm:prSet/>
      <dgm:spPr/>
      <dgm:t>
        <a:bodyPr/>
        <a:lstStyle/>
        <a:p>
          <a:endParaRPr lang="en-GB"/>
        </a:p>
      </dgm:t>
    </dgm:pt>
    <dgm:pt modelId="{8E6500A0-8A0E-4994-9B17-17CB10024C56}" type="pres">
      <dgm:prSet presAssocID="{047DDE8E-7F51-4DEF-8658-A39F964F70BC}" presName="linear" presStyleCnt="0">
        <dgm:presLayoutVars>
          <dgm:animLvl val="lvl"/>
          <dgm:resizeHandles val="exact"/>
        </dgm:presLayoutVars>
      </dgm:prSet>
      <dgm:spPr/>
    </dgm:pt>
    <dgm:pt modelId="{454A8240-1D62-4109-9C04-FD4B8BF9769B}" type="pres">
      <dgm:prSet presAssocID="{0A737D74-3775-48E3-B4A5-E655A924EF3A}" presName="parentText" presStyleLbl="node1" presStyleIdx="0" presStyleCnt="1" custScaleY="65400">
        <dgm:presLayoutVars>
          <dgm:chMax val="0"/>
          <dgm:bulletEnabled val="1"/>
        </dgm:presLayoutVars>
      </dgm:prSet>
      <dgm:spPr/>
    </dgm:pt>
    <dgm:pt modelId="{6505591E-F9EF-4562-B86C-497D90362EB8}" type="pres">
      <dgm:prSet presAssocID="{0A737D74-3775-48E3-B4A5-E655A924EF3A}" presName="childText" presStyleLbl="revTx" presStyleIdx="0" presStyleCnt="1">
        <dgm:presLayoutVars>
          <dgm:bulletEnabled val="1"/>
        </dgm:presLayoutVars>
      </dgm:prSet>
      <dgm:spPr/>
    </dgm:pt>
  </dgm:ptLst>
  <dgm:cxnLst>
    <dgm:cxn modelId="{E7A42601-3F0A-4EF5-A3C6-83FC2B133FC5}" type="presOf" srcId="{59650BD4-3080-4685-B7A0-0BA653F03024}" destId="{6505591E-F9EF-4562-B86C-497D90362EB8}" srcOrd="0" destOrd="0" presId="urn:microsoft.com/office/officeart/2005/8/layout/vList2"/>
    <dgm:cxn modelId="{D3CF3D02-2373-413A-82D6-B97D22769EE6}" type="presOf" srcId="{3B70C974-0A86-412C-B40E-7E156D0148AE}" destId="{6505591E-F9EF-4562-B86C-497D90362EB8}" srcOrd="0" destOrd="1" presId="urn:microsoft.com/office/officeart/2005/8/layout/vList2"/>
    <dgm:cxn modelId="{5DC46D04-B0DC-414E-B946-C4A81306EA4E}" srcId="{0A737D74-3775-48E3-B4A5-E655A924EF3A}" destId="{59650BD4-3080-4685-B7A0-0BA653F03024}" srcOrd="0" destOrd="0" parTransId="{DD203311-8DB0-49A2-AD65-DA2DFDEA52CB}" sibTransId="{214D687E-6C01-48AA-B84F-8A532AD15117}"/>
    <dgm:cxn modelId="{29702907-DF6B-4E43-9896-69997BF28330}" type="presOf" srcId="{86EC8267-8479-4323-9ED8-6D650E09E5AC}" destId="{6505591E-F9EF-4562-B86C-497D90362EB8}" srcOrd="0" destOrd="3" presId="urn:microsoft.com/office/officeart/2005/8/layout/vList2"/>
    <dgm:cxn modelId="{25717110-137D-4A15-8F34-DF65BC0A334D}" srcId="{0A737D74-3775-48E3-B4A5-E655A924EF3A}" destId="{86EC8267-8479-4323-9ED8-6D650E09E5AC}" srcOrd="3" destOrd="0" parTransId="{657D62B9-D149-4F9D-8464-B29314BE5C82}" sibTransId="{AE56187F-E1BB-4A39-BAEF-450E7076D8D6}"/>
    <dgm:cxn modelId="{59D27E16-D0E0-42FF-BEEF-E74FEC94F5E7}" srcId="{0A737D74-3775-48E3-B4A5-E655A924EF3A}" destId="{6AC6ADB3-7344-4237-B46C-ECFC3D474ACD}" srcOrd="4" destOrd="0" parTransId="{C96D5100-987C-4E44-AB68-B00FF5D21AC7}" sibTransId="{8E1EAAB4-A0F7-4AAB-8495-7B67C491B86A}"/>
    <dgm:cxn modelId="{C6F47030-03D3-40E8-97CD-4B9F1C1368C7}" type="presOf" srcId="{FC837413-9240-496B-B74E-BCB0D05CFEE8}" destId="{6505591E-F9EF-4562-B86C-497D90362EB8}" srcOrd="0" destOrd="7" presId="urn:microsoft.com/office/officeart/2005/8/layout/vList2"/>
    <dgm:cxn modelId="{4585815D-8B34-402A-8D12-F63F88FB9B48}" type="presOf" srcId="{118986F7-F954-44E1-B88D-1C83967D032C}" destId="{6505591E-F9EF-4562-B86C-497D90362EB8}" srcOrd="0" destOrd="2" presId="urn:microsoft.com/office/officeart/2005/8/layout/vList2"/>
    <dgm:cxn modelId="{E11D6B67-3D94-4BF2-94DB-E1D79054E0B6}" type="presOf" srcId="{0A737D74-3775-48E3-B4A5-E655A924EF3A}" destId="{454A8240-1D62-4109-9C04-FD4B8BF9769B}" srcOrd="0" destOrd="0" presId="urn:microsoft.com/office/officeart/2005/8/layout/vList2"/>
    <dgm:cxn modelId="{028C8D6B-0CD2-4694-8F53-2C7DB0C348A9}" type="presOf" srcId="{047DDE8E-7F51-4DEF-8658-A39F964F70BC}" destId="{8E6500A0-8A0E-4994-9B17-17CB10024C56}" srcOrd="0" destOrd="0" presId="urn:microsoft.com/office/officeart/2005/8/layout/vList2"/>
    <dgm:cxn modelId="{C298C86E-7EE9-4217-8FE1-969C5F9CFFA4}" srcId="{0A737D74-3775-48E3-B4A5-E655A924EF3A}" destId="{8910AAA5-E07D-49AC-A171-36067EF4FD89}" srcOrd="5" destOrd="0" parTransId="{582BE357-D533-41E8-8047-6E1564E9D9DF}" sibTransId="{D48A5A3F-643B-4888-9589-FD9D5157662D}"/>
    <dgm:cxn modelId="{8B930C53-B581-4FC8-9AB6-4EDBA63A61E9}" type="presOf" srcId="{8910AAA5-E07D-49AC-A171-36067EF4FD89}" destId="{6505591E-F9EF-4562-B86C-497D90362EB8}" srcOrd="0" destOrd="5" presId="urn:microsoft.com/office/officeart/2005/8/layout/vList2"/>
    <dgm:cxn modelId="{8E8DBA76-9916-4F08-AAB9-1AA991446BF8}" srcId="{047DDE8E-7F51-4DEF-8658-A39F964F70BC}" destId="{0A737D74-3775-48E3-B4A5-E655A924EF3A}" srcOrd="0" destOrd="0" parTransId="{475E4EF4-9B8C-4798-8AAE-CC17981CA2A1}" sibTransId="{20FC6513-8BB7-477F-9A0D-A8B308806C10}"/>
    <dgm:cxn modelId="{C005757E-EC42-4816-92FD-D702A1588203}" srcId="{0A737D74-3775-48E3-B4A5-E655A924EF3A}" destId="{118986F7-F954-44E1-B88D-1C83967D032C}" srcOrd="2" destOrd="0" parTransId="{D72B0FF6-3F8F-4247-B962-E524D205EAF4}" sibTransId="{993D0D97-9D5A-481F-93F3-187389D14C4F}"/>
    <dgm:cxn modelId="{23203398-047E-4320-908A-AAFD6EC8C41C}" srcId="{0A737D74-3775-48E3-B4A5-E655A924EF3A}" destId="{FC837413-9240-496B-B74E-BCB0D05CFEE8}" srcOrd="7" destOrd="0" parTransId="{12FD5E98-40CF-4AEF-A211-B110AE2FC230}" sibTransId="{02CF61A3-666C-4D0E-9D37-9D9E55FB592E}"/>
    <dgm:cxn modelId="{B76839A0-77AE-4972-8173-A58F4448E1F0}" type="presOf" srcId="{C0DA4B5C-FF94-445A-892A-985E01DF196C}" destId="{6505591E-F9EF-4562-B86C-497D90362EB8}" srcOrd="0" destOrd="6" presId="urn:microsoft.com/office/officeart/2005/8/layout/vList2"/>
    <dgm:cxn modelId="{0D7A76B5-DD13-481F-83BB-2AC3B705E52B}" srcId="{0A737D74-3775-48E3-B4A5-E655A924EF3A}" destId="{C0DA4B5C-FF94-445A-892A-985E01DF196C}" srcOrd="6" destOrd="0" parTransId="{41FDBD9C-DAF7-47E2-A850-3E08165A357E}" sibTransId="{CBE2B38F-B07A-4528-9F47-191DF869E459}"/>
    <dgm:cxn modelId="{0ED7B8C7-2934-4CFE-B40E-6E9624D56F3C}" type="presOf" srcId="{6AC6ADB3-7344-4237-B46C-ECFC3D474ACD}" destId="{6505591E-F9EF-4562-B86C-497D90362EB8}" srcOrd="0" destOrd="4" presId="urn:microsoft.com/office/officeart/2005/8/layout/vList2"/>
    <dgm:cxn modelId="{52D024D5-7D90-498F-8B69-ECAABF9FBB7E}" srcId="{0A737D74-3775-48E3-B4A5-E655A924EF3A}" destId="{3B70C974-0A86-412C-B40E-7E156D0148AE}" srcOrd="1" destOrd="0" parTransId="{149E5E70-C100-4024-8340-68290B2CBB2A}" sibTransId="{30E2CF62-2BF5-49FF-AFC0-0E643B9C7F06}"/>
    <dgm:cxn modelId="{8936E9A3-FE9C-4219-A7D3-6C2DEDBC0C67}" type="presParOf" srcId="{8E6500A0-8A0E-4994-9B17-17CB10024C56}" destId="{454A8240-1D62-4109-9C04-FD4B8BF9769B}" srcOrd="0" destOrd="0" presId="urn:microsoft.com/office/officeart/2005/8/layout/vList2"/>
    <dgm:cxn modelId="{0593731D-D34B-4016-B038-9D8F6FB116CF}" type="presParOf" srcId="{8E6500A0-8A0E-4994-9B17-17CB10024C56}" destId="{6505591E-F9EF-4562-B86C-497D90362EB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47DDE8E-7F51-4DEF-8658-A39F964F70BC}"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GB"/>
        </a:p>
      </dgm:t>
    </dgm:pt>
    <dgm:pt modelId="{0A737D74-3775-48E3-B4A5-E655A924EF3A}">
      <dgm:prSet phldrT="[Text]" custT="1"/>
      <dgm:spPr/>
      <dgm:t>
        <a:bodyPr/>
        <a:lstStyle/>
        <a:p>
          <a:pPr>
            <a:buNone/>
          </a:pPr>
          <a:r>
            <a:rPr lang="en-GB" sz="2800" b="1" u="sng" dirty="0">
              <a:effectLst>
                <a:outerShdw blurRad="38100" dist="38100" dir="2700000" algn="tl">
                  <a:srgbClr val="000000">
                    <a:alpha val="43137"/>
                  </a:srgbClr>
                </a:outerShdw>
              </a:effectLst>
            </a:rPr>
            <a:t>iii- Centrally- acting:</a:t>
          </a:r>
        </a:p>
      </dgm:t>
    </dgm:pt>
    <dgm:pt modelId="{475E4EF4-9B8C-4798-8AAE-CC17981CA2A1}" type="parTrans" cxnId="{8E8DBA76-9916-4F08-AAB9-1AA991446BF8}">
      <dgm:prSet/>
      <dgm:spPr/>
      <dgm:t>
        <a:bodyPr/>
        <a:lstStyle/>
        <a:p>
          <a:endParaRPr lang="en-GB"/>
        </a:p>
      </dgm:t>
    </dgm:pt>
    <dgm:pt modelId="{20FC6513-8BB7-477F-9A0D-A8B308806C10}" type="sibTrans" cxnId="{8E8DBA76-9916-4F08-AAB9-1AA991446BF8}">
      <dgm:prSet/>
      <dgm:spPr/>
      <dgm:t>
        <a:bodyPr/>
        <a:lstStyle/>
        <a:p>
          <a:endParaRPr lang="en-GB"/>
        </a:p>
      </dgm:t>
    </dgm:pt>
    <dgm:pt modelId="{59650BD4-3080-4685-B7A0-0BA653F03024}">
      <dgm:prSet phldrT="[Text]" custT="1"/>
      <dgm:spPr/>
      <dgm:t>
        <a:bodyPr/>
        <a:lstStyle/>
        <a:p>
          <a:pPr>
            <a:buNone/>
          </a:pPr>
          <a:endParaRPr lang="en-GB" sz="2800" b="1" dirty="0"/>
        </a:p>
      </dgm:t>
    </dgm:pt>
    <dgm:pt modelId="{DD203311-8DB0-49A2-AD65-DA2DFDEA52CB}" type="parTrans" cxnId="{5DC46D04-B0DC-414E-B946-C4A81306EA4E}">
      <dgm:prSet/>
      <dgm:spPr/>
      <dgm:t>
        <a:bodyPr/>
        <a:lstStyle/>
        <a:p>
          <a:endParaRPr lang="en-GB"/>
        </a:p>
      </dgm:t>
    </dgm:pt>
    <dgm:pt modelId="{214D687E-6C01-48AA-B84F-8A532AD15117}" type="sibTrans" cxnId="{5DC46D04-B0DC-414E-B946-C4A81306EA4E}">
      <dgm:prSet/>
      <dgm:spPr/>
      <dgm:t>
        <a:bodyPr/>
        <a:lstStyle/>
        <a:p>
          <a:endParaRPr lang="en-GB"/>
        </a:p>
      </dgm:t>
    </dgm:pt>
    <dgm:pt modelId="{FC837413-9240-496B-B74E-BCB0D05CFEE8}">
      <dgm:prSet/>
      <dgm:spPr/>
      <dgm:t>
        <a:bodyPr/>
        <a:lstStyle/>
        <a:p>
          <a:endParaRPr lang="en-GB" sz="2100" dirty="0"/>
        </a:p>
      </dgm:t>
    </dgm:pt>
    <dgm:pt modelId="{12FD5E98-40CF-4AEF-A211-B110AE2FC230}" type="parTrans" cxnId="{23203398-047E-4320-908A-AAFD6EC8C41C}">
      <dgm:prSet/>
      <dgm:spPr/>
      <dgm:t>
        <a:bodyPr/>
        <a:lstStyle/>
        <a:p>
          <a:endParaRPr lang="en-GB"/>
        </a:p>
      </dgm:t>
    </dgm:pt>
    <dgm:pt modelId="{02CF61A3-666C-4D0E-9D37-9D9E55FB592E}" type="sibTrans" cxnId="{23203398-047E-4320-908A-AAFD6EC8C41C}">
      <dgm:prSet/>
      <dgm:spPr/>
      <dgm:t>
        <a:bodyPr/>
        <a:lstStyle/>
        <a:p>
          <a:endParaRPr lang="en-GB"/>
        </a:p>
      </dgm:t>
    </dgm:pt>
    <dgm:pt modelId="{C0DA4B5C-FF94-445A-892A-985E01DF196C}">
      <dgm:prSet/>
      <dgm:spPr/>
      <dgm:t>
        <a:bodyPr/>
        <a:lstStyle/>
        <a:p>
          <a:endParaRPr lang="en-GB" sz="2100" dirty="0"/>
        </a:p>
      </dgm:t>
    </dgm:pt>
    <dgm:pt modelId="{41FDBD9C-DAF7-47E2-A850-3E08165A357E}" type="parTrans" cxnId="{0D7A76B5-DD13-481F-83BB-2AC3B705E52B}">
      <dgm:prSet/>
      <dgm:spPr/>
      <dgm:t>
        <a:bodyPr/>
        <a:lstStyle/>
        <a:p>
          <a:endParaRPr lang="en-GB"/>
        </a:p>
      </dgm:t>
    </dgm:pt>
    <dgm:pt modelId="{CBE2B38F-B07A-4528-9F47-191DF869E459}" type="sibTrans" cxnId="{0D7A76B5-DD13-481F-83BB-2AC3B705E52B}">
      <dgm:prSet/>
      <dgm:spPr/>
      <dgm:t>
        <a:bodyPr/>
        <a:lstStyle/>
        <a:p>
          <a:endParaRPr lang="en-GB"/>
        </a:p>
      </dgm:t>
    </dgm:pt>
    <dgm:pt modelId="{8910AAA5-E07D-49AC-A171-36067EF4FD89}">
      <dgm:prSet/>
      <dgm:spPr/>
      <dgm:t>
        <a:bodyPr/>
        <a:lstStyle/>
        <a:p>
          <a:endParaRPr lang="en-GB" sz="2100" dirty="0"/>
        </a:p>
      </dgm:t>
    </dgm:pt>
    <dgm:pt modelId="{582BE357-D533-41E8-8047-6E1564E9D9DF}" type="parTrans" cxnId="{C298C86E-7EE9-4217-8FE1-969C5F9CFFA4}">
      <dgm:prSet/>
      <dgm:spPr/>
      <dgm:t>
        <a:bodyPr/>
        <a:lstStyle/>
        <a:p>
          <a:endParaRPr lang="en-GB"/>
        </a:p>
      </dgm:t>
    </dgm:pt>
    <dgm:pt modelId="{D48A5A3F-643B-4888-9589-FD9D5157662D}" type="sibTrans" cxnId="{C298C86E-7EE9-4217-8FE1-969C5F9CFFA4}">
      <dgm:prSet/>
      <dgm:spPr/>
      <dgm:t>
        <a:bodyPr/>
        <a:lstStyle/>
        <a:p>
          <a:endParaRPr lang="en-GB"/>
        </a:p>
      </dgm:t>
    </dgm:pt>
    <dgm:pt modelId="{8E6500A0-8A0E-4994-9B17-17CB10024C56}" type="pres">
      <dgm:prSet presAssocID="{047DDE8E-7F51-4DEF-8658-A39F964F70BC}" presName="linear" presStyleCnt="0">
        <dgm:presLayoutVars>
          <dgm:animLvl val="lvl"/>
          <dgm:resizeHandles val="exact"/>
        </dgm:presLayoutVars>
      </dgm:prSet>
      <dgm:spPr/>
    </dgm:pt>
    <dgm:pt modelId="{454A8240-1D62-4109-9C04-FD4B8BF9769B}" type="pres">
      <dgm:prSet presAssocID="{0A737D74-3775-48E3-B4A5-E655A924EF3A}" presName="parentText" presStyleLbl="node1" presStyleIdx="0" presStyleCnt="1">
        <dgm:presLayoutVars>
          <dgm:chMax val="0"/>
          <dgm:bulletEnabled val="1"/>
        </dgm:presLayoutVars>
      </dgm:prSet>
      <dgm:spPr/>
    </dgm:pt>
    <dgm:pt modelId="{6505591E-F9EF-4562-B86C-497D90362EB8}" type="pres">
      <dgm:prSet presAssocID="{0A737D74-3775-48E3-B4A5-E655A924EF3A}" presName="childText" presStyleLbl="revTx" presStyleIdx="0" presStyleCnt="1">
        <dgm:presLayoutVars>
          <dgm:bulletEnabled val="1"/>
        </dgm:presLayoutVars>
      </dgm:prSet>
      <dgm:spPr/>
    </dgm:pt>
  </dgm:ptLst>
  <dgm:cxnLst>
    <dgm:cxn modelId="{E7A42601-3F0A-4EF5-A3C6-83FC2B133FC5}" type="presOf" srcId="{59650BD4-3080-4685-B7A0-0BA653F03024}" destId="{6505591E-F9EF-4562-B86C-497D90362EB8}" srcOrd="0" destOrd="0" presId="urn:microsoft.com/office/officeart/2005/8/layout/vList2"/>
    <dgm:cxn modelId="{5DC46D04-B0DC-414E-B946-C4A81306EA4E}" srcId="{0A737D74-3775-48E3-B4A5-E655A924EF3A}" destId="{59650BD4-3080-4685-B7A0-0BA653F03024}" srcOrd="0" destOrd="0" parTransId="{DD203311-8DB0-49A2-AD65-DA2DFDEA52CB}" sibTransId="{214D687E-6C01-48AA-B84F-8A532AD15117}"/>
    <dgm:cxn modelId="{C6F47030-03D3-40E8-97CD-4B9F1C1368C7}" type="presOf" srcId="{FC837413-9240-496B-B74E-BCB0D05CFEE8}" destId="{6505591E-F9EF-4562-B86C-497D90362EB8}" srcOrd="0" destOrd="3" presId="urn:microsoft.com/office/officeart/2005/8/layout/vList2"/>
    <dgm:cxn modelId="{E11D6B67-3D94-4BF2-94DB-E1D79054E0B6}" type="presOf" srcId="{0A737D74-3775-48E3-B4A5-E655A924EF3A}" destId="{454A8240-1D62-4109-9C04-FD4B8BF9769B}" srcOrd="0" destOrd="0" presId="urn:microsoft.com/office/officeart/2005/8/layout/vList2"/>
    <dgm:cxn modelId="{028C8D6B-0CD2-4694-8F53-2C7DB0C348A9}" type="presOf" srcId="{047DDE8E-7F51-4DEF-8658-A39F964F70BC}" destId="{8E6500A0-8A0E-4994-9B17-17CB10024C56}" srcOrd="0" destOrd="0" presId="urn:microsoft.com/office/officeart/2005/8/layout/vList2"/>
    <dgm:cxn modelId="{C298C86E-7EE9-4217-8FE1-969C5F9CFFA4}" srcId="{0A737D74-3775-48E3-B4A5-E655A924EF3A}" destId="{8910AAA5-E07D-49AC-A171-36067EF4FD89}" srcOrd="1" destOrd="0" parTransId="{582BE357-D533-41E8-8047-6E1564E9D9DF}" sibTransId="{D48A5A3F-643B-4888-9589-FD9D5157662D}"/>
    <dgm:cxn modelId="{8B930C53-B581-4FC8-9AB6-4EDBA63A61E9}" type="presOf" srcId="{8910AAA5-E07D-49AC-A171-36067EF4FD89}" destId="{6505591E-F9EF-4562-B86C-497D90362EB8}" srcOrd="0" destOrd="1" presId="urn:microsoft.com/office/officeart/2005/8/layout/vList2"/>
    <dgm:cxn modelId="{8E8DBA76-9916-4F08-AAB9-1AA991446BF8}" srcId="{047DDE8E-7F51-4DEF-8658-A39F964F70BC}" destId="{0A737D74-3775-48E3-B4A5-E655A924EF3A}" srcOrd="0" destOrd="0" parTransId="{475E4EF4-9B8C-4798-8AAE-CC17981CA2A1}" sibTransId="{20FC6513-8BB7-477F-9A0D-A8B308806C10}"/>
    <dgm:cxn modelId="{23203398-047E-4320-908A-AAFD6EC8C41C}" srcId="{0A737D74-3775-48E3-B4A5-E655A924EF3A}" destId="{FC837413-9240-496B-B74E-BCB0D05CFEE8}" srcOrd="3" destOrd="0" parTransId="{12FD5E98-40CF-4AEF-A211-B110AE2FC230}" sibTransId="{02CF61A3-666C-4D0E-9D37-9D9E55FB592E}"/>
    <dgm:cxn modelId="{B76839A0-77AE-4972-8173-A58F4448E1F0}" type="presOf" srcId="{C0DA4B5C-FF94-445A-892A-985E01DF196C}" destId="{6505591E-F9EF-4562-B86C-497D90362EB8}" srcOrd="0" destOrd="2" presId="urn:microsoft.com/office/officeart/2005/8/layout/vList2"/>
    <dgm:cxn modelId="{0D7A76B5-DD13-481F-83BB-2AC3B705E52B}" srcId="{0A737D74-3775-48E3-B4A5-E655A924EF3A}" destId="{C0DA4B5C-FF94-445A-892A-985E01DF196C}" srcOrd="2" destOrd="0" parTransId="{41FDBD9C-DAF7-47E2-A850-3E08165A357E}" sibTransId="{CBE2B38F-B07A-4528-9F47-191DF869E459}"/>
    <dgm:cxn modelId="{8936E9A3-FE9C-4219-A7D3-6C2DEDBC0C67}" type="presParOf" srcId="{8E6500A0-8A0E-4994-9B17-17CB10024C56}" destId="{454A8240-1D62-4109-9C04-FD4B8BF9769B}" srcOrd="0" destOrd="0" presId="urn:microsoft.com/office/officeart/2005/8/layout/vList2"/>
    <dgm:cxn modelId="{0593731D-D34B-4016-B038-9D8F6FB116CF}" type="presParOf" srcId="{8E6500A0-8A0E-4994-9B17-17CB10024C56}" destId="{6505591E-F9EF-4562-B86C-497D90362EB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47DDE8E-7F51-4DEF-8658-A39F964F70BC}"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GB"/>
        </a:p>
      </dgm:t>
    </dgm:pt>
    <dgm:pt modelId="{0A737D74-3775-48E3-B4A5-E655A924EF3A}">
      <dgm:prSet phldrT="[Text]" custT="1"/>
      <dgm:spPr/>
      <dgm:t>
        <a:bodyPr/>
        <a:lstStyle/>
        <a:p>
          <a:pPr>
            <a:buNone/>
          </a:pPr>
          <a:r>
            <a:rPr lang="en-GB" sz="2800" b="1" u="sng" dirty="0">
              <a:effectLst>
                <a:outerShdw blurRad="38100" dist="38100" dir="2700000" algn="tl">
                  <a:srgbClr val="000000">
                    <a:alpha val="43137"/>
                  </a:srgbClr>
                </a:outerShdw>
              </a:effectLst>
            </a:rPr>
            <a:t>iii- Centrally- acting:</a:t>
          </a:r>
        </a:p>
      </dgm:t>
    </dgm:pt>
    <dgm:pt modelId="{475E4EF4-9B8C-4798-8AAE-CC17981CA2A1}" type="parTrans" cxnId="{8E8DBA76-9916-4F08-AAB9-1AA991446BF8}">
      <dgm:prSet/>
      <dgm:spPr/>
      <dgm:t>
        <a:bodyPr/>
        <a:lstStyle/>
        <a:p>
          <a:endParaRPr lang="en-GB"/>
        </a:p>
      </dgm:t>
    </dgm:pt>
    <dgm:pt modelId="{20FC6513-8BB7-477F-9A0D-A8B308806C10}" type="sibTrans" cxnId="{8E8DBA76-9916-4F08-AAB9-1AA991446BF8}">
      <dgm:prSet/>
      <dgm:spPr/>
      <dgm:t>
        <a:bodyPr/>
        <a:lstStyle/>
        <a:p>
          <a:endParaRPr lang="en-GB"/>
        </a:p>
      </dgm:t>
    </dgm:pt>
    <dgm:pt modelId="{59650BD4-3080-4685-B7A0-0BA653F03024}">
      <dgm:prSet phldrT="[Text]" custT="1"/>
      <dgm:spPr/>
      <dgm:t>
        <a:bodyPr/>
        <a:lstStyle/>
        <a:p>
          <a:pPr>
            <a:buNone/>
          </a:pPr>
          <a:r>
            <a:rPr lang="en-GB" sz="2800" b="1" dirty="0"/>
            <a:t>A- Clonidine</a:t>
          </a:r>
        </a:p>
      </dgm:t>
    </dgm:pt>
    <dgm:pt modelId="{DD203311-8DB0-49A2-AD65-DA2DFDEA52CB}" type="parTrans" cxnId="{5DC46D04-B0DC-414E-B946-C4A81306EA4E}">
      <dgm:prSet/>
      <dgm:spPr/>
      <dgm:t>
        <a:bodyPr/>
        <a:lstStyle/>
        <a:p>
          <a:endParaRPr lang="en-GB"/>
        </a:p>
      </dgm:t>
    </dgm:pt>
    <dgm:pt modelId="{214D687E-6C01-48AA-B84F-8A532AD15117}" type="sibTrans" cxnId="{5DC46D04-B0DC-414E-B946-C4A81306EA4E}">
      <dgm:prSet/>
      <dgm:spPr/>
      <dgm:t>
        <a:bodyPr/>
        <a:lstStyle/>
        <a:p>
          <a:endParaRPr lang="en-GB"/>
        </a:p>
      </dgm:t>
    </dgm:pt>
    <dgm:pt modelId="{FC837413-9240-496B-B74E-BCB0D05CFEE8}">
      <dgm:prSet/>
      <dgm:spPr/>
      <dgm:t>
        <a:bodyPr/>
        <a:lstStyle/>
        <a:p>
          <a:endParaRPr lang="en-GB" sz="2100" dirty="0"/>
        </a:p>
      </dgm:t>
    </dgm:pt>
    <dgm:pt modelId="{12FD5E98-40CF-4AEF-A211-B110AE2FC230}" type="parTrans" cxnId="{23203398-047E-4320-908A-AAFD6EC8C41C}">
      <dgm:prSet/>
      <dgm:spPr/>
      <dgm:t>
        <a:bodyPr/>
        <a:lstStyle/>
        <a:p>
          <a:endParaRPr lang="en-GB"/>
        </a:p>
      </dgm:t>
    </dgm:pt>
    <dgm:pt modelId="{02CF61A3-666C-4D0E-9D37-9D9E55FB592E}" type="sibTrans" cxnId="{23203398-047E-4320-908A-AAFD6EC8C41C}">
      <dgm:prSet/>
      <dgm:spPr/>
      <dgm:t>
        <a:bodyPr/>
        <a:lstStyle/>
        <a:p>
          <a:endParaRPr lang="en-GB"/>
        </a:p>
      </dgm:t>
    </dgm:pt>
    <dgm:pt modelId="{3B70C974-0A86-412C-B40E-7E156D0148AE}">
      <dgm:prSet/>
      <dgm:spPr/>
      <dgm:t>
        <a:bodyPr/>
        <a:lstStyle/>
        <a:p>
          <a:r>
            <a:rPr lang="el-GR" sz="2100"/>
            <a:t>α2-</a:t>
          </a:r>
          <a:r>
            <a:rPr lang="en-GB" sz="2100"/>
            <a:t>agonist, diminishes central adrenergic outflow &amp; ↑ parasympathetic outflow</a:t>
          </a:r>
          <a:endParaRPr lang="en-GB" sz="2100" dirty="0"/>
        </a:p>
      </dgm:t>
    </dgm:pt>
    <dgm:pt modelId="{149E5E70-C100-4024-8340-68290B2CBB2A}" type="parTrans" cxnId="{52D024D5-7D90-498F-8B69-ECAABF9FBB7E}">
      <dgm:prSet/>
      <dgm:spPr/>
      <dgm:t>
        <a:bodyPr/>
        <a:lstStyle/>
        <a:p>
          <a:endParaRPr lang="en-GB"/>
        </a:p>
      </dgm:t>
    </dgm:pt>
    <dgm:pt modelId="{30E2CF62-2BF5-49FF-AFC0-0E643B9C7F06}" type="sibTrans" cxnId="{52D024D5-7D90-498F-8B69-ECAABF9FBB7E}">
      <dgm:prSet/>
      <dgm:spPr/>
      <dgm:t>
        <a:bodyPr/>
        <a:lstStyle/>
        <a:p>
          <a:endParaRPr lang="en-GB"/>
        </a:p>
      </dgm:t>
    </dgm:pt>
    <dgm:pt modelId="{C0DA4B5C-FF94-445A-892A-985E01DF196C}">
      <dgm:prSet/>
      <dgm:spPr/>
      <dgm:t>
        <a:bodyPr/>
        <a:lstStyle/>
        <a:p>
          <a:endParaRPr lang="en-GB" sz="2100" dirty="0"/>
        </a:p>
      </dgm:t>
    </dgm:pt>
    <dgm:pt modelId="{41FDBD9C-DAF7-47E2-A850-3E08165A357E}" type="parTrans" cxnId="{0D7A76B5-DD13-481F-83BB-2AC3B705E52B}">
      <dgm:prSet/>
      <dgm:spPr/>
      <dgm:t>
        <a:bodyPr/>
        <a:lstStyle/>
        <a:p>
          <a:endParaRPr lang="en-GB"/>
        </a:p>
      </dgm:t>
    </dgm:pt>
    <dgm:pt modelId="{CBE2B38F-B07A-4528-9F47-191DF869E459}" type="sibTrans" cxnId="{0D7A76B5-DD13-481F-83BB-2AC3B705E52B}">
      <dgm:prSet/>
      <dgm:spPr/>
      <dgm:t>
        <a:bodyPr/>
        <a:lstStyle/>
        <a:p>
          <a:endParaRPr lang="en-GB"/>
        </a:p>
      </dgm:t>
    </dgm:pt>
    <dgm:pt modelId="{8910AAA5-E07D-49AC-A171-36067EF4FD89}">
      <dgm:prSet/>
      <dgm:spPr/>
      <dgm:t>
        <a:bodyPr/>
        <a:lstStyle/>
        <a:p>
          <a:endParaRPr lang="en-GB" sz="2100" dirty="0"/>
        </a:p>
      </dgm:t>
    </dgm:pt>
    <dgm:pt modelId="{582BE357-D533-41E8-8047-6E1564E9D9DF}" type="parTrans" cxnId="{C298C86E-7EE9-4217-8FE1-969C5F9CFFA4}">
      <dgm:prSet/>
      <dgm:spPr/>
      <dgm:t>
        <a:bodyPr/>
        <a:lstStyle/>
        <a:p>
          <a:endParaRPr lang="en-GB"/>
        </a:p>
      </dgm:t>
    </dgm:pt>
    <dgm:pt modelId="{D48A5A3F-643B-4888-9589-FD9D5157662D}" type="sibTrans" cxnId="{C298C86E-7EE9-4217-8FE1-969C5F9CFFA4}">
      <dgm:prSet/>
      <dgm:spPr/>
      <dgm:t>
        <a:bodyPr/>
        <a:lstStyle/>
        <a:p>
          <a:endParaRPr lang="en-GB"/>
        </a:p>
      </dgm:t>
    </dgm:pt>
    <dgm:pt modelId="{76300E1F-7899-48B3-B68B-42E4AB2A8A1F}">
      <dgm:prSet/>
      <dgm:spPr/>
      <dgm:t>
        <a:bodyPr/>
        <a:lstStyle/>
        <a:p>
          <a:r>
            <a:rPr lang="en-GB" sz="2100" dirty="0"/>
            <a:t>Abrupt withdrawal may lead to rebound hypertension</a:t>
          </a:r>
        </a:p>
      </dgm:t>
    </dgm:pt>
    <dgm:pt modelId="{421A0D87-BE35-4A3E-B32D-40B9BC63F819}" type="parTrans" cxnId="{3D50DB22-27F6-426A-9788-DD9E5B4DD28B}">
      <dgm:prSet/>
      <dgm:spPr/>
      <dgm:t>
        <a:bodyPr/>
        <a:lstStyle/>
        <a:p>
          <a:endParaRPr lang="en-GB"/>
        </a:p>
      </dgm:t>
    </dgm:pt>
    <dgm:pt modelId="{D2A7AA3B-C91D-4CF7-A4C9-9BFEE89673BC}" type="sibTrans" cxnId="{3D50DB22-27F6-426A-9788-DD9E5B4DD28B}">
      <dgm:prSet/>
      <dgm:spPr/>
      <dgm:t>
        <a:bodyPr/>
        <a:lstStyle/>
        <a:p>
          <a:endParaRPr lang="en-GB"/>
        </a:p>
      </dgm:t>
    </dgm:pt>
    <dgm:pt modelId="{453748D5-5DE7-4D9D-BE61-6F2F57A4DCF5}">
      <dgm:prSet/>
      <dgm:spPr/>
      <dgm:t>
        <a:bodyPr/>
        <a:lstStyle/>
        <a:p>
          <a:r>
            <a:rPr lang="en-GB" sz="2100" dirty="0"/>
            <a:t>Does not decrease renal blood flow or glomerular filtration</a:t>
          </a:r>
        </a:p>
      </dgm:t>
    </dgm:pt>
    <dgm:pt modelId="{AD883038-75A7-4A10-8B2D-82D1FCA0D3FD}" type="parTrans" cxnId="{4A2E493D-2A32-4F3A-BC92-4A46D412C407}">
      <dgm:prSet/>
      <dgm:spPr/>
      <dgm:t>
        <a:bodyPr/>
        <a:lstStyle/>
        <a:p>
          <a:endParaRPr lang="en-GB"/>
        </a:p>
      </dgm:t>
    </dgm:pt>
    <dgm:pt modelId="{39FAC55D-4ABB-4CFA-951D-094AB0B2C03A}" type="sibTrans" cxnId="{4A2E493D-2A32-4F3A-BC92-4A46D412C407}">
      <dgm:prSet/>
      <dgm:spPr/>
      <dgm:t>
        <a:bodyPr/>
        <a:lstStyle/>
        <a:p>
          <a:endParaRPr lang="en-GB"/>
        </a:p>
      </dgm:t>
    </dgm:pt>
    <dgm:pt modelId="{204297EC-3FD8-4BC4-AAD5-6F863AA76863}">
      <dgm:prSet/>
      <dgm:spPr/>
      <dgm:t>
        <a:bodyPr/>
        <a:lstStyle/>
        <a:p>
          <a:r>
            <a:rPr lang="en-GB" sz="2100" dirty="0"/>
            <a:t>Useful in the treatment of hypertension complicated by renal disease and resistant hypertension</a:t>
          </a:r>
        </a:p>
      </dgm:t>
    </dgm:pt>
    <dgm:pt modelId="{63E2993D-126E-49CB-8B62-524C0327CCF0}" type="parTrans" cxnId="{4BC61370-9DEE-4754-A534-B1E7B20214EE}">
      <dgm:prSet/>
      <dgm:spPr/>
      <dgm:t>
        <a:bodyPr/>
        <a:lstStyle/>
        <a:p>
          <a:endParaRPr lang="en-GB"/>
        </a:p>
      </dgm:t>
    </dgm:pt>
    <dgm:pt modelId="{6E044391-BB20-4C25-A652-2047D2688C5E}" type="sibTrans" cxnId="{4BC61370-9DEE-4754-A534-B1E7B20214EE}">
      <dgm:prSet/>
      <dgm:spPr/>
      <dgm:t>
        <a:bodyPr/>
        <a:lstStyle/>
        <a:p>
          <a:endParaRPr lang="en-GB"/>
        </a:p>
      </dgm:t>
    </dgm:pt>
    <dgm:pt modelId="{8E6500A0-8A0E-4994-9B17-17CB10024C56}" type="pres">
      <dgm:prSet presAssocID="{047DDE8E-7F51-4DEF-8658-A39F964F70BC}" presName="linear" presStyleCnt="0">
        <dgm:presLayoutVars>
          <dgm:animLvl val="lvl"/>
          <dgm:resizeHandles val="exact"/>
        </dgm:presLayoutVars>
      </dgm:prSet>
      <dgm:spPr/>
    </dgm:pt>
    <dgm:pt modelId="{454A8240-1D62-4109-9C04-FD4B8BF9769B}" type="pres">
      <dgm:prSet presAssocID="{0A737D74-3775-48E3-B4A5-E655A924EF3A}" presName="parentText" presStyleLbl="node1" presStyleIdx="0" presStyleCnt="1">
        <dgm:presLayoutVars>
          <dgm:chMax val="0"/>
          <dgm:bulletEnabled val="1"/>
        </dgm:presLayoutVars>
      </dgm:prSet>
      <dgm:spPr/>
    </dgm:pt>
    <dgm:pt modelId="{6505591E-F9EF-4562-B86C-497D90362EB8}" type="pres">
      <dgm:prSet presAssocID="{0A737D74-3775-48E3-B4A5-E655A924EF3A}" presName="childText" presStyleLbl="revTx" presStyleIdx="0" presStyleCnt="1">
        <dgm:presLayoutVars>
          <dgm:bulletEnabled val="1"/>
        </dgm:presLayoutVars>
      </dgm:prSet>
      <dgm:spPr/>
    </dgm:pt>
  </dgm:ptLst>
  <dgm:cxnLst>
    <dgm:cxn modelId="{E7A42601-3F0A-4EF5-A3C6-83FC2B133FC5}" type="presOf" srcId="{59650BD4-3080-4685-B7A0-0BA653F03024}" destId="{6505591E-F9EF-4562-B86C-497D90362EB8}" srcOrd="0" destOrd="0" presId="urn:microsoft.com/office/officeart/2005/8/layout/vList2"/>
    <dgm:cxn modelId="{D3CF3D02-2373-413A-82D6-B97D22769EE6}" type="presOf" srcId="{3B70C974-0A86-412C-B40E-7E156D0148AE}" destId="{6505591E-F9EF-4562-B86C-497D90362EB8}" srcOrd="0" destOrd="1" presId="urn:microsoft.com/office/officeart/2005/8/layout/vList2"/>
    <dgm:cxn modelId="{5DC46D04-B0DC-414E-B946-C4A81306EA4E}" srcId="{0A737D74-3775-48E3-B4A5-E655A924EF3A}" destId="{59650BD4-3080-4685-B7A0-0BA653F03024}" srcOrd="0" destOrd="0" parTransId="{DD203311-8DB0-49A2-AD65-DA2DFDEA52CB}" sibTransId="{214D687E-6C01-48AA-B84F-8A532AD15117}"/>
    <dgm:cxn modelId="{3D50DB22-27F6-426A-9788-DD9E5B4DD28B}" srcId="{0A737D74-3775-48E3-B4A5-E655A924EF3A}" destId="{76300E1F-7899-48B3-B68B-42E4AB2A8A1F}" srcOrd="2" destOrd="0" parTransId="{421A0D87-BE35-4A3E-B32D-40B9BC63F819}" sibTransId="{D2A7AA3B-C91D-4CF7-A4C9-9BFEE89673BC}"/>
    <dgm:cxn modelId="{C6F47030-03D3-40E8-97CD-4B9F1C1368C7}" type="presOf" srcId="{FC837413-9240-496B-B74E-BCB0D05CFEE8}" destId="{6505591E-F9EF-4562-B86C-497D90362EB8}" srcOrd="0" destOrd="7" presId="urn:microsoft.com/office/officeart/2005/8/layout/vList2"/>
    <dgm:cxn modelId="{4A2E493D-2A32-4F3A-BC92-4A46D412C407}" srcId="{0A737D74-3775-48E3-B4A5-E655A924EF3A}" destId="{453748D5-5DE7-4D9D-BE61-6F2F57A4DCF5}" srcOrd="3" destOrd="0" parTransId="{AD883038-75A7-4A10-8B2D-82D1FCA0D3FD}" sibTransId="{39FAC55D-4ABB-4CFA-951D-094AB0B2C03A}"/>
    <dgm:cxn modelId="{E11D6B67-3D94-4BF2-94DB-E1D79054E0B6}" type="presOf" srcId="{0A737D74-3775-48E3-B4A5-E655A924EF3A}" destId="{454A8240-1D62-4109-9C04-FD4B8BF9769B}" srcOrd="0" destOrd="0" presId="urn:microsoft.com/office/officeart/2005/8/layout/vList2"/>
    <dgm:cxn modelId="{62064268-9705-4A97-8B1D-8B2FD069A07B}" type="presOf" srcId="{453748D5-5DE7-4D9D-BE61-6F2F57A4DCF5}" destId="{6505591E-F9EF-4562-B86C-497D90362EB8}" srcOrd="0" destOrd="3" presId="urn:microsoft.com/office/officeart/2005/8/layout/vList2"/>
    <dgm:cxn modelId="{028C8D6B-0CD2-4694-8F53-2C7DB0C348A9}" type="presOf" srcId="{047DDE8E-7F51-4DEF-8658-A39F964F70BC}" destId="{8E6500A0-8A0E-4994-9B17-17CB10024C56}" srcOrd="0" destOrd="0" presId="urn:microsoft.com/office/officeart/2005/8/layout/vList2"/>
    <dgm:cxn modelId="{C298C86E-7EE9-4217-8FE1-969C5F9CFFA4}" srcId="{0A737D74-3775-48E3-B4A5-E655A924EF3A}" destId="{8910AAA5-E07D-49AC-A171-36067EF4FD89}" srcOrd="5" destOrd="0" parTransId="{582BE357-D533-41E8-8047-6E1564E9D9DF}" sibTransId="{D48A5A3F-643B-4888-9589-FD9D5157662D}"/>
    <dgm:cxn modelId="{4BC61370-9DEE-4754-A534-B1E7B20214EE}" srcId="{0A737D74-3775-48E3-B4A5-E655A924EF3A}" destId="{204297EC-3FD8-4BC4-AAD5-6F863AA76863}" srcOrd="4" destOrd="0" parTransId="{63E2993D-126E-49CB-8B62-524C0327CCF0}" sibTransId="{6E044391-BB20-4C25-A652-2047D2688C5E}"/>
    <dgm:cxn modelId="{8B930C53-B581-4FC8-9AB6-4EDBA63A61E9}" type="presOf" srcId="{8910AAA5-E07D-49AC-A171-36067EF4FD89}" destId="{6505591E-F9EF-4562-B86C-497D90362EB8}" srcOrd="0" destOrd="5" presId="urn:microsoft.com/office/officeart/2005/8/layout/vList2"/>
    <dgm:cxn modelId="{8E8DBA76-9916-4F08-AAB9-1AA991446BF8}" srcId="{047DDE8E-7F51-4DEF-8658-A39F964F70BC}" destId="{0A737D74-3775-48E3-B4A5-E655A924EF3A}" srcOrd="0" destOrd="0" parTransId="{475E4EF4-9B8C-4798-8AAE-CC17981CA2A1}" sibTransId="{20FC6513-8BB7-477F-9A0D-A8B308806C10}"/>
    <dgm:cxn modelId="{37388B8B-B64E-486F-9BDB-09D27E0EDF4B}" type="presOf" srcId="{204297EC-3FD8-4BC4-AAD5-6F863AA76863}" destId="{6505591E-F9EF-4562-B86C-497D90362EB8}" srcOrd="0" destOrd="4" presId="urn:microsoft.com/office/officeart/2005/8/layout/vList2"/>
    <dgm:cxn modelId="{23203398-047E-4320-908A-AAFD6EC8C41C}" srcId="{0A737D74-3775-48E3-B4A5-E655A924EF3A}" destId="{FC837413-9240-496B-B74E-BCB0D05CFEE8}" srcOrd="7" destOrd="0" parTransId="{12FD5E98-40CF-4AEF-A211-B110AE2FC230}" sibTransId="{02CF61A3-666C-4D0E-9D37-9D9E55FB592E}"/>
    <dgm:cxn modelId="{8015D398-E1AA-4425-BCF3-50F932C8006D}" type="presOf" srcId="{76300E1F-7899-48B3-B68B-42E4AB2A8A1F}" destId="{6505591E-F9EF-4562-B86C-497D90362EB8}" srcOrd="0" destOrd="2" presId="urn:microsoft.com/office/officeart/2005/8/layout/vList2"/>
    <dgm:cxn modelId="{B76839A0-77AE-4972-8173-A58F4448E1F0}" type="presOf" srcId="{C0DA4B5C-FF94-445A-892A-985E01DF196C}" destId="{6505591E-F9EF-4562-B86C-497D90362EB8}" srcOrd="0" destOrd="6" presId="urn:microsoft.com/office/officeart/2005/8/layout/vList2"/>
    <dgm:cxn modelId="{0D7A76B5-DD13-481F-83BB-2AC3B705E52B}" srcId="{0A737D74-3775-48E3-B4A5-E655A924EF3A}" destId="{C0DA4B5C-FF94-445A-892A-985E01DF196C}" srcOrd="6" destOrd="0" parTransId="{41FDBD9C-DAF7-47E2-A850-3E08165A357E}" sibTransId="{CBE2B38F-B07A-4528-9F47-191DF869E459}"/>
    <dgm:cxn modelId="{52D024D5-7D90-498F-8B69-ECAABF9FBB7E}" srcId="{0A737D74-3775-48E3-B4A5-E655A924EF3A}" destId="{3B70C974-0A86-412C-B40E-7E156D0148AE}" srcOrd="1" destOrd="0" parTransId="{149E5E70-C100-4024-8340-68290B2CBB2A}" sibTransId="{30E2CF62-2BF5-49FF-AFC0-0E643B9C7F06}"/>
    <dgm:cxn modelId="{8936E9A3-FE9C-4219-A7D3-6C2DEDBC0C67}" type="presParOf" srcId="{8E6500A0-8A0E-4994-9B17-17CB10024C56}" destId="{454A8240-1D62-4109-9C04-FD4B8BF9769B}" srcOrd="0" destOrd="0" presId="urn:microsoft.com/office/officeart/2005/8/layout/vList2"/>
    <dgm:cxn modelId="{0593731D-D34B-4016-B038-9D8F6FB116CF}" type="presParOf" srcId="{8E6500A0-8A0E-4994-9B17-17CB10024C56}" destId="{6505591E-F9EF-4562-B86C-497D90362EB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47DDE8E-7F51-4DEF-8658-A39F964F70BC}"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GB"/>
        </a:p>
      </dgm:t>
    </dgm:pt>
    <dgm:pt modelId="{0A737D74-3775-48E3-B4A5-E655A924EF3A}">
      <dgm:prSet phldrT="[Text]" custT="1"/>
      <dgm:spPr/>
      <dgm:t>
        <a:bodyPr/>
        <a:lstStyle/>
        <a:p>
          <a:pPr>
            <a:buNone/>
          </a:pPr>
          <a:r>
            <a:rPr lang="en-GB" sz="2800" b="1" u="sng" dirty="0">
              <a:effectLst>
                <a:outerShdw blurRad="38100" dist="38100" dir="2700000" algn="tl">
                  <a:srgbClr val="000000">
                    <a:alpha val="43137"/>
                  </a:srgbClr>
                </a:outerShdw>
              </a:effectLst>
            </a:rPr>
            <a:t>iii- Centrally-acting:</a:t>
          </a:r>
        </a:p>
      </dgm:t>
    </dgm:pt>
    <dgm:pt modelId="{475E4EF4-9B8C-4798-8AAE-CC17981CA2A1}" type="parTrans" cxnId="{8E8DBA76-9916-4F08-AAB9-1AA991446BF8}">
      <dgm:prSet/>
      <dgm:spPr/>
      <dgm:t>
        <a:bodyPr/>
        <a:lstStyle/>
        <a:p>
          <a:endParaRPr lang="en-GB"/>
        </a:p>
      </dgm:t>
    </dgm:pt>
    <dgm:pt modelId="{20FC6513-8BB7-477F-9A0D-A8B308806C10}" type="sibTrans" cxnId="{8E8DBA76-9916-4F08-AAB9-1AA991446BF8}">
      <dgm:prSet/>
      <dgm:spPr/>
      <dgm:t>
        <a:bodyPr/>
        <a:lstStyle/>
        <a:p>
          <a:endParaRPr lang="en-GB"/>
        </a:p>
      </dgm:t>
    </dgm:pt>
    <dgm:pt modelId="{59650BD4-3080-4685-B7A0-0BA653F03024}">
      <dgm:prSet phldrT="[Text]" custT="1"/>
      <dgm:spPr/>
      <dgm:t>
        <a:bodyPr/>
        <a:lstStyle/>
        <a:p>
          <a:pPr>
            <a:buNone/>
          </a:pPr>
          <a:r>
            <a:rPr lang="en-GB" sz="2800" b="1" dirty="0"/>
            <a:t>B- </a:t>
          </a:r>
          <a:r>
            <a:rPr lang="el-GR" sz="2800" b="1" dirty="0"/>
            <a:t>α- </a:t>
          </a:r>
          <a:r>
            <a:rPr lang="en-GB" sz="2800" b="1" dirty="0"/>
            <a:t>methyldopa</a:t>
          </a:r>
        </a:p>
      </dgm:t>
    </dgm:pt>
    <dgm:pt modelId="{DD203311-8DB0-49A2-AD65-DA2DFDEA52CB}" type="parTrans" cxnId="{5DC46D04-B0DC-414E-B946-C4A81306EA4E}">
      <dgm:prSet/>
      <dgm:spPr/>
      <dgm:t>
        <a:bodyPr/>
        <a:lstStyle/>
        <a:p>
          <a:endParaRPr lang="en-GB"/>
        </a:p>
      </dgm:t>
    </dgm:pt>
    <dgm:pt modelId="{214D687E-6C01-48AA-B84F-8A532AD15117}" type="sibTrans" cxnId="{5DC46D04-B0DC-414E-B946-C4A81306EA4E}">
      <dgm:prSet/>
      <dgm:spPr/>
      <dgm:t>
        <a:bodyPr/>
        <a:lstStyle/>
        <a:p>
          <a:endParaRPr lang="en-GB"/>
        </a:p>
      </dgm:t>
    </dgm:pt>
    <dgm:pt modelId="{FC837413-9240-496B-B74E-BCB0D05CFEE8}">
      <dgm:prSet/>
      <dgm:spPr/>
      <dgm:t>
        <a:bodyPr/>
        <a:lstStyle/>
        <a:p>
          <a:endParaRPr lang="en-GB" sz="2100" dirty="0"/>
        </a:p>
      </dgm:t>
    </dgm:pt>
    <dgm:pt modelId="{12FD5E98-40CF-4AEF-A211-B110AE2FC230}" type="parTrans" cxnId="{23203398-047E-4320-908A-AAFD6EC8C41C}">
      <dgm:prSet/>
      <dgm:spPr/>
      <dgm:t>
        <a:bodyPr/>
        <a:lstStyle/>
        <a:p>
          <a:endParaRPr lang="en-GB"/>
        </a:p>
      </dgm:t>
    </dgm:pt>
    <dgm:pt modelId="{02CF61A3-666C-4D0E-9D37-9D9E55FB592E}" type="sibTrans" cxnId="{23203398-047E-4320-908A-AAFD6EC8C41C}">
      <dgm:prSet/>
      <dgm:spPr/>
      <dgm:t>
        <a:bodyPr/>
        <a:lstStyle/>
        <a:p>
          <a:endParaRPr lang="en-GB"/>
        </a:p>
      </dgm:t>
    </dgm:pt>
    <dgm:pt modelId="{3B70C974-0A86-412C-B40E-7E156D0148AE}">
      <dgm:prSet/>
      <dgm:spPr/>
      <dgm:t>
        <a:bodyPr/>
        <a:lstStyle/>
        <a:p>
          <a:r>
            <a:rPr lang="en-GB" sz="2100" dirty="0"/>
            <a:t>An α- 2 agonist, is converted to methyl noradrenaline centrally to diminish the adrenergic outflow from the C.N.S</a:t>
          </a:r>
        </a:p>
      </dgm:t>
    </dgm:pt>
    <dgm:pt modelId="{149E5E70-C100-4024-8340-68290B2CBB2A}" type="parTrans" cxnId="{52D024D5-7D90-498F-8B69-ECAABF9FBB7E}">
      <dgm:prSet/>
      <dgm:spPr/>
      <dgm:t>
        <a:bodyPr/>
        <a:lstStyle/>
        <a:p>
          <a:endParaRPr lang="en-GB"/>
        </a:p>
      </dgm:t>
    </dgm:pt>
    <dgm:pt modelId="{30E2CF62-2BF5-49FF-AFC0-0E643B9C7F06}" type="sibTrans" cxnId="{52D024D5-7D90-498F-8B69-ECAABF9FBB7E}">
      <dgm:prSet/>
      <dgm:spPr/>
      <dgm:t>
        <a:bodyPr/>
        <a:lstStyle/>
        <a:p>
          <a:endParaRPr lang="en-GB"/>
        </a:p>
      </dgm:t>
    </dgm:pt>
    <dgm:pt modelId="{C0DA4B5C-FF94-445A-892A-985E01DF196C}">
      <dgm:prSet/>
      <dgm:spPr/>
      <dgm:t>
        <a:bodyPr/>
        <a:lstStyle/>
        <a:p>
          <a:endParaRPr lang="en-GB" sz="2100" dirty="0"/>
        </a:p>
      </dgm:t>
    </dgm:pt>
    <dgm:pt modelId="{41FDBD9C-DAF7-47E2-A850-3E08165A357E}" type="parTrans" cxnId="{0D7A76B5-DD13-481F-83BB-2AC3B705E52B}">
      <dgm:prSet/>
      <dgm:spPr/>
      <dgm:t>
        <a:bodyPr/>
        <a:lstStyle/>
        <a:p>
          <a:endParaRPr lang="en-GB"/>
        </a:p>
      </dgm:t>
    </dgm:pt>
    <dgm:pt modelId="{CBE2B38F-B07A-4528-9F47-191DF869E459}" type="sibTrans" cxnId="{0D7A76B5-DD13-481F-83BB-2AC3B705E52B}">
      <dgm:prSet/>
      <dgm:spPr/>
      <dgm:t>
        <a:bodyPr/>
        <a:lstStyle/>
        <a:p>
          <a:endParaRPr lang="en-GB"/>
        </a:p>
      </dgm:t>
    </dgm:pt>
    <dgm:pt modelId="{8910AAA5-E07D-49AC-A171-36067EF4FD89}">
      <dgm:prSet/>
      <dgm:spPr/>
      <dgm:t>
        <a:bodyPr/>
        <a:lstStyle/>
        <a:p>
          <a:r>
            <a:rPr lang="en-GB" sz="2100" dirty="0"/>
            <a:t>Lead to reduced total peripheral resistance, and a decreased in blood pressure</a:t>
          </a:r>
        </a:p>
      </dgm:t>
    </dgm:pt>
    <dgm:pt modelId="{582BE357-D533-41E8-8047-6E1564E9D9DF}" type="parTrans" cxnId="{C298C86E-7EE9-4217-8FE1-969C5F9CFFA4}">
      <dgm:prSet/>
      <dgm:spPr/>
      <dgm:t>
        <a:bodyPr/>
        <a:lstStyle/>
        <a:p>
          <a:endParaRPr lang="en-GB"/>
        </a:p>
      </dgm:t>
    </dgm:pt>
    <dgm:pt modelId="{D48A5A3F-643B-4888-9589-FD9D5157662D}" type="sibTrans" cxnId="{C298C86E-7EE9-4217-8FE1-969C5F9CFFA4}">
      <dgm:prSet/>
      <dgm:spPr/>
      <dgm:t>
        <a:bodyPr/>
        <a:lstStyle/>
        <a:p>
          <a:endParaRPr lang="en-GB"/>
        </a:p>
      </dgm:t>
    </dgm:pt>
    <dgm:pt modelId="{A2385E90-DF08-4DA1-9E23-99766F0B21BC}">
      <dgm:prSet/>
      <dgm:spPr/>
      <dgm:t>
        <a:bodyPr/>
        <a:lstStyle/>
        <a:p>
          <a:r>
            <a:rPr lang="en-GB" sz="2100" dirty="0"/>
            <a:t>α -Methyldopa is the first line treatment of hypertension in pregnancy</a:t>
          </a:r>
        </a:p>
      </dgm:t>
    </dgm:pt>
    <dgm:pt modelId="{E8DB101A-3C4F-48DE-8EE6-B0EC522715E3}" type="parTrans" cxnId="{BF69CD53-39CA-45F6-AD63-5405031B3C74}">
      <dgm:prSet/>
      <dgm:spPr/>
      <dgm:t>
        <a:bodyPr/>
        <a:lstStyle/>
        <a:p>
          <a:endParaRPr lang="en-GB"/>
        </a:p>
      </dgm:t>
    </dgm:pt>
    <dgm:pt modelId="{87B48C12-B6A3-4C15-B698-74A7748842DA}" type="sibTrans" cxnId="{BF69CD53-39CA-45F6-AD63-5405031B3C74}">
      <dgm:prSet/>
      <dgm:spPr/>
      <dgm:t>
        <a:bodyPr/>
        <a:lstStyle/>
        <a:p>
          <a:endParaRPr lang="en-GB"/>
        </a:p>
      </dgm:t>
    </dgm:pt>
    <dgm:pt modelId="{A4D38E4D-7905-40ED-B2D1-4F97BE58B225}">
      <dgm:prSet/>
      <dgm:spPr/>
      <dgm:t>
        <a:bodyPr/>
        <a:lstStyle/>
        <a:p>
          <a:endParaRPr lang="en-GB" sz="2100" dirty="0"/>
        </a:p>
      </dgm:t>
    </dgm:pt>
    <dgm:pt modelId="{F00BC8D9-F795-4B9C-8C5F-65A7C8B69F1C}" type="parTrans" cxnId="{F96A807B-8EB0-4820-AA72-1DBAABCB393E}">
      <dgm:prSet/>
      <dgm:spPr/>
      <dgm:t>
        <a:bodyPr/>
        <a:lstStyle/>
        <a:p>
          <a:endParaRPr lang="en-GB"/>
        </a:p>
      </dgm:t>
    </dgm:pt>
    <dgm:pt modelId="{10BFE0FA-DA1F-466E-AF2B-ACF9A4ABCC65}" type="sibTrans" cxnId="{F96A807B-8EB0-4820-AA72-1DBAABCB393E}">
      <dgm:prSet/>
      <dgm:spPr/>
      <dgm:t>
        <a:bodyPr/>
        <a:lstStyle/>
        <a:p>
          <a:endParaRPr lang="en-GB"/>
        </a:p>
      </dgm:t>
    </dgm:pt>
    <dgm:pt modelId="{8E6500A0-8A0E-4994-9B17-17CB10024C56}" type="pres">
      <dgm:prSet presAssocID="{047DDE8E-7F51-4DEF-8658-A39F964F70BC}" presName="linear" presStyleCnt="0">
        <dgm:presLayoutVars>
          <dgm:animLvl val="lvl"/>
          <dgm:resizeHandles val="exact"/>
        </dgm:presLayoutVars>
      </dgm:prSet>
      <dgm:spPr/>
    </dgm:pt>
    <dgm:pt modelId="{454A8240-1D62-4109-9C04-FD4B8BF9769B}" type="pres">
      <dgm:prSet presAssocID="{0A737D74-3775-48E3-B4A5-E655A924EF3A}" presName="parentText" presStyleLbl="node1" presStyleIdx="0" presStyleCnt="1" custScaleY="61470">
        <dgm:presLayoutVars>
          <dgm:chMax val="0"/>
          <dgm:bulletEnabled val="1"/>
        </dgm:presLayoutVars>
      </dgm:prSet>
      <dgm:spPr/>
    </dgm:pt>
    <dgm:pt modelId="{6505591E-F9EF-4562-B86C-497D90362EB8}" type="pres">
      <dgm:prSet presAssocID="{0A737D74-3775-48E3-B4A5-E655A924EF3A}" presName="childText" presStyleLbl="revTx" presStyleIdx="0" presStyleCnt="1">
        <dgm:presLayoutVars>
          <dgm:bulletEnabled val="1"/>
        </dgm:presLayoutVars>
      </dgm:prSet>
      <dgm:spPr/>
    </dgm:pt>
  </dgm:ptLst>
  <dgm:cxnLst>
    <dgm:cxn modelId="{E7A42601-3F0A-4EF5-A3C6-83FC2B133FC5}" type="presOf" srcId="{59650BD4-3080-4685-B7A0-0BA653F03024}" destId="{6505591E-F9EF-4562-B86C-497D90362EB8}" srcOrd="0" destOrd="0" presId="urn:microsoft.com/office/officeart/2005/8/layout/vList2"/>
    <dgm:cxn modelId="{D3CF3D02-2373-413A-82D6-B97D22769EE6}" type="presOf" srcId="{3B70C974-0A86-412C-B40E-7E156D0148AE}" destId="{6505591E-F9EF-4562-B86C-497D90362EB8}" srcOrd="0" destOrd="1" presId="urn:microsoft.com/office/officeart/2005/8/layout/vList2"/>
    <dgm:cxn modelId="{5DC46D04-B0DC-414E-B946-C4A81306EA4E}" srcId="{0A737D74-3775-48E3-B4A5-E655A924EF3A}" destId="{59650BD4-3080-4685-B7A0-0BA653F03024}" srcOrd="0" destOrd="0" parTransId="{DD203311-8DB0-49A2-AD65-DA2DFDEA52CB}" sibTransId="{214D687E-6C01-48AA-B84F-8A532AD15117}"/>
    <dgm:cxn modelId="{883DA904-2C0C-44DB-A005-7B79A53D83BE}" type="presOf" srcId="{A4D38E4D-7905-40ED-B2D1-4F97BE58B225}" destId="{6505591E-F9EF-4562-B86C-497D90362EB8}" srcOrd="0" destOrd="4" presId="urn:microsoft.com/office/officeart/2005/8/layout/vList2"/>
    <dgm:cxn modelId="{C6F47030-03D3-40E8-97CD-4B9F1C1368C7}" type="presOf" srcId="{FC837413-9240-496B-B74E-BCB0D05CFEE8}" destId="{6505591E-F9EF-4562-B86C-497D90362EB8}" srcOrd="0" destOrd="6" presId="urn:microsoft.com/office/officeart/2005/8/layout/vList2"/>
    <dgm:cxn modelId="{E11D6B67-3D94-4BF2-94DB-E1D79054E0B6}" type="presOf" srcId="{0A737D74-3775-48E3-B4A5-E655A924EF3A}" destId="{454A8240-1D62-4109-9C04-FD4B8BF9769B}" srcOrd="0" destOrd="0" presId="urn:microsoft.com/office/officeart/2005/8/layout/vList2"/>
    <dgm:cxn modelId="{028C8D6B-0CD2-4694-8F53-2C7DB0C348A9}" type="presOf" srcId="{047DDE8E-7F51-4DEF-8658-A39F964F70BC}" destId="{8E6500A0-8A0E-4994-9B17-17CB10024C56}" srcOrd="0" destOrd="0" presId="urn:microsoft.com/office/officeart/2005/8/layout/vList2"/>
    <dgm:cxn modelId="{C298C86E-7EE9-4217-8FE1-969C5F9CFFA4}" srcId="{0A737D74-3775-48E3-B4A5-E655A924EF3A}" destId="{8910AAA5-E07D-49AC-A171-36067EF4FD89}" srcOrd="2" destOrd="0" parTransId="{582BE357-D533-41E8-8047-6E1564E9D9DF}" sibTransId="{D48A5A3F-643B-4888-9589-FD9D5157662D}"/>
    <dgm:cxn modelId="{8B930C53-B581-4FC8-9AB6-4EDBA63A61E9}" type="presOf" srcId="{8910AAA5-E07D-49AC-A171-36067EF4FD89}" destId="{6505591E-F9EF-4562-B86C-497D90362EB8}" srcOrd="0" destOrd="2" presId="urn:microsoft.com/office/officeart/2005/8/layout/vList2"/>
    <dgm:cxn modelId="{BF69CD53-39CA-45F6-AD63-5405031B3C74}" srcId="{0A737D74-3775-48E3-B4A5-E655A924EF3A}" destId="{A2385E90-DF08-4DA1-9E23-99766F0B21BC}" srcOrd="3" destOrd="0" parTransId="{E8DB101A-3C4F-48DE-8EE6-B0EC522715E3}" sibTransId="{87B48C12-B6A3-4C15-B698-74A7748842DA}"/>
    <dgm:cxn modelId="{8E8DBA76-9916-4F08-AAB9-1AA991446BF8}" srcId="{047DDE8E-7F51-4DEF-8658-A39F964F70BC}" destId="{0A737D74-3775-48E3-B4A5-E655A924EF3A}" srcOrd="0" destOrd="0" parTransId="{475E4EF4-9B8C-4798-8AAE-CC17981CA2A1}" sibTransId="{20FC6513-8BB7-477F-9A0D-A8B308806C10}"/>
    <dgm:cxn modelId="{F96A807B-8EB0-4820-AA72-1DBAABCB393E}" srcId="{0A737D74-3775-48E3-B4A5-E655A924EF3A}" destId="{A4D38E4D-7905-40ED-B2D1-4F97BE58B225}" srcOrd="4" destOrd="0" parTransId="{F00BC8D9-F795-4B9C-8C5F-65A7C8B69F1C}" sibTransId="{10BFE0FA-DA1F-466E-AF2B-ACF9A4ABCC65}"/>
    <dgm:cxn modelId="{23203398-047E-4320-908A-AAFD6EC8C41C}" srcId="{0A737D74-3775-48E3-B4A5-E655A924EF3A}" destId="{FC837413-9240-496B-B74E-BCB0D05CFEE8}" srcOrd="6" destOrd="0" parTransId="{12FD5E98-40CF-4AEF-A211-B110AE2FC230}" sibTransId="{02CF61A3-666C-4D0E-9D37-9D9E55FB592E}"/>
    <dgm:cxn modelId="{B5BC8E9F-7003-409A-A93B-6B18C87357D5}" type="presOf" srcId="{A2385E90-DF08-4DA1-9E23-99766F0B21BC}" destId="{6505591E-F9EF-4562-B86C-497D90362EB8}" srcOrd="0" destOrd="3" presId="urn:microsoft.com/office/officeart/2005/8/layout/vList2"/>
    <dgm:cxn modelId="{B76839A0-77AE-4972-8173-A58F4448E1F0}" type="presOf" srcId="{C0DA4B5C-FF94-445A-892A-985E01DF196C}" destId="{6505591E-F9EF-4562-B86C-497D90362EB8}" srcOrd="0" destOrd="5" presId="urn:microsoft.com/office/officeart/2005/8/layout/vList2"/>
    <dgm:cxn modelId="{0D7A76B5-DD13-481F-83BB-2AC3B705E52B}" srcId="{0A737D74-3775-48E3-B4A5-E655A924EF3A}" destId="{C0DA4B5C-FF94-445A-892A-985E01DF196C}" srcOrd="5" destOrd="0" parTransId="{41FDBD9C-DAF7-47E2-A850-3E08165A357E}" sibTransId="{CBE2B38F-B07A-4528-9F47-191DF869E459}"/>
    <dgm:cxn modelId="{52D024D5-7D90-498F-8B69-ECAABF9FBB7E}" srcId="{0A737D74-3775-48E3-B4A5-E655A924EF3A}" destId="{3B70C974-0A86-412C-B40E-7E156D0148AE}" srcOrd="1" destOrd="0" parTransId="{149E5E70-C100-4024-8340-68290B2CBB2A}" sibTransId="{30E2CF62-2BF5-49FF-AFC0-0E643B9C7F06}"/>
    <dgm:cxn modelId="{8936E9A3-FE9C-4219-A7D3-6C2DEDBC0C67}" type="presParOf" srcId="{8E6500A0-8A0E-4994-9B17-17CB10024C56}" destId="{454A8240-1D62-4109-9C04-FD4B8BF9769B}" srcOrd="0" destOrd="0" presId="urn:microsoft.com/office/officeart/2005/8/layout/vList2"/>
    <dgm:cxn modelId="{0593731D-D34B-4016-B038-9D8F6FB116CF}" type="presParOf" srcId="{8E6500A0-8A0E-4994-9B17-17CB10024C56}" destId="{6505591E-F9EF-4562-B86C-497D90362EB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7DDE8E-7F51-4DEF-8658-A39F964F70BC}"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GB"/>
        </a:p>
      </dgm:t>
    </dgm:pt>
    <dgm:pt modelId="{B9B8E4A6-AAAF-45E4-8F22-D48D9B10F821}">
      <dgm:prSet phldrT="[Text]"/>
      <dgm:spPr/>
      <dgm:t>
        <a:bodyPr/>
        <a:lstStyle/>
        <a:p>
          <a:r>
            <a:rPr lang="en-GB" dirty="0" err="1"/>
            <a:t>i</a:t>
          </a:r>
          <a:r>
            <a:rPr lang="en-GB" dirty="0"/>
            <a:t>-Thiazide Diuretics</a:t>
          </a:r>
        </a:p>
      </dgm:t>
    </dgm:pt>
    <dgm:pt modelId="{9B2ECB87-8379-49B6-9F41-8A89D26B88FC}" type="parTrans" cxnId="{69F8698E-69D6-47CE-99EE-C8462FD074D5}">
      <dgm:prSet/>
      <dgm:spPr/>
      <dgm:t>
        <a:bodyPr/>
        <a:lstStyle/>
        <a:p>
          <a:endParaRPr lang="en-GB"/>
        </a:p>
      </dgm:t>
    </dgm:pt>
    <dgm:pt modelId="{A551E895-FB4D-4A17-9C31-BB772A463616}" type="sibTrans" cxnId="{69F8698E-69D6-47CE-99EE-C8462FD074D5}">
      <dgm:prSet/>
      <dgm:spPr/>
      <dgm:t>
        <a:bodyPr/>
        <a:lstStyle/>
        <a:p>
          <a:endParaRPr lang="en-GB"/>
        </a:p>
      </dgm:t>
    </dgm:pt>
    <dgm:pt modelId="{0A737D74-3775-48E3-B4A5-E655A924EF3A}">
      <dgm:prSet phldrT="[Text]" custT="1"/>
      <dgm:spPr/>
      <dgm:t>
        <a:bodyPr/>
        <a:lstStyle/>
        <a:p>
          <a:r>
            <a:rPr lang="en-GB" sz="2800" dirty="0"/>
            <a:t>Examples: Hydrochlorothiazide, Chlorthalidone.</a:t>
          </a:r>
        </a:p>
      </dgm:t>
    </dgm:pt>
    <dgm:pt modelId="{475E4EF4-9B8C-4798-8AAE-CC17981CA2A1}" type="parTrans" cxnId="{8E8DBA76-9916-4F08-AAB9-1AA991446BF8}">
      <dgm:prSet/>
      <dgm:spPr/>
      <dgm:t>
        <a:bodyPr/>
        <a:lstStyle/>
        <a:p>
          <a:endParaRPr lang="en-GB"/>
        </a:p>
      </dgm:t>
    </dgm:pt>
    <dgm:pt modelId="{20FC6513-8BB7-477F-9A0D-A8B308806C10}" type="sibTrans" cxnId="{8E8DBA76-9916-4F08-AAB9-1AA991446BF8}">
      <dgm:prSet/>
      <dgm:spPr/>
      <dgm:t>
        <a:bodyPr/>
        <a:lstStyle/>
        <a:p>
          <a:endParaRPr lang="en-GB"/>
        </a:p>
      </dgm:t>
    </dgm:pt>
    <dgm:pt modelId="{A93E4033-6039-43BD-B410-42C12FC1F501}">
      <dgm:prSet phldrT="[Text]" custT="1"/>
      <dgm:spPr/>
      <dgm:t>
        <a:bodyPr/>
        <a:lstStyle/>
        <a:p>
          <a:r>
            <a:rPr lang="en-GB" sz="2800" dirty="0"/>
            <a:t> Mechanism of Action: The initial diuresis lasts 4-6 weeks and then replaced by a decrease in PVR</a:t>
          </a:r>
          <a:r>
            <a:rPr lang="en-GB" sz="1600" dirty="0"/>
            <a:t>.</a:t>
          </a:r>
        </a:p>
      </dgm:t>
    </dgm:pt>
    <dgm:pt modelId="{4B721FA6-8ABE-4B4B-BB05-125095726277}" type="parTrans" cxnId="{AC4827B9-3F71-41BF-BF05-C97FBCB96C31}">
      <dgm:prSet/>
      <dgm:spPr/>
      <dgm:t>
        <a:bodyPr/>
        <a:lstStyle/>
        <a:p>
          <a:endParaRPr lang="en-GB"/>
        </a:p>
      </dgm:t>
    </dgm:pt>
    <dgm:pt modelId="{FFFFEB94-1AE1-4F25-AF97-B30FD0D48ACC}" type="sibTrans" cxnId="{AC4827B9-3F71-41BF-BF05-C97FBCB96C31}">
      <dgm:prSet/>
      <dgm:spPr/>
      <dgm:t>
        <a:bodyPr/>
        <a:lstStyle/>
        <a:p>
          <a:endParaRPr lang="en-GB"/>
        </a:p>
      </dgm:t>
    </dgm:pt>
    <dgm:pt modelId="{56ACADDC-2915-4196-B7D2-59E35EF988A7}">
      <dgm:prSet phldrT="[Text]"/>
      <dgm:spPr/>
      <dgm:t>
        <a:bodyPr/>
        <a:lstStyle/>
        <a:p>
          <a:endParaRPr lang="en-GB" sz="1600" dirty="0"/>
        </a:p>
      </dgm:t>
    </dgm:pt>
    <dgm:pt modelId="{7036EEAE-5F3B-4553-8710-30173AB9BE86}" type="parTrans" cxnId="{B32AABE7-6D51-4C2D-83F8-D800A4C30B94}">
      <dgm:prSet/>
      <dgm:spPr/>
      <dgm:t>
        <a:bodyPr/>
        <a:lstStyle/>
        <a:p>
          <a:endParaRPr lang="en-GB"/>
        </a:p>
      </dgm:t>
    </dgm:pt>
    <dgm:pt modelId="{EE56D026-91AF-4CB2-8CA2-5E315AFB5D24}" type="sibTrans" cxnId="{B32AABE7-6D51-4C2D-83F8-D800A4C30B94}">
      <dgm:prSet/>
      <dgm:spPr/>
      <dgm:t>
        <a:bodyPr/>
        <a:lstStyle/>
        <a:p>
          <a:endParaRPr lang="en-GB"/>
        </a:p>
      </dgm:t>
    </dgm:pt>
    <dgm:pt modelId="{8E6500A0-8A0E-4994-9B17-17CB10024C56}" type="pres">
      <dgm:prSet presAssocID="{047DDE8E-7F51-4DEF-8658-A39F964F70BC}" presName="linear" presStyleCnt="0">
        <dgm:presLayoutVars>
          <dgm:animLvl val="lvl"/>
          <dgm:resizeHandles val="exact"/>
        </dgm:presLayoutVars>
      </dgm:prSet>
      <dgm:spPr/>
    </dgm:pt>
    <dgm:pt modelId="{53EEBE88-7531-4A30-ABED-5A56ECA0256D}" type="pres">
      <dgm:prSet presAssocID="{B9B8E4A6-AAAF-45E4-8F22-D48D9B10F821}" presName="parentText" presStyleLbl="node1" presStyleIdx="0" presStyleCnt="1" custScaleY="61636" custLinFactNeighborX="182">
        <dgm:presLayoutVars>
          <dgm:chMax val="0"/>
          <dgm:bulletEnabled val="1"/>
        </dgm:presLayoutVars>
      </dgm:prSet>
      <dgm:spPr/>
    </dgm:pt>
    <dgm:pt modelId="{A11FE09A-F6B2-46AF-AA69-473A3C100C52}" type="pres">
      <dgm:prSet presAssocID="{B9B8E4A6-AAAF-45E4-8F22-D48D9B10F821}" presName="childText" presStyleLbl="revTx" presStyleIdx="0" presStyleCnt="1">
        <dgm:presLayoutVars>
          <dgm:bulletEnabled val="1"/>
        </dgm:presLayoutVars>
      </dgm:prSet>
      <dgm:spPr/>
    </dgm:pt>
  </dgm:ptLst>
  <dgm:cxnLst>
    <dgm:cxn modelId="{EDF3AA00-85C2-4931-8D88-492DA06FB4C9}" type="presOf" srcId="{A93E4033-6039-43BD-B410-42C12FC1F501}" destId="{A11FE09A-F6B2-46AF-AA69-473A3C100C52}" srcOrd="0" destOrd="2" presId="urn:microsoft.com/office/officeart/2005/8/layout/vList2"/>
    <dgm:cxn modelId="{028C8D6B-0CD2-4694-8F53-2C7DB0C348A9}" type="presOf" srcId="{047DDE8E-7F51-4DEF-8658-A39F964F70BC}" destId="{8E6500A0-8A0E-4994-9B17-17CB10024C56}" srcOrd="0" destOrd="0" presId="urn:microsoft.com/office/officeart/2005/8/layout/vList2"/>
    <dgm:cxn modelId="{8E8DBA76-9916-4F08-AAB9-1AA991446BF8}" srcId="{B9B8E4A6-AAAF-45E4-8F22-D48D9B10F821}" destId="{0A737D74-3775-48E3-B4A5-E655A924EF3A}" srcOrd="1" destOrd="0" parTransId="{475E4EF4-9B8C-4798-8AAE-CC17981CA2A1}" sibTransId="{20FC6513-8BB7-477F-9A0D-A8B308806C10}"/>
    <dgm:cxn modelId="{80F4D277-264A-4785-9EB8-07672453AD93}" type="presOf" srcId="{B9B8E4A6-AAAF-45E4-8F22-D48D9B10F821}" destId="{53EEBE88-7531-4A30-ABED-5A56ECA0256D}" srcOrd="0" destOrd="0" presId="urn:microsoft.com/office/officeart/2005/8/layout/vList2"/>
    <dgm:cxn modelId="{69F8698E-69D6-47CE-99EE-C8462FD074D5}" srcId="{047DDE8E-7F51-4DEF-8658-A39F964F70BC}" destId="{B9B8E4A6-AAAF-45E4-8F22-D48D9B10F821}" srcOrd="0" destOrd="0" parTransId="{9B2ECB87-8379-49B6-9F41-8A89D26B88FC}" sibTransId="{A551E895-FB4D-4A17-9C31-BB772A463616}"/>
    <dgm:cxn modelId="{FD4D1690-73F7-4F35-A920-386421182E9C}" type="presOf" srcId="{0A737D74-3775-48E3-B4A5-E655A924EF3A}" destId="{A11FE09A-F6B2-46AF-AA69-473A3C100C52}" srcOrd="0" destOrd="1" presId="urn:microsoft.com/office/officeart/2005/8/layout/vList2"/>
    <dgm:cxn modelId="{B7EDFC9F-8159-4589-8C03-076881697AFB}" type="presOf" srcId="{56ACADDC-2915-4196-B7D2-59E35EF988A7}" destId="{A11FE09A-F6B2-46AF-AA69-473A3C100C52}" srcOrd="0" destOrd="0" presId="urn:microsoft.com/office/officeart/2005/8/layout/vList2"/>
    <dgm:cxn modelId="{AC4827B9-3F71-41BF-BF05-C97FBCB96C31}" srcId="{B9B8E4A6-AAAF-45E4-8F22-D48D9B10F821}" destId="{A93E4033-6039-43BD-B410-42C12FC1F501}" srcOrd="2" destOrd="0" parTransId="{4B721FA6-8ABE-4B4B-BB05-125095726277}" sibTransId="{FFFFEB94-1AE1-4F25-AF97-B30FD0D48ACC}"/>
    <dgm:cxn modelId="{B32AABE7-6D51-4C2D-83F8-D800A4C30B94}" srcId="{B9B8E4A6-AAAF-45E4-8F22-D48D9B10F821}" destId="{56ACADDC-2915-4196-B7D2-59E35EF988A7}" srcOrd="0" destOrd="0" parTransId="{7036EEAE-5F3B-4553-8710-30173AB9BE86}" sibTransId="{EE56D026-91AF-4CB2-8CA2-5E315AFB5D24}"/>
    <dgm:cxn modelId="{BE28084A-AE62-46E0-9ABC-08FCB22798C5}" type="presParOf" srcId="{8E6500A0-8A0E-4994-9B17-17CB10024C56}" destId="{53EEBE88-7531-4A30-ABED-5A56ECA0256D}" srcOrd="0" destOrd="0" presId="urn:microsoft.com/office/officeart/2005/8/layout/vList2"/>
    <dgm:cxn modelId="{457CB43B-D75C-4F23-A002-8931A2E52FB2}" type="presParOf" srcId="{8E6500A0-8A0E-4994-9B17-17CB10024C56}" destId="{A11FE09A-F6B2-46AF-AA69-473A3C100C5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B7C253-556D-45F6-BB9F-15F37F557CFC}" type="doc">
      <dgm:prSet loTypeId="urn:microsoft.com/office/officeart/2005/8/layout/lProcess1" loCatId="process" qsTypeId="urn:microsoft.com/office/officeart/2005/8/quickstyle/3d4" qsCatId="3D" csTypeId="urn:microsoft.com/office/officeart/2005/8/colors/accent1_2" csCatId="accent1" phldr="1"/>
      <dgm:spPr/>
      <dgm:t>
        <a:bodyPr/>
        <a:lstStyle/>
        <a:p>
          <a:endParaRPr lang="en-GB"/>
        </a:p>
      </dgm:t>
    </dgm:pt>
    <dgm:pt modelId="{85C1C649-10DD-4797-A374-CC5CD220685F}">
      <dgm:prSet phldrT="[Text]"/>
      <dgm:spPr/>
      <dgm:t>
        <a:bodyPr/>
        <a:lstStyle/>
        <a:p>
          <a:r>
            <a:rPr lang="en-GB" dirty="0"/>
            <a:t>Initial Effect</a:t>
          </a:r>
        </a:p>
      </dgm:t>
    </dgm:pt>
    <dgm:pt modelId="{0F0958C3-9B87-423F-B69F-532AE0ACE4F8}" type="parTrans" cxnId="{069AE571-9D11-4D90-BDCD-461C422FBE08}">
      <dgm:prSet/>
      <dgm:spPr/>
      <dgm:t>
        <a:bodyPr/>
        <a:lstStyle/>
        <a:p>
          <a:endParaRPr lang="en-GB"/>
        </a:p>
      </dgm:t>
    </dgm:pt>
    <dgm:pt modelId="{8A9CC11D-4EBC-447D-A499-DFA42C9D70EE}" type="sibTrans" cxnId="{069AE571-9D11-4D90-BDCD-461C422FBE08}">
      <dgm:prSet/>
      <dgm:spPr/>
      <dgm:t>
        <a:bodyPr/>
        <a:lstStyle/>
        <a:p>
          <a:endParaRPr lang="en-GB"/>
        </a:p>
      </dgm:t>
    </dgm:pt>
    <dgm:pt modelId="{E77A8205-B42F-47AB-8CA6-23447EFF5009}">
      <dgm:prSet phldrT="[Text]"/>
      <dgm:spPr/>
      <dgm:t>
        <a:bodyPr/>
        <a:lstStyle/>
        <a:p>
          <a:r>
            <a:rPr lang="en-GB" dirty="0">
              <a:latin typeface="Calibri" panose="020F0502020204030204" pitchFamily="34" charset="0"/>
              <a:cs typeface="Calibri" panose="020F0502020204030204" pitchFamily="34" charset="0"/>
            </a:rPr>
            <a:t>↓  Sodium,  Water</a:t>
          </a:r>
        </a:p>
        <a:p>
          <a:r>
            <a:rPr lang="en-GB" dirty="0">
              <a:latin typeface="Calibri" panose="020F0502020204030204" pitchFamily="34" charset="0"/>
              <a:cs typeface="Calibri" panose="020F0502020204030204" pitchFamily="34" charset="0"/>
            </a:rPr>
            <a:t>Retention</a:t>
          </a:r>
        </a:p>
      </dgm:t>
    </dgm:pt>
    <dgm:pt modelId="{299DBA98-D665-466A-9261-8E4B9204A962}" type="parTrans" cxnId="{B3A5800E-0359-4D31-A980-F121363E9DE0}">
      <dgm:prSet/>
      <dgm:spPr/>
      <dgm:t>
        <a:bodyPr/>
        <a:lstStyle/>
        <a:p>
          <a:endParaRPr lang="en-GB"/>
        </a:p>
      </dgm:t>
    </dgm:pt>
    <dgm:pt modelId="{307404CC-263D-4DD2-B201-E417D58A83B8}" type="sibTrans" cxnId="{B3A5800E-0359-4D31-A980-F121363E9DE0}">
      <dgm:prSet/>
      <dgm:spPr/>
      <dgm:t>
        <a:bodyPr/>
        <a:lstStyle/>
        <a:p>
          <a:endParaRPr lang="en-GB"/>
        </a:p>
      </dgm:t>
    </dgm:pt>
    <dgm:pt modelId="{58E72E90-17BA-424D-95DF-5950F6669B21}">
      <dgm:prSet phldrT="[Text]"/>
      <dgm:spPr/>
      <dgm:t>
        <a:bodyPr/>
        <a:lstStyle/>
        <a:p>
          <a:r>
            <a:rPr lang="en-GB" dirty="0">
              <a:latin typeface="Calibri" panose="020F0502020204030204" pitchFamily="34" charset="0"/>
              <a:cs typeface="Calibri" panose="020F0502020204030204" pitchFamily="34" charset="0"/>
            </a:rPr>
            <a:t>↓ Blood volume</a:t>
          </a:r>
          <a:endParaRPr lang="en-GB" dirty="0"/>
        </a:p>
      </dgm:t>
    </dgm:pt>
    <dgm:pt modelId="{7984F800-2D62-4BFD-9047-A3666528C93E}" type="parTrans" cxnId="{A979B6F5-4F45-4637-AE62-24BEDB4F18FE}">
      <dgm:prSet/>
      <dgm:spPr/>
      <dgm:t>
        <a:bodyPr/>
        <a:lstStyle/>
        <a:p>
          <a:endParaRPr lang="en-GB"/>
        </a:p>
      </dgm:t>
    </dgm:pt>
    <dgm:pt modelId="{E196868E-DAD9-4AF7-8FCA-2B1DC1F08DC6}" type="sibTrans" cxnId="{A979B6F5-4F45-4637-AE62-24BEDB4F18FE}">
      <dgm:prSet/>
      <dgm:spPr/>
      <dgm:t>
        <a:bodyPr/>
        <a:lstStyle/>
        <a:p>
          <a:endParaRPr lang="en-GB"/>
        </a:p>
      </dgm:t>
    </dgm:pt>
    <dgm:pt modelId="{FEBD2B92-F709-46E2-98E1-85D59DCE63F1}">
      <dgm:prSet phldrT="[Text]"/>
      <dgm:spPr/>
      <dgm:t>
        <a:bodyPr/>
        <a:lstStyle/>
        <a:p>
          <a:r>
            <a:rPr lang="en-GB" dirty="0"/>
            <a:t>Long Term Effect</a:t>
          </a:r>
        </a:p>
      </dgm:t>
    </dgm:pt>
    <dgm:pt modelId="{43652282-3081-47F6-91A9-A66EE40713DC}" type="parTrans" cxnId="{34E06BC0-90BD-405B-ADC8-B6B14044450B}">
      <dgm:prSet/>
      <dgm:spPr/>
      <dgm:t>
        <a:bodyPr/>
        <a:lstStyle/>
        <a:p>
          <a:endParaRPr lang="en-GB"/>
        </a:p>
      </dgm:t>
    </dgm:pt>
    <dgm:pt modelId="{F9768969-4DAD-485B-A3AB-CA297D7267F7}" type="sibTrans" cxnId="{34E06BC0-90BD-405B-ADC8-B6B14044450B}">
      <dgm:prSet/>
      <dgm:spPr/>
      <dgm:t>
        <a:bodyPr/>
        <a:lstStyle/>
        <a:p>
          <a:endParaRPr lang="en-GB"/>
        </a:p>
      </dgm:t>
    </dgm:pt>
    <dgm:pt modelId="{6E22681A-0604-420F-9222-4F8CD8F38B0C}">
      <dgm:prSet phldrT="[Text]"/>
      <dgm:spPr/>
      <dgm:t>
        <a:bodyPr/>
        <a:lstStyle/>
        <a:p>
          <a:r>
            <a:rPr lang="en-GB" dirty="0">
              <a:latin typeface="Calibri" panose="020F0502020204030204" pitchFamily="34" charset="0"/>
              <a:cs typeface="Calibri" panose="020F0502020204030204" pitchFamily="34" charset="0"/>
            </a:rPr>
            <a:t>↓ Na</a:t>
          </a:r>
          <a:r>
            <a:rPr lang="en-GB" baseline="30000" dirty="0">
              <a:latin typeface="Calibri" panose="020F0502020204030204" pitchFamily="34" charset="0"/>
              <a:cs typeface="Calibri" panose="020F0502020204030204" pitchFamily="34" charset="0"/>
            </a:rPr>
            <a:t>+</a:t>
          </a:r>
          <a:r>
            <a:rPr lang="en-GB" dirty="0">
              <a:latin typeface="Calibri" panose="020F0502020204030204" pitchFamily="34" charset="0"/>
              <a:cs typeface="Calibri" panose="020F0502020204030204" pitchFamily="34" charset="0"/>
            </a:rPr>
            <a:t> in vessels wall</a:t>
          </a:r>
          <a:endParaRPr lang="en-GB" dirty="0"/>
        </a:p>
      </dgm:t>
    </dgm:pt>
    <dgm:pt modelId="{3FC2EE9E-466E-432D-AAF5-06ECFD129609}" type="parTrans" cxnId="{0F23279F-4EDF-437D-A67B-38F2215AAFA2}">
      <dgm:prSet/>
      <dgm:spPr/>
      <dgm:t>
        <a:bodyPr/>
        <a:lstStyle/>
        <a:p>
          <a:endParaRPr lang="en-GB"/>
        </a:p>
      </dgm:t>
    </dgm:pt>
    <dgm:pt modelId="{7DF19B37-912D-4D83-B2B7-2DCC020438E6}" type="sibTrans" cxnId="{0F23279F-4EDF-437D-A67B-38F2215AAFA2}">
      <dgm:prSet/>
      <dgm:spPr/>
      <dgm:t>
        <a:bodyPr/>
        <a:lstStyle/>
        <a:p>
          <a:endParaRPr lang="en-GB"/>
        </a:p>
      </dgm:t>
    </dgm:pt>
    <dgm:pt modelId="{FD5F6143-35C4-4487-A95E-C659D4903DB6}">
      <dgm:prSet phldrT="[Text]"/>
      <dgm:spPr/>
      <dgm:t>
        <a:bodyPr/>
        <a:lstStyle/>
        <a:p>
          <a:r>
            <a:rPr lang="en-GB" b="0" dirty="0">
              <a:latin typeface="Arial" panose="020B0604020202020204" pitchFamily="34" charset="0"/>
              <a:cs typeface="Arial" panose="020B0604020202020204" pitchFamily="34" charset="0"/>
            </a:rPr>
            <a:t>↑ Na</a:t>
          </a:r>
          <a:r>
            <a:rPr lang="en-GB" b="0" baseline="30000" dirty="0">
              <a:latin typeface="Arial" panose="020B0604020202020204" pitchFamily="34" charset="0"/>
              <a:cs typeface="Arial" panose="020B0604020202020204" pitchFamily="34" charset="0"/>
            </a:rPr>
            <a:t>+</a:t>
          </a:r>
          <a:r>
            <a:rPr lang="en-GB" b="0" dirty="0">
              <a:latin typeface="Arial" panose="020B0604020202020204" pitchFamily="34" charset="0"/>
              <a:cs typeface="Arial" panose="020B0604020202020204" pitchFamily="34" charset="0"/>
            </a:rPr>
            <a:t>-Ca</a:t>
          </a:r>
          <a:r>
            <a:rPr lang="en-GB" b="0" baseline="30000" dirty="0">
              <a:latin typeface="Arial" panose="020B0604020202020204" pitchFamily="34" charset="0"/>
              <a:cs typeface="Arial" panose="020B0604020202020204" pitchFamily="34" charset="0"/>
            </a:rPr>
            <a:t>2+ </a:t>
          </a:r>
          <a:r>
            <a:rPr lang="en-GB" b="0" dirty="0">
              <a:latin typeface="Arial" panose="020B0604020202020204" pitchFamily="34" charset="0"/>
              <a:cs typeface="Arial" panose="020B0604020202020204" pitchFamily="34" charset="0"/>
            </a:rPr>
            <a:t>exchange </a:t>
          </a:r>
        </a:p>
      </dgm:t>
    </dgm:pt>
    <dgm:pt modelId="{597E52F7-3EC3-430B-ABA6-6379FAF9748F}" type="parTrans" cxnId="{E6FE86BC-A285-41D0-8D21-ECE65329B695}">
      <dgm:prSet/>
      <dgm:spPr/>
      <dgm:t>
        <a:bodyPr/>
        <a:lstStyle/>
        <a:p>
          <a:endParaRPr lang="en-GB"/>
        </a:p>
      </dgm:t>
    </dgm:pt>
    <dgm:pt modelId="{5D7BF254-A0D5-47DD-BFD4-AA45415EC678}" type="sibTrans" cxnId="{E6FE86BC-A285-41D0-8D21-ECE65329B695}">
      <dgm:prSet/>
      <dgm:spPr/>
      <dgm:t>
        <a:bodyPr/>
        <a:lstStyle/>
        <a:p>
          <a:endParaRPr lang="en-GB"/>
        </a:p>
      </dgm:t>
    </dgm:pt>
    <dgm:pt modelId="{FDBF9DF6-757C-43EC-B546-273A6D6C93AB}">
      <dgm:prSet/>
      <dgm:spPr/>
      <dgm:t>
        <a:bodyPr/>
        <a:lstStyle/>
        <a:p>
          <a:r>
            <a:rPr lang="en-GB" dirty="0">
              <a:latin typeface="Calibri" panose="020F0502020204030204" pitchFamily="34" charset="0"/>
              <a:cs typeface="Calibri" panose="020F0502020204030204" pitchFamily="34" charset="0"/>
            </a:rPr>
            <a:t>↓ Cardiac Output</a:t>
          </a:r>
          <a:endParaRPr lang="en-GB" dirty="0"/>
        </a:p>
      </dgm:t>
    </dgm:pt>
    <dgm:pt modelId="{48ACF025-905A-49A3-8374-D15CB388CD54}" type="parTrans" cxnId="{BE31FBF2-28F6-4BD1-95AF-711523D3FB06}">
      <dgm:prSet/>
      <dgm:spPr/>
      <dgm:t>
        <a:bodyPr/>
        <a:lstStyle/>
        <a:p>
          <a:endParaRPr lang="en-GB"/>
        </a:p>
      </dgm:t>
    </dgm:pt>
    <dgm:pt modelId="{8AEA76D4-AA94-4259-B838-FE3AE86B6F12}" type="sibTrans" cxnId="{BE31FBF2-28F6-4BD1-95AF-711523D3FB06}">
      <dgm:prSet/>
      <dgm:spPr/>
      <dgm:t>
        <a:bodyPr/>
        <a:lstStyle/>
        <a:p>
          <a:endParaRPr lang="en-GB"/>
        </a:p>
      </dgm:t>
    </dgm:pt>
    <dgm:pt modelId="{5F4A0BA5-F4C2-4465-85A4-0E0EAA294CDE}">
      <dgm:prSet/>
      <dgm:spPr/>
      <dgm:t>
        <a:bodyPr/>
        <a:lstStyle/>
        <a:p>
          <a:r>
            <a:rPr lang="en-GB" dirty="0">
              <a:latin typeface="Calibri" panose="020F0502020204030204" pitchFamily="34" charset="0"/>
              <a:cs typeface="Calibri" panose="020F0502020204030204" pitchFamily="34" charset="0"/>
            </a:rPr>
            <a:t>↓ Ca</a:t>
          </a:r>
          <a:r>
            <a:rPr lang="en-GB" baseline="30000" dirty="0">
              <a:latin typeface="Calibri" panose="020F0502020204030204" pitchFamily="34" charset="0"/>
              <a:cs typeface="Calibri" panose="020F0502020204030204" pitchFamily="34" charset="0"/>
            </a:rPr>
            <a:t>2+ </a:t>
          </a:r>
          <a:r>
            <a:rPr lang="en-GB" dirty="0">
              <a:latin typeface="Calibri" panose="020F0502020204030204" pitchFamily="34" charset="0"/>
              <a:cs typeface="Calibri" panose="020F0502020204030204" pitchFamily="34" charset="0"/>
            </a:rPr>
            <a:t>in smooth muscle</a:t>
          </a:r>
          <a:endParaRPr lang="en-GB" dirty="0"/>
        </a:p>
      </dgm:t>
    </dgm:pt>
    <dgm:pt modelId="{3EB0582E-9D6A-40F0-A2C0-3D819214ECBF}" type="parTrans" cxnId="{3E54FA05-7ABC-45B9-A1C7-E7A65185BF90}">
      <dgm:prSet/>
      <dgm:spPr/>
      <dgm:t>
        <a:bodyPr/>
        <a:lstStyle/>
        <a:p>
          <a:endParaRPr lang="en-GB"/>
        </a:p>
      </dgm:t>
    </dgm:pt>
    <dgm:pt modelId="{4E4C94BF-9D4E-4033-BE66-91F5A82BAC80}" type="sibTrans" cxnId="{3E54FA05-7ABC-45B9-A1C7-E7A65185BF90}">
      <dgm:prSet/>
      <dgm:spPr/>
      <dgm:t>
        <a:bodyPr/>
        <a:lstStyle/>
        <a:p>
          <a:endParaRPr lang="en-GB"/>
        </a:p>
      </dgm:t>
    </dgm:pt>
    <dgm:pt modelId="{325951AB-464A-4975-B305-37A7BFD497E8}">
      <dgm:prSet/>
      <dgm:spPr/>
      <dgm:t>
        <a:bodyPr/>
        <a:lstStyle/>
        <a:p>
          <a:r>
            <a:rPr lang="en-GB" dirty="0">
              <a:latin typeface="Calibri" panose="020F0502020204030204" pitchFamily="34" charset="0"/>
              <a:cs typeface="Calibri" panose="020F0502020204030204" pitchFamily="34" charset="0"/>
            </a:rPr>
            <a:t>↓ Peripheral Resistance</a:t>
          </a:r>
          <a:endParaRPr lang="en-GB" dirty="0"/>
        </a:p>
      </dgm:t>
    </dgm:pt>
    <dgm:pt modelId="{1F5375AB-CE49-4414-A951-8BBB2410194A}" type="parTrans" cxnId="{A6B2B509-DECF-4D54-9ADB-9960129DD5D0}">
      <dgm:prSet/>
      <dgm:spPr/>
      <dgm:t>
        <a:bodyPr/>
        <a:lstStyle/>
        <a:p>
          <a:endParaRPr lang="en-GB"/>
        </a:p>
      </dgm:t>
    </dgm:pt>
    <dgm:pt modelId="{F9836881-815C-416A-8301-FD8A8F461BFC}" type="sibTrans" cxnId="{A6B2B509-DECF-4D54-9ADB-9960129DD5D0}">
      <dgm:prSet/>
      <dgm:spPr/>
      <dgm:t>
        <a:bodyPr/>
        <a:lstStyle/>
        <a:p>
          <a:endParaRPr lang="en-GB"/>
        </a:p>
      </dgm:t>
    </dgm:pt>
    <dgm:pt modelId="{65C1398C-1DB8-4E9F-BCB3-B80842486CE8}" type="pres">
      <dgm:prSet presAssocID="{9CB7C253-556D-45F6-BB9F-15F37F557CFC}" presName="Name0" presStyleCnt="0">
        <dgm:presLayoutVars>
          <dgm:dir/>
          <dgm:animLvl val="lvl"/>
          <dgm:resizeHandles val="exact"/>
        </dgm:presLayoutVars>
      </dgm:prSet>
      <dgm:spPr/>
    </dgm:pt>
    <dgm:pt modelId="{65FCEE27-5716-4F36-8451-B92D8E2A297D}" type="pres">
      <dgm:prSet presAssocID="{85C1C649-10DD-4797-A374-CC5CD220685F}" presName="vertFlow" presStyleCnt="0"/>
      <dgm:spPr/>
    </dgm:pt>
    <dgm:pt modelId="{C978E41F-264A-42A7-8AAA-5186F7EBD25D}" type="pres">
      <dgm:prSet presAssocID="{85C1C649-10DD-4797-A374-CC5CD220685F}" presName="header" presStyleLbl="node1" presStyleIdx="0" presStyleCnt="2"/>
      <dgm:spPr/>
    </dgm:pt>
    <dgm:pt modelId="{393CC956-4D00-42BF-9D08-8DB05E762EC7}" type="pres">
      <dgm:prSet presAssocID="{299DBA98-D665-466A-9261-8E4B9204A962}" presName="parTrans" presStyleLbl="sibTrans2D1" presStyleIdx="0" presStyleCnt="7"/>
      <dgm:spPr/>
    </dgm:pt>
    <dgm:pt modelId="{FF432E77-B70C-4D3F-9EBD-CFD8F87FC4BD}" type="pres">
      <dgm:prSet presAssocID="{E77A8205-B42F-47AB-8CA6-23447EFF5009}" presName="child" presStyleLbl="alignAccFollowNode1" presStyleIdx="0" presStyleCnt="7">
        <dgm:presLayoutVars>
          <dgm:chMax val="0"/>
          <dgm:bulletEnabled val="1"/>
        </dgm:presLayoutVars>
      </dgm:prSet>
      <dgm:spPr/>
    </dgm:pt>
    <dgm:pt modelId="{55696E8B-678F-43A5-B946-3B42CD12B417}" type="pres">
      <dgm:prSet presAssocID="{307404CC-263D-4DD2-B201-E417D58A83B8}" presName="sibTrans" presStyleLbl="sibTrans2D1" presStyleIdx="1" presStyleCnt="7"/>
      <dgm:spPr/>
    </dgm:pt>
    <dgm:pt modelId="{9D4A79C5-D321-457C-8827-71D511BAF718}" type="pres">
      <dgm:prSet presAssocID="{58E72E90-17BA-424D-95DF-5950F6669B21}" presName="child" presStyleLbl="alignAccFollowNode1" presStyleIdx="1" presStyleCnt="7">
        <dgm:presLayoutVars>
          <dgm:chMax val="0"/>
          <dgm:bulletEnabled val="1"/>
        </dgm:presLayoutVars>
      </dgm:prSet>
      <dgm:spPr/>
    </dgm:pt>
    <dgm:pt modelId="{C93718F5-0D79-4084-B31F-6B504414E26A}" type="pres">
      <dgm:prSet presAssocID="{E196868E-DAD9-4AF7-8FCA-2B1DC1F08DC6}" presName="sibTrans" presStyleLbl="sibTrans2D1" presStyleIdx="2" presStyleCnt="7"/>
      <dgm:spPr/>
    </dgm:pt>
    <dgm:pt modelId="{7ABB9F07-57FC-42AE-B807-71503903C060}" type="pres">
      <dgm:prSet presAssocID="{FDBF9DF6-757C-43EC-B546-273A6D6C93AB}" presName="child" presStyleLbl="alignAccFollowNode1" presStyleIdx="2" presStyleCnt="7">
        <dgm:presLayoutVars>
          <dgm:chMax val="0"/>
          <dgm:bulletEnabled val="1"/>
        </dgm:presLayoutVars>
      </dgm:prSet>
      <dgm:spPr/>
    </dgm:pt>
    <dgm:pt modelId="{AFF6F007-1BA3-4F2B-A065-83619C9FE592}" type="pres">
      <dgm:prSet presAssocID="{85C1C649-10DD-4797-A374-CC5CD220685F}" presName="hSp" presStyleCnt="0"/>
      <dgm:spPr/>
    </dgm:pt>
    <dgm:pt modelId="{89DDCBF7-EA22-499E-B9D2-EF1AA2DFF510}" type="pres">
      <dgm:prSet presAssocID="{FEBD2B92-F709-46E2-98E1-85D59DCE63F1}" presName="vertFlow" presStyleCnt="0"/>
      <dgm:spPr/>
    </dgm:pt>
    <dgm:pt modelId="{5005CBCA-7E2F-4AB1-8137-1F6006910A4E}" type="pres">
      <dgm:prSet presAssocID="{FEBD2B92-F709-46E2-98E1-85D59DCE63F1}" presName="header" presStyleLbl="node1" presStyleIdx="1" presStyleCnt="2" custLinFactNeighborX="8" custLinFactNeighborY="-2936"/>
      <dgm:spPr/>
    </dgm:pt>
    <dgm:pt modelId="{63E37B88-E5AA-477F-B3D7-D31A6CCD27B3}" type="pres">
      <dgm:prSet presAssocID="{3FC2EE9E-466E-432D-AAF5-06ECFD129609}" presName="parTrans" presStyleLbl="sibTrans2D1" presStyleIdx="3" presStyleCnt="7"/>
      <dgm:spPr/>
    </dgm:pt>
    <dgm:pt modelId="{1637B67D-4EB7-4309-AF63-CF052953F407}" type="pres">
      <dgm:prSet presAssocID="{6E22681A-0604-420F-9222-4F8CD8F38B0C}" presName="child" presStyleLbl="alignAccFollowNode1" presStyleIdx="3" presStyleCnt="7">
        <dgm:presLayoutVars>
          <dgm:chMax val="0"/>
          <dgm:bulletEnabled val="1"/>
        </dgm:presLayoutVars>
      </dgm:prSet>
      <dgm:spPr/>
    </dgm:pt>
    <dgm:pt modelId="{CCADC2EC-F5B1-45C7-83BE-48B702458AC9}" type="pres">
      <dgm:prSet presAssocID="{7DF19B37-912D-4D83-B2B7-2DCC020438E6}" presName="sibTrans" presStyleLbl="sibTrans2D1" presStyleIdx="4" presStyleCnt="7"/>
      <dgm:spPr/>
    </dgm:pt>
    <dgm:pt modelId="{2B98A7C8-5C87-4028-9615-FB26EBBAAFBF}" type="pres">
      <dgm:prSet presAssocID="{FD5F6143-35C4-4487-A95E-C659D4903DB6}" presName="child" presStyleLbl="alignAccFollowNode1" presStyleIdx="4" presStyleCnt="7">
        <dgm:presLayoutVars>
          <dgm:chMax val="0"/>
          <dgm:bulletEnabled val="1"/>
        </dgm:presLayoutVars>
      </dgm:prSet>
      <dgm:spPr/>
    </dgm:pt>
    <dgm:pt modelId="{61DF86BF-60F4-48E9-8768-D1F21342B8E0}" type="pres">
      <dgm:prSet presAssocID="{5D7BF254-A0D5-47DD-BFD4-AA45415EC678}" presName="sibTrans" presStyleLbl="sibTrans2D1" presStyleIdx="5" presStyleCnt="7"/>
      <dgm:spPr/>
    </dgm:pt>
    <dgm:pt modelId="{64374948-4093-4997-932A-53A71E663F11}" type="pres">
      <dgm:prSet presAssocID="{5F4A0BA5-F4C2-4465-85A4-0E0EAA294CDE}" presName="child" presStyleLbl="alignAccFollowNode1" presStyleIdx="5" presStyleCnt="7">
        <dgm:presLayoutVars>
          <dgm:chMax val="0"/>
          <dgm:bulletEnabled val="1"/>
        </dgm:presLayoutVars>
      </dgm:prSet>
      <dgm:spPr/>
    </dgm:pt>
    <dgm:pt modelId="{B67DEBA5-DBE7-4057-8B52-209C69A0CF22}" type="pres">
      <dgm:prSet presAssocID="{4E4C94BF-9D4E-4033-BE66-91F5A82BAC80}" presName="sibTrans" presStyleLbl="sibTrans2D1" presStyleIdx="6" presStyleCnt="7"/>
      <dgm:spPr/>
    </dgm:pt>
    <dgm:pt modelId="{DEC759E0-FC55-4285-BDCE-5F20415F7DD6}" type="pres">
      <dgm:prSet presAssocID="{325951AB-464A-4975-B305-37A7BFD497E8}" presName="child" presStyleLbl="alignAccFollowNode1" presStyleIdx="6" presStyleCnt="7">
        <dgm:presLayoutVars>
          <dgm:chMax val="0"/>
          <dgm:bulletEnabled val="1"/>
        </dgm:presLayoutVars>
      </dgm:prSet>
      <dgm:spPr/>
    </dgm:pt>
  </dgm:ptLst>
  <dgm:cxnLst>
    <dgm:cxn modelId="{3E54FA05-7ABC-45B9-A1C7-E7A65185BF90}" srcId="{FEBD2B92-F709-46E2-98E1-85D59DCE63F1}" destId="{5F4A0BA5-F4C2-4465-85A4-0E0EAA294CDE}" srcOrd="2" destOrd="0" parTransId="{3EB0582E-9D6A-40F0-A2C0-3D819214ECBF}" sibTransId="{4E4C94BF-9D4E-4033-BE66-91F5A82BAC80}"/>
    <dgm:cxn modelId="{A6B2B509-DECF-4D54-9ADB-9960129DD5D0}" srcId="{FEBD2B92-F709-46E2-98E1-85D59DCE63F1}" destId="{325951AB-464A-4975-B305-37A7BFD497E8}" srcOrd="3" destOrd="0" parTransId="{1F5375AB-CE49-4414-A951-8BBB2410194A}" sibTransId="{F9836881-815C-416A-8301-FD8A8F461BFC}"/>
    <dgm:cxn modelId="{B3A5800E-0359-4D31-A980-F121363E9DE0}" srcId="{85C1C649-10DD-4797-A374-CC5CD220685F}" destId="{E77A8205-B42F-47AB-8CA6-23447EFF5009}" srcOrd="0" destOrd="0" parTransId="{299DBA98-D665-466A-9261-8E4B9204A962}" sibTransId="{307404CC-263D-4DD2-B201-E417D58A83B8}"/>
    <dgm:cxn modelId="{8988C823-B1F0-475C-925B-B272927C232E}" type="presOf" srcId="{307404CC-263D-4DD2-B201-E417D58A83B8}" destId="{55696E8B-678F-43A5-B946-3B42CD12B417}" srcOrd="0" destOrd="0" presId="urn:microsoft.com/office/officeart/2005/8/layout/lProcess1"/>
    <dgm:cxn modelId="{C3B7653F-0190-4EC9-ABAD-0BA81D667EC9}" type="presOf" srcId="{3FC2EE9E-466E-432D-AAF5-06ECFD129609}" destId="{63E37B88-E5AA-477F-B3D7-D31A6CCD27B3}" srcOrd="0" destOrd="0" presId="urn:microsoft.com/office/officeart/2005/8/layout/lProcess1"/>
    <dgm:cxn modelId="{6B071442-D345-4424-A7A4-E258B64BEC97}" type="presOf" srcId="{7DF19B37-912D-4D83-B2B7-2DCC020438E6}" destId="{CCADC2EC-F5B1-45C7-83BE-48B702458AC9}" srcOrd="0" destOrd="0" presId="urn:microsoft.com/office/officeart/2005/8/layout/lProcess1"/>
    <dgm:cxn modelId="{C87D0C69-642F-425F-883F-19A6A2B45277}" type="presOf" srcId="{5D7BF254-A0D5-47DD-BFD4-AA45415EC678}" destId="{61DF86BF-60F4-48E9-8768-D1F21342B8E0}" srcOrd="0" destOrd="0" presId="urn:microsoft.com/office/officeart/2005/8/layout/lProcess1"/>
    <dgm:cxn modelId="{72614F4E-5BE9-4ED5-A401-2A574DEED0D7}" type="presOf" srcId="{9CB7C253-556D-45F6-BB9F-15F37F557CFC}" destId="{65C1398C-1DB8-4E9F-BCB3-B80842486CE8}" srcOrd="0" destOrd="0" presId="urn:microsoft.com/office/officeart/2005/8/layout/lProcess1"/>
    <dgm:cxn modelId="{069AE571-9D11-4D90-BDCD-461C422FBE08}" srcId="{9CB7C253-556D-45F6-BB9F-15F37F557CFC}" destId="{85C1C649-10DD-4797-A374-CC5CD220685F}" srcOrd="0" destOrd="0" parTransId="{0F0958C3-9B87-423F-B69F-532AE0ACE4F8}" sibTransId="{8A9CC11D-4EBC-447D-A499-DFA42C9D70EE}"/>
    <dgm:cxn modelId="{55B1F87A-3E73-4EF9-ACA2-3DBA819874FC}" type="presOf" srcId="{E196868E-DAD9-4AF7-8FCA-2B1DC1F08DC6}" destId="{C93718F5-0D79-4084-B31F-6B504414E26A}" srcOrd="0" destOrd="0" presId="urn:microsoft.com/office/officeart/2005/8/layout/lProcess1"/>
    <dgm:cxn modelId="{849AD186-9500-4FA2-BE40-CB4A38DCEC03}" type="presOf" srcId="{E77A8205-B42F-47AB-8CA6-23447EFF5009}" destId="{FF432E77-B70C-4D3F-9EBD-CFD8F87FC4BD}" srcOrd="0" destOrd="0" presId="urn:microsoft.com/office/officeart/2005/8/layout/lProcess1"/>
    <dgm:cxn modelId="{D4F0809E-0E26-48EE-9126-0871B5E0D070}" type="presOf" srcId="{58E72E90-17BA-424D-95DF-5950F6669B21}" destId="{9D4A79C5-D321-457C-8827-71D511BAF718}" srcOrd="0" destOrd="0" presId="urn:microsoft.com/office/officeart/2005/8/layout/lProcess1"/>
    <dgm:cxn modelId="{0F23279F-4EDF-437D-A67B-38F2215AAFA2}" srcId="{FEBD2B92-F709-46E2-98E1-85D59DCE63F1}" destId="{6E22681A-0604-420F-9222-4F8CD8F38B0C}" srcOrd="0" destOrd="0" parTransId="{3FC2EE9E-466E-432D-AAF5-06ECFD129609}" sibTransId="{7DF19B37-912D-4D83-B2B7-2DCC020438E6}"/>
    <dgm:cxn modelId="{A383ECA5-427E-4A6C-88EB-A52833C90F82}" type="presOf" srcId="{5F4A0BA5-F4C2-4465-85A4-0E0EAA294CDE}" destId="{64374948-4093-4997-932A-53A71E663F11}" srcOrd="0" destOrd="0" presId="urn:microsoft.com/office/officeart/2005/8/layout/lProcess1"/>
    <dgm:cxn modelId="{DFCF2DAE-989C-46D5-A8D4-443D3476D30A}" type="presOf" srcId="{FEBD2B92-F709-46E2-98E1-85D59DCE63F1}" destId="{5005CBCA-7E2F-4AB1-8137-1F6006910A4E}" srcOrd="0" destOrd="0" presId="urn:microsoft.com/office/officeart/2005/8/layout/lProcess1"/>
    <dgm:cxn modelId="{E6FE86BC-A285-41D0-8D21-ECE65329B695}" srcId="{FEBD2B92-F709-46E2-98E1-85D59DCE63F1}" destId="{FD5F6143-35C4-4487-A95E-C659D4903DB6}" srcOrd="1" destOrd="0" parTransId="{597E52F7-3EC3-430B-ABA6-6379FAF9748F}" sibTransId="{5D7BF254-A0D5-47DD-BFD4-AA45415EC678}"/>
    <dgm:cxn modelId="{34E06BC0-90BD-405B-ADC8-B6B14044450B}" srcId="{9CB7C253-556D-45F6-BB9F-15F37F557CFC}" destId="{FEBD2B92-F709-46E2-98E1-85D59DCE63F1}" srcOrd="1" destOrd="0" parTransId="{43652282-3081-47F6-91A9-A66EE40713DC}" sibTransId="{F9768969-4DAD-485B-A3AB-CA297D7267F7}"/>
    <dgm:cxn modelId="{B8EDB8C0-7486-4BA2-9C61-A3DCB0359C18}" type="presOf" srcId="{299DBA98-D665-466A-9261-8E4B9204A962}" destId="{393CC956-4D00-42BF-9D08-8DB05E762EC7}" srcOrd="0" destOrd="0" presId="urn:microsoft.com/office/officeart/2005/8/layout/lProcess1"/>
    <dgm:cxn modelId="{8EFCBDC0-1B05-4805-877E-7B120D3FF659}" type="presOf" srcId="{FD5F6143-35C4-4487-A95E-C659D4903DB6}" destId="{2B98A7C8-5C87-4028-9615-FB26EBBAAFBF}" srcOrd="0" destOrd="0" presId="urn:microsoft.com/office/officeart/2005/8/layout/lProcess1"/>
    <dgm:cxn modelId="{57237EC3-C0D3-4E5E-93B3-CC709233D1F2}" type="presOf" srcId="{85C1C649-10DD-4797-A374-CC5CD220685F}" destId="{C978E41F-264A-42A7-8AAA-5186F7EBD25D}" srcOrd="0" destOrd="0" presId="urn:microsoft.com/office/officeart/2005/8/layout/lProcess1"/>
    <dgm:cxn modelId="{22F7BBD5-3D02-408F-B308-4DB4B8DAD1F3}" type="presOf" srcId="{325951AB-464A-4975-B305-37A7BFD497E8}" destId="{DEC759E0-FC55-4285-BDCE-5F20415F7DD6}" srcOrd="0" destOrd="0" presId="urn:microsoft.com/office/officeart/2005/8/layout/lProcess1"/>
    <dgm:cxn modelId="{94AAD2EB-6975-466D-9F67-64275F72A080}" type="presOf" srcId="{4E4C94BF-9D4E-4033-BE66-91F5A82BAC80}" destId="{B67DEBA5-DBE7-4057-8B52-209C69A0CF22}" srcOrd="0" destOrd="0" presId="urn:microsoft.com/office/officeart/2005/8/layout/lProcess1"/>
    <dgm:cxn modelId="{0AA7F9F2-4312-4202-986D-BFF7300DFC79}" type="presOf" srcId="{FDBF9DF6-757C-43EC-B546-273A6D6C93AB}" destId="{7ABB9F07-57FC-42AE-B807-71503903C060}" srcOrd="0" destOrd="0" presId="urn:microsoft.com/office/officeart/2005/8/layout/lProcess1"/>
    <dgm:cxn modelId="{BE31FBF2-28F6-4BD1-95AF-711523D3FB06}" srcId="{85C1C649-10DD-4797-A374-CC5CD220685F}" destId="{FDBF9DF6-757C-43EC-B546-273A6D6C93AB}" srcOrd="2" destOrd="0" parTransId="{48ACF025-905A-49A3-8374-D15CB388CD54}" sibTransId="{8AEA76D4-AA94-4259-B838-FE3AE86B6F12}"/>
    <dgm:cxn modelId="{A979B6F5-4F45-4637-AE62-24BEDB4F18FE}" srcId="{85C1C649-10DD-4797-A374-CC5CD220685F}" destId="{58E72E90-17BA-424D-95DF-5950F6669B21}" srcOrd="1" destOrd="0" parTransId="{7984F800-2D62-4BFD-9047-A3666528C93E}" sibTransId="{E196868E-DAD9-4AF7-8FCA-2B1DC1F08DC6}"/>
    <dgm:cxn modelId="{04047AFB-7902-4F9C-ACAC-D078FCFA59EB}" type="presOf" srcId="{6E22681A-0604-420F-9222-4F8CD8F38B0C}" destId="{1637B67D-4EB7-4309-AF63-CF052953F407}" srcOrd="0" destOrd="0" presId="urn:microsoft.com/office/officeart/2005/8/layout/lProcess1"/>
    <dgm:cxn modelId="{D8C19696-C564-4444-8720-2DA39C7F6E82}" type="presParOf" srcId="{65C1398C-1DB8-4E9F-BCB3-B80842486CE8}" destId="{65FCEE27-5716-4F36-8451-B92D8E2A297D}" srcOrd="0" destOrd="0" presId="urn:microsoft.com/office/officeart/2005/8/layout/lProcess1"/>
    <dgm:cxn modelId="{4A8CF33E-48B9-4177-A78F-4BBF4F996DE6}" type="presParOf" srcId="{65FCEE27-5716-4F36-8451-B92D8E2A297D}" destId="{C978E41F-264A-42A7-8AAA-5186F7EBD25D}" srcOrd="0" destOrd="0" presId="urn:microsoft.com/office/officeart/2005/8/layout/lProcess1"/>
    <dgm:cxn modelId="{2D69DD01-144C-4E27-85C4-CDEB68148903}" type="presParOf" srcId="{65FCEE27-5716-4F36-8451-B92D8E2A297D}" destId="{393CC956-4D00-42BF-9D08-8DB05E762EC7}" srcOrd="1" destOrd="0" presId="urn:microsoft.com/office/officeart/2005/8/layout/lProcess1"/>
    <dgm:cxn modelId="{7AB64D40-82CD-489C-B18D-1F20533AE3B0}" type="presParOf" srcId="{65FCEE27-5716-4F36-8451-B92D8E2A297D}" destId="{FF432E77-B70C-4D3F-9EBD-CFD8F87FC4BD}" srcOrd="2" destOrd="0" presId="urn:microsoft.com/office/officeart/2005/8/layout/lProcess1"/>
    <dgm:cxn modelId="{4344261B-6E53-47BA-B45D-F1AF4425A728}" type="presParOf" srcId="{65FCEE27-5716-4F36-8451-B92D8E2A297D}" destId="{55696E8B-678F-43A5-B946-3B42CD12B417}" srcOrd="3" destOrd="0" presId="urn:microsoft.com/office/officeart/2005/8/layout/lProcess1"/>
    <dgm:cxn modelId="{150ED434-9D89-44EF-A89A-CB1A68E2FBBA}" type="presParOf" srcId="{65FCEE27-5716-4F36-8451-B92D8E2A297D}" destId="{9D4A79C5-D321-457C-8827-71D511BAF718}" srcOrd="4" destOrd="0" presId="urn:microsoft.com/office/officeart/2005/8/layout/lProcess1"/>
    <dgm:cxn modelId="{F3AF07CC-62EA-4AAE-9E59-14D11521A170}" type="presParOf" srcId="{65FCEE27-5716-4F36-8451-B92D8E2A297D}" destId="{C93718F5-0D79-4084-B31F-6B504414E26A}" srcOrd="5" destOrd="0" presId="urn:microsoft.com/office/officeart/2005/8/layout/lProcess1"/>
    <dgm:cxn modelId="{B1443FC1-60EE-4F6F-8D3C-C9AC838A2526}" type="presParOf" srcId="{65FCEE27-5716-4F36-8451-B92D8E2A297D}" destId="{7ABB9F07-57FC-42AE-B807-71503903C060}" srcOrd="6" destOrd="0" presId="urn:microsoft.com/office/officeart/2005/8/layout/lProcess1"/>
    <dgm:cxn modelId="{D17C1513-4EBB-4A7B-A2E4-A24CF5496B96}" type="presParOf" srcId="{65C1398C-1DB8-4E9F-BCB3-B80842486CE8}" destId="{AFF6F007-1BA3-4F2B-A065-83619C9FE592}" srcOrd="1" destOrd="0" presId="urn:microsoft.com/office/officeart/2005/8/layout/lProcess1"/>
    <dgm:cxn modelId="{CC24A71F-04B6-4756-8E45-D6E5EC84C91E}" type="presParOf" srcId="{65C1398C-1DB8-4E9F-BCB3-B80842486CE8}" destId="{89DDCBF7-EA22-499E-B9D2-EF1AA2DFF510}" srcOrd="2" destOrd="0" presId="urn:microsoft.com/office/officeart/2005/8/layout/lProcess1"/>
    <dgm:cxn modelId="{B37B35B4-8D99-4EC2-83B1-D2A7A9E2A526}" type="presParOf" srcId="{89DDCBF7-EA22-499E-B9D2-EF1AA2DFF510}" destId="{5005CBCA-7E2F-4AB1-8137-1F6006910A4E}" srcOrd="0" destOrd="0" presId="urn:microsoft.com/office/officeart/2005/8/layout/lProcess1"/>
    <dgm:cxn modelId="{18764592-0645-44D2-9F1B-D240F0D8F7BD}" type="presParOf" srcId="{89DDCBF7-EA22-499E-B9D2-EF1AA2DFF510}" destId="{63E37B88-E5AA-477F-B3D7-D31A6CCD27B3}" srcOrd="1" destOrd="0" presId="urn:microsoft.com/office/officeart/2005/8/layout/lProcess1"/>
    <dgm:cxn modelId="{BB21AF94-5D48-4140-B363-7D568E5E9AA2}" type="presParOf" srcId="{89DDCBF7-EA22-499E-B9D2-EF1AA2DFF510}" destId="{1637B67D-4EB7-4309-AF63-CF052953F407}" srcOrd="2" destOrd="0" presId="urn:microsoft.com/office/officeart/2005/8/layout/lProcess1"/>
    <dgm:cxn modelId="{5A43D449-A940-4F04-8506-9FBC6FE42DFA}" type="presParOf" srcId="{89DDCBF7-EA22-499E-B9D2-EF1AA2DFF510}" destId="{CCADC2EC-F5B1-45C7-83BE-48B702458AC9}" srcOrd="3" destOrd="0" presId="urn:microsoft.com/office/officeart/2005/8/layout/lProcess1"/>
    <dgm:cxn modelId="{C3A79289-A770-4D00-AD34-67CD51788007}" type="presParOf" srcId="{89DDCBF7-EA22-499E-B9D2-EF1AA2DFF510}" destId="{2B98A7C8-5C87-4028-9615-FB26EBBAAFBF}" srcOrd="4" destOrd="0" presId="urn:microsoft.com/office/officeart/2005/8/layout/lProcess1"/>
    <dgm:cxn modelId="{454AED1E-7F2C-40AE-AB34-652DE16F6947}" type="presParOf" srcId="{89DDCBF7-EA22-499E-B9D2-EF1AA2DFF510}" destId="{61DF86BF-60F4-48E9-8768-D1F21342B8E0}" srcOrd="5" destOrd="0" presId="urn:microsoft.com/office/officeart/2005/8/layout/lProcess1"/>
    <dgm:cxn modelId="{68458448-45FD-490A-B451-04168FF85AF3}" type="presParOf" srcId="{89DDCBF7-EA22-499E-B9D2-EF1AA2DFF510}" destId="{64374948-4093-4997-932A-53A71E663F11}" srcOrd="6" destOrd="0" presId="urn:microsoft.com/office/officeart/2005/8/layout/lProcess1"/>
    <dgm:cxn modelId="{D05888FC-D470-4FEA-B074-FB0DDBC72108}" type="presParOf" srcId="{89DDCBF7-EA22-499E-B9D2-EF1AA2DFF510}" destId="{B67DEBA5-DBE7-4057-8B52-209C69A0CF22}" srcOrd="7" destOrd="0" presId="urn:microsoft.com/office/officeart/2005/8/layout/lProcess1"/>
    <dgm:cxn modelId="{58D27022-4520-40A6-B3E1-7371F7BB1FAB}" type="presParOf" srcId="{89DDCBF7-EA22-499E-B9D2-EF1AA2DFF510}" destId="{DEC759E0-FC55-4285-BDCE-5F20415F7DD6}" srcOrd="8"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7DDE8E-7F51-4DEF-8658-A39F964F70BC}"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GB"/>
        </a:p>
      </dgm:t>
    </dgm:pt>
    <dgm:pt modelId="{ABFEAD6A-C5DD-440E-99B2-69289AA94CC9}">
      <dgm:prSet phldrT="[Text]"/>
      <dgm:spPr/>
      <dgm:t>
        <a:bodyPr/>
        <a:lstStyle/>
        <a:p>
          <a:r>
            <a:rPr lang="en-GB" dirty="0"/>
            <a:t>ii- Loop Diuretics</a:t>
          </a:r>
        </a:p>
      </dgm:t>
    </dgm:pt>
    <dgm:pt modelId="{040F0ECD-773A-4F23-823E-697F2AE3B7D0}" type="parTrans" cxnId="{93620A07-293D-4E6E-B85A-02B98E146935}">
      <dgm:prSet/>
      <dgm:spPr/>
      <dgm:t>
        <a:bodyPr/>
        <a:lstStyle/>
        <a:p>
          <a:endParaRPr lang="en-GB"/>
        </a:p>
      </dgm:t>
    </dgm:pt>
    <dgm:pt modelId="{CAFA54E9-96C8-4821-9E43-9CB2DA1BB401}" type="sibTrans" cxnId="{93620A07-293D-4E6E-B85A-02B98E146935}">
      <dgm:prSet/>
      <dgm:spPr/>
      <dgm:t>
        <a:bodyPr/>
        <a:lstStyle/>
        <a:p>
          <a:endParaRPr lang="en-GB"/>
        </a:p>
      </dgm:t>
    </dgm:pt>
    <dgm:pt modelId="{BA0F0572-1FF4-45DF-8F2C-FBA4EA68A538}">
      <dgm:prSet phldrT="[Text]" custT="1"/>
      <dgm:spPr/>
      <dgm:t>
        <a:bodyPr/>
        <a:lstStyle/>
        <a:p>
          <a:r>
            <a:rPr lang="en-US" sz="2400" b="0" cap="none" spc="0" dirty="0">
              <a:ln w="0"/>
              <a:effectLst/>
              <a:latin typeface="+mn-lt"/>
            </a:rPr>
            <a:t>Example: </a:t>
          </a:r>
          <a:r>
            <a:rPr lang="en-GB" sz="2400" b="0" cap="none" spc="0" dirty="0">
              <a:ln w="0"/>
              <a:effectLst/>
              <a:latin typeface="+mn-lt"/>
            </a:rPr>
            <a:t>furosemide.</a:t>
          </a:r>
        </a:p>
      </dgm:t>
    </dgm:pt>
    <dgm:pt modelId="{2DB3BCAE-714B-4774-A842-C604DE3C6A57}" type="parTrans" cxnId="{85772A26-E0A2-4E7F-BC19-4E483A60888F}">
      <dgm:prSet/>
      <dgm:spPr/>
      <dgm:t>
        <a:bodyPr/>
        <a:lstStyle/>
        <a:p>
          <a:endParaRPr lang="en-GB"/>
        </a:p>
      </dgm:t>
    </dgm:pt>
    <dgm:pt modelId="{8CAAF4A6-EEB3-497C-9730-BF6A7D251DFC}" type="sibTrans" cxnId="{85772A26-E0A2-4E7F-BC19-4E483A60888F}">
      <dgm:prSet/>
      <dgm:spPr/>
      <dgm:t>
        <a:bodyPr/>
        <a:lstStyle/>
        <a:p>
          <a:endParaRPr lang="en-GB"/>
        </a:p>
      </dgm:t>
    </dgm:pt>
    <dgm:pt modelId="{97FBD8CB-4563-4A71-A18C-056315D0CDC9}">
      <dgm:prSet/>
      <dgm:spPr/>
      <dgm:t>
        <a:bodyPr/>
        <a:lstStyle/>
        <a:p>
          <a:r>
            <a:rPr lang="en-GB" dirty="0"/>
            <a:t>iii- Potassium-Sparing Diuretics</a:t>
          </a:r>
        </a:p>
      </dgm:t>
    </dgm:pt>
    <dgm:pt modelId="{F5D775DC-DE17-473A-A8BA-20BA4D5F5521}" type="parTrans" cxnId="{AB4C4EC6-3A0A-40A2-A4C2-6BE5A3103233}">
      <dgm:prSet/>
      <dgm:spPr/>
      <dgm:t>
        <a:bodyPr/>
        <a:lstStyle/>
        <a:p>
          <a:endParaRPr lang="en-GB"/>
        </a:p>
      </dgm:t>
    </dgm:pt>
    <dgm:pt modelId="{DAB8DE4F-E023-49E1-A1FB-29F67C73202B}" type="sibTrans" cxnId="{AB4C4EC6-3A0A-40A2-A4C2-6BE5A3103233}">
      <dgm:prSet/>
      <dgm:spPr/>
      <dgm:t>
        <a:bodyPr/>
        <a:lstStyle/>
        <a:p>
          <a:endParaRPr lang="en-GB"/>
        </a:p>
      </dgm:t>
    </dgm:pt>
    <dgm:pt modelId="{1B43C1DB-B280-4E84-B8F4-9ADEC6095DFC}">
      <dgm:prSet phldrT="[Text]" custT="1"/>
      <dgm:spPr/>
      <dgm:t>
        <a:bodyPr/>
        <a:lstStyle/>
        <a:p>
          <a:r>
            <a:rPr lang="en-GB" sz="2400" b="0" cap="none" spc="0" dirty="0">
              <a:ln w="0"/>
              <a:effectLst/>
              <a:latin typeface="+mn-lt"/>
            </a:rPr>
            <a:t>Useful in hypertensive patients with either renal impairment, or heart failure.</a:t>
          </a:r>
        </a:p>
      </dgm:t>
    </dgm:pt>
    <dgm:pt modelId="{0FFBF4EF-42E1-4582-B29E-4B15C25991B6}" type="parTrans" cxnId="{6661AF8F-ED0B-4A56-8354-BFF577D21F4F}">
      <dgm:prSet/>
      <dgm:spPr/>
      <dgm:t>
        <a:bodyPr/>
        <a:lstStyle/>
        <a:p>
          <a:endParaRPr lang="en-GB"/>
        </a:p>
      </dgm:t>
    </dgm:pt>
    <dgm:pt modelId="{2D96390F-D390-4117-AC02-6E9466B2E74F}" type="sibTrans" cxnId="{6661AF8F-ED0B-4A56-8354-BFF577D21F4F}">
      <dgm:prSet/>
      <dgm:spPr/>
      <dgm:t>
        <a:bodyPr/>
        <a:lstStyle/>
        <a:p>
          <a:endParaRPr lang="en-GB"/>
        </a:p>
      </dgm:t>
    </dgm:pt>
    <dgm:pt modelId="{2C5AB895-CBB9-4109-AB14-FB8E96F67418}">
      <dgm:prSet custT="1"/>
      <dgm:spPr>
        <a:noFill/>
      </dgm:spPr>
      <dgm:t>
        <a:bodyPr/>
        <a:lstStyle/>
        <a:p>
          <a:r>
            <a:rPr lang="en-GB" sz="2800" dirty="0">
              <a:solidFill>
                <a:sysClr val="windowText" lastClr="000000"/>
              </a:solidFill>
            </a:rPr>
            <a:t>have minimal effect on lowering BP</a:t>
          </a:r>
        </a:p>
      </dgm:t>
    </dgm:pt>
    <dgm:pt modelId="{23024796-340B-4A30-A392-D9D884938BDA}" type="parTrans" cxnId="{398AD966-5C6D-40DB-8451-533B3E53F7F8}">
      <dgm:prSet/>
      <dgm:spPr/>
      <dgm:t>
        <a:bodyPr/>
        <a:lstStyle/>
        <a:p>
          <a:endParaRPr lang="en-GB"/>
        </a:p>
      </dgm:t>
    </dgm:pt>
    <dgm:pt modelId="{297633DB-BA29-4B67-9212-CD23FDA56157}" type="sibTrans" cxnId="{398AD966-5C6D-40DB-8451-533B3E53F7F8}">
      <dgm:prSet/>
      <dgm:spPr/>
      <dgm:t>
        <a:bodyPr/>
        <a:lstStyle/>
        <a:p>
          <a:endParaRPr lang="en-GB"/>
        </a:p>
      </dgm:t>
    </dgm:pt>
    <dgm:pt modelId="{7901F568-5A28-4FE0-87F6-90D93B1094CA}">
      <dgm:prSet phldrT="[Text]" custT="1"/>
      <dgm:spPr/>
      <dgm:t>
        <a:bodyPr/>
        <a:lstStyle/>
        <a:p>
          <a:r>
            <a:rPr lang="en-US" sz="2400" b="0" cap="none" spc="0" dirty="0">
              <a:ln w="0"/>
              <a:effectLst/>
              <a:latin typeface="+mn-lt"/>
            </a:rPr>
            <a:t>Loop diuretics produce more potent diuresis but a smaller decrease in PVR.</a:t>
          </a:r>
          <a:endParaRPr lang="en-GB" sz="2400" b="0" cap="none" spc="0" dirty="0">
            <a:ln w="0"/>
            <a:effectLst/>
            <a:latin typeface="+mn-lt"/>
          </a:endParaRPr>
        </a:p>
      </dgm:t>
    </dgm:pt>
    <dgm:pt modelId="{E46C50B9-3F40-4CF6-A9EC-744661B80BE4}" type="parTrans" cxnId="{B92B13E7-22C4-49BA-AC46-1DE637D33B9E}">
      <dgm:prSet/>
      <dgm:spPr/>
      <dgm:t>
        <a:bodyPr/>
        <a:lstStyle/>
        <a:p>
          <a:endParaRPr lang="en-GB"/>
        </a:p>
      </dgm:t>
    </dgm:pt>
    <dgm:pt modelId="{412D47AB-9AE2-45DA-A0C5-004AEE98740A}" type="sibTrans" cxnId="{B92B13E7-22C4-49BA-AC46-1DE637D33B9E}">
      <dgm:prSet/>
      <dgm:spPr/>
      <dgm:t>
        <a:bodyPr/>
        <a:lstStyle/>
        <a:p>
          <a:endParaRPr lang="en-GB"/>
        </a:p>
      </dgm:t>
    </dgm:pt>
    <dgm:pt modelId="{8E6500A0-8A0E-4994-9B17-17CB10024C56}" type="pres">
      <dgm:prSet presAssocID="{047DDE8E-7F51-4DEF-8658-A39F964F70BC}" presName="linear" presStyleCnt="0">
        <dgm:presLayoutVars>
          <dgm:animLvl val="lvl"/>
          <dgm:resizeHandles val="exact"/>
        </dgm:presLayoutVars>
      </dgm:prSet>
      <dgm:spPr/>
    </dgm:pt>
    <dgm:pt modelId="{08003769-C519-400C-B650-FC62E530D6C9}" type="pres">
      <dgm:prSet presAssocID="{ABFEAD6A-C5DD-440E-99B2-69289AA94CC9}" presName="parentText" presStyleLbl="node1" presStyleIdx="0" presStyleCnt="3" custScaleY="51446" custLinFactNeighborY="-2045">
        <dgm:presLayoutVars>
          <dgm:chMax val="0"/>
          <dgm:bulletEnabled val="1"/>
        </dgm:presLayoutVars>
      </dgm:prSet>
      <dgm:spPr/>
    </dgm:pt>
    <dgm:pt modelId="{10A690D4-5AFF-41E5-B43A-F00EC057C287}" type="pres">
      <dgm:prSet presAssocID="{ABFEAD6A-C5DD-440E-99B2-69289AA94CC9}" presName="childText" presStyleLbl="revTx" presStyleIdx="0" presStyleCnt="1">
        <dgm:presLayoutVars>
          <dgm:bulletEnabled val="1"/>
        </dgm:presLayoutVars>
      </dgm:prSet>
      <dgm:spPr/>
    </dgm:pt>
    <dgm:pt modelId="{03E80E20-9127-4DA6-B83D-F4779881FBD5}" type="pres">
      <dgm:prSet presAssocID="{97FBD8CB-4563-4A71-A18C-056315D0CDC9}" presName="parentText" presStyleLbl="node1" presStyleIdx="1" presStyleCnt="3" custScaleY="43831" custLinFactNeighborY="-9589">
        <dgm:presLayoutVars>
          <dgm:chMax val="0"/>
          <dgm:bulletEnabled val="1"/>
        </dgm:presLayoutVars>
      </dgm:prSet>
      <dgm:spPr/>
    </dgm:pt>
    <dgm:pt modelId="{4278D1B2-AB9A-43A0-8DEF-A684B5BAEAE8}" type="pres">
      <dgm:prSet presAssocID="{DAB8DE4F-E023-49E1-A1FB-29F67C73202B}" presName="spacer" presStyleCnt="0"/>
      <dgm:spPr/>
    </dgm:pt>
    <dgm:pt modelId="{7EB00F70-B3EC-4632-B29F-19EA78495281}" type="pres">
      <dgm:prSet presAssocID="{2C5AB895-CBB9-4109-AB14-FB8E96F67418}" presName="parentText" presStyleLbl="node1" presStyleIdx="2" presStyleCnt="3">
        <dgm:presLayoutVars>
          <dgm:chMax val="0"/>
          <dgm:bulletEnabled val="1"/>
        </dgm:presLayoutVars>
      </dgm:prSet>
      <dgm:spPr/>
    </dgm:pt>
  </dgm:ptLst>
  <dgm:cxnLst>
    <dgm:cxn modelId="{93620A07-293D-4E6E-B85A-02B98E146935}" srcId="{047DDE8E-7F51-4DEF-8658-A39F964F70BC}" destId="{ABFEAD6A-C5DD-440E-99B2-69289AA94CC9}" srcOrd="0" destOrd="0" parTransId="{040F0ECD-773A-4F23-823E-697F2AE3B7D0}" sibTransId="{CAFA54E9-96C8-4821-9E43-9CB2DA1BB401}"/>
    <dgm:cxn modelId="{85772A26-E0A2-4E7F-BC19-4E483A60888F}" srcId="{ABFEAD6A-C5DD-440E-99B2-69289AA94CC9}" destId="{BA0F0572-1FF4-45DF-8F2C-FBA4EA68A538}" srcOrd="0" destOrd="0" parTransId="{2DB3BCAE-714B-4774-A842-C604DE3C6A57}" sibTransId="{8CAAF4A6-EEB3-497C-9730-BF6A7D251DFC}"/>
    <dgm:cxn modelId="{766E7D2B-A137-4D38-81B9-0B50D87D03B1}" type="presOf" srcId="{7901F568-5A28-4FE0-87F6-90D93B1094CA}" destId="{10A690D4-5AFF-41E5-B43A-F00EC057C287}" srcOrd="0" destOrd="1" presId="urn:microsoft.com/office/officeart/2005/8/layout/vList2"/>
    <dgm:cxn modelId="{F3C0B12E-6903-42CD-96D7-B9BC8A1C2515}" type="presOf" srcId="{BA0F0572-1FF4-45DF-8F2C-FBA4EA68A538}" destId="{10A690D4-5AFF-41E5-B43A-F00EC057C287}" srcOrd="0" destOrd="0" presId="urn:microsoft.com/office/officeart/2005/8/layout/vList2"/>
    <dgm:cxn modelId="{AFCD8844-BC8B-4FE7-9FC9-339A73B42D9D}" type="presOf" srcId="{97FBD8CB-4563-4A71-A18C-056315D0CDC9}" destId="{03E80E20-9127-4DA6-B83D-F4779881FBD5}" srcOrd="0" destOrd="0" presId="urn:microsoft.com/office/officeart/2005/8/layout/vList2"/>
    <dgm:cxn modelId="{398AD966-5C6D-40DB-8451-533B3E53F7F8}" srcId="{047DDE8E-7F51-4DEF-8658-A39F964F70BC}" destId="{2C5AB895-CBB9-4109-AB14-FB8E96F67418}" srcOrd="2" destOrd="0" parTransId="{23024796-340B-4A30-A392-D9D884938BDA}" sibTransId="{297633DB-BA29-4B67-9212-CD23FDA56157}"/>
    <dgm:cxn modelId="{028C8D6B-0CD2-4694-8F53-2C7DB0C348A9}" type="presOf" srcId="{047DDE8E-7F51-4DEF-8658-A39F964F70BC}" destId="{8E6500A0-8A0E-4994-9B17-17CB10024C56}" srcOrd="0" destOrd="0" presId="urn:microsoft.com/office/officeart/2005/8/layout/vList2"/>
    <dgm:cxn modelId="{49DDEC76-5FA0-4A0F-9D61-ED6A34558457}" type="presOf" srcId="{1B43C1DB-B280-4E84-B8F4-9ADEC6095DFC}" destId="{10A690D4-5AFF-41E5-B43A-F00EC057C287}" srcOrd="0" destOrd="2" presId="urn:microsoft.com/office/officeart/2005/8/layout/vList2"/>
    <dgm:cxn modelId="{6661AF8F-ED0B-4A56-8354-BFF577D21F4F}" srcId="{ABFEAD6A-C5DD-440E-99B2-69289AA94CC9}" destId="{1B43C1DB-B280-4E84-B8F4-9ADEC6095DFC}" srcOrd="2" destOrd="0" parTransId="{0FFBF4EF-42E1-4582-B29E-4B15C25991B6}" sibTransId="{2D96390F-D390-4117-AC02-6E9466B2E74F}"/>
    <dgm:cxn modelId="{DC2367B0-6E10-4CA8-A252-2BD34F4AA51F}" type="presOf" srcId="{2C5AB895-CBB9-4109-AB14-FB8E96F67418}" destId="{7EB00F70-B3EC-4632-B29F-19EA78495281}" srcOrd="0" destOrd="0" presId="urn:microsoft.com/office/officeart/2005/8/layout/vList2"/>
    <dgm:cxn modelId="{AB4C4EC6-3A0A-40A2-A4C2-6BE5A3103233}" srcId="{047DDE8E-7F51-4DEF-8658-A39F964F70BC}" destId="{97FBD8CB-4563-4A71-A18C-056315D0CDC9}" srcOrd="1" destOrd="0" parTransId="{F5D775DC-DE17-473A-A8BA-20BA4D5F5521}" sibTransId="{DAB8DE4F-E023-49E1-A1FB-29F67C73202B}"/>
    <dgm:cxn modelId="{555F47CB-367A-45DE-9208-CA4C2A33F0DE}" type="presOf" srcId="{ABFEAD6A-C5DD-440E-99B2-69289AA94CC9}" destId="{08003769-C519-400C-B650-FC62E530D6C9}" srcOrd="0" destOrd="0" presId="urn:microsoft.com/office/officeart/2005/8/layout/vList2"/>
    <dgm:cxn modelId="{B92B13E7-22C4-49BA-AC46-1DE637D33B9E}" srcId="{ABFEAD6A-C5DD-440E-99B2-69289AA94CC9}" destId="{7901F568-5A28-4FE0-87F6-90D93B1094CA}" srcOrd="1" destOrd="0" parTransId="{E46C50B9-3F40-4CF6-A9EC-744661B80BE4}" sibTransId="{412D47AB-9AE2-45DA-A0C5-004AEE98740A}"/>
    <dgm:cxn modelId="{13DCCA2E-D5D8-4CD6-B825-15CEB1C62715}" type="presParOf" srcId="{8E6500A0-8A0E-4994-9B17-17CB10024C56}" destId="{08003769-C519-400C-B650-FC62E530D6C9}" srcOrd="0" destOrd="0" presId="urn:microsoft.com/office/officeart/2005/8/layout/vList2"/>
    <dgm:cxn modelId="{E200B9F2-6791-471F-B8B8-9B3C4A92397D}" type="presParOf" srcId="{8E6500A0-8A0E-4994-9B17-17CB10024C56}" destId="{10A690D4-5AFF-41E5-B43A-F00EC057C287}" srcOrd="1" destOrd="0" presId="urn:microsoft.com/office/officeart/2005/8/layout/vList2"/>
    <dgm:cxn modelId="{B68BB64E-AB05-45EE-A2F9-67E4D31C2D15}" type="presParOf" srcId="{8E6500A0-8A0E-4994-9B17-17CB10024C56}" destId="{03E80E20-9127-4DA6-B83D-F4779881FBD5}" srcOrd="2" destOrd="0" presId="urn:microsoft.com/office/officeart/2005/8/layout/vList2"/>
    <dgm:cxn modelId="{85E62D46-A87E-448A-87FE-D255EF48B7BB}" type="presParOf" srcId="{8E6500A0-8A0E-4994-9B17-17CB10024C56}" destId="{4278D1B2-AB9A-43A0-8DEF-A684B5BAEAE8}" srcOrd="3" destOrd="0" presId="urn:microsoft.com/office/officeart/2005/8/layout/vList2"/>
    <dgm:cxn modelId="{F80BB9E5-7E32-4C23-9502-414CFA7E295D}" type="presParOf" srcId="{8E6500A0-8A0E-4994-9B17-17CB10024C56}" destId="{7EB00F70-B3EC-4632-B29F-19EA7849528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8908BC-EAE5-4850-94DB-078B1661EC80}" type="doc">
      <dgm:prSet loTypeId="urn:microsoft.com/office/officeart/2008/layout/LinedList" loCatId="list" qsTypeId="urn:microsoft.com/office/officeart/2005/8/quickstyle/3d1" qsCatId="3D" csTypeId="urn:microsoft.com/office/officeart/2005/8/colors/colorful1" csCatId="colorful" phldr="1"/>
      <dgm:spPr/>
      <dgm:t>
        <a:bodyPr/>
        <a:lstStyle/>
        <a:p>
          <a:endParaRPr lang="en-GB"/>
        </a:p>
      </dgm:t>
    </dgm:pt>
    <dgm:pt modelId="{9C20EBD2-60EE-424A-BEDE-7AA48E6E8C76}">
      <dgm:prSet phldrT="[Text]"/>
      <dgm:spPr/>
      <dgm:t>
        <a:bodyPr/>
        <a:lstStyle/>
        <a:p>
          <a:r>
            <a:rPr lang="en-GB" dirty="0"/>
            <a:t>i-</a:t>
          </a:r>
          <a:r>
            <a:rPr lang="en-US" b="0" i="0" dirty="0"/>
            <a:t>Direct renin inhibitors</a:t>
          </a:r>
          <a:endParaRPr lang="en-GB" dirty="0"/>
        </a:p>
      </dgm:t>
    </dgm:pt>
    <dgm:pt modelId="{875FAAB3-FD39-484B-AF88-B406CFD3A2EC}" type="parTrans" cxnId="{97E70E01-8122-40D8-9AF7-B2827E38294E}">
      <dgm:prSet/>
      <dgm:spPr/>
      <dgm:t>
        <a:bodyPr/>
        <a:lstStyle/>
        <a:p>
          <a:endParaRPr lang="en-GB"/>
        </a:p>
      </dgm:t>
    </dgm:pt>
    <dgm:pt modelId="{294BD4B5-4D65-4FC4-A067-4D1147A33429}" type="sibTrans" cxnId="{97E70E01-8122-40D8-9AF7-B2827E38294E}">
      <dgm:prSet/>
      <dgm:spPr/>
      <dgm:t>
        <a:bodyPr/>
        <a:lstStyle/>
        <a:p>
          <a:endParaRPr lang="en-GB"/>
        </a:p>
      </dgm:t>
    </dgm:pt>
    <dgm:pt modelId="{1F8F2C8B-63AB-4538-AAC5-8B7D69FB1321}">
      <dgm:prSet phldrT="[Text]"/>
      <dgm:spPr/>
      <dgm:t>
        <a:bodyPr/>
        <a:lstStyle/>
        <a:p>
          <a:r>
            <a:rPr lang="en-GB" dirty="0"/>
            <a:t>ii-Angiotensin-converting enzyme inhibitors (ACEI)</a:t>
          </a:r>
        </a:p>
      </dgm:t>
    </dgm:pt>
    <dgm:pt modelId="{6A79F88D-DF3B-4683-92DF-B481C3534C4F}" type="parTrans" cxnId="{B8683A2B-78F1-43FF-961B-16155FCCFEF9}">
      <dgm:prSet/>
      <dgm:spPr/>
      <dgm:t>
        <a:bodyPr/>
        <a:lstStyle/>
        <a:p>
          <a:endParaRPr lang="en-GB"/>
        </a:p>
      </dgm:t>
    </dgm:pt>
    <dgm:pt modelId="{72BB6BBE-B151-4A2C-935B-3D1A82C33EA6}" type="sibTrans" cxnId="{B8683A2B-78F1-43FF-961B-16155FCCFEF9}">
      <dgm:prSet/>
      <dgm:spPr/>
      <dgm:t>
        <a:bodyPr/>
        <a:lstStyle/>
        <a:p>
          <a:endParaRPr lang="en-GB"/>
        </a:p>
      </dgm:t>
    </dgm:pt>
    <dgm:pt modelId="{79DC3A84-F525-41AF-AC25-BF03630474A9}">
      <dgm:prSet phldrT="[Text]"/>
      <dgm:spPr/>
      <dgm:t>
        <a:bodyPr/>
        <a:lstStyle/>
        <a:p>
          <a:pPr rtl="0"/>
          <a:r>
            <a:rPr lang="en-GB" dirty="0"/>
            <a:t>iii- Angiotensin receptors blockers.</a:t>
          </a:r>
        </a:p>
      </dgm:t>
    </dgm:pt>
    <dgm:pt modelId="{B2538507-2BD8-45AF-8549-5382378B19FB}" type="parTrans" cxnId="{5CA07469-3BA5-453D-9ED3-3D4C851CE669}">
      <dgm:prSet/>
      <dgm:spPr/>
      <dgm:t>
        <a:bodyPr/>
        <a:lstStyle/>
        <a:p>
          <a:endParaRPr lang="en-GB"/>
        </a:p>
      </dgm:t>
    </dgm:pt>
    <dgm:pt modelId="{4938A534-F381-47AA-BB61-CAB5440DEB06}" type="sibTrans" cxnId="{5CA07469-3BA5-453D-9ED3-3D4C851CE669}">
      <dgm:prSet/>
      <dgm:spPr/>
      <dgm:t>
        <a:bodyPr/>
        <a:lstStyle/>
        <a:p>
          <a:endParaRPr lang="en-GB"/>
        </a:p>
      </dgm:t>
    </dgm:pt>
    <dgm:pt modelId="{9AE9C01A-0103-4CB8-846D-B8FB8C47314E}">
      <dgm:prSet phldrT="[Text]" phldr="1"/>
      <dgm:spPr/>
      <dgm:t>
        <a:bodyPr/>
        <a:lstStyle/>
        <a:p>
          <a:endParaRPr lang="en-GB" dirty="0"/>
        </a:p>
      </dgm:t>
    </dgm:pt>
    <dgm:pt modelId="{D402DAFE-9046-4236-9F0F-94D99DB1AE40}" type="sibTrans" cxnId="{D6CD2F78-A034-4208-8A08-0C46CFC604D5}">
      <dgm:prSet/>
      <dgm:spPr/>
      <dgm:t>
        <a:bodyPr/>
        <a:lstStyle/>
        <a:p>
          <a:endParaRPr lang="en-GB"/>
        </a:p>
      </dgm:t>
    </dgm:pt>
    <dgm:pt modelId="{52E7956F-0A27-42DE-9766-E6399854524E}" type="parTrans" cxnId="{D6CD2F78-A034-4208-8A08-0C46CFC604D5}">
      <dgm:prSet/>
      <dgm:spPr/>
      <dgm:t>
        <a:bodyPr/>
        <a:lstStyle/>
        <a:p>
          <a:endParaRPr lang="en-GB"/>
        </a:p>
      </dgm:t>
    </dgm:pt>
    <dgm:pt modelId="{BCF53EBE-5FB2-4889-AA45-4AECAA7784CB}" type="pres">
      <dgm:prSet presAssocID="{D18908BC-EAE5-4850-94DB-078B1661EC80}" presName="vert0" presStyleCnt="0">
        <dgm:presLayoutVars>
          <dgm:dir/>
          <dgm:animOne val="branch"/>
          <dgm:animLvl val="lvl"/>
        </dgm:presLayoutVars>
      </dgm:prSet>
      <dgm:spPr/>
    </dgm:pt>
    <dgm:pt modelId="{BABC4E9F-9577-4E6C-B479-53BE4D15BA40}" type="pres">
      <dgm:prSet presAssocID="{9AE9C01A-0103-4CB8-846D-B8FB8C47314E}" presName="thickLine" presStyleLbl="alignNode1" presStyleIdx="0" presStyleCnt="1"/>
      <dgm:spPr/>
    </dgm:pt>
    <dgm:pt modelId="{BBBE542E-782B-4F75-97FB-8D2806589C1B}" type="pres">
      <dgm:prSet presAssocID="{9AE9C01A-0103-4CB8-846D-B8FB8C47314E}" presName="horz1" presStyleCnt="0"/>
      <dgm:spPr/>
    </dgm:pt>
    <dgm:pt modelId="{544EA820-963A-48F0-A016-A7035F809059}" type="pres">
      <dgm:prSet presAssocID="{9AE9C01A-0103-4CB8-846D-B8FB8C47314E}" presName="tx1" presStyleLbl="revTx" presStyleIdx="0" presStyleCnt="4"/>
      <dgm:spPr/>
    </dgm:pt>
    <dgm:pt modelId="{3C91A7BE-CA15-48AC-9436-4019067F21F8}" type="pres">
      <dgm:prSet presAssocID="{9AE9C01A-0103-4CB8-846D-B8FB8C47314E}" presName="vert1" presStyleCnt="0"/>
      <dgm:spPr/>
    </dgm:pt>
    <dgm:pt modelId="{EF1B6F38-BB04-4E06-AEE8-A725040D87BC}" type="pres">
      <dgm:prSet presAssocID="{9C20EBD2-60EE-424A-BEDE-7AA48E6E8C76}" presName="vertSpace2a" presStyleCnt="0"/>
      <dgm:spPr/>
    </dgm:pt>
    <dgm:pt modelId="{FDD4F3FA-6320-42DC-B79C-5CC065EC7308}" type="pres">
      <dgm:prSet presAssocID="{9C20EBD2-60EE-424A-BEDE-7AA48E6E8C76}" presName="horz2" presStyleCnt="0"/>
      <dgm:spPr/>
    </dgm:pt>
    <dgm:pt modelId="{5235FD48-5B66-450F-B8CD-8A776081A689}" type="pres">
      <dgm:prSet presAssocID="{9C20EBD2-60EE-424A-BEDE-7AA48E6E8C76}" presName="horzSpace2" presStyleCnt="0"/>
      <dgm:spPr/>
    </dgm:pt>
    <dgm:pt modelId="{02E5B9CE-2524-49BD-82CF-401ED976FB44}" type="pres">
      <dgm:prSet presAssocID="{9C20EBD2-60EE-424A-BEDE-7AA48E6E8C76}" presName="tx2" presStyleLbl="revTx" presStyleIdx="1" presStyleCnt="4"/>
      <dgm:spPr/>
    </dgm:pt>
    <dgm:pt modelId="{D664B899-3503-4CD5-84CC-A7813EAA8BA3}" type="pres">
      <dgm:prSet presAssocID="{9C20EBD2-60EE-424A-BEDE-7AA48E6E8C76}" presName="vert2" presStyleCnt="0"/>
      <dgm:spPr/>
    </dgm:pt>
    <dgm:pt modelId="{FE7B089C-ED68-4107-994A-529D4C162367}" type="pres">
      <dgm:prSet presAssocID="{9C20EBD2-60EE-424A-BEDE-7AA48E6E8C76}" presName="thinLine2b" presStyleLbl="callout" presStyleIdx="0" presStyleCnt="3"/>
      <dgm:spPr/>
    </dgm:pt>
    <dgm:pt modelId="{AC7780A0-75C7-4928-AAD1-DEAFF20BDCA6}" type="pres">
      <dgm:prSet presAssocID="{9C20EBD2-60EE-424A-BEDE-7AA48E6E8C76}" presName="vertSpace2b" presStyleCnt="0"/>
      <dgm:spPr/>
    </dgm:pt>
    <dgm:pt modelId="{9A8E04CD-A6C4-4DA0-84E8-E1C331A11F1D}" type="pres">
      <dgm:prSet presAssocID="{1F8F2C8B-63AB-4538-AAC5-8B7D69FB1321}" presName="horz2" presStyleCnt="0"/>
      <dgm:spPr/>
    </dgm:pt>
    <dgm:pt modelId="{228A7888-3236-462A-86CD-BD97CBE76737}" type="pres">
      <dgm:prSet presAssocID="{1F8F2C8B-63AB-4538-AAC5-8B7D69FB1321}" presName="horzSpace2" presStyleCnt="0"/>
      <dgm:spPr/>
    </dgm:pt>
    <dgm:pt modelId="{A88EF633-408D-4792-BB7D-6AC3ACF0F498}" type="pres">
      <dgm:prSet presAssocID="{1F8F2C8B-63AB-4538-AAC5-8B7D69FB1321}" presName="tx2" presStyleLbl="revTx" presStyleIdx="2" presStyleCnt="4"/>
      <dgm:spPr/>
    </dgm:pt>
    <dgm:pt modelId="{3309DE98-8BD0-4893-9FB3-D3DE1B2DE19A}" type="pres">
      <dgm:prSet presAssocID="{1F8F2C8B-63AB-4538-AAC5-8B7D69FB1321}" presName="vert2" presStyleCnt="0"/>
      <dgm:spPr/>
    </dgm:pt>
    <dgm:pt modelId="{6CC128DB-8907-4989-9E1D-68A4E3051D5A}" type="pres">
      <dgm:prSet presAssocID="{1F8F2C8B-63AB-4538-AAC5-8B7D69FB1321}" presName="thinLine2b" presStyleLbl="callout" presStyleIdx="1" presStyleCnt="3"/>
      <dgm:spPr/>
    </dgm:pt>
    <dgm:pt modelId="{719A4CA2-2565-497C-A4C7-E43513C192E9}" type="pres">
      <dgm:prSet presAssocID="{1F8F2C8B-63AB-4538-AAC5-8B7D69FB1321}" presName="vertSpace2b" presStyleCnt="0"/>
      <dgm:spPr/>
    </dgm:pt>
    <dgm:pt modelId="{5FF4B793-97EB-455D-A5CF-75C1A29E2DDB}" type="pres">
      <dgm:prSet presAssocID="{79DC3A84-F525-41AF-AC25-BF03630474A9}" presName="horz2" presStyleCnt="0"/>
      <dgm:spPr/>
    </dgm:pt>
    <dgm:pt modelId="{6084FDBE-2C3A-435E-825D-1A0616641ADF}" type="pres">
      <dgm:prSet presAssocID="{79DC3A84-F525-41AF-AC25-BF03630474A9}" presName="horzSpace2" presStyleCnt="0"/>
      <dgm:spPr/>
    </dgm:pt>
    <dgm:pt modelId="{AFC689C0-BC49-4820-895E-53FBE093E875}" type="pres">
      <dgm:prSet presAssocID="{79DC3A84-F525-41AF-AC25-BF03630474A9}" presName="tx2" presStyleLbl="revTx" presStyleIdx="3" presStyleCnt="4"/>
      <dgm:spPr/>
    </dgm:pt>
    <dgm:pt modelId="{7244637F-8B4D-4B0B-8BB7-159D927EF4C9}" type="pres">
      <dgm:prSet presAssocID="{79DC3A84-F525-41AF-AC25-BF03630474A9}" presName="vert2" presStyleCnt="0"/>
      <dgm:spPr/>
    </dgm:pt>
    <dgm:pt modelId="{FAF59E87-2E87-4B5D-A906-D39740BD380F}" type="pres">
      <dgm:prSet presAssocID="{79DC3A84-F525-41AF-AC25-BF03630474A9}" presName="thinLine2b" presStyleLbl="callout" presStyleIdx="2" presStyleCnt="3"/>
      <dgm:spPr/>
    </dgm:pt>
    <dgm:pt modelId="{A1243E10-C03C-43A8-B5D8-1EB853566DA1}" type="pres">
      <dgm:prSet presAssocID="{79DC3A84-F525-41AF-AC25-BF03630474A9}" presName="vertSpace2b" presStyleCnt="0"/>
      <dgm:spPr/>
    </dgm:pt>
  </dgm:ptLst>
  <dgm:cxnLst>
    <dgm:cxn modelId="{97E70E01-8122-40D8-9AF7-B2827E38294E}" srcId="{9AE9C01A-0103-4CB8-846D-B8FB8C47314E}" destId="{9C20EBD2-60EE-424A-BEDE-7AA48E6E8C76}" srcOrd="0" destOrd="0" parTransId="{875FAAB3-FD39-484B-AF88-B406CFD3A2EC}" sibTransId="{294BD4B5-4D65-4FC4-A067-4D1147A33429}"/>
    <dgm:cxn modelId="{1E8AAC07-43CC-4B9C-9B70-3D57EF5856F8}" type="presOf" srcId="{1F8F2C8B-63AB-4538-AAC5-8B7D69FB1321}" destId="{A88EF633-408D-4792-BB7D-6AC3ACF0F498}" srcOrd="0" destOrd="0" presId="urn:microsoft.com/office/officeart/2008/layout/LinedList"/>
    <dgm:cxn modelId="{829A2112-6C39-46B9-B4B4-77D019B2ED9A}" type="presOf" srcId="{9AE9C01A-0103-4CB8-846D-B8FB8C47314E}" destId="{544EA820-963A-48F0-A016-A7035F809059}" srcOrd="0" destOrd="0" presId="urn:microsoft.com/office/officeart/2008/layout/LinedList"/>
    <dgm:cxn modelId="{98421022-9C60-4EEA-8B8F-DE619A96C921}" type="presOf" srcId="{79DC3A84-F525-41AF-AC25-BF03630474A9}" destId="{AFC689C0-BC49-4820-895E-53FBE093E875}" srcOrd="0" destOrd="0" presId="urn:microsoft.com/office/officeart/2008/layout/LinedList"/>
    <dgm:cxn modelId="{B8683A2B-78F1-43FF-961B-16155FCCFEF9}" srcId="{9AE9C01A-0103-4CB8-846D-B8FB8C47314E}" destId="{1F8F2C8B-63AB-4538-AAC5-8B7D69FB1321}" srcOrd="1" destOrd="0" parTransId="{6A79F88D-DF3B-4683-92DF-B481C3534C4F}" sibTransId="{72BB6BBE-B151-4A2C-935B-3D1A82C33EA6}"/>
    <dgm:cxn modelId="{01E2705D-BE5F-4679-8FA6-47559175763D}" type="presOf" srcId="{D18908BC-EAE5-4850-94DB-078B1661EC80}" destId="{BCF53EBE-5FB2-4889-AA45-4AECAA7784CB}" srcOrd="0" destOrd="0" presId="urn:microsoft.com/office/officeart/2008/layout/LinedList"/>
    <dgm:cxn modelId="{5CA07469-3BA5-453D-9ED3-3D4C851CE669}" srcId="{9AE9C01A-0103-4CB8-846D-B8FB8C47314E}" destId="{79DC3A84-F525-41AF-AC25-BF03630474A9}" srcOrd="2" destOrd="0" parTransId="{B2538507-2BD8-45AF-8549-5382378B19FB}" sibTransId="{4938A534-F381-47AA-BB61-CAB5440DEB06}"/>
    <dgm:cxn modelId="{CC972357-094B-453B-94D1-67FE76C7C6C2}" type="presOf" srcId="{9C20EBD2-60EE-424A-BEDE-7AA48E6E8C76}" destId="{02E5B9CE-2524-49BD-82CF-401ED976FB44}" srcOrd="0" destOrd="0" presId="urn:microsoft.com/office/officeart/2008/layout/LinedList"/>
    <dgm:cxn modelId="{D6CD2F78-A034-4208-8A08-0C46CFC604D5}" srcId="{D18908BC-EAE5-4850-94DB-078B1661EC80}" destId="{9AE9C01A-0103-4CB8-846D-B8FB8C47314E}" srcOrd="0" destOrd="0" parTransId="{52E7956F-0A27-42DE-9766-E6399854524E}" sibTransId="{D402DAFE-9046-4236-9F0F-94D99DB1AE40}"/>
    <dgm:cxn modelId="{5A02FF9A-5629-4830-AB47-EDAD140364E7}" type="presParOf" srcId="{BCF53EBE-5FB2-4889-AA45-4AECAA7784CB}" destId="{BABC4E9F-9577-4E6C-B479-53BE4D15BA40}" srcOrd="0" destOrd="0" presId="urn:microsoft.com/office/officeart/2008/layout/LinedList"/>
    <dgm:cxn modelId="{9FD4FC08-EE4B-43E4-8468-42AA7C8D0CC2}" type="presParOf" srcId="{BCF53EBE-5FB2-4889-AA45-4AECAA7784CB}" destId="{BBBE542E-782B-4F75-97FB-8D2806589C1B}" srcOrd="1" destOrd="0" presId="urn:microsoft.com/office/officeart/2008/layout/LinedList"/>
    <dgm:cxn modelId="{535F8C14-7636-4226-A9CF-BCB391946D72}" type="presParOf" srcId="{BBBE542E-782B-4F75-97FB-8D2806589C1B}" destId="{544EA820-963A-48F0-A016-A7035F809059}" srcOrd="0" destOrd="0" presId="urn:microsoft.com/office/officeart/2008/layout/LinedList"/>
    <dgm:cxn modelId="{5069BBC4-D1F6-468F-9933-2B0C7FEB4512}" type="presParOf" srcId="{BBBE542E-782B-4F75-97FB-8D2806589C1B}" destId="{3C91A7BE-CA15-48AC-9436-4019067F21F8}" srcOrd="1" destOrd="0" presId="urn:microsoft.com/office/officeart/2008/layout/LinedList"/>
    <dgm:cxn modelId="{41FB807C-E529-4598-BE36-8FD21A91FDF2}" type="presParOf" srcId="{3C91A7BE-CA15-48AC-9436-4019067F21F8}" destId="{EF1B6F38-BB04-4E06-AEE8-A725040D87BC}" srcOrd="0" destOrd="0" presId="urn:microsoft.com/office/officeart/2008/layout/LinedList"/>
    <dgm:cxn modelId="{CADB0E1E-C1C5-4F26-80DB-B51D0EAA7430}" type="presParOf" srcId="{3C91A7BE-CA15-48AC-9436-4019067F21F8}" destId="{FDD4F3FA-6320-42DC-B79C-5CC065EC7308}" srcOrd="1" destOrd="0" presId="urn:microsoft.com/office/officeart/2008/layout/LinedList"/>
    <dgm:cxn modelId="{D5F74D41-CFCF-425A-8D77-124409455D33}" type="presParOf" srcId="{FDD4F3FA-6320-42DC-B79C-5CC065EC7308}" destId="{5235FD48-5B66-450F-B8CD-8A776081A689}" srcOrd="0" destOrd="0" presId="urn:microsoft.com/office/officeart/2008/layout/LinedList"/>
    <dgm:cxn modelId="{6D8D3B17-1333-429B-BDA8-211FABEE07C5}" type="presParOf" srcId="{FDD4F3FA-6320-42DC-B79C-5CC065EC7308}" destId="{02E5B9CE-2524-49BD-82CF-401ED976FB44}" srcOrd="1" destOrd="0" presId="urn:microsoft.com/office/officeart/2008/layout/LinedList"/>
    <dgm:cxn modelId="{8E75B1E9-3C17-4360-B12B-297C0BDC7FF3}" type="presParOf" srcId="{FDD4F3FA-6320-42DC-B79C-5CC065EC7308}" destId="{D664B899-3503-4CD5-84CC-A7813EAA8BA3}" srcOrd="2" destOrd="0" presId="urn:microsoft.com/office/officeart/2008/layout/LinedList"/>
    <dgm:cxn modelId="{7DFA581E-9C03-40C4-8B36-58677C4F3110}" type="presParOf" srcId="{3C91A7BE-CA15-48AC-9436-4019067F21F8}" destId="{FE7B089C-ED68-4107-994A-529D4C162367}" srcOrd="2" destOrd="0" presId="urn:microsoft.com/office/officeart/2008/layout/LinedList"/>
    <dgm:cxn modelId="{52095AFA-4AC9-4D7C-9AE6-D0D12636785D}" type="presParOf" srcId="{3C91A7BE-CA15-48AC-9436-4019067F21F8}" destId="{AC7780A0-75C7-4928-AAD1-DEAFF20BDCA6}" srcOrd="3" destOrd="0" presId="urn:microsoft.com/office/officeart/2008/layout/LinedList"/>
    <dgm:cxn modelId="{086BF064-9F2C-47C2-A5F3-0E18301CF337}" type="presParOf" srcId="{3C91A7BE-CA15-48AC-9436-4019067F21F8}" destId="{9A8E04CD-A6C4-4DA0-84E8-E1C331A11F1D}" srcOrd="4" destOrd="0" presId="urn:microsoft.com/office/officeart/2008/layout/LinedList"/>
    <dgm:cxn modelId="{E357EF0C-2696-43A9-8CF0-ACEEFD82ABFC}" type="presParOf" srcId="{9A8E04CD-A6C4-4DA0-84E8-E1C331A11F1D}" destId="{228A7888-3236-462A-86CD-BD97CBE76737}" srcOrd="0" destOrd="0" presId="urn:microsoft.com/office/officeart/2008/layout/LinedList"/>
    <dgm:cxn modelId="{5CDD7B0A-0446-4760-97D8-1A4575BF709F}" type="presParOf" srcId="{9A8E04CD-A6C4-4DA0-84E8-E1C331A11F1D}" destId="{A88EF633-408D-4792-BB7D-6AC3ACF0F498}" srcOrd="1" destOrd="0" presId="urn:microsoft.com/office/officeart/2008/layout/LinedList"/>
    <dgm:cxn modelId="{C93D2E85-332A-418F-AA11-37060C50FDA1}" type="presParOf" srcId="{9A8E04CD-A6C4-4DA0-84E8-E1C331A11F1D}" destId="{3309DE98-8BD0-4893-9FB3-D3DE1B2DE19A}" srcOrd="2" destOrd="0" presId="urn:microsoft.com/office/officeart/2008/layout/LinedList"/>
    <dgm:cxn modelId="{F3E6CEBF-0744-46FA-ADDE-5375DEB1CFF5}" type="presParOf" srcId="{3C91A7BE-CA15-48AC-9436-4019067F21F8}" destId="{6CC128DB-8907-4989-9E1D-68A4E3051D5A}" srcOrd="5" destOrd="0" presId="urn:microsoft.com/office/officeart/2008/layout/LinedList"/>
    <dgm:cxn modelId="{09401EFD-6D20-4F94-BC07-A51C110CF716}" type="presParOf" srcId="{3C91A7BE-CA15-48AC-9436-4019067F21F8}" destId="{719A4CA2-2565-497C-A4C7-E43513C192E9}" srcOrd="6" destOrd="0" presId="urn:microsoft.com/office/officeart/2008/layout/LinedList"/>
    <dgm:cxn modelId="{5086C601-0778-4695-8FE6-9130C17921D2}" type="presParOf" srcId="{3C91A7BE-CA15-48AC-9436-4019067F21F8}" destId="{5FF4B793-97EB-455D-A5CF-75C1A29E2DDB}" srcOrd="7" destOrd="0" presId="urn:microsoft.com/office/officeart/2008/layout/LinedList"/>
    <dgm:cxn modelId="{F4071C7C-9101-42AF-8EDD-7B99DC6DB2F0}" type="presParOf" srcId="{5FF4B793-97EB-455D-A5CF-75C1A29E2DDB}" destId="{6084FDBE-2C3A-435E-825D-1A0616641ADF}" srcOrd="0" destOrd="0" presId="urn:microsoft.com/office/officeart/2008/layout/LinedList"/>
    <dgm:cxn modelId="{68A90782-0D0E-48C3-96D2-5AAAAFD64E8F}" type="presParOf" srcId="{5FF4B793-97EB-455D-A5CF-75C1A29E2DDB}" destId="{AFC689C0-BC49-4820-895E-53FBE093E875}" srcOrd="1" destOrd="0" presId="urn:microsoft.com/office/officeart/2008/layout/LinedList"/>
    <dgm:cxn modelId="{5AC652C5-080C-497B-8FC5-C7EFFF128B91}" type="presParOf" srcId="{5FF4B793-97EB-455D-A5CF-75C1A29E2DDB}" destId="{7244637F-8B4D-4B0B-8BB7-159D927EF4C9}" srcOrd="2" destOrd="0" presId="urn:microsoft.com/office/officeart/2008/layout/LinedList"/>
    <dgm:cxn modelId="{793CEBFB-7E77-4B3A-A95D-95681A1DC4CF}" type="presParOf" srcId="{3C91A7BE-CA15-48AC-9436-4019067F21F8}" destId="{FAF59E87-2E87-4B5D-A906-D39740BD380F}" srcOrd="8" destOrd="0" presId="urn:microsoft.com/office/officeart/2008/layout/LinedList"/>
    <dgm:cxn modelId="{C8000E82-6B53-41A7-A0E7-E83BC7FB22F1}" type="presParOf" srcId="{3C91A7BE-CA15-48AC-9436-4019067F21F8}" destId="{A1243E10-C03C-43A8-B5D8-1EB853566DA1}"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7DDE8E-7F51-4DEF-8658-A39F964F70BC}"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GB"/>
        </a:p>
      </dgm:t>
    </dgm:pt>
    <dgm:pt modelId="{B9B8E4A6-AAAF-45E4-8F22-D48D9B10F821}">
      <dgm:prSet phldrT="[Text]" custT="1"/>
      <dgm:spPr/>
      <dgm:t>
        <a:bodyPr/>
        <a:lstStyle/>
        <a:p>
          <a:r>
            <a:rPr lang="en-GB" dirty="0"/>
            <a:t>i- </a:t>
          </a:r>
          <a:r>
            <a:rPr lang="en-US" b="0" i="0" dirty="0"/>
            <a:t>Direct renin inhibitors</a:t>
          </a:r>
          <a:endParaRPr lang="en-GB" dirty="0"/>
        </a:p>
      </dgm:t>
    </dgm:pt>
    <dgm:pt modelId="{9B2ECB87-8379-49B6-9F41-8A89D26B88FC}" type="parTrans" cxnId="{69F8698E-69D6-47CE-99EE-C8462FD074D5}">
      <dgm:prSet/>
      <dgm:spPr/>
      <dgm:t>
        <a:bodyPr/>
        <a:lstStyle/>
        <a:p>
          <a:endParaRPr lang="en-GB"/>
        </a:p>
      </dgm:t>
    </dgm:pt>
    <dgm:pt modelId="{A551E895-FB4D-4A17-9C31-BB772A463616}" type="sibTrans" cxnId="{69F8698E-69D6-47CE-99EE-C8462FD074D5}">
      <dgm:prSet/>
      <dgm:spPr/>
      <dgm:t>
        <a:bodyPr/>
        <a:lstStyle/>
        <a:p>
          <a:endParaRPr lang="en-GB"/>
        </a:p>
      </dgm:t>
    </dgm:pt>
    <dgm:pt modelId="{0A737D74-3775-48E3-B4A5-E655A924EF3A}">
      <dgm:prSet phldrT="[Text]"/>
      <dgm:spPr/>
      <dgm:t>
        <a:bodyPr/>
        <a:lstStyle/>
        <a:p>
          <a:pPr marL="171450" lvl="1" indent="0" algn="l" defTabSz="844550">
            <a:lnSpc>
              <a:spcPct val="90000"/>
            </a:lnSpc>
            <a:spcBef>
              <a:spcPct val="0"/>
            </a:spcBef>
            <a:spcAft>
              <a:spcPct val="20000"/>
            </a:spcAft>
          </a:pPr>
          <a:r>
            <a:rPr lang="en-GB" sz="1900" kern="1200" dirty="0"/>
            <a:t>Example: </a:t>
          </a:r>
          <a:r>
            <a:rPr lang="en-US" sz="1900" b="0" i="0" kern="1200" dirty="0" err="1"/>
            <a:t>aliskiren</a:t>
          </a:r>
          <a:r>
            <a:rPr lang="en-US" sz="1900" b="0" i="0" kern="1200" dirty="0"/>
            <a:t> (</a:t>
          </a:r>
          <a:r>
            <a:rPr lang="en-US" sz="1900" b="0" i="0" kern="1200" dirty="0" err="1"/>
            <a:t>Tekturna</a:t>
          </a:r>
          <a:r>
            <a:rPr lang="en-US" sz="1900" b="0" i="0" kern="1200" dirty="0"/>
            <a:t>) “only renin inhibitor on the market”</a:t>
          </a:r>
          <a:endParaRPr lang="en-GB" sz="1900" kern="1200" dirty="0"/>
        </a:p>
      </dgm:t>
    </dgm:pt>
    <dgm:pt modelId="{475E4EF4-9B8C-4798-8AAE-CC17981CA2A1}" type="parTrans" cxnId="{8E8DBA76-9916-4F08-AAB9-1AA991446BF8}">
      <dgm:prSet/>
      <dgm:spPr/>
      <dgm:t>
        <a:bodyPr/>
        <a:lstStyle/>
        <a:p>
          <a:endParaRPr lang="en-GB"/>
        </a:p>
      </dgm:t>
    </dgm:pt>
    <dgm:pt modelId="{20FC6513-8BB7-477F-9A0D-A8B308806C10}" type="sibTrans" cxnId="{8E8DBA76-9916-4F08-AAB9-1AA991446BF8}">
      <dgm:prSet/>
      <dgm:spPr/>
      <dgm:t>
        <a:bodyPr/>
        <a:lstStyle/>
        <a:p>
          <a:endParaRPr lang="en-GB"/>
        </a:p>
      </dgm:t>
    </dgm:pt>
    <dgm:pt modelId="{40A52877-6772-4FF4-8B35-79F16B11D72F}">
      <dgm:prSet phldrT="[Text]" custT="1"/>
      <dgm:spPr/>
      <dgm:t>
        <a:bodyPr/>
        <a:lstStyle/>
        <a:p>
          <a:pPr marL="171450" lvl="1" indent="0" algn="l" defTabSz="844550">
            <a:lnSpc>
              <a:spcPct val="90000"/>
            </a:lnSpc>
            <a:spcBef>
              <a:spcPct val="0"/>
            </a:spcBef>
            <a:spcAft>
              <a:spcPct val="20000"/>
            </a:spcAft>
          </a:pPr>
          <a:r>
            <a:rPr lang="en-US" sz="1900" u="none" kern="1200" dirty="0">
              <a:solidFill>
                <a:prstClr val="black">
                  <a:hueOff val="0"/>
                  <a:satOff val="0"/>
                  <a:lumOff val="0"/>
                  <a:alphaOff val="0"/>
                </a:prstClr>
              </a:solidFill>
              <a:latin typeface="Rockwell" panose="02060603020205020403"/>
              <a:ea typeface="+mn-ea"/>
              <a:cs typeface="+mn-cs"/>
            </a:rPr>
            <a:t>Inhibits  (renin) the first and rate limiting step of the RAAS</a:t>
          </a:r>
          <a:endParaRPr lang="en-GB" sz="1900" u="none" kern="1200" dirty="0">
            <a:solidFill>
              <a:prstClr val="black">
                <a:hueOff val="0"/>
                <a:satOff val="0"/>
                <a:lumOff val="0"/>
                <a:alphaOff val="0"/>
              </a:prstClr>
            </a:solidFill>
            <a:latin typeface="Rockwell" panose="02060603020205020403"/>
            <a:ea typeface="+mn-ea"/>
            <a:cs typeface="+mn-cs"/>
          </a:endParaRPr>
        </a:p>
      </dgm:t>
    </dgm:pt>
    <dgm:pt modelId="{B02C47A6-D2CA-4796-B714-ED68FC1BD9E4}" type="parTrans" cxnId="{92F346CE-B161-4B08-9BB5-0759B9841EA2}">
      <dgm:prSet/>
      <dgm:spPr/>
      <dgm:t>
        <a:bodyPr/>
        <a:lstStyle/>
        <a:p>
          <a:endParaRPr lang="en-GB"/>
        </a:p>
      </dgm:t>
    </dgm:pt>
    <dgm:pt modelId="{7B6A231D-4475-4A16-9575-8A76EB715355}" type="sibTrans" cxnId="{92F346CE-B161-4B08-9BB5-0759B9841EA2}">
      <dgm:prSet/>
      <dgm:spPr/>
      <dgm:t>
        <a:bodyPr/>
        <a:lstStyle/>
        <a:p>
          <a:endParaRPr lang="en-GB"/>
        </a:p>
      </dgm:t>
    </dgm:pt>
    <dgm:pt modelId="{EA574BAE-6D4C-4BC2-BCCF-2B89F91FF88C}">
      <dgm:prSet phldrT="[Text]"/>
      <dgm:spPr/>
      <dgm:t>
        <a:bodyPr/>
        <a:lstStyle/>
        <a:p>
          <a:pPr marL="171450" lvl="1" indent="0" algn="l" defTabSz="844550">
            <a:lnSpc>
              <a:spcPct val="90000"/>
            </a:lnSpc>
            <a:spcBef>
              <a:spcPct val="0"/>
            </a:spcBef>
            <a:spcAft>
              <a:spcPct val="20000"/>
            </a:spcAft>
          </a:pPr>
          <a:endParaRPr lang="en-GB" sz="1900" kern="1200" dirty="0"/>
        </a:p>
      </dgm:t>
    </dgm:pt>
    <dgm:pt modelId="{5FC4DD04-FED5-41AE-819E-C3B651D16674}" type="parTrans" cxnId="{C7B04059-877F-4A78-8FAA-4F14F08AC291}">
      <dgm:prSet/>
      <dgm:spPr/>
      <dgm:t>
        <a:bodyPr/>
        <a:lstStyle/>
        <a:p>
          <a:endParaRPr lang="en-US"/>
        </a:p>
      </dgm:t>
    </dgm:pt>
    <dgm:pt modelId="{4E175268-E9B2-446A-A976-4CAE871AD826}" type="sibTrans" cxnId="{C7B04059-877F-4A78-8FAA-4F14F08AC291}">
      <dgm:prSet/>
      <dgm:spPr/>
      <dgm:t>
        <a:bodyPr/>
        <a:lstStyle/>
        <a:p>
          <a:endParaRPr lang="en-US"/>
        </a:p>
      </dgm:t>
    </dgm:pt>
    <dgm:pt modelId="{F2D4E0D4-B774-A741-AD1A-4E98C7B82E2D}">
      <dgm:prSet phldrT="[Text]" custT="1"/>
      <dgm:spPr/>
      <dgm:t>
        <a:bodyPr/>
        <a:lstStyle/>
        <a:p>
          <a:pPr marL="171450" lvl="1" indent="0" algn="l" defTabSz="844550" rtl="0">
            <a:lnSpc>
              <a:spcPct val="90000"/>
            </a:lnSpc>
            <a:spcBef>
              <a:spcPct val="0"/>
            </a:spcBef>
            <a:spcAft>
              <a:spcPct val="20000"/>
            </a:spcAft>
          </a:pPr>
          <a:endParaRPr lang="en-GB" sz="1900" u="none" kern="1200" dirty="0">
            <a:solidFill>
              <a:prstClr val="black">
                <a:hueOff val="0"/>
                <a:satOff val="0"/>
                <a:lumOff val="0"/>
                <a:alphaOff val="0"/>
              </a:prstClr>
            </a:solidFill>
            <a:latin typeface="Rockwell" panose="02060603020205020403"/>
            <a:ea typeface="+mn-ea"/>
            <a:cs typeface="+mn-cs"/>
          </a:endParaRPr>
        </a:p>
      </dgm:t>
    </dgm:pt>
    <dgm:pt modelId="{7D536A5A-4667-0245-8E14-A303C19F6C6E}" type="parTrans" cxnId="{B855D796-8995-DA4C-B2B4-AFDDDC41D56E}">
      <dgm:prSet/>
      <dgm:spPr/>
      <dgm:t>
        <a:bodyPr/>
        <a:lstStyle/>
        <a:p>
          <a:endParaRPr lang="en-US"/>
        </a:p>
      </dgm:t>
    </dgm:pt>
    <dgm:pt modelId="{58FB03F2-E5AD-AC4D-8AC0-D68E3F20E690}" type="sibTrans" cxnId="{B855D796-8995-DA4C-B2B4-AFDDDC41D56E}">
      <dgm:prSet/>
      <dgm:spPr/>
      <dgm:t>
        <a:bodyPr/>
        <a:lstStyle/>
        <a:p>
          <a:endParaRPr lang="en-US"/>
        </a:p>
      </dgm:t>
    </dgm:pt>
    <dgm:pt modelId="{B8E86419-554E-754E-8848-2CD5B77FB0E7}">
      <dgm:prSet phldrT="[Text]" custT="1"/>
      <dgm:spPr/>
      <dgm:t>
        <a:bodyPr/>
        <a:lstStyle/>
        <a:p>
          <a:pPr marL="171450" lvl="1" indent="0" algn="l" defTabSz="844550" rtl="0">
            <a:lnSpc>
              <a:spcPct val="90000"/>
            </a:lnSpc>
            <a:spcBef>
              <a:spcPct val="0"/>
            </a:spcBef>
            <a:spcAft>
              <a:spcPct val="20000"/>
            </a:spcAft>
          </a:pPr>
          <a:endParaRPr lang="en-GB" sz="1900" u="none" kern="1200" dirty="0">
            <a:solidFill>
              <a:prstClr val="black">
                <a:hueOff val="0"/>
                <a:satOff val="0"/>
                <a:lumOff val="0"/>
                <a:alphaOff val="0"/>
              </a:prstClr>
            </a:solidFill>
            <a:latin typeface="Rockwell" panose="02060603020205020403"/>
            <a:ea typeface="+mn-ea"/>
            <a:cs typeface="+mn-cs"/>
          </a:endParaRPr>
        </a:p>
      </dgm:t>
    </dgm:pt>
    <dgm:pt modelId="{3889F23C-2FB5-2F44-9638-09703D9BA8FB}" type="parTrans" cxnId="{C9D0C155-E920-B243-BF4E-F9690F4B472C}">
      <dgm:prSet/>
      <dgm:spPr/>
      <dgm:t>
        <a:bodyPr/>
        <a:lstStyle/>
        <a:p>
          <a:endParaRPr lang="en-US"/>
        </a:p>
      </dgm:t>
    </dgm:pt>
    <dgm:pt modelId="{54D21B15-3B3C-904A-BFA0-B588C200EDA8}" type="sibTrans" cxnId="{C9D0C155-E920-B243-BF4E-F9690F4B472C}">
      <dgm:prSet/>
      <dgm:spPr/>
      <dgm:t>
        <a:bodyPr/>
        <a:lstStyle/>
        <a:p>
          <a:endParaRPr lang="en-US"/>
        </a:p>
      </dgm:t>
    </dgm:pt>
    <dgm:pt modelId="{2E6FFE77-D3DD-DB48-9277-90A50BFB2D62}">
      <dgm:prSet phldrT="[Text]" custT="1"/>
      <dgm:spPr/>
      <dgm:t>
        <a:bodyPr/>
        <a:lstStyle/>
        <a:p>
          <a:pPr marL="171450" lvl="1" indent="0" algn="l" defTabSz="844550">
            <a:lnSpc>
              <a:spcPct val="90000"/>
            </a:lnSpc>
            <a:spcBef>
              <a:spcPct val="0"/>
            </a:spcBef>
            <a:spcAft>
              <a:spcPct val="20000"/>
            </a:spcAft>
          </a:pPr>
          <a:r>
            <a:rPr lang="en-US" sz="1900" u="none" kern="1200" dirty="0">
              <a:solidFill>
                <a:prstClr val="black">
                  <a:hueOff val="0"/>
                  <a:satOff val="0"/>
                  <a:lumOff val="0"/>
                  <a:alphaOff val="0"/>
                </a:prstClr>
              </a:solidFill>
              <a:latin typeface="Rockwell" panose="02060603020205020403"/>
              <a:ea typeface="+mn-ea"/>
              <a:cs typeface="+mn-cs"/>
            </a:rPr>
            <a:t>Approved as monotherapy or in combination therapy for hypertension. However, because it represents a new drug class and has not been shown to prevent CV events, it is not preferred as first-line therapy.</a:t>
          </a:r>
          <a:endParaRPr lang="en-GB" sz="1900" u="none" kern="1200" dirty="0">
            <a:solidFill>
              <a:prstClr val="black">
                <a:hueOff val="0"/>
                <a:satOff val="0"/>
                <a:lumOff val="0"/>
                <a:alphaOff val="0"/>
              </a:prstClr>
            </a:solidFill>
            <a:latin typeface="Rockwell" panose="02060603020205020403"/>
            <a:ea typeface="+mn-ea"/>
            <a:cs typeface="+mn-cs"/>
          </a:endParaRPr>
        </a:p>
      </dgm:t>
    </dgm:pt>
    <dgm:pt modelId="{E6D8A154-321C-904A-83A9-2D736F14CA8F}" type="parTrans" cxnId="{E38A143D-0D2A-694C-947A-0FA9D8807510}">
      <dgm:prSet/>
      <dgm:spPr/>
      <dgm:t>
        <a:bodyPr/>
        <a:lstStyle/>
        <a:p>
          <a:endParaRPr lang="en-US"/>
        </a:p>
      </dgm:t>
    </dgm:pt>
    <dgm:pt modelId="{3E5161A6-34D0-F04E-972D-387F0A8DEE89}" type="sibTrans" cxnId="{E38A143D-0D2A-694C-947A-0FA9D8807510}">
      <dgm:prSet/>
      <dgm:spPr/>
      <dgm:t>
        <a:bodyPr/>
        <a:lstStyle/>
        <a:p>
          <a:endParaRPr lang="en-US"/>
        </a:p>
      </dgm:t>
    </dgm:pt>
    <dgm:pt modelId="{7DD7CA4D-00EF-D54A-81E0-A6C12F40DFBF}">
      <dgm:prSet phldrT="[Text]"/>
      <dgm:spPr/>
      <dgm:t>
        <a:bodyPr/>
        <a:lstStyle/>
        <a:p>
          <a:pPr marL="171450" lvl="1" indent="0" algn="l" defTabSz="844550" rtl="0">
            <a:lnSpc>
              <a:spcPct val="90000"/>
            </a:lnSpc>
            <a:spcBef>
              <a:spcPct val="0"/>
            </a:spcBef>
            <a:spcAft>
              <a:spcPct val="20000"/>
            </a:spcAft>
          </a:pPr>
          <a:endParaRPr lang="en-GB" sz="1900" kern="1200" dirty="0"/>
        </a:p>
      </dgm:t>
    </dgm:pt>
    <dgm:pt modelId="{72E132F9-4A24-E548-BB04-ABB3F98A22BD}" type="parTrans" cxnId="{54B8368E-ABD3-814D-9E7B-2091D1998381}">
      <dgm:prSet/>
      <dgm:spPr/>
      <dgm:t>
        <a:bodyPr/>
        <a:lstStyle/>
        <a:p>
          <a:endParaRPr lang="en-US"/>
        </a:p>
      </dgm:t>
    </dgm:pt>
    <dgm:pt modelId="{20C95381-C198-2341-A77D-C946BCE7CA44}" type="sibTrans" cxnId="{54B8368E-ABD3-814D-9E7B-2091D1998381}">
      <dgm:prSet/>
      <dgm:spPr/>
      <dgm:t>
        <a:bodyPr/>
        <a:lstStyle/>
        <a:p>
          <a:endParaRPr lang="en-US"/>
        </a:p>
      </dgm:t>
    </dgm:pt>
    <dgm:pt modelId="{FE060848-4448-EC48-AF04-03C8508B8482}">
      <dgm:prSet phldrT="[Text]"/>
      <dgm:spPr/>
      <dgm:t>
        <a:bodyPr/>
        <a:lstStyle/>
        <a:p>
          <a:pPr marL="171450" lvl="1" indent="0" algn="l" defTabSz="844550" rtl="0">
            <a:lnSpc>
              <a:spcPct val="90000"/>
            </a:lnSpc>
            <a:spcBef>
              <a:spcPct val="0"/>
            </a:spcBef>
            <a:spcAft>
              <a:spcPct val="20000"/>
            </a:spcAft>
          </a:pPr>
          <a:endParaRPr lang="en-GB" sz="1900" kern="1200" dirty="0"/>
        </a:p>
      </dgm:t>
    </dgm:pt>
    <dgm:pt modelId="{2B54FAAC-A545-D14A-9C5E-06C3B1D19E9B}" type="parTrans" cxnId="{6054819E-FD31-E741-86E0-82A39B3C5C9C}">
      <dgm:prSet/>
      <dgm:spPr/>
      <dgm:t>
        <a:bodyPr/>
        <a:lstStyle/>
        <a:p>
          <a:endParaRPr lang="en-US"/>
        </a:p>
      </dgm:t>
    </dgm:pt>
    <dgm:pt modelId="{EF11317B-4CC8-5546-9041-A1FA44D6EDA5}" type="sibTrans" cxnId="{6054819E-FD31-E741-86E0-82A39B3C5C9C}">
      <dgm:prSet/>
      <dgm:spPr/>
      <dgm:t>
        <a:bodyPr/>
        <a:lstStyle/>
        <a:p>
          <a:endParaRPr lang="en-US"/>
        </a:p>
      </dgm:t>
    </dgm:pt>
    <dgm:pt modelId="{7CEA90A7-8707-9040-BAFD-2DCF40B92E22}">
      <dgm:prSet phldrT="[Text]" custT="1"/>
      <dgm:spPr/>
      <dgm:t>
        <a:bodyPr/>
        <a:lstStyle/>
        <a:p>
          <a:pPr marL="171450" lvl="1" indent="0" algn="l" defTabSz="844550" rtl="0">
            <a:lnSpc>
              <a:spcPct val="90000"/>
            </a:lnSpc>
            <a:spcBef>
              <a:spcPct val="0"/>
            </a:spcBef>
            <a:spcAft>
              <a:spcPct val="20000"/>
            </a:spcAft>
          </a:pPr>
          <a:endParaRPr lang="en-GB" sz="1900" u="none" kern="1200" dirty="0">
            <a:solidFill>
              <a:prstClr val="black">
                <a:hueOff val="0"/>
                <a:satOff val="0"/>
                <a:lumOff val="0"/>
                <a:alphaOff val="0"/>
              </a:prstClr>
            </a:solidFill>
            <a:latin typeface="Rockwell" panose="02060603020205020403"/>
            <a:ea typeface="+mn-ea"/>
            <a:cs typeface="+mn-cs"/>
          </a:endParaRPr>
        </a:p>
      </dgm:t>
    </dgm:pt>
    <dgm:pt modelId="{48BCF4CD-A919-C144-BDE5-694CA3651B8A}" type="parTrans" cxnId="{2C185D6D-77DD-E749-AC5F-0D8909F89A6F}">
      <dgm:prSet/>
      <dgm:spPr/>
      <dgm:t>
        <a:bodyPr/>
        <a:lstStyle/>
        <a:p>
          <a:endParaRPr lang="en-US"/>
        </a:p>
      </dgm:t>
    </dgm:pt>
    <dgm:pt modelId="{77C347A7-DEDD-104D-9EF8-AF2E78D7ED4E}" type="sibTrans" cxnId="{2C185D6D-77DD-E749-AC5F-0D8909F89A6F}">
      <dgm:prSet/>
      <dgm:spPr/>
      <dgm:t>
        <a:bodyPr/>
        <a:lstStyle/>
        <a:p>
          <a:endParaRPr lang="en-US"/>
        </a:p>
      </dgm:t>
    </dgm:pt>
    <dgm:pt modelId="{4B389A01-B2B4-6C44-9296-B0C114323D83}">
      <dgm:prSet phldrT="[Text]" custT="1"/>
      <dgm:spPr/>
      <dgm:t>
        <a:bodyPr/>
        <a:lstStyle/>
        <a:p>
          <a:pPr marL="171450" lvl="1" indent="0" algn="l" defTabSz="844550" rtl="0">
            <a:lnSpc>
              <a:spcPct val="90000"/>
            </a:lnSpc>
            <a:spcBef>
              <a:spcPct val="0"/>
            </a:spcBef>
            <a:spcAft>
              <a:spcPct val="20000"/>
            </a:spcAft>
          </a:pPr>
          <a:endParaRPr lang="en-GB" sz="1900" u="none" kern="1200" dirty="0">
            <a:solidFill>
              <a:prstClr val="black">
                <a:hueOff val="0"/>
                <a:satOff val="0"/>
                <a:lumOff val="0"/>
                <a:alphaOff val="0"/>
              </a:prstClr>
            </a:solidFill>
            <a:latin typeface="Rockwell" panose="02060603020205020403"/>
            <a:ea typeface="+mn-ea"/>
            <a:cs typeface="+mn-cs"/>
          </a:endParaRPr>
        </a:p>
      </dgm:t>
    </dgm:pt>
    <dgm:pt modelId="{DF66D92A-A16C-7C4A-9A21-E5F299D5072E}" type="parTrans" cxnId="{13FD3137-D82A-D24D-9333-4F72DEDE12BB}">
      <dgm:prSet/>
      <dgm:spPr/>
      <dgm:t>
        <a:bodyPr/>
        <a:lstStyle/>
        <a:p>
          <a:endParaRPr lang="en-US"/>
        </a:p>
      </dgm:t>
    </dgm:pt>
    <dgm:pt modelId="{AD6907FE-E535-6041-9C5E-70A9BF2BAA95}" type="sibTrans" cxnId="{13FD3137-D82A-D24D-9333-4F72DEDE12BB}">
      <dgm:prSet/>
      <dgm:spPr/>
      <dgm:t>
        <a:bodyPr/>
        <a:lstStyle/>
        <a:p>
          <a:endParaRPr lang="en-US"/>
        </a:p>
      </dgm:t>
    </dgm:pt>
    <dgm:pt modelId="{8E6500A0-8A0E-4994-9B17-17CB10024C56}" type="pres">
      <dgm:prSet presAssocID="{047DDE8E-7F51-4DEF-8658-A39F964F70BC}" presName="linear" presStyleCnt="0">
        <dgm:presLayoutVars>
          <dgm:animLvl val="lvl"/>
          <dgm:resizeHandles val="exact"/>
        </dgm:presLayoutVars>
      </dgm:prSet>
      <dgm:spPr/>
    </dgm:pt>
    <dgm:pt modelId="{53EEBE88-7531-4A30-ABED-5A56ECA0256D}" type="pres">
      <dgm:prSet presAssocID="{B9B8E4A6-AAAF-45E4-8F22-D48D9B10F821}" presName="parentText" presStyleLbl="node1" presStyleIdx="0" presStyleCnt="1" custScaleY="67444">
        <dgm:presLayoutVars>
          <dgm:chMax val="0"/>
          <dgm:bulletEnabled val="1"/>
        </dgm:presLayoutVars>
      </dgm:prSet>
      <dgm:spPr/>
    </dgm:pt>
    <dgm:pt modelId="{A11FE09A-F6B2-46AF-AA69-473A3C100C52}" type="pres">
      <dgm:prSet presAssocID="{B9B8E4A6-AAAF-45E4-8F22-D48D9B10F821}" presName="childText" presStyleLbl="revTx" presStyleIdx="0" presStyleCnt="1" custScaleY="136874" custLinFactNeighborY="6402">
        <dgm:presLayoutVars>
          <dgm:bulletEnabled val="1"/>
        </dgm:presLayoutVars>
      </dgm:prSet>
      <dgm:spPr/>
    </dgm:pt>
  </dgm:ptLst>
  <dgm:cxnLst>
    <dgm:cxn modelId="{1330760B-5A9C-4A1A-82B0-B602F74AD8FB}" type="presOf" srcId="{EA574BAE-6D4C-4BC2-BCCF-2B89F91FF88C}" destId="{A11FE09A-F6B2-46AF-AA69-473A3C100C52}" srcOrd="0" destOrd="0" presId="urn:microsoft.com/office/officeart/2005/8/layout/vList2"/>
    <dgm:cxn modelId="{98DEB70D-3B9C-4147-BAFE-C17D460C23A9}" type="presOf" srcId="{B8E86419-554E-754E-8848-2CD5B77FB0E7}" destId="{A11FE09A-F6B2-46AF-AA69-473A3C100C52}" srcOrd="0" destOrd="8" presId="urn:microsoft.com/office/officeart/2005/8/layout/vList2"/>
    <dgm:cxn modelId="{6A95C230-129E-2444-A56F-0A0242F81A1F}" type="presOf" srcId="{F2D4E0D4-B774-A741-AD1A-4E98C7B82E2D}" destId="{A11FE09A-F6B2-46AF-AA69-473A3C100C52}" srcOrd="0" destOrd="9" presId="urn:microsoft.com/office/officeart/2005/8/layout/vList2"/>
    <dgm:cxn modelId="{13FD3137-D82A-D24D-9333-4F72DEDE12BB}" srcId="{B9B8E4A6-AAAF-45E4-8F22-D48D9B10F821}" destId="{4B389A01-B2B4-6C44-9296-B0C114323D83}" srcOrd="5" destOrd="0" parTransId="{DF66D92A-A16C-7C4A-9A21-E5F299D5072E}" sibTransId="{AD6907FE-E535-6041-9C5E-70A9BF2BAA95}"/>
    <dgm:cxn modelId="{E38A143D-0D2A-694C-947A-0FA9D8807510}" srcId="{B9B8E4A6-AAAF-45E4-8F22-D48D9B10F821}" destId="{2E6FFE77-D3DD-DB48-9277-90A50BFB2D62}" srcOrd="7" destOrd="0" parTransId="{E6D8A154-321C-904A-83A9-2D736F14CA8F}" sibTransId="{3E5161A6-34D0-F04E-972D-387F0A8DEE89}"/>
    <dgm:cxn modelId="{91E7F244-B5A5-B048-867C-909CAD59172D}" type="presOf" srcId="{FE060848-4448-EC48-AF04-03C8508B8482}" destId="{A11FE09A-F6B2-46AF-AA69-473A3C100C52}" srcOrd="0" destOrd="2" presId="urn:microsoft.com/office/officeart/2005/8/layout/vList2"/>
    <dgm:cxn modelId="{028C8D6B-0CD2-4694-8F53-2C7DB0C348A9}" type="presOf" srcId="{047DDE8E-7F51-4DEF-8658-A39F964F70BC}" destId="{8E6500A0-8A0E-4994-9B17-17CB10024C56}" srcOrd="0" destOrd="0" presId="urn:microsoft.com/office/officeart/2005/8/layout/vList2"/>
    <dgm:cxn modelId="{2C185D6D-77DD-E749-AC5F-0D8909F89A6F}" srcId="{B9B8E4A6-AAAF-45E4-8F22-D48D9B10F821}" destId="{7CEA90A7-8707-9040-BAFD-2DCF40B92E22}" srcOrd="6" destOrd="0" parTransId="{48BCF4CD-A919-C144-BDE5-694CA3651B8A}" sibTransId="{77C347A7-DEDD-104D-9EF8-AF2E78D7ED4E}"/>
    <dgm:cxn modelId="{C9D0C155-E920-B243-BF4E-F9690F4B472C}" srcId="{B9B8E4A6-AAAF-45E4-8F22-D48D9B10F821}" destId="{B8E86419-554E-754E-8848-2CD5B77FB0E7}" srcOrd="8" destOrd="0" parTransId="{3889F23C-2FB5-2F44-9638-09703D9BA8FB}" sibTransId="{54D21B15-3B3C-904A-BFA0-B588C200EDA8}"/>
    <dgm:cxn modelId="{8E8DBA76-9916-4F08-AAB9-1AA991446BF8}" srcId="{B9B8E4A6-AAAF-45E4-8F22-D48D9B10F821}" destId="{0A737D74-3775-48E3-B4A5-E655A924EF3A}" srcOrd="1" destOrd="0" parTransId="{475E4EF4-9B8C-4798-8AAE-CC17981CA2A1}" sibTransId="{20FC6513-8BB7-477F-9A0D-A8B308806C10}"/>
    <dgm:cxn modelId="{80F4D277-264A-4785-9EB8-07672453AD93}" type="presOf" srcId="{B9B8E4A6-AAAF-45E4-8F22-D48D9B10F821}" destId="{53EEBE88-7531-4A30-ABED-5A56ECA0256D}" srcOrd="0" destOrd="0" presId="urn:microsoft.com/office/officeart/2005/8/layout/vList2"/>
    <dgm:cxn modelId="{6BDE5078-53D7-B94F-BFA0-01B5B3AB33F6}" type="presOf" srcId="{7DD7CA4D-00EF-D54A-81E0-A6C12F40DFBF}" destId="{A11FE09A-F6B2-46AF-AA69-473A3C100C52}" srcOrd="0" destOrd="3" presId="urn:microsoft.com/office/officeart/2005/8/layout/vList2"/>
    <dgm:cxn modelId="{C7B04059-877F-4A78-8FAA-4F14F08AC291}" srcId="{B9B8E4A6-AAAF-45E4-8F22-D48D9B10F821}" destId="{EA574BAE-6D4C-4BC2-BCCF-2B89F91FF88C}" srcOrd="0" destOrd="0" parTransId="{5FC4DD04-FED5-41AE-819E-C3B651D16674}" sibTransId="{4E175268-E9B2-446A-A976-4CAE871AD826}"/>
    <dgm:cxn modelId="{54B8368E-ABD3-814D-9E7B-2091D1998381}" srcId="{B9B8E4A6-AAAF-45E4-8F22-D48D9B10F821}" destId="{7DD7CA4D-00EF-D54A-81E0-A6C12F40DFBF}" srcOrd="3" destOrd="0" parTransId="{72E132F9-4A24-E548-BB04-ABB3F98A22BD}" sibTransId="{20C95381-C198-2341-A77D-C946BCE7CA44}"/>
    <dgm:cxn modelId="{69F8698E-69D6-47CE-99EE-C8462FD074D5}" srcId="{047DDE8E-7F51-4DEF-8658-A39F964F70BC}" destId="{B9B8E4A6-AAAF-45E4-8F22-D48D9B10F821}" srcOrd="0" destOrd="0" parTransId="{9B2ECB87-8379-49B6-9F41-8A89D26B88FC}" sibTransId="{A551E895-FB4D-4A17-9C31-BB772A463616}"/>
    <dgm:cxn modelId="{FD4D1690-73F7-4F35-A920-386421182E9C}" type="presOf" srcId="{0A737D74-3775-48E3-B4A5-E655A924EF3A}" destId="{A11FE09A-F6B2-46AF-AA69-473A3C100C52}" srcOrd="0" destOrd="1" presId="urn:microsoft.com/office/officeart/2005/8/layout/vList2"/>
    <dgm:cxn modelId="{B855D796-8995-DA4C-B2B4-AFDDDC41D56E}" srcId="{B9B8E4A6-AAAF-45E4-8F22-D48D9B10F821}" destId="{F2D4E0D4-B774-A741-AD1A-4E98C7B82E2D}" srcOrd="9" destOrd="0" parTransId="{7D536A5A-4667-0245-8E14-A303C19F6C6E}" sibTransId="{58FB03F2-E5AD-AC4D-8AC0-D68E3F20E690}"/>
    <dgm:cxn modelId="{3BEEBA9D-90FB-7345-BF91-6D977A464AFD}" type="presOf" srcId="{2E6FFE77-D3DD-DB48-9277-90A50BFB2D62}" destId="{A11FE09A-F6B2-46AF-AA69-473A3C100C52}" srcOrd="0" destOrd="7" presId="urn:microsoft.com/office/officeart/2005/8/layout/vList2"/>
    <dgm:cxn modelId="{6054819E-FD31-E741-86E0-82A39B3C5C9C}" srcId="{B9B8E4A6-AAAF-45E4-8F22-D48D9B10F821}" destId="{FE060848-4448-EC48-AF04-03C8508B8482}" srcOrd="2" destOrd="0" parTransId="{2B54FAAC-A545-D14A-9C5E-06C3B1D19E9B}" sibTransId="{EF11317B-4CC8-5546-9041-A1FA44D6EDA5}"/>
    <dgm:cxn modelId="{FDD871A0-FFC9-204B-BC28-1A98D4A0BCB7}" type="presOf" srcId="{4B389A01-B2B4-6C44-9296-B0C114323D83}" destId="{A11FE09A-F6B2-46AF-AA69-473A3C100C52}" srcOrd="0" destOrd="5" presId="urn:microsoft.com/office/officeart/2005/8/layout/vList2"/>
    <dgm:cxn modelId="{5E6C68A9-AD95-40F8-B034-603748C49E14}" type="presOf" srcId="{40A52877-6772-4FF4-8B35-79F16B11D72F}" destId="{A11FE09A-F6B2-46AF-AA69-473A3C100C52}" srcOrd="0" destOrd="4" presId="urn:microsoft.com/office/officeart/2005/8/layout/vList2"/>
    <dgm:cxn modelId="{92F346CE-B161-4B08-9BB5-0759B9841EA2}" srcId="{B9B8E4A6-AAAF-45E4-8F22-D48D9B10F821}" destId="{40A52877-6772-4FF4-8B35-79F16B11D72F}" srcOrd="4" destOrd="0" parTransId="{B02C47A6-D2CA-4796-B714-ED68FC1BD9E4}" sibTransId="{7B6A231D-4475-4A16-9575-8A76EB715355}"/>
    <dgm:cxn modelId="{1097B6DD-1E87-004D-B68A-79F10B6BE809}" type="presOf" srcId="{7CEA90A7-8707-9040-BAFD-2DCF40B92E22}" destId="{A11FE09A-F6B2-46AF-AA69-473A3C100C52}" srcOrd="0" destOrd="6" presId="urn:microsoft.com/office/officeart/2005/8/layout/vList2"/>
    <dgm:cxn modelId="{BE28084A-AE62-46E0-9ABC-08FCB22798C5}" type="presParOf" srcId="{8E6500A0-8A0E-4994-9B17-17CB10024C56}" destId="{53EEBE88-7531-4A30-ABED-5A56ECA0256D}" srcOrd="0" destOrd="0" presId="urn:microsoft.com/office/officeart/2005/8/layout/vList2"/>
    <dgm:cxn modelId="{457CB43B-D75C-4F23-A002-8931A2E52FB2}" type="presParOf" srcId="{8E6500A0-8A0E-4994-9B17-17CB10024C56}" destId="{A11FE09A-F6B2-46AF-AA69-473A3C100C5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47DDE8E-7F51-4DEF-8658-A39F964F70BC}"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GB"/>
        </a:p>
      </dgm:t>
    </dgm:pt>
    <dgm:pt modelId="{B9B8E4A6-AAAF-45E4-8F22-D48D9B10F821}">
      <dgm:prSet phldrT="[Text]"/>
      <dgm:spPr/>
      <dgm:t>
        <a:bodyPr/>
        <a:lstStyle/>
        <a:p>
          <a:r>
            <a:rPr lang="en-GB" dirty="0"/>
            <a:t>ii- Angiotensin-converting enzyme inhibitors (ACEI)</a:t>
          </a:r>
        </a:p>
      </dgm:t>
    </dgm:pt>
    <dgm:pt modelId="{9B2ECB87-8379-49B6-9F41-8A89D26B88FC}" type="parTrans" cxnId="{69F8698E-69D6-47CE-99EE-C8462FD074D5}">
      <dgm:prSet/>
      <dgm:spPr/>
      <dgm:t>
        <a:bodyPr/>
        <a:lstStyle/>
        <a:p>
          <a:endParaRPr lang="en-GB"/>
        </a:p>
      </dgm:t>
    </dgm:pt>
    <dgm:pt modelId="{A551E895-FB4D-4A17-9C31-BB772A463616}" type="sibTrans" cxnId="{69F8698E-69D6-47CE-99EE-C8462FD074D5}">
      <dgm:prSet/>
      <dgm:spPr/>
      <dgm:t>
        <a:bodyPr/>
        <a:lstStyle/>
        <a:p>
          <a:endParaRPr lang="en-GB"/>
        </a:p>
      </dgm:t>
    </dgm:pt>
    <dgm:pt modelId="{0A737D74-3775-48E3-B4A5-E655A924EF3A}">
      <dgm:prSet phldrT="[Text]"/>
      <dgm:spPr/>
      <dgm:t>
        <a:bodyPr/>
        <a:lstStyle/>
        <a:p>
          <a:r>
            <a:rPr lang="en-GB" dirty="0"/>
            <a:t>Examples: Capto</a:t>
          </a:r>
          <a:r>
            <a:rPr lang="en-GB" u="sng" dirty="0"/>
            <a:t>pril</a:t>
          </a:r>
          <a:r>
            <a:rPr lang="en-GB" dirty="0"/>
            <a:t>, Lisino</a:t>
          </a:r>
          <a:r>
            <a:rPr lang="en-GB" u="sng" dirty="0"/>
            <a:t>pril</a:t>
          </a:r>
          <a:r>
            <a:rPr lang="en-GB" dirty="0"/>
            <a:t>, Enala</a:t>
          </a:r>
          <a:r>
            <a:rPr lang="en-GB" u="sng" dirty="0"/>
            <a:t>pril</a:t>
          </a:r>
          <a:r>
            <a:rPr lang="en-GB" dirty="0"/>
            <a:t>, Rami</a:t>
          </a:r>
          <a:r>
            <a:rPr lang="en-GB" u="sng" dirty="0"/>
            <a:t>pril</a:t>
          </a:r>
          <a:r>
            <a:rPr lang="en-GB" dirty="0"/>
            <a:t>.</a:t>
          </a:r>
        </a:p>
      </dgm:t>
    </dgm:pt>
    <dgm:pt modelId="{475E4EF4-9B8C-4798-8AAE-CC17981CA2A1}" type="parTrans" cxnId="{8E8DBA76-9916-4F08-AAB9-1AA991446BF8}">
      <dgm:prSet/>
      <dgm:spPr/>
      <dgm:t>
        <a:bodyPr/>
        <a:lstStyle/>
        <a:p>
          <a:endParaRPr lang="en-GB"/>
        </a:p>
      </dgm:t>
    </dgm:pt>
    <dgm:pt modelId="{20FC6513-8BB7-477F-9A0D-A8B308806C10}" type="sibTrans" cxnId="{8E8DBA76-9916-4F08-AAB9-1AA991446BF8}">
      <dgm:prSet/>
      <dgm:spPr/>
      <dgm:t>
        <a:bodyPr/>
        <a:lstStyle/>
        <a:p>
          <a:endParaRPr lang="en-GB"/>
        </a:p>
      </dgm:t>
    </dgm:pt>
    <dgm:pt modelId="{40A52877-6772-4FF4-8B35-79F16B11D72F}">
      <dgm:prSet phldrT="[Text]"/>
      <dgm:spPr/>
      <dgm:t>
        <a:bodyPr/>
        <a:lstStyle/>
        <a:p>
          <a:r>
            <a:rPr lang="en-GB" dirty="0"/>
            <a:t>Particularly effective when hypertension results from excess renin production (renovascular hypertension).</a:t>
          </a:r>
        </a:p>
      </dgm:t>
    </dgm:pt>
    <dgm:pt modelId="{B02C47A6-D2CA-4796-B714-ED68FC1BD9E4}" type="parTrans" cxnId="{92F346CE-B161-4B08-9BB5-0759B9841EA2}">
      <dgm:prSet/>
      <dgm:spPr/>
      <dgm:t>
        <a:bodyPr/>
        <a:lstStyle/>
        <a:p>
          <a:endParaRPr lang="en-GB"/>
        </a:p>
      </dgm:t>
    </dgm:pt>
    <dgm:pt modelId="{7B6A231D-4475-4A16-9575-8A76EB715355}" type="sibTrans" cxnId="{92F346CE-B161-4B08-9BB5-0759B9841EA2}">
      <dgm:prSet/>
      <dgm:spPr/>
      <dgm:t>
        <a:bodyPr/>
        <a:lstStyle/>
        <a:p>
          <a:endParaRPr lang="en-GB"/>
        </a:p>
      </dgm:t>
    </dgm:pt>
    <dgm:pt modelId="{98AADB5F-68D4-41A3-A7CE-58657CFD2EF1}">
      <dgm:prSet phldrT="[Text]"/>
      <dgm:spPr/>
      <dgm:t>
        <a:bodyPr/>
        <a:lstStyle/>
        <a:p>
          <a:endParaRPr lang="en-GB" dirty="0"/>
        </a:p>
      </dgm:t>
    </dgm:pt>
    <dgm:pt modelId="{6E863168-A79B-4839-B612-EC1667036ABF}" type="parTrans" cxnId="{4E685A29-8E15-4F5A-A41B-FA9B01448E47}">
      <dgm:prSet/>
      <dgm:spPr/>
      <dgm:t>
        <a:bodyPr/>
        <a:lstStyle/>
        <a:p>
          <a:endParaRPr lang="en-US"/>
        </a:p>
      </dgm:t>
    </dgm:pt>
    <dgm:pt modelId="{15C8F276-102E-42E6-9B73-4753C547DA7C}" type="sibTrans" cxnId="{4E685A29-8E15-4F5A-A41B-FA9B01448E47}">
      <dgm:prSet/>
      <dgm:spPr/>
      <dgm:t>
        <a:bodyPr/>
        <a:lstStyle/>
        <a:p>
          <a:endParaRPr lang="en-US"/>
        </a:p>
      </dgm:t>
    </dgm:pt>
    <dgm:pt modelId="{EA574BAE-6D4C-4BC2-BCCF-2B89F91FF88C}">
      <dgm:prSet phldrT="[Text]"/>
      <dgm:spPr/>
      <dgm:t>
        <a:bodyPr/>
        <a:lstStyle/>
        <a:p>
          <a:endParaRPr lang="en-GB" dirty="0"/>
        </a:p>
      </dgm:t>
    </dgm:pt>
    <dgm:pt modelId="{5FC4DD04-FED5-41AE-819E-C3B651D16674}" type="parTrans" cxnId="{C7B04059-877F-4A78-8FAA-4F14F08AC291}">
      <dgm:prSet/>
      <dgm:spPr/>
      <dgm:t>
        <a:bodyPr/>
        <a:lstStyle/>
        <a:p>
          <a:endParaRPr lang="en-US"/>
        </a:p>
      </dgm:t>
    </dgm:pt>
    <dgm:pt modelId="{4E175268-E9B2-446A-A976-4CAE871AD826}" type="sibTrans" cxnId="{C7B04059-877F-4A78-8FAA-4F14F08AC291}">
      <dgm:prSet/>
      <dgm:spPr/>
      <dgm:t>
        <a:bodyPr/>
        <a:lstStyle/>
        <a:p>
          <a:endParaRPr lang="en-US"/>
        </a:p>
      </dgm:t>
    </dgm:pt>
    <dgm:pt modelId="{8E6500A0-8A0E-4994-9B17-17CB10024C56}" type="pres">
      <dgm:prSet presAssocID="{047DDE8E-7F51-4DEF-8658-A39F964F70BC}" presName="linear" presStyleCnt="0">
        <dgm:presLayoutVars>
          <dgm:animLvl val="lvl"/>
          <dgm:resizeHandles val="exact"/>
        </dgm:presLayoutVars>
      </dgm:prSet>
      <dgm:spPr/>
    </dgm:pt>
    <dgm:pt modelId="{53EEBE88-7531-4A30-ABED-5A56ECA0256D}" type="pres">
      <dgm:prSet presAssocID="{B9B8E4A6-AAAF-45E4-8F22-D48D9B10F821}" presName="parentText" presStyleLbl="node1" presStyleIdx="0" presStyleCnt="1" custScaleY="67444">
        <dgm:presLayoutVars>
          <dgm:chMax val="0"/>
          <dgm:bulletEnabled val="1"/>
        </dgm:presLayoutVars>
      </dgm:prSet>
      <dgm:spPr/>
    </dgm:pt>
    <dgm:pt modelId="{A11FE09A-F6B2-46AF-AA69-473A3C100C52}" type="pres">
      <dgm:prSet presAssocID="{B9B8E4A6-AAAF-45E4-8F22-D48D9B10F821}" presName="childText" presStyleLbl="revTx" presStyleIdx="0" presStyleCnt="1" custScaleY="136874">
        <dgm:presLayoutVars>
          <dgm:bulletEnabled val="1"/>
        </dgm:presLayoutVars>
      </dgm:prSet>
      <dgm:spPr/>
    </dgm:pt>
  </dgm:ptLst>
  <dgm:cxnLst>
    <dgm:cxn modelId="{1330760B-5A9C-4A1A-82B0-B602F74AD8FB}" type="presOf" srcId="{EA574BAE-6D4C-4BC2-BCCF-2B89F91FF88C}" destId="{A11FE09A-F6B2-46AF-AA69-473A3C100C52}" srcOrd="0" destOrd="0" presId="urn:microsoft.com/office/officeart/2005/8/layout/vList2"/>
    <dgm:cxn modelId="{4CA97E1C-6986-4631-98AA-2B420631D755}" type="presOf" srcId="{98AADB5F-68D4-41A3-A7CE-58657CFD2EF1}" destId="{A11FE09A-F6B2-46AF-AA69-473A3C100C52}" srcOrd="0" destOrd="2" presId="urn:microsoft.com/office/officeart/2005/8/layout/vList2"/>
    <dgm:cxn modelId="{4E685A29-8E15-4F5A-A41B-FA9B01448E47}" srcId="{B9B8E4A6-AAAF-45E4-8F22-D48D9B10F821}" destId="{98AADB5F-68D4-41A3-A7CE-58657CFD2EF1}" srcOrd="2" destOrd="0" parTransId="{6E863168-A79B-4839-B612-EC1667036ABF}" sibTransId="{15C8F276-102E-42E6-9B73-4753C547DA7C}"/>
    <dgm:cxn modelId="{028C8D6B-0CD2-4694-8F53-2C7DB0C348A9}" type="presOf" srcId="{047DDE8E-7F51-4DEF-8658-A39F964F70BC}" destId="{8E6500A0-8A0E-4994-9B17-17CB10024C56}" srcOrd="0" destOrd="0" presId="urn:microsoft.com/office/officeart/2005/8/layout/vList2"/>
    <dgm:cxn modelId="{8E8DBA76-9916-4F08-AAB9-1AA991446BF8}" srcId="{B9B8E4A6-AAAF-45E4-8F22-D48D9B10F821}" destId="{0A737D74-3775-48E3-B4A5-E655A924EF3A}" srcOrd="1" destOrd="0" parTransId="{475E4EF4-9B8C-4798-8AAE-CC17981CA2A1}" sibTransId="{20FC6513-8BB7-477F-9A0D-A8B308806C10}"/>
    <dgm:cxn modelId="{80F4D277-264A-4785-9EB8-07672453AD93}" type="presOf" srcId="{B9B8E4A6-AAAF-45E4-8F22-D48D9B10F821}" destId="{53EEBE88-7531-4A30-ABED-5A56ECA0256D}" srcOrd="0" destOrd="0" presId="urn:microsoft.com/office/officeart/2005/8/layout/vList2"/>
    <dgm:cxn modelId="{C7B04059-877F-4A78-8FAA-4F14F08AC291}" srcId="{B9B8E4A6-AAAF-45E4-8F22-D48D9B10F821}" destId="{EA574BAE-6D4C-4BC2-BCCF-2B89F91FF88C}" srcOrd="0" destOrd="0" parTransId="{5FC4DD04-FED5-41AE-819E-C3B651D16674}" sibTransId="{4E175268-E9B2-446A-A976-4CAE871AD826}"/>
    <dgm:cxn modelId="{69F8698E-69D6-47CE-99EE-C8462FD074D5}" srcId="{047DDE8E-7F51-4DEF-8658-A39F964F70BC}" destId="{B9B8E4A6-AAAF-45E4-8F22-D48D9B10F821}" srcOrd="0" destOrd="0" parTransId="{9B2ECB87-8379-49B6-9F41-8A89D26B88FC}" sibTransId="{A551E895-FB4D-4A17-9C31-BB772A463616}"/>
    <dgm:cxn modelId="{FD4D1690-73F7-4F35-A920-386421182E9C}" type="presOf" srcId="{0A737D74-3775-48E3-B4A5-E655A924EF3A}" destId="{A11FE09A-F6B2-46AF-AA69-473A3C100C52}" srcOrd="0" destOrd="1" presId="urn:microsoft.com/office/officeart/2005/8/layout/vList2"/>
    <dgm:cxn modelId="{5E6C68A9-AD95-40F8-B034-603748C49E14}" type="presOf" srcId="{40A52877-6772-4FF4-8B35-79F16B11D72F}" destId="{A11FE09A-F6B2-46AF-AA69-473A3C100C52}" srcOrd="0" destOrd="3" presId="urn:microsoft.com/office/officeart/2005/8/layout/vList2"/>
    <dgm:cxn modelId="{92F346CE-B161-4B08-9BB5-0759B9841EA2}" srcId="{B9B8E4A6-AAAF-45E4-8F22-D48D9B10F821}" destId="{40A52877-6772-4FF4-8B35-79F16B11D72F}" srcOrd="3" destOrd="0" parTransId="{B02C47A6-D2CA-4796-B714-ED68FC1BD9E4}" sibTransId="{7B6A231D-4475-4A16-9575-8A76EB715355}"/>
    <dgm:cxn modelId="{BE28084A-AE62-46E0-9ABC-08FCB22798C5}" type="presParOf" srcId="{8E6500A0-8A0E-4994-9B17-17CB10024C56}" destId="{53EEBE88-7531-4A30-ABED-5A56ECA0256D}" srcOrd="0" destOrd="0" presId="urn:microsoft.com/office/officeart/2005/8/layout/vList2"/>
    <dgm:cxn modelId="{457CB43B-D75C-4F23-A002-8931A2E52FB2}" type="presParOf" srcId="{8E6500A0-8A0E-4994-9B17-17CB10024C56}" destId="{A11FE09A-F6B2-46AF-AA69-473A3C100C5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47DDE8E-7F51-4DEF-8658-A39F964F70BC}"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GB"/>
        </a:p>
      </dgm:t>
    </dgm:pt>
    <dgm:pt modelId="{B9B8E4A6-AAAF-45E4-8F22-D48D9B10F821}">
      <dgm:prSet phldrT="[Text]"/>
      <dgm:spPr/>
      <dgm:t>
        <a:bodyPr/>
        <a:lstStyle/>
        <a:p>
          <a:r>
            <a:rPr lang="en-GB" dirty="0"/>
            <a:t>ii- Angiotensin-converting enzyme inhibitors (ACEI)</a:t>
          </a:r>
        </a:p>
      </dgm:t>
    </dgm:pt>
    <dgm:pt modelId="{9B2ECB87-8379-49B6-9F41-8A89D26B88FC}" type="parTrans" cxnId="{69F8698E-69D6-47CE-99EE-C8462FD074D5}">
      <dgm:prSet/>
      <dgm:spPr/>
      <dgm:t>
        <a:bodyPr/>
        <a:lstStyle/>
        <a:p>
          <a:endParaRPr lang="en-GB"/>
        </a:p>
      </dgm:t>
    </dgm:pt>
    <dgm:pt modelId="{A551E895-FB4D-4A17-9C31-BB772A463616}" type="sibTrans" cxnId="{69F8698E-69D6-47CE-99EE-C8462FD074D5}">
      <dgm:prSet/>
      <dgm:spPr/>
      <dgm:t>
        <a:bodyPr/>
        <a:lstStyle/>
        <a:p>
          <a:endParaRPr lang="en-GB"/>
        </a:p>
      </dgm:t>
    </dgm:pt>
    <dgm:pt modelId="{0A737D74-3775-48E3-B4A5-E655A924EF3A}">
      <dgm:prSet phldrT="[Text]" custT="1"/>
      <dgm:spPr/>
      <dgm:t>
        <a:bodyPr/>
        <a:lstStyle/>
        <a:p>
          <a:pPr>
            <a:buNone/>
          </a:pPr>
          <a:r>
            <a:rPr lang="en-GB" sz="2800" b="1" u="sng" dirty="0">
              <a:effectLst>
                <a:outerShdw blurRad="38100" dist="38100" dir="2700000" algn="tl">
                  <a:srgbClr val="000000">
                    <a:alpha val="43137"/>
                  </a:srgbClr>
                </a:outerShdw>
              </a:effectLst>
            </a:rPr>
            <a:t>Pharmacokinetics:</a:t>
          </a:r>
        </a:p>
      </dgm:t>
    </dgm:pt>
    <dgm:pt modelId="{475E4EF4-9B8C-4798-8AAE-CC17981CA2A1}" type="parTrans" cxnId="{8E8DBA76-9916-4F08-AAB9-1AA991446BF8}">
      <dgm:prSet/>
      <dgm:spPr/>
      <dgm:t>
        <a:bodyPr/>
        <a:lstStyle/>
        <a:p>
          <a:endParaRPr lang="en-GB"/>
        </a:p>
      </dgm:t>
    </dgm:pt>
    <dgm:pt modelId="{20FC6513-8BB7-477F-9A0D-A8B308806C10}" type="sibTrans" cxnId="{8E8DBA76-9916-4F08-AAB9-1AA991446BF8}">
      <dgm:prSet/>
      <dgm:spPr/>
      <dgm:t>
        <a:bodyPr/>
        <a:lstStyle/>
        <a:p>
          <a:endParaRPr lang="en-GB"/>
        </a:p>
      </dgm:t>
    </dgm:pt>
    <dgm:pt modelId="{59650BD4-3080-4685-B7A0-0BA653F03024}">
      <dgm:prSet phldrT="[Text]" custT="1"/>
      <dgm:spPr/>
      <dgm:t>
        <a:bodyPr/>
        <a:lstStyle/>
        <a:p>
          <a:r>
            <a:rPr lang="en-GB" sz="1800" dirty="0"/>
            <a:t>Polar, excreted in urine.</a:t>
          </a:r>
        </a:p>
      </dgm:t>
    </dgm:pt>
    <dgm:pt modelId="{DD203311-8DB0-49A2-AD65-DA2DFDEA52CB}" type="parTrans" cxnId="{5DC46D04-B0DC-414E-B946-C4A81306EA4E}">
      <dgm:prSet/>
      <dgm:spPr/>
      <dgm:t>
        <a:bodyPr/>
        <a:lstStyle/>
        <a:p>
          <a:endParaRPr lang="en-GB"/>
        </a:p>
      </dgm:t>
    </dgm:pt>
    <dgm:pt modelId="{214D687E-6C01-48AA-B84F-8A532AD15117}" type="sibTrans" cxnId="{5DC46D04-B0DC-414E-B946-C4A81306EA4E}">
      <dgm:prSet/>
      <dgm:spPr/>
      <dgm:t>
        <a:bodyPr/>
        <a:lstStyle/>
        <a:p>
          <a:endParaRPr lang="en-GB"/>
        </a:p>
      </dgm:t>
    </dgm:pt>
    <dgm:pt modelId="{01DE66A2-775E-4106-81A7-957A90CF7897}">
      <dgm:prSet phldrT="[Text]" custT="1"/>
      <dgm:spPr/>
      <dgm:t>
        <a:bodyPr/>
        <a:lstStyle/>
        <a:p>
          <a:r>
            <a:rPr lang="en-GB" sz="1800" dirty="0"/>
            <a:t>Do not cross BBB.</a:t>
          </a:r>
        </a:p>
      </dgm:t>
    </dgm:pt>
    <dgm:pt modelId="{B0E4F375-32A5-497E-861F-B344E8B01C0C}" type="parTrans" cxnId="{16476184-B359-49C9-8F98-61CEEC851051}">
      <dgm:prSet/>
      <dgm:spPr/>
      <dgm:t>
        <a:bodyPr/>
        <a:lstStyle/>
        <a:p>
          <a:endParaRPr lang="en-GB"/>
        </a:p>
      </dgm:t>
    </dgm:pt>
    <dgm:pt modelId="{9A285622-C7C5-40BC-A6C3-76C4AE6102B7}" type="sibTrans" cxnId="{16476184-B359-49C9-8F98-61CEEC851051}">
      <dgm:prSet/>
      <dgm:spPr/>
      <dgm:t>
        <a:bodyPr/>
        <a:lstStyle/>
        <a:p>
          <a:endParaRPr lang="en-GB"/>
        </a:p>
      </dgm:t>
    </dgm:pt>
    <dgm:pt modelId="{FB568F95-AB26-4A51-8910-466F6F540640}">
      <dgm:prSet phldrT="[Text]" custT="1"/>
      <dgm:spPr/>
      <dgm:t>
        <a:bodyPr/>
        <a:lstStyle/>
        <a:p>
          <a:r>
            <a:rPr lang="en-GB" sz="1800" dirty="0"/>
            <a:t>Have a long half-life &amp; given once daily.</a:t>
          </a:r>
        </a:p>
      </dgm:t>
    </dgm:pt>
    <dgm:pt modelId="{D8DE2696-2417-4836-AD59-90279F25844B}" type="parTrans" cxnId="{D5F74361-0A57-4AA3-B8E4-7C1228542B24}">
      <dgm:prSet/>
      <dgm:spPr/>
      <dgm:t>
        <a:bodyPr/>
        <a:lstStyle/>
        <a:p>
          <a:endParaRPr lang="en-GB"/>
        </a:p>
      </dgm:t>
    </dgm:pt>
    <dgm:pt modelId="{ABC4B631-7434-4AF7-8F9E-798291FA0BEC}" type="sibTrans" cxnId="{D5F74361-0A57-4AA3-B8E4-7C1228542B24}">
      <dgm:prSet/>
      <dgm:spPr/>
      <dgm:t>
        <a:bodyPr/>
        <a:lstStyle/>
        <a:p>
          <a:endParaRPr lang="en-GB"/>
        </a:p>
      </dgm:t>
    </dgm:pt>
    <dgm:pt modelId="{5250FF20-B019-46FA-8885-A748D8BCA414}">
      <dgm:prSet phldrT="[Text]" custT="1"/>
      <dgm:spPr/>
      <dgm:t>
        <a:bodyPr/>
        <a:lstStyle/>
        <a:p>
          <a:r>
            <a:rPr lang="en-GB" sz="1800" dirty="0"/>
            <a:t>Rapidly absorbed from GIT after oral administration.</a:t>
          </a:r>
        </a:p>
      </dgm:t>
    </dgm:pt>
    <dgm:pt modelId="{7B25511F-C190-454F-9AE8-74EBE7358801}" type="parTrans" cxnId="{DD15CA7F-37FD-41A4-898C-A4F00DBDA080}">
      <dgm:prSet/>
      <dgm:spPr/>
      <dgm:t>
        <a:bodyPr/>
        <a:lstStyle/>
        <a:p>
          <a:endParaRPr lang="en-GB"/>
        </a:p>
      </dgm:t>
    </dgm:pt>
    <dgm:pt modelId="{2E06D9E1-D2ED-4ABD-8969-BC8146DB0598}" type="sibTrans" cxnId="{DD15CA7F-37FD-41A4-898C-A4F00DBDA080}">
      <dgm:prSet/>
      <dgm:spPr/>
      <dgm:t>
        <a:bodyPr/>
        <a:lstStyle/>
        <a:p>
          <a:endParaRPr lang="en-GB"/>
        </a:p>
      </dgm:t>
    </dgm:pt>
    <dgm:pt modelId="{0118A608-35C9-45A2-9FEC-9BE6A2E5987E}">
      <dgm:prSet custT="1"/>
      <dgm:spPr/>
      <dgm:t>
        <a:bodyPr/>
        <a:lstStyle/>
        <a:p>
          <a:r>
            <a:rPr lang="en-GB" sz="1800" dirty="0"/>
            <a:t>Food reduces their bioavailability.</a:t>
          </a:r>
        </a:p>
      </dgm:t>
    </dgm:pt>
    <dgm:pt modelId="{1FB5B2A9-055C-4A77-A81D-963408B25AE0}" type="parTrans" cxnId="{8CB07C6D-2E5F-4028-B82E-9FB716EE88CB}">
      <dgm:prSet/>
      <dgm:spPr/>
      <dgm:t>
        <a:bodyPr/>
        <a:lstStyle/>
        <a:p>
          <a:endParaRPr lang="en-GB"/>
        </a:p>
      </dgm:t>
    </dgm:pt>
    <dgm:pt modelId="{0FF5DCCE-D359-4CA6-8155-CD5FCCAD7FCE}" type="sibTrans" cxnId="{8CB07C6D-2E5F-4028-B82E-9FB716EE88CB}">
      <dgm:prSet/>
      <dgm:spPr/>
      <dgm:t>
        <a:bodyPr/>
        <a:lstStyle/>
        <a:p>
          <a:endParaRPr lang="en-GB"/>
        </a:p>
      </dgm:t>
    </dgm:pt>
    <dgm:pt modelId="{D36D90BD-608D-446E-BEB9-533A331E7B6D}">
      <dgm:prSet custT="1"/>
      <dgm:spPr/>
      <dgm:t>
        <a:bodyPr/>
        <a:lstStyle/>
        <a:p>
          <a:r>
            <a:rPr lang="en-GB" sz="1800" dirty="0"/>
            <a:t>It takes 2-4 weeks to see the full antihypertensive effect of ACEIs.</a:t>
          </a:r>
        </a:p>
      </dgm:t>
    </dgm:pt>
    <dgm:pt modelId="{6344DEDF-7EB9-40A0-B503-83D44C2FAD21}" type="parTrans" cxnId="{2A0BB7E7-6D02-4613-89F6-21ED05B820C6}">
      <dgm:prSet/>
      <dgm:spPr/>
      <dgm:t>
        <a:bodyPr/>
        <a:lstStyle/>
        <a:p>
          <a:endParaRPr lang="en-GB"/>
        </a:p>
      </dgm:t>
    </dgm:pt>
    <dgm:pt modelId="{705D7252-469E-4FA3-B581-4C070CD9F6D6}" type="sibTrans" cxnId="{2A0BB7E7-6D02-4613-89F6-21ED05B820C6}">
      <dgm:prSet/>
      <dgm:spPr/>
      <dgm:t>
        <a:bodyPr/>
        <a:lstStyle/>
        <a:p>
          <a:endParaRPr lang="en-GB"/>
        </a:p>
      </dgm:t>
    </dgm:pt>
    <dgm:pt modelId="{BD0E29DD-098B-4403-9CE6-7E3612204F5E}">
      <dgm:prSet custT="1"/>
      <dgm:spPr/>
      <dgm:t>
        <a:bodyPr/>
        <a:lstStyle/>
        <a:p>
          <a:r>
            <a:rPr lang="en-GB" sz="1800" dirty="0"/>
            <a:t>Enalaprilat is the active metabolite of enalapril given by </a:t>
          </a:r>
          <a:r>
            <a:rPr lang="en-GB" sz="1800" dirty="0" err="1"/>
            <a:t>i.v.</a:t>
          </a:r>
          <a:r>
            <a:rPr lang="en-GB" sz="1800" dirty="0"/>
            <a:t> route in hypertensive emergency.</a:t>
          </a:r>
        </a:p>
      </dgm:t>
    </dgm:pt>
    <dgm:pt modelId="{0A8B3D81-D4E8-49AF-9351-E041CA014647}" type="parTrans" cxnId="{F891158B-262A-401C-8DFA-016A56CFE481}">
      <dgm:prSet/>
      <dgm:spPr/>
      <dgm:t>
        <a:bodyPr/>
        <a:lstStyle/>
        <a:p>
          <a:endParaRPr lang="en-GB"/>
        </a:p>
      </dgm:t>
    </dgm:pt>
    <dgm:pt modelId="{6AF011CC-F14A-4041-A58D-E8ABA79D55F9}" type="sibTrans" cxnId="{F891158B-262A-401C-8DFA-016A56CFE481}">
      <dgm:prSet/>
      <dgm:spPr/>
      <dgm:t>
        <a:bodyPr/>
        <a:lstStyle/>
        <a:p>
          <a:endParaRPr lang="en-GB"/>
        </a:p>
      </dgm:t>
    </dgm:pt>
    <dgm:pt modelId="{6748BBBC-EC34-40C5-BC1A-6076DC3EFD9A}">
      <dgm:prSet custT="1"/>
      <dgm:spPr/>
      <dgm:t>
        <a:bodyPr/>
        <a:lstStyle/>
        <a:p>
          <a:r>
            <a:rPr lang="en-GB" sz="1800" dirty="0"/>
            <a:t>Enalapril &amp; ramipril are prodrugs.</a:t>
          </a:r>
        </a:p>
      </dgm:t>
    </dgm:pt>
    <dgm:pt modelId="{35C822B8-16C6-4810-BF18-6D17943B8DC3}" type="parTrans" cxnId="{DF243F8F-D4AA-4AE4-8B5B-88804B42B5DA}">
      <dgm:prSet/>
      <dgm:spPr/>
    </dgm:pt>
    <dgm:pt modelId="{1AF3D7A0-1735-4C41-9145-C86E71503C2B}" type="sibTrans" cxnId="{DF243F8F-D4AA-4AE4-8B5B-88804B42B5DA}">
      <dgm:prSet/>
      <dgm:spPr/>
    </dgm:pt>
    <dgm:pt modelId="{8E6500A0-8A0E-4994-9B17-17CB10024C56}" type="pres">
      <dgm:prSet presAssocID="{047DDE8E-7F51-4DEF-8658-A39F964F70BC}" presName="linear" presStyleCnt="0">
        <dgm:presLayoutVars>
          <dgm:animLvl val="lvl"/>
          <dgm:resizeHandles val="exact"/>
        </dgm:presLayoutVars>
      </dgm:prSet>
      <dgm:spPr/>
    </dgm:pt>
    <dgm:pt modelId="{53EEBE88-7531-4A30-ABED-5A56ECA0256D}" type="pres">
      <dgm:prSet presAssocID="{B9B8E4A6-AAAF-45E4-8F22-D48D9B10F821}" presName="parentText" presStyleLbl="node1" presStyleIdx="0" presStyleCnt="1" custScaleY="83993">
        <dgm:presLayoutVars>
          <dgm:chMax val="0"/>
          <dgm:bulletEnabled val="1"/>
        </dgm:presLayoutVars>
      </dgm:prSet>
      <dgm:spPr/>
    </dgm:pt>
    <dgm:pt modelId="{A11FE09A-F6B2-46AF-AA69-473A3C100C52}" type="pres">
      <dgm:prSet presAssocID="{B9B8E4A6-AAAF-45E4-8F22-D48D9B10F821}" presName="childText" presStyleLbl="revTx" presStyleIdx="0" presStyleCnt="1" custScaleY="122833" custLinFactNeighborX="-324" custLinFactNeighborY="2692">
        <dgm:presLayoutVars>
          <dgm:bulletEnabled val="1"/>
        </dgm:presLayoutVars>
      </dgm:prSet>
      <dgm:spPr/>
    </dgm:pt>
  </dgm:ptLst>
  <dgm:cxnLst>
    <dgm:cxn modelId="{5DC46D04-B0DC-414E-B946-C4A81306EA4E}" srcId="{B9B8E4A6-AAAF-45E4-8F22-D48D9B10F821}" destId="{59650BD4-3080-4685-B7A0-0BA653F03024}" srcOrd="1" destOrd="0" parTransId="{DD203311-8DB0-49A2-AD65-DA2DFDEA52CB}" sibTransId="{214D687E-6C01-48AA-B84F-8A532AD15117}"/>
    <dgm:cxn modelId="{D1ABD806-04F4-4B33-971A-1E73C127172C}" type="presOf" srcId="{6748BBBC-EC34-40C5-BC1A-6076DC3EFD9A}" destId="{A11FE09A-F6B2-46AF-AA69-473A3C100C52}" srcOrd="0" destOrd="7" presId="urn:microsoft.com/office/officeart/2005/8/layout/vList2"/>
    <dgm:cxn modelId="{6BBF9212-DB8D-4DCC-83EB-3EEE4CCC255B}" type="presOf" srcId="{D36D90BD-608D-446E-BEB9-533A331E7B6D}" destId="{A11FE09A-F6B2-46AF-AA69-473A3C100C52}" srcOrd="0" destOrd="6" presId="urn:microsoft.com/office/officeart/2005/8/layout/vList2"/>
    <dgm:cxn modelId="{D5F74361-0A57-4AA3-B8E4-7C1228542B24}" srcId="{B9B8E4A6-AAAF-45E4-8F22-D48D9B10F821}" destId="{FB568F95-AB26-4A51-8910-466F6F540640}" srcOrd="3" destOrd="0" parTransId="{D8DE2696-2417-4836-AD59-90279F25844B}" sibTransId="{ABC4B631-7434-4AF7-8F9E-798291FA0BEC}"/>
    <dgm:cxn modelId="{028C8D6B-0CD2-4694-8F53-2C7DB0C348A9}" type="presOf" srcId="{047DDE8E-7F51-4DEF-8658-A39F964F70BC}" destId="{8E6500A0-8A0E-4994-9B17-17CB10024C56}" srcOrd="0" destOrd="0" presId="urn:microsoft.com/office/officeart/2005/8/layout/vList2"/>
    <dgm:cxn modelId="{8CB07C6D-2E5F-4028-B82E-9FB716EE88CB}" srcId="{B9B8E4A6-AAAF-45E4-8F22-D48D9B10F821}" destId="{0118A608-35C9-45A2-9FEC-9BE6A2E5987E}" srcOrd="5" destOrd="0" parTransId="{1FB5B2A9-055C-4A77-A81D-963408B25AE0}" sibTransId="{0FF5DCCE-D359-4CA6-8155-CD5FCCAD7FCE}"/>
    <dgm:cxn modelId="{A4D32B53-FE2F-4CE2-B712-BE7AB896E273}" type="presOf" srcId="{59650BD4-3080-4685-B7A0-0BA653F03024}" destId="{A11FE09A-F6B2-46AF-AA69-473A3C100C52}" srcOrd="0" destOrd="1" presId="urn:microsoft.com/office/officeart/2005/8/layout/vList2"/>
    <dgm:cxn modelId="{8E8DBA76-9916-4F08-AAB9-1AA991446BF8}" srcId="{B9B8E4A6-AAAF-45E4-8F22-D48D9B10F821}" destId="{0A737D74-3775-48E3-B4A5-E655A924EF3A}" srcOrd="0" destOrd="0" parTransId="{475E4EF4-9B8C-4798-8AAE-CC17981CA2A1}" sibTransId="{20FC6513-8BB7-477F-9A0D-A8B308806C10}"/>
    <dgm:cxn modelId="{80F4D277-264A-4785-9EB8-07672453AD93}" type="presOf" srcId="{B9B8E4A6-AAAF-45E4-8F22-D48D9B10F821}" destId="{53EEBE88-7531-4A30-ABED-5A56ECA0256D}" srcOrd="0" destOrd="0" presId="urn:microsoft.com/office/officeart/2005/8/layout/vList2"/>
    <dgm:cxn modelId="{DD15CA7F-37FD-41A4-898C-A4F00DBDA080}" srcId="{B9B8E4A6-AAAF-45E4-8F22-D48D9B10F821}" destId="{5250FF20-B019-46FA-8885-A748D8BCA414}" srcOrd="4" destOrd="0" parTransId="{7B25511F-C190-454F-9AE8-74EBE7358801}" sibTransId="{2E06D9E1-D2ED-4ABD-8969-BC8146DB0598}"/>
    <dgm:cxn modelId="{16476184-B359-49C9-8F98-61CEEC851051}" srcId="{B9B8E4A6-AAAF-45E4-8F22-D48D9B10F821}" destId="{01DE66A2-775E-4106-81A7-957A90CF7897}" srcOrd="2" destOrd="0" parTransId="{B0E4F375-32A5-497E-861F-B344E8B01C0C}" sibTransId="{9A285622-C7C5-40BC-A6C3-76C4AE6102B7}"/>
    <dgm:cxn modelId="{F891158B-262A-401C-8DFA-016A56CFE481}" srcId="{B9B8E4A6-AAAF-45E4-8F22-D48D9B10F821}" destId="{BD0E29DD-098B-4403-9CE6-7E3612204F5E}" srcOrd="8" destOrd="0" parTransId="{0A8B3D81-D4E8-49AF-9351-E041CA014647}" sibTransId="{6AF011CC-F14A-4041-A58D-E8ABA79D55F9}"/>
    <dgm:cxn modelId="{69F8698E-69D6-47CE-99EE-C8462FD074D5}" srcId="{047DDE8E-7F51-4DEF-8658-A39F964F70BC}" destId="{B9B8E4A6-AAAF-45E4-8F22-D48D9B10F821}" srcOrd="0" destOrd="0" parTransId="{9B2ECB87-8379-49B6-9F41-8A89D26B88FC}" sibTransId="{A551E895-FB4D-4A17-9C31-BB772A463616}"/>
    <dgm:cxn modelId="{DF243F8F-D4AA-4AE4-8B5B-88804B42B5DA}" srcId="{B9B8E4A6-AAAF-45E4-8F22-D48D9B10F821}" destId="{6748BBBC-EC34-40C5-BC1A-6076DC3EFD9A}" srcOrd="7" destOrd="0" parTransId="{35C822B8-16C6-4810-BF18-6D17943B8DC3}" sibTransId="{1AF3D7A0-1735-4C41-9145-C86E71503C2B}"/>
    <dgm:cxn modelId="{FD4D1690-73F7-4F35-A920-386421182E9C}" type="presOf" srcId="{0A737D74-3775-48E3-B4A5-E655A924EF3A}" destId="{A11FE09A-F6B2-46AF-AA69-473A3C100C52}" srcOrd="0" destOrd="0" presId="urn:microsoft.com/office/officeart/2005/8/layout/vList2"/>
    <dgm:cxn modelId="{F0A74B97-8F27-44C8-92CD-391CD8D7C76F}" type="presOf" srcId="{01DE66A2-775E-4106-81A7-957A90CF7897}" destId="{A11FE09A-F6B2-46AF-AA69-473A3C100C52}" srcOrd="0" destOrd="2" presId="urn:microsoft.com/office/officeart/2005/8/layout/vList2"/>
    <dgm:cxn modelId="{6CFE7897-7DFB-4B87-8DC7-437516B0E9DD}" type="presOf" srcId="{5250FF20-B019-46FA-8885-A748D8BCA414}" destId="{A11FE09A-F6B2-46AF-AA69-473A3C100C52}" srcOrd="0" destOrd="4" presId="urn:microsoft.com/office/officeart/2005/8/layout/vList2"/>
    <dgm:cxn modelId="{8F6C00C3-CD5B-4F89-ACAD-3C0115E7DCFB}" type="presOf" srcId="{BD0E29DD-098B-4403-9CE6-7E3612204F5E}" destId="{A11FE09A-F6B2-46AF-AA69-473A3C100C52}" srcOrd="0" destOrd="8" presId="urn:microsoft.com/office/officeart/2005/8/layout/vList2"/>
    <dgm:cxn modelId="{79A19FC3-2D98-4C0D-A902-9C8DF81BEC6C}" type="presOf" srcId="{FB568F95-AB26-4A51-8910-466F6F540640}" destId="{A11FE09A-F6B2-46AF-AA69-473A3C100C52}" srcOrd="0" destOrd="3" presId="urn:microsoft.com/office/officeart/2005/8/layout/vList2"/>
    <dgm:cxn modelId="{2A0BB7E7-6D02-4613-89F6-21ED05B820C6}" srcId="{B9B8E4A6-AAAF-45E4-8F22-D48D9B10F821}" destId="{D36D90BD-608D-446E-BEB9-533A331E7B6D}" srcOrd="6" destOrd="0" parTransId="{6344DEDF-7EB9-40A0-B503-83D44C2FAD21}" sibTransId="{705D7252-469E-4FA3-B581-4C070CD9F6D6}"/>
    <dgm:cxn modelId="{E11E51FC-1A39-4EA7-A47F-0BFFDCE6FD63}" type="presOf" srcId="{0118A608-35C9-45A2-9FEC-9BE6A2E5987E}" destId="{A11FE09A-F6B2-46AF-AA69-473A3C100C52}" srcOrd="0" destOrd="5" presId="urn:microsoft.com/office/officeart/2005/8/layout/vList2"/>
    <dgm:cxn modelId="{BE28084A-AE62-46E0-9ABC-08FCB22798C5}" type="presParOf" srcId="{8E6500A0-8A0E-4994-9B17-17CB10024C56}" destId="{53EEBE88-7531-4A30-ABED-5A56ECA0256D}" srcOrd="0" destOrd="0" presId="urn:microsoft.com/office/officeart/2005/8/layout/vList2"/>
    <dgm:cxn modelId="{457CB43B-D75C-4F23-A002-8931A2E52FB2}" type="presParOf" srcId="{8E6500A0-8A0E-4994-9B17-17CB10024C56}" destId="{A11FE09A-F6B2-46AF-AA69-473A3C100C5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8BBE9-99DF-4F3D-836A-5884970971EA}">
      <dsp:nvSpPr>
        <dsp:cNvPr id="0" name=""/>
        <dsp:cNvSpPr/>
      </dsp:nvSpPr>
      <dsp:spPr>
        <a:xfrm>
          <a:off x="1956183" y="1265"/>
          <a:ext cx="7824732" cy="1297519"/>
        </a:xfrm>
        <a:prstGeom prst="rect">
          <a:avLst/>
        </a:prstGeom>
        <a:solidFill>
          <a:schemeClr val="accent2">
            <a:alpha val="90000"/>
            <a:hueOff val="0"/>
            <a:satOff val="0"/>
            <a:lumOff val="0"/>
            <a:alphaOff val="0"/>
          </a:schemeClr>
        </a:solidFill>
        <a:ln w="127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822" tIns="329570" rIns="151822" bIns="329570" numCol="1" spcCol="1270" anchor="ctr" anchorCtr="0">
          <a:noAutofit/>
        </a:bodyPr>
        <a:lstStyle/>
        <a:p>
          <a:pPr marL="0" lvl="0" indent="0" algn="l"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rPr>
            <a:t>Outline the pharmacologic classes of drugs used in treatment of hypertension.</a:t>
          </a:r>
        </a:p>
      </dsp:txBody>
      <dsp:txXfrm>
        <a:off x="1956183" y="1265"/>
        <a:ext cx="7824732" cy="1297519"/>
      </dsp:txXfrm>
    </dsp:sp>
    <dsp:sp modelId="{AEC8CEBE-D1FF-4B37-8A19-765AB55BFB89}">
      <dsp:nvSpPr>
        <dsp:cNvPr id="0" name=""/>
        <dsp:cNvSpPr/>
      </dsp:nvSpPr>
      <dsp:spPr>
        <a:xfrm>
          <a:off x="0" y="1265"/>
          <a:ext cx="1956183" cy="1297519"/>
        </a:xfrm>
        <a:prstGeom prst="rect">
          <a:avLst/>
        </a:prstGeom>
        <a:solidFill>
          <a:schemeClr val="lt1">
            <a:hueOff val="0"/>
            <a:satOff val="0"/>
            <a:lumOff val="0"/>
            <a:alphaOff val="0"/>
          </a:schemeClr>
        </a:solidFill>
        <a:ln w="127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3515" tIns="128166" rIns="103515" bIns="128166" numCol="1" spcCol="1270" anchor="ctr" anchorCtr="0">
          <a:noAutofit/>
        </a:bodyPr>
        <a:lstStyle/>
        <a:p>
          <a:pPr marL="0" lvl="0" indent="0" algn="ctr" defTabSz="1244600">
            <a:lnSpc>
              <a:spcPct val="90000"/>
            </a:lnSpc>
            <a:spcBef>
              <a:spcPct val="0"/>
            </a:spcBef>
            <a:spcAft>
              <a:spcPct val="35000"/>
            </a:spcAft>
            <a:buNone/>
          </a:pPr>
          <a:r>
            <a:rPr lang="en-US" sz="2800" b="1" kern="1200" dirty="0"/>
            <a:t>Outline</a:t>
          </a:r>
        </a:p>
      </dsp:txBody>
      <dsp:txXfrm>
        <a:off x="0" y="1265"/>
        <a:ext cx="1956183" cy="1297519"/>
      </dsp:txXfrm>
    </dsp:sp>
    <dsp:sp modelId="{2A1E9046-6846-4FEF-BBFB-C24518E33654}">
      <dsp:nvSpPr>
        <dsp:cNvPr id="0" name=""/>
        <dsp:cNvSpPr/>
      </dsp:nvSpPr>
      <dsp:spPr>
        <a:xfrm>
          <a:off x="1956183" y="1345093"/>
          <a:ext cx="7824732" cy="1297519"/>
        </a:xfrm>
        <a:prstGeom prst="rect">
          <a:avLst/>
        </a:prstGeom>
        <a:solidFill>
          <a:schemeClr val="accent2">
            <a:alpha val="90000"/>
            <a:hueOff val="0"/>
            <a:satOff val="0"/>
            <a:lumOff val="0"/>
            <a:alphaOff val="-20000"/>
          </a:schemeClr>
        </a:solidFill>
        <a:ln w="127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822" tIns="329570" rIns="151822" bIns="329570" numCol="1" spcCol="1270" anchor="ctr" anchorCtr="0">
          <a:noAutofit/>
        </a:bodyPr>
        <a:lstStyle/>
        <a:p>
          <a:pPr marL="0" lvl="0" indent="0" algn="l"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rPr>
            <a:t>Describe the mechanism of action , therapeutic uses &amp; common ADRs of  each class of drugs.</a:t>
          </a:r>
        </a:p>
      </dsp:txBody>
      <dsp:txXfrm>
        <a:off x="1956183" y="1345093"/>
        <a:ext cx="7824732" cy="1297519"/>
      </dsp:txXfrm>
    </dsp:sp>
    <dsp:sp modelId="{7B082591-FFF2-43D1-A009-D6A716BAD864}">
      <dsp:nvSpPr>
        <dsp:cNvPr id="0" name=""/>
        <dsp:cNvSpPr/>
      </dsp:nvSpPr>
      <dsp:spPr>
        <a:xfrm>
          <a:off x="0" y="1376636"/>
          <a:ext cx="1956183" cy="1297519"/>
        </a:xfrm>
        <a:prstGeom prst="rect">
          <a:avLst/>
        </a:prstGeom>
        <a:solidFill>
          <a:schemeClr val="lt1">
            <a:hueOff val="0"/>
            <a:satOff val="0"/>
            <a:lumOff val="0"/>
            <a:alphaOff val="0"/>
          </a:schemeClr>
        </a:solidFill>
        <a:ln w="127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3515" tIns="128166" rIns="103515" bIns="128166" numCol="1" spcCol="1270" anchor="ctr" anchorCtr="0">
          <a:noAutofit/>
        </a:bodyPr>
        <a:lstStyle/>
        <a:p>
          <a:pPr marL="0" lvl="0" indent="0" algn="ctr" defTabSz="1244600">
            <a:lnSpc>
              <a:spcPct val="90000"/>
            </a:lnSpc>
            <a:spcBef>
              <a:spcPct val="0"/>
            </a:spcBef>
            <a:spcAft>
              <a:spcPct val="35000"/>
            </a:spcAft>
            <a:buNone/>
          </a:pPr>
          <a:r>
            <a:rPr lang="en-US" sz="2800" b="1" kern="1200" dirty="0"/>
            <a:t>Describe</a:t>
          </a:r>
        </a:p>
      </dsp:txBody>
      <dsp:txXfrm>
        <a:off x="0" y="1376636"/>
        <a:ext cx="1956183" cy="1297519"/>
      </dsp:txXfrm>
    </dsp:sp>
    <dsp:sp modelId="{0417BB2C-CAB8-424C-B028-24CA8980963B}">
      <dsp:nvSpPr>
        <dsp:cNvPr id="0" name=""/>
        <dsp:cNvSpPr/>
      </dsp:nvSpPr>
      <dsp:spPr>
        <a:xfrm>
          <a:off x="1956183" y="2752006"/>
          <a:ext cx="7824732" cy="1297519"/>
        </a:xfrm>
        <a:prstGeom prst="rect">
          <a:avLst/>
        </a:prstGeom>
        <a:solidFill>
          <a:schemeClr val="accent2">
            <a:alpha val="90000"/>
            <a:hueOff val="0"/>
            <a:satOff val="0"/>
            <a:lumOff val="0"/>
            <a:alphaOff val="-40000"/>
          </a:schemeClr>
        </a:solidFill>
        <a:ln w="127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822" tIns="329570" rIns="151822" bIns="329570" numCol="1" spcCol="1270" anchor="ctr" anchorCtr="0">
          <a:noAutofit/>
        </a:bodyPr>
        <a:lstStyle/>
        <a:p>
          <a:pPr marL="0" lvl="0" indent="0" algn="l"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rPr>
            <a:t>Select an antihypertensive drug to treat a specific patient according to efficacy, safety and suitability.</a:t>
          </a:r>
        </a:p>
      </dsp:txBody>
      <dsp:txXfrm>
        <a:off x="1956183" y="2752006"/>
        <a:ext cx="7824732" cy="1297519"/>
      </dsp:txXfrm>
    </dsp:sp>
    <dsp:sp modelId="{E306D14A-8FA5-4D43-A6C0-25A0727A063A}">
      <dsp:nvSpPr>
        <dsp:cNvPr id="0" name=""/>
        <dsp:cNvSpPr/>
      </dsp:nvSpPr>
      <dsp:spPr>
        <a:xfrm>
          <a:off x="0" y="2752006"/>
          <a:ext cx="1956183" cy="1297519"/>
        </a:xfrm>
        <a:prstGeom prst="rect">
          <a:avLst/>
        </a:prstGeom>
        <a:solidFill>
          <a:schemeClr val="lt1">
            <a:hueOff val="0"/>
            <a:satOff val="0"/>
            <a:lumOff val="0"/>
            <a:alphaOff val="0"/>
          </a:schemeClr>
        </a:solidFill>
        <a:ln w="127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3515" tIns="128166" rIns="103515" bIns="128166" numCol="1" spcCol="1270" anchor="ctr" anchorCtr="0">
          <a:noAutofit/>
        </a:bodyPr>
        <a:lstStyle/>
        <a:p>
          <a:pPr marL="0" lvl="0" indent="0" algn="ctr" defTabSz="1244600">
            <a:lnSpc>
              <a:spcPct val="90000"/>
            </a:lnSpc>
            <a:spcBef>
              <a:spcPct val="0"/>
            </a:spcBef>
            <a:spcAft>
              <a:spcPct val="35000"/>
            </a:spcAft>
            <a:buNone/>
          </a:pPr>
          <a:r>
            <a:rPr lang="en-US" sz="2800" b="1" kern="1200" dirty="0"/>
            <a:t>Select</a:t>
          </a:r>
        </a:p>
      </dsp:txBody>
      <dsp:txXfrm>
        <a:off x="0" y="2752006"/>
        <a:ext cx="1956183" cy="129751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EBE88-7531-4A30-ABED-5A56ECA0256D}">
      <dsp:nvSpPr>
        <dsp:cNvPr id="0" name=""/>
        <dsp:cNvSpPr/>
      </dsp:nvSpPr>
      <dsp:spPr>
        <a:xfrm>
          <a:off x="0" y="347101"/>
          <a:ext cx="11303901" cy="595965"/>
        </a:xfrm>
        <a:prstGeom prst="round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ii- Angiotensin-converting enzyme inhibitors (ACEI)</a:t>
          </a:r>
        </a:p>
      </dsp:txBody>
      <dsp:txXfrm>
        <a:off x="29093" y="376194"/>
        <a:ext cx="11245715" cy="537779"/>
      </dsp:txXfrm>
    </dsp:sp>
    <dsp:sp modelId="{A11FE09A-F6B2-46AF-AA69-473A3C100C52}">
      <dsp:nvSpPr>
        <dsp:cNvPr id="0" name=""/>
        <dsp:cNvSpPr/>
      </dsp:nvSpPr>
      <dsp:spPr>
        <a:xfrm>
          <a:off x="0" y="943067"/>
          <a:ext cx="11303901" cy="291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8899" tIns="35560" rIns="199136" bIns="35560" numCol="1" spcCol="1270" anchor="t" anchorCtr="0">
          <a:noAutofit/>
        </a:bodyPr>
        <a:lstStyle/>
        <a:p>
          <a:pPr marL="285750" lvl="1" indent="-285750" algn="l" defTabSz="1244600">
            <a:lnSpc>
              <a:spcPct val="90000"/>
            </a:lnSpc>
            <a:spcBef>
              <a:spcPct val="0"/>
            </a:spcBef>
            <a:spcAft>
              <a:spcPct val="20000"/>
            </a:spcAft>
            <a:buNone/>
          </a:pPr>
          <a:r>
            <a:rPr lang="en-GB" sz="2800" b="1" u="sng" kern="1200" dirty="0">
              <a:effectLst>
                <a:outerShdw blurRad="38100" dist="38100" dir="2700000" algn="tl">
                  <a:srgbClr val="000000">
                    <a:alpha val="43137"/>
                  </a:srgbClr>
                </a:outerShdw>
              </a:effectLst>
            </a:rPr>
            <a:t>Clinical Uses:</a:t>
          </a:r>
        </a:p>
        <a:p>
          <a:pPr marL="228600" lvl="1" indent="-228600" algn="just" defTabSz="933450">
            <a:lnSpc>
              <a:spcPct val="200000"/>
            </a:lnSpc>
            <a:spcBef>
              <a:spcPct val="0"/>
            </a:spcBef>
            <a:spcAft>
              <a:spcPct val="20000"/>
            </a:spcAft>
            <a:buFont typeface="+mj-lt"/>
            <a:buAutoNum type="arabicParenR"/>
          </a:pPr>
          <a:r>
            <a:rPr lang="en-GB" sz="2100" kern="1200" dirty="0"/>
            <a:t>Treatment  of  essential hypertension</a:t>
          </a:r>
        </a:p>
        <a:p>
          <a:pPr marL="228600" lvl="1" indent="-228600" algn="just" defTabSz="933450">
            <a:lnSpc>
              <a:spcPct val="200000"/>
            </a:lnSpc>
            <a:spcBef>
              <a:spcPct val="0"/>
            </a:spcBef>
            <a:spcAft>
              <a:spcPct val="20000"/>
            </a:spcAft>
            <a:buFont typeface="+mj-lt"/>
            <a:buAutoNum type="arabicParenR"/>
          </a:pPr>
          <a:r>
            <a:rPr lang="en-GB" sz="2100" kern="1200" dirty="0"/>
            <a:t>Hypertension in patients with chronic renal disease, ischemic heart disease, diabetes</a:t>
          </a:r>
        </a:p>
        <a:p>
          <a:pPr marL="228600" lvl="1" indent="-228600" algn="just" defTabSz="933450">
            <a:lnSpc>
              <a:spcPct val="200000"/>
            </a:lnSpc>
            <a:spcBef>
              <a:spcPct val="0"/>
            </a:spcBef>
            <a:spcAft>
              <a:spcPct val="20000"/>
            </a:spcAft>
            <a:buFont typeface="+mj-lt"/>
            <a:buAutoNum type="arabicParenR"/>
          </a:pPr>
          <a:r>
            <a:rPr lang="en-GB" sz="2100" kern="1200" dirty="0"/>
            <a:t>Treatment of heart failure.</a:t>
          </a:r>
        </a:p>
        <a:p>
          <a:pPr marL="228600" lvl="1" indent="-228600" algn="l" defTabSz="933450">
            <a:lnSpc>
              <a:spcPct val="90000"/>
            </a:lnSpc>
            <a:spcBef>
              <a:spcPct val="0"/>
            </a:spcBef>
            <a:spcAft>
              <a:spcPct val="20000"/>
            </a:spcAft>
            <a:buChar char="•"/>
          </a:pPr>
          <a:endParaRPr lang="en-GB" sz="2100" kern="1200" dirty="0"/>
        </a:p>
      </dsp:txBody>
      <dsp:txXfrm>
        <a:off x="0" y="943067"/>
        <a:ext cx="11303901" cy="29145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EBE88-7531-4A30-ABED-5A56ECA0256D}">
      <dsp:nvSpPr>
        <dsp:cNvPr id="0" name=""/>
        <dsp:cNvSpPr/>
      </dsp:nvSpPr>
      <dsp:spPr>
        <a:xfrm>
          <a:off x="0" y="512701"/>
          <a:ext cx="11303901" cy="595965"/>
        </a:xfrm>
        <a:prstGeom prst="round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ii- Angiotensin-converting enzyme inhibitors (ACEI)</a:t>
          </a:r>
        </a:p>
      </dsp:txBody>
      <dsp:txXfrm>
        <a:off x="29093" y="541794"/>
        <a:ext cx="11245715" cy="537779"/>
      </dsp:txXfrm>
    </dsp:sp>
    <dsp:sp modelId="{A11FE09A-F6B2-46AF-AA69-473A3C100C52}">
      <dsp:nvSpPr>
        <dsp:cNvPr id="0" name=""/>
        <dsp:cNvSpPr/>
      </dsp:nvSpPr>
      <dsp:spPr>
        <a:xfrm>
          <a:off x="0" y="1108667"/>
          <a:ext cx="11303901" cy="25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8899" tIns="35560" rIns="199136" bIns="35560" numCol="1" spcCol="1270" anchor="t" anchorCtr="0">
          <a:noAutofit/>
        </a:bodyPr>
        <a:lstStyle/>
        <a:p>
          <a:pPr marL="285750" lvl="1" indent="-285750" algn="l" defTabSz="1244600">
            <a:lnSpc>
              <a:spcPct val="90000"/>
            </a:lnSpc>
            <a:spcBef>
              <a:spcPct val="0"/>
            </a:spcBef>
            <a:spcAft>
              <a:spcPct val="20000"/>
            </a:spcAft>
            <a:buNone/>
          </a:pPr>
          <a:r>
            <a:rPr lang="en-GB" sz="2800" b="1" u="sng" kern="1200">
              <a:effectLst>
                <a:outerShdw blurRad="38100" dist="38100" dir="2700000" algn="tl">
                  <a:srgbClr val="000000">
                    <a:alpha val="43137"/>
                  </a:srgbClr>
                </a:outerShdw>
              </a:effectLst>
            </a:rPr>
            <a:t>Adverse Drug Reactions:</a:t>
          </a:r>
          <a:endParaRPr lang="en-GB" sz="2800" b="1" u="sng" kern="1200" dirty="0">
            <a:effectLst>
              <a:outerShdw blurRad="38100" dist="38100" dir="2700000" algn="tl">
                <a:srgbClr val="000000">
                  <a:alpha val="43137"/>
                </a:srgbClr>
              </a:outerShdw>
            </a:effectLst>
          </a:endParaRPr>
        </a:p>
        <a:p>
          <a:pPr marL="228600" lvl="1" indent="-228600" algn="just" defTabSz="933450">
            <a:lnSpc>
              <a:spcPct val="150000"/>
            </a:lnSpc>
            <a:spcBef>
              <a:spcPct val="0"/>
            </a:spcBef>
            <a:spcAft>
              <a:spcPct val="20000"/>
            </a:spcAft>
            <a:buFont typeface="Arial" panose="020B0604020202020204" pitchFamily="34" charset="0"/>
            <a:buChar char="•"/>
          </a:pPr>
          <a:r>
            <a:rPr lang="en-GB" sz="2100" kern="1200" dirty="0"/>
            <a:t>Dry cough</a:t>
          </a:r>
        </a:p>
        <a:p>
          <a:pPr marL="228600" lvl="1" indent="-228600" algn="just" defTabSz="933450">
            <a:lnSpc>
              <a:spcPct val="150000"/>
            </a:lnSpc>
            <a:spcBef>
              <a:spcPct val="0"/>
            </a:spcBef>
            <a:spcAft>
              <a:spcPct val="20000"/>
            </a:spcAft>
            <a:buFont typeface="Arial" panose="020B0604020202020204" pitchFamily="34" charset="0"/>
            <a:buChar char="•"/>
          </a:pPr>
          <a:r>
            <a:rPr lang="en-GB" sz="2100" kern="1200" dirty="0"/>
            <a:t>Acute renal failure, especially in patients with renal artery stenosis.</a:t>
          </a:r>
        </a:p>
        <a:p>
          <a:pPr marL="228600" lvl="1" indent="-228600" algn="just" defTabSz="933450">
            <a:lnSpc>
              <a:spcPct val="150000"/>
            </a:lnSpc>
            <a:spcBef>
              <a:spcPct val="0"/>
            </a:spcBef>
            <a:spcAft>
              <a:spcPct val="20000"/>
            </a:spcAft>
            <a:buFont typeface="Arial" panose="020B0604020202020204" pitchFamily="34" charset="0"/>
            <a:buChar char="•"/>
          </a:pPr>
          <a:r>
            <a:rPr lang="en-GB" sz="2100" kern="1200" dirty="0"/>
            <a:t>Severe hypotension in hypovolemic patients.</a:t>
          </a:r>
        </a:p>
        <a:p>
          <a:pPr marL="228600" lvl="1" indent="-228600" algn="l" defTabSz="933450">
            <a:lnSpc>
              <a:spcPct val="150000"/>
            </a:lnSpc>
            <a:spcBef>
              <a:spcPct val="0"/>
            </a:spcBef>
            <a:spcAft>
              <a:spcPct val="20000"/>
            </a:spcAft>
            <a:buFont typeface="Arial" panose="020B0604020202020204" pitchFamily="34" charset="0"/>
            <a:buChar char="•"/>
          </a:pPr>
          <a:r>
            <a:rPr lang="en-GB" sz="2100" kern="1200" dirty="0"/>
            <a:t>Cause renal agenesis/failure in the </a:t>
          </a:r>
          <a:r>
            <a:rPr lang="en-GB" sz="2100" kern="1200" dirty="0" err="1"/>
            <a:t>fetus</a:t>
          </a:r>
          <a:r>
            <a:rPr lang="en-GB" sz="2100" kern="1200" dirty="0"/>
            <a:t>, resulting in oligohydraminosis.</a:t>
          </a:r>
        </a:p>
      </dsp:txBody>
      <dsp:txXfrm>
        <a:off x="0" y="1108667"/>
        <a:ext cx="11303901" cy="25833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EBE88-7531-4A30-ABED-5A56ECA0256D}">
      <dsp:nvSpPr>
        <dsp:cNvPr id="0" name=""/>
        <dsp:cNvSpPr/>
      </dsp:nvSpPr>
      <dsp:spPr>
        <a:xfrm>
          <a:off x="0" y="247741"/>
          <a:ext cx="11303901" cy="595965"/>
        </a:xfrm>
        <a:prstGeom prst="round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ii- Angiotensin-converting enzyme inhibitors (ACEI)</a:t>
          </a:r>
        </a:p>
      </dsp:txBody>
      <dsp:txXfrm>
        <a:off x="29093" y="276834"/>
        <a:ext cx="11245715" cy="537779"/>
      </dsp:txXfrm>
    </dsp:sp>
    <dsp:sp modelId="{A11FE09A-F6B2-46AF-AA69-473A3C100C52}">
      <dsp:nvSpPr>
        <dsp:cNvPr id="0" name=""/>
        <dsp:cNvSpPr/>
      </dsp:nvSpPr>
      <dsp:spPr>
        <a:xfrm>
          <a:off x="0" y="843707"/>
          <a:ext cx="11303901" cy="311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8899" tIns="35560" rIns="199136" bIns="35560" numCol="1" spcCol="1270" anchor="t" anchorCtr="0">
          <a:noAutofit/>
        </a:bodyPr>
        <a:lstStyle/>
        <a:p>
          <a:pPr marL="285750" lvl="1" indent="-285750" algn="l" defTabSz="1244600">
            <a:lnSpc>
              <a:spcPct val="90000"/>
            </a:lnSpc>
            <a:spcBef>
              <a:spcPct val="0"/>
            </a:spcBef>
            <a:spcAft>
              <a:spcPct val="20000"/>
            </a:spcAft>
            <a:buNone/>
          </a:pPr>
          <a:r>
            <a:rPr lang="en-GB" sz="2800" b="1" u="sng" kern="1200" dirty="0">
              <a:effectLst>
                <a:outerShdw blurRad="38100" dist="38100" dir="2700000" algn="tl">
                  <a:srgbClr val="000000">
                    <a:alpha val="43137"/>
                  </a:srgbClr>
                </a:outerShdw>
              </a:effectLst>
            </a:rPr>
            <a:t>Adverse Drug Reactions:</a:t>
          </a:r>
        </a:p>
        <a:p>
          <a:pPr marL="228600" lvl="1" indent="-228600" algn="just" defTabSz="933450">
            <a:lnSpc>
              <a:spcPct val="150000"/>
            </a:lnSpc>
            <a:spcBef>
              <a:spcPct val="0"/>
            </a:spcBef>
            <a:spcAft>
              <a:spcPct val="20000"/>
            </a:spcAft>
            <a:buFont typeface="Arial" panose="020B0604020202020204" pitchFamily="34" charset="0"/>
            <a:buChar char="•"/>
          </a:pPr>
          <a:r>
            <a:rPr lang="en-GB" sz="2100" kern="1200" dirty="0"/>
            <a:t>Angioneurotic </a:t>
          </a:r>
          <a:r>
            <a:rPr lang="en-GB" sz="2100" kern="1200" dirty="0" err="1"/>
            <a:t>edema</a:t>
          </a:r>
          <a:r>
            <a:rPr lang="en-GB" sz="2100" kern="1200" dirty="0"/>
            <a:t>, swelling in the nose, throat, tongue, larynx.</a:t>
          </a:r>
        </a:p>
        <a:p>
          <a:pPr marL="228600" lvl="1" indent="-228600" algn="just" defTabSz="933450">
            <a:lnSpc>
              <a:spcPct val="150000"/>
            </a:lnSpc>
            <a:spcBef>
              <a:spcPct val="0"/>
            </a:spcBef>
            <a:spcAft>
              <a:spcPct val="20000"/>
            </a:spcAft>
            <a:buFont typeface="Arial" panose="020B0604020202020204" pitchFamily="34" charset="0"/>
            <a:buChar char="•"/>
          </a:pPr>
          <a:r>
            <a:rPr lang="en-GB" sz="2100" kern="1200" dirty="0"/>
            <a:t>First dose effect.</a:t>
          </a:r>
        </a:p>
        <a:p>
          <a:pPr marL="228600" lvl="1" indent="-228600" algn="just" defTabSz="933450">
            <a:lnSpc>
              <a:spcPct val="150000"/>
            </a:lnSpc>
            <a:spcBef>
              <a:spcPct val="0"/>
            </a:spcBef>
            <a:spcAft>
              <a:spcPct val="20000"/>
            </a:spcAft>
            <a:buFont typeface="Arial" panose="020B0604020202020204" pitchFamily="34" charset="0"/>
            <a:buChar char="•"/>
          </a:pPr>
          <a:r>
            <a:rPr lang="en-GB" sz="2100" b="1" kern="1200" dirty="0"/>
            <a:t>Skin rash, fever</a:t>
          </a:r>
        </a:p>
        <a:p>
          <a:pPr marL="228600" lvl="1" indent="-228600" algn="just" defTabSz="933450">
            <a:lnSpc>
              <a:spcPct val="150000"/>
            </a:lnSpc>
            <a:spcBef>
              <a:spcPct val="0"/>
            </a:spcBef>
            <a:spcAft>
              <a:spcPct val="20000"/>
            </a:spcAft>
            <a:buFont typeface="Arial" panose="020B0604020202020204" pitchFamily="34" charset="0"/>
            <a:buChar char="•"/>
          </a:pPr>
          <a:r>
            <a:rPr lang="en-GB" sz="2100" b="1" kern="1200" dirty="0"/>
            <a:t>Dysgeusia</a:t>
          </a:r>
        </a:p>
        <a:p>
          <a:pPr marL="228600" lvl="1" indent="-228600" algn="just" defTabSz="933450">
            <a:lnSpc>
              <a:spcPct val="150000"/>
            </a:lnSpc>
            <a:spcBef>
              <a:spcPct val="0"/>
            </a:spcBef>
            <a:spcAft>
              <a:spcPct val="20000"/>
            </a:spcAft>
            <a:buFont typeface="Arial" panose="020B0604020202020204" pitchFamily="34" charset="0"/>
            <a:buChar char="•"/>
          </a:pPr>
          <a:r>
            <a:rPr lang="en-GB" sz="2100" b="1" kern="1200" dirty="0"/>
            <a:t>Proteinuria and neutropenia.</a:t>
          </a:r>
        </a:p>
      </dsp:txBody>
      <dsp:txXfrm>
        <a:off x="0" y="843707"/>
        <a:ext cx="11303901" cy="31132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EBE88-7531-4A30-ABED-5A56ECA0256D}">
      <dsp:nvSpPr>
        <dsp:cNvPr id="0" name=""/>
        <dsp:cNvSpPr/>
      </dsp:nvSpPr>
      <dsp:spPr>
        <a:xfrm>
          <a:off x="0" y="280861"/>
          <a:ext cx="11303901" cy="595965"/>
        </a:xfrm>
        <a:prstGeom prst="round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ii- Angiotensin-converting enzyme inhibitors (ACEI)</a:t>
          </a:r>
        </a:p>
      </dsp:txBody>
      <dsp:txXfrm>
        <a:off x="29093" y="309954"/>
        <a:ext cx="11245715" cy="537779"/>
      </dsp:txXfrm>
    </dsp:sp>
    <dsp:sp modelId="{A11FE09A-F6B2-46AF-AA69-473A3C100C52}">
      <dsp:nvSpPr>
        <dsp:cNvPr id="0" name=""/>
        <dsp:cNvSpPr/>
      </dsp:nvSpPr>
      <dsp:spPr>
        <a:xfrm>
          <a:off x="0" y="876827"/>
          <a:ext cx="11303901" cy="304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8899" tIns="35560" rIns="199136" bIns="35560" numCol="1" spcCol="1270" anchor="t" anchorCtr="0">
          <a:noAutofit/>
        </a:bodyPr>
        <a:lstStyle/>
        <a:p>
          <a:pPr marL="285750" lvl="1" indent="-285750" algn="l" defTabSz="1244600">
            <a:lnSpc>
              <a:spcPct val="90000"/>
            </a:lnSpc>
            <a:spcBef>
              <a:spcPct val="0"/>
            </a:spcBef>
            <a:spcAft>
              <a:spcPct val="20000"/>
            </a:spcAft>
            <a:buNone/>
          </a:pPr>
          <a:r>
            <a:rPr lang="en-GB" sz="2800" b="1" u="sng" kern="1200" dirty="0">
              <a:effectLst>
                <a:outerShdw blurRad="38100" dist="38100" dir="2700000" algn="tl">
                  <a:srgbClr val="000000">
                    <a:alpha val="43137"/>
                  </a:srgbClr>
                </a:outerShdw>
              </a:effectLst>
            </a:rPr>
            <a:t>Contraindications:</a:t>
          </a:r>
        </a:p>
        <a:p>
          <a:pPr marL="228600" lvl="1" indent="-228600" algn="just" defTabSz="933450">
            <a:lnSpc>
              <a:spcPct val="150000"/>
            </a:lnSpc>
            <a:spcBef>
              <a:spcPct val="0"/>
            </a:spcBef>
            <a:spcAft>
              <a:spcPct val="20000"/>
            </a:spcAft>
            <a:buFont typeface="Arial" panose="020B0604020202020204" pitchFamily="34" charset="0"/>
            <a:buChar char="•"/>
          </a:pPr>
          <a:r>
            <a:rPr lang="en-GB" sz="2100" kern="1200" dirty="0"/>
            <a:t>During the second and third trimesters of pregnancy due to the risk of: </a:t>
          </a:r>
          <a:r>
            <a:rPr lang="en-GB" sz="2100" kern="1200" dirty="0" err="1"/>
            <a:t>fetal</a:t>
          </a:r>
          <a:r>
            <a:rPr lang="en-GB" sz="2100" kern="1200" dirty="0"/>
            <a:t> hypotension, anuria, renal failure &amp; malformations.</a:t>
          </a:r>
        </a:p>
        <a:p>
          <a:pPr marL="228600" lvl="1" indent="-228600" algn="just" defTabSz="933450">
            <a:lnSpc>
              <a:spcPct val="150000"/>
            </a:lnSpc>
            <a:spcBef>
              <a:spcPct val="0"/>
            </a:spcBef>
            <a:spcAft>
              <a:spcPct val="20000"/>
            </a:spcAft>
            <a:buFont typeface="Arial" panose="020B0604020202020204" pitchFamily="34" charset="0"/>
            <a:buChar char="•"/>
          </a:pPr>
          <a:r>
            <a:rPr lang="en-GB" sz="2100" kern="1200" dirty="0"/>
            <a:t>Renal artery stenosis.</a:t>
          </a:r>
        </a:p>
        <a:p>
          <a:pPr marL="228600" lvl="1" indent="-228600" algn="just" defTabSz="933450">
            <a:lnSpc>
              <a:spcPct val="150000"/>
            </a:lnSpc>
            <a:spcBef>
              <a:spcPct val="0"/>
            </a:spcBef>
            <a:spcAft>
              <a:spcPct val="20000"/>
            </a:spcAft>
            <a:buFont typeface="Arial" panose="020B0604020202020204" pitchFamily="34" charset="0"/>
            <a:buChar char="•"/>
          </a:pPr>
          <a:r>
            <a:rPr lang="en-GB" sz="2100" kern="1200" dirty="0"/>
            <a:t>Potassium-sparing diuretics.</a:t>
          </a:r>
        </a:p>
        <a:p>
          <a:pPr marL="228600" lvl="1" indent="-228600" algn="l" defTabSz="933450">
            <a:lnSpc>
              <a:spcPct val="150000"/>
            </a:lnSpc>
            <a:spcBef>
              <a:spcPct val="0"/>
            </a:spcBef>
            <a:spcAft>
              <a:spcPct val="20000"/>
            </a:spcAft>
            <a:buFont typeface="Arial" panose="020B0604020202020204" pitchFamily="34" charset="0"/>
            <a:buChar char="•"/>
          </a:pPr>
          <a:r>
            <a:rPr lang="en-GB" sz="2100" kern="1200" dirty="0"/>
            <a:t>NSAIDs.</a:t>
          </a:r>
        </a:p>
      </dsp:txBody>
      <dsp:txXfrm>
        <a:off x="0" y="876827"/>
        <a:ext cx="11303901" cy="30470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EBE88-7531-4A30-ABED-5A56ECA0256D}">
      <dsp:nvSpPr>
        <dsp:cNvPr id="0" name=""/>
        <dsp:cNvSpPr/>
      </dsp:nvSpPr>
      <dsp:spPr>
        <a:xfrm>
          <a:off x="0" y="102945"/>
          <a:ext cx="7366384" cy="6669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effectLst>
                <a:outerShdw blurRad="38100" dist="38100" dir="2700000" algn="tl">
                  <a:srgbClr val="000000">
                    <a:alpha val="43137"/>
                  </a:srgbClr>
                </a:outerShdw>
              </a:effectLst>
            </a:rPr>
            <a:t>iii- Angiotensin-receptors blockers (ARBs)</a:t>
          </a:r>
        </a:p>
      </dsp:txBody>
      <dsp:txXfrm>
        <a:off x="32555" y="135500"/>
        <a:ext cx="7301274" cy="601790"/>
      </dsp:txXfrm>
    </dsp:sp>
    <dsp:sp modelId="{A11FE09A-F6B2-46AF-AA69-473A3C100C52}">
      <dsp:nvSpPr>
        <dsp:cNvPr id="0" name=""/>
        <dsp:cNvSpPr/>
      </dsp:nvSpPr>
      <dsp:spPr>
        <a:xfrm>
          <a:off x="0" y="769845"/>
          <a:ext cx="7366384" cy="260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883"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GB" sz="2300" kern="1200" dirty="0"/>
            <a:t>Examples: Lo</a:t>
          </a:r>
          <a:r>
            <a:rPr lang="en-GB" sz="2300" u="sng" kern="1200" dirty="0"/>
            <a:t>sartan</a:t>
          </a:r>
          <a:r>
            <a:rPr lang="en-GB" sz="2300" kern="1200" dirty="0"/>
            <a:t>, Val</a:t>
          </a:r>
          <a:r>
            <a:rPr lang="en-GB" sz="2300" u="sng" kern="1200" dirty="0"/>
            <a:t>sartan</a:t>
          </a:r>
          <a:r>
            <a:rPr lang="en-GB" sz="2300" kern="1200" dirty="0"/>
            <a:t>.</a:t>
          </a:r>
        </a:p>
        <a:p>
          <a:pPr marL="228600" lvl="1" indent="-228600" algn="l" defTabSz="1022350">
            <a:lnSpc>
              <a:spcPct val="90000"/>
            </a:lnSpc>
            <a:spcBef>
              <a:spcPct val="0"/>
            </a:spcBef>
            <a:spcAft>
              <a:spcPct val="20000"/>
            </a:spcAft>
            <a:buChar char="•"/>
          </a:pPr>
          <a:endParaRPr lang="en-GB" sz="2300" kern="1200" dirty="0"/>
        </a:p>
        <a:p>
          <a:pPr marL="228600" lvl="1" indent="-228600" algn="l" defTabSz="1022350">
            <a:lnSpc>
              <a:spcPct val="90000"/>
            </a:lnSpc>
            <a:spcBef>
              <a:spcPct val="0"/>
            </a:spcBef>
            <a:spcAft>
              <a:spcPct val="20000"/>
            </a:spcAft>
            <a:buChar char="•"/>
          </a:pPr>
          <a:r>
            <a:rPr lang="en-GB" sz="2300" kern="1200" dirty="0"/>
            <a:t>Cause selective block of AT1 receptors.</a:t>
          </a:r>
        </a:p>
        <a:p>
          <a:pPr marL="228600" lvl="1" indent="-228600" algn="l" defTabSz="1022350">
            <a:lnSpc>
              <a:spcPct val="90000"/>
            </a:lnSpc>
            <a:spcBef>
              <a:spcPct val="0"/>
            </a:spcBef>
            <a:spcAft>
              <a:spcPct val="20000"/>
            </a:spcAft>
            <a:buChar char="•"/>
          </a:pPr>
          <a:r>
            <a:rPr lang="en-GB" sz="2300" kern="1200" dirty="0">
              <a:solidFill>
                <a:srgbClr val="C00000"/>
              </a:solidFill>
            </a:rPr>
            <a:t>No effect on bradykinin</a:t>
          </a:r>
          <a:r>
            <a:rPr lang="en-GB" sz="2300" kern="1200" dirty="0"/>
            <a:t>, no cough, no angioedema</a:t>
          </a:r>
        </a:p>
        <a:p>
          <a:pPr marL="228600" lvl="1" indent="-228600" algn="l" defTabSz="1022350">
            <a:lnSpc>
              <a:spcPct val="90000"/>
            </a:lnSpc>
            <a:spcBef>
              <a:spcPct val="0"/>
            </a:spcBef>
            <a:spcAft>
              <a:spcPct val="20000"/>
            </a:spcAft>
            <a:buChar char="•"/>
          </a:pPr>
          <a:r>
            <a:rPr lang="en-GB" sz="2300" kern="1200" dirty="0"/>
            <a:t>Produce more complete inhibition of angiotensin.</a:t>
          </a:r>
        </a:p>
        <a:p>
          <a:pPr marL="228600" lvl="1" indent="-228600" algn="l" defTabSz="1022350">
            <a:lnSpc>
              <a:spcPct val="90000"/>
            </a:lnSpc>
            <a:spcBef>
              <a:spcPct val="0"/>
            </a:spcBef>
            <a:spcAft>
              <a:spcPct val="20000"/>
            </a:spcAft>
            <a:buChar char="•"/>
          </a:pPr>
          <a:endParaRPr lang="en-GB" sz="2300" kern="1200" dirty="0"/>
        </a:p>
      </dsp:txBody>
      <dsp:txXfrm>
        <a:off x="0" y="769845"/>
        <a:ext cx="7366384" cy="26082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EBE88-7531-4A30-ABED-5A56ECA0256D}">
      <dsp:nvSpPr>
        <dsp:cNvPr id="0" name=""/>
        <dsp:cNvSpPr/>
      </dsp:nvSpPr>
      <dsp:spPr>
        <a:xfrm>
          <a:off x="0" y="1607"/>
          <a:ext cx="11117290" cy="6532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effectLst>
                <a:outerShdw blurRad="38100" dist="38100" dir="2700000" algn="tl">
                  <a:srgbClr val="000000">
                    <a:alpha val="43137"/>
                  </a:srgbClr>
                </a:outerShdw>
              </a:effectLst>
            </a:rPr>
            <a:t>iii- Angiotensin-receptors blockers (ARBs)</a:t>
          </a:r>
        </a:p>
      </dsp:txBody>
      <dsp:txXfrm>
        <a:off x="31891" y="33498"/>
        <a:ext cx="11053508" cy="589498"/>
      </dsp:txXfrm>
    </dsp:sp>
    <dsp:sp modelId="{A11FE09A-F6B2-46AF-AA69-473A3C100C52}">
      <dsp:nvSpPr>
        <dsp:cNvPr id="0" name=""/>
        <dsp:cNvSpPr/>
      </dsp:nvSpPr>
      <dsp:spPr>
        <a:xfrm>
          <a:off x="0" y="654887"/>
          <a:ext cx="11117290" cy="3682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974" tIns="35560" rIns="199136" bIns="35560" numCol="1" spcCol="1270" anchor="t" anchorCtr="0">
          <a:noAutofit/>
        </a:bodyPr>
        <a:lstStyle/>
        <a:p>
          <a:pPr marL="285750" lvl="1" indent="-285750" algn="l" defTabSz="1244600">
            <a:lnSpc>
              <a:spcPct val="90000"/>
            </a:lnSpc>
            <a:spcBef>
              <a:spcPct val="0"/>
            </a:spcBef>
            <a:spcAft>
              <a:spcPct val="20000"/>
            </a:spcAft>
            <a:buNone/>
          </a:pPr>
          <a:r>
            <a:rPr lang="en-GB" sz="2800" kern="1200" dirty="0">
              <a:solidFill>
                <a:schemeClr val="accent2"/>
              </a:solidFill>
            </a:rPr>
            <a:t>Pharmacokinetics:</a:t>
          </a:r>
        </a:p>
        <a:p>
          <a:pPr marL="228600" lvl="1" indent="-228600" algn="l" defTabSz="889000">
            <a:lnSpc>
              <a:spcPct val="90000"/>
            </a:lnSpc>
            <a:spcBef>
              <a:spcPct val="0"/>
            </a:spcBef>
            <a:spcAft>
              <a:spcPct val="20000"/>
            </a:spcAft>
            <a:buNone/>
          </a:pPr>
          <a:r>
            <a:rPr lang="en-GB" sz="2000" kern="1200" dirty="0">
              <a:solidFill>
                <a:schemeClr val="accent2"/>
              </a:solidFill>
            </a:rPr>
            <a:t>Losartan</a:t>
          </a:r>
        </a:p>
        <a:p>
          <a:pPr marL="228600" lvl="1" indent="-228600" algn="l" defTabSz="889000">
            <a:lnSpc>
              <a:spcPct val="90000"/>
            </a:lnSpc>
            <a:spcBef>
              <a:spcPct val="0"/>
            </a:spcBef>
            <a:spcAft>
              <a:spcPct val="20000"/>
            </a:spcAft>
            <a:buChar char="•"/>
          </a:pPr>
          <a:r>
            <a:rPr lang="en-GB" sz="2000" kern="1200" dirty="0">
              <a:solidFill>
                <a:schemeClr val="tx1"/>
              </a:solidFill>
            </a:rPr>
            <a:t>Has a potent active metabolite, Orally effective.</a:t>
          </a:r>
        </a:p>
        <a:p>
          <a:pPr marL="228600" lvl="1" indent="-228600" algn="l" defTabSz="889000">
            <a:lnSpc>
              <a:spcPct val="90000"/>
            </a:lnSpc>
            <a:spcBef>
              <a:spcPct val="0"/>
            </a:spcBef>
            <a:spcAft>
              <a:spcPct val="20000"/>
            </a:spcAft>
            <a:buChar char="•"/>
          </a:pPr>
          <a:r>
            <a:rPr lang="en-GB" sz="2000" kern="1200" dirty="0">
              <a:solidFill>
                <a:schemeClr val="tx1"/>
              </a:solidFill>
            </a:rPr>
            <a:t>Long half-life, taken once daily, Does not cross BBB.</a:t>
          </a:r>
        </a:p>
        <a:p>
          <a:pPr marL="228600" lvl="1" indent="-228600" algn="l" defTabSz="889000">
            <a:lnSpc>
              <a:spcPct val="90000"/>
            </a:lnSpc>
            <a:spcBef>
              <a:spcPct val="0"/>
            </a:spcBef>
            <a:spcAft>
              <a:spcPct val="20000"/>
            </a:spcAft>
            <a:buNone/>
          </a:pPr>
          <a:r>
            <a:rPr lang="en-GB" sz="2000" kern="1200" dirty="0">
              <a:solidFill>
                <a:srgbClr val="C00000"/>
              </a:solidFill>
            </a:rPr>
            <a:t>Valsartan</a:t>
          </a:r>
        </a:p>
        <a:p>
          <a:pPr marL="228600" lvl="1" indent="-228600" algn="l" defTabSz="889000">
            <a:lnSpc>
              <a:spcPct val="90000"/>
            </a:lnSpc>
            <a:spcBef>
              <a:spcPct val="0"/>
            </a:spcBef>
            <a:spcAft>
              <a:spcPct val="20000"/>
            </a:spcAft>
            <a:buChar char="•"/>
          </a:pPr>
          <a:r>
            <a:rPr lang="en-GB" sz="2000" kern="1200" dirty="0"/>
            <a:t>No active metabolites</a:t>
          </a:r>
        </a:p>
        <a:p>
          <a:pPr marL="228600" lvl="1" indent="-228600" algn="l" defTabSz="933450">
            <a:lnSpc>
              <a:spcPct val="90000"/>
            </a:lnSpc>
            <a:spcBef>
              <a:spcPct val="0"/>
            </a:spcBef>
            <a:spcAft>
              <a:spcPct val="20000"/>
            </a:spcAft>
            <a:buChar char="•"/>
          </a:pPr>
          <a:endParaRPr lang="en-GB" sz="2100" kern="1200" dirty="0"/>
        </a:p>
        <a:p>
          <a:pPr marL="228600" lvl="1" indent="-228600" algn="l" defTabSz="933450">
            <a:lnSpc>
              <a:spcPct val="90000"/>
            </a:lnSpc>
            <a:spcBef>
              <a:spcPct val="0"/>
            </a:spcBef>
            <a:spcAft>
              <a:spcPct val="20000"/>
            </a:spcAft>
            <a:buChar char="•"/>
          </a:pPr>
          <a:r>
            <a:rPr lang="en-GB" sz="2100" kern="1200" dirty="0"/>
            <a:t>Same contraindications as ACEI.</a:t>
          </a:r>
        </a:p>
        <a:p>
          <a:pPr marL="228600" lvl="1" indent="-228600" algn="l" defTabSz="933450">
            <a:lnSpc>
              <a:spcPct val="90000"/>
            </a:lnSpc>
            <a:spcBef>
              <a:spcPct val="0"/>
            </a:spcBef>
            <a:spcAft>
              <a:spcPct val="20000"/>
            </a:spcAft>
            <a:buChar char="•"/>
          </a:pPr>
          <a:r>
            <a:rPr lang="en-GB" sz="2100" kern="1200" dirty="0"/>
            <a:t>Same ADRs, except for dry cough &amp; angioneurotic </a:t>
          </a:r>
          <a:r>
            <a:rPr lang="en-GB" sz="2100" kern="1200" dirty="0" err="1"/>
            <a:t>edema</a:t>
          </a:r>
          <a:r>
            <a:rPr lang="en-GB" sz="2100" kern="1200" dirty="0"/>
            <a:t>.</a:t>
          </a:r>
        </a:p>
        <a:p>
          <a:pPr marL="228600" lvl="1" indent="-228600" algn="l" defTabSz="933450">
            <a:lnSpc>
              <a:spcPct val="90000"/>
            </a:lnSpc>
            <a:spcBef>
              <a:spcPct val="0"/>
            </a:spcBef>
            <a:spcAft>
              <a:spcPct val="20000"/>
            </a:spcAft>
            <a:buChar char="•"/>
          </a:pPr>
          <a:endParaRPr lang="en-GB" sz="2100" kern="1200" dirty="0"/>
        </a:p>
      </dsp:txBody>
      <dsp:txXfrm>
        <a:off x="0" y="654887"/>
        <a:ext cx="11117290" cy="368298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77657-3BC7-4FB6-BCF3-DF0AA2DE7FF0}">
      <dsp:nvSpPr>
        <dsp:cNvPr id="0" name=""/>
        <dsp:cNvSpPr/>
      </dsp:nvSpPr>
      <dsp:spPr>
        <a:xfrm>
          <a:off x="0" y="1889"/>
          <a:ext cx="3746106" cy="1150998"/>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effectLst>
                <a:outerShdw blurRad="38100" dist="38100" dir="2700000" algn="tl">
                  <a:srgbClr val="000000">
                    <a:alpha val="43137"/>
                  </a:srgbClr>
                </a:outerShdw>
              </a:effectLst>
            </a:rPr>
            <a:t>Verapamil </a:t>
          </a:r>
          <a:r>
            <a:rPr lang="en-GB" sz="2400" kern="1200" dirty="0">
              <a:effectLst/>
            </a:rPr>
            <a:t>act more on the myocardium.</a:t>
          </a:r>
          <a:endParaRPr lang="en-GB" sz="3600" kern="1200" dirty="0">
            <a:effectLst/>
          </a:endParaRPr>
        </a:p>
      </dsp:txBody>
      <dsp:txXfrm>
        <a:off x="56187" y="58076"/>
        <a:ext cx="3633732" cy="1038624"/>
      </dsp:txXfrm>
    </dsp:sp>
    <dsp:sp modelId="{B30D25A1-62BF-4753-B4C7-0082C0429EC3}">
      <dsp:nvSpPr>
        <dsp:cNvPr id="0" name=""/>
        <dsp:cNvSpPr/>
      </dsp:nvSpPr>
      <dsp:spPr>
        <a:xfrm>
          <a:off x="0" y="1164996"/>
          <a:ext cx="3746106" cy="1150998"/>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t>Nifedipine</a:t>
          </a:r>
          <a:r>
            <a:rPr lang="en-GB" sz="2400" kern="1200" dirty="0"/>
            <a:t> </a:t>
          </a:r>
          <a:r>
            <a:rPr lang="en-GB" sz="2000" kern="1200" dirty="0"/>
            <a:t>Dihydropyridine group act mainly on smooth muscle</a:t>
          </a:r>
          <a:endParaRPr lang="en-GB" sz="2400" kern="1200" dirty="0"/>
        </a:p>
      </dsp:txBody>
      <dsp:txXfrm>
        <a:off x="56187" y="1221183"/>
        <a:ext cx="3633732" cy="1038624"/>
      </dsp:txXfrm>
    </dsp:sp>
    <dsp:sp modelId="{45F51C21-7173-47DC-955A-82A39AAAD8A9}">
      <dsp:nvSpPr>
        <dsp:cNvPr id="0" name=""/>
        <dsp:cNvSpPr/>
      </dsp:nvSpPr>
      <dsp:spPr>
        <a:xfrm>
          <a:off x="0" y="2328102"/>
          <a:ext cx="3746106" cy="1150998"/>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Diltiazem</a:t>
          </a:r>
          <a:r>
            <a:rPr lang="en-GB" sz="4400" kern="1200"/>
            <a:t> </a:t>
          </a:r>
          <a:r>
            <a:rPr lang="en-GB" sz="2800" kern="1200"/>
            <a:t>has intermediate effect</a:t>
          </a:r>
          <a:endParaRPr lang="en-GB" sz="4400" kern="1200" dirty="0"/>
        </a:p>
      </dsp:txBody>
      <dsp:txXfrm>
        <a:off x="56187" y="2384289"/>
        <a:ext cx="3633732" cy="103862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77657-3BC7-4FB6-BCF3-DF0AA2DE7FF0}">
      <dsp:nvSpPr>
        <dsp:cNvPr id="0" name=""/>
        <dsp:cNvSpPr/>
      </dsp:nvSpPr>
      <dsp:spPr>
        <a:xfrm>
          <a:off x="0" y="233"/>
          <a:ext cx="6797217" cy="173324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dirty="0">
              <a:solidFill>
                <a:srgbClr val="C00000"/>
              </a:solidFill>
              <a:effectLst>
                <a:outerShdw blurRad="38100" dist="38100" dir="2700000" algn="tl">
                  <a:srgbClr val="000000">
                    <a:alpha val="43137"/>
                  </a:srgbClr>
                </a:outerShdw>
              </a:effectLst>
            </a:rPr>
            <a:t>Mechanism of Action:</a:t>
          </a:r>
        </a:p>
        <a:p>
          <a:pPr marL="0" lvl="0" indent="0" algn="l" defTabSz="1600200">
            <a:lnSpc>
              <a:spcPct val="90000"/>
            </a:lnSpc>
            <a:spcBef>
              <a:spcPct val="0"/>
            </a:spcBef>
            <a:spcAft>
              <a:spcPct val="35000"/>
            </a:spcAft>
            <a:buNone/>
          </a:pPr>
          <a:r>
            <a:rPr lang="en-GB" sz="2400" kern="1200" dirty="0">
              <a:effectLst/>
            </a:rPr>
            <a:t>Block the influx of calcium through calcium channels resulting in:</a:t>
          </a:r>
          <a:endParaRPr lang="en-GB" sz="3600" kern="1200" dirty="0">
            <a:effectLst/>
          </a:endParaRPr>
        </a:p>
      </dsp:txBody>
      <dsp:txXfrm>
        <a:off x="84610" y="84843"/>
        <a:ext cx="6627997" cy="1564025"/>
      </dsp:txXfrm>
    </dsp:sp>
    <dsp:sp modelId="{45F51C21-7173-47DC-955A-82A39AAAD8A9}">
      <dsp:nvSpPr>
        <dsp:cNvPr id="0" name=""/>
        <dsp:cNvSpPr/>
      </dsp:nvSpPr>
      <dsp:spPr>
        <a:xfrm>
          <a:off x="0" y="1747512"/>
          <a:ext cx="6797217" cy="173324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t>1- Peripheral vasodilatation </a:t>
          </a:r>
        </a:p>
        <a:p>
          <a:pPr marL="0" lvl="0" indent="0" algn="l" defTabSz="1422400">
            <a:lnSpc>
              <a:spcPct val="90000"/>
            </a:lnSpc>
            <a:spcBef>
              <a:spcPct val="0"/>
            </a:spcBef>
            <a:spcAft>
              <a:spcPct val="35000"/>
            </a:spcAft>
            <a:buNone/>
          </a:pPr>
          <a:r>
            <a:rPr lang="en-GB" sz="3200" kern="1200" dirty="0"/>
            <a:t>2- Decrease cardiac contractility </a:t>
          </a:r>
        </a:p>
      </dsp:txBody>
      <dsp:txXfrm>
        <a:off x="84610" y="1832122"/>
        <a:ext cx="6627997" cy="156402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A8240-1D62-4109-9C04-FD4B8BF9769B}">
      <dsp:nvSpPr>
        <dsp:cNvPr id="0" name=""/>
        <dsp:cNvSpPr/>
      </dsp:nvSpPr>
      <dsp:spPr>
        <a:xfrm>
          <a:off x="0" y="66024"/>
          <a:ext cx="11303901" cy="66338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u="sng" kern="1200">
              <a:effectLst>
                <a:outerShdw blurRad="38100" dist="38100" dir="2700000" algn="tl">
                  <a:srgbClr val="000000">
                    <a:alpha val="43137"/>
                  </a:srgbClr>
                </a:outerShdw>
              </a:effectLst>
            </a:rPr>
            <a:t>Pharmacokinetics:</a:t>
          </a:r>
          <a:endParaRPr lang="en-GB" sz="2800" b="1" u="sng" kern="1200" dirty="0">
            <a:effectLst>
              <a:outerShdw blurRad="38100" dist="38100" dir="2700000" algn="tl">
                <a:srgbClr val="000000">
                  <a:alpha val="43137"/>
                </a:srgbClr>
              </a:outerShdw>
            </a:effectLst>
          </a:endParaRPr>
        </a:p>
      </dsp:txBody>
      <dsp:txXfrm>
        <a:off x="32384" y="98408"/>
        <a:ext cx="11239133" cy="598621"/>
      </dsp:txXfrm>
    </dsp:sp>
    <dsp:sp modelId="{6505591E-F9EF-4562-B86C-497D90362EB8}">
      <dsp:nvSpPr>
        <dsp:cNvPr id="0" name=""/>
        <dsp:cNvSpPr/>
      </dsp:nvSpPr>
      <dsp:spPr>
        <a:xfrm>
          <a:off x="0" y="729414"/>
          <a:ext cx="11303901" cy="3409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889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GB" sz="2100" kern="1200" dirty="0"/>
            <a:t>Given orally or IV</a:t>
          </a:r>
        </a:p>
        <a:p>
          <a:pPr marL="228600" lvl="1" indent="-228600" algn="l" defTabSz="933450">
            <a:lnSpc>
              <a:spcPct val="90000"/>
            </a:lnSpc>
            <a:spcBef>
              <a:spcPct val="0"/>
            </a:spcBef>
            <a:spcAft>
              <a:spcPct val="20000"/>
            </a:spcAft>
            <a:buChar char="•"/>
          </a:pPr>
          <a:r>
            <a:rPr lang="en-GB" sz="2100" kern="1200" dirty="0"/>
            <a:t>Well absorbed</a:t>
          </a:r>
        </a:p>
        <a:p>
          <a:pPr marL="228600" lvl="1" indent="-228600" algn="l" defTabSz="933450">
            <a:lnSpc>
              <a:spcPct val="90000"/>
            </a:lnSpc>
            <a:spcBef>
              <a:spcPct val="0"/>
            </a:spcBef>
            <a:spcAft>
              <a:spcPct val="20000"/>
            </a:spcAft>
            <a:buChar char="•"/>
          </a:pPr>
          <a:r>
            <a:rPr lang="en-GB" sz="2100" kern="1200" dirty="0"/>
            <a:t>Onset 1-3 min after IV, 0.5-2hr after oral</a:t>
          </a:r>
        </a:p>
        <a:p>
          <a:pPr marL="228600" lvl="1" indent="-228600" algn="l" defTabSz="933450">
            <a:lnSpc>
              <a:spcPct val="90000"/>
            </a:lnSpc>
            <a:spcBef>
              <a:spcPct val="0"/>
            </a:spcBef>
            <a:spcAft>
              <a:spcPct val="20000"/>
            </a:spcAft>
            <a:buChar char="•"/>
          </a:pPr>
          <a:r>
            <a:rPr lang="en-GB" sz="2100" kern="1200" dirty="0"/>
            <a:t>Verapamil &amp; diltiazem have active metabolites, nifedipine has not</a:t>
          </a:r>
        </a:p>
        <a:p>
          <a:pPr marL="228600" lvl="1" indent="-228600" algn="l" defTabSz="933450">
            <a:lnSpc>
              <a:spcPct val="90000"/>
            </a:lnSpc>
            <a:spcBef>
              <a:spcPct val="0"/>
            </a:spcBef>
            <a:spcAft>
              <a:spcPct val="20000"/>
            </a:spcAft>
            <a:buChar char="•"/>
          </a:pPr>
          <a:r>
            <a:rPr lang="en-GB" sz="2100" kern="1200" dirty="0"/>
            <a:t>Verapamil and nifedipine are highly bound to plasma proteins (more than 90%) while diltiazem is less Bound ( 70-80%).</a:t>
          </a:r>
        </a:p>
        <a:p>
          <a:pPr marL="228600" lvl="1" indent="-228600" algn="l" defTabSz="933450">
            <a:lnSpc>
              <a:spcPct val="90000"/>
            </a:lnSpc>
            <a:spcBef>
              <a:spcPct val="0"/>
            </a:spcBef>
            <a:spcAft>
              <a:spcPct val="20000"/>
            </a:spcAft>
            <a:buChar char="•"/>
          </a:pPr>
          <a:r>
            <a:rPr lang="en-GB" sz="2100" kern="1200" dirty="0"/>
            <a:t>Sustained-release preparations can permit once-daily dosing.</a:t>
          </a:r>
        </a:p>
        <a:p>
          <a:pPr marL="228600" lvl="1" indent="-228600" algn="l" defTabSz="933450">
            <a:lnSpc>
              <a:spcPct val="90000"/>
            </a:lnSpc>
            <a:spcBef>
              <a:spcPct val="0"/>
            </a:spcBef>
            <a:spcAft>
              <a:spcPct val="20000"/>
            </a:spcAft>
            <a:buChar char="•"/>
          </a:pPr>
          <a:endParaRPr lang="en-GB" sz="2100" kern="1200" dirty="0"/>
        </a:p>
        <a:p>
          <a:pPr marL="228600" lvl="1" indent="-228600" algn="l" defTabSz="933450">
            <a:lnSpc>
              <a:spcPct val="90000"/>
            </a:lnSpc>
            <a:spcBef>
              <a:spcPct val="0"/>
            </a:spcBef>
            <a:spcAft>
              <a:spcPct val="20000"/>
            </a:spcAft>
            <a:buChar char="•"/>
          </a:pPr>
          <a:endParaRPr lang="en-GB" sz="2100" kern="1200" dirty="0"/>
        </a:p>
        <a:p>
          <a:pPr marL="228600" lvl="1" indent="-228600" algn="l" defTabSz="933450">
            <a:lnSpc>
              <a:spcPct val="90000"/>
            </a:lnSpc>
            <a:spcBef>
              <a:spcPct val="0"/>
            </a:spcBef>
            <a:spcAft>
              <a:spcPct val="20000"/>
            </a:spcAft>
            <a:buChar char="•"/>
          </a:pPr>
          <a:endParaRPr lang="en-GB" sz="2100" kern="1200" dirty="0"/>
        </a:p>
      </dsp:txBody>
      <dsp:txXfrm>
        <a:off x="0" y="729414"/>
        <a:ext cx="11303901" cy="340929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A8240-1D62-4109-9C04-FD4B8BF9769B}">
      <dsp:nvSpPr>
        <dsp:cNvPr id="0" name=""/>
        <dsp:cNvSpPr/>
      </dsp:nvSpPr>
      <dsp:spPr>
        <a:xfrm>
          <a:off x="0" y="253314"/>
          <a:ext cx="11303901" cy="6552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u="sng" kern="1200">
              <a:effectLst>
                <a:outerShdw blurRad="38100" dist="38100" dir="2700000" algn="tl">
                  <a:srgbClr val="000000">
                    <a:alpha val="43137"/>
                  </a:srgbClr>
                </a:outerShdw>
              </a:effectLst>
            </a:rPr>
            <a:t>Clinical Uses:</a:t>
          </a:r>
          <a:endParaRPr lang="en-GB" sz="2800" b="1" u="sng" kern="1200" dirty="0">
            <a:effectLst>
              <a:outerShdw blurRad="38100" dist="38100" dir="2700000" algn="tl">
                <a:srgbClr val="000000">
                  <a:alpha val="43137"/>
                </a:srgbClr>
              </a:outerShdw>
            </a:effectLst>
          </a:endParaRPr>
        </a:p>
      </dsp:txBody>
      <dsp:txXfrm>
        <a:off x="31984" y="285298"/>
        <a:ext cx="11239933" cy="591232"/>
      </dsp:txXfrm>
    </dsp:sp>
    <dsp:sp modelId="{6505591E-F9EF-4562-B86C-497D90362EB8}">
      <dsp:nvSpPr>
        <dsp:cNvPr id="0" name=""/>
        <dsp:cNvSpPr/>
      </dsp:nvSpPr>
      <dsp:spPr>
        <a:xfrm>
          <a:off x="0" y="908514"/>
          <a:ext cx="11303901" cy="3042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8899"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GB" sz="2700" kern="1200" dirty="0"/>
            <a:t>Treatment of chronic hypertension</a:t>
          </a:r>
        </a:p>
        <a:p>
          <a:pPr marL="228600" lvl="1" indent="-228600" algn="l" defTabSz="1200150">
            <a:lnSpc>
              <a:spcPct val="90000"/>
            </a:lnSpc>
            <a:spcBef>
              <a:spcPct val="0"/>
            </a:spcBef>
            <a:spcAft>
              <a:spcPct val="20000"/>
            </a:spcAft>
            <a:buChar char="•"/>
          </a:pPr>
          <a:r>
            <a:rPr lang="en-GB" sz="2700" kern="1200" dirty="0"/>
            <a:t>Nicardipine can be given by I.V. route in hypertensive emergency.</a:t>
          </a:r>
        </a:p>
        <a:p>
          <a:pPr marL="228600" lvl="1" indent="-228600" algn="l" defTabSz="1200150">
            <a:lnSpc>
              <a:spcPct val="90000"/>
            </a:lnSpc>
            <a:spcBef>
              <a:spcPct val="0"/>
            </a:spcBef>
            <a:spcAft>
              <a:spcPct val="20000"/>
            </a:spcAft>
            <a:buChar char="•"/>
          </a:pPr>
          <a:r>
            <a:rPr lang="en-GB" sz="2700" kern="1200" dirty="0"/>
            <a:t>Sustained- release formulations are preferred for the treatment of hypertension due to the short half- life of CCBs.</a:t>
          </a:r>
        </a:p>
        <a:p>
          <a:pPr marL="228600" lvl="1" indent="-228600" algn="l" defTabSz="1200150">
            <a:lnSpc>
              <a:spcPct val="90000"/>
            </a:lnSpc>
            <a:spcBef>
              <a:spcPct val="0"/>
            </a:spcBef>
            <a:spcAft>
              <a:spcPct val="20000"/>
            </a:spcAft>
            <a:buChar char="•"/>
          </a:pPr>
          <a:endParaRPr lang="en-GB" sz="2700" kern="1200" dirty="0"/>
        </a:p>
        <a:p>
          <a:pPr marL="228600" lvl="1" indent="-228600" algn="l" defTabSz="1200150">
            <a:lnSpc>
              <a:spcPct val="90000"/>
            </a:lnSpc>
            <a:spcBef>
              <a:spcPct val="0"/>
            </a:spcBef>
            <a:spcAft>
              <a:spcPct val="20000"/>
            </a:spcAft>
            <a:buChar char="•"/>
          </a:pPr>
          <a:endParaRPr lang="en-GB" sz="2700" kern="1200" dirty="0"/>
        </a:p>
        <a:p>
          <a:pPr marL="228600" lvl="1" indent="-228600" algn="l" defTabSz="1200150">
            <a:lnSpc>
              <a:spcPct val="90000"/>
            </a:lnSpc>
            <a:spcBef>
              <a:spcPct val="0"/>
            </a:spcBef>
            <a:spcAft>
              <a:spcPct val="20000"/>
            </a:spcAft>
            <a:buChar char="•"/>
          </a:pPr>
          <a:endParaRPr lang="en-GB" sz="2700" kern="1200" dirty="0"/>
        </a:p>
      </dsp:txBody>
      <dsp:txXfrm>
        <a:off x="0" y="908514"/>
        <a:ext cx="11303901" cy="30428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C4E9F-9577-4E6C-B479-53BE4D15BA40}">
      <dsp:nvSpPr>
        <dsp:cNvPr id="0" name=""/>
        <dsp:cNvSpPr/>
      </dsp:nvSpPr>
      <dsp:spPr>
        <a:xfrm>
          <a:off x="0" y="0"/>
          <a:ext cx="680409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4EA820-963A-48F0-A016-A7035F809059}">
      <dsp:nvSpPr>
        <dsp:cNvPr id="0" name=""/>
        <dsp:cNvSpPr/>
      </dsp:nvSpPr>
      <dsp:spPr>
        <a:xfrm>
          <a:off x="0" y="0"/>
          <a:ext cx="1360818" cy="4050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endParaRPr lang="en-GB" sz="3200" kern="1200" dirty="0"/>
        </a:p>
      </dsp:txBody>
      <dsp:txXfrm>
        <a:off x="0" y="0"/>
        <a:ext cx="1360818" cy="4050793"/>
      </dsp:txXfrm>
    </dsp:sp>
    <dsp:sp modelId="{02E5B9CE-2524-49BD-82CF-401ED976FB44}">
      <dsp:nvSpPr>
        <dsp:cNvPr id="0" name=""/>
        <dsp:cNvSpPr/>
      </dsp:nvSpPr>
      <dsp:spPr>
        <a:xfrm>
          <a:off x="1462879" y="63293"/>
          <a:ext cx="5341210" cy="1265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GB" sz="3600" kern="1200" dirty="0" err="1"/>
            <a:t>i</a:t>
          </a:r>
          <a:r>
            <a:rPr lang="en-GB" sz="3600" kern="1200" dirty="0"/>
            <a:t>-Thiazide Diuretics</a:t>
          </a:r>
        </a:p>
      </dsp:txBody>
      <dsp:txXfrm>
        <a:off x="1462879" y="63293"/>
        <a:ext cx="5341210" cy="1265872"/>
      </dsp:txXfrm>
    </dsp:sp>
    <dsp:sp modelId="{FE7B089C-ED68-4107-994A-529D4C162367}">
      <dsp:nvSpPr>
        <dsp:cNvPr id="0" name=""/>
        <dsp:cNvSpPr/>
      </dsp:nvSpPr>
      <dsp:spPr>
        <a:xfrm>
          <a:off x="1360818" y="1329166"/>
          <a:ext cx="5443272"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8EF633-408D-4792-BB7D-6AC3ACF0F498}">
      <dsp:nvSpPr>
        <dsp:cNvPr id="0" name=""/>
        <dsp:cNvSpPr/>
      </dsp:nvSpPr>
      <dsp:spPr>
        <a:xfrm>
          <a:off x="1462879" y="1392460"/>
          <a:ext cx="5341210" cy="1265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GB" sz="3600" kern="1200" dirty="0"/>
            <a:t>ii-Loop Diuretics</a:t>
          </a:r>
        </a:p>
      </dsp:txBody>
      <dsp:txXfrm>
        <a:off x="1462879" y="1392460"/>
        <a:ext cx="5341210" cy="1265872"/>
      </dsp:txXfrm>
    </dsp:sp>
    <dsp:sp modelId="{6CC128DB-8907-4989-9E1D-68A4E3051D5A}">
      <dsp:nvSpPr>
        <dsp:cNvPr id="0" name=""/>
        <dsp:cNvSpPr/>
      </dsp:nvSpPr>
      <dsp:spPr>
        <a:xfrm>
          <a:off x="1360818" y="2658332"/>
          <a:ext cx="5443272"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C689C0-BC49-4820-895E-53FBE093E875}">
      <dsp:nvSpPr>
        <dsp:cNvPr id="0" name=""/>
        <dsp:cNvSpPr/>
      </dsp:nvSpPr>
      <dsp:spPr>
        <a:xfrm>
          <a:off x="1462879" y="2721626"/>
          <a:ext cx="5341210" cy="1265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GB" sz="3600" kern="1200" dirty="0"/>
            <a:t>iii-Potassium-Sparing Diuretics</a:t>
          </a:r>
        </a:p>
      </dsp:txBody>
      <dsp:txXfrm>
        <a:off x="1462879" y="2721626"/>
        <a:ext cx="5341210" cy="1265872"/>
      </dsp:txXfrm>
    </dsp:sp>
    <dsp:sp modelId="{FAF59E87-2E87-4B5D-A906-D39740BD380F}">
      <dsp:nvSpPr>
        <dsp:cNvPr id="0" name=""/>
        <dsp:cNvSpPr/>
      </dsp:nvSpPr>
      <dsp:spPr>
        <a:xfrm>
          <a:off x="1360818" y="3987499"/>
          <a:ext cx="5443272"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A8240-1D62-4109-9C04-FD4B8BF9769B}">
      <dsp:nvSpPr>
        <dsp:cNvPr id="0" name=""/>
        <dsp:cNvSpPr/>
      </dsp:nvSpPr>
      <dsp:spPr>
        <a:xfrm>
          <a:off x="0" y="35964"/>
          <a:ext cx="6162735" cy="6552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u="sng" kern="1200">
              <a:effectLst>
                <a:outerShdw blurRad="38100" dist="38100" dir="2700000" algn="tl">
                  <a:srgbClr val="000000">
                    <a:alpha val="43137"/>
                  </a:srgbClr>
                </a:outerShdw>
              </a:effectLst>
            </a:rPr>
            <a:t>ADRs:</a:t>
          </a:r>
          <a:endParaRPr lang="en-GB" sz="2800" b="1" u="sng" kern="1200" dirty="0">
            <a:effectLst>
              <a:outerShdw blurRad="38100" dist="38100" dir="2700000" algn="tl">
                <a:srgbClr val="000000">
                  <a:alpha val="43137"/>
                </a:srgbClr>
              </a:outerShdw>
            </a:effectLst>
          </a:endParaRPr>
        </a:p>
      </dsp:txBody>
      <dsp:txXfrm>
        <a:off x="31984" y="67948"/>
        <a:ext cx="6098767" cy="591232"/>
      </dsp:txXfrm>
    </dsp:sp>
    <dsp:sp modelId="{6505591E-F9EF-4562-B86C-497D90362EB8}">
      <dsp:nvSpPr>
        <dsp:cNvPr id="0" name=""/>
        <dsp:cNvSpPr/>
      </dsp:nvSpPr>
      <dsp:spPr>
        <a:xfrm>
          <a:off x="0" y="691164"/>
          <a:ext cx="6162735" cy="347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667"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GB" sz="2700" kern="1200" dirty="0"/>
            <a:t>Headache, Flushing, Hypotension</a:t>
          </a:r>
        </a:p>
        <a:p>
          <a:pPr marL="228600" lvl="1" indent="-228600" algn="l" defTabSz="1200150">
            <a:lnSpc>
              <a:spcPct val="90000"/>
            </a:lnSpc>
            <a:spcBef>
              <a:spcPct val="0"/>
            </a:spcBef>
            <a:spcAft>
              <a:spcPct val="20000"/>
            </a:spcAft>
            <a:buChar char="•"/>
          </a:pPr>
          <a:r>
            <a:rPr lang="en-GB" sz="2700" kern="1200" dirty="0"/>
            <a:t>Nifedipine: Tachycardia</a:t>
          </a:r>
        </a:p>
        <a:p>
          <a:pPr marL="228600" lvl="1" indent="-228600" algn="l" defTabSz="1200150">
            <a:lnSpc>
              <a:spcPct val="90000"/>
            </a:lnSpc>
            <a:spcBef>
              <a:spcPct val="0"/>
            </a:spcBef>
            <a:spcAft>
              <a:spcPct val="20000"/>
            </a:spcAft>
            <a:buChar char="•"/>
          </a:pPr>
          <a:r>
            <a:rPr lang="pt-BR" sz="2700" kern="1200" dirty="0"/>
            <a:t>Verapamil &amp; Diltiazem: Peripheral edema (ankle edema)</a:t>
          </a:r>
          <a:endParaRPr lang="en-GB" sz="2700" kern="1200" dirty="0"/>
        </a:p>
        <a:p>
          <a:pPr marL="228600" lvl="1" indent="-228600" algn="l" defTabSz="1200150">
            <a:lnSpc>
              <a:spcPct val="90000"/>
            </a:lnSpc>
            <a:spcBef>
              <a:spcPct val="0"/>
            </a:spcBef>
            <a:spcAft>
              <a:spcPct val="20000"/>
            </a:spcAft>
            <a:buChar char="•"/>
          </a:pPr>
          <a:r>
            <a:rPr lang="en-GB" sz="2700" kern="1200" dirty="0"/>
            <a:t>Verapamil: Constipation.</a:t>
          </a:r>
        </a:p>
        <a:p>
          <a:pPr marL="228600" lvl="1" indent="-228600" algn="l" defTabSz="1200150">
            <a:lnSpc>
              <a:spcPct val="90000"/>
            </a:lnSpc>
            <a:spcBef>
              <a:spcPct val="0"/>
            </a:spcBef>
            <a:spcAft>
              <a:spcPct val="20000"/>
            </a:spcAft>
            <a:buChar char="•"/>
          </a:pPr>
          <a:endParaRPr lang="en-GB" sz="2700" kern="1200" dirty="0"/>
        </a:p>
        <a:p>
          <a:pPr marL="228600" lvl="1" indent="-228600" algn="l" defTabSz="1200150">
            <a:lnSpc>
              <a:spcPct val="90000"/>
            </a:lnSpc>
            <a:spcBef>
              <a:spcPct val="0"/>
            </a:spcBef>
            <a:spcAft>
              <a:spcPct val="20000"/>
            </a:spcAft>
            <a:buChar char="•"/>
          </a:pPr>
          <a:endParaRPr lang="en-GB" sz="2700" kern="1200" dirty="0"/>
        </a:p>
        <a:p>
          <a:pPr marL="228600" lvl="1" indent="-228600" algn="l" defTabSz="1200150">
            <a:lnSpc>
              <a:spcPct val="90000"/>
            </a:lnSpc>
            <a:spcBef>
              <a:spcPct val="0"/>
            </a:spcBef>
            <a:spcAft>
              <a:spcPct val="20000"/>
            </a:spcAft>
            <a:buChar char="•"/>
          </a:pPr>
          <a:endParaRPr lang="en-GB" sz="2700" kern="1200" dirty="0"/>
        </a:p>
      </dsp:txBody>
      <dsp:txXfrm>
        <a:off x="0" y="691164"/>
        <a:ext cx="6162735" cy="34776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A8240-1D62-4109-9C04-FD4B8BF9769B}">
      <dsp:nvSpPr>
        <dsp:cNvPr id="0" name=""/>
        <dsp:cNvSpPr/>
      </dsp:nvSpPr>
      <dsp:spPr>
        <a:xfrm>
          <a:off x="0" y="162616"/>
          <a:ext cx="4703380" cy="67099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u="sng" kern="1200" dirty="0">
              <a:effectLst>
                <a:outerShdw blurRad="38100" dist="38100" dir="2700000" algn="tl">
                  <a:srgbClr val="000000">
                    <a:alpha val="43137"/>
                  </a:srgbClr>
                </a:outerShdw>
              </a:effectLst>
            </a:rPr>
            <a:t>Vasodilators:</a:t>
          </a:r>
        </a:p>
      </dsp:txBody>
      <dsp:txXfrm>
        <a:off x="32755" y="195371"/>
        <a:ext cx="4637870" cy="605484"/>
      </dsp:txXfrm>
    </dsp:sp>
    <dsp:sp modelId="{6505591E-F9EF-4562-B86C-497D90362EB8}">
      <dsp:nvSpPr>
        <dsp:cNvPr id="0" name=""/>
        <dsp:cNvSpPr/>
      </dsp:nvSpPr>
      <dsp:spPr>
        <a:xfrm>
          <a:off x="0" y="833611"/>
          <a:ext cx="4703380" cy="320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32"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GB" sz="2400" kern="1200" dirty="0"/>
            <a:t>Classified into arterial, venous or mixed vasodilators</a:t>
          </a:r>
        </a:p>
        <a:p>
          <a:pPr marL="228600" lvl="1" indent="-228600" algn="l" defTabSz="1066800">
            <a:lnSpc>
              <a:spcPct val="90000"/>
            </a:lnSpc>
            <a:spcBef>
              <a:spcPct val="0"/>
            </a:spcBef>
            <a:spcAft>
              <a:spcPct val="20000"/>
            </a:spcAft>
            <a:buChar char="•"/>
          </a:pPr>
          <a:endParaRPr lang="en-GB" sz="2400" kern="1200" dirty="0"/>
        </a:p>
        <a:p>
          <a:pPr marL="228600" lvl="1" indent="-228600" algn="l" defTabSz="1066800">
            <a:lnSpc>
              <a:spcPct val="90000"/>
            </a:lnSpc>
            <a:spcBef>
              <a:spcPct val="0"/>
            </a:spcBef>
            <a:spcAft>
              <a:spcPct val="20000"/>
            </a:spcAft>
            <a:buChar char="•"/>
          </a:pPr>
          <a:r>
            <a:rPr lang="en-GB" sz="2400" kern="1200" dirty="0"/>
            <a:t>Once vasodilators are administered, fall in BP produced, will activate the sympathetic system &amp; the RAAS.</a:t>
          </a:r>
        </a:p>
        <a:p>
          <a:pPr marL="228600" lvl="1" indent="-228600" algn="l" defTabSz="1066800" rtl="0">
            <a:lnSpc>
              <a:spcPct val="90000"/>
            </a:lnSpc>
            <a:spcBef>
              <a:spcPct val="0"/>
            </a:spcBef>
            <a:spcAft>
              <a:spcPct val="20000"/>
            </a:spcAft>
            <a:buChar char="•"/>
          </a:pPr>
          <a:endParaRPr lang="en-GB" sz="2400" kern="1200" dirty="0"/>
        </a:p>
      </dsp:txBody>
      <dsp:txXfrm>
        <a:off x="0" y="833611"/>
        <a:ext cx="4703380" cy="32085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91777-BD54-4909-88F2-747D80EF605A}">
      <dsp:nvSpPr>
        <dsp:cNvPr id="0" name=""/>
        <dsp:cNvSpPr/>
      </dsp:nvSpPr>
      <dsp:spPr>
        <a:xfrm>
          <a:off x="0" y="0"/>
          <a:ext cx="98162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703F7C-6526-47F0-9450-AFABDAF31410}">
      <dsp:nvSpPr>
        <dsp:cNvPr id="0" name=""/>
        <dsp:cNvSpPr/>
      </dsp:nvSpPr>
      <dsp:spPr>
        <a:xfrm>
          <a:off x="0" y="0"/>
          <a:ext cx="1963244" cy="3962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endParaRPr lang="en-GB" sz="4600" kern="1200"/>
        </a:p>
      </dsp:txBody>
      <dsp:txXfrm>
        <a:off x="0" y="0"/>
        <a:ext cx="1963244" cy="3962541"/>
      </dsp:txXfrm>
    </dsp:sp>
    <dsp:sp modelId="{D32062BD-EA1D-4A4B-B855-1246FA368AD8}">
      <dsp:nvSpPr>
        <dsp:cNvPr id="0" name=""/>
        <dsp:cNvSpPr/>
      </dsp:nvSpPr>
      <dsp:spPr>
        <a:xfrm>
          <a:off x="2110487" y="61914"/>
          <a:ext cx="7705735" cy="1238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kern="1200" dirty="0" err="1"/>
            <a:t>i</a:t>
          </a:r>
          <a:r>
            <a:rPr lang="en-GB" sz="3100" kern="1200" dirty="0"/>
            <a:t>- ß-Adrenoceptor blockers </a:t>
          </a:r>
        </a:p>
      </dsp:txBody>
      <dsp:txXfrm>
        <a:off x="2110487" y="61914"/>
        <a:ext cx="7705735" cy="1238294"/>
      </dsp:txXfrm>
    </dsp:sp>
    <dsp:sp modelId="{79BE8531-DED0-4A71-8B11-BBFF8A377A3F}">
      <dsp:nvSpPr>
        <dsp:cNvPr id="0" name=""/>
        <dsp:cNvSpPr/>
      </dsp:nvSpPr>
      <dsp:spPr>
        <a:xfrm>
          <a:off x="1963244" y="1300208"/>
          <a:ext cx="785297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58FB5A-88D1-44CB-9F2A-0F1817F14CC6}">
      <dsp:nvSpPr>
        <dsp:cNvPr id="0" name=""/>
        <dsp:cNvSpPr/>
      </dsp:nvSpPr>
      <dsp:spPr>
        <a:xfrm>
          <a:off x="2110487" y="1362123"/>
          <a:ext cx="7705735" cy="1238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kern="1200" dirty="0"/>
            <a:t>ii- </a:t>
          </a:r>
          <a:r>
            <a:rPr lang="el-GR" sz="3100" kern="1200" dirty="0"/>
            <a:t>α-</a:t>
          </a:r>
          <a:r>
            <a:rPr lang="en-GB" sz="3100" kern="1200" dirty="0"/>
            <a:t>Adrenoceptor blockers</a:t>
          </a:r>
        </a:p>
      </dsp:txBody>
      <dsp:txXfrm>
        <a:off x="2110487" y="1362123"/>
        <a:ext cx="7705735" cy="1238294"/>
      </dsp:txXfrm>
    </dsp:sp>
    <dsp:sp modelId="{09678400-6B50-4B13-AFF5-8423039B92BA}">
      <dsp:nvSpPr>
        <dsp:cNvPr id="0" name=""/>
        <dsp:cNvSpPr/>
      </dsp:nvSpPr>
      <dsp:spPr>
        <a:xfrm>
          <a:off x="1963244" y="2600417"/>
          <a:ext cx="785297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7176A2-3919-4688-BBFE-E79DAB0459D2}">
      <dsp:nvSpPr>
        <dsp:cNvPr id="0" name=""/>
        <dsp:cNvSpPr/>
      </dsp:nvSpPr>
      <dsp:spPr>
        <a:xfrm>
          <a:off x="2110487" y="2662332"/>
          <a:ext cx="7705735" cy="1238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kern="1200" dirty="0"/>
            <a:t>iii- Centrally-acting</a:t>
          </a:r>
        </a:p>
        <a:p>
          <a:pPr marL="0" lvl="0" indent="0" algn="l" defTabSz="1377950">
            <a:lnSpc>
              <a:spcPct val="90000"/>
            </a:lnSpc>
            <a:spcBef>
              <a:spcPct val="0"/>
            </a:spcBef>
            <a:spcAft>
              <a:spcPct val="35000"/>
            </a:spcAft>
            <a:buNone/>
          </a:pPr>
          <a:endParaRPr lang="en-GB" sz="3100" kern="1200" dirty="0"/>
        </a:p>
      </dsp:txBody>
      <dsp:txXfrm>
        <a:off x="2110487" y="2662332"/>
        <a:ext cx="7705735" cy="1238294"/>
      </dsp:txXfrm>
    </dsp:sp>
    <dsp:sp modelId="{B877CA66-E8BA-4E24-A5E1-9D70BCD9C74A}">
      <dsp:nvSpPr>
        <dsp:cNvPr id="0" name=""/>
        <dsp:cNvSpPr/>
      </dsp:nvSpPr>
      <dsp:spPr>
        <a:xfrm>
          <a:off x="1963244" y="3900626"/>
          <a:ext cx="785297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A8240-1D62-4109-9C04-FD4B8BF9769B}">
      <dsp:nvSpPr>
        <dsp:cNvPr id="0" name=""/>
        <dsp:cNvSpPr/>
      </dsp:nvSpPr>
      <dsp:spPr>
        <a:xfrm>
          <a:off x="0" y="72189"/>
          <a:ext cx="11601901" cy="6552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u="sng" kern="1200" dirty="0" err="1">
              <a:effectLst>
                <a:outerShdw blurRad="38100" dist="38100" dir="2700000" algn="tl">
                  <a:srgbClr val="000000">
                    <a:alpha val="43137"/>
                  </a:srgbClr>
                </a:outerShdw>
              </a:effectLst>
            </a:rPr>
            <a:t>i</a:t>
          </a:r>
          <a:r>
            <a:rPr lang="en-GB" sz="2800" b="1" u="sng" kern="1200" dirty="0">
              <a:effectLst>
                <a:outerShdw blurRad="38100" dist="38100" dir="2700000" algn="tl">
                  <a:srgbClr val="000000">
                    <a:alpha val="43137"/>
                  </a:srgbClr>
                </a:outerShdw>
              </a:effectLst>
            </a:rPr>
            <a:t>- ß-Adrenoceptor blockers:</a:t>
          </a:r>
        </a:p>
      </dsp:txBody>
      <dsp:txXfrm>
        <a:off x="31984" y="104173"/>
        <a:ext cx="11537933" cy="591232"/>
      </dsp:txXfrm>
    </dsp:sp>
    <dsp:sp modelId="{6505591E-F9EF-4562-B86C-497D90362EB8}">
      <dsp:nvSpPr>
        <dsp:cNvPr id="0" name=""/>
        <dsp:cNvSpPr/>
      </dsp:nvSpPr>
      <dsp:spPr>
        <a:xfrm>
          <a:off x="0" y="727389"/>
          <a:ext cx="11601901" cy="3405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60"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GB" sz="2700" kern="1200" dirty="0"/>
            <a:t>Examples: Propranolol, atenolol, metoprolol</a:t>
          </a:r>
        </a:p>
        <a:p>
          <a:pPr marL="228600" lvl="1" indent="-228600" algn="l" defTabSz="1200150">
            <a:lnSpc>
              <a:spcPct val="90000"/>
            </a:lnSpc>
            <a:spcBef>
              <a:spcPct val="0"/>
            </a:spcBef>
            <a:spcAft>
              <a:spcPct val="20000"/>
            </a:spcAft>
            <a:buChar char="•"/>
          </a:pPr>
          <a:r>
            <a:rPr lang="en-GB" sz="2700" kern="1200" dirty="0"/>
            <a:t>They should not be the primary agent for primary prevention but are effective as add-on therapy.</a:t>
          </a:r>
        </a:p>
        <a:p>
          <a:pPr marL="228600" lvl="1" indent="-228600" algn="l" defTabSz="1200150">
            <a:lnSpc>
              <a:spcPct val="90000"/>
            </a:lnSpc>
            <a:spcBef>
              <a:spcPct val="0"/>
            </a:spcBef>
            <a:spcAft>
              <a:spcPct val="20000"/>
            </a:spcAft>
            <a:buChar char="•"/>
          </a:pPr>
          <a:r>
            <a:rPr lang="en-GB" sz="2700" kern="1200" dirty="0"/>
            <a:t>May take two weeks for optimal therapeutic response</a:t>
          </a:r>
        </a:p>
        <a:p>
          <a:pPr marL="228600" lvl="1" indent="-228600" algn="l" defTabSz="1200150">
            <a:lnSpc>
              <a:spcPct val="90000"/>
            </a:lnSpc>
            <a:spcBef>
              <a:spcPct val="0"/>
            </a:spcBef>
            <a:spcAft>
              <a:spcPct val="20000"/>
            </a:spcAft>
            <a:buChar char="•"/>
          </a:pPr>
          <a:r>
            <a:rPr lang="en-GB" sz="2700" kern="1200" dirty="0"/>
            <a:t>Evidence support the use of ß-blockers in patients with concomitant coronary artery disease</a:t>
          </a:r>
        </a:p>
        <a:p>
          <a:pPr marL="228600" lvl="1" indent="-228600" algn="l" defTabSz="1200150">
            <a:lnSpc>
              <a:spcPct val="90000"/>
            </a:lnSpc>
            <a:spcBef>
              <a:spcPct val="0"/>
            </a:spcBef>
            <a:spcAft>
              <a:spcPct val="20000"/>
            </a:spcAft>
            <a:buChar char="•"/>
          </a:pPr>
          <a:r>
            <a:rPr lang="en-GB" sz="2700" kern="1200" dirty="0"/>
            <a:t>When discontinued, ß- blockers should be withdrawn gradually.</a:t>
          </a:r>
        </a:p>
        <a:p>
          <a:pPr marL="228600" lvl="1" indent="-228600" algn="l" defTabSz="1200150">
            <a:lnSpc>
              <a:spcPct val="90000"/>
            </a:lnSpc>
            <a:spcBef>
              <a:spcPct val="0"/>
            </a:spcBef>
            <a:spcAft>
              <a:spcPct val="20000"/>
            </a:spcAft>
            <a:buChar char="•"/>
          </a:pPr>
          <a:endParaRPr lang="en-GB" sz="2700" kern="1200" dirty="0"/>
        </a:p>
      </dsp:txBody>
      <dsp:txXfrm>
        <a:off x="0" y="727389"/>
        <a:ext cx="11601901" cy="340515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A8240-1D62-4109-9C04-FD4B8BF9769B}">
      <dsp:nvSpPr>
        <dsp:cNvPr id="0" name=""/>
        <dsp:cNvSpPr/>
      </dsp:nvSpPr>
      <dsp:spPr>
        <a:xfrm>
          <a:off x="0" y="151884"/>
          <a:ext cx="5312647" cy="6552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u="sng" kern="1200" dirty="0" err="1">
              <a:effectLst>
                <a:outerShdw blurRad="38100" dist="38100" dir="2700000" algn="tl">
                  <a:srgbClr val="000000">
                    <a:alpha val="43137"/>
                  </a:srgbClr>
                </a:outerShdw>
              </a:effectLst>
            </a:rPr>
            <a:t>i</a:t>
          </a:r>
          <a:r>
            <a:rPr lang="en-GB" sz="2800" b="1" u="sng" kern="1200" dirty="0">
              <a:effectLst>
                <a:outerShdw blurRad="38100" dist="38100" dir="2700000" algn="tl">
                  <a:srgbClr val="000000">
                    <a:alpha val="43137"/>
                  </a:srgbClr>
                </a:outerShdw>
              </a:effectLst>
            </a:rPr>
            <a:t>- ß Adrenoceptor blockers:</a:t>
          </a:r>
        </a:p>
      </dsp:txBody>
      <dsp:txXfrm>
        <a:off x="31984" y="183868"/>
        <a:ext cx="5248679" cy="591232"/>
      </dsp:txXfrm>
    </dsp:sp>
    <dsp:sp modelId="{6505591E-F9EF-4562-B86C-497D90362EB8}">
      <dsp:nvSpPr>
        <dsp:cNvPr id="0" name=""/>
        <dsp:cNvSpPr/>
      </dsp:nvSpPr>
      <dsp:spPr>
        <a:xfrm>
          <a:off x="0" y="807084"/>
          <a:ext cx="5312647" cy="3245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77" tIns="40640" rIns="227584" bIns="40640" numCol="1" spcCol="1270" anchor="t" anchorCtr="0">
          <a:noAutofit/>
        </a:bodyPr>
        <a:lstStyle/>
        <a:p>
          <a:pPr marL="228600" lvl="1" indent="0" algn="l" defTabSz="1111250">
            <a:lnSpc>
              <a:spcPct val="90000"/>
            </a:lnSpc>
            <a:spcBef>
              <a:spcPct val="0"/>
            </a:spcBef>
            <a:spcAft>
              <a:spcPct val="20000"/>
            </a:spcAft>
            <a:buNone/>
          </a:pPr>
          <a:r>
            <a:rPr lang="en-GB" sz="2500" kern="1200" dirty="0"/>
            <a:t>Mechanism of action/ They lower blood pressure by:</a:t>
          </a:r>
        </a:p>
        <a:p>
          <a:pPr marL="228600" lvl="1" indent="0" algn="l" defTabSz="1111250">
            <a:lnSpc>
              <a:spcPct val="90000"/>
            </a:lnSpc>
            <a:spcBef>
              <a:spcPct val="0"/>
            </a:spcBef>
            <a:spcAft>
              <a:spcPct val="20000"/>
            </a:spcAft>
            <a:buNone/>
          </a:pPr>
          <a:r>
            <a:rPr lang="en-GB" sz="2500" kern="1200" dirty="0"/>
            <a:t> </a:t>
          </a:r>
        </a:p>
        <a:p>
          <a:pPr marL="447675" lvl="1" indent="-447675" algn="l" defTabSz="1111250">
            <a:lnSpc>
              <a:spcPct val="90000"/>
            </a:lnSpc>
            <a:spcBef>
              <a:spcPct val="0"/>
            </a:spcBef>
            <a:spcAft>
              <a:spcPct val="20000"/>
            </a:spcAft>
            <a:buFont typeface="+mj-lt"/>
            <a:buAutoNum type="arabicParenR"/>
          </a:pPr>
          <a:r>
            <a:rPr lang="en-GB" sz="2500" kern="1200" dirty="0"/>
            <a:t>Decreasing  cardiac output.</a:t>
          </a:r>
        </a:p>
        <a:p>
          <a:pPr marL="447675" lvl="1" indent="-447675" algn="l" defTabSz="1111250">
            <a:lnSpc>
              <a:spcPct val="90000"/>
            </a:lnSpc>
            <a:spcBef>
              <a:spcPct val="0"/>
            </a:spcBef>
            <a:spcAft>
              <a:spcPct val="20000"/>
            </a:spcAft>
            <a:buFont typeface="+mj-lt"/>
            <a:buAutoNum type="arabicParenR"/>
          </a:pPr>
          <a:r>
            <a:rPr lang="en-GB" sz="2500" kern="1200" dirty="0"/>
            <a:t>Inhibiting the release of renin.</a:t>
          </a:r>
        </a:p>
        <a:p>
          <a:pPr marL="447675" lvl="1" indent="-447675" algn="l" defTabSz="1111250">
            <a:lnSpc>
              <a:spcPct val="90000"/>
            </a:lnSpc>
            <a:spcBef>
              <a:spcPct val="0"/>
            </a:spcBef>
            <a:spcAft>
              <a:spcPct val="20000"/>
            </a:spcAft>
            <a:buFont typeface="+mj-lt"/>
            <a:buAutoNum type="arabicParenR"/>
          </a:pPr>
          <a:r>
            <a:rPr lang="en-GB" sz="2500" kern="1200" dirty="0"/>
            <a:t>Central mechanism.</a:t>
          </a:r>
        </a:p>
        <a:p>
          <a:pPr marL="228600" lvl="1" indent="0" algn="l" defTabSz="1111250">
            <a:lnSpc>
              <a:spcPct val="90000"/>
            </a:lnSpc>
            <a:spcBef>
              <a:spcPct val="0"/>
            </a:spcBef>
            <a:spcAft>
              <a:spcPct val="20000"/>
            </a:spcAft>
            <a:buChar char="•"/>
          </a:pPr>
          <a:endParaRPr lang="en-GB" sz="2500" kern="1200" dirty="0"/>
        </a:p>
        <a:p>
          <a:pPr marL="228600" lvl="1" indent="0" algn="l" defTabSz="1111250">
            <a:lnSpc>
              <a:spcPct val="90000"/>
            </a:lnSpc>
            <a:spcBef>
              <a:spcPct val="0"/>
            </a:spcBef>
            <a:spcAft>
              <a:spcPct val="20000"/>
            </a:spcAft>
            <a:buChar char="•"/>
          </a:pPr>
          <a:endParaRPr lang="en-GB" sz="2500" kern="1200" dirty="0"/>
        </a:p>
      </dsp:txBody>
      <dsp:txXfrm>
        <a:off x="0" y="807084"/>
        <a:ext cx="5312647" cy="324576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A8240-1D62-4109-9C04-FD4B8BF9769B}">
      <dsp:nvSpPr>
        <dsp:cNvPr id="0" name=""/>
        <dsp:cNvSpPr/>
      </dsp:nvSpPr>
      <dsp:spPr>
        <a:xfrm>
          <a:off x="0" y="1437"/>
          <a:ext cx="10285864" cy="64048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u="sng" kern="1200" dirty="0" err="1">
              <a:effectLst>
                <a:outerShdw blurRad="38100" dist="38100" dir="2700000" algn="tl">
                  <a:srgbClr val="000000">
                    <a:alpha val="43137"/>
                  </a:srgbClr>
                </a:outerShdw>
              </a:effectLst>
            </a:rPr>
            <a:t>i</a:t>
          </a:r>
          <a:r>
            <a:rPr lang="en-GB" sz="2800" b="1" u="sng" kern="1200" dirty="0">
              <a:effectLst>
                <a:outerShdw blurRad="38100" dist="38100" dir="2700000" algn="tl">
                  <a:srgbClr val="000000">
                    <a:alpha val="43137"/>
                  </a:srgbClr>
                </a:outerShdw>
              </a:effectLst>
            </a:rPr>
            <a:t>- ß Adrenoceptor blockers </a:t>
          </a:r>
          <a:r>
            <a:rPr lang="en-GB" sz="2800" b="1" u="sng" kern="1200" dirty="0">
              <a:solidFill>
                <a:srgbClr val="C00000"/>
              </a:solidFill>
              <a:effectLst>
                <a:outerShdw blurRad="38100" dist="38100" dir="2700000" algn="tl">
                  <a:srgbClr val="000000">
                    <a:alpha val="43137"/>
                  </a:srgbClr>
                </a:outerShdw>
              </a:effectLst>
            </a:rPr>
            <a:t>ADRs:</a:t>
          </a:r>
        </a:p>
      </dsp:txBody>
      <dsp:txXfrm>
        <a:off x="31266" y="32703"/>
        <a:ext cx="10223332" cy="577951"/>
      </dsp:txXfrm>
    </dsp:sp>
    <dsp:sp modelId="{6505591E-F9EF-4562-B86C-497D90362EB8}">
      <dsp:nvSpPr>
        <dsp:cNvPr id="0" name=""/>
        <dsp:cNvSpPr/>
      </dsp:nvSpPr>
      <dsp:spPr>
        <a:xfrm>
          <a:off x="0" y="641921"/>
          <a:ext cx="10285864" cy="3561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576" tIns="35560" rIns="199136" bIns="35560" numCol="1" spcCol="1270" anchor="t" anchorCtr="0">
          <a:noAutofit/>
        </a:bodyPr>
        <a:lstStyle/>
        <a:p>
          <a:pPr marL="285750" lvl="1" indent="-285750" algn="l" defTabSz="1244600">
            <a:lnSpc>
              <a:spcPct val="90000"/>
            </a:lnSpc>
            <a:spcBef>
              <a:spcPct val="0"/>
            </a:spcBef>
            <a:spcAft>
              <a:spcPct val="20000"/>
            </a:spcAft>
            <a:buNone/>
          </a:pPr>
          <a:r>
            <a:rPr lang="en-GB" sz="2800" b="1" kern="1200" dirty="0"/>
            <a:t>Adverse Drugs Reactions:</a:t>
          </a:r>
        </a:p>
        <a:p>
          <a:pPr marL="228600" lvl="1" indent="-228600" algn="l" defTabSz="933450">
            <a:lnSpc>
              <a:spcPct val="90000"/>
            </a:lnSpc>
            <a:spcBef>
              <a:spcPct val="0"/>
            </a:spcBef>
            <a:spcAft>
              <a:spcPct val="20000"/>
            </a:spcAft>
            <a:buChar char="•"/>
          </a:pPr>
          <a:r>
            <a:rPr lang="en-GB" sz="2200" kern="1200" dirty="0"/>
            <a:t>Hypoglycaemia</a:t>
          </a:r>
        </a:p>
        <a:p>
          <a:pPr marL="228600" lvl="1" indent="-228600" algn="l" defTabSz="933450">
            <a:lnSpc>
              <a:spcPct val="90000"/>
            </a:lnSpc>
            <a:spcBef>
              <a:spcPct val="0"/>
            </a:spcBef>
            <a:spcAft>
              <a:spcPct val="20000"/>
            </a:spcAft>
            <a:buChar char="•"/>
          </a:pPr>
          <a:r>
            <a:rPr lang="en-GB" sz="2200" kern="1200" dirty="0"/>
            <a:t>Fatigue</a:t>
          </a:r>
        </a:p>
        <a:p>
          <a:pPr marL="228600" lvl="1" indent="-228600" algn="l" defTabSz="933450">
            <a:lnSpc>
              <a:spcPct val="90000"/>
            </a:lnSpc>
            <a:spcBef>
              <a:spcPct val="0"/>
            </a:spcBef>
            <a:spcAft>
              <a:spcPct val="20000"/>
            </a:spcAft>
            <a:buChar char="•"/>
          </a:pPr>
          <a:r>
            <a:rPr lang="en-GB" sz="2200" kern="1200" dirty="0"/>
            <a:t>Mask the symptoms of hypoglycaemia in diabetics</a:t>
          </a:r>
        </a:p>
        <a:p>
          <a:pPr marL="228600" lvl="1" indent="-228600" algn="l" defTabSz="933450">
            <a:lnSpc>
              <a:spcPct val="90000"/>
            </a:lnSpc>
            <a:spcBef>
              <a:spcPct val="0"/>
            </a:spcBef>
            <a:spcAft>
              <a:spcPct val="20000"/>
            </a:spcAft>
            <a:buChar char="•"/>
          </a:pPr>
          <a:r>
            <a:rPr lang="en-GB" sz="2200" kern="1200" dirty="0"/>
            <a:t>Increased triglycerides</a:t>
          </a:r>
        </a:p>
        <a:p>
          <a:pPr marL="228600" lvl="1" indent="-228600" algn="l" defTabSz="933450">
            <a:lnSpc>
              <a:spcPct val="90000"/>
            </a:lnSpc>
            <a:spcBef>
              <a:spcPct val="0"/>
            </a:spcBef>
            <a:spcAft>
              <a:spcPct val="20000"/>
            </a:spcAft>
            <a:buChar char="•"/>
          </a:pPr>
          <a:r>
            <a:rPr lang="en-GB" sz="2200" kern="1200" dirty="0"/>
            <a:t>Aggravate peripheral arterial disease</a:t>
          </a:r>
        </a:p>
        <a:p>
          <a:pPr marL="228600" lvl="1" indent="-228600" algn="l" defTabSz="933450">
            <a:lnSpc>
              <a:spcPct val="90000"/>
            </a:lnSpc>
            <a:spcBef>
              <a:spcPct val="0"/>
            </a:spcBef>
            <a:spcAft>
              <a:spcPct val="20000"/>
            </a:spcAft>
            <a:buChar char="•"/>
          </a:pPr>
          <a:r>
            <a:rPr lang="en-GB" sz="2200" kern="1200" dirty="0"/>
            <a:t>Erectile dysfunction.</a:t>
          </a:r>
        </a:p>
        <a:p>
          <a:pPr marL="228600" lvl="1" indent="-228600" algn="l" defTabSz="933450">
            <a:lnSpc>
              <a:spcPct val="90000"/>
            </a:lnSpc>
            <a:spcBef>
              <a:spcPct val="0"/>
            </a:spcBef>
            <a:spcAft>
              <a:spcPct val="20000"/>
            </a:spcAft>
            <a:buChar char="•"/>
          </a:pPr>
          <a:endParaRPr lang="en-GB" sz="2200" kern="1200" dirty="0"/>
        </a:p>
        <a:p>
          <a:pPr marL="228600" lvl="1" indent="-228600" algn="l" defTabSz="933450">
            <a:lnSpc>
              <a:spcPct val="90000"/>
            </a:lnSpc>
            <a:spcBef>
              <a:spcPct val="0"/>
            </a:spcBef>
            <a:spcAft>
              <a:spcPct val="20000"/>
            </a:spcAft>
            <a:buChar char="•"/>
          </a:pPr>
          <a:endParaRPr lang="en-GB" sz="2200" kern="1200" dirty="0"/>
        </a:p>
        <a:p>
          <a:pPr marL="228600" lvl="1" indent="-228600" algn="l" defTabSz="933450">
            <a:lnSpc>
              <a:spcPct val="90000"/>
            </a:lnSpc>
            <a:spcBef>
              <a:spcPct val="0"/>
            </a:spcBef>
            <a:spcAft>
              <a:spcPct val="20000"/>
            </a:spcAft>
            <a:buChar char="•"/>
          </a:pPr>
          <a:endParaRPr lang="en-GB" sz="2200" kern="1200" dirty="0"/>
        </a:p>
      </dsp:txBody>
      <dsp:txXfrm>
        <a:off x="0" y="641921"/>
        <a:ext cx="10285864" cy="356137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A8240-1D62-4109-9C04-FD4B8BF9769B}">
      <dsp:nvSpPr>
        <dsp:cNvPr id="0" name=""/>
        <dsp:cNvSpPr/>
      </dsp:nvSpPr>
      <dsp:spPr>
        <a:xfrm>
          <a:off x="0" y="22330"/>
          <a:ext cx="11310048" cy="75905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u="sng" kern="1200" dirty="0">
              <a:effectLst>
                <a:outerShdw blurRad="38100" dist="38100" dir="2700000" algn="tl">
                  <a:srgbClr val="000000">
                    <a:alpha val="43137"/>
                  </a:srgbClr>
                </a:outerShdw>
              </a:effectLst>
            </a:rPr>
            <a:t>ii- </a:t>
          </a:r>
          <a:r>
            <a:rPr lang="el-GR" sz="2800" b="1" u="sng" kern="1200" dirty="0">
              <a:effectLst>
                <a:outerShdw blurRad="38100" dist="38100" dir="2700000" algn="tl">
                  <a:srgbClr val="000000">
                    <a:alpha val="43137"/>
                  </a:srgbClr>
                </a:outerShdw>
              </a:effectLst>
            </a:rPr>
            <a:t>α- </a:t>
          </a:r>
          <a:r>
            <a:rPr lang="en-GB" sz="2800" b="1" u="sng" kern="1200" dirty="0">
              <a:effectLst>
                <a:outerShdw blurRad="38100" dist="38100" dir="2700000" algn="tl">
                  <a:srgbClr val="000000">
                    <a:alpha val="43137"/>
                  </a:srgbClr>
                </a:outerShdw>
              </a:effectLst>
            </a:rPr>
            <a:t>Adrenoceptor blockers:</a:t>
          </a:r>
        </a:p>
      </dsp:txBody>
      <dsp:txXfrm>
        <a:off x="37054" y="59384"/>
        <a:ext cx="11235940" cy="684950"/>
      </dsp:txXfrm>
    </dsp:sp>
    <dsp:sp modelId="{6505591E-F9EF-4562-B86C-497D90362EB8}">
      <dsp:nvSpPr>
        <dsp:cNvPr id="0" name=""/>
        <dsp:cNvSpPr/>
      </dsp:nvSpPr>
      <dsp:spPr>
        <a:xfrm>
          <a:off x="0" y="781388"/>
          <a:ext cx="11310048" cy="3401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094" tIns="35560" rIns="199136" bIns="35560" numCol="1" spcCol="1270" anchor="t" anchorCtr="0">
          <a:noAutofit/>
        </a:bodyPr>
        <a:lstStyle/>
        <a:p>
          <a:pPr marL="285750" lvl="1" indent="-285750" algn="l" defTabSz="1244600">
            <a:lnSpc>
              <a:spcPct val="90000"/>
            </a:lnSpc>
            <a:spcBef>
              <a:spcPct val="0"/>
            </a:spcBef>
            <a:spcAft>
              <a:spcPct val="20000"/>
            </a:spcAft>
            <a:buNone/>
          </a:pPr>
          <a:endParaRPr lang="en-GB" sz="2800" b="1" kern="1200" dirty="0"/>
        </a:p>
        <a:p>
          <a:pPr marL="228600" lvl="1" indent="-228600" algn="l" defTabSz="1066800">
            <a:lnSpc>
              <a:spcPct val="90000"/>
            </a:lnSpc>
            <a:spcBef>
              <a:spcPct val="0"/>
            </a:spcBef>
            <a:spcAft>
              <a:spcPct val="20000"/>
            </a:spcAft>
            <a:buChar char="•"/>
          </a:pPr>
          <a:r>
            <a:rPr lang="en-GB" sz="2400" kern="1200" dirty="0"/>
            <a:t>Block α- receptors in arterioles and venules.</a:t>
          </a:r>
        </a:p>
        <a:p>
          <a:pPr marL="228600" lvl="1" indent="-228600" algn="l" defTabSz="1066800">
            <a:lnSpc>
              <a:spcPct val="90000"/>
            </a:lnSpc>
            <a:spcBef>
              <a:spcPct val="0"/>
            </a:spcBef>
            <a:spcAft>
              <a:spcPct val="20000"/>
            </a:spcAft>
            <a:buChar char="•"/>
          </a:pPr>
          <a:r>
            <a:rPr lang="en-GB" sz="2400" kern="1200" dirty="0"/>
            <a:t>Reduce blood pressure by decreasing both afterload &amp; preload. </a:t>
          </a:r>
        </a:p>
        <a:p>
          <a:pPr marL="228600" lvl="1" indent="-228600" algn="l" defTabSz="1066800">
            <a:lnSpc>
              <a:spcPct val="90000"/>
            </a:lnSpc>
            <a:spcBef>
              <a:spcPct val="0"/>
            </a:spcBef>
            <a:spcAft>
              <a:spcPct val="20000"/>
            </a:spcAft>
            <a:buChar char="•"/>
          </a:pPr>
          <a:r>
            <a:rPr lang="en-GB" sz="2400" kern="1200" dirty="0"/>
            <a:t>Prazosin, short- acting causes </a:t>
          </a:r>
          <a:r>
            <a:rPr lang="en-GB" sz="2400" u="sng" kern="1200" dirty="0"/>
            <a:t>first dose hypotension &amp; postural hypotension.</a:t>
          </a:r>
        </a:p>
        <a:p>
          <a:pPr marL="228600" lvl="1" indent="-228600" algn="l" defTabSz="1066800">
            <a:lnSpc>
              <a:spcPct val="90000"/>
            </a:lnSpc>
            <a:spcBef>
              <a:spcPct val="0"/>
            </a:spcBef>
            <a:spcAft>
              <a:spcPct val="20000"/>
            </a:spcAft>
            <a:buChar char="•"/>
          </a:pPr>
          <a:r>
            <a:rPr lang="en-GB" sz="2400" kern="1200" dirty="0"/>
            <a:t>Doxazosin is preferred, long half- life. </a:t>
          </a:r>
        </a:p>
        <a:p>
          <a:pPr marL="228600" lvl="1" indent="-228600" algn="l" defTabSz="933450">
            <a:lnSpc>
              <a:spcPct val="90000"/>
            </a:lnSpc>
            <a:spcBef>
              <a:spcPct val="0"/>
            </a:spcBef>
            <a:spcAft>
              <a:spcPct val="20000"/>
            </a:spcAft>
            <a:buChar char="•"/>
          </a:pPr>
          <a:endParaRPr lang="en-GB" sz="2100" kern="1200" dirty="0"/>
        </a:p>
        <a:p>
          <a:pPr marL="228600" lvl="1" indent="-228600" algn="l" defTabSz="933450">
            <a:lnSpc>
              <a:spcPct val="90000"/>
            </a:lnSpc>
            <a:spcBef>
              <a:spcPct val="0"/>
            </a:spcBef>
            <a:spcAft>
              <a:spcPct val="20000"/>
            </a:spcAft>
            <a:buChar char="•"/>
          </a:pPr>
          <a:endParaRPr lang="en-GB" sz="2100" kern="1200" dirty="0"/>
        </a:p>
        <a:p>
          <a:pPr marL="228600" lvl="1" indent="-228600" algn="l" defTabSz="933450">
            <a:lnSpc>
              <a:spcPct val="90000"/>
            </a:lnSpc>
            <a:spcBef>
              <a:spcPct val="0"/>
            </a:spcBef>
            <a:spcAft>
              <a:spcPct val="20000"/>
            </a:spcAft>
            <a:buChar char="•"/>
          </a:pPr>
          <a:endParaRPr lang="en-GB" sz="2100" kern="1200" dirty="0"/>
        </a:p>
      </dsp:txBody>
      <dsp:txXfrm>
        <a:off x="0" y="781388"/>
        <a:ext cx="11310048" cy="340101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A8240-1D62-4109-9C04-FD4B8BF9769B}">
      <dsp:nvSpPr>
        <dsp:cNvPr id="0" name=""/>
        <dsp:cNvSpPr/>
      </dsp:nvSpPr>
      <dsp:spPr>
        <a:xfrm>
          <a:off x="0" y="700"/>
          <a:ext cx="8410411" cy="57841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u="sng" kern="1200" dirty="0">
              <a:effectLst>
                <a:outerShdw blurRad="38100" dist="38100" dir="2700000" algn="tl">
                  <a:srgbClr val="000000">
                    <a:alpha val="43137"/>
                  </a:srgbClr>
                </a:outerShdw>
              </a:effectLst>
            </a:rPr>
            <a:t>iii- Centrally- acting:</a:t>
          </a:r>
        </a:p>
      </dsp:txBody>
      <dsp:txXfrm>
        <a:off x="28236" y="28936"/>
        <a:ext cx="8353939" cy="521946"/>
      </dsp:txXfrm>
    </dsp:sp>
    <dsp:sp modelId="{6505591E-F9EF-4562-B86C-497D90362EB8}">
      <dsp:nvSpPr>
        <dsp:cNvPr id="0" name=""/>
        <dsp:cNvSpPr/>
      </dsp:nvSpPr>
      <dsp:spPr>
        <a:xfrm>
          <a:off x="0" y="579118"/>
          <a:ext cx="8410411" cy="1352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031" tIns="35560" rIns="199136" bIns="35560" numCol="1" spcCol="1270" anchor="t" anchorCtr="0">
          <a:noAutofit/>
        </a:bodyPr>
        <a:lstStyle/>
        <a:p>
          <a:pPr marL="285750" lvl="1" indent="-285750" algn="l" defTabSz="1244600">
            <a:lnSpc>
              <a:spcPct val="90000"/>
            </a:lnSpc>
            <a:spcBef>
              <a:spcPct val="0"/>
            </a:spcBef>
            <a:spcAft>
              <a:spcPct val="20000"/>
            </a:spcAft>
            <a:buNone/>
          </a:pPr>
          <a:endParaRPr lang="en-GB" sz="2800" b="1" kern="1200" dirty="0"/>
        </a:p>
        <a:p>
          <a:pPr marL="228600" lvl="1" indent="-228600" algn="l" defTabSz="933450">
            <a:lnSpc>
              <a:spcPct val="90000"/>
            </a:lnSpc>
            <a:spcBef>
              <a:spcPct val="0"/>
            </a:spcBef>
            <a:spcAft>
              <a:spcPct val="20000"/>
            </a:spcAft>
            <a:buChar char="•"/>
          </a:pPr>
          <a:endParaRPr lang="en-GB" sz="2200" kern="1200" dirty="0"/>
        </a:p>
        <a:p>
          <a:pPr marL="228600" lvl="1" indent="-228600" algn="l" defTabSz="933450">
            <a:lnSpc>
              <a:spcPct val="90000"/>
            </a:lnSpc>
            <a:spcBef>
              <a:spcPct val="0"/>
            </a:spcBef>
            <a:spcAft>
              <a:spcPct val="20000"/>
            </a:spcAft>
            <a:buChar char="•"/>
          </a:pPr>
          <a:endParaRPr lang="en-GB" sz="2200" kern="1200" dirty="0"/>
        </a:p>
        <a:p>
          <a:pPr marL="228600" lvl="1" indent="-228600" algn="l" defTabSz="933450">
            <a:lnSpc>
              <a:spcPct val="90000"/>
            </a:lnSpc>
            <a:spcBef>
              <a:spcPct val="0"/>
            </a:spcBef>
            <a:spcAft>
              <a:spcPct val="20000"/>
            </a:spcAft>
            <a:buChar char="•"/>
          </a:pPr>
          <a:endParaRPr lang="en-GB" sz="2200" kern="1200" dirty="0"/>
        </a:p>
      </dsp:txBody>
      <dsp:txXfrm>
        <a:off x="0" y="579118"/>
        <a:ext cx="8410411" cy="135229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A8240-1D62-4109-9C04-FD4B8BF9769B}">
      <dsp:nvSpPr>
        <dsp:cNvPr id="0" name=""/>
        <dsp:cNvSpPr/>
      </dsp:nvSpPr>
      <dsp:spPr>
        <a:xfrm>
          <a:off x="0" y="1629"/>
          <a:ext cx="8410411" cy="7300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u="sng" kern="1200" dirty="0">
              <a:effectLst>
                <a:outerShdw blurRad="38100" dist="38100" dir="2700000" algn="tl">
                  <a:srgbClr val="000000">
                    <a:alpha val="43137"/>
                  </a:srgbClr>
                </a:outerShdw>
              </a:effectLst>
            </a:rPr>
            <a:t>iii- Centrally- acting:</a:t>
          </a:r>
        </a:p>
      </dsp:txBody>
      <dsp:txXfrm>
        <a:off x="35640" y="37269"/>
        <a:ext cx="8339131" cy="658800"/>
      </dsp:txXfrm>
    </dsp:sp>
    <dsp:sp modelId="{6505591E-F9EF-4562-B86C-497D90362EB8}">
      <dsp:nvSpPr>
        <dsp:cNvPr id="0" name=""/>
        <dsp:cNvSpPr/>
      </dsp:nvSpPr>
      <dsp:spPr>
        <a:xfrm>
          <a:off x="0" y="731709"/>
          <a:ext cx="8410411" cy="3471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031" tIns="35560" rIns="199136" bIns="35560" numCol="1" spcCol="1270" anchor="t" anchorCtr="0">
          <a:noAutofit/>
        </a:bodyPr>
        <a:lstStyle/>
        <a:p>
          <a:pPr marL="285750" lvl="1" indent="-285750" algn="l" defTabSz="1244600">
            <a:lnSpc>
              <a:spcPct val="90000"/>
            </a:lnSpc>
            <a:spcBef>
              <a:spcPct val="0"/>
            </a:spcBef>
            <a:spcAft>
              <a:spcPct val="20000"/>
            </a:spcAft>
            <a:buNone/>
          </a:pPr>
          <a:r>
            <a:rPr lang="en-GB" sz="2800" b="1" kern="1200" dirty="0"/>
            <a:t>A- Clonidine</a:t>
          </a:r>
        </a:p>
        <a:p>
          <a:pPr marL="228600" lvl="1" indent="-228600" algn="l" defTabSz="933450">
            <a:lnSpc>
              <a:spcPct val="90000"/>
            </a:lnSpc>
            <a:spcBef>
              <a:spcPct val="0"/>
            </a:spcBef>
            <a:spcAft>
              <a:spcPct val="20000"/>
            </a:spcAft>
            <a:buChar char="•"/>
          </a:pPr>
          <a:r>
            <a:rPr lang="el-GR" sz="2100" kern="1200"/>
            <a:t>α2-</a:t>
          </a:r>
          <a:r>
            <a:rPr lang="en-GB" sz="2100" kern="1200"/>
            <a:t>agonist, diminishes central adrenergic outflow &amp; ↑ parasympathetic outflow</a:t>
          </a:r>
          <a:endParaRPr lang="en-GB" sz="2100" kern="1200" dirty="0"/>
        </a:p>
        <a:p>
          <a:pPr marL="228600" lvl="1" indent="-228600" algn="l" defTabSz="933450">
            <a:lnSpc>
              <a:spcPct val="90000"/>
            </a:lnSpc>
            <a:spcBef>
              <a:spcPct val="0"/>
            </a:spcBef>
            <a:spcAft>
              <a:spcPct val="20000"/>
            </a:spcAft>
            <a:buChar char="•"/>
          </a:pPr>
          <a:r>
            <a:rPr lang="en-GB" sz="2100" kern="1200" dirty="0"/>
            <a:t>Abrupt withdrawal may lead to rebound hypertension</a:t>
          </a:r>
        </a:p>
        <a:p>
          <a:pPr marL="228600" lvl="1" indent="-228600" algn="l" defTabSz="933450">
            <a:lnSpc>
              <a:spcPct val="90000"/>
            </a:lnSpc>
            <a:spcBef>
              <a:spcPct val="0"/>
            </a:spcBef>
            <a:spcAft>
              <a:spcPct val="20000"/>
            </a:spcAft>
            <a:buChar char="•"/>
          </a:pPr>
          <a:r>
            <a:rPr lang="en-GB" sz="2100" kern="1200" dirty="0"/>
            <a:t>Does not decrease renal blood flow or glomerular filtration</a:t>
          </a:r>
        </a:p>
        <a:p>
          <a:pPr marL="228600" lvl="1" indent="-228600" algn="l" defTabSz="933450">
            <a:lnSpc>
              <a:spcPct val="90000"/>
            </a:lnSpc>
            <a:spcBef>
              <a:spcPct val="0"/>
            </a:spcBef>
            <a:spcAft>
              <a:spcPct val="20000"/>
            </a:spcAft>
            <a:buChar char="•"/>
          </a:pPr>
          <a:r>
            <a:rPr lang="en-GB" sz="2100" kern="1200" dirty="0"/>
            <a:t>Useful in the treatment of hypertension complicated by renal disease and resistant hypertension</a:t>
          </a:r>
        </a:p>
        <a:p>
          <a:pPr marL="228600" lvl="1" indent="-228600" algn="l" defTabSz="933450">
            <a:lnSpc>
              <a:spcPct val="90000"/>
            </a:lnSpc>
            <a:spcBef>
              <a:spcPct val="0"/>
            </a:spcBef>
            <a:spcAft>
              <a:spcPct val="20000"/>
            </a:spcAft>
            <a:buChar char="•"/>
          </a:pPr>
          <a:endParaRPr lang="en-GB" sz="2100" kern="1200" dirty="0"/>
        </a:p>
        <a:p>
          <a:pPr marL="228600" lvl="1" indent="-228600" algn="l" defTabSz="933450">
            <a:lnSpc>
              <a:spcPct val="90000"/>
            </a:lnSpc>
            <a:spcBef>
              <a:spcPct val="0"/>
            </a:spcBef>
            <a:spcAft>
              <a:spcPct val="20000"/>
            </a:spcAft>
            <a:buChar char="•"/>
          </a:pPr>
          <a:endParaRPr lang="en-GB" sz="2100" kern="1200" dirty="0"/>
        </a:p>
        <a:p>
          <a:pPr marL="228600" lvl="1" indent="-228600" algn="l" defTabSz="933450">
            <a:lnSpc>
              <a:spcPct val="90000"/>
            </a:lnSpc>
            <a:spcBef>
              <a:spcPct val="0"/>
            </a:spcBef>
            <a:spcAft>
              <a:spcPct val="20000"/>
            </a:spcAft>
            <a:buChar char="•"/>
          </a:pPr>
          <a:endParaRPr lang="en-GB" sz="2100" kern="1200" dirty="0"/>
        </a:p>
      </dsp:txBody>
      <dsp:txXfrm>
        <a:off x="0" y="731709"/>
        <a:ext cx="8410411" cy="347139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A8240-1D62-4109-9C04-FD4B8BF9769B}">
      <dsp:nvSpPr>
        <dsp:cNvPr id="0" name=""/>
        <dsp:cNvSpPr/>
      </dsp:nvSpPr>
      <dsp:spPr>
        <a:xfrm>
          <a:off x="0" y="315606"/>
          <a:ext cx="11189904" cy="74796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u="sng" kern="1200" dirty="0">
              <a:effectLst>
                <a:outerShdw blurRad="38100" dist="38100" dir="2700000" algn="tl">
                  <a:srgbClr val="000000">
                    <a:alpha val="43137"/>
                  </a:srgbClr>
                </a:outerShdw>
              </a:effectLst>
            </a:rPr>
            <a:t>iii- Centrally-acting:</a:t>
          </a:r>
        </a:p>
      </dsp:txBody>
      <dsp:txXfrm>
        <a:off x="36513" y="352119"/>
        <a:ext cx="11116878" cy="674940"/>
      </dsp:txXfrm>
    </dsp:sp>
    <dsp:sp modelId="{6505591E-F9EF-4562-B86C-497D90362EB8}">
      <dsp:nvSpPr>
        <dsp:cNvPr id="0" name=""/>
        <dsp:cNvSpPr/>
      </dsp:nvSpPr>
      <dsp:spPr>
        <a:xfrm>
          <a:off x="0" y="1063572"/>
          <a:ext cx="11189904" cy="282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279" tIns="35560" rIns="199136" bIns="35560" numCol="1" spcCol="1270" anchor="t" anchorCtr="0">
          <a:noAutofit/>
        </a:bodyPr>
        <a:lstStyle/>
        <a:p>
          <a:pPr marL="285750" lvl="1" indent="-285750" algn="l" defTabSz="1244600">
            <a:lnSpc>
              <a:spcPct val="90000"/>
            </a:lnSpc>
            <a:spcBef>
              <a:spcPct val="0"/>
            </a:spcBef>
            <a:spcAft>
              <a:spcPct val="20000"/>
            </a:spcAft>
            <a:buNone/>
          </a:pPr>
          <a:r>
            <a:rPr lang="en-GB" sz="2800" b="1" kern="1200" dirty="0"/>
            <a:t>B- </a:t>
          </a:r>
          <a:r>
            <a:rPr lang="el-GR" sz="2800" b="1" kern="1200" dirty="0"/>
            <a:t>α- </a:t>
          </a:r>
          <a:r>
            <a:rPr lang="en-GB" sz="2800" b="1" kern="1200" dirty="0"/>
            <a:t>methyldopa</a:t>
          </a:r>
        </a:p>
        <a:p>
          <a:pPr marL="228600" lvl="1" indent="-228600" algn="l" defTabSz="933450">
            <a:lnSpc>
              <a:spcPct val="90000"/>
            </a:lnSpc>
            <a:spcBef>
              <a:spcPct val="0"/>
            </a:spcBef>
            <a:spcAft>
              <a:spcPct val="20000"/>
            </a:spcAft>
            <a:buChar char="•"/>
          </a:pPr>
          <a:r>
            <a:rPr lang="en-GB" sz="2100" kern="1200" dirty="0"/>
            <a:t>An α- 2 agonist, is converted to methyl noradrenaline centrally to diminish the adrenergic outflow from the C.N.S</a:t>
          </a:r>
        </a:p>
        <a:p>
          <a:pPr marL="228600" lvl="1" indent="-228600" algn="l" defTabSz="933450">
            <a:lnSpc>
              <a:spcPct val="90000"/>
            </a:lnSpc>
            <a:spcBef>
              <a:spcPct val="0"/>
            </a:spcBef>
            <a:spcAft>
              <a:spcPct val="20000"/>
            </a:spcAft>
            <a:buChar char="•"/>
          </a:pPr>
          <a:r>
            <a:rPr lang="en-GB" sz="2100" kern="1200" dirty="0"/>
            <a:t>Lead to reduced total peripheral resistance, and a decreased in blood pressure</a:t>
          </a:r>
        </a:p>
        <a:p>
          <a:pPr marL="228600" lvl="1" indent="-228600" algn="l" defTabSz="933450">
            <a:lnSpc>
              <a:spcPct val="90000"/>
            </a:lnSpc>
            <a:spcBef>
              <a:spcPct val="0"/>
            </a:spcBef>
            <a:spcAft>
              <a:spcPct val="20000"/>
            </a:spcAft>
            <a:buChar char="•"/>
          </a:pPr>
          <a:r>
            <a:rPr lang="en-GB" sz="2100" kern="1200" dirty="0"/>
            <a:t>α -Methyldopa is the first line treatment of hypertension in pregnancy</a:t>
          </a:r>
        </a:p>
        <a:p>
          <a:pPr marL="228600" lvl="1" indent="-228600" algn="l" defTabSz="933450">
            <a:lnSpc>
              <a:spcPct val="90000"/>
            </a:lnSpc>
            <a:spcBef>
              <a:spcPct val="0"/>
            </a:spcBef>
            <a:spcAft>
              <a:spcPct val="20000"/>
            </a:spcAft>
            <a:buChar char="•"/>
          </a:pPr>
          <a:endParaRPr lang="en-GB" sz="2100" kern="1200" dirty="0"/>
        </a:p>
        <a:p>
          <a:pPr marL="228600" lvl="1" indent="-228600" algn="l" defTabSz="933450">
            <a:lnSpc>
              <a:spcPct val="90000"/>
            </a:lnSpc>
            <a:spcBef>
              <a:spcPct val="0"/>
            </a:spcBef>
            <a:spcAft>
              <a:spcPct val="20000"/>
            </a:spcAft>
            <a:buChar char="•"/>
          </a:pPr>
          <a:endParaRPr lang="en-GB" sz="2100" kern="1200" dirty="0"/>
        </a:p>
        <a:p>
          <a:pPr marL="228600" lvl="1" indent="-228600" algn="l" defTabSz="933450">
            <a:lnSpc>
              <a:spcPct val="90000"/>
            </a:lnSpc>
            <a:spcBef>
              <a:spcPct val="0"/>
            </a:spcBef>
            <a:spcAft>
              <a:spcPct val="20000"/>
            </a:spcAft>
            <a:buChar char="•"/>
          </a:pPr>
          <a:endParaRPr lang="en-GB" sz="2100" kern="1200" dirty="0"/>
        </a:p>
      </dsp:txBody>
      <dsp:txXfrm>
        <a:off x="0" y="1063572"/>
        <a:ext cx="11189904" cy="28255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EBE88-7531-4A30-ABED-5A56ECA0256D}">
      <dsp:nvSpPr>
        <dsp:cNvPr id="0" name=""/>
        <dsp:cNvSpPr/>
      </dsp:nvSpPr>
      <dsp:spPr>
        <a:xfrm>
          <a:off x="0" y="23861"/>
          <a:ext cx="11189904" cy="634604"/>
        </a:xfrm>
        <a:prstGeom prst="round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err="1"/>
            <a:t>i</a:t>
          </a:r>
          <a:r>
            <a:rPr lang="en-GB" sz="2700" kern="1200" dirty="0"/>
            <a:t>-Thiazide Diuretics</a:t>
          </a:r>
        </a:p>
      </dsp:txBody>
      <dsp:txXfrm>
        <a:off x="30979" y="54840"/>
        <a:ext cx="11127946" cy="572646"/>
      </dsp:txXfrm>
    </dsp:sp>
    <dsp:sp modelId="{A11FE09A-F6B2-46AF-AA69-473A3C100C52}">
      <dsp:nvSpPr>
        <dsp:cNvPr id="0" name=""/>
        <dsp:cNvSpPr/>
      </dsp:nvSpPr>
      <dsp:spPr>
        <a:xfrm>
          <a:off x="0" y="658466"/>
          <a:ext cx="11189904" cy="1548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279" tIns="35560" rIns="199136" bIns="35560" numCol="1" spcCol="1270" anchor="t" anchorCtr="0">
          <a:noAutofit/>
        </a:bodyPr>
        <a:lstStyle/>
        <a:p>
          <a:pPr marL="171450" lvl="1" indent="-171450" algn="l" defTabSz="711200">
            <a:lnSpc>
              <a:spcPct val="90000"/>
            </a:lnSpc>
            <a:spcBef>
              <a:spcPct val="0"/>
            </a:spcBef>
            <a:spcAft>
              <a:spcPct val="20000"/>
            </a:spcAft>
            <a:buChar char="•"/>
          </a:pPr>
          <a:endParaRPr lang="en-GB" sz="1600" kern="1200" dirty="0"/>
        </a:p>
        <a:p>
          <a:pPr marL="285750" lvl="1" indent="-285750" algn="l" defTabSz="1244600">
            <a:lnSpc>
              <a:spcPct val="90000"/>
            </a:lnSpc>
            <a:spcBef>
              <a:spcPct val="0"/>
            </a:spcBef>
            <a:spcAft>
              <a:spcPct val="20000"/>
            </a:spcAft>
            <a:buChar char="•"/>
          </a:pPr>
          <a:r>
            <a:rPr lang="en-GB" sz="2800" kern="1200" dirty="0"/>
            <a:t>Examples: Hydrochlorothiazide, Chlorthalidone.</a:t>
          </a:r>
        </a:p>
        <a:p>
          <a:pPr marL="285750" lvl="1" indent="-285750" algn="l" defTabSz="1244600">
            <a:lnSpc>
              <a:spcPct val="90000"/>
            </a:lnSpc>
            <a:spcBef>
              <a:spcPct val="0"/>
            </a:spcBef>
            <a:spcAft>
              <a:spcPct val="20000"/>
            </a:spcAft>
            <a:buChar char="•"/>
          </a:pPr>
          <a:r>
            <a:rPr lang="en-GB" sz="2800" kern="1200" dirty="0"/>
            <a:t> Mechanism of Action: The initial diuresis lasts 4-6 weeks and then replaced by a decrease in PVR</a:t>
          </a:r>
          <a:r>
            <a:rPr lang="en-GB" sz="1600" kern="1200" dirty="0"/>
            <a:t>.</a:t>
          </a:r>
        </a:p>
      </dsp:txBody>
      <dsp:txXfrm>
        <a:off x="0" y="658466"/>
        <a:ext cx="11189904" cy="15483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8E41F-264A-42A7-8AAA-5186F7EBD25D}">
      <dsp:nvSpPr>
        <dsp:cNvPr id="0" name=""/>
        <dsp:cNvSpPr/>
      </dsp:nvSpPr>
      <dsp:spPr>
        <a:xfrm>
          <a:off x="1032134" y="0"/>
          <a:ext cx="2833519" cy="708379"/>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GB" sz="2700" kern="1200" dirty="0"/>
            <a:t>Initial Effect</a:t>
          </a:r>
        </a:p>
      </dsp:txBody>
      <dsp:txXfrm>
        <a:off x="1052882" y="20748"/>
        <a:ext cx="2792023" cy="666883"/>
      </dsp:txXfrm>
    </dsp:sp>
    <dsp:sp modelId="{393CC956-4D00-42BF-9D08-8DB05E762EC7}">
      <dsp:nvSpPr>
        <dsp:cNvPr id="0" name=""/>
        <dsp:cNvSpPr/>
      </dsp:nvSpPr>
      <dsp:spPr>
        <a:xfrm rot="5400000">
          <a:off x="2386910" y="770363"/>
          <a:ext cx="123966" cy="123966"/>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FF432E77-B70C-4D3F-9EBD-CFD8F87FC4BD}">
      <dsp:nvSpPr>
        <dsp:cNvPr id="0" name=""/>
        <dsp:cNvSpPr/>
      </dsp:nvSpPr>
      <dsp:spPr>
        <a:xfrm>
          <a:off x="1032134" y="956312"/>
          <a:ext cx="2833519" cy="708379"/>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Calibri" panose="020F0502020204030204" pitchFamily="34" charset="0"/>
              <a:cs typeface="Calibri" panose="020F0502020204030204" pitchFamily="34" charset="0"/>
            </a:rPr>
            <a:t>↓  Sodium,  Water</a:t>
          </a:r>
        </a:p>
        <a:p>
          <a:pPr marL="0" lvl="0" indent="0" algn="ctr" defTabSz="800100">
            <a:lnSpc>
              <a:spcPct val="90000"/>
            </a:lnSpc>
            <a:spcBef>
              <a:spcPct val="0"/>
            </a:spcBef>
            <a:spcAft>
              <a:spcPct val="35000"/>
            </a:spcAft>
            <a:buNone/>
          </a:pPr>
          <a:r>
            <a:rPr lang="en-GB" sz="1800" kern="1200" dirty="0">
              <a:latin typeface="Calibri" panose="020F0502020204030204" pitchFamily="34" charset="0"/>
              <a:cs typeface="Calibri" panose="020F0502020204030204" pitchFamily="34" charset="0"/>
            </a:rPr>
            <a:t>Retention</a:t>
          </a:r>
        </a:p>
      </dsp:txBody>
      <dsp:txXfrm>
        <a:off x="1052882" y="977060"/>
        <a:ext cx="2792023" cy="666883"/>
      </dsp:txXfrm>
    </dsp:sp>
    <dsp:sp modelId="{55696E8B-678F-43A5-B946-3B42CD12B417}">
      <dsp:nvSpPr>
        <dsp:cNvPr id="0" name=""/>
        <dsp:cNvSpPr/>
      </dsp:nvSpPr>
      <dsp:spPr>
        <a:xfrm rot="5400000">
          <a:off x="2386910" y="1726675"/>
          <a:ext cx="123966" cy="123966"/>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9D4A79C5-D321-457C-8827-71D511BAF718}">
      <dsp:nvSpPr>
        <dsp:cNvPr id="0" name=""/>
        <dsp:cNvSpPr/>
      </dsp:nvSpPr>
      <dsp:spPr>
        <a:xfrm>
          <a:off x="1032134" y="1912625"/>
          <a:ext cx="2833519" cy="708379"/>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Calibri" panose="020F0502020204030204" pitchFamily="34" charset="0"/>
              <a:cs typeface="Calibri" panose="020F0502020204030204" pitchFamily="34" charset="0"/>
            </a:rPr>
            <a:t>↓ Blood volume</a:t>
          </a:r>
          <a:endParaRPr lang="en-GB" sz="1800" kern="1200" dirty="0"/>
        </a:p>
      </dsp:txBody>
      <dsp:txXfrm>
        <a:off x="1052882" y="1933373"/>
        <a:ext cx="2792023" cy="666883"/>
      </dsp:txXfrm>
    </dsp:sp>
    <dsp:sp modelId="{C93718F5-0D79-4084-B31F-6B504414E26A}">
      <dsp:nvSpPr>
        <dsp:cNvPr id="0" name=""/>
        <dsp:cNvSpPr/>
      </dsp:nvSpPr>
      <dsp:spPr>
        <a:xfrm rot="5400000">
          <a:off x="2386910" y="2682988"/>
          <a:ext cx="123966" cy="123966"/>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7ABB9F07-57FC-42AE-B807-71503903C060}">
      <dsp:nvSpPr>
        <dsp:cNvPr id="0" name=""/>
        <dsp:cNvSpPr/>
      </dsp:nvSpPr>
      <dsp:spPr>
        <a:xfrm>
          <a:off x="1032134" y="2868938"/>
          <a:ext cx="2833519" cy="708379"/>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Calibri" panose="020F0502020204030204" pitchFamily="34" charset="0"/>
              <a:cs typeface="Calibri" panose="020F0502020204030204" pitchFamily="34" charset="0"/>
            </a:rPr>
            <a:t>↓ Cardiac Output</a:t>
          </a:r>
          <a:endParaRPr lang="en-GB" sz="1800" kern="1200" dirty="0"/>
        </a:p>
      </dsp:txBody>
      <dsp:txXfrm>
        <a:off x="1052882" y="2889686"/>
        <a:ext cx="2792023" cy="666883"/>
      </dsp:txXfrm>
    </dsp:sp>
    <dsp:sp modelId="{5005CBCA-7E2F-4AB1-8137-1F6006910A4E}">
      <dsp:nvSpPr>
        <dsp:cNvPr id="0" name=""/>
        <dsp:cNvSpPr/>
      </dsp:nvSpPr>
      <dsp:spPr>
        <a:xfrm>
          <a:off x="4262573" y="0"/>
          <a:ext cx="2833519" cy="708379"/>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GB" sz="2700" kern="1200" dirty="0"/>
            <a:t>Long Term Effect</a:t>
          </a:r>
        </a:p>
      </dsp:txBody>
      <dsp:txXfrm>
        <a:off x="4283321" y="20748"/>
        <a:ext cx="2792023" cy="666883"/>
      </dsp:txXfrm>
    </dsp:sp>
    <dsp:sp modelId="{63E37B88-E5AA-477F-B3D7-D31A6CCD27B3}">
      <dsp:nvSpPr>
        <dsp:cNvPr id="0" name=""/>
        <dsp:cNvSpPr/>
      </dsp:nvSpPr>
      <dsp:spPr>
        <a:xfrm rot="5400815">
          <a:off x="5617236" y="770363"/>
          <a:ext cx="123966" cy="123966"/>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1637B67D-4EB7-4309-AF63-CF052953F407}">
      <dsp:nvSpPr>
        <dsp:cNvPr id="0" name=""/>
        <dsp:cNvSpPr/>
      </dsp:nvSpPr>
      <dsp:spPr>
        <a:xfrm>
          <a:off x="4262346" y="956312"/>
          <a:ext cx="2833519" cy="708379"/>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Calibri" panose="020F0502020204030204" pitchFamily="34" charset="0"/>
              <a:cs typeface="Calibri" panose="020F0502020204030204" pitchFamily="34" charset="0"/>
            </a:rPr>
            <a:t>↓ Na</a:t>
          </a:r>
          <a:r>
            <a:rPr lang="en-GB" sz="1800" kern="1200" baseline="30000" dirty="0">
              <a:latin typeface="Calibri" panose="020F0502020204030204" pitchFamily="34" charset="0"/>
              <a:cs typeface="Calibri" panose="020F0502020204030204" pitchFamily="34" charset="0"/>
            </a:rPr>
            <a:t>+</a:t>
          </a:r>
          <a:r>
            <a:rPr lang="en-GB" sz="1800" kern="1200" dirty="0">
              <a:latin typeface="Calibri" panose="020F0502020204030204" pitchFamily="34" charset="0"/>
              <a:cs typeface="Calibri" panose="020F0502020204030204" pitchFamily="34" charset="0"/>
            </a:rPr>
            <a:t> in vessels wall</a:t>
          </a:r>
          <a:endParaRPr lang="en-GB" sz="1800" kern="1200" dirty="0"/>
        </a:p>
      </dsp:txBody>
      <dsp:txXfrm>
        <a:off x="4283094" y="977060"/>
        <a:ext cx="2792023" cy="666883"/>
      </dsp:txXfrm>
    </dsp:sp>
    <dsp:sp modelId="{CCADC2EC-F5B1-45C7-83BE-48B702458AC9}">
      <dsp:nvSpPr>
        <dsp:cNvPr id="0" name=""/>
        <dsp:cNvSpPr/>
      </dsp:nvSpPr>
      <dsp:spPr>
        <a:xfrm rot="5400000">
          <a:off x="5617122" y="1726675"/>
          <a:ext cx="123966" cy="123966"/>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2B98A7C8-5C87-4028-9615-FB26EBBAAFBF}">
      <dsp:nvSpPr>
        <dsp:cNvPr id="0" name=""/>
        <dsp:cNvSpPr/>
      </dsp:nvSpPr>
      <dsp:spPr>
        <a:xfrm>
          <a:off x="4262346" y="1912625"/>
          <a:ext cx="2833519" cy="708379"/>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0" kern="1200" dirty="0">
              <a:latin typeface="Arial" panose="020B0604020202020204" pitchFamily="34" charset="0"/>
              <a:cs typeface="Arial" panose="020B0604020202020204" pitchFamily="34" charset="0"/>
            </a:rPr>
            <a:t>↑ Na</a:t>
          </a:r>
          <a:r>
            <a:rPr lang="en-GB" sz="1800" b="0" kern="1200" baseline="30000" dirty="0">
              <a:latin typeface="Arial" panose="020B0604020202020204" pitchFamily="34" charset="0"/>
              <a:cs typeface="Arial" panose="020B0604020202020204" pitchFamily="34" charset="0"/>
            </a:rPr>
            <a:t>+</a:t>
          </a:r>
          <a:r>
            <a:rPr lang="en-GB" sz="1800" b="0" kern="1200" dirty="0">
              <a:latin typeface="Arial" panose="020B0604020202020204" pitchFamily="34" charset="0"/>
              <a:cs typeface="Arial" panose="020B0604020202020204" pitchFamily="34" charset="0"/>
            </a:rPr>
            <a:t>-Ca</a:t>
          </a:r>
          <a:r>
            <a:rPr lang="en-GB" sz="1800" b="0" kern="1200" baseline="30000" dirty="0">
              <a:latin typeface="Arial" panose="020B0604020202020204" pitchFamily="34" charset="0"/>
              <a:cs typeface="Arial" panose="020B0604020202020204" pitchFamily="34" charset="0"/>
            </a:rPr>
            <a:t>2+ </a:t>
          </a:r>
          <a:r>
            <a:rPr lang="en-GB" sz="1800" b="0" kern="1200" dirty="0">
              <a:latin typeface="Arial" panose="020B0604020202020204" pitchFamily="34" charset="0"/>
              <a:cs typeface="Arial" panose="020B0604020202020204" pitchFamily="34" charset="0"/>
            </a:rPr>
            <a:t>exchange </a:t>
          </a:r>
        </a:p>
      </dsp:txBody>
      <dsp:txXfrm>
        <a:off x="4283094" y="1933373"/>
        <a:ext cx="2792023" cy="666883"/>
      </dsp:txXfrm>
    </dsp:sp>
    <dsp:sp modelId="{61DF86BF-60F4-48E9-8768-D1F21342B8E0}">
      <dsp:nvSpPr>
        <dsp:cNvPr id="0" name=""/>
        <dsp:cNvSpPr/>
      </dsp:nvSpPr>
      <dsp:spPr>
        <a:xfrm rot="5400000">
          <a:off x="5617122" y="2682988"/>
          <a:ext cx="123966" cy="123966"/>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64374948-4093-4997-932A-53A71E663F11}">
      <dsp:nvSpPr>
        <dsp:cNvPr id="0" name=""/>
        <dsp:cNvSpPr/>
      </dsp:nvSpPr>
      <dsp:spPr>
        <a:xfrm>
          <a:off x="4262346" y="2868938"/>
          <a:ext cx="2833519" cy="708379"/>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Calibri" panose="020F0502020204030204" pitchFamily="34" charset="0"/>
              <a:cs typeface="Calibri" panose="020F0502020204030204" pitchFamily="34" charset="0"/>
            </a:rPr>
            <a:t>↓ Ca</a:t>
          </a:r>
          <a:r>
            <a:rPr lang="en-GB" sz="1800" kern="1200" baseline="30000" dirty="0">
              <a:latin typeface="Calibri" panose="020F0502020204030204" pitchFamily="34" charset="0"/>
              <a:cs typeface="Calibri" panose="020F0502020204030204" pitchFamily="34" charset="0"/>
            </a:rPr>
            <a:t>2+ </a:t>
          </a:r>
          <a:r>
            <a:rPr lang="en-GB" sz="1800" kern="1200" dirty="0">
              <a:latin typeface="Calibri" panose="020F0502020204030204" pitchFamily="34" charset="0"/>
              <a:cs typeface="Calibri" panose="020F0502020204030204" pitchFamily="34" charset="0"/>
            </a:rPr>
            <a:t>in smooth muscle</a:t>
          </a:r>
          <a:endParaRPr lang="en-GB" sz="1800" kern="1200" dirty="0"/>
        </a:p>
      </dsp:txBody>
      <dsp:txXfrm>
        <a:off x="4283094" y="2889686"/>
        <a:ext cx="2792023" cy="666883"/>
      </dsp:txXfrm>
    </dsp:sp>
    <dsp:sp modelId="{B67DEBA5-DBE7-4057-8B52-209C69A0CF22}">
      <dsp:nvSpPr>
        <dsp:cNvPr id="0" name=""/>
        <dsp:cNvSpPr/>
      </dsp:nvSpPr>
      <dsp:spPr>
        <a:xfrm rot="5400000">
          <a:off x="5617122" y="3639301"/>
          <a:ext cx="123966" cy="123966"/>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DEC759E0-FC55-4285-BDCE-5F20415F7DD6}">
      <dsp:nvSpPr>
        <dsp:cNvPr id="0" name=""/>
        <dsp:cNvSpPr/>
      </dsp:nvSpPr>
      <dsp:spPr>
        <a:xfrm>
          <a:off x="4262346" y="3825251"/>
          <a:ext cx="2833519" cy="708379"/>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Calibri" panose="020F0502020204030204" pitchFamily="34" charset="0"/>
              <a:cs typeface="Calibri" panose="020F0502020204030204" pitchFamily="34" charset="0"/>
            </a:rPr>
            <a:t>↓ Peripheral Resistance</a:t>
          </a:r>
          <a:endParaRPr lang="en-GB" sz="1800" kern="1200" dirty="0"/>
        </a:p>
      </dsp:txBody>
      <dsp:txXfrm>
        <a:off x="4283094" y="3845999"/>
        <a:ext cx="2792023" cy="6668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03769-C519-400C-B650-FC62E530D6C9}">
      <dsp:nvSpPr>
        <dsp:cNvPr id="0" name=""/>
        <dsp:cNvSpPr/>
      </dsp:nvSpPr>
      <dsp:spPr>
        <a:xfrm>
          <a:off x="0" y="0"/>
          <a:ext cx="10768960" cy="625994"/>
        </a:xfrm>
        <a:prstGeom prst="round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ii- Loop Diuretics</a:t>
          </a:r>
        </a:p>
      </dsp:txBody>
      <dsp:txXfrm>
        <a:off x="30559" y="30559"/>
        <a:ext cx="10707842" cy="564876"/>
      </dsp:txXfrm>
    </dsp:sp>
    <dsp:sp modelId="{10A690D4-5AFF-41E5-B43A-F00EC057C287}">
      <dsp:nvSpPr>
        <dsp:cNvPr id="0" name=""/>
        <dsp:cNvSpPr/>
      </dsp:nvSpPr>
      <dsp:spPr>
        <a:xfrm>
          <a:off x="0" y="632801"/>
          <a:ext cx="10768960" cy="1829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914"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b="0" kern="1200" cap="none" spc="0" dirty="0">
              <a:ln w="0"/>
              <a:effectLst/>
              <a:latin typeface="+mn-lt"/>
            </a:rPr>
            <a:t>Example: </a:t>
          </a:r>
          <a:r>
            <a:rPr lang="en-GB" sz="2400" b="0" kern="1200" cap="none" spc="0" dirty="0">
              <a:ln w="0"/>
              <a:effectLst/>
              <a:latin typeface="+mn-lt"/>
            </a:rPr>
            <a:t>furosemide.</a:t>
          </a:r>
        </a:p>
        <a:p>
          <a:pPr marL="228600" lvl="1" indent="-228600" algn="l" defTabSz="1066800">
            <a:lnSpc>
              <a:spcPct val="90000"/>
            </a:lnSpc>
            <a:spcBef>
              <a:spcPct val="0"/>
            </a:spcBef>
            <a:spcAft>
              <a:spcPct val="20000"/>
            </a:spcAft>
            <a:buChar char="•"/>
          </a:pPr>
          <a:r>
            <a:rPr lang="en-US" sz="2400" b="0" kern="1200" cap="none" spc="0" dirty="0">
              <a:ln w="0"/>
              <a:effectLst/>
              <a:latin typeface="+mn-lt"/>
            </a:rPr>
            <a:t>Loop diuretics produce more potent diuresis but a smaller decrease in PVR.</a:t>
          </a:r>
          <a:endParaRPr lang="en-GB" sz="2400" b="0" kern="1200" cap="none" spc="0" dirty="0">
            <a:ln w="0"/>
            <a:effectLst/>
            <a:latin typeface="+mn-lt"/>
          </a:endParaRPr>
        </a:p>
        <a:p>
          <a:pPr marL="228600" lvl="1" indent="-228600" algn="l" defTabSz="1066800">
            <a:lnSpc>
              <a:spcPct val="90000"/>
            </a:lnSpc>
            <a:spcBef>
              <a:spcPct val="0"/>
            </a:spcBef>
            <a:spcAft>
              <a:spcPct val="20000"/>
            </a:spcAft>
            <a:buChar char="•"/>
          </a:pPr>
          <a:r>
            <a:rPr lang="en-GB" sz="2400" b="0" kern="1200" cap="none" spc="0" dirty="0">
              <a:ln w="0"/>
              <a:effectLst/>
              <a:latin typeface="+mn-lt"/>
            </a:rPr>
            <a:t>Useful in hypertensive patients with either renal impairment, or heart failure.</a:t>
          </a:r>
        </a:p>
      </dsp:txBody>
      <dsp:txXfrm>
        <a:off x="0" y="632801"/>
        <a:ext cx="10768960" cy="1829880"/>
      </dsp:txXfrm>
    </dsp:sp>
    <dsp:sp modelId="{03E80E20-9127-4DA6-B83D-F4779881FBD5}">
      <dsp:nvSpPr>
        <dsp:cNvPr id="0" name=""/>
        <dsp:cNvSpPr/>
      </dsp:nvSpPr>
      <dsp:spPr>
        <a:xfrm>
          <a:off x="0" y="2448320"/>
          <a:ext cx="10768960" cy="533335"/>
        </a:xfrm>
        <a:prstGeom prst="roundRect">
          <a:avLst/>
        </a:prstGeom>
        <a:solidFill>
          <a:schemeClr val="accent2">
            <a:alpha val="90000"/>
            <a:hueOff val="0"/>
            <a:satOff val="0"/>
            <a:lumOff val="0"/>
            <a:alphaOff val="-2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iii- Potassium-Sparing Diuretics</a:t>
          </a:r>
        </a:p>
      </dsp:txBody>
      <dsp:txXfrm>
        <a:off x="26035" y="2474355"/>
        <a:ext cx="10716890" cy="481265"/>
      </dsp:txXfrm>
    </dsp:sp>
    <dsp:sp modelId="{7EB00F70-B3EC-4632-B29F-19EA78495281}">
      <dsp:nvSpPr>
        <dsp:cNvPr id="0" name=""/>
        <dsp:cNvSpPr/>
      </dsp:nvSpPr>
      <dsp:spPr>
        <a:xfrm>
          <a:off x="0" y="3145776"/>
          <a:ext cx="10768960" cy="1216800"/>
        </a:xfrm>
        <a:prstGeom prst="roundRect">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solidFill>
                <a:sysClr val="windowText" lastClr="000000"/>
              </a:solidFill>
            </a:rPr>
            <a:t>have minimal effect on lowering BP</a:t>
          </a:r>
        </a:p>
      </dsp:txBody>
      <dsp:txXfrm>
        <a:off x="59399" y="3205175"/>
        <a:ext cx="10650162" cy="1098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C4E9F-9577-4E6C-B479-53BE4D15BA40}">
      <dsp:nvSpPr>
        <dsp:cNvPr id="0" name=""/>
        <dsp:cNvSpPr/>
      </dsp:nvSpPr>
      <dsp:spPr>
        <a:xfrm>
          <a:off x="0" y="0"/>
          <a:ext cx="7537088" cy="0"/>
        </a:xfrm>
        <a:prstGeom prst="line">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w="6350" cap="flat" cmpd="sng" algn="ctr">
          <a:solidFill>
            <a:schemeClr val="accent2">
              <a:hueOff val="0"/>
              <a:satOff val="0"/>
              <a:lumOff val="0"/>
              <a:alphaOff val="0"/>
            </a:schemeClr>
          </a:solidFill>
          <a:prstDash val="solid"/>
        </a:ln>
        <a:effectLst>
          <a:softEdge rad="12700"/>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44EA820-963A-48F0-A016-A7035F809059}">
      <dsp:nvSpPr>
        <dsp:cNvPr id="0" name=""/>
        <dsp:cNvSpPr/>
      </dsp:nvSpPr>
      <dsp:spPr>
        <a:xfrm>
          <a:off x="0" y="0"/>
          <a:ext cx="1507417" cy="4297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endParaRPr lang="en-GB" sz="3600" kern="1200" dirty="0"/>
        </a:p>
      </dsp:txBody>
      <dsp:txXfrm>
        <a:off x="0" y="0"/>
        <a:ext cx="1507417" cy="4297451"/>
      </dsp:txXfrm>
    </dsp:sp>
    <dsp:sp modelId="{02E5B9CE-2524-49BD-82CF-401ED976FB44}">
      <dsp:nvSpPr>
        <dsp:cNvPr id="0" name=""/>
        <dsp:cNvSpPr/>
      </dsp:nvSpPr>
      <dsp:spPr>
        <a:xfrm>
          <a:off x="1620473" y="67147"/>
          <a:ext cx="5916614" cy="1342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GB" sz="3700" kern="1200" dirty="0"/>
            <a:t>i-</a:t>
          </a:r>
          <a:r>
            <a:rPr lang="en-US" sz="3700" b="0" i="0" kern="1200" dirty="0"/>
            <a:t>Direct renin inhibitors</a:t>
          </a:r>
          <a:endParaRPr lang="en-GB" sz="3700" kern="1200" dirty="0"/>
        </a:p>
      </dsp:txBody>
      <dsp:txXfrm>
        <a:off x="1620473" y="67147"/>
        <a:ext cx="5916614" cy="1342953"/>
      </dsp:txXfrm>
    </dsp:sp>
    <dsp:sp modelId="{FE7B089C-ED68-4107-994A-529D4C162367}">
      <dsp:nvSpPr>
        <dsp:cNvPr id="0" name=""/>
        <dsp:cNvSpPr/>
      </dsp:nvSpPr>
      <dsp:spPr>
        <a:xfrm>
          <a:off x="1507417" y="1410101"/>
          <a:ext cx="602967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A88EF633-408D-4792-BB7D-6AC3ACF0F498}">
      <dsp:nvSpPr>
        <dsp:cNvPr id="0" name=""/>
        <dsp:cNvSpPr/>
      </dsp:nvSpPr>
      <dsp:spPr>
        <a:xfrm>
          <a:off x="1620473" y="1477248"/>
          <a:ext cx="5916614" cy="1342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GB" sz="3700" kern="1200" dirty="0"/>
            <a:t>ii-Angiotensin-converting enzyme inhibitors (ACEI)</a:t>
          </a:r>
        </a:p>
      </dsp:txBody>
      <dsp:txXfrm>
        <a:off x="1620473" y="1477248"/>
        <a:ext cx="5916614" cy="1342953"/>
      </dsp:txXfrm>
    </dsp:sp>
    <dsp:sp modelId="{6CC128DB-8907-4989-9E1D-68A4E3051D5A}">
      <dsp:nvSpPr>
        <dsp:cNvPr id="0" name=""/>
        <dsp:cNvSpPr/>
      </dsp:nvSpPr>
      <dsp:spPr>
        <a:xfrm>
          <a:off x="1507417" y="2820202"/>
          <a:ext cx="602967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AFC689C0-BC49-4820-895E-53FBE093E875}">
      <dsp:nvSpPr>
        <dsp:cNvPr id="0" name=""/>
        <dsp:cNvSpPr/>
      </dsp:nvSpPr>
      <dsp:spPr>
        <a:xfrm>
          <a:off x="1620473" y="2887349"/>
          <a:ext cx="5916614" cy="1342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rtl="0">
            <a:lnSpc>
              <a:spcPct val="90000"/>
            </a:lnSpc>
            <a:spcBef>
              <a:spcPct val="0"/>
            </a:spcBef>
            <a:spcAft>
              <a:spcPct val="35000"/>
            </a:spcAft>
            <a:buNone/>
          </a:pPr>
          <a:r>
            <a:rPr lang="en-GB" sz="3700" kern="1200" dirty="0"/>
            <a:t>iii- Angiotensin receptors blockers.</a:t>
          </a:r>
        </a:p>
      </dsp:txBody>
      <dsp:txXfrm>
        <a:off x="1620473" y="2887349"/>
        <a:ext cx="5916614" cy="1342953"/>
      </dsp:txXfrm>
    </dsp:sp>
    <dsp:sp modelId="{FAF59E87-2E87-4B5D-A906-D39740BD380F}">
      <dsp:nvSpPr>
        <dsp:cNvPr id="0" name=""/>
        <dsp:cNvSpPr/>
      </dsp:nvSpPr>
      <dsp:spPr>
        <a:xfrm>
          <a:off x="1507417" y="4230303"/>
          <a:ext cx="602967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EBE88-7531-4A30-ABED-5A56ECA0256D}">
      <dsp:nvSpPr>
        <dsp:cNvPr id="0" name=""/>
        <dsp:cNvSpPr/>
      </dsp:nvSpPr>
      <dsp:spPr>
        <a:xfrm>
          <a:off x="0" y="2330"/>
          <a:ext cx="8168818" cy="487775"/>
        </a:xfrm>
        <a:prstGeom prst="round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dirty="0"/>
            <a:t>i- </a:t>
          </a:r>
          <a:r>
            <a:rPr lang="en-US" sz="3600" b="0" i="0" kern="1200" dirty="0"/>
            <a:t>Direct renin inhibitors</a:t>
          </a:r>
          <a:endParaRPr lang="en-GB" sz="3600" kern="1200" dirty="0"/>
        </a:p>
      </dsp:txBody>
      <dsp:txXfrm>
        <a:off x="23811" y="26141"/>
        <a:ext cx="8121196" cy="440153"/>
      </dsp:txXfrm>
    </dsp:sp>
    <dsp:sp modelId="{A11FE09A-F6B2-46AF-AA69-473A3C100C52}">
      <dsp:nvSpPr>
        <dsp:cNvPr id="0" name=""/>
        <dsp:cNvSpPr/>
      </dsp:nvSpPr>
      <dsp:spPr>
        <a:xfrm>
          <a:off x="0" y="492435"/>
          <a:ext cx="8168818" cy="2988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360" tIns="24130" rIns="135128" bIns="24130" numCol="1" spcCol="1270" anchor="t" anchorCtr="0">
          <a:noAutofit/>
        </a:bodyPr>
        <a:lstStyle/>
        <a:p>
          <a:pPr marL="171450" lvl="1" indent="0" algn="l" defTabSz="844550">
            <a:lnSpc>
              <a:spcPct val="90000"/>
            </a:lnSpc>
            <a:spcBef>
              <a:spcPct val="0"/>
            </a:spcBef>
            <a:spcAft>
              <a:spcPct val="20000"/>
            </a:spcAft>
            <a:buChar char="•"/>
          </a:pPr>
          <a:endParaRPr lang="en-GB" sz="1900" kern="1200" dirty="0"/>
        </a:p>
        <a:p>
          <a:pPr marL="171450" lvl="1" indent="0" algn="l" defTabSz="844550">
            <a:lnSpc>
              <a:spcPct val="90000"/>
            </a:lnSpc>
            <a:spcBef>
              <a:spcPct val="0"/>
            </a:spcBef>
            <a:spcAft>
              <a:spcPct val="20000"/>
            </a:spcAft>
            <a:buChar char="•"/>
          </a:pPr>
          <a:r>
            <a:rPr lang="en-GB" sz="1900" kern="1200" dirty="0"/>
            <a:t>Example: </a:t>
          </a:r>
          <a:r>
            <a:rPr lang="en-US" sz="1900" b="0" i="0" kern="1200" dirty="0" err="1"/>
            <a:t>aliskiren</a:t>
          </a:r>
          <a:r>
            <a:rPr lang="en-US" sz="1900" b="0" i="0" kern="1200" dirty="0"/>
            <a:t> (</a:t>
          </a:r>
          <a:r>
            <a:rPr lang="en-US" sz="1900" b="0" i="0" kern="1200" dirty="0" err="1"/>
            <a:t>Tekturna</a:t>
          </a:r>
          <a:r>
            <a:rPr lang="en-US" sz="1900" b="0" i="0" kern="1200" dirty="0"/>
            <a:t>) “only renin inhibitor on the market”</a:t>
          </a:r>
          <a:endParaRPr lang="en-GB" sz="1900" kern="1200" dirty="0"/>
        </a:p>
        <a:p>
          <a:pPr marL="171450" lvl="1" indent="0" algn="l" defTabSz="844550" rtl="0">
            <a:lnSpc>
              <a:spcPct val="90000"/>
            </a:lnSpc>
            <a:spcBef>
              <a:spcPct val="0"/>
            </a:spcBef>
            <a:spcAft>
              <a:spcPct val="20000"/>
            </a:spcAft>
            <a:buChar char="•"/>
          </a:pPr>
          <a:endParaRPr lang="en-GB" sz="1900" kern="1200" dirty="0"/>
        </a:p>
        <a:p>
          <a:pPr marL="171450" lvl="1" indent="0" algn="l" defTabSz="844550" rtl="0">
            <a:lnSpc>
              <a:spcPct val="90000"/>
            </a:lnSpc>
            <a:spcBef>
              <a:spcPct val="0"/>
            </a:spcBef>
            <a:spcAft>
              <a:spcPct val="20000"/>
            </a:spcAft>
            <a:buChar char="•"/>
          </a:pPr>
          <a:endParaRPr lang="en-GB" sz="1900" kern="1200" dirty="0"/>
        </a:p>
        <a:p>
          <a:pPr marL="171450" lvl="1" indent="0" algn="l" defTabSz="844550">
            <a:lnSpc>
              <a:spcPct val="90000"/>
            </a:lnSpc>
            <a:spcBef>
              <a:spcPct val="0"/>
            </a:spcBef>
            <a:spcAft>
              <a:spcPct val="20000"/>
            </a:spcAft>
            <a:buChar char="•"/>
          </a:pPr>
          <a:r>
            <a:rPr lang="en-US" sz="1900" u="none" kern="1200" dirty="0">
              <a:solidFill>
                <a:prstClr val="black">
                  <a:hueOff val="0"/>
                  <a:satOff val="0"/>
                  <a:lumOff val="0"/>
                  <a:alphaOff val="0"/>
                </a:prstClr>
              </a:solidFill>
              <a:latin typeface="Rockwell" panose="02060603020205020403"/>
              <a:ea typeface="+mn-ea"/>
              <a:cs typeface="+mn-cs"/>
            </a:rPr>
            <a:t>Inhibits  (renin) the first and rate limiting step of the RAAS</a:t>
          </a:r>
          <a:endParaRPr lang="en-GB" sz="1900" u="none" kern="1200" dirty="0">
            <a:solidFill>
              <a:prstClr val="black">
                <a:hueOff val="0"/>
                <a:satOff val="0"/>
                <a:lumOff val="0"/>
                <a:alphaOff val="0"/>
              </a:prstClr>
            </a:solidFill>
            <a:latin typeface="Rockwell" panose="02060603020205020403"/>
            <a:ea typeface="+mn-ea"/>
            <a:cs typeface="+mn-cs"/>
          </a:endParaRPr>
        </a:p>
        <a:p>
          <a:pPr marL="171450" lvl="1" indent="0" algn="l" defTabSz="844550" rtl="0">
            <a:lnSpc>
              <a:spcPct val="90000"/>
            </a:lnSpc>
            <a:spcBef>
              <a:spcPct val="0"/>
            </a:spcBef>
            <a:spcAft>
              <a:spcPct val="20000"/>
            </a:spcAft>
            <a:buChar char="•"/>
          </a:pPr>
          <a:endParaRPr lang="en-GB" sz="1900" u="none" kern="1200" dirty="0">
            <a:solidFill>
              <a:prstClr val="black">
                <a:hueOff val="0"/>
                <a:satOff val="0"/>
                <a:lumOff val="0"/>
                <a:alphaOff val="0"/>
              </a:prstClr>
            </a:solidFill>
            <a:latin typeface="Rockwell" panose="02060603020205020403"/>
            <a:ea typeface="+mn-ea"/>
            <a:cs typeface="+mn-cs"/>
          </a:endParaRPr>
        </a:p>
        <a:p>
          <a:pPr marL="171450" lvl="1" indent="0" algn="l" defTabSz="844550" rtl="0">
            <a:lnSpc>
              <a:spcPct val="90000"/>
            </a:lnSpc>
            <a:spcBef>
              <a:spcPct val="0"/>
            </a:spcBef>
            <a:spcAft>
              <a:spcPct val="20000"/>
            </a:spcAft>
            <a:buChar char="•"/>
          </a:pPr>
          <a:endParaRPr lang="en-GB" sz="1900" u="none" kern="1200" dirty="0">
            <a:solidFill>
              <a:prstClr val="black">
                <a:hueOff val="0"/>
                <a:satOff val="0"/>
                <a:lumOff val="0"/>
                <a:alphaOff val="0"/>
              </a:prstClr>
            </a:solidFill>
            <a:latin typeface="Rockwell" panose="02060603020205020403"/>
            <a:ea typeface="+mn-ea"/>
            <a:cs typeface="+mn-cs"/>
          </a:endParaRPr>
        </a:p>
        <a:p>
          <a:pPr marL="171450" lvl="1" indent="0" algn="l" defTabSz="844550">
            <a:lnSpc>
              <a:spcPct val="90000"/>
            </a:lnSpc>
            <a:spcBef>
              <a:spcPct val="0"/>
            </a:spcBef>
            <a:spcAft>
              <a:spcPct val="20000"/>
            </a:spcAft>
            <a:buChar char="•"/>
          </a:pPr>
          <a:r>
            <a:rPr lang="en-US" sz="1900" u="none" kern="1200" dirty="0">
              <a:solidFill>
                <a:prstClr val="black">
                  <a:hueOff val="0"/>
                  <a:satOff val="0"/>
                  <a:lumOff val="0"/>
                  <a:alphaOff val="0"/>
                </a:prstClr>
              </a:solidFill>
              <a:latin typeface="Rockwell" panose="02060603020205020403"/>
              <a:ea typeface="+mn-ea"/>
              <a:cs typeface="+mn-cs"/>
            </a:rPr>
            <a:t>Approved as monotherapy or in combination therapy for hypertension. However, because it represents a new drug class and has not been shown to prevent CV events, it is not preferred as first-line therapy.</a:t>
          </a:r>
          <a:endParaRPr lang="en-GB" sz="1900" u="none" kern="1200" dirty="0">
            <a:solidFill>
              <a:prstClr val="black">
                <a:hueOff val="0"/>
                <a:satOff val="0"/>
                <a:lumOff val="0"/>
                <a:alphaOff val="0"/>
              </a:prstClr>
            </a:solidFill>
            <a:latin typeface="Rockwell" panose="02060603020205020403"/>
            <a:ea typeface="+mn-ea"/>
            <a:cs typeface="+mn-cs"/>
          </a:endParaRPr>
        </a:p>
        <a:p>
          <a:pPr marL="171450" lvl="1" indent="0" algn="l" defTabSz="844550" rtl="0">
            <a:lnSpc>
              <a:spcPct val="90000"/>
            </a:lnSpc>
            <a:spcBef>
              <a:spcPct val="0"/>
            </a:spcBef>
            <a:spcAft>
              <a:spcPct val="20000"/>
            </a:spcAft>
            <a:buChar char="•"/>
          </a:pPr>
          <a:endParaRPr lang="en-GB" sz="1900" u="none" kern="1200" dirty="0">
            <a:solidFill>
              <a:prstClr val="black">
                <a:hueOff val="0"/>
                <a:satOff val="0"/>
                <a:lumOff val="0"/>
                <a:alphaOff val="0"/>
              </a:prstClr>
            </a:solidFill>
            <a:latin typeface="Rockwell" panose="02060603020205020403"/>
            <a:ea typeface="+mn-ea"/>
            <a:cs typeface="+mn-cs"/>
          </a:endParaRPr>
        </a:p>
        <a:p>
          <a:pPr marL="171450" lvl="1" indent="0" algn="l" defTabSz="844550" rtl="0">
            <a:lnSpc>
              <a:spcPct val="90000"/>
            </a:lnSpc>
            <a:spcBef>
              <a:spcPct val="0"/>
            </a:spcBef>
            <a:spcAft>
              <a:spcPct val="20000"/>
            </a:spcAft>
            <a:buChar char="•"/>
          </a:pPr>
          <a:endParaRPr lang="en-GB" sz="1900" u="none" kern="1200" dirty="0">
            <a:solidFill>
              <a:prstClr val="black">
                <a:hueOff val="0"/>
                <a:satOff val="0"/>
                <a:lumOff val="0"/>
                <a:alphaOff val="0"/>
              </a:prstClr>
            </a:solidFill>
            <a:latin typeface="Rockwell" panose="02060603020205020403"/>
            <a:ea typeface="+mn-ea"/>
            <a:cs typeface="+mn-cs"/>
          </a:endParaRPr>
        </a:p>
      </dsp:txBody>
      <dsp:txXfrm>
        <a:off x="0" y="492435"/>
        <a:ext cx="8168818" cy="29885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EBE88-7531-4A30-ABED-5A56ECA0256D}">
      <dsp:nvSpPr>
        <dsp:cNvPr id="0" name=""/>
        <dsp:cNvSpPr/>
      </dsp:nvSpPr>
      <dsp:spPr>
        <a:xfrm>
          <a:off x="0" y="96161"/>
          <a:ext cx="8168818" cy="781203"/>
        </a:xfrm>
        <a:prstGeom prst="round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ii- Angiotensin-converting enzyme inhibitors (ACEI)</a:t>
          </a:r>
        </a:p>
      </dsp:txBody>
      <dsp:txXfrm>
        <a:off x="38135" y="134296"/>
        <a:ext cx="8092548" cy="704933"/>
      </dsp:txXfrm>
    </dsp:sp>
    <dsp:sp modelId="{A11FE09A-F6B2-46AF-AA69-473A3C100C52}">
      <dsp:nvSpPr>
        <dsp:cNvPr id="0" name=""/>
        <dsp:cNvSpPr/>
      </dsp:nvSpPr>
      <dsp:spPr>
        <a:xfrm>
          <a:off x="0" y="877365"/>
          <a:ext cx="8168818" cy="2507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360" tIns="31750" rIns="177800" bIns="31750" numCol="1" spcCol="1270" anchor="t" anchorCtr="0">
          <a:noAutofit/>
        </a:bodyPr>
        <a:lstStyle/>
        <a:p>
          <a:pPr marL="228600" lvl="1" indent="-228600" algn="l" defTabSz="889000">
            <a:lnSpc>
              <a:spcPct val="90000"/>
            </a:lnSpc>
            <a:spcBef>
              <a:spcPct val="0"/>
            </a:spcBef>
            <a:spcAft>
              <a:spcPct val="20000"/>
            </a:spcAft>
            <a:buChar char="•"/>
          </a:pPr>
          <a:endParaRPr lang="en-GB" sz="2000" kern="1200" dirty="0"/>
        </a:p>
        <a:p>
          <a:pPr marL="228600" lvl="1" indent="-228600" algn="l" defTabSz="889000">
            <a:lnSpc>
              <a:spcPct val="90000"/>
            </a:lnSpc>
            <a:spcBef>
              <a:spcPct val="0"/>
            </a:spcBef>
            <a:spcAft>
              <a:spcPct val="20000"/>
            </a:spcAft>
            <a:buChar char="•"/>
          </a:pPr>
          <a:r>
            <a:rPr lang="en-GB" sz="2000" kern="1200" dirty="0"/>
            <a:t>Examples: Capto</a:t>
          </a:r>
          <a:r>
            <a:rPr lang="en-GB" sz="2000" u="sng" kern="1200" dirty="0"/>
            <a:t>pril</a:t>
          </a:r>
          <a:r>
            <a:rPr lang="en-GB" sz="2000" kern="1200" dirty="0"/>
            <a:t>, Lisino</a:t>
          </a:r>
          <a:r>
            <a:rPr lang="en-GB" sz="2000" u="sng" kern="1200" dirty="0"/>
            <a:t>pril</a:t>
          </a:r>
          <a:r>
            <a:rPr lang="en-GB" sz="2000" kern="1200" dirty="0"/>
            <a:t>, Enala</a:t>
          </a:r>
          <a:r>
            <a:rPr lang="en-GB" sz="2000" u="sng" kern="1200" dirty="0"/>
            <a:t>pril</a:t>
          </a:r>
          <a:r>
            <a:rPr lang="en-GB" sz="2000" kern="1200" dirty="0"/>
            <a:t>, Rami</a:t>
          </a:r>
          <a:r>
            <a:rPr lang="en-GB" sz="2000" u="sng" kern="1200" dirty="0"/>
            <a:t>pril</a:t>
          </a:r>
          <a:r>
            <a:rPr lang="en-GB" sz="2000" kern="1200" dirty="0"/>
            <a:t>.</a:t>
          </a:r>
        </a:p>
        <a:p>
          <a:pPr marL="228600" lvl="1" indent="-228600" algn="l" defTabSz="889000">
            <a:lnSpc>
              <a:spcPct val="90000"/>
            </a:lnSpc>
            <a:spcBef>
              <a:spcPct val="0"/>
            </a:spcBef>
            <a:spcAft>
              <a:spcPct val="20000"/>
            </a:spcAft>
            <a:buChar char="•"/>
          </a:pPr>
          <a:endParaRPr lang="en-GB" sz="2000" kern="1200" dirty="0"/>
        </a:p>
        <a:p>
          <a:pPr marL="228600" lvl="1" indent="-228600" algn="l" defTabSz="889000">
            <a:lnSpc>
              <a:spcPct val="90000"/>
            </a:lnSpc>
            <a:spcBef>
              <a:spcPct val="0"/>
            </a:spcBef>
            <a:spcAft>
              <a:spcPct val="20000"/>
            </a:spcAft>
            <a:buChar char="•"/>
          </a:pPr>
          <a:r>
            <a:rPr lang="en-GB" sz="2000" kern="1200" dirty="0"/>
            <a:t>Particularly effective when hypertension results from excess renin production (renovascular hypertension).</a:t>
          </a:r>
        </a:p>
      </dsp:txBody>
      <dsp:txXfrm>
        <a:off x="0" y="877365"/>
        <a:ext cx="8168818" cy="25074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EBE88-7531-4A30-ABED-5A56ECA0256D}">
      <dsp:nvSpPr>
        <dsp:cNvPr id="0" name=""/>
        <dsp:cNvSpPr/>
      </dsp:nvSpPr>
      <dsp:spPr>
        <a:xfrm>
          <a:off x="0" y="16015"/>
          <a:ext cx="11303901" cy="648593"/>
        </a:xfrm>
        <a:prstGeom prst="round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ii- Angiotensin-converting enzyme inhibitors (ACEI)</a:t>
          </a:r>
        </a:p>
      </dsp:txBody>
      <dsp:txXfrm>
        <a:off x="31662" y="47677"/>
        <a:ext cx="11240577" cy="585269"/>
      </dsp:txXfrm>
    </dsp:sp>
    <dsp:sp modelId="{A11FE09A-F6B2-46AF-AA69-473A3C100C52}">
      <dsp:nvSpPr>
        <dsp:cNvPr id="0" name=""/>
        <dsp:cNvSpPr/>
      </dsp:nvSpPr>
      <dsp:spPr>
        <a:xfrm>
          <a:off x="0" y="680625"/>
          <a:ext cx="11303901" cy="3524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8899" tIns="35560" rIns="199136" bIns="35560" numCol="1" spcCol="1270" anchor="t" anchorCtr="0">
          <a:noAutofit/>
        </a:bodyPr>
        <a:lstStyle/>
        <a:p>
          <a:pPr marL="285750" lvl="1" indent="-285750" algn="l" defTabSz="1244600">
            <a:lnSpc>
              <a:spcPct val="90000"/>
            </a:lnSpc>
            <a:spcBef>
              <a:spcPct val="0"/>
            </a:spcBef>
            <a:spcAft>
              <a:spcPct val="20000"/>
            </a:spcAft>
            <a:buNone/>
          </a:pPr>
          <a:r>
            <a:rPr lang="en-GB" sz="2800" b="1" u="sng" kern="1200" dirty="0">
              <a:effectLst>
                <a:outerShdw blurRad="38100" dist="38100" dir="2700000" algn="tl">
                  <a:srgbClr val="000000">
                    <a:alpha val="43137"/>
                  </a:srgbClr>
                </a:outerShdw>
              </a:effectLst>
            </a:rPr>
            <a:t>Pharmacokinetics:</a:t>
          </a:r>
        </a:p>
        <a:p>
          <a:pPr marL="171450" lvl="1" indent="-171450" algn="l" defTabSz="800100">
            <a:lnSpc>
              <a:spcPct val="90000"/>
            </a:lnSpc>
            <a:spcBef>
              <a:spcPct val="0"/>
            </a:spcBef>
            <a:spcAft>
              <a:spcPct val="20000"/>
            </a:spcAft>
            <a:buChar char="•"/>
          </a:pPr>
          <a:r>
            <a:rPr lang="en-GB" sz="1800" kern="1200" dirty="0"/>
            <a:t>Polar, excreted in urine.</a:t>
          </a:r>
        </a:p>
        <a:p>
          <a:pPr marL="171450" lvl="1" indent="-171450" algn="l" defTabSz="800100">
            <a:lnSpc>
              <a:spcPct val="90000"/>
            </a:lnSpc>
            <a:spcBef>
              <a:spcPct val="0"/>
            </a:spcBef>
            <a:spcAft>
              <a:spcPct val="20000"/>
            </a:spcAft>
            <a:buChar char="•"/>
          </a:pPr>
          <a:r>
            <a:rPr lang="en-GB" sz="1800" kern="1200" dirty="0"/>
            <a:t>Do not cross BBB.</a:t>
          </a:r>
        </a:p>
        <a:p>
          <a:pPr marL="171450" lvl="1" indent="-171450" algn="l" defTabSz="800100">
            <a:lnSpc>
              <a:spcPct val="90000"/>
            </a:lnSpc>
            <a:spcBef>
              <a:spcPct val="0"/>
            </a:spcBef>
            <a:spcAft>
              <a:spcPct val="20000"/>
            </a:spcAft>
            <a:buChar char="•"/>
          </a:pPr>
          <a:r>
            <a:rPr lang="en-GB" sz="1800" kern="1200" dirty="0"/>
            <a:t>Have a long half-life &amp; given once daily.</a:t>
          </a:r>
        </a:p>
        <a:p>
          <a:pPr marL="171450" lvl="1" indent="-171450" algn="l" defTabSz="800100">
            <a:lnSpc>
              <a:spcPct val="90000"/>
            </a:lnSpc>
            <a:spcBef>
              <a:spcPct val="0"/>
            </a:spcBef>
            <a:spcAft>
              <a:spcPct val="20000"/>
            </a:spcAft>
            <a:buChar char="•"/>
          </a:pPr>
          <a:r>
            <a:rPr lang="en-GB" sz="1800" kern="1200" dirty="0"/>
            <a:t>Rapidly absorbed from GIT after oral administration.</a:t>
          </a:r>
        </a:p>
        <a:p>
          <a:pPr marL="171450" lvl="1" indent="-171450" algn="l" defTabSz="800100">
            <a:lnSpc>
              <a:spcPct val="90000"/>
            </a:lnSpc>
            <a:spcBef>
              <a:spcPct val="0"/>
            </a:spcBef>
            <a:spcAft>
              <a:spcPct val="20000"/>
            </a:spcAft>
            <a:buChar char="•"/>
          </a:pPr>
          <a:r>
            <a:rPr lang="en-GB" sz="1800" kern="1200" dirty="0"/>
            <a:t>Food reduces their bioavailability.</a:t>
          </a:r>
        </a:p>
        <a:p>
          <a:pPr marL="171450" lvl="1" indent="-171450" algn="l" defTabSz="800100">
            <a:lnSpc>
              <a:spcPct val="90000"/>
            </a:lnSpc>
            <a:spcBef>
              <a:spcPct val="0"/>
            </a:spcBef>
            <a:spcAft>
              <a:spcPct val="20000"/>
            </a:spcAft>
            <a:buChar char="•"/>
          </a:pPr>
          <a:r>
            <a:rPr lang="en-GB" sz="1800" kern="1200" dirty="0"/>
            <a:t>It takes 2-4 weeks to see the full antihypertensive effect of ACEIs.</a:t>
          </a:r>
        </a:p>
        <a:p>
          <a:pPr marL="171450" lvl="1" indent="-171450" algn="l" defTabSz="800100">
            <a:lnSpc>
              <a:spcPct val="90000"/>
            </a:lnSpc>
            <a:spcBef>
              <a:spcPct val="0"/>
            </a:spcBef>
            <a:spcAft>
              <a:spcPct val="20000"/>
            </a:spcAft>
            <a:buChar char="•"/>
          </a:pPr>
          <a:r>
            <a:rPr lang="en-GB" sz="1800" kern="1200" dirty="0"/>
            <a:t>Enalapril &amp; ramipril are prodrugs.</a:t>
          </a:r>
        </a:p>
        <a:p>
          <a:pPr marL="171450" lvl="1" indent="-171450" algn="l" defTabSz="800100">
            <a:lnSpc>
              <a:spcPct val="90000"/>
            </a:lnSpc>
            <a:spcBef>
              <a:spcPct val="0"/>
            </a:spcBef>
            <a:spcAft>
              <a:spcPct val="20000"/>
            </a:spcAft>
            <a:buChar char="•"/>
          </a:pPr>
          <a:r>
            <a:rPr lang="en-GB" sz="1800" kern="1200" dirty="0"/>
            <a:t>Enalaprilat is the active metabolite of enalapril given by </a:t>
          </a:r>
          <a:r>
            <a:rPr lang="en-GB" sz="1800" kern="1200" dirty="0" err="1"/>
            <a:t>i.v.</a:t>
          </a:r>
          <a:r>
            <a:rPr lang="en-GB" sz="1800" kern="1200" dirty="0"/>
            <a:t> route in hypertensive emergency.</a:t>
          </a:r>
        </a:p>
      </dsp:txBody>
      <dsp:txXfrm>
        <a:off x="0" y="680625"/>
        <a:ext cx="11303901" cy="3524103"/>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5352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2164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5196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3960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B61BEF0D-F0BB-DE4B-95CE-6DB70DBA9567}" type="datetimeFigureOut">
              <a:rPr lang="en-US" smtClean="0"/>
              <a:pPr/>
              <a:t>3/20/2022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7538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191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557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1562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8283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3/20/2022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8510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3/20/2022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9679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61BEF0D-F0BB-DE4B-95CE-6DB70DBA9567}" type="datetimeFigureOut">
              <a:rPr lang="en-US" smtClean="0"/>
              <a:pPr/>
              <a:t>3/20/2022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1213446"/>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8" Type="http://schemas.openxmlformats.org/officeDocument/2006/relationships/hyperlink" Target="https://www.google.com.eg/url?sa=i&amp;rct=j&amp;q=&amp;esrc=s&amp;source=images&amp;cd=&amp;cad=rja&amp;uact=8&amp;ved=0ahUKEwjtu5qRrdbKAhVItxQKHYolC4wQjRwIBw&amp;url=https://www.pinterest.com/pin/9218374212438091/&amp;bvm=bv.113034660,d.ZWU&amp;psig=AFQjCNF8wTl51KxcSl8sK7swqMLz9o_RzA&amp;ust=1454408795472513" TargetMode="External"/><Relationship Id="rId3" Type="http://schemas.openxmlformats.org/officeDocument/2006/relationships/diagramLayout" Target="../diagrams/layout8.xml"/><Relationship Id="rId7" Type="http://schemas.openxmlformats.org/officeDocument/2006/relationships/image" Target="../media/image14.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6.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7.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8.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www.google.com.eg/url?sa=i&amp;rct=j&amp;q=&amp;esrc=s&amp;source=images&amp;cd=&amp;cad=rja&amp;uact=8&amp;ved=0ahUKEwj71rrhj-3KAhVoDZoKHTkbC9cQjRwIBw&amp;url=http://www.srspharma.com/calcium-channel-blockers.htm&amp;psig=AFQjCNFgEJfgiQH9UfCOklOOZQuU4BMOug&amp;ust=1455191120537899" TargetMode="External"/><Relationship Id="rId3" Type="http://schemas.openxmlformats.org/officeDocument/2006/relationships/diagramLayout" Target="../diagrams/layout16.xml"/><Relationship Id="rId7" Type="http://schemas.openxmlformats.org/officeDocument/2006/relationships/image" Target="../media/image20.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 Id="rId9" Type="http://schemas.openxmlformats.org/officeDocument/2006/relationships/image" Target="../media/image21.jpeg"/></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17.xml"/><Relationship Id="rId7" Type="http://schemas.openxmlformats.org/officeDocument/2006/relationships/image" Target="../media/image20.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24.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25.pn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7.xml"/><Relationship Id="rId7" Type="http://schemas.openxmlformats.org/officeDocument/2006/relationships/image" Target="../media/image26.png"/><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27.png"/><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Layout" Target="../slideLayouts/slideLayout1.xml"/><Relationship Id="rId4" Type="http://schemas.microsoft.com/office/2007/relationships/hdphoto" Target="../media/hdphoto2.wdp"/></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www.google.com.eg/url?sa=i&amp;rct=j&amp;q=&amp;esrc=s&amp;source=images&amp;cd=&amp;cad=rja&amp;uact=8&amp;ved=0ahUKEwjT6_SAhe_KAhVGYJoKHVjKAnkQjRwIBw&amp;url=http://www.medscape.com/viewarticle/568047_1&amp;bvm=bv.113943164,d.bGs&amp;psig=AFQjCNGV6Tsf5Jy6p012oqcIJy8y3t2PEQ&amp;ust=1455256858967335" TargetMode="External"/><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3.gif"/></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https://www.google.com.eg/url?sa=i&amp;rct=j&amp;q=&amp;esrc=s&amp;source=images&amp;cd=&amp;cad=rja&amp;uact=8&amp;ved=0ahUKEwj5l86Vm-_KAhWiApoKHaw0Ar4QjRwIBw&amp;url=https://www.cartoonstock.com/directory/h/hypertension.asp&amp;psig=AFQjCNGq4u2m-Qbp_lmu0R7FJ9h1-3M2sA&amp;ust=1455262870953963" TargetMode="External"/><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53.xml.rels><?xml version="1.0" encoding="UTF-8" standalone="yes"?>
<Relationships xmlns="http://schemas.openxmlformats.org/package/2006/relationships"><Relationship Id="rId3" Type="http://schemas.openxmlformats.org/officeDocument/2006/relationships/hyperlink" Target="http://www.google.com.eg/url?sa=i&amp;rct=j&amp;q=&amp;esrc=s&amp;source=images&amp;cd=&amp;cad=rja&amp;uact=8&amp;ved=0ahUKEwiY6qyprO_KAhVEJpoKHZvhA6UQjRwIBw&amp;url=http://www.slideshare.net/drtoufiq19711/management-of-hypertensionguide-line&amp;psig=AFQjCNE266BmtvsE5wohMMkaovpBY4UUqw&amp;ust=1455267393730232" TargetMode="External"/><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hyperlink" Target="http://www.google.com.eg/url?sa=i&amp;rct=j&amp;q=&amp;esrc=s&amp;source=images&amp;cd=&amp;cad=rja&amp;uact=8&amp;ved=0ahUKEwjy6M-xqu_KAhXoK5oKHZZuD0gQjRwIBw&amp;url=http://www.acpm.org/?MedAdherTT_ClinRef&amp;psig=AFQjCNENBD-TpMYH_aGoiv6KfQBbsS9pwg&amp;ust=1455266845866658" TargetMode="External"/><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40.gif"/></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gif"/><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gif"/><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2.gif"/><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7D2AB5D-C277-42B8-BB98-9E46DDEDE9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60CBA0-E4C0-47E6-9842-7D3DEA419FC9}"/>
              </a:ext>
            </a:extLst>
          </p:cNvPr>
          <p:cNvSpPr>
            <a:spLocks noGrp="1"/>
          </p:cNvSpPr>
          <p:nvPr>
            <p:ph type="ctrTitle"/>
          </p:nvPr>
        </p:nvSpPr>
        <p:spPr>
          <a:xfrm>
            <a:off x="335902" y="3367513"/>
            <a:ext cx="7137918" cy="1721595"/>
          </a:xfrm>
        </p:spPr>
        <p:txBody>
          <a:bodyPr anchor="b">
            <a:normAutofit/>
          </a:bodyPr>
          <a:lstStyle/>
          <a:p>
            <a:r>
              <a:rPr lang="en-GB" sz="6000" dirty="0"/>
              <a:t>Antihypertensive drugs</a:t>
            </a:r>
            <a:br>
              <a:rPr lang="en-GB" sz="5000" dirty="0"/>
            </a:br>
            <a:endParaRPr lang="en-GB" sz="5000" dirty="0"/>
          </a:p>
        </p:txBody>
      </p:sp>
      <p:sp>
        <p:nvSpPr>
          <p:cNvPr id="3" name="Subtitle 2">
            <a:extLst>
              <a:ext uri="{FF2B5EF4-FFF2-40B4-BE49-F238E27FC236}">
                <a16:creationId xmlns:a16="http://schemas.microsoft.com/office/drawing/2014/main" id="{62BCE098-0EDD-41FC-9069-90AFF65BD872}"/>
              </a:ext>
            </a:extLst>
          </p:cNvPr>
          <p:cNvSpPr>
            <a:spLocks noGrp="1"/>
          </p:cNvSpPr>
          <p:nvPr>
            <p:ph type="subTitle" idx="1"/>
          </p:nvPr>
        </p:nvSpPr>
        <p:spPr>
          <a:xfrm>
            <a:off x="1069848" y="5033138"/>
            <a:ext cx="6035842" cy="1069848"/>
          </a:xfrm>
        </p:spPr>
        <p:txBody>
          <a:bodyPr>
            <a:normAutofit/>
          </a:bodyPr>
          <a:lstStyle/>
          <a:p>
            <a:r>
              <a:rPr lang="en-GB" sz="2400" dirty="0">
                <a:solidFill>
                  <a:srgbClr val="C00000"/>
                </a:solidFill>
                <a:effectLst>
                  <a:outerShdw blurRad="38100" dist="38100" dir="2700000" algn="tl">
                    <a:srgbClr val="000000">
                      <a:alpha val="43137"/>
                    </a:srgbClr>
                  </a:outerShdw>
                </a:effectLst>
              </a:rPr>
              <a:t>Cardiovascular-Pharmacology</a:t>
            </a:r>
          </a:p>
        </p:txBody>
      </p:sp>
      <p:pic>
        <p:nvPicPr>
          <p:cNvPr id="4" name="Picture 2" descr="http://www.kurdlaw.net/index/images/stories/kurdlaw3/pulmonary-hypertension-disease11.jpg">
            <a:extLst>
              <a:ext uri="{FF2B5EF4-FFF2-40B4-BE49-F238E27FC236}">
                <a16:creationId xmlns:a16="http://schemas.microsoft.com/office/drawing/2014/main" id="{44DED6CC-2067-4BFE-8BE0-B2EBB8265D69}"/>
              </a:ext>
            </a:extLst>
          </p:cNvPr>
          <p:cNvPicPr>
            <a:picLocks noChangeAspect="1" noChangeArrowheads="1"/>
          </p:cNvPicPr>
          <p:nvPr/>
        </p:nvPicPr>
        <p:blipFill rotWithShape="1">
          <a:blip r:embed="rId2"/>
          <a:srcRect t="18205" r="-2" b="6295"/>
          <a:stretch/>
        </p:blipFill>
        <p:spPr bwMode="auto">
          <a:xfrm>
            <a:off x="3799771" y="6"/>
            <a:ext cx="4340756" cy="3143437"/>
          </a:xfrm>
          <a:custGeom>
            <a:avLst/>
            <a:gdLst/>
            <a:ahLst/>
            <a:cxnLst/>
            <a:rect l="l" t="t" r="r" b="b"/>
            <a:pathLst>
              <a:path w="4340756" h="3143437">
                <a:moveTo>
                  <a:pt x="510011" y="0"/>
                </a:moveTo>
                <a:lnTo>
                  <a:pt x="3830745" y="0"/>
                </a:lnTo>
                <a:lnTo>
                  <a:pt x="3864106" y="54913"/>
                </a:lnTo>
                <a:cubicBezTo>
                  <a:pt x="4012371" y="327844"/>
                  <a:pt x="4096589" y="640616"/>
                  <a:pt x="4096589" y="973059"/>
                </a:cubicBezTo>
                <a:cubicBezTo>
                  <a:pt x="4096589" y="2036876"/>
                  <a:pt x="3234195" y="2899270"/>
                  <a:pt x="2170378" y="2899270"/>
                </a:cubicBezTo>
                <a:cubicBezTo>
                  <a:pt x="1106561" y="2899270"/>
                  <a:pt x="244168" y="2036876"/>
                  <a:pt x="244168" y="973059"/>
                </a:cubicBezTo>
                <a:cubicBezTo>
                  <a:pt x="244168" y="640616"/>
                  <a:pt x="328386" y="327844"/>
                  <a:pt x="476651" y="54913"/>
                </a:cubicBezTo>
                <a:close/>
                <a:moveTo>
                  <a:pt x="232340" y="0"/>
                </a:moveTo>
                <a:lnTo>
                  <a:pt x="446588" y="0"/>
                </a:lnTo>
                <a:lnTo>
                  <a:pt x="428940" y="29050"/>
                </a:lnTo>
                <a:cubicBezTo>
                  <a:pt x="276499" y="309669"/>
                  <a:pt x="189908" y="631252"/>
                  <a:pt x="189908" y="973059"/>
                </a:cubicBezTo>
                <a:cubicBezTo>
                  <a:pt x="189908" y="2066842"/>
                  <a:pt x="1076595" y="2953529"/>
                  <a:pt x="2170378" y="2953529"/>
                </a:cubicBezTo>
                <a:cubicBezTo>
                  <a:pt x="3264161" y="2953529"/>
                  <a:pt x="4150848" y="2066842"/>
                  <a:pt x="4150848" y="973059"/>
                </a:cubicBezTo>
                <a:cubicBezTo>
                  <a:pt x="4150848" y="631252"/>
                  <a:pt x="4064258" y="309669"/>
                  <a:pt x="3911816" y="29050"/>
                </a:cubicBezTo>
                <a:lnTo>
                  <a:pt x="3894168" y="0"/>
                </a:lnTo>
                <a:lnTo>
                  <a:pt x="4108416" y="0"/>
                </a:lnTo>
                <a:lnTo>
                  <a:pt x="4170197" y="128250"/>
                </a:lnTo>
                <a:cubicBezTo>
                  <a:pt x="4280024" y="387910"/>
                  <a:pt x="4340756" y="673392"/>
                  <a:pt x="4340756" y="973059"/>
                </a:cubicBezTo>
                <a:cubicBezTo>
                  <a:pt x="4340756" y="2171726"/>
                  <a:pt x="3369045" y="3143437"/>
                  <a:pt x="2170378" y="3143437"/>
                </a:cubicBezTo>
                <a:cubicBezTo>
                  <a:pt x="971711" y="3143437"/>
                  <a:pt x="0" y="2171726"/>
                  <a:pt x="0" y="973059"/>
                </a:cubicBezTo>
                <a:cubicBezTo>
                  <a:pt x="0" y="673392"/>
                  <a:pt x="60732" y="387910"/>
                  <a:pt x="170559" y="128250"/>
                </a:cubicBezTo>
                <a:close/>
              </a:path>
            </a:pathLst>
          </a:custGeom>
          <a:noFill/>
        </p:spPr>
      </p:pic>
      <p:sp>
        <p:nvSpPr>
          <p:cNvPr id="28" name="Freeform: Shape 27">
            <a:extLst>
              <a:ext uri="{FF2B5EF4-FFF2-40B4-BE49-F238E27FC236}">
                <a16:creationId xmlns:a16="http://schemas.microsoft.com/office/drawing/2014/main" id="{2ACA7927-54AC-493A-8A28-06A434EA5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99771" y="1"/>
            <a:ext cx="4340756" cy="3143437"/>
          </a:xfrm>
          <a:custGeom>
            <a:avLst/>
            <a:gdLst>
              <a:gd name="connsiteX0" fmla="*/ 510011 w 4340756"/>
              <a:gd name="connsiteY0" fmla="*/ 0 h 3143437"/>
              <a:gd name="connsiteX1" fmla="*/ 3830745 w 4340756"/>
              <a:gd name="connsiteY1" fmla="*/ 0 h 3143437"/>
              <a:gd name="connsiteX2" fmla="*/ 3864106 w 4340756"/>
              <a:gd name="connsiteY2" fmla="*/ 54913 h 3143437"/>
              <a:gd name="connsiteX3" fmla="*/ 4096589 w 4340756"/>
              <a:gd name="connsiteY3" fmla="*/ 973059 h 3143437"/>
              <a:gd name="connsiteX4" fmla="*/ 2170378 w 4340756"/>
              <a:gd name="connsiteY4" fmla="*/ 2899270 h 3143437"/>
              <a:gd name="connsiteX5" fmla="*/ 244168 w 4340756"/>
              <a:gd name="connsiteY5" fmla="*/ 973059 h 3143437"/>
              <a:gd name="connsiteX6" fmla="*/ 476651 w 4340756"/>
              <a:gd name="connsiteY6" fmla="*/ 54913 h 3143437"/>
              <a:gd name="connsiteX7" fmla="*/ 232340 w 4340756"/>
              <a:gd name="connsiteY7" fmla="*/ 0 h 3143437"/>
              <a:gd name="connsiteX8" fmla="*/ 446588 w 4340756"/>
              <a:gd name="connsiteY8" fmla="*/ 0 h 3143437"/>
              <a:gd name="connsiteX9" fmla="*/ 428940 w 4340756"/>
              <a:gd name="connsiteY9" fmla="*/ 29050 h 3143437"/>
              <a:gd name="connsiteX10" fmla="*/ 189908 w 4340756"/>
              <a:gd name="connsiteY10" fmla="*/ 973059 h 3143437"/>
              <a:gd name="connsiteX11" fmla="*/ 2170378 w 4340756"/>
              <a:gd name="connsiteY11" fmla="*/ 2953529 h 3143437"/>
              <a:gd name="connsiteX12" fmla="*/ 4150848 w 4340756"/>
              <a:gd name="connsiteY12" fmla="*/ 973059 h 3143437"/>
              <a:gd name="connsiteX13" fmla="*/ 3911816 w 4340756"/>
              <a:gd name="connsiteY13" fmla="*/ 29050 h 3143437"/>
              <a:gd name="connsiteX14" fmla="*/ 3894168 w 4340756"/>
              <a:gd name="connsiteY14" fmla="*/ 0 h 3143437"/>
              <a:gd name="connsiteX15" fmla="*/ 4108416 w 4340756"/>
              <a:gd name="connsiteY15" fmla="*/ 0 h 3143437"/>
              <a:gd name="connsiteX16" fmla="*/ 4170197 w 4340756"/>
              <a:gd name="connsiteY16" fmla="*/ 128250 h 3143437"/>
              <a:gd name="connsiteX17" fmla="*/ 4340756 w 4340756"/>
              <a:gd name="connsiteY17" fmla="*/ 973059 h 3143437"/>
              <a:gd name="connsiteX18" fmla="*/ 2170378 w 4340756"/>
              <a:gd name="connsiteY18" fmla="*/ 3143437 h 3143437"/>
              <a:gd name="connsiteX19" fmla="*/ 0 w 4340756"/>
              <a:gd name="connsiteY19" fmla="*/ 973059 h 3143437"/>
              <a:gd name="connsiteX20" fmla="*/ 170559 w 4340756"/>
              <a:gd name="connsiteY20" fmla="*/ 128250 h 31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0756" h="3143437">
                <a:moveTo>
                  <a:pt x="510011" y="0"/>
                </a:moveTo>
                <a:lnTo>
                  <a:pt x="3830745" y="0"/>
                </a:lnTo>
                <a:lnTo>
                  <a:pt x="3864106" y="54913"/>
                </a:lnTo>
                <a:cubicBezTo>
                  <a:pt x="4012371" y="327844"/>
                  <a:pt x="4096589" y="640616"/>
                  <a:pt x="4096589" y="973059"/>
                </a:cubicBezTo>
                <a:cubicBezTo>
                  <a:pt x="4096589" y="2036876"/>
                  <a:pt x="3234195" y="2899270"/>
                  <a:pt x="2170378" y="2899270"/>
                </a:cubicBezTo>
                <a:cubicBezTo>
                  <a:pt x="1106561" y="2899270"/>
                  <a:pt x="244168" y="2036876"/>
                  <a:pt x="244168" y="973059"/>
                </a:cubicBezTo>
                <a:cubicBezTo>
                  <a:pt x="244168" y="640616"/>
                  <a:pt x="328386" y="327844"/>
                  <a:pt x="476651" y="54913"/>
                </a:cubicBezTo>
                <a:close/>
                <a:moveTo>
                  <a:pt x="232340" y="0"/>
                </a:moveTo>
                <a:lnTo>
                  <a:pt x="446588" y="0"/>
                </a:lnTo>
                <a:lnTo>
                  <a:pt x="428940" y="29050"/>
                </a:lnTo>
                <a:cubicBezTo>
                  <a:pt x="276499" y="309669"/>
                  <a:pt x="189908" y="631252"/>
                  <a:pt x="189908" y="973059"/>
                </a:cubicBezTo>
                <a:cubicBezTo>
                  <a:pt x="189908" y="2066842"/>
                  <a:pt x="1076595" y="2953529"/>
                  <a:pt x="2170378" y="2953529"/>
                </a:cubicBezTo>
                <a:cubicBezTo>
                  <a:pt x="3264161" y="2953529"/>
                  <a:pt x="4150848" y="2066842"/>
                  <a:pt x="4150848" y="973059"/>
                </a:cubicBezTo>
                <a:cubicBezTo>
                  <a:pt x="4150848" y="631252"/>
                  <a:pt x="4064258" y="309669"/>
                  <a:pt x="3911816" y="29050"/>
                </a:cubicBezTo>
                <a:lnTo>
                  <a:pt x="3894168" y="0"/>
                </a:lnTo>
                <a:lnTo>
                  <a:pt x="4108416" y="0"/>
                </a:lnTo>
                <a:lnTo>
                  <a:pt x="4170197" y="128250"/>
                </a:lnTo>
                <a:cubicBezTo>
                  <a:pt x="4280024" y="387910"/>
                  <a:pt x="4340756" y="673392"/>
                  <a:pt x="4340756" y="973059"/>
                </a:cubicBezTo>
                <a:cubicBezTo>
                  <a:pt x="4340756" y="2171726"/>
                  <a:pt x="3369045" y="3143437"/>
                  <a:pt x="2170378" y="3143437"/>
                </a:cubicBezTo>
                <a:cubicBezTo>
                  <a:pt x="971711" y="3143437"/>
                  <a:pt x="0" y="2171726"/>
                  <a:pt x="0" y="973059"/>
                </a:cubicBezTo>
                <a:cubicBezTo>
                  <a:pt x="0" y="673392"/>
                  <a:pt x="60732" y="387910"/>
                  <a:pt x="170559" y="128250"/>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5" name="Picture 4">
            <a:extLst>
              <a:ext uri="{FF2B5EF4-FFF2-40B4-BE49-F238E27FC236}">
                <a16:creationId xmlns:a16="http://schemas.microsoft.com/office/drawing/2014/main" id="{DF8D4AB5-377C-4839-9FC1-60B6916D7A20}"/>
              </a:ext>
            </a:extLst>
          </p:cNvPr>
          <p:cNvPicPr>
            <a:picLocks noChangeAspect="1"/>
          </p:cNvPicPr>
          <p:nvPr/>
        </p:nvPicPr>
        <p:blipFill rotWithShape="1">
          <a:blip r:embed="rId5"/>
          <a:srcRect r="-3" b="2320"/>
          <a:stretch/>
        </p:blipFill>
        <p:spPr>
          <a:xfrm>
            <a:off x="7604330" y="1325782"/>
            <a:ext cx="4587670" cy="5532214"/>
          </a:xfrm>
          <a:custGeom>
            <a:avLst/>
            <a:gdLst/>
            <a:ahLst/>
            <a:cxnLst/>
            <a:rect l="l" t="t" r="r" b="b"/>
            <a:pathLst>
              <a:path w="4587670" h="5532214">
                <a:moveTo>
                  <a:pt x="3219128" y="362152"/>
                </a:moveTo>
                <a:cubicBezTo>
                  <a:pt x="3712211" y="362152"/>
                  <a:pt x="4176118" y="487065"/>
                  <a:pt x="4580932" y="706974"/>
                </a:cubicBezTo>
                <a:lnTo>
                  <a:pt x="4587670" y="711067"/>
                </a:lnTo>
                <a:lnTo>
                  <a:pt x="4587670" y="5532214"/>
                </a:lnTo>
                <a:lnTo>
                  <a:pt x="1546926" y="5532214"/>
                </a:lnTo>
                <a:lnTo>
                  <a:pt x="1401826" y="5423710"/>
                </a:lnTo>
                <a:cubicBezTo>
                  <a:pt x="766871" y="4899699"/>
                  <a:pt x="362152" y="4106677"/>
                  <a:pt x="362152" y="3219128"/>
                </a:cubicBezTo>
                <a:cubicBezTo>
                  <a:pt x="362152" y="1641264"/>
                  <a:pt x="1641263" y="362152"/>
                  <a:pt x="3219128" y="362152"/>
                </a:cubicBezTo>
                <a:close/>
                <a:moveTo>
                  <a:pt x="3219128" y="0"/>
                </a:moveTo>
                <a:cubicBezTo>
                  <a:pt x="3663597" y="0"/>
                  <a:pt x="4087027" y="90079"/>
                  <a:pt x="4472158" y="252975"/>
                </a:cubicBezTo>
                <a:lnTo>
                  <a:pt x="4587670" y="308620"/>
                </a:lnTo>
                <a:lnTo>
                  <a:pt x="4587670" y="620975"/>
                </a:lnTo>
                <a:lnTo>
                  <a:pt x="4362518" y="512514"/>
                </a:lnTo>
                <a:cubicBezTo>
                  <a:pt x="4011086" y="363870"/>
                  <a:pt x="3624706" y="281674"/>
                  <a:pt x="3219128" y="281674"/>
                </a:cubicBezTo>
                <a:cubicBezTo>
                  <a:pt x="1596817" y="281674"/>
                  <a:pt x="281674" y="1596818"/>
                  <a:pt x="281674" y="3219128"/>
                </a:cubicBezTo>
                <a:cubicBezTo>
                  <a:pt x="281674" y="4131678"/>
                  <a:pt x="697794" y="4947039"/>
                  <a:pt x="1350635" y="5485811"/>
                </a:cubicBezTo>
                <a:lnTo>
                  <a:pt x="1412689" y="5532214"/>
                </a:lnTo>
                <a:lnTo>
                  <a:pt x="983371" y="5532214"/>
                </a:lnTo>
                <a:lnTo>
                  <a:pt x="942861" y="5495396"/>
                </a:lnTo>
                <a:cubicBezTo>
                  <a:pt x="360313" y="4912848"/>
                  <a:pt x="0" y="4108066"/>
                  <a:pt x="0" y="3219128"/>
                </a:cubicBezTo>
                <a:cubicBezTo>
                  <a:pt x="0" y="1441253"/>
                  <a:pt x="1441252" y="0"/>
                  <a:pt x="3219128" y="0"/>
                </a:cubicBezTo>
                <a:close/>
              </a:path>
            </a:pathLst>
          </a:custGeom>
        </p:spPr>
      </p:pic>
      <p:sp>
        <p:nvSpPr>
          <p:cNvPr id="30" name="Freeform: Shape 29">
            <a:extLst>
              <a:ext uri="{FF2B5EF4-FFF2-40B4-BE49-F238E27FC236}">
                <a16:creationId xmlns:a16="http://schemas.microsoft.com/office/drawing/2014/main" id="{C134E366-D7CA-49EE-AAEA-10BF4815C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04330" y="1325786"/>
            <a:ext cx="4587670" cy="5532214"/>
          </a:xfrm>
          <a:custGeom>
            <a:avLst/>
            <a:gdLst>
              <a:gd name="connsiteX0" fmla="*/ 3219128 w 4587670"/>
              <a:gd name="connsiteY0" fmla="*/ 362152 h 5532214"/>
              <a:gd name="connsiteX1" fmla="*/ 4580932 w 4587670"/>
              <a:gd name="connsiteY1" fmla="*/ 706974 h 5532214"/>
              <a:gd name="connsiteX2" fmla="*/ 4587670 w 4587670"/>
              <a:gd name="connsiteY2" fmla="*/ 711067 h 5532214"/>
              <a:gd name="connsiteX3" fmla="*/ 4587670 w 4587670"/>
              <a:gd name="connsiteY3" fmla="*/ 5532214 h 5532214"/>
              <a:gd name="connsiteX4" fmla="*/ 1546926 w 4587670"/>
              <a:gd name="connsiteY4" fmla="*/ 5532214 h 5532214"/>
              <a:gd name="connsiteX5" fmla="*/ 1401826 w 4587670"/>
              <a:gd name="connsiteY5" fmla="*/ 5423710 h 5532214"/>
              <a:gd name="connsiteX6" fmla="*/ 362152 w 4587670"/>
              <a:gd name="connsiteY6" fmla="*/ 3219128 h 5532214"/>
              <a:gd name="connsiteX7" fmla="*/ 3219128 w 4587670"/>
              <a:gd name="connsiteY7" fmla="*/ 362152 h 5532214"/>
              <a:gd name="connsiteX8" fmla="*/ 3219128 w 4587670"/>
              <a:gd name="connsiteY8" fmla="*/ 0 h 5532214"/>
              <a:gd name="connsiteX9" fmla="*/ 4472158 w 4587670"/>
              <a:gd name="connsiteY9" fmla="*/ 252975 h 5532214"/>
              <a:gd name="connsiteX10" fmla="*/ 4587670 w 4587670"/>
              <a:gd name="connsiteY10" fmla="*/ 308620 h 5532214"/>
              <a:gd name="connsiteX11" fmla="*/ 4587670 w 4587670"/>
              <a:gd name="connsiteY11" fmla="*/ 620975 h 5532214"/>
              <a:gd name="connsiteX12" fmla="*/ 4362518 w 4587670"/>
              <a:gd name="connsiteY12" fmla="*/ 512514 h 5532214"/>
              <a:gd name="connsiteX13" fmla="*/ 3219128 w 4587670"/>
              <a:gd name="connsiteY13" fmla="*/ 281674 h 5532214"/>
              <a:gd name="connsiteX14" fmla="*/ 281674 w 4587670"/>
              <a:gd name="connsiteY14" fmla="*/ 3219128 h 5532214"/>
              <a:gd name="connsiteX15" fmla="*/ 1350635 w 4587670"/>
              <a:gd name="connsiteY15" fmla="*/ 5485811 h 5532214"/>
              <a:gd name="connsiteX16" fmla="*/ 1412689 w 4587670"/>
              <a:gd name="connsiteY16" fmla="*/ 5532214 h 5532214"/>
              <a:gd name="connsiteX17" fmla="*/ 983371 w 4587670"/>
              <a:gd name="connsiteY17" fmla="*/ 5532214 h 5532214"/>
              <a:gd name="connsiteX18" fmla="*/ 942861 w 4587670"/>
              <a:gd name="connsiteY18" fmla="*/ 5495396 h 5532214"/>
              <a:gd name="connsiteX19" fmla="*/ 0 w 4587670"/>
              <a:gd name="connsiteY19" fmla="*/ 3219128 h 5532214"/>
              <a:gd name="connsiteX20" fmla="*/ 3219128 w 4587670"/>
              <a:gd name="connsiteY20" fmla="*/ 0 h 553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87670" h="5532214">
                <a:moveTo>
                  <a:pt x="3219128" y="362152"/>
                </a:moveTo>
                <a:cubicBezTo>
                  <a:pt x="3712211" y="362152"/>
                  <a:pt x="4176118" y="487065"/>
                  <a:pt x="4580932" y="706974"/>
                </a:cubicBezTo>
                <a:lnTo>
                  <a:pt x="4587670" y="711067"/>
                </a:lnTo>
                <a:lnTo>
                  <a:pt x="4587670" y="5532214"/>
                </a:lnTo>
                <a:lnTo>
                  <a:pt x="1546926" y="5532214"/>
                </a:lnTo>
                <a:lnTo>
                  <a:pt x="1401826" y="5423710"/>
                </a:lnTo>
                <a:cubicBezTo>
                  <a:pt x="766871" y="4899699"/>
                  <a:pt x="362152" y="4106677"/>
                  <a:pt x="362152" y="3219128"/>
                </a:cubicBezTo>
                <a:cubicBezTo>
                  <a:pt x="362152" y="1641264"/>
                  <a:pt x="1641263" y="362152"/>
                  <a:pt x="3219128" y="362152"/>
                </a:cubicBezTo>
                <a:close/>
                <a:moveTo>
                  <a:pt x="3219128" y="0"/>
                </a:moveTo>
                <a:cubicBezTo>
                  <a:pt x="3663597" y="0"/>
                  <a:pt x="4087027" y="90079"/>
                  <a:pt x="4472158" y="252975"/>
                </a:cubicBezTo>
                <a:lnTo>
                  <a:pt x="4587670" y="308620"/>
                </a:lnTo>
                <a:lnTo>
                  <a:pt x="4587670" y="620975"/>
                </a:lnTo>
                <a:lnTo>
                  <a:pt x="4362518" y="512514"/>
                </a:lnTo>
                <a:cubicBezTo>
                  <a:pt x="4011086" y="363870"/>
                  <a:pt x="3624706" y="281674"/>
                  <a:pt x="3219128" y="281674"/>
                </a:cubicBezTo>
                <a:cubicBezTo>
                  <a:pt x="1596817" y="281674"/>
                  <a:pt x="281674" y="1596818"/>
                  <a:pt x="281674" y="3219128"/>
                </a:cubicBezTo>
                <a:cubicBezTo>
                  <a:pt x="281674" y="4131678"/>
                  <a:pt x="697794" y="4947039"/>
                  <a:pt x="1350635" y="5485811"/>
                </a:cubicBezTo>
                <a:lnTo>
                  <a:pt x="1412689" y="5532214"/>
                </a:lnTo>
                <a:lnTo>
                  <a:pt x="983371" y="5532214"/>
                </a:lnTo>
                <a:lnTo>
                  <a:pt x="942861" y="5495396"/>
                </a:lnTo>
                <a:cubicBezTo>
                  <a:pt x="360313" y="4912848"/>
                  <a:pt x="0" y="4108066"/>
                  <a:pt x="0" y="3219128"/>
                </a:cubicBezTo>
                <a:cubicBezTo>
                  <a:pt x="0" y="1441253"/>
                  <a:pt x="1441252" y="0"/>
                  <a:pt x="3219128" y="0"/>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6" name="Picture 5">
            <a:extLst>
              <a:ext uri="{FF2B5EF4-FFF2-40B4-BE49-F238E27FC236}">
                <a16:creationId xmlns:a16="http://schemas.microsoft.com/office/drawing/2014/main" id="{00C9644F-49E9-4380-8AFE-89646C82C49D}"/>
              </a:ext>
            </a:extLst>
          </p:cNvPr>
          <p:cNvPicPr>
            <a:picLocks noChangeAspect="1"/>
          </p:cNvPicPr>
          <p:nvPr/>
        </p:nvPicPr>
        <p:blipFill rotWithShape="1">
          <a:blip r:embed="rId6"/>
          <a:srcRect t="17800" b="17494"/>
          <a:stretch/>
        </p:blipFill>
        <p:spPr>
          <a:xfrm>
            <a:off x="10683232" y="-2579"/>
            <a:ext cx="1508767" cy="591859"/>
          </a:xfrm>
          <a:prstGeom prst="rect">
            <a:avLst/>
          </a:prstGeom>
        </p:spPr>
      </p:pic>
    </p:spTree>
    <p:extLst>
      <p:ext uri="{BB962C8B-B14F-4D97-AF65-F5344CB8AC3E}">
        <p14:creationId xmlns:p14="http://schemas.microsoft.com/office/powerpoint/2010/main" val="1699716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j0336986"/>
          <p:cNvPicPr>
            <a:picLocks noChangeAspect="1" noChangeArrowheads="1" noCrop="1"/>
          </p:cNvPicPr>
          <p:nvPr/>
        </p:nvPicPr>
        <p:blipFill>
          <a:blip r:embed="rId2"/>
          <a:srcRect/>
          <a:stretch>
            <a:fillRect/>
          </a:stretch>
        </p:blipFill>
        <p:spPr bwMode="auto">
          <a:xfrm>
            <a:off x="2778264" y="1586509"/>
            <a:ext cx="560966" cy="560966"/>
          </a:xfrm>
          <a:prstGeom prst="rect">
            <a:avLst/>
          </a:prstGeom>
          <a:noFill/>
        </p:spPr>
      </p:pic>
      <p:sp>
        <p:nvSpPr>
          <p:cNvPr id="2" name="Title 1">
            <a:extLst>
              <a:ext uri="{FF2B5EF4-FFF2-40B4-BE49-F238E27FC236}">
                <a16:creationId xmlns:a16="http://schemas.microsoft.com/office/drawing/2014/main" id="{6A5A3B48-C155-47CA-B50A-75227A9C0781}"/>
              </a:ext>
            </a:extLst>
          </p:cNvPr>
          <p:cNvSpPr>
            <a:spLocks noGrp="1"/>
          </p:cNvSpPr>
          <p:nvPr>
            <p:ph type="title"/>
          </p:nvPr>
        </p:nvSpPr>
        <p:spPr>
          <a:xfrm>
            <a:off x="337526" y="81816"/>
            <a:ext cx="10058400" cy="1609344"/>
          </a:xfrm>
        </p:spPr>
        <p:txBody>
          <a:bodyPr/>
          <a:lstStyle/>
          <a:p>
            <a:r>
              <a:rPr lang="en-GB" dirty="0"/>
              <a:t>Antihypertensive drugs</a:t>
            </a:r>
          </a:p>
        </p:txBody>
      </p:sp>
      <p:sp>
        <p:nvSpPr>
          <p:cNvPr id="3" name="Content Placeholder 2">
            <a:extLst>
              <a:ext uri="{FF2B5EF4-FFF2-40B4-BE49-F238E27FC236}">
                <a16:creationId xmlns:a16="http://schemas.microsoft.com/office/drawing/2014/main" id="{CE4B2119-002F-4CFA-A278-A38059FD6358}"/>
              </a:ext>
            </a:extLst>
          </p:cNvPr>
          <p:cNvSpPr>
            <a:spLocks noGrp="1"/>
          </p:cNvSpPr>
          <p:nvPr>
            <p:ph idx="1"/>
          </p:nvPr>
        </p:nvSpPr>
        <p:spPr>
          <a:xfrm>
            <a:off x="173221" y="1637957"/>
            <a:ext cx="11520939" cy="4050792"/>
          </a:xfrm>
        </p:spPr>
        <p:txBody>
          <a:bodyPr>
            <a:normAutofit fontScale="92500"/>
          </a:bodyPr>
          <a:lstStyle/>
          <a:p>
            <a:pPr marL="0" indent="0">
              <a:buNone/>
            </a:pPr>
            <a:r>
              <a:rPr lang="en-GB" sz="3200" b="1" dirty="0">
                <a:solidFill>
                  <a:srgbClr val="C00000"/>
                </a:solidFill>
              </a:rPr>
              <a:t>1) Diuretics</a:t>
            </a:r>
          </a:p>
          <a:p>
            <a:pPr algn="just">
              <a:lnSpc>
                <a:spcPct val="150000"/>
              </a:lnSpc>
            </a:pPr>
            <a:r>
              <a:rPr lang="en-GB" sz="3200" dirty="0"/>
              <a:t>Diuretics may be adequate in mild to moderate hypertension.</a:t>
            </a:r>
          </a:p>
          <a:p>
            <a:pPr algn="just">
              <a:lnSpc>
                <a:spcPct val="150000"/>
              </a:lnSpc>
            </a:pPr>
            <a:r>
              <a:rPr lang="en-GB" sz="3200" dirty="0"/>
              <a:t>According to </a:t>
            </a:r>
            <a:r>
              <a:rPr lang="en-GB" sz="3200" b="1" dirty="0"/>
              <a:t>ALLHAT trial</a:t>
            </a:r>
            <a:r>
              <a:rPr lang="en-GB" sz="3200" dirty="0"/>
              <a:t>, chlorthalidone is superior to an ACE inhibitor, a calcium channel blocker and an alpha1-adrenergic antagonist in preventing one or more CVD events.</a:t>
            </a:r>
          </a:p>
          <a:p>
            <a:endParaRPr lang="en-GB" sz="3200" b="1" dirty="0">
              <a:solidFill>
                <a:srgbClr val="C00000"/>
              </a:solidFill>
            </a:endParaRPr>
          </a:p>
          <a:p>
            <a:endParaRPr lang="en-GB" sz="3200" b="1" dirty="0">
              <a:solidFill>
                <a:srgbClr val="C00000"/>
              </a:solidFill>
            </a:endParaRPr>
          </a:p>
          <a:p>
            <a:endParaRPr lang="en-GB" sz="3200" b="1" dirty="0">
              <a:solidFill>
                <a:srgbClr val="C00000"/>
              </a:solidFill>
            </a:endParaRPr>
          </a:p>
        </p:txBody>
      </p:sp>
    </p:spTree>
    <p:extLst>
      <p:ext uri="{BB962C8B-B14F-4D97-AF65-F5344CB8AC3E}">
        <p14:creationId xmlns:p14="http://schemas.microsoft.com/office/powerpoint/2010/main" val="47182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3B48-C155-47CA-B50A-75227A9C0781}"/>
              </a:ext>
            </a:extLst>
          </p:cNvPr>
          <p:cNvSpPr>
            <a:spLocks noGrp="1"/>
          </p:cNvSpPr>
          <p:nvPr>
            <p:ph type="title"/>
          </p:nvPr>
        </p:nvSpPr>
        <p:spPr>
          <a:xfrm>
            <a:off x="337526" y="81816"/>
            <a:ext cx="10058400" cy="1609344"/>
          </a:xfrm>
        </p:spPr>
        <p:txBody>
          <a:bodyPr/>
          <a:lstStyle/>
          <a:p>
            <a:r>
              <a:rPr lang="en-GB" dirty="0"/>
              <a:t>Antihypertensive drugs</a:t>
            </a:r>
          </a:p>
        </p:txBody>
      </p:sp>
      <p:sp>
        <p:nvSpPr>
          <p:cNvPr id="3" name="Content Placeholder 2">
            <a:extLst>
              <a:ext uri="{FF2B5EF4-FFF2-40B4-BE49-F238E27FC236}">
                <a16:creationId xmlns:a16="http://schemas.microsoft.com/office/drawing/2014/main" id="{CE4B2119-002F-4CFA-A278-A38059FD6358}"/>
              </a:ext>
            </a:extLst>
          </p:cNvPr>
          <p:cNvSpPr>
            <a:spLocks noGrp="1"/>
          </p:cNvSpPr>
          <p:nvPr>
            <p:ph idx="1"/>
          </p:nvPr>
        </p:nvSpPr>
        <p:spPr>
          <a:xfrm>
            <a:off x="295049" y="1346577"/>
            <a:ext cx="11189905" cy="4050792"/>
          </a:xfrm>
        </p:spPr>
        <p:txBody>
          <a:bodyPr/>
          <a:lstStyle/>
          <a:p>
            <a:pPr marL="0" indent="0">
              <a:buNone/>
            </a:pPr>
            <a:r>
              <a:rPr lang="en-GB" sz="3200" b="1" dirty="0">
                <a:solidFill>
                  <a:srgbClr val="C00000"/>
                </a:solidFill>
              </a:rPr>
              <a:t>2) Drugs acting on the renin- angiotensin - aldosterone system</a:t>
            </a:r>
          </a:p>
        </p:txBody>
      </p:sp>
      <p:pic>
        <p:nvPicPr>
          <p:cNvPr id="8" name="Picture 2">
            <a:extLst>
              <a:ext uri="{FF2B5EF4-FFF2-40B4-BE49-F238E27FC236}">
                <a16:creationId xmlns:a16="http://schemas.microsoft.com/office/drawing/2014/main" id="{DBD3DE16-643A-4059-861B-73D868169CCF}"/>
              </a:ext>
            </a:extLst>
          </p:cNvPr>
          <p:cNvPicPr>
            <a:picLocks noChangeAspect="1" noChangeArrowheads="1"/>
          </p:cNvPicPr>
          <p:nvPr/>
        </p:nvPicPr>
        <p:blipFill>
          <a:blip r:embed="rId2"/>
          <a:srcRect/>
          <a:stretch>
            <a:fillRect/>
          </a:stretch>
        </p:blipFill>
        <p:spPr bwMode="auto">
          <a:xfrm>
            <a:off x="3062757" y="1849668"/>
            <a:ext cx="6066485" cy="5008332"/>
          </a:xfrm>
          <a:prstGeom prst="rect">
            <a:avLst/>
          </a:prstGeom>
          <a:noFill/>
          <a:ln w="9525">
            <a:noFill/>
            <a:miter lim="800000"/>
            <a:headEnd/>
            <a:tailEnd/>
          </a:ln>
        </p:spPr>
      </p:pic>
    </p:spTree>
    <p:extLst>
      <p:ext uri="{BB962C8B-B14F-4D97-AF65-F5344CB8AC3E}">
        <p14:creationId xmlns:p14="http://schemas.microsoft.com/office/powerpoint/2010/main" val="714769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3B48-C155-47CA-B50A-75227A9C0781}"/>
              </a:ext>
            </a:extLst>
          </p:cNvPr>
          <p:cNvSpPr>
            <a:spLocks noGrp="1"/>
          </p:cNvSpPr>
          <p:nvPr>
            <p:ph type="title"/>
          </p:nvPr>
        </p:nvSpPr>
        <p:spPr>
          <a:xfrm>
            <a:off x="337526" y="81816"/>
            <a:ext cx="10058400" cy="1609344"/>
          </a:xfrm>
        </p:spPr>
        <p:txBody>
          <a:bodyPr/>
          <a:lstStyle/>
          <a:p>
            <a:r>
              <a:rPr lang="en-GB" dirty="0"/>
              <a:t>Antihypertensive drugs</a:t>
            </a:r>
          </a:p>
        </p:txBody>
      </p:sp>
      <p:sp>
        <p:nvSpPr>
          <p:cNvPr id="3" name="Content Placeholder 2">
            <a:extLst>
              <a:ext uri="{FF2B5EF4-FFF2-40B4-BE49-F238E27FC236}">
                <a16:creationId xmlns:a16="http://schemas.microsoft.com/office/drawing/2014/main" id="{CE4B2119-002F-4CFA-A278-A38059FD6358}"/>
              </a:ext>
            </a:extLst>
          </p:cNvPr>
          <p:cNvSpPr>
            <a:spLocks noGrp="1"/>
          </p:cNvSpPr>
          <p:nvPr>
            <p:ph idx="1"/>
          </p:nvPr>
        </p:nvSpPr>
        <p:spPr>
          <a:xfrm>
            <a:off x="295049" y="1346577"/>
            <a:ext cx="11189905" cy="4050792"/>
          </a:xfrm>
        </p:spPr>
        <p:txBody>
          <a:bodyPr/>
          <a:lstStyle/>
          <a:p>
            <a:pPr marL="0" indent="0">
              <a:buNone/>
            </a:pPr>
            <a:r>
              <a:rPr lang="en-GB" sz="3200" b="1" dirty="0">
                <a:solidFill>
                  <a:srgbClr val="C00000"/>
                </a:solidFill>
              </a:rPr>
              <a:t>2) Drugs acting on the renin- angiotensin - aldosterone system</a:t>
            </a:r>
          </a:p>
        </p:txBody>
      </p:sp>
      <p:graphicFrame>
        <p:nvGraphicFramePr>
          <p:cNvPr id="7" name="Diagram 6">
            <a:extLst>
              <a:ext uri="{FF2B5EF4-FFF2-40B4-BE49-F238E27FC236}">
                <a16:creationId xmlns:a16="http://schemas.microsoft.com/office/drawing/2014/main" id="{29F08807-B76F-4117-87D2-BE374CBF5B57}"/>
              </a:ext>
            </a:extLst>
          </p:cNvPr>
          <p:cNvGraphicFramePr/>
          <p:nvPr>
            <p:extLst>
              <p:ext uri="{D42A27DB-BD31-4B8C-83A1-F6EECF244321}">
                <p14:modId xmlns:p14="http://schemas.microsoft.com/office/powerpoint/2010/main" val="675902175"/>
              </p:ext>
            </p:extLst>
          </p:nvPr>
        </p:nvGraphicFramePr>
        <p:xfrm>
          <a:off x="295049" y="2364679"/>
          <a:ext cx="7537088" cy="4297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5082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3B48-C155-47CA-B50A-75227A9C0781}"/>
              </a:ext>
            </a:extLst>
          </p:cNvPr>
          <p:cNvSpPr>
            <a:spLocks noGrp="1"/>
          </p:cNvSpPr>
          <p:nvPr>
            <p:ph type="title"/>
          </p:nvPr>
        </p:nvSpPr>
        <p:spPr>
          <a:xfrm>
            <a:off x="337526" y="81816"/>
            <a:ext cx="10058400" cy="1609344"/>
          </a:xfrm>
        </p:spPr>
        <p:txBody>
          <a:bodyPr/>
          <a:lstStyle/>
          <a:p>
            <a:r>
              <a:rPr lang="en-GB" dirty="0"/>
              <a:t>Antihypertensive drugs</a:t>
            </a:r>
          </a:p>
        </p:txBody>
      </p:sp>
      <p:sp>
        <p:nvSpPr>
          <p:cNvPr id="3" name="Content Placeholder 2">
            <a:extLst>
              <a:ext uri="{FF2B5EF4-FFF2-40B4-BE49-F238E27FC236}">
                <a16:creationId xmlns:a16="http://schemas.microsoft.com/office/drawing/2014/main" id="{CE4B2119-002F-4CFA-A278-A38059FD6358}"/>
              </a:ext>
            </a:extLst>
          </p:cNvPr>
          <p:cNvSpPr>
            <a:spLocks noGrp="1"/>
          </p:cNvSpPr>
          <p:nvPr>
            <p:ph idx="1"/>
          </p:nvPr>
        </p:nvSpPr>
        <p:spPr>
          <a:xfrm>
            <a:off x="295049" y="1346577"/>
            <a:ext cx="11189905" cy="4050792"/>
          </a:xfrm>
        </p:spPr>
        <p:txBody>
          <a:bodyPr/>
          <a:lstStyle/>
          <a:p>
            <a:pPr marL="0" indent="0">
              <a:buNone/>
            </a:pPr>
            <a:r>
              <a:rPr lang="en-GB" sz="3200" b="1" dirty="0">
                <a:solidFill>
                  <a:srgbClr val="C00000"/>
                </a:solidFill>
              </a:rPr>
              <a:t>2) Drugs acting on the renin- angiotensin - aldosterone system</a:t>
            </a:r>
          </a:p>
        </p:txBody>
      </p:sp>
      <p:graphicFrame>
        <p:nvGraphicFramePr>
          <p:cNvPr id="4" name="Diagram 3">
            <a:extLst>
              <a:ext uri="{FF2B5EF4-FFF2-40B4-BE49-F238E27FC236}">
                <a16:creationId xmlns:a16="http://schemas.microsoft.com/office/drawing/2014/main" id="{00363F3D-26CD-4DE8-AA75-016ADC7D5DFD}"/>
              </a:ext>
            </a:extLst>
          </p:cNvPr>
          <p:cNvGraphicFramePr/>
          <p:nvPr>
            <p:extLst>
              <p:ext uri="{D42A27DB-BD31-4B8C-83A1-F6EECF244321}">
                <p14:modId xmlns:p14="http://schemas.microsoft.com/office/powerpoint/2010/main" val="1622589370"/>
              </p:ext>
            </p:extLst>
          </p:nvPr>
        </p:nvGraphicFramePr>
        <p:xfrm>
          <a:off x="480660" y="2322649"/>
          <a:ext cx="8168818" cy="3480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8517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3B48-C155-47CA-B50A-75227A9C0781}"/>
              </a:ext>
            </a:extLst>
          </p:cNvPr>
          <p:cNvSpPr>
            <a:spLocks noGrp="1"/>
          </p:cNvSpPr>
          <p:nvPr>
            <p:ph type="title"/>
          </p:nvPr>
        </p:nvSpPr>
        <p:spPr>
          <a:xfrm>
            <a:off x="337526" y="81816"/>
            <a:ext cx="10058400" cy="1609344"/>
          </a:xfrm>
        </p:spPr>
        <p:txBody>
          <a:bodyPr/>
          <a:lstStyle/>
          <a:p>
            <a:r>
              <a:rPr lang="en-GB" dirty="0"/>
              <a:t>Antihypertensive drugs</a:t>
            </a:r>
          </a:p>
        </p:txBody>
      </p:sp>
      <p:sp>
        <p:nvSpPr>
          <p:cNvPr id="3" name="Content Placeholder 2">
            <a:extLst>
              <a:ext uri="{FF2B5EF4-FFF2-40B4-BE49-F238E27FC236}">
                <a16:creationId xmlns:a16="http://schemas.microsoft.com/office/drawing/2014/main" id="{CE4B2119-002F-4CFA-A278-A38059FD6358}"/>
              </a:ext>
            </a:extLst>
          </p:cNvPr>
          <p:cNvSpPr>
            <a:spLocks noGrp="1"/>
          </p:cNvSpPr>
          <p:nvPr>
            <p:ph idx="1"/>
          </p:nvPr>
        </p:nvSpPr>
        <p:spPr>
          <a:xfrm>
            <a:off x="295049" y="1346577"/>
            <a:ext cx="11189905" cy="4050792"/>
          </a:xfrm>
        </p:spPr>
        <p:txBody>
          <a:bodyPr/>
          <a:lstStyle/>
          <a:p>
            <a:pPr marL="0" indent="0">
              <a:buNone/>
            </a:pPr>
            <a:r>
              <a:rPr lang="en-GB" sz="3200" b="1" dirty="0">
                <a:solidFill>
                  <a:srgbClr val="C00000"/>
                </a:solidFill>
              </a:rPr>
              <a:t>2) Drugs acting on the renin- angiotensin - aldosterone system</a:t>
            </a:r>
          </a:p>
        </p:txBody>
      </p:sp>
      <p:graphicFrame>
        <p:nvGraphicFramePr>
          <p:cNvPr id="4" name="Diagram 3">
            <a:extLst>
              <a:ext uri="{FF2B5EF4-FFF2-40B4-BE49-F238E27FC236}">
                <a16:creationId xmlns:a16="http://schemas.microsoft.com/office/drawing/2014/main" id="{00363F3D-26CD-4DE8-AA75-016ADC7D5DFD}"/>
              </a:ext>
            </a:extLst>
          </p:cNvPr>
          <p:cNvGraphicFramePr/>
          <p:nvPr>
            <p:extLst>
              <p:ext uri="{D42A27DB-BD31-4B8C-83A1-F6EECF244321}">
                <p14:modId xmlns:p14="http://schemas.microsoft.com/office/powerpoint/2010/main" val="2992346812"/>
              </p:ext>
            </p:extLst>
          </p:nvPr>
        </p:nvGraphicFramePr>
        <p:xfrm>
          <a:off x="480660" y="2322649"/>
          <a:ext cx="8168818" cy="3480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a:extLst>
              <a:ext uri="{FF2B5EF4-FFF2-40B4-BE49-F238E27FC236}">
                <a16:creationId xmlns:a16="http://schemas.microsoft.com/office/drawing/2014/main" id="{33557568-513C-4B9E-B842-848496999B84}"/>
              </a:ext>
            </a:extLst>
          </p:cNvPr>
          <p:cNvPicPr>
            <a:picLocks noChangeAspect="1" noChangeArrowheads="1"/>
          </p:cNvPicPr>
          <p:nvPr/>
        </p:nvPicPr>
        <p:blipFill>
          <a:blip r:embed="rId7"/>
          <a:srcRect/>
          <a:stretch>
            <a:fillRect/>
          </a:stretch>
        </p:blipFill>
        <p:spPr bwMode="auto">
          <a:xfrm>
            <a:off x="9563251" y="2028455"/>
            <a:ext cx="1944306" cy="1073843"/>
          </a:xfrm>
          <a:prstGeom prst="rect">
            <a:avLst/>
          </a:prstGeom>
          <a:noFill/>
          <a:ln w="9525">
            <a:noFill/>
            <a:miter lim="800000"/>
            <a:headEnd/>
            <a:tailEnd/>
          </a:ln>
        </p:spPr>
      </p:pic>
      <p:pic>
        <p:nvPicPr>
          <p:cNvPr id="8" name="Picture 4" descr="https://s-media-cache-ak0.pinimg.com/736x/4d/1d/02/4d1d025c9ef61079caee15e6c11dbc6f.jpg">
            <a:hlinkClick r:id="rId8"/>
            <a:extLst>
              <a:ext uri="{FF2B5EF4-FFF2-40B4-BE49-F238E27FC236}">
                <a16:creationId xmlns:a16="http://schemas.microsoft.com/office/drawing/2014/main" id="{FA0593A7-076A-4A3F-88E7-F85817C673CE}"/>
              </a:ext>
            </a:extLst>
          </p:cNvPr>
          <p:cNvPicPr>
            <a:picLocks noChangeAspect="1" noChangeArrowheads="1"/>
          </p:cNvPicPr>
          <p:nvPr/>
        </p:nvPicPr>
        <p:blipFill>
          <a:blip r:embed="rId9"/>
          <a:srcRect/>
          <a:stretch>
            <a:fillRect/>
          </a:stretch>
        </p:blipFill>
        <p:spPr bwMode="auto">
          <a:xfrm>
            <a:off x="9004045" y="3102298"/>
            <a:ext cx="2954694" cy="2928662"/>
          </a:xfrm>
          <a:prstGeom prst="rect">
            <a:avLst/>
          </a:prstGeom>
          <a:noFill/>
        </p:spPr>
      </p:pic>
    </p:spTree>
    <p:extLst>
      <p:ext uri="{BB962C8B-B14F-4D97-AF65-F5344CB8AC3E}">
        <p14:creationId xmlns:p14="http://schemas.microsoft.com/office/powerpoint/2010/main" val="2908283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3B48-C155-47CA-B50A-75227A9C0781}"/>
              </a:ext>
            </a:extLst>
          </p:cNvPr>
          <p:cNvSpPr>
            <a:spLocks noGrp="1"/>
          </p:cNvSpPr>
          <p:nvPr>
            <p:ph type="title"/>
          </p:nvPr>
        </p:nvSpPr>
        <p:spPr>
          <a:xfrm>
            <a:off x="337526" y="81816"/>
            <a:ext cx="10058400" cy="1609344"/>
          </a:xfrm>
        </p:spPr>
        <p:txBody>
          <a:bodyPr/>
          <a:lstStyle/>
          <a:p>
            <a:r>
              <a:rPr lang="en-GB" dirty="0"/>
              <a:t>Antihypertensive drugs</a:t>
            </a:r>
          </a:p>
        </p:txBody>
      </p:sp>
      <p:sp>
        <p:nvSpPr>
          <p:cNvPr id="3" name="Content Placeholder 2">
            <a:extLst>
              <a:ext uri="{FF2B5EF4-FFF2-40B4-BE49-F238E27FC236}">
                <a16:creationId xmlns:a16="http://schemas.microsoft.com/office/drawing/2014/main" id="{CE4B2119-002F-4CFA-A278-A38059FD6358}"/>
              </a:ext>
            </a:extLst>
          </p:cNvPr>
          <p:cNvSpPr>
            <a:spLocks noGrp="1"/>
          </p:cNvSpPr>
          <p:nvPr>
            <p:ph idx="1"/>
          </p:nvPr>
        </p:nvSpPr>
        <p:spPr>
          <a:xfrm>
            <a:off x="295049" y="1346577"/>
            <a:ext cx="11189905" cy="4050792"/>
          </a:xfrm>
        </p:spPr>
        <p:txBody>
          <a:bodyPr/>
          <a:lstStyle/>
          <a:p>
            <a:pPr marL="0" indent="0">
              <a:buNone/>
            </a:pPr>
            <a:r>
              <a:rPr lang="en-GB" sz="3200" b="1" dirty="0">
                <a:solidFill>
                  <a:srgbClr val="C00000"/>
                </a:solidFill>
              </a:rPr>
              <a:t>2) Drugs acting on the renin- angiotensin - aldosterone system</a:t>
            </a:r>
          </a:p>
        </p:txBody>
      </p:sp>
      <p:graphicFrame>
        <p:nvGraphicFramePr>
          <p:cNvPr id="4" name="Diagram 3">
            <a:extLst>
              <a:ext uri="{FF2B5EF4-FFF2-40B4-BE49-F238E27FC236}">
                <a16:creationId xmlns:a16="http://schemas.microsoft.com/office/drawing/2014/main" id="{00363F3D-26CD-4DE8-AA75-016ADC7D5DFD}"/>
              </a:ext>
            </a:extLst>
          </p:cNvPr>
          <p:cNvGraphicFramePr/>
          <p:nvPr>
            <p:extLst>
              <p:ext uri="{D42A27DB-BD31-4B8C-83A1-F6EECF244321}">
                <p14:modId xmlns:p14="http://schemas.microsoft.com/office/powerpoint/2010/main" val="4201448607"/>
              </p:ext>
            </p:extLst>
          </p:nvPr>
        </p:nvGraphicFramePr>
        <p:xfrm>
          <a:off x="480661" y="2322649"/>
          <a:ext cx="11303902" cy="4204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2970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3B48-C155-47CA-B50A-75227A9C0781}"/>
              </a:ext>
            </a:extLst>
          </p:cNvPr>
          <p:cNvSpPr>
            <a:spLocks noGrp="1"/>
          </p:cNvSpPr>
          <p:nvPr>
            <p:ph type="title"/>
          </p:nvPr>
        </p:nvSpPr>
        <p:spPr>
          <a:xfrm>
            <a:off x="337526" y="81816"/>
            <a:ext cx="10058400" cy="1609344"/>
          </a:xfrm>
        </p:spPr>
        <p:txBody>
          <a:bodyPr/>
          <a:lstStyle/>
          <a:p>
            <a:r>
              <a:rPr lang="en-GB" dirty="0"/>
              <a:t>Antihypertensive drugs</a:t>
            </a:r>
          </a:p>
        </p:txBody>
      </p:sp>
      <p:sp>
        <p:nvSpPr>
          <p:cNvPr id="3" name="Content Placeholder 2">
            <a:extLst>
              <a:ext uri="{FF2B5EF4-FFF2-40B4-BE49-F238E27FC236}">
                <a16:creationId xmlns:a16="http://schemas.microsoft.com/office/drawing/2014/main" id="{CE4B2119-002F-4CFA-A278-A38059FD6358}"/>
              </a:ext>
            </a:extLst>
          </p:cNvPr>
          <p:cNvSpPr>
            <a:spLocks noGrp="1"/>
          </p:cNvSpPr>
          <p:nvPr>
            <p:ph idx="1"/>
          </p:nvPr>
        </p:nvSpPr>
        <p:spPr>
          <a:xfrm>
            <a:off x="295049" y="1346577"/>
            <a:ext cx="11189905" cy="4050792"/>
          </a:xfrm>
        </p:spPr>
        <p:txBody>
          <a:bodyPr/>
          <a:lstStyle/>
          <a:p>
            <a:pPr marL="0" indent="0">
              <a:buNone/>
            </a:pPr>
            <a:r>
              <a:rPr lang="en-GB" sz="3200" b="1" dirty="0">
                <a:solidFill>
                  <a:srgbClr val="C00000"/>
                </a:solidFill>
              </a:rPr>
              <a:t>2) Drugs acting on the renin- angiotensin - aldosterone system</a:t>
            </a:r>
          </a:p>
        </p:txBody>
      </p:sp>
      <p:graphicFrame>
        <p:nvGraphicFramePr>
          <p:cNvPr id="4" name="Diagram 3">
            <a:extLst>
              <a:ext uri="{FF2B5EF4-FFF2-40B4-BE49-F238E27FC236}">
                <a16:creationId xmlns:a16="http://schemas.microsoft.com/office/drawing/2014/main" id="{00363F3D-26CD-4DE8-AA75-016ADC7D5DFD}"/>
              </a:ext>
            </a:extLst>
          </p:cNvPr>
          <p:cNvGraphicFramePr/>
          <p:nvPr>
            <p:extLst>
              <p:ext uri="{D42A27DB-BD31-4B8C-83A1-F6EECF244321}">
                <p14:modId xmlns:p14="http://schemas.microsoft.com/office/powerpoint/2010/main" val="3151558024"/>
              </p:ext>
            </p:extLst>
          </p:nvPr>
        </p:nvGraphicFramePr>
        <p:xfrm>
          <a:off x="480661" y="2322649"/>
          <a:ext cx="11303902" cy="4204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778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3B48-C155-47CA-B50A-75227A9C0781}"/>
              </a:ext>
            </a:extLst>
          </p:cNvPr>
          <p:cNvSpPr>
            <a:spLocks noGrp="1"/>
          </p:cNvSpPr>
          <p:nvPr>
            <p:ph type="title"/>
          </p:nvPr>
        </p:nvSpPr>
        <p:spPr>
          <a:xfrm>
            <a:off x="337526" y="81816"/>
            <a:ext cx="10058400" cy="1609344"/>
          </a:xfrm>
        </p:spPr>
        <p:txBody>
          <a:bodyPr/>
          <a:lstStyle/>
          <a:p>
            <a:r>
              <a:rPr lang="en-GB" dirty="0"/>
              <a:t>Antihypertensive drugs</a:t>
            </a:r>
          </a:p>
        </p:txBody>
      </p:sp>
      <p:sp>
        <p:nvSpPr>
          <p:cNvPr id="3" name="Content Placeholder 2">
            <a:extLst>
              <a:ext uri="{FF2B5EF4-FFF2-40B4-BE49-F238E27FC236}">
                <a16:creationId xmlns:a16="http://schemas.microsoft.com/office/drawing/2014/main" id="{CE4B2119-002F-4CFA-A278-A38059FD6358}"/>
              </a:ext>
            </a:extLst>
          </p:cNvPr>
          <p:cNvSpPr>
            <a:spLocks noGrp="1"/>
          </p:cNvSpPr>
          <p:nvPr>
            <p:ph idx="1"/>
          </p:nvPr>
        </p:nvSpPr>
        <p:spPr>
          <a:xfrm>
            <a:off x="295049" y="1346577"/>
            <a:ext cx="11189905" cy="4050792"/>
          </a:xfrm>
        </p:spPr>
        <p:txBody>
          <a:bodyPr/>
          <a:lstStyle/>
          <a:p>
            <a:pPr marL="0" indent="0">
              <a:buNone/>
            </a:pPr>
            <a:r>
              <a:rPr lang="en-GB" sz="3200" b="1" dirty="0">
                <a:solidFill>
                  <a:srgbClr val="C00000"/>
                </a:solidFill>
              </a:rPr>
              <a:t>2) Drugs acting on the renin- angiotensin - aldosterone system</a:t>
            </a:r>
          </a:p>
        </p:txBody>
      </p:sp>
      <p:graphicFrame>
        <p:nvGraphicFramePr>
          <p:cNvPr id="4" name="Diagram 3">
            <a:extLst>
              <a:ext uri="{FF2B5EF4-FFF2-40B4-BE49-F238E27FC236}">
                <a16:creationId xmlns:a16="http://schemas.microsoft.com/office/drawing/2014/main" id="{00363F3D-26CD-4DE8-AA75-016ADC7D5DFD}"/>
              </a:ext>
            </a:extLst>
          </p:cNvPr>
          <p:cNvGraphicFramePr/>
          <p:nvPr>
            <p:extLst>
              <p:ext uri="{D42A27DB-BD31-4B8C-83A1-F6EECF244321}">
                <p14:modId xmlns:p14="http://schemas.microsoft.com/office/powerpoint/2010/main" val="2721847743"/>
              </p:ext>
            </p:extLst>
          </p:nvPr>
        </p:nvGraphicFramePr>
        <p:xfrm>
          <a:off x="444049" y="2322649"/>
          <a:ext cx="11303902" cy="4204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73C302A2-4DC6-48C4-B1BE-6483895CE604}"/>
              </a:ext>
            </a:extLst>
          </p:cNvPr>
          <p:cNvPicPr>
            <a:picLocks noChangeAspect="1"/>
          </p:cNvPicPr>
          <p:nvPr/>
        </p:nvPicPr>
        <p:blipFill>
          <a:blip r:embed="rId7"/>
          <a:stretch>
            <a:fillRect/>
          </a:stretch>
        </p:blipFill>
        <p:spPr>
          <a:xfrm>
            <a:off x="9761055" y="3649143"/>
            <a:ext cx="2430945" cy="2107845"/>
          </a:xfrm>
          <a:prstGeom prst="rect">
            <a:avLst/>
          </a:prstGeom>
        </p:spPr>
      </p:pic>
    </p:spTree>
    <p:extLst>
      <p:ext uri="{BB962C8B-B14F-4D97-AF65-F5344CB8AC3E}">
        <p14:creationId xmlns:p14="http://schemas.microsoft.com/office/powerpoint/2010/main" val="3111241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3B48-C155-47CA-B50A-75227A9C0781}"/>
              </a:ext>
            </a:extLst>
          </p:cNvPr>
          <p:cNvSpPr>
            <a:spLocks noGrp="1"/>
          </p:cNvSpPr>
          <p:nvPr>
            <p:ph type="title"/>
          </p:nvPr>
        </p:nvSpPr>
        <p:spPr>
          <a:xfrm>
            <a:off x="337526" y="81816"/>
            <a:ext cx="10058400" cy="1609344"/>
          </a:xfrm>
        </p:spPr>
        <p:txBody>
          <a:bodyPr/>
          <a:lstStyle/>
          <a:p>
            <a:r>
              <a:rPr lang="en-GB" dirty="0"/>
              <a:t>Antihypertensive drugs</a:t>
            </a:r>
          </a:p>
        </p:txBody>
      </p:sp>
      <p:sp>
        <p:nvSpPr>
          <p:cNvPr id="3" name="Content Placeholder 2">
            <a:extLst>
              <a:ext uri="{FF2B5EF4-FFF2-40B4-BE49-F238E27FC236}">
                <a16:creationId xmlns:a16="http://schemas.microsoft.com/office/drawing/2014/main" id="{CE4B2119-002F-4CFA-A278-A38059FD6358}"/>
              </a:ext>
            </a:extLst>
          </p:cNvPr>
          <p:cNvSpPr>
            <a:spLocks noGrp="1"/>
          </p:cNvSpPr>
          <p:nvPr>
            <p:ph idx="1"/>
          </p:nvPr>
        </p:nvSpPr>
        <p:spPr>
          <a:xfrm>
            <a:off x="295049" y="1346577"/>
            <a:ext cx="11189905" cy="4050792"/>
          </a:xfrm>
        </p:spPr>
        <p:txBody>
          <a:bodyPr/>
          <a:lstStyle/>
          <a:p>
            <a:pPr marL="0" indent="0">
              <a:buNone/>
            </a:pPr>
            <a:r>
              <a:rPr lang="en-GB" sz="3200" b="1" dirty="0">
                <a:solidFill>
                  <a:srgbClr val="C00000"/>
                </a:solidFill>
              </a:rPr>
              <a:t>2) Drugs acting on the renin- angiotensin - aldosterone system</a:t>
            </a:r>
          </a:p>
        </p:txBody>
      </p:sp>
      <p:graphicFrame>
        <p:nvGraphicFramePr>
          <p:cNvPr id="4" name="Diagram 3">
            <a:extLst>
              <a:ext uri="{FF2B5EF4-FFF2-40B4-BE49-F238E27FC236}">
                <a16:creationId xmlns:a16="http://schemas.microsoft.com/office/drawing/2014/main" id="{00363F3D-26CD-4DE8-AA75-016ADC7D5DFD}"/>
              </a:ext>
            </a:extLst>
          </p:cNvPr>
          <p:cNvGraphicFramePr/>
          <p:nvPr>
            <p:extLst>
              <p:ext uri="{D42A27DB-BD31-4B8C-83A1-F6EECF244321}">
                <p14:modId xmlns:p14="http://schemas.microsoft.com/office/powerpoint/2010/main" val="3831634003"/>
              </p:ext>
            </p:extLst>
          </p:nvPr>
        </p:nvGraphicFramePr>
        <p:xfrm>
          <a:off x="480661" y="2322649"/>
          <a:ext cx="11303902" cy="4204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16CCF01E-47F5-43E8-9179-7C7B98C784D2}"/>
              </a:ext>
            </a:extLst>
          </p:cNvPr>
          <p:cNvPicPr>
            <a:picLocks noChangeAspect="1"/>
          </p:cNvPicPr>
          <p:nvPr/>
        </p:nvPicPr>
        <p:blipFill>
          <a:blip r:embed="rId7"/>
          <a:stretch>
            <a:fillRect/>
          </a:stretch>
        </p:blipFill>
        <p:spPr>
          <a:xfrm>
            <a:off x="9574514" y="3582953"/>
            <a:ext cx="2322437" cy="2599031"/>
          </a:xfrm>
          <a:prstGeom prst="rect">
            <a:avLst/>
          </a:prstGeom>
        </p:spPr>
      </p:pic>
      <p:sp>
        <p:nvSpPr>
          <p:cNvPr id="8" name="Right Bracket 7">
            <a:extLst>
              <a:ext uri="{FF2B5EF4-FFF2-40B4-BE49-F238E27FC236}">
                <a16:creationId xmlns:a16="http://schemas.microsoft.com/office/drawing/2014/main" id="{7316B96B-9DA6-4665-8F45-BFCAB54CCCC2}"/>
              </a:ext>
            </a:extLst>
          </p:cNvPr>
          <p:cNvSpPr/>
          <p:nvPr/>
        </p:nvSpPr>
        <p:spPr>
          <a:xfrm>
            <a:off x="3919067" y="4758612"/>
            <a:ext cx="1082351" cy="1609344"/>
          </a:xfrm>
          <a:prstGeom prst="rightBracket">
            <a:avLst/>
          </a:prstGeom>
          <a:noFill/>
          <a:ln w="38100"/>
        </p:spPr>
        <p:style>
          <a:lnRef idx="2">
            <a:schemeClr val="accent2"/>
          </a:lnRef>
          <a:fillRef idx="0">
            <a:schemeClr val="accent2"/>
          </a:fillRef>
          <a:effectRef idx="1">
            <a:schemeClr val="accent2"/>
          </a:effectRef>
          <a:fontRef idx="minor">
            <a:schemeClr val="tx1"/>
          </a:fontRef>
        </p:style>
        <p:txBody>
          <a:bodyPr rtlCol="0" anchor="ctr"/>
          <a:lstStyle/>
          <a:p>
            <a:pPr algn="ctr"/>
            <a:endParaRPr lang="en-GB"/>
          </a:p>
        </p:txBody>
      </p:sp>
      <p:sp>
        <p:nvSpPr>
          <p:cNvPr id="12" name="Right Bracket 11">
            <a:extLst>
              <a:ext uri="{FF2B5EF4-FFF2-40B4-BE49-F238E27FC236}">
                <a16:creationId xmlns:a16="http://schemas.microsoft.com/office/drawing/2014/main" id="{7CE3710C-5248-43D2-A9F5-6DFEBF69F889}"/>
              </a:ext>
            </a:extLst>
          </p:cNvPr>
          <p:cNvSpPr/>
          <p:nvPr/>
        </p:nvSpPr>
        <p:spPr>
          <a:xfrm flipH="1">
            <a:off x="707508" y="4758612"/>
            <a:ext cx="1082350" cy="1609344"/>
          </a:xfrm>
          <a:prstGeom prst="rightBracket">
            <a:avLst/>
          </a:prstGeom>
          <a:noFill/>
          <a:ln w="38100"/>
        </p:spPr>
        <p:style>
          <a:lnRef idx="2">
            <a:schemeClr val="accent2"/>
          </a:lnRef>
          <a:fillRef idx="0">
            <a:schemeClr val="accent2"/>
          </a:fillRef>
          <a:effectRef idx="1">
            <a:schemeClr val="accent2"/>
          </a:effectRef>
          <a:fontRef idx="minor">
            <a:schemeClr val="tx1"/>
          </a:fontRef>
        </p:style>
        <p:txBody>
          <a:bodyPr rtlCol="0" anchor="ctr"/>
          <a:lstStyle/>
          <a:p>
            <a:pPr algn="ctr"/>
            <a:endParaRPr lang="en-GB"/>
          </a:p>
        </p:txBody>
      </p:sp>
      <p:sp>
        <p:nvSpPr>
          <p:cNvPr id="9" name="TextBox 8">
            <a:extLst>
              <a:ext uri="{FF2B5EF4-FFF2-40B4-BE49-F238E27FC236}">
                <a16:creationId xmlns:a16="http://schemas.microsoft.com/office/drawing/2014/main" id="{7E6D801B-36C4-4D5E-B5B3-B2F8A5FC75FF}"/>
              </a:ext>
            </a:extLst>
          </p:cNvPr>
          <p:cNvSpPr txBox="1"/>
          <p:nvPr/>
        </p:nvSpPr>
        <p:spPr>
          <a:xfrm>
            <a:off x="5035374" y="5193952"/>
            <a:ext cx="4190506" cy="738664"/>
          </a:xfrm>
          <a:prstGeom prst="rect">
            <a:avLst/>
          </a:prstGeom>
          <a:noFill/>
        </p:spPr>
        <p:txBody>
          <a:bodyPr wrap="none" rtlCol="0">
            <a:spAutoFit/>
          </a:bodyPr>
          <a:lstStyle/>
          <a:p>
            <a:r>
              <a:rPr lang="en-GB" sz="2400" b="1" dirty="0">
                <a:solidFill>
                  <a:schemeClr val="accent2"/>
                </a:solidFill>
              </a:rPr>
              <a:t>ADRs Specific to Captopril</a:t>
            </a:r>
          </a:p>
          <a:p>
            <a:endParaRPr lang="en-GB" dirty="0"/>
          </a:p>
        </p:txBody>
      </p:sp>
    </p:spTree>
    <p:extLst>
      <p:ext uri="{BB962C8B-B14F-4D97-AF65-F5344CB8AC3E}">
        <p14:creationId xmlns:p14="http://schemas.microsoft.com/office/powerpoint/2010/main" val="1091358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3B48-C155-47CA-B50A-75227A9C0781}"/>
              </a:ext>
            </a:extLst>
          </p:cNvPr>
          <p:cNvSpPr>
            <a:spLocks noGrp="1"/>
          </p:cNvSpPr>
          <p:nvPr>
            <p:ph type="title"/>
          </p:nvPr>
        </p:nvSpPr>
        <p:spPr>
          <a:xfrm>
            <a:off x="337526" y="81816"/>
            <a:ext cx="10058400" cy="1609344"/>
          </a:xfrm>
        </p:spPr>
        <p:txBody>
          <a:bodyPr/>
          <a:lstStyle/>
          <a:p>
            <a:r>
              <a:rPr lang="en-GB" dirty="0"/>
              <a:t>Antihypertensive drugs</a:t>
            </a:r>
          </a:p>
        </p:txBody>
      </p:sp>
      <p:sp>
        <p:nvSpPr>
          <p:cNvPr id="3" name="Content Placeholder 2">
            <a:extLst>
              <a:ext uri="{FF2B5EF4-FFF2-40B4-BE49-F238E27FC236}">
                <a16:creationId xmlns:a16="http://schemas.microsoft.com/office/drawing/2014/main" id="{CE4B2119-002F-4CFA-A278-A38059FD6358}"/>
              </a:ext>
            </a:extLst>
          </p:cNvPr>
          <p:cNvSpPr>
            <a:spLocks noGrp="1"/>
          </p:cNvSpPr>
          <p:nvPr>
            <p:ph idx="1"/>
          </p:nvPr>
        </p:nvSpPr>
        <p:spPr>
          <a:xfrm>
            <a:off x="295049" y="1346577"/>
            <a:ext cx="11189905" cy="4050792"/>
          </a:xfrm>
        </p:spPr>
        <p:txBody>
          <a:bodyPr/>
          <a:lstStyle/>
          <a:p>
            <a:pPr marL="0" indent="0">
              <a:buNone/>
            </a:pPr>
            <a:r>
              <a:rPr lang="en-GB" sz="3200" b="1" dirty="0">
                <a:solidFill>
                  <a:srgbClr val="C00000"/>
                </a:solidFill>
              </a:rPr>
              <a:t>2) Drugs acting on the renin- angiotensin - aldosterone system</a:t>
            </a:r>
          </a:p>
        </p:txBody>
      </p:sp>
      <p:graphicFrame>
        <p:nvGraphicFramePr>
          <p:cNvPr id="4" name="Diagram 3">
            <a:extLst>
              <a:ext uri="{FF2B5EF4-FFF2-40B4-BE49-F238E27FC236}">
                <a16:creationId xmlns:a16="http://schemas.microsoft.com/office/drawing/2014/main" id="{00363F3D-26CD-4DE8-AA75-016ADC7D5DFD}"/>
              </a:ext>
            </a:extLst>
          </p:cNvPr>
          <p:cNvGraphicFramePr/>
          <p:nvPr>
            <p:extLst>
              <p:ext uri="{D42A27DB-BD31-4B8C-83A1-F6EECF244321}">
                <p14:modId xmlns:p14="http://schemas.microsoft.com/office/powerpoint/2010/main" val="1086907350"/>
              </p:ext>
            </p:extLst>
          </p:nvPr>
        </p:nvGraphicFramePr>
        <p:xfrm>
          <a:off x="480661" y="2322649"/>
          <a:ext cx="11303902" cy="4204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5496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94" name="Rectangle 19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95" name="Rectangle 19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3DA6E23F-2EE7-4292-ACA2-00B963C40D0D}"/>
              </a:ext>
            </a:extLst>
          </p:cNvPr>
          <p:cNvSpPr>
            <a:spLocks noGrp="1"/>
          </p:cNvSpPr>
          <p:nvPr>
            <p:ph type="title"/>
          </p:nvPr>
        </p:nvSpPr>
        <p:spPr>
          <a:xfrm>
            <a:off x="1069848" y="484632"/>
            <a:ext cx="10058400" cy="1609344"/>
          </a:xfrm>
        </p:spPr>
        <p:txBody>
          <a:bodyPr>
            <a:normAutofit/>
          </a:bodyPr>
          <a:lstStyle/>
          <a:p>
            <a:r>
              <a:rPr lang="en-GB"/>
              <a:t>Antihypertensive drugs</a:t>
            </a:r>
          </a:p>
        </p:txBody>
      </p:sp>
      <p:sp>
        <p:nvSpPr>
          <p:cNvPr id="6" name="Content Placeholder 5">
            <a:extLst>
              <a:ext uri="{FF2B5EF4-FFF2-40B4-BE49-F238E27FC236}">
                <a16:creationId xmlns:a16="http://schemas.microsoft.com/office/drawing/2014/main" id="{F0E10AA8-B148-4A22-950F-D63766915884}"/>
              </a:ext>
            </a:extLst>
          </p:cNvPr>
          <p:cNvSpPr>
            <a:spLocks noGrp="1"/>
          </p:cNvSpPr>
          <p:nvPr>
            <p:ph idx="1"/>
          </p:nvPr>
        </p:nvSpPr>
        <p:spPr>
          <a:xfrm>
            <a:off x="877736" y="2377894"/>
            <a:ext cx="5466514" cy="3851787"/>
          </a:xfrm>
        </p:spPr>
        <p:txBody>
          <a:bodyPr anchor="ctr">
            <a:noAutofit/>
          </a:bodyPr>
          <a:lstStyle/>
          <a:p>
            <a:r>
              <a:rPr lang="en-GB" sz="3600" b="1" dirty="0"/>
              <a:t>Hypertension</a:t>
            </a:r>
          </a:p>
          <a:p>
            <a:r>
              <a:rPr lang="en-GB" sz="3600" b="1" dirty="0"/>
              <a:t>Prevalence 25-30%</a:t>
            </a:r>
          </a:p>
          <a:p>
            <a:r>
              <a:rPr lang="en-GB" sz="3600" b="1" dirty="0"/>
              <a:t>In majority of cases, its symptomless ‘Silent Killer’</a:t>
            </a:r>
          </a:p>
        </p:txBody>
      </p:sp>
      <p:sp>
        <p:nvSpPr>
          <p:cNvPr id="196" name="Oval 19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7" name="Oval 196">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623DAD3F-87D0-984E-8DC7-9BAB70F05F74}"/>
              </a:ext>
            </a:extLst>
          </p:cNvPr>
          <p:cNvPicPr>
            <a:picLocks noChangeAspect="1"/>
          </p:cNvPicPr>
          <p:nvPr/>
        </p:nvPicPr>
        <p:blipFill>
          <a:blip r:embed="rId5"/>
          <a:stretch>
            <a:fillRect/>
          </a:stretch>
        </p:blipFill>
        <p:spPr>
          <a:xfrm>
            <a:off x="7326352" y="2157993"/>
            <a:ext cx="4104566" cy="4292849"/>
          </a:xfrm>
          <a:prstGeom prst="rect">
            <a:avLst/>
          </a:prstGeom>
        </p:spPr>
      </p:pic>
      <p:sp>
        <p:nvSpPr>
          <p:cNvPr id="4" name="Oval 3">
            <a:extLst>
              <a:ext uri="{FF2B5EF4-FFF2-40B4-BE49-F238E27FC236}">
                <a16:creationId xmlns:a16="http://schemas.microsoft.com/office/drawing/2014/main" id="{DD3CD055-4758-0545-9899-DA6D586C9895}"/>
              </a:ext>
            </a:extLst>
          </p:cNvPr>
          <p:cNvSpPr/>
          <p:nvPr/>
        </p:nvSpPr>
        <p:spPr>
          <a:xfrm>
            <a:off x="7326352" y="5185316"/>
            <a:ext cx="1628077" cy="27878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3683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3B48-C155-47CA-B50A-75227A9C0781}"/>
              </a:ext>
            </a:extLst>
          </p:cNvPr>
          <p:cNvSpPr>
            <a:spLocks noGrp="1"/>
          </p:cNvSpPr>
          <p:nvPr>
            <p:ph type="title"/>
          </p:nvPr>
        </p:nvSpPr>
        <p:spPr>
          <a:xfrm>
            <a:off x="337526" y="81816"/>
            <a:ext cx="10058400" cy="1609344"/>
          </a:xfrm>
        </p:spPr>
        <p:txBody>
          <a:bodyPr/>
          <a:lstStyle/>
          <a:p>
            <a:r>
              <a:rPr lang="en-GB" dirty="0"/>
              <a:t>Antihypertensive drugs</a:t>
            </a:r>
          </a:p>
        </p:txBody>
      </p:sp>
      <p:sp>
        <p:nvSpPr>
          <p:cNvPr id="3" name="Content Placeholder 2">
            <a:extLst>
              <a:ext uri="{FF2B5EF4-FFF2-40B4-BE49-F238E27FC236}">
                <a16:creationId xmlns:a16="http://schemas.microsoft.com/office/drawing/2014/main" id="{CE4B2119-002F-4CFA-A278-A38059FD6358}"/>
              </a:ext>
            </a:extLst>
          </p:cNvPr>
          <p:cNvSpPr>
            <a:spLocks noGrp="1"/>
          </p:cNvSpPr>
          <p:nvPr>
            <p:ph idx="1"/>
          </p:nvPr>
        </p:nvSpPr>
        <p:spPr>
          <a:xfrm>
            <a:off x="295049" y="1346577"/>
            <a:ext cx="11189905" cy="4050792"/>
          </a:xfrm>
        </p:spPr>
        <p:txBody>
          <a:bodyPr/>
          <a:lstStyle/>
          <a:p>
            <a:pPr marL="0" indent="0">
              <a:buNone/>
            </a:pPr>
            <a:r>
              <a:rPr lang="en-GB" sz="3200" b="1" dirty="0">
                <a:solidFill>
                  <a:srgbClr val="C00000"/>
                </a:solidFill>
              </a:rPr>
              <a:t>2) Drugs acting on the renin- angiotensin - aldosterone system</a:t>
            </a:r>
          </a:p>
        </p:txBody>
      </p:sp>
      <p:graphicFrame>
        <p:nvGraphicFramePr>
          <p:cNvPr id="7" name="Diagram 6">
            <a:extLst>
              <a:ext uri="{FF2B5EF4-FFF2-40B4-BE49-F238E27FC236}">
                <a16:creationId xmlns:a16="http://schemas.microsoft.com/office/drawing/2014/main" id="{CEC8424B-897D-470E-9D3C-2611C97CFEAA}"/>
              </a:ext>
            </a:extLst>
          </p:cNvPr>
          <p:cNvGraphicFramePr/>
          <p:nvPr>
            <p:extLst>
              <p:ext uri="{D42A27DB-BD31-4B8C-83A1-F6EECF244321}">
                <p14:modId xmlns:p14="http://schemas.microsoft.com/office/powerpoint/2010/main" val="2469588132"/>
              </p:ext>
            </p:extLst>
          </p:nvPr>
        </p:nvGraphicFramePr>
        <p:xfrm>
          <a:off x="480661" y="2322649"/>
          <a:ext cx="7366384" cy="3480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F160713A-0C5A-48E9-AFD0-0F71FAE9226C}"/>
              </a:ext>
            </a:extLst>
          </p:cNvPr>
          <p:cNvPicPr>
            <a:picLocks noChangeAspect="1"/>
          </p:cNvPicPr>
          <p:nvPr/>
        </p:nvPicPr>
        <p:blipFill>
          <a:blip r:embed="rId7"/>
          <a:stretch>
            <a:fillRect/>
          </a:stretch>
        </p:blipFill>
        <p:spPr>
          <a:xfrm>
            <a:off x="8140646" y="2010623"/>
            <a:ext cx="3907875" cy="4273666"/>
          </a:xfrm>
          <a:prstGeom prst="rect">
            <a:avLst/>
          </a:prstGeom>
        </p:spPr>
      </p:pic>
    </p:spTree>
    <p:extLst>
      <p:ext uri="{BB962C8B-B14F-4D97-AF65-F5344CB8AC3E}">
        <p14:creationId xmlns:p14="http://schemas.microsoft.com/office/powerpoint/2010/main" val="2247093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3B48-C155-47CA-B50A-75227A9C0781}"/>
              </a:ext>
            </a:extLst>
          </p:cNvPr>
          <p:cNvSpPr>
            <a:spLocks noGrp="1"/>
          </p:cNvSpPr>
          <p:nvPr>
            <p:ph type="title"/>
          </p:nvPr>
        </p:nvSpPr>
        <p:spPr>
          <a:xfrm>
            <a:off x="337526" y="81816"/>
            <a:ext cx="10058400" cy="1609344"/>
          </a:xfrm>
        </p:spPr>
        <p:txBody>
          <a:bodyPr/>
          <a:lstStyle/>
          <a:p>
            <a:r>
              <a:rPr lang="en-GB" dirty="0"/>
              <a:t>Antihypertensive drugs</a:t>
            </a:r>
          </a:p>
        </p:txBody>
      </p:sp>
      <p:sp>
        <p:nvSpPr>
          <p:cNvPr id="3" name="Content Placeholder 2">
            <a:extLst>
              <a:ext uri="{FF2B5EF4-FFF2-40B4-BE49-F238E27FC236}">
                <a16:creationId xmlns:a16="http://schemas.microsoft.com/office/drawing/2014/main" id="{CE4B2119-002F-4CFA-A278-A38059FD6358}"/>
              </a:ext>
            </a:extLst>
          </p:cNvPr>
          <p:cNvSpPr>
            <a:spLocks noGrp="1"/>
          </p:cNvSpPr>
          <p:nvPr>
            <p:ph idx="1"/>
          </p:nvPr>
        </p:nvSpPr>
        <p:spPr>
          <a:xfrm>
            <a:off x="295049" y="1346577"/>
            <a:ext cx="11189905" cy="4050792"/>
          </a:xfrm>
        </p:spPr>
        <p:txBody>
          <a:bodyPr/>
          <a:lstStyle/>
          <a:p>
            <a:pPr marL="0" indent="0">
              <a:buNone/>
            </a:pPr>
            <a:r>
              <a:rPr lang="en-GB" sz="3200" b="1" dirty="0">
                <a:solidFill>
                  <a:srgbClr val="C00000"/>
                </a:solidFill>
              </a:rPr>
              <a:t>2) Drugs acting on the renin- angiotensin - aldosterone system</a:t>
            </a:r>
          </a:p>
        </p:txBody>
      </p:sp>
      <p:graphicFrame>
        <p:nvGraphicFramePr>
          <p:cNvPr id="7" name="Diagram 6">
            <a:extLst>
              <a:ext uri="{FF2B5EF4-FFF2-40B4-BE49-F238E27FC236}">
                <a16:creationId xmlns:a16="http://schemas.microsoft.com/office/drawing/2014/main" id="{CEC8424B-897D-470E-9D3C-2611C97CFEAA}"/>
              </a:ext>
            </a:extLst>
          </p:cNvPr>
          <p:cNvGraphicFramePr/>
          <p:nvPr>
            <p:extLst>
              <p:ext uri="{D42A27DB-BD31-4B8C-83A1-F6EECF244321}">
                <p14:modId xmlns:p14="http://schemas.microsoft.com/office/powerpoint/2010/main" val="2605147908"/>
              </p:ext>
            </p:extLst>
          </p:nvPr>
        </p:nvGraphicFramePr>
        <p:xfrm>
          <a:off x="480661" y="2322649"/>
          <a:ext cx="11117290" cy="4339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3962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369242" y="970383"/>
            <a:ext cx="6236831" cy="2615496"/>
          </a:xfrm>
          <a:prstGeom prst="roundRect">
            <a:avLst>
              <a:gd name="adj" fmla="val 6091"/>
            </a:avLst>
          </a:prstGeom>
          <a:solidFill>
            <a:srgbClr val="FFFFFF"/>
          </a:solidFill>
          <a:ln w="57150">
            <a:solidFill>
              <a:srgbClr val="C0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n w="0"/>
                <a:solidFill>
                  <a:schemeClr val="tx1"/>
                </a:solidFill>
                <a:effectLst>
                  <a:outerShdw blurRad="38100" dist="19050" dir="2700000" algn="tl" rotWithShape="0">
                    <a:schemeClr val="dk1">
                      <a:alpha val="40000"/>
                    </a:schemeClr>
                  </a:outerShdw>
                </a:effectLst>
                <a:latin typeface="Albertus" pitchFamily="34" charset="0"/>
              </a:rPr>
              <a:t>The brachial artery was continuously infused with </a:t>
            </a:r>
            <a:r>
              <a:rPr lang="en-US" sz="2800" dirty="0" err="1">
                <a:ln w="0"/>
                <a:solidFill>
                  <a:schemeClr val="tx1"/>
                </a:solidFill>
                <a:effectLst>
                  <a:outerShdw blurRad="38100" dist="19050" dir="2700000" algn="tl" rotWithShape="0">
                    <a:schemeClr val="dk1">
                      <a:alpha val="40000"/>
                    </a:schemeClr>
                  </a:outerShdw>
                </a:effectLst>
                <a:latin typeface="Albertus" pitchFamily="34" charset="0"/>
              </a:rPr>
              <a:t>bradykinin</a:t>
            </a:r>
            <a:r>
              <a:rPr lang="en-US" sz="2800" dirty="0">
                <a:ln w="0"/>
                <a:solidFill>
                  <a:schemeClr val="tx1"/>
                </a:solidFill>
                <a:effectLst>
                  <a:outerShdw blurRad="38100" dist="19050" dir="2700000" algn="tl" rotWithShape="0">
                    <a:schemeClr val="dk1">
                      <a:alpha val="40000"/>
                    </a:schemeClr>
                  </a:outerShdw>
                </a:effectLst>
                <a:latin typeface="Albertus" pitchFamily="34" charset="0"/>
              </a:rPr>
              <a:t> and the blood flow is monitored. Placebo, drug A and drug B (both affect the RAAS) induced the effects on blood flow shown in the graph.</a:t>
            </a:r>
          </a:p>
        </p:txBody>
      </p:sp>
      <p:pic>
        <p:nvPicPr>
          <p:cNvPr id="11266" name="Picture 2"/>
          <p:cNvPicPr>
            <a:picLocks noChangeAspect="1" noChangeArrowheads="1"/>
          </p:cNvPicPr>
          <p:nvPr/>
        </p:nvPicPr>
        <p:blipFill>
          <a:blip r:embed="rId2"/>
          <a:srcRect/>
          <a:stretch>
            <a:fillRect/>
          </a:stretch>
        </p:blipFill>
        <p:spPr bwMode="auto">
          <a:xfrm>
            <a:off x="6779934" y="970383"/>
            <a:ext cx="5160265" cy="4760976"/>
          </a:xfrm>
          <a:prstGeom prst="rect">
            <a:avLst/>
          </a:prstGeom>
          <a:noFill/>
          <a:ln w="9525">
            <a:noFill/>
            <a:miter lim="800000"/>
            <a:headEnd/>
            <a:tailEnd/>
          </a:ln>
        </p:spPr>
      </p:pic>
      <p:sp>
        <p:nvSpPr>
          <p:cNvPr id="12" name="Rounded Rectangle 11"/>
          <p:cNvSpPr/>
          <p:nvPr/>
        </p:nvSpPr>
        <p:spPr>
          <a:xfrm>
            <a:off x="451184" y="3783914"/>
            <a:ext cx="4661836" cy="839404"/>
          </a:xfrm>
          <a:prstGeom prst="roundRect">
            <a:avLst/>
          </a:prstGeom>
          <a:solidFill>
            <a:srgbClr val="FFFFFF"/>
          </a:solidFill>
          <a:ln w="57150">
            <a:solidFill>
              <a:srgbClr val="C0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latin typeface="Albertus" pitchFamily="34" charset="0"/>
              </a:rPr>
              <a:t>What is drug A? Justify!</a:t>
            </a:r>
          </a:p>
        </p:txBody>
      </p:sp>
      <p:sp>
        <p:nvSpPr>
          <p:cNvPr id="13" name="Rounded Rectangle 12"/>
          <p:cNvSpPr/>
          <p:nvPr/>
        </p:nvSpPr>
        <p:spPr>
          <a:xfrm>
            <a:off x="451184" y="4781624"/>
            <a:ext cx="4603924" cy="733927"/>
          </a:xfrm>
          <a:prstGeom prst="roundRect">
            <a:avLst/>
          </a:prstGeom>
          <a:solidFill>
            <a:srgbClr val="FFFFFF"/>
          </a:solidFill>
          <a:ln w="57150">
            <a:solidFill>
              <a:srgbClr val="C0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latin typeface="Albertus" pitchFamily="34" charset="0"/>
              </a:rPr>
              <a:t>What is drug B? Justify!</a:t>
            </a:r>
          </a:p>
        </p:txBody>
      </p:sp>
    </p:spTree>
    <p:extLst>
      <p:ext uri="{BB962C8B-B14F-4D97-AF65-F5344CB8AC3E}">
        <p14:creationId xmlns:p14="http://schemas.microsoft.com/office/powerpoint/2010/main" val="4261236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3B48-C155-47CA-B50A-75227A9C0781}"/>
              </a:ext>
            </a:extLst>
          </p:cNvPr>
          <p:cNvSpPr>
            <a:spLocks noGrp="1"/>
          </p:cNvSpPr>
          <p:nvPr>
            <p:ph type="title"/>
          </p:nvPr>
        </p:nvSpPr>
        <p:spPr>
          <a:xfrm>
            <a:off x="337526" y="81816"/>
            <a:ext cx="10058400" cy="1609344"/>
          </a:xfrm>
        </p:spPr>
        <p:txBody>
          <a:bodyPr/>
          <a:lstStyle/>
          <a:p>
            <a:r>
              <a:rPr lang="en-GB" dirty="0"/>
              <a:t>Antihypertensive drugs</a:t>
            </a:r>
          </a:p>
        </p:txBody>
      </p:sp>
      <p:sp>
        <p:nvSpPr>
          <p:cNvPr id="3" name="Content Placeholder 2">
            <a:extLst>
              <a:ext uri="{FF2B5EF4-FFF2-40B4-BE49-F238E27FC236}">
                <a16:creationId xmlns:a16="http://schemas.microsoft.com/office/drawing/2014/main" id="{CE4B2119-002F-4CFA-A278-A38059FD6358}"/>
              </a:ext>
            </a:extLst>
          </p:cNvPr>
          <p:cNvSpPr>
            <a:spLocks noGrp="1"/>
          </p:cNvSpPr>
          <p:nvPr>
            <p:ph idx="1"/>
          </p:nvPr>
        </p:nvSpPr>
        <p:spPr>
          <a:xfrm>
            <a:off x="295049" y="1346577"/>
            <a:ext cx="11189905" cy="4050792"/>
          </a:xfrm>
        </p:spPr>
        <p:txBody>
          <a:bodyPr/>
          <a:lstStyle/>
          <a:p>
            <a:pPr marL="0" indent="0">
              <a:buNone/>
            </a:pPr>
            <a:r>
              <a:rPr lang="en-GB" sz="3200" b="1" dirty="0">
                <a:solidFill>
                  <a:srgbClr val="C00000"/>
                </a:solidFill>
              </a:rPr>
              <a:t>3) Calcium channel blockers</a:t>
            </a:r>
          </a:p>
          <a:p>
            <a:pPr marL="0" indent="0">
              <a:buNone/>
            </a:pPr>
            <a:endParaRPr lang="en-GB" sz="3200" b="1" dirty="0">
              <a:solidFill>
                <a:srgbClr val="C00000"/>
              </a:solidFill>
            </a:endParaRPr>
          </a:p>
        </p:txBody>
      </p:sp>
      <p:graphicFrame>
        <p:nvGraphicFramePr>
          <p:cNvPr id="7" name="Diagram 6">
            <a:extLst>
              <a:ext uri="{FF2B5EF4-FFF2-40B4-BE49-F238E27FC236}">
                <a16:creationId xmlns:a16="http://schemas.microsoft.com/office/drawing/2014/main" id="{CEC8424B-897D-470E-9D3C-2611C97CFEAA}"/>
              </a:ext>
            </a:extLst>
          </p:cNvPr>
          <p:cNvGraphicFramePr/>
          <p:nvPr>
            <p:extLst>
              <p:ext uri="{D42A27DB-BD31-4B8C-83A1-F6EECF244321}">
                <p14:modId xmlns:p14="http://schemas.microsoft.com/office/powerpoint/2010/main" val="2598412533"/>
              </p:ext>
            </p:extLst>
          </p:nvPr>
        </p:nvGraphicFramePr>
        <p:xfrm>
          <a:off x="480661" y="2322649"/>
          <a:ext cx="3746106" cy="3480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a:extLst>
              <a:ext uri="{FF2B5EF4-FFF2-40B4-BE49-F238E27FC236}">
                <a16:creationId xmlns:a16="http://schemas.microsoft.com/office/drawing/2014/main" id="{3F53361B-0FA0-4E2D-9F44-A97E4ED787CA}"/>
              </a:ext>
            </a:extLst>
          </p:cNvPr>
          <p:cNvPicPr>
            <a:picLocks noChangeAspect="1" noChangeArrowheads="1"/>
          </p:cNvPicPr>
          <p:nvPr/>
        </p:nvPicPr>
        <p:blipFill>
          <a:blip r:embed="rId7"/>
          <a:srcRect/>
          <a:stretch>
            <a:fillRect/>
          </a:stretch>
        </p:blipFill>
        <p:spPr bwMode="auto">
          <a:xfrm>
            <a:off x="7671629" y="653143"/>
            <a:ext cx="2382626" cy="1501761"/>
          </a:xfrm>
          <a:prstGeom prst="rect">
            <a:avLst/>
          </a:prstGeom>
          <a:noFill/>
          <a:ln w="9525">
            <a:noFill/>
            <a:miter lim="800000"/>
            <a:headEnd/>
            <a:tailEnd/>
          </a:ln>
        </p:spPr>
      </p:pic>
      <p:sp>
        <p:nvSpPr>
          <p:cNvPr id="9" name="Rounded Rectangle 14">
            <a:extLst>
              <a:ext uri="{FF2B5EF4-FFF2-40B4-BE49-F238E27FC236}">
                <a16:creationId xmlns:a16="http://schemas.microsoft.com/office/drawing/2014/main" id="{33408454-B8FF-42AD-8162-5C497CECB18B}"/>
              </a:ext>
            </a:extLst>
          </p:cNvPr>
          <p:cNvSpPr/>
          <p:nvPr/>
        </p:nvSpPr>
        <p:spPr>
          <a:xfrm>
            <a:off x="4347071" y="2949534"/>
            <a:ext cx="1449885" cy="1837303"/>
          </a:xfrm>
          <a:prstGeom prst="roundRect">
            <a:avLst/>
          </a:prstGeom>
          <a:solidFill>
            <a:srgbClr val="FFFFFF"/>
          </a:solidFill>
          <a:ln w="57150">
            <a:solidFill>
              <a:srgbClr val="C0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u="sng" dirty="0">
                <a:ln w="0"/>
                <a:solidFill>
                  <a:srgbClr val="C00000"/>
                </a:solidFill>
                <a:effectLst>
                  <a:outerShdw blurRad="38100" dist="19050" dir="2700000" algn="tl" rotWithShape="0">
                    <a:schemeClr val="dk1">
                      <a:alpha val="40000"/>
                    </a:schemeClr>
                  </a:outerShdw>
                </a:effectLst>
                <a:latin typeface="Albertus" pitchFamily="34" charset="0"/>
              </a:rPr>
              <a:t>V</a:t>
            </a:r>
            <a:r>
              <a:rPr lang="en-US" sz="2800" dirty="0">
                <a:ln w="0"/>
                <a:solidFill>
                  <a:schemeClr val="tx1"/>
                </a:solidFill>
                <a:effectLst>
                  <a:outerShdw blurRad="38100" dist="19050" dir="2700000" algn="tl" rotWithShape="0">
                    <a:schemeClr val="dk1">
                      <a:alpha val="40000"/>
                    </a:schemeClr>
                  </a:outerShdw>
                </a:effectLst>
                <a:latin typeface="Albertus" pitchFamily="34" charset="0"/>
              </a:rPr>
              <a:t>ery</a:t>
            </a:r>
          </a:p>
          <a:p>
            <a:pPr algn="ctr"/>
            <a:r>
              <a:rPr lang="en-US" sz="2800" u="sng" dirty="0">
                <a:ln w="0"/>
                <a:solidFill>
                  <a:srgbClr val="C00000"/>
                </a:solidFill>
                <a:effectLst>
                  <a:outerShdw blurRad="38100" dist="19050" dir="2700000" algn="tl" rotWithShape="0">
                    <a:schemeClr val="dk1">
                      <a:alpha val="40000"/>
                    </a:schemeClr>
                  </a:outerShdw>
                </a:effectLst>
                <a:latin typeface="Albertus" pitchFamily="34" charset="0"/>
              </a:rPr>
              <a:t>N</a:t>
            </a:r>
            <a:r>
              <a:rPr lang="en-US" sz="2800" dirty="0">
                <a:ln w="0"/>
                <a:solidFill>
                  <a:schemeClr val="tx1"/>
                </a:solidFill>
                <a:effectLst>
                  <a:outerShdw blurRad="38100" dist="19050" dir="2700000" algn="tl" rotWithShape="0">
                    <a:schemeClr val="dk1">
                      <a:alpha val="40000"/>
                    </a:schemeClr>
                  </a:outerShdw>
                </a:effectLst>
                <a:latin typeface="Albertus" pitchFamily="34" charset="0"/>
              </a:rPr>
              <a:t>ice</a:t>
            </a:r>
          </a:p>
          <a:p>
            <a:pPr algn="ctr"/>
            <a:r>
              <a:rPr lang="en-US" sz="2800" u="sng" dirty="0">
                <a:ln w="0"/>
                <a:solidFill>
                  <a:srgbClr val="C00000"/>
                </a:solidFill>
                <a:effectLst>
                  <a:outerShdw blurRad="38100" dist="19050" dir="2700000" algn="tl" rotWithShape="0">
                    <a:schemeClr val="dk1">
                      <a:alpha val="40000"/>
                    </a:schemeClr>
                  </a:outerShdw>
                </a:effectLst>
                <a:latin typeface="Albertus" pitchFamily="34" charset="0"/>
              </a:rPr>
              <a:t>D</a:t>
            </a:r>
            <a:r>
              <a:rPr lang="en-US" sz="2800" dirty="0">
                <a:ln w="0"/>
                <a:solidFill>
                  <a:schemeClr val="tx1"/>
                </a:solidFill>
                <a:effectLst>
                  <a:outerShdw blurRad="38100" dist="19050" dir="2700000" algn="tl" rotWithShape="0">
                    <a:schemeClr val="dk1">
                      <a:alpha val="40000"/>
                    </a:schemeClr>
                  </a:outerShdw>
                </a:effectLst>
                <a:latin typeface="Albertus" pitchFamily="34" charset="0"/>
              </a:rPr>
              <a:t>rugs</a:t>
            </a:r>
          </a:p>
        </p:txBody>
      </p:sp>
      <p:pic>
        <p:nvPicPr>
          <p:cNvPr id="12" name="Picture 2" descr="http://www.srspharma.com/images/calcium-channel-blocker1.jpg">
            <a:hlinkClick r:id="rId8"/>
            <a:extLst>
              <a:ext uri="{FF2B5EF4-FFF2-40B4-BE49-F238E27FC236}">
                <a16:creationId xmlns:a16="http://schemas.microsoft.com/office/drawing/2014/main" id="{20950A51-9884-4B86-A87A-7FF96A715551}"/>
              </a:ext>
            </a:extLst>
          </p:cNvPr>
          <p:cNvPicPr>
            <a:picLocks noChangeAspect="1" noChangeArrowheads="1"/>
          </p:cNvPicPr>
          <p:nvPr/>
        </p:nvPicPr>
        <p:blipFill>
          <a:blip r:embed="rId9"/>
          <a:srcRect/>
          <a:stretch>
            <a:fillRect/>
          </a:stretch>
        </p:blipFill>
        <p:spPr bwMode="auto">
          <a:xfrm>
            <a:off x="5842603" y="2154066"/>
            <a:ext cx="5688365" cy="4050791"/>
          </a:xfrm>
          <a:prstGeom prst="rect">
            <a:avLst/>
          </a:prstGeom>
          <a:noFill/>
        </p:spPr>
      </p:pic>
    </p:spTree>
    <p:extLst>
      <p:ext uri="{BB962C8B-B14F-4D97-AF65-F5344CB8AC3E}">
        <p14:creationId xmlns:p14="http://schemas.microsoft.com/office/powerpoint/2010/main" val="335200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3B48-C155-47CA-B50A-75227A9C0781}"/>
              </a:ext>
            </a:extLst>
          </p:cNvPr>
          <p:cNvSpPr>
            <a:spLocks noGrp="1"/>
          </p:cNvSpPr>
          <p:nvPr>
            <p:ph type="title"/>
          </p:nvPr>
        </p:nvSpPr>
        <p:spPr>
          <a:xfrm>
            <a:off x="337526" y="81816"/>
            <a:ext cx="10058400" cy="1609344"/>
          </a:xfrm>
        </p:spPr>
        <p:txBody>
          <a:bodyPr/>
          <a:lstStyle/>
          <a:p>
            <a:r>
              <a:rPr lang="en-GB" dirty="0"/>
              <a:t>Antihypertensive drugs</a:t>
            </a:r>
          </a:p>
        </p:txBody>
      </p:sp>
      <p:sp>
        <p:nvSpPr>
          <p:cNvPr id="3" name="Content Placeholder 2">
            <a:extLst>
              <a:ext uri="{FF2B5EF4-FFF2-40B4-BE49-F238E27FC236}">
                <a16:creationId xmlns:a16="http://schemas.microsoft.com/office/drawing/2014/main" id="{CE4B2119-002F-4CFA-A278-A38059FD6358}"/>
              </a:ext>
            </a:extLst>
          </p:cNvPr>
          <p:cNvSpPr>
            <a:spLocks noGrp="1"/>
          </p:cNvSpPr>
          <p:nvPr>
            <p:ph idx="1"/>
          </p:nvPr>
        </p:nvSpPr>
        <p:spPr>
          <a:xfrm>
            <a:off x="295049" y="1346577"/>
            <a:ext cx="11189905" cy="4050792"/>
          </a:xfrm>
        </p:spPr>
        <p:txBody>
          <a:bodyPr/>
          <a:lstStyle/>
          <a:p>
            <a:pPr marL="0" indent="0">
              <a:buNone/>
            </a:pPr>
            <a:r>
              <a:rPr lang="en-GB" sz="3200" b="1" dirty="0">
                <a:solidFill>
                  <a:srgbClr val="C00000"/>
                </a:solidFill>
              </a:rPr>
              <a:t>3) Calcium channel blockers</a:t>
            </a:r>
          </a:p>
          <a:p>
            <a:pPr marL="0" indent="0">
              <a:buNone/>
            </a:pPr>
            <a:endParaRPr lang="en-GB" sz="3200" b="1" dirty="0">
              <a:solidFill>
                <a:srgbClr val="C00000"/>
              </a:solidFill>
            </a:endParaRPr>
          </a:p>
        </p:txBody>
      </p:sp>
      <p:graphicFrame>
        <p:nvGraphicFramePr>
          <p:cNvPr id="7" name="Diagram 6">
            <a:extLst>
              <a:ext uri="{FF2B5EF4-FFF2-40B4-BE49-F238E27FC236}">
                <a16:creationId xmlns:a16="http://schemas.microsoft.com/office/drawing/2014/main" id="{CEC8424B-897D-470E-9D3C-2611C97CFEAA}"/>
              </a:ext>
            </a:extLst>
          </p:cNvPr>
          <p:cNvGraphicFramePr/>
          <p:nvPr>
            <p:extLst>
              <p:ext uri="{D42A27DB-BD31-4B8C-83A1-F6EECF244321}">
                <p14:modId xmlns:p14="http://schemas.microsoft.com/office/powerpoint/2010/main" val="853385389"/>
              </p:ext>
            </p:extLst>
          </p:nvPr>
        </p:nvGraphicFramePr>
        <p:xfrm>
          <a:off x="480661" y="2322649"/>
          <a:ext cx="6797217" cy="3480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a:extLst>
              <a:ext uri="{FF2B5EF4-FFF2-40B4-BE49-F238E27FC236}">
                <a16:creationId xmlns:a16="http://schemas.microsoft.com/office/drawing/2014/main" id="{3F53361B-0FA0-4E2D-9F44-A97E4ED787CA}"/>
              </a:ext>
            </a:extLst>
          </p:cNvPr>
          <p:cNvPicPr>
            <a:picLocks noChangeAspect="1" noChangeArrowheads="1"/>
          </p:cNvPicPr>
          <p:nvPr/>
        </p:nvPicPr>
        <p:blipFill>
          <a:blip r:embed="rId7"/>
          <a:srcRect/>
          <a:stretch>
            <a:fillRect/>
          </a:stretch>
        </p:blipFill>
        <p:spPr bwMode="auto">
          <a:xfrm>
            <a:off x="7148000" y="408255"/>
            <a:ext cx="2382626" cy="1501761"/>
          </a:xfrm>
          <a:prstGeom prst="rect">
            <a:avLst/>
          </a:prstGeom>
          <a:noFill/>
          <a:ln w="9525">
            <a:noFill/>
            <a:miter lim="800000"/>
            <a:headEnd/>
            <a:tailEnd/>
          </a:ln>
        </p:spPr>
      </p:pic>
      <p:pic>
        <p:nvPicPr>
          <p:cNvPr id="13" name="Picture 2">
            <a:extLst>
              <a:ext uri="{FF2B5EF4-FFF2-40B4-BE49-F238E27FC236}">
                <a16:creationId xmlns:a16="http://schemas.microsoft.com/office/drawing/2014/main" id="{FA004633-6CE9-4C4F-A0B3-175490F2D391}"/>
              </a:ext>
            </a:extLst>
          </p:cNvPr>
          <p:cNvPicPr>
            <a:picLocks noChangeAspect="1" noChangeArrowheads="1"/>
          </p:cNvPicPr>
          <p:nvPr/>
        </p:nvPicPr>
        <p:blipFill>
          <a:blip r:embed="rId8"/>
          <a:srcRect/>
          <a:stretch>
            <a:fillRect/>
          </a:stretch>
        </p:blipFill>
        <p:spPr bwMode="auto">
          <a:xfrm>
            <a:off x="7535687" y="2718176"/>
            <a:ext cx="3949267" cy="2775624"/>
          </a:xfrm>
          <a:prstGeom prst="rect">
            <a:avLst/>
          </a:prstGeom>
          <a:noFill/>
          <a:ln w="9525">
            <a:noFill/>
            <a:miter lim="800000"/>
            <a:headEnd/>
            <a:tailEnd/>
          </a:ln>
        </p:spPr>
      </p:pic>
    </p:spTree>
    <p:extLst>
      <p:ext uri="{BB962C8B-B14F-4D97-AF65-F5344CB8AC3E}">
        <p14:creationId xmlns:p14="http://schemas.microsoft.com/office/powerpoint/2010/main" val="3388665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3B48-C155-47CA-B50A-75227A9C0781}"/>
              </a:ext>
            </a:extLst>
          </p:cNvPr>
          <p:cNvSpPr>
            <a:spLocks noGrp="1"/>
          </p:cNvSpPr>
          <p:nvPr>
            <p:ph type="title"/>
          </p:nvPr>
        </p:nvSpPr>
        <p:spPr>
          <a:xfrm>
            <a:off x="337526" y="81816"/>
            <a:ext cx="10058400" cy="1609344"/>
          </a:xfrm>
        </p:spPr>
        <p:txBody>
          <a:bodyPr/>
          <a:lstStyle/>
          <a:p>
            <a:r>
              <a:rPr lang="en-GB" dirty="0"/>
              <a:t>Antihypertensive drugs</a:t>
            </a:r>
          </a:p>
        </p:txBody>
      </p:sp>
      <p:sp>
        <p:nvSpPr>
          <p:cNvPr id="3" name="Content Placeholder 2">
            <a:extLst>
              <a:ext uri="{FF2B5EF4-FFF2-40B4-BE49-F238E27FC236}">
                <a16:creationId xmlns:a16="http://schemas.microsoft.com/office/drawing/2014/main" id="{CE4B2119-002F-4CFA-A278-A38059FD6358}"/>
              </a:ext>
            </a:extLst>
          </p:cNvPr>
          <p:cNvSpPr>
            <a:spLocks noGrp="1"/>
          </p:cNvSpPr>
          <p:nvPr>
            <p:ph idx="1"/>
          </p:nvPr>
        </p:nvSpPr>
        <p:spPr>
          <a:xfrm>
            <a:off x="295049" y="1346577"/>
            <a:ext cx="11189905" cy="4050792"/>
          </a:xfrm>
        </p:spPr>
        <p:txBody>
          <a:bodyPr/>
          <a:lstStyle/>
          <a:p>
            <a:pPr marL="0" indent="0">
              <a:buNone/>
            </a:pPr>
            <a:r>
              <a:rPr lang="en-GB" sz="3200" b="1" dirty="0">
                <a:solidFill>
                  <a:srgbClr val="C00000"/>
                </a:solidFill>
              </a:rPr>
              <a:t>3) Calcium channel blockers</a:t>
            </a:r>
          </a:p>
          <a:p>
            <a:pPr marL="0" indent="0">
              <a:buNone/>
            </a:pPr>
            <a:endParaRPr lang="en-GB" sz="3200" b="1" dirty="0">
              <a:solidFill>
                <a:srgbClr val="C00000"/>
              </a:solidFill>
            </a:endParaRPr>
          </a:p>
        </p:txBody>
      </p:sp>
      <p:pic>
        <p:nvPicPr>
          <p:cNvPr id="8" name="Picture 2">
            <a:extLst>
              <a:ext uri="{FF2B5EF4-FFF2-40B4-BE49-F238E27FC236}">
                <a16:creationId xmlns:a16="http://schemas.microsoft.com/office/drawing/2014/main" id="{3F53361B-0FA0-4E2D-9F44-A97E4ED787CA}"/>
              </a:ext>
            </a:extLst>
          </p:cNvPr>
          <p:cNvPicPr>
            <a:picLocks noChangeAspect="1" noChangeArrowheads="1"/>
          </p:cNvPicPr>
          <p:nvPr/>
        </p:nvPicPr>
        <p:blipFill>
          <a:blip r:embed="rId2"/>
          <a:srcRect/>
          <a:stretch>
            <a:fillRect/>
          </a:stretch>
        </p:blipFill>
        <p:spPr bwMode="auto">
          <a:xfrm>
            <a:off x="7148000" y="408255"/>
            <a:ext cx="2382626" cy="1501761"/>
          </a:xfrm>
          <a:prstGeom prst="rect">
            <a:avLst/>
          </a:prstGeom>
          <a:noFill/>
          <a:ln w="9525">
            <a:noFill/>
            <a:miter lim="800000"/>
            <a:headEnd/>
            <a:tailEnd/>
          </a:ln>
        </p:spPr>
      </p:pic>
      <p:graphicFrame>
        <p:nvGraphicFramePr>
          <p:cNvPr id="9" name="Diagram 8">
            <a:extLst>
              <a:ext uri="{FF2B5EF4-FFF2-40B4-BE49-F238E27FC236}">
                <a16:creationId xmlns:a16="http://schemas.microsoft.com/office/drawing/2014/main" id="{A5947F8B-6488-4869-B9B9-EE1FC400A9D4}"/>
              </a:ext>
            </a:extLst>
          </p:cNvPr>
          <p:cNvGraphicFramePr/>
          <p:nvPr>
            <p:extLst>
              <p:ext uri="{D42A27DB-BD31-4B8C-83A1-F6EECF244321}">
                <p14:modId xmlns:p14="http://schemas.microsoft.com/office/powerpoint/2010/main" val="2729873014"/>
              </p:ext>
            </p:extLst>
          </p:nvPr>
        </p:nvGraphicFramePr>
        <p:xfrm>
          <a:off x="480661" y="2322649"/>
          <a:ext cx="11303902" cy="4204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9425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3B48-C155-47CA-B50A-75227A9C0781}"/>
              </a:ext>
            </a:extLst>
          </p:cNvPr>
          <p:cNvSpPr>
            <a:spLocks noGrp="1"/>
          </p:cNvSpPr>
          <p:nvPr>
            <p:ph type="title"/>
          </p:nvPr>
        </p:nvSpPr>
        <p:spPr>
          <a:xfrm>
            <a:off x="337526" y="81816"/>
            <a:ext cx="10058400" cy="1609344"/>
          </a:xfrm>
        </p:spPr>
        <p:txBody>
          <a:bodyPr/>
          <a:lstStyle/>
          <a:p>
            <a:r>
              <a:rPr lang="en-GB" dirty="0"/>
              <a:t>Antihypertensive drugs</a:t>
            </a:r>
          </a:p>
        </p:txBody>
      </p:sp>
      <p:sp>
        <p:nvSpPr>
          <p:cNvPr id="3" name="Content Placeholder 2">
            <a:extLst>
              <a:ext uri="{FF2B5EF4-FFF2-40B4-BE49-F238E27FC236}">
                <a16:creationId xmlns:a16="http://schemas.microsoft.com/office/drawing/2014/main" id="{CE4B2119-002F-4CFA-A278-A38059FD6358}"/>
              </a:ext>
            </a:extLst>
          </p:cNvPr>
          <p:cNvSpPr>
            <a:spLocks noGrp="1"/>
          </p:cNvSpPr>
          <p:nvPr>
            <p:ph idx="1"/>
          </p:nvPr>
        </p:nvSpPr>
        <p:spPr>
          <a:xfrm>
            <a:off x="295049" y="1346577"/>
            <a:ext cx="11189905" cy="4050792"/>
          </a:xfrm>
        </p:spPr>
        <p:txBody>
          <a:bodyPr/>
          <a:lstStyle/>
          <a:p>
            <a:pPr marL="0" indent="0">
              <a:buNone/>
            </a:pPr>
            <a:r>
              <a:rPr lang="en-GB" sz="3200" b="1" dirty="0">
                <a:solidFill>
                  <a:srgbClr val="C00000"/>
                </a:solidFill>
              </a:rPr>
              <a:t>3) Calcium channel blockers</a:t>
            </a:r>
          </a:p>
          <a:p>
            <a:pPr marL="0" indent="0">
              <a:buNone/>
            </a:pPr>
            <a:endParaRPr lang="en-GB" sz="3200" b="1" dirty="0">
              <a:solidFill>
                <a:srgbClr val="C00000"/>
              </a:solidFill>
            </a:endParaRPr>
          </a:p>
        </p:txBody>
      </p:sp>
      <p:pic>
        <p:nvPicPr>
          <p:cNvPr id="8" name="Picture 2">
            <a:extLst>
              <a:ext uri="{FF2B5EF4-FFF2-40B4-BE49-F238E27FC236}">
                <a16:creationId xmlns:a16="http://schemas.microsoft.com/office/drawing/2014/main" id="{3F53361B-0FA0-4E2D-9F44-A97E4ED787CA}"/>
              </a:ext>
            </a:extLst>
          </p:cNvPr>
          <p:cNvPicPr>
            <a:picLocks noChangeAspect="1" noChangeArrowheads="1"/>
          </p:cNvPicPr>
          <p:nvPr/>
        </p:nvPicPr>
        <p:blipFill>
          <a:blip r:embed="rId2"/>
          <a:srcRect/>
          <a:stretch>
            <a:fillRect/>
          </a:stretch>
        </p:blipFill>
        <p:spPr bwMode="auto">
          <a:xfrm>
            <a:off x="7148000" y="408255"/>
            <a:ext cx="2382626" cy="1501761"/>
          </a:xfrm>
          <a:prstGeom prst="rect">
            <a:avLst/>
          </a:prstGeom>
          <a:noFill/>
          <a:ln w="9525">
            <a:noFill/>
            <a:miter lim="800000"/>
            <a:headEnd/>
            <a:tailEnd/>
          </a:ln>
        </p:spPr>
      </p:pic>
      <p:graphicFrame>
        <p:nvGraphicFramePr>
          <p:cNvPr id="9" name="Diagram 8">
            <a:extLst>
              <a:ext uri="{FF2B5EF4-FFF2-40B4-BE49-F238E27FC236}">
                <a16:creationId xmlns:a16="http://schemas.microsoft.com/office/drawing/2014/main" id="{A5947F8B-6488-4869-B9B9-EE1FC400A9D4}"/>
              </a:ext>
            </a:extLst>
          </p:cNvPr>
          <p:cNvGraphicFramePr/>
          <p:nvPr>
            <p:extLst>
              <p:ext uri="{D42A27DB-BD31-4B8C-83A1-F6EECF244321}">
                <p14:modId xmlns:p14="http://schemas.microsoft.com/office/powerpoint/2010/main" val="494350237"/>
              </p:ext>
            </p:extLst>
          </p:nvPr>
        </p:nvGraphicFramePr>
        <p:xfrm>
          <a:off x="480661" y="2322649"/>
          <a:ext cx="11303902" cy="4204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200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3B48-C155-47CA-B50A-75227A9C0781}"/>
              </a:ext>
            </a:extLst>
          </p:cNvPr>
          <p:cNvSpPr>
            <a:spLocks noGrp="1"/>
          </p:cNvSpPr>
          <p:nvPr>
            <p:ph type="title"/>
          </p:nvPr>
        </p:nvSpPr>
        <p:spPr>
          <a:xfrm>
            <a:off x="337526" y="81816"/>
            <a:ext cx="10058400" cy="1609344"/>
          </a:xfrm>
        </p:spPr>
        <p:txBody>
          <a:bodyPr/>
          <a:lstStyle/>
          <a:p>
            <a:r>
              <a:rPr lang="en-GB" dirty="0"/>
              <a:t>Antihypertensive drugs</a:t>
            </a:r>
          </a:p>
        </p:txBody>
      </p:sp>
      <p:sp>
        <p:nvSpPr>
          <p:cNvPr id="3" name="Content Placeholder 2">
            <a:extLst>
              <a:ext uri="{FF2B5EF4-FFF2-40B4-BE49-F238E27FC236}">
                <a16:creationId xmlns:a16="http://schemas.microsoft.com/office/drawing/2014/main" id="{CE4B2119-002F-4CFA-A278-A38059FD6358}"/>
              </a:ext>
            </a:extLst>
          </p:cNvPr>
          <p:cNvSpPr>
            <a:spLocks noGrp="1"/>
          </p:cNvSpPr>
          <p:nvPr>
            <p:ph idx="1"/>
          </p:nvPr>
        </p:nvSpPr>
        <p:spPr>
          <a:xfrm>
            <a:off x="295049" y="1346577"/>
            <a:ext cx="11189905" cy="4050792"/>
          </a:xfrm>
        </p:spPr>
        <p:txBody>
          <a:bodyPr/>
          <a:lstStyle/>
          <a:p>
            <a:pPr marL="0" indent="0">
              <a:buNone/>
            </a:pPr>
            <a:r>
              <a:rPr lang="en-GB" sz="3200" b="1" dirty="0">
                <a:solidFill>
                  <a:srgbClr val="C00000"/>
                </a:solidFill>
              </a:rPr>
              <a:t>3) Calcium channel blockers</a:t>
            </a:r>
          </a:p>
          <a:p>
            <a:pPr marL="0" indent="0">
              <a:buNone/>
            </a:pPr>
            <a:endParaRPr lang="en-GB" sz="3200" b="1" dirty="0">
              <a:solidFill>
                <a:srgbClr val="C00000"/>
              </a:solidFill>
            </a:endParaRPr>
          </a:p>
        </p:txBody>
      </p:sp>
      <p:pic>
        <p:nvPicPr>
          <p:cNvPr id="8" name="Picture 2">
            <a:extLst>
              <a:ext uri="{FF2B5EF4-FFF2-40B4-BE49-F238E27FC236}">
                <a16:creationId xmlns:a16="http://schemas.microsoft.com/office/drawing/2014/main" id="{3F53361B-0FA0-4E2D-9F44-A97E4ED787CA}"/>
              </a:ext>
            </a:extLst>
          </p:cNvPr>
          <p:cNvPicPr>
            <a:picLocks noChangeAspect="1" noChangeArrowheads="1"/>
          </p:cNvPicPr>
          <p:nvPr/>
        </p:nvPicPr>
        <p:blipFill>
          <a:blip r:embed="rId2"/>
          <a:srcRect/>
          <a:stretch>
            <a:fillRect/>
          </a:stretch>
        </p:blipFill>
        <p:spPr bwMode="auto">
          <a:xfrm>
            <a:off x="7148000" y="408255"/>
            <a:ext cx="2382626" cy="1501761"/>
          </a:xfrm>
          <a:prstGeom prst="rect">
            <a:avLst/>
          </a:prstGeom>
          <a:noFill/>
          <a:ln w="9525">
            <a:noFill/>
            <a:miter lim="800000"/>
            <a:headEnd/>
            <a:tailEnd/>
          </a:ln>
        </p:spPr>
      </p:pic>
      <p:graphicFrame>
        <p:nvGraphicFramePr>
          <p:cNvPr id="9" name="Diagram 8">
            <a:extLst>
              <a:ext uri="{FF2B5EF4-FFF2-40B4-BE49-F238E27FC236}">
                <a16:creationId xmlns:a16="http://schemas.microsoft.com/office/drawing/2014/main" id="{A5947F8B-6488-4869-B9B9-EE1FC400A9D4}"/>
              </a:ext>
            </a:extLst>
          </p:cNvPr>
          <p:cNvGraphicFramePr/>
          <p:nvPr>
            <p:extLst>
              <p:ext uri="{D42A27DB-BD31-4B8C-83A1-F6EECF244321}">
                <p14:modId xmlns:p14="http://schemas.microsoft.com/office/powerpoint/2010/main" val="1592396485"/>
              </p:ext>
            </p:extLst>
          </p:nvPr>
        </p:nvGraphicFramePr>
        <p:xfrm>
          <a:off x="480661" y="2322649"/>
          <a:ext cx="6162735" cy="4204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a:extLst>
              <a:ext uri="{FF2B5EF4-FFF2-40B4-BE49-F238E27FC236}">
                <a16:creationId xmlns:a16="http://schemas.microsoft.com/office/drawing/2014/main" id="{91AAE164-C15B-498B-A562-AC8A22A4E7E5}"/>
              </a:ext>
            </a:extLst>
          </p:cNvPr>
          <p:cNvPicPr>
            <a:picLocks noChangeAspect="1" noChangeArrowheads="1"/>
          </p:cNvPicPr>
          <p:nvPr/>
        </p:nvPicPr>
        <p:blipFill>
          <a:blip r:embed="rId8"/>
          <a:srcRect/>
          <a:stretch>
            <a:fillRect/>
          </a:stretch>
        </p:blipFill>
        <p:spPr bwMode="auto">
          <a:xfrm>
            <a:off x="7423420" y="2173284"/>
            <a:ext cx="4061534" cy="3395593"/>
          </a:xfrm>
          <a:prstGeom prst="rect">
            <a:avLst/>
          </a:prstGeom>
          <a:noFill/>
          <a:ln w="9525">
            <a:noFill/>
            <a:miter lim="800000"/>
            <a:headEnd/>
            <a:tailEnd/>
          </a:ln>
        </p:spPr>
      </p:pic>
    </p:spTree>
    <p:extLst>
      <p:ext uri="{BB962C8B-B14F-4D97-AF65-F5344CB8AC3E}">
        <p14:creationId xmlns:p14="http://schemas.microsoft.com/office/powerpoint/2010/main" val="1976380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3B48-C155-47CA-B50A-75227A9C0781}"/>
              </a:ext>
            </a:extLst>
          </p:cNvPr>
          <p:cNvSpPr>
            <a:spLocks noGrp="1"/>
          </p:cNvSpPr>
          <p:nvPr>
            <p:ph type="title"/>
          </p:nvPr>
        </p:nvSpPr>
        <p:spPr>
          <a:xfrm>
            <a:off x="337526" y="81816"/>
            <a:ext cx="10058400" cy="1609344"/>
          </a:xfrm>
        </p:spPr>
        <p:txBody>
          <a:bodyPr/>
          <a:lstStyle/>
          <a:p>
            <a:r>
              <a:rPr lang="en-GB" dirty="0"/>
              <a:t>Antihypertensive drugs</a:t>
            </a:r>
          </a:p>
        </p:txBody>
      </p:sp>
      <p:sp>
        <p:nvSpPr>
          <p:cNvPr id="3" name="Content Placeholder 2">
            <a:extLst>
              <a:ext uri="{FF2B5EF4-FFF2-40B4-BE49-F238E27FC236}">
                <a16:creationId xmlns:a16="http://schemas.microsoft.com/office/drawing/2014/main" id="{CE4B2119-002F-4CFA-A278-A38059FD6358}"/>
              </a:ext>
            </a:extLst>
          </p:cNvPr>
          <p:cNvSpPr>
            <a:spLocks noGrp="1"/>
          </p:cNvSpPr>
          <p:nvPr>
            <p:ph idx="1"/>
          </p:nvPr>
        </p:nvSpPr>
        <p:spPr>
          <a:xfrm>
            <a:off x="295049" y="1346577"/>
            <a:ext cx="11189905" cy="4050792"/>
          </a:xfrm>
        </p:spPr>
        <p:txBody>
          <a:bodyPr/>
          <a:lstStyle/>
          <a:p>
            <a:pPr marL="0" indent="0">
              <a:buNone/>
            </a:pPr>
            <a:r>
              <a:rPr lang="en-GB" sz="3200" b="1" dirty="0">
                <a:solidFill>
                  <a:srgbClr val="C00000"/>
                </a:solidFill>
              </a:rPr>
              <a:t>4) Vasodilators</a:t>
            </a:r>
          </a:p>
          <a:p>
            <a:pPr marL="0" indent="0">
              <a:buNone/>
            </a:pPr>
            <a:endParaRPr lang="en-GB" sz="3200" b="1" dirty="0">
              <a:solidFill>
                <a:srgbClr val="C00000"/>
              </a:solidFill>
            </a:endParaRPr>
          </a:p>
        </p:txBody>
      </p:sp>
      <p:graphicFrame>
        <p:nvGraphicFramePr>
          <p:cNvPr id="9" name="Diagram 8">
            <a:extLst>
              <a:ext uri="{FF2B5EF4-FFF2-40B4-BE49-F238E27FC236}">
                <a16:creationId xmlns:a16="http://schemas.microsoft.com/office/drawing/2014/main" id="{A5947F8B-6488-4869-B9B9-EE1FC400A9D4}"/>
              </a:ext>
            </a:extLst>
          </p:cNvPr>
          <p:cNvGraphicFramePr/>
          <p:nvPr>
            <p:extLst>
              <p:ext uri="{D42A27DB-BD31-4B8C-83A1-F6EECF244321}">
                <p14:modId xmlns:p14="http://schemas.microsoft.com/office/powerpoint/2010/main" val="2480711692"/>
              </p:ext>
            </p:extLst>
          </p:nvPr>
        </p:nvGraphicFramePr>
        <p:xfrm>
          <a:off x="295050" y="2117375"/>
          <a:ext cx="4703380" cy="4204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4">
            <a:extLst>
              <a:ext uri="{FF2B5EF4-FFF2-40B4-BE49-F238E27FC236}">
                <a16:creationId xmlns:a16="http://schemas.microsoft.com/office/drawing/2014/main" id="{13BB8526-A39D-4186-BC16-E5F63068086C}"/>
              </a:ext>
            </a:extLst>
          </p:cNvPr>
          <p:cNvPicPr>
            <a:picLocks noChangeAspect="1" noChangeArrowheads="1"/>
          </p:cNvPicPr>
          <p:nvPr/>
        </p:nvPicPr>
        <p:blipFill>
          <a:blip r:embed="rId7"/>
          <a:srcRect/>
          <a:stretch>
            <a:fillRect/>
          </a:stretch>
        </p:blipFill>
        <p:spPr bwMode="auto">
          <a:xfrm>
            <a:off x="5410426" y="1272386"/>
            <a:ext cx="6486525" cy="4831080"/>
          </a:xfrm>
          <a:prstGeom prst="rect">
            <a:avLst/>
          </a:prstGeom>
          <a:noFill/>
          <a:ln w="9525">
            <a:noFill/>
            <a:miter lim="800000"/>
            <a:headEnd/>
            <a:tailEnd/>
          </a:ln>
        </p:spPr>
      </p:pic>
    </p:spTree>
    <p:extLst>
      <p:ext uri="{BB962C8B-B14F-4D97-AF65-F5344CB8AC3E}">
        <p14:creationId xmlns:p14="http://schemas.microsoft.com/office/powerpoint/2010/main" val="3335961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3B48-C155-47CA-B50A-75227A9C0781}"/>
              </a:ext>
            </a:extLst>
          </p:cNvPr>
          <p:cNvSpPr>
            <a:spLocks noGrp="1"/>
          </p:cNvSpPr>
          <p:nvPr>
            <p:ph type="title"/>
          </p:nvPr>
        </p:nvSpPr>
        <p:spPr>
          <a:xfrm>
            <a:off x="337526" y="81816"/>
            <a:ext cx="10058400" cy="1609344"/>
          </a:xfrm>
        </p:spPr>
        <p:txBody>
          <a:bodyPr/>
          <a:lstStyle/>
          <a:p>
            <a:r>
              <a:rPr lang="en-GB" dirty="0"/>
              <a:t>Antihypertensive drugs</a:t>
            </a:r>
          </a:p>
        </p:txBody>
      </p:sp>
      <p:sp>
        <p:nvSpPr>
          <p:cNvPr id="3" name="Content Placeholder 2">
            <a:extLst>
              <a:ext uri="{FF2B5EF4-FFF2-40B4-BE49-F238E27FC236}">
                <a16:creationId xmlns:a16="http://schemas.microsoft.com/office/drawing/2014/main" id="{CE4B2119-002F-4CFA-A278-A38059FD6358}"/>
              </a:ext>
            </a:extLst>
          </p:cNvPr>
          <p:cNvSpPr>
            <a:spLocks noGrp="1"/>
          </p:cNvSpPr>
          <p:nvPr>
            <p:ph idx="1"/>
          </p:nvPr>
        </p:nvSpPr>
        <p:spPr>
          <a:xfrm>
            <a:off x="295049" y="1346577"/>
            <a:ext cx="11189905" cy="4050792"/>
          </a:xfrm>
        </p:spPr>
        <p:txBody>
          <a:bodyPr/>
          <a:lstStyle/>
          <a:p>
            <a:pPr marL="0" indent="0">
              <a:buNone/>
            </a:pPr>
            <a:r>
              <a:rPr lang="en-GB" sz="3200" b="1" dirty="0">
                <a:solidFill>
                  <a:srgbClr val="C00000"/>
                </a:solidFill>
              </a:rPr>
              <a:t>4) Vasodilators</a:t>
            </a:r>
          </a:p>
          <a:p>
            <a:pPr marL="0" indent="0">
              <a:buNone/>
            </a:pPr>
            <a:endParaRPr lang="en-GB" sz="3200" b="1" dirty="0">
              <a:solidFill>
                <a:srgbClr val="C00000"/>
              </a:solidFill>
            </a:endParaRPr>
          </a:p>
        </p:txBody>
      </p:sp>
      <p:graphicFrame>
        <p:nvGraphicFramePr>
          <p:cNvPr id="6" name="Table 5">
            <a:extLst>
              <a:ext uri="{FF2B5EF4-FFF2-40B4-BE49-F238E27FC236}">
                <a16:creationId xmlns:a16="http://schemas.microsoft.com/office/drawing/2014/main" id="{728CE58D-FFC1-48DB-BA5A-AB26E5289E6E}"/>
              </a:ext>
            </a:extLst>
          </p:cNvPr>
          <p:cNvGraphicFramePr>
            <a:graphicFrameLocks noGrp="1"/>
          </p:cNvGraphicFramePr>
          <p:nvPr>
            <p:extLst>
              <p:ext uri="{D42A27DB-BD31-4B8C-83A1-F6EECF244321}">
                <p14:modId xmlns:p14="http://schemas.microsoft.com/office/powerpoint/2010/main" val="1891749539"/>
              </p:ext>
            </p:extLst>
          </p:nvPr>
        </p:nvGraphicFramePr>
        <p:xfrm>
          <a:off x="608698" y="1977894"/>
          <a:ext cx="10974603" cy="3791143"/>
        </p:xfrm>
        <a:graphic>
          <a:graphicData uri="http://schemas.openxmlformats.org/drawingml/2006/table">
            <a:tbl>
              <a:tblPr rtl="1" firstRow="1" bandRow="1">
                <a:tableStyleId>{F2DE63D5-997A-4646-A377-4702673A728D}</a:tableStyleId>
              </a:tblPr>
              <a:tblGrid>
                <a:gridCol w="3241734">
                  <a:extLst>
                    <a:ext uri="{9D8B030D-6E8A-4147-A177-3AD203B41FA5}">
                      <a16:colId xmlns:a16="http://schemas.microsoft.com/office/drawing/2014/main" val="20000"/>
                    </a:ext>
                  </a:extLst>
                </a:gridCol>
                <a:gridCol w="1670179">
                  <a:extLst>
                    <a:ext uri="{9D8B030D-6E8A-4147-A177-3AD203B41FA5}">
                      <a16:colId xmlns:a16="http://schemas.microsoft.com/office/drawing/2014/main" val="20001"/>
                    </a:ext>
                  </a:extLst>
                </a:gridCol>
                <a:gridCol w="2631233">
                  <a:extLst>
                    <a:ext uri="{9D8B030D-6E8A-4147-A177-3AD203B41FA5}">
                      <a16:colId xmlns:a16="http://schemas.microsoft.com/office/drawing/2014/main" val="20002"/>
                    </a:ext>
                  </a:extLst>
                </a:gridCol>
                <a:gridCol w="1763883">
                  <a:extLst>
                    <a:ext uri="{9D8B030D-6E8A-4147-A177-3AD203B41FA5}">
                      <a16:colId xmlns:a16="http://schemas.microsoft.com/office/drawing/2014/main" val="20003"/>
                    </a:ext>
                  </a:extLst>
                </a:gridCol>
                <a:gridCol w="1667574">
                  <a:extLst>
                    <a:ext uri="{9D8B030D-6E8A-4147-A177-3AD203B41FA5}">
                      <a16:colId xmlns:a16="http://schemas.microsoft.com/office/drawing/2014/main" val="20004"/>
                    </a:ext>
                  </a:extLst>
                </a:gridCol>
              </a:tblGrid>
              <a:tr h="720000">
                <a:tc>
                  <a:txBody>
                    <a:bodyPr/>
                    <a:lstStyle/>
                    <a:p>
                      <a:pPr algn="ctr" rtl="0"/>
                      <a:r>
                        <a:rPr lang="en-US" sz="2000" b="1" dirty="0">
                          <a:solidFill>
                            <a:schemeClr val="bg1"/>
                          </a:solidFill>
                        </a:rPr>
                        <a:t>Sodium </a:t>
                      </a:r>
                      <a:r>
                        <a:rPr lang="en-US" sz="2000" b="1" dirty="0" err="1">
                          <a:solidFill>
                            <a:schemeClr val="bg1"/>
                          </a:solidFill>
                        </a:rPr>
                        <a:t>nitropruside</a:t>
                      </a:r>
                      <a:endParaRPr lang="ar-SA" sz="2000" b="1" dirty="0">
                        <a:solidFill>
                          <a:schemeClr val="bg1"/>
                        </a:solidFill>
                        <a:latin typeface="Arial Black" pitchFamily="34" charset="0"/>
                      </a:endParaRPr>
                    </a:p>
                  </a:txBody>
                  <a:tcPr anchor="ctr"/>
                </a:tc>
                <a:tc>
                  <a:txBody>
                    <a:bodyPr/>
                    <a:lstStyle/>
                    <a:p>
                      <a:pPr algn="ctr" rtl="0"/>
                      <a:r>
                        <a:rPr lang="en-US" sz="2000" b="1" dirty="0" err="1">
                          <a:solidFill>
                            <a:schemeClr val="bg1"/>
                          </a:solidFill>
                        </a:rPr>
                        <a:t>Diazoxide</a:t>
                      </a:r>
                      <a:endParaRPr lang="ar-SA" sz="2000" b="1" dirty="0">
                        <a:solidFill>
                          <a:schemeClr val="bg1"/>
                        </a:solidFill>
                        <a:latin typeface="Arial Black" pitchFamily="34" charset="0"/>
                      </a:endParaRPr>
                    </a:p>
                  </a:txBody>
                  <a:tcPr anchor="ctr"/>
                </a:tc>
                <a:tc>
                  <a:txBody>
                    <a:bodyPr/>
                    <a:lstStyle/>
                    <a:p>
                      <a:pPr algn="ctr" rtl="0"/>
                      <a:r>
                        <a:rPr lang="en-US" sz="2000" b="1" dirty="0" err="1">
                          <a:solidFill>
                            <a:schemeClr val="bg1"/>
                          </a:solidFill>
                        </a:rPr>
                        <a:t>Minoxidil</a:t>
                      </a:r>
                      <a:endParaRPr lang="ar-SA" sz="2000" b="1" dirty="0">
                        <a:solidFill>
                          <a:schemeClr val="bg1"/>
                        </a:solidFill>
                        <a:latin typeface="Arial Black" pitchFamily="34" charset="0"/>
                      </a:endParaRPr>
                    </a:p>
                  </a:txBody>
                  <a:tcPr anchor="ctr"/>
                </a:tc>
                <a:tc>
                  <a:txBody>
                    <a:bodyPr/>
                    <a:lstStyle/>
                    <a:p>
                      <a:pPr algn="ctr" rtl="0"/>
                      <a:r>
                        <a:rPr lang="en-US" sz="2000" b="1" dirty="0">
                          <a:solidFill>
                            <a:schemeClr val="bg1"/>
                          </a:solidFill>
                        </a:rPr>
                        <a:t>Hydralazine</a:t>
                      </a:r>
                      <a:endParaRPr lang="ar-SA" sz="2000" b="1" dirty="0">
                        <a:solidFill>
                          <a:schemeClr val="bg1"/>
                        </a:solidFill>
                        <a:latin typeface="Arial Black" pitchFamily="34" charset="0"/>
                      </a:endParaRPr>
                    </a:p>
                  </a:txBody>
                  <a:tcPr anchor="ctr"/>
                </a:tc>
                <a:tc>
                  <a:txBody>
                    <a:bodyPr/>
                    <a:lstStyle/>
                    <a:p>
                      <a:pPr algn="l" rtl="0"/>
                      <a:endParaRPr lang="ar-SA" dirty="0"/>
                    </a:p>
                  </a:txBody>
                  <a:tcPr/>
                </a:tc>
                <a:extLst>
                  <a:ext uri="{0D108BD9-81ED-4DB2-BD59-A6C34878D82A}">
                    <a16:rowId xmlns:a16="http://schemas.microsoft.com/office/drawing/2014/main" val="10001"/>
                  </a:ext>
                </a:extLst>
              </a:tr>
              <a:tr h="759762">
                <a:tc>
                  <a:txBody>
                    <a:bodyPr/>
                    <a:lstStyle/>
                    <a:p>
                      <a:pPr algn="l" rtl="0"/>
                      <a:r>
                        <a:rPr lang="en-US" sz="1600" dirty="0" err="1">
                          <a:latin typeface="+mn-lt"/>
                        </a:rPr>
                        <a:t>Arterio</a:t>
                      </a:r>
                      <a:r>
                        <a:rPr lang="en-US" sz="1600" dirty="0">
                          <a:latin typeface="+mn-lt"/>
                        </a:rPr>
                        <a:t> &amp; </a:t>
                      </a:r>
                      <a:r>
                        <a:rPr lang="en-US" sz="1600" dirty="0" err="1">
                          <a:latin typeface="+mn-lt"/>
                        </a:rPr>
                        <a:t>venodilator</a:t>
                      </a:r>
                      <a:endParaRPr lang="ar-SA" sz="1600" dirty="0">
                        <a:latin typeface="+mn-lt"/>
                      </a:endParaRPr>
                    </a:p>
                  </a:txBody>
                  <a:tcPr/>
                </a:tc>
                <a:tc>
                  <a:txBody>
                    <a:bodyPr/>
                    <a:lstStyle/>
                    <a:p>
                      <a:pPr algn="l" rtl="0"/>
                      <a:r>
                        <a:rPr lang="en-US" sz="1600" dirty="0" err="1">
                          <a:latin typeface="+mn-lt"/>
                        </a:rPr>
                        <a:t>Arteriodilator</a:t>
                      </a:r>
                      <a:endParaRPr lang="ar-SA" sz="1600" dirty="0">
                        <a:latin typeface="+mn-lt"/>
                      </a:endParaRPr>
                    </a:p>
                  </a:txBody>
                  <a:tcPr/>
                </a:tc>
                <a:tc>
                  <a:txBody>
                    <a:bodyPr/>
                    <a:lstStyle/>
                    <a:p>
                      <a:pPr algn="l" rtl="0"/>
                      <a:r>
                        <a:rPr lang="en-US" sz="1600" dirty="0" err="1">
                          <a:latin typeface="+mn-lt"/>
                        </a:rPr>
                        <a:t>Arteriodilator</a:t>
                      </a:r>
                      <a:endParaRPr lang="ar-SA" sz="1600" dirty="0">
                        <a:latin typeface="+mn-lt"/>
                      </a:endParaRPr>
                    </a:p>
                  </a:txBody>
                  <a:tcPr/>
                </a:tc>
                <a:tc>
                  <a:txBody>
                    <a:bodyPr/>
                    <a:lstStyle/>
                    <a:p>
                      <a:pPr algn="l" rtl="0"/>
                      <a:r>
                        <a:rPr lang="en-US" sz="1600" dirty="0" err="1">
                          <a:latin typeface="+mn-lt"/>
                        </a:rPr>
                        <a:t>Arteriodilator</a:t>
                      </a:r>
                      <a:endParaRPr lang="ar-SA" sz="1600" dirty="0">
                        <a:latin typeface="+mn-lt"/>
                      </a:endParaRPr>
                    </a:p>
                  </a:txBody>
                  <a:tcPr/>
                </a:tc>
                <a:tc>
                  <a:txBody>
                    <a:bodyPr/>
                    <a:lstStyle/>
                    <a:p>
                      <a:pPr algn="l" rtl="0"/>
                      <a:r>
                        <a:rPr lang="en-US" b="1" dirty="0">
                          <a:solidFill>
                            <a:schemeClr val="accent6">
                              <a:lumMod val="75000"/>
                            </a:schemeClr>
                          </a:solidFill>
                          <a:effectLst>
                            <a:outerShdw blurRad="38100" dist="38100" dir="2700000" algn="tl">
                              <a:srgbClr val="000000">
                                <a:alpha val="43137"/>
                              </a:srgbClr>
                            </a:outerShdw>
                          </a:effectLst>
                        </a:rPr>
                        <a:t>Site of action</a:t>
                      </a:r>
                      <a:endParaRPr lang="ar-SA" b="1" dirty="0">
                        <a:solidFill>
                          <a:schemeClr val="accent6">
                            <a:lumMod val="75000"/>
                          </a:schemeClr>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2"/>
                  </a:ext>
                </a:extLst>
              </a:tr>
              <a:tr h="1551619">
                <a:tc>
                  <a:txBody>
                    <a:bodyPr/>
                    <a:lstStyle/>
                    <a:p>
                      <a:pPr algn="l" rtl="0"/>
                      <a:r>
                        <a:rPr lang="en-US" sz="1600" dirty="0">
                          <a:latin typeface="+mn-lt"/>
                        </a:rPr>
                        <a:t>Release of nitric oxide ( NO)</a:t>
                      </a:r>
                      <a:endParaRPr lang="ar-SA" sz="1600" dirty="0">
                        <a:latin typeface="+mn-lt"/>
                      </a:endParaRPr>
                    </a:p>
                  </a:txBody>
                  <a:tcPr/>
                </a:tc>
                <a:tc>
                  <a:txBody>
                    <a:bodyPr/>
                    <a:lstStyle/>
                    <a:p>
                      <a:pPr algn="l" rtl="0"/>
                      <a:r>
                        <a:rPr lang="en-US" sz="1600" dirty="0">
                          <a:latin typeface="+mn-lt"/>
                        </a:rPr>
                        <a:t>Opening of potassium channels</a:t>
                      </a:r>
                      <a:endParaRPr lang="ar-SA" sz="1600" dirty="0">
                        <a:latin typeface="+mn-lt"/>
                      </a:endParaRPr>
                    </a:p>
                  </a:txBody>
                  <a:tcPr/>
                </a:tc>
                <a:tc>
                  <a:txBody>
                    <a:bodyPr/>
                    <a:lstStyle/>
                    <a:p>
                      <a:pPr algn="l" rtl="0"/>
                      <a:r>
                        <a:rPr lang="en-US" sz="1600" dirty="0">
                          <a:latin typeface="+mn-lt"/>
                        </a:rPr>
                        <a:t>Opening </a:t>
                      </a:r>
                      <a:r>
                        <a:rPr lang="en-US" sz="1600" baseline="0" dirty="0">
                          <a:latin typeface="+mn-lt"/>
                        </a:rPr>
                        <a:t> of </a:t>
                      </a:r>
                      <a:r>
                        <a:rPr lang="en-US" sz="1600" dirty="0">
                          <a:latin typeface="+mn-lt"/>
                        </a:rPr>
                        <a:t> potassium channels in smooth muscle membranes by </a:t>
                      </a:r>
                      <a:r>
                        <a:rPr lang="en-US" sz="1600" dirty="0" err="1">
                          <a:latin typeface="+mn-lt"/>
                        </a:rPr>
                        <a:t>minoxidil</a:t>
                      </a:r>
                      <a:r>
                        <a:rPr lang="en-US" sz="1600" dirty="0">
                          <a:latin typeface="+mn-lt"/>
                        </a:rPr>
                        <a:t> sulfate </a:t>
                      </a:r>
                    </a:p>
                    <a:p>
                      <a:pPr algn="l" rtl="0"/>
                      <a:r>
                        <a:rPr lang="en-US" sz="1600" dirty="0">
                          <a:latin typeface="+mn-lt"/>
                        </a:rPr>
                        <a:t>( active metabolite )</a:t>
                      </a:r>
                      <a:endParaRPr lang="ar-SA" sz="1600" dirty="0">
                        <a:latin typeface="+mn-l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latin typeface="+mn-lt"/>
                        </a:rPr>
                        <a:t>Release of nitric oxide ( NO)</a:t>
                      </a:r>
                      <a:endParaRPr lang="ar-SA" sz="1600" dirty="0">
                        <a:latin typeface="+mn-lt"/>
                      </a:endParaRPr>
                    </a:p>
                    <a:p>
                      <a:pPr algn="l" rtl="0"/>
                      <a:endParaRPr lang="ar-SA" sz="1600" dirty="0">
                        <a:latin typeface="+mn-lt"/>
                      </a:endParaRPr>
                    </a:p>
                  </a:txBody>
                  <a:tcPr/>
                </a:tc>
                <a:tc>
                  <a:txBody>
                    <a:bodyPr/>
                    <a:lstStyle/>
                    <a:p>
                      <a:pPr algn="l" rtl="0"/>
                      <a:r>
                        <a:rPr lang="en-US" b="1" dirty="0">
                          <a:solidFill>
                            <a:schemeClr val="accent6">
                              <a:lumMod val="75000"/>
                            </a:schemeClr>
                          </a:solidFill>
                          <a:effectLst>
                            <a:outerShdw blurRad="38100" dist="38100" dir="2700000" algn="tl">
                              <a:srgbClr val="000000">
                                <a:alpha val="43137"/>
                              </a:srgbClr>
                            </a:outerShdw>
                          </a:effectLst>
                        </a:rPr>
                        <a:t>Mechanism of action</a:t>
                      </a:r>
                      <a:endParaRPr lang="ar-SA" b="1" dirty="0">
                        <a:solidFill>
                          <a:schemeClr val="accent6">
                            <a:lumMod val="75000"/>
                          </a:schemeClr>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3"/>
                  </a:ext>
                </a:extLst>
              </a:tr>
              <a:tr h="759762">
                <a:tc>
                  <a:txBody>
                    <a:bodyPr/>
                    <a:lstStyle/>
                    <a:p>
                      <a:pPr algn="l" rtl="0"/>
                      <a:r>
                        <a:rPr lang="en-US" sz="1600" dirty="0">
                          <a:latin typeface="+mn-lt"/>
                        </a:rPr>
                        <a:t>Intravenous infusion</a:t>
                      </a:r>
                      <a:endParaRPr lang="ar-SA" sz="1600" dirty="0">
                        <a:latin typeface="+mn-lt"/>
                      </a:endParaRPr>
                    </a:p>
                  </a:txBody>
                  <a:tcPr/>
                </a:tc>
                <a:tc>
                  <a:txBody>
                    <a:bodyPr/>
                    <a:lstStyle/>
                    <a:p>
                      <a:pPr algn="l" rtl="0"/>
                      <a:r>
                        <a:rPr lang="en-US" sz="1600" dirty="0">
                          <a:latin typeface="+mn-lt"/>
                        </a:rPr>
                        <a:t>Rapid intravenous</a:t>
                      </a:r>
                      <a:endParaRPr lang="ar-SA" sz="1600" dirty="0">
                        <a:latin typeface="+mn-lt"/>
                      </a:endParaRPr>
                    </a:p>
                  </a:txBody>
                  <a:tcPr/>
                </a:tc>
                <a:tc>
                  <a:txBody>
                    <a:bodyPr/>
                    <a:lstStyle/>
                    <a:p>
                      <a:pPr algn="l" rtl="0"/>
                      <a:r>
                        <a:rPr lang="en-US" sz="1600" dirty="0">
                          <a:latin typeface="+mn-lt"/>
                        </a:rPr>
                        <a:t>Oral</a:t>
                      </a:r>
                      <a:endParaRPr lang="ar-SA" sz="1600" dirty="0">
                        <a:latin typeface="+mn-lt"/>
                      </a:endParaRPr>
                    </a:p>
                  </a:txBody>
                  <a:tcPr/>
                </a:tc>
                <a:tc>
                  <a:txBody>
                    <a:bodyPr/>
                    <a:lstStyle/>
                    <a:p>
                      <a:pPr algn="l" rtl="0"/>
                      <a:r>
                        <a:rPr lang="en-US" sz="1600" dirty="0">
                          <a:latin typeface="+mn-lt"/>
                        </a:rPr>
                        <a:t>Oral</a:t>
                      </a:r>
                      <a:endParaRPr lang="ar-SA" sz="1600" dirty="0">
                        <a:latin typeface="+mn-lt"/>
                      </a:endParaRPr>
                    </a:p>
                  </a:txBody>
                  <a:tcPr/>
                </a:tc>
                <a:tc>
                  <a:txBody>
                    <a:bodyPr/>
                    <a:lstStyle/>
                    <a:p>
                      <a:pPr algn="l" rtl="0"/>
                      <a:r>
                        <a:rPr lang="en-US" b="1" dirty="0">
                          <a:solidFill>
                            <a:schemeClr val="accent6">
                              <a:lumMod val="75000"/>
                            </a:schemeClr>
                          </a:solidFill>
                          <a:effectLst>
                            <a:outerShdw blurRad="38100" dist="38100" dir="2700000" algn="tl">
                              <a:srgbClr val="000000">
                                <a:alpha val="43137"/>
                              </a:srgbClr>
                            </a:outerShdw>
                          </a:effectLst>
                        </a:rPr>
                        <a:t>Route of admin.</a:t>
                      </a:r>
                      <a:endParaRPr lang="ar-SA" b="1" dirty="0">
                        <a:solidFill>
                          <a:schemeClr val="accent6">
                            <a:lumMod val="75000"/>
                          </a:schemeClr>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94453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9684414-9B2D-4E08-92AE-7F70BCC95BD7}"/>
              </a:ext>
            </a:extLst>
          </p:cNvPr>
          <p:cNvSpPr>
            <a:spLocks noGrp="1"/>
          </p:cNvSpPr>
          <p:nvPr>
            <p:ph type="title"/>
          </p:nvPr>
        </p:nvSpPr>
        <p:spPr>
          <a:xfrm>
            <a:off x="1069848" y="484632"/>
            <a:ext cx="10058400" cy="1609344"/>
          </a:xfrm>
        </p:spPr>
        <p:txBody>
          <a:bodyPr>
            <a:normAutofit/>
          </a:bodyPr>
          <a:lstStyle/>
          <a:p>
            <a:r>
              <a:rPr lang="en-GB"/>
              <a:t>The rule of halves of Hypertension</a:t>
            </a:r>
            <a:endParaRPr lang="en-GB" dirty="0"/>
          </a:p>
        </p:txBody>
      </p:sp>
      <p:sp>
        <p:nvSpPr>
          <p:cNvPr id="3" name="Content Placeholder 2">
            <a:extLst>
              <a:ext uri="{FF2B5EF4-FFF2-40B4-BE49-F238E27FC236}">
                <a16:creationId xmlns:a16="http://schemas.microsoft.com/office/drawing/2014/main" id="{B7D8BAD2-67C6-4E5B-B2C8-A3E4A1D2E528}"/>
              </a:ext>
            </a:extLst>
          </p:cNvPr>
          <p:cNvSpPr>
            <a:spLocks noGrp="1"/>
          </p:cNvSpPr>
          <p:nvPr>
            <p:ph idx="1"/>
          </p:nvPr>
        </p:nvSpPr>
        <p:spPr>
          <a:xfrm>
            <a:off x="1069848" y="2320412"/>
            <a:ext cx="10058400" cy="3851787"/>
          </a:xfrm>
        </p:spPr>
        <p:txBody>
          <a:bodyPr>
            <a:normAutofit/>
          </a:bodyPr>
          <a:lstStyle/>
          <a:p>
            <a:pPr marL="0" indent="0">
              <a:buNone/>
            </a:pPr>
            <a:r>
              <a:rPr lang="en-GB" sz="3200" b="1" dirty="0">
                <a:solidFill>
                  <a:srgbClr val="C00000"/>
                </a:solidFill>
              </a:rPr>
              <a:t>For every 800 adults in the community</a:t>
            </a:r>
          </a:p>
          <a:p>
            <a:r>
              <a:rPr lang="en-GB" sz="2400" dirty="0"/>
              <a:t>400 are hypertensive (either ↑ SBP or ↑ DBP or both)</a:t>
            </a:r>
          </a:p>
          <a:p>
            <a:r>
              <a:rPr lang="en-GB" sz="2400" dirty="0"/>
              <a:t>Of them only 200 are diagnosed HT</a:t>
            </a:r>
          </a:p>
          <a:p>
            <a:r>
              <a:rPr lang="en-GB" sz="2400" dirty="0"/>
              <a:t>Of them only 100 are started on treatment</a:t>
            </a:r>
          </a:p>
          <a:p>
            <a:r>
              <a:rPr lang="en-GB" sz="2400" dirty="0"/>
              <a:t>Of them only 50 are on correct drug</a:t>
            </a:r>
          </a:p>
          <a:p>
            <a:r>
              <a:rPr lang="en-GB" sz="2400" dirty="0"/>
              <a:t>Of them in only 25 the goal B.P. is attained</a:t>
            </a:r>
          </a:p>
          <a:p>
            <a:r>
              <a:rPr lang="en-GB" sz="2400" dirty="0"/>
              <a:t>Means 25 ÷ 400 = 6% only have goal BP.</a:t>
            </a:r>
          </a:p>
          <a:p>
            <a:endParaRPr lang="en-GB"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90794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3B48-C155-47CA-B50A-75227A9C0781}"/>
              </a:ext>
            </a:extLst>
          </p:cNvPr>
          <p:cNvSpPr>
            <a:spLocks noGrp="1"/>
          </p:cNvSpPr>
          <p:nvPr>
            <p:ph type="title"/>
          </p:nvPr>
        </p:nvSpPr>
        <p:spPr>
          <a:xfrm>
            <a:off x="337526" y="81816"/>
            <a:ext cx="10058400" cy="1609344"/>
          </a:xfrm>
        </p:spPr>
        <p:txBody>
          <a:bodyPr/>
          <a:lstStyle/>
          <a:p>
            <a:r>
              <a:rPr lang="en-GB" dirty="0"/>
              <a:t>Antihypertensive drugs</a:t>
            </a:r>
          </a:p>
        </p:txBody>
      </p:sp>
      <p:sp>
        <p:nvSpPr>
          <p:cNvPr id="3" name="Content Placeholder 2">
            <a:extLst>
              <a:ext uri="{FF2B5EF4-FFF2-40B4-BE49-F238E27FC236}">
                <a16:creationId xmlns:a16="http://schemas.microsoft.com/office/drawing/2014/main" id="{CE4B2119-002F-4CFA-A278-A38059FD6358}"/>
              </a:ext>
            </a:extLst>
          </p:cNvPr>
          <p:cNvSpPr>
            <a:spLocks noGrp="1"/>
          </p:cNvSpPr>
          <p:nvPr>
            <p:ph idx="1"/>
          </p:nvPr>
        </p:nvSpPr>
        <p:spPr>
          <a:xfrm>
            <a:off x="295049" y="1346577"/>
            <a:ext cx="11189905" cy="4050792"/>
          </a:xfrm>
        </p:spPr>
        <p:txBody>
          <a:bodyPr/>
          <a:lstStyle/>
          <a:p>
            <a:pPr marL="0" indent="0">
              <a:buNone/>
            </a:pPr>
            <a:r>
              <a:rPr lang="en-GB" sz="3200" b="1" dirty="0">
                <a:solidFill>
                  <a:srgbClr val="C00000"/>
                </a:solidFill>
              </a:rPr>
              <a:t>4) Vasodilators</a:t>
            </a:r>
          </a:p>
          <a:p>
            <a:pPr marL="0" indent="0">
              <a:buNone/>
            </a:pPr>
            <a:endParaRPr lang="en-GB" sz="3200" b="1" dirty="0">
              <a:solidFill>
                <a:srgbClr val="C00000"/>
              </a:solidFill>
            </a:endParaRPr>
          </a:p>
        </p:txBody>
      </p:sp>
      <p:graphicFrame>
        <p:nvGraphicFramePr>
          <p:cNvPr id="5" name="Table 4">
            <a:extLst>
              <a:ext uri="{FF2B5EF4-FFF2-40B4-BE49-F238E27FC236}">
                <a16:creationId xmlns:a16="http://schemas.microsoft.com/office/drawing/2014/main" id="{8DDAC25E-D378-49BD-A619-436E20B0A3C5}"/>
              </a:ext>
            </a:extLst>
          </p:cNvPr>
          <p:cNvGraphicFramePr>
            <a:graphicFrameLocks noGrp="1"/>
          </p:cNvGraphicFramePr>
          <p:nvPr>
            <p:extLst>
              <p:ext uri="{D42A27DB-BD31-4B8C-83A1-F6EECF244321}">
                <p14:modId xmlns:p14="http://schemas.microsoft.com/office/powerpoint/2010/main" val="2880865226"/>
              </p:ext>
            </p:extLst>
          </p:nvPr>
        </p:nvGraphicFramePr>
        <p:xfrm>
          <a:off x="368806" y="1371600"/>
          <a:ext cx="11313120" cy="5098160"/>
        </p:xfrm>
        <a:graphic>
          <a:graphicData uri="http://schemas.openxmlformats.org/drawingml/2006/table">
            <a:tbl>
              <a:tblPr rtl="1" firstRow="1" bandRow="1">
                <a:tableStyleId>{F2DE63D5-997A-4646-A377-4702673A728D}</a:tableStyleId>
              </a:tblPr>
              <a:tblGrid>
                <a:gridCol w="1972546">
                  <a:extLst>
                    <a:ext uri="{9D8B030D-6E8A-4147-A177-3AD203B41FA5}">
                      <a16:colId xmlns:a16="http://schemas.microsoft.com/office/drawing/2014/main" val="20000"/>
                    </a:ext>
                  </a:extLst>
                </a:gridCol>
                <a:gridCol w="863960">
                  <a:extLst>
                    <a:ext uri="{9D8B030D-6E8A-4147-A177-3AD203B41FA5}">
                      <a16:colId xmlns:a16="http://schemas.microsoft.com/office/drawing/2014/main" val="20001"/>
                    </a:ext>
                  </a:extLst>
                </a:gridCol>
                <a:gridCol w="2230227">
                  <a:extLst>
                    <a:ext uri="{9D8B030D-6E8A-4147-A177-3AD203B41FA5}">
                      <a16:colId xmlns:a16="http://schemas.microsoft.com/office/drawing/2014/main" val="20002"/>
                    </a:ext>
                  </a:extLst>
                </a:gridCol>
                <a:gridCol w="2197482">
                  <a:extLst>
                    <a:ext uri="{9D8B030D-6E8A-4147-A177-3AD203B41FA5}">
                      <a16:colId xmlns:a16="http://schemas.microsoft.com/office/drawing/2014/main" val="20003"/>
                    </a:ext>
                  </a:extLst>
                </a:gridCol>
                <a:gridCol w="161834">
                  <a:extLst>
                    <a:ext uri="{9D8B030D-6E8A-4147-A177-3AD203B41FA5}">
                      <a16:colId xmlns:a16="http://schemas.microsoft.com/office/drawing/2014/main" val="20004"/>
                    </a:ext>
                  </a:extLst>
                </a:gridCol>
                <a:gridCol w="2001551">
                  <a:extLst>
                    <a:ext uri="{9D8B030D-6E8A-4147-A177-3AD203B41FA5}">
                      <a16:colId xmlns:a16="http://schemas.microsoft.com/office/drawing/2014/main" val="20005"/>
                    </a:ext>
                  </a:extLst>
                </a:gridCol>
                <a:gridCol w="1885520">
                  <a:extLst>
                    <a:ext uri="{9D8B030D-6E8A-4147-A177-3AD203B41FA5}">
                      <a16:colId xmlns:a16="http://schemas.microsoft.com/office/drawing/2014/main" val="20006"/>
                    </a:ext>
                  </a:extLst>
                </a:gridCol>
              </a:tblGrid>
              <a:tr h="68400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Sodium </a:t>
                      </a:r>
                      <a:r>
                        <a:rPr lang="en-US" sz="2000" b="1" dirty="0" err="1">
                          <a:solidFill>
                            <a:schemeClr val="bg1"/>
                          </a:solidFill>
                        </a:rPr>
                        <a:t>nitropruside</a:t>
                      </a:r>
                      <a:endParaRPr lang="ar-SA" sz="2000" b="1" dirty="0">
                        <a:solidFill>
                          <a:schemeClr val="bg1"/>
                        </a:solidFill>
                      </a:endParaRPr>
                    </a:p>
                  </a:txBody>
                  <a:tcPr anchor="ctr"/>
                </a:tc>
                <a:tc hMerge="1">
                  <a:txBody>
                    <a:bodyPr/>
                    <a:lstStyle/>
                    <a:p>
                      <a:pPr algn="ctr" rtl="0"/>
                      <a:endParaRPr lang="ar-SA" sz="2000" dirty="0"/>
                    </a:p>
                  </a:txBody>
                  <a:tcPr/>
                </a:tc>
                <a:tc>
                  <a:txBody>
                    <a:bodyPr/>
                    <a:lstStyle/>
                    <a:p>
                      <a:pPr algn="ctr" rtl="0"/>
                      <a:r>
                        <a:rPr lang="en-US" sz="2000" b="1" dirty="0">
                          <a:solidFill>
                            <a:schemeClr val="bg1"/>
                          </a:solidFill>
                        </a:rPr>
                        <a:t>Diazoxide</a:t>
                      </a:r>
                      <a:endParaRPr lang="ar-SA" sz="2000" dirty="0"/>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Minoxidil</a:t>
                      </a:r>
                      <a:endParaRPr lang="ar-SA" sz="2000" b="1" dirty="0">
                        <a:solidFill>
                          <a:schemeClr val="bg1"/>
                        </a:solidFill>
                      </a:endParaRPr>
                    </a:p>
                  </a:txBody>
                  <a:tcPr anchor="ctr"/>
                </a:tc>
                <a:tc hMerge="1">
                  <a:txBody>
                    <a:bodyPr/>
                    <a:lstStyle/>
                    <a:p>
                      <a:pPr rtl="1"/>
                      <a:endParaRPr lang="ar-S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Hydralazine</a:t>
                      </a:r>
                      <a:endParaRPr lang="ar-SA" sz="2000" b="1" dirty="0">
                        <a:solidFill>
                          <a:schemeClr val="bg1"/>
                        </a:solidFill>
                      </a:endParaRPr>
                    </a:p>
                  </a:txBody>
                  <a:tcPr anchor="ctr"/>
                </a:tc>
                <a:tc>
                  <a:txBody>
                    <a:bodyPr/>
                    <a:lstStyle/>
                    <a:p>
                      <a:pPr algn="l" rtl="0"/>
                      <a:r>
                        <a:rPr lang="en-US" dirty="0"/>
                        <a:t>Continue</a:t>
                      </a:r>
                    </a:p>
                    <a:p>
                      <a:pPr algn="l" rtl="0"/>
                      <a:r>
                        <a:rPr lang="en-US" dirty="0"/>
                        <a:t>Vasodilators</a:t>
                      </a:r>
                      <a:endParaRPr lang="ar-SA" dirty="0"/>
                    </a:p>
                  </a:txBody>
                  <a:tcPr anchor="ctr"/>
                </a:tc>
                <a:extLst>
                  <a:ext uri="{0D108BD9-81ED-4DB2-BD59-A6C34878D82A}">
                    <a16:rowId xmlns:a16="http://schemas.microsoft.com/office/drawing/2014/main" val="10000"/>
                  </a:ext>
                </a:extLst>
              </a:tr>
              <a:tr h="1518560">
                <a:tc gridSpan="2">
                  <a:txBody>
                    <a:bodyPr/>
                    <a:lstStyle/>
                    <a:p>
                      <a:pPr algn="l" rtl="0"/>
                      <a:r>
                        <a:rPr lang="en-US" dirty="0"/>
                        <a:t>1.Hpertensive emergency</a:t>
                      </a:r>
                    </a:p>
                    <a:p>
                      <a:pPr algn="l" rtl="0"/>
                      <a:endParaRPr lang="en-US" dirty="0"/>
                    </a:p>
                    <a:p>
                      <a:pPr algn="l" rtl="0"/>
                      <a:endParaRPr lang="en-US" dirty="0"/>
                    </a:p>
                    <a:p>
                      <a:pPr algn="l" rtl="0"/>
                      <a:endParaRPr lang="en-US" dirty="0"/>
                    </a:p>
                  </a:txBody>
                  <a:tcPr/>
                </a:tc>
                <a:tc hMerge="1">
                  <a:txBody>
                    <a:bodyPr/>
                    <a:lstStyle/>
                    <a:p>
                      <a:pPr algn="l" rtl="0"/>
                      <a:endParaRPr lang="en-US" dirty="0"/>
                    </a:p>
                  </a:txBody>
                  <a:tcPr/>
                </a:tc>
                <a:tc>
                  <a:txBody>
                    <a:bodyPr/>
                    <a:lstStyle/>
                    <a:p>
                      <a:pPr algn="l" rtl="0"/>
                      <a:r>
                        <a:rPr lang="en-US" dirty="0"/>
                        <a:t>1.Hypertensive emergency</a:t>
                      </a:r>
                    </a:p>
                    <a:p>
                      <a:pPr algn="l" rtl="0"/>
                      <a:endParaRPr lang="en-US" dirty="0"/>
                    </a:p>
                    <a:p>
                      <a:pPr algn="l" rtl="0"/>
                      <a:endParaRPr lang="en-US" dirty="0"/>
                    </a:p>
                    <a:p>
                      <a:pPr algn="l" rtl="0"/>
                      <a:endParaRPr lang="en-US" dirty="0"/>
                    </a:p>
                  </a:txBody>
                  <a:tcPr/>
                </a:tc>
                <a:tc gridSpan="2">
                  <a:txBody>
                    <a:bodyPr/>
                    <a:lstStyle/>
                    <a:p>
                      <a:pPr algn="l" rtl="0"/>
                      <a:r>
                        <a:rPr lang="en-US" dirty="0"/>
                        <a:t>1.Moderate –severe hypertension</a:t>
                      </a:r>
                    </a:p>
                    <a:p>
                      <a:pPr algn="l" rtl="0"/>
                      <a:endParaRPr lang="en-US" dirty="0"/>
                    </a:p>
                    <a:p>
                      <a:pPr algn="l" rtl="0"/>
                      <a:endParaRPr lang="en-US" dirty="0"/>
                    </a:p>
                  </a:txBody>
                  <a:tcPr/>
                </a:tc>
                <a:tc hMerge="1">
                  <a:txBody>
                    <a:bodyPr/>
                    <a:lstStyle/>
                    <a:p>
                      <a:pPr rtl="1"/>
                      <a:endParaRPr lang="ar-SA"/>
                    </a:p>
                  </a:txBody>
                  <a:tcPr/>
                </a:tc>
                <a:tc>
                  <a:txBody>
                    <a:bodyPr/>
                    <a:lstStyle/>
                    <a:p>
                      <a:pPr algn="l" rtl="0"/>
                      <a:r>
                        <a:rPr lang="en-US" dirty="0"/>
                        <a:t>1.Moderate -severe hypertension.</a:t>
                      </a:r>
                    </a:p>
                  </a:txBody>
                  <a:tcPr/>
                </a:tc>
                <a:tc rowSpan="3">
                  <a:txBody>
                    <a:bodyPr/>
                    <a:lstStyle/>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solidFill>
                          <a:schemeClr val="accent6">
                            <a:lumMod val="75000"/>
                          </a:schemeClr>
                        </a:solidFill>
                      </a:endParaRPr>
                    </a:p>
                    <a:p>
                      <a:pPr algn="l" rtl="0"/>
                      <a:r>
                        <a:rPr lang="en-US" b="1" dirty="0">
                          <a:solidFill>
                            <a:schemeClr val="accent6">
                              <a:lumMod val="75000"/>
                            </a:schemeClr>
                          </a:solidFill>
                          <a:effectLst>
                            <a:outerShdw blurRad="38100" dist="38100" dir="2700000" algn="tl">
                              <a:srgbClr val="000000">
                                <a:alpha val="43137"/>
                              </a:srgbClr>
                            </a:outerShdw>
                          </a:effectLst>
                        </a:rPr>
                        <a:t>Therapeutic uses</a:t>
                      </a:r>
                      <a:endParaRPr lang="ar-SA" b="1" dirty="0">
                        <a:solidFill>
                          <a:schemeClr val="accent6">
                            <a:lumMod val="75000"/>
                          </a:schemeClr>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1"/>
                  </a:ext>
                </a:extLst>
              </a:tr>
              <a:tr h="547559">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t>In combination with diuretic &amp; </a:t>
                      </a:r>
                      <a:r>
                        <a:rPr lang="el-GR" sz="2400" b="1" dirty="0"/>
                        <a:t>β</a:t>
                      </a:r>
                      <a:r>
                        <a:rPr lang="en-US" sz="2400" b="1" dirty="0"/>
                        <a:t>-blockers</a:t>
                      </a:r>
                    </a:p>
                    <a:p>
                      <a:pPr algn="ctr" rtl="0"/>
                      <a:endParaRPr lang="en-US" sz="2000" dirty="0"/>
                    </a:p>
                  </a:txBody>
                  <a:tcPr/>
                </a:tc>
                <a:tc hMerge="1">
                  <a:txBody>
                    <a:bodyPr/>
                    <a:lstStyle/>
                    <a:p>
                      <a:pPr algn="l" rtl="0"/>
                      <a:endParaRPr lang="en-US" dirty="0"/>
                    </a:p>
                  </a:txBody>
                  <a:tcPr/>
                </a:tc>
                <a:tc hMerge="1">
                  <a:txBody>
                    <a:bodyPr/>
                    <a:lstStyle/>
                    <a:p>
                      <a:pPr rtl="1"/>
                      <a:endParaRPr lang="ar-SA"/>
                    </a:p>
                  </a:txBody>
                  <a:tcPr/>
                </a:tc>
                <a:tc hMerge="1">
                  <a:txBody>
                    <a:bodyPr/>
                    <a:lstStyle/>
                    <a:p>
                      <a:pPr rtl="1"/>
                      <a:endParaRPr lang="ar-SA" dirty="0"/>
                    </a:p>
                  </a:txBody>
                  <a:tcPr/>
                </a:tc>
                <a:tc hMerge="1">
                  <a:txBody>
                    <a:bodyPr/>
                    <a:lstStyle/>
                    <a:p>
                      <a:pPr rtl="1"/>
                      <a:endParaRPr lang="ar-SA"/>
                    </a:p>
                  </a:txBody>
                  <a:tcPr/>
                </a:tc>
                <a:tc hMerge="1">
                  <a:txBody>
                    <a:bodyPr/>
                    <a:lstStyle/>
                    <a:p>
                      <a:pPr algn="l" rtl="0"/>
                      <a:endParaRPr lang="en-US" dirty="0"/>
                    </a:p>
                  </a:txBody>
                  <a:tcPr/>
                </a:tc>
                <a:tc vMerge="1">
                  <a:txBody>
                    <a:bodyPr/>
                    <a:lstStyle/>
                    <a:p>
                      <a:pPr rtl="1"/>
                      <a:endParaRPr lang="ar-SA"/>
                    </a:p>
                  </a:txBody>
                  <a:tcPr/>
                </a:tc>
                <a:extLst>
                  <a:ext uri="{0D108BD9-81ED-4DB2-BD59-A6C34878D82A}">
                    <a16:rowId xmlns:a16="http://schemas.microsoft.com/office/drawing/2014/main" val="10002"/>
                  </a:ext>
                </a:extLst>
              </a:tr>
              <a:tr h="2133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2.Severe heart failure</a:t>
                      </a:r>
                      <a:endParaRPr lang="ar-SA" dirty="0"/>
                    </a:p>
                    <a:p>
                      <a:pPr algn="l" rtl="0"/>
                      <a:endParaRPr lang="ar-SA"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2.Treatment of hypoglycemia due to </a:t>
                      </a:r>
                      <a:r>
                        <a:rPr lang="en-US" dirty="0" err="1"/>
                        <a:t>insulinoma</a:t>
                      </a:r>
                      <a:endParaRPr lang="ar-SA" dirty="0"/>
                    </a:p>
                    <a:p>
                      <a:pPr algn="l" rtl="0"/>
                      <a:endParaRPr lang="ar-SA" dirty="0"/>
                    </a:p>
                  </a:txBody>
                  <a:tcPr/>
                </a:tc>
                <a:tc hMerge="1">
                  <a:txBody>
                    <a:bodyPr/>
                    <a:lstStyle/>
                    <a:p>
                      <a:pPr rtl="1"/>
                      <a:endParaRPr lang="ar-SA"/>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2.  baldness</a:t>
                      </a:r>
                      <a:endParaRPr lang="ar-SA" dirty="0"/>
                    </a:p>
                    <a:p>
                      <a:pPr algn="l" rtl="0"/>
                      <a:endParaRPr lang="ar-SA"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2.Hypertensive pregnant woman</a:t>
                      </a:r>
                      <a:endParaRPr lang="ar-SA" dirty="0"/>
                    </a:p>
                    <a:p>
                      <a:pPr algn="l" rtl="0"/>
                      <a:endParaRPr lang="ar-SA" dirty="0"/>
                    </a:p>
                  </a:txBody>
                  <a:tcPr/>
                </a:tc>
                <a:tc hMerge="1">
                  <a:txBody>
                    <a:bodyPr/>
                    <a:lstStyle/>
                    <a:p>
                      <a:pPr algn="l" rtl="0"/>
                      <a:endParaRPr lang="ar-SA" dirty="0"/>
                    </a:p>
                  </a:txBody>
                  <a:tcPr/>
                </a:tc>
                <a:tc vMerge="1">
                  <a:txBody>
                    <a:bodyPr/>
                    <a:lstStyle/>
                    <a:p>
                      <a:pPr algn="l" rtl="0"/>
                      <a:endParaRPr lang="ar-SA"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68318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3B48-C155-47CA-B50A-75227A9C0781}"/>
              </a:ext>
            </a:extLst>
          </p:cNvPr>
          <p:cNvSpPr>
            <a:spLocks noGrp="1"/>
          </p:cNvSpPr>
          <p:nvPr>
            <p:ph type="title"/>
          </p:nvPr>
        </p:nvSpPr>
        <p:spPr>
          <a:xfrm>
            <a:off x="337526" y="81816"/>
            <a:ext cx="10058400" cy="1609344"/>
          </a:xfrm>
        </p:spPr>
        <p:txBody>
          <a:bodyPr/>
          <a:lstStyle/>
          <a:p>
            <a:r>
              <a:rPr lang="en-GB" dirty="0"/>
              <a:t>Antihypertensive drugs</a:t>
            </a:r>
          </a:p>
        </p:txBody>
      </p:sp>
      <p:sp>
        <p:nvSpPr>
          <p:cNvPr id="3" name="Content Placeholder 2">
            <a:extLst>
              <a:ext uri="{FF2B5EF4-FFF2-40B4-BE49-F238E27FC236}">
                <a16:creationId xmlns:a16="http://schemas.microsoft.com/office/drawing/2014/main" id="{CE4B2119-002F-4CFA-A278-A38059FD6358}"/>
              </a:ext>
            </a:extLst>
          </p:cNvPr>
          <p:cNvSpPr>
            <a:spLocks noGrp="1"/>
          </p:cNvSpPr>
          <p:nvPr>
            <p:ph idx="1"/>
          </p:nvPr>
        </p:nvSpPr>
        <p:spPr>
          <a:xfrm>
            <a:off x="295049" y="1346577"/>
            <a:ext cx="11189905" cy="4050792"/>
          </a:xfrm>
        </p:spPr>
        <p:txBody>
          <a:bodyPr/>
          <a:lstStyle/>
          <a:p>
            <a:pPr marL="0" indent="0">
              <a:buNone/>
            </a:pPr>
            <a:r>
              <a:rPr lang="en-GB" sz="3200" b="1" dirty="0">
                <a:solidFill>
                  <a:srgbClr val="C00000"/>
                </a:solidFill>
              </a:rPr>
              <a:t>4) Vasodilators</a:t>
            </a:r>
          </a:p>
          <a:p>
            <a:pPr marL="0" indent="0">
              <a:buNone/>
            </a:pPr>
            <a:endParaRPr lang="en-GB" sz="3200" b="1" dirty="0">
              <a:solidFill>
                <a:srgbClr val="C00000"/>
              </a:solidFill>
            </a:endParaRPr>
          </a:p>
        </p:txBody>
      </p:sp>
      <p:graphicFrame>
        <p:nvGraphicFramePr>
          <p:cNvPr id="6" name="Table 5">
            <a:extLst>
              <a:ext uri="{FF2B5EF4-FFF2-40B4-BE49-F238E27FC236}">
                <a16:creationId xmlns:a16="http://schemas.microsoft.com/office/drawing/2014/main" id="{EFAB8629-A379-44CA-BE75-4095CCB76F92}"/>
              </a:ext>
            </a:extLst>
          </p:cNvPr>
          <p:cNvGraphicFramePr>
            <a:graphicFrameLocks noGrp="1"/>
          </p:cNvGraphicFramePr>
          <p:nvPr>
            <p:extLst>
              <p:ext uri="{D42A27DB-BD31-4B8C-83A1-F6EECF244321}">
                <p14:modId xmlns:p14="http://schemas.microsoft.com/office/powerpoint/2010/main" val="1707066733"/>
              </p:ext>
            </p:extLst>
          </p:nvPr>
        </p:nvGraphicFramePr>
        <p:xfrm>
          <a:off x="337526" y="1822709"/>
          <a:ext cx="11363062" cy="4784695"/>
        </p:xfrm>
        <a:graphic>
          <a:graphicData uri="http://schemas.openxmlformats.org/drawingml/2006/table">
            <a:tbl>
              <a:tblPr rtl="1" firstRow="1" bandRow="1">
                <a:tableStyleId>{F2DE63D5-997A-4646-A377-4702673A728D}</a:tableStyleId>
              </a:tblPr>
              <a:tblGrid>
                <a:gridCol w="2792337">
                  <a:extLst>
                    <a:ext uri="{9D8B030D-6E8A-4147-A177-3AD203B41FA5}">
                      <a16:colId xmlns:a16="http://schemas.microsoft.com/office/drawing/2014/main" val="20000"/>
                    </a:ext>
                  </a:extLst>
                </a:gridCol>
                <a:gridCol w="1974474">
                  <a:extLst>
                    <a:ext uri="{9D8B030D-6E8A-4147-A177-3AD203B41FA5}">
                      <a16:colId xmlns:a16="http://schemas.microsoft.com/office/drawing/2014/main" val="20001"/>
                    </a:ext>
                  </a:extLst>
                </a:gridCol>
                <a:gridCol w="176067">
                  <a:extLst>
                    <a:ext uri="{9D8B030D-6E8A-4147-A177-3AD203B41FA5}">
                      <a16:colId xmlns:a16="http://schemas.microsoft.com/office/drawing/2014/main" val="20002"/>
                    </a:ext>
                  </a:extLst>
                </a:gridCol>
                <a:gridCol w="1911593">
                  <a:extLst>
                    <a:ext uri="{9D8B030D-6E8A-4147-A177-3AD203B41FA5}">
                      <a16:colId xmlns:a16="http://schemas.microsoft.com/office/drawing/2014/main" val="20003"/>
                    </a:ext>
                  </a:extLst>
                </a:gridCol>
                <a:gridCol w="220085">
                  <a:extLst>
                    <a:ext uri="{9D8B030D-6E8A-4147-A177-3AD203B41FA5}">
                      <a16:colId xmlns:a16="http://schemas.microsoft.com/office/drawing/2014/main" val="20004"/>
                    </a:ext>
                  </a:extLst>
                </a:gridCol>
                <a:gridCol w="2137965">
                  <a:extLst>
                    <a:ext uri="{9D8B030D-6E8A-4147-A177-3AD203B41FA5}">
                      <a16:colId xmlns:a16="http://schemas.microsoft.com/office/drawing/2014/main" val="20005"/>
                    </a:ext>
                  </a:extLst>
                </a:gridCol>
                <a:gridCol w="2150541">
                  <a:extLst>
                    <a:ext uri="{9D8B030D-6E8A-4147-A177-3AD203B41FA5}">
                      <a16:colId xmlns:a16="http://schemas.microsoft.com/office/drawing/2014/main" val="20006"/>
                    </a:ext>
                  </a:extLst>
                </a:gridCol>
              </a:tblGrid>
              <a:tr h="68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Sodium </a:t>
                      </a:r>
                      <a:r>
                        <a:rPr lang="en-US" b="1" dirty="0">
                          <a:solidFill>
                            <a:schemeClr val="bg1"/>
                          </a:solidFill>
                        </a:rPr>
                        <a:t> </a:t>
                      </a:r>
                      <a:r>
                        <a:rPr lang="en-US" b="1" dirty="0" err="1">
                          <a:solidFill>
                            <a:schemeClr val="bg1"/>
                          </a:solidFill>
                        </a:rPr>
                        <a:t>nitropruside</a:t>
                      </a:r>
                      <a:endParaRPr lang="ar-SA" b="1" dirty="0">
                        <a:solidFill>
                          <a:schemeClr val="bg1"/>
                        </a:solidFill>
                      </a:endParaRPr>
                    </a:p>
                  </a:txBody>
                  <a:tcPr anchor="ctr"/>
                </a:tc>
                <a:tc>
                  <a:txBody>
                    <a:bodyPr/>
                    <a:lstStyle/>
                    <a:p>
                      <a:pPr algn="ctr" rtl="0"/>
                      <a:r>
                        <a:rPr lang="en-US" b="1" dirty="0" err="1">
                          <a:solidFill>
                            <a:schemeClr val="bg1"/>
                          </a:solidFill>
                        </a:rPr>
                        <a:t>Diazoxide</a:t>
                      </a:r>
                      <a:endParaRPr lang="ar-SA" dirty="0"/>
                    </a:p>
                  </a:txBody>
                  <a:tcPr anchor="ctr"/>
                </a:tc>
                <a:tc gridSpan="2">
                  <a:txBody>
                    <a:bodyPr/>
                    <a:lstStyle/>
                    <a:p>
                      <a:pPr algn="ctr" rtl="0"/>
                      <a:r>
                        <a:rPr lang="en-US" b="1" dirty="0" err="1">
                          <a:solidFill>
                            <a:schemeClr val="bg1"/>
                          </a:solidFill>
                        </a:rPr>
                        <a:t>Minoxidil</a:t>
                      </a:r>
                      <a:endParaRPr lang="ar-SA" dirty="0"/>
                    </a:p>
                  </a:txBody>
                  <a:tcPr anchor="ctr"/>
                </a:tc>
                <a:tc hMerge="1">
                  <a:txBody>
                    <a:bodyPr/>
                    <a:lstStyle/>
                    <a:p>
                      <a:pPr rtl="1"/>
                      <a:endParaRPr lang="ar-SA"/>
                    </a:p>
                  </a:txBody>
                  <a:tcPr/>
                </a:tc>
                <a:tc gridSpan="2">
                  <a:txBody>
                    <a:bodyPr/>
                    <a:lstStyle/>
                    <a:p>
                      <a:pPr algn="ctr" rtl="0"/>
                      <a:r>
                        <a:rPr lang="en-US" b="1" dirty="0">
                          <a:solidFill>
                            <a:schemeClr val="bg1"/>
                          </a:solidFill>
                        </a:rPr>
                        <a:t>Hydralazine</a:t>
                      </a:r>
                      <a:endParaRPr lang="ar-SA" dirty="0"/>
                    </a:p>
                  </a:txBody>
                  <a:tcPr anchor="ctr"/>
                </a:tc>
                <a:tc hMerge="1">
                  <a:txBody>
                    <a:bodyPr/>
                    <a:lstStyle/>
                    <a:p>
                      <a:pPr rtl="1"/>
                      <a:endParaRPr lang="ar-SA"/>
                    </a:p>
                  </a:txBody>
                  <a:tcPr/>
                </a:tc>
                <a:tc>
                  <a:txBody>
                    <a:bodyPr/>
                    <a:lstStyle/>
                    <a:p>
                      <a:pPr algn="l" rtl="0"/>
                      <a:r>
                        <a:rPr lang="en-US" dirty="0"/>
                        <a:t>Continue</a:t>
                      </a:r>
                    </a:p>
                    <a:p>
                      <a:pPr algn="l" rtl="0"/>
                      <a:r>
                        <a:rPr lang="en-US" dirty="0"/>
                        <a:t>Vasodilators</a:t>
                      </a:r>
                      <a:endParaRPr lang="ar-SA" dirty="0"/>
                    </a:p>
                  </a:txBody>
                  <a:tcPr anchor="ctr"/>
                </a:tc>
                <a:extLst>
                  <a:ext uri="{0D108BD9-81ED-4DB2-BD59-A6C34878D82A}">
                    <a16:rowId xmlns:a16="http://schemas.microsoft.com/office/drawing/2014/main" val="10000"/>
                  </a:ext>
                </a:extLst>
              </a:tr>
              <a:tr h="1458552">
                <a:tc>
                  <a:txBody>
                    <a:bodyPr/>
                    <a:lstStyle/>
                    <a:p>
                      <a:pPr algn="l" rtl="0"/>
                      <a:r>
                        <a:rPr lang="en-US" dirty="0"/>
                        <a:t>Severe hypotension</a:t>
                      </a:r>
                      <a:endParaRPr lang="ar-SA" dirty="0"/>
                    </a:p>
                  </a:txBody>
                  <a:tcPr/>
                </a:tc>
                <a:tc gridSpan="5">
                  <a:txBody>
                    <a:bodyPr/>
                    <a:lstStyle/>
                    <a:p>
                      <a:pPr algn="l" rtl="0"/>
                      <a:r>
                        <a:rPr lang="en-US" dirty="0"/>
                        <a:t>Hypotension, reflex tachycardia, palpitation, angina, </a:t>
                      </a:r>
                      <a:r>
                        <a:rPr lang="en-US" baseline="0" dirty="0"/>
                        <a:t>salt and water retention  ( edema)</a:t>
                      </a:r>
                      <a:endParaRPr lang="ar-SA" dirty="0"/>
                    </a:p>
                  </a:txBody>
                  <a:tcPr/>
                </a:tc>
                <a:tc hMerge="1">
                  <a:txBody>
                    <a:bodyPr/>
                    <a:lstStyle/>
                    <a:p>
                      <a:pPr rtl="1"/>
                      <a:endParaRPr lang="ar-SA" dirty="0"/>
                    </a:p>
                  </a:txBody>
                  <a:tcPr/>
                </a:tc>
                <a:tc hMerge="1">
                  <a:txBody>
                    <a:bodyPr/>
                    <a:lstStyle/>
                    <a:p>
                      <a:pPr rtl="1"/>
                      <a:endParaRPr lang="ar-SA"/>
                    </a:p>
                  </a:txBody>
                  <a:tcPr/>
                </a:tc>
                <a:tc hMerge="1">
                  <a:txBody>
                    <a:bodyPr/>
                    <a:lstStyle/>
                    <a:p>
                      <a:pPr algn="l" rtl="0"/>
                      <a:endParaRPr lang="ar-SA" dirty="0"/>
                    </a:p>
                  </a:txBody>
                  <a:tcPr/>
                </a:tc>
                <a:tc hMerge="1">
                  <a:txBody>
                    <a:bodyPr/>
                    <a:lstStyle/>
                    <a:p>
                      <a:pPr rtl="1"/>
                      <a:endParaRPr lang="ar-SA"/>
                    </a:p>
                  </a:txBody>
                  <a:tcPr/>
                </a:tc>
                <a:tc>
                  <a:txBody>
                    <a:bodyPr/>
                    <a:lstStyle/>
                    <a:p>
                      <a:pPr algn="l" rtl="0"/>
                      <a:endParaRPr lang="en-US" b="1" dirty="0">
                        <a:solidFill>
                          <a:schemeClr val="accent6">
                            <a:lumMod val="75000"/>
                          </a:schemeClr>
                        </a:solidFill>
                      </a:endParaRPr>
                    </a:p>
                    <a:p>
                      <a:pPr algn="l" rtl="0"/>
                      <a:endParaRPr lang="en-US" b="1" dirty="0">
                        <a:solidFill>
                          <a:schemeClr val="accent6">
                            <a:lumMod val="75000"/>
                          </a:schemeClr>
                        </a:solidFill>
                      </a:endParaRPr>
                    </a:p>
                    <a:p>
                      <a:pPr algn="l" rtl="0"/>
                      <a:endParaRPr lang="en-US" b="1" dirty="0">
                        <a:solidFill>
                          <a:schemeClr val="accent6">
                            <a:lumMod val="75000"/>
                          </a:schemeClr>
                        </a:solidFill>
                      </a:endParaRPr>
                    </a:p>
                    <a:p>
                      <a:pPr algn="l" rtl="0"/>
                      <a:r>
                        <a:rPr lang="en-US" b="1" dirty="0">
                          <a:solidFill>
                            <a:schemeClr val="accent6">
                              <a:lumMod val="75000"/>
                            </a:schemeClr>
                          </a:solidFill>
                        </a:rPr>
                        <a:t>Adverse effects</a:t>
                      </a:r>
                      <a:endParaRPr lang="ar-SA" b="1" dirty="0">
                        <a:solidFill>
                          <a:schemeClr val="accent6">
                            <a:lumMod val="75000"/>
                          </a:schemeClr>
                        </a:solidFill>
                      </a:endParaRPr>
                    </a:p>
                  </a:txBody>
                  <a:tcPr/>
                </a:tc>
                <a:extLst>
                  <a:ext uri="{0D108BD9-81ED-4DB2-BD59-A6C34878D82A}">
                    <a16:rowId xmlns:a16="http://schemas.microsoft.com/office/drawing/2014/main" val="10001"/>
                  </a:ext>
                </a:extLst>
              </a:tr>
              <a:tr h="2642143">
                <a:tc>
                  <a:txBody>
                    <a:bodyPr/>
                    <a:lstStyle/>
                    <a:p>
                      <a:pPr algn="l" rtl="0"/>
                      <a:r>
                        <a:rPr lang="en-US" dirty="0"/>
                        <a:t>1.Methemoglobin during infusion</a:t>
                      </a:r>
                    </a:p>
                    <a:p>
                      <a:pPr algn="l" rtl="0"/>
                      <a:r>
                        <a:rPr lang="en-US" dirty="0"/>
                        <a:t>2. Cyanide toxicity</a:t>
                      </a:r>
                    </a:p>
                    <a:p>
                      <a:pPr algn="l" rtl="0"/>
                      <a:r>
                        <a:rPr lang="en-US" dirty="0"/>
                        <a:t>3. Thiocyanate toxicity </a:t>
                      </a:r>
                    </a:p>
                    <a:p>
                      <a:pPr algn="l" rtl="0"/>
                      <a:endParaRPr lang="ar-SA" dirty="0"/>
                    </a:p>
                  </a:txBody>
                  <a:tcPr/>
                </a:tc>
                <a:tc gridSpan="2">
                  <a:txBody>
                    <a:bodyPr/>
                    <a:lstStyle/>
                    <a:p>
                      <a:pPr algn="l" rtl="0"/>
                      <a:r>
                        <a:rPr lang="en-US" dirty="0"/>
                        <a:t>Inhibit insulin release from </a:t>
                      </a:r>
                      <a:r>
                        <a:rPr lang="el-GR" dirty="0"/>
                        <a:t>β</a:t>
                      </a:r>
                      <a:r>
                        <a:rPr lang="en-US" dirty="0"/>
                        <a:t> cells of the pancreas  causing hyperglycemia</a:t>
                      </a:r>
                    </a:p>
                    <a:p>
                      <a:pPr algn="l" rtl="0"/>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Contraindicated in diabetics</a:t>
                      </a:r>
                      <a:endParaRPr lang="ar-SA" dirty="0"/>
                    </a:p>
                    <a:p>
                      <a:pPr algn="l" rtl="0"/>
                      <a:endParaRPr lang="ar-SA" dirty="0"/>
                    </a:p>
                  </a:txBody>
                  <a:tcPr/>
                </a:tc>
                <a:tc hMerge="1">
                  <a:txBody>
                    <a:bodyPr/>
                    <a:lstStyle/>
                    <a:p>
                      <a:pPr algn="l" rtl="0"/>
                      <a:endParaRPr lang="ar-SA" dirty="0"/>
                    </a:p>
                  </a:txBody>
                  <a:tcPr/>
                </a:tc>
                <a:tc gridSpan="2">
                  <a:txBody>
                    <a:bodyPr/>
                    <a:lstStyle/>
                    <a:p>
                      <a:pPr algn="l" rtl="0"/>
                      <a:r>
                        <a:rPr lang="en-US" dirty="0"/>
                        <a:t>Hypertrichosis.</a:t>
                      </a:r>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r>
                        <a:rPr lang="en-US" dirty="0"/>
                        <a:t>Contraindicated in females</a:t>
                      </a:r>
                      <a:endParaRPr lang="ar-SA" dirty="0"/>
                    </a:p>
                  </a:txBody>
                  <a:tcPr/>
                </a:tc>
                <a:tc hMerge="1">
                  <a:txBody>
                    <a:bodyPr/>
                    <a:lstStyle/>
                    <a:p>
                      <a:pPr algn="l" rtl="0"/>
                      <a:endParaRPr lang="ar-SA" dirty="0"/>
                    </a:p>
                  </a:txBody>
                  <a:tcPr/>
                </a:tc>
                <a:tc>
                  <a:txBody>
                    <a:bodyPr/>
                    <a:lstStyle/>
                    <a:p>
                      <a:pPr algn="l" rtl="0"/>
                      <a:r>
                        <a:rPr lang="en-US" dirty="0"/>
                        <a:t> lupus erythematosus like syndrome</a:t>
                      </a:r>
                      <a:endParaRPr lang="ar-SA" dirty="0"/>
                    </a:p>
                  </a:txBody>
                  <a:tcPr/>
                </a:tc>
                <a:tc>
                  <a:txBody>
                    <a:bodyPr/>
                    <a:lstStyle/>
                    <a:p>
                      <a:pPr algn="l" rtl="0"/>
                      <a:r>
                        <a:rPr lang="en-US" b="1" dirty="0">
                          <a:solidFill>
                            <a:schemeClr val="accent6">
                              <a:lumMod val="75000"/>
                            </a:schemeClr>
                          </a:solidFill>
                        </a:rPr>
                        <a:t>Specific adverse effects</a:t>
                      </a:r>
                      <a:endParaRPr lang="ar-SA" b="1" dirty="0">
                        <a:solidFill>
                          <a:schemeClr val="accent6">
                            <a:lumMod val="75000"/>
                          </a:schemeClr>
                        </a:solidFill>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78855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3B48-C155-47CA-B50A-75227A9C0781}"/>
              </a:ext>
            </a:extLst>
          </p:cNvPr>
          <p:cNvSpPr>
            <a:spLocks noGrp="1"/>
          </p:cNvSpPr>
          <p:nvPr>
            <p:ph type="title"/>
          </p:nvPr>
        </p:nvSpPr>
        <p:spPr>
          <a:xfrm>
            <a:off x="337526" y="81816"/>
            <a:ext cx="10058400" cy="1609344"/>
          </a:xfrm>
        </p:spPr>
        <p:txBody>
          <a:bodyPr/>
          <a:lstStyle/>
          <a:p>
            <a:r>
              <a:rPr lang="en-GB" dirty="0"/>
              <a:t>Antihypertensive drugs</a:t>
            </a:r>
          </a:p>
        </p:txBody>
      </p:sp>
      <p:sp>
        <p:nvSpPr>
          <p:cNvPr id="3" name="Content Placeholder 2">
            <a:extLst>
              <a:ext uri="{FF2B5EF4-FFF2-40B4-BE49-F238E27FC236}">
                <a16:creationId xmlns:a16="http://schemas.microsoft.com/office/drawing/2014/main" id="{CE4B2119-002F-4CFA-A278-A38059FD6358}"/>
              </a:ext>
            </a:extLst>
          </p:cNvPr>
          <p:cNvSpPr>
            <a:spLocks noGrp="1"/>
          </p:cNvSpPr>
          <p:nvPr>
            <p:ph idx="1"/>
          </p:nvPr>
        </p:nvSpPr>
        <p:spPr>
          <a:xfrm>
            <a:off x="295049" y="1346577"/>
            <a:ext cx="11189905" cy="4050792"/>
          </a:xfrm>
        </p:spPr>
        <p:txBody>
          <a:bodyPr/>
          <a:lstStyle/>
          <a:p>
            <a:pPr marL="0" indent="0">
              <a:buNone/>
            </a:pPr>
            <a:r>
              <a:rPr lang="en-GB" sz="3200" b="1" dirty="0">
                <a:solidFill>
                  <a:srgbClr val="C00000"/>
                </a:solidFill>
              </a:rPr>
              <a:t>5) Sympatholytic Drugs</a:t>
            </a:r>
          </a:p>
          <a:p>
            <a:pPr marL="0" indent="0">
              <a:buNone/>
            </a:pPr>
            <a:endParaRPr lang="en-GB" sz="3200" b="1" dirty="0">
              <a:solidFill>
                <a:srgbClr val="C00000"/>
              </a:solidFill>
            </a:endParaRPr>
          </a:p>
        </p:txBody>
      </p:sp>
      <p:graphicFrame>
        <p:nvGraphicFramePr>
          <p:cNvPr id="5" name="Diagram 4">
            <a:extLst>
              <a:ext uri="{FF2B5EF4-FFF2-40B4-BE49-F238E27FC236}">
                <a16:creationId xmlns:a16="http://schemas.microsoft.com/office/drawing/2014/main" id="{D3428E94-80E4-4E57-8FD4-6775C4860BFF}"/>
              </a:ext>
            </a:extLst>
          </p:cNvPr>
          <p:cNvGraphicFramePr/>
          <p:nvPr>
            <p:extLst>
              <p:ext uri="{D42A27DB-BD31-4B8C-83A1-F6EECF244321}">
                <p14:modId xmlns:p14="http://schemas.microsoft.com/office/powerpoint/2010/main" val="3574928146"/>
              </p:ext>
            </p:extLst>
          </p:nvPr>
        </p:nvGraphicFramePr>
        <p:xfrm>
          <a:off x="458614" y="1925075"/>
          <a:ext cx="9816223" cy="39625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5885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3B48-C155-47CA-B50A-75227A9C0781}"/>
              </a:ext>
            </a:extLst>
          </p:cNvPr>
          <p:cNvSpPr>
            <a:spLocks noGrp="1"/>
          </p:cNvSpPr>
          <p:nvPr>
            <p:ph type="title"/>
          </p:nvPr>
        </p:nvSpPr>
        <p:spPr>
          <a:xfrm>
            <a:off x="337526" y="81816"/>
            <a:ext cx="10058400" cy="1609344"/>
          </a:xfrm>
        </p:spPr>
        <p:txBody>
          <a:bodyPr/>
          <a:lstStyle/>
          <a:p>
            <a:r>
              <a:rPr lang="en-GB" dirty="0"/>
              <a:t>Antihypertensive drugs</a:t>
            </a:r>
          </a:p>
        </p:txBody>
      </p:sp>
      <p:sp>
        <p:nvSpPr>
          <p:cNvPr id="3" name="Content Placeholder 2">
            <a:extLst>
              <a:ext uri="{FF2B5EF4-FFF2-40B4-BE49-F238E27FC236}">
                <a16:creationId xmlns:a16="http://schemas.microsoft.com/office/drawing/2014/main" id="{CE4B2119-002F-4CFA-A278-A38059FD6358}"/>
              </a:ext>
            </a:extLst>
          </p:cNvPr>
          <p:cNvSpPr>
            <a:spLocks noGrp="1"/>
          </p:cNvSpPr>
          <p:nvPr>
            <p:ph idx="1"/>
          </p:nvPr>
        </p:nvSpPr>
        <p:spPr>
          <a:xfrm>
            <a:off x="295049" y="1346577"/>
            <a:ext cx="11189905" cy="4050792"/>
          </a:xfrm>
        </p:spPr>
        <p:txBody>
          <a:bodyPr/>
          <a:lstStyle/>
          <a:p>
            <a:pPr marL="0" indent="0">
              <a:buNone/>
            </a:pPr>
            <a:r>
              <a:rPr lang="en-GB" sz="3200" b="1" dirty="0">
                <a:solidFill>
                  <a:srgbClr val="C00000"/>
                </a:solidFill>
              </a:rPr>
              <a:t>5) Sympatholytic Drugs</a:t>
            </a:r>
          </a:p>
          <a:p>
            <a:pPr marL="0" indent="0">
              <a:buNone/>
            </a:pPr>
            <a:endParaRPr lang="en-GB" sz="3200" b="1" dirty="0">
              <a:solidFill>
                <a:srgbClr val="C00000"/>
              </a:solidFill>
            </a:endParaRPr>
          </a:p>
        </p:txBody>
      </p:sp>
      <p:graphicFrame>
        <p:nvGraphicFramePr>
          <p:cNvPr id="9" name="Diagram 8">
            <a:extLst>
              <a:ext uri="{FF2B5EF4-FFF2-40B4-BE49-F238E27FC236}">
                <a16:creationId xmlns:a16="http://schemas.microsoft.com/office/drawing/2014/main" id="{A5947F8B-6488-4869-B9B9-EE1FC400A9D4}"/>
              </a:ext>
            </a:extLst>
          </p:cNvPr>
          <p:cNvGraphicFramePr/>
          <p:nvPr>
            <p:extLst>
              <p:ext uri="{D42A27DB-BD31-4B8C-83A1-F6EECF244321}">
                <p14:modId xmlns:p14="http://schemas.microsoft.com/office/powerpoint/2010/main" val="2006437983"/>
              </p:ext>
            </p:extLst>
          </p:nvPr>
        </p:nvGraphicFramePr>
        <p:xfrm>
          <a:off x="295049" y="2117375"/>
          <a:ext cx="11601901" cy="4204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5361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3B48-C155-47CA-B50A-75227A9C0781}"/>
              </a:ext>
            </a:extLst>
          </p:cNvPr>
          <p:cNvSpPr>
            <a:spLocks noGrp="1"/>
          </p:cNvSpPr>
          <p:nvPr>
            <p:ph type="title"/>
          </p:nvPr>
        </p:nvSpPr>
        <p:spPr>
          <a:xfrm>
            <a:off x="337526" y="81816"/>
            <a:ext cx="10058400" cy="1609344"/>
          </a:xfrm>
        </p:spPr>
        <p:txBody>
          <a:bodyPr/>
          <a:lstStyle/>
          <a:p>
            <a:r>
              <a:rPr lang="en-GB" dirty="0"/>
              <a:t>Antihypertensive drugs</a:t>
            </a:r>
          </a:p>
        </p:txBody>
      </p:sp>
      <p:sp>
        <p:nvSpPr>
          <p:cNvPr id="3" name="Content Placeholder 2">
            <a:extLst>
              <a:ext uri="{FF2B5EF4-FFF2-40B4-BE49-F238E27FC236}">
                <a16:creationId xmlns:a16="http://schemas.microsoft.com/office/drawing/2014/main" id="{CE4B2119-002F-4CFA-A278-A38059FD6358}"/>
              </a:ext>
            </a:extLst>
          </p:cNvPr>
          <p:cNvSpPr>
            <a:spLocks noGrp="1"/>
          </p:cNvSpPr>
          <p:nvPr>
            <p:ph idx="1"/>
          </p:nvPr>
        </p:nvSpPr>
        <p:spPr>
          <a:xfrm>
            <a:off x="295049" y="1346577"/>
            <a:ext cx="11189905" cy="4050792"/>
          </a:xfrm>
        </p:spPr>
        <p:txBody>
          <a:bodyPr/>
          <a:lstStyle/>
          <a:p>
            <a:pPr marL="0" indent="0">
              <a:buNone/>
            </a:pPr>
            <a:r>
              <a:rPr lang="en-GB" sz="3200" b="1" dirty="0">
                <a:solidFill>
                  <a:srgbClr val="C00000"/>
                </a:solidFill>
              </a:rPr>
              <a:t>5) Sympatholytic Drugs</a:t>
            </a:r>
          </a:p>
          <a:p>
            <a:pPr marL="0" indent="0">
              <a:buNone/>
            </a:pPr>
            <a:endParaRPr lang="en-GB" sz="3200" b="1" dirty="0">
              <a:solidFill>
                <a:srgbClr val="C00000"/>
              </a:solidFill>
            </a:endParaRPr>
          </a:p>
        </p:txBody>
      </p:sp>
      <p:graphicFrame>
        <p:nvGraphicFramePr>
          <p:cNvPr id="9" name="Diagram 8">
            <a:extLst>
              <a:ext uri="{FF2B5EF4-FFF2-40B4-BE49-F238E27FC236}">
                <a16:creationId xmlns:a16="http://schemas.microsoft.com/office/drawing/2014/main" id="{A5947F8B-6488-4869-B9B9-EE1FC400A9D4}"/>
              </a:ext>
            </a:extLst>
          </p:cNvPr>
          <p:cNvGraphicFramePr/>
          <p:nvPr>
            <p:extLst>
              <p:ext uri="{D42A27DB-BD31-4B8C-83A1-F6EECF244321}">
                <p14:modId xmlns:p14="http://schemas.microsoft.com/office/powerpoint/2010/main" val="2519043160"/>
              </p:ext>
            </p:extLst>
          </p:nvPr>
        </p:nvGraphicFramePr>
        <p:xfrm>
          <a:off x="295050" y="2117375"/>
          <a:ext cx="5312648" cy="4204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
            <a:extLst>
              <a:ext uri="{FF2B5EF4-FFF2-40B4-BE49-F238E27FC236}">
                <a16:creationId xmlns:a16="http://schemas.microsoft.com/office/drawing/2014/main" id="{91B70582-860A-4BAA-9290-5076970EF753}"/>
              </a:ext>
            </a:extLst>
          </p:cNvPr>
          <p:cNvPicPr>
            <a:picLocks noChangeAspect="1" noChangeArrowheads="1"/>
          </p:cNvPicPr>
          <p:nvPr/>
        </p:nvPicPr>
        <p:blipFill>
          <a:blip r:embed="rId7"/>
          <a:srcRect/>
          <a:stretch>
            <a:fillRect/>
          </a:stretch>
        </p:blipFill>
        <p:spPr bwMode="auto">
          <a:xfrm>
            <a:off x="5963482" y="1700491"/>
            <a:ext cx="5933468" cy="3922081"/>
          </a:xfrm>
          <a:prstGeom prst="rect">
            <a:avLst/>
          </a:prstGeom>
          <a:noFill/>
          <a:ln w="9525">
            <a:noFill/>
            <a:miter lim="800000"/>
            <a:headEnd/>
            <a:tailEnd/>
          </a:ln>
        </p:spPr>
      </p:pic>
    </p:spTree>
    <p:extLst>
      <p:ext uri="{BB962C8B-B14F-4D97-AF65-F5344CB8AC3E}">
        <p14:creationId xmlns:p14="http://schemas.microsoft.com/office/powerpoint/2010/main" val="21734421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3B48-C155-47CA-B50A-75227A9C0781}"/>
              </a:ext>
            </a:extLst>
          </p:cNvPr>
          <p:cNvSpPr>
            <a:spLocks noGrp="1"/>
          </p:cNvSpPr>
          <p:nvPr>
            <p:ph type="title"/>
          </p:nvPr>
        </p:nvSpPr>
        <p:spPr>
          <a:xfrm>
            <a:off x="337526" y="81816"/>
            <a:ext cx="10058400" cy="1609344"/>
          </a:xfrm>
        </p:spPr>
        <p:txBody>
          <a:bodyPr/>
          <a:lstStyle/>
          <a:p>
            <a:r>
              <a:rPr lang="en-GB" dirty="0"/>
              <a:t>Antihypertensive drugs</a:t>
            </a:r>
          </a:p>
        </p:txBody>
      </p:sp>
      <p:sp>
        <p:nvSpPr>
          <p:cNvPr id="3" name="Content Placeholder 2">
            <a:extLst>
              <a:ext uri="{FF2B5EF4-FFF2-40B4-BE49-F238E27FC236}">
                <a16:creationId xmlns:a16="http://schemas.microsoft.com/office/drawing/2014/main" id="{CE4B2119-002F-4CFA-A278-A38059FD6358}"/>
              </a:ext>
            </a:extLst>
          </p:cNvPr>
          <p:cNvSpPr>
            <a:spLocks noGrp="1"/>
          </p:cNvSpPr>
          <p:nvPr>
            <p:ph idx="1"/>
          </p:nvPr>
        </p:nvSpPr>
        <p:spPr>
          <a:xfrm>
            <a:off x="295049" y="1346577"/>
            <a:ext cx="11189905" cy="4050792"/>
          </a:xfrm>
        </p:spPr>
        <p:txBody>
          <a:bodyPr/>
          <a:lstStyle/>
          <a:p>
            <a:pPr marL="0" indent="0">
              <a:buNone/>
            </a:pPr>
            <a:r>
              <a:rPr lang="en-GB" sz="3200" b="1" dirty="0">
                <a:solidFill>
                  <a:srgbClr val="C00000"/>
                </a:solidFill>
              </a:rPr>
              <a:t>5) Sympatholytic Drugs</a:t>
            </a:r>
          </a:p>
          <a:p>
            <a:pPr marL="0" indent="0">
              <a:buNone/>
            </a:pPr>
            <a:endParaRPr lang="en-GB" sz="3200" b="1" dirty="0">
              <a:solidFill>
                <a:srgbClr val="C00000"/>
              </a:solidFill>
            </a:endParaRPr>
          </a:p>
        </p:txBody>
      </p:sp>
      <p:graphicFrame>
        <p:nvGraphicFramePr>
          <p:cNvPr id="9" name="Diagram 8">
            <a:extLst>
              <a:ext uri="{FF2B5EF4-FFF2-40B4-BE49-F238E27FC236}">
                <a16:creationId xmlns:a16="http://schemas.microsoft.com/office/drawing/2014/main" id="{A5947F8B-6488-4869-B9B9-EE1FC400A9D4}"/>
              </a:ext>
            </a:extLst>
          </p:cNvPr>
          <p:cNvGraphicFramePr/>
          <p:nvPr>
            <p:extLst>
              <p:ext uri="{D42A27DB-BD31-4B8C-83A1-F6EECF244321}">
                <p14:modId xmlns:p14="http://schemas.microsoft.com/office/powerpoint/2010/main" val="4071826388"/>
              </p:ext>
            </p:extLst>
          </p:nvPr>
        </p:nvGraphicFramePr>
        <p:xfrm>
          <a:off x="295050" y="2117375"/>
          <a:ext cx="10285864" cy="4204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8176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3B48-C155-47CA-B50A-75227A9C0781}"/>
              </a:ext>
            </a:extLst>
          </p:cNvPr>
          <p:cNvSpPr>
            <a:spLocks noGrp="1"/>
          </p:cNvSpPr>
          <p:nvPr>
            <p:ph type="title"/>
          </p:nvPr>
        </p:nvSpPr>
        <p:spPr>
          <a:xfrm>
            <a:off x="337526" y="81816"/>
            <a:ext cx="10058400" cy="1609344"/>
          </a:xfrm>
        </p:spPr>
        <p:txBody>
          <a:bodyPr/>
          <a:lstStyle/>
          <a:p>
            <a:r>
              <a:rPr lang="en-GB" dirty="0"/>
              <a:t>Antihypertensive drugs</a:t>
            </a:r>
          </a:p>
        </p:txBody>
      </p:sp>
      <p:sp>
        <p:nvSpPr>
          <p:cNvPr id="3" name="Content Placeholder 2">
            <a:extLst>
              <a:ext uri="{FF2B5EF4-FFF2-40B4-BE49-F238E27FC236}">
                <a16:creationId xmlns:a16="http://schemas.microsoft.com/office/drawing/2014/main" id="{CE4B2119-002F-4CFA-A278-A38059FD6358}"/>
              </a:ext>
            </a:extLst>
          </p:cNvPr>
          <p:cNvSpPr>
            <a:spLocks noGrp="1"/>
          </p:cNvSpPr>
          <p:nvPr>
            <p:ph idx="1"/>
          </p:nvPr>
        </p:nvSpPr>
        <p:spPr>
          <a:xfrm>
            <a:off x="295049" y="1346577"/>
            <a:ext cx="11189905" cy="4050792"/>
          </a:xfrm>
        </p:spPr>
        <p:txBody>
          <a:bodyPr/>
          <a:lstStyle/>
          <a:p>
            <a:pPr marL="0" indent="0">
              <a:buNone/>
            </a:pPr>
            <a:r>
              <a:rPr lang="en-GB" sz="3200" b="1" dirty="0">
                <a:solidFill>
                  <a:srgbClr val="C00000"/>
                </a:solidFill>
              </a:rPr>
              <a:t>5) Sympatholytic Drugs</a:t>
            </a:r>
          </a:p>
          <a:p>
            <a:pPr marL="0" indent="0">
              <a:buNone/>
            </a:pPr>
            <a:endParaRPr lang="en-GB" sz="3200" b="1" dirty="0">
              <a:solidFill>
                <a:srgbClr val="C00000"/>
              </a:solidFill>
            </a:endParaRPr>
          </a:p>
        </p:txBody>
      </p:sp>
      <p:graphicFrame>
        <p:nvGraphicFramePr>
          <p:cNvPr id="9" name="Diagram 8">
            <a:extLst>
              <a:ext uri="{FF2B5EF4-FFF2-40B4-BE49-F238E27FC236}">
                <a16:creationId xmlns:a16="http://schemas.microsoft.com/office/drawing/2014/main" id="{A5947F8B-6488-4869-B9B9-EE1FC400A9D4}"/>
              </a:ext>
            </a:extLst>
          </p:cNvPr>
          <p:cNvGraphicFramePr/>
          <p:nvPr>
            <p:extLst>
              <p:ext uri="{D42A27DB-BD31-4B8C-83A1-F6EECF244321}">
                <p14:modId xmlns:p14="http://schemas.microsoft.com/office/powerpoint/2010/main" val="3959063251"/>
              </p:ext>
            </p:extLst>
          </p:nvPr>
        </p:nvGraphicFramePr>
        <p:xfrm>
          <a:off x="295050" y="2117375"/>
          <a:ext cx="11310048" cy="4204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7328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3B48-C155-47CA-B50A-75227A9C0781}"/>
              </a:ext>
            </a:extLst>
          </p:cNvPr>
          <p:cNvSpPr>
            <a:spLocks noGrp="1"/>
          </p:cNvSpPr>
          <p:nvPr>
            <p:ph type="title"/>
          </p:nvPr>
        </p:nvSpPr>
        <p:spPr>
          <a:xfrm>
            <a:off x="337526" y="81816"/>
            <a:ext cx="10058400" cy="1609344"/>
          </a:xfrm>
        </p:spPr>
        <p:txBody>
          <a:bodyPr/>
          <a:lstStyle/>
          <a:p>
            <a:r>
              <a:rPr lang="en-GB" dirty="0"/>
              <a:t>Antihypertensive drugs</a:t>
            </a:r>
          </a:p>
        </p:txBody>
      </p:sp>
      <p:sp>
        <p:nvSpPr>
          <p:cNvPr id="3" name="Content Placeholder 2">
            <a:extLst>
              <a:ext uri="{FF2B5EF4-FFF2-40B4-BE49-F238E27FC236}">
                <a16:creationId xmlns:a16="http://schemas.microsoft.com/office/drawing/2014/main" id="{CE4B2119-002F-4CFA-A278-A38059FD6358}"/>
              </a:ext>
            </a:extLst>
          </p:cNvPr>
          <p:cNvSpPr>
            <a:spLocks noGrp="1"/>
          </p:cNvSpPr>
          <p:nvPr>
            <p:ph idx="1"/>
          </p:nvPr>
        </p:nvSpPr>
        <p:spPr>
          <a:xfrm>
            <a:off x="295049" y="1346577"/>
            <a:ext cx="11189905" cy="4050792"/>
          </a:xfrm>
        </p:spPr>
        <p:txBody>
          <a:bodyPr/>
          <a:lstStyle/>
          <a:p>
            <a:pPr marL="0" indent="0">
              <a:buNone/>
            </a:pPr>
            <a:r>
              <a:rPr lang="en-GB" sz="3200" b="1" dirty="0">
                <a:solidFill>
                  <a:srgbClr val="C00000"/>
                </a:solidFill>
              </a:rPr>
              <a:t>5) Sympatholytic Drugs</a:t>
            </a:r>
          </a:p>
          <a:p>
            <a:pPr marL="0" indent="0">
              <a:buNone/>
            </a:pPr>
            <a:endParaRPr lang="en-GB" sz="3200" b="1" dirty="0">
              <a:solidFill>
                <a:srgbClr val="C00000"/>
              </a:solidFill>
            </a:endParaRPr>
          </a:p>
        </p:txBody>
      </p:sp>
      <p:graphicFrame>
        <p:nvGraphicFramePr>
          <p:cNvPr id="9" name="Diagram 8">
            <a:extLst>
              <a:ext uri="{FF2B5EF4-FFF2-40B4-BE49-F238E27FC236}">
                <a16:creationId xmlns:a16="http://schemas.microsoft.com/office/drawing/2014/main" id="{A5947F8B-6488-4869-B9B9-EE1FC400A9D4}"/>
              </a:ext>
            </a:extLst>
          </p:cNvPr>
          <p:cNvGraphicFramePr/>
          <p:nvPr>
            <p:extLst>
              <p:ext uri="{D42A27DB-BD31-4B8C-83A1-F6EECF244321}">
                <p14:modId xmlns:p14="http://schemas.microsoft.com/office/powerpoint/2010/main" val="745582397"/>
              </p:ext>
            </p:extLst>
          </p:nvPr>
        </p:nvGraphicFramePr>
        <p:xfrm>
          <a:off x="295050" y="2117375"/>
          <a:ext cx="8410411" cy="1932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65B9B152-A31F-4E6C-B326-B0A3BEB665E3}"/>
              </a:ext>
            </a:extLst>
          </p:cNvPr>
          <p:cNvPicPr>
            <a:picLocks noChangeAspect="1"/>
          </p:cNvPicPr>
          <p:nvPr/>
        </p:nvPicPr>
        <p:blipFill>
          <a:blip r:embed="rId7"/>
          <a:stretch>
            <a:fillRect/>
          </a:stretch>
        </p:blipFill>
        <p:spPr>
          <a:xfrm>
            <a:off x="6615681" y="1847133"/>
            <a:ext cx="4651651" cy="4712616"/>
          </a:xfrm>
          <a:prstGeom prst="rect">
            <a:avLst/>
          </a:prstGeom>
        </p:spPr>
      </p:pic>
    </p:spTree>
    <p:extLst>
      <p:ext uri="{BB962C8B-B14F-4D97-AF65-F5344CB8AC3E}">
        <p14:creationId xmlns:p14="http://schemas.microsoft.com/office/powerpoint/2010/main" val="1956553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3B48-C155-47CA-B50A-75227A9C0781}"/>
              </a:ext>
            </a:extLst>
          </p:cNvPr>
          <p:cNvSpPr>
            <a:spLocks noGrp="1"/>
          </p:cNvSpPr>
          <p:nvPr>
            <p:ph type="title"/>
          </p:nvPr>
        </p:nvSpPr>
        <p:spPr>
          <a:xfrm>
            <a:off x="337526" y="81816"/>
            <a:ext cx="10058400" cy="1609344"/>
          </a:xfrm>
        </p:spPr>
        <p:txBody>
          <a:bodyPr/>
          <a:lstStyle/>
          <a:p>
            <a:r>
              <a:rPr lang="en-GB" dirty="0"/>
              <a:t>Antihypertensive drugs</a:t>
            </a:r>
          </a:p>
        </p:txBody>
      </p:sp>
      <p:sp>
        <p:nvSpPr>
          <p:cNvPr id="3" name="Content Placeholder 2">
            <a:extLst>
              <a:ext uri="{FF2B5EF4-FFF2-40B4-BE49-F238E27FC236}">
                <a16:creationId xmlns:a16="http://schemas.microsoft.com/office/drawing/2014/main" id="{CE4B2119-002F-4CFA-A278-A38059FD6358}"/>
              </a:ext>
            </a:extLst>
          </p:cNvPr>
          <p:cNvSpPr>
            <a:spLocks noGrp="1"/>
          </p:cNvSpPr>
          <p:nvPr>
            <p:ph idx="1"/>
          </p:nvPr>
        </p:nvSpPr>
        <p:spPr>
          <a:xfrm>
            <a:off x="295049" y="1346577"/>
            <a:ext cx="11189905" cy="4050792"/>
          </a:xfrm>
        </p:spPr>
        <p:txBody>
          <a:bodyPr/>
          <a:lstStyle/>
          <a:p>
            <a:pPr marL="0" indent="0">
              <a:buNone/>
            </a:pPr>
            <a:r>
              <a:rPr lang="en-GB" sz="3200" b="1" dirty="0">
                <a:solidFill>
                  <a:srgbClr val="C00000"/>
                </a:solidFill>
              </a:rPr>
              <a:t>5) Sympatholytic Drugs</a:t>
            </a:r>
          </a:p>
          <a:p>
            <a:pPr marL="0" indent="0">
              <a:buNone/>
            </a:pPr>
            <a:endParaRPr lang="en-GB" sz="3200" b="1" dirty="0">
              <a:solidFill>
                <a:srgbClr val="C00000"/>
              </a:solidFill>
            </a:endParaRPr>
          </a:p>
        </p:txBody>
      </p:sp>
      <p:graphicFrame>
        <p:nvGraphicFramePr>
          <p:cNvPr id="9" name="Diagram 8">
            <a:extLst>
              <a:ext uri="{FF2B5EF4-FFF2-40B4-BE49-F238E27FC236}">
                <a16:creationId xmlns:a16="http://schemas.microsoft.com/office/drawing/2014/main" id="{A5947F8B-6488-4869-B9B9-EE1FC400A9D4}"/>
              </a:ext>
            </a:extLst>
          </p:cNvPr>
          <p:cNvGraphicFramePr/>
          <p:nvPr>
            <p:extLst>
              <p:ext uri="{D42A27DB-BD31-4B8C-83A1-F6EECF244321}">
                <p14:modId xmlns:p14="http://schemas.microsoft.com/office/powerpoint/2010/main" val="1595488312"/>
              </p:ext>
            </p:extLst>
          </p:nvPr>
        </p:nvGraphicFramePr>
        <p:xfrm>
          <a:off x="295050" y="2117375"/>
          <a:ext cx="8410411" cy="4204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a:extLst>
              <a:ext uri="{FF2B5EF4-FFF2-40B4-BE49-F238E27FC236}">
                <a16:creationId xmlns:a16="http://schemas.microsoft.com/office/drawing/2014/main" id="{F6B290B8-8DC3-46C3-99A6-9A7073186705}"/>
              </a:ext>
            </a:extLst>
          </p:cNvPr>
          <p:cNvPicPr>
            <a:picLocks noChangeAspect="1" noChangeArrowheads="1"/>
          </p:cNvPicPr>
          <p:nvPr/>
        </p:nvPicPr>
        <p:blipFill>
          <a:blip r:embed="rId7"/>
          <a:srcRect/>
          <a:stretch>
            <a:fillRect/>
          </a:stretch>
        </p:blipFill>
        <p:spPr bwMode="auto">
          <a:xfrm>
            <a:off x="9039673" y="1960595"/>
            <a:ext cx="2977243" cy="3625473"/>
          </a:xfrm>
          <a:prstGeom prst="rect">
            <a:avLst/>
          </a:prstGeom>
          <a:noFill/>
          <a:ln w="9525">
            <a:noFill/>
            <a:miter lim="800000"/>
            <a:headEnd/>
            <a:tailEnd/>
          </a:ln>
        </p:spPr>
      </p:pic>
    </p:spTree>
    <p:extLst>
      <p:ext uri="{BB962C8B-B14F-4D97-AF65-F5344CB8AC3E}">
        <p14:creationId xmlns:p14="http://schemas.microsoft.com/office/powerpoint/2010/main" val="8883433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3B48-C155-47CA-B50A-75227A9C0781}"/>
              </a:ext>
            </a:extLst>
          </p:cNvPr>
          <p:cNvSpPr>
            <a:spLocks noGrp="1"/>
          </p:cNvSpPr>
          <p:nvPr>
            <p:ph type="title"/>
          </p:nvPr>
        </p:nvSpPr>
        <p:spPr>
          <a:xfrm>
            <a:off x="337526" y="81816"/>
            <a:ext cx="10058400" cy="1609344"/>
          </a:xfrm>
        </p:spPr>
        <p:txBody>
          <a:bodyPr/>
          <a:lstStyle/>
          <a:p>
            <a:r>
              <a:rPr lang="en-GB" dirty="0"/>
              <a:t>Antihypertensive drugs</a:t>
            </a:r>
          </a:p>
        </p:txBody>
      </p:sp>
      <p:sp>
        <p:nvSpPr>
          <p:cNvPr id="3" name="Content Placeholder 2">
            <a:extLst>
              <a:ext uri="{FF2B5EF4-FFF2-40B4-BE49-F238E27FC236}">
                <a16:creationId xmlns:a16="http://schemas.microsoft.com/office/drawing/2014/main" id="{CE4B2119-002F-4CFA-A278-A38059FD6358}"/>
              </a:ext>
            </a:extLst>
          </p:cNvPr>
          <p:cNvSpPr>
            <a:spLocks noGrp="1"/>
          </p:cNvSpPr>
          <p:nvPr>
            <p:ph idx="1"/>
          </p:nvPr>
        </p:nvSpPr>
        <p:spPr>
          <a:xfrm>
            <a:off x="295049" y="1346577"/>
            <a:ext cx="11189905" cy="4050792"/>
          </a:xfrm>
        </p:spPr>
        <p:txBody>
          <a:bodyPr/>
          <a:lstStyle/>
          <a:p>
            <a:pPr marL="0" indent="0">
              <a:buNone/>
            </a:pPr>
            <a:r>
              <a:rPr lang="en-GB" sz="3200" b="1" dirty="0">
                <a:solidFill>
                  <a:srgbClr val="C00000"/>
                </a:solidFill>
              </a:rPr>
              <a:t>5) Sympatholytic Drugs</a:t>
            </a:r>
          </a:p>
          <a:p>
            <a:pPr marL="0" indent="0">
              <a:buNone/>
            </a:pPr>
            <a:endParaRPr lang="en-GB" sz="3200" b="1" dirty="0">
              <a:solidFill>
                <a:srgbClr val="C00000"/>
              </a:solidFill>
            </a:endParaRPr>
          </a:p>
        </p:txBody>
      </p:sp>
      <p:graphicFrame>
        <p:nvGraphicFramePr>
          <p:cNvPr id="9" name="Diagram 8">
            <a:extLst>
              <a:ext uri="{FF2B5EF4-FFF2-40B4-BE49-F238E27FC236}">
                <a16:creationId xmlns:a16="http://schemas.microsoft.com/office/drawing/2014/main" id="{A5947F8B-6488-4869-B9B9-EE1FC400A9D4}"/>
              </a:ext>
            </a:extLst>
          </p:cNvPr>
          <p:cNvGraphicFramePr/>
          <p:nvPr>
            <p:extLst>
              <p:ext uri="{D42A27DB-BD31-4B8C-83A1-F6EECF244321}">
                <p14:modId xmlns:p14="http://schemas.microsoft.com/office/powerpoint/2010/main" val="2216653074"/>
              </p:ext>
            </p:extLst>
          </p:nvPr>
        </p:nvGraphicFramePr>
        <p:xfrm>
          <a:off x="295050" y="2117375"/>
          <a:ext cx="11189904" cy="4204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708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7622973" y="913393"/>
            <a:ext cx="1800945" cy="574950"/>
          </a:xfrm>
          <a:prstGeom prst="roundRect">
            <a:avLst/>
          </a:prstGeom>
          <a:noFill/>
          <a:ln w="57150">
            <a:no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u="sng" dirty="0">
                <a:ln w="0"/>
                <a:solidFill>
                  <a:srgbClr val="C00000"/>
                </a:solidFill>
                <a:effectLst>
                  <a:outerShdw blurRad="38100" dist="19050" dir="2700000" algn="tl" rotWithShape="0">
                    <a:schemeClr val="dk1">
                      <a:alpha val="40000"/>
                    </a:schemeClr>
                  </a:outerShdw>
                </a:effectLst>
                <a:latin typeface="Algerian" pitchFamily="82" charset="0"/>
              </a:rPr>
              <a:t>ILOS</a:t>
            </a:r>
          </a:p>
        </p:txBody>
      </p:sp>
      <p:sp>
        <p:nvSpPr>
          <p:cNvPr id="2" name="Title 1">
            <a:extLst>
              <a:ext uri="{FF2B5EF4-FFF2-40B4-BE49-F238E27FC236}">
                <a16:creationId xmlns:a16="http://schemas.microsoft.com/office/drawing/2014/main" id="{306D81A7-0053-4143-A1D5-5BC20D67D977}"/>
              </a:ext>
            </a:extLst>
          </p:cNvPr>
          <p:cNvSpPr>
            <a:spLocks noGrp="1"/>
          </p:cNvSpPr>
          <p:nvPr>
            <p:ph type="title"/>
          </p:nvPr>
        </p:nvSpPr>
        <p:spPr/>
        <p:txBody>
          <a:bodyPr/>
          <a:lstStyle/>
          <a:p>
            <a:r>
              <a:rPr lang="en-GB" dirty="0"/>
              <a:t>Anti-hypertensive drugs</a:t>
            </a:r>
          </a:p>
        </p:txBody>
      </p:sp>
      <p:graphicFrame>
        <p:nvGraphicFramePr>
          <p:cNvPr id="5126" name="Content Placeholder 2">
            <a:extLst>
              <a:ext uri="{FF2B5EF4-FFF2-40B4-BE49-F238E27FC236}">
                <a16:creationId xmlns:a16="http://schemas.microsoft.com/office/drawing/2014/main" id="{E895AC44-6FBD-4253-A73D-BF40D0387A09}"/>
              </a:ext>
            </a:extLst>
          </p:cNvPr>
          <p:cNvGraphicFramePr>
            <a:graphicFrameLocks noGrp="1"/>
          </p:cNvGraphicFramePr>
          <p:nvPr>
            <p:ph idx="1"/>
            <p:extLst>
              <p:ext uri="{D42A27DB-BD31-4B8C-83A1-F6EECF244321}">
                <p14:modId xmlns:p14="http://schemas.microsoft.com/office/powerpoint/2010/main" val="1685009215"/>
              </p:ext>
            </p:extLst>
          </p:nvPr>
        </p:nvGraphicFramePr>
        <p:xfrm>
          <a:off x="1063751" y="2093976"/>
          <a:ext cx="9780915" cy="405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Shape, square&#10;&#10;Description automatically generated">
            <a:extLst>
              <a:ext uri="{FF2B5EF4-FFF2-40B4-BE49-F238E27FC236}">
                <a16:creationId xmlns:a16="http://schemas.microsoft.com/office/drawing/2014/main" id="{FF17DCAD-A2C9-4363-BDD8-AFA7BFB15435}"/>
              </a:ext>
            </a:extLst>
          </p:cNvPr>
          <p:cNvPicPr>
            <a:picLocks noChangeAspect="1"/>
          </p:cNvPicPr>
          <p:nvPr/>
        </p:nvPicPr>
        <p:blipFill>
          <a:blip r:embed="rId7"/>
          <a:stretch>
            <a:fillRect/>
          </a:stretch>
        </p:blipFill>
        <p:spPr>
          <a:xfrm>
            <a:off x="10844667" y="0"/>
            <a:ext cx="1347333" cy="1694835"/>
          </a:xfrm>
          <a:prstGeom prst="rect">
            <a:avLst/>
          </a:prstGeom>
        </p:spPr>
      </p:pic>
      <p:pic>
        <p:nvPicPr>
          <p:cNvPr id="17" name="Picture 7" descr="conduct">
            <a:extLst>
              <a:ext uri="{FF2B5EF4-FFF2-40B4-BE49-F238E27FC236}">
                <a16:creationId xmlns:a16="http://schemas.microsoft.com/office/drawing/2014/main" id="{92213CB9-678F-4596-8013-F3D4DB29EB9D}"/>
              </a:ext>
            </a:extLst>
          </p:cNvPr>
          <p:cNvPicPr>
            <a:picLocks noChangeAspect="1" noChangeArrowheads="1" noCrop="1"/>
          </p:cNvPicPr>
          <p:nvPr/>
        </p:nvPicPr>
        <p:blipFill>
          <a:blip r:embed="rId8"/>
          <a:srcRect/>
          <a:stretch>
            <a:fillRect/>
          </a:stretch>
        </p:blipFill>
        <p:spPr>
          <a:xfrm>
            <a:off x="11025038" y="161617"/>
            <a:ext cx="986589" cy="1371599"/>
          </a:xfrm>
          <a:prstGeom prst="rect">
            <a:avLst/>
          </a:prstGeom>
          <a:noFill/>
          <a:ln/>
        </p:spPr>
      </p:pic>
    </p:spTree>
    <p:extLst>
      <p:ext uri="{BB962C8B-B14F-4D97-AF65-F5344CB8AC3E}">
        <p14:creationId xmlns:p14="http://schemas.microsoft.com/office/powerpoint/2010/main" val="4261236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75A83F-A79B-44EA-B8BD-A97F04F4AD11}"/>
              </a:ext>
            </a:extLst>
          </p:cNvPr>
          <p:cNvSpPr>
            <a:spLocks noGrp="1"/>
          </p:cNvSpPr>
          <p:nvPr>
            <p:ph type="ctrTitle"/>
          </p:nvPr>
        </p:nvSpPr>
        <p:spPr>
          <a:xfrm>
            <a:off x="6556100" y="1360493"/>
            <a:ext cx="4972511" cy="3106732"/>
          </a:xfrm>
        </p:spPr>
        <p:txBody>
          <a:bodyPr anchor="b">
            <a:normAutofit/>
          </a:bodyPr>
          <a:lstStyle/>
          <a:p>
            <a:r>
              <a:rPr lang="en-GB" sz="7200"/>
              <a:t>Clinical Case</a:t>
            </a:r>
          </a:p>
        </p:txBody>
      </p:sp>
      <p:sp>
        <p:nvSpPr>
          <p:cNvPr id="3" name="Subtitle 2">
            <a:extLst>
              <a:ext uri="{FF2B5EF4-FFF2-40B4-BE49-F238E27FC236}">
                <a16:creationId xmlns:a16="http://schemas.microsoft.com/office/drawing/2014/main" id="{C2C4919D-D2E8-490D-8B4D-E5A1D8EBC14E}"/>
              </a:ext>
            </a:extLst>
          </p:cNvPr>
          <p:cNvSpPr>
            <a:spLocks noGrp="1"/>
          </p:cNvSpPr>
          <p:nvPr>
            <p:ph type="subTitle" idx="1"/>
          </p:nvPr>
        </p:nvSpPr>
        <p:spPr>
          <a:xfrm>
            <a:off x="6556100" y="4687316"/>
            <a:ext cx="4972512" cy="1517088"/>
          </a:xfrm>
        </p:spPr>
        <p:txBody>
          <a:bodyPr>
            <a:normAutofit/>
          </a:bodyPr>
          <a:lstStyle/>
          <a:p>
            <a:endParaRPr lang="en-GB"/>
          </a:p>
        </p:txBody>
      </p:sp>
      <p:pic>
        <p:nvPicPr>
          <p:cNvPr id="4" name="Picture 3">
            <a:extLst>
              <a:ext uri="{FF2B5EF4-FFF2-40B4-BE49-F238E27FC236}">
                <a16:creationId xmlns:a16="http://schemas.microsoft.com/office/drawing/2014/main" id="{4575E42B-A540-407C-A377-31B3B5DADFB8}"/>
              </a:ext>
            </a:extLst>
          </p:cNvPr>
          <p:cNvPicPr>
            <a:picLocks noChangeAspect="1" noChangeArrowheads="1"/>
          </p:cNvPicPr>
          <p:nvPr/>
        </p:nvPicPr>
        <p:blipFill rotWithShape="1">
          <a:blip r:embed="rId2"/>
          <a:srcRect l="13778" r="23782" b="1"/>
          <a:stretch/>
        </p:blipFill>
        <p:spPr bwMode="auto">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noFill/>
        </p:spPr>
      </p:pic>
      <p:sp>
        <p:nvSpPr>
          <p:cNvPr id="11" name="Freeform: Shape 10">
            <a:extLst>
              <a:ext uri="{FF2B5EF4-FFF2-40B4-BE49-F238E27FC236}">
                <a16:creationId xmlns:a16="http://schemas.microsoft.com/office/drawing/2014/main" id="{0060CE1A-A2ED-43AC-857D-05822177F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8"/>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Tree>
    <p:extLst>
      <p:ext uri="{BB962C8B-B14F-4D97-AF65-F5344CB8AC3E}">
        <p14:creationId xmlns:p14="http://schemas.microsoft.com/office/powerpoint/2010/main" val="380350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9769" y="1492898"/>
            <a:ext cx="11513507" cy="4683968"/>
          </a:xfrm>
          <a:prstGeom prst="roundRect">
            <a:avLst/>
          </a:prstGeom>
          <a:solidFill>
            <a:srgbClr val="FFFFFF"/>
          </a:solidFill>
          <a:ln w="57150">
            <a:solidFill>
              <a:srgbClr val="C0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noFill/>
            </a:endParaRPr>
          </a:p>
        </p:txBody>
      </p:sp>
      <p:sp>
        <p:nvSpPr>
          <p:cNvPr id="123906" name="Rectangle 2"/>
          <p:cNvSpPr>
            <a:spLocks noChangeArrowheads="1"/>
          </p:cNvSpPr>
          <p:nvPr/>
        </p:nvSpPr>
        <p:spPr bwMode="auto">
          <a:xfrm>
            <a:off x="426723" y="1672954"/>
            <a:ext cx="11012608"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defTabSz="914400" fontAlgn="base">
              <a:spcBef>
                <a:spcPct val="0"/>
              </a:spcBef>
              <a:spcAft>
                <a:spcPct val="0"/>
              </a:spcAft>
            </a:pPr>
            <a:r>
              <a:rPr lang="en-US" sz="2400" dirty="0">
                <a:ln w="0"/>
                <a:latin typeface="Times New Roman"/>
                <a:cs typeface="Times New Roman"/>
              </a:rPr>
              <a:t>Osman a 51-year-old man (95 Kg weight, 176 cm tall) is referred for further evaluation of his BP. He is a computer engineer and has a past history of type 2 diabetes for 5 years and high BP for 12 years. His somatic complaints include fatigue and dry mouth. He has no known history of hypertension target-organ damage, and his medications are listed in the accompanying table. He has no remarkable family history other than hypertension in both parents. His examination was otherwise unremarkable (including normal heart sounds and no peripheral edema), aside from mild arteriolar narrowing in the fundus.  His seated BP was 156/90 mmHg and 158/90 mmHg in the right arm (similar to the left arm), with a regular heart rate of 70 beats/min. His BP did not change on standing. His urinalysis showed an unremarkable dipstick evaluation. The patient was suspected as having drug-resistant hypertension.</a:t>
            </a:r>
          </a:p>
        </p:txBody>
      </p:sp>
      <p:pic>
        <p:nvPicPr>
          <p:cNvPr id="102403" name="Picture 3"/>
          <p:cNvPicPr>
            <a:picLocks noChangeAspect="1" noChangeArrowheads="1"/>
          </p:cNvPicPr>
          <p:nvPr/>
        </p:nvPicPr>
        <p:blipFill>
          <a:blip r:embed="rId2"/>
          <a:srcRect/>
          <a:stretch>
            <a:fillRect/>
          </a:stretch>
        </p:blipFill>
        <p:spPr bwMode="auto">
          <a:xfrm>
            <a:off x="3823374" y="82966"/>
            <a:ext cx="817437" cy="690465"/>
          </a:xfrm>
          <a:prstGeom prst="rect">
            <a:avLst/>
          </a:prstGeom>
          <a:noFill/>
          <a:ln w="9525">
            <a:noFill/>
            <a:miter lim="800000"/>
            <a:headEnd/>
            <a:tailEnd/>
          </a:ln>
        </p:spPr>
      </p:pic>
      <p:sp>
        <p:nvSpPr>
          <p:cNvPr id="2" name="Title 1">
            <a:extLst>
              <a:ext uri="{FF2B5EF4-FFF2-40B4-BE49-F238E27FC236}">
                <a16:creationId xmlns:a16="http://schemas.microsoft.com/office/drawing/2014/main" id="{A7888FA8-9418-4269-81E8-5E5BA741D999}"/>
              </a:ext>
            </a:extLst>
          </p:cNvPr>
          <p:cNvSpPr>
            <a:spLocks noGrp="1"/>
          </p:cNvSpPr>
          <p:nvPr>
            <p:ph type="title"/>
          </p:nvPr>
        </p:nvSpPr>
        <p:spPr>
          <a:xfrm>
            <a:off x="89769" y="129619"/>
            <a:ext cx="10058400" cy="1609344"/>
          </a:xfrm>
        </p:spPr>
        <p:txBody>
          <a:bodyPr/>
          <a:lstStyle/>
          <a:p>
            <a:r>
              <a:rPr lang="en-GB" dirty="0"/>
              <a:t>Clinical case</a:t>
            </a:r>
            <a:br>
              <a:rPr lang="en-GB" dirty="0"/>
            </a:br>
            <a:endParaRPr lang="en-GB" dirty="0"/>
          </a:p>
        </p:txBody>
      </p:sp>
    </p:spTree>
    <p:extLst>
      <p:ext uri="{BB962C8B-B14F-4D97-AF65-F5344CB8AC3E}">
        <p14:creationId xmlns:p14="http://schemas.microsoft.com/office/powerpoint/2010/main" val="42612368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1122193267"/>
              </p:ext>
            </p:extLst>
          </p:nvPr>
        </p:nvGraphicFramePr>
        <p:xfrm>
          <a:off x="2877847" y="1115362"/>
          <a:ext cx="8669914" cy="4807204"/>
        </p:xfrm>
        <a:graphic>
          <a:graphicData uri="http://schemas.openxmlformats.org/drawingml/2006/table">
            <a:tbl>
              <a:tblPr>
                <a:tableStyleId>{9DCAF9ED-07DC-4A11-8D7F-57B35C25682E}</a:tableStyleId>
              </a:tblPr>
              <a:tblGrid>
                <a:gridCol w="4744728">
                  <a:extLst>
                    <a:ext uri="{9D8B030D-6E8A-4147-A177-3AD203B41FA5}">
                      <a16:colId xmlns:a16="http://schemas.microsoft.com/office/drawing/2014/main" val="20000"/>
                    </a:ext>
                  </a:extLst>
                </a:gridCol>
                <a:gridCol w="1897892">
                  <a:extLst>
                    <a:ext uri="{9D8B030D-6E8A-4147-A177-3AD203B41FA5}">
                      <a16:colId xmlns:a16="http://schemas.microsoft.com/office/drawing/2014/main" val="20001"/>
                    </a:ext>
                  </a:extLst>
                </a:gridCol>
                <a:gridCol w="2027294">
                  <a:extLst>
                    <a:ext uri="{9D8B030D-6E8A-4147-A177-3AD203B41FA5}">
                      <a16:colId xmlns:a16="http://schemas.microsoft.com/office/drawing/2014/main" val="20002"/>
                    </a:ext>
                  </a:extLst>
                </a:gridCol>
              </a:tblGrid>
              <a:tr h="435228">
                <a:tc>
                  <a:txBody>
                    <a:bodyPr/>
                    <a:lstStyle/>
                    <a:p>
                      <a:pPr marL="0" marR="0" algn="ctr">
                        <a:lnSpc>
                          <a:spcPct val="115000"/>
                        </a:lnSpc>
                        <a:spcBef>
                          <a:spcPts val="0"/>
                        </a:spcBef>
                        <a:spcAft>
                          <a:spcPts val="1000"/>
                        </a:spcAft>
                      </a:pPr>
                      <a:r>
                        <a:rPr kumimoji="0" lang="en-US" sz="2400" b="1" u="none" strike="noStrike" kern="1200" cap="none" normalizeH="0" baseline="0" dirty="0">
                          <a:ln>
                            <a:noFill/>
                          </a:ln>
                          <a:solidFill>
                            <a:srgbClr val="C00000"/>
                          </a:solidFill>
                          <a:effectLst>
                            <a:outerShdw blurRad="38100" dist="38100" dir="2700000" algn="tl">
                              <a:srgbClr val="000000">
                                <a:alpha val="43137"/>
                              </a:srgbClr>
                            </a:outerShdw>
                          </a:effectLst>
                        </a:rPr>
                        <a:t>Name</a:t>
                      </a:r>
                      <a:endParaRPr kumimoji="0" lang="en-US" sz="2400" b="1" i="0" u="none" strike="noStrike" kern="1200" cap="none" normalizeH="0" baseline="0" dirty="0">
                        <a:ln>
                          <a:noFill/>
                        </a:ln>
                        <a:solidFill>
                          <a:srgbClr val="C000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endParaRPr>
                    </a:p>
                  </a:txBody>
                  <a:tcPr marL="47329" marR="47329" marT="0" marB="0"/>
                </a:tc>
                <a:tc>
                  <a:txBody>
                    <a:bodyPr/>
                    <a:lstStyle/>
                    <a:p>
                      <a:pPr marL="0" marR="0" algn="ctr">
                        <a:lnSpc>
                          <a:spcPct val="115000"/>
                        </a:lnSpc>
                        <a:spcBef>
                          <a:spcPts val="0"/>
                        </a:spcBef>
                        <a:spcAft>
                          <a:spcPts val="1000"/>
                        </a:spcAft>
                      </a:pPr>
                      <a:r>
                        <a:rPr kumimoji="0" lang="en-US" sz="2400" b="1" u="none" strike="noStrike" kern="1200" cap="none" normalizeH="0" baseline="0" dirty="0">
                          <a:ln>
                            <a:noFill/>
                          </a:ln>
                          <a:solidFill>
                            <a:srgbClr val="C00000"/>
                          </a:solidFill>
                          <a:effectLst>
                            <a:outerShdw blurRad="38100" dist="38100" dir="2700000" algn="tl">
                              <a:srgbClr val="000000">
                                <a:alpha val="43137"/>
                              </a:srgbClr>
                            </a:outerShdw>
                          </a:effectLst>
                        </a:rPr>
                        <a:t>Dose</a:t>
                      </a:r>
                      <a:endParaRPr kumimoji="0" lang="en-US" sz="2400" b="1" i="0" u="none" strike="noStrike" kern="1200" cap="none" normalizeH="0" baseline="0" dirty="0">
                        <a:ln>
                          <a:noFill/>
                        </a:ln>
                        <a:solidFill>
                          <a:srgbClr val="C000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endParaRPr>
                    </a:p>
                  </a:txBody>
                  <a:tcPr marL="47329" marR="47329" marT="0" marB="0"/>
                </a:tc>
                <a:tc>
                  <a:txBody>
                    <a:bodyPr/>
                    <a:lstStyle/>
                    <a:p>
                      <a:pPr marL="0" marR="0" algn="ctr">
                        <a:lnSpc>
                          <a:spcPct val="115000"/>
                        </a:lnSpc>
                        <a:spcBef>
                          <a:spcPts val="0"/>
                        </a:spcBef>
                        <a:spcAft>
                          <a:spcPts val="1000"/>
                        </a:spcAft>
                      </a:pPr>
                      <a:r>
                        <a:rPr kumimoji="0" lang="en-US" sz="2400" b="1" u="none" strike="noStrike" kern="1200" cap="none" normalizeH="0" baseline="0" dirty="0">
                          <a:ln>
                            <a:noFill/>
                          </a:ln>
                          <a:solidFill>
                            <a:srgbClr val="C00000"/>
                          </a:solidFill>
                          <a:effectLst>
                            <a:outerShdw blurRad="38100" dist="38100" dir="2700000" algn="tl">
                              <a:srgbClr val="000000">
                                <a:alpha val="43137"/>
                              </a:srgbClr>
                            </a:outerShdw>
                          </a:effectLst>
                        </a:rPr>
                        <a:t>Frequency</a:t>
                      </a:r>
                      <a:endParaRPr kumimoji="0" lang="en-US" sz="2400" b="1" i="0" u="none" strike="noStrike" kern="1200" cap="none" normalizeH="0" baseline="0" dirty="0">
                        <a:ln>
                          <a:noFill/>
                        </a:ln>
                        <a:solidFill>
                          <a:srgbClr val="C000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endParaRPr>
                    </a:p>
                  </a:txBody>
                  <a:tcPr marL="47329" marR="47329" marT="0" marB="0"/>
                </a:tc>
                <a:extLst>
                  <a:ext uri="{0D108BD9-81ED-4DB2-BD59-A6C34878D82A}">
                    <a16:rowId xmlns:a16="http://schemas.microsoft.com/office/drawing/2014/main" val="10000"/>
                  </a:ext>
                </a:extLst>
              </a:tr>
              <a:tr h="437198">
                <a:tc>
                  <a:txBody>
                    <a:bodyPr/>
                    <a:lstStyle/>
                    <a:p>
                      <a:pPr marL="0" marR="0">
                        <a:lnSpc>
                          <a:spcPct val="115000"/>
                        </a:lnSpc>
                        <a:spcBef>
                          <a:spcPts val="0"/>
                        </a:spcBef>
                        <a:spcAft>
                          <a:spcPts val="1000"/>
                        </a:spcAft>
                      </a:pPr>
                      <a:r>
                        <a:rPr kumimoji="0" lang="en-US" sz="2400" b="1" u="none" strike="noStrike" kern="1200" cap="none" normalizeH="0" baseline="0" dirty="0">
                          <a:ln>
                            <a:noFill/>
                          </a:ln>
                          <a:solidFill>
                            <a:schemeClr val="tx1"/>
                          </a:solidFill>
                          <a:effectLst/>
                        </a:rPr>
                        <a:t>Hydrochlorothiazide</a:t>
                      </a:r>
                      <a:endParaRPr kumimoji="0" lang="en-US" sz="24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47329" marR="47329" marT="0" marB="0"/>
                </a:tc>
                <a:tc>
                  <a:txBody>
                    <a:bodyPr/>
                    <a:lstStyle/>
                    <a:p>
                      <a:pPr marL="0" marR="0">
                        <a:lnSpc>
                          <a:spcPct val="115000"/>
                        </a:lnSpc>
                        <a:spcBef>
                          <a:spcPts val="0"/>
                        </a:spcBef>
                        <a:spcAft>
                          <a:spcPts val="1000"/>
                        </a:spcAft>
                      </a:pPr>
                      <a:r>
                        <a:rPr kumimoji="0" lang="en-US" sz="2400" b="1" u="none" strike="noStrike" kern="1200" cap="none" normalizeH="0" baseline="0" dirty="0">
                          <a:ln>
                            <a:noFill/>
                          </a:ln>
                          <a:solidFill>
                            <a:schemeClr val="tx1"/>
                          </a:solidFill>
                          <a:effectLst/>
                        </a:rPr>
                        <a:t>25mg</a:t>
                      </a:r>
                      <a:endParaRPr kumimoji="0" lang="en-US" sz="24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47329" marR="47329" marT="0" marB="0"/>
                </a:tc>
                <a:tc>
                  <a:txBody>
                    <a:bodyPr/>
                    <a:lstStyle/>
                    <a:p>
                      <a:pPr marL="0" marR="0">
                        <a:lnSpc>
                          <a:spcPct val="115000"/>
                        </a:lnSpc>
                        <a:spcBef>
                          <a:spcPts val="0"/>
                        </a:spcBef>
                        <a:spcAft>
                          <a:spcPts val="1000"/>
                        </a:spcAft>
                      </a:pPr>
                      <a:r>
                        <a:rPr kumimoji="0" lang="en-US" sz="2400" b="1" u="none" strike="noStrike" kern="1200" cap="none" normalizeH="0" baseline="0" dirty="0">
                          <a:ln>
                            <a:noFill/>
                          </a:ln>
                          <a:solidFill>
                            <a:schemeClr val="tx1"/>
                          </a:solidFill>
                          <a:effectLst/>
                        </a:rPr>
                        <a:t>Daily</a:t>
                      </a:r>
                      <a:endParaRPr kumimoji="0" lang="en-US" sz="24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47329" marR="47329" marT="0" marB="0"/>
                </a:tc>
                <a:extLst>
                  <a:ext uri="{0D108BD9-81ED-4DB2-BD59-A6C34878D82A}">
                    <a16:rowId xmlns:a16="http://schemas.microsoft.com/office/drawing/2014/main" val="10001"/>
                  </a:ext>
                </a:extLst>
              </a:tr>
              <a:tr h="5829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kern="1200" cap="none" normalizeH="0" baseline="0" dirty="0" err="1">
                          <a:ln>
                            <a:noFill/>
                          </a:ln>
                          <a:solidFill>
                            <a:schemeClr val="tx1"/>
                          </a:solidFill>
                          <a:effectLst/>
                        </a:rPr>
                        <a:t>Valsartan</a:t>
                      </a:r>
                      <a:endParaRPr kumimoji="0" lang="en-US" sz="24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47329" marR="47329" marT="0"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kern="1200" cap="none" normalizeH="0" baseline="0" dirty="0">
                          <a:ln>
                            <a:noFill/>
                          </a:ln>
                          <a:solidFill>
                            <a:schemeClr val="tx1"/>
                          </a:solidFill>
                          <a:effectLst/>
                        </a:rPr>
                        <a:t>160mg</a:t>
                      </a:r>
                      <a:endParaRPr kumimoji="0" lang="en-US" sz="24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47329" marR="47329" marT="0"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kern="1200" cap="none" normalizeH="0" baseline="0" dirty="0">
                          <a:ln>
                            <a:noFill/>
                          </a:ln>
                          <a:solidFill>
                            <a:schemeClr val="tx1"/>
                          </a:solidFill>
                          <a:effectLst/>
                        </a:rPr>
                        <a:t>Daily</a:t>
                      </a:r>
                      <a:endParaRPr kumimoji="0" lang="en-US" sz="24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47329" marR="47329" marT="0" marB="0"/>
                </a:tc>
                <a:extLst>
                  <a:ext uri="{0D108BD9-81ED-4DB2-BD59-A6C34878D82A}">
                    <a16:rowId xmlns:a16="http://schemas.microsoft.com/office/drawing/2014/main" val="10002"/>
                  </a:ext>
                </a:extLst>
              </a:tr>
              <a:tr h="5829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kern="1200" cap="none" normalizeH="0" baseline="0" dirty="0" err="1">
                          <a:ln>
                            <a:noFill/>
                          </a:ln>
                          <a:solidFill>
                            <a:schemeClr val="tx1"/>
                          </a:solidFill>
                          <a:effectLst/>
                        </a:rPr>
                        <a:t>Diltiazem</a:t>
                      </a:r>
                      <a:r>
                        <a:rPr kumimoji="0" lang="en-US" sz="2400" b="1" u="none" strike="noStrike" kern="1200" cap="none" normalizeH="0" baseline="0" dirty="0">
                          <a:ln>
                            <a:noFill/>
                          </a:ln>
                          <a:solidFill>
                            <a:schemeClr val="tx1"/>
                          </a:solidFill>
                          <a:effectLst/>
                        </a:rPr>
                        <a:t>, long-acting</a:t>
                      </a:r>
                      <a:endParaRPr kumimoji="0" lang="en-US" sz="24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47329" marR="47329" marT="0"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kern="1200" cap="none" normalizeH="0" baseline="0" dirty="0">
                          <a:ln>
                            <a:noFill/>
                          </a:ln>
                          <a:solidFill>
                            <a:schemeClr val="tx1"/>
                          </a:solidFill>
                          <a:effectLst/>
                        </a:rPr>
                        <a:t>300mg</a:t>
                      </a:r>
                      <a:endParaRPr kumimoji="0" lang="en-US" sz="24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47329" marR="47329" marT="0"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kern="1200" cap="none" normalizeH="0" baseline="0" dirty="0">
                          <a:ln>
                            <a:noFill/>
                          </a:ln>
                          <a:solidFill>
                            <a:schemeClr val="tx1"/>
                          </a:solidFill>
                          <a:effectLst/>
                        </a:rPr>
                        <a:t>Daily</a:t>
                      </a:r>
                      <a:endParaRPr kumimoji="0" lang="en-US" sz="24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47329" marR="47329" marT="0" marB="0"/>
                </a:tc>
                <a:extLst>
                  <a:ext uri="{0D108BD9-81ED-4DB2-BD59-A6C34878D82A}">
                    <a16:rowId xmlns:a16="http://schemas.microsoft.com/office/drawing/2014/main" val="10003"/>
                  </a:ext>
                </a:extLst>
              </a:tr>
              <a:tr h="5829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kern="1200" cap="none" normalizeH="0" baseline="0" dirty="0">
                          <a:ln>
                            <a:noFill/>
                          </a:ln>
                          <a:solidFill>
                            <a:schemeClr val="tx1"/>
                          </a:solidFill>
                          <a:effectLst/>
                        </a:rPr>
                        <a:t>Clonidine</a:t>
                      </a:r>
                      <a:endParaRPr kumimoji="0" lang="en-US" sz="24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47329" marR="47329" marT="0"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kern="1200" cap="none" normalizeH="0" baseline="0" dirty="0">
                          <a:ln>
                            <a:noFill/>
                          </a:ln>
                          <a:solidFill>
                            <a:schemeClr val="tx1"/>
                          </a:solidFill>
                          <a:effectLst/>
                        </a:rPr>
                        <a:t>0.2mg</a:t>
                      </a:r>
                      <a:endParaRPr kumimoji="0" lang="en-US" sz="24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47329" marR="47329" marT="0"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kern="1200" cap="none" normalizeH="0" baseline="0" dirty="0">
                          <a:ln>
                            <a:noFill/>
                          </a:ln>
                          <a:solidFill>
                            <a:schemeClr val="tx1"/>
                          </a:solidFill>
                          <a:effectLst/>
                        </a:rPr>
                        <a:t>Twice daily</a:t>
                      </a:r>
                      <a:endParaRPr kumimoji="0" lang="en-US" sz="24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47329" marR="47329" marT="0" marB="0"/>
                </a:tc>
                <a:extLst>
                  <a:ext uri="{0D108BD9-81ED-4DB2-BD59-A6C34878D82A}">
                    <a16:rowId xmlns:a16="http://schemas.microsoft.com/office/drawing/2014/main" val="10004"/>
                  </a:ext>
                </a:extLst>
              </a:tr>
              <a:tr h="5829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kern="1200" cap="none" normalizeH="0" baseline="0" dirty="0">
                          <a:ln>
                            <a:noFill/>
                          </a:ln>
                          <a:solidFill>
                            <a:schemeClr val="tx1"/>
                          </a:solidFill>
                          <a:effectLst/>
                        </a:rPr>
                        <a:t>Metoprolol, long acting</a:t>
                      </a:r>
                      <a:endParaRPr kumimoji="0" lang="en-US" sz="24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47329" marR="47329" marT="0"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kern="1200" cap="none" normalizeH="0" baseline="0" dirty="0">
                          <a:ln>
                            <a:noFill/>
                          </a:ln>
                          <a:solidFill>
                            <a:schemeClr val="tx1"/>
                          </a:solidFill>
                          <a:effectLst/>
                        </a:rPr>
                        <a:t>100mg</a:t>
                      </a:r>
                      <a:endParaRPr kumimoji="0" lang="en-US" sz="24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47329" marR="47329" marT="0"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kern="1200" cap="none" normalizeH="0" baseline="0" dirty="0">
                          <a:ln>
                            <a:noFill/>
                          </a:ln>
                          <a:solidFill>
                            <a:schemeClr val="tx1"/>
                          </a:solidFill>
                          <a:effectLst/>
                        </a:rPr>
                        <a:t>Daily</a:t>
                      </a:r>
                      <a:endParaRPr kumimoji="0" lang="en-US" sz="24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47329" marR="47329" marT="0" marB="0"/>
                </a:tc>
                <a:extLst>
                  <a:ext uri="{0D108BD9-81ED-4DB2-BD59-A6C34878D82A}">
                    <a16:rowId xmlns:a16="http://schemas.microsoft.com/office/drawing/2014/main" val="10005"/>
                  </a:ext>
                </a:extLst>
              </a:tr>
              <a:tr h="4371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kern="1200" cap="none" normalizeH="0" baseline="0" dirty="0">
                          <a:ln>
                            <a:noFill/>
                          </a:ln>
                          <a:solidFill>
                            <a:schemeClr val="tx1"/>
                          </a:solidFill>
                          <a:effectLst/>
                        </a:rPr>
                        <a:t>Simvastatin</a:t>
                      </a:r>
                      <a:endParaRPr kumimoji="0" lang="en-US" sz="24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47329" marR="47329" marT="0"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kern="1200" cap="none" normalizeH="0" baseline="0" dirty="0">
                          <a:ln>
                            <a:noFill/>
                          </a:ln>
                          <a:solidFill>
                            <a:schemeClr val="tx1"/>
                          </a:solidFill>
                          <a:effectLst/>
                        </a:rPr>
                        <a:t>40mg</a:t>
                      </a:r>
                      <a:endParaRPr kumimoji="0" lang="en-US" sz="24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47329" marR="47329" marT="0"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kern="1200" cap="none" normalizeH="0" baseline="0" dirty="0">
                          <a:ln>
                            <a:noFill/>
                          </a:ln>
                          <a:solidFill>
                            <a:schemeClr val="tx1"/>
                          </a:solidFill>
                          <a:effectLst/>
                        </a:rPr>
                        <a:t>Daily</a:t>
                      </a:r>
                      <a:endParaRPr kumimoji="0" lang="en-US" sz="24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47329" marR="47329" marT="0" marB="0"/>
                </a:tc>
                <a:extLst>
                  <a:ext uri="{0D108BD9-81ED-4DB2-BD59-A6C34878D82A}">
                    <a16:rowId xmlns:a16="http://schemas.microsoft.com/office/drawing/2014/main" val="10006"/>
                  </a:ext>
                </a:extLst>
              </a:tr>
              <a:tr h="5829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kern="1200" cap="none" normalizeH="0" baseline="0" dirty="0">
                          <a:ln>
                            <a:noFill/>
                          </a:ln>
                          <a:solidFill>
                            <a:schemeClr val="tx1"/>
                          </a:solidFill>
                          <a:effectLst/>
                        </a:rPr>
                        <a:t>Fenofibrate</a:t>
                      </a:r>
                      <a:endParaRPr kumimoji="0" lang="en-US" sz="24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47329" marR="47329" marT="0"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kern="1200" cap="none" normalizeH="0" baseline="0" dirty="0">
                          <a:ln>
                            <a:noFill/>
                          </a:ln>
                          <a:solidFill>
                            <a:schemeClr val="tx1"/>
                          </a:solidFill>
                          <a:effectLst/>
                        </a:rPr>
                        <a:t>145mg</a:t>
                      </a:r>
                      <a:endParaRPr kumimoji="0" lang="en-US" sz="24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47329" marR="47329" marT="0"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kern="1200" cap="none" normalizeH="0" baseline="0" dirty="0">
                          <a:ln>
                            <a:noFill/>
                          </a:ln>
                          <a:solidFill>
                            <a:schemeClr val="tx1"/>
                          </a:solidFill>
                          <a:effectLst/>
                        </a:rPr>
                        <a:t>Daily</a:t>
                      </a:r>
                      <a:endParaRPr kumimoji="0" lang="en-US" sz="24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47329" marR="47329" marT="0" marB="0"/>
                </a:tc>
                <a:extLst>
                  <a:ext uri="{0D108BD9-81ED-4DB2-BD59-A6C34878D82A}">
                    <a16:rowId xmlns:a16="http://schemas.microsoft.com/office/drawing/2014/main" val="10007"/>
                  </a:ext>
                </a:extLst>
              </a:tr>
              <a:tr h="5829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kern="1200" cap="none" normalizeH="0" baseline="0" dirty="0">
                          <a:ln>
                            <a:noFill/>
                          </a:ln>
                          <a:solidFill>
                            <a:schemeClr val="tx1"/>
                          </a:solidFill>
                          <a:effectLst/>
                        </a:rPr>
                        <a:t>Metformin</a:t>
                      </a:r>
                      <a:endParaRPr kumimoji="0" lang="en-US" sz="24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47329" marR="47329" marT="0"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kern="1200" cap="none" normalizeH="0" baseline="0" dirty="0">
                          <a:ln>
                            <a:noFill/>
                          </a:ln>
                          <a:solidFill>
                            <a:schemeClr val="tx1"/>
                          </a:solidFill>
                          <a:effectLst/>
                        </a:rPr>
                        <a:t>1g</a:t>
                      </a:r>
                      <a:endParaRPr kumimoji="0" lang="en-US" sz="24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47329" marR="47329" marT="0"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kern="1200" cap="none" normalizeH="0" baseline="0" dirty="0">
                          <a:ln>
                            <a:noFill/>
                          </a:ln>
                          <a:solidFill>
                            <a:schemeClr val="tx1"/>
                          </a:solidFill>
                          <a:effectLst/>
                        </a:rPr>
                        <a:t>Twice daily</a:t>
                      </a:r>
                      <a:endParaRPr kumimoji="0" lang="en-US" sz="24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47329" marR="47329" marT="0" marB="0"/>
                </a:tc>
                <a:extLst>
                  <a:ext uri="{0D108BD9-81ED-4DB2-BD59-A6C34878D82A}">
                    <a16:rowId xmlns:a16="http://schemas.microsoft.com/office/drawing/2014/main" val="10008"/>
                  </a:ext>
                </a:extLst>
              </a:tr>
            </a:tbl>
          </a:graphicData>
        </a:graphic>
      </p:graphicFrame>
      <p:pic>
        <p:nvPicPr>
          <p:cNvPr id="102403" name="Picture 3"/>
          <p:cNvPicPr>
            <a:picLocks noChangeAspect="1" noChangeArrowheads="1"/>
          </p:cNvPicPr>
          <p:nvPr/>
        </p:nvPicPr>
        <p:blipFill>
          <a:blip r:embed="rId2"/>
          <a:srcRect/>
          <a:stretch>
            <a:fillRect/>
          </a:stretch>
        </p:blipFill>
        <p:spPr bwMode="auto">
          <a:xfrm>
            <a:off x="3823374" y="129619"/>
            <a:ext cx="817437" cy="690465"/>
          </a:xfrm>
          <a:prstGeom prst="rect">
            <a:avLst/>
          </a:prstGeom>
          <a:noFill/>
          <a:ln w="9525">
            <a:noFill/>
            <a:miter lim="800000"/>
            <a:headEnd/>
            <a:tailEnd/>
          </a:ln>
        </p:spPr>
      </p:pic>
      <p:sp>
        <p:nvSpPr>
          <p:cNvPr id="2" name="Title 1">
            <a:extLst>
              <a:ext uri="{FF2B5EF4-FFF2-40B4-BE49-F238E27FC236}">
                <a16:creationId xmlns:a16="http://schemas.microsoft.com/office/drawing/2014/main" id="{A7888FA8-9418-4269-81E8-5E5BA741D999}"/>
              </a:ext>
            </a:extLst>
          </p:cNvPr>
          <p:cNvSpPr>
            <a:spLocks noGrp="1"/>
          </p:cNvSpPr>
          <p:nvPr>
            <p:ph type="title"/>
          </p:nvPr>
        </p:nvSpPr>
        <p:spPr>
          <a:xfrm>
            <a:off x="89769" y="129619"/>
            <a:ext cx="10058400" cy="1609344"/>
          </a:xfrm>
        </p:spPr>
        <p:txBody>
          <a:bodyPr/>
          <a:lstStyle/>
          <a:p>
            <a:r>
              <a:rPr lang="en-GB" dirty="0"/>
              <a:t>Clinical case</a:t>
            </a:r>
            <a:br>
              <a:rPr lang="en-GB" dirty="0"/>
            </a:br>
            <a:endParaRPr lang="en-GB" dirty="0"/>
          </a:p>
        </p:txBody>
      </p:sp>
      <p:sp>
        <p:nvSpPr>
          <p:cNvPr id="3" name="TextBox 2">
            <a:extLst>
              <a:ext uri="{FF2B5EF4-FFF2-40B4-BE49-F238E27FC236}">
                <a16:creationId xmlns:a16="http://schemas.microsoft.com/office/drawing/2014/main" id="{C5A70CCE-2B0D-4A89-B78D-31A24DCE31A1}"/>
              </a:ext>
            </a:extLst>
          </p:cNvPr>
          <p:cNvSpPr txBox="1"/>
          <p:nvPr/>
        </p:nvSpPr>
        <p:spPr>
          <a:xfrm>
            <a:off x="1232874" y="1508130"/>
            <a:ext cx="1435008" cy="461665"/>
          </a:xfrm>
          <a:prstGeom prst="rect">
            <a:avLst/>
          </a:prstGeom>
          <a:noFill/>
        </p:spPr>
        <p:txBody>
          <a:bodyPr wrap="none" rtlCol="0">
            <a:spAutoFit/>
          </a:bodyPr>
          <a:lstStyle/>
          <a:p>
            <a:r>
              <a:rPr lang="en-GB" sz="2400" b="1" dirty="0"/>
              <a:t>Diuretic</a:t>
            </a:r>
            <a:endParaRPr lang="en-GB" b="1" dirty="0"/>
          </a:p>
        </p:txBody>
      </p:sp>
      <p:sp>
        <p:nvSpPr>
          <p:cNvPr id="13" name="TextBox 12">
            <a:extLst>
              <a:ext uri="{FF2B5EF4-FFF2-40B4-BE49-F238E27FC236}">
                <a16:creationId xmlns:a16="http://schemas.microsoft.com/office/drawing/2014/main" id="{6C4B11FC-0ED6-405C-B893-C18B78A62E0E}"/>
              </a:ext>
            </a:extLst>
          </p:cNvPr>
          <p:cNvSpPr txBox="1"/>
          <p:nvPr/>
        </p:nvSpPr>
        <p:spPr>
          <a:xfrm>
            <a:off x="1531032" y="2015985"/>
            <a:ext cx="838691" cy="461665"/>
          </a:xfrm>
          <a:prstGeom prst="rect">
            <a:avLst/>
          </a:prstGeom>
          <a:noFill/>
        </p:spPr>
        <p:txBody>
          <a:bodyPr wrap="none" rtlCol="0">
            <a:spAutoFit/>
          </a:bodyPr>
          <a:lstStyle/>
          <a:p>
            <a:r>
              <a:rPr lang="en-GB" sz="2400" b="1" dirty="0"/>
              <a:t>ARB</a:t>
            </a:r>
            <a:endParaRPr lang="en-GB" b="1" dirty="0"/>
          </a:p>
        </p:txBody>
      </p:sp>
      <p:sp>
        <p:nvSpPr>
          <p:cNvPr id="14" name="TextBox 13">
            <a:extLst>
              <a:ext uri="{FF2B5EF4-FFF2-40B4-BE49-F238E27FC236}">
                <a16:creationId xmlns:a16="http://schemas.microsoft.com/office/drawing/2014/main" id="{96DFCE85-FE63-42A0-AC0B-0A7E5019900B}"/>
              </a:ext>
            </a:extLst>
          </p:cNvPr>
          <p:cNvSpPr txBox="1"/>
          <p:nvPr/>
        </p:nvSpPr>
        <p:spPr>
          <a:xfrm>
            <a:off x="1431645" y="2552298"/>
            <a:ext cx="1037463" cy="461665"/>
          </a:xfrm>
          <a:prstGeom prst="rect">
            <a:avLst/>
          </a:prstGeom>
          <a:noFill/>
        </p:spPr>
        <p:txBody>
          <a:bodyPr wrap="none" rtlCol="0">
            <a:spAutoFit/>
          </a:bodyPr>
          <a:lstStyle/>
          <a:p>
            <a:r>
              <a:rPr lang="en-GB" sz="2400" b="1" dirty="0"/>
              <a:t>CCBs</a:t>
            </a:r>
            <a:endParaRPr lang="en-GB" b="1" dirty="0"/>
          </a:p>
        </p:txBody>
      </p:sp>
      <p:sp>
        <p:nvSpPr>
          <p:cNvPr id="15" name="TextBox 14">
            <a:extLst>
              <a:ext uri="{FF2B5EF4-FFF2-40B4-BE49-F238E27FC236}">
                <a16:creationId xmlns:a16="http://schemas.microsoft.com/office/drawing/2014/main" id="{8586E90D-9294-4998-9328-C8F294FE4DFB}"/>
              </a:ext>
            </a:extLst>
          </p:cNvPr>
          <p:cNvSpPr txBox="1"/>
          <p:nvPr/>
        </p:nvSpPr>
        <p:spPr>
          <a:xfrm>
            <a:off x="1015395" y="3158893"/>
            <a:ext cx="1757469" cy="461665"/>
          </a:xfrm>
          <a:prstGeom prst="rect">
            <a:avLst/>
          </a:prstGeom>
          <a:noFill/>
        </p:spPr>
        <p:txBody>
          <a:bodyPr wrap="none" rtlCol="0">
            <a:spAutoFit/>
          </a:bodyPr>
          <a:lstStyle/>
          <a:p>
            <a:r>
              <a:rPr lang="el-GR" sz="2400" b="1" dirty="0">
                <a:cs typeface="Times New Roman" panose="02020603050405020304" pitchFamily="18" charset="0"/>
              </a:rPr>
              <a:t>α</a:t>
            </a:r>
            <a:r>
              <a:rPr lang="en-GB" sz="2400" b="1" dirty="0">
                <a:cs typeface="Times New Roman" panose="02020603050405020304" pitchFamily="18" charset="0"/>
              </a:rPr>
              <a:t>2-agonist</a:t>
            </a:r>
            <a:endParaRPr lang="en-GB" sz="2400" b="1" dirty="0"/>
          </a:p>
        </p:txBody>
      </p:sp>
      <p:sp>
        <p:nvSpPr>
          <p:cNvPr id="16" name="TextBox 15">
            <a:extLst>
              <a:ext uri="{FF2B5EF4-FFF2-40B4-BE49-F238E27FC236}">
                <a16:creationId xmlns:a16="http://schemas.microsoft.com/office/drawing/2014/main" id="{7ABFFD22-4C25-4B0E-8B08-767E0365945E}"/>
              </a:ext>
            </a:extLst>
          </p:cNvPr>
          <p:cNvSpPr txBox="1"/>
          <p:nvPr/>
        </p:nvSpPr>
        <p:spPr>
          <a:xfrm>
            <a:off x="1141853" y="3755978"/>
            <a:ext cx="1617046" cy="461665"/>
          </a:xfrm>
          <a:prstGeom prst="rect">
            <a:avLst/>
          </a:prstGeom>
          <a:noFill/>
        </p:spPr>
        <p:txBody>
          <a:bodyPr wrap="none" rtlCol="0">
            <a:spAutoFit/>
          </a:bodyPr>
          <a:lstStyle/>
          <a:p>
            <a:r>
              <a:rPr lang="el-GR" sz="2400" b="1" dirty="0">
                <a:cs typeface="Calibri" panose="020F0502020204030204" pitchFamily="34" charset="0"/>
              </a:rPr>
              <a:t>β</a:t>
            </a:r>
            <a:r>
              <a:rPr lang="en-GB" sz="2400" b="1" dirty="0">
                <a:cs typeface="Calibri" panose="020F0502020204030204" pitchFamily="34" charset="0"/>
              </a:rPr>
              <a:t>-blocker</a:t>
            </a:r>
            <a:endParaRPr lang="en-GB" b="1" dirty="0"/>
          </a:p>
        </p:txBody>
      </p:sp>
    </p:spTree>
    <p:extLst>
      <p:ext uri="{BB962C8B-B14F-4D97-AF65-F5344CB8AC3E}">
        <p14:creationId xmlns:p14="http://schemas.microsoft.com/office/powerpoint/2010/main" val="318805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03105" y="1446245"/>
            <a:ext cx="11513507" cy="4683968"/>
          </a:xfrm>
          <a:prstGeom prst="roundRect">
            <a:avLst/>
          </a:prstGeom>
          <a:solidFill>
            <a:srgbClr val="FFFFFF"/>
          </a:solidFill>
          <a:ln w="57150">
            <a:solidFill>
              <a:srgbClr val="C0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noFill/>
            </a:endParaRPr>
          </a:p>
        </p:txBody>
      </p:sp>
      <p:sp>
        <p:nvSpPr>
          <p:cNvPr id="123906" name="Rectangle 2"/>
          <p:cNvSpPr>
            <a:spLocks noChangeArrowheads="1"/>
          </p:cNvSpPr>
          <p:nvPr/>
        </p:nvSpPr>
        <p:spPr bwMode="auto">
          <a:xfrm>
            <a:off x="426723" y="1672954"/>
            <a:ext cx="11012608"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defTabSz="914400" fontAlgn="base">
              <a:spcBef>
                <a:spcPct val="0"/>
              </a:spcBef>
              <a:spcAft>
                <a:spcPct val="0"/>
              </a:spcAft>
            </a:pPr>
            <a:r>
              <a:rPr lang="en-US" sz="2400" dirty="0">
                <a:ln w="0"/>
                <a:latin typeface="Times New Roman"/>
                <a:cs typeface="Times New Roman"/>
              </a:rPr>
              <a:t>Osman a 51-year-old man </a:t>
            </a:r>
            <a:r>
              <a:rPr lang="en-US" sz="2400" dirty="0">
                <a:ln w="0"/>
                <a:highlight>
                  <a:srgbClr val="00FFFF"/>
                </a:highlight>
                <a:latin typeface="Times New Roman"/>
                <a:cs typeface="Times New Roman"/>
              </a:rPr>
              <a:t>(95 Kg weight, 176 cm tall) </a:t>
            </a:r>
            <a:r>
              <a:rPr lang="en-US" sz="2400" dirty="0">
                <a:ln w="0"/>
                <a:latin typeface="Times New Roman"/>
                <a:cs typeface="Times New Roman"/>
              </a:rPr>
              <a:t>is referred for further evaluation of his BP. He is a computer engineer and has a past history of </a:t>
            </a:r>
            <a:r>
              <a:rPr lang="en-US" sz="2400" dirty="0">
                <a:ln w="0"/>
                <a:highlight>
                  <a:srgbClr val="00FFFF"/>
                </a:highlight>
                <a:latin typeface="Times New Roman"/>
                <a:cs typeface="Times New Roman"/>
              </a:rPr>
              <a:t>type 2 diabetes </a:t>
            </a:r>
            <a:r>
              <a:rPr lang="en-US" sz="2400" dirty="0">
                <a:ln w="0"/>
                <a:latin typeface="Times New Roman"/>
                <a:cs typeface="Times New Roman"/>
              </a:rPr>
              <a:t>for 5 years and </a:t>
            </a:r>
            <a:r>
              <a:rPr lang="en-US" sz="2400" dirty="0">
                <a:ln w="0"/>
                <a:highlight>
                  <a:srgbClr val="00FFFF"/>
                </a:highlight>
                <a:latin typeface="Times New Roman"/>
                <a:cs typeface="Times New Roman"/>
              </a:rPr>
              <a:t>high BP for 12 years</a:t>
            </a:r>
            <a:r>
              <a:rPr lang="en-US" sz="2400" dirty="0">
                <a:ln w="0"/>
                <a:latin typeface="Times New Roman"/>
                <a:cs typeface="Times New Roman"/>
              </a:rPr>
              <a:t>. His somatic complaints include </a:t>
            </a:r>
            <a:r>
              <a:rPr lang="en-US" sz="2400" dirty="0">
                <a:ln w="0"/>
                <a:highlight>
                  <a:srgbClr val="00FF00"/>
                </a:highlight>
                <a:latin typeface="Times New Roman"/>
                <a:cs typeface="Times New Roman"/>
              </a:rPr>
              <a:t>fatigue and dry mouth</a:t>
            </a:r>
            <a:r>
              <a:rPr lang="en-US" sz="2400" dirty="0">
                <a:ln w="0"/>
                <a:latin typeface="Times New Roman"/>
                <a:cs typeface="Times New Roman"/>
              </a:rPr>
              <a:t>. He has no known history of hypertension target-organ damage, and his medications are listed in the accompanying table. He has no remarkable family history other than hypertension in both parents. His examination was otherwise unremarkable (including normal heart sounds and no peripheral edema), aside from mild arteriolar narrowing in the fundus.  His seated </a:t>
            </a:r>
            <a:r>
              <a:rPr lang="en-US" sz="2400" dirty="0">
                <a:ln w="0"/>
                <a:highlight>
                  <a:srgbClr val="00FFFF"/>
                </a:highlight>
                <a:latin typeface="Times New Roman"/>
                <a:cs typeface="Times New Roman"/>
              </a:rPr>
              <a:t>BP was 156/90 mmHg </a:t>
            </a:r>
            <a:r>
              <a:rPr lang="en-US" sz="2400" dirty="0">
                <a:ln w="0"/>
                <a:latin typeface="Times New Roman"/>
                <a:cs typeface="Times New Roman"/>
              </a:rPr>
              <a:t>and 158/90 mmHg in the right arm (</a:t>
            </a:r>
            <a:r>
              <a:rPr lang="en-US" sz="2400" dirty="0">
                <a:ln w="0"/>
                <a:highlight>
                  <a:srgbClr val="00FFFF"/>
                </a:highlight>
                <a:latin typeface="Times New Roman"/>
                <a:cs typeface="Times New Roman"/>
              </a:rPr>
              <a:t>similar to the left arm</a:t>
            </a:r>
            <a:r>
              <a:rPr lang="en-US" sz="2400" dirty="0">
                <a:ln w="0"/>
                <a:latin typeface="Times New Roman"/>
                <a:cs typeface="Times New Roman"/>
              </a:rPr>
              <a:t>), with a regular heart rate of 70 beats/min. </a:t>
            </a:r>
            <a:r>
              <a:rPr lang="en-US" sz="2400" dirty="0">
                <a:ln w="0"/>
                <a:highlight>
                  <a:srgbClr val="00FFFF"/>
                </a:highlight>
                <a:latin typeface="Times New Roman"/>
                <a:cs typeface="Times New Roman"/>
              </a:rPr>
              <a:t>His BP did not change on standing</a:t>
            </a:r>
            <a:r>
              <a:rPr lang="en-US" sz="2400" dirty="0">
                <a:ln w="0"/>
                <a:latin typeface="Times New Roman"/>
                <a:cs typeface="Times New Roman"/>
              </a:rPr>
              <a:t>. His urinalysis showed an unremarkable dipstick evaluation. The patient was suspected as having drug-resistant hypertension.</a:t>
            </a:r>
          </a:p>
        </p:txBody>
      </p:sp>
      <p:pic>
        <p:nvPicPr>
          <p:cNvPr id="102403" name="Picture 3"/>
          <p:cNvPicPr>
            <a:picLocks noChangeAspect="1" noChangeArrowheads="1"/>
          </p:cNvPicPr>
          <p:nvPr/>
        </p:nvPicPr>
        <p:blipFill>
          <a:blip r:embed="rId2"/>
          <a:srcRect/>
          <a:stretch>
            <a:fillRect/>
          </a:stretch>
        </p:blipFill>
        <p:spPr bwMode="auto">
          <a:xfrm>
            <a:off x="3823374" y="129619"/>
            <a:ext cx="817437" cy="690465"/>
          </a:xfrm>
          <a:prstGeom prst="rect">
            <a:avLst/>
          </a:prstGeom>
          <a:noFill/>
          <a:ln w="9525">
            <a:noFill/>
            <a:miter lim="800000"/>
            <a:headEnd/>
            <a:tailEnd/>
          </a:ln>
        </p:spPr>
      </p:pic>
      <p:sp>
        <p:nvSpPr>
          <p:cNvPr id="2" name="Title 1">
            <a:extLst>
              <a:ext uri="{FF2B5EF4-FFF2-40B4-BE49-F238E27FC236}">
                <a16:creationId xmlns:a16="http://schemas.microsoft.com/office/drawing/2014/main" id="{A7888FA8-9418-4269-81E8-5E5BA741D999}"/>
              </a:ext>
            </a:extLst>
          </p:cNvPr>
          <p:cNvSpPr>
            <a:spLocks noGrp="1"/>
          </p:cNvSpPr>
          <p:nvPr>
            <p:ph type="title"/>
          </p:nvPr>
        </p:nvSpPr>
        <p:spPr>
          <a:xfrm>
            <a:off x="89769" y="129619"/>
            <a:ext cx="10058400" cy="1609344"/>
          </a:xfrm>
        </p:spPr>
        <p:txBody>
          <a:bodyPr/>
          <a:lstStyle/>
          <a:p>
            <a:r>
              <a:rPr lang="en-GB" dirty="0"/>
              <a:t>Clinical case</a:t>
            </a:r>
            <a:br>
              <a:rPr lang="en-GB" dirty="0"/>
            </a:br>
            <a:endParaRPr lang="en-GB" dirty="0"/>
          </a:p>
        </p:txBody>
      </p:sp>
    </p:spTree>
    <p:extLst>
      <p:ext uri="{BB962C8B-B14F-4D97-AF65-F5344CB8AC3E}">
        <p14:creationId xmlns:p14="http://schemas.microsoft.com/office/powerpoint/2010/main" val="39558916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3" name="Picture 3"/>
          <p:cNvPicPr>
            <a:picLocks noChangeAspect="1" noChangeArrowheads="1"/>
          </p:cNvPicPr>
          <p:nvPr/>
        </p:nvPicPr>
        <p:blipFill>
          <a:blip r:embed="rId2"/>
          <a:srcRect/>
          <a:stretch>
            <a:fillRect/>
          </a:stretch>
        </p:blipFill>
        <p:spPr bwMode="auto">
          <a:xfrm>
            <a:off x="3823374" y="129619"/>
            <a:ext cx="817437" cy="690465"/>
          </a:xfrm>
          <a:prstGeom prst="rect">
            <a:avLst/>
          </a:prstGeom>
          <a:noFill/>
          <a:ln w="9525">
            <a:noFill/>
            <a:miter lim="800000"/>
            <a:headEnd/>
            <a:tailEnd/>
          </a:ln>
        </p:spPr>
      </p:pic>
      <p:sp>
        <p:nvSpPr>
          <p:cNvPr id="2" name="Title 1">
            <a:extLst>
              <a:ext uri="{FF2B5EF4-FFF2-40B4-BE49-F238E27FC236}">
                <a16:creationId xmlns:a16="http://schemas.microsoft.com/office/drawing/2014/main" id="{A7888FA8-9418-4269-81E8-5E5BA741D999}"/>
              </a:ext>
            </a:extLst>
          </p:cNvPr>
          <p:cNvSpPr>
            <a:spLocks noGrp="1"/>
          </p:cNvSpPr>
          <p:nvPr>
            <p:ph type="title"/>
          </p:nvPr>
        </p:nvSpPr>
        <p:spPr>
          <a:xfrm>
            <a:off x="89769" y="129619"/>
            <a:ext cx="10058400" cy="1609344"/>
          </a:xfrm>
        </p:spPr>
        <p:txBody>
          <a:bodyPr/>
          <a:lstStyle/>
          <a:p>
            <a:r>
              <a:rPr lang="en-GB" dirty="0"/>
              <a:t>Clinical case</a:t>
            </a:r>
            <a:br>
              <a:rPr lang="en-GB" dirty="0"/>
            </a:br>
            <a:endParaRPr lang="en-GB" dirty="0"/>
          </a:p>
        </p:txBody>
      </p:sp>
      <p:sp>
        <p:nvSpPr>
          <p:cNvPr id="9" name="Rounded Rectangle 11">
            <a:extLst>
              <a:ext uri="{FF2B5EF4-FFF2-40B4-BE49-F238E27FC236}">
                <a16:creationId xmlns:a16="http://schemas.microsoft.com/office/drawing/2014/main" id="{22EF96DA-49FF-4AF7-AC5F-E39E6270BCFB}"/>
              </a:ext>
            </a:extLst>
          </p:cNvPr>
          <p:cNvSpPr/>
          <p:nvPr/>
        </p:nvSpPr>
        <p:spPr>
          <a:xfrm>
            <a:off x="804241" y="1413175"/>
            <a:ext cx="8209129"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dirty="0">
                <a:ln w="0"/>
                <a:solidFill>
                  <a:schemeClr val="tx1"/>
                </a:solidFill>
                <a:effectLst>
                  <a:outerShdw blurRad="38100" dist="19050" dir="2700000" algn="tl" rotWithShape="0">
                    <a:schemeClr val="dk1">
                      <a:alpha val="40000"/>
                    </a:schemeClr>
                  </a:outerShdw>
                </a:effectLst>
                <a:latin typeface="+mj-lt"/>
              </a:rPr>
              <a:t>What stage of hypertension is Osman? (156/90 mmHg)</a:t>
            </a:r>
          </a:p>
        </p:txBody>
      </p:sp>
      <p:pic>
        <p:nvPicPr>
          <p:cNvPr id="4" name="Picture 3">
            <a:extLst>
              <a:ext uri="{FF2B5EF4-FFF2-40B4-BE49-F238E27FC236}">
                <a16:creationId xmlns:a16="http://schemas.microsoft.com/office/drawing/2014/main" id="{30A7D88A-C300-7D46-99DC-B1F1F386175F}"/>
              </a:ext>
            </a:extLst>
          </p:cNvPr>
          <p:cNvPicPr>
            <a:picLocks noChangeAspect="1"/>
          </p:cNvPicPr>
          <p:nvPr/>
        </p:nvPicPr>
        <p:blipFill>
          <a:blip r:embed="rId3"/>
          <a:stretch>
            <a:fillRect/>
          </a:stretch>
        </p:blipFill>
        <p:spPr>
          <a:xfrm>
            <a:off x="1209287" y="2410111"/>
            <a:ext cx="9550400" cy="4356100"/>
          </a:xfrm>
          <a:prstGeom prst="rect">
            <a:avLst/>
          </a:prstGeom>
        </p:spPr>
      </p:pic>
    </p:spTree>
    <p:extLst>
      <p:ext uri="{BB962C8B-B14F-4D97-AF65-F5344CB8AC3E}">
        <p14:creationId xmlns:p14="http://schemas.microsoft.com/office/powerpoint/2010/main" val="345583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3" name="Picture 3"/>
          <p:cNvPicPr>
            <a:picLocks noChangeAspect="1" noChangeArrowheads="1"/>
          </p:cNvPicPr>
          <p:nvPr/>
        </p:nvPicPr>
        <p:blipFill>
          <a:blip r:embed="rId2"/>
          <a:srcRect/>
          <a:stretch>
            <a:fillRect/>
          </a:stretch>
        </p:blipFill>
        <p:spPr bwMode="auto">
          <a:xfrm>
            <a:off x="3823374" y="129619"/>
            <a:ext cx="817437" cy="690465"/>
          </a:xfrm>
          <a:prstGeom prst="rect">
            <a:avLst/>
          </a:prstGeom>
          <a:noFill/>
          <a:ln w="9525">
            <a:noFill/>
            <a:miter lim="800000"/>
            <a:headEnd/>
            <a:tailEnd/>
          </a:ln>
        </p:spPr>
      </p:pic>
      <p:sp>
        <p:nvSpPr>
          <p:cNvPr id="2" name="Title 1">
            <a:extLst>
              <a:ext uri="{FF2B5EF4-FFF2-40B4-BE49-F238E27FC236}">
                <a16:creationId xmlns:a16="http://schemas.microsoft.com/office/drawing/2014/main" id="{A7888FA8-9418-4269-81E8-5E5BA741D999}"/>
              </a:ext>
            </a:extLst>
          </p:cNvPr>
          <p:cNvSpPr>
            <a:spLocks noGrp="1"/>
          </p:cNvSpPr>
          <p:nvPr>
            <p:ph type="title"/>
          </p:nvPr>
        </p:nvSpPr>
        <p:spPr>
          <a:xfrm>
            <a:off x="89769" y="129619"/>
            <a:ext cx="10058400" cy="1609344"/>
          </a:xfrm>
        </p:spPr>
        <p:txBody>
          <a:bodyPr/>
          <a:lstStyle/>
          <a:p>
            <a:r>
              <a:rPr lang="en-GB" dirty="0"/>
              <a:t>Clinical case</a:t>
            </a:r>
            <a:br>
              <a:rPr lang="en-GB" dirty="0"/>
            </a:br>
            <a:endParaRPr lang="en-GB" dirty="0"/>
          </a:p>
        </p:txBody>
      </p:sp>
      <p:sp>
        <p:nvSpPr>
          <p:cNvPr id="8" name="Rounded Rectangle 8">
            <a:extLst>
              <a:ext uri="{FF2B5EF4-FFF2-40B4-BE49-F238E27FC236}">
                <a16:creationId xmlns:a16="http://schemas.microsoft.com/office/drawing/2014/main" id="{20AD437B-9B80-413E-A3A7-3D6436657A8C}"/>
              </a:ext>
            </a:extLst>
          </p:cNvPr>
          <p:cNvSpPr/>
          <p:nvPr/>
        </p:nvSpPr>
        <p:spPr>
          <a:xfrm>
            <a:off x="294478" y="2140124"/>
            <a:ext cx="7550699" cy="144779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a:ln w="0"/>
                <a:solidFill>
                  <a:schemeClr val="tx1"/>
                </a:solidFill>
                <a:effectLst>
                  <a:outerShdw blurRad="38100" dist="19050" dir="2700000" algn="tl" rotWithShape="0">
                    <a:schemeClr val="dk1">
                      <a:alpha val="40000"/>
                    </a:schemeClr>
                  </a:outerShdw>
                </a:effectLst>
                <a:latin typeface="+mj-lt"/>
              </a:rPr>
              <a:t>The seated BP of Osman was 156/90, what are the target BP values for treatment of hypertensive patients? </a:t>
            </a:r>
          </a:p>
        </p:txBody>
      </p:sp>
      <p:sp>
        <p:nvSpPr>
          <p:cNvPr id="12" name="Rounded Rectangle 12">
            <a:extLst>
              <a:ext uri="{FF2B5EF4-FFF2-40B4-BE49-F238E27FC236}">
                <a16:creationId xmlns:a16="http://schemas.microsoft.com/office/drawing/2014/main" id="{8D9278AC-EE98-46B5-A6A3-A0D2EFDF5049}"/>
              </a:ext>
            </a:extLst>
          </p:cNvPr>
          <p:cNvSpPr/>
          <p:nvPr/>
        </p:nvSpPr>
        <p:spPr>
          <a:xfrm>
            <a:off x="322471" y="4045437"/>
            <a:ext cx="7462681" cy="733927"/>
          </a:xfrm>
          <a:prstGeom prst="roundRect">
            <a:avLst/>
          </a:prstGeom>
          <a:solidFill>
            <a:srgbClr val="FFFFFF"/>
          </a:solidFill>
          <a:ln w="57150">
            <a:solidFill>
              <a:srgbClr val="C0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err="1">
                <a:ln w="0"/>
                <a:solidFill>
                  <a:schemeClr val="tx1"/>
                </a:solidFill>
                <a:effectLst>
                  <a:outerShdw blurRad="38100" dist="19050" dir="2700000" algn="tl" rotWithShape="0">
                    <a:schemeClr val="dk1">
                      <a:alpha val="40000"/>
                    </a:schemeClr>
                  </a:outerShdw>
                </a:effectLst>
                <a:latin typeface="+mj-lt"/>
              </a:rPr>
              <a:t>Osman</a:t>
            </a:r>
            <a:r>
              <a:rPr lang="en-US" sz="2800" dirty="0">
                <a:ln w="0"/>
                <a:solidFill>
                  <a:schemeClr val="tx1"/>
                </a:solidFill>
                <a:effectLst>
                  <a:outerShdw blurRad="38100" dist="19050" dir="2700000" algn="tl" rotWithShape="0">
                    <a:schemeClr val="dk1">
                      <a:alpha val="40000"/>
                    </a:schemeClr>
                  </a:outerShdw>
                </a:effectLst>
                <a:latin typeface="+mj-lt"/>
              </a:rPr>
              <a:t> is diabetic, what are the target BP values for </a:t>
            </a:r>
            <a:r>
              <a:rPr lang="en-US" sz="2800" dirty="0" err="1">
                <a:ln w="0"/>
                <a:solidFill>
                  <a:schemeClr val="tx1"/>
                </a:solidFill>
                <a:effectLst>
                  <a:outerShdw blurRad="38100" dist="19050" dir="2700000" algn="tl" rotWithShape="0">
                    <a:schemeClr val="dk1">
                      <a:alpha val="40000"/>
                    </a:schemeClr>
                  </a:outerShdw>
                </a:effectLst>
                <a:latin typeface="+mj-lt"/>
              </a:rPr>
              <a:t>Osman</a:t>
            </a:r>
            <a:r>
              <a:rPr lang="en-US" sz="2800" dirty="0">
                <a:ln w="0"/>
                <a:solidFill>
                  <a:schemeClr val="tx1"/>
                </a:solidFill>
                <a:effectLst>
                  <a:outerShdw blurRad="38100" dist="19050" dir="2700000" algn="tl" rotWithShape="0">
                    <a:schemeClr val="dk1">
                      <a:alpha val="40000"/>
                    </a:schemeClr>
                  </a:outerShdw>
                </a:effectLst>
                <a:latin typeface="+mj-lt"/>
              </a:rPr>
              <a:t>?</a:t>
            </a:r>
          </a:p>
        </p:txBody>
      </p:sp>
      <p:pic>
        <p:nvPicPr>
          <p:cNvPr id="14" name="Picture 4">
            <a:extLst>
              <a:ext uri="{FF2B5EF4-FFF2-40B4-BE49-F238E27FC236}">
                <a16:creationId xmlns:a16="http://schemas.microsoft.com/office/drawing/2014/main" id="{55F50F7B-A3F5-4E98-9CB1-ADE84BFE0386}"/>
              </a:ext>
            </a:extLst>
          </p:cNvPr>
          <p:cNvPicPr>
            <a:picLocks noChangeAspect="1" noChangeArrowheads="1"/>
          </p:cNvPicPr>
          <p:nvPr/>
        </p:nvPicPr>
        <p:blipFill>
          <a:blip r:embed="rId3"/>
          <a:srcRect/>
          <a:stretch>
            <a:fillRect/>
          </a:stretch>
        </p:blipFill>
        <p:spPr bwMode="auto">
          <a:xfrm>
            <a:off x="7873171" y="3943432"/>
            <a:ext cx="3791224" cy="795337"/>
          </a:xfrm>
          <a:prstGeom prst="rect">
            <a:avLst/>
          </a:prstGeom>
          <a:noFill/>
          <a:ln w="9525">
            <a:noFill/>
            <a:miter lim="800000"/>
            <a:headEnd/>
            <a:tailEnd/>
          </a:ln>
        </p:spPr>
      </p:pic>
      <p:pic>
        <p:nvPicPr>
          <p:cNvPr id="15" name="Picture 2">
            <a:extLst>
              <a:ext uri="{FF2B5EF4-FFF2-40B4-BE49-F238E27FC236}">
                <a16:creationId xmlns:a16="http://schemas.microsoft.com/office/drawing/2014/main" id="{272494AB-33C3-42A9-86A7-8F43EF8EAA58}"/>
              </a:ext>
            </a:extLst>
          </p:cNvPr>
          <p:cNvPicPr>
            <a:picLocks noChangeAspect="1" noChangeArrowheads="1"/>
          </p:cNvPicPr>
          <p:nvPr/>
        </p:nvPicPr>
        <p:blipFill>
          <a:blip r:embed="rId4"/>
          <a:srcRect/>
          <a:stretch>
            <a:fillRect/>
          </a:stretch>
        </p:blipFill>
        <p:spPr bwMode="auto">
          <a:xfrm>
            <a:off x="7930336" y="2607631"/>
            <a:ext cx="3493028" cy="795337"/>
          </a:xfrm>
          <a:prstGeom prst="rect">
            <a:avLst/>
          </a:prstGeom>
          <a:noFill/>
          <a:ln w="9525">
            <a:noFill/>
            <a:miter lim="800000"/>
            <a:headEnd/>
            <a:tailEnd/>
          </a:ln>
        </p:spPr>
      </p:pic>
    </p:spTree>
    <p:extLst>
      <p:ext uri="{BB962C8B-B14F-4D97-AF65-F5344CB8AC3E}">
        <p14:creationId xmlns:p14="http://schemas.microsoft.com/office/powerpoint/2010/main" val="391478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3" name="Picture 3"/>
          <p:cNvPicPr>
            <a:picLocks noChangeAspect="1" noChangeArrowheads="1"/>
          </p:cNvPicPr>
          <p:nvPr/>
        </p:nvPicPr>
        <p:blipFill>
          <a:blip r:embed="rId2"/>
          <a:srcRect/>
          <a:stretch>
            <a:fillRect/>
          </a:stretch>
        </p:blipFill>
        <p:spPr bwMode="auto">
          <a:xfrm>
            <a:off x="3823374" y="129619"/>
            <a:ext cx="817437" cy="690465"/>
          </a:xfrm>
          <a:prstGeom prst="rect">
            <a:avLst/>
          </a:prstGeom>
          <a:noFill/>
          <a:ln w="9525">
            <a:noFill/>
            <a:miter lim="800000"/>
            <a:headEnd/>
            <a:tailEnd/>
          </a:ln>
        </p:spPr>
      </p:pic>
      <p:sp>
        <p:nvSpPr>
          <p:cNvPr id="2" name="Title 1">
            <a:extLst>
              <a:ext uri="{FF2B5EF4-FFF2-40B4-BE49-F238E27FC236}">
                <a16:creationId xmlns:a16="http://schemas.microsoft.com/office/drawing/2014/main" id="{A7888FA8-9418-4269-81E8-5E5BA741D999}"/>
              </a:ext>
            </a:extLst>
          </p:cNvPr>
          <p:cNvSpPr>
            <a:spLocks noGrp="1"/>
          </p:cNvSpPr>
          <p:nvPr>
            <p:ph type="title"/>
          </p:nvPr>
        </p:nvSpPr>
        <p:spPr>
          <a:xfrm>
            <a:off x="89769" y="54975"/>
            <a:ext cx="10058400" cy="1609344"/>
          </a:xfrm>
        </p:spPr>
        <p:txBody>
          <a:bodyPr/>
          <a:lstStyle/>
          <a:p>
            <a:r>
              <a:rPr lang="en-GB" dirty="0"/>
              <a:t>Clinical case</a:t>
            </a:r>
            <a:br>
              <a:rPr lang="en-GB" dirty="0"/>
            </a:br>
            <a:endParaRPr lang="en-GB" dirty="0"/>
          </a:p>
        </p:txBody>
      </p:sp>
      <p:sp>
        <p:nvSpPr>
          <p:cNvPr id="16" name="Rounded Rectangle 11">
            <a:extLst>
              <a:ext uri="{FF2B5EF4-FFF2-40B4-BE49-F238E27FC236}">
                <a16:creationId xmlns:a16="http://schemas.microsoft.com/office/drawing/2014/main" id="{C586BFD5-F3AC-408A-9430-857722317827}"/>
              </a:ext>
            </a:extLst>
          </p:cNvPr>
          <p:cNvSpPr/>
          <p:nvPr/>
        </p:nvSpPr>
        <p:spPr>
          <a:xfrm>
            <a:off x="216213" y="2123990"/>
            <a:ext cx="6495194" cy="1870755"/>
          </a:xfrm>
          <a:prstGeom prst="roundRect">
            <a:avLst/>
          </a:prstGeom>
          <a:solidFill>
            <a:srgbClr val="FFFFFF"/>
          </a:solidFill>
          <a:ln w="57150">
            <a:solidFill>
              <a:srgbClr val="C0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a:ln w="0"/>
                <a:solidFill>
                  <a:schemeClr val="tx1"/>
                </a:solidFill>
                <a:effectLst>
                  <a:outerShdw blurRad="38100" dist="19050" dir="2700000" algn="tl" rotWithShape="0">
                    <a:schemeClr val="dk1">
                      <a:alpha val="40000"/>
                    </a:schemeClr>
                  </a:outerShdw>
                </a:effectLst>
                <a:latin typeface="+mj-lt"/>
              </a:rPr>
              <a:t>Osman has no history of hypertension-target organ damage. Which organs are affected adversely by persistent high BP? </a:t>
            </a:r>
          </a:p>
        </p:txBody>
      </p:sp>
      <p:pic>
        <p:nvPicPr>
          <p:cNvPr id="3" name="Picture 2">
            <a:extLst>
              <a:ext uri="{FF2B5EF4-FFF2-40B4-BE49-F238E27FC236}">
                <a16:creationId xmlns:a16="http://schemas.microsoft.com/office/drawing/2014/main" id="{61A1EC8F-6959-4FA0-9DEE-6957E81999CA}"/>
              </a:ext>
            </a:extLst>
          </p:cNvPr>
          <p:cNvPicPr>
            <a:picLocks noChangeAspect="1"/>
          </p:cNvPicPr>
          <p:nvPr/>
        </p:nvPicPr>
        <p:blipFill rotWithShape="1">
          <a:blip r:embed="rId3"/>
          <a:srcRect l="18685" r="17866" b="14429"/>
          <a:stretch/>
        </p:blipFill>
        <p:spPr>
          <a:xfrm>
            <a:off x="7261704" y="1473750"/>
            <a:ext cx="4208106" cy="4260999"/>
          </a:xfrm>
          <a:prstGeom prst="rect">
            <a:avLst/>
          </a:prstGeom>
        </p:spPr>
      </p:pic>
    </p:spTree>
    <p:extLst>
      <p:ext uri="{BB962C8B-B14F-4D97-AF65-F5344CB8AC3E}">
        <p14:creationId xmlns:p14="http://schemas.microsoft.com/office/powerpoint/2010/main" val="386431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3" name="Picture 3"/>
          <p:cNvPicPr>
            <a:picLocks noChangeAspect="1" noChangeArrowheads="1"/>
          </p:cNvPicPr>
          <p:nvPr/>
        </p:nvPicPr>
        <p:blipFill>
          <a:blip r:embed="rId2"/>
          <a:srcRect/>
          <a:stretch>
            <a:fillRect/>
          </a:stretch>
        </p:blipFill>
        <p:spPr bwMode="auto">
          <a:xfrm>
            <a:off x="3823374" y="129619"/>
            <a:ext cx="817437" cy="690465"/>
          </a:xfrm>
          <a:prstGeom prst="rect">
            <a:avLst/>
          </a:prstGeom>
          <a:noFill/>
          <a:ln w="9525">
            <a:noFill/>
            <a:miter lim="800000"/>
            <a:headEnd/>
            <a:tailEnd/>
          </a:ln>
        </p:spPr>
      </p:pic>
      <p:sp>
        <p:nvSpPr>
          <p:cNvPr id="2" name="Title 1">
            <a:extLst>
              <a:ext uri="{FF2B5EF4-FFF2-40B4-BE49-F238E27FC236}">
                <a16:creationId xmlns:a16="http://schemas.microsoft.com/office/drawing/2014/main" id="{A7888FA8-9418-4269-81E8-5E5BA741D999}"/>
              </a:ext>
            </a:extLst>
          </p:cNvPr>
          <p:cNvSpPr>
            <a:spLocks noGrp="1"/>
          </p:cNvSpPr>
          <p:nvPr>
            <p:ph type="title"/>
          </p:nvPr>
        </p:nvSpPr>
        <p:spPr>
          <a:xfrm>
            <a:off x="89769" y="54975"/>
            <a:ext cx="10058400" cy="1609344"/>
          </a:xfrm>
        </p:spPr>
        <p:txBody>
          <a:bodyPr/>
          <a:lstStyle/>
          <a:p>
            <a:r>
              <a:rPr lang="en-GB" dirty="0"/>
              <a:t>Clinical case</a:t>
            </a:r>
            <a:br>
              <a:rPr lang="en-GB" dirty="0"/>
            </a:br>
            <a:endParaRPr lang="en-GB" dirty="0"/>
          </a:p>
        </p:txBody>
      </p:sp>
      <p:sp>
        <p:nvSpPr>
          <p:cNvPr id="17" name="Rounded Rectangle 12">
            <a:extLst>
              <a:ext uri="{FF2B5EF4-FFF2-40B4-BE49-F238E27FC236}">
                <a16:creationId xmlns:a16="http://schemas.microsoft.com/office/drawing/2014/main" id="{ABE579ED-0A7B-4BBA-84AE-ABA757FA38A8}"/>
              </a:ext>
            </a:extLst>
          </p:cNvPr>
          <p:cNvSpPr/>
          <p:nvPr/>
        </p:nvSpPr>
        <p:spPr>
          <a:xfrm>
            <a:off x="274320" y="3307586"/>
            <a:ext cx="6035040" cy="1316415"/>
          </a:xfrm>
          <a:prstGeom prst="roundRect">
            <a:avLst/>
          </a:prstGeom>
          <a:solidFill>
            <a:srgbClr val="FFFFFF"/>
          </a:solidFill>
          <a:ln w="57150">
            <a:solidFill>
              <a:srgbClr val="C0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a:ln w="0"/>
                <a:solidFill>
                  <a:schemeClr val="tx1"/>
                </a:solidFill>
                <a:effectLst>
                  <a:outerShdw blurRad="38100" dist="19050" dir="2700000" algn="tl" rotWithShape="0">
                    <a:schemeClr val="dk1">
                      <a:alpha val="40000"/>
                    </a:schemeClr>
                  </a:outerShdw>
                </a:effectLst>
                <a:latin typeface="+mj-lt"/>
              </a:rPr>
              <a:t>If </a:t>
            </a:r>
            <a:r>
              <a:rPr lang="en-US" sz="2800" dirty="0" err="1">
                <a:ln w="0"/>
                <a:solidFill>
                  <a:schemeClr val="tx1"/>
                </a:solidFill>
                <a:effectLst>
                  <a:outerShdw blurRad="38100" dist="19050" dir="2700000" algn="tl" rotWithShape="0">
                    <a:schemeClr val="dk1">
                      <a:alpha val="40000"/>
                    </a:schemeClr>
                  </a:outerShdw>
                </a:effectLst>
                <a:latin typeface="+mj-lt"/>
              </a:rPr>
              <a:t>Osman</a:t>
            </a:r>
            <a:r>
              <a:rPr lang="en-US" sz="2800" dirty="0">
                <a:ln w="0"/>
                <a:solidFill>
                  <a:schemeClr val="tx1"/>
                </a:solidFill>
                <a:effectLst>
                  <a:outerShdw blurRad="38100" dist="19050" dir="2700000" algn="tl" rotWithShape="0">
                    <a:schemeClr val="dk1">
                      <a:alpha val="40000"/>
                    </a:schemeClr>
                  </a:outerShdw>
                </a:effectLst>
                <a:latin typeface="+mj-lt"/>
              </a:rPr>
              <a:t> has to reduce his weight, what other lifestyle modifications should he do?</a:t>
            </a:r>
          </a:p>
        </p:txBody>
      </p:sp>
      <p:sp>
        <p:nvSpPr>
          <p:cNvPr id="18" name="Rounded Rectangle 17">
            <a:extLst>
              <a:ext uri="{FF2B5EF4-FFF2-40B4-BE49-F238E27FC236}">
                <a16:creationId xmlns:a16="http://schemas.microsoft.com/office/drawing/2014/main" id="{00DC18DE-B71C-4FB9-8D72-DB5BA392B23A}"/>
              </a:ext>
            </a:extLst>
          </p:cNvPr>
          <p:cNvSpPr/>
          <p:nvPr/>
        </p:nvSpPr>
        <p:spPr>
          <a:xfrm>
            <a:off x="209005" y="1096544"/>
            <a:ext cx="6035040" cy="926272"/>
          </a:xfrm>
          <a:prstGeom prst="roundRect">
            <a:avLst/>
          </a:prstGeom>
          <a:solidFill>
            <a:srgbClr val="FFFFFF"/>
          </a:solidFill>
          <a:ln w="57150">
            <a:solidFill>
              <a:srgbClr val="C0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err="1">
                <a:ln w="0"/>
                <a:solidFill>
                  <a:schemeClr val="tx1"/>
                </a:solidFill>
                <a:effectLst>
                  <a:outerShdw blurRad="38100" dist="19050" dir="2700000" algn="tl" rotWithShape="0">
                    <a:schemeClr val="dk1">
                      <a:alpha val="40000"/>
                    </a:schemeClr>
                  </a:outerShdw>
                </a:effectLst>
                <a:latin typeface="+mj-lt"/>
              </a:rPr>
              <a:t>Osman</a:t>
            </a:r>
            <a:r>
              <a:rPr lang="en-US" sz="2800" dirty="0">
                <a:ln w="0"/>
                <a:solidFill>
                  <a:schemeClr val="tx1"/>
                </a:solidFill>
                <a:effectLst>
                  <a:outerShdw blurRad="38100" dist="19050" dir="2700000" algn="tl" rotWithShape="0">
                    <a:schemeClr val="dk1">
                      <a:alpha val="40000"/>
                    </a:schemeClr>
                  </a:outerShdw>
                </a:effectLst>
                <a:latin typeface="+mj-lt"/>
              </a:rPr>
              <a:t> is 95kg big. Is this weight proper for his length (176cm)?</a:t>
            </a:r>
          </a:p>
        </p:txBody>
      </p:sp>
      <p:pic>
        <p:nvPicPr>
          <p:cNvPr id="19" name="Picture 7" descr="http://img.medscape.com/fullsize/migrated/568/047/ashp568047.tab3.gif">
            <a:hlinkClick r:id="rId3"/>
            <a:extLst>
              <a:ext uri="{FF2B5EF4-FFF2-40B4-BE49-F238E27FC236}">
                <a16:creationId xmlns:a16="http://schemas.microsoft.com/office/drawing/2014/main" id="{C785522A-E700-4C68-B7C5-EBF1C108B59B}"/>
              </a:ext>
            </a:extLst>
          </p:cNvPr>
          <p:cNvPicPr>
            <a:picLocks noChangeAspect="1" noChangeArrowheads="1"/>
          </p:cNvPicPr>
          <p:nvPr/>
        </p:nvPicPr>
        <p:blipFill rotWithShape="1">
          <a:blip r:embed="rId4"/>
          <a:srcRect b="46109"/>
          <a:stretch/>
        </p:blipFill>
        <p:spPr bwMode="auto">
          <a:xfrm>
            <a:off x="7134357" y="2157686"/>
            <a:ext cx="4783323" cy="2466315"/>
          </a:xfrm>
          <a:prstGeom prst="rect">
            <a:avLst/>
          </a:prstGeom>
          <a:noFill/>
        </p:spPr>
      </p:pic>
      <p:sp>
        <p:nvSpPr>
          <p:cNvPr id="8" name="Rounded Rectangle 17">
            <a:extLst>
              <a:ext uri="{FF2B5EF4-FFF2-40B4-BE49-F238E27FC236}">
                <a16:creationId xmlns:a16="http://schemas.microsoft.com/office/drawing/2014/main" id="{CBDBBEFE-F025-48E1-827F-4396FE0D075B}"/>
              </a:ext>
            </a:extLst>
          </p:cNvPr>
          <p:cNvSpPr/>
          <p:nvPr/>
        </p:nvSpPr>
        <p:spPr>
          <a:xfrm>
            <a:off x="274320" y="2278793"/>
            <a:ext cx="1758761" cy="670296"/>
          </a:xfrm>
          <a:prstGeom prst="roundRect">
            <a:avLst/>
          </a:prstGeom>
          <a:solidFill>
            <a:srgbClr val="FFFFFF"/>
          </a:solidFill>
          <a:ln w="57150">
            <a:solidFill>
              <a:srgbClr val="C0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a:ln w="0"/>
                <a:solidFill>
                  <a:schemeClr val="tx1"/>
                </a:solidFill>
                <a:effectLst>
                  <a:outerShdw blurRad="38100" dist="19050" dir="2700000" algn="tl" rotWithShape="0">
                    <a:schemeClr val="dk1">
                      <a:alpha val="40000"/>
                    </a:schemeClr>
                  </a:outerShdw>
                </a:effectLst>
                <a:latin typeface="+mj-lt"/>
              </a:rPr>
              <a:t>BMI= 30.7</a:t>
            </a:r>
          </a:p>
        </p:txBody>
      </p:sp>
    </p:spTree>
    <p:extLst>
      <p:ext uri="{BB962C8B-B14F-4D97-AF65-F5344CB8AC3E}">
        <p14:creationId xmlns:p14="http://schemas.microsoft.com/office/powerpoint/2010/main" val="140148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3" name="Picture 3"/>
          <p:cNvPicPr>
            <a:picLocks noChangeAspect="1" noChangeArrowheads="1"/>
          </p:cNvPicPr>
          <p:nvPr/>
        </p:nvPicPr>
        <p:blipFill>
          <a:blip r:embed="rId2"/>
          <a:srcRect/>
          <a:stretch>
            <a:fillRect/>
          </a:stretch>
        </p:blipFill>
        <p:spPr bwMode="auto">
          <a:xfrm>
            <a:off x="3823374" y="82966"/>
            <a:ext cx="817437" cy="690465"/>
          </a:xfrm>
          <a:prstGeom prst="rect">
            <a:avLst/>
          </a:prstGeom>
          <a:noFill/>
          <a:ln w="9525">
            <a:noFill/>
            <a:miter lim="800000"/>
            <a:headEnd/>
            <a:tailEnd/>
          </a:ln>
        </p:spPr>
      </p:pic>
      <p:sp>
        <p:nvSpPr>
          <p:cNvPr id="2" name="Title 1">
            <a:extLst>
              <a:ext uri="{FF2B5EF4-FFF2-40B4-BE49-F238E27FC236}">
                <a16:creationId xmlns:a16="http://schemas.microsoft.com/office/drawing/2014/main" id="{A7888FA8-9418-4269-81E8-5E5BA741D999}"/>
              </a:ext>
            </a:extLst>
          </p:cNvPr>
          <p:cNvSpPr>
            <a:spLocks noGrp="1"/>
          </p:cNvSpPr>
          <p:nvPr>
            <p:ph type="title"/>
          </p:nvPr>
        </p:nvSpPr>
        <p:spPr>
          <a:xfrm>
            <a:off x="89769" y="54975"/>
            <a:ext cx="10058400" cy="1609344"/>
          </a:xfrm>
        </p:spPr>
        <p:txBody>
          <a:bodyPr/>
          <a:lstStyle/>
          <a:p>
            <a:r>
              <a:rPr lang="en-GB" dirty="0"/>
              <a:t>Clinical case</a:t>
            </a:r>
            <a:br>
              <a:rPr lang="en-GB" dirty="0"/>
            </a:br>
            <a:endParaRPr lang="en-GB" dirty="0"/>
          </a:p>
        </p:txBody>
      </p:sp>
      <p:sp>
        <p:nvSpPr>
          <p:cNvPr id="8" name="Rounded Rectangle 8">
            <a:extLst>
              <a:ext uri="{FF2B5EF4-FFF2-40B4-BE49-F238E27FC236}">
                <a16:creationId xmlns:a16="http://schemas.microsoft.com/office/drawing/2014/main" id="{482B4BC7-1392-4E15-A5F0-6640CE5B5FDE}"/>
              </a:ext>
            </a:extLst>
          </p:cNvPr>
          <p:cNvSpPr/>
          <p:nvPr/>
        </p:nvSpPr>
        <p:spPr>
          <a:xfrm>
            <a:off x="338646" y="1648281"/>
            <a:ext cx="10988718" cy="1148775"/>
          </a:xfrm>
          <a:prstGeom prst="roundRect">
            <a:avLst/>
          </a:prstGeom>
          <a:solidFill>
            <a:srgbClr val="FFFFFF"/>
          </a:solidFill>
          <a:ln w="57150">
            <a:solidFill>
              <a:srgbClr val="C0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a:ln w="0"/>
                <a:solidFill>
                  <a:schemeClr val="tx1"/>
                </a:solidFill>
                <a:effectLst>
                  <a:outerShdw blurRad="38100" dist="19050" dir="2700000" algn="tl" rotWithShape="0">
                    <a:schemeClr val="dk1">
                      <a:alpha val="40000"/>
                    </a:schemeClr>
                  </a:outerShdw>
                </a:effectLst>
                <a:latin typeface="+mj-lt"/>
              </a:rPr>
              <a:t>The BP of Osman did not change on standing. What is your conclusion?</a:t>
            </a:r>
          </a:p>
        </p:txBody>
      </p:sp>
      <p:sp>
        <p:nvSpPr>
          <p:cNvPr id="9" name="Rounded Rectangle 8">
            <a:extLst>
              <a:ext uri="{FF2B5EF4-FFF2-40B4-BE49-F238E27FC236}">
                <a16:creationId xmlns:a16="http://schemas.microsoft.com/office/drawing/2014/main" id="{AB8BE97D-9940-4580-A2B3-873E23E8AAEE}"/>
              </a:ext>
            </a:extLst>
          </p:cNvPr>
          <p:cNvSpPr/>
          <p:nvPr/>
        </p:nvSpPr>
        <p:spPr>
          <a:xfrm>
            <a:off x="376395" y="3257625"/>
            <a:ext cx="9523811" cy="1148775"/>
          </a:xfrm>
          <a:prstGeom prst="roundRect">
            <a:avLst/>
          </a:prstGeom>
          <a:solidFill>
            <a:srgbClr val="FFFFFF"/>
          </a:solidFill>
          <a:ln w="57150">
            <a:solidFill>
              <a:srgbClr val="C0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a:ln w="0"/>
                <a:solidFill>
                  <a:schemeClr val="tx1"/>
                </a:solidFill>
                <a:effectLst>
                  <a:outerShdw blurRad="38100" dist="19050" dir="2700000" algn="tl" rotWithShape="0">
                    <a:schemeClr val="dk1">
                      <a:alpha val="40000"/>
                    </a:schemeClr>
                  </a:outerShdw>
                </a:effectLst>
                <a:latin typeface="+mj-lt"/>
              </a:rPr>
              <a:t>The BP of </a:t>
            </a:r>
            <a:r>
              <a:rPr lang="en-US" sz="2800" dirty="0" err="1">
                <a:ln w="0"/>
                <a:solidFill>
                  <a:schemeClr val="tx1"/>
                </a:solidFill>
                <a:effectLst>
                  <a:outerShdw blurRad="38100" dist="19050" dir="2700000" algn="tl" rotWithShape="0">
                    <a:schemeClr val="dk1">
                      <a:alpha val="40000"/>
                    </a:schemeClr>
                  </a:outerShdw>
                </a:effectLst>
                <a:latin typeface="+mj-lt"/>
              </a:rPr>
              <a:t>Osman</a:t>
            </a:r>
            <a:r>
              <a:rPr lang="en-US" sz="2800" dirty="0">
                <a:ln w="0"/>
                <a:solidFill>
                  <a:schemeClr val="tx1"/>
                </a:solidFill>
                <a:effectLst>
                  <a:outerShdw blurRad="38100" dist="19050" dir="2700000" algn="tl" rotWithShape="0">
                    <a:schemeClr val="dk1">
                      <a:alpha val="40000"/>
                    </a:schemeClr>
                  </a:outerShdw>
                </a:effectLst>
                <a:latin typeface="+mj-lt"/>
              </a:rPr>
              <a:t> was almost the same in both arms. What does that imply?</a:t>
            </a:r>
          </a:p>
        </p:txBody>
      </p:sp>
    </p:spTree>
    <p:extLst>
      <p:ext uri="{BB962C8B-B14F-4D97-AF65-F5344CB8AC3E}">
        <p14:creationId xmlns:p14="http://schemas.microsoft.com/office/powerpoint/2010/main" val="35479515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3" name="Picture 3"/>
          <p:cNvPicPr>
            <a:picLocks noChangeAspect="1" noChangeArrowheads="1"/>
          </p:cNvPicPr>
          <p:nvPr/>
        </p:nvPicPr>
        <p:blipFill>
          <a:blip r:embed="rId2"/>
          <a:srcRect/>
          <a:stretch>
            <a:fillRect/>
          </a:stretch>
        </p:blipFill>
        <p:spPr bwMode="auto">
          <a:xfrm>
            <a:off x="3823374" y="82966"/>
            <a:ext cx="817437" cy="690465"/>
          </a:xfrm>
          <a:prstGeom prst="rect">
            <a:avLst/>
          </a:prstGeom>
          <a:noFill/>
          <a:ln w="9525">
            <a:noFill/>
            <a:miter lim="800000"/>
            <a:headEnd/>
            <a:tailEnd/>
          </a:ln>
        </p:spPr>
      </p:pic>
      <p:sp>
        <p:nvSpPr>
          <p:cNvPr id="2" name="Title 1">
            <a:extLst>
              <a:ext uri="{FF2B5EF4-FFF2-40B4-BE49-F238E27FC236}">
                <a16:creationId xmlns:a16="http://schemas.microsoft.com/office/drawing/2014/main" id="{A7888FA8-9418-4269-81E8-5E5BA741D999}"/>
              </a:ext>
            </a:extLst>
          </p:cNvPr>
          <p:cNvSpPr>
            <a:spLocks noGrp="1"/>
          </p:cNvSpPr>
          <p:nvPr>
            <p:ph type="title"/>
          </p:nvPr>
        </p:nvSpPr>
        <p:spPr>
          <a:xfrm>
            <a:off x="89769" y="54975"/>
            <a:ext cx="10058400" cy="1609344"/>
          </a:xfrm>
        </p:spPr>
        <p:txBody>
          <a:bodyPr/>
          <a:lstStyle/>
          <a:p>
            <a:r>
              <a:rPr lang="en-GB" dirty="0"/>
              <a:t>Clinical case</a:t>
            </a:r>
            <a:br>
              <a:rPr lang="en-GB" dirty="0"/>
            </a:br>
            <a:endParaRPr lang="en-GB" dirty="0"/>
          </a:p>
        </p:txBody>
      </p:sp>
      <p:sp>
        <p:nvSpPr>
          <p:cNvPr id="16" name="Rounded Rectangle 11">
            <a:extLst>
              <a:ext uri="{FF2B5EF4-FFF2-40B4-BE49-F238E27FC236}">
                <a16:creationId xmlns:a16="http://schemas.microsoft.com/office/drawing/2014/main" id="{C586BFD5-F3AC-408A-9430-857722317827}"/>
              </a:ext>
            </a:extLst>
          </p:cNvPr>
          <p:cNvSpPr/>
          <p:nvPr/>
        </p:nvSpPr>
        <p:spPr>
          <a:xfrm>
            <a:off x="245132" y="1455574"/>
            <a:ext cx="6056654" cy="1763485"/>
          </a:xfrm>
          <a:prstGeom prst="roundRect">
            <a:avLst/>
          </a:prstGeom>
          <a:solidFill>
            <a:srgbClr val="FFFFFF"/>
          </a:solidFill>
          <a:ln w="57150">
            <a:solidFill>
              <a:srgbClr val="C0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a:ln w="0"/>
                <a:solidFill>
                  <a:schemeClr val="tx1"/>
                </a:solidFill>
                <a:effectLst>
                  <a:outerShdw blurRad="38100" dist="19050" dir="2700000" algn="tl" rotWithShape="0">
                    <a:schemeClr val="dk1">
                      <a:alpha val="40000"/>
                    </a:schemeClr>
                  </a:outerShdw>
                </a:effectLst>
                <a:latin typeface="+mj-lt"/>
              </a:rPr>
              <a:t>Osman was prescribed hydrochlorthiazide &amp; valsartan. What is the rationale for combining hydrochlorothiazide and valsartan?</a:t>
            </a:r>
          </a:p>
        </p:txBody>
      </p:sp>
      <p:pic>
        <p:nvPicPr>
          <p:cNvPr id="5" name="Picture 4">
            <a:extLst>
              <a:ext uri="{FF2B5EF4-FFF2-40B4-BE49-F238E27FC236}">
                <a16:creationId xmlns:a16="http://schemas.microsoft.com/office/drawing/2014/main" id="{7B5B79FF-38A3-4C40-B3E3-96D7CDA69E7A}"/>
              </a:ext>
            </a:extLst>
          </p:cNvPr>
          <p:cNvPicPr>
            <a:picLocks noChangeAspect="1"/>
          </p:cNvPicPr>
          <p:nvPr/>
        </p:nvPicPr>
        <p:blipFill>
          <a:blip r:embed="rId3"/>
          <a:stretch>
            <a:fillRect/>
          </a:stretch>
        </p:blipFill>
        <p:spPr>
          <a:xfrm>
            <a:off x="6457148" y="886413"/>
            <a:ext cx="5484011" cy="5085173"/>
          </a:xfrm>
          <a:prstGeom prst="rect">
            <a:avLst/>
          </a:prstGeom>
        </p:spPr>
      </p:pic>
      <p:sp>
        <p:nvSpPr>
          <p:cNvPr id="13" name="Rounded Rectangle 11">
            <a:extLst>
              <a:ext uri="{FF2B5EF4-FFF2-40B4-BE49-F238E27FC236}">
                <a16:creationId xmlns:a16="http://schemas.microsoft.com/office/drawing/2014/main" id="{2760F334-62EA-4A3A-AE65-67420518B692}"/>
              </a:ext>
            </a:extLst>
          </p:cNvPr>
          <p:cNvSpPr/>
          <p:nvPr/>
        </p:nvSpPr>
        <p:spPr>
          <a:xfrm>
            <a:off x="362808" y="3966515"/>
            <a:ext cx="5938978" cy="1306286"/>
          </a:xfrm>
          <a:prstGeom prst="roundRect">
            <a:avLst/>
          </a:prstGeom>
          <a:solidFill>
            <a:srgbClr val="FFFFFF"/>
          </a:solidFill>
          <a:ln w="57150">
            <a:solidFill>
              <a:srgbClr val="C0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800" dirty="0">
                <a:ln w="0"/>
                <a:solidFill>
                  <a:schemeClr val="tx1"/>
                </a:solidFill>
                <a:effectLst>
                  <a:outerShdw blurRad="38100" dist="19050" dir="2700000" algn="tl" rotWithShape="0">
                    <a:schemeClr val="dk1">
                      <a:alpha val="40000"/>
                    </a:schemeClr>
                  </a:outerShdw>
                </a:effectLst>
                <a:latin typeface="+mj-lt"/>
              </a:rPr>
              <a:t>Osman was prescribed hydrochlorothiazide &amp; diltiazem. What is the benefit of combining hydrochlorothiazide and diltiazem?</a:t>
            </a:r>
          </a:p>
        </p:txBody>
      </p:sp>
    </p:spTree>
    <p:extLst>
      <p:ext uri="{BB962C8B-B14F-4D97-AF65-F5344CB8AC3E}">
        <p14:creationId xmlns:p14="http://schemas.microsoft.com/office/powerpoint/2010/main" val="3168179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AC5F71D-17EA-4E3E-909B-9A53C05CEF93}"/>
              </a:ext>
            </a:extLst>
          </p:cNvPr>
          <p:cNvSpPr>
            <a:spLocks noGrp="1"/>
          </p:cNvSpPr>
          <p:nvPr>
            <p:ph type="title"/>
          </p:nvPr>
        </p:nvSpPr>
        <p:spPr>
          <a:xfrm>
            <a:off x="1069848" y="484632"/>
            <a:ext cx="10058400" cy="1609344"/>
          </a:xfrm>
        </p:spPr>
        <p:txBody>
          <a:bodyPr>
            <a:normAutofit/>
          </a:bodyPr>
          <a:lstStyle/>
          <a:p>
            <a:r>
              <a:rPr lang="en-GB"/>
              <a:t>Antihypertensive drugs</a:t>
            </a:r>
            <a:endParaRPr lang="en-GB" dirty="0"/>
          </a:p>
        </p:txBody>
      </p:sp>
      <p:sp>
        <p:nvSpPr>
          <p:cNvPr id="3" name="Content Placeholder 2">
            <a:extLst>
              <a:ext uri="{FF2B5EF4-FFF2-40B4-BE49-F238E27FC236}">
                <a16:creationId xmlns:a16="http://schemas.microsoft.com/office/drawing/2014/main" id="{052CD9E2-6817-4078-871C-7330DE6B21A6}"/>
              </a:ext>
            </a:extLst>
          </p:cNvPr>
          <p:cNvSpPr>
            <a:spLocks noGrp="1"/>
          </p:cNvSpPr>
          <p:nvPr>
            <p:ph idx="1"/>
          </p:nvPr>
        </p:nvSpPr>
        <p:spPr>
          <a:xfrm>
            <a:off x="1069848" y="2320412"/>
            <a:ext cx="10058400" cy="3851787"/>
          </a:xfrm>
        </p:spPr>
        <p:txBody>
          <a:bodyPr>
            <a:normAutofit/>
          </a:bodyPr>
          <a:lstStyle/>
          <a:p>
            <a:pPr marL="0" indent="0">
              <a:buNone/>
            </a:pPr>
            <a:r>
              <a:rPr lang="en-GB" sz="3600" b="1" dirty="0">
                <a:solidFill>
                  <a:srgbClr val="C00000"/>
                </a:solidFill>
              </a:rPr>
              <a:t>Classification:</a:t>
            </a:r>
          </a:p>
          <a:p>
            <a:pPr marL="514350" indent="-514350">
              <a:buFont typeface="+mj-lt"/>
              <a:buAutoNum type="arabicParenR"/>
            </a:pPr>
            <a:r>
              <a:rPr lang="en-GB" sz="2800" dirty="0"/>
              <a:t>Diuretics.</a:t>
            </a:r>
          </a:p>
          <a:p>
            <a:pPr marL="514350" indent="-514350">
              <a:buFont typeface="+mj-lt"/>
              <a:buAutoNum type="arabicParenR"/>
            </a:pPr>
            <a:r>
              <a:rPr lang="en-GB" sz="2800" dirty="0"/>
              <a:t>Drugs acting on the renin-angiotensin- aldosterone system (RAAS).</a:t>
            </a:r>
          </a:p>
          <a:p>
            <a:pPr marL="514350" indent="-514350">
              <a:buFont typeface="+mj-lt"/>
              <a:buAutoNum type="arabicParenR"/>
            </a:pPr>
            <a:r>
              <a:rPr lang="en-GB" sz="2800" dirty="0"/>
              <a:t>Calcium channel blockers.</a:t>
            </a:r>
          </a:p>
          <a:p>
            <a:pPr marL="514350" indent="-514350">
              <a:buFont typeface="+mj-lt"/>
              <a:buAutoNum type="arabicParenR"/>
            </a:pPr>
            <a:r>
              <a:rPr lang="en-GB" sz="2800" dirty="0"/>
              <a:t>Vasodilators.</a:t>
            </a:r>
          </a:p>
          <a:p>
            <a:pPr marL="514350" indent="-514350">
              <a:buFont typeface="+mj-lt"/>
              <a:buAutoNum type="arabicParenR"/>
            </a:pPr>
            <a:r>
              <a:rPr lang="en-GB" sz="2800" dirty="0"/>
              <a:t>Sympatholytic Drugs.</a:t>
            </a:r>
          </a:p>
          <a:p>
            <a:endParaRPr lang="en-GB" dirty="0"/>
          </a:p>
          <a:p>
            <a:endParaRPr lang="en-GB" dirty="0"/>
          </a:p>
          <a:p>
            <a:endParaRPr lang="en-GB" dirty="0"/>
          </a:p>
          <a:p>
            <a:endParaRPr lang="en-GB"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50244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3" name="Picture 3"/>
          <p:cNvPicPr>
            <a:picLocks noChangeAspect="1" noChangeArrowheads="1"/>
          </p:cNvPicPr>
          <p:nvPr/>
        </p:nvPicPr>
        <p:blipFill>
          <a:blip r:embed="rId2"/>
          <a:srcRect/>
          <a:stretch>
            <a:fillRect/>
          </a:stretch>
        </p:blipFill>
        <p:spPr bwMode="auto">
          <a:xfrm>
            <a:off x="3823374" y="82966"/>
            <a:ext cx="817437" cy="690465"/>
          </a:xfrm>
          <a:prstGeom prst="rect">
            <a:avLst/>
          </a:prstGeom>
          <a:noFill/>
          <a:ln w="9525">
            <a:noFill/>
            <a:miter lim="800000"/>
            <a:headEnd/>
            <a:tailEnd/>
          </a:ln>
        </p:spPr>
      </p:pic>
      <p:sp>
        <p:nvSpPr>
          <p:cNvPr id="2" name="Title 1">
            <a:extLst>
              <a:ext uri="{FF2B5EF4-FFF2-40B4-BE49-F238E27FC236}">
                <a16:creationId xmlns:a16="http://schemas.microsoft.com/office/drawing/2014/main" id="{A7888FA8-9418-4269-81E8-5E5BA741D999}"/>
              </a:ext>
            </a:extLst>
          </p:cNvPr>
          <p:cNvSpPr>
            <a:spLocks noGrp="1"/>
          </p:cNvSpPr>
          <p:nvPr>
            <p:ph type="title"/>
          </p:nvPr>
        </p:nvSpPr>
        <p:spPr>
          <a:xfrm>
            <a:off x="89769" y="54975"/>
            <a:ext cx="10058400" cy="1609344"/>
          </a:xfrm>
        </p:spPr>
        <p:txBody>
          <a:bodyPr/>
          <a:lstStyle/>
          <a:p>
            <a:r>
              <a:rPr lang="en-GB" dirty="0"/>
              <a:t>Clinical case</a:t>
            </a:r>
            <a:br>
              <a:rPr lang="en-GB" dirty="0"/>
            </a:br>
            <a:endParaRPr lang="en-GB" dirty="0"/>
          </a:p>
        </p:txBody>
      </p:sp>
      <p:sp>
        <p:nvSpPr>
          <p:cNvPr id="16" name="Rounded Rectangle 11">
            <a:extLst>
              <a:ext uri="{FF2B5EF4-FFF2-40B4-BE49-F238E27FC236}">
                <a16:creationId xmlns:a16="http://schemas.microsoft.com/office/drawing/2014/main" id="{C586BFD5-F3AC-408A-9430-857722317827}"/>
              </a:ext>
            </a:extLst>
          </p:cNvPr>
          <p:cNvSpPr/>
          <p:nvPr/>
        </p:nvSpPr>
        <p:spPr>
          <a:xfrm>
            <a:off x="362808" y="1558213"/>
            <a:ext cx="11057862" cy="1306286"/>
          </a:xfrm>
          <a:prstGeom prst="roundRect">
            <a:avLst/>
          </a:prstGeom>
          <a:solidFill>
            <a:srgbClr val="FFFFFF"/>
          </a:solidFill>
          <a:ln w="57150">
            <a:solidFill>
              <a:srgbClr val="C0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800" dirty="0">
                <a:ln w="0"/>
                <a:solidFill>
                  <a:schemeClr val="tx1"/>
                </a:solidFill>
                <a:effectLst>
                  <a:outerShdw blurRad="38100" dist="19050" dir="2700000" algn="tl" rotWithShape="0">
                    <a:schemeClr val="dk1">
                      <a:alpha val="40000"/>
                    </a:schemeClr>
                  </a:outerShdw>
                </a:effectLst>
                <a:latin typeface="+mj-lt"/>
              </a:rPr>
              <a:t>Is the concomitant prescribing of clonidine, diltiazem and metoprolol to Osman wise?</a:t>
            </a:r>
          </a:p>
        </p:txBody>
      </p:sp>
      <p:pic>
        <p:nvPicPr>
          <p:cNvPr id="3" name="Picture 2">
            <a:extLst>
              <a:ext uri="{FF2B5EF4-FFF2-40B4-BE49-F238E27FC236}">
                <a16:creationId xmlns:a16="http://schemas.microsoft.com/office/drawing/2014/main" id="{CFC31871-0FDE-4A3D-975C-FCAE31CE23A4}"/>
              </a:ext>
            </a:extLst>
          </p:cNvPr>
          <p:cNvPicPr>
            <a:picLocks noChangeAspect="1"/>
          </p:cNvPicPr>
          <p:nvPr/>
        </p:nvPicPr>
        <p:blipFill>
          <a:blip r:embed="rId3"/>
          <a:stretch>
            <a:fillRect/>
          </a:stretch>
        </p:blipFill>
        <p:spPr>
          <a:xfrm>
            <a:off x="4078868" y="3429000"/>
            <a:ext cx="3810330" cy="2438611"/>
          </a:xfrm>
          <a:prstGeom prst="rect">
            <a:avLst/>
          </a:prstGeom>
        </p:spPr>
      </p:pic>
    </p:spTree>
    <p:extLst>
      <p:ext uri="{BB962C8B-B14F-4D97-AF65-F5344CB8AC3E}">
        <p14:creationId xmlns:p14="http://schemas.microsoft.com/office/powerpoint/2010/main" val="40083015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3" name="Picture 3"/>
          <p:cNvPicPr>
            <a:picLocks noChangeAspect="1" noChangeArrowheads="1"/>
          </p:cNvPicPr>
          <p:nvPr/>
        </p:nvPicPr>
        <p:blipFill>
          <a:blip r:embed="rId2"/>
          <a:srcRect/>
          <a:stretch>
            <a:fillRect/>
          </a:stretch>
        </p:blipFill>
        <p:spPr bwMode="auto">
          <a:xfrm>
            <a:off x="3823374" y="129619"/>
            <a:ext cx="817437" cy="690465"/>
          </a:xfrm>
          <a:prstGeom prst="rect">
            <a:avLst/>
          </a:prstGeom>
          <a:noFill/>
          <a:ln w="9525">
            <a:noFill/>
            <a:miter lim="800000"/>
            <a:headEnd/>
            <a:tailEnd/>
          </a:ln>
        </p:spPr>
      </p:pic>
      <p:sp>
        <p:nvSpPr>
          <p:cNvPr id="2" name="Title 1">
            <a:extLst>
              <a:ext uri="{FF2B5EF4-FFF2-40B4-BE49-F238E27FC236}">
                <a16:creationId xmlns:a16="http://schemas.microsoft.com/office/drawing/2014/main" id="{A7888FA8-9418-4269-81E8-5E5BA741D999}"/>
              </a:ext>
            </a:extLst>
          </p:cNvPr>
          <p:cNvSpPr>
            <a:spLocks noGrp="1"/>
          </p:cNvSpPr>
          <p:nvPr>
            <p:ph type="title"/>
          </p:nvPr>
        </p:nvSpPr>
        <p:spPr>
          <a:xfrm>
            <a:off x="89769" y="129619"/>
            <a:ext cx="10058400" cy="1609344"/>
          </a:xfrm>
        </p:spPr>
        <p:txBody>
          <a:bodyPr/>
          <a:lstStyle/>
          <a:p>
            <a:r>
              <a:rPr lang="en-GB" dirty="0"/>
              <a:t>Clinical case</a:t>
            </a:r>
            <a:br>
              <a:rPr lang="en-GB" dirty="0"/>
            </a:br>
            <a:endParaRPr lang="en-GB" dirty="0"/>
          </a:p>
        </p:txBody>
      </p:sp>
      <p:sp>
        <p:nvSpPr>
          <p:cNvPr id="7" name="Rounded Rectangle 8">
            <a:extLst>
              <a:ext uri="{FF2B5EF4-FFF2-40B4-BE49-F238E27FC236}">
                <a16:creationId xmlns:a16="http://schemas.microsoft.com/office/drawing/2014/main" id="{48EB11FF-30D8-4B67-AE71-8997CE13686C}"/>
              </a:ext>
            </a:extLst>
          </p:cNvPr>
          <p:cNvSpPr/>
          <p:nvPr/>
        </p:nvSpPr>
        <p:spPr>
          <a:xfrm>
            <a:off x="538407" y="2548129"/>
            <a:ext cx="11115185" cy="2109215"/>
          </a:xfrm>
          <a:prstGeom prst="roundRect">
            <a:avLst/>
          </a:prstGeom>
          <a:solidFill>
            <a:srgbClr val="FFFFFF"/>
          </a:solidFill>
          <a:ln w="57150">
            <a:solidFill>
              <a:srgbClr val="C0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n w="0"/>
                <a:solidFill>
                  <a:schemeClr val="tx1"/>
                </a:solidFill>
                <a:effectLst>
                  <a:outerShdw blurRad="38100" dist="19050" dir="2700000" algn="tl" rotWithShape="0">
                    <a:schemeClr val="dk1">
                      <a:alpha val="40000"/>
                    </a:schemeClr>
                  </a:outerShdw>
                </a:effectLst>
                <a:latin typeface="+mj-lt"/>
              </a:rPr>
              <a:t>List as many reasons as you can, why </a:t>
            </a:r>
            <a:r>
              <a:rPr lang="en-US" sz="4800" dirty="0" err="1">
                <a:ln w="0"/>
                <a:solidFill>
                  <a:schemeClr val="tx1"/>
                </a:solidFill>
                <a:effectLst>
                  <a:outerShdw blurRad="38100" dist="19050" dir="2700000" algn="tl" rotWithShape="0">
                    <a:schemeClr val="dk1">
                      <a:alpha val="40000"/>
                    </a:schemeClr>
                  </a:outerShdw>
                </a:effectLst>
                <a:latin typeface="+mj-lt"/>
              </a:rPr>
              <a:t>Osman</a:t>
            </a:r>
            <a:r>
              <a:rPr lang="en-US" sz="4800" dirty="0">
                <a:ln w="0"/>
                <a:solidFill>
                  <a:schemeClr val="tx1"/>
                </a:solidFill>
                <a:effectLst>
                  <a:outerShdw blurRad="38100" dist="19050" dir="2700000" algn="tl" rotWithShape="0">
                    <a:schemeClr val="dk1">
                      <a:alpha val="40000"/>
                    </a:schemeClr>
                  </a:outerShdw>
                </a:effectLst>
                <a:latin typeface="+mj-lt"/>
              </a:rPr>
              <a:t> failed to respond to antihypertensive therapy?</a:t>
            </a:r>
          </a:p>
        </p:txBody>
      </p:sp>
    </p:spTree>
    <p:extLst>
      <p:ext uri="{BB962C8B-B14F-4D97-AF65-F5344CB8AC3E}">
        <p14:creationId xmlns:p14="http://schemas.microsoft.com/office/powerpoint/2010/main" val="205345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3" name="Picture 3"/>
          <p:cNvPicPr>
            <a:picLocks noChangeAspect="1" noChangeArrowheads="1"/>
          </p:cNvPicPr>
          <p:nvPr/>
        </p:nvPicPr>
        <p:blipFill>
          <a:blip r:embed="rId2"/>
          <a:srcRect/>
          <a:stretch>
            <a:fillRect/>
          </a:stretch>
        </p:blipFill>
        <p:spPr bwMode="auto">
          <a:xfrm>
            <a:off x="3823374" y="82966"/>
            <a:ext cx="817437" cy="690465"/>
          </a:xfrm>
          <a:prstGeom prst="rect">
            <a:avLst/>
          </a:prstGeom>
          <a:noFill/>
          <a:ln w="9525">
            <a:noFill/>
            <a:miter lim="800000"/>
            <a:headEnd/>
            <a:tailEnd/>
          </a:ln>
        </p:spPr>
      </p:pic>
      <p:sp>
        <p:nvSpPr>
          <p:cNvPr id="2" name="Title 1">
            <a:extLst>
              <a:ext uri="{FF2B5EF4-FFF2-40B4-BE49-F238E27FC236}">
                <a16:creationId xmlns:a16="http://schemas.microsoft.com/office/drawing/2014/main" id="{A7888FA8-9418-4269-81E8-5E5BA741D999}"/>
              </a:ext>
            </a:extLst>
          </p:cNvPr>
          <p:cNvSpPr>
            <a:spLocks noGrp="1"/>
          </p:cNvSpPr>
          <p:nvPr>
            <p:ph type="title"/>
          </p:nvPr>
        </p:nvSpPr>
        <p:spPr>
          <a:xfrm>
            <a:off x="89769" y="54975"/>
            <a:ext cx="10058400" cy="1609344"/>
          </a:xfrm>
        </p:spPr>
        <p:txBody>
          <a:bodyPr/>
          <a:lstStyle/>
          <a:p>
            <a:r>
              <a:rPr lang="en-GB" dirty="0"/>
              <a:t>Clinical case</a:t>
            </a:r>
            <a:br>
              <a:rPr lang="en-GB" dirty="0"/>
            </a:br>
            <a:endParaRPr lang="en-GB" dirty="0"/>
          </a:p>
        </p:txBody>
      </p:sp>
      <p:sp>
        <p:nvSpPr>
          <p:cNvPr id="16" name="Rounded Rectangle 11">
            <a:extLst>
              <a:ext uri="{FF2B5EF4-FFF2-40B4-BE49-F238E27FC236}">
                <a16:creationId xmlns:a16="http://schemas.microsoft.com/office/drawing/2014/main" id="{C586BFD5-F3AC-408A-9430-857722317827}"/>
              </a:ext>
            </a:extLst>
          </p:cNvPr>
          <p:cNvSpPr/>
          <p:nvPr/>
        </p:nvSpPr>
        <p:spPr>
          <a:xfrm>
            <a:off x="362808" y="1558213"/>
            <a:ext cx="6372589" cy="1306286"/>
          </a:xfrm>
          <a:prstGeom prst="roundRect">
            <a:avLst/>
          </a:prstGeom>
          <a:solidFill>
            <a:srgbClr val="FFFFFF"/>
          </a:solidFill>
          <a:ln w="57150">
            <a:solidFill>
              <a:srgbClr val="C0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800" dirty="0">
                <a:ln w="0"/>
                <a:solidFill>
                  <a:schemeClr val="tx1"/>
                </a:solidFill>
                <a:effectLst>
                  <a:outerShdw blurRad="38100" dist="19050" dir="2700000" algn="tl" rotWithShape="0">
                    <a:schemeClr val="dk1">
                      <a:alpha val="40000"/>
                    </a:schemeClr>
                  </a:outerShdw>
                </a:effectLst>
                <a:latin typeface="+mj-lt"/>
              </a:rPr>
              <a:t>Could the “White coat phenomenon” be the cause for Osman’s high blood pressure readings?</a:t>
            </a:r>
          </a:p>
        </p:txBody>
      </p:sp>
      <p:sp>
        <p:nvSpPr>
          <p:cNvPr id="8" name="Rounded Rectangle 8">
            <a:extLst>
              <a:ext uri="{FF2B5EF4-FFF2-40B4-BE49-F238E27FC236}">
                <a16:creationId xmlns:a16="http://schemas.microsoft.com/office/drawing/2014/main" id="{482B4BC7-1392-4E15-A5F0-6640CE5B5FDE}"/>
              </a:ext>
            </a:extLst>
          </p:cNvPr>
          <p:cNvSpPr/>
          <p:nvPr/>
        </p:nvSpPr>
        <p:spPr>
          <a:xfrm>
            <a:off x="431952" y="3342982"/>
            <a:ext cx="6332742" cy="1148775"/>
          </a:xfrm>
          <a:prstGeom prst="roundRect">
            <a:avLst/>
          </a:prstGeom>
          <a:solidFill>
            <a:srgbClr val="FFFFFF"/>
          </a:solidFill>
          <a:ln w="57150">
            <a:solidFill>
              <a:srgbClr val="C0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800" dirty="0">
                <a:ln w="0"/>
                <a:solidFill>
                  <a:schemeClr val="tx1"/>
                </a:solidFill>
                <a:effectLst>
                  <a:outerShdw blurRad="38100" dist="19050" dir="2700000" algn="tl" rotWithShape="0">
                    <a:schemeClr val="dk1">
                      <a:alpha val="40000"/>
                    </a:schemeClr>
                  </a:outerShdw>
                </a:effectLst>
                <a:latin typeface="+mj-lt"/>
              </a:rPr>
              <a:t>In a Turkish study involving 438 patients, 43% were found to be white coat hypertensives</a:t>
            </a:r>
          </a:p>
        </p:txBody>
      </p:sp>
      <p:pic>
        <p:nvPicPr>
          <p:cNvPr id="7" name="Picture 2" descr="https://s3.amazonaws.com/lowres.cartoonstock.com/health-beauty-doctor-gp-jester-jester_costume-costume-grin1432_low.jpg">
            <a:hlinkClick r:id="rId3"/>
            <a:extLst>
              <a:ext uri="{FF2B5EF4-FFF2-40B4-BE49-F238E27FC236}">
                <a16:creationId xmlns:a16="http://schemas.microsoft.com/office/drawing/2014/main" id="{159085FC-C9E5-4D3B-A643-813B28D2957C}"/>
              </a:ext>
            </a:extLst>
          </p:cNvPr>
          <p:cNvPicPr>
            <a:picLocks noChangeAspect="1" noChangeArrowheads="1"/>
          </p:cNvPicPr>
          <p:nvPr/>
        </p:nvPicPr>
        <p:blipFill>
          <a:blip r:embed="rId4"/>
          <a:srcRect/>
          <a:stretch>
            <a:fillRect/>
          </a:stretch>
        </p:blipFill>
        <p:spPr bwMode="auto">
          <a:xfrm>
            <a:off x="7648368" y="1142689"/>
            <a:ext cx="3810000" cy="3718560"/>
          </a:xfrm>
          <a:prstGeom prst="rect">
            <a:avLst/>
          </a:prstGeom>
          <a:noFill/>
        </p:spPr>
      </p:pic>
    </p:spTree>
    <p:extLst>
      <p:ext uri="{BB962C8B-B14F-4D97-AF65-F5344CB8AC3E}">
        <p14:creationId xmlns:p14="http://schemas.microsoft.com/office/powerpoint/2010/main" val="39412094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3" name="Picture 3"/>
          <p:cNvPicPr>
            <a:picLocks noChangeAspect="1" noChangeArrowheads="1"/>
          </p:cNvPicPr>
          <p:nvPr/>
        </p:nvPicPr>
        <p:blipFill>
          <a:blip r:embed="rId2"/>
          <a:srcRect/>
          <a:stretch>
            <a:fillRect/>
          </a:stretch>
        </p:blipFill>
        <p:spPr bwMode="auto">
          <a:xfrm>
            <a:off x="3823374" y="82966"/>
            <a:ext cx="817437" cy="690465"/>
          </a:xfrm>
          <a:prstGeom prst="rect">
            <a:avLst/>
          </a:prstGeom>
          <a:noFill/>
          <a:ln w="9525">
            <a:noFill/>
            <a:miter lim="800000"/>
            <a:headEnd/>
            <a:tailEnd/>
          </a:ln>
        </p:spPr>
      </p:pic>
      <p:sp>
        <p:nvSpPr>
          <p:cNvPr id="2" name="Title 1">
            <a:extLst>
              <a:ext uri="{FF2B5EF4-FFF2-40B4-BE49-F238E27FC236}">
                <a16:creationId xmlns:a16="http://schemas.microsoft.com/office/drawing/2014/main" id="{A7888FA8-9418-4269-81E8-5E5BA741D999}"/>
              </a:ext>
            </a:extLst>
          </p:cNvPr>
          <p:cNvSpPr>
            <a:spLocks noGrp="1"/>
          </p:cNvSpPr>
          <p:nvPr>
            <p:ph type="title"/>
          </p:nvPr>
        </p:nvSpPr>
        <p:spPr>
          <a:xfrm>
            <a:off x="89769" y="54975"/>
            <a:ext cx="10058400" cy="1609344"/>
          </a:xfrm>
        </p:spPr>
        <p:txBody>
          <a:bodyPr/>
          <a:lstStyle/>
          <a:p>
            <a:r>
              <a:rPr lang="en-GB" dirty="0"/>
              <a:t>Clinical case</a:t>
            </a:r>
            <a:br>
              <a:rPr lang="en-GB" dirty="0"/>
            </a:br>
            <a:endParaRPr lang="en-GB" dirty="0"/>
          </a:p>
        </p:txBody>
      </p:sp>
      <p:sp>
        <p:nvSpPr>
          <p:cNvPr id="16" name="Rounded Rectangle 11">
            <a:extLst>
              <a:ext uri="{FF2B5EF4-FFF2-40B4-BE49-F238E27FC236}">
                <a16:creationId xmlns:a16="http://schemas.microsoft.com/office/drawing/2014/main" id="{C586BFD5-F3AC-408A-9430-857722317827}"/>
              </a:ext>
            </a:extLst>
          </p:cNvPr>
          <p:cNvSpPr/>
          <p:nvPr/>
        </p:nvSpPr>
        <p:spPr>
          <a:xfrm>
            <a:off x="362808" y="1558213"/>
            <a:ext cx="6439208" cy="1306286"/>
          </a:xfrm>
          <a:prstGeom prst="roundRect">
            <a:avLst/>
          </a:prstGeom>
          <a:solidFill>
            <a:srgbClr val="FFFFFF"/>
          </a:solidFill>
          <a:ln w="57150">
            <a:solidFill>
              <a:srgbClr val="C0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800" dirty="0">
                <a:ln w="0"/>
                <a:solidFill>
                  <a:schemeClr val="tx1"/>
                </a:solidFill>
                <a:effectLst>
                  <a:outerShdw blurRad="38100" dist="19050" dir="2700000" algn="tl" rotWithShape="0">
                    <a:schemeClr val="dk1">
                      <a:alpha val="40000"/>
                    </a:schemeClr>
                  </a:outerShdw>
                </a:effectLst>
                <a:latin typeface="+mj-lt"/>
              </a:rPr>
              <a:t>Could the failure of control of Osman’s BP be due to secondary drug–induced effects?</a:t>
            </a:r>
          </a:p>
        </p:txBody>
      </p:sp>
      <p:pic>
        <p:nvPicPr>
          <p:cNvPr id="6" name="Picture 3" descr="http://image.slidesharecdn.com/jnc-7ce2hours-130824134624-phpapp01-140811022805-phpapp01/95/management-of-hypertensionguide-line-35-638.jpg?cb=1407724113">
            <a:hlinkClick r:id="rId3"/>
            <a:extLst>
              <a:ext uri="{FF2B5EF4-FFF2-40B4-BE49-F238E27FC236}">
                <a16:creationId xmlns:a16="http://schemas.microsoft.com/office/drawing/2014/main" id="{D88C698C-65E5-44D9-8A22-F97229426F26}"/>
              </a:ext>
            </a:extLst>
          </p:cNvPr>
          <p:cNvPicPr>
            <a:picLocks noChangeAspect="1" noChangeArrowheads="1"/>
          </p:cNvPicPr>
          <p:nvPr/>
        </p:nvPicPr>
        <p:blipFill>
          <a:blip r:embed="rId4"/>
          <a:srcRect/>
          <a:stretch>
            <a:fillRect/>
          </a:stretch>
        </p:blipFill>
        <p:spPr bwMode="auto">
          <a:xfrm>
            <a:off x="7075055" y="1664319"/>
            <a:ext cx="4830444" cy="4562476"/>
          </a:xfrm>
          <a:prstGeom prst="rect">
            <a:avLst/>
          </a:prstGeom>
          <a:noFill/>
        </p:spPr>
      </p:pic>
      <p:sp>
        <p:nvSpPr>
          <p:cNvPr id="7" name="Rounded Rectangle 8">
            <a:extLst>
              <a:ext uri="{FF2B5EF4-FFF2-40B4-BE49-F238E27FC236}">
                <a16:creationId xmlns:a16="http://schemas.microsoft.com/office/drawing/2014/main" id="{41AA5167-72D0-4D3A-9915-D0BB571CF914}"/>
              </a:ext>
            </a:extLst>
          </p:cNvPr>
          <p:cNvSpPr/>
          <p:nvPr/>
        </p:nvSpPr>
        <p:spPr>
          <a:xfrm>
            <a:off x="362808" y="3412904"/>
            <a:ext cx="6438178" cy="954833"/>
          </a:xfrm>
          <a:prstGeom prst="roundRect">
            <a:avLst/>
          </a:prstGeom>
          <a:solidFill>
            <a:srgbClr val="FFFFFF"/>
          </a:solidFill>
          <a:ln w="57150">
            <a:solidFill>
              <a:srgbClr val="C0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a:ln w="0"/>
                <a:solidFill>
                  <a:schemeClr val="tx1"/>
                </a:solidFill>
                <a:effectLst>
                  <a:outerShdw blurRad="38100" dist="19050" dir="2700000" algn="tl" rotWithShape="0">
                    <a:schemeClr val="dk1">
                      <a:alpha val="40000"/>
                    </a:schemeClr>
                  </a:outerShdw>
                </a:effectLst>
              </a:rPr>
              <a:t>Which drugs elevate blood pressure?</a:t>
            </a:r>
          </a:p>
        </p:txBody>
      </p:sp>
    </p:spTree>
    <p:extLst>
      <p:ext uri="{BB962C8B-B14F-4D97-AF65-F5344CB8AC3E}">
        <p14:creationId xmlns:p14="http://schemas.microsoft.com/office/powerpoint/2010/main" val="193077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3" name="Picture 3"/>
          <p:cNvPicPr>
            <a:picLocks noChangeAspect="1" noChangeArrowheads="1"/>
          </p:cNvPicPr>
          <p:nvPr/>
        </p:nvPicPr>
        <p:blipFill>
          <a:blip r:embed="rId2"/>
          <a:srcRect/>
          <a:stretch>
            <a:fillRect/>
          </a:stretch>
        </p:blipFill>
        <p:spPr bwMode="auto">
          <a:xfrm>
            <a:off x="3823374" y="82966"/>
            <a:ext cx="817437" cy="690465"/>
          </a:xfrm>
          <a:prstGeom prst="rect">
            <a:avLst/>
          </a:prstGeom>
          <a:noFill/>
          <a:ln w="9525">
            <a:noFill/>
            <a:miter lim="800000"/>
            <a:headEnd/>
            <a:tailEnd/>
          </a:ln>
        </p:spPr>
      </p:pic>
      <p:sp>
        <p:nvSpPr>
          <p:cNvPr id="2" name="Title 1">
            <a:extLst>
              <a:ext uri="{FF2B5EF4-FFF2-40B4-BE49-F238E27FC236}">
                <a16:creationId xmlns:a16="http://schemas.microsoft.com/office/drawing/2014/main" id="{A7888FA8-9418-4269-81E8-5E5BA741D999}"/>
              </a:ext>
            </a:extLst>
          </p:cNvPr>
          <p:cNvSpPr>
            <a:spLocks noGrp="1"/>
          </p:cNvSpPr>
          <p:nvPr>
            <p:ph type="title"/>
          </p:nvPr>
        </p:nvSpPr>
        <p:spPr>
          <a:xfrm>
            <a:off x="89769" y="54975"/>
            <a:ext cx="10058400" cy="1609344"/>
          </a:xfrm>
        </p:spPr>
        <p:txBody>
          <a:bodyPr/>
          <a:lstStyle/>
          <a:p>
            <a:r>
              <a:rPr lang="en-GB" dirty="0"/>
              <a:t>Clinical case</a:t>
            </a:r>
            <a:br>
              <a:rPr lang="en-GB" dirty="0"/>
            </a:br>
            <a:endParaRPr lang="en-GB" dirty="0"/>
          </a:p>
        </p:txBody>
      </p:sp>
      <p:sp>
        <p:nvSpPr>
          <p:cNvPr id="16" name="Rounded Rectangle 11">
            <a:extLst>
              <a:ext uri="{FF2B5EF4-FFF2-40B4-BE49-F238E27FC236}">
                <a16:creationId xmlns:a16="http://schemas.microsoft.com/office/drawing/2014/main" id="{C586BFD5-F3AC-408A-9430-857722317827}"/>
              </a:ext>
            </a:extLst>
          </p:cNvPr>
          <p:cNvSpPr/>
          <p:nvPr/>
        </p:nvSpPr>
        <p:spPr>
          <a:xfrm>
            <a:off x="362808" y="1558213"/>
            <a:ext cx="6439208" cy="1306286"/>
          </a:xfrm>
          <a:prstGeom prst="roundRect">
            <a:avLst/>
          </a:prstGeom>
          <a:solidFill>
            <a:srgbClr val="FFFFFF"/>
          </a:solidFill>
          <a:ln w="57150">
            <a:solidFill>
              <a:srgbClr val="C0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800" dirty="0">
                <a:ln w="0"/>
                <a:solidFill>
                  <a:schemeClr val="tx1"/>
                </a:solidFill>
                <a:effectLst>
                  <a:outerShdw blurRad="38100" dist="19050" dir="2700000" algn="tl" rotWithShape="0">
                    <a:schemeClr val="dk1">
                      <a:alpha val="40000"/>
                    </a:schemeClr>
                  </a:outerShdw>
                </a:effectLst>
                <a:latin typeface="+mj-lt"/>
              </a:rPr>
              <a:t>Could Osman be misdiagnosed? And the high BP is due to secondary disease causes?</a:t>
            </a:r>
          </a:p>
        </p:txBody>
      </p:sp>
      <p:sp>
        <p:nvSpPr>
          <p:cNvPr id="7" name="Rounded Rectangle 8">
            <a:extLst>
              <a:ext uri="{FF2B5EF4-FFF2-40B4-BE49-F238E27FC236}">
                <a16:creationId xmlns:a16="http://schemas.microsoft.com/office/drawing/2014/main" id="{41AA5167-72D0-4D3A-9915-D0BB571CF914}"/>
              </a:ext>
            </a:extLst>
          </p:cNvPr>
          <p:cNvSpPr/>
          <p:nvPr/>
        </p:nvSpPr>
        <p:spPr>
          <a:xfrm>
            <a:off x="362808" y="3412904"/>
            <a:ext cx="6438178" cy="954833"/>
          </a:xfrm>
          <a:prstGeom prst="roundRect">
            <a:avLst/>
          </a:prstGeom>
          <a:solidFill>
            <a:srgbClr val="FFFFFF"/>
          </a:solidFill>
          <a:ln w="57150">
            <a:solidFill>
              <a:srgbClr val="C0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800" dirty="0">
                <a:ln w="0"/>
                <a:solidFill>
                  <a:schemeClr val="tx1"/>
                </a:solidFill>
                <a:effectLst>
                  <a:outerShdw blurRad="38100" dist="19050" dir="2700000" algn="tl" rotWithShape="0">
                    <a:schemeClr val="dk1">
                      <a:alpha val="40000"/>
                    </a:schemeClr>
                  </a:outerShdw>
                </a:effectLst>
              </a:rPr>
              <a:t>Which secondary diseases cause elevation of BP?</a:t>
            </a:r>
          </a:p>
        </p:txBody>
      </p:sp>
      <p:pic>
        <p:nvPicPr>
          <p:cNvPr id="8" name="Picture 1">
            <a:extLst>
              <a:ext uri="{FF2B5EF4-FFF2-40B4-BE49-F238E27FC236}">
                <a16:creationId xmlns:a16="http://schemas.microsoft.com/office/drawing/2014/main" id="{2319E9CE-0440-4A8D-ACD7-721263D16D29}"/>
              </a:ext>
            </a:extLst>
          </p:cNvPr>
          <p:cNvPicPr>
            <a:picLocks noChangeAspect="1" noChangeArrowheads="1"/>
          </p:cNvPicPr>
          <p:nvPr/>
        </p:nvPicPr>
        <p:blipFill>
          <a:blip r:embed="rId3"/>
          <a:srcRect/>
          <a:stretch>
            <a:fillRect/>
          </a:stretch>
        </p:blipFill>
        <p:spPr bwMode="auto">
          <a:xfrm>
            <a:off x="7756208" y="1060517"/>
            <a:ext cx="4238625" cy="4638675"/>
          </a:xfrm>
          <a:prstGeom prst="rect">
            <a:avLst/>
          </a:prstGeom>
          <a:noFill/>
          <a:ln w="9525">
            <a:noFill/>
            <a:miter lim="800000"/>
            <a:headEnd/>
            <a:tailEnd/>
          </a:ln>
        </p:spPr>
      </p:pic>
    </p:spTree>
    <p:extLst>
      <p:ext uri="{BB962C8B-B14F-4D97-AF65-F5344CB8AC3E}">
        <p14:creationId xmlns:p14="http://schemas.microsoft.com/office/powerpoint/2010/main" val="16406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3" name="Picture 3"/>
          <p:cNvPicPr>
            <a:picLocks noChangeAspect="1" noChangeArrowheads="1"/>
          </p:cNvPicPr>
          <p:nvPr/>
        </p:nvPicPr>
        <p:blipFill>
          <a:blip r:embed="rId2"/>
          <a:srcRect/>
          <a:stretch>
            <a:fillRect/>
          </a:stretch>
        </p:blipFill>
        <p:spPr bwMode="auto">
          <a:xfrm>
            <a:off x="3823374" y="82966"/>
            <a:ext cx="817437" cy="690465"/>
          </a:xfrm>
          <a:prstGeom prst="rect">
            <a:avLst/>
          </a:prstGeom>
          <a:noFill/>
          <a:ln w="9525">
            <a:noFill/>
            <a:miter lim="800000"/>
            <a:headEnd/>
            <a:tailEnd/>
          </a:ln>
        </p:spPr>
      </p:pic>
      <p:sp>
        <p:nvSpPr>
          <p:cNvPr id="2" name="Title 1">
            <a:extLst>
              <a:ext uri="{FF2B5EF4-FFF2-40B4-BE49-F238E27FC236}">
                <a16:creationId xmlns:a16="http://schemas.microsoft.com/office/drawing/2014/main" id="{A7888FA8-9418-4269-81E8-5E5BA741D999}"/>
              </a:ext>
            </a:extLst>
          </p:cNvPr>
          <p:cNvSpPr>
            <a:spLocks noGrp="1"/>
          </p:cNvSpPr>
          <p:nvPr>
            <p:ph type="title"/>
          </p:nvPr>
        </p:nvSpPr>
        <p:spPr>
          <a:xfrm>
            <a:off x="89769" y="54975"/>
            <a:ext cx="10058400" cy="1609344"/>
          </a:xfrm>
        </p:spPr>
        <p:txBody>
          <a:bodyPr/>
          <a:lstStyle/>
          <a:p>
            <a:r>
              <a:rPr lang="en-GB" dirty="0"/>
              <a:t>Clinical case</a:t>
            </a:r>
            <a:br>
              <a:rPr lang="en-GB" dirty="0"/>
            </a:br>
            <a:endParaRPr lang="en-GB" dirty="0"/>
          </a:p>
        </p:txBody>
      </p:sp>
      <p:sp>
        <p:nvSpPr>
          <p:cNvPr id="16" name="Rounded Rectangle 11">
            <a:extLst>
              <a:ext uri="{FF2B5EF4-FFF2-40B4-BE49-F238E27FC236}">
                <a16:creationId xmlns:a16="http://schemas.microsoft.com/office/drawing/2014/main" id="{C586BFD5-F3AC-408A-9430-857722317827}"/>
              </a:ext>
            </a:extLst>
          </p:cNvPr>
          <p:cNvSpPr/>
          <p:nvPr/>
        </p:nvSpPr>
        <p:spPr>
          <a:xfrm>
            <a:off x="185525" y="1063699"/>
            <a:ext cx="11412426" cy="1029099"/>
          </a:xfrm>
          <a:prstGeom prst="roundRect">
            <a:avLst/>
          </a:prstGeom>
          <a:solidFill>
            <a:srgbClr val="FFFFFF"/>
          </a:solidFill>
          <a:ln w="57150">
            <a:solidFill>
              <a:srgbClr val="C0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800" dirty="0">
                <a:ln w="0"/>
                <a:solidFill>
                  <a:schemeClr val="tx1"/>
                </a:solidFill>
                <a:effectLst>
                  <a:outerShdw blurRad="38100" dist="19050" dir="2700000" algn="tl" rotWithShape="0">
                    <a:schemeClr val="dk1">
                      <a:alpha val="40000"/>
                    </a:schemeClr>
                  </a:outerShdw>
                </a:effectLst>
                <a:latin typeface="+mj-lt"/>
              </a:rPr>
              <a:t>Could the failure of Osman control of BP be due to the use of inappropriate combinations of drugs?</a:t>
            </a:r>
          </a:p>
        </p:txBody>
      </p:sp>
      <p:sp>
        <p:nvSpPr>
          <p:cNvPr id="7" name="Rounded Rectangle 8">
            <a:extLst>
              <a:ext uri="{FF2B5EF4-FFF2-40B4-BE49-F238E27FC236}">
                <a16:creationId xmlns:a16="http://schemas.microsoft.com/office/drawing/2014/main" id="{41AA5167-72D0-4D3A-9915-D0BB571CF914}"/>
              </a:ext>
            </a:extLst>
          </p:cNvPr>
          <p:cNvSpPr/>
          <p:nvPr/>
        </p:nvSpPr>
        <p:spPr>
          <a:xfrm>
            <a:off x="185524" y="2474167"/>
            <a:ext cx="7521561" cy="954833"/>
          </a:xfrm>
          <a:prstGeom prst="roundRect">
            <a:avLst/>
          </a:prstGeom>
          <a:solidFill>
            <a:srgbClr val="FFFFFF"/>
          </a:solidFill>
          <a:ln w="57150">
            <a:solidFill>
              <a:srgbClr val="C0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800" dirty="0">
                <a:ln w="0"/>
                <a:solidFill>
                  <a:schemeClr val="tx1"/>
                </a:solidFill>
                <a:effectLst>
                  <a:outerShdw blurRad="38100" dist="19050" dir="2700000" algn="tl" rotWithShape="0">
                    <a:schemeClr val="dk1">
                      <a:alpha val="40000"/>
                    </a:schemeClr>
                  </a:outerShdw>
                </a:effectLst>
              </a:rPr>
              <a:t>Use of combinations→↓ individual dose→↓ ADRs</a:t>
            </a:r>
          </a:p>
        </p:txBody>
      </p:sp>
      <p:sp>
        <p:nvSpPr>
          <p:cNvPr id="9" name="Rounded Rectangle 14">
            <a:extLst>
              <a:ext uri="{FF2B5EF4-FFF2-40B4-BE49-F238E27FC236}">
                <a16:creationId xmlns:a16="http://schemas.microsoft.com/office/drawing/2014/main" id="{262A8373-1C7B-4E8A-BF57-C850013754C1}"/>
              </a:ext>
            </a:extLst>
          </p:cNvPr>
          <p:cNvSpPr/>
          <p:nvPr/>
        </p:nvSpPr>
        <p:spPr>
          <a:xfrm>
            <a:off x="185523" y="3705448"/>
            <a:ext cx="7521561" cy="1066799"/>
          </a:xfrm>
          <a:prstGeom prst="roundRect">
            <a:avLst/>
          </a:prstGeom>
          <a:solidFill>
            <a:srgbClr val="FFFFFF"/>
          </a:solidFill>
          <a:ln w="57150">
            <a:solidFill>
              <a:srgbClr val="C0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a:ln w="0"/>
                <a:solidFill>
                  <a:schemeClr val="tx1"/>
                </a:solidFill>
                <a:effectLst>
                  <a:outerShdw blurRad="38100" dist="19050" dir="2700000" algn="tl" rotWithShape="0">
                    <a:schemeClr val="dk1">
                      <a:alpha val="40000"/>
                    </a:schemeClr>
                  </a:outerShdw>
                </a:effectLst>
              </a:rPr>
              <a:t>Select a drug that ↓ the ADR of another, e.g. thiazides versus ACEI</a:t>
            </a:r>
          </a:p>
        </p:txBody>
      </p:sp>
      <p:sp>
        <p:nvSpPr>
          <p:cNvPr id="10" name="Rounded Rectangle 15">
            <a:extLst>
              <a:ext uri="{FF2B5EF4-FFF2-40B4-BE49-F238E27FC236}">
                <a16:creationId xmlns:a16="http://schemas.microsoft.com/office/drawing/2014/main" id="{F705776D-B62F-4FAF-8E64-EC7DB41D3B34}"/>
              </a:ext>
            </a:extLst>
          </p:cNvPr>
          <p:cNvSpPr/>
          <p:nvPr/>
        </p:nvSpPr>
        <p:spPr>
          <a:xfrm>
            <a:off x="185523" y="5084646"/>
            <a:ext cx="7521560" cy="1066799"/>
          </a:xfrm>
          <a:prstGeom prst="roundRect">
            <a:avLst/>
          </a:prstGeom>
          <a:solidFill>
            <a:srgbClr val="FFFFFF"/>
          </a:solidFill>
          <a:ln w="57150">
            <a:solidFill>
              <a:srgbClr val="C0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a:ln w="0"/>
                <a:solidFill>
                  <a:schemeClr val="tx1"/>
                </a:solidFill>
                <a:effectLst>
                  <a:outerShdw blurRad="38100" dist="19050" dir="2700000" algn="tl" rotWithShape="0">
                    <a:schemeClr val="dk1">
                      <a:alpha val="40000"/>
                    </a:schemeClr>
                  </a:outerShdw>
                </a:effectLst>
              </a:rPr>
              <a:t>Select a drugs that act by different mechanisms</a:t>
            </a:r>
          </a:p>
        </p:txBody>
      </p:sp>
      <p:pic>
        <p:nvPicPr>
          <p:cNvPr id="11" name="Picture 10">
            <a:extLst>
              <a:ext uri="{FF2B5EF4-FFF2-40B4-BE49-F238E27FC236}">
                <a16:creationId xmlns:a16="http://schemas.microsoft.com/office/drawing/2014/main" id="{6C574051-024C-4662-B136-DB8B6F8A761D}"/>
              </a:ext>
            </a:extLst>
          </p:cNvPr>
          <p:cNvPicPr/>
          <p:nvPr/>
        </p:nvPicPr>
        <p:blipFill>
          <a:blip r:embed="rId3" cstate="print"/>
          <a:srcRect/>
          <a:stretch>
            <a:fillRect/>
          </a:stretch>
        </p:blipFill>
        <p:spPr bwMode="auto">
          <a:xfrm>
            <a:off x="7952636" y="2209438"/>
            <a:ext cx="4053840" cy="4058817"/>
          </a:xfrm>
          <a:prstGeom prst="rect">
            <a:avLst/>
          </a:prstGeom>
          <a:noFill/>
          <a:ln w="9525">
            <a:noFill/>
            <a:miter lim="800000"/>
            <a:headEnd/>
            <a:tailEnd/>
          </a:ln>
        </p:spPr>
      </p:pic>
    </p:spTree>
    <p:extLst>
      <p:ext uri="{BB962C8B-B14F-4D97-AF65-F5344CB8AC3E}">
        <p14:creationId xmlns:p14="http://schemas.microsoft.com/office/powerpoint/2010/main" val="170662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animBg="1"/>
      <p:bldP spid="9"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3" name="Picture 3"/>
          <p:cNvPicPr>
            <a:picLocks noChangeAspect="1" noChangeArrowheads="1"/>
          </p:cNvPicPr>
          <p:nvPr/>
        </p:nvPicPr>
        <p:blipFill>
          <a:blip r:embed="rId2"/>
          <a:srcRect/>
          <a:stretch>
            <a:fillRect/>
          </a:stretch>
        </p:blipFill>
        <p:spPr bwMode="auto">
          <a:xfrm>
            <a:off x="3823374" y="82966"/>
            <a:ext cx="817437" cy="690465"/>
          </a:xfrm>
          <a:prstGeom prst="rect">
            <a:avLst/>
          </a:prstGeom>
          <a:noFill/>
          <a:ln w="9525">
            <a:noFill/>
            <a:miter lim="800000"/>
            <a:headEnd/>
            <a:tailEnd/>
          </a:ln>
        </p:spPr>
      </p:pic>
      <p:sp>
        <p:nvSpPr>
          <p:cNvPr id="2" name="Title 1">
            <a:extLst>
              <a:ext uri="{FF2B5EF4-FFF2-40B4-BE49-F238E27FC236}">
                <a16:creationId xmlns:a16="http://schemas.microsoft.com/office/drawing/2014/main" id="{A7888FA8-9418-4269-81E8-5E5BA741D999}"/>
              </a:ext>
            </a:extLst>
          </p:cNvPr>
          <p:cNvSpPr>
            <a:spLocks noGrp="1"/>
          </p:cNvSpPr>
          <p:nvPr>
            <p:ph type="title"/>
          </p:nvPr>
        </p:nvSpPr>
        <p:spPr>
          <a:xfrm>
            <a:off x="89769" y="54975"/>
            <a:ext cx="10058400" cy="1609344"/>
          </a:xfrm>
        </p:spPr>
        <p:txBody>
          <a:bodyPr/>
          <a:lstStyle/>
          <a:p>
            <a:r>
              <a:rPr lang="en-GB" dirty="0"/>
              <a:t>Clinical case</a:t>
            </a:r>
            <a:br>
              <a:rPr lang="en-GB" dirty="0"/>
            </a:br>
            <a:endParaRPr lang="en-GB" dirty="0"/>
          </a:p>
        </p:txBody>
      </p:sp>
      <p:sp>
        <p:nvSpPr>
          <p:cNvPr id="16" name="Rounded Rectangle 11">
            <a:extLst>
              <a:ext uri="{FF2B5EF4-FFF2-40B4-BE49-F238E27FC236}">
                <a16:creationId xmlns:a16="http://schemas.microsoft.com/office/drawing/2014/main" id="{C586BFD5-F3AC-408A-9430-857722317827}"/>
              </a:ext>
            </a:extLst>
          </p:cNvPr>
          <p:cNvSpPr/>
          <p:nvPr/>
        </p:nvSpPr>
        <p:spPr>
          <a:xfrm>
            <a:off x="549422" y="1077525"/>
            <a:ext cx="10900433" cy="844294"/>
          </a:xfrm>
          <a:prstGeom prst="roundRect">
            <a:avLst/>
          </a:prstGeom>
          <a:solidFill>
            <a:srgbClr val="FFFFFF"/>
          </a:solidFill>
          <a:ln w="57150">
            <a:solidFill>
              <a:srgbClr val="C0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800" dirty="0">
                <a:ln w="0"/>
                <a:solidFill>
                  <a:schemeClr val="tx1"/>
                </a:solidFill>
                <a:effectLst>
                  <a:outerShdw blurRad="38100" dist="19050" dir="2700000" algn="tl" rotWithShape="0">
                    <a:schemeClr val="dk1">
                      <a:alpha val="40000"/>
                    </a:schemeClr>
                  </a:outerShdw>
                </a:effectLst>
                <a:latin typeface="+mj-lt"/>
              </a:rPr>
              <a:t>Could the failure of control of Osman’s BP be attributed to non adherence?</a:t>
            </a:r>
          </a:p>
        </p:txBody>
      </p:sp>
      <p:sp>
        <p:nvSpPr>
          <p:cNvPr id="7" name="Rounded Rectangle 8">
            <a:extLst>
              <a:ext uri="{FF2B5EF4-FFF2-40B4-BE49-F238E27FC236}">
                <a16:creationId xmlns:a16="http://schemas.microsoft.com/office/drawing/2014/main" id="{41AA5167-72D0-4D3A-9915-D0BB571CF914}"/>
              </a:ext>
            </a:extLst>
          </p:cNvPr>
          <p:cNvSpPr/>
          <p:nvPr/>
        </p:nvSpPr>
        <p:spPr>
          <a:xfrm>
            <a:off x="549422" y="2236270"/>
            <a:ext cx="5188905" cy="3716661"/>
          </a:xfrm>
          <a:prstGeom prst="roundRect">
            <a:avLst>
              <a:gd name="adj" fmla="val 8053"/>
            </a:avLst>
          </a:prstGeom>
          <a:solidFill>
            <a:srgbClr val="FFFFFF"/>
          </a:solidFill>
          <a:ln w="57150">
            <a:solidFill>
              <a:srgbClr val="C0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800" dirty="0">
                <a:ln w="0"/>
                <a:solidFill>
                  <a:schemeClr val="tx1"/>
                </a:solidFill>
                <a:effectLst>
                  <a:outerShdw blurRad="38100" dist="19050" dir="2700000" algn="tl" rotWithShape="0">
                    <a:schemeClr val="dk1">
                      <a:alpha val="40000"/>
                    </a:schemeClr>
                  </a:outerShdw>
                </a:effectLst>
              </a:rPr>
              <a:t>Could the somatic complaints </a:t>
            </a:r>
          </a:p>
          <a:p>
            <a:pPr lvl="0"/>
            <a:r>
              <a:rPr lang="en-GB" sz="2800" dirty="0">
                <a:ln w="0"/>
                <a:solidFill>
                  <a:schemeClr val="tx1"/>
                </a:solidFill>
                <a:effectLst>
                  <a:outerShdw blurRad="38100" dist="19050" dir="2700000" algn="tl" rotWithShape="0">
                    <a:schemeClr val="dk1">
                      <a:alpha val="40000"/>
                    </a:schemeClr>
                  </a:outerShdw>
                </a:effectLst>
              </a:rPr>
              <a:t>(fatigue and dry mouth) </a:t>
            </a:r>
          </a:p>
          <a:p>
            <a:pPr lvl="0"/>
            <a:r>
              <a:rPr lang="en-GB" sz="2800" dirty="0">
                <a:ln w="0"/>
                <a:solidFill>
                  <a:schemeClr val="tx1"/>
                </a:solidFill>
                <a:effectLst>
                  <a:outerShdw blurRad="38100" dist="19050" dir="2700000" algn="tl" rotWithShape="0">
                    <a:schemeClr val="dk1">
                      <a:alpha val="40000"/>
                    </a:schemeClr>
                  </a:outerShdw>
                </a:effectLst>
              </a:rPr>
              <a:t>indicate the adherence of </a:t>
            </a:r>
          </a:p>
          <a:p>
            <a:pPr lvl="0"/>
            <a:r>
              <a:rPr lang="en-GB" sz="2800" dirty="0">
                <a:ln w="0"/>
                <a:solidFill>
                  <a:schemeClr val="tx1"/>
                </a:solidFill>
                <a:effectLst>
                  <a:outerShdw blurRad="38100" dist="19050" dir="2700000" algn="tl" rotWithShape="0">
                    <a:schemeClr val="dk1">
                      <a:alpha val="40000"/>
                    </a:schemeClr>
                  </a:outerShdw>
                </a:effectLst>
              </a:rPr>
              <a:t>the patient to medication </a:t>
            </a:r>
          </a:p>
          <a:p>
            <a:pPr lvl="0"/>
            <a:r>
              <a:rPr lang="en-GB" sz="2800" dirty="0">
                <a:ln w="0"/>
                <a:solidFill>
                  <a:schemeClr val="tx1"/>
                </a:solidFill>
                <a:effectLst>
                  <a:outerShdw blurRad="38100" dist="19050" dir="2700000" algn="tl" rotWithShape="0">
                    <a:schemeClr val="dk1">
                      <a:alpha val="40000"/>
                    </a:schemeClr>
                  </a:outerShdw>
                </a:effectLst>
              </a:rPr>
              <a:t>regimen and which drugs </a:t>
            </a:r>
          </a:p>
          <a:p>
            <a:pPr lvl="0"/>
            <a:r>
              <a:rPr lang="en-GB" sz="2800" dirty="0">
                <a:ln w="0"/>
                <a:solidFill>
                  <a:schemeClr val="tx1"/>
                </a:solidFill>
                <a:effectLst>
                  <a:outerShdw blurRad="38100" dist="19050" dir="2700000" algn="tl" rotWithShape="0">
                    <a:schemeClr val="dk1">
                      <a:alpha val="40000"/>
                    </a:schemeClr>
                  </a:outerShdw>
                </a:effectLst>
              </a:rPr>
              <a:t>cause these symptoms?</a:t>
            </a:r>
          </a:p>
        </p:txBody>
      </p:sp>
      <p:pic>
        <p:nvPicPr>
          <p:cNvPr id="12" name="Picture 2" descr="http://www.acpm.org/resource/resmgr/timetools-images/figure2.gif">
            <a:hlinkClick r:id="rId3"/>
            <a:extLst>
              <a:ext uri="{FF2B5EF4-FFF2-40B4-BE49-F238E27FC236}">
                <a16:creationId xmlns:a16="http://schemas.microsoft.com/office/drawing/2014/main" id="{289186C6-F242-4131-A13A-DFCE6BB8E104}"/>
              </a:ext>
            </a:extLst>
          </p:cNvPr>
          <p:cNvPicPr>
            <a:picLocks noChangeAspect="1" noChangeArrowheads="1"/>
          </p:cNvPicPr>
          <p:nvPr/>
        </p:nvPicPr>
        <p:blipFill>
          <a:blip r:embed="rId4"/>
          <a:srcRect/>
          <a:stretch>
            <a:fillRect/>
          </a:stretch>
        </p:blipFill>
        <p:spPr bwMode="auto">
          <a:xfrm>
            <a:off x="6086011" y="2236270"/>
            <a:ext cx="5363844" cy="3905250"/>
          </a:xfrm>
          <a:prstGeom prst="rect">
            <a:avLst/>
          </a:prstGeom>
          <a:noFill/>
        </p:spPr>
      </p:pic>
    </p:spTree>
    <p:extLst>
      <p:ext uri="{BB962C8B-B14F-4D97-AF65-F5344CB8AC3E}">
        <p14:creationId xmlns:p14="http://schemas.microsoft.com/office/powerpoint/2010/main" val="255797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3" name="Picture 3"/>
          <p:cNvPicPr>
            <a:picLocks noChangeAspect="1" noChangeArrowheads="1"/>
          </p:cNvPicPr>
          <p:nvPr/>
        </p:nvPicPr>
        <p:blipFill>
          <a:blip r:embed="rId2"/>
          <a:srcRect/>
          <a:stretch>
            <a:fillRect/>
          </a:stretch>
        </p:blipFill>
        <p:spPr bwMode="auto">
          <a:xfrm>
            <a:off x="3823374" y="82966"/>
            <a:ext cx="817437" cy="690465"/>
          </a:xfrm>
          <a:prstGeom prst="rect">
            <a:avLst/>
          </a:prstGeom>
          <a:noFill/>
          <a:ln w="9525">
            <a:noFill/>
            <a:miter lim="800000"/>
            <a:headEnd/>
            <a:tailEnd/>
          </a:ln>
        </p:spPr>
      </p:pic>
      <p:sp>
        <p:nvSpPr>
          <p:cNvPr id="2" name="Title 1">
            <a:extLst>
              <a:ext uri="{FF2B5EF4-FFF2-40B4-BE49-F238E27FC236}">
                <a16:creationId xmlns:a16="http://schemas.microsoft.com/office/drawing/2014/main" id="{A7888FA8-9418-4269-81E8-5E5BA741D999}"/>
              </a:ext>
            </a:extLst>
          </p:cNvPr>
          <p:cNvSpPr>
            <a:spLocks noGrp="1"/>
          </p:cNvSpPr>
          <p:nvPr>
            <p:ph type="title"/>
          </p:nvPr>
        </p:nvSpPr>
        <p:spPr>
          <a:xfrm>
            <a:off x="89769" y="54975"/>
            <a:ext cx="10058400" cy="1609344"/>
          </a:xfrm>
        </p:spPr>
        <p:txBody>
          <a:bodyPr/>
          <a:lstStyle/>
          <a:p>
            <a:r>
              <a:rPr lang="en-GB" dirty="0"/>
              <a:t>Clinical case</a:t>
            </a:r>
            <a:br>
              <a:rPr lang="en-GB" dirty="0"/>
            </a:br>
            <a:endParaRPr lang="en-GB" dirty="0"/>
          </a:p>
        </p:txBody>
      </p:sp>
      <p:sp>
        <p:nvSpPr>
          <p:cNvPr id="16" name="Rounded Rectangle 11">
            <a:extLst>
              <a:ext uri="{FF2B5EF4-FFF2-40B4-BE49-F238E27FC236}">
                <a16:creationId xmlns:a16="http://schemas.microsoft.com/office/drawing/2014/main" id="{C586BFD5-F3AC-408A-9430-857722317827}"/>
              </a:ext>
            </a:extLst>
          </p:cNvPr>
          <p:cNvSpPr/>
          <p:nvPr/>
        </p:nvSpPr>
        <p:spPr>
          <a:xfrm>
            <a:off x="400128" y="1973424"/>
            <a:ext cx="10983217" cy="1306286"/>
          </a:xfrm>
          <a:prstGeom prst="roundRect">
            <a:avLst/>
          </a:prstGeom>
          <a:solidFill>
            <a:srgbClr val="FFFFFF"/>
          </a:solidFill>
          <a:ln w="57150">
            <a:solidFill>
              <a:srgbClr val="C0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800" dirty="0">
                <a:ln w="0"/>
                <a:solidFill>
                  <a:schemeClr val="tx1"/>
                </a:solidFill>
                <a:effectLst>
                  <a:outerShdw blurRad="38100" dist="19050" dir="2700000" algn="tl" rotWithShape="0">
                    <a:schemeClr val="dk1">
                      <a:alpha val="40000"/>
                    </a:schemeClr>
                  </a:outerShdw>
                </a:effectLst>
                <a:latin typeface="+mj-lt"/>
              </a:rPr>
              <a:t>What suggestions do you have for Osman’s treatment modification in order to attain BP goals? </a:t>
            </a:r>
          </a:p>
        </p:txBody>
      </p:sp>
    </p:spTree>
    <p:extLst>
      <p:ext uri="{BB962C8B-B14F-4D97-AF65-F5344CB8AC3E}">
        <p14:creationId xmlns:p14="http://schemas.microsoft.com/office/powerpoint/2010/main" val="30714975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8E438-11E0-40F5-AEF5-4634AB5E0D55}"/>
              </a:ext>
            </a:extLst>
          </p:cNvPr>
          <p:cNvSpPr>
            <a:spLocks noGrp="1"/>
          </p:cNvSpPr>
          <p:nvPr>
            <p:ph type="ctrTitle"/>
          </p:nvPr>
        </p:nvSpPr>
        <p:spPr/>
        <p:txBody>
          <a:bodyPr/>
          <a:lstStyle/>
          <a:p>
            <a:r>
              <a:rPr lang="en-GB" dirty="0"/>
              <a:t>Thanks..</a:t>
            </a:r>
          </a:p>
        </p:txBody>
      </p:sp>
      <p:sp>
        <p:nvSpPr>
          <p:cNvPr id="3" name="Subtitle 2">
            <a:extLst>
              <a:ext uri="{FF2B5EF4-FFF2-40B4-BE49-F238E27FC236}">
                <a16:creationId xmlns:a16="http://schemas.microsoft.com/office/drawing/2014/main" id="{339D1C66-587E-4132-9D72-A0972E3ABCC8}"/>
              </a:ext>
            </a:extLst>
          </p:cNvPr>
          <p:cNvSpPr>
            <a:spLocks noGrp="1"/>
          </p:cNvSpPr>
          <p:nvPr>
            <p:ph type="subTitle" idx="1"/>
          </p:nvPr>
        </p:nvSpPr>
        <p:spPr/>
        <p:txBody>
          <a:bodyPr/>
          <a:lstStyle/>
          <a:p>
            <a:endParaRPr lang="en-GB" dirty="0"/>
          </a:p>
          <a:p>
            <a:r>
              <a:rPr lang="en-GB" dirty="0"/>
              <a:t>e-mail: aaloneazi@ksu.edu.sa</a:t>
            </a:r>
          </a:p>
        </p:txBody>
      </p:sp>
    </p:spTree>
    <p:extLst>
      <p:ext uri="{BB962C8B-B14F-4D97-AF65-F5344CB8AC3E}">
        <p14:creationId xmlns:p14="http://schemas.microsoft.com/office/powerpoint/2010/main" val="1495898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j0336986"/>
          <p:cNvPicPr>
            <a:picLocks noChangeAspect="1" noChangeArrowheads="1" noCrop="1"/>
          </p:cNvPicPr>
          <p:nvPr/>
        </p:nvPicPr>
        <p:blipFill>
          <a:blip r:embed="rId2"/>
          <a:srcRect/>
          <a:stretch>
            <a:fillRect/>
          </a:stretch>
        </p:blipFill>
        <p:spPr bwMode="auto">
          <a:xfrm>
            <a:off x="2638304" y="1331463"/>
            <a:ext cx="590088" cy="590088"/>
          </a:xfrm>
          <a:prstGeom prst="rect">
            <a:avLst/>
          </a:prstGeom>
          <a:noFill/>
        </p:spPr>
      </p:pic>
      <p:sp>
        <p:nvSpPr>
          <p:cNvPr id="2" name="Title 1">
            <a:extLst>
              <a:ext uri="{FF2B5EF4-FFF2-40B4-BE49-F238E27FC236}">
                <a16:creationId xmlns:a16="http://schemas.microsoft.com/office/drawing/2014/main" id="{6A5A3B48-C155-47CA-B50A-75227A9C0781}"/>
              </a:ext>
            </a:extLst>
          </p:cNvPr>
          <p:cNvSpPr>
            <a:spLocks noGrp="1"/>
          </p:cNvSpPr>
          <p:nvPr>
            <p:ph type="title"/>
          </p:nvPr>
        </p:nvSpPr>
        <p:spPr>
          <a:xfrm>
            <a:off x="337526" y="81816"/>
            <a:ext cx="10058400" cy="1609344"/>
          </a:xfrm>
        </p:spPr>
        <p:txBody>
          <a:bodyPr/>
          <a:lstStyle/>
          <a:p>
            <a:r>
              <a:rPr lang="en-GB" dirty="0"/>
              <a:t>Antihypertensive drugs</a:t>
            </a:r>
          </a:p>
        </p:txBody>
      </p:sp>
      <p:sp>
        <p:nvSpPr>
          <p:cNvPr id="3" name="Content Placeholder 2">
            <a:extLst>
              <a:ext uri="{FF2B5EF4-FFF2-40B4-BE49-F238E27FC236}">
                <a16:creationId xmlns:a16="http://schemas.microsoft.com/office/drawing/2014/main" id="{CE4B2119-002F-4CFA-A278-A38059FD6358}"/>
              </a:ext>
            </a:extLst>
          </p:cNvPr>
          <p:cNvSpPr>
            <a:spLocks noGrp="1"/>
          </p:cNvSpPr>
          <p:nvPr>
            <p:ph idx="1"/>
          </p:nvPr>
        </p:nvSpPr>
        <p:spPr>
          <a:xfrm>
            <a:off x="109224" y="1396117"/>
            <a:ext cx="11189905" cy="4050792"/>
          </a:xfrm>
        </p:spPr>
        <p:txBody>
          <a:bodyPr/>
          <a:lstStyle/>
          <a:p>
            <a:pPr marL="0" indent="0">
              <a:buNone/>
            </a:pPr>
            <a:r>
              <a:rPr lang="en-GB" sz="3200" b="1" dirty="0">
                <a:solidFill>
                  <a:srgbClr val="C00000"/>
                </a:solidFill>
              </a:rPr>
              <a:t>1) Diuretics</a:t>
            </a:r>
          </a:p>
        </p:txBody>
      </p:sp>
      <p:graphicFrame>
        <p:nvGraphicFramePr>
          <p:cNvPr id="5" name="Diagram 4">
            <a:extLst>
              <a:ext uri="{FF2B5EF4-FFF2-40B4-BE49-F238E27FC236}">
                <a16:creationId xmlns:a16="http://schemas.microsoft.com/office/drawing/2014/main" id="{2CE7672E-C7B2-4016-B59F-22F22F852B28}"/>
              </a:ext>
            </a:extLst>
          </p:cNvPr>
          <p:cNvGraphicFramePr/>
          <p:nvPr>
            <p:extLst>
              <p:ext uri="{D42A27DB-BD31-4B8C-83A1-F6EECF244321}">
                <p14:modId xmlns:p14="http://schemas.microsoft.com/office/powerpoint/2010/main" val="857249281"/>
              </p:ext>
            </p:extLst>
          </p:nvPr>
        </p:nvGraphicFramePr>
        <p:xfrm>
          <a:off x="469025" y="1992946"/>
          <a:ext cx="6804090" cy="4050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1236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j0336986"/>
          <p:cNvPicPr>
            <a:picLocks noChangeAspect="1" noChangeArrowheads="1" noCrop="1"/>
          </p:cNvPicPr>
          <p:nvPr/>
        </p:nvPicPr>
        <p:blipFill>
          <a:blip r:embed="rId2"/>
          <a:srcRect/>
          <a:stretch>
            <a:fillRect/>
          </a:stretch>
        </p:blipFill>
        <p:spPr bwMode="auto">
          <a:xfrm>
            <a:off x="2638304" y="1331463"/>
            <a:ext cx="590088" cy="590088"/>
          </a:xfrm>
          <a:prstGeom prst="rect">
            <a:avLst/>
          </a:prstGeom>
          <a:noFill/>
        </p:spPr>
      </p:pic>
      <p:sp>
        <p:nvSpPr>
          <p:cNvPr id="2" name="Title 1">
            <a:extLst>
              <a:ext uri="{FF2B5EF4-FFF2-40B4-BE49-F238E27FC236}">
                <a16:creationId xmlns:a16="http://schemas.microsoft.com/office/drawing/2014/main" id="{6A5A3B48-C155-47CA-B50A-75227A9C0781}"/>
              </a:ext>
            </a:extLst>
          </p:cNvPr>
          <p:cNvSpPr>
            <a:spLocks noGrp="1"/>
          </p:cNvSpPr>
          <p:nvPr>
            <p:ph type="title"/>
          </p:nvPr>
        </p:nvSpPr>
        <p:spPr>
          <a:xfrm>
            <a:off x="337526" y="81816"/>
            <a:ext cx="10058400" cy="1609344"/>
          </a:xfrm>
        </p:spPr>
        <p:txBody>
          <a:bodyPr/>
          <a:lstStyle/>
          <a:p>
            <a:r>
              <a:rPr lang="en-GB" dirty="0"/>
              <a:t>Antihypertensive drugs</a:t>
            </a:r>
          </a:p>
        </p:txBody>
      </p:sp>
      <p:sp>
        <p:nvSpPr>
          <p:cNvPr id="3" name="Content Placeholder 2">
            <a:extLst>
              <a:ext uri="{FF2B5EF4-FFF2-40B4-BE49-F238E27FC236}">
                <a16:creationId xmlns:a16="http://schemas.microsoft.com/office/drawing/2014/main" id="{CE4B2119-002F-4CFA-A278-A38059FD6358}"/>
              </a:ext>
            </a:extLst>
          </p:cNvPr>
          <p:cNvSpPr>
            <a:spLocks noGrp="1"/>
          </p:cNvSpPr>
          <p:nvPr>
            <p:ph idx="1"/>
          </p:nvPr>
        </p:nvSpPr>
        <p:spPr>
          <a:xfrm>
            <a:off x="89769" y="1357474"/>
            <a:ext cx="11189905" cy="4050792"/>
          </a:xfrm>
        </p:spPr>
        <p:txBody>
          <a:bodyPr/>
          <a:lstStyle/>
          <a:p>
            <a:pPr marL="0" indent="0">
              <a:buNone/>
            </a:pPr>
            <a:r>
              <a:rPr lang="en-GB" sz="3200" b="1" dirty="0">
                <a:solidFill>
                  <a:srgbClr val="C00000"/>
                </a:solidFill>
              </a:rPr>
              <a:t>1) Diuretics</a:t>
            </a:r>
          </a:p>
        </p:txBody>
      </p:sp>
      <p:graphicFrame>
        <p:nvGraphicFramePr>
          <p:cNvPr id="4" name="Diagram 3">
            <a:extLst>
              <a:ext uri="{FF2B5EF4-FFF2-40B4-BE49-F238E27FC236}">
                <a16:creationId xmlns:a16="http://schemas.microsoft.com/office/drawing/2014/main" id="{00363F3D-26CD-4DE8-AA75-016ADC7D5DFD}"/>
              </a:ext>
            </a:extLst>
          </p:cNvPr>
          <p:cNvGraphicFramePr/>
          <p:nvPr>
            <p:extLst>
              <p:ext uri="{D42A27DB-BD31-4B8C-83A1-F6EECF244321}">
                <p14:modId xmlns:p14="http://schemas.microsoft.com/office/powerpoint/2010/main" val="3862557328"/>
              </p:ext>
            </p:extLst>
          </p:nvPr>
        </p:nvGraphicFramePr>
        <p:xfrm>
          <a:off x="480661" y="2014742"/>
          <a:ext cx="11189904" cy="2230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5272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4B2119-002F-4CFA-A278-A38059FD6358}"/>
              </a:ext>
            </a:extLst>
          </p:cNvPr>
          <p:cNvSpPr>
            <a:spLocks noGrp="1"/>
          </p:cNvSpPr>
          <p:nvPr>
            <p:ph idx="1"/>
          </p:nvPr>
        </p:nvSpPr>
        <p:spPr>
          <a:xfrm>
            <a:off x="89769" y="67733"/>
            <a:ext cx="11189905" cy="4050792"/>
          </a:xfrm>
        </p:spPr>
        <p:txBody>
          <a:bodyPr/>
          <a:lstStyle/>
          <a:p>
            <a:pPr marL="0" indent="0">
              <a:buNone/>
            </a:pPr>
            <a:r>
              <a:rPr lang="en-GB" sz="3200" b="1" dirty="0">
                <a:solidFill>
                  <a:srgbClr val="C00000"/>
                </a:solidFill>
              </a:rPr>
              <a:t>1) Diuretics</a:t>
            </a:r>
          </a:p>
        </p:txBody>
      </p:sp>
      <p:graphicFrame>
        <p:nvGraphicFramePr>
          <p:cNvPr id="8" name="Diagram 7">
            <a:extLst>
              <a:ext uri="{FF2B5EF4-FFF2-40B4-BE49-F238E27FC236}">
                <a16:creationId xmlns:a16="http://schemas.microsoft.com/office/drawing/2014/main" id="{D81AA580-8C8F-493C-AF81-64D637CCED5E}"/>
              </a:ext>
            </a:extLst>
          </p:cNvPr>
          <p:cNvGraphicFramePr/>
          <p:nvPr>
            <p:extLst>
              <p:ext uri="{D42A27DB-BD31-4B8C-83A1-F6EECF244321}">
                <p14:modId xmlns:p14="http://schemas.microsoft.com/office/powerpoint/2010/main" val="3922187311"/>
              </p:ext>
            </p:extLst>
          </p:nvPr>
        </p:nvGraphicFramePr>
        <p:xfrm>
          <a:off x="1724383" y="1325993"/>
          <a:ext cx="8128000" cy="4533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AutoShape 14">
            <a:extLst>
              <a:ext uri="{FF2B5EF4-FFF2-40B4-BE49-F238E27FC236}">
                <a16:creationId xmlns:a16="http://schemas.microsoft.com/office/drawing/2014/main" id="{C666D448-5353-441E-8447-E4F72FD5BCEC}"/>
              </a:ext>
            </a:extLst>
          </p:cNvPr>
          <p:cNvSpPr>
            <a:spLocks noChangeArrowheads="1"/>
          </p:cNvSpPr>
          <p:nvPr/>
        </p:nvSpPr>
        <p:spPr bwMode="auto">
          <a:xfrm>
            <a:off x="3848206" y="5987852"/>
            <a:ext cx="3673030" cy="802415"/>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en-US" altLang="zh-CN" sz="2800" b="1" dirty="0">
                <a:solidFill>
                  <a:schemeClr val="bg1"/>
                </a:solidFill>
                <a:latin typeface="Tahoma" pitchFamily="34" charset="0"/>
              </a:rPr>
              <a:t>Decrease in BP</a:t>
            </a:r>
          </a:p>
        </p:txBody>
      </p:sp>
      <p:sp>
        <p:nvSpPr>
          <p:cNvPr id="13" name="Oval 15">
            <a:extLst>
              <a:ext uri="{FF2B5EF4-FFF2-40B4-BE49-F238E27FC236}">
                <a16:creationId xmlns:a16="http://schemas.microsoft.com/office/drawing/2014/main" id="{9A0669F6-14B3-4C08-B524-63EFF2EE579E}"/>
              </a:ext>
            </a:extLst>
          </p:cNvPr>
          <p:cNvSpPr>
            <a:spLocks noChangeArrowheads="1"/>
          </p:cNvSpPr>
          <p:nvPr/>
        </p:nvSpPr>
        <p:spPr bwMode="auto">
          <a:xfrm>
            <a:off x="4030461" y="216568"/>
            <a:ext cx="3508673" cy="887651"/>
          </a:xfrm>
          <a:prstGeom prst="flowChartAlternateProcess">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r>
              <a:rPr lang="en-US" altLang="zh-CN" sz="2800" b="1" dirty="0">
                <a:solidFill>
                  <a:schemeClr val="bg1"/>
                </a:solidFill>
                <a:effectLst>
                  <a:outerShdw blurRad="38100" dist="38100" dir="2700000" algn="tl">
                    <a:srgbClr val="000000">
                      <a:alpha val="43137"/>
                    </a:srgbClr>
                  </a:outerShdw>
                </a:effectLst>
                <a:latin typeface="Tahoma" pitchFamily="34" charset="0"/>
              </a:rPr>
              <a:t>Thiazide Diuretics </a:t>
            </a:r>
          </a:p>
        </p:txBody>
      </p:sp>
    </p:spTree>
    <p:extLst>
      <p:ext uri="{BB962C8B-B14F-4D97-AF65-F5344CB8AC3E}">
        <p14:creationId xmlns:p14="http://schemas.microsoft.com/office/powerpoint/2010/main" val="3384179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j0336986"/>
          <p:cNvPicPr>
            <a:picLocks noChangeAspect="1" noChangeArrowheads="1" noCrop="1"/>
          </p:cNvPicPr>
          <p:nvPr/>
        </p:nvPicPr>
        <p:blipFill>
          <a:blip r:embed="rId2"/>
          <a:srcRect/>
          <a:stretch>
            <a:fillRect/>
          </a:stretch>
        </p:blipFill>
        <p:spPr bwMode="auto">
          <a:xfrm>
            <a:off x="2675631" y="1357474"/>
            <a:ext cx="560966" cy="560966"/>
          </a:xfrm>
          <a:prstGeom prst="rect">
            <a:avLst/>
          </a:prstGeom>
          <a:noFill/>
        </p:spPr>
      </p:pic>
      <p:sp>
        <p:nvSpPr>
          <p:cNvPr id="2" name="Title 1">
            <a:extLst>
              <a:ext uri="{FF2B5EF4-FFF2-40B4-BE49-F238E27FC236}">
                <a16:creationId xmlns:a16="http://schemas.microsoft.com/office/drawing/2014/main" id="{6A5A3B48-C155-47CA-B50A-75227A9C0781}"/>
              </a:ext>
            </a:extLst>
          </p:cNvPr>
          <p:cNvSpPr>
            <a:spLocks noGrp="1"/>
          </p:cNvSpPr>
          <p:nvPr>
            <p:ph type="title"/>
          </p:nvPr>
        </p:nvSpPr>
        <p:spPr>
          <a:xfrm>
            <a:off x="337526" y="81816"/>
            <a:ext cx="10058400" cy="1609344"/>
          </a:xfrm>
        </p:spPr>
        <p:txBody>
          <a:bodyPr/>
          <a:lstStyle/>
          <a:p>
            <a:r>
              <a:rPr lang="en-GB" dirty="0"/>
              <a:t>Antihypertensive drugs</a:t>
            </a:r>
          </a:p>
        </p:txBody>
      </p:sp>
      <p:sp>
        <p:nvSpPr>
          <p:cNvPr id="3" name="Content Placeholder 2">
            <a:extLst>
              <a:ext uri="{FF2B5EF4-FFF2-40B4-BE49-F238E27FC236}">
                <a16:creationId xmlns:a16="http://schemas.microsoft.com/office/drawing/2014/main" id="{CE4B2119-002F-4CFA-A278-A38059FD6358}"/>
              </a:ext>
            </a:extLst>
          </p:cNvPr>
          <p:cNvSpPr>
            <a:spLocks noGrp="1"/>
          </p:cNvSpPr>
          <p:nvPr>
            <p:ph idx="1"/>
          </p:nvPr>
        </p:nvSpPr>
        <p:spPr>
          <a:xfrm>
            <a:off x="89769" y="1357474"/>
            <a:ext cx="11189905" cy="4050792"/>
          </a:xfrm>
        </p:spPr>
        <p:txBody>
          <a:bodyPr/>
          <a:lstStyle/>
          <a:p>
            <a:pPr marL="0" indent="0">
              <a:buNone/>
            </a:pPr>
            <a:r>
              <a:rPr lang="en-GB" sz="3200" b="1" dirty="0">
                <a:solidFill>
                  <a:srgbClr val="C00000"/>
                </a:solidFill>
              </a:rPr>
              <a:t>1) Diuretics</a:t>
            </a:r>
          </a:p>
        </p:txBody>
      </p:sp>
      <p:graphicFrame>
        <p:nvGraphicFramePr>
          <p:cNvPr id="4" name="Diagram 3" descr="have minimal effect on lowering BP">
            <a:extLst>
              <a:ext uri="{FF2B5EF4-FFF2-40B4-BE49-F238E27FC236}">
                <a16:creationId xmlns:a16="http://schemas.microsoft.com/office/drawing/2014/main" id="{00363F3D-26CD-4DE8-AA75-016ADC7D5DFD}"/>
              </a:ext>
            </a:extLst>
          </p:cNvPr>
          <p:cNvGraphicFramePr/>
          <p:nvPr>
            <p:extLst>
              <p:ext uri="{D42A27DB-BD31-4B8C-83A1-F6EECF244321}">
                <p14:modId xmlns:p14="http://schemas.microsoft.com/office/powerpoint/2010/main" val="775928066"/>
              </p:ext>
            </p:extLst>
          </p:nvPr>
        </p:nvGraphicFramePr>
        <p:xfrm>
          <a:off x="510714" y="2080055"/>
          <a:ext cx="10768960" cy="4369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41163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43622</TotalTime>
  <Words>2563</Words>
  <Application>Microsoft Office PowerPoint</Application>
  <PresentationFormat>Widescreen</PresentationFormat>
  <Paragraphs>412</Paragraphs>
  <Slides>58</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58</vt:i4>
      </vt:variant>
    </vt:vector>
  </HeadingPairs>
  <TitlesOfParts>
    <vt:vector size="71" baseType="lpstr">
      <vt:lpstr>Albertus</vt:lpstr>
      <vt:lpstr>Algerian</vt:lpstr>
      <vt:lpstr>Arial</vt:lpstr>
      <vt:lpstr>Arial Black</vt:lpstr>
      <vt:lpstr>Calibri</vt:lpstr>
      <vt:lpstr>Cambria</vt:lpstr>
      <vt:lpstr>Rockwell</vt:lpstr>
      <vt:lpstr>Rockwell Condensed</vt:lpstr>
      <vt:lpstr>Rockwell Extra Bold</vt:lpstr>
      <vt:lpstr>Tahoma</vt:lpstr>
      <vt:lpstr>Times New Roman</vt:lpstr>
      <vt:lpstr>Wingdings</vt:lpstr>
      <vt:lpstr>Wood Type</vt:lpstr>
      <vt:lpstr>Antihypertensive drugs </vt:lpstr>
      <vt:lpstr>Antihypertensive drugs</vt:lpstr>
      <vt:lpstr>The rule of halves of Hypertension</vt:lpstr>
      <vt:lpstr>Anti-hypertensive drugs</vt:lpstr>
      <vt:lpstr>Antihypertensive drugs</vt:lpstr>
      <vt:lpstr>Antihypertensive drugs</vt:lpstr>
      <vt:lpstr>Antihypertensive drugs</vt:lpstr>
      <vt:lpstr>PowerPoint Presentation</vt:lpstr>
      <vt:lpstr>Antihypertensive drugs</vt:lpstr>
      <vt:lpstr>Antihypertensive drugs</vt:lpstr>
      <vt:lpstr>Antihypertensive drugs</vt:lpstr>
      <vt:lpstr>Antihypertensive drugs</vt:lpstr>
      <vt:lpstr>Antihypertensive drugs</vt:lpstr>
      <vt:lpstr>Antihypertensive drugs</vt:lpstr>
      <vt:lpstr>Antihypertensive drugs</vt:lpstr>
      <vt:lpstr>Antihypertensive drugs</vt:lpstr>
      <vt:lpstr>Antihypertensive drugs</vt:lpstr>
      <vt:lpstr>Antihypertensive drugs</vt:lpstr>
      <vt:lpstr>Antihypertensive drugs</vt:lpstr>
      <vt:lpstr>Antihypertensive drugs</vt:lpstr>
      <vt:lpstr>Antihypertensive drugs</vt:lpstr>
      <vt:lpstr>PowerPoint Presentation</vt:lpstr>
      <vt:lpstr>Antihypertensive drugs</vt:lpstr>
      <vt:lpstr>Antihypertensive drugs</vt:lpstr>
      <vt:lpstr>Antihypertensive drugs</vt:lpstr>
      <vt:lpstr>Antihypertensive drugs</vt:lpstr>
      <vt:lpstr>Antihypertensive drugs</vt:lpstr>
      <vt:lpstr>Antihypertensive drugs</vt:lpstr>
      <vt:lpstr>Antihypertensive drugs</vt:lpstr>
      <vt:lpstr>Antihypertensive drugs</vt:lpstr>
      <vt:lpstr>Antihypertensive drugs</vt:lpstr>
      <vt:lpstr>Antihypertensive drugs</vt:lpstr>
      <vt:lpstr>Antihypertensive drugs</vt:lpstr>
      <vt:lpstr>Antihypertensive drugs</vt:lpstr>
      <vt:lpstr>Antihypertensive drugs</vt:lpstr>
      <vt:lpstr>Antihypertensive drugs</vt:lpstr>
      <vt:lpstr>Antihypertensive drugs</vt:lpstr>
      <vt:lpstr>Antihypertensive drugs</vt:lpstr>
      <vt:lpstr>Antihypertensive drugs</vt:lpstr>
      <vt:lpstr>Clinical Case</vt:lpstr>
      <vt:lpstr>Clinical case </vt:lpstr>
      <vt:lpstr>Clinical case </vt:lpstr>
      <vt:lpstr>Clinical case </vt:lpstr>
      <vt:lpstr>Clinical case </vt:lpstr>
      <vt:lpstr>Clinical case </vt:lpstr>
      <vt:lpstr>Clinical case </vt:lpstr>
      <vt:lpstr>Clinical case </vt:lpstr>
      <vt:lpstr>Clinical case </vt:lpstr>
      <vt:lpstr>Clinical case </vt:lpstr>
      <vt:lpstr>Clinical case </vt:lpstr>
      <vt:lpstr>Clinical case </vt:lpstr>
      <vt:lpstr>Clinical case </vt:lpstr>
      <vt:lpstr>Clinical case </vt:lpstr>
      <vt:lpstr>Clinical case </vt:lpstr>
      <vt:lpstr>Clinical case </vt:lpstr>
      <vt:lpstr>Clinical case </vt:lpstr>
      <vt:lpstr>Clinical case </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salah osama</dc:creator>
  <cp:lastModifiedBy>Asma Aloneazi</cp:lastModifiedBy>
  <cp:revision>1324</cp:revision>
  <dcterms:created xsi:type="dcterms:W3CDTF">2015-12-03T14:01:37Z</dcterms:created>
  <dcterms:modified xsi:type="dcterms:W3CDTF">2022-03-20T05:44:14Z</dcterms:modified>
</cp:coreProperties>
</file>