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265" r:id="rId3"/>
    <p:sldId id="282" r:id="rId4"/>
    <p:sldId id="335" r:id="rId5"/>
    <p:sldId id="336" r:id="rId6"/>
    <p:sldId id="284" r:id="rId7"/>
    <p:sldId id="322" r:id="rId8"/>
    <p:sldId id="285" r:id="rId9"/>
    <p:sldId id="332" r:id="rId10"/>
    <p:sldId id="287" r:id="rId11"/>
    <p:sldId id="324" r:id="rId12"/>
    <p:sldId id="323" r:id="rId13"/>
    <p:sldId id="331" r:id="rId14"/>
    <p:sldId id="306" r:id="rId15"/>
    <p:sldId id="314" r:id="rId16"/>
    <p:sldId id="325" r:id="rId17"/>
    <p:sldId id="288" r:id="rId18"/>
    <p:sldId id="318" r:id="rId19"/>
    <p:sldId id="307" r:id="rId20"/>
    <p:sldId id="289" r:id="rId21"/>
    <p:sldId id="298" r:id="rId22"/>
    <p:sldId id="299" r:id="rId23"/>
    <p:sldId id="291" r:id="rId24"/>
    <p:sldId id="292" r:id="rId25"/>
    <p:sldId id="293" r:id="rId26"/>
    <p:sldId id="315" r:id="rId27"/>
    <p:sldId id="295" r:id="rId28"/>
    <p:sldId id="308" r:id="rId29"/>
    <p:sldId id="296" r:id="rId30"/>
    <p:sldId id="297" r:id="rId31"/>
    <p:sldId id="309" r:id="rId32"/>
    <p:sldId id="310" r:id="rId33"/>
    <p:sldId id="326" r:id="rId34"/>
    <p:sldId id="330" r:id="rId35"/>
    <p:sldId id="327" r:id="rId36"/>
    <p:sldId id="329" r:id="rId37"/>
    <p:sldId id="333" r:id="rId38"/>
    <p:sldId id="302" r:id="rId39"/>
    <p:sldId id="303" r:id="rId40"/>
    <p:sldId id="334" r:id="rId41"/>
    <p:sldId id="304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33"/>
    <a:srgbClr val="CC9900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4C858A6-59F5-4ED0-9899-FB309D7AB2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F8DBD0-5BCE-46E1-9C14-7667068D09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85072D-4175-46EE-8F31-F98CFF15B8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B08EBD2-4147-426F-BD57-A38F2F09AF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FABE7744-80D3-4800-B149-D62BE131B3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26AB3F7-48A5-418E-8B1F-5762223D6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CD71CD-8789-483F-B057-7288EC1C2F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CD71CD-8789-483F-B057-7288EC1C2F1F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80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A9EA5C2-BCBD-475E-B213-4DAFCD3105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11CBCF5B-4A4E-4248-A92B-8830A37EA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87F15D6-EA30-45D8-8C99-6A89A8FEF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69FA51-332E-4CE8-9087-913931BA225C}" type="slidenum">
              <a:rPr lang="ar-SA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286B534-D7E8-45B6-965B-1625445BD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5D147A2-9654-463A-A583-33E651E2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4E0AFD6-4F65-4A79-AB2E-9611D6071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2DEB4-5512-42E4-A6BA-5B46AFCC524B}" type="slidenum">
              <a:rPr lang="ar-SA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B8EBC7D-FB13-4D70-8243-9561DF6F8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0654BB7-9BC4-49EF-9C79-F63E672E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cs typeface="Arial" panose="020B0604020202020204" pitchFamily="34" charset="0"/>
              </a:rPr>
              <a:t>extensive systemic plasminogen activation, with degradation of several plasma proteins including fibrinogen, factor V, </a:t>
            </a:r>
          </a:p>
          <a:p>
            <a:r>
              <a:rPr lang="en-US" altLang="en-US" dirty="0">
                <a:latin typeface="Verdana" panose="020B0604030504040204" pitchFamily="34" charset="0"/>
                <a:cs typeface="Arial" panose="020B0604020202020204" pitchFamily="34" charset="0"/>
              </a:rPr>
              <a:t>and factor VIII.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EF21FB4-6B3B-4CE6-A9FE-0135CA3B6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CDF55B-C5F7-45B9-A0EB-479FF1E9949F}" type="slidenum">
              <a:rPr lang="ar-SA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4F2629D-E94F-47DB-B629-BD2BEC5C74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5D0EB03-F9B6-4015-8D4B-9E9A8BCF6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265A401-8D3D-4E42-934A-5C7D25A66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7440F-4BCC-47D3-B30D-973AC417AC0B}" type="slidenum">
              <a:rPr lang="ar-SA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B4B7E849-4A0D-419B-9A6F-5198B6B440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5C487F9-4E53-40E8-B7FD-FE8F7B2A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752E8F4A-28CF-4AC8-90A4-A349EE76D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C44CC3-FD7D-4E4D-AE02-DE7E5521E04D}" type="slidenum">
              <a:rPr lang="ar-SA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BF416FA-D5B7-46B2-9C9A-7D781E1832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A2DBCC4-F993-46F5-9C5C-176A75370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Active internal bleeding; history of cerebrovascular accident; recent intracranial or intraspinal surgery or trauma; intracranial neoplasm, arteriovenous malformations, or aneurysm; known bleeding diathesis; severe uncontrolled hypertension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81D1984-F2DB-4043-BCDA-8A209BC09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984135-343F-4924-9179-E368D34AAA19}" type="slidenum">
              <a:rPr lang="ar-SA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F84016-70E8-4B18-B064-EEFBBB247F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8A1A5D7-2C0C-4B6F-9C7E-F2A319754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8627E14-7B27-47E5-AAD8-24134D5A93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17C4FE4B-4F30-46C6-9F80-044AA943D46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CDA346F4-00F5-4D05-AB1E-731ED4C33A2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6E645100-0630-402A-AD53-DD324272E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EAFA5BD4-F0A7-4000-8E12-2643A453CD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2D6FA56F-C45C-498D-B911-69FF1557E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594D6E3E-BE29-41CF-9749-71B107984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72A5F2E-9986-4F09-AEE1-DEB693D54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DBA761D-4A49-4DCB-8F9B-811F7E17C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F458504-F7DB-4BDA-B0D2-7AF66FA50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080FA-A630-41DD-A0F8-6EA239DBD2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7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299D421-6E35-42F3-A38C-BF88B424E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076EDED-2EF2-4F4F-AD8F-32C4A300F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241922-E785-4272-9A01-137B8C801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E31C-A839-4C5F-B4B9-5B58726B9B7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29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1C7A61-C418-4804-BE3A-595BA9A52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6D44515-5AE5-4603-92BE-CF4840D1A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B6D63E5-1720-4E46-96A0-5D6D10D0A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07B0-7B36-4B7B-A5D3-F078B98C7BC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66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59D5C6-AB3E-483B-AD7A-7AF2D87C2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4AF03B9-F011-44CD-89B9-1B8F723AF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320BC8-AA27-4811-8633-D0B13A3C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55A94-A191-4BA6-AC67-92E209931B4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80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957713-F692-4089-9F9B-3992B538D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3E296F-FF1B-43F1-8C74-B56B8D5A9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6A256A3-F44E-4E0A-8FF3-EA4F0717E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B48F-6B44-423E-81C4-75E2C92A718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04145A-71E9-4C26-914F-B0FDD727E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4916CB2-49C1-4BC9-9C03-8CE791C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B75D9F3-C52E-4BE4-A968-A0DCC7E8B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49EA-921D-4A76-A2E6-0394DD7A67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7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EBFF160-5D87-4A3C-988F-E47EAF16B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13B7497-FDC0-494C-A9BD-4FF8D5D4A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3F9669-C565-40BA-889A-5B8694610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5BB3-4EE4-4445-9D3D-535251026F5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F9DAADD-DF09-4D74-BCFD-B04452656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3E32DAB-C154-454B-B73D-4A8CBEA0F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8AC8E16-62AC-4D02-A025-98F647FE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3E11-5EE7-4C03-BE8F-9AF9F9F7DE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196C668-AA42-4F4F-84EE-33A272AEB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9AAE94A-02DE-4D40-9539-E8FE67F42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3698590-D959-4DB9-BC00-A61D31C45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935B-81B6-41C7-9069-22E5177509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35BB9CD-BA89-4E43-A6AD-BDB813AFB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439C3EC-9A62-473A-A392-5484720FB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67A0BBB-2033-4BB5-B729-34A65DE22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0E97E-13A6-46E0-9FB7-2FEB28F7724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47666B49-6CB1-48DA-B8DE-E1EA7F2F3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9AFBD22-9DA0-4991-A629-24E064D5C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59963DC-7C9C-4C0C-94C3-92E97923C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F941-8E8C-45F6-86B4-341CA5A18C4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9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5E123B-64D9-440B-BBBD-A49EAFBC3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B72CD5-0FE9-4BAC-93D2-4690FF312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9F4F45-C698-4DED-BC10-DA3C2D0D7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FBDA-C3D1-4D84-9EB8-A16010A1CF9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385926-08F7-4937-BD7E-4D3D94952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4B5B1EB-FAD9-4797-9D6A-73FAE9416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A0084DF-6576-4DC5-82A2-950A792AA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EC87-EF96-46E3-8DF2-9D5D5CD1519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7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A8642F0-8A1A-47F7-950E-0E1C37921E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8F27C72B-D513-49AC-AECB-20C016417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DF2B68C-C84D-4B7C-9C37-327927760E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64B08D0B-7268-48B6-89C0-E7E11E162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28731DEB-7683-47CD-A0DE-3EF3FAD59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F7FB8BA1-8367-447F-93CC-BBC8FC5E3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6C858AF-B16F-4D89-BB28-FEEB411E8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8686CF4-AFF7-4F12-A3E4-B7CE50C212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12C012B-FD0A-481E-8CCC-EB5B3A4CC6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7DC4430F-CEB0-4228-91F2-E5ED8B906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348CBB6-74DC-4FD5-86A7-456AD50C7EF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D5FC07C6-9BF9-4CE4-8883-932B3762B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pload.wikimedia.org/wikipedia/commons/transcoded/5/5c/Heart_attack_animation.ogv/Heart_attack_animation.ogv.360p.web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7133A33F-4E09-4A76-ABCA-C16AC3543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1928813"/>
            <a:ext cx="7772400" cy="3357562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</a:rPr>
              <a:t>THROMBOLYTIC DRUGS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accent2"/>
                </a:solidFill>
              </a:rPr>
              <a:t>(Fibrinolytic drugs)</a:t>
            </a:r>
            <a:br>
              <a:rPr lang="en-US" altLang="en-US" sz="4000" b="1">
                <a:solidFill>
                  <a:schemeClr val="accent2"/>
                </a:solidFill>
              </a:rPr>
            </a:br>
            <a:r>
              <a:rPr lang="en-US" altLang="en-US" sz="4000" b="1" i="1">
                <a:solidFill>
                  <a:schemeClr val="tx1"/>
                </a:solidFill>
              </a:rPr>
              <a:t>By</a:t>
            </a:r>
            <a:br>
              <a:rPr lang="en-US" altLang="en-US" sz="4000" b="1" i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Prof. Hanan Hagar</a:t>
            </a:r>
            <a:br>
              <a:rPr lang="en-US" altLang="en-US" sz="4000" b="1">
                <a:solidFill>
                  <a:schemeClr val="tx1"/>
                </a:solidFill>
              </a:rPr>
            </a:br>
            <a:endParaRPr lang="en-US" altLang="en-US" sz="4000" b="1" i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33CCE5-8D70-41A9-87B4-474246E6C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152400" indent="-152400"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thrombolytic drugs</a:t>
            </a:r>
          </a:p>
          <a:p>
            <a:pPr marL="152400" indent="-152400"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11F308-50E5-42F4-9293-2EF05C26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4140200" cy="331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3E0D222-6CEA-411E-88CC-9A763FF9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484313"/>
            <a:ext cx="4392612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Activators (t-PA)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Alte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Tenecte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F9D372E3-28E0-4FDC-BE52-139B63343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3523" r="1414" b="51083"/>
          <a:stretch>
            <a:fillRect/>
          </a:stretch>
        </p:blipFill>
        <p:spPr bwMode="auto">
          <a:xfrm>
            <a:off x="0" y="785813"/>
            <a:ext cx="91122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>
            <a:extLst>
              <a:ext uri="{FF2B5EF4-FFF2-40B4-BE49-F238E27FC236}">
                <a16:creationId xmlns:a16="http://schemas.microsoft.com/office/drawing/2014/main" id="{2CCD8D8E-34A2-447E-A3E1-03D49C54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345238"/>
            <a:ext cx="543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PAI= plasminogen activator inhibitor</a:t>
            </a: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D8B446B8-B580-487C-91EF-23B5277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7143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 plasminogen activators</a:t>
            </a:r>
          </a:p>
        </p:txBody>
      </p:sp>
      <p:sp>
        <p:nvSpPr>
          <p:cNvPr id="15365" name="TextBox 3">
            <a:extLst>
              <a:ext uri="{FF2B5EF4-FFF2-40B4-BE49-F238E27FC236}">
                <a16:creationId xmlns:a16="http://schemas.microsoft.com/office/drawing/2014/main" id="{AF38C7E9-E4C7-48AB-9B4B-277AC877D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643438"/>
            <a:ext cx="8178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Fibrin specific plasminogen activators activate </a:t>
            </a:r>
            <a:r>
              <a:rPr lang="en-US" altLang="en-US" b="1">
                <a:solidFill>
                  <a:srgbClr val="C00000"/>
                </a:solidFill>
              </a:rPr>
              <a:t>mainly plasminogen bound to clot surface </a:t>
            </a:r>
            <a:r>
              <a:rPr lang="en-US" altLang="en-US">
                <a:solidFill>
                  <a:srgbClr val="000000"/>
                </a:solidFill>
              </a:rPr>
              <a:t>and have less effect on circulating plasminogen.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703FD8B0-44E8-4EE6-89B4-3983E7C22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49321" r="4242" b="8807"/>
          <a:stretch>
            <a:fillRect/>
          </a:stretch>
        </p:blipFill>
        <p:spPr bwMode="auto">
          <a:xfrm>
            <a:off x="0" y="549275"/>
            <a:ext cx="8929688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9A16520C-7EB4-446C-B342-D33E1E1D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-26988"/>
            <a:ext cx="8351838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 plasminogen activators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E7A47D1B-E1D9-4E67-85B3-FC90590CF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643438"/>
            <a:ext cx="87868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Activate both </a:t>
            </a:r>
            <a:r>
              <a:rPr lang="en-US" altLang="en-US" sz="2400" b="1">
                <a:solidFill>
                  <a:srgbClr val="C00000"/>
                </a:solidFill>
              </a:rPr>
              <a:t>plasminogen bound to clot surface and circulating plasminogen in blood </a:t>
            </a:r>
            <a:r>
              <a:rPr lang="en-US" altLang="en-US" sz="2400">
                <a:solidFill>
                  <a:srgbClr val="000000"/>
                </a:solidFill>
              </a:rPr>
              <a:t>leading to </a:t>
            </a:r>
            <a:r>
              <a:rPr lang="en-US" altLang="en-US" sz="2400">
                <a:latin typeface="Verdana" panose="020B0604030504040204" pitchFamily="34" charset="0"/>
              </a:rPr>
              <a:t>extensive systemic plasminogen activation, with degradation of several plasma proteins including fibrinogen, factor V, and factor VIII.</a:t>
            </a: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F55ED-C5E0-41F9-BE3E-D9AA9C564908}"/>
              </a:ext>
            </a:extLst>
          </p:cNvPr>
          <p:cNvGraphicFramePr>
            <a:graphicFrameLocks noGrp="1"/>
          </p:cNvGraphicFramePr>
          <p:nvPr/>
        </p:nvGraphicFramePr>
        <p:xfrm>
          <a:off x="71438" y="50800"/>
          <a:ext cx="8964612" cy="6812280"/>
        </p:xfrm>
        <a:graphic>
          <a:graphicData uri="http://schemas.openxmlformats.org/drawingml/2006/table">
            <a:tbl>
              <a:tblPr rtl="1"/>
              <a:tblGrid>
                <a:gridCol w="4511675">
                  <a:extLst>
                    <a:ext uri="{9D8B030D-6E8A-4147-A177-3AD203B41FA5}">
                      <a16:colId xmlns:a16="http://schemas.microsoft.com/office/drawing/2014/main" val="7167194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555075250"/>
                    </a:ext>
                  </a:extLst>
                </a:gridCol>
              </a:tblGrid>
              <a:tr h="785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Fibrin-specific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thrombolytic drugs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Non fibrin-specific thrombolytic drugs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84585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mainly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plasminogen bound to clot surface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(fibrin specific)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plasminogen bound to clot surface and circulating plasminogen in blood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46446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mainly fibrin clots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fibrin clots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as well as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fibrinogen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and other plasma proteins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18026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(clot or fibrin specific)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753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Extensive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4697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00584"/>
                  </a:ext>
                </a:extLst>
              </a:tr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Alteplase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Reteplase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Tenecteplase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Streptokinase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Anistreplase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Urokinase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70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C8B28C-B5ED-4B63-A95F-B86CDB1CF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69888" y="115888"/>
            <a:ext cx="8569325" cy="122555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fibrin-specific thrombolytic drugs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-152400" algn="ctr" eaLnBrk="1" hangingPunct="1"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057496A7-A8D0-4186-887A-C53C0233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activates plasminogen both in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and at the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surface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thus produces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fibrinolysis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leading to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  <a:r>
              <a:rPr lang="en-US" altLang="en-US" sz="3200" b="1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17E188-CA4E-4B26-BBFA-DDEBFE93D9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569325" cy="64770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Fibrin-specific thrombolytic drugs</a:t>
            </a: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F4AE93E0-9EFE-4D86-A3EE-BCA78431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tissue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plaminogen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activators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e.g. 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Alteplase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Reteplase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Tenecteplase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selective in action (clot or fibrin specific)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binds preferentially to plasminogen at the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surface (non-circulating)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rather than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circulating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plasminogen in blood.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of bleeding is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specific agents.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 is enhanced upon binding to fibrin.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723CC1A3-5836-4C4B-A31F-D43DCE5F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643063"/>
            <a:ext cx="4557713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Streptokinase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Anistreplase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Urokinase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C5DDC5-82A7-4D0F-B32E-31F751DA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15888"/>
            <a:ext cx="8569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2400" indent="-152400" algn="ctr" eaLnBrk="1" hangingPunct="1"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fibrin-specific thrombolytic drugs</a:t>
            </a:r>
            <a:endParaRPr lang="en-US" sz="3200" b="1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2400" indent="-152400" algn="ctr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32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7D20FBB-E306-4FC3-92C8-B5EB8A322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582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Streptokinase (SK)</a:t>
            </a: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3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 bacterial protein produced by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B-hemolytic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streptococci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It acts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  <a:cs typeface="Times New Roman" panose="02020603050405020304" pitchFamily="18" charset="0"/>
              </a:rPr>
              <a:t>indirectly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by forming plasminogen-streptokinase complex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</a:rPr>
              <a:t>"activator complex"</a:t>
            </a:r>
            <a:r>
              <a:rPr lang="en-US" sz="3200" dirty="0">
                <a:latin typeface="+mj-lt"/>
                <a:ea typeface="+mn-ea"/>
              </a:rPr>
              <a:t>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which converts inactive plasminogen into active plasmin.</a:t>
            </a:r>
            <a:endParaRPr lang="en-US" sz="3200" dirty="0">
              <a:latin typeface="+mj-lt"/>
              <a:ea typeface="+mn-ea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Streptokinase is non-fibrin specific 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can degrade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 clots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as well as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fibrinogen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and other plasma proteins</a:t>
            </a:r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8356DA-B475-4548-92B2-56BB0CFA7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10080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streptokinase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A5D670-9678-4B8D-AEF2-930BDA7E1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59702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7A9E8A6-6E49-4AB7-87D3-C988B764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30847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41DFC0A1-BC67-4845-9016-7885A8314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2357438"/>
            <a:ext cx="0" cy="180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ECBFD94-D2ED-4D5B-90B5-D9347596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021388"/>
            <a:ext cx="13700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2292BEAA-F0C4-47E9-9F9E-8ABD9F2F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705475"/>
            <a:ext cx="309721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E25F4091-95D7-4C02-B171-7E8C884B0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371633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146FD6CC-3434-48BE-9C22-DEFC56540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4997450"/>
            <a:ext cx="1587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DA66145D-A2B3-4A66-9F92-FB833CAF19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6345238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71E6E32-1C0B-4C40-9736-30E18E702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24225"/>
            <a:ext cx="4105275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Arial" charset="0"/>
                <a:cs typeface="+mn-cs"/>
              </a:rPr>
              <a:t>Activator complex</a:t>
            </a:r>
          </a:p>
          <a:p>
            <a:pPr algn="ctr" eaLnBrk="1" hangingPunct="1">
              <a:defRPr/>
            </a:pPr>
            <a:r>
              <a:rPr lang="en-US" sz="2200" b="1" dirty="0">
                <a:latin typeface="Arial" charset="0"/>
                <a:cs typeface="+mn-cs"/>
              </a:rPr>
              <a:t>Streptokinase + Plasminogen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4ADF5B84-E088-4DA3-95B3-BDCBB7A42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57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ED312E7-FDC8-4604-8256-B56820D8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571625"/>
            <a:ext cx="31432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Streptokinase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8" grpId="0" animBg="1"/>
      <p:bldP spid="8199" grpId="0" animBg="1"/>
      <p:bldP spid="1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AB03E2-BDA3-4FDE-8E75-067B34D1B9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T 1/2 = less than </a:t>
            </a:r>
            <a:r>
              <a:rPr lang="en-US" altLang="en-US" sz="3600" b="1" u="sng">
                <a:solidFill>
                  <a:srgbClr val="0000FF"/>
                </a:solidFill>
                <a:latin typeface="Times New Roman" panose="02020603050405020304" pitchFamily="18" charset="0"/>
              </a:rPr>
              <a:t>20 minutes.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given as intravenous infusion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(250,000 U then 100,000 U/h for 24-72 h).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least expensive among others.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used for venous or arterial thrombosis.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endParaRPr lang="en-US" altLang="en-US"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994C6C-6E51-4673-9730-3A982E40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61288" cy="1143000"/>
          </a:xfrm>
        </p:spPr>
        <p:txBody>
          <a:bodyPr/>
          <a:lstStyle/>
          <a:p>
            <a:pPr eaLnBrk="1" hangingPunct="1"/>
            <a:r>
              <a:rPr lang="en-US" altLang="en-US" sz="3200" b="1" i="1" u="sng">
                <a:solidFill>
                  <a:srgbClr val="3366FF"/>
                </a:solidFill>
              </a:rPr>
              <a:t>Learning 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1D51EA9-6C4F-40C9-B7B5-82E363B35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/>
            <a:r>
              <a:rPr lang="en-US" altLang="en-US"/>
              <a:t>To know mechanism of action of thrombolytic therapy.</a:t>
            </a:r>
          </a:p>
          <a:p>
            <a:pPr eaLnBrk="1" hangingPunct="1"/>
            <a:r>
              <a:rPr lang="en-US" altLang="en-US"/>
              <a:t>To differentiate between different types of thrombolytic drugs. </a:t>
            </a:r>
          </a:p>
          <a:p>
            <a:pPr eaLnBrk="1" hangingPunct="1"/>
            <a:r>
              <a:rPr lang="en-US" altLang="en-US"/>
              <a:t>To describe indications, side effects and contraindications of thrombolytic drugs.</a:t>
            </a:r>
          </a:p>
          <a:p>
            <a:pPr eaLnBrk="1" hangingPunct="1"/>
            <a:r>
              <a:rPr lang="en-US" altLang="en-US"/>
              <a:t>To recognize the mechanisms, uses and side effects of antiplasmins.</a:t>
            </a:r>
          </a:p>
          <a:p>
            <a:pPr eaLnBrk="1" hangingPunct="1"/>
            <a:endParaRPr lang="en-US" altLang="en-US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5E7A482-7A8E-423C-B427-3B0C2EEF2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766175" cy="67151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streptokinase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Antigenicity: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high-titer antibodies develop 1 to 2 weeks after use, precluding retreatment until the titer declines.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Allergic reaction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like rashes, fever, hypotension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activation of circulating plasminogen (systemic fibrinolysis).</a:t>
            </a:r>
          </a:p>
          <a:p>
            <a:pPr marL="533400" lvl="1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Not fibrin specific. 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1AC84F7-0BCC-4464-BE91-B5CEA03CB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533400" indent="-533400" eaLnBrk="1" hangingPunct="1">
              <a:buClr>
                <a:schemeClr val="accent2"/>
              </a:buClr>
              <a:buSzPct val="70000"/>
            </a:pPr>
            <a:endParaRPr lang="en-US" altLang="en-US" b="1" dirty="0"/>
          </a:p>
          <a:p>
            <a:pPr marL="533400" indent="-533400" eaLnBrk="1" hangingPunct="1"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</a:t>
            </a:r>
          </a:p>
          <a:p>
            <a:pPr marL="533400" indent="-533400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used in patients with: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Recent streptococcal infections or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Previous administration of the drug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These patients may develop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fever, allergic reactions and resistance</a:t>
            </a:r>
            <a:r>
              <a:rPr lang="en-US" altLang="en-US" sz="3200" dirty="0">
                <a:latin typeface="Times New Roman" panose="02020603050405020304" pitchFamily="18" charset="0"/>
                <a:ea typeface="MS PGothic" panose="020B0600070205080204" pitchFamily="34" charset="-128"/>
              </a:rPr>
              <a:t> upon treatment with streptokinase due to 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antistreptococcal antibodies.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C64B758-5AC2-4906-A540-3C91E0C21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Anistreplase (APSAC)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144FF3-57E9-49BF-AA46-A9D094E66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89938" cy="47577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32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Anisoylated Plasminogen Streptokinase Activator Complex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(APSAC)</a:t>
            </a:r>
            <a:r>
              <a:rPr lang="ar-SA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 acylated </a:t>
            </a:r>
            <a:r>
              <a:rPr lang="en-US" altLang="en-US" sz="3200">
                <a:latin typeface="Times New Roman" panose="02020603050405020304" pitchFamily="18" charset="0"/>
              </a:rPr>
              <a:t>plasminogen combined with streptokinase.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It is a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prodrug</a:t>
            </a:r>
            <a:r>
              <a:rPr lang="en-US" altLang="en-US" sz="3200" b="1">
                <a:latin typeface="Times New Roman" panose="02020603050405020304" pitchFamily="18" charset="0"/>
              </a:rPr>
              <a:t>, </a:t>
            </a:r>
            <a:r>
              <a:rPr lang="en-US" altLang="en-US" sz="3200">
                <a:latin typeface="Times New Roman" panose="02020603050405020304" pitchFamily="18" charset="0"/>
              </a:rPr>
              <a:t>de-acylated in circulation into the active plasminogen-streptokinase complex.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</a:t>
            </a:r>
            <a:r>
              <a:rPr lang="en-US" altLang="en-US" sz="3200" baseline="-25000">
                <a:latin typeface="Times New Roman" panose="02020603050405020304" pitchFamily="18" charset="0"/>
              </a:rPr>
              <a:t>1/2 </a:t>
            </a:r>
            <a:r>
              <a:rPr lang="en-US" altLang="en-US" sz="3200">
                <a:latin typeface="Times New Roman" panose="02020603050405020304" pitchFamily="18" charset="0"/>
              </a:rPr>
              <a:t>is 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70-120 min</a:t>
            </a:r>
            <a:endParaRPr lang="ar-SA" altLang="en-US" sz="32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F2E28A-41F5-41F7-B9C4-EC1B20D03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02688" cy="63373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 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1009650" lvl="1" indent="-609600" eaLnBrk="1" hangingPunct="1"/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Given as a bolus I.V. injection (30 U over 3 - 5 min.).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Longer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duration of action than streptokinase.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More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thrombolytic activity.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Greater 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clot selectivity.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C8CF201-8A68-4771-ACF1-741BEFC8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513762" cy="583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>
                <a:latin typeface="Times New Roman" panose="02020603050405020304" pitchFamily="18" charset="0"/>
              </a:rPr>
              <a:t>  Similar but less than streptokinase alone in: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Antigenicity.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Allergic reactions.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But</a:t>
            </a:r>
            <a:r>
              <a:rPr lang="en-US" altLang="en-US" sz="34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more expensive than streptokinase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AD66456-B2B6-4BC2-A530-319F8EB5A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37300"/>
          </a:xfrm>
        </p:spPr>
        <p:txBody>
          <a:bodyPr/>
          <a:lstStyle/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Urokinase</a:t>
            </a: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0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Human enzyme synthesized by the kidney 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obtained from either urine or cultures of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human embryonic kidney cells.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is a </a:t>
            </a:r>
            <a:r>
              <a:rPr lang="en-US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plasminogen activator.</a:t>
            </a:r>
          </a:p>
          <a:p>
            <a:pPr marL="400050" lvl="1" indent="19050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Given by intravenous infusion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300,000 U over 10 min then 300,000 U/h for 12h).</a:t>
            </a:r>
          </a:p>
          <a:p>
            <a:pPr marL="0" indent="19050" algn="justLow" defTabSz="457200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D9BC630-9CB7-4C20-8E15-F2EA8428F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Urokinase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E8E046-F685-4AF5-BB9F-F86D48213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678862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Has an elimination half-life of 12-20 minutes.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Used for the lyses of acute massive pulmonary emboli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 anaphylaxis (not antigenic).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Disadvantages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(acts upon fibrin-bound and circulating plasminogen).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Expensive 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(its use is now limited).</a:t>
            </a:r>
            <a:endParaRPr lang="en-US" altLang="en-US" sz="320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E19274-FAEA-4AD2-95BB-45A3E4113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4313"/>
            <a:ext cx="8785225" cy="631031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Activators (t-PAs)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are recombinant human tissue plasminogen activators (t–PA).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recombinant DNA technology.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drugs that end with suffix </a:t>
            </a:r>
            <a:r>
              <a:rPr lang="ja-JP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  <a:r>
              <a:rPr lang="ja-JP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ja-JP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Alteplase</a:t>
            </a: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 err="1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Reteplase</a:t>
            </a:r>
            <a:endParaRPr lang="en-US" altLang="en-US" sz="3400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Tenecteplase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16EAF83-69E8-4A63-9BC2-DD562B2B8F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activate </a:t>
            </a:r>
            <a:r>
              <a:rPr lang="en-US" altLang="en-US">
                <a:solidFill>
                  <a:srgbClr val="0000FF"/>
                </a:solidFill>
              </a:rPr>
              <a:t>fibrin-bound plasminogen</a:t>
            </a:r>
            <a:r>
              <a:rPr lang="en-US" altLang="en-US"/>
              <a:t> rather than free plasminogen in blood.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Their action is </a:t>
            </a:r>
            <a:r>
              <a:rPr lang="en-US" altLang="en-US">
                <a:solidFill>
                  <a:srgbClr val="0000FF"/>
                </a:solidFill>
              </a:rPr>
              <a:t>enhanced by the presence of fibrin.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bind to fibrin in a thrombus and convert the entrapped plasminogen to plasmin followed by activated local fibrinolysis with </a:t>
            </a:r>
            <a:r>
              <a:rPr lang="en-US" altLang="en-US" u="sng">
                <a:solidFill>
                  <a:srgbClr val="0000FF"/>
                </a:solidFill>
              </a:rPr>
              <a:t>limited systemic fibrinolysis.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1BD69A1-B742-4A72-B9CD-A4FEED4B2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 dirty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 dirty="0">
                <a:ea typeface="Arial" panose="020B0604020202020204" pitchFamily="34" charset="0"/>
              </a:rPr>
              <a:t>Fibrin-specific drugs (clot specific).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 dirty="0">
                <a:ea typeface="Arial" panose="020B0604020202020204" pitchFamily="34" charset="0"/>
              </a:rPr>
              <a:t>Limited systemic fibrinolysis.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 dirty="0">
                <a:ea typeface="Arial" panose="020B0604020202020204" pitchFamily="34" charset="0"/>
              </a:rPr>
              <a:t>Reduced risk of bleeding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 dirty="0">
                <a:ea typeface="Arial" panose="020B0604020202020204" pitchFamily="34" charset="0"/>
              </a:rPr>
              <a:t>Not-antigenic (c</a:t>
            </a:r>
            <a:r>
              <a:rPr lang="en-US" altLang="en-US" sz="2800" dirty="0">
                <a:ea typeface="Arial" panose="020B0604020202020204" pitchFamily="34" charset="0"/>
              </a:rPr>
              <a:t>an be used in patients with recent streptococcal infections or antistreptococcal antibodies</a:t>
            </a:r>
            <a:r>
              <a:rPr lang="en-US" altLang="en-US" sz="3000" dirty="0">
                <a:ea typeface="Arial" panose="020B0604020202020204" pitchFamily="34" charset="0"/>
              </a:rPr>
              <a:t>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 dirty="0">
              <a:ea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C349F9-69E1-4538-B697-620B493A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en-US" sz="3800" b="1">
                <a:solidFill>
                  <a:schemeClr val="accent2"/>
                </a:solidFill>
              </a:rPr>
              <a:t>	</a:t>
            </a:r>
            <a:r>
              <a:rPr lang="en-US" altLang="en-US" b="1">
                <a:solidFill>
                  <a:srgbClr val="0000FF"/>
                </a:solidFill>
              </a:rPr>
              <a:t>Definition of Thrombolytics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475F334-0951-44FD-B2CB-EE1B12D66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chemeClr val="accent2"/>
                </a:solidFill>
                <a:ea typeface="+mn-ea"/>
              </a:rPr>
              <a:t>	</a:t>
            </a:r>
            <a:r>
              <a:rPr lang="en-US" sz="3600" b="1" dirty="0">
                <a:solidFill>
                  <a:schemeClr val="accent2"/>
                </a:solidFill>
                <a:latin typeface="+mj-lt"/>
                <a:ea typeface="+mn-ea"/>
              </a:rPr>
              <a:t>Thrombolytic agents</a:t>
            </a:r>
            <a:r>
              <a:rPr lang="en-US" sz="3600" b="1" dirty="0">
                <a:latin typeface="+mj-lt"/>
                <a:ea typeface="+mn-ea"/>
              </a:rPr>
              <a:t> </a:t>
            </a:r>
            <a:r>
              <a:rPr lang="en-US" sz="3600" dirty="0">
                <a:latin typeface="+mj-lt"/>
                <a:ea typeface="+mn-ea"/>
              </a:rPr>
              <a:t>are drugs used to lyse </a:t>
            </a:r>
            <a:r>
              <a:rPr lang="en-US" sz="3600" b="1" dirty="0">
                <a:latin typeface="+mj-lt"/>
                <a:ea typeface="+mn-ea"/>
              </a:rPr>
              <a:t>already </a:t>
            </a:r>
            <a:r>
              <a:rPr lang="en-US" sz="3600" dirty="0">
                <a:latin typeface="+mj-lt"/>
                <a:ea typeface="+mn-ea"/>
              </a:rPr>
              <a:t>formed blood clots in clinical settings where ischemia may be fatal.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3200" dirty="0">
              <a:solidFill>
                <a:schemeClr val="accent2"/>
              </a:solidFill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024D57-D18D-480E-BAEE-D9651EC3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Alteplase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 recombinant form of human tPA.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very short half life (~5 min)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usually administered as an intravenous bolus followed by an infusion.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(60 mg i.v. bolus + 40 mg infusion over 2 h).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1FC8F3E-6F20-45AF-8665-DF28BFBDAB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481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Reteplase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A variant of recombinant tPA</a:t>
            </a:r>
            <a:endParaRPr lang="en-US" altLang="en-US" sz="27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longer duration than alteplase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(15 min.)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enhanced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Given as two I.V. bolus injections of 10 U each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  <a:endParaRPr lang="en-US" altLang="en-US" sz="2700">
              <a:solidFill>
                <a:srgbClr val="0000FF"/>
              </a:solidFill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9561128-6B30-487F-AF7C-CD4E5A7D6D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Tenecteplase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another modified human t-PA.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prepared by recombinant technology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half life of more than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30 min.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It can be administered as a single IV bolus.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more fibrin-specific</a:t>
            </a:r>
            <a:r>
              <a:rPr lang="en-US" altLang="en-US" sz="3000">
                <a:ea typeface="Arial" panose="020B0604020202020204" pitchFamily="34" charset="0"/>
              </a:rPr>
              <a:t> &amp;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longer duration</a:t>
            </a:r>
            <a:r>
              <a:rPr lang="en-US" altLang="en-US" sz="3000">
                <a:ea typeface="Arial" panose="020B0604020202020204" pitchFamily="34" charset="0"/>
              </a:rPr>
              <a:t> than </a:t>
            </a:r>
            <a:r>
              <a:rPr lang="en-US" altLang="en-US" sz="2700">
                <a:ea typeface="Arial" panose="020B0604020202020204" pitchFamily="34" charset="0"/>
              </a:rPr>
              <a:t>alteplase.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only approved for use in acute myocardial infarction.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C7658220-9F76-4EC2-9E8F-968233F7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74BE5CC-4D11-4210-BFB5-488C63AC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The goal of </a:t>
            </a:r>
            <a:r>
              <a:rPr lang="en-US" altLang="en-US" b="1"/>
              <a:t>thrombolytic therapy</a:t>
            </a:r>
            <a:r>
              <a:rPr lang="en-US" altLang="en-US"/>
              <a:t> is </a:t>
            </a:r>
            <a:r>
              <a:rPr lang="en-US" altLang="en-US">
                <a:solidFill>
                  <a:srgbClr val="0000FF"/>
                </a:solidFill>
              </a:rPr>
              <a:t>rapid restoration of blood flow </a:t>
            </a:r>
            <a:r>
              <a:rPr lang="en-US" altLang="en-US"/>
              <a:t>in an occluded blood vessel by </a:t>
            </a:r>
            <a:r>
              <a:rPr lang="en-US" altLang="en-US">
                <a:solidFill>
                  <a:srgbClr val="C00000"/>
                </a:solidFill>
              </a:rPr>
              <a:t>accelerating proteolysis </a:t>
            </a:r>
            <a:r>
              <a:rPr lang="en-US" altLang="en-US"/>
              <a:t>of the already formed thrombus.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F17A8D27-3230-4EB0-A8BB-CB73B332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/>
              <a:t>Rational for use of thrombolytic drugs in AMI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AFF253C-44FC-45F0-8912-4D51FD546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00200"/>
            <a:ext cx="8358188" cy="4530725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Improvement of ventricular function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the incidence of congestive heart failure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mortality following AMI.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Thrombolytic drugs need to be given </a:t>
            </a:r>
            <a:r>
              <a:rPr lang="en-US" sz="3200" dirty="0">
                <a:solidFill>
                  <a:srgbClr val="0000FF"/>
                </a:solidFill>
                <a:ea typeface="+mn-ea"/>
              </a:rPr>
              <a:t>immediately to the patient after diagnosis of MI</a:t>
            </a:r>
            <a:r>
              <a:rPr lang="en-US" sz="3200" dirty="0">
                <a:ea typeface="+mn-ea"/>
              </a:rPr>
              <a:t>, delay in administration will be of no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FB38737C-2ED7-419F-B0CD-972746DA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AB2E957-FFBE-44AD-9CCF-FAFDCA49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 b="1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/>
              <a:t>Thrombolytic therapy</a:t>
            </a:r>
            <a:r>
              <a:rPr lang="en-US" altLang="en-US" dirty="0"/>
              <a:t> is one part of an overall antithrombotic plan that frequently includes </a:t>
            </a:r>
            <a:r>
              <a:rPr lang="en-US" altLang="en-US" dirty="0">
                <a:solidFill>
                  <a:srgbClr val="0000FF"/>
                </a:solidFill>
              </a:rPr>
              <a:t>anticoagulants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0000FF"/>
                </a:solidFill>
              </a:rPr>
              <a:t>antiplatelet agents </a:t>
            </a:r>
            <a:r>
              <a:rPr lang="en-US" altLang="en-US" dirty="0"/>
              <a:t>and mechanical approaches to rapidly restore blood flow and prevent re-occlusion.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E09C496-680B-4DD4-BD08-F259279DC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605838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to thrombolytics</a:t>
            </a:r>
          </a:p>
          <a:p>
            <a:pPr lvl="1" eaLnBrk="1" hangingPunct="1"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Absolute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internal bleeding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Cerebral hemorrhagic stroke 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Recent intracranial trauma or neoplasm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Major surgery within two weeks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Relative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peptic ulcer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Severe uncontrolled hypertension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7B02E8-04CD-4D2A-AE88-1FBD60559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27217"/>
              </p:ext>
            </p:extLst>
          </p:nvPr>
        </p:nvGraphicFramePr>
        <p:xfrm>
          <a:off x="107950" y="773113"/>
          <a:ext cx="8856664" cy="5895976"/>
        </p:xfrm>
        <a:graphic>
          <a:graphicData uri="http://schemas.openxmlformats.org/drawingml/2006/table">
            <a:tbl>
              <a:tblPr/>
              <a:tblGrid>
                <a:gridCol w="442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Absolute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Relative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Previous intracranial hemorrhage or stroke of unknown origin at any time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Transient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ischaemic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attack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Ischaemic stroke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Oral anticoagulant therapy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CNS damage or neoplasms or AV malformation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Pregnancy or within one week postpartum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41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Recent major trauma/surgery/head injury (within the preceding 3 weeks)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Refractory hypertension (systolic pressure &gt;180 mmHg and/or diastolic pressure &gt;110 mmHg)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GI bleeding within the past month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Advanced liver disease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Known bleeding disorder (excluding menses)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Infective endocarditis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Aortic dissection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Active peptic ulcer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Non-compressible punctures in the past 24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hrs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(e.g., liver biopsy, lumbar puncture)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Prolonged or traumatic resuscitation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085" name="Rectangle 1">
            <a:extLst>
              <a:ext uri="{FF2B5EF4-FFF2-40B4-BE49-F238E27FC236}">
                <a16:creationId xmlns:a16="http://schemas.microsoft.com/office/drawing/2014/main" id="{240386B2-CA14-4323-8A51-D4558B1DF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338" y="188913"/>
            <a:ext cx="7885112" cy="584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C00000"/>
                </a:solidFill>
                <a:cs typeface="Times New Roman" panose="02020603050405020304" pitchFamily="18" charset="0"/>
              </a:rPr>
              <a:t>Contraindications to thrombolytics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49E74AA-4878-42D7-96C4-103A7A78B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0000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F175CD1-EE5D-42EB-8C1B-EB30A7649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000"/>
              <a:t>	Fibrinolytic inhibitors (</a:t>
            </a:r>
            <a:r>
              <a:rPr lang="en-US" altLang="en-US" sz="3200" b="1">
                <a:solidFill>
                  <a:srgbClr val="0000FF"/>
                </a:solidFill>
              </a:rPr>
              <a:t>Antiplasmins) </a:t>
            </a:r>
            <a:r>
              <a:rPr lang="en-US" altLang="en-US" sz="3000"/>
              <a:t>inhibit plasminogen  activation   and   thus  inhibit  fibrinolysis  and </a:t>
            </a:r>
            <a:r>
              <a:rPr lang="en-US" altLang="en-US" sz="3000" u="sng">
                <a:solidFill>
                  <a:srgbClr val="0000FF"/>
                </a:solidFill>
              </a:rPr>
              <a:t>promote clot stabilization.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BB387C9-050C-4870-BA23-244F80605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hlink"/>
                </a:solidFill>
              </a:rPr>
              <a:t>Fibrinolytic Inhibitors</a:t>
            </a:r>
            <a:br>
              <a:rPr lang="en-US" altLang="en-US" sz="4000" b="1">
                <a:solidFill>
                  <a:schemeClr val="hlink"/>
                </a:solidFill>
              </a:rPr>
            </a:br>
            <a:r>
              <a:rPr lang="en-US" altLang="en-US" sz="4000" b="1">
                <a:solidFill>
                  <a:schemeClr val="hlink"/>
                </a:solidFill>
              </a:rPr>
              <a:t>Antiplasmins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58CEEE-5E69-4BBC-8981-D34BD5DDF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 u="sng" dirty="0">
                <a:solidFill>
                  <a:srgbClr val="3366FF"/>
                </a:solidFill>
              </a:rPr>
              <a:t>Aminocaproic Acid &amp; tranexamic </a:t>
            </a:r>
            <a:r>
              <a:rPr lang="en-US" altLang="en-US" b="1" u="sng" dirty="0" err="1">
                <a:solidFill>
                  <a:srgbClr val="3366FF"/>
                </a:solidFill>
              </a:rPr>
              <a:t>cid</a:t>
            </a:r>
            <a:endParaRPr lang="en-US" altLang="en-US" b="1" u="sng" dirty="0">
              <a:solidFill>
                <a:srgbClr val="3366FF"/>
              </a:solidFill>
            </a:endParaRP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dirty="0"/>
              <a:t> acts by competitive inhibition of plasminogen activation</a:t>
            </a:r>
            <a:endParaRPr lang="ar-SA" altLang="en-US" dirty="0"/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dirty="0"/>
              <a:t>Given orally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800" dirty="0"/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 dirty="0">
                <a:solidFill>
                  <a:srgbClr val="3366FF"/>
                </a:solidFill>
              </a:rPr>
              <a:t>Aprotinin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dirty="0"/>
              <a:t>It inhibits fibrinolysis by blocking the action of plasmin </a:t>
            </a:r>
            <a:r>
              <a:rPr lang="en-US" altLang="en-US" b="1" dirty="0">
                <a:solidFill>
                  <a:srgbClr val="FF0000"/>
                </a:solidFill>
              </a:rPr>
              <a:t>(plasmin antagonist)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 dirty="0" err="1"/>
              <a:t>Gien</a:t>
            </a:r>
            <a:r>
              <a:rPr lang="en-US" altLang="en-US" dirty="0"/>
              <a:t> orally or </a:t>
            </a:r>
            <a:r>
              <a:rPr lang="en-US" altLang="en-US" dirty="0" err="1"/>
              <a:t>i.v.</a:t>
            </a:r>
            <a:endParaRPr lang="en-US" altLang="en-US" dirty="0"/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7219-5020-49BF-9A25-877E0735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2"/>
            <a:ext cx="7772400" cy="1206971"/>
          </a:xfrm>
        </p:spPr>
        <p:txBody>
          <a:bodyPr/>
          <a:lstStyle/>
          <a:p>
            <a:pPr algn="ctr"/>
            <a:b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Myocardial infarction</a:t>
            </a:r>
            <a:b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71CF9D-F579-43A7-8CE2-AB659D7F3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99434"/>
            <a:ext cx="3473179" cy="355775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34610A-931B-4BA9-8F0E-0AC49BD3BD0F}"/>
              </a:ext>
            </a:extLst>
          </p:cNvPr>
          <p:cNvSpPr txBox="1"/>
          <p:nvPr/>
        </p:nvSpPr>
        <p:spPr>
          <a:xfrm>
            <a:off x="457991" y="1484784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 </a:t>
            </a: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acute myocardial infarction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also called a </a:t>
            </a: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heart attack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happens when a </a:t>
            </a:r>
            <a:r>
              <a:rPr lang="en-GB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blood vessel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 the </a:t>
            </a:r>
            <a:r>
              <a:rPr lang="en-GB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heart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suddenly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becomes blocked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07A5C3-5D8C-465C-966D-661EBAAE946D}"/>
              </a:ext>
            </a:extLst>
          </p:cNvPr>
          <p:cNvSpPr txBox="1"/>
          <p:nvPr/>
        </p:nvSpPr>
        <p:spPr>
          <a:xfrm>
            <a:off x="472838" y="2636912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When a blood vessel in the heart gets blocked, blood cannot get to part of the </a:t>
            </a:r>
            <a:r>
              <a:rPr lang="en-GB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heart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This part of the heart does not get enough oxygen. This is called </a:t>
            </a:r>
            <a:r>
              <a:rPr lang="en-GB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ischemia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E792CC-57BB-46C8-A30B-F94A4FEE1FEF}"/>
              </a:ext>
            </a:extLst>
          </p:cNvPr>
          <p:cNvSpPr txBox="1"/>
          <p:nvPr/>
        </p:nvSpPr>
        <p:spPr>
          <a:xfrm>
            <a:off x="494603" y="4077072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When the heart muscle becomes ischemic (does not get enough blood and oxygen), the ischemia often causes chest pain. This is called </a:t>
            </a:r>
            <a:r>
              <a:rPr lang="en-GB" b="0" i="0" u="sng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Angina Pectoris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385E56-48CB-425B-93B1-A3AE419B0F05}"/>
              </a:ext>
            </a:extLst>
          </p:cNvPr>
          <p:cNvSpPr txBox="1"/>
          <p:nvPr/>
        </p:nvSpPr>
        <p:spPr>
          <a:xfrm>
            <a:off x="457991" y="52292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If the ischemia lasts long enough, the heart muscle that is not getting enough oxygen dies. This is called </a:t>
            </a:r>
            <a:r>
              <a:rPr lang="en-GB" u="sng" dirty="0">
                <a:solidFill>
                  <a:srgbClr val="0645AD"/>
                </a:solidFill>
              </a:rPr>
              <a:t>an infarction.</a:t>
            </a:r>
            <a:endParaRPr lang="en-US" u="sng" dirty="0">
              <a:solidFill>
                <a:srgbClr val="0645AD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E285B3-915C-433A-BD5A-3B4D77FCF003}"/>
              </a:ext>
            </a:extLst>
          </p:cNvPr>
          <p:cNvSpPr txBox="1"/>
          <p:nvPr/>
        </p:nvSpPr>
        <p:spPr>
          <a:xfrm>
            <a:off x="5508104" y="5157192"/>
            <a:ext cx="302433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4"/>
              </a:rPr>
              <a:t>https://upload.wikimedia.org/wikipedia/commons/transcoded/5/5c/Heart_attack_animation.ogv/Heart_attack_animation.ogv.360p.webm</a:t>
            </a:r>
            <a:endParaRPr lang="en-US" sz="11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19ED55-8BE8-47CC-A1B4-1F3BA84C4831}"/>
              </a:ext>
            </a:extLst>
          </p:cNvPr>
          <p:cNvSpPr txBox="1"/>
          <p:nvPr/>
        </p:nvSpPr>
        <p:spPr>
          <a:xfrm>
            <a:off x="107504" y="6165304"/>
            <a:ext cx="914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0645AD"/>
                </a:solidFill>
              </a:rPr>
              <a:t>Treatment: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(thrombolytics) and percutaneous coronary intervention (</a:t>
            </a:r>
            <a:r>
              <a:rPr 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coronary angioplasty)</a:t>
            </a:r>
            <a:r>
              <a:rPr lang="en-GB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4391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2FAACE-10A5-4ED4-B9EC-E572754F0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63357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 activators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95F6054-A9E8-48A5-B1A5-20DE7C01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55733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4BAD297-F86C-454F-BBC9-8E2953B4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005263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41D1F8D-779C-4C9F-800E-A6E6BFC77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349500"/>
            <a:ext cx="0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830CE11-92D1-4646-94DD-E7090360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7368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Insoluble 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9D90C2EE-B477-4BF8-AABC-6A958673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30972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859AF7A-7EF6-4005-94C9-76E3BB0D4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744" y="2386812"/>
            <a:ext cx="3889374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None/>
            </a:pPr>
            <a:r>
              <a:rPr lang="en-US" altLang="en-US" sz="3200" b="1" dirty="0">
                <a:solidFill>
                  <a:srgbClr val="3366FF"/>
                </a:solidFill>
                <a:latin typeface="+mj-lt"/>
              </a:rPr>
              <a:t>Aminocaproic acid </a:t>
            </a:r>
          </a:p>
          <a:p>
            <a:pPr eaLnBrk="1" hangingPunct="1">
              <a:buClr>
                <a:schemeClr val="hlink"/>
              </a:buClr>
              <a:buNone/>
            </a:pPr>
            <a:r>
              <a:rPr lang="en-US" altLang="en-US" sz="3200" b="1" dirty="0">
                <a:solidFill>
                  <a:srgbClr val="3366FF"/>
                </a:solidFill>
                <a:latin typeface="+mj-lt"/>
              </a:rPr>
              <a:t>tranexamic acid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3265CB1B-ED43-41FF-8600-E9499F6FC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9972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CCB93DF0-7867-4AFC-A4A5-DF0F9E45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65296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67135EB0-F6B8-453C-A371-12D506A41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805488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6C043CBD-3BF7-44DB-9FAF-019A6E20D9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48138" y="530120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2131BFF6-3B82-4078-AA99-4F1BACE59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523" y="4653136"/>
            <a:ext cx="19086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None/>
            </a:pPr>
            <a:r>
              <a:rPr lang="en-US" altLang="en-US" sz="3200" b="1" dirty="0">
                <a:solidFill>
                  <a:srgbClr val="3366FF"/>
                </a:solidFill>
                <a:latin typeface="+mj-lt"/>
              </a:rPr>
              <a:t>Aprotinin</a:t>
            </a:r>
          </a:p>
        </p:txBody>
      </p:sp>
    </p:spTree>
    <p:extLst>
      <p:ext uri="{BB962C8B-B14F-4D97-AF65-F5344CB8AC3E}">
        <p14:creationId xmlns:p14="http://schemas.microsoft.com/office/powerpoint/2010/main" val="2908204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animBg="1"/>
      <p:bldP spid="8196" grpId="0" animBg="1"/>
      <p:bldP spid="8198" grpId="0" animBg="1"/>
      <p:bldP spid="8199" grpId="0" animBg="1"/>
      <p:bldP spid="8200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C827EF2-9D09-488E-B6DA-3748BF661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Uses of 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C0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0DB7D09-ECF3-4644-B86E-990CA4B20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Adjuvant therapy in hemophilia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Fibrinolytic therapy-induced bleeding (antidote). 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Post-surgical bleeding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These drugs work like antidotes for fibrinolytic drugs. Similar to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Protamine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anticoagulant, heparin)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Vitamin 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oral anticoagulant warfarin).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26EF-4852-42DD-9435-B4E539D46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Thrombus Formation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8C5850-82E6-491A-9E0A-20204CA209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56792"/>
            <a:ext cx="7330008" cy="403244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0868F3-679F-447B-8482-09D9CDCF9EF0}"/>
              </a:ext>
            </a:extLst>
          </p:cNvPr>
          <p:cNvSpPr txBox="1"/>
          <p:nvPr/>
        </p:nvSpPr>
        <p:spPr>
          <a:xfrm>
            <a:off x="467544" y="5805264"/>
            <a:ext cx="8496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Fibrin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is a white insoluble fibrous protein formed by the action of </a:t>
            </a: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thrombin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on fibrinogen when blood clots. it forms a network that traps </a:t>
            </a: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red cells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and </a:t>
            </a:r>
            <a:r>
              <a:rPr lang="en-GB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platelets.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442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F93D20C-EB53-4C4A-8B2F-CB814845A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260350"/>
            <a:ext cx="8553450" cy="626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of 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They have common mechanism of action by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stimulating </a:t>
            </a:r>
            <a:r>
              <a:rPr lang="en-US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plasminogen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via 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converting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(pro-enzyme) to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plasmin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(active enzyme)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lysis of the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 insoluble fibrin clot into soluble derivatives.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0BB81B-5170-48BA-A26A-2F0068282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731250" cy="5904954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What is plasmin?</a:t>
            </a:r>
          </a:p>
          <a:p>
            <a:pPr marL="0" indent="0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Plasmin: </a:t>
            </a:r>
            <a:r>
              <a:rPr lang="en-US" sz="3400" dirty="0">
                <a:latin typeface="+mj-lt"/>
                <a:ea typeface="+mn-ea"/>
              </a:rPr>
              <a:t>is a nonspecific </a:t>
            </a:r>
            <a:r>
              <a:rPr lang="en-US" sz="3400" b="1" dirty="0">
                <a:latin typeface="+mj-lt"/>
                <a:ea typeface="+mn-ea"/>
              </a:rPr>
              <a:t>protease</a:t>
            </a:r>
            <a:r>
              <a:rPr lang="en-US" sz="3400" dirty="0">
                <a:latin typeface="+mj-lt"/>
                <a:ea typeface="+mn-ea"/>
              </a:rPr>
              <a:t> capable of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+mj-lt"/>
                <a:ea typeface="+mn-ea"/>
              </a:rPr>
              <a:t>   breaking down: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Fibrin 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Other circulating proteins </a:t>
            </a:r>
            <a:r>
              <a:rPr lang="en-US" sz="3200" dirty="0">
                <a:latin typeface="+mj-lt"/>
              </a:rPr>
              <a:t>including 	fibrinogen, clotting factor V &amp; factor VIII.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sz="3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2FAACE-10A5-4ED4-B9EC-E572754F0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63357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 activators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95F6054-A9E8-48A5-B1A5-20DE7C01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55733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4BAD297-F86C-454F-BBC9-8E2953B4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005263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41D1F8D-779C-4C9F-800E-A6E6BFC77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349500"/>
            <a:ext cx="0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830CE11-92D1-4646-94DD-E7090360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7368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Insoluble 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9D90C2EE-B477-4BF8-AABC-6A958673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30972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859AF7A-7EF6-4005-94C9-76E3BB0D4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636838"/>
            <a:ext cx="39608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(Plasminogen activators)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3265CB1B-ED43-41FF-8600-E9499F6FC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9972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CCB93DF0-7867-4AFC-A4A5-DF0F9E45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65296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67135EB0-F6B8-453C-A371-12D506A41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805488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animBg="1"/>
      <p:bldP spid="8196" grpId="0" animBg="1"/>
      <p:bldP spid="8198" grpId="0" animBg="1"/>
      <p:bldP spid="8199" grpId="0" animBg="1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A6470B-89D8-45AE-B93B-9841B8260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Indications of thrombolytics</a:t>
            </a: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used for the treatment of thromboembolic disorders as: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Acute myocardial  infarction (ST elevation,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STEMI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Acute ischemic stroke.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Peripheral artery occlusion.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Deep venous thrombosis.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Pulmonary embolism.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2496</TotalTime>
  <Words>1850</Words>
  <Application>Microsoft Office PowerPoint</Application>
  <PresentationFormat>On-screen Show (4:3)</PresentationFormat>
  <Paragraphs>316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interstateregular</vt:lpstr>
      <vt:lpstr>Linux Libertine</vt:lpstr>
      <vt:lpstr>Times New Roman</vt:lpstr>
      <vt:lpstr>Verdana</vt:lpstr>
      <vt:lpstr>Wingdings</vt:lpstr>
      <vt:lpstr>Layers</vt:lpstr>
      <vt:lpstr>THROMBOLYTIC DRUGS (Fibrinolytic drugs) By Prof. Hanan Hagar </vt:lpstr>
      <vt:lpstr>Learning objectives</vt:lpstr>
      <vt:lpstr> Definition of Thrombolytics</vt:lpstr>
      <vt:lpstr> Myocardial infarction </vt:lpstr>
      <vt:lpstr>Thrombus 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Anistreplase (APSAC) </vt:lpstr>
      <vt:lpstr>PowerPoint Presentation</vt:lpstr>
      <vt:lpstr>PowerPoint Presentation</vt:lpstr>
      <vt:lpstr>PowerPoint Presentation</vt:lpstr>
      <vt:lpstr>Urokinase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What is the role of thrombolytic therapy in antithrombotic plan ?</vt:lpstr>
      <vt:lpstr>Rational for use of thrombolytic drugs in AMI</vt:lpstr>
      <vt:lpstr> What is the role of thrombolytic therapy in antithrombotic plan ?</vt:lpstr>
      <vt:lpstr>PowerPoint Presentation</vt:lpstr>
      <vt:lpstr>Contraindications to thrombolytics</vt:lpstr>
      <vt:lpstr>Fibrinolytic Inhibitors </vt:lpstr>
      <vt:lpstr>Fibrinolytic Inhibitors Antiplasmins</vt:lpstr>
      <vt:lpstr>PowerPoint Presentation</vt:lpstr>
      <vt:lpstr>Uses of Fibrinolytic Inhibitors </vt:lpstr>
    </vt:vector>
  </TitlesOfParts>
  <Company>GUC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THROMBOLYTIC DRUGS</dc:title>
  <dc:creator>mahmoud.khattab</dc:creator>
  <cp:lastModifiedBy>hanan</cp:lastModifiedBy>
  <cp:revision>142</cp:revision>
  <dcterms:created xsi:type="dcterms:W3CDTF">2007-11-12T15:15:36Z</dcterms:created>
  <dcterms:modified xsi:type="dcterms:W3CDTF">2022-03-21T07:45:32Z</dcterms:modified>
</cp:coreProperties>
</file>