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3" roundtripDataSignature="AMtx7mg5NitDDEYp3Q+UPr4Q5aACjInW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4774AE-26CB-4105-B240-507DDF92392E}">
  <a:tblStyle styleId="{874774AE-26CB-4105-B240-507DDF92392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a:tcStyle>
        <a:fill>
          <a:solidFill>
            <a:srgbClr val="CEE2EA"/>
          </a:solidFill>
        </a:fill>
      </a:tcStyle>
    </a:band1H>
    <a:band2H>
      <a:tcTxStyle/>
    </a:band2H>
    <a:band1V>
      <a:tcTxStyle/>
      <a:tcStyle>
        <a:fill>
          <a:solidFill>
            <a:srgbClr val="CEE2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ikidoc.org/index.php/Heart" TargetMode="External"/><Relationship Id="rId3" Type="http://schemas.openxmlformats.org/officeDocument/2006/relationships/hyperlink" Target="https://www.wikidoc.org/index.php/Depolarization" TargetMode="External"/><Relationship Id="rId4" Type="http://schemas.openxmlformats.org/officeDocument/2006/relationships/hyperlink" Target="https://www.wikidoc.org/index.php/SA_node" TargetMode="External"/><Relationship Id="rId5" Type="http://schemas.openxmlformats.org/officeDocument/2006/relationships/hyperlink" Target="https://www.wikidoc.org/index.php/AV_node" TargetMode="External"/><Relationship Id="rId6" Type="http://schemas.openxmlformats.org/officeDocument/2006/relationships/hyperlink" Target="https://www.wikidoc.org/index.php/Hyperpolarizatio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en-US" sz="1200">
                <a:solidFill>
                  <a:schemeClr val="lt1"/>
                </a:solidFill>
              </a:rPr>
              <a:t>Resting membrane potential of sinus nodal fiber has negativity of </a:t>
            </a:r>
            <a:r>
              <a:rPr lang="en-US" sz="1200">
                <a:solidFill>
                  <a:srgbClr val="FFFF00"/>
                </a:solidFill>
              </a:rPr>
              <a:t>−55 to −60 mv</a:t>
            </a:r>
            <a:r>
              <a:rPr lang="en-US" sz="1200">
                <a:solidFill>
                  <a:schemeClr val="lt1"/>
                </a:solidFill>
              </a:rPr>
              <a:t>, in comparison with </a:t>
            </a:r>
            <a:r>
              <a:rPr lang="en-US" sz="1200">
                <a:solidFill>
                  <a:srgbClr val="FFFF00"/>
                </a:solidFill>
              </a:rPr>
              <a:t>−85 to −90 mv </a:t>
            </a:r>
            <a:r>
              <a:rPr lang="en-US" sz="1200">
                <a:solidFill>
                  <a:schemeClr val="lt1"/>
                </a:solidFill>
              </a:rPr>
              <a:t>for ventricular muscle fiber. </a:t>
            </a:r>
            <a:endParaRPr/>
          </a:p>
          <a:p>
            <a:pPr indent="0" lvl="0" marL="0" marR="0" rtl="0" algn="l">
              <a:lnSpc>
                <a:spcPct val="100000"/>
              </a:lnSpc>
              <a:spcBef>
                <a:spcPts val="0"/>
              </a:spcBef>
              <a:spcAft>
                <a:spcPts val="0"/>
              </a:spcAft>
              <a:buClr>
                <a:schemeClr val="lt1"/>
              </a:buClr>
              <a:buSzPts val="1200"/>
              <a:buFont typeface="Calibri"/>
              <a:buNone/>
            </a:pPr>
            <a:r>
              <a:rPr lang="en-US" sz="1200">
                <a:solidFill>
                  <a:schemeClr val="lt1"/>
                </a:solidFill>
              </a:rPr>
              <a:t>cause of this </a:t>
            </a:r>
            <a:r>
              <a:rPr lang="en-US" sz="1200" u="sng">
                <a:solidFill>
                  <a:schemeClr val="lt1"/>
                </a:solidFill>
              </a:rPr>
              <a:t>lesser negativity </a:t>
            </a:r>
            <a:r>
              <a:rPr lang="en-US" sz="1200">
                <a:solidFill>
                  <a:schemeClr val="lt1"/>
                </a:solidFill>
              </a:rPr>
              <a:t>is: cell membranes of sinus fibers are </a:t>
            </a:r>
            <a:r>
              <a:rPr lang="en-US" sz="1200">
                <a:solidFill>
                  <a:srgbClr val="FFFF00"/>
                </a:solidFill>
              </a:rPr>
              <a:t>leaky to </a:t>
            </a:r>
            <a:r>
              <a:rPr i="1" lang="en-US" sz="1200">
                <a:solidFill>
                  <a:srgbClr val="69FFFF"/>
                </a:solidFill>
              </a:rPr>
              <a:t>Na</a:t>
            </a:r>
            <a:r>
              <a:rPr baseline="30000" i="1" lang="en-US" sz="1200">
                <a:solidFill>
                  <a:srgbClr val="69FFFF"/>
                </a:solidFill>
              </a:rPr>
              <a:t>+</a:t>
            </a:r>
            <a:r>
              <a:rPr lang="en-US" sz="1200">
                <a:solidFill>
                  <a:srgbClr val="FFFF00"/>
                </a:solidFill>
              </a:rPr>
              <a:t> and Ca+2</a:t>
            </a:r>
            <a:r>
              <a:rPr lang="en-US" sz="1200">
                <a:solidFill>
                  <a:schemeClr val="lt1"/>
                </a:solidFill>
              </a:rPr>
              <a:t>, and positive charges entering neutralize some of the intracellular negativity.</a:t>
            </a:r>
            <a:endParaRPr sz="1200">
              <a:solidFill>
                <a:schemeClr val="lt1"/>
              </a:solidFill>
            </a:endParaRPr>
          </a:p>
          <a:p>
            <a:pPr indent="0" lvl="0" marL="0" rtl="0" algn="l">
              <a:spcBef>
                <a:spcPts val="0"/>
              </a:spcBef>
              <a:spcAft>
                <a:spcPts val="0"/>
              </a:spcAft>
              <a:buNone/>
            </a:pPr>
            <a:r>
              <a:t/>
            </a:r>
            <a:endParaRPr/>
          </a:p>
        </p:txBody>
      </p:sp>
      <p:sp>
        <p:nvSpPr>
          <p:cNvPr id="194" name="Google Shape;19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lt1"/>
                </a:solidFill>
              </a:rPr>
              <a:t>Phase 4</a:t>
            </a:r>
            <a:r>
              <a:rPr lang="en-US" sz="1200">
                <a:solidFill>
                  <a:schemeClr val="lt1"/>
                </a:solidFill>
              </a:rPr>
              <a:t> is the spontaneous depolarization (pacemaker potential) that triggers the action potential once the membrane potential reaches threshold between -40 and -30 mV).</a:t>
            </a:r>
            <a:endParaRPr/>
          </a:p>
          <a:p>
            <a:pPr indent="0" lvl="0" marL="0" rtl="0" algn="l">
              <a:spcBef>
                <a:spcPts val="0"/>
              </a:spcBef>
              <a:spcAft>
                <a:spcPts val="0"/>
              </a:spcAft>
              <a:buNone/>
            </a:pPr>
            <a:r>
              <a:rPr lang="en-US" sz="1200">
                <a:solidFill>
                  <a:schemeClr val="lt1"/>
                </a:solidFill>
              </a:rPr>
              <a:t> </a:t>
            </a:r>
            <a:r>
              <a:rPr b="1" lang="en-US" sz="1200">
                <a:solidFill>
                  <a:schemeClr val="lt1"/>
                </a:solidFill>
              </a:rPr>
              <a:t>Phase 0</a:t>
            </a:r>
            <a:r>
              <a:rPr lang="en-US" sz="1200">
                <a:solidFill>
                  <a:schemeClr val="lt1"/>
                </a:solidFill>
              </a:rPr>
              <a:t> is the depolarization phase of the action potential. This is followed by</a:t>
            </a:r>
            <a:endParaRPr/>
          </a:p>
          <a:p>
            <a:pPr indent="0" lvl="0" marL="0" rtl="0" algn="l">
              <a:spcBef>
                <a:spcPts val="0"/>
              </a:spcBef>
              <a:spcAft>
                <a:spcPts val="0"/>
              </a:spcAft>
              <a:buNone/>
            </a:pPr>
            <a:r>
              <a:rPr lang="en-US" sz="1200">
                <a:solidFill>
                  <a:schemeClr val="lt1"/>
                </a:solidFill>
              </a:rPr>
              <a:t> </a:t>
            </a:r>
            <a:r>
              <a:rPr b="1" lang="en-US" sz="1200">
                <a:solidFill>
                  <a:schemeClr val="lt1"/>
                </a:solidFill>
              </a:rPr>
              <a:t>phase 3</a:t>
            </a:r>
            <a:r>
              <a:rPr lang="en-US" sz="1200">
                <a:solidFill>
                  <a:schemeClr val="lt1"/>
                </a:solidFill>
              </a:rPr>
              <a:t> repolarization. Once the cell is completely repolarized at about -60 mV, the cycle is spontaneously repeated.</a:t>
            </a:r>
            <a:endParaRPr sz="1200">
              <a:solidFill>
                <a:schemeClr val="lt1"/>
              </a:solidFill>
            </a:endParaRPr>
          </a:p>
          <a:p>
            <a:pPr indent="0" lvl="0" marL="0" rtl="0" algn="l">
              <a:spcBef>
                <a:spcPts val="0"/>
              </a:spcBef>
              <a:spcAft>
                <a:spcPts val="0"/>
              </a:spcAft>
              <a:buNone/>
            </a:pPr>
            <a:r>
              <a:t/>
            </a:r>
            <a:endParaRPr/>
          </a:p>
        </p:txBody>
      </p:sp>
      <p:sp>
        <p:nvSpPr>
          <p:cNvPr id="211" name="Google Shape;21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200">
                <a:solidFill>
                  <a:schemeClr val="dk1"/>
                </a:solidFill>
                <a:latin typeface="Calibri"/>
                <a:ea typeface="Calibri"/>
                <a:cs typeface="Calibri"/>
                <a:sym typeface="Calibri"/>
              </a:rPr>
              <a:t>Phase 0</a:t>
            </a:r>
            <a:r>
              <a:rPr b="0" i="0" lang="en-US" sz="1200">
                <a:solidFill>
                  <a:schemeClr val="dk1"/>
                </a:solidFill>
                <a:latin typeface="Calibri"/>
                <a:ea typeface="Calibri"/>
                <a:cs typeface="Calibri"/>
                <a:sym typeface="Calibri"/>
              </a:rPr>
              <a:t> depolarization is primarily caused by increased Ca</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conductance (gCa</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through the L-type Ca</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channels that began to open toward the end of Phase 4. </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Repolarization occurs (</a:t>
            </a:r>
            <a:r>
              <a:rPr b="1" i="0" lang="en-US" sz="1200">
                <a:solidFill>
                  <a:schemeClr val="dk1"/>
                </a:solidFill>
                <a:latin typeface="Calibri"/>
                <a:ea typeface="Calibri"/>
                <a:cs typeface="Calibri"/>
                <a:sym typeface="Calibri"/>
              </a:rPr>
              <a:t>Phase 3</a:t>
            </a:r>
            <a:r>
              <a:rPr b="0" i="0" lang="en-US" sz="1200">
                <a:solidFill>
                  <a:schemeClr val="dk1"/>
                </a:solidFill>
                <a:latin typeface="Calibri"/>
                <a:ea typeface="Calibri"/>
                <a:cs typeface="Calibri"/>
                <a:sym typeface="Calibri"/>
              </a:rPr>
              <a:t>) as K</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channels open (increased gK</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thereby increasing the outward directed, hyperpolarizing K</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currents. At the same time, the L-type Ca</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channels become inactivated and close, which decreases gCa</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and the inward depolarizing Ca</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currents.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24" name="Google Shape;22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In the SA node, three ions are particularly important in generating the pacemaker action potential.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At the end of repolarization, when the membrane potential is very negative (about -60 mV), ion channels open that conduct </a:t>
            </a:r>
            <a:r>
              <a:rPr b="1" i="0" lang="en-US" sz="1200">
                <a:solidFill>
                  <a:schemeClr val="dk1"/>
                </a:solidFill>
                <a:latin typeface="Calibri"/>
                <a:ea typeface="Calibri"/>
                <a:cs typeface="Calibri"/>
                <a:sym typeface="Calibri"/>
              </a:rPr>
              <a:t>slow, inward (depolarizing) Na</a:t>
            </a:r>
            <a:r>
              <a:rPr b="1" baseline="30000" i="0" lang="en-US" sz="1200">
                <a:solidFill>
                  <a:schemeClr val="dk1"/>
                </a:solidFill>
                <a:latin typeface="Calibri"/>
                <a:ea typeface="Calibri"/>
                <a:cs typeface="Calibri"/>
                <a:sym typeface="Calibri"/>
              </a:rPr>
              <a:t>+</a:t>
            </a:r>
            <a:r>
              <a:rPr b="1" i="0" lang="en-US" sz="1200">
                <a:solidFill>
                  <a:schemeClr val="dk1"/>
                </a:solidFill>
                <a:latin typeface="Calibri"/>
                <a:ea typeface="Calibri"/>
                <a:cs typeface="Calibri"/>
                <a:sym typeface="Calibri"/>
              </a:rPr>
              <a:t> currents</a:t>
            </a:r>
            <a:r>
              <a:rPr b="0" i="0" lang="en-US" sz="1200">
                <a:solidFill>
                  <a:schemeClr val="dk1"/>
                </a:solidFill>
                <a:latin typeface="Calibri"/>
                <a:ea typeface="Calibri"/>
                <a:cs typeface="Calibri"/>
                <a:sym typeface="Calibri"/>
              </a:rPr>
              <a:t>. These currents are called </a:t>
            </a:r>
            <a:r>
              <a:rPr b="1" i="0" lang="en-US" sz="1200">
                <a:solidFill>
                  <a:schemeClr val="dk1"/>
                </a:solidFill>
                <a:latin typeface="Calibri"/>
                <a:ea typeface="Calibri"/>
                <a:cs typeface="Calibri"/>
                <a:sym typeface="Calibri"/>
              </a:rPr>
              <a:t>"funny" currents</a:t>
            </a:r>
            <a:r>
              <a:rPr b="0" i="0" lang="en-US" sz="1200">
                <a:solidFill>
                  <a:schemeClr val="dk1"/>
                </a:solidFill>
                <a:latin typeface="Calibri"/>
                <a:ea typeface="Calibri"/>
                <a:cs typeface="Calibri"/>
                <a:sym typeface="Calibri"/>
              </a:rPr>
              <a:t> and abbreviated as "</a:t>
            </a:r>
            <a:r>
              <a:rPr b="1" i="0" lang="en-US" sz="1200">
                <a:solidFill>
                  <a:schemeClr val="dk1"/>
                </a:solidFill>
                <a:latin typeface="Calibri"/>
                <a:ea typeface="Calibri"/>
                <a:cs typeface="Calibri"/>
                <a:sym typeface="Calibri"/>
              </a:rPr>
              <a:t>I</a:t>
            </a:r>
            <a:r>
              <a:rPr b="1" baseline="-25000" i="0" lang="en-US" sz="1200">
                <a:solidFill>
                  <a:schemeClr val="dk1"/>
                </a:solidFill>
                <a:latin typeface="Calibri"/>
                <a:ea typeface="Calibri"/>
                <a:cs typeface="Calibri"/>
                <a:sym typeface="Calibri"/>
              </a:rPr>
              <a:t>f</a:t>
            </a:r>
            <a:r>
              <a:rPr b="0" i="0" lang="en-US" sz="1200">
                <a:solidFill>
                  <a:schemeClr val="dk1"/>
                </a:solidFill>
                <a:latin typeface="Calibri"/>
                <a:ea typeface="Calibri"/>
                <a:cs typeface="Calibri"/>
                <a:sym typeface="Calibri"/>
              </a:rPr>
              <a:t>". These depolarizing currents cause the membrane potential to begin to spontaneously depolarize, thereby initiating </a:t>
            </a:r>
            <a:r>
              <a:rPr b="1" i="0" lang="en-US" sz="1200">
                <a:solidFill>
                  <a:schemeClr val="dk1"/>
                </a:solidFill>
                <a:latin typeface="Calibri"/>
                <a:ea typeface="Calibri"/>
                <a:cs typeface="Calibri"/>
                <a:sym typeface="Calibri"/>
              </a:rPr>
              <a:t>Phase 4</a:t>
            </a:r>
            <a:r>
              <a:rPr b="0" i="0"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As the membrane potential reaches about -50 mV, another type of channel opens. This channel is called transient or </a:t>
            </a:r>
            <a:r>
              <a:rPr b="1" i="0" lang="en-US" sz="1200">
                <a:solidFill>
                  <a:schemeClr val="dk1"/>
                </a:solidFill>
                <a:latin typeface="Calibri"/>
                <a:ea typeface="Calibri"/>
                <a:cs typeface="Calibri"/>
                <a:sym typeface="Calibri"/>
              </a:rPr>
              <a:t>T-type Ca</a:t>
            </a:r>
            <a:r>
              <a:rPr b="1" baseline="30000" i="0" lang="en-US" sz="1200">
                <a:solidFill>
                  <a:schemeClr val="dk1"/>
                </a:solidFill>
                <a:latin typeface="Calibri"/>
                <a:ea typeface="Calibri"/>
                <a:cs typeface="Calibri"/>
                <a:sym typeface="Calibri"/>
              </a:rPr>
              <a:t>++</a:t>
            </a:r>
            <a:r>
              <a:rPr b="1" i="0" lang="en-US" sz="1200">
                <a:solidFill>
                  <a:schemeClr val="dk1"/>
                </a:solidFill>
                <a:latin typeface="Calibri"/>
                <a:ea typeface="Calibri"/>
                <a:cs typeface="Calibri"/>
                <a:sym typeface="Calibri"/>
              </a:rPr>
              <a:t> channel</a:t>
            </a:r>
            <a:r>
              <a:rPr b="0" i="0" lang="en-US" sz="1200">
                <a:solidFill>
                  <a:schemeClr val="dk1"/>
                </a:solidFill>
                <a:latin typeface="Calibri"/>
                <a:ea typeface="Calibri"/>
                <a:cs typeface="Calibri"/>
                <a:sym typeface="Calibri"/>
              </a:rPr>
              <a:t>. As Ca</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enters the cell through these channels down its electrochemical gradient, the inward directed Ca</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currents further depolarize the cell.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When the membrane depolarizes to about -40 mV, a second type of Ca</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channel opens. These are the so-called long-lasting, or </a:t>
            </a:r>
            <a:r>
              <a:rPr b="1" i="0" lang="en-US" sz="1200">
                <a:solidFill>
                  <a:schemeClr val="dk1"/>
                </a:solidFill>
                <a:latin typeface="Calibri"/>
                <a:ea typeface="Calibri"/>
                <a:cs typeface="Calibri"/>
                <a:sym typeface="Calibri"/>
              </a:rPr>
              <a:t>L-type Ca</a:t>
            </a:r>
            <a:r>
              <a:rPr b="1" baseline="30000" i="0" lang="en-US" sz="1200">
                <a:solidFill>
                  <a:schemeClr val="dk1"/>
                </a:solidFill>
                <a:latin typeface="Calibri"/>
                <a:ea typeface="Calibri"/>
                <a:cs typeface="Calibri"/>
                <a:sym typeface="Calibri"/>
              </a:rPr>
              <a:t>++</a:t>
            </a:r>
            <a:r>
              <a:rPr b="1" i="0" lang="en-US" sz="1200">
                <a:solidFill>
                  <a:schemeClr val="dk1"/>
                </a:solidFill>
                <a:latin typeface="Calibri"/>
                <a:ea typeface="Calibri"/>
                <a:cs typeface="Calibri"/>
                <a:sym typeface="Calibri"/>
              </a:rPr>
              <a:t> channels</a:t>
            </a:r>
            <a:r>
              <a:rPr b="0" i="0" lang="en-US" sz="1200">
                <a:solidFill>
                  <a:schemeClr val="dk1"/>
                </a:solidFill>
                <a:latin typeface="Calibri"/>
                <a:ea typeface="Calibri"/>
                <a:cs typeface="Calibri"/>
                <a:sym typeface="Calibri"/>
              </a:rPr>
              <a:t>. Opening of these channels causes more Ca</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to enter the cell and to further depolarize the cell until an action potential threshold is reached (usually between -40 and -30 mV).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It should be noted that a hyperpolarized state is necessary for pacemaker channels to become activated. Without the membrane voltage becoming very negative at the end of phase 3, pacemaker channels remain inactivated, which suppresses pacemaker currents and decreases the slope of phase 4.</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This is one reason why cellular hypoxia, which depolarizes the cell and alters phase 3 hyperpolarization, leads to a reduction in pacemaker rate (i.e., produces bradycardia).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Funny current</a:t>
            </a:r>
            <a:r>
              <a:rPr b="0" i="0" lang="en-US" sz="1200">
                <a:solidFill>
                  <a:schemeClr val="dk1"/>
                </a:solidFill>
                <a:latin typeface="Calibri"/>
                <a:ea typeface="Calibri"/>
                <a:cs typeface="Calibri"/>
                <a:sym typeface="Calibri"/>
              </a:rPr>
              <a:t> (or </a:t>
            </a:r>
            <a:r>
              <a:rPr b="1" i="0" lang="en-US" sz="1200">
                <a:solidFill>
                  <a:schemeClr val="dk1"/>
                </a:solidFill>
                <a:latin typeface="Calibri"/>
                <a:ea typeface="Calibri"/>
                <a:cs typeface="Calibri"/>
                <a:sym typeface="Calibri"/>
              </a:rPr>
              <a:t>funny channel</a:t>
            </a:r>
            <a:r>
              <a:rPr b="0" i="0" lang="en-US" sz="1200">
                <a:solidFill>
                  <a:schemeClr val="dk1"/>
                </a:solidFill>
                <a:latin typeface="Calibri"/>
                <a:ea typeface="Calibri"/>
                <a:cs typeface="Calibri"/>
                <a:sym typeface="Calibri"/>
              </a:rPr>
              <a:t>, or </a:t>
            </a:r>
            <a:r>
              <a:rPr b="1" i="0" lang="en-US" sz="1200">
                <a:solidFill>
                  <a:schemeClr val="dk1"/>
                </a:solidFill>
                <a:latin typeface="Calibri"/>
                <a:ea typeface="Calibri"/>
                <a:cs typeface="Calibri"/>
                <a:sym typeface="Calibri"/>
              </a:rPr>
              <a:t>I</a:t>
            </a:r>
            <a:r>
              <a:rPr b="1" baseline="-25000" i="1" lang="en-US" sz="1200">
                <a:solidFill>
                  <a:schemeClr val="dk1"/>
                </a:solidFill>
                <a:latin typeface="Calibri"/>
                <a:ea typeface="Calibri"/>
                <a:cs typeface="Calibri"/>
                <a:sym typeface="Calibri"/>
              </a:rPr>
              <a:t>f</a:t>
            </a:r>
            <a:r>
              <a:rPr b="0" i="0" lang="en-US" sz="1200">
                <a:solidFill>
                  <a:schemeClr val="dk1"/>
                </a:solidFill>
                <a:latin typeface="Calibri"/>
                <a:ea typeface="Calibri"/>
                <a:cs typeface="Calibri"/>
                <a:sym typeface="Calibri"/>
              </a:rPr>
              <a:t>) refers to a specific current in the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heart</a:t>
            </a:r>
            <a:r>
              <a:rPr b="0" i="0" lang="en-US" sz="1200">
                <a:solidFill>
                  <a:schemeClr val="dk1"/>
                </a:solidFill>
                <a:latin typeface="Calibri"/>
                <a:ea typeface="Calibri"/>
                <a:cs typeface="Calibri"/>
                <a:sym typeface="Calibri"/>
              </a:rPr>
              <a:t>. It is called "funny" because it has effects opposite to those of most other heart currents.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a:t>
            </a:r>
            <a:r>
              <a:rPr b="0" baseline="-25000" i="1" lang="en-US" sz="1200">
                <a:solidFill>
                  <a:schemeClr val="dk1"/>
                </a:solidFill>
                <a:latin typeface="Calibri"/>
                <a:ea typeface="Calibri"/>
                <a:cs typeface="Calibri"/>
                <a:sym typeface="Calibri"/>
              </a:rPr>
              <a:t>f</a:t>
            </a:r>
            <a:r>
              <a:rPr b="0" i="0" lang="en-US" sz="1200">
                <a:solidFill>
                  <a:schemeClr val="dk1"/>
                </a:solidFill>
                <a:latin typeface="Calibri"/>
                <a:ea typeface="Calibri"/>
                <a:cs typeface="Calibri"/>
                <a:sym typeface="Calibri"/>
              </a:rPr>
              <a:t> is a mixed Na</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–K</a:t>
            </a:r>
            <a:r>
              <a:rPr b="0" baseline="30000" i="0" lang="en-US" sz="1200">
                <a:solidFill>
                  <a:schemeClr val="dk1"/>
                </a:solidFill>
                <a:latin typeface="Calibri"/>
                <a:ea typeface="Calibri"/>
                <a:cs typeface="Calibri"/>
                <a:sym typeface="Calibri"/>
              </a:rPr>
              <a:t>+</a:t>
            </a:r>
            <a:r>
              <a:rPr b="0" i="0" lang="en-US" sz="1200">
                <a:solidFill>
                  <a:schemeClr val="dk1"/>
                </a:solidFill>
                <a:latin typeface="Calibri"/>
                <a:ea typeface="Calibri"/>
                <a:cs typeface="Calibri"/>
                <a:sym typeface="Calibri"/>
              </a:rPr>
              <a:t> inward current activated by hyperpolarization and modulated by the autonomic nervous system. It is one of the most important ionic currents for regulating pacemaker activity in the sinoatrial (SA) node.</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Most channels are activated through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depolarization</a:t>
            </a:r>
            <a:r>
              <a:rPr b="0" i="0" lang="en-US" sz="1200">
                <a:solidFill>
                  <a:schemeClr val="dk1"/>
                </a:solidFill>
                <a:latin typeface="Calibri"/>
                <a:ea typeface="Calibri"/>
                <a:cs typeface="Calibri"/>
                <a:sym typeface="Calibri"/>
              </a:rPr>
              <a:t>, but in the </a:t>
            </a:r>
            <a:r>
              <a:rPr b="0" i="0" lang="en-US" sz="1200" u="sng" strike="noStrike">
                <a:solidFill>
                  <a:schemeClr val="dk1"/>
                </a:solidFill>
                <a:latin typeface="Calibri"/>
                <a:ea typeface="Calibri"/>
                <a:cs typeface="Calibri"/>
                <a:sym typeface="Calibri"/>
                <a:hlinkClick r:id="rId4">
                  <a:extLst>
                    <a:ext uri="{A12FA001-AC4F-418D-AE19-62706E023703}">
                      <ahyp:hlinkClr val="tx"/>
                    </a:ext>
                  </a:extLst>
                </a:hlinkClick>
              </a:rPr>
              <a:t>SA node</a:t>
            </a:r>
            <a:r>
              <a:rPr b="0" i="0" lang="en-US" sz="1200">
                <a:solidFill>
                  <a:schemeClr val="dk1"/>
                </a:solidFill>
                <a:latin typeface="Calibri"/>
                <a:ea typeface="Calibri"/>
                <a:cs typeface="Calibri"/>
                <a:sym typeface="Calibri"/>
              </a:rPr>
              <a:t> and </a:t>
            </a:r>
            <a:r>
              <a:rPr b="0" i="0" lang="en-US" sz="1200" u="sng" strike="noStrike">
                <a:solidFill>
                  <a:schemeClr val="dk1"/>
                </a:solidFill>
                <a:latin typeface="Calibri"/>
                <a:ea typeface="Calibri"/>
                <a:cs typeface="Calibri"/>
                <a:sym typeface="Calibri"/>
                <a:hlinkClick r:id="rId5">
                  <a:extLst>
                    <a:ext uri="{A12FA001-AC4F-418D-AE19-62706E023703}">
                      <ahyp:hlinkClr val="tx"/>
                    </a:ext>
                  </a:extLst>
                </a:hlinkClick>
              </a:rPr>
              <a:t>AV node</a:t>
            </a:r>
            <a:r>
              <a:rPr b="0" i="0" lang="en-US" sz="1200">
                <a:solidFill>
                  <a:schemeClr val="dk1"/>
                </a:solidFill>
                <a:latin typeface="Calibri"/>
                <a:ea typeface="Calibri"/>
                <a:cs typeface="Calibri"/>
                <a:sym typeface="Calibri"/>
              </a:rPr>
              <a:t>, the channel becomes activated through </a:t>
            </a:r>
            <a:r>
              <a:rPr b="0" i="0" lang="en-US" sz="1200" u="sng" strike="noStrike">
                <a:solidFill>
                  <a:schemeClr val="dk1"/>
                </a:solidFill>
                <a:latin typeface="Calibri"/>
                <a:ea typeface="Calibri"/>
                <a:cs typeface="Calibri"/>
                <a:sym typeface="Calibri"/>
                <a:hlinkClick r:id="rId6">
                  <a:extLst>
                    <a:ext uri="{A12FA001-AC4F-418D-AE19-62706E023703}">
                      <ahyp:hlinkClr val="tx"/>
                    </a:ext>
                  </a:extLst>
                </a:hlinkClick>
              </a:rPr>
              <a:t>hyperpolarization</a:t>
            </a:r>
            <a:r>
              <a:rPr b="0" i="0"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pacemaker potential is achieved by activation of hyperpolarisation activated cyclic nucleotide gated channels (HCN channels). These allow Na+ entry into the cells, enabling slow depolarisation. These channels are activated when the membrane potential is lower than -50mV. Once the membrane potential gets depolarised to reach the </a:t>
            </a:r>
            <a:r>
              <a:rPr b="1" i="0" lang="en-US" sz="1200">
                <a:solidFill>
                  <a:schemeClr val="dk1"/>
                </a:solidFill>
                <a:latin typeface="Calibri"/>
                <a:ea typeface="Calibri"/>
                <a:cs typeface="Calibri"/>
                <a:sym typeface="Calibri"/>
              </a:rPr>
              <a:t>threshold</a:t>
            </a:r>
            <a:r>
              <a:rPr b="0" i="0" lang="en-US" sz="1200">
                <a:solidFill>
                  <a:schemeClr val="dk1"/>
                </a:solidFill>
                <a:latin typeface="Calibri"/>
                <a:ea typeface="Calibri"/>
                <a:cs typeface="Calibri"/>
                <a:sym typeface="Calibri"/>
              </a:rPr>
              <a:t>, an action potential can be fired.</a:t>
            </a:r>
            <a:endParaRPr/>
          </a:p>
          <a:p>
            <a:pPr indent="0" lvl="0" marL="0" rtl="0" algn="l">
              <a:spcBef>
                <a:spcPts val="0"/>
              </a:spcBef>
              <a:spcAft>
                <a:spcPts val="0"/>
              </a:spcAft>
              <a:buNone/>
            </a:pPr>
            <a:r>
              <a:t/>
            </a:r>
            <a:endParaRPr/>
          </a:p>
        </p:txBody>
      </p:sp>
      <p:sp>
        <p:nvSpPr>
          <p:cNvPr id="239" name="Google Shape;239;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Noto Sans Symbols"/>
              <a:buNone/>
            </a:pPr>
            <a:r>
              <a:t/>
            </a:r>
            <a:endParaRPr sz="1200">
              <a:solidFill>
                <a:schemeClr val="lt1"/>
              </a:solidFill>
            </a:endParaRPr>
          </a:p>
          <a:p>
            <a:pPr indent="0" lvl="0" marL="0" rtl="0" algn="l">
              <a:spcBef>
                <a:spcPts val="0"/>
              </a:spcBef>
              <a:spcAft>
                <a:spcPts val="0"/>
              </a:spcAft>
              <a:buClr>
                <a:schemeClr val="dk1"/>
              </a:buClr>
              <a:buSzPts val="1200"/>
              <a:buFont typeface="Noto Sans Symbols"/>
              <a:buNone/>
            </a:pPr>
            <a:r>
              <a:t/>
            </a:r>
            <a:endParaRPr sz="1200">
              <a:solidFill>
                <a:schemeClr val="lt1"/>
              </a:solidFill>
            </a:endParaRPr>
          </a:p>
          <a:p>
            <a:pPr indent="-76200" lvl="0" marL="0" rtl="0" algn="l">
              <a:spcBef>
                <a:spcPts val="0"/>
              </a:spcBef>
              <a:spcAft>
                <a:spcPts val="0"/>
              </a:spcAft>
              <a:buClr>
                <a:schemeClr val="lt1"/>
              </a:buClr>
              <a:buSzPts val="1200"/>
              <a:buFont typeface="Noto Sans Symbols"/>
              <a:buChar char="❖"/>
            </a:pPr>
            <a:r>
              <a:rPr lang="en-US" sz="1200">
                <a:solidFill>
                  <a:schemeClr val="lt1"/>
                </a:solidFill>
              </a:rPr>
              <a:t>K+ channels remain open continuing movement of positive charges out of cell, with resultant excess negativity inside the fiber; this is called</a:t>
            </a:r>
            <a:r>
              <a:rPr i="1" lang="en-US" sz="1200">
                <a:solidFill>
                  <a:schemeClr val="lt1"/>
                </a:solidFill>
              </a:rPr>
              <a:t> </a:t>
            </a:r>
            <a:r>
              <a:rPr i="1" lang="en-US" sz="1200">
                <a:solidFill>
                  <a:srgbClr val="FFFF00"/>
                </a:solidFill>
              </a:rPr>
              <a:t>hyperpolarization</a:t>
            </a:r>
            <a:r>
              <a:rPr lang="en-US" sz="1200">
                <a:solidFill>
                  <a:srgbClr val="FF0000"/>
                </a:solidFill>
              </a:rPr>
              <a:t>. </a:t>
            </a:r>
            <a:endParaRPr/>
          </a:p>
          <a:p>
            <a:pPr indent="-76200" lvl="0" marL="0" rtl="0" algn="l">
              <a:spcBef>
                <a:spcPts val="0"/>
              </a:spcBef>
              <a:spcAft>
                <a:spcPts val="0"/>
              </a:spcAft>
              <a:buClr>
                <a:schemeClr val="lt1"/>
              </a:buClr>
              <a:buSzPts val="1200"/>
              <a:buFont typeface="Noto Sans Symbols"/>
              <a:buChar char="❖"/>
            </a:pPr>
            <a:r>
              <a:rPr lang="en-US" sz="1200">
                <a:solidFill>
                  <a:schemeClr val="lt1"/>
                </a:solidFill>
              </a:rPr>
              <a:t>The hyperpolarization state carries the “resting” membrane potential down to about −55 to −60 mv at the termination of the AP.</a:t>
            </a:r>
            <a:endParaRPr sz="1200">
              <a:solidFill>
                <a:schemeClr val="lt1"/>
              </a:solidFill>
            </a:endParaRPr>
          </a:p>
        </p:txBody>
      </p:sp>
      <p:sp>
        <p:nvSpPr>
          <p:cNvPr id="276" name="Google Shape;27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1200"/>
              <a:buFont typeface="Calibri"/>
              <a:buNone/>
            </a:pPr>
            <a:r>
              <a:rPr lang="en-US" sz="1200">
                <a:solidFill>
                  <a:srgbClr val="FFFF00"/>
                </a:solidFill>
              </a:rPr>
              <a:t>AV delay allows time for atria to empty </a:t>
            </a:r>
            <a:r>
              <a:rPr lang="en-US" sz="1200">
                <a:solidFill>
                  <a:schemeClr val="lt1"/>
                </a:solidFill>
              </a:rPr>
              <a:t>their blood into ventricles before ventricular contraction begins.</a:t>
            </a:r>
            <a:endParaRPr/>
          </a:p>
          <a:p>
            <a:pPr indent="0" lvl="0" marL="0" rtl="0" algn="l">
              <a:spcBef>
                <a:spcPts val="0"/>
              </a:spcBef>
              <a:spcAft>
                <a:spcPts val="0"/>
              </a:spcAft>
              <a:buNone/>
            </a:pPr>
            <a:r>
              <a:t/>
            </a:r>
            <a:endParaRPr/>
          </a:p>
        </p:txBody>
      </p:sp>
      <p:sp>
        <p:nvSpPr>
          <p:cNvPr id="326" name="Google Shape;32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Differences in conduction velocity among the cardiac</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tissues have implications for their physiologic functions.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For example, the slow conduction velocity of the</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AV node ensures that the ventricles do not activate too</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early (i.e., before they have time to fill with blood from</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atria). On the other hand, the rapid conduction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velocity of the Purkinje fibers ensures that the ventricles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can be activated quickly and in a smooth sequence</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for efficient ejection of blood.</a:t>
            </a:r>
            <a:endParaRPr/>
          </a:p>
        </p:txBody>
      </p:sp>
      <p:sp>
        <p:nvSpPr>
          <p:cNvPr id="377" name="Google Shape;377;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cells in the SA node are not the only myocardial</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cells with intrinsic automaticity; other cells, called</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latent pacemakers, </a:t>
            </a:r>
            <a:r>
              <a:rPr b="0" i="0" lang="en-US" sz="1200" u="none" strike="noStrike">
                <a:solidFill>
                  <a:schemeClr val="dk1"/>
                </a:solidFill>
                <a:latin typeface="Calibri"/>
                <a:ea typeface="Calibri"/>
                <a:cs typeface="Calibri"/>
                <a:sym typeface="Calibri"/>
              </a:rPr>
              <a:t>also have the capacity for spontaneous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phase 4 depolarization. Latent pacemakers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include the cells of the </a:t>
            </a:r>
            <a:r>
              <a:rPr b="1" i="0" lang="en-US" sz="1200" u="none" strike="noStrike">
                <a:solidFill>
                  <a:schemeClr val="dk1"/>
                </a:solidFill>
                <a:latin typeface="Calibri"/>
                <a:ea typeface="Calibri"/>
                <a:cs typeface="Calibri"/>
                <a:sym typeface="Calibri"/>
              </a:rPr>
              <a:t>AV node</a:t>
            </a:r>
            <a:r>
              <a:rPr b="0" i="0" lang="en-US" sz="1200" u="none" strike="noStrike">
                <a:solidFill>
                  <a:schemeClr val="dk1"/>
                </a:solidFill>
                <a:latin typeface="Calibri"/>
                <a:ea typeface="Calibri"/>
                <a:cs typeface="Calibri"/>
                <a:sym typeface="Calibri"/>
              </a:rPr>
              <a:t>, </a:t>
            </a:r>
            <a:r>
              <a:rPr b="1" i="0" lang="en-US" sz="1200" u="none" strike="noStrike">
                <a:solidFill>
                  <a:schemeClr val="dk1"/>
                </a:solidFill>
                <a:latin typeface="Calibri"/>
                <a:ea typeface="Calibri"/>
                <a:cs typeface="Calibri"/>
                <a:sym typeface="Calibri"/>
              </a:rPr>
              <a:t>bundle of His</a:t>
            </a:r>
            <a:r>
              <a:rPr b="0" i="0" lang="en-US" sz="1200" u="none" strike="noStrike">
                <a:solidFill>
                  <a:schemeClr val="dk1"/>
                </a:solidFill>
                <a:latin typeface="Calibri"/>
                <a:ea typeface="Calibri"/>
                <a:cs typeface="Calibri"/>
                <a:sym typeface="Calibri"/>
              </a:rPr>
              <a:t>, </a:t>
            </a:r>
            <a:r>
              <a:rPr b="1" i="0" lang="en-US" sz="1200" u="none" strike="noStrike">
                <a:solidFill>
                  <a:schemeClr val="dk1"/>
                </a:solidFill>
                <a:latin typeface="Calibri"/>
                <a:ea typeface="Calibri"/>
                <a:cs typeface="Calibri"/>
                <a:sym typeface="Calibri"/>
              </a:rPr>
              <a:t>and</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Purkinje fibers. </a:t>
            </a:r>
            <a:r>
              <a:rPr b="0" i="0" lang="en-US" sz="1200" u="none" strike="noStrike">
                <a:solidFill>
                  <a:schemeClr val="dk1"/>
                </a:solidFill>
                <a:latin typeface="Calibri"/>
                <a:ea typeface="Calibri"/>
                <a:cs typeface="Calibri"/>
                <a:sym typeface="Calibri"/>
              </a:rPr>
              <a:t>Although each of these cells has the</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potential for automaticity, it normally is not expressed.</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rule is that </a:t>
            </a:r>
            <a:r>
              <a:rPr b="0" i="1" lang="en-US" sz="1200" u="none" strike="noStrike">
                <a:solidFill>
                  <a:schemeClr val="dk1"/>
                </a:solidFill>
                <a:latin typeface="Calibri"/>
                <a:ea typeface="Calibri"/>
                <a:cs typeface="Calibri"/>
                <a:sym typeface="Calibri"/>
              </a:rPr>
              <a:t>the pacemaker with the fastest rate</a:t>
            </a:r>
            <a:endParaRPr/>
          </a:p>
          <a:p>
            <a:pPr indent="0" lvl="0" marL="0" rtl="0" algn="l">
              <a:spcBef>
                <a:spcPts val="0"/>
              </a:spcBef>
              <a:spcAft>
                <a:spcPts val="0"/>
              </a:spcAft>
              <a:buNone/>
            </a:pPr>
            <a:r>
              <a:rPr b="0" i="1" lang="en-US" sz="1200" u="none" strike="noStrike">
                <a:solidFill>
                  <a:schemeClr val="dk1"/>
                </a:solidFill>
                <a:latin typeface="Calibri"/>
                <a:ea typeface="Calibri"/>
                <a:cs typeface="Calibri"/>
                <a:sym typeface="Calibri"/>
              </a:rPr>
              <a:t>of phase 4 depolarization controls the heart rate.</a:t>
            </a:r>
            <a:endParaRPr/>
          </a:p>
          <a:p>
            <a:pPr indent="0" lvl="0" marL="0" rtl="0" algn="l">
              <a:spcBef>
                <a:spcPts val="0"/>
              </a:spcBef>
              <a:spcAft>
                <a:spcPts val="0"/>
              </a:spcAft>
              <a:buNone/>
            </a:pPr>
            <a:r>
              <a:t/>
            </a:r>
            <a:endParaRPr b="0" i="1"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Normally,</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SA node has the fastest rate of phase 4</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depolarization, and therefore, it sets the heart rate</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(Table 4-3). Recall also that, of all myocardial cells, the</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SA nodal cells have the shortest action potential duration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(i.e., the shortest refractory periods). Therefore, SA</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nodal cells recover faster and are ready to fire another</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action potential before the other cell types are ready.</a:t>
            </a:r>
            <a:endParaRPr/>
          </a:p>
        </p:txBody>
      </p:sp>
      <p:sp>
        <p:nvSpPr>
          <p:cNvPr id="410" name="Google Shape;410;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FFFF"/>
              </a:buClr>
              <a:buSzPts val="1200"/>
              <a:buFont typeface="Calibri"/>
              <a:buNone/>
            </a:pPr>
            <a:r>
              <a:rPr lang="en-US" sz="1200">
                <a:solidFill>
                  <a:srgbClr val="69FFFF"/>
                </a:solidFill>
              </a:rPr>
              <a:t>Strong stimulation</a:t>
            </a:r>
            <a:r>
              <a:rPr lang="en-US" sz="1200">
                <a:solidFill>
                  <a:schemeClr val="lt1"/>
                </a:solidFill>
              </a:rPr>
              <a:t> of vagi </a:t>
            </a:r>
            <a:r>
              <a:rPr lang="en-US" sz="1200">
                <a:solidFill>
                  <a:srgbClr val="FFFF00"/>
                </a:solidFill>
              </a:rPr>
              <a:t>stops </a:t>
            </a:r>
            <a:r>
              <a:rPr lang="en-US" sz="1200">
                <a:solidFill>
                  <a:schemeClr val="lt1"/>
                </a:solidFill>
              </a:rPr>
              <a:t>rhythmical excitation by SA node or blocks transmission of cardiac impulse from atria into ventricles. </a:t>
            </a:r>
            <a:endParaRPr/>
          </a:p>
          <a:p>
            <a:pPr indent="0" lvl="0" marL="0" rtl="0" algn="l">
              <a:spcBef>
                <a:spcPts val="0"/>
              </a:spcBef>
              <a:spcAft>
                <a:spcPts val="0"/>
              </a:spcAft>
              <a:buNone/>
            </a:pPr>
            <a:r>
              <a:t/>
            </a:r>
            <a:endParaRPr/>
          </a:p>
        </p:txBody>
      </p:sp>
      <p:sp>
        <p:nvSpPr>
          <p:cNvPr id="462" name="Google Shape;462;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76200" lvl="0" marL="0" rtl="0" algn="l">
              <a:spcBef>
                <a:spcPts val="0"/>
              </a:spcBef>
              <a:spcAft>
                <a:spcPts val="0"/>
              </a:spcAft>
              <a:buClr>
                <a:srgbClr val="FF0000"/>
              </a:buClr>
              <a:buSzPts val="1200"/>
              <a:buFont typeface="Noto Sans Symbols"/>
              <a:buChar char="❖"/>
            </a:pPr>
            <a:r>
              <a:rPr lang="en-US" sz="1200">
                <a:solidFill>
                  <a:srgbClr val="FF0000"/>
                </a:solidFill>
              </a:rPr>
              <a:t>Sinus (SA) node:</a:t>
            </a:r>
            <a:r>
              <a:rPr lang="en-US" sz="1200">
                <a:solidFill>
                  <a:schemeClr val="lt1"/>
                </a:solidFill>
              </a:rPr>
              <a:t> generate rhythmical impulses  </a:t>
            </a:r>
            <a:endParaRPr/>
          </a:p>
          <a:p>
            <a:pPr indent="-76200" lvl="0" marL="0" rtl="0" algn="l">
              <a:spcBef>
                <a:spcPts val="0"/>
              </a:spcBef>
              <a:spcAft>
                <a:spcPts val="0"/>
              </a:spcAft>
              <a:buClr>
                <a:srgbClr val="FF0000"/>
              </a:buClr>
              <a:buSzPts val="1200"/>
              <a:buFont typeface="Noto Sans Symbols"/>
              <a:buChar char="❖"/>
            </a:pPr>
            <a:r>
              <a:rPr lang="en-US" sz="1200">
                <a:solidFill>
                  <a:srgbClr val="FF0000"/>
                </a:solidFill>
              </a:rPr>
              <a:t>Internodal</a:t>
            </a:r>
            <a:r>
              <a:rPr lang="en-US" sz="1200">
                <a:solidFill>
                  <a:schemeClr val="lt1"/>
                </a:solidFill>
              </a:rPr>
              <a:t> pathways: conduct impulses from sinus node to atrioventricular (A-V) node</a:t>
            </a:r>
            <a:endParaRPr/>
          </a:p>
          <a:p>
            <a:pPr indent="-76200" lvl="0" marL="0" rtl="0" algn="l">
              <a:spcBef>
                <a:spcPts val="0"/>
              </a:spcBef>
              <a:spcAft>
                <a:spcPts val="0"/>
              </a:spcAft>
              <a:buClr>
                <a:srgbClr val="FF0000"/>
              </a:buClr>
              <a:buSzPts val="1200"/>
              <a:buFont typeface="Noto Sans Symbols"/>
              <a:buChar char="❖"/>
            </a:pPr>
            <a:r>
              <a:rPr lang="en-US" sz="1200">
                <a:solidFill>
                  <a:srgbClr val="FF0000"/>
                </a:solidFill>
              </a:rPr>
              <a:t>A-V node: </a:t>
            </a:r>
            <a:r>
              <a:rPr lang="en-US" sz="1200">
                <a:solidFill>
                  <a:schemeClr val="lt1"/>
                </a:solidFill>
              </a:rPr>
              <a:t>impulses from atria are delayed before passing into ventricles</a:t>
            </a:r>
            <a:endParaRPr/>
          </a:p>
          <a:p>
            <a:pPr indent="-76200" lvl="0" marL="0" rtl="0" algn="l">
              <a:spcBef>
                <a:spcPts val="0"/>
              </a:spcBef>
              <a:spcAft>
                <a:spcPts val="0"/>
              </a:spcAft>
              <a:buClr>
                <a:srgbClr val="FF0000"/>
              </a:buClr>
              <a:buSzPts val="1200"/>
              <a:buFont typeface="Noto Sans Symbols"/>
              <a:buChar char="❖"/>
            </a:pPr>
            <a:r>
              <a:rPr lang="en-US" sz="1200">
                <a:solidFill>
                  <a:srgbClr val="FF0000"/>
                </a:solidFill>
              </a:rPr>
              <a:t>A-V bundle</a:t>
            </a:r>
            <a:r>
              <a:rPr lang="en-US" sz="1200">
                <a:solidFill>
                  <a:schemeClr val="lt1"/>
                </a:solidFill>
              </a:rPr>
              <a:t>: which conducts impulses from atria to ventricles </a:t>
            </a:r>
            <a:endParaRPr/>
          </a:p>
          <a:p>
            <a:pPr indent="-76200" lvl="0" marL="0" rtl="0" algn="l">
              <a:spcBef>
                <a:spcPts val="0"/>
              </a:spcBef>
              <a:spcAft>
                <a:spcPts val="0"/>
              </a:spcAft>
              <a:buClr>
                <a:srgbClr val="FF0000"/>
              </a:buClr>
              <a:buSzPts val="1200"/>
              <a:buFont typeface="Noto Sans Symbols"/>
              <a:buChar char="❖"/>
            </a:pPr>
            <a:r>
              <a:rPr lang="en-US" sz="1200">
                <a:solidFill>
                  <a:srgbClr val="FF0000"/>
                </a:solidFill>
              </a:rPr>
              <a:t>Left and right bundle </a:t>
            </a:r>
            <a:endParaRPr/>
          </a:p>
          <a:p>
            <a:pPr indent="-76200" lvl="0" marL="0" rtl="0" algn="l">
              <a:spcBef>
                <a:spcPts val="0"/>
              </a:spcBef>
              <a:spcAft>
                <a:spcPts val="0"/>
              </a:spcAft>
              <a:buClr>
                <a:srgbClr val="FF0000"/>
              </a:buClr>
              <a:buSzPts val="1200"/>
              <a:buFont typeface="Noto Sans Symbols"/>
              <a:buChar char="❖"/>
            </a:pPr>
            <a:r>
              <a:rPr lang="en-US" sz="1200">
                <a:solidFill>
                  <a:srgbClr val="FF0000"/>
                </a:solidFill>
              </a:rPr>
              <a:t>branches of Purkinje fibers</a:t>
            </a:r>
            <a:r>
              <a:rPr lang="en-US" sz="1200">
                <a:solidFill>
                  <a:schemeClr val="lt1"/>
                </a:solidFill>
              </a:rPr>
              <a:t>: conduct cardiac impulses to all parts of ventricles.</a:t>
            </a:r>
            <a:endParaRPr sz="1200">
              <a:solidFill>
                <a:schemeClr val="lt1"/>
              </a:solidFill>
            </a:endParaRPr>
          </a:p>
          <a:p>
            <a:pPr indent="0" lvl="0" marL="0" rtl="0" algn="l">
              <a:spcBef>
                <a:spcPts val="0"/>
              </a:spcBef>
              <a:spcAft>
                <a:spcPts val="0"/>
              </a:spcAft>
              <a:buClr>
                <a:schemeClr val="dk1"/>
              </a:buClr>
              <a:buSzPts val="1200"/>
              <a:buFont typeface="Noto Sans Symbols"/>
              <a:buNone/>
            </a:pPr>
            <a:r>
              <a:t/>
            </a:r>
            <a:endParaRPr sz="1200">
              <a:solidFill>
                <a:schemeClr val="lt1"/>
              </a:solidFill>
            </a:endParaRPr>
          </a:p>
          <a:p>
            <a:pPr indent="0" lvl="0" marL="0" rtl="0" algn="l">
              <a:spcBef>
                <a:spcPts val="0"/>
              </a:spcBef>
              <a:spcAft>
                <a:spcPts val="0"/>
              </a:spcAft>
              <a:buNone/>
            </a:pPr>
            <a:r>
              <a:t/>
            </a:r>
            <a:endParaRPr/>
          </a:p>
        </p:txBody>
      </p:sp>
      <p:sp>
        <p:nvSpPr>
          <p:cNvPr id="131" name="Google Shape;13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Noto Sans Symbols"/>
              <a:buNone/>
            </a:pPr>
            <a:r>
              <a:t/>
            </a:r>
            <a:endParaRPr sz="1200">
              <a:solidFill>
                <a:schemeClr val="lt1"/>
              </a:solidFill>
            </a:endParaRPr>
          </a:p>
          <a:p>
            <a:pPr indent="0" lvl="0" marL="0" rtl="0" algn="l">
              <a:spcBef>
                <a:spcPts val="0"/>
              </a:spcBef>
              <a:spcAft>
                <a:spcPts val="0"/>
              </a:spcAft>
              <a:buNone/>
            </a:pPr>
            <a:r>
              <a:t/>
            </a:r>
            <a:endParaRPr/>
          </a:p>
        </p:txBody>
      </p:sp>
      <p:sp>
        <p:nvSpPr>
          <p:cNvPr id="171" name="Google Shape;17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0070A2"/>
            </a:gs>
            <a:gs pos="100000">
              <a:srgbClr val="001236"/>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38"/>
          <p:cNvSpPr txBox="1"/>
          <p:nvPr>
            <p:ph type="ctrTitle"/>
          </p:nvPr>
        </p:nvSpPr>
        <p:spPr>
          <a:xfrm>
            <a:off x="187656" y="3216274"/>
            <a:ext cx="3729415" cy="127952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alibri"/>
              <a:buNone/>
              <a:defRPr b="0"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8"/>
          <p:cNvSpPr txBox="1"/>
          <p:nvPr>
            <p:ph idx="1" type="subTitle"/>
          </p:nvPr>
        </p:nvSpPr>
        <p:spPr>
          <a:xfrm>
            <a:off x="187655" y="4495800"/>
            <a:ext cx="3729415" cy="930274"/>
          </a:xfrm>
          <a:prstGeom prst="rect">
            <a:avLst/>
          </a:prstGeom>
          <a:noFill/>
          <a:ln>
            <a:noFill/>
          </a:ln>
        </p:spPr>
        <p:txBody>
          <a:bodyPr anchorCtr="0" anchor="t" bIns="45700" lIns="91425" spcFirstLastPara="1" rIns="91425" wrap="square" tIns="45700">
            <a:normAutofit/>
          </a:bodyPr>
          <a:lstStyle>
            <a:lvl1pPr lvl="0" algn="l">
              <a:spcBef>
                <a:spcPts val="480"/>
              </a:spcBef>
              <a:spcAft>
                <a:spcPts val="0"/>
              </a:spcAft>
              <a:buClr>
                <a:srgbClr val="D8D8D8"/>
              </a:buClr>
              <a:buSzPts val="2400"/>
              <a:buNone/>
              <a:defRPr sz="2400">
                <a:solidFill>
                  <a:srgbClr val="D8D8D8"/>
                </a:solidFill>
              </a:defRPr>
            </a:lvl1pPr>
            <a:lvl2pPr lvl="1" algn="ctr">
              <a:spcBef>
                <a:spcPts val="600"/>
              </a:spcBef>
              <a:spcAft>
                <a:spcPts val="0"/>
              </a:spcAft>
              <a:buClr>
                <a:srgbClr val="888888"/>
              </a:buClr>
              <a:buSzPts val="3000"/>
              <a:buNone/>
              <a:defRPr>
                <a:solidFill>
                  <a:srgbClr val="888888"/>
                </a:solidFill>
              </a:defRPr>
            </a:lvl2pPr>
            <a:lvl3pPr lvl="2" algn="ctr">
              <a:spcBef>
                <a:spcPts val="560"/>
              </a:spcBef>
              <a:spcAft>
                <a:spcPts val="0"/>
              </a:spcAft>
              <a:buClr>
                <a:srgbClr val="888888"/>
              </a:buClr>
              <a:buSzPts val="28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0070A2"/>
            </a:gs>
            <a:gs pos="100000">
              <a:srgbClr val="001236"/>
            </a:gs>
          </a:gsLst>
          <a:path path="circle">
            <a:fillToRect b="50%" l="50%" r="50%" t="50%"/>
          </a:path>
          <a:tileRect/>
        </a:gradFill>
      </p:bgPr>
    </p:bg>
    <p:spTree>
      <p:nvGrpSpPr>
        <p:cNvPr id="21" name="Shape 21"/>
        <p:cNvGrpSpPr/>
        <p:nvPr/>
      </p:nvGrpSpPr>
      <p:grpSpPr>
        <a:xfrm>
          <a:off x="0" y="0"/>
          <a:ext cx="0" cy="0"/>
          <a:chOff x="0" y="0"/>
          <a:chExt cx="0" cy="0"/>
        </a:xfrm>
      </p:grpSpPr>
      <p:sp>
        <p:nvSpPr>
          <p:cNvPr id="22" name="Google Shape;22;p39"/>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4000"/>
              <a:buFont typeface="Calibri"/>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4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4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4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4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19100" lvl="1" marL="914400" algn="l">
              <a:spcBef>
                <a:spcPts val="600"/>
              </a:spcBef>
              <a:spcAft>
                <a:spcPts val="0"/>
              </a:spcAft>
              <a:buClr>
                <a:schemeClr val="dk1"/>
              </a:buClr>
              <a:buSzPts val="3000"/>
              <a:buChar char="–"/>
              <a:defRPr sz="30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6"/>
          <p:cNvSpPr/>
          <p:nvPr>
            <p:ph idx="2" type="pic"/>
          </p:nvPr>
        </p:nvSpPr>
        <p:spPr>
          <a:xfrm>
            <a:off x="1792288" y="612775"/>
            <a:ext cx="5486400" cy="4114800"/>
          </a:xfrm>
          <a:prstGeom prst="rect">
            <a:avLst/>
          </a:prstGeom>
          <a:noFill/>
          <a:ln>
            <a:noFill/>
          </a:ln>
        </p:spPr>
      </p:sp>
      <p:sp>
        <p:nvSpPr>
          <p:cNvPr id="68" name="Google Shape;68;p4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19100" lvl="1" marL="914400" marR="0" rtl="0" algn="l">
              <a:spcBef>
                <a:spcPts val="60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2pPr>
            <a:lvl3pPr indent="-406400" lvl="2" marL="13716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youtu.be/v7Q9BrNfIpQ"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3993270" y="2667000"/>
            <a:ext cx="4119186" cy="3379276"/>
          </a:xfrm>
          <a:custGeom>
            <a:rect b="b" l="l" r="r" t="t"/>
            <a:pathLst>
              <a:path extrusionOk="0" h="3425790" w="4175884">
                <a:moveTo>
                  <a:pt x="2088877" y="368677"/>
                </a:moveTo>
                <a:cubicBezTo>
                  <a:pt x="2218616" y="369672"/>
                  <a:pt x="2489212" y="4736"/>
                  <a:pt x="3112459" y="187"/>
                </a:cubicBezTo>
                <a:cubicBezTo>
                  <a:pt x="3735706" y="-4362"/>
                  <a:pt x="4086340" y="362422"/>
                  <a:pt x="4163336" y="846349"/>
                </a:cubicBezTo>
                <a:cubicBezTo>
                  <a:pt x="4240332" y="1330276"/>
                  <a:pt x="3966353" y="2171205"/>
                  <a:pt x="3248936" y="2757035"/>
                </a:cubicBezTo>
                <a:cubicBezTo>
                  <a:pt x="2587194" y="3297402"/>
                  <a:pt x="2239343" y="3423842"/>
                  <a:pt x="2088877" y="3425776"/>
                </a:cubicBezTo>
                <a:cubicBezTo>
                  <a:pt x="1938411" y="3427710"/>
                  <a:pt x="1516580" y="3241986"/>
                  <a:pt x="956112" y="2784331"/>
                </a:cubicBezTo>
                <a:cubicBezTo>
                  <a:pt x="395644" y="2326676"/>
                  <a:pt x="-90785" y="1416143"/>
                  <a:pt x="14417" y="846349"/>
                </a:cubicBezTo>
                <a:cubicBezTo>
                  <a:pt x="119619" y="276555"/>
                  <a:pt x="574202" y="-8343"/>
                  <a:pt x="1147181" y="187"/>
                </a:cubicBezTo>
                <a:cubicBezTo>
                  <a:pt x="1720160" y="8717"/>
                  <a:pt x="1959138" y="367682"/>
                  <a:pt x="2088877" y="368677"/>
                </a:cubicBezTo>
                <a:close/>
              </a:path>
            </a:pathLst>
          </a:custGeom>
          <a:gradFill>
            <a:gsLst>
              <a:gs pos="0">
                <a:srgbClr val="8A0000"/>
              </a:gs>
              <a:gs pos="100000">
                <a:srgbClr val="E20000"/>
              </a:gs>
            </a:gsLst>
            <a:lin ang="13500000" scaled="0"/>
          </a:gradFill>
          <a:ln>
            <a:noFill/>
          </a:ln>
          <a:effectLst>
            <a:outerShdw blurRad="50800" rotWithShape="0" algn="t" dir="5400000" dist="38100">
              <a:srgbClr val="000000">
                <a:alpha val="40000"/>
              </a:srgbClr>
            </a:outerShdw>
            <a:reflection blurRad="0" dir="0" dist="0" endA="300" endPos="35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2172875" y="1061956"/>
            <a:ext cx="5146344" cy="19812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Calibri"/>
              <a:buNone/>
            </a:pPr>
            <a:br>
              <a:rPr lang="en-US" sz="4000"/>
            </a:br>
            <a:r>
              <a:rPr lang="en-US" sz="4000"/>
              <a:t> </a:t>
            </a:r>
            <a:r>
              <a:rPr lang="en-US" sz="4400">
                <a:solidFill>
                  <a:srgbClr val="69FFFF"/>
                </a:solidFill>
              </a:rPr>
              <a:t>Cardiac electric activity 	</a:t>
            </a:r>
            <a:endParaRPr sz="4000">
              <a:solidFill>
                <a:srgbClr val="69FFFF"/>
              </a:solidFill>
            </a:endParaRPr>
          </a:p>
        </p:txBody>
      </p:sp>
      <p:sp>
        <p:nvSpPr>
          <p:cNvPr id="90" name="Google Shape;90;p1"/>
          <p:cNvSpPr txBox="1"/>
          <p:nvPr>
            <p:ph idx="1" type="subTitle"/>
          </p:nvPr>
        </p:nvSpPr>
        <p:spPr>
          <a:xfrm>
            <a:off x="187655" y="4495800"/>
            <a:ext cx="3729415" cy="93027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D8D8D8"/>
              </a:buClr>
              <a:buSzPts val="2400"/>
              <a:buNone/>
            </a:pPr>
            <a:r>
              <a:rPr lang="en-US"/>
              <a:t>Asma Al yahya</a:t>
            </a:r>
            <a:endParaRPr/>
          </a:p>
          <a:p>
            <a:pPr indent="0" lvl="0" marL="0" rtl="0" algn="l">
              <a:spcBef>
                <a:spcPts val="480"/>
              </a:spcBef>
              <a:spcAft>
                <a:spcPts val="0"/>
              </a:spcAft>
              <a:buClr>
                <a:srgbClr val="D8D8D8"/>
              </a:buClr>
              <a:buSzPts val="2400"/>
              <a:buNone/>
            </a:pPr>
            <a:r>
              <a:rPr lang="en-US"/>
              <a:t>MBBS, MSc, PhD</a:t>
            </a:r>
            <a:endParaRPr/>
          </a:p>
        </p:txBody>
      </p:sp>
      <p:sp>
        <p:nvSpPr>
          <p:cNvPr id="91" name="Google Shape;91;p1"/>
          <p:cNvSpPr/>
          <p:nvPr/>
        </p:nvSpPr>
        <p:spPr>
          <a:xfrm>
            <a:off x="-101600" y="2826224"/>
            <a:ext cx="9387840" cy="3200411"/>
          </a:xfrm>
          <a:custGeom>
            <a:rect b="b" l="l" r="r" t="t"/>
            <a:pathLst>
              <a:path extrusionOk="0" h="3291854" w="12436591">
                <a:moveTo>
                  <a:pt x="0" y="1704011"/>
                </a:moveTo>
                <a:lnTo>
                  <a:pt x="6954050" y="1706894"/>
                </a:lnTo>
                <a:cubicBezTo>
                  <a:pt x="6992935" y="1703189"/>
                  <a:pt x="7001457" y="1685625"/>
                  <a:pt x="7014936" y="1660458"/>
                </a:cubicBezTo>
                <a:cubicBezTo>
                  <a:pt x="7028415" y="1635291"/>
                  <a:pt x="7038184" y="1435268"/>
                  <a:pt x="7114925" y="1425187"/>
                </a:cubicBezTo>
                <a:cubicBezTo>
                  <a:pt x="7191666" y="1415107"/>
                  <a:pt x="7360169" y="1832663"/>
                  <a:pt x="7462050" y="1595134"/>
                </a:cubicBezTo>
                <a:cubicBezTo>
                  <a:pt x="7563931" y="1357605"/>
                  <a:pt x="7601408" y="-5150"/>
                  <a:pt x="7726210" y="14"/>
                </a:cubicBezTo>
                <a:cubicBezTo>
                  <a:pt x="7851012" y="5178"/>
                  <a:pt x="8019333" y="3291535"/>
                  <a:pt x="8132610" y="3291854"/>
                </a:cubicBezTo>
                <a:cubicBezTo>
                  <a:pt x="8245887" y="3292173"/>
                  <a:pt x="8282981" y="1892164"/>
                  <a:pt x="8376450" y="1666254"/>
                </a:cubicBezTo>
                <a:cubicBezTo>
                  <a:pt x="8469919" y="1440344"/>
                  <a:pt x="8591184" y="2014285"/>
                  <a:pt x="8693422" y="1936392"/>
                </a:cubicBezTo>
                <a:cubicBezTo>
                  <a:pt x="8795660" y="1858499"/>
                  <a:pt x="8906053" y="1257792"/>
                  <a:pt x="8989876" y="1198894"/>
                </a:cubicBezTo>
                <a:cubicBezTo>
                  <a:pt x="9073699" y="1139996"/>
                  <a:pt x="9163630" y="1536575"/>
                  <a:pt x="9196361" y="1583002"/>
                </a:cubicBezTo>
                <a:cubicBezTo>
                  <a:pt x="9229092" y="1629429"/>
                  <a:pt x="9265221" y="1661255"/>
                  <a:pt x="9331490" y="1666254"/>
                </a:cubicBezTo>
                <a:lnTo>
                  <a:pt x="12436591"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2" name="Google Shape;92;p1"/>
          <p:cNvSpPr/>
          <p:nvPr/>
        </p:nvSpPr>
        <p:spPr>
          <a:xfrm>
            <a:off x="-167640" y="4405469"/>
            <a:ext cx="137160" cy="137160"/>
          </a:xfrm>
          <a:prstGeom prst="ellipse">
            <a:avLst/>
          </a:prstGeom>
          <a:solidFill>
            <a:srgbClr val="69FFFF"/>
          </a:solidFill>
          <a:ln cap="rnd" cmpd="sng" w="38100">
            <a:solidFill>
              <a:srgbClr val="69FFFF"/>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txBox="1"/>
          <p:nvPr/>
        </p:nvSpPr>
        <p:spPr>
          <a:xfrm>
            <a:off x="3661619" y="461395"/>
            <a:ext cx="36576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400" u="none" cap="none" strike="noStrike">
                <a:solidFill>
                  <a:srgbClr val="01FFFF"/>
                </a:solidFill>
                <a:latin typeface="Arial"/>
                <a:ea typeface="Arial"/>
                <a:cs typeface="Arial"/>
                <a:sym typeface="Arial"/>
              </a:rPr>
              <a:t>بسم الله الرحمن الرحيم</a:t>
            </a:r>
            <a:endParaRPr sz="4400">
              <a:solidFill>
                <a:srgbClr val="01FFF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10"/>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69FFFF"/>
              </a:buClr>
              <a:buSzPct val="100000"/>
              <a:buFont typeface="Calibri"/>
              <a:buNone/>
            </a:pPr>
            <a:r>
              <a:rPr b="1" lang="en-US">
                <a:solidFill>
                  <a:srgbClr val="69FFFF"/>
                </a:solidFill>
              </a:rPr>
              <a:t>Mechanism of Sinus Nodal Rhythmicity…</a:t>
            </a:r>
            <a:endParaRPr>
              <a:solidFill>
                <a:srgbClr val="69FFFF"/>
              </a:solidFill>
            </a:endParaRPr>
          </a:p>
        </p:txBody>
      </p:sp>
      <p:sp>
        <p:nvSpPr>
          <p:cNvPr id="198" name="Google Shape;198;p10"/>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199" name="Google Shape;199;p10"/>
          <p:cNvSpPr/>
          <p:nvPr/>
        </p:nvSpPr>
        <p:spPr>
          <a:xfrm>
            <a:off x="282039" y="1298763"/>
            <a:ext cx="4114800" cy="6001643"/>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lt1"/>
              </a:buClr>
              <a:buSzPts val="3200"/>
              <a:buFont typeface="Noto Sans Symbols"/>
              <a:buChar char="❖"/>
            </a:pPr>
            <a:r>
              <a:rPr lang="en-US" sz="3200">
                <a:solidFill>
                  <a:schemeClr val="lt1"/>
                </a:solidFill>
                <a:latin typeface="Calibri"/>
                <a:ea typeface="Calibri"/>
                <a:cs typeface="Calibri"/>
                <a:sym typeface="Calibri"/>
              </a:rPr>
              <a:t>Resting membrane potential of SA node is </a:t>
            </a:r>
            <a:r>
              <a:rPr lang="en-US" sz="3200">
                <a:solidFill>
                  <a:srgbClr val="FFFF00"/>
                </a:solidFill>
                <a:latin typeface="Calibri"/>
                <a:ea typeface="Calibri"/>
                <a:cs typeface="Calibri"/>
                <a:sym typeface="Calibri"/>
              </a:rPr>
              <a:t>−55 to −60 mv, which is less negative than ventricular.</a:t>
            </a:r>
            <a:endParaRPr/>
          </a:p>
          <a:p>
            <a:pPr indent="0" lvl="0" marL="0" marR="0" rtl="0" algn="l">
              <a:spcBef>
                <a:spcPts val="0"/>
              </a:spcBef>
              <a:spcAft>
                <a:spcPts val="0"/>
              </a:spcAft>
              <a:buNone/>
            </a:pPr>
            <a:r>
              <a:t/>
            </a:r>
            <a:endParaRPr sz="3200">
              <a:solidFill>
                <a:srgbClr val="FFFF00"/>
              </a:solidFill>
              <a:latin typeface="Calibri"/>
              <a:ea typeface="Calibri"/>
              <a:cs typeface="Calibri"/>
              <a:sym typeface="Calibri"/>
            </a:endParaRPr>
          </a:p>
          <a:p>
            <a:pPr indent="-203200" lvl="0" marL="0" marR="0" rtl="0" algn="l">
              <a:spcBef>
                <a:spcPts val="0"/>
              </a:spcBef>
              <a:spcAft>
                <a:spcPts val="0"/>
              </a:spcAft>
              <a:buClr>
                <a:srgbClr val="FFFF00"/>
              </a:buClr>
              <a:buSzPts val="3200"/>
              <a:buFont typeface="Noto Sans Symbols"/>
              <a:buChar char="❖"/>
            </a:pPr>
            <a:r>
              <a:rPr lang="en-US" sz="3200">
                <a:solidFill>
                  <a:srgbClr val="FFFF00"/>
                </a:solidFill>
                <a:latin typeface="Calibri"/>
                <a:ea typeface="Calibri"/>
                <a:cs typeface="Calibri"/>
                <a:sym typeface="Calibri"/>
              </a:rPr>
              <a:t>Why?</a:t>
            </a:r>
            <a:endParaRPr/>
          </a:p>
          <a:p>
            <a:pPr indent="0" lvl="0" marL="0" marR="0" rtl="0" algn="l">
              <a:spcBef>
                <a:spcPts val="0"/>
              </a:spcBef>
              <a:spcAft>
                <a:spcPts val="0"/>
              </a:spcAft>
              <a:buNone/>
            </a:pPr>
            <a:r>
              <a:rPr lang="en-US" sz="3200">
                <a:solidFill>
                  <a:srgbClr val="FFFF00"/>
                </a:solidFill>
                <a:latin typeface="Calibri"/>
                <a:ea typeface="Calibri"/>
                <a:cs typeface="Calibri"/>
                <a:sym typeface="Calibri"/>
              </a:rPr>
              <a:t> Because Its leaky to Na</a:t>
            </a:r>
            <a:r>
              <a:rPr baseline="30000" lang="en-US" sz="3200">
                <a:solidFill>
                  <a:srgbClr val="FFFF00"/>
                </a:solidFill>
                <a:latin typeface="Calibri"/>
                <a:ea typeface="Calibri"/>
                <a:cs typeface="Calibri"/>
                <a:sym typeface="Calibri"/>
              </a:rPr>
              <a:t>+ and </a:t>
            </a:r>
            <a:r>
              <a:rPr lang="en-US" sz="3200">
                <a:solidFill>
                  <a:srgbClr val="FFFF00"/>
                </a:solidFill>
                <a:latin typeface="Calibri"/>
                <a:ea typeface="Calibri"/>
                <a:cs typeface="Calibri"/>
                <a:sym typeface="Calibri"/>
              </a:rPr>
              <a:t>Ca</a:t>
            </a:r>
            <a:r>
              <a:rPr baseline="30000" lang="en-US" sz="3200">
                <a:solidFill>
                  <a:srgbClr val="FFFF00"/>
                </a:solidFill>
                <a:latin typeface="Calibri"/>
                <a:ea typeface="Calibri"/>
                <a:cs typeface="Calibri"/>
                <a:sym typeface="Calibri"/>
              </a:rPr>
              <a:t>++</a:t>
            </a:r>
            <a:endParaRPr sz="3200">
              <a:solidFill>
                <a:srgbClr val="FFFF00"/>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3200"/>
              <a:buFont typeface="Noto Sans Symbols"/>
              <a:buNone/>
            </a:pPr>
            <a:r>
              <a:t/>
            </a:r>
            <a:endParaRPr sz="3200">
              <a:solidFill>
                <a:schemeClr val="lt1"/>
              </a:solidFill>
              <a:latin typeface="Calibri"/>
              <a:ea typeface="Calibri"/>
              <a:cs typeface="Calibri"/>
              <a:sym typeface="Calibri"/>
            </a:endParaRPr>
          </a:p>
        </p:txBody>
      </p:sp>
      <p:pic>
        <p:nvPicPr>
          <p:cNvPr descr="cardiac-automaticity-membrane-potential-action-potential-sa-av-node-ecg.jpg" id="200" name="Google Shape;200;p10"/>
          <p:cNvPicPr preferRelativeResize="0"/>
          <p:nvPr/>
        </p:nvPicPr>
        <p:blipFill rotWithShape="1">
          <a:blip r:embed="rId3">
            <a:alphaModFix/>
          </a:blip>
          <a:srcRect b="0" l="0" r="0" t="0"/>
          <a:stretch/>
        </p:blipFill>
        <p:spPr>
          <a:xfrm>
            <a:off x="4416631" y="1066800"/>
            <a:ext cx="4515861" cy="3473450"/>
          </a:xfrm>
          <a:prstGeom prst="rect">
            <a:avLst/>
          </a:prstGeom>
          <a:noFill/>
          <a:ln>
            <a:noFill/>
          </a:ln>
        </p:spPr>
      </p:pic>
      <p:pic>
        <p:nvPicPr>
          <p:cNvPr descr="Setting the Pace | Zoe Inspirational" id="201" name="Google Shape;201;p10"/>
          <p:cNvPicPr preferRelativeResize="0"/>
          <p:nvPr/>
        </p:nvPicPr>
        <p:blipFill rotWithShape="1">
          <a:blip r:embed="rId4">
            <a:alphaModFix/>
          </a:blip>
          <a:srcRect b="0" l="0" r="0" t="0"/>
          <a:stretch/>
        </p:blipFill>
        <p:spPr>
          <a:xfrm>
            <a:off x="4416631" y="4618429"/>
            <a:ext cx="4515861" cy="1925437"/>
          </a:xfrm>
          <a:prstGeom prst="rect">
            <a:avLst/>
          </a:prstGeom>
          <a:noFill/>
          <a:ln>
            <a:noFill/>
          </a:ln>
        </p:spPr>
      </p:pic>
      <p:sp>
        <p:nvSpPr>
          <p:cNvPr id="202" name="Google Shape;202;p10"/>
          <p:cNvSpPr/>
          <p:nvPr/>
        </p:nvSpPr>
        <p:spPr>
          <a:xfrm>
            <a:off x="7620000" y="4800600"/>
            <a:ext cx="838200" cy="1066800"/>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0"/>
          <p:cNvSpPr txBox="1"/>
          <p:nvPr/>
        </p:nvSpPr>
        <p:spPr>
          <a:xfrm>
            <a:off x="7732502" y="4866759"/>
            <a:ext cx="7055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SAN</a:t>
            </a:r>
            <a:endParaRPr b="1" sz="1800">
              <a:solidFill>
                <a:schemeClr val="dk1"/>
              </a:solidFill>
              <a:latin typeface="Calibri"/>
              <a:ea typeface="Calibri"/>
              <a:cs typeface="Calibri"/>
              <a:sym typeface="Calibri"/>
            </a:endParaRPr>
          </a:p>
        </p:txBody>
      </p:sp>
      <p:sp>
        <p:nvSpPr>
          <p:cNvPr id="204" name="Google Shape;204;p10"/>
          <p:cNvSpPr txBox="1"/>
          <p:nvPr/>
        </p:nvSpPr>
        <p:spPr>
          <a:xfrm rot="-1037901">
            <a:off x="4799111" y="5295845"/>
            <a:ext cx="2362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Conductive system</a:t>
            </a:r>
            <a:endParaRPr b="1" sz="1800">
              <a:solidFill>
                <a:schemeClr val="dk1"/>
              </a:solidFill>
              <a:latin typeface="Calibri"/>
              <a:ea typeface="Calibri"/>
              <a:cs typeface="Calibri"/>
              <a:sym typeface="Calibri"/>
            </a:endParaRPr>
          </a:p>
        </p:txBody>
      </p:sp>
      <p:sp>
        <p:nvSpPr>
          <p:cNvPr id="205" name="Google Shape;20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206" name="Google Shape;206;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207" name="Google Shape;20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1"/>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1"/>
          <p:cNvSpPr txBox="1"/>
          <p:nvPr>
            <p:ph type="title"/>
          </p:nvPr>
        </p:nvSpPr>
        <p:spPr>
          <a:xfrm>
            <a:off x="381000" y="563563"/>
            <a:ext cx="8458200" cy="7159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69FFFF"/>
              </a:buClr>
              <a:buSzPct val="100000"/>
              <a:buFont typeface="Calibri"/>
              <a:buNone/>
            </a:pPr>
            <a:r>
              <a:rPr b="1" lang="en-US">
                <a:solidFill>
                  <a:srgbClr val="69FFFF"/>
                </a:solidFill>
              </a:rPr>
              <a:t>SA nodal APs are divided into 3 phases.</a:t>
            </a:r>
            <a:r>
              <a:rPr lang="en-US"/>
              <a:t> </a:t>
            </a:r>
            <a:br>
              <a:rPr lang="en-US"/>
            </a:br>
            <a:endParaRPr>
              <a:solidFill>
                <a:srgbClr val="69FFFF"/>
              </a:solidFill>
            </a:endParaRPr>
          </a:p>
        </p:txBody>
      </p:sp>
      <p:sp>
        <p:nvSpPr>
          <p:cNvPr id="215" name="Google Shape;215;p11"/>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216" name="Google Shape;21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217" name="Google Shape;21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8" name="Google Shape;21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219" name="Google Shape;219;p11"/>
          <p:cNvSpPr/>
          <p:nvPr/>
        </p:nvSpPr>
        <p:spPr>
          <a:xfrm>
            <a:off x="76200" y="1524258"/>
            <a:ext cx="5410200" cy="483209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 </a:t>
            </a:r>
            <a:r>
              <a:rPr b="1" lang="en-US" sz="2800">
                <a:solidFill>
                  <a:srgbClr val="69FFFF"/>
                </a:solidFill>
                <a:latin typeface="Calibri"/>
                <a:ea typeface="Calibri"/>
                <a:cs typeface="Calibri"/>
                <a:sym typeface="Calibri"/>
              </a:rPr>
              <a:t>Phase 0:</a:t>
            </a:r>
            <a:r>
              <a:rPr lang="en-US" sz="2800">
                <a:solidFill>
                  <a:srgbClr val="69FFFF"/>
                </a:solidFill>
                <a:latin typeface="Calibri"/>
                <a:ea typeface="Calibri"/>
                <a:cs typeface="Calibri"/>
                <a:sym typeface="Calibri"/>
              </a:rPr>
              <a:t> </a:t>
            </a:r>
            <a:r>
              <a:rPr lang="en-US" sz="2800">
                <a:solidFill>
                  <a:schemeClr val="lt1"/>
                </a:solidFill>
                <a:latin typeface="Calibri"/>
                <a:ea typeface="Calibri"/>
                <a:cs typeface="Calibri"/>
                <a:sym typeface="Calibri"/>
              </a:rPr>
              <a:t>depolarization </a:t>
            </a:r>
            <a:endParaRPr/>
          </a:p>
          <a:p>
            <a:pPr indent="-457200" lvl="0" marL="457200" marR="0" rtl="0" algn="l">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 </a:t>
            </a:r>
            <a:r>
              <a:rPr b="1" lang="en-US" sz="2800">
                <a:solidFill>
                  <a:srgbClr val="69FFFF"/>
                </a:solidFill>
                <a:latin typeface="Calibri"/>
                <a:ea typeface="Calibri"/>
                <a:cs typeface="Calibri"/>
                <a:sym typeface="Calibri"/>
              </a:rPr>
              <a:t>Phase 3:</a:t>
            </a:r>
            <a:r>
              <a:rPr lang="en-US" sz="2800">
                <a:solidFill>
                  <a:schemeClr val="lt1"/>
                </a:solidFill>
                <a:latin typeface="Calibri"/>
                <a:ea typeface="Calibri"/>
                <a:cs typeface="Calibri"/>
                <a:sym typeface="Calibri"/>
              </a:rPr>
              <a:t> repolarization.</a:t>
            </a:r>
            <a:endParaRPr/>
          </a:p>
          <a:p>
            <a:pPr indent="-457200" lvl="0" marL="457200" marR="0" rtl="0" algn="l">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Once the cell is completely repolarized at about -60 mV, the cycle is spontaneously repeated.</a:t>
            </a:r>
            <a:endParaRPr/>
          </a:p>
          <a:p>
            <a:pPr indent="-457200" lvl="0" marL="457200" marR="0" rtl="0" algn="l">
              <a:spcBef>
                <a:spcPts val="0"/>
              </a:spcBef>
              <a:spcAft>
                <a:spcPts val="0"/>
              </a:spcAft>
              <a:buClr>
                <a:srgbClr val="69FFFF"/>
              </a:buClr>
              <a:buSzPts val="2800"/>
              <a:buFont typeface="Arial"/>
              <a:buChar char="•"/>
            </a:pPr>
            <a:r>
              <a:rPr b="1" lang="en-US" sz="2800">
                <a:solidFill>
                  <a:srgbClr val="69FFFF"/>
                </a:solidFill>
                <a:latin typeface="Calibri"/>
                <a:ea typeface="Calibri"/>
                <a:cs typeface="Calibri"/>
                <a:sym typeface="Calibri"/>
              </a:rPr>
              <a:t>Phase 4:</a:t>
            </a:r>
            <a:r>
              <a:rPr lang="en-US" sz="2800">
                <a:solidFill>
                  <a:schemeClr val="lt1"/>
                </a:solidFill>
                <a:latin typeface="Calibri"/>
                <a:ea typeface="Calibri"/>
                <a:cs typeface="Calibri"/>
                <a:sym typeface="Calibri"/>
              </a:rPr>
              <a:t> spontaneous depolarization (</a:t>
            </a:r>
            <a:r>
              <a:rPr lang="en-US" sz="2800">
                <a:solidFill>
                  <a:srgbClr val="69FFFF"/>
                </a:solidFill>
                <a:latin typeface="Calibri"/>
                <a:ea typeface="Calibri"/>
                <a:cs typeface="Calibri"/>
                <a:sym typeface="Calibri"/>
              </a:rPr>
              <a:t>pacemaker potential</a:t>
            </a:r>
            <a:r>
              <a:rPr lang="en-US" sz="2800">
                <a:solidFill>
                  <a:schemeClr val="lt1"/>
                </a:solidFill>
                <a:latin typeface="Calibri"/>
                <a:ea typeface="Calibri"/>
                <a:cs typeface="Calibri"/>
                <a:sym typeface="Calibri"/>
              </a:rPr>
              <a:t>) triggers AP at threshold between -40 and -30 mV).</a:t>
            </a:r>
            <a:endParaRPr/>
          </a:p>
          <a:p>
            <a:pPr indent="-279400" lvl="0" marL="4572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p:txBody>
      </p:sp>
      <p:pic>
        <p:nvPicPr>
          <p:cNvPr descr="cardiac pacemaker action potential" id="220" name="Google Shape;220;p11"/>
          <p:cNvPicPr preferRelativeResize="0"/>
          <p:nvPr/>
        </p:nvPicPr>
        <p:blipFill rotWithShape="1">
          <a:blip r:embed="rId3">
            <a:alphaModFix/>
          </a:blip>
          <a:srcRect b="0" l="0" r="0" t="0"/>
          <a:stretch/>
        </p:blipFill>
        <p:spPr>
          <a:xfrm>
            <a:off x="5572539" y="2057400"/>
            <a:ext cx="3329999" cy="2819400"/>
          </a:xfrm>
          <a:prstGeom prst="rect">
            <a:avLst/>
          </a:prstGeom>
          <a:noFill/>
          <a:ln>
            <a:noFill/>
          </a:ln>
        </p:spPr>
      </p:pic>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2"/>
          <p:cNvSpPr txBox="1"/>
          <p:nvPr>
            <p:ph type="title"/>
          </p:nvPr>
        </p:nvSpPr>
        <p:spPr>
          <a:xfrm>
            <a:off x="533400" y="304800"/>
            <a:ext cx="8229600" cy="71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3600"/>
              <a:buFont typeface="Calibri"/>
              <a:buNone/>
            </a:pPr>
            <a:r>
              <a:rPr b="1" lang="en-US" sz="3600">
                <a:solidFill>
                  <a:srgbClr val="69FFFF"/>
                </a:solidFill>
              </a:rPr>
              <a:t>Mechanism of pacemaker action potential</a:t>
            </a:r>
            <a:endParaRPr sz="3600">
              <a:solidFill>
                <a:srgbClr val="69FFFF"/>
              </a:solidFill>
            </a:endParaRPr>
          </a:p>
        </p:txBody>
      </p:sp>
      <p:sp>
        <p:nvSpPr>
          <p:cNvPr id="228" name="Google Shape;228;p12"/>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229" name="Google Shape;229;p12"/>
          <p:cNvSpPr/>
          <p:nvPr/>
        </p:nvSpPr>
        <p:spPr>
          <a:xfrm>
            <a:off x="591450" y="1020762"/>
            <a:ext cx="4191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lt1"/>
              </a:solidFill>
              <a:latin typeface="Calibri"/>
              <a:ea typeface="Calibri"/>
              <a:cs typeface="Calibri"/>
              <a:sym typeface="Calibri"/>
            </a:endParaRPr>
          </a:p>
        </p:txBody>
      </p:sp>
      <p:sp>
        <p:nvSpPr>
          <p:cNvPr id="230" name="Google Shape;230;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231" name="Google Shape;23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2" name="Google Shape;23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pic>
        <p:nvPicPr>
          <p:cNvPr descr="cardiac pacemaker action potential" id="233" name="Google Shape;233;p12"/>
          <p:cNvPicPr preferRelativeResize="0"/>
          <p:nvPr/>
        </p:nvPicPr>
        <p:blipFill rotWithShape="1">
          <a:blip r:embed="rId3">
            <a:alphaModFix/>
          </a:blip>
          <a:srcRect b="0" l="0" r="0" t="0"/>
          <a:stretch/>
        </p:blipFill>
        <p:spPr>
          <a:xfrm>
            <a:off x="5649271" y="939673"/>
            <a:ext cx="3329999" cy="2819400"/>
          </a:xfrm>
          <a:prstGeom prst="rect">
            <a:avLst/>
          </a:prstGeom>
          <a:noFill/>
          <a:ln>
            <a:noFill/>
          </a:ln>
        </p:spPr>
      </p:pic>
      <p:sp>
        <p:nvSpPr>
          <p:cNvPr id="234" name="Google Shape;234;p12"/>
          <p:cNvSpPr txBox="1"/>
          <p:nvPr/>
        </p:nvSpPr>
        <p:spPr>
          <a:xfrm>
            <a:off x="304800" y="990600"/>
            <a:ext cx="5373486" cy="65556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 </a:t>
            </a:r>
            <a:endParaRPr/>
          </a:p>
          <a:p>
            <a:pPr indent="-342900" lvl="0" marL="342900" marR="0" rtl="0" algn="l">
              <a:spcBef>
                <a:spcPts val="0"/>
              </a:spcBef>
              <a:spcAft>
                <a:spcPts val="0"/>
              </a:spcAft>
              <a:buClr>
                <a:srgbClr val="69FFFF"/>
              </a:buClr>
              <a:buSzPts val="2800"/>
              <a:buFont typeface="Arial"/>
              <a:buChar char="•"/>
            </a:pPr>
            <a:r>
              <a:rPr b="1" lang="en-US" sz="2800">
                <a:solidFill>
                  <a:srgbClr val="69FFFF"/>
                </a:solidFill>
                <a:latin typeface="Calibri"/>
                <a:ea typeface="Calibri"/>
                <a:cs typeface="Calibri"/>
                <a:sym typeface="Calibri"/>
              </a:rPr>
              <a:t>Phase 0</a:t>
            </a:r>
            <a:r>
              <a:rPr lang="en-US" sz="2800">
                <a:solidFill>
                  <a:srgbClr val="69FFFF"/>
                </a:solidFill>
                <a:latin typeface="Calibri"/>
                <a:ea typeface="Calibri"/>
                <a:cs typeface="Calibri"/>
                <a:sym typeface="Calibri"/>
              </a:rPr>
              <a:t>: </a:t>
            </a:r>
            <a:r>
              <a:rPr lang="en-US" sz="2800">
                <a:solidFill>
                  <a:schemeClr val="lt1"/>
                </a:solidFill>
                <a:latin typeface="Calibri"/>
                <a:ea typeface="Calibri"/>
                <a:cs typeface="Calibri"/>
                <a:sym typeface="Calibri"/>
              </a:rPr>
              <a:t>depolarization is caused by </a:t>
            </a:r>
            <a:r>
              <a:rPr lang="en-US" sz="2800">
                <a:solidFill>
                  <a:srgbClr val="69FFFF"/>
                </a:solidFill>
                <a:latin typeface="Calibri"/>
                <a:ea typeface="Calibri"/>
                <a:cs typeface="Calibri"/>
                <a:sym typeface="Calibri"/>
              </a:rPr>
              <a:t>increased Ca</a:t>
            </a:r>
            <a:r>
              <a:rPr baseline="30000" lang="en-US" sz="2800">
                <a:solidFill>
                  <a:srgbClr val="69FFFF"/>
                </a:solidFill>
                <a:latin typeface="Calibri"/>
                <a:ea typeface="Calibri"/>
                <a:cs typeface="Calibri"/>
                <a:sym typeface="Calibri"/>
              </a:rPr>
              <a:t>++</a:t>
            </a:r>
            <a:r>
              <a:rPr lang="en-US" sz="2800">
                <a:solidFill>
                  <a:srgbClr val="69FFFF"/>
                </a:solidFill>
                <a:latin typeface="Calibri"/>
                <a:ea typeface="Calibri"/>
                <a:cs typeface="Calibri"/>
                <a:sym typeface="Calibri"/>
              </a:rPr>
              <a:t> through </a:t>
            </a:r>
            <a:r>
              <a:rPr lang="en-US" sz="2800">
                <a:solidFill>
                  <a:schemeClr val="lt1"/>
                </a:solidFill>
                <a:latin typeface="Calibri"/>
                <a:ea typeface="Calibri"/>
                <a:cs typeface="Calibri"/>
                <a:sym typeface="Calibri"/>
              </a:rPr>
              <a:t>L-type Ca</a:t>
            </a:r>
            <a:r>
              <a:rPr baseline="30000" lang="en-US" sz="2800">
                <a:solidFill>
                  <a:schemeClr val="lt1"/>
                </a:solidFill>
                <a:latin typeface="Calibri"/>
                <a:ea typeface="Calibri"/>
                <a:cs typeface="Calibri"/>
                <a:sym typeface="Calibri"/>
              </a:rPr>
              <a:t>++</a:t>
            </a:r>
            <a:r>
              <a:rPr lang="en-US" sz="2800">
                <a:solidFill>
                  <a:schemeClr val="lt1"/>
                </a:solidFill>
                <a:latin typeface="Calibri"/>
                <a:ea typeface="Calibri"/>
                <a:cs typeface="Calibri"/>
                <a:sym typeface="Calibri"/>
              </a:rPr>
              <a:t> channels that began to open toward the end of Phase 4.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p:txBody>
      </p:sp>
      <p:sp>
        <p:nvSpPr>
          <p:cNvPr id="235" name="Google Shape;235;p12"/>
          <p:cNvSpPr txBox="1"/>
          <p:nvPr/>
        </p:nvSpPr>
        <p:spPr>
          <a:xfrm>
            <a:off x="591450" y="3757587"/>
            <a:ext cx="8171550" cy="2369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69FFFF"/>
                </a:solidFill>
                <a:latin typeface="Calibri"/>
                <a:ea typeface="Calibri"/>
                <a:cs typeface="Calibri"/>
                <a:sym typeface="Calibri"/>
              </a:rPr>
              <a:t>Phase 3</a:t>
            </a:r>
            <a:r>
              <a:rPr lang="en-US" sz="2800">
                <a:solidFill>
                  <a:srgbClr val="69FFFF"/>
                </a:solidFill>
                <a:latin typeface="Calibri"/>
                <a:ea typeface="Calibri"/>
                <a:cs typeface="Calibri"/>
                <a:sym typeface="Calibri"/>
              </a:rPr>
              <a:t>: </a:t>
            </a:r>
            <a:r>
              <a:rPr lang="en-US" sz="2800">
                <a:solidFill>
                  <a:schemeClr val="lt1"/>
                </a:solidFill>
                <a:latin typeface="Calibri"/>
                <a:ea typeface="Calibri"/>
                <a:cs typeface="Calibri"/>
                <a:sym typeface="Calibri"/>
              </a:rPr>
              <a:t>Repolarization occurs as K</a:t>
            </a:r>
            <a:r>
              <a:rPr baseline="30000" lang="en-US" sz="2800">
                <a:solidFill>
                  <a:schemeClr val="lt1"/>
                </a:solidFill>
                <a:latin typeface="Calibri"/>
                <a:ea typeface="Calibri"/>
                <a:cs typeface="Calibri"/>
                <a:sym typeface="Calibri"/>
              </a:rPr>
              <a:t>+</a:t>
            </a:r>
            <a:r>
              <a:rPr lang="en-US" sz="2800">
                <a:solidFill>
                  <a:schemeClr val="lt1"/>
                </a:solidFill>
                <a:latin typeface="Calibri"/>
                <a:ea typeface="Calibri"/>
                <a:cs typeface="Calibri"/>
                <a:sym typeface="Calibri"/>
              </a:rPr>
              <a:t> channels open thereby increasing outward directed, hyperpolarizing K</a:t>
            </a:r>
            <a:r>
              <a:rPr baseline="30000" lang="en-US" sz="2800">
                <a:solidFill>
                  <a:schemeClr val="lt1"/>
                </a:solidFill>
                <a:latin typeface="Calibri"/>
                <a:ea typeface="Calibri"/>
                <a:cs typeface="Calibri"/>
                <a:sym typeface="Calibri"/>
              </a:rPr>
              <a:t>+</a:t>
            </a:r>
            <a:r>
              <a:rPr lang="en-US" sz="2800">
                <a:solidFill>
                  <a:schemeClr val="lt1"/>
                </a:solidFill>
                <a:latin typeface="Calibri"/>
                <a:ea typeface="Calibri"/>
                <a:cs typeface="Calibri"/>
                <a:sym typeface="Calibri"/>
              </a:rPr>
              <a:t> currents.</a:t>
            </a:r>
            <a:endParaRPr/>
          </a:p>
          <a:p>
            <a:pPr indent="0" lvl="0" marL="0" marR="0" rtl="0" algn="l">
              <a:spcBef>
                <a:spcPts val="0"/>
              </a:spcBef>
              <a:spcAft>
                <a:spcPts val="0"/>
              </a:spcAft>
              <a:buNone/>
            </a:pPr>
            <a:r>
              <a:rPr i="1" lang="en-US" sz="1800">
                <a:solidFill>
                  <a:srgbClr val="01FFFF"/>
                </a:solidFill>
                <a:latin typeface="Calibri"/>
                <a:ea typeface="Calibri"/>
                <a:cs typeface="Calibri"/>
                <a:sym typeface="Calibri"/>
              </a:rPr>
              <a:t>Unlike the ventricular action potential, the opening of Ca</a:t>
            </a:r>
            <a:r>
              <a:rPr baseline="30000" i="1" lang="en-US" sz="1800">
                <a:solidFill>
                  <a:srgbClr val="01FFFF"/>
                </a:solidFill>
                <a:latin typeface="Calibri"/>
                <a:ea typeface="Calibri"/>
                <a:cs typeface="Calibri"/>
                <a:sym typeface="Calibri"/>
              </a:rPr>
              <a:t>2+</a:t>
            </a:r>
            <a:r>
              <a:rPr i="1" lang="en-US" sz="1800">
                <a:solidFill>
                  <a:srgbClr val="01FFFF"/>
                </a:solidFill>
                <a:latin typeface="Calibri"/>
                <a:ea typeface="Calibri"/>
                <a:cs typeface="Calibri"/>
                <a:sym typeface="Calibri"/>
              </a:rPr>
              <a:t> channels is not sustained, and there is </a:t>
            </a:r>
            <a:r>
              <a:rPr b="1" i="1" lang="en-US" sz="1800">
                <a:solidFill>
                  <a:srgbClr val="01FFFF"/>
                </a:solidFill>
                <a:latin typeface="Calibri"/>
                <a:ea typeface="Calibri"/>
                <a:cs typeface="Calibri"/>
                <a:sym typeface="Calibri"/>
              </a:rPr>
              <a:t>no ‘plateau’</a:t>
            </a:r>
            <a:r>
              <a:rPr i="1" lang="en-US" sz="1800">
                <a:solidFill>
                  <a:srgbClr val="01FFFF"/>
                </a:solidFill>
                <a:latin typeface="Calibri"/>
                <a:ea typeface="Calibri"/>
                <a:cs typeface="Calibri"/>
                <a:sym typeface="Calibri"/>
              </a:rPr>
              <a:t> stage. Therefore, the action potential is triangular in shape.</a:t>
            </a:r>
            <a:endParaRPr i="1" sz="1800">
              <a:solidFill>
                <a:srgbClr val="01FFFF"/>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13"/>
          <p:cNvSpPr txBox="1"/>
          <p:nvPr>
            <p:ph type="title"/>
          </p:nvPr>
        </p:nvSpPr>
        <p:spPr>
          <a:xfrm>
            <a:off x="381000" y="53181"/>
            <a:ext cx="8534400" cy="71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3600"/>
              <a:buFont typeface="Calibri"/>
              <a:buNone/>
            </a:pPr>
            <a:r>
              <a:rPr b="1" lang="en-US" sz="3600">
                <a:solidFill>
                  <a:srgbClr val="69FFFF"/>
                </a:solidFill>
              </a:rPr>
              <a:t>Mechanism of pacemaker action potential</a:t>
            </a:r>
            <a:endParaRPr sz="3600">
              <a:solidFill>
                <a:srgbClr val="69FFFF"/>
              </a:solidFill>
            </a:endParaRPr>
          </a:p>
        </p:txBody>
      </p:sp>
      <p:sp>
        <p:nvSpPr>
          <p:cNvPr id="243" name="Google Shape;243;p13"/>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244" name="Google Shape;244;p13"/>
          <p:cNvSpPr/>
          <p:nvPr/>
        </p:nvSpPr>
        <p:spPr>
          <a:xfrm>
            <a:off x="591450" y="1020762"/>
            <a:ext cx="4191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chemeClr val="lt1"/>
              </a:solidFill>
              <a:latin typeface="Calibri"/>
              <a:ea typeface="Calibri"/>
              <a:cs typeface="Calibri"/>
              <a:sym typeface="Calibri"/>
            </a:endParaRPr>
          </a:p>
        </p:txBody>
      </p:sp>
      <p:sp>
        <p:nvSpPr>
          <p:cNvPr id="245" name="Google Shape;24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246" name="Google Shape;24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7" name="Google Shape;24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pic>
        <p:nvPicPr>
          <p:cNvPr descr="cardiac pacemaker action potential" id="248" name="Google Shape;248;p13"/>
          <p:cNvPicPr preferRelativeResize="0"/>
          <p:nvPr/>
        </p:nvPicPr>
        <p:blipFill rotWithShape="1">
          <a:blip r:embed="rId3">
            <a:alphaModFix/>
          </a:blip>
          <a:srcRect b="0" l="0" r="0" t="0"/>
          <a:stretch/>
        </p:blipFill>
        <p:spPr>
          <a:xfrm>
            <a:off x="5715000" y="1589635"/>
            <a:ext cx="3076875" cy="2605088"/>
          </a:xfrm>
          <a:prstGeom prst="rect">
            <a:avLst/>
          </a:prstGeom>
          <a:noFill/>
          <a:ln>
            <a:noFill/>
          </a:ln>
        </p:spPr>
      </p:pic>
      <p:sp>
        <p:nvSpPr>
          <p:cNvPr id="249" name="Google Shape;249;p13"/>
          <p:cNvSpPr txBox="1"/>
          <p:nvPr/>
        </p:nvSpPr>
        <p:spPr>
          <a:xfrm>
            <a:off x="291328" y="1103480"/>
            <a:ext cx="5347472" cy="54476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69FFFF"/>
                </a:solidFill>
                <a:latin typeface="Calibri"/>
                <a:ea typeface="Calibri"/>
                <a:cs typeface="Calibri"/>
                <a:sym typeface="Calibri"/>
              </a:rPr>
              <a:t>Phase 4 (pacemaker potential):</a:t>
            </a:r>
            <a:endParaRPr/>
          </a:p>
          <a:p>
            <a:pPr indent="-342900" lvl="0" marL="342900" marR="0" rtl="0" algn="l">
              <a:spcBef>
                <a:spcPts val="0"/>
              </a:spcBef>
              <a:spcAft>
                <a:spcPts val="0"/>
              </a:spcAft>
              <a:buClr>
                <a:srgbClr val="69FFFF"/>
              </a:buClr>
              <a:buSzPts val="2800"/>
              <a:buFont typeface="Arial"/>
              <a:buChar char="•"/>
            </a:pPr>
            <a:r>
              <a:rPr lang="en-US" sz="2800">
                <a:solidFill>
                  <a:srgbClr val="69FFFF"/>
                </a:solidFill>
                <a:latin typeface="Calibri"/>
                <a:ea typeface="Calibri"/>
                <a:cs typeface="Calibri"/>
                <a:sym typeface="Calibri"/>
              </a:rPr>
              <a:t>At -60 mV, slow </a:t>
            </a:r>
            <a:r>
              <a:rPr lang="en-US" sz="2800">
                <a:solidFill>
                  <a:schemeClr val="lt1"/>
                </a:solidFill>
                <a:latin typeface="Calibri"/>
                <a:ea typeface="Calibri"/>
                <a:cs typeface="Calibri"/>
                <a:sym typeface="Calibri"/>
              </a:rPr>
              <a:t>Na</a:t>
            </a:r>
            <a:r>
              <a:rPr baseline="30000" lang="en-US" sz="2800">
                <a:solidFill>
                  <a:schemeClr val="lt1"/>
                </a:solidFill>
                <a:latin typeface="Calibri"/>
                <a:ea typeface="Calibri"/>
                <a:cs typeface="Calibri"/>
                <a:sym typeface="Calibri"/>
              </a:rPr>
              <a:t>+</a:t>
            </a:r>
            <a:r>
              <a:rPr lang="en-US" sz="2800">
                <a:solidFill>
                  <a:schemeClr val="lt1"/>
                </a:solidFill>
                <a:latin typeface="Calibri"/>
                <a:ea typeface="Calibri"/>
                <a:cs typeface="Calibri"/>
                <a:sym typeface="Calibri"/>
              </a:rPr>
              <a:t>  </a:t>
            </a:r>
            <a:r>
              <a:rPr b="1" lang="en-US" sz="2800">
                <a:solidFill>
                  <a:schemeClr val="lt1"/>
                </a:solidFill>
                <a:latin typeface="Calibri"/>
                <a:ea typeface="Calibri"/>
                <a:cs typeface="Calibri"/>
                <a:sym typeface="Calibri"/>
              </a:rPr>
              <a:t>"funny" currents </a:t>
            </a:r>
            <a:r>
              <a:rPr lang="en-US" sz="2800">
                <a:solidFill>
                  <a:schemeClr val="lt1"/>
                </a:solidFill>
                <a:latin typeface="Calibri"/>
                <a:ea typeface="Calibri"/>
                <a:cs typeface="Calibri"/>
                <a:sym typeface="Calibri"/>
              </a:rPr>
              <a:t>enter (depolarizing) initiating </a:t>
            </a:r>
            <a:r>
              <a:rPr b="1" lang="en-US" sz="2800">
                <a:solidFill>
                  <a:schemeClr val="lt1"/>
                </a:solidFill>
                <a:latin typeface="Calibri"/>
                <a:ea typeface="Calibri"/>
                <a:cs typeface="Calibri"/>
                <a:sym typeface="Calibri"/>
              </a:rPr>
              <a:t>Phase 4</a:t>
            </a:r>
            <a:r>
              <a:rPr lang="en-US" sz="2800">
                <a:solidFill>
                  <a:schemeClr val="lt1"/>
                </a:solidFill>
                <a:latin typeface="Calibri"/>
                <a:ea typeface="Calibri"/>
                <a:cs typeface="Calibri"/>
                <a:sym typeface="Calibri"/>
              </a:rPr>
              <a:t>. </a:t>
            </a:r>
            <a:endParaRPr sz="2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lt1"/>
              </a:solidFill>
              <a:latin typeface="Calibri"/>
              <a:ea typeface="Calibri"/>
              <a:cs typeface="Calibri"/>
              <a:sym typeface="Calibri"/>
            </a:endParaRPr>
          </a:p>
          <a:p>
            <a:pPr indent="-342900" lvl="0" marL="342900" marR="0" rtl="0" algn="l">
              <a:spcBef>
                <a:spcPts val="0"/>
              </a:spcBef>
              <a:spcAft>
                <a:spcPts val="0"/>
              </a:spcAft>
              <a:buClr>
                <a:srgbClr val="69FFFF"/>
              </a:buClr>
              <a:buSzPts val="2800"/>
              <a:buFont typeface="Arial"/>
              <a:buChar char="•"/>
            </a:pPr>
            <a:r>
              <a:rPr lang="en-US" sz="2800">
                <a:solidFill>
                  <a:srgbClr val="69FFFF"/>
                </a:solidFill>
                <a:latin typeface="Calibri"/>
                <a:ea typeface="Calibri"/>
                <a:cs typeface="Calibri"/>
                <a:sym typeface="Calibri"/>
              </a:rPr>
              <a:t>At -50 mV</a:t>
            </a:r>
            <a:r>
              <a:rPr lang="en-US" sz="2800">
                <a:solidFill>
                  <a:schemeClr val="lt1"/>
                </a:solidFill>
                <a:latin typeface="Calibri"/>
                <a:ea typeface="Calibri"/>
                <a:cs typeface="Calibri"/>
                <a:sym typeface="Calibri"/>
              </a:rPr>
              <a:t>, transient or </a:t>
            </a:r>
            <a:r>
              <a:rPr b="1" lang="en-US" sz="2800">
                <a:solidFill>
                  <a:schemeClr val="lt1"/>
                </a:solidFill>
                <a:latin typeface="Calibri"/>
                <a:ea typeface="Calibri"/>
                <a:cs typeface="Calibri"/>
                <a:sym typeface="Calibri"/>
              </a:rPr>
              <a:t>T-type Ca</a:t>
            </a:r>
            <a:r>
              <a:rPr b="1" baseline="30000" lang="en-US" sz="2800">
                <a:solidFill>
                  <a:schemeClr val="lt1"/>
                </a:solidFill>
                <a:latin typeface="Calibri"/>
                <a:ea typeface="Calibri"/>
                <a:cs typeface="Calibri"/>
                <a:sym typeface="Calibri"/>
              </a:rPr>
              <a:t>++</a:t>
            </a:r>
            <a:r>
              <a:rPr b="1" lang="en-US" sz="2800">
                <a:solidFill>
                  <a:schemeClr val="lt1"/>
                </a:solidFill>
                <a:latin typeface="Calibri"/>
                <a:ea typeface="Calibri"/>
                <a:cs typeface="Calibri"/>
                <a:sym typeface="Calibri"/>
              </a:rPr>
              <a:t> channel  opens </a:t>
            </a:r>
            <a:r>
              <a:rPr lang="en-US" sz="2800">
                <a:solidFill>
                  <a:schemeClr val="lt1"/>
                </a:solidFill>
                <a:latin typeface="Calibri"/>
                <a:ea typeface="Calibri"/>
                <a:cs typeface="Calibri"/>
                <a:sym typeface="Calibri"/>
              </a:rPr>
              <a:t>. Ca</a:t>
            </a:r>
            <a:r>
              <a:rPr baseline="30000" lang="en-US" sz="2800">
                <a:solidFill>
                  <a:schemeClr val="lt1"/>
                </a:solidFill>
                <a:latin typeface="Calibri"/>
                <a:ea typeface="Calibri"/>
                <a:cs typeface="Calibri"/>
                <a:sym typeface="Calibri"/>
              </a:rPr>
              <a:t>++</a:t>
            </a:r>
            <a:r>
              <a:rPr lang="en-US" sz="2800">
                <a:solidFill>
                  <a:schemeClr val="lt1"/>
                </a:solidFill>
                <a:latin typeface="Calibri"/>
                <a:ea typeface="Calibri"/>
                <a:cs typeface="Calibri"/>
                <a:sym typeface="Calibri"/>
              </a:rPr>
              <a:t>  enters depolarizing  cell.</a:t>
            </a:r>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b="1" sz="2800">
              <a:solidFill>
                <a:schemeClr val="lt1"/>
              </a:solidFill>
              <a:latin typeface="Calibri"/>
              <a:ea typeface="Calibri"/>
              <a:cs typeface="Calibri"/>
              <a:sym typeface="Calibri"/>
            </a:endParaRPr>
          </a:p>
          <a:p>
            <a:pPr indent="-165100" lvl="0" marL="342900" marR="0" rtl="0" algn="l">
              <a:spcBef>
                <a:spcPts val="0"/>
              </a:spcBef>
              <a:spcAft>
                <a:spcPts val="0"/>
              </a:spcAft>
              <a:buClr>
                <a:schemeClr val="dk1"/>
              </a:buClr>
              <a:buSzPts val="2800"/>
              <a:buFont typeface="Arial"/>
              <a:buNone/>
            </a:pPr>
            <a:r>
              <a:t/>
            </a:r>
            <a:endParaRPr sz="2800">
              <a:solidFill>
                <a:schemeClr val="lt1"/>
              </a:solidFill>
              <a:latin typeface="Calibri"/>
              <a:ea typeface="Calibri"/>
              <a:cs typeface="Calibri"/>
              <a:sym typeface="Calibri"/>
            </a:endParaRPr>
          </a:p>
        </p:txBody>
      </p:sp>
      <p:sp>
        <p:nvSpPr>
          <p:cNvPr id="250" name="Google Shape;250;p13"/>
          <p:cNvSpPr/>
          <p:nvPr/>
        </p:nvSpPr>
        <p:spPr>
          <a:xfrm>
            <a:off x="513347" y="4370209"/>
            <a:ext cx="8382000" cy="181588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69FFFF"/>
              </a:buClr>
              <a:buSzPts val="2800"/>
              <a:buFont typeface="Arial"/>
              <a:buChar char="•"/>
            </a:pPr>
            <a:r>
              <a:rPr lang="en-US" sz="2800">
                <a:solidFill>
                  <a:srgbClr val="69FFFF"/>
                </a:solidFill>
                <a:latin typeface="Calibri"/>
                <a:ea typeface="Calibri"/>
                <a:cs typeface="Calibri"/>
                <a:sym typeface="Calibri"/>
              </a:rPr>
              <a:t>At -40 mV,  </a:t>
            </a:r>
            <a:r>
              <a:rPr lang="en-US" sz="2800">
                <a:solidFill>
                  <a:schemeClr val="lt1"/>
                </a:solidFill>
                <a:latin typeface="Calibri"/>
                <a:ea typeface="Calibri"/>
                <a:cs typeface="Calibri"/>
                <a:sym typeface="Calibri"/>
              </a:rPr>
              <a:t>long-lasting, or </a:t>
            </a:r>
            <a:r>
              <a:rPr b="1" lang="en-US" sz="2800">
                <a:solidFill>
                  <a:schemeClr val="lt1"/>
                </a:solidFill>
                <a:latin typeface="Calibri"/>
                <a:ea typeface="Calibri"/>
                <a:cs typeface="Calibri"/>
                <a:sym typeface="Calibri"/>
              </a:rPr>
              <a:t>L-type Ca</a:t>
            </a:r>
            <a:r>
              <a:rPr b="1" baseline="30000" lang="en-US" sz="2800">
                <a:solidFill>
                  <a:schemeClr val="lt1"/>
                </a:solidFill>
                <a:latin typeface="Calibri"/>
                <a:ea typeface="Calibri"/>
                <a:cs typeface="Calibri"/>
                <a:sym typeface="Calibri"/>
              </a:rPr>
              <a:t>++</a:t>
            </a:r>
            <a:r>
              <a:rPr b="1" lang="en-US" sz="2800">
                <a:solidFill>
                  <a:schemeClr val="lt1"/>
                </a:solidFill>
                <a:latin typeface="Calibri"/>
                <a:ea typeface="Calibri"/>
                <a:cs typeface="Calibri"/>
                <a:sym typeface="Calibri"/>
              </a:rPr>
              <a:t> </a:t>
            </a:r>
            <a:endParaRPr/>
          </a:p>
          <a:p>
            <a:pPr indent="0" lvl="0" marL="0" marR="0" rtl="0" algn="l">
              <a:spcBef>
                <a:spcPts val="0"/>
              </a:spcBef>
              <a:spcAft>
                <a:spcPts val="0"/>
              </a:spcAft>
              <a:buNone/>
            </a:pPr>
            <a:r>
              <a:rPr b="1" lang="en-US" sz="2800">
                <a:solidFill>
                  <a:schemeClr val="lt1"/>
                </a:solidFill>
                <a:latin typeface="Calibri"/>
                <a:ea typeface="Calibri"/>
                <a:cs typeface="Calibri"/>
                <a:sym typeface="Calibri"/>
              </a:rPr>
              <a:t>channels</a:t>
            </a:r>
            <a:r>
              <a:rPr lang="en-US" sz="2800">
                <a:solidFill>
                  <a:schemeClr val="lt1"/>
                </a:solidFill>
                <a:latin typeface="Calibri"/>
                <a:ea typeface="Calibri"/>
                <a:cs typeface="Calibri"/>
                <a:sym typeface="Calibri"/>
              </a:rPr>
              <a:t> open causes more Ca</a:t>
            </a:r>
            <a:r>
              <a:rPr baseline="30000" lang="en-US" sz="2800">
                <a:solidFill>
                  <a:schemeClr val="lt1"/>
                </a:solidFill>
                <a:latin typeface="Calibri"/>
                <a:ea typeface="Calibri"/>
                <a:cs typeface="Calibri"/>
                <a:sym typeface="Calibri"/>
              </a:rPr>
              <a:t>++</a:t>
            </a:r>
            <a:r>
              <a:rPr lang="en-US" sz="2800">
                <a:solidFill>
                  <a:schemeClr val="lt1"/>
                </a:solidFill>
                <a:latin typeface="Calibri"/>
                <a:ea typeface="Calibri"/>
                <a:cs typeface="Calibri"/>
                <a:sym typeface="Calibri"/>
              </a:rPr>
              <a:t> to enter and depolarize cell until an AP  threshold is reached (between -40 and</a:t>
            </a:r>
            <a:endParaRPr/>
          </a:p>
          <a:p>
            <a:pPr indent="0" lvl="0" marL="0" marR="0" rtl="0" algn="l">
              <a:spcBef>
                <a:spcPts val="0"/>
              </a:spcBef>
              <a:spcAft>
                <a:spcPts val="0"/>
              </a:spcAft>
              <a:buNone/>
            </a:pPr>
            <a:r>
              <a:rPr lang="en-US" sz="2800">
                <a:solidFill>
                  <a:schemeClr val="lt1"/>
                </a:solidFill>
                <a:latin typeface="Calibri"/>
                <a:ea typeface="Calibri"/>
                <a:cs typeface="Calibri"/>
                <a:sym typeface="Calibri"/>
              </a:rPr>
              <a:t> -30 mV). </a:t>
            </a:r>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14"/>
          <p:cNvSpPr txBox="1"/>
          <p:nvPr>
            <p:ph type="title"/>
          </p:nvPr>
        </p:nvSpPr>
        <p:spPr>
          <a:xfrm>
            <a:off x="533400" y="304800"/>
            <a:ext cx="8229600" cy="71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3600"/>
              <a:buFont typeface="Calibri"/>
              <a:buNone/>
            </a:pPr>
            <a:r>
              <a:rPr b="1" lang="en-US" sz="3600">
                <a:solidFill>
                  <a:srgbClr val="69FFFF"/>
                </a:solidFill>
              </a:rPr>
              <a:t>Mechanism of Sinus Nodal Rhythmicity..</a:t>
            </a:r>
            <a:endParaRPr sz="3600">
              <a:solidFill>
                <a:srgbClr val="69FFFF"/>
              </a:solidFill>
            </a:endParaRPr>
          </a:p>
        </p:txBody>
      </p:sp>
      <p:sp>
        <p:nvSpPr>
          <p:cNvPr id="258" name="Google Shape;258;p14"/>
          <p:cNvSpPr/>
          <p:nvPr/>
        </p:nvSpPr>
        <p:spPr>
          <a:xfrm>
            <a:off x="152400" y="1552903"/>
            <a:ext cx="78486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259" name="Google Shape;259;p14"/>
          <p:cNvSpPr/>
          <p:nvPr/>
        </p:nvSpPr>
        <p:spPr>
          <a:xfrm>
            <a:off x="466344" y="762000"/>
            <a:ext cx="4876800"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152400" lvl="0" marL="0" marR="0" rtl="0" algn="l">
              <a:spcBef>
                <a:spcPts val="0"/>
              </a:spcBef>
              <a:spcAft>
                <a:spcPts val="0"/>
              </a:spcAft>
              <a:buClr>
                <a:schemeClr val="lt1"/>
              </a:buClr>
              <a:buSzPts val="2400"/>
              <a:buFont typeface="Noto Sans Symbols"/>
              <a:buChar char="❖"/>
            </a:pPr>
            <a:r>
              <a:rPr lang="en-US" sz="2400">
                <a:solidFill>
                  <a:schemeClr val="lt1"/>
                </a:solidFill>
                <a:latin typeface="Calibri"/>
                <a:ea typeface="Calibri"/>
                <a:cs typeface="Calibri"/>
                <a:sym typeface="Calibri"/>
              </a:rPr>
              <a:t>Return of AP to its negative state occurs </a:t>
            </a:r>
            <a:r>
              <a:rPr lang="en-US" sz="2400">
                <a:solidFill>
                  <a:srgbClr val="69FFFF"/>
                </a:solidFill>
                <a:latin typeface="Calibri"/>
                <a:ea typeface="Calibri"/>
                <a:cs typeface="Calibri"/>
                <a:sym typeface="Calibri"/>
              </a:rPr>
              <a:t>slowly</a:t>
            </a:r>
            <a:r>
              <a:rPr lang="en-US" sz="2400">
                <a:solidFill>
                  <a:schemeClr val="lt1"/>
                </a:solidFill>
                <a:latin typeface="Calibri"/>
                <a:ea typeface="Calibri"/>
                <a:cs typeface="Calibri"/>
                <a:sym typeface="Calibri"/>
              </a:rPr>
              <a:t>, rather than the abrupt return that occurs for ventricular fiber.</a:t>
            </a:r>
            <a:endParaRPr/>
          </a:p>
          <a:p>
            <a:pPr indent="-152400" lvl="0" marL="0" marR="0" rtl="0" algn="l">
              <a:spcBef>
                <a:spcPts val="0"/>
              </a:spcBef>
              <a:spcAft>
                <a:spcPts val="0"/>
              </a:spcAft>
              <a:buClr>
                <a:schemeClr val="lt1"/>
              </a:buClr>
              <a:buSzPts val="2400"/>
              <a:buFont typeface="Noto Sans Symbols"/>
              <a:buChar char="❖"/>
            </a:pPr>
            <a:r>
              <a:rPr lang="en-US" sz="2400">
                <a:solidFill>
                  <a:schemeClr val="lt1"/>
                </a:solidFill>
                <a:latin typeface="Calibri"/>
                <a:ea typeface="Calibri"/>
                <a:cs typeface="Calibri"/>
                <a:sym typeface="Calibri"/>
              </a:rPr>
              <a:t>A </a:t>
            </a:r>
            <a:r>
              <a:rPr lang="en-US" sz="2400">
                <a:solidFill>
                  <a:srgbClr val="01FFFF"/>
                </a:solidFill>
                <a:latin typeface="Calibri"/>
                <a:ea typeface="Calibri"/>
                <a:cs typeface="Calibri"/>
                <a:sym typeface="Calibri"/>
              </a:rPr>
              <a:t>hyperpolarized</a:t>
            </a:r>
            <a:r>
              <a:rPr lang="en-US" sz="2400">
                <a:solidFill>
                  <a:schemeClr val="lt1"/>
                </a:solidFill>
                <a:latin typeface="Calibri"/>
                <a:ea typeface="Calibri"/>
                <a:cs typeface="Calibri"/>
                <a:sym typeface="Calibri"/>
              </a:rPr>
              <a:t> state is necessary for pacemaker channels to become activated. </a:t>
            </a:r>
            <a:endParaRPr sz="2400">
              <a:solidFill>
                <a:schemeClr val="lt1"/>
              </a:solidFill>
              <a:latin typeface="Calibri"/>
              <a:ea typeface="Calibri"/>
              <a:cs typeface="Calibri"/>
              <a:sym typeface="Calibri"/>
            </a:endParaRPr>
          </a:p>
          <a:p>
            <a:pPr indent="-152400" lvl="0" marL="0" marR="0" rtl="0" algn="l">
              <a:spcBef>
                <a:spcPts val="0"/>
              </a:spcBef>
              <a:spcAft>
                <a:spcPts val="0"/>
              </a:spcAft>
              <a:buClr>
                <a:schemeClr val="lt1"/>
              </a:buClr>
              <a:buSzPts val="2400"/>
              <a:buFont typeface="Noto Sans Symbols"/>
              <a:buChar char="❖"/>
            </a:pPr>
            <a:r>
              <a:rPr lang="en-US" sz="2400">
                <a:solidFill>
                  <a:schemeClr val="lt1"/>
                </a:solidFill>
                <a:latin typeface="Calibri"/>
                <a:ea typeface="Calibri"/>
                <a:cs typeface="Calibri"/>
                <a:sym typeface="Calibri"/>
              </a:rPr>
              <a:t>Without the membrane voltage becoming very negative at the end of phase 3, pacemaker channels remain inactivated, which suppresses pacemaker currents and decreases the slope of phase 4.</a:t>
            </a:r>
            <a:endParaRPr/>
          </a:p>
          <a:p>
            <a:pPr indent="0" lvl="0" marL="0" marR="0" rtl="0" algn="l">
              <a:spcBef>
                <a:spcPts val="0"/>
              </a:spcBef>
              <a:spcAft>
                <a:spcPts val="0"/>
              </a:spcAft>
              <a:buClr>
                <a:schemeClr val="dk1"/>
              </a:buClr>
              <a:buSzPts val="2400"/>
              <a:buFont typeface="Noto Sans Symbols"/>
              <a:buNone/>
            </a:pPr>
            <a:r>
              <a:t/>
            </a:r>
            <a:endParaRPr sz="2400">
              <a:solidFill>
                <a:schemeClr val="lt1"/>
              </a:solidFill>
              <a:latin typeface="Calibri"/>
              <a:ea typeface="Calibri"/>
              <a:cs typeface="Calibri"/>
              <a:sym typeface="Calibri"/>
            </a:endParaRPr>
          </a:p>
        </p:txBody>
      </p:sp>
      <p:sp>
        <p:nvSpPr>
          <p:cNvPr id="260" name="Google Shape;26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261" name="Google Shape;26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2" name="Google Shape;26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pic>
        <p:nvPicPr>
          <p:cNvPr descr="cardiac-automaticity-membrane-potential-action-potential-sa-av-node-ecg.jpg" id="263" name="Google Shape;263;p14"/>
          <p:cNvPicPr preferRelativeResize="0"/>
          <p:nvPr/>
        </p:nvPicPr>
        <p:blipFill rotWithShape="1">
          <a:blip r:embed="rId3">
            <a:alphaModFix/>
          </a:blip>
          <a:srcRect b="0" l="0" r="74615" t="40092"/>
          <a:stretch/>
        </p:blipFill>
        <p:spPr>
          <a:xfrm>
            <a:off x="5562600" y="1018756"/>
            <a:ext cx="3124200" cy="5671186"/>
          </a:xfrm>
          <a:prstGeom prst="rect">
            <a:avLst/>
          </a:prstGeom>
          <a:noFill/>
          <a:ln>
            <a:noFill/>
          </a:ln>
        </p:spPr>
      </p:pic>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269" name="Google Shape;26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270" name="Google Shape;27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cardiac-automaticity-membrane-potential-action-potential-sa-av-node-ecg.jpg" id="271" name="Google Shape;271;p15"/>
          <p:cNvPicPr preferRelativeResize="0"/>
          <p:nvPr/>
        </p:nvPicPr>
        <p:blipFill rotWithShape="1">
          <a:blip r:embed="rId3">
            <a:alphaModFix/>
          </a:blip>
          <a:srcRect b="0" l="0" r="0" t="0"/>
          <a:stretch/>
        </p:blipFill>
        <p:spPr>
          <a:xfrm>
            <a:off x="1524000" y="152400"/>
            <a:ext cx="6340368" cy="4876800"/>
          </a:xfrm>
          <a:prstGeom prst="rect">
            <a:avLst/>
          </a:prstGeom>
          <a:noFill/>
          <a:ln>
            <a:noFill/>
          </a:ln>
        </p:spPr>
      </p:pic>
      <p:pic>
        <p:nvPicPr>
          <p:cNvPr id="272" name="Google Shape;272;p15"/>
          <p:cNvPicPr preferRelativeResize="0"/>
          <p:nvPr/>
        </p:nvPicPr>
        <p:blipFill rotWithShape="1">
          <a:blip r:embed="rId4">
            <a:alphaModFix/>
          </a:blip>
          <a:srcRect b="43142" l="26429" r="28571" t="44286"/>
          <a:stretch/>
        </p:blipFill>
        <p:spPr>
          <a:xfrm>
            <a:off x="1752600" y="5105399"/>
            <a:ext cx="5943600" cy="1037771"/>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6"/>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6"/>
          <p:cNvSpPr txBox="1"/>
          <p:nvPr>
            <p:ph type="title"/>
          </p:nvPr>
        </p:nvSpPr>
        <p:spPr>
          <a:xfrm>
            <a:off x="685800" y="762000"/>
            <a:ext cx="8229600" cy="71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3200"/>
              <a:buFont typeface="Calibri"/>
              <a:buNone/>
            </a:pPr>
            <a:r>
              <a:rPr lang="en-US" sz="3200">
                <a:solidFill>
                  <a:srgbClr val="69FFFF"/>
                </a:solidFill>
              </a:rPr>
              <a:t>Hyperpolarization </a:t>
            </a:r>
            <a:endParaRPr b="1" sz="3200">
              <a:solidFill>
                <a:srgbClr val="69FFFF"/>
              </a:solidFill>
            </a:endParaRPr>
          </a:p>
        </p:txBody>
      </p:sp>
      <p:sp>
        <p:nvSpPr>
          <p:cNvPr id="280" name="Google Shape;280;p16"/>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281" name="Google Shape;281;p16"/>
          <p:cNvSpPr/>
          <p:nvPr/>
        </p:nvSpPr>
        <p:spPr>
          <a:xfrm>
            <a:off x="381000" y="2175570"/>
            <a:ext cx="5562600" cy="2677656"/>
          </a:xfrm>
          <a:prstGeom prst="rect">
            <a:avLst/>
          </a:prstGeom>
          <a:noFill/>
          <a:ln>
            <a:noFill/>
          </a:ln>
        </p:spPr>
        <p:txBody>
          <a:bodyPr anchorCtr="0" anchor="t" bIns="45700" lIns="91425" spcFirstLastPara="1" rIns="91425" wrap="square" tIns="45700">
            <a:spAutoFit/>
          </a:bodyPr>
          <a:lstStyle/>
          <a:p>
            <a:pPr indent="-361950" lvl="0" marL="514350" marR="0" rtl="0" algn="l">
              <a:spcBef>
                <a:spcPts val="0"/>
              </a:spcBef>
              <a:spcAft>
                <a:spcPts val="0"/>
              </a:spcAft>
              <a:buClr>
                <a:schemeClr val="dk1"/>
              </a:buClr>
              <a:buSzPts val="2400"/>
              <a:buFont typeface="Arial"/>
              <a:buNone/>
            </a:pPr>
            <a:r>
              <a:t/>
            </a:r>
            <a:endParaRPr i="1" sz="2400">
              <a:solidFill>
                <a:srgbClr val="69FFFF"/>
              </a:solidFill>
              <a:latin typeface="Calibri"/>
              <a:ea typeface="Calibri"/>
              <a:cs typeface="Calibri"/>
              <a:sym typeface="Calibri"/>
            </a:endParaRPr>
          </a:p>
          <a:p>
            <a:pPr indent="-514350" lvl="0" marL="51435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K+ channels remain open continuing movement of positive charges out of cell, with resultant excess negativity inside the fiber; this is called</a:t>
            </a:r>
            <a:r>
              <a:rPr i="1" lang="en-US" sz="2400">
                <a:solidFill>
                  <a:schemeClr val="lt1"/>
                </a:solidFill>
                <a:latin typeface="Calibri"/>
                <a:ea typeface="Calibri"/>
                <a:cs typeface="Calibri"/>
                <a:sym typeface="Calibri"/>
              </a:rPr>
              <a:t> </a:t>
            </a:r>
            <a:r>
              <a:rPr i="1" lang="en-US" sz="2400">
                <a:solidFill>
                  <a:srgbClr val="FFFF00"/>
                </a:solidFill>
                <a:latin typeface="Calibri"/>
                <a:ea typeface="Calibri"/>
                <a:cs typeface="Calibri"/>
                <a:sym typeface="Calibri"/>
              </a:rPr>
              <a:t>hyperpolarization</a:t>
            </a:r>
            <a:r>
              <a:rPr lang="en-US" sz="2400">
                <a:solidFill>
                  <a:srgbClr val="FF0000"/>
                </a:solidFill>
                <a:latin typeface="Calibri"/>
                <a:ea typeface="Calibri"/>
                <a:cs typeface="Calibri"/>
                <a:sym typeface="Calibri"/>
              </a:rPr>
              <a:t>. </a:t>
            </a:r>
            <a:endParaRPr/>
          </a:p>
          <a:p>
            <a:pPr indent="-361950" lvl="0" marL="514350" marR="0" rtl="0" algn="l">
              <a:spcBef>
                <a:spcPts val="0"/>
              </a:spcBef>
              <a:spcAft>
                <a:spcPts val="0"/>
              </a:spcAft>
              <a:buClr>
                <a:schemeClr val="dk1"/>
              </a:buClr>
              <a:buSzPts val="2400"/>
              <a:buFont typeface="Arial"/>
              <a:buNone/>
            </a:pPr>
            <a:r>
              <a:t/>
            </a:r>
            <a:endParaRPr sz="2400">
              <a:solidFill>
                <a:srgbClr val="69FFFF"/>
              </a:solidFill>
              <a:latin typeface="Calibri"/>
              <a:ea typeface="Calibri"/>
              <a:cs typeface="Calibri"/>
              <a:sym typeface="Calibri"/>
            </a:endParaRPr>
          </a:p>
        </p:txBody>
      </p:sp>
      <p:sp>
        <p:nvSpPr>
          <p:cNvPr id="282" name="Google Shape;28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pic>
        <p:nvPicPr>
          <p:cNvPr descr="cardiac-automaticity-membrane-potential-action-potential-sa-av-node-ecg.jpg" id="283" name="Google Shape;283;p16"/>
          <p:cNvPicPr preferRelativeResize="0"/>
          <p:nvPr/>
        </p:nvPicPr>
        <p:blipFill rotWithShape="1">
          <a:blip r:embed="rId3">
            <a:alphaModFix/>
          </a:blip>
          <a:srcRect b="0" l="0" r="73165" t="35377"/>
          <a:stretch/>
        </p:blipFill>
        <p:spPr>
          <a:xfrm>
            <a:off x="6019800" y="1483344"/>
            <a:ext cx="2819400" cy="5222256"/>
          </a:xfrm>
          <a:prstGeom prst="rect">
            <a:avLst/>
          </a:prstGeom>
          <a:noFill/>
          <a:ln>
            <a:noFill/>
          </a:ln>
        </p:spPr>
      </p:pic>
      <p:sp>
        <p:nvSpPr>
          <p:cNvPr id="284" name="Google Shape;28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285" name="Google Shape;285;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7"/>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7"/>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292" name="Google Shape;292;p17"/>
          <p:cNvSpPr/>
          <p:nvPr/>
        </p:nvSpPr>
        <p:spPr>
          <a:xfrm>
            <a:off x="381000" y="228600"/>
            <a:ext cx="8305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69FFFF"/>
                </a:solidFill>
                <a:latin typeface="Calibri"/>
                <a:ea typeface="Calibri"/>
                <a:cs typeface="Calibri"/>
                <a:sym typeface="Calibri"/>
              </a:rPr>
              <a:t>Summary SA node AP </a:t>
            </a:r>
            <a:endParaRPr/>
          </a:p>
        </p:txBody>
      </p:sp>
      <p:sp>
        <p:nvSpPr>
          <p:cNvPr id="293" name="Google Shape;293;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294" name="Google Shape;29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5" name="Google Shape;29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296" name="Google Shape;296;p17"/>
          <p:cNvSpPr/>
          <p:nvPr/>
        </p:nvSpPr>
        <p:spPr>
          <a:xfrm>
            <a:off x="2819400" y="457200"/>
            <a:ext cx="6629400" cy="51054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Self-excitation to cause AP- pacemaker</a:t>
            </a:r>
            <a:endParaRPr b="1" i="0" sz="1800" u="none" cap="none" strike="noStrike">
              <a:solidFill>
                <a:schemeClr val="dk1"/>
              </a:solidFill>
              <a:latin typeface="Calibri"/>
              <a:ea typeface="Calibri"/>
              <a:cs typeface="Calibri"/>
              <a:sym typeface="Calibri"/>
            </a:endParaRPr>
          </a:p>
          <a:p>
            <a:pPr indent="0" lvl="1" marL="114300" marR="0" rtl="1" algn="l">
              <a:lnSpc>
                <a:spcPct val="75000"/>
              </a:lnSpc>
              <a:spcBef>
                <a:spcPts val="18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1" marL="114300" marR="0" rtl="1"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Depolariza-tion </a:t>
            </a:r>
            <a:endParaRPr b="1" i="0" sz="1800" u="none" cap="none" strike="noStrike">
              <a:solidFill>
                <a:schemeClr val="dk1"/>
              </a:solidFill>
              <a:latin typeface="Calibri"/>
              <a:ea typeface="Calibri"/>
              <a:cs typeface="Calibri"/>
              <a:sym typeface="Calibri"/>
            </a:endParaRPr>
          </a:p>
          <a:p>
            <a:pPr indent="0" lvl="1" marL="114300" marR="0" rtl="1" algn="l">
              <a:lnSpc>
                <a:spcPct val="75000"/>
              </a:lnSpc>
              <a:spcBef>
                <a:spcPts val="18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Hyperpolar-ization</a:t>
            </a:r>
            <a:endParaRPr b="1" i="0" sz="1800" u="none" cap="none" strike="noStrike">
              <a:solidFill>
                <a:schemeClr val="dk1"/>
              </a:solidFill>
              <a:latin typeface="Calibri"/>
              <a:ea typeface="Calibri"/>
              <a:cs typeface="Calibri"/>
              <a:sym typeface="Calibri"/>
            </a:endParaRPr>
          </a:p>
          <a:p>
            <a:pPr indent="0" lvl="1" marL="114300" marR="0" rtl="1" algn="l">
              <a:lnSpc>
                <a:spcPct val="75000"/>
              </a:lnSpc>
              <a:spcBef>
                <a:spcPts val="18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drift of the “resting” potential to threshold</a:t>
            </a:r>
            <a:endParaRPr b="1" i="0" sz="1800" u="none" cap="none" strike="noStrike">
              <a:solidFill>
                <a:schemeClr val="dk1"/>
              </a:solidFill>
              <a:latin typeface="Calibri"/>
              <a:ea typeface="Calibri"/>
              <a:cs typeface="Calibri"/>
              <a:sym typeface="Calibri"/>
            </a:endParaRPr>
          </a:p>
          <a:p>
            <a:pPr indent="0" lvl="1" marL="114300" marR="0" rtl="1" algn="l">
              <a:lnSpc>
                <a:spcPct val="75000"/>
              </a:lnSpc>
              <a:spcBef>
                <a:spcPts val="18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p:txBody>
      </p:sp>
      <p:sp>
        <p:nvSpPr>
          <p:cNvPr id="297" name="Google Shape;297;p17"/>
          <p:cNvSpPr/>
          <p:nvPr/>
        </p:nvSpPr>
        <p:spPr>
          <a:xfrm>
            <a:off x="-533400" y="5085546"/>
            <a:ext cx="662940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69FFFF"/>
                </a:solidFill>
                <a:latin typeface="Calibri"/>
                <a:ea typeface="Calibri"/>
                <a:cs typeface="Calibri"/>
                <a:sym typeface="Calibri"/>
              </a:rPr>
              <a:t>This process continues indefinitely throughout a person’s life.</a:t>
            </a:r>
            <a:endParaRPr b="1" sz="2800">
              <a:solidFill>
                <a:srgbClr val="69FFFF"/>
              </a:solidFill>
              <a:latin typeface="Calibri"/>
              <a:ea typeface="Calibri"/>
              <a:cs typeface="Calibri"/>
              <a:sym typeface="Calibri"/>
            </a:endParaRPr>
          </a:p>
        </p:txBody>
      </p:sp>
      <p:pic>
        <p:nvPicPr>
          <p:cNvPr descr="What Is a 'Mild Heart Attack' (and Is It a Big Deal, or Not)? – Health  Essentials from Cleveland Clinic" id="298" name="Google Shape;298;p17"/>
          <p:cNvPicPr preferRelativeResize="0"/>
          <p:nvPr/>
        </p:nvPicPr>
        <p:blipFill rotWithShape="1">
          <a:blip r:embed="rId3">
            <a:alphaModFix/>
          </a:blip>
          <a:srcRect b="0" l="0" r="0" t="0"/>
          <a:stretch/>
        </p:blipFill>
        <p:spPr>
          <a:xfrm>
            <a:off x="5334000" y="2057400"/>
            <a:ext cx="2071550" cy="1433943"/>
          </a:xfrm>
          <a:prstGeom prst="rect">
            <a:avLst/>
          </a:prstGeom>
          <a:noFill/>
          <a:ln>
            <a:noFill/>
          </a:ln>
        </p:spPr>
      </p:pic>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8"/>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Calibri"/>
              <a:buNone/>
            </a:pPr>
            <a:r>
              <a:rPr lang="en-US"/>
              <a:t>Cardiac Action Potential, Animation</a:t>
            </a:r>
            <a:endParaRPr/>
          </a:p>
        </p:txBody>
      </p:sp>
      <p:sp>
        <p:nvSpPr>
          <p:cNvPr id="305" name="Google Shape;30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306" name="Google Shape;30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307" name="Google Shape;30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8" name="Google Shape;308;p18"/>
          <p:cNvSpPr/>
          <p:nvPr/>
        </p:nvSpPr>
        <p:spPr>
          <a:xfrm>
            <a:off x="3022345" y="4248834"/>
            <a:ext cx="30993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01FFFF"/>
                </a:solidFill>
                <a:latin typeface="Calibri"/>
                <a:ea typeface="Calibri"/>
                <a:cs typeface="Calibri"/>
                <a:sym typeface="Calibri"/>
                <a:hlinkClick r:id="rId3">
                  <a:extLst>
                    <a:ext uri="{A12FA001-AC4F-418D-AE19-62706E023703}">
                      <ahyp:hlinkClr val="tx"/>
                    </a:ext>
                  </a:extLst>
                </a:hlinkClick>
              </a:rPr>
              <a:t>https://youtu.be/v7Q9BrNfIpQ</a:t>
            </a:r>
            <a:endParaRPr sz="1800">
              <a:solidFill>
                <a:srgbClr val="01FFFF"/>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09" name="Google Shape;309;p18"/>
          <p:cNvPicPr preferRelativeResize="0"/>
          <p:nvPr/>
        </p:nvPicPr>
        <p:blipFill rotWithShape="1">
          <a:blip r:embed="rId4">
            <a:alphaModFix/>
          </a:blip>
          <a:srcRect b="26571" l="29583" r="7499" t="14814"/>
          <a:stretch/>
        </p:blipFill>
        <p:spPr>
          <a:xfrm>
            <a:off x="2576891" y="1752600"/>
            <a:ext cx="3926067" cy="2057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9"/>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9"/>
          <p:cNvSpPr txBox="1"/>
          <p:nvPr>
            <p:ph type="title"/>
          </p:nvPr>
        </p:nvSpPr>
        <p:spPr>
          <a:xfrm>
            <a:off x="457200" y="350838"/>
            <a:ext cx="8229600" cy="71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3600"/>
              <a:buFont typeface="Calibri"/>
              <a:buNone/>
            </a:pPr>
            <a:r>
              <a:rPr b="1" lang="en-US" sz="3600">
                <a:solidFill>
                  <a:srgbClr val="69FFFF"/>
                </a:solidFill>
              </a:rPr>
              <a:t>Atrioventricular (AV) Node</a:t>
            </a:r>
            <a:endParaRPr sz="3600">
              <a:solidFill>
                <a:srgbClr val="69FFFF"/>
              </a:solidFill>
            </a:endParaRPr>
          </a:p>
        </p:txBody>
      </p:sp>
      <p:sp>
        <p:nvSpPr>
          <p:cNvPr id="316" name="Google Shape;316;p19"/>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317" name="Google Shape;317;p19"/>
          <p:cNvSpPr/>
          <p:nvPr/>
        </p:nvSpPr>
        <p:spPr>
          <a:xfrm>
            <a:off x="609600" y="1828800"/>
            <a:ext cx="36576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A-V node is located in the </a:t>
            </a:r>
            <a:r>
              <a:rPr lang="en-US" sz="3200">
                <a:solidFill>
                  <a:srgbClr val="FFFF00"/>
                </a:solidFill>
                <a:latin typeface="Calibri"/>
                <a:ea typeface="Calibri"/>
                <a:cs typeface="Calibri"/>
                <a:sym typeface="Calibri"/>
              </a:rPr>
              <a:t>posterior wall of the right atrium </a:t>
            </a:r>
            <a:r>
              <a:rPr lang="en-US" sz="3200">
                <a:solidFill>
                  <a:schemeClr val="lt1"/>
                </a:solidFill>
                <a:latin typeface="Calibri"/>
                <a:ea typeface="Calibri"/>
                <a:cs typeface="Calibri"/>
                <a:sym typeface="Calibri"/>
              </a:rPr>
              <a:t>immediately behind the tricuspid valve</a:t>
            </a:r>
            <a:endParaRPr sz="3200">
              <a:solidFill>
                <a:schemeClr val="lt1"/>
              </a:solidFill>
              <a:latin typeface="Calibri"/>
              <a:ea typeface="Calibri"/>
              <a:cs typeface="Calibri"/>
              <a:sym typeface="Calibri"/>
            </a:endParaRPr>
          </a:p>
        </p:txBody>
      </p:sp>
      <p:pic>
        <p:nvPicPr>
          <p:cNvPr descr="image144.jpg" id="318" name="Google Shape;318;p19"/>
          <p:cNvPicPr preferRelativeResize="0"/>
          <p:nvPr/>
        </p:nvPicPr>
        <p:blipFill rotWithShape="1">
          <a:blip r:embed="rId3">
            <a:alphaModFix/>
          </a:blip>
          <a:srcRect b="0" l="0" r="0" t="0"/>
          <a:stretch/>
        </p:blipFill>
        <p:spPr>
          <a:xfrm>
            <a:off x="4572000" y="1368921"/>
            <a:ext cx="4387896" cy="4042310"/>
          </a:xfrm>
          <a:prstGeom prst="rect">
            <a:avLst/>
          </a:prstGeom>
          <a:noFill/>
          <a:ln>
            <a:noFill/>
          </a:ln>
        </p:spPr>
      </p:pic>
      <p:sp>
        <p:nvSpPr>
          <p:cNvPr id="319" name="Google Shape;31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320" name="Google Shape;32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1" name="Google Shape;32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322" name="Google Shape;322;p19"/>
          <p:cNvSpPr/>
          <p:nvPr/>
        </p:nvSpPr>
        <p:spPr>
          <a:xfrm>
            <a:off x="7924800" y="2514600"/>
            <a:ext cx="952330" cy="493524"/>
          </a:xfrm>
          <a:prstGeom prst="rect">
            <a:avLst/>
          </a:prstGeom>
          <a:noFill/>
          <a:ln cap="flat" cmpd="sng" w="25400">
            <a:solidFill>
              <a:srgbClr val="8A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69FFFF"/>
              </a:buClr>
              <a:buSzPts val="4000"/>
              <a:buFont typeface="Calibri"/>
              <a:buNone/>
            </a:pPr>
            <a:r>
              <a:rPr b="1" lang="en-US">
                <a:solidFill>
                  <a:srgbClr val="69FFFF"/>
                </a:solidFill>
              </a:rPr>
              <a:t>Objectives </a:t>
            </a:r>
            <a:endParaRPr b="1">
              <a:solidFill>
                <a:srgbClr val="69FFFF"/>
              </a:solidFill>
            </a:endParaRPr>
          </a:p>
        </p:txBody>
      </p:sp>
      <p:sp>
        <p:nvSpPr>
          <p:cNvPr id="100" name="Google Shape;100;p2"/>
          <p:cNvSpPr/>
          <p:nvPr/>
        </p:nvSpPr>
        <p:spPr>
          <a:xfrm>
            <a:off x="609600" y="1295400"/>
            <a:ext cx="8153400" cy="4191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400">
              <a:solidFill>
                <a:srgbClr val="69FFFF"/>
              </a:solidFill>
              <a:latin typeface="Arial"/>
              <a:ea typeface="Arial"/>
              <a:cs typeface="Arial"/>
              <a:sym typeface="Arial"/>
            </a:endParaRPr>
          </a:p>
        </p:txBody>
      </p:sp>
      <p:sp>
        <p:nvSpPr>
          <p:cNvPr id="101" name="Google Shape;101;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102" name="Google Shape;102;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3" name="Google Shape;10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104" name="Google Shape;104;p2"/>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2"/>
          <p:cNvSpPr/>
          <p:nvPr/>
        </p:nvSpPr>
        <p:spPr>
          <a:xfrm>
            <a:off x="609600" y="1184185"/>
            <a:ext cx="8077200" cy="452431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69FFFF"/>
              </a:buClr>
              <a:buSzPts val="2400"/>
              <a:buFont typeface="Arial"/>
              <a:buChar char="•"/>
            </a:pPr>
            <a:r>
              <a:rPr lang="en-US" sz="2400">
                <a:solidFill>
                  <a:srgbClr val="69FFFF"/>
                </a:solidFill>
                <a:latin typeface="Arial"/>
                <a:ea typeface="Arial"/>
                <a:cs typeface="Arial"/>
                <a:sym typeface="Arial"/>
              </a:rPr>
              <a:t>Know The Components of The Conducting System of The Heart, The  Conduction Velocities &amp; Spread of Cardiac Impulse Through The Heart</a:t>
            </a:r>
            <a:endParaRPr/>
          </a:p>
          <a:p>
            <a:pPr indent="-342900" lvl="0" marL="342900" marR="0" rtl="0" algn="just">
              <a:spcBef>
                <a:spcPts val="0"/>
              </a:spcBef>
              <a:spcAft>
                <a:spcPts val="0"/>
              </a:spcAft>
              <a:buClr>
                <a:srgbClr val="69FFFF"/>
              </a:buClr>
              <a:buSzPts val="2400"/>
              <a:buFont typeface="Arial"/>
              <a:buChar char="•"/>
            </a:pPr>
            <a:r>
              <a:rPr lang="en-US" sz="2400">
                <a:solidFill>
                  <a:srgbClr val="69FFFF"/>
                </a:solidFill>
                <a:latin typeface="Arial"/>
                <a:ea typeface="Arial"/>
                <a:cs typeface="Arial"/>
                <a:sym typeface="Arial"/>
              </a:rPr>
              <a:t>Understand Control of Excitation and Conduction in the Heart</a:t>
            </a:r>
            <a:endParaRPr/>
          </a:p>
          <a:p>
            <a:pPr indent="-342900" lvl="0" marL="342900" marR="0" rtl="0" algn="just">
              <a:spcBef>
                <a:spcPts val="0"/>
              </a:spcBef>
              <a:spcAft>
                <a:spcPts val="0"/>
              </a:spcAft>
              <a:buClr>
                <a:srgbClr val="69FFFF"/>
              </a:buClr>
              <a:buSzPts val="2400"/>
              <a:buFont typeface="Arial"/>
              <a:buChar char="•"/>
            </a:pPr>
            <a:r>
              <a:rPr lang="en-US" sz="2400">
                <a:solidFill>
                  <a:srgbClr val="69FFFF"/>
                </a:solidFill>
                <a:latin typeface="Arial"/>
                <a:ea typeface="Arial"/>
                <a:cs typeface="Arial"/>
                <a:sym typeface="Arial"/>
              </a:rPr>
              <a:t> Identify The Action Potential of The Pace Maker and The Differences Between Pace Maker Potential &amp; Action Potential of Myocardial Cells</a:t>
            </a:r>
            <a:endParaRPr/>
          </a:p>
          <a:p>
            <a:pPr indent="-342900" lvl="0" marL="342900" marR="0" rtl="0" algn="just">
              <a:spcBef>
                <a:spcPts val="0"/>
              </a:spcBef>
              <a:spcAft>
                <a:spcPts val="0"/>
              </a:spcAft>
              <a:buClr>
                <a:srgbClr val="69FFFF"/>
              </a:buClr>
              <a:buSzPts val="2400"/>
              <a:buFont typeface="Arial"/>
              <a:buChar char="•"/>
            </a:pPr>
            <a:r>
              <a:rPr lang="en-US" sz="2400">
                <a:solidFill>
                  <a:srgbClr val="69FFFF"/>
                </a:solidFill>
                <a:latin typeface="Arial"/>
                <a:ea typeface="Arial"/>
                <a:cs typeface="Arial"/>
                <a:sym typeface="Arial"/>
              </a:rPr>
              <a:t>Describe The Control Of Heart Rhythmicity and Impulse Conduction By The Cardiac Nerves, What is Latent and Abnormal Pacemakers</a:t>
            </a:r>
            <a:endParaRPr/>
          </a:p>
          <a:p>
            <a:pPr indent="-95250" lvl="0" marL="95250" marR="0" rtl="0" algn="just">
              <a:spcBef>
                <a:spcPts val="0"/>
              </a:spcBef>
              <a:spcAft>
                <a:spcPts val="0"/>
              </a:spcAft>
              <a:buNone/>
            </a:pPr>
            <a:r>
              <a:t/>
            </a:r>
            <a:endParaRPr sz="2400">
              <a:solidFill>
                <a:srgbClr val="69FFFF"/>
              </a:solidFill>
              <a:latin typeface="Arial"/>
              <a:ea typeface="Arial"/>
              <a:cs typeface="Arial"/>
              <a:sym typeface="Arial"/>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0"/>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20"/>
          <p:cNvSpPr txBox="1"/>
          <p:nvPr>
            <p:ph type="title"/>
          </p:nvPr>
        </p:nvSpPr>
        <p:spPr>
          <a:xfrm>
            <a:off x="533400" y="152400"/>
            <a:ext cx="8229600" cy="71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3200"/>
              <a:buFont typeface="Calibri"/>
              <a:buNone/>
            </a:pPr>
            <a:r>
              <a:rPr b="1" lang="en-US" sz="3200">
                <a:solidFill>
                  <a:srgbClr val="69FFFF"/>
                </a:solidFill>
              </a:rPr>
              <a:t>Atrioventricular Node and Delay of Impulse Conduction from the Atria to the Ventricle</a:t>
            </a:r>
            <a:endParaRPr sz="3200">
              <a:solidFill>
                <a:srgbClr val="69FFFF"/>
              </a:solidFill>
            </a:endParaRPr>
          </a:p>
        </p:txBody>
      </p:sp>
      <p:sp>
        <p:nvSpPr>
          <p:cNvPr id="330" name="Google Shape;330;p20"/>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pic>
        <p:nvPicPr>
          <p:cNvPr descr="image146.jpg" id="331" name="Google Shape;331;p20"/>
          <p:cNvPicPr preferRelativeResize="0"/>
          <p:nvPr/>
        </p:nvPicPr>
        <p:blipFill rotWithShape="1">
          <a:blip r:embed="rId3">
            <a:alphaModFix/>
          </a:blip>
          <a:srcRect b="0" l="0" r="0" t="0"/>
          <a:stretch/>
        </p:blipFill>
        <p:spPr>
          <a:xfrm>
            <a:off x="5791200" y="1295400"/>
            <a:ext cx="3154680" cy="3509937"/>
          </a:xfrm>
          <a:prstGeom prst="rect">
            <a:avLst/>
          </a:prstGeom>
          <a:noFill/>
          <a:ln>
            <a:noFill/>
          </a:ln>
        </p:spPr>
      </p:pic>
      <p:sp>
        <p:nvSpPr>
          <p:cNvPr id="332" name="Google Shape;33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333" name="Google Shape;33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4" name="Google Shape;334;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335" name="Google Shape;335;p20"/>
          <p:cNvSpPr/>
          <p:nvPr/>
        </p:nvSpPr>
        <p:spPr>
          <a:xfrm>
            <a:off x="304800" y="1295400"/>
            <a:ext cx="5410200" cy="51816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1" algn="l">
              <a:lnSpc>
                <a:spcPct val="7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a:p>
            <a:pPr indent="-127000" lvl="2" marL="228600" marR="0" rtl="0" algn="l">
              <a:lnSpc>
                <a:spcPct val="75000"/>
              </a:lnSpc>
              <a:spcBef>
                <a:spcPts val="180"/>
              </a:spcBef>
              <a:spcAft>
                <a:spcPts val="0"/>
              </a:spcAft>
              <a:buClr>
                <a:srgbClr val="FF0000"/>
              </a:buClr>
              <a:buSzPts val="2000"/>
              <a:buFont typeface="Calibri"/>
              <a:buChar char="•"/>
            </a:pPr>
            <a:r>
              <a:rPr b="0" i="0" lang="en-US" sz="2000" u="none" cap="none" strike="noStrike">
                <a:solidFill>
                  <a:srgbClr val="FF0000"/>
                </a:solidFill>
                <a:latin typeface="Calibri"/>
                <a:ea typeface="Calibri"/>
                <a:cs typeface="Calibri"/>
                <a:sym typeface="Calibri"/>
              </a:rPr>
              <a:t>Impulse originates in SA node</a:t>
            </a:r>
            <a:endParaRPr b="0" i="0" sz="2000" u="none" cap="none" strike="noStrike">
              <a:solidFill>
                <a:srgbClr val="FF0000"/>
              </a:solidFill>
              <a:latin typeface="Calibri"/>
              <a:ea typeface="Calibri"/>
              <a:cs typeface="Calibri"/>
              <a:sym typeface="Calibri"/>
            </a:endParaRPr>
          </a:p>
          <a:p>
            <a:pPr indent="0" lvl="1" marL="114300" marR="0" rtl="1"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1"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2</a:t>
            </a:r>
            <a:endParaRPr b="0" i="0" sz="1800" u="none" cap="none" strike="noStrike">
              <a:solidFill>
                <a:schemeClr val="dk1"/>
              </a:solidFill>
              <a:latin typeface="Calibri"/>
              <a:ea typeface="Calibri"/>
              <a:cs typeface="Calibri"/>
              <a:sym typeface="Calibri"/>
            </a:endParaRPr>
          </a:p>
          <a:p>
            <a:pPr indent="-114300" lvl="2" marL="228600" marR="0" rtl="0" algn="l">
              <a:lnSpc>
                <a:spcPct val="75000"/>
              </a:lnSpc>
              <a:spcBef>
                <a:spcPts val="180"/>
              </a:spcBef>
              <a:spcAft>
                <a:spcPts val="0"/>
              </a:spcAft>
              <a:buClr>
                <a:srgbClr val="FF0000"/>
              </a:buClr>
              <a:buSzPts val="1800"/>
              <a:buFont typeface="Calibri"/>
              <a:buChar char="•"/>
            </a:pPr>
            <a:r>
              <a:rPr b="0" i="0" lang="en-US" sz="1800" u="none" cap="none" strike="noStrike">
                <a:solidFill>
                  <a:srgbClr val="FF0000"/>
                </a:solidFill>
                <a:latin typeface="Calibri"/>
                <a:ea typeface="Calibri"/>
                <a:cs typeface="Calibri"/>
                <a:sym typeface="Calibri"/>
              </a:rPr>
              <a:t>Reaches AV node </a:t>
            </a:r>
            <a:r>
              <a:rPr b="1" i="0" lang="en-US" sz="1800" u="none" cap="none" strike="noStrike">
                <a:solidFill>
                  <a:srgbClr val="FF0000"/>
                </a:solidFill>
                <a:latin typeface="Calibri"/>
                <a:ea typeface="Calibri"/>
                <a:cs typeface="Calibri"/>
                <a:sym typeface="Calibri"/>
              </a:rPr>
              <a:t>0.03</a:t>
            </a:r>
            <a:r>
              <a:rPr b="0" i="0" lang="en-US" sz="1800" u="none" cap="none" strike="noStrike">
                <a:solidFill>
                  <a:srgbClr val="FF0000"/>
                </a:solidFill>
                <a:latin typeface="Calibri"/>
                <a:ea typeface="Calibri"/>
                <a:cs typeface="Calibri"/>
                <a:sym typeface="Calibri"/>
              </a:rPr>
              <a:t> sec after its origin</a:t>
            </a:r>
            <a:endParaRPr b="0" i="0" sz="1800" u="none" cap="none" strike="noStrike">
              <a:solidFill>
                <a:srgbClr val="FF0000"/>
              </a:solidFill>
              <a:latin typeface="Calibri"/>
              <a:ea typeface="Calibri"/>
              <a:cs typeface="Calibri"/>
              <a:sym typeface="Calibri"/>
            </a:endParaRPr>
          </a:p>
          <a:p>
            <a:pPr indent="0" lvl="1" marL="114300" marR="0" rtl="1"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1"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3</a:t>
            </a:r>
            <a:endParaRPr b="0" i="0" sz="1800" u="none" cap="none" strike="noStrike">
              <a:solidFill>
                <a:schemeClr val="dk1"/>
              </a:solidFill>
              <a:latin typeface="Calibri"/>
              <a:ea typeface="Calibri"/>
              <a:cs typeface="Calibri"/>
              <a:sym typeface="Calibri"/>
            </a:endParaRPr>
          </a:p>
          <a:p>
            <a:pPr indent="-127000" lvl="2" marL="228600" marR="0" rtl="0" algn="l">
              <a:lnSpc>
                <a:spcPct val="75000"/>
              </a:lnSpc>
              <a:spcBef>
                <a:spcPts val="180"/>
              </a:spcBef>
              <a:spcAft>
                <a:spcPts val="0"/>
              </a:spcAft>
              <a:buClr>
                <a:srgbClr val="FF0000"/>
              </a:buClr>
              <a:buSzPts val="2000"/>
              <a:buFont typeface="Calibri"/>
              <a:buChar char="•"/>
            </a:pPr>
            <a:r>
              <a:rPr b="0" i="0" lang="en-US" sz="2000" u="none" cap="none" strike="noStrike">
                <a:solidFill>
                  <a:srgbClr val="FF0000"/>
                </a:solidFill>
                <a:latin typeface="Calibri"/>
                <a:ea typeface="Calibri"/>
                <a:cs typeface="Calibri"/>
                <a:sym typeface="Calibri"/>
              </a:rPr>
              <a:t>Delay of </a:t>
            </a:r>
            <a:r>
              <a:rPr b="1" i="0" lang="en-US" sz="2000" u="none" cap="none" strike="noStrike">
                <a:solidFill>
                  <a:srgbClr val="FF0000"/>
                </a:solidFill>
                <a:latin typeface="Calibri"/>
                <a:ea typeface="Calibri"/>
                <a:cs typeface="Calibri"/>
                <a:sym typeface="Calibri"/>
              </a:rPr>
              <a:t>0.09</a:t>
            </a:r>
            <a:r>
              <a:rPr b="0" i="0" lang="en-US" sz="2000" u="none" cap="none" strike="noStrike">
                <a:solidFill>
                  <a:srgbClr val="FF0000"/>
                </a:solidFill>
                <a:latin typeface="Calibri"/>
                <a:ea typeface="Calibri"/>
                <a:cs typeface="Calibri"/>
                <a:sym typeface="Calibri"/>
              </a:rPr>
              <a:t> sec in A-V node </a:t>
            </a:r>
            <a:endParaRPr b="0" i="0" sz="2000" u="none" cap="none" strike="noStrike">
              <a:solidFill>
                <a:srgbClr val="FF0000"/>
              </a:solidFill>
              <a:latin typeface="Calibri"/>
              <a:ea typeface="Calibri"/>
              <a:cs typeface="Calibri"/>
              <a:sym typeface="Calibri"/>
            </a:endParaRPr>
          </a:p>
          <a:p>
            <a:pPr indent="0" lvl="1" marL="114300" marR="0" rtl="1"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1"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4</a:t>
            </a:r>
            <a:endParaRPr b="0" i="0" sz="1800" u="none" cap="none" strike="noStrike">
              <a:solidFill>
                <a:schemeClr val="dk1"/>
              </a:solidFill>
              <a:latin typeface="Calibri"/>
              <a:ea typeface="Calibri"/>
              <a:cs typeface="Calibri"/>
              <a:sym typeface="Calibri"/>
            </a:endParaRPr>
          </a:p>
          <a:p>
            <a:pPr indent="-127000" lvl="2" marL="228600" marR="0" rtl="0" algn="l">
              <a:lnSpc>
                <a:spcPct val="75000"/>
              </a:lnSpc>
              <a:spcBef>
                <a:spcPts val="180"/>
              </a:spcBef>
              <a:spcAft>
                <a:spcPts val="0"/>
              </a:spcAft>
              <a:buClr>
                <a:srgbClr val="FF0000"/>
              </a:buClr>
              <a:buSzPts val="2000"/>
              <a:buFont typeface="Calibri"/>
              <a:buChar char="•"/>
            </a:pPr>
            <a:r>
              <a:rPr b="0" i="0" lang="en-US" sz="2000" u="none" cap="none" strike="noStrike">
                <a:solidFill>
                  <a:srgbClr val="FF0000"/>
                </a:solidFill>
                <a:latin typeface="Calibri"/>
                <a:ea typeface="Calibri"/>
                <a:cs typeface="Calibri"/>
                <a:sym typeface="Calibri"/>
              </a:rPr>
              <a:t>Enters A-V bundle, passes into ventricles. </a:t>
            </a:r>
            <a:endParaRPr b="0" i="0" sz="2000" u="none" cap="none" strike="noStrike">
              <a:solidFill>
                <a:srgbClr val="FF0000"/>
              </a:solidFill>
              <a:latin typeface="Calibri"/>
              <a:ea typeface="Calibri"/>
              <a:cs typeface="Calibri"/>
              <a:sym typeface="Calibri"/>
            </a:endParaRPr>
          </a:p>
          <a:p>
            <a:pPr indent="0" lvl="1" marL="114300" marR="0" rtl="1"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1" algn="l">
              <a:lnSpc>
                <a:spcPct val="75000"/>
              </a:lnSpc>
              <a:spcBef>
                <a:spcPts val="18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5</a:t>
            </a:r>
            <a:endParaRPr b="0" i="0" sz="1800" u="none" cap="none" strike="noStrike">
              <a:solidFill>
                <a:schemeClr val="dk1"/>
              </a:solidFill>
              <a:latin typeface="Calibri"/>
              <a:ea typeface="Calibri"/>
              <a:cs typeface="Calibri"/>
              <a:sym typeface="Calibri"/>
            </a:endParaRPr>
          </a:p>
          <a:p>
            <a:pPr indent="-127000" lvl="2" marL="228600" marR="0" rtl="0" algn="l">
              <a:lnSpc>
                <a:spcPct val="75000"/>
              </a:lnSpc>
              <a:spcBef>
                <a:spcPts val="180"/>
              </a:spcBef>
              <a:spcAft>
                <a:spcPts val="0"/>
              </a:spcAft>
              <a:buClr>
                <a:srgbClr val="FF0000"/>
              </a:buClr>
              <a:buSzPts val="2000"/>
              <a:buFont typeface="Calibri"/>
              <a:buChar char="•"/>
            </a:pPr>
            <a:r>
              <a:rPr b="0" i="0" lang="en-US" sz="2000" u="none" cap="none" strike="noStrike">
                <a:solidFill>
                  <a:srgbClr val="FF0000"/>
                </a:solidFill>
                <a:latin typeface="Calibri"/>
                <a:ea typeface="Calibri"/>
                <a:cs typeface="Calibri"/>
                <a:sym typeface="Calibri"/>
              </a:rPr>
              <a:t>Delay of </a:t>
            </a:r>
            <a:r>
              <a:rPr b="1" i="0" lang="en-US" sz="2000" u="none" cap="none" strike="noStrike">
                <a:solidFill>
                  <a:srgbClr val="FF0000"/>
                </a:solidFill>
                <a:latin typeface="Calibri"/>
                <a:ea typeface="Calibri"/>
                <a:cs typeface="Calibri"/>
                <a:sym typeface="Calibri"/>
              </a:rPr>
              <a:t>0.04</a:t>
            </a:r>
            <a:r>
              <a:rPr b="0" i="0" lang="en-US" sz="2000" u="none" cap="none" strike="noStrike">
                <a:solidFill>
                  <a:srgbClr val="FF0000"/>
                </a:solidFill>
                <a:latin typeface="Calibri"/>
                <a:ea typeface="Calibri"/>
                <a:cs typeface="Calibri"/>
                <a:sym typeface="Calibri"/>
              </a:rPr>
              <a:t> sec occurs in A-V bundle</a:t>
            </a:r>
            <a:endParaRPr b="0" i="0" sz="2000" u="none" cap="none" strike="noStrike">
              <a:solidFill>
                <a:srgbClr val="FF0000"/>
              </a:solidFill>
              <a:latin typeface="Calibri"/>
              <a:ea typeface="Calibri"/>
              <a:cs typeface="Calibri"/>
              <a:sym typeface="Calibri"/>
            </a:endParaRPr>
          </a:p>
          <a:p>
            <a:pPr indent="0" lvl="1" marL="114300" marR="0" rtl="1" algn="l">
              <a:lnSpc>
                <a:spcPct val="75000"/>
              </a:lnSpc>
              <a:spcBef>
                <a:spcPts val="20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1" marL="114300" marR="0" rtl="1" algn="l">
              <a:lnSpc>
                <a:spcPct val="75000"/>
              </a:lnSpc>
              <a:spcBef>
                <a:spcPts val="18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27000" lvl="2" marL="228600" marR="0" rtl="0" algn="l">
              <a:lnSpc>
                <a:spcPct val="75000"/>
              </a:lnSpc>
              <a:spcBef>
                <a:spcPts val="180"/>
              </a:spcBef>
              <a:spcAft>
                <a:spcPts val="0"/>
              </a:spcAft>
              <a:buClr>
                <a:srgbClr val="FF0000"/>
              </a:buClr>
              <a:buSzPts val="2000"/>
              <a:buFont typeface="Calibri"/>
              <a:buChar char="•"/>
            </a:pPr>
            <a:r>
              <a:rPr b="0" i="0" lang="en-US" sz="2000" u="none" cap="none" strike="noStrike">
                <a:solidFill>
                  <a:srgbClr val="FF0000"/>
                </a:solidFill>
                <a:latin typeface="Calibri"/>
                <a:ea typeface="Calibri"/>
                <a:cs typeface="Calibri"/>
                <a:sym typeface="Calibri"/>
              </a:rPr>
              <a:t>Total delay of </a:t>
            </a:r>
            <a:r>
              <a:rPr b="1" i="0" lang="en-US" sz="2000" u="none" cap="none" strike="noStrike">
                <a:solidFill>
                  <a:srgbClr val="FF0000"/>
                </a:solidFill>
                <a:latin typeface="Calibri"/>
                <a:ea typeface="Calibri"/>
                <a:cs typeface="Calibri"/>
                <a:sym typeface="Calibri"/>
              </a:rPr>
              <a:t>0.16 sec</a:t>
            </a:r>
            <a:endParaRPr b="0" i="0" sz="2000" u="none" cap="none" strike="noStrike">
              <a:solidFill>
                <a:srgbClr val="FF0000"/>
              </a:solidFill>
              <a:latin typeface="Calibri"/>
              <a:ea typeface="Calibri"/>
              <a:cs typeface="Calibri"/>
              <a:sym typeface="Calibri"/>
            </a:endParaRPr>
          </a:p>
        </p:txBody>
      </p:sp>
      <p:sp>
        <p:nvSpPr>
          <p:cNvPr id="336" name="Google Shape;336;p20"/>
          <p:cNvSpPr/>
          <p:nvPr/>
        </p:nvSpPr>
        <p:spPr>
          <a:xfrm>
            <a:off x="5791200" y="4919008"/>
            <a:ext cx="3124200" cy="1200329"/>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slow conduction in penetrating A-V bundle fibers is caused by </a:t>
            </a:r>
            <a:r>
              <a:rPr lang="en-US" sz="1800" u="sng">
                <a:solidFill>
                  <a:srgbClr val="FF0000"/>
                </a:solidFill>
                <a:latin typeface="Calibri"/>
                <a:ea typeface="Calibri"/>
                <a:cs typeface="Calibri"/>
                <a:sym typeface="Calibri"/>
              </a:rPr>
              <a:t>diminished numbers of gap junctions between cells</a:t>
            </a:r>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1"/>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21"/>
          <p:cNvSpPr txBox="1"/>
          <p:nvPr>
            <p:ph type="title"/>
          </p:nvPr>
        </p:nvSpPr>
        <p:spPr>
          <a:xfrm>
            <a:off x="282659" y="129215"/>
            <a:ext cx="8610600" cy="7159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69FFFF"/>
              </a:buClr>
              <a:buSzPts val="3200"/>
              <a:buFont typeface="Calibri"/>
              <a:buNone/>
            </a:pPr>
            <a:r>
              <a:rPr b="1" lang="en-US" sz="3200">
                <a:solidFill>
                  <a:srgbClr val="69FFFF"/>
                </a:solidFill>
              </a:rPr>
              <a:t>Transmission in Ventricular Purkinje System</a:t>
            </a:r>
            <a:endParaRPr sz="3200">
              <a:solidFill>
                <a:srgbClr val="69FFFF"/>
              </a:solidFill>
            </a:endParaRPr>
          </a:p>
        </p:txBody>
      </p:sp>
      <p:sp>
        <p:nvSpPr>
          <p:cNvPr id="343" name="Google Shape;343;p21"/>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344" name="Google Shape;344;p21"/>
          <p:cNvSpPr/>
          <p:nvPr/>
        </p:nvSpPr>
        <p:spPr>
          <a:xfrm>
            <a:off x="427120" y="845177"/>
            <a:ext cx="8412079"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69FFFF"/>
                </a:solidFill>
                <a:latin typeface="Calibri"/>
                <a:ea typeface="Calibri"/>
                <a:cs typeface="Calibri"/>
                <a:sym typeface="Calibri"/>
              </a:rPr>
              <a:t>Purkinje fibers</a:t>
            </a:r>
            <a:endParaRPr/>
          </a:p>
          <a:p>
            <a:pPr indent="0" lvl="0" marL="0" marR="0" rtl="0" algn="l">
              <a:spcBef>
                <a:spcPts val="0"/>
              </a:spcBef>
              <a:spcAft>
                <a:spcPts val="0"/>
              </a:spcAft>
              <a:buNone/>
            </a:pPr>
            <a:r>
              <a:t/>
            </a:r>
            <a:endParaRPr sz="2800">
              <a:solidFill>
                <a:srgbClr val="69FFFF"/>
              </a:solidFill>
              <a:latin typeface="Calibri"/>
              <a:ea typeface="Calibri"/>
              <a:cs typeface="Calibri"/>
              <a:sym typeface="Calibri"/>
            </a:endParaRPr>
          </a:p>
          <a:p>
            <a:pPr indent="-177800" lvl="0" marL="0" marR="0" rtl="0" algn="l">
              <a:spcBef>
                <a:spcPts val="0"/>
              </a:spcBef>
              <a:spcAft>
                <a:spcPts val="0"/>
              </a:spcAft>
              <a:buClr>
                <a:schemeClr val="lt1"/>
              </a:buClr>
              <a:buSzPts val="2800"/>
              <a:buFont typeface="Noto Sans Symbols"/>
              <a:buChar char="❖"/>
            </a:pPr>
            <a:r>
              <a:rPr lang="en-US" sz="2800">
                <a:solidFill>
                  <a:schemeClr val="lt1"/>
                </a:solidFill>
                <a:latin typeface="Calibri"/>
                <a:ea typeface="Calibri"/>
                <a:cs typeface="Calibri"/>
                <a:sym typeface="Calibri"/>
              </a:rPr>
              <a:t>very large fibers</a:t>
            </a:r>
            <a:endParaRPr/>
          </a:p>
          <a:p>
            <a:pPr indent="-177800" lvl="0" marL="0" marR="0" rtl="0" algn="l">
              <a:spcBef>
                <a:spcPts val="0"/>
              </a:spcBef>
              <a:spcAft>
                <a:spcPts val="0"/>
              </a:spcAft>
              <a:buClr>
                <a:schemeClr val="lt1"/>
              </a:buClr>
              <a:buSzPts val="2800"/>
              <a:buFont typeface="Noto Sans Symbols"/>
              <a:buChar char="❖"/>
            </a:pPr>
            <a:r>
              <a:rPr lang="en-US" sz="2800">
                <a:solidFill>
                  <a:schemeClr val="lt1"/>
                </a:solidFill>
                <a:latin typeface="Calibri"/>
                <a:ea typeface="Calibri"/>
                <a:cs typeface="Calibri"/>
                <a:sym typeface="Calibri"/>
              </a:rPr>
              <a:t>Transmit APs at a velocity of </a:t>
            </a:r>
            <a:r>
              <a:rPr b="1" lang="en-US" sz="2800">
                <a:solidFill>
                  <a:srgbClr val="FFFF00"/>
                </a:solidFill>
                <a:latin typeface="Calibri"/>
                <a:ea typeface="Calibri"/>
                <a:cs typeface="Calibri"/>
                <a:sym typeface="Calibri"/>
              </a:rPr>
              <a:t>1.5 - 4.0 m/sec</a:t>
            </a:r>
            <a:r>
              <a:rPr lang="en-US" sz="2800">
                <a:solidFill>
                  <a:srgbClr val="FFFF00"/>
                </a:solidFill>
                <a:latin typeface="Calibri"/>
                <a:ea typeface="Calibri"/>
                <a:cs typeface="Calibri"/>
                <a:sym typeface="Calibri"/>
              </a:rPr>
              <a:t> </a:t>
            </a:r>
            <a:r>
              <a:rPr lang="en-US" sz="2800">
                <a:solidFill>
                  <a:schemeClr val="lt1"/>
                </a:solidFill>
                <a:latin typeface="Calibri"/>
                <a:ea typeface="Calibri"/>
                <a:cs typeface="Calibri"/>
                <a:sym typeface="Calibri"/>
              </a:rPr>
              <a:t>(</a:t>
            </a:r>
            <a:r>
              <a:rPr lang="en-US" sz="2800">
                <a:solidFill>
                  <a:srgbClr val="69FFFF"/>
                </a:solidFill>
                <a:latin typeface="Calibri"/>
                <a:ea typeface="Calibri"/>
                <a:cs typeface="Calibri"/>
                <a:sym typeface="Calibri"/>
              </a:rPr>
              <a:t>6 times that of ventricular muscle</a:t>
            </a:r>
            <a:r>
              <a:rPr lang="en-US" sz="2800">
                <a:solidFill>
                  <a:schemeClr val="lt1"/>
                </a:solidFill>
                <a:latin typeface="Calibri"/>
                <a:ea typeface="Calibri"/>
                <a:cs typeface="Calibri"/>
                <a:sym typeface="Calibri"/>
              </a:rPr>
              <a:t>).</a:t>
            </a:r>
            <a:endParaRPr/>
          </a:p>
          <a:p>
            <a:pPr indent="-177800" lvl="0" marL="0" marR="0" rtl="0" algn="l">
              <a:spcBef>
                <a:spcPts val="0"/>
              </a:spcBef>
              <a:spcAft>
                <a:spcPts val="0"/>
              </a:spcAft>
              <a:buClr>
                <a:schemeClr val="lt1"/>
              </a:buClr>
              <a:buSzPts val="2800"/>
              <a:buFont typeface="Noto Sans Symbols"/>
              <a:buChar char="❖"/>
            </a:pPr>
            <a:r>
              <a:rPr lang="en-US" sz="2800">
                <a:solidFill>
                  <a:schemeClr val="lt1"/>
                </a:solidFill>
                <a:latin typeface="Calibri"/>
                <a:ea typeface="Calibri"/>
                <a:cs typeface="Calibri"/>
                <a:sym typeface="Calibri"/>
              </a:rPr>
              <a:t>Allows instant transmission of cardiac impulse throughout entire ventricular muscle.</a:t>
            </a:r>
            <a:endParaRPr/>
          </a:p>
          <a:p>
            <a:pPr indent="-177800" lvl="0" marL="0" marR="0" rtl="0" algn="l">
              <a:spcBef>
                <a:spcPts val="0"/>
              </a:spcBef>
              <a:spcAft>
                <a:spcPts val="0"/>
              </a:spcAft>
              <a:buClr>
                <a:srgbClr val="69FFFF"/>
              </a:buClr>
              <a:buSzPts val="2800"/>
              <a:buFont typeface="Noto Sans Symbols"/>
              <a:buChar char="❖"/>
            </a:pPr>
            <a:r>
              <a:rPr lang="en-US" sz="2800">
                <a:solidFill>
                  <a:srgbClr val="69FFFF"/>
                </a:solidFill>
                <a:latin typeface="Calibri"/>
                <a:ea typeface="Calibri"/>
                <a:cs typeface="Calibri"/>
                <a:sym typeface="Calibri"/>
              </a:rPr>
              <a:t>Rapid transmission is  caused by a high level of</a:t>
            </a:r>
            <a:endParaRPr/>
          </a:p>
          <a:p>
            <a:pPr indent="0" lvl="0" marL="0" marR="0" rtl="0" algn="l">
              <a:spcBef>
                <a:spcPts val="0"/>
              </a:spcBef>
              <a:spcAft>
                <a:spcPts val="0"/>
              </a:spcAft>
              <a:buNone/>
            </a:pPr>
            <a:r>
              <a:rPr lang="en-US" sz="2800">
                <a:solidFill>
                  <a:srgbClr val="69FFFF"/>
                </a:solidFill>
                <a:latin typeface="Calibri"/>
                <a:ea typeface="Calibri"/>
                <a:cs typeface="Calibri"/>
                <a:sym typeface="Calibri"/>
              </a:rPr>
              <a:t>permeability of gap junctions</a:t>
            </a:r>
            <a:endParaRPr sz="2800">
              <a:solidFill>
                <a:srgbClr val="69FFFF"/>
              </a:solidFill>
              <a:latin typeface="Calibri"/>
              <a:ea typeface="Calibri"/>
              <a:cs typeface="Calibri"/>
              <a:sym typeface="Calibri"/>
            </a:endParaRPr>
          </a:p>
          <a:p>
            <a:pPr indent="0" lvl="0" marL="0" marR="0" rtl="0" algn="l">
              <a:spcBef>
                <a:spcPts val="0"/>
              </a:spcBef>
              <a:spcAft>
                <a:spcPts val="0"/>
              </a:spcAft>
              <a:buClr>
                <a:schemeClr val="dk1"/>
              </a:buClr>
              <a:buSzPts val="2800"/>
              <a:buFont typeface="Noto Sans Symbols"/>
              <a:buNone/>
            </a:pPr>
            <a:r>
              <a:t/>
            </a:r>
            <a:endParaRPr sz="2800">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2800"/>
              <a:buFont typeface="Noto Sans Symbols"/>
              <a:buNone/>
            </a:pPr>
            <a:r>
              <a:t/>
            </a:r>
            <a:endParaRPr sz="2800">
              <a:solidFill>
                <a:schemeClr val="lt1"/>
              </a:solidFill>
              <a:latin typeface="Calibri"/>
              <a:ea typeface="Calibri"/>
              <a:cs typeface="Calibri"/>
              <a:sym typeface="Calibri"/>
            </a:endParaRPr>
          </a:p>
        </p:txBody>
      </p:sp>
      <p:sp>
        <p:nvSpPr>
          <p:cNvPr id="345" name="Google Shape;34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346" name="Google Shape;34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7" name="Google Shape;34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descr="ÙØªÙØ¬Ø© Ø¨Ø­Ø« Ø§ÙØµÙØ± Ø¹Ù âªPurkinje fibersâ¬â" id="348" name="Google Shape;348;p21"/>
          <p:cNvSpPr/>
          <p:nvPr/>
        </p:nvSpPr>
        <p:spPr>
          <a:xfrm>
            <a:off x="8923338"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ÙØªÙØ¬Ø© Ø¨Ø­Ø« Ø§ÙØµÙØ± Ø¹Ù âªPurkinje fibersâ¬â" id="349" name="Google Shape;349;p21"/>
          <p:cNvSpPr/>
          <p:nvPr/>
        </p:nvSpPr>
        <p:spPr>
          <a:xfrm>
            <a:off x="8923338"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ÙØªÙØ¬Ø© Ø¨Ø­Ø« Ø§ÙØµÙØ± Ø¹Ù âªPurkinje fibersâ¬â" id="350" name="Google Shape;350;p21"/>
          <p:cNvSpPr/>
          <p:nvPr/>
        </p:nvSpPr>
        <p:spPr>
          <a:xfrm>
            <a:off x="8923338"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ÙØªÙØ¬Ø© Ø¨Ø­Ø« Ø§ÙØµÙØ± Ø¹Ù âªPurkinje fibersâ¬â" id="351" name="Google Shape;351;p21"/>
          <p:cNvSpPr/>
          <p:nvPr/>
        </p:nvSpPr>
        <p:spPr>
          <a:xfrm>
            <a:off x="8923338"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2"/>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22"/>
          <p:cNvSpPr txBox="1"/>
          <p:nvPr>
            <p:ph type="title"/>
          </p:nvPr>
        </p:nvSpPr>
        <p:spPr>
          <a:xfrm>
            <a:off x="533400" y="457200"/>
            <a:ext cx="8229600" cy="71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3600"/>
              <a:buFont typeface="Calibri"/>
              <a:buNone/>
            </a:pPr>
            <a:r>
              <a:rPr b="1" lang="en-US" sz="3600">
                <a:solidFill>
                  <a:srgbClr val="69FFFF"/>
                </a:solidFill>
              </a:rPr>
              <a:t>One-Way Conduction Through A-V Bundle</a:t>
            </a:r>
            <a:endParaRPr sz="3600">
              <a:solidFill>
                <a:srgbClr val="69FFFF"/>
              </a:solidFill>
            </a:endParaRPr>
          </a:p>
        </p:txBody>
      </p:sp>
      <p:sp>
        <p:nvSpPr>
          <p:cNvPr id="358" name="Google Shape;358;p22"/>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359" name="Google Shape;359;p22"/>
          <p:cNvSpPr/>
          <p:nvPr/>
        </p:nvSpPr>
        <p:spPr>
          <a:xfrm>
            <a:off x="685800" y="1447800"/>
            <a:ext cx="8077200" cy="3539430"/>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lt1"/>
              </a:buClr>
              <a:buSzPts val="3200"/>
              <a:buFont typeface="Noto Sans Symbols"/>
              <a:buChar char="❖"/>
            </a:pPr>
            <a:r>
              <a:rPr lang="en-US" sz="3200">
                <a:solidFill>
                  <a:schemeClr val="lt1"/>
                </a:solidFill>
                <a:latin typeface="Calibri"/>
                <a:ea typeface="Calibri"/>
                <a:cs typeface="Calibri"/>
                <a:sym typeface="Calibri"/>
              </a:rPr>
              <a:t>Is a </a:t>
            </a:r>
            <a:r>
              <a:rPr lang="en-US" sz="3200">
                <a:solidFill>
                  <a:srgbClr val="69FFFF"/>
                </a:solidFill>
                <a:latin typeface="Calibri"/>
                <a:ea typeface="Calibri"/>
                <a:cs typeface="Calibri"/>
                <a:sym typeface="Calibri"/>
              </a:rPr>
              <a:t>characteristic of the A-V bundle</a:t>
            </a:r>
            <a:endParaRPr/>
          </a:p>
          <a:p>
            <a:pPr indent="-203200" lvl="0" marL="0" marR="0" rtl="0" algn="l">
              <a:spcBef>
                <a:spcPts val="0"/>
              </a:spcBef>
              <a:spcAft>
                <a:spcPts val="0"/>
              </a:spcAft>
              <a:buClr>
                <a:schemeClr val="lt1"/>
              </a:buClr>
              <a:buSzPts val="3200"/>
              <a:buFont typeface="Noto Sans Symbols"/>
              <a:buChar char="❖"/>
            </a:pPr>
            <a:r>
              <a:rPr lang="en-US" sz="3200">
                <a:solidFill>
                  <a:schemeClr val="lt1"/>
                </a:solidFill>
                <a:latin typeface="Calibri"/>
                <a:ea typeface="Calibri"/>
                <a:cs typeface="Calibri"/>
                <a:sym typeface="Calibri"/>
              </a:rPr>
              <a:t>Allows only </a:t>
            </a:r>
            <a:r>
              <a:rPr lang="en-US" sz="3200">
                <a:solidFill>
                  <a:srgbClr val="69FFFF"/>
                </a:solidFill>
                <a:latin typeface="Calibri"/>
                <a:ea typeface="Calibri"/>
                <a:cs typeface="Calibri"/>
                <a:sym typeface="Calibri"/>
              </a:rPr>
              <a:t>forward conduction </a:t>
            </a:r>
            <a:r>
              <a:rPr lang="en-US" sz="3200">
                <a:solidFill>
                  <a:schemeClr val="lt1"/>
                </a:solidFill>
                <a:latin typeface="Calibri"/>
                <a:ea typeface="Calibri"/>
                <a:cs typeface="Calibri"/>
                <a:sym typeface="Calibri"/>
              </a:rPr>
              <a:t>from atria to ventricles.</a:t>
            </a:r>
            <a:endParaRPr/>
          </a:p>
          <a:p>
            <a:pPr indent="-203200" lvl="0" marL="0" marR="0" rtl="0" algn="l">
              <a:spcBef>
                <a:spcPts val="0"/>
              </a:spcBef>
              <a:spcAft>
                <a:spcPts val="0"/>
              </a:spcAft>
              <a:buClr>
                <a:schemeClr val="lt1"/>
              </a:buClr>
              <a:buSzPts val="3200"/>
              <a:buFont typeface="Noto Sans Symbols"/>
              <a:buChar char="❖"/>
            </a:pPr>
            <a:r>
              <a:rPr lang="en-US" sz="3200">
                <a:solidFill>
                  <a:schemeClr val="lt1"/>
                </a:solidFill>
                <a:latin typeface="Calibri"/>
                <a:ea typeface="Calibri"/>
                <a:cs typeface="Calibri"/>
                <a:sym typeface="Calibri"/>
              </a:rPr>
              <a:t>Atrial muscle is separated from ventricular muscle by a </a:t>
            </a:r>
            <a:r>
              <a:rPr lang="en-US" sz="3200">
                <a:solidFill>
                  <a:srgbClr val="69FFFF"/>
                </a:solidFill>
                <a:latin typeface="Calibri"/>
                <a:ea typeface="Calibri"/>
                <a:cs typeface="Calibri"/>
                <a:sym typeface="Calibri"/>
              </a:rPr>
              <a:t>continuous fibrous barrier </a:t>
            </a:r>
            <a:r>
              <a:rPr lang="en-US" sz="3200">
                <a:solidFill>
                  <a:schemeClr val="lt1"/>
                </a:solidFill>
                <a:latin typeface="Calibri"/>
                <a:ea typeface="Calibri"/>
                <a:cs typeface="Calibri"/>
                <a:sym typeface="Calibri"/>
              </a:rPr>
              <a:t>except at A-V bundle, allowing only forward conduction through the A-V bundle itself. </a:t>
            </a:r>
            <a:endParaRPr/>
          </a:p>
        </p:txBody>
      </p:sp>
      <p:sp>
        <p:nvSpPr>
          <p:cNvPr id="360" name="Google Shape;36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361" name="Google Shape;36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2" name="Google Shape;36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3"/>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23"/>
          <p:cNvSpPr txBox="1"/>
          <p:nvPr>
            <p:ph type="title"/>
          </p:nvPr>
        </p:nvSpPr>
        <p:spPr>
          <a:xfrm>
            <a:off x="533400" y="457200"/>
            <a:ext cx="8229600" cy="7159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69FFFF"/>
              </a:buClr>
              <a:buSzPts val="3600"/>
              <a:buFont typeface="Calibri"/>
              <a:buNone/>
            </a:pPr>
            <a:r>
              <a:rPr b="1" lang="en-US" sz="3600">
                <a:solidFill>
                  <a:srgbClr val="69FFFF"/>
                </a:solidFill>
              </a:rPr>
              <a:t>Transmission of the Cardiac Impulse in the Ventricular Muscle</a:t>
            </a:r>
            <a:endParaRPr sz="3600">
              <a:solidFill>
                <a:srgbClr val="69FFFF"/>
              </a:solidFill>
            </a:endParaRPr>
          </a:p>
        </p:txBody>
      </p:sp>
      <p:sp>
        <p:nvSpPr>
          <p:cNvPr id="369" name="Google Shape;369;p23"/>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370" name="Google Shape;370;p23"/>
          <p:cNvSpPr/>
          <p:nvPr/>
        </p:nvSpPr>
        <p:spPr>
          <a:xfrm>
            <a:off x="1371600" y="2286000"/>
            <a:ext cx="6705600" cy="2246769"/>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lt1"/>
              </a:buClr>
              <a:buSzPts val="2800"/>
              <a:buFont typeface="Noto Sans Symbols"/>
              <a:buChar char="❖"/>
            </a:pPr>
            <a:r>
              <a:rPr lang="en-US" sz="2800">
                <a:solidFill>
                  <a:schemeClr val="lt1"/>
                </a:solidFill>
                <a:latin typeface="Calibri"/>
                <a:ea typeface="Calibri"/>
                <a:cs typeface="Calibri"/>
                <a:sym typeface="Calibri"/>
              </a:rPr>
              <a:t>Once impulse reaches ends of Purkinje fibers, it is transmitted through ventricular muscle mass by ventricular muscle fibers themselves. </a:t>
            </a:r>
            <a:endParaRPr/>
          </a:p>
          <a:p>
            <a:pPr indent="0" lvl="0" marL="0" marR="0" rtl="0" algn="l">
              <a:spcBef>
                <a:spcPts val="0"/>
              </a:spcBef>
              <a:spcAft>
                <a:spcPts val="0"/>
              </a:spcAft>
              <a:buClr>
                <a:schemeClr val="dk1"/>
              </a:buClr>
              <a:buSzPts val="2800"/>
              <a:buFont typeface="Noto Sans Symbols"/>
              <a:buNone/>
            </a:pPr>
            <a:r>
              <a:t/>
            </a:r>
            <a:endParaRPr sz="2800">
              <a:solidFill>
                <a:schemeClr val="lt1"/>
              </a:solidFill>
              <a:latin typeface="Calibri"/>
              <a:ea typeface="Calibri"/>
              <a:cs typeface="Calibri"/>
              <a:sym typeface="Calibri"/>
            </a:endParaRPr>
          </a:p>
        </p:txBody>
      </p:sp>
      <p:sp>
        <p:nvSpPr>
          <p:cNvPr id="371" name="Google Shape;3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372" name="Google Shape;372;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3" name="Google Shape;37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4"/>
          <p:cNvSpPr txBox="1"/>
          <p:nvPr>
            <p:ph type="title"/>
          </p:nvPr>
        </p:nvSpPr>
        <p:spPr>
          <a:xfrm>
            <a:off x="533400" y="533400"/>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69FFFF"/>
              </a:buClr>
              <a:buSzPct val="100000"/>
              <a:buFont typeface="Calibri"/>
              <a:buNone/>
            </a:pPr>
            <a:r>
              <a:rPr b="1" lang="en-US">
                <a:solidFill>
                  <a:srgbClr val="69FFFF"/>
                </a:solidFill>
              </a:rPr>
              <a:t>Conduction Velocity in different </a:t>
            </a:r>
            <a:br>
              <a:rPr b="1" lang="en-US">
                <a:solidFill>
                  <a:srgbClr val="69FFFF"/>
                </a:solidFill>
              </a:rPr>
            </a:br>
            <a:r>
              <a:rPr b="1" lang="en-US">
                <a:solidFill>
                  <a:srgbClr val="69FFFF"/>
                </a:solidFill>
              </a:rPr>
              <a:t>cardiac tissues</a:t>
            </a:r>
            <a:br>
              <a:rPr b="1" lang="en-US">
                <a:solidFill>
                  <a:srgbClr val="69FFFF"/>
                </a:solidFill>
              </a:rPr>
            </a:br>
            <a:endParaRPr b="1">
              <a:solidFill>
                <a:srgbClr val="69FFFF"/>
              </a:solidFill>
            </a:endParaRPr>
          </a:p>
        </p:txBody>
      </p:sp>
      <p:sp>
        <p:nvSpPr>
          <p:cNvPr id="380" name="Google Shape;380;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graphicFrame>
        <p:nvGraphicFramePr>
          <p:cNvPr id="381" name="Google Shape;381;p24"/>
          <p:cNvGraphicFramePr/>
          <p:nvPr/>
        </p:nvGraphicFramePr>
        <p:xfrm>
          <a:off x="914400" y="1231411"/>
          <a:ext cx="3000000" cy="3000000"/>
        </p:xfrm>
        <a:graphic>
          <a:graphicData uri="http://schemas.openxmlformats.org/drawingml/2006/table">
            <a:tbl>
              <a:tblPr bandRow="1" firstRow="1">
                <a:noFill/>
                <a:tableStyleId>{874774AE-26CB-4105-B240-507DDF92392E}</a:tableStyleId>
              </a:tblPr>
              <a:tblGrid>
                <a:gridCol w="2489200"/>
                <a:gridCol w="2489200"/>
                <a:gridCol w="2489200"/>
              </a:tblGrid>
              <a:tr h="762000">
                <a:tc>
                  <a:txBody>
                    <a:bodyPr/>
                    <a:lstStyle/>
                    <a:p>
                      <a:pPr indent="0" lvl="0" marL="0" marR="0" rtl="0" algn="l">
                        <a:lnSpc>
                          <a:spcPct val="100000"/>
                        </a:lnSpc>
                        <a:spcBef>
                          <a:spcPts val="0"/>
                        </a:spcBef>
                        <a:spcAft>
                          <a:spcPts val="0"/>
                        </a:spcAft>
                        <a:buClr>
                          <a:schemeClr val="dk1"/>
                        </a:buClr>
                        <a:buSzPts val="2400"/>
                        <a:buFont typeface="Calibri"/>
                        <a:buNone/>
                      </a:pPr>
                      <a:r>
                        <a:rPr b="1" lang="en-US" sz="2400" u="none" cap="none" strike="noStrike"/>
                        <a:t>Importance </a:t>
                      </a:r>
                      <a:endParaRPr/>
                    </a:p>
                  </a:txBody>
                  <a:tcPr marT="45725" marB="45725" marR="91450" marL="91450"/>
                </a:tc>
                <a:tc gridSpan="2">
                  <a:txBody>
                    <a:bodyPr/>
                    <a:lstStyle/>
                    <a:p>
                      <a:pPr indent="0" lvl="0" marL="0" marR="0" rtl="0" algn="l">
                        <a:lnSpc>
                          <a:spcPct val="100000"/>
                        </a:lnSpc>
                        <a:spcBef>
                          <a:spcPts val="0"/>
                        </a:spcBef>
                        <a:spcAft>
                          <a:spcPts val="0"/>
                        </a:spcAft>
                        <a:buClr>
                          <a:schemeClr val="dk1"/>
                        </a:buClr>
                        <a:buSzPts val="2400"/>
                        <a:buFont typeface="Calibri"/>
                        <a:buNone/>
                      </a:pPr>
                      <a:r>
                        <a:rPr b="1" lang="en-US" sz="2400" u="none" cap="none" strike="noStrike"/>
                        <a:t>Conduction Velocity (m/sec)</a:t>
                      </a:r>
                      <a:endParaRPr/>
                    </a:p>
                  </a:txBody>
                  <a:tcPr marT="45725" marB="45725" marR="91450" marL="91450"/>
                </a:tc>
                <a:tc hMerge="1"/>
              </a:tr>
              <a:tr h="406825">
                <a:tc>
                  <a:txBody>
                    <a:bodyPr/>
                    <a:lstStyle/>
                    <a:p>
                      <a:pPr indent="0" lvl="0" marL="0" marR="0" rtl="0" algn="ctr">
                        <a:spcBef>
                          <a:spcPts val="0"/>
                        </a:spcBef>
                        <a:spcAft>
                          <a:spcPts val="0"/>
                        </a:spcAft>
                        <a:buNone/>
                      </a:pPr>
                      <a:r>
                        <a:t/>
                      </a:r>
                      <a:endParaRPr b="1" sz="2400" u="none" cap="none" strike="noStrike"/>
                    </a:p>
                  </a:txBody>
                  <a:tcPr marT="45725" marB="45725" marR="91450" marL="91450"/>
                </a:tc>
                <a:tc>
                  <a:txBody>
                    <a:bodyPr/>
                    <a:lstStyle/>
                    <a:p>
                      <a:pPr indent="0" lvl="0" marL="0" marR="0" rtl="0" algn="ctr">
                        <a:spcBef>
                          <a:spcPts val="0"/>
                        </a:spcBef>
                        <a:spcAft>
                          <a:spcPts val="0"/>
                        </a:spcAft>
                        <a:buNone/>
                      </a:pPr>
                      <a:r>
                        <a:rPr b="1" lang="en-US" sz="2400" u="none" cap="none" strike="noStrike"/>
                        <a:t>0.3-1</a:t>
                      </a:r>
                      <a:endParaRPr b="1" sz="2400" u="none" cap="none" strike="noStrike"/>
                    </a:p>
                  </a:txBody>
                  <a:tcPr marT="45725" marB="45725" marR="91450" marL="91450"/>
                </a:tc>
                <a:tc>
                  <a:txBody>
                    <a:bodyPr/>
                    <a:lstStyle/>
                    <a:p>
                      <a:pPr indent="0" lvl="0" marL="0" marR="0" rtl="0" algn="ctr">
                        <a:spcBef>
                          <a:spcPts val="0"/>
                        </a:spcBef>
                        <a:spcAft>
                          <a:spcPts val="0"/>
                        </a:spcAft>
                        <a:buNone/>
                      </a:pPr>
                      <a:r>
                        <a:rPr b="1" lang="en-US" sz="2400" u="none" cap="none" strike="noStrike"/>
                        <a:t>Atria</a:t>
                      </a:r>
                      <a:endParaRPr b="1" sz="2400" u="none" cap="none" strike="noStrike"/>
                    </a:p>
                  </a:txBody>
                  <a:tcPr marT="45725" marB="45725" marR="91450" marL="91450"/>
                </a:tc>
              </a:tr>
              <a:tr h="609600">
                <a:tc>
                  <a:txBody>
                    <a:bodyPr/>
                    <a:lstStyle/>
                    <a:p>
                      <a:pPr indent="0" lvl="0" marL="0" marR="0" rtl="0" algn="ctr">
                        <a:spcBef>
                          <a:spcPts val="0"/>
                        </a:spcBef>
                        <a:spcAft>
                          <a:spcPts val="0"/>
                        </a:spcAft>
                        <a:buNone/>
                      </a:pPr>
                      <a:r>
                        <a:rPr b="1" lang="en-US" sz="2400" u="none" cap="none" strike="noStrike"/>
                        <a:t>Allow filling of ventricles</a:t>
                      </a:r>
                      <a:endParaRPr/>
                    </a:p>
                  </a:txBody>
                  <a:tcPr marT="45725" marB="45725" marR="91450" marL="91450"/>
                </a:tc>
                <a:tc>
                  <a:txBody>
                    <a:bodyPr/>
                    <a:lstStyle/>
                    <a:p>
                      <a:pPr indent="0" lvl="0" marL="0" marR="0" rtl="0" algn="ctr">
                        <a:spcBef>
                          <a:spcPts val="0"/>
                        </a:spcBef>
                        <a:spcAft>
                          <a:spcPts val="0"/>
                        </a:spcAft>
                        <a:buNone/>
                      </a:pPr>
                      <a:r>
                        <a:rPr b="1" lang="en-US" sz="2400" u="none" cap="none" strike="noStrike"/>
                        <a:t>0.01–0.05</a:t>
                      </a:r>
                      <a:endParaRPr/>
                    </a:p>
                  </a:txBody>
                  <a:tcPr marT="45725" marB="45725" marR="91450" marL="91450"/>
                </a:tc>
                <a:tc>
                  <a:txBody>
                    <a:bodyPr/>
                    <a:lstStyle/>
                    <a:p>
                      <a:pPr indent="0" lvl="0" marL="0" marR="0" rtl="0" algn="ctr">
                        <a:spcBef>
                          <a:spcPts val="0"/>
                        </a:spcBef>
                        <a:spcAft>
                          <a:spcPts val="0"/>
                        </a:spcAft>
                        <a:buNone/>
                      </a:pPr>
                      <a:r>
                        <a:rPr b="1" lang="en-US" sz="2400" u="none" cap="none" strike="noStrike"/>
                        <a:t>AV node</a:t>
                      </a:r>
                      <a:endParaRPr b="1" sz="2400" u="none" cap="none" strike="noStrike"/>
                    </a:p>
                  </a:txBody>
                  <a:tcPr marT="45725" marB="45725" marR="91450" marL="91450"/>
                </a:tc>
              </a:tr>
              <a:tr h="406825">
                <a:tc>
                  <a:txBody>
                    <a:bodyPr/>
                    <a:lstStyle/>
                    <a:p>
                      <a:pPr indent="0" lvl="0" marL="0" marR="0" rtl="0" algn="ctr">
                        <a:spcBef>
                          <a:spcPts val="0"/>
                        </a:spcBef>
                        <a:spcAft>
                          <a:spcPts val="0"/>
                        </a:spcAft>
                        <a:buNone/>
                      </a:pPr>
                      <a:r>
                        <a:t/>
                      </a:r>
                      <a:endParaRPr b="1" i="0" sz="24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b="1" lang="en-US" sz="2400" u="none" cap="none" strike="noStrike"/>
                        <a:t>1–2</a:t>
                      </a:r>
                      <a:endParaRPr b="1" i="0" sz="24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b="1" lang="en-US" sz="2400" u="none" cap="none" strike="noStrike"/>
                        <a:t>Bundle of His</a:t>
                      </a:r>
                      <a:endParaRPr b="1" sz="2400" u="none" cap="none" strike="noStrike"/>
                    </a:p>
                  </a:txBody>
                  <a:tcPr marT="45725" marB="45725" marR="91450" marL="91450"/>
                </a:tc>
              </a:tr>
              <a:tr h="640075">
                <a:tc>
                  <a:txBody>
                    <a:bodyPr/>
                    <a:lstStyle/>
                    <a:p>
                      <a:pPr indent="0" lvl="0" marL="0" marR="0" rtl="0" algn="ctr">
                        <a:spcBef>
                          <a:spcPts val="0"/>
                        </a:spcBef>
                        <a:spcAft>
                          <a:spcPts val="0"/>
                        </a:spcAft>
                        <a:buNone/>
                      </a:pPr>
                      <a:r>
                        <a:rPr b="1" i="0" lang="en-US" sz="2400" u="none" cap="none" strike="noStrike">
                          <a:solidFill>
                            <a:srgbClr val="FF0000"/>
                          </a:solidFill>
                          <a:latin typeface="Calibri"/>
                          <a:ea typeface="Calibri"/>
                          <a:cs typeface="Calibri"/>
                          <a:sym typeface="Calibri"/>
                        </a:rPr>
                        <a:t>to allow efficient ejection of blood </a:t>
                      </a:r>
                      <a:endParaRPr/>
                    </a:p>
                  </a:txBody>
                  <a:tcPr marT="45725" marB="45725" marR="91450" marL="91450"/>
                </a:tc>
                <a:tc>
                  <a:txBody>
                    <a:bodyPr/>
                    <a:lstStyle/>
                    <a:p>
                      <a:pPr indent="0" lvl="0" marL="0" marR="0" rtl="0" algn="ctr">
                        <a:spcBef>
                          <a:spcPts val="0"/>
                        </a:spcBef>
                        <a:spcAft>
                          <a:spcPts val="0"/>
                        </a:spcAft>
                        <a:buNone/>
                      </a:pPr>
                      <a:r>
                        <a:rPr b="1" i="0" lang="en-US" sz="2400" u="none" cap="none" strike="noStrike">
                          <a:solidFill>
                            <a:srgbClr val="FF0000"/>
                          </a:solidFill>
                          <a:latin typeface="Calibri"/>
                          <a:ea typeface="Calibri"/>
                          <a:cs typeface="Calibri"/>
                          <a:sym typeface="Calibri"/>
                        </a:rPr>
                        <a:t>2-4</a:t>
                      </a:r>
                      <a:endParaRPr/>
                    </a:p>
                  </a:txBody>
                  <a:tcPr marT="45725" marB="45725" marR="91450" marL="91450"/>
                </a:tc>
                <a:tc>
                  <a:txBody>
                    <a:bodyPr/>
                    <a:lstStyle/>
                    <a:p>
                      <a:pPr indent="0" lvl="0" marL="0" marR="0" rtl="0" algn="ctr">
                        <a:lnSpc>
                          <a:spcPct val="100000"/>
                        </a:lnSpc>
                        <a:spcBef>
                          <a:spcPts val="0"/>
                        </a:spcBef>
                        <a:spcAft>
                          <a:spcPts val="0"/>
                        </a:spcAft>
                        <a:buClr>
                          <a:srgbClr val="FF0000"/>
                        </a:buClr>
                        <a:buSzPts val="2400"/>
                        <a:buFont typeface="Calibri"/>
                        <a:buNone/>
                      </a:pPr>
                      <a:r>
                        <a:rPr b="1" lang="en-US" sz="2400" u="none" cap="none" strike="noStrike">
                          <a:solidFill>
                            <a:srgbClr val="FF0000"/>
                          </a:solidFill>
                        </a:rPr>
                        <a:t>Purkinje</a:t>
                      </a:r>
                      <a:endParaRPr b="1" sz="2400" u="none" cap="none" strike="noStrike">
                        <a:solidFill>
                          <a:srgbClr val="FF0000"/>
                        </a:solidFill>
                      </a:endParaRPr>
                    </a:p>
                  </a:txBody>
                  <a:tcPr marT="45725" marB="45725" marR="91450" marL="91450"/>
                </a:tc>
              </a:tr>
              <a:tr h="741850">
                <a:tc>
                  <a:txBody>
                    <a:bodyPr/>
                    <a:lstStyle/>
                    <a:p>
                      <a:pPr indent="0" lvl="0" marL="0" marR="0" rtl="0" algn="ctr">
                        <a:spcBef>
                          <a:spcPts val="0"/>
                        </a:spcBef>
                        <a:spcAft>
                          <a:spcPts val="0"/>
                        </a:spcAft>
                        <a:buNone/>
                      </a:pPr>
                      <a:r>
                        <a:t/>
                      </a:r>
                      <a:endParaRPr b="1" sz="2400" u="none" cap="none" strike="noStrike"/>
                    </a:p>
                  </a:txBody>
                  <a:tcPr marT="45725" marB="45725" marR="91450" marL="91450"/>
                </a:tc>
                <a:tc>
                  <a:txBody>
                    <a:bodyPr/>
                    <a:lstStyle/>
                    <a:p>
                      <a:pPr indent="0" lvl="0" marL="0" marR="0" rtl="0" algn="ctr">
                        <a:spcBef>
                          <a:spcPts val="0"/>
                        </a:spcBef>
                        <a:spcAft>
                          <a:spcPts val="0"/>
                        </a:spcAft>
                        <a:buNone/>
                      </a:pPr>
                      <a:r>
                        <a:rPr b="1" lang="en-US" sz="2400" u="none" cap="none" strike="noStrike"/>
                        <a:t>1 </a:t>
                      </a:r>
                      <a:endParaRPr b="1" sz="2400" u="none" cap="none" strike="noStrike"/>
                    </a:p>
                  </a:txBody>
                  <a:tcPr marT="45725" marB="45725" marR="91450" marL="91450"/>
                </a:tc>
                <a:tc>
                  <a:txBody>
                    <a:bodyPr/>
                    <a:lstStyle/>
                    <a:p>
                      <a:pPr indent="0" lvl="0" marL="0" marR="0" rtl="0" algn="ctr">
                        <a:spcBef>
                          <a:spcPts val="0"/>
                        </a:spcBef>
                        <a:spcAft>
                          <a:spcPts val="0"/>
                        </a:spcAft>
                        <a:buNone/>
                      </a:pPr>
                      <a:r>
                        <a:rPr b="1" lang="en-US" sz="2400" u="none" cap="none" strike="noStrike"/>
                        <a:t>Ventricle</a:t>
                      </a:r>
                      <a:endParaRPr b="1" sz="2400" u="none" cap="none" strike="noStrike"/>
                    </a:p>
                  </a:txBody>
                  <a:tcPr marT="45725" marB="45725" marR="91450" marL="91450"/>
                </a:tc>
              </a:tr>
            </a:tbl>
          </a:graphicData>
        </a:graphic>
      </p:graphicFrame>
      <p:sp>
        <p:nvSpPr>
          <p:cNvPr id="382" name="Google Shape;382;p24"/>
          <p:cNvSpPr/>
          <p:nvPr/>
        </p:nvSpPr>
        <p:spPr>
          <a:xfrm>
            <a:off x="457200" y="5410200"/>
            <a:ext cx="82296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69FFFF"/>
                </a:solidFill>
                <a:latin typeface="Arial"/>
                <a:ea typeface="Arial"/>
                <a:cs typeface="Arial"/>
                <a:sym typeface="Arial"/>
              </a:rPr>
              <a:t>Conduction velocity is not the same in all myocardial tissues: </a:t>
            </a:r>
            <a:r>
              <a:rPr b="1" lang="en-US" sz="2400">
                <a:solidFill>
                  <a:srgbClr val="FFFF00"/>
                </a:solidFill>
                <a:latin typeface="Arial"/>
                <a:ea typeface="Arial"/>
                <a:cs typeface="Arial"/>
                <a:sym typeface="Arial"/>
              </a:rPr>
              <a:t>It is slowest in the AV node and fastest in the  Purkinje fibers</a:t>
            </a:r>
            <a:endParaRPr b="1" sz="2400">
              <a:solidFill>
                <a:srgbClr val="FFFF00"/>
              </a:solidFill>
              <a:latin typeface="Calibri"/>
              <a:ea typeface="Calibri"/>
              <a:cs typeface="Calibri"/>
              <a:sym typeface="Calibri"/>
            </a:endParaRPr>
          </a:p>
        </p:txBody>
      </p:sp>
      <p:sp>
        <p:nvSpPr>
          <p:cNvPr id="383" name="Google Shape;383;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384" name="Google Shape;38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5"/>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25"/>
          <p:cNvSpPr txBox="1"/>
          <p:nvPr>
            <p:ph type="title"/>
          </p:nvPr>
        </p:nvSpPr>
        <p:spPr>
          <a:xfrm>
            <a:off x="236582" y="228601"/>
            <a:ext cx="8610600" cy="7159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69FFFF"/>
              </a:buClr>
              <a:buSzPts val="3200"/>
              <a:buFont typeface="Calibri"/>
              <a:buNone/>
            </a:pPr>
            <a:r>
              <a:rPr b="1" lang="en-US" sz="3200">
                <a:solidFill>
                  <a:srgbClr val="69FFFF"/>
                </a:solidFill>
              </a:rPr>
              <a:t>Control of Excitation and Conduction in the Heart, Sinus Node as the Pacemaker of the Heart</a:t>
            </a:r>
            <a:endParaRPr sz="3200">
              <a:solidFill>
                <a:srgbClr val="69FFFF"/>
              </a:solidFill>
            </a:endParaRPr>
          </a:p>
        </p:txBody>
      </p:sp>
      <p:sp>
        <p:nvSpPr>
          <p:cNvPr id="392" name="Google Shape;392;p25"/>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393" name="Google Shape;393;p25"/>
          <p:cNvSpPr/>
          <p:nvPr/>
        </p:nvSpPr>
        <p:spPr>
          <a:xfrm>
            <a:off x="742789" y="4203678"/>
            <a:ext cx="8385971"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69FFFF"/>
                </a:solidFill>
                <a:latin typeface="Calibri"/>
                <a:ea typeface="Calibri"/>
                <a:cs typeface="Calibri"/>
                <a:sym typeface="Calibri"/>
              </a:rPr>
              <a:t>Why does SA node rather than A-V node or Purkinje fibers control heart’s rhythmicity?</a:t>
            </a:r>
            <a:endParaRPr/>
          </a:p>
          <a:p>
            <a:pPr indent="0" lvl="0" marL="0" marR="0" rtl="0" algn="l">
              <a:spcBef>
                <a:spcPts val="0"/>
              </a:spcBef>
              <a:spcAft>
                <a:spcPts val="0"/>
              </a:spcAft>
              <a:buNone/>
            </a:pPr>
            <a:r>
              <a:rPr lang="en-US" sz="2800">
                <a:solidFill>
                  <a:srgbClr val="FFFF00"/>
                </a:solidFill>
                <a:latin typeface="Calibri"/>
                <a:ea typeface="Calibri"/>
                <a:cs typeface="Calibri"/>
                <a:sym typeface="Calibri"/>
              </a:rPr>
              <a:t>Because its rate of rhythmical discharge is faster than any other part of heart.</a:t>
            </a:r>
            <a:endParaRPr/>
          </a:p>
        </p:txBody>
      </p:sp>
      <p:sp>
        <p:nvSpPr>
          <p:cNvPr id="394" name="Google Shape;394;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395" name="Google Shape;395;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6" name="Google Shape;39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pic>
        <p:nvPicPr>
          <p:cNvPr descr="723563_orig.gif" id="397" name="Google Shape;397;p25"/>
          <p:cNvPicPr preferRelativeResize="0"/>
          <p:nvPr/>
        </p:nvPicPr>
        <p:blipFill rotWithShape="1">
          <a:blip r:embed="rId3">
            <a:alphaModFix/>
          </a:blip>
          <a:srcRect b="0" l="0" r="0" t="0"/>
          <a:stretch/>
        </p:blipFill>
        <p:spPr>
          <a:xfrm>
            <a:off x="2133600" y="1341772"/>
            <a:ext cx="4724400" cy="2877670"/>
          </a:xfrm>
          <a:prstGeom prst="rect">
            <a:avLst/>
          </a:prstGeom>
          <a:noFill/>
          <a:ln>
            <a:noFill/>
          </a:ln>
        </p:spPr>
      </p:pic>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6"/>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1FFFF"/>
              </a:buClr>
              <a:buSzPts val="4000"/>
              <a:buFont typeface="Calibri"/>
              <a:buNone/>
            </a:pPr>
            <a:r>
              <a:rPr lang="en-US">
                <a:solidFill>
                  <a:srgbClr val="01FFFF"/>
                </a:solidFill>
              </a:rPr>
              <a:t>Latent “ectopic” pacemaker</a:t>
            </a:r>
            <a:endParaRPr>
              <a:solidFill>
                <a:srgbClr val="01FFFF"/>
              </a:solidFill>
            </a:endParaRPr>
          </a:p>
        </p:txBody>
      </p:sp>
      <p:sp>
        <p:nvSpPr>
          <p:cNvPr id="403" name="Google Shape;40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404" name="Google Shape;404;p26"/>
          <p:cNvSpPr/>
          <p:nvPr/>
        </p:nvSpPr>
        <p:spPr>
          <a:xfrm>
            <a:off x="876300" y="1676400"/>
            <a:ext cx="7391400"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A pacemaker elsewhere than the sinus node is called an </a:t>
            </a:r>
            <a:r>
              <a:rPr i="1" lang="en-US" sz="2400">
                <a:solidFill>
                  <a:schemeClr val="lt1"/>
                </a:solidFill>
                <a:latin typeface="Calibri"/>
                <a:ea typeface="Calibri"/>
                <a:cs typeface="Calibri"/>
                <a:sym typeface="Calibri"/>
              </a:rPr>
              <a:t>“ectopic” pacemaker.</a:t>
            </a:r>
            <a:r>
              <a:rPr lang="en-US" sz="2400">
                <a:solidFill>
                  <a:schemeClr val="lt1"/>
                </a:solidFill>
                <a:latin typeface="Calibri"/>
                <a:ea typeface="Calibri"/>
                <a:cs typeface="Calibri"/>
                <a:sym typeface="Calibri"/>
              </a:rPr>
              <a:t> </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An ectopic pacemaker causes an abnormal sequence of contraction of the different parts of the heart and can cause significant debility of heart pumping.</a:t>
            </a:r>
            <a:endParaRPr/>
          </a:p>
          <a:p>
            <a:pPr indent="-190500" lvl="0" marL="342900" marR="0" rtl="0" algn="l">
              <a:spcBef>
                <a:spcPts val="0"/>
              </a:spcBef>
              <a:spcAft>
                <a:spcPts val="0"/>
              </a:spcAft>
              <a:buClr>
                <a:schemeClr val="dk1"/>
              </a:buClr>
              <a:buSzPts val="2400"/>
              <a:buFont typeface="Arial"/>
              <a:buNone/>
            </a:pPr>
            <a:r>
              <a:t/>
            </a:r>
            <a:endParaRPr sz="2400">
              <a:solidFill>
                <a:schemeClr val="lt1"/>
              </a:solidFill>
              <a:latin typeface="Calibri"/>
              <a:ea typeface="Calibri"/>
              <a:cs typeface="Calibri"/>
              <a:sym typeface="Calibri"/>
            </a:endParaRPr>
          </a:p>
          <a:p>
            <a:pPr indent="-342900" lvl="0" marL="342900" marR="0" rtl="0" algn="l">
              <a:spcBef>
                <a:spcPts val="0"/>
              </a:spcBef>
              <a:spcAft>
                <a:spcPts val="0"/>
              </a:spcAft>
              <a:buClr>
                <a:srgbClr val="01FFFF"/>
              </a:buClr>
              <a:buSzPts val="2400"/>
              <a:buFont typeface="Arial"/>
              <a:buChar char="•"/>
            </a:pPr>
            <a:r>
              <a:rPr lang="en-US" sz="2400">
                <a:solidFill>
                  <a:srgbClr val="01FFFF"/>
                </a:solidFill>
                <a:latin typeface="Calibri"/>
                <a:ea typeface="Calibri"/>
                <a:cs typeface="Calibri"/>
                <a:sym typeface="Calibri"/>
              </a:rPr>
              <a:t>cause of shift of the pacemaker is blockage of transmission of the cardiac impulse from the sinus node to the other parts of the heart. </a:t>
            </a:r>
            <a:endParaRPr sz="2400">
              <a:solidFill>
                <a:srgbClr val="01FFFF"/>
              </a:solidFill>
              <a:latin typeface="Calibri"/>
              <a:ea typeface="Calibri"/>
              <a:cs typeface="Calibri"/>
              <a:sym typeface="Calibri"/>
            </a:endParaRPr>
          </a:p>
        </p:txBody>
      </p:sp>
      <p:sp>
        <p:nvSpPr>
          <p:cNvPr id="405" name="Google Shape;40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406" name="Google Shape;406;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7"/>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69FFFF"/>
              </a:buClr>
              <a:buSzPts val="4000"/>
              <a:buFont typeface="Calibri"/>
              <a:buNone/>
            </a:pPr>
            <a:r>
              <a:rPr lang="en-US">
                <a:solidFill>
                  <a:srgbClr val="69FFFF"/>
                </a:solidFill>
              </a:rPr>
              <a:t>Latent Pacemakers</a:t>
            </a:r>
            <a:endParaRPr>
              <a:solidFill>
                <a:srgbClr val="69FFFF"/>
              </a:solidFill>
            </a:endParaRPr>
          </a:p>
        </p:txBody>
      </p:sp>
      <p:sp>
        <p:nvSpPr>
          <p:cNvPr id="413" name="Google Shape;41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pic>
        <p:nvPicPr>
          <p:cNvPr id="414" name="Google Shape;414;p27"/>
          <p:cNvPicPr preferRelativeResize="0"/>
          <p:nvPr/>
        </p:nvPicPr>
        <p:blipFill rotWithShape="1">
          <a:blip r:embed="rId3">
            <a:alphaModFix/>
          </a:blip>
          <a:srcRect b="10958" l="26198" r="42980" t="60274"/>
          <a:stretch/>
        </p:blipFill>
        <p:spPr>
          <a:xfrm>
            <a:off x="1676400" y="1300381"/>
            <a:ext cx="6096000" cy="3200400"/>
          </a:xfrm>
          <a:prstGeom prst="rect">
            <a:avLst/>
          </a:prstGeom>
          <a:noFill/>
          <a:ln>
            <a:noFill/>
          </a:ln>
        </p:spPr>
      </p:pic>
      <p:sp>
        <p:nvSpPr>
          <p:cNvPr id="415" name="Google Shape;415;p27"/>
          <p:cNvSpPr/>
          <p:nvPr/>
        </p:nvSpPr>
        <p:spPr>
          <a:xfrm>
            <a:off x="2286000" y="4724400"/>
            <a:ext cx="457200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69FFFF"/>
                </a:solidFill>
                <a:latin typeface="Calibri"/>
                <a:ea typeface="Calibri"/>
                <a:cs typeface="Calibri"/>
                <a:sym typeface="Calibri"/>
              </a:rPr>
              <a:t>The lower you go in the heart the lower the rate</a:t>
            </a:r>
            <a:endParaRPr/>
          </a:p>
        </p:txBody>
      </p:sp>
      <p:sp>
        <p:nvSpPr>
          <p:cNvPr id="416" name="Google Shape;41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417" name="Google Shape;41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8"/>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Calibri"/>
              <a:buNone/>
            </a:pPr>
            <a:r>
              <a:rPr lang="en-US"/>
              <a:t>ANS control of heart</a:t>
            </a:r>
            <a:endParaRPr/>
          </a:p>
        </p:txBody>
      </p:sp>
      <p:sp>
        <p:nvSpPr>
          <p:cNvPr id="423" name="Google Shape;42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pic>
        <p:nvPicPr>
          <p:cNvPr descr="نتيجة بحث الصور عن ‪Parasympathetic Control of Heart Function‬‏" id="424" name="Google Shape;424;p28"/>
          <p:cNvPicPr preferRelativeResize="0"/>
          <p:nvPr/>
        </p:nvPicPr>
        <p:blipFill rotWithShape="1">
          <a:blip r:embed="rId3">
            <a:alphaModFix/>
          </a:blip>
          <a:srcRect b="0" l="0" r="0" t="0"/>
          <a:stretch/>
        </p:blipFill>
        <p:spPr>
          <a:xfrm>
            <a:off x="6324600" y="1188028"/>
            <a:ext cx="2515360" cy="5060372"/>
          </a:xfrm>
          <a:prstGeom prst="rect">
            <a:avLst/>
          </a:prstGeom>
          <a:noFill/>
          <a:ln>
            <a:noFill/>
          </a:ln>
        </p:spPr>
      </p:pic>
      <p:sp>
        <p:nvSpPr>
          <p:cNvPr id="425" name="Google Shape;425;p28"/>
          <p:cNvSpPr/>
          <p:nvPr/>
        </p:nvSpPr>
        <p:spPr>
          <a:xfrm>
            <a:off x="381000" y="1447800"/>
            <a:ext cx="5750805"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69FFFF"/>
                </a:solidFill>
                <a:latin typeface="Calibri"/>
                <a:ea typeface="Calibri"/>
                <a:cs typeface="Calibri"/>
                <a:sym typeface="Calibri"/>
              </a:rPr>
              <a:t>The effects of the autonomic nervous system on heart rate are called chronotropic effects.</a:t>
            </a:r>
            <a:endParaRPr/>
          </a:p>
          <a:p>
            <a:pPr indent="0" lvl="0" marL="0" marR="0" rtl="0" algn="l">
              <a:spcBef>
                <a:spcPts val="0"/>
              </a:spcBef>
              <a:spcAft>
                <a:spcPts val="0"/>
              </a:spcAft>
              <a:buNone/>
            </a:pPr>
            <a:r>
              <a:rPr b="1" lang="en-US" sz="2400">
                <a:solidFill>
                  <a:srgbClr val="69FFFF"/>
                </a:solidFill>
                <a:latin typeface="Calibri"/>
                <a:ea typeface="Calibri"/>
                <a:cs typeface="Calibri"/>
                <a:sym typeface="Calibri"/>
              </a:rPr>
              <a:t>Sympathetic fibers go directly to heart: </a:t>
            </a:r>
            <a:endParaRPr/>
          </a:p>
          <a:p>
            <a:pPr indent="0" lvl="0" marL="0" marR="0" rtl="0" algn="l">
              <a:spcBef>
                <a:spcPts val="0"/>
              </a:spcBef>
              <a:spcAft>
                <a:spcPts val="0"/>
              </a:spcAft>
              <a:buNone/>
            </a:pPr>
            <a:r>
              <a:rPr lang="en-US" sz="2400">
                <a:solidFill>
                  <a:srgbClr val="69FFFF"/>
                </a:solidFill>
                <a:latin typeface="Calibri"/>
                <a:ea typeface="Calibri"/>
                <a:cs typeface="Calibri"/>
                <a:sym typeface="Calibri"/>
              </a:rPr>
              <a:t>Stimulation increases activity of heart</a:t>
            </a:r>
            <a:endParaRPr sz="2400">
              <a:solidFill>
                <a:srgbClr val="69FFFF"/>
              </a:solidFill>
              <a:latin typeface="Calibri"/>
              <a:ea typeface="Calibri"/>
              <a:cs typeface="Calibri"/>
              <a:sym typeface="Calibri"/>
            </a:endParaRPr>
          </a:p>
          <a:p>
            <a:pPr indent="0" lvl="0" marL="0" marR="0" rtl="0" algn="l">
              <a:spcBef>
                <a:spcPts val="0"/>
              </a:spcBef>
              <a:spcAft>
                <a:spcPts val="0"/>
              </a:spcAft>
              <a:buNone/>
            </a:pPr>
            <a:r>
              <a:rPr lang="en-US" sz="2400">
                <a:solidFill>
                  <a:srgbClr val="69FFFF"/>
                </a:solidFill>
                <a:latin typeface="Calibri"/>
                <a:ea typeface="Calibri"/>
                <a:cs typeface="Calibri"/>
                <a:sym typeface="Calibri"/>
              </a:rPr>
              <a:t>Increasing </a:t>
            </a:r>
            <a:r>
              <a:rPr lang="en-US" sz="2400" u="sng">
                <a:solidFill>
                  <a:srgbClr val="69FFFF"/>
                </a:solidFill>
                <a:latin typeface="Calibri"/>
                <a:ea typeface="Calibri"/>
                <a:cs typeface="Calibri"/>
                <a:sym typeface="Calibri"/>
              </a:rPr>
              <a:t>heart rate </a:t>
            </a:r>
            <a:r>
              <a:rPr lang="en-US" sz="2400">
                <a:solidFill>
                  <a:srgbClr val="69FFFF"/>
                </a:solidFill>
                <a:latin typeface="Calibri"/>
                <a:ea typeface="Calibri"/>
                <a:cs typeface="Calibri"/>
                <a:sym typeface="Calibri"/>
              </a:rPr>
              <a:t>and enhancing </a:t>
            </a:r>
            <a:r>
              <a:rPr lang="en-US" sz="2400" u="sng">
                <a:solidFill>
                  <a:srgbClr val="69FFFF"/>
                </a:solidFill>
                <a:latin typeface="Calibri"/>
                <a:ea typeface="Calibri"/>
                <a:cs typeface="Calibri"/>
                <a:sym typeface="Calibri"/>
              </a:rPr>
              <a:t>strength</a:t>
            </a:r>
            <a:r>
              <a:rPr lang="en-US" sz="2400">
                <a:solidFill>
                  <a:srgbClr val="69FFFF"/>
                </a:solidFill>
                <a:latin typeface="Calibri"/>
                <a:ea typeface="Calibri"/>
                <a:cs typeface="Calibri"/>
                <a:sym typeface="Calibri"/>
              </a:rPr>
              <a:t> and volume of pumping.</a:t>
            </a:r>
            <a:endParaRPr/>
          </a:p>
          <a:p>
            <a:pPr indent="0" lvl="0" marL="0" marR="0" rtl="0" algn="l">
              <a:spcBef>
                <a:spcPts val="0"/>
              </a:spcBef>
              <a:spcAft>
                <a:spcPts val="0"/>
              </a:spcAft>
              <a:buNone/>
            </a:pPr>
            <a:r>
              <a:t/>
            </a:r>
            <a:endParaRPr sz="2400">
              <a:solidFill>
                <a:srgbClr val="69FFFF"/>
              </a:solidFill>
              <a:latin typeface="Calibri"/>
              <a:ea typeface="Calibri"/>
              <a:cs typeface="Calibri"/>
              <a:sym typeface="Calibri"/>
            </a:endParaRPr>
          </a:p>
          <a:p>
            <a:pPr indent="0" lvl="0" marL="0" marR="0" rtl="0" algn="l">
              <a:spcBef>
                <a:spcPts val="0"/>
              </a:spcBef>
              <a:spcAft>
                <a:spcPts val="0"/>
              </a:spcAft>
              <a:buNone/>
            </a:pPr>
            <a:r>
              <a:rPr b="1" lang="en-US" sz="2400">
                <a:solidFill>
                  <a:srgbClr val="69FFFF"/>
                </a:solidFill>
                <a:latin typeface="Calibri"/>
                <a:ea typeface="Calibri"/>
                <a:cs typeface="Calibri"/>
                <a:sym typeface="Calibri"/>
              </a:rPr>
              <a:t>Parasympathetic stimulation </a:t>
            </a:r>
            <a:r>
              <a:rPr lang="en-US" sz="2400">
                <a:solidFill>
                  <a:srgbClr val="69FFFF"/>
                </a:solidFill>
                <a:latin typeface="Calibri"/>
                <a:ea typeface="Calibri"/>
                <a:cs typeface="Calibri"/>
                <a:sym typeface="Calibri"/>
              </a:rPr>
              <a:t>causes a marked </a:t>
            </a:r>
            <a:r>
              <a:rPr i="1" lang="en-US" sz="2400">
                <a:solidFill>
                  <a:srgbClr val="69FFFF"/>
                </a:solidFill>
                <a:latin typeface="Calibri"/>
                <a:ea typeface="Calibri"/>
                <a:cs typeface="Calibri"/>
                <a:sym typeface="Calibri"/>
              </a:rPr>
              <a:t>decrease</a:t>
            </a:r>
            <a:r>
              <a:rPr lang="en-US" sz="2400">
                <a:solidFill>
                  <a:srgbClr val="69FFFF"/>
                </a:solidFill>
                <a:latin typeface="Calibri"/>
                <a:ea typeface="Calibri"/>
                <a:cs typeface="Calibri"/>
                <a:sym typeface="Calibri"/>
              </a:rPr>
              <a:t> in </a:t>
            </a:r>
            <a:r>
              <a:rPr lang="en-US" sz="2400" u="sng">
                <a:solidFill>
                  <a:srgbClr val="69FFFF"/>
                </a:solidFill>
                <a:latin typeface="Calibri"/>
                <a:ea typeface="Calibri"/>
                <a:cs typeface="Calibri"/>
                <a:sym typeface="Calibri"/>
              </a:rPr>
              <a:t>heart</a:t>
            </a:r>
            <a:r>
              <a:rPr lang="en-US" sz="2400">
                <a:solidFill>
                  <a:srgbClr val="69FFFF"/>
                </a:solidFill>
                <a:latin typeface="Calibri"/>
                <a:ea typeface="Calibri"/>
                <a:cs typeface="Calibri"/>
                <a:sym typeface="Calibri"/>
              </a:rPr>
              <a:t> rate and a slight or no decrease in heart muscle </a:t>
            </a:r>
            <a:r>
              <a:rPr lang="en-US" sz="2400" u="sng">
                <a:solidFill>
                  <a:srgbClr val="69FFFF"/>
                </a:solidFill>
                <a:latin typeface="Calibri"/>
                <a:ea typeface="Calibri"/>
                <a:cs typeface="Calibri"/>
                <a:sym typeface="Calibri"/>
              </a:rPr>
              <a:t>contractility</a:t>
            </a:r>
            <a:endParaRPr sz="2400" u="sng">
              <a:solidFill>
                <a:srgbClr val="69FFFF"/>
              </a:solidFill>
              <a:latin typeface="Calibri"/>
              <a:ea typeface="Calibri"/>
              <a:cs typeface="Calibri"/>
              <a:sym typeface="Calibri"/>
            </a:endParaRPr>
          </a:p>
        </p:txBody>
      </p:sp>
      <p:sp>
        <p:nvSpPr>
          <p:cNvPr id="426" name="Google Shape;426;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427" name="Google Shape;42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9"/>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29"/>
          <p:cNvSpPr txBox="1"/>
          <p:nvPr>
            <p:ph type="title"/>
          </p:nvPr>
        </p:nvSpPr>
        <p:spPr>
          <a:xfrm>
            <a:off x="381000" y="533400"/>
            <a:ext cx="8229600" cy="71596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69FFFF"/>
              </a:buClr>
              <a:buSzPts val="3200"/>
              <a:buFont typeface="Calibri"/>
              <a:buNone/>
            </a:pPr>
            <a:r>
              <a:rPr b="1" lang="en-US" sz="3200">
                <a:solidFill>
                  <a:srgbClr val="69FFFF"/>
                </a:solidFill>
              </a:rPr>
              <a:t>Effect of Sympathetic Stimulation on Cardiac Rhythm and Conduction</a:t>
            </a:r>
            <a:endParaRPr sz="3200">
              <a:solidFill>
                <a:srgbClr val="69FFFF"/>
              </a:solidFill>
            </a:endParaRPr>
          </a:p>
        </p:txBody>
      </p:sp>
      <p:sp>
        <p:nvSpPr>
          <p:cNvPr id="434" name="Google Shape;434;p29"/>
          <p:cNvSpPr/>
          <p:nvPr/>
        </p:nvSpPr>
        <p:spPr>
          <a:xfrm>
            <a:off x="533400" y="2267712"/>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435" name="Google Shape;43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436" name="Google Shape;436;p29"/>
          <p:cNvSpPr/>
          <p:nvPr/>
        </p:nvSpPr>
        <p:spPr>
          <a:xfrm>
            <a:off x="990600" y="2131187"/>
            <a:ext cx="7315200" cy="2062103"/>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lt1"/>
              </a:buClr>
              <a:buSzPts val="3200"/>
              <a:buFont typeface="Noto Sans Symbols"/>
              <a:buChar char="❖"/>
            </a:pPr>
            <a:r>
              <a:rPr lang="en-US" sz="3200">
                <a:solidFill>
                  <a:schemeClr val="lt1"/>
                </a:solidFill>
                <a:latin typeface="Calibri"/>
                <a:ea typeface="Calibri"/>
                <a:cs typeface="Calibri"/>
                <a:sym typeface="Calibri"/>
              </a:rPr>
              <a:t>It increases rate of sinus nodal discharge. </a:t>
            </a:r>
            <a:endParaRPr/>
          </a:p>
          <a:p>
            <a:pPr indent="-203200" lvl="0" marL="0" marR="0" rtl="0" algn="l">
              <a:spcBef>
                <a:spcPts val="0"/>
              </a:spcBef>
              <a:spcAft>
                <a:spcPts val="0"/>
              </a:spcAft>
              <a:buClr>
                <a:schemeClr val="lt1"/>
              </a:buClr>
              <a:buSzPts val="3200"/>
              <a:buFont typeface="Noto Sans Symbols"/>
              <a:buChar char="❖"/>
            </a:pPr>
            <a:r>
              <a:rPr lang="en-US" sz="3200">
                <a:solidFill>
                  <a:schemeClr val="lt1"/>
                </a:solidFill>
                <a:latin typeface="Calibri"/>
                <a:ea typeface="Calibri"/>
                <a:cs typeface="Calibri"/>
                <a:sym typeface="Calibri"/>
              </a:rPr>
              <a:t>It increases rate of conduction, as well as the level of excitability in all portions of the heart.</a:t>
            </a:r>
            <a:endParaRPr/>
          </a:p>
        </p:txBody>
      </p:sp>
      <p:sp>
        <p:nvSpPr>
          <p:cNvPr id="437" name="Google Shape;43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438" name="Google Shape;438;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69FFFF"/>
              </a:buClr>
              <a:buSzPts val="4000"/>
              <a:buFont typeface="Calibri"/>
              <a:buNone/>
            </a:pPr>
            <a:r>
              <a:rPr b="1" lang="en-US">
                <a:solidFill>
                  <a:srgbClr val="69FFFF"/>
                </a:solidFill>
              </a:rPr>
              <a:t>Rhythmical Excitation of the Heart</a:t>
            </a:r>
            <a:endParaRPr>
              <a:solidFill>
                <a:srgbClr val="69FFFF"/>
              </a:solidFill>
            </a:endParaRPr>
          </a:p>
        </p:txBody>
      </p:sp>
      <p:sp>
        <p:nvSpPr>
          <p:cNvPr id="111" name="Google Shape;111;p3"/>
          <p:cNvSpPr/>
          <p:nvPr/>
        </p:nvSpPr>
        <p:spPr>
          <a:xfrm>
            <a:off x="838200" y="1676400"/>
            <a:ext cx="76200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69FFFF"/>
                </a:solidFill>
                <a:latin typeface="Calibri"/>
                <a:ea typeface="Calibri"/>
                <a:cs typeface="Calibri"/>
                <a:sym typeface="Calibri"/>
              </a:rPr>
              <a:t>The heart is endowed with a special system for:</a:t>
            </a:r>
            <a:endParaRPr/>
          </a:p>
          <a:p>
            <a:pPr indent="0" lvl="0" marL="0" marR="0" rtl="0" algn="l">
              <a:spcBef>
                <a:spcPts val="0"/>
              </a:spcBef>
              <a:spcAft>
                <a:spcPts val="0"/>
              </a:spcAft>
              <a:buNone/>
            </a:pPr>
            <a:r>
              <a:rPr lang="en-US" sz="2800">
                <a:solidFill>
                  <a:schemeClr val="lt1"/>
                </a:solidFill>
                <a:latin typeface="Calibri"/>
                <a:ea typeface="Calibri"/>
                <a:cs typeface="Calibri"/>
                <a:sym typeface="Calibri"/>
              </a:rPr>
              <a:t> (1) generating </a:t>
            </a:r>
            <a:r>
              <a:rPr lang="en-US" sz="2800">
                <a:solidFill>
                  <a:srgbClr val="69FFFF"/>
                </a:solidFill>
                <a:latin typeface="Calibri"/>
                <a:ea typeface="Calibri"/>
                <a:cs typeface="Calibri"/>
                <a:sym typeface="Calibri"/>
              </a:rPr>
              <a:t>rhythmical electrical </a:t>
            </a:r>
            <a:r>
              <a:rPr lang="en-US" sz="2800">
                <a:solidFill>
                  <a:schemeClr val="lt1"/>
                </a:solidFill>
                <a:latin typeface="Calibri"/>
                <a:ea typeface="Calibri"/>
                <a:cs typeface="Calibri"/>
                <a:sym typeface="Calibri"/>
              </a:rPr>
              <a:t>impulses to cause rhythmical contraction of heart muscle</a:t>
            </a:r>
            <a:endParaRPr/>
          </a:p>
          <a:p>
            <a:pPr indent="0" lvl="0" marL="0" marR="0" rtl="0" algn="l">
              <a:spcBef>
                <a:spcPts val="0"/>
              </a:spcBef>
              <a:spcAft>
                <a:spcPts val="0"/>
              </a:spcAft>
              <a:buNone/>
            </a:pPr>
            <a:r>
              <a:t/>
            </a:r>
            <a:endParaRPr sz="2800">
              <a:solidFill>
                <a:schemeClr val="lt1"/>
              </a:solidFill>
              <a:latin typeface="Calibri"/>
              <a:ea typeface="Calibri"/>
              <a:cs typeface="Calibri"/>
              <a:sym typeface="Calibri"/>
            </a:endParaRPr>
          </a:p>
          <a:p>
            <a:pPr indent="0" lvl="0" marL="0" marR="0" rtl="0" algn="l">
              <a:spcBef>
                <a:spcPts val="0"/>
              </a:spcBef>
              <a:spcAft>
                <a:spcPts val="0"/>
              </a:spcAft>
              <a:buNone/>
            </a:pPr>
            <a:r>
              <a:rPr lang="en-US" sz="2800">
                <a:solidFill>
                  <a:schemeClr val="lt1"/>
                </a:solidFill>
                <a:latin typeface="Calibri"/>
                <a:ea typeface="Calibri"/>
                <a:cs typeface="Calibri"/>
                <a:sym typeface="Calibri"/>
              </a:rPr>
              <a:t>(2) conducting impulses rapidly through heart. </a:t>
            </a:r>
            <a:endParaRPr i="1" sz="2800">
              <a:solidFill>
                <a:srgbClr val="69FFFF"/>
              </a:solidFill>
              <a:latin typeface="Arial"/>
              <a:ea typeface="Arial"/>
              <a:cs typeface="Arial"/>
              <a:sym typeface="Arial"/>
            </a:endParaRPr>
          </a:p>
        </p:txBody>
      </p:sp>
      <p:sp>
        <p:nvSpPr>
          <p:cNvPr id="112" name="Google Shape;11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113" name="Google Shape;113;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4" name="Google Shape;114;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115" name="Google Shape;115;p3"/>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0"/>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30"/>
          <p:cNvSpPr txBox="1"/>
          <p:nvPr>
            <p:ph type="title"/>
          </p:nvPr>
        </p:nvSpPr>
        <p:spPr>
          <a:xfrm>
            <a:off x="381000" y="0"/>
            <a:ext cx="8229600" cy="71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2800"/>
              <a:buFont typeface="Calibri"/>
              <a:buNone/>
            </a:pPr>
            <a:r>
              <a:rPr b="1" lang="en-US" sz="2800">
                <a:solidFill>
                  <a:srgbClr val="69FFFF"/>
                </a:solidFill>
              </a:rPr>
              <a:t>Mechanism of the Sympathetic Effect</a:t>
            </a:r>
            <a:endParaRPr sz="2800">
              <a:solidFill>
                <a:srgbClr val="69FFFF"/>
              </a:solidFill>
            </a:endParaRPr>
          </a:p>
        </p:txBody>
      </p:sp>
      <p:sp>
        <p:nvSpPr>
          <p:cNvPr id="445" name="Google Shape;445;p30"/>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446" name="Google Shape;44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447" name="Google Shape;447;p30"/>
          <p:cNvSpPr/>
          <p:nvPr/>
        </p:nvSpPr>
        <p:spPr>
          <a:xfrm>
            <a:off x="381000" y="762000"/>
            <a:ext cx="8534400" cy="51816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52400" lvl="1" marL="114300" marR="0" rtl="0" algn="l">
              <a:lnSpc>
                <a:spcPct val="75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Stimulation of the sympathetic nerves releases the hormone norepinephrine </a:t>
            </a:r>
            <a:endParaRPr b="0" i="0" sz="2400" u="none" cap="none" strike="noStrike">
              <a:solidFill>
                <a:schemeClr val="dk1"/>
              </a:solidFill>
              <a:latin typeface="Calibri"/>
              <a:ea typeface="Calibri"/>
              <a:cs typeface="Calibri"/>
              <a:sym typeface="Calibri"/>
            </a:endParaRPr>
          </a:p>
          <a:p>
            <a:pPr indent="-152400" lvl="1" marL="114300" marR="0" rtl="0" algn="l">
              <a:lnSpc>
                <a:spcPct val="75000"/>
              </a:lnSpc>
              <a:spcBef>
                <a:spcPts val="24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Norepinephrine stimulates </a:t>
            </a:r>
            <a:r>
              <a:rPr b="0" i="1" lang="en-US" sz="2400" u="none" cap="none" strike="noStrike">
                <a:solidFill>
                  <a:schemeClr val="dk1"/>
                </a:solidFill>
                <a:latin typeface="Calibri"/>
                <a:ea typeface="Calibri"/>
                <a:cs typeface="Calibri"/>
                <a:sym typeface="Calibri"/>
              </a:rPr>
              <a:t>beta-1 adrenergic receptors</a:t>
            </a:r>
            <a:endParaRPr b="0" i="0" sz="2400" u="none" cap="none" strike="noStrike">
              <a:solidFill>
                <a:schemeClr val="dk1"/>
              </a:solidFill>
              <a:latin typeface="Calibri"/>
              <a:ea typeface="Calibri"/>
              <a:cs typeface="Calibri"/>
              <a:sym typeface="Calibri"/>
            </a:endParaRPr>
          </a:p>
          <a:p>
            <a:pPr indent="-152400" lvl="1" marL="114300" marR="0" rtl="0" algn="l">
              <a:lnSpc>
                <a:spcPct val="75000"/>
              </a:lnSpc>
              <a:spcBef>
                <a:spcPts val="24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increases rate of sinus nodal discharge</a:t>
            </a: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152400" lvl="1" marL="114300" marR="0" rtl="0" algn="l">
              <a:lnSpc>
                <a:spcPct val="75000"/>
              </a:lnSpc>
              <a:spcBef>
                <a:spcPts val="24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 Increases permeability to Na</a:t>
            </a:r>
            <a:r>
              <a:rPr b="0" baseline="30000" i="0" lang="en-US" sz="2400" u="none" cap="none" strike="noStrike">
                <a:solidFill>
                  <a:schemeClr val="dk1"/>
                </a:solidFill>
                <a:latin typeface="Calibri"/>
                <a:ea typeface="Calibri"/>
                <a:cs typeface="Calibri"/>
                <a:sym typeface="Calibri"/>
              </a:rPr>
              <a:t>+</a:t>
            </a:r>
            <a:r>
              <a:rPr b="0" i="0" lang="en-US" sz="2400" u="none" cap="none" strike="noStrike">
                <a:solidFill>
                  <a:schemeClr val="dk1"/>
                </a:solidFill>
                <a:latin typeface="Calibri"/>
                <a:ea typeface="Calibri"/>
                <a:cs typeface="Calibri"/>
                <a:sym typeface="Calibri"/>
              </a:rPr>
              <a:t> and Ca+2 causing a more </a:t>
            </a:r>
            <a:r>
              <a:rPr b="1" i="0" lang="en-US" sz="2400" u="none" cap="none" strike="noStrike">
                <a:solidFill>
                  <a:schemeClr val="dk1"/>
                </a:solidFill>
                <a:latin typeface="Calibri"/>
                <a:ea typeface="Calibri"/>
                <a:cs typeface="Calibri"/>
                <a:sym typeface="Calibri"/>
              </a:rPr>
              <a:t>positive resting potential  </a:t>
            </a:r>
            <a:r>
              <a:rPr b="0" i="0" lang="en-US" sz="2400" u="none" cap="none" strike="noStrike">
                <a:solidFill>
                  <a:schemeClr val="dk1"/>
                </a:solidFill>
                <a:latin typeface="Calibri"/>
                <a:ea typeface="Calibri"/>
                <a:cs typeface="Calibri"/>
                <a:sym typeface="Calibri"/>
              </a:rPr>
              <a:t>and increased excitability</a:t>
            </a:r>
            <a:endParaRPr b="0" i="0" sz="2400" u="none" cap="none" strike="noStrike">
              <a:solidFill>
                <a:schemeClr val="dk1"/>
              </a:solidFill>
              <a:latin typeface="Calibri"/>
              <a:ea typeface="Calibri"/>
              <a:cs typeface="Calibri"/>
              <a:sym typeface="Calibri"/>
            </a:endParaRPr>
          </a:p>
        </p:txBody>
      </p:sp>
      <p:sp>
        <p:nvSpPr>
          <p:cNvPr id="448" name="Google Shape;44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449" name="Google Shape;44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1"/>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69FFFF"/>
              </a:buClr>
              <a:buSzPct val="100000"/>
              <a:buFont typeface="Calibri"/>
              <a:buNone/>
            </a:pPr>
            <a:r>
              <a:rPr b="1" lang="en-US">
                <a:solidFill>
                  <a:srgbClr val="69FFFF"/>
                </a:solidFill>
              </a:rPr>
              <a:t>Effect of parasympathetic Stimulation on Cardiac Rhythm and Conduction</a:t>
            </a:r>
            <a:endParaRPr/>
          </a:p>
        </p:txBody>
      </p:sp>
      <p:sp>
        <p:nvSpPr>
          <p:cNvPr id="455" name="Google Shape;455;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456" name="Google Shape;456;p31"/>
          <p:cNvSpPr/>
          <p:nvPr/>
        </p:nvSpPr>
        <p:spPr>
          <a:xfrm>
            <a:off x="1295400" y="2438400"/>
            <a:ext cx="7239000" cy="3108543"/>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lt1"/>
              </a:buClr>
              <a:buSzPts val="2800"/>
              <a:buFont typeface="Noto Sans Symbols"/>
              <a:buChar char="❖"/>
            </a:pPr>
            <a:r>
              <a:rPr lang="en-US" sz="2800">
                <a:solidFill>
                  <a:schemeClr val="lt1"/>
                </a:solidFill>
                <a:latin typeface="Calibri"/>
                <a:ea typeface="Calibri"/>
                <a:cs typeface="Calibri"/>
                <a:sym typeface="Calibri"/>
              </a:rPr>
              <a:t>It decreases rate of sinus nodal discharge. </a:t>
            </a:r>
            <a:endParaRPr/>
          </a:p>
          <a:p>
            <a:pPr indent="-177800" lvl="0" marL="0" marR="0" rtl="0" algn="l">
              <a:spcBef>
                <a:spcPts val="0"/>
              </a:spcBef>
              <a:spcAft>
                <a:spcPts val="0"/>
              </a:spcAft>
              <a:buClr>
                <a:schemeClr val="lt1"/>
              </a:buClr>
              <a:buSzPts val="2800"/>
              <a:buFont typeface="Noto Sans Symbols"/>
              <a:buChar char="❖"/>
            </a:pPr>
            <a:r>
              <a:rPr lang="en-US" sz="2800">
                <a:solidFill>
                  <a:schemeClr val="lt1"/>
                </a:solidFill>
                <a:latin typeface="Calibri"/>
                <a:ea typeface="Calibri"/>
                <a:cs typeface="Calibri"/>
                <a:sym typeface="Calibri"/>
              </a:rPr>
              <a:t>It reduces rate of conduction</a:t>
            </a:r>
            <a:endParaRPr/>
          </a:p>
          <a:p>
            <a:pPr indent="0" lvl="0" marL="0" marR="0" rtl="0" algn="l">
              <a:spcBef>
                <a:spcPts val="0"/>
              </a:spcBef>
              <a:spcAft>
                <a:spcPts val="0"/>
              </a:spcAft>
              <a:buNone/>
            </a:pPr>
            <a:r>
              <a:rPr lang="en-US" sz="2800">
                <a:solidFill>
                  <a:srgbClr val="69FFFF"/>
                </a:solidFill>
                <a:latin typeface="Calibri"/>
                <a:ea typeface="Calibri"/>
                <a:cs typeface="Calibri"/>
                <a:sym typeface="Calibri"/>
              </a:rPr>
              <a:t>Strong stimulation</a:t>
            </a:r>
            <a:r>
              <a:rPr lang="en-US" sz="2800">
                <a:solidFill>
                  <a:schemeClr val="lt1"/>
                </a:solidFill>
                <a:latin typeface="Calibri"/>
                <a:ea typeface="Calibri"/>
                <a:cs typeface="Calibri"/>
                <a:sym typeface="Calibri"/>
              </a:rPr>
              <a:t> of vagi </a:t>
            </a:r>
            <a:r>
              <a:rPr lang="en-US" sz="2800">
                <a:solidFill>
                  <a:srgbClr val="FFFF00"/>
                </a:solidFill>
                <a:latin typeface="Calibri"/>
                <a:ea typeface="Calibri"/>
                <a:cs typeface="Calibri"/>
                <a:sym typeface="Calibri"/>
              </a:rPr>
              <a:t>stops </a:t>
            </a:r>
            <a:r>
              <a:rPr lang="en-US" sz="2800">
                <a:solidFill>
                  <a:schemeClr val="lt1"/>
                </a:solidFill>
                <a:latin typeface="Calibri"/>
                <a:ea typeface="Calibri"/>
                <a:cs typeface="Calibri"/>
                <a:sym typeface="Calibri"/>
              </a:rPr>
              <a:t>rhythmical excitation by SA node or blocks transmission of cardiac impulse from atria into ventricles.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Noto Sans Symbols"/>
              <a:buNone/>
            </a:pPr>
            <a:r>
              <a:t/>
            </a:r>
            <a:endParaRPr sz="2800">
              <a:solidFill>
                <a:schemeClr val="lt1"/>
              </a:solidFill>
              <a:latin typeface="Calibri"/>
              <a:ea typeface="Calibri"/>
              <a:cs typeface="Calibri"/>
              <a:sym typeface="Calibri"/>
            </a:endParaRPr>
          </a:p>
        </p:txBody>
      </p:sp>
      <p:sp>
        <p:nvSpPr>
          <p:cNvPr id="457" name="Google Shape;45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458" name="Google Shape;458;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2"/>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32"/>
          <p:cNvSpPr txBox="1"/>
          <p:nvPr>
            <p:ph type="title"/>
          </p:nvPr>
        </p:nvSpPr>
        <p:spPr>
          <a:xfrm>
            <a:off x="304800" y="76200"/>
            <a:ext cx="8229600" cy="71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3600"/>
              <a:buFont typeface="Calibri"/>
              <a:buNone/>
            </a:pPr>
            <a:r>
              <a:rPr b="1" lang="en-US" sz="3600">
                <a:solidFill>
                  <a:srgbClr val="69FFFF"/>
                </a:solidFill>
              </a:rPr>
              <a:t>Mechanism of the Vagal Effects</a:t>
            </a:r>
            <a:endParaRPr sz="3600">
              <a:solidFill>
                <a:srgbClr val="69FFFF"/>
              </a:solidFill>
            </a:endParaRPr>
          </a:p>
        </p:txBody>
      </p:sp>
      <p:sp>
        <p:nvSpPr>
          <p:cNvPr id="466" name="Google Shape;466;p32"/>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467" name="Google Shape;46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468" name="Google Shape;468;p32"/>
          <p:cNvSpPr/>
          <p:nvPr/>
        </p:nvSpPr>
        <p:spPr>
          <a:xfrm>
            <a:off x="381000" y="838200"/>
            <a:ext cx="8534400" cy="51816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52400" lvl="1" marL="114300" marR="0" rtl="1" algn="l">
              <a:lnSpc>
                <a:spcPct val="75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Parasympathetic Stimulation releases  </a:t>
            </a:r>
            <a:r>
              <a:rPr b="0" i="1" lang="en-US" sz="2400" u="none" cap="none" strike="noStrike">
                <a:solidFill>
                  <a:schemeClr val="dk1"/>
                </a:solidFill>
                <a:latin typeface="Calibri"/>
                <a:ea typeface="Calibri"/>
                <a:cs typeface="Calibri"/>
                <a:sym typeface="Calibri"/>
              </a:rPr>
              <a:t>acetylcholine</a:t>
            </a:r>
            <a:endParaRPr b="0" i="0" sz="2400" u="none" cap="none" strike="noStrike">
              <a:solidFill>
                <a:schemeClr val="dk1"/>
              </a:solidFill>
              <a:latin typeface="Calibri"/>
              <a:ea typeface="Calibri"/>
              <a:cs typeface="Calibri"/>
              <a:sym typeface="Calibri"/>
            </a:endParaRPr>
          </a:p>
          <a:p>
            <a:pPr indent="-152400" lvl="1" marL="114300" marR="0" rtl="0" algn="l">
              <a:lnSpc>
                <a:spcPct val="75000"/>
              </a:lnSpc>
              <a:spcBef>
                <a:spcPts val="24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Acetylcholine increases permeability to K+ allowing rapid leakage of K+ out of conductive fibers. </a:t>
            </a:r>
            <a:endParaRPr/>
          </a:p>
          <a:p>
            <a:pPr indent="-152400" lvl="1" marL="114300" marR="0" rtl="1" algn="l">
              <a:lnSpc>
                <a:spcPct val="75000"/>
              </a:lnSpc>
              <a:spcBef>
                <a:spcPts val="24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Causes increased negativity inside fibers ( hyperpolarization)</a:t>
            </a:r>
            <a:r>
              <a:rPr b="0" i="1" lang="en-US" sz="24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 making tissue less excitable</a:t>
            </a:r>
            <a:endParaRPr b="0" i="0" sz="2400" u="none" cap="none" strike="noStrike">
              <a:solidFill>
                <a:schemeClr val="dk1"/>
              </a:solidFill>
              <a:latin typeface="Calibri"/>
              <a:ea typeface="Calibri"/>
              <a:cs typeface="Calibri"/>
              <a:sym typeface="Calibri"/>
            </a:endParaRPr>
          </a:p>
          <a:p>
            <a:pPr indent="-152400" lvl="1" marL="114300" marR="0" rtl="0" algn="l">
              <a:lnSpc>
                <a:spcPct val="75000"/>
              </a:lnSpc>
              <a:spcBef>
                <a:spcPts val="24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Decreases rate of rhythm of the sinus node and A-V junctional fibers.</a:t>
            </a:r>
            <a:endParaRPr/>
          </a:p>
        </p:txBody>
      </p:sp>
      <p:sp>
        <p:nvSpPr>
          <p:cNvPr id="469" name="Google Shape;469;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470" name="Google Shape;47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3"/>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69FFFF"/>
              </a:buClr>
              <a:buSzPct val="100000"/>
              <a:buFont typeface="Calibri"/>
              <a:buNone/>
            </a:pPr>
            <a:r>
              <a:rPr b="1" lang="en-US">
                <a:solidFill>
                  <a:srgbClr val="69FFFF"/>
                </a:solidFill>
              </a:rPr>
              <a:t>Summary of Effects of Autonomic Nervous System on the Heart</a:t>
            </a:r>
            <a:endParaRPr b="1">
              <a:solidFill>
                <a:srgbClr val="69FFFF"/>
              </a:solidFill>
            </a:endParaRPr>
          </a:p>
        </p:txBody>
      </p:sp>
      <p:sp>
        <p:nvSpPr>
          <p:cNvPr id="476" name="Google Shape;47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graphicFrame>
        <p:nvGraphicFramePr>
          <p:cNvPr id="477" name="Google Shape;477;p33"/>
          <p:cNvGraphicFramePr/>
          <p:nvPr/>
        </p:nvGraphicFramePr>
        <p:xfrm>
          <a:off x="685800" y="1828800"/>
          <a:ext cx="3000000" cy="3000000"/>
        </p:xfrm>
        <a:graphic>
          <a:graphicData uri="http://schemas.openxmlformats.org/drawingml/2006/table">
            <a:tbl>
              <a:tblPr bandRow="1" firstRow="1">
                <a:noFill/>
                <a:tableStyleId>{874774AE-26CB-4105-B240-507DDF92392E}</a:tableStyleId>
              </a:tblPr>
              <a:tblGrid>
                <a:gridCol w="2692400"/>
                <a:gridCol w="2692400"/>
                <a:gridCol w="2692400"/>
              </a:tblGrid>
              <a:tr h="370850">
                <a:tc>
                  <a:txBody>
                    <a:bodyPr/>
                    <a:lstStyle/>
                    <a:p>
                      <a:pPr indent="0" lvl="0" marL="0" marR="0" rtl="1" algn="ctr">
                        <a:spcBef>
                          <a:spcPts val="0"/>
                        </a:spcBef>
                        <a:spcAft>
                          <a:spcPts val="0"/>
                        </a:spcAft>
                        <a:buNone/>
                      </a:pPr>
                      <a:r>
                        <a:t/>
                      </a:r>
                      <a:endParaRPr sz="2800" u="none" cap="none" strike="noStrike"/>
                    </a:p>
                    <a:p>
                      <a:pPr indent="0" lvl="0" marL="0" marR="0" rtl="1" algn="ctr">
                        <a:spcBef>
                          <a:spcPts val="0"/>
                        </a:spcBef>
                        <a:spcAft>
                          <a:spcPts val="0"/>
                        </a:spcAft>
                        <a:buNone/>
                      </a:pPr>
                      <a:r>
                        <a:rPr lang="en-US" sz="2800" u="none" cap="none" strike="noStrike"/>
                        <a:t>Parasympathetic </a:t>
                      </a:r>
                      <a:endParaRPr sz="2800" u="none" cap="none" strike="noStrike"/>
                    </a:p>
                  </a:txBody>
                  <a:tcPr marT="45725" marB="45725" marR="91450" marL="91450" anchor="ctr"/>
                </a:tc>
                <a:tc>
                  <a:txBody>
                    <a:bodyPr/>
                    <a:lstStyle/>
                    <a:p>
                      <a:pPr indent="0" lvl="0" marL="0" marR="0" rtl="1" algn="ctr">
                        <a:spcBef>
                          <a:spcPts val="0"/>
                        </a:spcBef>
                        <a:spcAft>
                          <a:spcPts val="0"/>
                        </a:spcAft>
                        <a:buNone/>
                      </a:pPr>
                      <a:r>
                        <a:rPr lang="en-US" sz="2800" u="none" cap="none" strike="noStrike"/>
                        <a:t>Sympathetic </a:t>
                      </a:r>
                      <a:endParaRPr sz="2800" u="none" cap="none" strike="noStrike"/>
                    </a:p>
                  </a:txBody>
                  <a:tcPr marT="45725" marB="45725" marR="91450" marL="91450" anchor="ctr"/>
                </a:tc>
                <a:tc>
                  <a:txBody>
                    <a:bodyPr/>
                    <a:lstStyle/>
                    <a:p>
                      <a:pPr indent="0" lvl="0" marL="0" marR="0" rtl="1" algn="ctr">
                        <a:spcBef>
                          <a:spcPts val="0"/>
                        </a:spcBef>
                        <a:spcAft>
                          <a:spcPts val="0"/>
                        </a:spcAft>
                        <a:buNone/>
                      </a:pPr>
                      <a:r>
                        <a:t/>
                      </a:r>
                      <a:endParaRPr sz="2800" u="none" cap="none" strike="noStrike"/>
                    </a:p>
                  </a:txBody>
                  <a:tcPr marT="45725" marB="45725" marR="91450" marL="91450" anchor="ctr"/>
                </a:tc>
              </a:tr>
              <a:tr h="553725">
                <a:tc>
                  <a:txBody>
                    <a:bodyPr/>
                    <a:lstStyle/>
                    <a:p>
                      <a:pPr indent="0" lvl="0" marL="0" marR="0" rtl="1" algn="ctr">
                        <a:spcBef>
                          <a:spcPts val="0"/>
                        </a:spcBef>
                        <a:spcAft>
                          <a:spcPts val="0"/>
                        </a:spcAft>
                        <a:buNone/>
                      </a:pPr>
                      <a:r>
                        <a:rPr lang="en-US" sz="2800" u="none" cap="none" strike="noStrike"/>
                        <a:t>↓</a:t>
                      </a:r>
                      <a:endParaRPr sz="2800" u="none" cap="none" strike="noStrike"/>
                    </a:p>
                  </a:txBody>
                  <a:tcPr marT="45725" marB="45725" marR="91450" marL="91450" anchor="ctr"/>
                </a:tc>
                <a:tc>
                  <a:txBody>
                    <a:bodyPr/>
                    <a:lstStyle/>
                    <a:p>
                      <a:pPr indent="0" lvl="0" marL="0" marR="0" rtl="1" algn="ctr">
                        <a:spcBef>
                          <a:spcPts val="0"/>
                        </a:spcBef>
                        <a:spcAft>
                          <a:spcPts val="0"/>
                        </a:spcAft>
                        <a:buNone/>
                      </a:pPr>
                      <a:r>
                        <a:rPr lang="en-US" sz="2800" u="none" cap="none" strike="noStrike"/>
                        <a:t>↑</a:t>
                      </a:r>
                      <a:endParaRPr sz="2800" u="none" cap="none" strike="noStrike"/>
                    </a:p>
                  </a:txBody>
                  <a:tcPr marT="45725" marB="45725" marR="91450" marL="91450" anchor="ctr"/>
                </a:tc>
                <a:tc>
                  <a:txBody>
                    <a:bodyPr/>
                    <a:lstStyle/>
                    <a:p>
                      <a:pPr indent="0" lvl="0" marL="0" marR="0" rtl="1" algn="ctr">
                        <a:spcBef>
                          <a:spcPts val="0"/>
                        </a:spcBef>
                        <a:spcAft>
                          <a:spcPts val="0"/>
                        </a:spcAft>
                        <a:buNone/>
                      </a:pPr>
                      <a:r>
                        <a:rPr lang="en-US" sz="2800" u="none" cap="none" strike="noStrike"/>
                        <a:t>Heart rate</a:t>
                      </a:r>
                      <a:endParaRPr sz="2800" u="none" cap="none" strike="noStrike"/>
                    </a:p>
                  </a:txBody>
                  <a:tcPr marT="45725" marB="45725" marR="91450" marL="91450" anchor="ctr"/>
                </a:tc>
              </a:tr>
              <a:tr h="370850">
                <a:tc>
                  <a:txBody>
                    <a:bodyPr/>
                    <a:lstStyle/>
                    <a:p>
                      <a:pPr indent="0" lvl="0" marL="0" marR="0" rtl="1" algn="ctr">
                        <a:spcBef>
                          <a:spcPts val="0"/>
                        </a:spcBef>
                        <a:spcAft>
                          <a:spcPts val="0"/>
                        </a:spcAft>
                        <a:buNone/>
                      </a:pPr>
                      <a:r>
                        <a:rPr lang="en-US" sz="2800" u="none" cap="none" strike="noStrike"/>
                        <a:t>↓</a:t>
                      </a:r>
                      <a:endParaRPr sz="2800" u="none" cap="none" strike="noStrike"/>
                    </a:p>
                  </a:txBody>
                  <a:tcPr marT="45725" marB="45725" marR="91450" marL="91450" anchor="ctr"/>
                </a:tc>
                <a:tc>
                  <a:txBody>
                    <a:bodyPr/>
                    <a:lstStyle/>
                    <a:p>
                      <a:pPr indent="0" lvl="0" marL="0" marR="0" rtl="1" algn="ctr">
                        <a:spcBef>
                          <a:spcPts val="0"/>
                        </a:spcBef>
                        <a:spcAft>
                          <a:spcPts val="0"/>
                        </a:spcAft>
                        <a:buNone/>
                      </a:pPr>
                      <a:r>
                        <a:rPr lang="en-US" sz="2800" u="none" cap="none" strike="noStrike"/>
                        <a:t>↑</a:t>
                      </a:r>
                      <a:endParaRPr sz="2800" u="none" cap="none" strike="noStrike"/>
                    </a:p>
                  </a:txBody>
                  <a:tcPr marT="45725" marB="45725" marR="91450" marL="91450" anchor="ctr"/>
                </a:tc>
                <a:tc>
                  <a:txBody>
                    <a:bodyPr/>
                    <a:lstStyle/>
                    <a:p>
                      <a:pPr indent="0" lvl="0" marL="0" marR="0" rtl="1" algn="ctr">
                        <a:spcBef>
                          <a:spcPts val="0"/>
                        </a:spcBef>
                        <a:spcAft>
                          <a:spcPts val="0"/>
                        </a:spcAft>
                        <a:buNone/>
                      </a:pPr>
                      <a:r>
                        <a:rPr lang="en-US" sz="2800" u="none" cap="none" strike="noStrike"/>
                        <a:t>Conduction velocity</a:t>
                      </a:r>
                      <a:endParaRPr sz="2800" u="none" cap="none" strike="noStrike"/>
                    </a:p>
                  </a:txBody>
                  <a:tcPr marT="45725" marB="45725" marR="91450" marL="91450" anchor="ctr"/>
                </a:tc>
              </a:tr>
              <a:tr h="370850">
                <a:tc>
                  <a:txBody>
                    <a:bodyPr/>
                    <a:lstStyle/>
                    <a:p>
                      <a:pPr indent="0" lvl="0" marL="0" marR="0" rtl="1" algn="ctr">
                        <a:spcBef>
                          <a:spcPts val="0"/>
                        </a:spcBef>
                        <a:spcAft>
                          <a:spcPts val="0"/>
                        </a:spcAft>
                        <a:buNone/>
                      </a:pPr>
                      <a:r>
                        <a:rPr lang="en-US" sz="2800" u="none" cap="none" strike="noStrike"/>
                        <a:t>(atria only)↓</a:t>
                      </a:r>
                      <a:endParaRPr sz="2800" u="none" cap="none" strike="noStrike"/>
                    </a:p>
                  </a:txBody>
                  <a:tcPr marT="45725" marB="45725" marR="91450" marL="91450" anchor="ctr"/>
                </a:tc>
                <a:tc>
                  <a:txBody>
                    <a:bodyPr/>
                    <a:lstStyle/>
                    <a:p>
                      <a:pPr indent="0" lvl="0" marL="0" marR="0" rtl="1" algn="ctr">
                        <a:spcBef>
                          <a:spcPts val="0"/>
                        </a:spcBef>
                        <a:spcAft>
                          <a:spcPts val="0"/>
                        </a:spcAft>
                        <a:buNone/>
                      </a:pPr>
                      <a:r>
                        <a:rPr lang="en-US" sz="2800" u="none" cap="none" strike="noStrike"/>
                        <a:t>↑</a:t>
                      </a:r>
                      <a:endParaRPr sz="2800" u="none" cap="none" strike="noStrike"/>
                    </a:p>
                  </a:txBody>
                  <a:tcPr marT="45725" marB="45725" marR="91450" marL="91450" anchor="ctr"/>
                </a:tc>
                <a:tc>
                  <a:txBody>
                    <a:bodyPr/>
                    <a:lstStyle/>
                    <a:p>
                      <a:pPr indent="0" lvl="0" marL="0" marR="0" rtl="1" algn="ctr">
                        <a:spcBef>
                          <a:spcPts val="0"/>
                        </a:spcBef>
                        <a:spcAft>
                          <a:spcPts val="0"/>
                        </a:spcAft>
                        <a:buNone/>
                      </a:pPr>
                      <a:r>
                        <a:rPr lang="en-US" sz="2800" u="none" cap="none" strike="noStrike"/>
                        <a:t>Contractility</a:t>
                      </a:r>
                      <a:endParaRPr sz="2800" u="none" cap="none" strike="noStrike"/>
                    </a:p>
                  </a:txBody>
                  <a:tcPr marT="45725" marB="45725" marR="91450" marL="91450" anchor="ctr"/>
                </a:tc>
              </a:tr>
            </a:tbl>
          </a:graphicData>
        </a:graphic>
      </p:graphicFrame>
      <p:sp>
        <p:nvSpPr>
          <p:cNvPr id="478" name="Google Shape;478;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479" name="Google Shape;479;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4"/>
          <p:cNvSpPr txBox="1"/>
          <p:nvPr>
            <p:ph type="title"/>
          </p:nvPr>
        </p:nvSpPr>
        <p:spPr>
          <a:xfrm>
            <a:off x="457200" y="833785"/>
            <a:ext cx="3319658" cy="71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2800"/>
              <a:buFont typeface="Calibri"/>
              <a:buNone/>
            </a:pPr>
            <a:r>
              <a:rPr b="1" lang="en-US" sz="2800">
                <a:solidFill>
                  <a:srgbClr val="69FFFF"/>
                </a:solidFill>
              </a:rPr>
              <a:t>Effect of sympathetic and parasympathetic stimulation on the SA node action</a:t>
            </a:r>
            <a:br>
              <a:rPr b="1" lang="en-US" sz="2800">
                <a:solidFill>
                  <a:srgbClr val="69FFFF"/>
                </a:solidFill>
              </a:rPr>
            </a:br>
            <a:r>
              <a:rPr b="1" lang="en-US" sz="2800">
                <a:solidFill>
                  <a:srgbClr val="69FFFF"/>
                </a:solidFill>
              </a:rPr>
              <a:t>potential.</a:t>
            </a:r>
            <a:endParaRPr sz="2800">
              <a:solidFill>
                <a:srgbClr val="69FFFF"/>
              </a:solidFill>
            </a:endParaRPr>
          </a:p>
        </p:txBody>
      </p:sp>
      <p:sp>
        <p:nvSpPr>
          <p:cNvPr id="486" name="Google Shape;486;p34"/>
          <p:cNvSpPr txBox="1"/>
          <p:nvPr>
            <p:ph idx="11" type="ftr"/>
          </p:nvPr>
        </p:nvSpPr>
        <p:spPr>
          <a:xfrm>
            <a:off x="3276600" y="6356349"/>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pic>
        <p:nvPicPr>
          <p:cNvPr id="487" name="Google Shape;487;p34"/>
          <p:cNvPicPr preferRelativeResize="0"/>
          <p:nvPr/>
        </p:nvPicPr>
        <p:blipFill rotWithShape="1">
          <a:blip r:embed="rId3">
            <a:alphaModFix/>
          </a:blip>
          <a:srcRect b="22057" l="43015" r="28859" t="10295"/>
          <a:stretch/>
        </p:blipFill>
        <p:spPr>
          <a:xfrm>
            <a:off x="4308548" y="228600"/>
            <a:ext cx="4489304" cy="6073764"/>
          </a:xfrm>
          <a:prstGeom prst="rect">
            <a:avLst/>
          </a:prstGeom>
          <a:noFill/>
          <a:ln>
            <a:noFill/>
          </a:ln>
        </p:spPr>
      </p:pic>
      <p:sp>
        <p:nvSpPr>
          <p:cNvPr id="488" name="Google Shape;488;p34"/>
          <p:cNvSpPr/>
          <p:nvPr/>
        </p:nvSpPr>
        <p:spPr>
          <a:xfrm>
            <a:off x="304800" y="2494545"/>
            <a:ext cx="365283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1FFFF"/>
                </a:solidFill>
                <a:latin typeface="Arial"/>
                <a:ea typeface="Arial"/>
                <a:cs typeface="Arial"/>
                <a:sym typeface="Arial"/>
              </a:rPr>
              <a:t>Sympathetic stimulation </a:t>
            </a:r>
            <a:r>
              <a:rPr b="1" lang="en-US" sz="1800">
                <a:solidFill>
                  <a:srgbClr val="FFFF00"/>
                </a:solidFill>
                <a:latin typeface="Arial"/>
                <a:ea typeface="Arial"/>
                <a:cs typeface="Arial"/>
                <a:sym typeface="Arial"/>
              </a:rPr>
              <a:t>increases the frequency of action potentials</a:t>
            </a:r>
            <a:endParaRPr b="1" sz="1400">
              <a:solidFill>
                <a:srgbClr val="FFFF00"/>
              </a:solidFill>
              <a:latin typeface="Calibri"/>
              <a:ea typeface="Calibri"/>
              <a:cs typeface="Calibri"/>
              <a:sym typeface="Calibri"/>
            </a:endParaRPr>
          </a:p>
        </p:txBody>
      </p:sp>
      <p:sp>
        <p:nvSpPr>
          <p:cNvPr id="489" name="Google Shape;489;p34"/>
          <p:cNvSpPr/>
          <p:nvPr/>
        </p:nvSpPr>
        <p:spPr>
          <a:xfrm>
            <a:off x="304800" y="4776787"/>
            <a:ext cx="365074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1FFFF"/>
                </a:solidFill>
                <a:latin typeface="Arial"/>
                <a:ea typeface="Arial"/>
                <a:cs typeface="Arial"/>
                <a:sym typeface="Arial"/>
              </a:rPr>
              <a:t>Parasympathetic stimulation </a:t>
            </a:r>
            <a:r>
              <a:rPr b="1" lang="en-US" sz="1600">
                <a:solidFill>
                  <a:srgbClr val="FFFF00"/>
                </a:solidFill>
                <a:latin typeface="Arial"/>
                <a:ea typeface="Arial"/>
                <a:cs typeface="Arial"/>
                <a:sym typeface="Arial"/>
              </a:rPr>
              <a:t>decreases the frequency of action potentials</a:t>
            </a:r>
            <a:endParaRPr b="1" sz="1200">
              <a:solidFill>
                <a:srgbClr val="FFFF00"/>
              </a:solidFill>
              <a:latin typeface="Calibri"/>
              <a:ea typeface="Calibri"/>
              <a:cs typeface="Calibri"/>
              <a:sym typeface="Calibri"/>
            </a:endParaRPr>
          </a:p>
          <a:p>
            <a:pPr indent="0" lvl="0" marL="0" marR="0" rtl="0" algn="l">
              <a:spcBef>
                <a:spcPts val="0"/>
              </a:spcBef>
              <a:spcAft>
                <a:spcPts val="0"/>
              </a:spcAft>
              <a:buNone/>
            </a:pPr>
            <a:r>
              <a:t/>
            </a:r>
            <a:endParaRPr b="1" sz="1600">
              <a:solidFill>
                <a:srgbClr val="FFFF00"/>
              </a:solidFill>
              <a:latin typeface="Arial"/>
              <a:ea typeface="Arial"/>
              <a:cs typeface="Arial"/>
              <a:sym typeface="Arial"/>
            </a:endParaRPr>
          </a:p>
        </p:txBody>
      </p:sp>
      <p:sp>
        <p:nvSpPr>
          <p:cNvPr id="490" name="Google Shape;490;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491" name="Google Shape;491;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5"/>
          <p:cNvSpPr txBox="1"/>
          <p:nvPr>
            <p:ph type="title"/>
          </p:nvPr>
        </p:nvSpPr>
        <p:spPr>
          <a:xfrm>
            <a:off x="762000" y="2362200"/>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F0000"/>
              </a:buClr>
              <a:buSzPct val="100000"/>
              <a:buFont typeface="Calibri"/>
              <a:buNone/>
            </a:pPr>
            <a:br>
              <a:rPr b="1" lang="en-US">
                <a:solidFill>
                  <a:srgbClr val="FF0000"/>
                </a:solidFill>
              </a:rPr>
            </a:br>
            <a:r>
              <a:rPr b="1" lang="en-US">
                <a:solidFill>
                  <a:srgbClr val="69FFFF"/>
                </a:solidFill>
              </a:rPr>
              <a:t>Abbreviations</a:t>
            </a:r>
            <a:br>
              <a:rPr lang="en-US"/>
            </a:br>
            <a:br>
              <a:rPr lang="en-US"/>
            </a:br>
            <a:r>
              <a:rPr lang="en-US"/>
              <a:t>Action potential: AP</a:t>
            </a:r>
            <a:br>
              <a:rPr lang="en-US"/>
            </a:br>
            <a:r>
              <a:rPr lang="en-US"/>
              <a:t>Sinoatrial : SA</a:t>
            </a:r>
            <a:br>
              <a:rPr lang="en-US"/>
            </a:br>
            <a:r>
              <a:rPr lang="en-US"/>
              <a:t>Atrioventricular: AV</a:t>
            </a:r>
            <a:br>
              <a:rPr lang="en-US"/>
            </a:br>
            <a:r>
              <a:rPr lang="en-US"/>
              <a:t>Sodium ion: </a:t>
            </a:r>
            <a:r>
              <a:rPr lang="en-US">
                <a:solidFill>
                  <a:srgbClr val="69FFFF"/>
                </a:solidFill>
              </a:rPr>
              <a:t>Na</a:t>
            </a:r>
            <a:r>
              <a:rPr baseline="30000" lang="en-US">
                <a:solidFill>
                  <a:srgbClr val="69FFFF"/>
                </a:solidFill>
              </a:rPr>
              <a:t>+</a:t>
            </a:r>
            <a:r>
              <a:rPr lang="en-US"/>
              <a:t> </a:t>
            </a:r>
            <a:br>
              <a:rPr lang="en-US"/>
            </a:br>
            <a:r>
              <a:rPr lang="en-US"/>
              <a:t>Potassium  ion: K+</a:t>
            </a:r>
            <a:br>
              <a:rPr lang="en-US"/>
            </a:br>
            <a:r>
              <a:rPr lang="en-US"/>
              <a:t>Calcium ion:Ca+2</a:t>
            </a:r>
            <a:br>
              <a:rPr lang="en-US"/>
            </a:br>
            <a:r>
              <a:rPr lang="en-US"/>
              <a:t> Extracellular fluid: ECF </a:t>
            </a:r>
            <a:br>
              <a:rPr lang="en-US"/>
            </a:br>
            <a:r>
              <a:rPr lang="en-US"/>
              <a:t>RA:right atrium </a:t>
            </a:r>
            <a:endParaRPr/>
          </a:p>
        </p:txBody>
      </p:sp>
      <p:sp>
        <p:nvSpPr>
          <p:cNvPr id="497" name="Google Shape;497;p35"/>
          <p:cNvSpPr/>
          <p:nvPr/>
        </p:nvSpPr>
        <p:spPr>
          <a:xfrm>
            <a:off x="609600" y="1295400"/>
            <a:ext cx="8153400" cy="4191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600"/>
              <a:buFont typeface="Arial"/>
              <a:buNone/>
            </a:pPr>
            <a:r>
              <a:t/>
            </a:r>
            <a:endParaRPr i="1" sz="3600">
              <a:solidFill>
                <a:srgbClr val="69FFFF"/>
              </a:solidFill>
              <a:latin typeface="Arial"/>
              <a:ea typeface="Arial"/>
              <a:cs typeface="Arial"/>
              <a:sym typeface="Arial"/>
            </a:endParaRPr>
          </a:p>
        </p:txBody>
      </p:sp>
      <p:sp>
        <p:nvSpPr>
          <p:cNvPr id="498" name="Google Shape;498;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9" name="Google Shape;499;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500" name="Google Shape;500;p35"/>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1" name="Google Shape;50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6"/>
          <p:cNvSpPr/>
          <p:nvPr/>
        </p:nvSpPr>
        <p:spPr>
          <a:xfrm>
            <a:off x="6705600" y="5715000"/>
            <a:ext cx="1219200" cy="1143000"/>
          </a:xfrm>
          <a:custGeom>
            <a:rect b="b" l="l" r="r" t="t"/>
            <a:pathLst>
              <a:path extrusionOk="0" h="3425790" w="4175884">
                <a:moveTo>
                  <a:pt x="2088877" y="368677"/>
                </a:moveTo>
                <a:cubicBezTo>
                  <a:pt x="2218616" y="369672"/>
                  <a:pt x="2489212" y="4736"/>
                  <a:pt x="3112459" y="187"/>
                </a:cubicBezTo>
                <a:cubicBezTo>
                  <a:pt x="3735706" y="-4362"/>
                  <a:pt x="4086340" y="362422"/>
                  <a:pt x="4163336" y="846349"/>
                </a:cubicBezTo>
                <a:cubicBezTo>
                  <a:pt x="4240332" y="1330276"/>
                  <a:pt x="3966353" y="2171205"/>
                  <a:pt x="3248936" y="2757035"/>
                </a:cubicBezTo>
                <a:cubicBezTo>
                  <a:pt x="2587194" y="3297402"/>
                  <a:pt x="2239343" y="3423842"/>
                  <a:pt x="2088877" y="3425776"/>
                </a:cubicBezTo>
                <a:cubicBezTo>
                  <a:pt x="1938411" y="3427710"/>
                  <a:pt x="1516580" y="3241986"/>
                  <a:pt x="956112" y="2784331"/>
                </a:cubicBezTo>
                <a:cubicBezTo>
                  <a:pt x="395644" y="2326676"/>
                  <a:pt x="-90785" y="1416143"/>
                  <a:pt x="14417" y="846349"/>
                </a:cubicBezTo>
                <a:cubicBezTo>
                  <a:pt x="119619" y="276555"/>
                  <a:pt x="574202" y="-8343"/>
                  <a:pt x="1147181" y="187"/>
                </a:cubicBezTo>
                <a:cubicBezTo>
                  <a:pt x="1720160" y="8717"/>
                  <a:pt x="1959138" y="367682"/>
                  <a:pt x="2088877" y="368677"/>
                </a:cubicBezTo>
                <a:close/>
              </a:path>
            </a:pathLst>
          </a:custGeom>
          <a:gradFill>
            <a:gsLst>
              <a:gs pos="0">
                <a:srgbClr val="8A0000"/>
              </a:gs>
              <a:gs pos="100000">
                <a:srgbClr val="E20000"/>
              </a:gs>
            </a:gsLst>
            <a:lin ang="13500000"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36"/>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36"/>
          <p:cNvSpPr txBox="1"/>
          <p:nvPr>
            <p:ph type="title"/>
          </p:nvPr>
        </p:nvSpPr>
        <p:spPr>
          <a:xfrm>
            <a:off x="990600" y="518980"/>
            <a:ext cx="8463213" cy="876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3200"/>
              <a:buFont typeface="Calibri"/>
              <a:buNone/>
            </a:pPr>
            <a:r>
              <a:rPr lang="en-US" sz="3200">
                <a:solidFill>
                  <a:srgbClr val="69FFFF"/>
                </a:solidFill>
              </a:rPr>
              <a:t>If your heart is in rhythm, so is your life</a:t>
            </a:r>
            <a:endParaRPr sz="3200">
              <a:solidFill>
                <a:srgbClr val="69FFFF"/>
              </a:solidFill>
            </a:endParaRPr>
          </a:p>
        </p:txBody>
      </p:sp>
      <p:sp>
        <p:nvSpPr>
          <p:cNvPr id="510" name="Google Shape;510;p36"/>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511" name="Google Shape;51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512" name="Google Shape;512;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3" name="Google Shape;51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pic>
        <p:nvPicPr>
          <p:cNvPr descr="Supraventricular tachycardia: When your heart runs a marathon without your  body - ABC News" id="514" name="Google Shape;514;p36"/>
          <p:cNvPicPr preferRelativeResize="0"/>
          <p:nvPr/>
        </p:nvPicPr>
        <p:blipFill rotWithShape="1">
          <a:blip r:embed="rId3">
            <a:alphaModFix/>
          </a:blip>
          <a:srcRect b="0" l="0" r="0" t="0"/>
          <a:stretch/>
        </p:blipFill>
        <p:spPr>
          <a:xfrm>
            <a:off x="762000" y="1434574"/>
            <a:ext cx="7853613" cy="4418797"/>
          </a:xfrm>
          <a:prstGeom prst="rect">
            <a:avLst/>
          </a:prstGeom>
          <a:noFill/>
          <a:ln>
            <a:noFill/>
          </a:ln>
        </p:spPr>
      </p:pic>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69FFFF"/>
              </a:buClr>
              <a:buSzPts val="4000"/>
              <a:buFont typeface="Calibri"/>
              <a:buNone/>
            </a:pPr>
            <a:r>
              <a:rPr b="1" lang="en-US">
                <a:solidFill>
                  <a:srgbClr val="69FFFF"/>
                </a:solidFill>
              </a:rPr>
              <a:t>Rhythmical Excitation of the Heart..</a:t>
            </a:r>
            <a:endParaRPr>
              <a:solidFill>
                <a:srgbClr val="69FFFF"/>
              </a:solidFill>
            </a:endParaRPr>
          </a:p>
        </p:txBody>
      </p:sp>
      <p:sp>
        <p:nvSpPr>
          <p:cNvPr id="121" name="Google Shape;121;p4"/>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122" name="Google Shape;122;p4"/>
          <p:cNvSpPr/>
          <p:nvPr/>
        </p:nvSpPr>
        <p:spPr>
          <a:xfrm>
            <a:off x="533400" y="1295400"/>
            <a:ext cx="83058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2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1600">
              <a:solidFill>
                <a:schemeClr val="lt1"/>
              </a:solidFill>
              <a:latin typeface="Calibri"/>
              <a:ea typeface="Calibri"/>
              <a:cs typeface="Calibri"/>
              <a:sym typeface="Calibri"/>
            </a:endParaRPr>
          </a:p>
        </p:txBody>
      </p:sp>
      <p:sp>
        <p:nvSpPr>
          <p:cNvPr id="123" name="Google Shape;123;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124" name="Google Shape;124;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5" name="Google Shape;1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126" name="Google Shape;126;p4"/>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4"/>
          <p:cNvSpPr/>
          <p:nvPr/>
        </p:nvSpPr>
        <p:spPr>
          <a:xfrm>
            <a:off x="533400" y="1143000"/>
            <a:ext cx="8305800" cy="43434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1" algn="l">
              <a:lnSpc>
                <a:spcPct val="75000"/>
              </a:lnSpc>
              <a:spcBef>
                <a:spcPts val="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When this system functions normally: </a:t>
            </a:r>
            <a:endParaRPr b="0" i="0" sz="1800" u="none" cap="none" strike="noStrike">
              <a:solidFill>
                <a:schemeClr val="lt1"/>
              </a:solidFill>
              <a:latin typeface="Calibri"/>
              <a:ea typeface="Calibri"/>
              <a:cs typeface="Calibri"/>
              <a:sym typeface="Calibri"/>
            </a:endParaRPr>
          </a:p>
          <a:p>
            <a:pPr indent="-114300" lvl="2" marL="228600" marR="0" rtl="1" algn="l">
              <a:lnSpc>
                <a:spcPct val="75000"/>
              </a:lnSpc>
              <a:spcBef>
                <a:spcPts val="180"/>
              </a:spcBef>
              <a:spcAft>
                <a:spcPts val="0"/>
              </a:spcAft>
              <a:buClr>
                <a:srgbClr val="FF0000"/>
              </a:buClr>
              <a:buSzPts val="1800"/>
              <a:buFont typeface="Calibri"/>
              <a:buChar char="•"/>
            </a:pPr>
            <a:r>
              <a:rPr b="0" i="0" lang="en-US" sz="1800" u="none" cap="none" strike="noStrike">
                <a:solidFill>
                  <a:srgbClr val="FF0000"/>
                </a:solidFill>
                <a:latin typeface="Calibri"/>
                <a:ea typeface="Calibri"/>
                <a:cs typeface="Calibri"/>
                <a:sym typeface="Calibri"/>
              </a:rPr>
              <a:t>Atria contract 1/6 of a sec ahead of ventricular contraction (allows filling of ventricles). </a:t>
            </a:r>
            <a:endParaRPr b="0" i="0" sz="1800" u="none" cap="none" strike="noStrike">
              <a:solidFill>
                <a:srgbClr val="FF0000"/>
              </a:solidFill>
              <a:latin typeface="Calibri"/>
              <a:ea typeface="Calibri"/>
              <a:cs typeface="Calibri"/>
              <a:sym typeface="Calibri"/>
            </a:endParaRPr>
          </a:p>
          <a:p>
            <a:pPr indent="0" lvl="2" marL="228600" marR="0" rtl="1" algn="l">
              <a:lnSpc>
                <a:spcPct val="75000"/>
              </a:lnSpc>
              <a:spcBef>
                <a:spcPts val="180"/>
              </a:spcBef>
              <a:spcAft>
                <a:spcPts val="0"/>
              </a:spcAft>
              <a:buClr>
                <a:schemeClr val="dk1"/>
              </a:buClr>
              <a:buSzPts val="1800"/>
              <a:buFont typeface="Calibri"/>
              <a:buNone/>
            </a:pPr>
            <a:r>
              <a:t/>
            </a:r>
            <a:endParaRPr b="0" i="0" sz="1800" u="none" cap="none" strike="noStrike">
              <a:solidFill>
                <a:srgbClr val="FF0000"/>
              </a:solidFill>
              <a:latin typeface="Calibri"/>
              <a:ea typeface="Calibri"/>
              <a:cs typeface="Calibri"/>
              <a:sym typeface="Calibri"/>
            </a:endParaRPr>
          </a:p>
          <a:p>
            <a:pPr indent="-114300" lvl="2" marL="228600" marR="0" rtl="0" algn="l">
              <a:lnSpc>
                <a:spcPct val="75000"/>
              </a:lnSpc>
              <a:spcBef>
                <a:spcPts val="180"/>
              </a:spcBef>
              <a:spcAft>
                <a:spcPts val="0"/>
              </a:spcAft>
              <a:buClr>
                <a:srgbClr val="FF0000"/>
              </a:buClr>
              <a:buSzPts val="1800"/>
              <a:buFont typeface="Calibri"/>
              <a:buChar char="•"/>
            </a:pPr>
            <a:r>
              <a:rPr b="0" i="0" lang="en-US" sz="1800" u="none" cap="none" strike="noStrike">
                <a:solidFill>
                  <a:srgbClr val="FF0000"/>
                </a:solidFill>
                <a:latin typeface="Calibri"/>
                <a:ea typeface="Calibri"/>
                <a:cs typeface="Calibri"/>
                <a:sym typeface="Calibri"/>
              </a:rPr>
              <a:t>All portions of ventricles contract at same time (essential for effective pressure generation in the ventricular chambers)</a:t>
            </a:r>
            <a:endParaRPr b="0" i="0" sz="1800" u="none" cap="none" strike="noStrike">
              <a:solidFill>
                <a:srgbClr val="FF0000"/>
              </a:solidFill>
              <a:latin typeface="Calibri"/>
              <a:ea typeface="Calibri"/>
              <a:cs typeface="Calibri"/>
              <a:sym typeface="Calibri"/>
            </a:endParaRPr>
          </a:p>
          <a:p>
            <a:pPr indent="0" lvl="2" marL="228600" marR="0" rtl="1" algn="l">
              <a:lnSpc>
                <a:spcPct val="75000"/>
              </a:lnSpc>
              <a:spcBef>
                <a:spcPts val="180"/>
              </a:spcBef>
              <a:spcAft>
                <a:spcPts val="0"/>
              </a:spcAft>
              <a:buClr>
                <a:schemeClr val="dk1"/>
              </a:buClr>
              <a:buSzPts val="1800"/>
              <a:buFont typeface="Calibri"/>
              <a:buNone/>
            </a:pPr>
            <a:r>
              <a:t/>
            </a:r>
            <a:endParaRPr b="0" i="0" sz="1800" u="none" cap="none" strike="noStrike">
              <a:solidFill>
                <a:srgbClr val="FF0000"/>
              </a:solidFill>
              <a:latin typeface="Calibri"/>
              <a:ea typeface="Calibri"/>
              <a:cs typeface="Calibri"/>
              <a:sym typeface="Calibri"/>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type="title"/>
          </p:nvPr>
        </p:nvSpPr>
        <p:spPr>
          <a:xfrm>
            <a:off x="381000" y="627144"/>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69FFFF"/>
              </a:buClr>
              <a:buSzPct val="100000"/>
              <a:buFont typeface="Calibri"/>
              <a:buNone/>
            </a:pPr>
            <a:r>
              <a:rPr b="1" lang="en-US">
                <a:solidFill>
                  <a:srgbClr val="69FFFF"/>
                </a:solidFill>
              </a:rPr>
              <a:t>Specialized Excitatory and Conductive System of the Heart</a:t>
            </a:r>
            <a:endParaRPr>
              <a:solidFill>
                <a:srgbClr val="69FFFF"/>
              </a:solidFill>
            </a:endParaRPr>
          </a:p>
        </p:txBody>
      </p:sp>
      <p:sp>
        <p:nvSpPr>
          <p:cNvPr id="134" name="Google Shape;134;p5"/>
          <p:cNvSpPr/>
          <p:nvPr/>
        </p:nvSpPr>
        <p:spPr>
          <a:xfrm>
            <a:off x="838200" y="1676400"/>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135" name="Google Shape;135;p5"/>
          <p:cNvSpPr/>
          <p:nvPr/>
        </p:nvSpPr>
        <p:spPr>
          <a:xfrm>
            <a:off x="297956" y="2133600"/>
            <a:ext cx="4038600" cy="3539430"/>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chemeClr val="lt1"/>
              </a:buClr>
              <a:buSzPts val="3200"/>
              <a:buFont typeface="Noto Sans Symbols"/>
              <a:buChar char="❖"/>
            </a:pPr>
            <a:r>
              <a:rPr lang="en-US" sz="3200">
                <a:solidFill>
                  <a:schemeClr val="lt1"/>
                </a:solidFill>
                <a:latin typeface="Calibri"/>
                <a:ea typeface="Calibri"/>
                <a:cs typeface="Calibri"/>
                <a:sym typeface="Calibri"/>
              </a:rPr>
              <a:t>Sinus (SA) node</a:t>
            </a:r>
            <a:endParaRPr/>
          </a:p>
          <a:p>
            <a:pPr indent="-203200" lvl="0" marL="0" marR="0" rtl="0" algn="l">
              <a:spcBef>
                <a:spcPts val="0"/>
              </a:spcBef>
              <a:spcAft>
                <a:spcPts val="0"/>
              </a:spcAft>
              <a:buClr>
                <a:schemeClr val="lt1"/>
              </a:buClr>
              <a:buSzPts val="3200"/>
              <a:buFont typeface="Noto Sans Symbols"/>
              <a:buChar char="❖"/>
            </a:pPr>
            <a:r>
              <a:rPr lang="en-US" sz="3200">
                <a:solidFill>
                  <a:schemeClr val="lt1"/>
                </a:solidFill>
                <a:latin typeface="Calibri"/>
                <a:ea typeface="Calibri"/>
                <a:cs typeface="Calibri"/>
                <a:sym typeface="Calibri"/>
              </a:rPr>
              <a:t>Internodal pathways</a:t>
            </a:r>
            <a:endParaRPr/>
          </a:p>
          <a:p>
            <a:pPr indent="-203200" lvl="0" marL="0" marR="0" rtl="0" algn="l">
              <a:spcBef>
                <a:spcPts val="0"/>
              </a:spcBef>
              <a:spcAft>
                <a:spcPts val="0"/>
              </a:spcAft>
              <a:buClr>
                <a:schemeClr val="lt1"/>
              </a:buClr>
              <a:buSzPts val="3200"/>
              <a:buFont typeface="Noto Sans Symbols"/>
              <a:buChar char="❖"/>
            </a:pPr>
            <a:r>
              <a:rPr lang="en-US" sz="3200">
                <a:solidFill>
                  <a:schemeClr val="lt1"/>
                </a:solidFill>
                <a:latin typeface="Calibri"/>
                <a:ea typeface="Calibri"/>
                <a:cs typeface="Calibri"/>
                <a:sym typeface="Calibri"/>
              </a:rPr>
              <a:t>A-V node</a:t>
            </a:r>
            <a:endParaRPr/>
          </a:p>
          <a:p>
            <a:pPr indent="-203200" lvl="0" marL="0" marR="0" rtl="0" algn="l">
              <a:spcBef>
                <a:spcPts val="0"/>
              </a:spcBef>
              <a:spcAft>
                <a:spcPts val="0"/>
              </a:spcAft>
              <a:buClr>
                <a:schemeClr val="lt1"/>
              </a:buClr>
              <a:buSzPts val="3200"/>
              <a:buFont typeface="Noto Sans Symbols"/>
              <a:buChar char="❖"/>
            </a:pPr>
            <a:r>
              <a:rPr lang="en-US" sz="3200">
                <a:solidFill>
                  <a:schemeClr val="lt1"/>
                </a:solidFill>
                <a:latin typeface="Calibri"/>
                <a:ea typeface="Calibri"/>
                <a:cs typeface="Calibri"/>
                <a:sym typeface="Calibri"/>
              </a:rPr>
              <a:t>A-V bundle (Left and right)</a:t>
            </a:r>
            <a:endParaRPr sz="3200">
              <a:solidFill>
                <a:schemeClr val="lt1"/>
              </a:solidFill>
              <a:latin typeface="Calibri"/>
              <a:ea typeface="Calibri"/>
              <a:cs typeface="Calibri"/>
              <a:sym typeface="Calibri"/>
            </a:endParaRPr>
          </a:p>
          <a:p>
            <a:pPr indent="-203200" lvl="0" marL="0" marR="0" rtl="0" algn="l">
              <a:spcBef>
                <a:spcPts val="0"/>
              </a:spcBef>
              <a:spcAft>
                <a:spcPts val="0"/>
              </a:spcAft>
              <a:buClr>
                <a:schemeClr val="lt1"/>
              </a:buClr>
              <a:buSzPts val="3200"/>
              <a:buFont typeface="Noto Sans Symbols"/>
              <a:buChar char="❖"/>
            </a:pPr>
            <a:r>
              <a:rPr lang="en-US" sz="3200">
                <a:solidFill>
                  <a:schemeClr val="lt1"/>
                </a:solidFill>
                <a:latin typeface="Calibri"/>
                <a:ea typeface="Calibri"/>
                <a:cs typeface="Calibri"/>
                <a:sym typeface="Calibri"/>
              </a:rPr>
              <a:t>Purkinje fibers</a:t>
            </a:r>
            <a:endParaRPr/>
          </a:p>
          <a:p>
            <a:pPr indent="0" lvl="0" marL="0" marR="0" rtl="0" algn="l">
              <a:spcBef>
                <a:spcPts val="0"/>
              </a:spcBef>
              <a:spcAft>
                <a:spcPts val="0"/>
              </a:spcAft>
              <a:buClr>
                <a:schemeClr val="dk1"/>
              </a:buClr>
              <a:buSzPts val="3200"/>
              <a:buFont typeface="Noto Sans Symbols"/>
              <a:buNone/>
            </a:pPr>
            <a:r>
              <a:t/>
            </a:r>
            <a:endParaRPr sz="3200">
              <a:solidFill>
                <a:schemeClr val="lt1"/>
              </a:solidFill>
              <a:latin typeface="Calibri"/>
              <a:ea typeface="Calibri"/>
              <a:cs typeface="Calibri"/>
              <a:sym typeface="Calibri"/>
            </a:endParaRPr>
          </a:p>
        </p:txBody>
      </p:sp>
      <p:pic>
        <p:nvPicPr>
          <p:cNvPr descr="image144.jpg" id="136" name="Google Shape;136;p5"/>
          <p:cNvPicPr preferRelativeResize="0"/>
          <p:nvPr/>
        </p:nvPicPr>
        <p:blipFill rotWithShape="1">
          <a:blip r:embed="rId3">
            <a:alphaModFix/>
          </a:blip>
          <a:srcRect b="0" l="0" r="0" t="0"/>
          <a:stretch/>
        </p:blipFill>
        <p:spPr>
          <a:xfrm>
            <a:off x="4495800" y="1668445"/>
            <a:ext cx="4333135" cy="3810000"/>
          </a:xfrm>
          <a:prstGeom prst="rect">
            <a:avLst/>
          </a:prstGeom>
          <a:noFill/>
          <a:ln>
            <a:noFill/>
          </a:ln>
        </p:spPr>
      </p:pic>
      <p:sp>
        <p:nvSpPr>
          <p:cNvPr id="137" name="Google Shape;137;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138" name="Google Shape;138;p5"/>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5"/>
          <p:cNvSpPr txBox="1"/>
          <p:nvPr/>
        </p:nvSpPr>
        <p:spPr>
          <a:xfrm>
            <a:off x="4538610" y="2452629"/>
            <a:ext cx="87159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FF0000"/>
                </a:solidFill>
                <a:latin typeface="Calibri"/>
                <a:ea typeface="Calibri"/>
                <a:cs typeface="Calibri"/>
                <a:sym typeface="Calibri"/>
              </a:rPr>
              <a:t>Generate impulses</a:t>
            </a:r>
            <a:endParaRPr b="1" sz="1100">
              <a:solidFill>
                <a:srgbClr val="FF0000"/>
              </a:solidFill>
              <a:latin typeface="Calibri"/>
              <a:ea typeface="Calibri"/>
              <a:cs typeface="Calibri"/>
              <a:sym typeface="Calibri"/>
            </a:endParaRPr>
          </a:p>
        </p:txBody>
      </p:sp>
      <p:sp>
        <p:nvSpPr>
          <p:cNvPr id="140" name="Google Shape;140;p5"/>
          <p:cNvSpPr/>
          <p:nvPr/>
        </p:nvSpPr>
        <p:spPr>
          <a:xfrm>
            <a:off x="4538611" y="4301283"/>
            <a:ext cx="71919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FF0000"/>
                </a:solidFill>
                <a:latin typeface="Calibri"/>
                <a:ea typeface="Calibri"/>
                <a:cs typeface="Calibri"/>
                <a:sym typeface="Calibri"/>
              </a:rPr>
              <a:t>conduct impulses </a:t>
            </a:r>
            <a:endParaRPr/>
          </a:p>
        </p:txBody>
      </p:sp>
      <p:sp>
        <p:nvSpPr>
          <p:cNvPr id="141" name="Google Shape;141;p5"/>
          <p:cNvSpPr/>
          <p:nvPr/>
        </p:nvSpPr>
        <p:spPr>
          <a:xfrm>
            <a:off x="7890457" y="2452628"/>
            <a:ext cx="71919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FF0000"/>
                </a:solidFill>
                <a:latin typeface="Calibri"/>
                <a:ea typeface="Calibri"/>
                <a:cs typeface="Calibri"/>
                <a:sym typeface="Calibri"/>
              </a:rPr>
              <a:t>conduct impulses </a:t>
            </a:r>
            <a:endParaRPr/>
          </a:p>
        </p:txBody>
      </p:sp>
      <p:sp>
        <p:nvSpPr>
          <p:cNvPr id="142" name="Google Shape;142;p5"/>
          <p:cNvSpPr/>
          <p:nvPr/>
        </p:nvSpPr>
        <p:spPr>
          <a:xfrm>
            <a:off x="7620000" y="4064913"/>
            <a:ext cx="71919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FF0000"/>
                </a:solidFill>
                <a:latin typeface="Calibri"/>
                <a:ea typeface="Calibri"/>
                <a:cs typeface="Calibri"/>
                <a:sym typeface="Calibri"/>
              </a:rPr>
              <a:t>conduct impulses </a:t>
            </a:r>
            <a:endParaRPr/>
          </a:p>
        </p:txBody>
      </p:sp>
      <p:sp>
        <p:nvSpPr>
          <p:cNvPr id="143" name="Google Shape;14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144" name="Google Shape;14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000"/>
              <a:buFont typeface="Calibri"/>
              <a:buNone/>
            </a:pPr>
            <a:r>
              <a:rPr lang="en-US"/>
              <a:t>The conducting system </a:t>
            </a:r>
            <a:endParaRPr/>
          </a:p>
        </p:txBody>
      </p:sp>
      <p:sp>
        <p:nvSpPr>
          <p:cNvPr id="151" name="Google Shape;151;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152" name="Google Shape;15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153" name="Google Shape;15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s://teachmephysiology.com/wp-content/uploads/2017/03/heart-conduction.png" id="154" name="Google Shape;154;p6"/>
          <p:cNvPicPr preferRelativeResize="0"/>
          <p:nvPr/>
        </p:nvPicPr>
        <p:blipFill rotWithShape="1">
          <a:blip r:embed="rId3">
            <a:alphaModFix/>
          </a:blip>
          <a:srcRect b="0" l="0" r="0" t="0"/>
          <a:stretch/>
        </p:blipFill>
        <p:spPr>
          <a:xfrm>
            <a:off x="762000" y="1295400"/>
            <a:ext cx="7620000" cy="4410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69FFFF"/>
              </a:buClr>
              <a:buSzPts val="4000"/>
              <a:buFont typeface="Calibri"/>
              <a:buNone/>
            </a:pPr>
            <a:r>
              <a:rPr lang="en-US">
                <a:solidFill>
                  <a:srgbClr val="69FFFF"/>
                </a:solidFill>
              </a:rPr>
              <a:t>Sequence of excitation</a:t>
            </a:r>
            <a:endParaRPr>
              <a:solidFill>
                <a:srgbClr val="69FFFF"/>
              </a:solidFill>
            </a:endParaRPr>
          </a:p>
        </p:txBody>
      </p:sp>
      <p:sp>
        <p:nvSpPr>
          <p:cNvPr id="160" name="Google Shape;16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161" name="Google Shape;16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
        <p:nvSpPr>
          <p:cNvPr id="162" name="Google Shape;16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C:\Documents and Settings\Dr Sultan\My Documents\My Pictures\HrtPumpA.gif" id="163" name="Google Shape;163;p7"/>
          <p:cNvPicPr preferRelativeResize="0"/>
          <p:nvPr/>
        </p:nvPicPr>
        <p:blipFill rotWithShape="1">
          <a:blip r:embed="rId3">
            <a:alphaModFix/>
          </a:blip>
          <a:srcRect b="0" l="0" r="0" t="0"/>
          <a:stretch/>
        </p:blipFill>
        <p:spPr>
          <a:xfrm>
            <a:off x="5710354" y="1908048"/>
            <a:ext cx="2877459" cy="3428207"/>
          </a:xfrm>
          <a:prstGeom prst="rect">
            <a:avLst/>
          </a:prstGeom>
          <a:noFill/>
          <a:ln>
            <a:noFill/>
          </a:ln>
        </p:spPr>
      </p:pic>
      <p:sp>
        <p:nvSpPr>
          <p:cNvPr id="164" name="Google Shape;164;p7"/>
          <p:cNvSpPr/>
          <p:nvPr/>
        </p:nvSpPr>
        <p:spPr>
          <a:xfrm>
            <a:off x="481584" y="1905000"/>
            <a:ext cx="4572000"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69FFFF"/>
                </a:solidFill>
                <a:latin typeface="Calibri"/>
                <a:ea typeface="Calibri"/>
                <a:cs typeface="Calibri"/>
                <a:sym typeface="Calibri"/>
              </a:rPr>
              <a:t>Sinus-Atrial Node (SA node)</a:t>
            </a:r>
            <a:endParaRPr/>
          </a:p>
          <a:p>
            <a:pPr indent="0" lvl="0" marL="0" marR="0" rtl="0" algn="ctr">
              <a:spcBef>
                <a:spcPts val="0"/>
              </a:spcBef>
              <a:spcAft>
                <a:spcPts val="0"/>
              </a:spcAft>
              <a:buNone/>
            </a:pPr>
            <a:r>
              <a:t/>
            </a:r>
            <a:endParaRPr b="1" sz="2400">
              <a:solidFill>
                <a:srgbClr val="69FFFF"/>
              </a:solidFill>
              <a:latin typeface="Calibri"/>
              <a:ea typeface="Calibri"/>
              <a:cs typeface="Calibri"/>
              <a:sym typeface="Calibri"/>
            </a:endParaRPr>
          </a:p>
          <a:p>
            <a:pPr indent="0" lvl="0" marL="0" marR="0" rtl="0" algn="ctr">
              <a:spcBef>
                <a:spcPts val="0"/>
              </a:spcBef>
              <a:spcAft>
                <a:spcPts val="0"/>
              </a:spcAft>
              <a:buNone/>
            </a:pPr>
            <a:r>
              <a:rPr b="1" lang="en-US" sz="2400">
                <a:solidFill>
                  <a:srgbClr val="69FFFF"/>
                </a:solidFill>
                <a:latin typeface="Calibri"/>
                <a:ea typeface="Calibri"/>
                <a:cs typeface="Calibri"/>
                <a:sym typeface="Calibri"/>
              </a:rPr>
              <a:t>Atria</a:t>
            </a:r>
            <a:endParaRPr/>
          </a:p>
          <a:p>
            <a:pPr indent="0" lvl="0" marL="0" marR="0" rtl="0" algn="ctr">
              <a:spcBef>
                <a:spcPts val="0"/>
              </a:spcBef>
              <a:spcAft>
                <a:spcPts val="0"/>
              </a:spcAft>
              <a:buNone/>
            </a:pPr>
            <a:r>
              <a:t/>
            </a:r>
            <a:endParaRPr b="1" sz="2400">
              <a:solidFill>
                <a:srgbClr val="69FFFF"/>
              </a:solidFill>
              <a:latin typeface="Calibri"/>
              <a:ea typeface="Calibri"/>
              <a:cs typeface="Calibri"/>
              <a:sym typeface="Calibri"/>
            </a:endParaRPr>
          </a:p>
          <a:p>
            <a:pPr indent="0" lvl="0" marL="0" marR="0" rtl="0" algn="ctr">
              <a:spcBef>
                <a:spcPts val="0"/>
              </a:spcBef>
              <a:spcAft>
                <a:spcPts val="0"/>
              </a:spcAft>
              <a:buNone/>
            </a:pPr>
            <a:r>
              <a:t/>
            </a:r>
            <a:endParaRPr b="1" sz="2400">
              <a:solidFill>
                <a:srgbClr val="69FFFF"/>
              </a:solidFill>
              <a:latin typeface="Calibri"/>
              <a:ea typeface="Calibri"/>
              <a:cs typeface="Calibri"/>
              <a:sym typeface="Calibri"/>
            </a:endParaRPr>
          </a:p>
          <a:p>
            <a:pPr indent="0" lvl="0" marL="0" marR="0" rtl="0" algn="ctr">
              <a:spcBef>
                <a:spcPts val="0"/>
              </a:spcBef>
              <a:spcAft>
                <a:spcPts val="0"/>
              </a:spcAft>
              <a:buNone/>
            </a:pPr>
            <a:r>
              <a:rPr b="1" lang="en-US" sz="2400">
                <a:solidFill>
                  <a:srgbClr val="69FFFF"/>
                </a:solidFill>
                <a:latin typeface="Calibri"/>
                <a:ea typeface="Calibri"/>
                <a:cs typeface="Calibri"/>
                <a:sym typeface="Calibri"/>
              </a:rPr>
              <a:t>Atrial-ventricular Node </a:t>
            </a:r>
            <a:endParaRPr/>
          </a:p>
          <a:p>
            <a:pPr indent="0" lvl="0" marL="0" marR="0" rtl="0" algn="ctr">
              <a:spcBef>
                <a:spcPts val="0"/>
              </a:spcBef>
              <a:spcAft>
                <a:spcPts val="0"/>
              </a:spcAft>
              <a:buNone/>
            </a:pPr>
            <a:r>
              <a:rPr b="1" lang="en-US" sz="2400">
                <a:solidFill>
                  <a:srgbClr val="69FFFF"/>
                </a:solidFill>
                <a:latin typeface="Calibri"/>
                <a:ea typeface="Calibri"/>
                <a:cs typeface="Calibri"/>
                <a:sym typeface="Calibri"/>
              </a:rPr>
              <a:t>(AV node)</a:t>
            </a:r>
            <a:endParaRPr/>
          </a:p>
          <a:p>
            <a:pPr indent="0" lvl="0" marL="0" marR="0" rtl="0" algn="ctr">
              <a:spcBef>
                <a:spcPts val="0"/>
              </a:spcBef>
              <a:spcAft>
                <a:spcPts val="0"/>
              </a:spcAft>
              <a:buNone/>
            </a:pPr>
            <a:r>
              <a:t/>
            </a:r>
            <a:endParaRPr b="1" sz="2400">
              <a:solidFill>
                <a:srgbClr val="69FFFF"/>
              </a:solidFill>
              <a:latin typeface="Calibri"/>
              <a:ea typeface="Calibri"/>
              <a:cs typeface="Calibri"/>
              <a:sym typeface="Calibri"/>
            </a:endParaRPr>
          </a:p>
          <a:p>
            <a:pPr indent="0" lvl="0" marL="0" marR="0" rtl="0" algn="ctr">
              <a:spcBef>
                <a:spcPts val="0"/>
              </a:spcBef>
              <a:spcAft>
                <a:spcPts val="0"/>
              </a:spcAft>
              <a:buNone/>
            </a:pPr>
            <a:r>
              <a:rPr b="1" lang="en-US" sz="2400">
                <a:solidFill>
                  <a:srgbClr val="69FFFF"/>
                </a:solidFill>
                <a:latin typeface="Calibri"/>
                <a:ea typeface="Calibri"/>
                <a:cs typeface="Calibri"/>
                <a:sym typeface="Calibri"/>
              </a:rPr>
              <a:t> </a:t>
            </a:r>
            <a:endParaRPr/>
          </a:p>
          <a:p>
            <a:pPr indent="0" lvl="0" marL="0" marR="0" rtl="0" algn="ctr">
              <a:spcBef>
                <a:spcPts val="0"/>
              </a:spcBef>
              <a:spcAft>
                <a:spcPts val="0"/>
              </a:spcAft>
              <a:buNone/>
            </a:pPr>
            <a:r>
              <a:rPr b="1" lang="en-US" sz="2400">
                <a:solidFill>
                  <a:srgbClr val="69FFFF"/>
                </a:solidFill>
                <a:latin typeface="Calibri"/>
                <a:ea typeface="Calibri"/>
                <a:cs typeface="Calibri"/>
                <a:sym typeface="Calibri"/>
              </a:rPr>
              <a:t>Ventricles</a:t>
            </a:r>
            <a:endParaRPr/>
          </a:p>
        </p:txBody>
      </p:sp>
      <p:sp>
        <p:nvSpPr>
          <p:cNvPr id="165" name="Google Shape;165;p7"/>
          <p:cNvSpPr/>
          <p:nvPr/>
        </p:nvSpPr>
        <p:spPr>
          <a:xfrm>
            <a:off x="2610612" y="2323754"/>
            <a:ext cx="381000" cy="381000"/>
          </a:xfrm>
          <a:prstGeom prst="downArrow">
            <a:avLst>
              <a:gd fmla="val 50000" name="adj1"/>
              <a:gd fmla="val 50000" name="adj2"/>
            </a:avLst>
          </a:prstGeom>
          <a:solidFill>
            <a:srgbClr val="69FF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69FFFF"/>
              </a:solidFill>
              <a:latin typeface="Calibri"/>
              <a:ea typeface="Calibri"/>
              <a:cs typeface="Calibri"/>
              <a:sym typeface="Calibri"/>
            </a:endParaRPr>
          </a:p>
        </p:txBody>
      </p:sp>
      <p:sp>
        <p:nvSpPr>
          <p:cNvPr id="166" name="Google Shape;166;p7"/>
          <p:cNvSpPr/>
          <p:nvPr/>
        </p:nvSpPr>
        <p:spPr>
          <a:xfrm>
            <a:off x="2610612" y="3327169"/>
            <a:ext cx="381000" cy="381000"/>
          </a:xfrm>
          <a:prstGeom prst="downArrow">
            <a:avLst>
              <a:gd fmla="val 50000" name="adj1"/>
              <a:gd fmla="val 50000" name="adj2"/>
            </a:avLst>
          </a:prstGeom>
          <a:solidFill>
            <a:srgbClr val="69FF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69FFFF"/>
              </a:solidFill>
              <a:latin typeface="Calibri"/>
              <a:ea typeface="Calibri"/>
              <a:cs typeface="Calibri"/>
              <a:sym typeface="Calibri"/>
            </a:endParaRPr>
          </a:p>
        </p:txBody>
      </p:sp>
      <p:sp>
        <p:nvSpPr>
          <p:cNvPr id="167" name="Google Shape;167;p7"/>
          <p:cNvSpPr/>
          <p:nvPr/>
        </p:nvSpPr>
        <p:spPr>
          <a:xfrm>
            <a:off x="2577084" y="4572000"/>
            <a:ext cx="381000" cy="381000"/>
          </a:xfrm>
          <a:prstGeom prst="downArrow">
            <a:avLst>
              <a:gd fmla="val 50000" name="adj1"/>
              <a:gd fmla="val 50000" name="adj2"/>
            </a:avLst>
          </a:prstGeom>
          <a:solidFill>
            <a:srgbClr val="69FFF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69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8"/>
          <p:cNvSpPr txBox="1"/>
          <p:nvPr>
            <p:ph type="title"/>
          </p:nvPr>
        </p:nvSpPr>
        <p:spPr>
          <a:xfrm>
            <a:off x="0" y="290513"/>
            <a:ext cx="8229600" cy="7159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69FFFF"/>
              </a:buClr>
              <a:buSzPts val="4000"/>
              <a:buFont typeface="Calibri"/>
              <a:buNone/>
            </a:pPr>
            <a:r>
              <a:rPr b="1" lang="en-US">
                <a:solidFill>
                  <a:srgbClr val="69FFFF"/>
                </a:solidFill>
              </a:rPr>
              <a:t>Sinus (Sinoatrial) Node</a:t>
            </a:r>
            <a:endParaRPr>
              <a:solidFill>
                <a:srgbClr val="69FFFF"/>
              </a:solidFill>
            </a:endParaRPr>
          </a:p>
        </p:txBody>
      </p:sp>
      <p:sp>
        <p:nvSpPr>
          <p:cNvPr id="175" name="Google Shape;175;p8"/>
          <p:cNvSpPr/>
          <p:nvPr/>
        </p:nvSpPr>
        <p:spPr>
          <a:xfrm>
            <a:off x="304800" y="1143000"/>
            <a:ext cx="51816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176" name="Google Shape;176;p8"/>
          <p:cNvSpPr/>
          <p:nvPr/>
        </p:nvSpPr>
        <p:spPr>
          <a:xfrm>
            <a:off x="353556" y="1383645"/>
            <a:ext cx="8370107" cy="4832092"/>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lt1"/>
              </a:buClr>
              <a:buSzPts val="2800"/>
              <a:buFont typeface="Noto Sans Symbols"/>
              <a:buChar char="❖"/>
            </a:pPr>
            <a:r>
              <a:rPr lang="en-US" sz="2800">
                <a:solidFill>
                  <a:schemeClr val="lt1"/>
                </a:solidFill>
                <a:latin typeface="Calibri"/>
                <a:ea typeface="Calibri"/>
                <a:cs typeface="Calibri"/>
                <a:sym typeface="Calibri"/>
              </a:rPr>
              <a:t>SA node is a small, flat strip of </a:t>
            </a:r>
            <a:r>
              <a:rPr lang="en-US" sz="2800">
                <a:solidFill>
                  <a:srgbClr val="FFFF00"/>
                </a:solidFill>
                <a:latin typeface="Calibri"/>
                <a:ea typeface="Calibri"/>
                <a:cs typeface="Calibri"/>
                <a:sym typeface="Calibri"/>
              </a:rPr>
              <a:t>specialized cardiac muscle. </a:t>
            </a:r>
            <a:endParaRPr/>
          </a:p>
          <a:p>
            <a:pPr indent="-177800" lvl="0" marL="0" marR="0" rtl="0" algn="l">
              <a:spcBef>
                <a:spcPts val="0"/>
              </a:spcBef>
              <a:spcAft>
                <a:spcPts val="0"/>
              </a:spcAft>
              <a:buClr>
                <a:schemeClr val="lt1"/>
              </a:buClr>
              <a:buSzPts val="2800"/>
              <a:buFont typeface="Noto Sans Symbols"/>
              <a:buChar char="❖"/>
            </a:pPr>
            <a:r>
              <a:rPr lang="en-US" sz="2800">
                <a:solidFill>
                  <a:schemeClr val="lt1"/>
                </a:solidFill>
                <a:latin typeface="Calibri"/>
                <a:ea typeface="Calibri"/>
                <a:cs typeface="Calibri"/>
                <a:sym typeface="Calibri"/>
              </a:rPr>
              <a:t>Located in superior posterolateral wall of RA</a:t>
            </a:r>
            <a:endParaRPr/>
          </a:p>
          <a:p>
            <a:pPr indent="-177800" lvl="0" marL="0" marR="0" rtl="0" algn="l">
              <a:spcBef>
                <a:spcPts val="0"/>
              </a:spcBef>
              <a:spcAft>
                <a:spcPts val="0"/>
              </a:spcAft>
              <a:buClr>
                <a:schemeClr val="lt1"/>
              </a:buClr>
              <a:buSzPts val="2800"/>
              <a:buFont typeface="Noto Sans Symbols"/>
              <a:buChar char="❖"/>
            </a:pPr>
            <a:r>
              <a:rPr lang="en-US" sz="2800">
                <a:solidFill>
                  <a:schemeClr val="lt1"/>
                </a:solidFill>
                <a:latin typeface="Calibri"/>
                <a:ea typeface="Calibri"/>
                <a:cs typeface="Calibri"/>
                <a:sym typeface="Calibri"/>
              </a:rPr>
              <a:t>It has few contractile fibers.</a:t>
            </a:r>
            <a:endParaRPr sz="2800">
              <a:solidFill>
                <a:schemeClr val="lt1"/>
              </a:solidFill>
              <a:latin typeface="Calibri"/>
              <a:ea typeface="Calibri"/>
              <a:cs typeface="Calibri"/>
              <a:sym typeface="Calibri"/>
            </a:endParaRPr>
          </a:p>
          <a:p>
            <a:pPr indent="-177800" lvl="0" marL="0" marR="0" rtl="0" algn="l">
              <a:spcBef>
                <a:spcPts val="0"/>
              </a:spcBef>
              <a:spcAft>
                <a:spcPts val="0"/>
              </a:spcAft>
              <a:buClr>
                <a:schemeClr val="lt1"/>
              </a:buClr>
              <a:buSzPts val="2800"/>
              <a:buFont typeface="Noto Sans Symbols"/>
              <a:buChar char="❖"/>
            </a:pPr>
            <a:r>
              <a:rPr lang="en-US" sz="2800">
                <a:solidFill>
                  <a:schemeClr val="lt1"/>
                </a:solidFill>
                <a:latin typeface="Calibri"/>
                <a:ea typeface="Calibri"/>
                <a:cs typeface="Calibri"/>
                <a:sym typeface="Calibri"/>
              </a:rPr>
              <a:t>Its  fibers connect directly  with atrial muscle. </a:t>
            </a:r>
            <a:endParaRPr/>
          </a:p>
          <a:p>
            <a:pPr indent="0" lvl="0" marL="0" marR="0" rtl="0" algn="l">
              <a:spcBef>
                <a:spcPts val="0"/>
              </a:spcBef>
              <a:spcAft>
                <a:spcPts val="0"/>
              </a:spcAft>
              <a:buNone/>
            </a:pPr>
            <a:r>
              <a:rPr lang="en-US" sz="2800">
                <a:solidFill>
                  <a:srgbClr val="69FFFF"/>
                </a:solidFill>
                <a:latin typeface="Calibri"/>
                <a:ea typeface="Calibri"/>
                <a:cs typeface="Calibri"/>
                <a:sym typeface="Calibri"/>
              </a:rPr>
              <a:t>(</a:t>
            </a:r>
            <a:r>
              <a:rPr i="1" lang="en-US" sz="2800">
                <a:solidFill>
                  <a:srgbClr val="69FFFF"/>
                </a:solidFill>
                <a:latin typeface="Calibri"/>
                <a:ea typeface="Calibri"/>
                <a:cs typeface="Calibri"/>
                <a:sym typeface="Calibri"/>
              </a:rPr>
              <a:t>any AP that begins in the SA node spreads immediately into atrial muscle wall).</a:t>
            </a:r>
            <a:endParaRPr/>
          </a:p>
          <a:p>
            <a:pPr indent="-177800" lvl="0" marL="0" marR="0" rtl="0" algn="l">
              <a:spcBef>
                <a:spcPts val="0"/>
              </a:spcBef>
              <a:spcAft>
                <a:spcPts val="0"/>
              </a:spcAft>
              <a:buClr>
                <a:schemeClr val="lt1"/>
              </a:buClr>
              <a:buSzPts val="2800"/>
              <a:buFont typeface="Noto Sans Symbols"/>
              <a:buChar char="❖"/>
            </a:pPr>
            <a:r>
              <a:rPr lang="en-US" sz="2800">
                <a:solidFill>
                  <a:schemeClr val="lt1"/>
                </a:solidFill>
                <a:latin typeface="Calibri"/>
                <a:ea typeface="Calibri"/>
                <a:cs typeface="Calibri"/>
                <a:sym typeface="Calibri"/>
              </a:rPr>
              <a:t>SA node controls heart rate i.e </a:t>
            </a:r>
            <a:r>
              <a:rPr lang="en-US" sz="2800">
                <a:solidFill>
                  <a:srgbClr val="69FFFF"/>
                </a:solidFill>
                <a:latin typeface="Calibri"/>
                <a:ea typeface="Calibri"/>
                <a:cs typeface="Calibri"/>
                <a:sym typeface="Calibri"/>
              </a:rPr>
              <a:t>SA node has the fastest rate of autorhythmicity</a:t>
            </a:r>
            <a:endParaRPr sz="2800">
              <a:solidFill>
                <a:srgbClr val="69FFFF"/>
              </a:solidFill>
              <a:latin typeface="Calibri"/>
              <a:ea typeface="Calibri"/>
              <a:cs typeface="Calibri"/>
              <a:sym typeface="Calibri"/>
            </a:endParaRPr>
          </a:p>
          <a:p>
            <a:pPr indent="0" lvl="0" marL="0" marR="0" rtl="0" algn="l">
              <a:spcBef>
                <a:spcPts val="0"/>
              </a:spcBef>
              <a:spcAft>
                <a:spcPts val="0"/>
              </a:spcAft>
              <a:buClr>
                <a:schemeClr val="dk1"/>
              </a:buClr>
              <a:buSzPts val="2800"/>
              <a:buFont typeface="Noto Sans Symbols"/>
              <a:buNone/>
            </a:pPr>
            <a:r>
              <a:t/>
            </a:r>
            <a:endParaRPr sz="2800">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2800"/>
              <a:buFont typeface="Noto Sans Symbols"/>
              <a:buNone/>
            </a:pPr>
            <a:r>
              <a:t/>
            </a:r>
            <a:endParaRPr sz="2800">
              <a:solidFill>
                <a:schemeClr val="lt1"/>
              </a:solidFill>
              <a:latin typeface="Calibri"/>
              <a:ea typeface="Calibri"/>
              <a:cs typeface="Calibri"/>
              <a:sym typeface="Calibri"/>
            </a:endParaRPr>
          </a:p>
        </p:txBody>
      </p:sp>
      <p:sp>
        <p:nvSpPr>
          <p:cNvPr id="177" name="Google Shape;17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178" name="Google Shape;17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9" name="Google Shape;179;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p:nvPr/>
        </p:nvSpPr>
        <p:spPr>
          <a:xfrm>
            <a:off x="-66780" y="5562600"/>
            <a:ext cx="9210780" cy="1295400"/>
          </a:xfrm>
          <a:custGeom>
            <a:rect b="b" l="l" r="r" t="t"/>
            <a:pathLst>
              <a:path extrusionOk="0" h="3291854" w="21863817">
                <a:moveTo>
                  <a:pt x="0" y="1729165"/>
                </a:moveTo>
                <a:lnTo>
                  <a:pt x="16381276" y="1706894"/>
                </a:lnTo>
                <a:cubicBezTo>
                  <a:pt x="16420161" y="1703189"/>
                  <a:pt x="16428683" y="1685625"/>
                  <a:pt x="16442162" y="1660458"/>
                </a:cubicBezTo>
                <a:cubicBezTo>
                  <a:pt x="16455641" y="1635291"/>
                  <a:pt x="16465410" y="1435268"/>
                  <a:pt x="16542151" y="1425187"/>
                </a:cubicBezTo>
                <a:cubicBezTo>
                  <a:pt x="16618892" y="1415107"/>
                  <a:pt x="16787395" y="1832663"/>
                  <a:pt x="16889276" y="1595134"/>
                </a:cubicBezTo>
                <a:cubicBezTo>
                  <a:pt x="16991157" y="1357605"/>
                  <a:pt x="17028634" y="-5150"/>
                  <a:pt x="17153436" y="14"/>
                </a:cubicBezTo>
                <a:cubicBezTo>
                  <a:pt x="17278238" y="5178"/>
                  <a:pt x="17446559" y="3291535"/>
                  <a:pt x="17559836" y="3291854"/>
                </a:cubicBezTo>
                <a:cubicBezTo>
                  <a:pt x="17673113" y="3292173"/>
                  <a:pt x="17710207" y="1892164"/>
                  <a:pt x="17803676" y="1666254"/>
                </a:cubicBezTo>
                <a:cubicBezTo>
                  <a:pt x="17897145" y="1440344"/>
                  <a:pt x="18018410" y="2014285"/>
                  <a:pt x="18120648" y="1936392"/>
                </a:cubicBezTo>
                <a:cubicBezTo>
                  <a:pt x="18222886" y="1858499"/>
                  <a:pt x="18333279" y="1257792"/>
                  <a:pt x="18417102" y="1198894"/>
                </a:cubicBezTo>
                <a:cubicBezTo>
                  <a:pt x="18500925" y="1139996"/>
                  <a:pt x="18590856" y="1536575"/>
                  <a:pt x="18623587" y="1583002"/>
                </a:cubicBezTo>
                <a:cubicBezTo>
                  <a:pt x="18656318" y="1629429"/>
                  <a:pt x="18692447" y="1661255"/>
                  <a:pt x="18758716" y="1666254"/>
                </a:cubicBezTo>
                <a:lnTo>
                  <a:pt x="21863817" y="1666254"/>
                </a:lnTo>
              </a:path>
            </a:pathLst>
          </a:custGeom>
          <a:noFill/>
          <a:ln cap="rnd" cmpd="sng" w="38100">
            <a:solidFill>
              <a:srgbClr val="00E7E2"/>
            </a:solidFill>
            <a:prstDash val="solid"/>
            <a:round/>
            <a:headEnd len="sm" w="sm" type="none"/>
            <a:tailEnd len="sm" w="sm" type="none"/>
          </a:ln>
          <a:effectLst>
            <a:outerShdw blurRad="88900" rotWithShape="0" algn="ctr">
              <a:srgbClr val="01FFF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9"/>
          <p:cNvSpPr txBox="1"/>
          <p:nvPr>
            <p:ph type="title"/>
          </p:nvPr>
        </p:nvSpPr>
        <p:spPr>
          <a:xfrm>
            <a:off x="533400" y="457200"/>
            <a:ext cx="8229600" cy="71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69FFFF"/>
              </a:buClr>
              <a:buSzPts val="3600"/>
              <a:buFont typeface="Calibri"/>
              <a:buNone/>
            </a:pPr>
            <a:r>
              <a:rPr b="1" lang="en-US" sz="3600">
                <a:solidFill>
                  <a:srgbClr val="69FFFF"/>
                </a:solidFill>
              </a:rPr>
              <a:t>Mechanism of Sinus Nodal Rhythmicity</a:t>
            </a:r>
            <a:endParaRPr sz="3600">
              <a:solidFill>
                <a:srgbClr val="69FFFF"/>
              </a:solidFill>
            </a:endParaRPr>
          </a:p>
        </p:txBody>
      </p:sp>
      <p:sp>
        <p:nvSpPr>
          <p:cNvPr id="186" name="Google Shape;186;p9"/>
          <p:cNvSpPr/>
          <p:nvPr/>
        </p:nvSpPr>
        <p:spPr>
          <a:xfrm>
            <a:off x="228600" y="-283541"/>
            <a:ext cx="7010400" cy="327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1" sz="2800">
              <a:solidFill>
                <a:srgbClr val="69FFFF"/>
              </a:solidFill>
              <a:latin typeface="Arial"/>
              <a:ea typeface="Arial"/>
              <a:cs typeface="Arial"/>
              <a:sym typeface="Arial"/>
            </a:endParaRPr>
          </a:p>
        </p:txBody>
      </p:sp>
      <p:sp>
        <p:nvSpPr>
          <p:cNvPr id="187" name="Google Shape;187;p9"/>
          <p:cNvSpPr/>
          <p:nvPr/>
        </p:nvSpPr>
        <p:spPr>
          <a:xfrm>
            <a:off x="533400" y="1524000"/>
            <a:ext cx="83058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FF00"/>
                </a:solidFill>
                <a:latin typeface="Calibri"/>
                <a:ea typeface="Calibri"/>
                <a:cs typeface="Calibri"/>
                <a:sym typeface="Calibri"/>
              </a:rPr>
              <a:t>Cardiac muscle has 3 types of membrane ion channels that play important roles in causing voltage changes of AP:</a:t>
            </a:r>
            <a:endParaRPr/>
          </a:p>
          <a:p>
            <a:pPr indent="0" lvl="0" marL="0" marR="0" rtl="0" algn="l">
              <a:spcBef>
                <a:spcPts val="0"/>
              </a:spcBef>
              <a:spcAft>
                <a:spcPts val="0"/>
              </a:spcAft>
              <a:buNone/>
            </a:pPr>
            <a:r>
              <a:t/>
            </a:r>
            <a:endParaRPr sz="3200">
              <a:solidFill>
                <a:schemeClr val="lt1"/>
              </a:solidFill>
              <a:latin typeface="Calibri"/>
              <a:ea typeface="Calibri"/>
              <a:cs typeface="Calibri"/>
              <a:sym typeface="Calibri"/>
            </a:endParaRPr>
          </a:p>
          <a:p>
            <a:pPr indent="63500" lvl="0" marL="1485900" marR="0" rtl="0" algn="l">
              <a:spcBef>
                <a:spcPts val="0"/>
              </a:spcBef>
              <a:spcAft>
                <a:spcPts val="0"/>
              </a:spcAft>
              <a:buNone/>
            </a:pPr>
            <a:r>
              <a:rPr lang="en-US" sz="3200">
                <a:solidFill>
                  <a:schemeClr val="lt1"/>
                </a:solidFill>
                <a:latin typeface="Calibri"/>
                <a:ea typeface="Calibri"/>
                <a:cs typeface="Calibri"/>
                <a:sym typeface="Calibri"/>
              </a:rPr>
              <a:t>(1) </a:t>
            </a:r>
            <a:r>
              <a:rPr i="1" lang="en-US" sz="3200">
                <a:solidFill>
                  <a:schemeClr val="lt1"/>
                </a:solidFill>
                <a:latin typeface="Calibri"/>
                <a:ea typeface="Calibri"/>
                <a:cs typeface="Calibri"/>
                <a:sym typeface="Calibri"/>
              </a:rPr>
              <a:t>fast </a:t>
            </a:r>
            <a:r>
              <a:rPr i="1" lang="en-US" sz="3200">
                <a:solidFill>
                  <a:srgbClr val="69FFFF"/>
                </a:solidFill>
                <a:latin typeface="Calibri"/>
                <a:ea typeface="Calibri"/>
                <a:cs typeface="Calibri"/>
                <a:sym typeface="Calibri"/>
              </a:rPr>
              <a:t>Na</a:t>
            </a:r>
            <a:r>
              <a:rPr baseline="30000" i="1" lang="en-US" sz="3200">
                <a:solidFill>
                  <a:srgbClr val="69FFFF"/>
                </a:solidFill>
                <a:latin typeface="Calibri"/>
                <a:ea typeface="Calibri"/>
                <a:cs typeface="Calibri"/>
                <a:sym typeface="Calibri"/>
              </a:rPr>
              <a:t>+</a:t>
            </a:r>
            <a:r>
              <a:rPr i="1" lang="en-US" sz="3200">
                <a:solidFill>
                  <a:schemeClr val="lt1"/>
                </a:solidFill>
                <a:latin typeface="Calibri"/>
                <a:ea typeface="Calibri"/>
                <a:cs typeface="Calibri"/>
                <a:sym typeface="Calibri"/>
              </a:rPr>
              <a:t>channels</a:t>
            </a:r>
            <a:r>
              <a:rPr lang="en-US" sz="3200">
                <a:solidFill>
                  <a:schemeClr val="lt1"/>
                </a:solidFill>
                <a:latin typeface="Calibri"/>
                <a:ea typeface="Calibri"/>
                <a:cs typeface="Calibri"/>
                <a:sym typeface="Calibri"/>
              </a:rPr>
              <a:t>,</a:t>
            </a:r>
            <a:endParaRPr/>
          </a:p>
          <a:p>
            <a:pPr indent="63500" lvl="0" marL="1485900" marR="0" rtl="0" algn="l">
              <a:spcBef>
                <a:spcPts val="0"/>
              </a:spcBef>
              <a:spcAft>
                <a:spcPts val="0"/>
              </a:spcAft>
              <a:buNone/>
            </a:pPr>
            <a:r>
              <a:rPr lang="en-US" sz="3200">
                <a:solidFill>
                  <a:schemeClr val="lt1"/>
                </a:solidFill>
                <a:latin typeface="Calibri"/>
                <a:ea typeface="Calibri"/>
                <a:cs typeface="Calibri"/>
                <a:sym typeface="Calibri"/>
              </a:rPr>
              <a:t>(2) </a:t>
            </a:r>
            <a:r>
              <a:rPr i="1" lang="en-US" sz="3200">
                <a:solidFill>
                  <a:schemeClr val="lt1"/>
                </a:solidFill>
                <a:latin typeface="Calibri"/>
                <a:ea typeface="Calibri"/>
                <a:cs typeface="Calibri"/>
                <a:sym typeface="Calibri"/>
              </a:rPr>
              <a:t>slow </a:t>
            </a:r>
            <a:r>
              <a:rPr i="1" lang="en-US" sz="3200">
                <a:solidFill>
                  <a:srgbClr val="69FFFF"/>
                </a:solidFill>
                <a:latin typeface="Calibri"/>
                <a:ea typeface="Calibri"/>
                <a:cs typeface="Calibri"/>
                <a:sym typeface="Calibri"/>
              </a:rPr>
              <a:t>Ca</a:t>
            </a:r>
            <a:r>
              <a:rPr baseline="30000" i="1" lang="en-US" sz="3200">
                <a:solidFill>
                  <a:srgbClr val="69FFFF"/>
                </a:solidFill>
                <a:latin typeface="Calibri"/>
                <a:ea typeface="Calibri"/>
                <a:cs typeface="Calibri"/>
                <a:sym typeface="Calibri"/>
              </a:rPr>
              <a:t>+ 2</a:t>
            </a:r>
            <a:r>
              <a:rPr i="1" lang="en-US" sz="3200">
                <a:solidFill>
                  <a:schemeClr val="lt1"/>
                </a:solidFill>
                <a:latin typeface="Calibri"/>
                <a:ea typeface="Calibri"/>
                <a:cs typeface="Calibri"/>
                <a:sym typeface="Calibri"/>
              </a:rPr>
              <a:t>channels</a:t>
            </a:r>
            <a:r>
              <a:rPr lang="en-US" sz="3200">
                <a:solidFill>
                  <a:schemeClr val="lt1"/>
                </a:solidFill>
                <a:latin typeface="Calibri"/>
                <a:ea typeface="Calibri"/>
                <a:cs typeface="Calibri"/>
                <a:sym typeface="Calibri"/>
              </a:rPr>
              <a:t>,</a:t>
            </a:r>
            <a:endParaRPr/>
          </a:p>
          <a:p>
            <a:pPr indent="63500" lvl="0" marL="1485900" marR="0" rtl="0" algn="l">
              <a:spcBef>
                <a:spcPts val="0"/>
              </a:spcBef>
              <a:spcAft>
                <a:spcPts val="0"/>
              </a:spcAft>
              <a:buNone/>
            </a:pPr>
            <a:r>
              <a:rPr lang="en-US" sz="3200">
                <a:solidFill>
                  <a:schemeClr val="lt1"/>
                </a:solidFill>
                <a:latin typeface="Calibri"/>
                <a:ea typeface="Calibri"/>
                <a:cs typeface="Calibri"/>
                <a:sym typeface="Calibri"/>
              </a:rPr>
              <a:t>(3) </a:t>
            </a:r>
            <a:r>
              <a:rPr baseline="30000" i="1" lang="en-US" sz="3200">
                <a:solidFill>
                  <a:schemeClr val="dk1"/>
                </a:solidFill>
                <a:latin typeface="Calibri"/>
                <a:ea typeface="Calibri"/>
                <a:cs typeface="Calibri"/>
                <a:sym typeface="Calibri"/>
              </a:rPr>
              <a:t> </a:t>
            </a:r>
            <a:r>
              <a:rPr i="1" lang="en-US" sz="3200">
                <a:solidFill>
                  <a:srgbClr val="69FFFF"/>
                </a:solidFill>
                <a:latin typeface="Calibri"/>
                <a:ea typeface="Calibri"/>
                <a:cs typeface="Calibri"/>
                <a:sym typeface="Calibri"/>
              </a:rPr>
              <a:t>K</a:t>
            </a:r>
            <a:r>
              <a:rPr baseline="30000" i="1" lang="en-US" sz="3200">
                <a:solidFill>
                  <a:srgbClr val="69FFFF"/>
                </a:solidFill>
                <a:latin typeface="Calibri"/>
                <a:ea typeface="Calibri"/>
                <a:cs typeface="Calibri"/>
                <a:sym typeface="Calibri"/>
              </a:rPr>
              <a:t>+  </a:t>
            </a:r>
            <a:r>
              <a:rPr i="1" lang="en-US" sz="3200">
                <a:solidFill>
                  <a:schemeClr val="lt1"/>
                </a:solidFill>
                <a:latin typeface="Calibri"/>
                <a:ea typeface="Calibri"/>
                <a:cs typeface="Calibri"/>
                <a:sym typeface="Calibri"/>
              </a:rPr>
              <a:t>channels</a:t>
            </a:r>
            <a:r>
              <a:rPr lang="en-US" sz="3200">
                <a:solidFill>
                  <a:schemeClr val="lt1"/>
                </a:solidFill>
                <a:latin typeface="Calibri"/>
                <a:ea typeface="Calibri"/>
                <a:cs typeface="Calibri"/>
                <a:sym typeface="Calibri"/>
              </a:rPr>
              <a:t>.</a:t>
            </a:r>
            <a:endParaRPr sz="3200">
              <a:solidFill>
                <a:schemeClr val="lt1"/>
              </a:solidFill>
              <a:latin typeface="Calibri"/>
              <a:ea typeface="Calibri"/>
              <a:cs typeface="Calibri"/>
              <a:sym typeface="Calibri"/>
            </a:endParaRPr>
          </a:p>
        </p:txBody>
      </p:sp>
      <p:sp>
        <p:nvSpPr>
          <p:cNvPr id="188" name="Google Shape;18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2/27/2022</a:t>
            </a:r>
            <a:endParaRPr/>
          </a:p>
        </p:txBody>
      </p:sp>
      <p:sp>
        <p:nvSpPr>
          <p:cNvPr id="189" name="Google Shape;189;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0" name="Google Shape;19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MED CVS, Excitation of the heart -Guyton and hall &amp; Linda</a:t>
            </a:r>
            <a:endParaRPr/>
          </a:p>
        </p:txBody>
      </p:sp>
    </p:spTree>
  </p:cSld>
  <p:clrMapOvr>
    <a:masterClrMapping/>
  </p:clrMapOvr>
  <mc:AlternateContent>
    <mc:Choice Requires="p14">
      <p:transition spd="slow" p14:dur="15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151-vital-signs-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2013-08-11T01:07:12Z</dcterms:created>
  <dc:creator>SlideHunter</dc:creator>
</cp:coreProperties>
</file>