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66"/>
  </p:notesMasterIdLst>
  <p:handoutMasterIdLst>
    <p:handoutMasterId r:id="rId67"/>
  </p:handoutMasterIdLst>
  <p:sldIdLst>
    <p:sldId id="256" r:id="rId2"/>
    <p:sldId id="259" r:id="rId3"/>
    <p:sldId id="307" r:id="rId4"/>
    <p:sldId id="257" r:id="rId5"/>
    <p:sldId id="309" r:id="rId6"/>
    <p:sldId id="310" r:id="rId7"/>
    <p:sldId id="298" r:id="rId8"/>
    <p:sldId id="311" r:id="rId9"/>
    <p:sldId id="329" r:id="rId10"/>
    <p:sldId id="317" r:id="rId11"/>
    <p:sldId id="318" r:id="rId12"/>
    <p:sldId id="319" r:id="rId13"/>
    <p:sldId id="320" r:id="rId14"/>
    <p:sldId id="321" r:id="rId15"/>
    <p:sldId id="322" r:id="rId16"/>
    <p:sldId id="323" r:id="rId17"/>
    <p:sldId id="324" r:id="rId18"/>
    <p:sldId id="315" r:id="rId19"/>
    <p:sldId id="353" r:id="rId20"/>
    <p:sldId id="337" r:id="rId21"/>
    <p:sldId id="338" r:id="rId22"/>
    <p:sldId id="339" r:id="rId23"/>
    <p:sldId id="258" r:id="rId24"/>
    <p:sldId id="261" r:id="rId25"/>
    <p:sldId id="266" r:id="rId26"/>
    <p:sldId id="308" r:id="rId27"/>
    <p:sldId id="262" r:id="rId28"/>
    <p:sldId id="330" r:id="rId29"/>
    <p:sldId id="267" r:id="rId30"/>
    <p:sldId id="340" r:id="rId31"/>
    <p:sldId id="345" r:id="rId32"/>
    <p:sldId id="344" r:id="rId33"/>
    <p:sldId id="263" r:id="rId34"/>
    <p:sldId id="343" r:id="rId35"/>
    <p:sldId id="341" r:id="rId36"/>
    <p:sldId id="272" r:id="rId37"/>
    <p:sldId id="273" r:id="rId38"/>
    <p:sldId id="274" r:id="rId39"/>
    <p:sldId id="277" r:id="rId40"/>
    <p:sldId id="295" r:id="rId41"/>
    <p:sldId id="278" r:id="rId42"/>
    <p:sldId id="296" r:id="rId43"/>
    <p:sldId id="279" r:id="rId44"/>
    <p:sldId id="342" r:id="rId45"/>
    <p:sldId id="280" r:id="rId46"/>
    <p:sldId id="297" r:id="rId47"/>
    <p:sldId id="281" r:id="rId48"/>
    <p:sldId id="299" r:id="rId49"/>
    <p:sldId id="282" r:id="rId50"/>
    <p:sldId id="283" r:id="rId51"/>
    <p:sldId id="284" r:id="rId52"/>
    <p:sldId id="285" r:id="rId53"/>
    <p:sldId id="286" r:id="rId54"/>
    <p:sldId id="349" r:id="rId55"/>
    <p:sldId id="350" r:id="rId56"/>
    <p:sldId id="351" r:id="rId57"/>
    <p:sldId id="352" r:id="rId58"/>
    <p:sldId id="291" r:id="rId59"/>
    <p:sldId id="346" r:id="rId60"/>
    <p:sldId id="301" r:id="rId61"/>
    <p:sldId id="302" r:id="rId62"/>
    <p:sldId id="303" r:id="rId63"/>
    <p:sldId id="304" r:id="rId64"/>
    <p:sldId id="294" r:id="rId6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87471" autoAdjust="0"/>
  </p:normalViewPr>
  <p:slideViewPr>
    <p:cSldViewPr>
      <p:cViewPr varScale="1">
        <p:scale>
          <a:sx n="102" d="100"/>
          <a:sy n="102" d="100"/>
        </p:scale>
        <p:origin x="1854" y="96"/>
      </p:cViewPr>
      <p:guideLst>
        <p:guide orient="horz" pos="2160"/>
        <p:guide pos="2880"/>
      </p:guideLst>
    </p:cSldViewPr>
  </p:slideViewPr>
  <p:notesTextViewPr>
    <p:cViewPr>
      <p:scale>
        <a:sx n="66" d="100"/>
        <a:sy n="66" d="100"/>
      </p:scale>
      <p:origin x="0" y="0"/>
    </p:cViewPr>
  </p:notesTextViewPr>
  <p:sorterViewPr>
    <p:cViewPr varScale="1">
      <p:scale>
        <a:sx n="1" d="1"/>
        <a:sy n="1" d="1"/>
      </p:scale>
      <p:origin x="0" y="0"/>
    </p:cViewPr>
  </p:sorterViewPr>
  <p:notesViewPr>
    <p:cSldViewPr>
      <p:cViewPr varScale="1">
        <p:scale>
          <a:sx n="89" d="100"/>
          <a:sy n="89"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38FF75-A35A-4BA5-8F2C-B4D47AFFB1E9}" type="doc">
      <dgm:prSet loTypeId="urn:microsoft.com/office/officeart/2005/8/layout/orgChart1" loCatId="hierarchy" qsTypeId="urn:microsoft.com/office/officeart/2005/8/quickstyle/3d3" qsCatId="3D" csTypeId="urn:microsoft.com/office/officeart/2005/8/colors/accent2_2" csCatId="accent2" phldr="1"/>
      <dgm:spPr/>
      <dgm:t>
        <a:bodyPr/>
        <a:lstStyle/>
        <a:p>
          <a:pPr rtl="1"/>
          <a:endParaRPr lang="ar-SA"/>
        </a:p>
      </dgm:t>
    </dgm:pt>
    <dgm:pt modelId="{9A2263F2-D298-49EB-B4FB-2E30EDC91572}">
      <dgm:prSet phldrT="[نص]"/>
      <dgm:spPr/>
      <dgm:t>
        <a:bodyPr/>
        <a:lstStyle/>
        <a:p>
          <a:pPr rtl="1"/>
          <a:r>
            <a:rPr lang="en-US" b="0" i="0" dirty="0" smtClean="0"/>
            <a:t>The normal range of heart rate is between 60 – 100 beats/minute. </a:t>
          </a:r>
          <a:endParaRPr lang="ar-SA" b="0" i="0" dirty="0"/>
        </a:p>
      </dgm:t>
    </dgm:pt>
    <dgm:pt modelId="{72E15A82-5AAC-4B68-8889-D33998F3F2F2}" type="parTrans" cxnId="{2A3AF3D6-BCD8-46C5-BD66-23C195A1327C}">
      <dgm:prSet/>
      <dgm:spPr/>
      <dgm:t>
        <a:bodyPr/>
        <a:lstStyle/>
        <a:p>
          <a:pPr rtl="1"/>
          <a:endParaRPr lang="ar-SA" b="0" i="0">
            <a:solidFill>
              <a:schemeClr val="bg1"/>
            </a:solidFill>
          </a:endParaRPr>
        </a:p>
      </dgm:t>
    </dgm:pt>
    <dgm:pt modelId="{B5A4B5C0-3E63-4531-A5B0-F60BC01DB34D}" type="sibTrans" cxnId="{2A3AF3D6-BCD8-46C5-BD66-23C195A1327C}">
      <dgm:prSet/>
      <dgm:spPr/>
      <dgm:t>
        <a:bodyPr/>
        <a:lstStyle/>
        <a:p>
          <a:pPr rtl="1"/>
          <a:endParaRPr lang="ar-SA" b="0" i="0">
            <a:solidFill>
              <a:schemeClr val="bg1"/>
            </a:solidFill>
          </a:endParaRPr>
        </a:p>
      </dgm:t>
    </dgm:pt>
    <dgm:pt modelId="{B675D500-61B2-4DE8-8B4F-CE857045E14E}">
      <dgm:prSet phldrT="[نص]"/>
      <dgm:spPr/>
      <dgm:t>
        <a:bodyPr/>
        <a:lstStyle/>
        <a:p>
          <a:pPr rtl="1"/>
          <a:r>
            <a:rPr lang="en-US" b="0" i="0" dirty="0" smtClean="0"/>
            <a:t>higher than 100 beats/minute </a:t>
          </a:r>
          <a:endParaRPr lang="ar-SA" b="0" i="0" dirty="0"/>
        </a:p>
      </dgm:t>
    </dgm:pt>
    <dgm:pt modelId="{00F1A300-2C9A-499E-AAAA-B358D9FE9B21}" type="parTrans" cxnId="{326A27F4-99B6-4FB4-AEB2-9473F3A800D2}">
      <dgm:prSet/>
      <dgm:spPr/>
      <dgm:t>
        <a:bodyPr/>
        <a:lstStyle/>
        <a:p>
          <a:pPr rtl="1"/>
          <a:endParaRPr lang="ar-SA" b="0" i="0">
            <a:solidFill>
              <a:schemeClr val="bg1"/>
            </a:solidFill>
          </a:endParaRPr>
        </a:p>
      </dgm:t>
    </dgm:pt>
    <dgm:pt modelId="{02566E8A-9ABC-4F17-BB4A-1BE9499CFAB4}" type="sibTrans" cxnId="{326A27F4-99B6-4FB4-AEB2-9473F3A800D2}">
      <dgm:prSet/>
      <dgm:spPr/>
      <dgm:t>
        <a:bodyPr/>
        <a:lstStyle/>
        <a:p>
          <a:pPr rtl="1"/>
          <a:endParaRPr lang="ar-SA" b="0" i="0">
            <a:solidFill>
              <a:schemeClr val="bg1"/>
            </a:solidFill>
          </a:endParaRPr>
        </a:p>
      </dgm:t>
    </dgm:pt>
    <dgm:pt modelId="{968D4F47-4094-42ED-896D-58720B8CA78C}">
      <dgm:prSet phldrT="[نص]"/>
      <dgm:spPr/>
      <dgm:t>
        <a:bodyPr/>
        <a:lstStyle/>
        <a:p>
          <a:pPr rtl="1"/>
          <a:r>
            <a:rPr lang="en-US" b="0" i="0" smtClean="0"/>
            <a:t>less than </a:t>
          </a:r>
          <a:r>
            <a:rPr lang="en-US" b="0" i="0" dirty="0" smtClean="0"/>
            <a:t>60 beats/minute </a:t>
          </a:r>
          <a:endParaRPr lang="ar-SA" b="0" i="0" dirty="0"/>
        </a:p>
      </dgm:t>
    </dgm:pt>
    <dgm:pt modelId="{BEC548B4-7BEB-4111-81A4-AA6322AFBEAD}" type="parTrans" cxnId="{A5A15FAD-041B-40DC-A986-D07D3F40C088}">
      <dgm:prSet/>
      <dgm:spPr/>
      <dgm:t>
        <a:bodyPr/>
        <a:lstStyle/>
        <a:p>
          <a:pPr rtl="1"/>
          <a:endParaRPr lang="ar-SA" b="0" i="0">
            <a:solidFill>
              <a:schemeClr val="bg1"/>
            </a:solidFill>
          </a:endParaRPr>
        </a:p>
      </dgm:t>
    </dgm:pt>
    <dgm:pt modelId="{E9DD0B00-C265-4A17-BC24-F543C0DC2EF4}" type="sibTrans" cxnId="{A5A15FAD-041B-40DC-A986-D07D3F40C088}">
      <dgm:prSet/>
      <dgm:spPr/>
      <dgm:t>
        <a:bodyPr/>
        <a:lstStyle/>
        <a:p>
          <a:pPr rtl="1"/>
          <a:endParaRPr lang="ar-SA" b="0" i="0">
            <a:solidFill>
              <a:schemeClr val="bg1"/>
            </a:solidFill>
          </a:endParaRPr>
        </a:p>
      </dgm:t>
    </dgm:pt>
    <dgm:pt modelId="{08596ADD-2BBF-4B3D-80A2-B8901166491F}">
      <dgm:prSet/>
      <dgm:spPr/>
      <dgm:t>
        <a:bodyPr/>
        <a:lstStyle/>
        <a:p>
          <a:pPr rtl="1"/>
          <a:r>
            <a:rPr lang="en-US" b="0" i="0" dirty="0" smtClean="0"/>
            <a:t>Tachycardia</a:t>
          </a:r>
          <a:endParaRPr lang="ar-SA" b="0" i="0" dirty="0"/>
        </a:p>
      </dgm:t>
    </dgm:pt>
    <dgm:pt modelId="{ED4E23B2-DD41-4071-A7D5-9FB86E59C774}" type="parTrans" cxnId="{E9B6CADA-5694-46C6-A22A-58420AF4569F}">
      <dgm:prSet/>
      <dgm:spPr/>
      <dgm:t>
        <a:bodyPr/>
        <a:lstStyle/>
        <a:p>
          <a:pPr rtl="1"/>
          <a:endParaRPr lang="ar-SA" b="0" i="0">
            <a:solidFill>
              <a:schemeClr val="bg1"/>
            </a:solidFill>
          </a:endParaRPr>
        </a:p>
      </dgm:t>
    </dgm:pt>
    <dgm:pt modelId="{3DE33FCC-CD39-497E-BC57-47AD79A56D1C}" type="sibTrans" cxnId="{E9B6CADA-5694-46C6-A22A-58420AF4569F}">
      <dgm:prSet/>
      <dgm:spPr/>
      <dgm:t>
        <a:bodyPr/>
        <a:lstStyle/>
        <a:p>
          <a:pPr rtl="1"/>
          <a:endParaRPr lang="ar-SA" b="0" i="0">
            <a:solidFill>
              <a:schemeClr val="bg1"/>
            </a:solidFill>
          </a:endParaRPr>
        </a:p>
      </dgm:t>
    </dgm:pt>
    <dgm:pt modelId="{5F1C8254-B046-4C9F-BC19-1566DDB2401B}">
      <dgm:prSet/>
      <dgm:spPr/>
      <dgm:t>
        <a:bodyPr/>
        <a:lstStyle/>
        <a:p>
          <a:pPr rtl="1"/>
          <a:r>
            <a:rPr lang="en-US" b="0" i="0" dirty="0" smtClean="0"/>
            <a:t>Bradycardia</a:t>
          </a:r>
          <a:endParaRPr lang="ar-SA" b="0" i="0" dirty="0"/>
        </a:p>
      </dgm:t>
    </dgm:pt>
    <dgm:pt modelId="{6DF805B0-A865-45EF-8110-67141A50232C}" type="parTrans" cxnId="{C1D4AD4B-34F9-48BE-9BDB-0EEFA4301D3D}">
      <dgm:prSet/>
      <dgm:spPr/>
      <dgm:t>
        <a:bodyPr/>
        <a:lstStyle/>
        <a:p>
          <a:pPr rtl="1"/>
          <a:endParaRPr lang="ar-SA" b="0" i="0">
            <a:solidFill>
              <a:schemeClr val="bg1"/>
            </a:solidFill>
          </a:endParaRPr>
        </a:p>
      </dgm:t>
    </dgm:pt>
    <dgm:pt modelId="{EBCB01B2-C297-440D-A568-63C398E1113D}" type="sibTrans" cxnId="{C1D4AD4B-34F9-48BE-9BDB-0EEFA4301D3D}">
      <dgm:prSet/>
      <dgm:spPr/>
      <dgm:t>
        <a:bodyPr/>
        <a:lstStyle/>
        <a:p>
          <a:pPr rtl="1"/>
          <a:endParaRPr lang="ar-SA" b="0" i="0">
            <a:solidFill>
              <a:schemeClr val="bg1"/>
            </a:solidFill>
          </a:endParaRPr>
        </a:p>
      </dgm:t>
    </dgm:pt>
    <dgm:pt modelId="{8A3827F2-FC46-4063-B52E-6FA73871C6C8}" type="pres">
      <dgm:prSet presAssocID="{C338FF75-A35A-4BA5-8F2C-B4D47AFFB1E9}" presName="hierChild1" presStyleCnt="0">
        <dgm:presLayoutVars>
          <dgm:orgChart val="1"/>
          <dgm:chPref val="1"/>
          <dgm:dir/>
          <dgm:animOne val="branch"/>
          <dgm:animLvl val="lvl"/>
          <dgm:resizeHandles/>
        </dgm:presLayoutVars>
      </dgm:prSet>
      <dgm:spPr/>
      <dgm:t>
        <a:bodyPr/>
        <a:lstStyle/>
        <a:p>
          <a:pPr rtl="1"/>
          <a:endParaRPr lang="ar-SA"/>
        </a:p>
      </dgm:t>
    </dgm:pt>
    <dgm:pt modelId="{7F50E007-5152-4D0A-AD81-C295BB677A74}" type="pres">
      <dgm:prSet presAssocID="{9A2263F2-D298-49EB-B4FB-2E30EDC91572}" presName="hierRoot1" presStyleCnt="0">
        <dgm:presLayoutVars>
          <dgm:hierBranch val="init"/>
        </dgm:presLayoutVars>
      </dgm:prSet>
      <dgm:spPr/>
    </dgm:pt>
    <dgm:pt modelId="{7A5E5150-FADF-4256-99ED-606B8A6BD2A2}" type="pres">
      <dgm:prSet presAssocID="{9A2263F2-D298-49EB-B4FB-2E30EDC91572}" presName="rootComposite1" presStyleCnt="0"/>
      <dgm:spPr/>
    </dgm:pt>
    <dgm:pt modelId="{F45EA17F-DA31-4C64-8665-024CF625A30A}" type="pres">
      <dgm:prSet presAssocID="{9A2263F2-D298-49EB-B4FB-2E30EDC91572}" presName="rootText1" presStyleLbl="node0" presStyleIdx="0" presStyleCnt="1" custScaleX="285540">
        <dgm:presLayoutVars>
          <dgm:chPref val="3"/>
        </dgm:presLayoutVars>
      </dgm:prSet>
      <dgm:spPr/>
      <dgm:t>
        <a:bodyPr/>
        <a:lstStyle/>
        <a:p>
          <a:pPr rtl="1"/>
          <a:endParaRPr lang="ar-SA"/>
        </a:p>
      </dgm:t>
    </dgm:pt>
    <dgm:pt modelId="{7F2707FB-3076-49C5-A74B-C14CB47926B2}" type="pres">
      <dgm:prSet presAssocID="{9A2263F2-D298-49EB-B4FB-2E30EDC91572}" presName="rootConnector1" presStyleLbl="node1" presStyleIdx="0" presStyleCnt="0"/>
      <dgm:spPr/>
      <dgm:t>
        <a:bodyPr/>
        <a:lstStyle/>
        <a:p>
          <a:pPr rtl="1"/>
          <a:endParaRPr lang="ar-SA"/>
        </a:p>
      </dgm:t>
    </dgm:pt>
    <dgm:pt modelId="{3EF335D3-2648-4ED7-BE67-41F6A2F3E7F2}" type="pres">
      <dgm:prSet presAssocID="{9A2263F2-D298-49EB-B4FB-2E30EDC91572}" presName="hierChild2" presStyleCnt="0"/>
      <dgm:spPr/>
    </dgm:pt>
    <dgm:pt modelId="{B6412C9E-A4BD-4410-A6E4-AB4D7D448B9B}" type="pres">
      <dgm:prSet presAssocID="{00F1A300-2C9A-499E-AAAA-B358D9FE9B21}" presName="Name37" presStyleLbl="parChTrans1D2" presStyleIdx="0" presStyleCnt="2"/>
      <dgm:spPr/>
      <dgm:t>
        <a:bodyPr/>
        <a:lstStyle/>
        <a:p>
          <a:pPr rtl="1"/>
          <a:endParaRPr lang="ar-SA"/>
        </a:p>
      </dgm:t>
    </dgm:pt>
    <dgm:pt modelId="{C86E7267-346C-4BA9-8CD9-3F0EC63CAB1A}" type="pres">
      <dgm:prSet presAssocID="{B675D500-61B2-4DE8-8B4F-CE857045E14E}" presName="hierRoot2" presStyleCnt="0">
        <dgm:presLayoutVars>
          <dgm:hierBranch val="init"/>
        </dgm:presLayoutVars>
      </dgm:prSet>
      <dgm:spPr/>
    </dgm:pt>
    <dgm:pt modelId="{17979D9E-A784-415E-8719-17B9F1EBC76A}" type="pres">
      <dgm:prSet presAssocID="{B675D500-61B2-4DE8-8B4F-CE857045E14E}" presName="rootComposite" presStyleCnt="0"/>
      <dgm:spPr/>
    </dgm:pt>
    <dgm:pt modelId="{17FA98E0-3894-4ACF-8EF9-4BF1D0B90662}" type="pres">
      <dgm:prSet presAssocID="{B675D500-61B2-4DE8-8B4F-CE857045E14E}" presName="rootText" presStyleLbl="node2" presStyleIdx="0" presStyleCnt="2">
        <dgm:presLayoutVars>
          <dgm:chPref val="3"/>
        </dgm:presLayoutVars>
      </dgm:prSet>
      <dgm:spPr/>
      <dgm:t>
        <a:bodyPr/>
        <a:lstStyle/>
        <a:p>
          <a:pPr rtl="1"/>
          <a:endParaRPr lang="ar-SA"/>
        </a:p>
      </dgm:t>
    </dgm:pt>
    <dgm:pt modelId="{C18892C1-C96C-4537-9829-8B33C7202AD3}" type="pres">
      <dgm:prSet presAssocID="{B675D500-61B2-4DE8-8B4F-CE857045E14E}" presName="rootConnector" presStyleLbl="node2" presStyleIdx="0" presStyleCnt="2"/>
      <dgm:spPr/>
      <dgm:t>
        <a:bodyPr/>
        <a:lstStyle/>
        <a:p>
          <a:pPr rtl="1"/>
          <a:endParaRPr lang="ar-SA"/>
        </a:p>
      </dgm:t>
    </dgm:pt>
    <dgm:pt modelId="{7647FCFF-DE29-431E-B12F-B5BF7BBBCC5A}" type="pres">
      <dgm:prSet presAssocID="{B675D500-61B2-4DE8-8B4F-CE857045E14E}" presName="hierChild4" presStyleCnt="0"/>
      <dgm:spPr/>
    </dgm:pt>
    <dgm:pt modelId="{FB50C4DC-5A25-4BBE-AF5D-B6E8F5034036}" type="pres">
      <dgm:prSet presAssocID="{ED4E23B2-DD41-4071-A7D5-9FB86E59C774}" presName="Name37" presStyleLbl="parChTrans1D3" presStyleIdx="0" presStyleCnt="2"/>
      <dgm:spPr/>
      <dgm:t>
        <a:bodyPr/>
        <a:lstStyle/>
        <a:p>
          <a:pPr rtl="1"/>
          <a:endParaRPr lang="ar-SA"/>
        </a:p>
      </dgm:t>
    </dgm:pt>
    <dgm:pt modelId="{1BDA85C0-155C-4181-BAE8-BDFCF51E57E6}" type="pres">
      <dgm:prSet presAssocID="{08596ADD-2BBF-4B3D-80A2-B8901166491F}" presName="hierRoot2" presStyleCnt="0">
        <dgm:presLayoutVars>
          <dgm:hierBranch val="init"/>
        </dgm:presLayoutVars>
      </dgm:prSet>
      <dgm:spPr/>
    </dgm:pt>
    <dgm:pt modelId="{C461E135-BA7C-47B8-A674-B036C19E7FB9}" type="pres">
      <dgm:prSet presAssocID="{08596ADD-2BBF-4B3D-80A2-B8901166491F}" presName="rootComposite" presStyleCnt="0"/>
      <dgm:spPr/>
    </dgm:pt>
    <dgm:pt modelId="{658F2FCA-C67C-4AA2-B3C4-93640303A180}" type="pres">
      <dgm:prSet presAssocID="{08596ADD-2BBF-4B3D-80A2-B8901166491F}" presName="rootText" presStyleLbl="node3" presStyleIdx="0" presStyleCnt="2">
        <dgm:presLayoutVars>
          <dgm:chPref val="3"/>
        </dgm:presLayoutVars>
      </dgm:prSet>
      <dgm:spPr/>
      <dgm:t>
        <a:bodyPr/>
        <a:lstStyle/>
        <a:p>
          <a:pPr rtl="1"/>
          <a:endParaRPr lang="ar-SA"/>
        </a:p>
      </dgm:t>
    </dgm:pt>
    <dgm:pt modelId="{FA96DC4F-68FD-48EF-8D28-9DF036253519}" type="pres">
      <dgm:prSet presAssocID="{08596ADD-2BBF-4B3D-80A2-B8901166491F}" presName="rootConnector" presStyleLbl="node3" presStyleIdx="0" presStyleCnt="2"/>
      <dgm:spPr/>
      <dgm:t>
        <a:bodyPr/>
        <a:lstStyle/>
        <a:p>
          <a:pPr rtl="1"/>
          <a:endParaRPr lang="ar-SA"/>
        </a:p>
      </dgm:t>
    </dgm:pt>
    <dgm:pt modelId="{FA655FD8-9CAA-4915-8509-07574EE89197}" type="pres">
      <dgm:prSet presAssocID="{08596ADD-2BBF-4B3D-80A2-B8901166491F}" presName="hierChild4" presStyleCnt="0"/>
      <dgm:spPr/>
    </dgm:pt>
    <dgm:pt modelId="{1B4B3782-CBFB-4B0B-803B-2F1BE3EACD5D}" type="pres">
      <dgm:prSet presAssocID="{08596ADD-2BBF-4B3D-80A2-B8901166491F}" presName="hierChild5" presStyleCnt="0"/>
      <dgm:spPr/>
    </dgm:pt>
    <dgm:pt modelId="{234EBB43-6158-4857-93CC-50136D39AE35}" type="pres">
      <dgm:prSet presAssocID="{B675D500-61B2-4DE8-8B4F-CE857045E14E}" presName="hierChild5" presStyleCnt="0"/>
      <dgm:spPr/>
    </dgm:pt>
    <dgm:pt modelId="{942E1BB6-9E7F-461F-A41A-E437024167D9}" type="pres">
      <dgm:prSet presAssocID="{BEC548B4-7BEB-4111-81A4-AA6322AFBEAD}" presName="Name37" presStyleLbl="parChTrans1D2" presStyleIdx="1" presStyleCnt="2"/>
      <dgm:spPr/>
      <dgm:t>
        <a:bodyPr/>
        <a:lstStyle/>
        <a:p>
          <a:pPr rtl="1"/>
          <a:endParaRPr lang="ar-SA"/>
        </a:p>
      </dgm:t>
    </dgm:pt>
    <dgm:pt modelId="{3172C83D-8D09-40C3-B362-AA565C00D109}" type="pres">
      <dgm:prSet presAssocID="{968D4F47-4094-42ED-896D-58720B8CA78C}" presName="hierRoot2" presStyleCnt="0">
        <dgm:presLayoutVars>
          <dgm:hierBranch val="init"/>
        </dgm:presLayoutVars>
      </dgm:prSet>
      <dgm:spPr/>
    </dgm:pt>
    <dgm:pt modelId="{857AE8A5-AAB9-44E0-98D1-14734B44AB3C}" type="pres">
      <dgm:prSet presAssocID="{968D4F47-4094-42ED-896D-58720B8CA78C}" presName="rootComposite" presStyleCnt="0"/>
      <dgm:spPr/>
    </dgm:pt>
    <dgm:pt modelId="{C183A3A4-7A00-44F8-9FC2-842C5F63B75B}" type="pres">
      <dgm:prSet presAssocID="{968D4F47-4094-42ED-896D-58720B8CA78C}" presName="rootText" presStyleLbl="node2" presStyleIdx="1" presStyleCnt="2" custLinFactNeighborX="2000" custLinFactNeighborY="-3474">
        <dgm:presLayoutVars>
          <dgm:chPref val="3"/>
        </dgm:presLayoutVars>
      </dgm:prSet>
      <dgm:spPr/>
      <dgm:t>
        <a:bodyPr/>
        <a:lstStyle/>
        <a:p>
          <a:pPr rtl="1"/>
          <a:endParaRPr lang="ar-SA"/>
        </a:p>
      </dgm:t>
    </dgm:pt>
    <dgm:pt modelId="{CC5A6AE0-CDF4-4B10-9EBA-FC1E41F6748F}" type="pres">
      <dgm:prSet presAssocID="{968D4F47-4094-42ED-896D-58720B8CA78C}" presName="rootConnector" presStyleLbl="node2" presStyleIdx="1" presStyleCnt="2"/>
      <dgm:spPr/>
      <dgm:t>
        <a:bodyPr/>
        <a:lstStyle/>
        <a:p>
          <a:pPr rtl="1"/>
          <a:endParaRPr lang="ar-SA"/>
        </a:p>
      </dgm:t>
    </dgm:pt>
    <dgm:pt modelId="{90333A7E-2127-4D3F-B066-E4AF3E5526BE}" type="pres">
      <dgm:prSet presAssocID="{968D4F47-4094-42ED-896D-58720B8CA78C}" presName="hierChild4" presStyleCnt="0"/>
      <dgm:spPr/>
    </dgm:pt>
    <dgm:pt modelId="{87BDE52D-FA1F-4543-A7A8-863F8593B527}" type="pres">
      <dgm:prSet presAssocID="{6DF805B0-A865-45EF-8110-67141A50232C}" presName="Name37" presStyleLbl="parChTrans1D3" presStyleIdx="1" presStyleCnt="2"/>
      <dgm:spPr/>
      <dgm:t>
        <a:bodyPr/>
        <a:lstStyle/>
        <a:p>
          <a:pPr rtl="1"/>
          <a:endParaRPr lang="ar-SA"/>
        </a:p>
      </dgm:t>
    </dgm:pt>
    <dgm:pt modelId="{9C8288AA-80DC-48BC-A2F0-ACE7866C3D7A}" type="pres">
      <dgm:prSet presAssocID="{5F1C8254-B046-4C9F-BC19-1566DDB2401B}" presName="hierRoot2" presStyleCnt="0">
        <dgm:presLayoutVars>
          <dgm:hierBranch val="init"/>
        </dgm:presLayoutVars>
      </dgm:prSet>
      <dgm:spPr/>
    </dgm:pt>
    <dgm:pt modelId="{FE80149F-D1BD-4BB1-928E-E918AD8BFD4D}" type="pres">
      <dgm:prSet presAssocID="{5F1C8254-B046-4C9F-BC19-1566DDB2401B}" presName="rootComposite" presStyleCnt="0"/>
      <dgm:spPr/>
    </dgm:pt>
    <dgm:pt modelId="{C0476C3B-9B1E-43AD-9F50-7EDCB171694B}" type="pres">
      <dgm:prSet presAssocID="{5F1C8254-B046-4C9F-BC19-1566DDB2401B}" presName="rootText" presStyleLbl="node3" presStyleIdx="1" presStyleCnt="2">
        <dgm:presLayoutVars>
          <dgm:chPref val="3"/>
        </dgm:presLayoutVars>
      </dgm:prSet>
      <dgm:spPr/>
      <dgm:t>
        <a:bodyPr/>
        <a:lstStyle/>
        <a:p>
          <a:pPr rtl="1"/>
          <a:endParaRPr lang="ar-SA"/>
        </a:p>
      </dgm:t>
    </dgm:pt>
    <dgm:pt modelId="{875FC3CB-78A0-448C-9FD9-B1AB6481DE63}" type="pres">
      <dgm:prSet presAssocID="{5F1C8254-B046-4C9F-BC19-1566DDB2401B}" presName="rootConnector" presStyleLbl="node3" presStyleIdx="1" presStyleCnt="2"/>
      <dgm:spPr/>
      <dgm:t>
        <a:bodyPr/>
        <a:lstStyle/>
        <a:p>
          <a:pPr rtl="1"/>
          <a:endParaRPr lang="ar-SA"/>
        </a:p>
      </dgm:t>
    </dgm:pt>
    <dgm:pt modelId="{E01C8D08-6B16-455A-A1F0-BA71FF5A49ED}" type="pres">
      <dgm:prSet presAssocID="{5F1C8254-B046-4C9F-BC19-1566DDB2401B}" presName="hierChild4" presStyleCnt="0"/>
      <dgm:spPr/>
    </dgm:pt>
    <dgm:pt modelId="{A859549A-D47D-403E-A38E-74C7F7596C42}" type="pres">
      <dgm:prSet presAssocID="{5F1C8254-B046-4C9F-BC19-1566DDB2401B}" presName="hierChild5" presStyleCnt="0"/>
      <dgm:spPr/>
    </dgm:pt>
    <dgm:pt modelId="{9992090E-6B0E-4EE7-8E12-429798144320}" type="pres">
      <dgm:prSet presAssocID="{968D4F47-4094-42ED-896D-58720B8CA78C}" presName="hierChild5" presStyleCnt="0"/>
      <dgm:spPr/>
    </dgm:pt>
    <dgm:pt modelId="{8621B027-BAB5-417F-B933-221ADA0A88A2}" type="pres">
      <dgm:prSet presAssocID="{9A2263F2-D298-49EB-B4FB-2E30EDC91572}" presName="hierChild3" presStyleCnt="0"/>
      <dgm:spPr/>
    </dgm:pt>
  </dgm:ptLst>
  <dgm:cxnLst>
    <dgm:cxn modelId="{1ADDD375-594F-4886-8980-5B3E977318E7}" type="presOf" srcId="{968D4F47-4094-42ED-896D-58720B8CA78C}" destId="{CC5A6AE0-CDF4-4B10-9EBA-FC1E41F6748F}" srcOrd="1" destOrd="0" presId="urn:microsoft.com/office/officeart/2005/8/layout/orgChart1"/>
    <dgm:cxn modelId="{3753975C-DC91-4A84-A149-7DEF4FBBA837}" type="presOf" srcId="{968D4F47-4094-42ED-896D-58720B8CA78C}" destId="{C183A3A4-7A00-44F8-9FC2-842C5F63B75B}" srcOrd="0" destOrd="0" presId="urn:microsoft.com/office/officeart/2005/8/layout/orgChart1"/>
    <dgm:cxn modelId="{CAEC0291-403E-4D8E-8215-DAAAF2301DC9}" type="presOf" srcId="{08596ADD-2BBF-4B3D-80A2-B8901166491F}" destId="{FA96DC4F-68FD-48EF-8D28-9DF036253519}" srcOrd="1" destOrd="0" presId="urn:microsoft.com/office/officeart/2005/8/layout/orgChart1"/>
    <dgm:cxn modelId="{D9FB3132-0EB8-46BC-AD47-E4DD56BD3C8D}" type="presOf" srcId="{6DF805B0-A865-45EF-8110-67141A50232C}" destId="{87BDE52D-FA1F-4543-A7A8-863F8593B527}" srcOrd="0" destOrd="0" presId="urn:microsoft.com/office/officeart/2005/8/layout/orgChart1"/>
    <dgm:cxn modelId="{7D917A0F-20E1-4316-BFA8-7636A912C666}" type="presOf" srcId="{C338FF75-A35A-4BA5-8F2C-B4D47AFFB1E9}" destId="{8A3827F2-FC46-4063-B52E-6FA73871C6C8}" srcOrd="0" destOrd="0" presId="urn:microsoft.com/office/officeart/2005/8/layout/orgChart1"/>
    <dgm:cxn modelId="{326A27F4-99B6-4FB4-AEB2-9473F3A800D2}" srcId="{9A2263F2-D298-49EB-B4FB-2E30EDC91572}" destId="{B675D500-61B2-4DE8-8B4F-CE857045E14E}" srcOrd="0" destOrd="0" parTransId="{00F1A300-2C9A-499E-AAAA-B358D9FE9B21}" sibTransId="{02566E8A-9ABC-4F17-BB4A-1BE9499CFAB4}"/>
    <dgm:cxn modelId="{E9B6CADA-5694-46C6-A22A-58420AF4569F}" srcId="{B675D500-61B2-4DE8-8B4F-CE857045E14E}" destId="{08596ADD-2BBF-4B3D-80A2-B8901166491F}" srcOrd="0" destOrd="0" parTransId="{ED4E23B2-DD41-4071-A7D5-9FB86E59C774}" sibTransId="{3DE33FCC-CD39-497E-BC57-47AD79A56D1C}"/>
    <dgm:cxn modelId="{C1D4AD4B-34F9-48BE-9BDB-0EEFA4301D3D}" srcId="{968D4F47-4094-42ED-896D-58720B8CA78C}" destId="{5F1C8254-B046-4C9F-BC19-1566DDB2401B}" srcOrd="0" destOrd="0" parTransId="{6DF805B0-A865-45EF-8110-67141A50232C}" sibTransId="{EBCB01B2-C297-440D-A568-63C398E1113D}"/>
    <dgm:cxn modelId="{A382CD7A-B68A-4B3C-BE10-35BBFAD332D7}" type="presOf" srcId="{B675D500-61B2-4DE8-8B4F-CE857045E14E}" destId="{17FA98E0-3894-4ACF-8EF9-4BF1D0B90662}" srcOrd="0" destOrd="0" presId="urn:microsoft.com/office/officeart/2005/8/layout/orgChart1"/>
    <dgm:cxn modelId="{8B1CEA07-F777-4BF8-AF96-11AEB8ECBB21}" type="presOf" srcId="{B675D500-61B2-4DE8-8B4F-CE857045E14E}" destId="{C18892C1-C96C-4537-9829-8B33C7202AD3}" srcOrd="1" destOrd="0" presId="urn:microsoft.com/office/officeart/2005/8/layout/orgChart1"/>
    <dgm:cxn modelId="{2F958D68-E59B-4154-837B-F18FB909A740}" type="presOf" srcId="{ED4E23B2-DD41-4071-A7D5-9FB86E59C774}" destId="{FB50C4DC-5A25-4BBE-AF5D-B6E8F5034036}" srcOrd="0" destOrd="0" presId="urn:microsoft.com/office/officeart/2005/8/layout/orgChart1"/>
    <dgm:cxn modelId="{A5A15FAD-041B-40DC-A986-D07D3F40C088}" srcId="{9A2263F2-D298-49EB-B4FB-2E30EDC91572}" destId="{968D4F47-4094-42ED-896D-58720B8CA78C}" srcOrd="1" destOrd="0" parTransId="{BEC548B4-7BEB-4111-81A4-AA6322AFBEAD}" sibTransId="{E9DD0B00-C265-4A17-BC24-F543C0DC2EF4}"/>
    <dgm:cxn modelId="{E0C772DF-D443-41EF-8702-2C83C37DBCC4}" type="presOf" srcId="{00F1A300-2C9A-499E-AAAA-B358D9FE9B21}" destId="{B6412C9E-A4BD-4410-A6E4-AB4D7D448B9B}" srcOrd="0" destOrd="0" presId="urn:microsoft.com/office/officeart/2005/8/layout/orgChart1"/>
    <dgm:cxn modelId="{429EDBF2-E8EB-41BE-86E1-D1CBA22BEBF2}" type="presOf" srcId="{5F1C8254-B046-4C9F-BC19-1566DDB2401B}" destId="{875FC3CB-78A0-448C-9FD9-B1AB6481DE63}" srcOrd="1" destOrd="0" presId="urn:microsoft.com/office/officeart/2005/8/layout/orgChart1"/>
    <dgm:cxn modelId="{21EEC019-2A77-4005-80E3-7B70B1B0C92B}" type="presOf" srcId="{9A2263F2-D298-49EB-B4FB-2E30EDC91572}" destId="{7F2707FB-3076-49C5-A74B-C14CB47926B2}" srcOrd="1" destOrd="0" presId="urn:microsoft.com/office/officeart/2005/8/layout/orgChart1"/>
    <dgm:cxn modelId="{A891331D-46F5-4106-9330-A25EC756E99B}" type="presOf" srcId="{5F1C8254-B046-4C9F-BC19-1566DDB2401B}" destId="{C0476C3B-9B1E-43AD-9F50-7EDCB171694B}" srcOrd="0" destOrd="0" presId="urn:microsoft.com/office/officeart/2005/8/layout/orgChart1"/>
    <dgm:cxn modelId="{3EFA601C-B2E2-4AC9-AAF2-55EEA4E127AD}" type="presOf" srcId="{9A2263F2-D298-49EB-B4FB-2E30EDC91572}" destId="{F45EA17F-DA31-4C64-8665-024CF625A30A}" srcOrd="0" destOrd="0" presId="urn:microsoft.com/office/officeart/2005/8/layout/orgChart1"/>
    <dgm:cxn modelId="{988C5937-9353-43D3-9BFB-9FE952FAA9CF}" type="presOf" srcId="{08596ADD-2BBF-4B3D-80A2-B8901166491F}" destId="{658F2FCA-C67C-4AA2-B3C4-93640303A180}" srcOrd="0" destOrd="0" presId="urn:microsoft.com/office/officeart/2005/8/layout/orgChart1"/>
    <dgm:cxn modelId="{BDFD3A6F-ED5D-4B30-B97F-651FB2AB92E0}" type="presOf" srcId="{BEC548B4-7BEB-4111-81A4-AA6322AFBEAD}" destId="{942E1BB6-9E7F-461F-A41A-E437024167D9}" srcOrd="0" destOrd="0" presId="urn:microsoft.com/office/officeart/2005/8/layout/orgChart1"/>
    <dgm:cxn modelId="{2A3AF3D6-BCD8-46C5-BD66-23C195A1327C}" srcId="{C338FF75-A35A-4BA5-8F2C-B4D47AFFB1E9}" destId="{9A2263F2-D298-49EB-B4FB-2E30EDC91572}" srcOrd="0" destOrd="0" parTransId="{72E15A82-5AAC-4B68-8889-D33998F3F2F2}" sibTransId="{B5A4B5C0-3E63-4531-A5B0-F60BC01DB34D}"/>
    <dgm:cxn modelId="{54AC8523-6A7A-407B-BD20-F99C9672D5A6}" type="presParOf" srcId="{8A3827F2-FC46-4063-B52E-6FA73871C6C8}" destId="{7F50E007-5152-4D0A-AD81-C295BB677A74}" srcOrd="0" destOrd="0" presId="urn:microsoft.com/office/officeart/2005/8/layout/orgChart1"/>
    <dgm:cxn modelId="{018B8331-8D20-46CF-A05A-E1761590E9C5}" type="presParOf" srcId="{7F50E007-5152-4D0A-AD81-C295BB677A74}" destId="{7A5E5150-FADF-4256-99ED-606B8A6BD2A2}" srcOrd="0" destOrd="0" presId="urn:microsoft.com/office/officeart/2005/8/layout/orgChart1"/>
    <dgm:cxn modelId="{DFEBBE0C-2549-4C35-BB2A-FF8196D3403E}" type="presParOf" srcId="{7A5E5150-FADF-4256-99ED-606B8A6BD2A2}" destId="{F45EA17F-DA31-4C64-8665-024CF625A30A}" srcOrd="0" destOrd="0" presId="urn:microsoft.com/office/officeart/2005/8/layout/orgChart1"/>
    <dgm:cxn modelId="{ED9DD776-8B13-4F4E-844D-32B29927EEAB}" type="presParOf" srcId="{7A5E5150-FADF-4256-99ED-606B8A6BD2A2}" destId="{7F2707FB-3076-49C5-A74B-C14CB47926B2}" srcOrd="1" destOrd="0" presId="urn:microsoft.com/office/officeart/2005/8/layout/orgChart1"/>
    <dgm:cxn modelId="{9198B1D0-9670-41D8-90AD-90BD5202FE35}" type="presParOf" srcId="{7F50E007-5152-4D0A-AD81-C295BB677A74}" destId="{3EF335D3-2648-4ED7-BE67-41F6A2F3E7F2}" srcOrd="1" destOrd="0" presId="urn:microsoft.com/office/officeart/2005/8/layout/orgChart1"/>
    <dgm:cxn modelId="{838B53EE-036F-4640-856C-82B7D6E174A8}" type="presParOf" srcId="{3EF335D3-2648-4ED7-BE67-41F6A2F3E7F2}" destId="{B6412C9E-A4BD-4410-A6E4-AB4D7D448B9B}" srcOrd="0" destOrd="0" presId="urn:microsoft.com/office/officeart/2005/8/layout/orgChart1"/>
    <dgm:cxn modelId="{AB372DF7-F7D4-4864-BB3E-54C84C0615CD}" type="presParOf" srcId="{3EF335D3-2648-4ED7-BE67-41F6A2F3E7F2}" destId="{C86E7267-346C-4BA9-8CD9-3F0EC63CAB1A}" srcOrd="1" destOrd="0" presId="urn:microsoft.com/office/officeart/2005/8/layout/orgChart1"/>
    <dgm:cxn modelId="{90764ABB-3C7B-4698-81A6-A38C18F7E669}" type="presParOf" srcId="{C86E7267-346C-4BA9-8CD9-3F0EC63CAB1A}" destId="{17979D9E-A784-415E-8719-17B9F1EBC76A}" srcOrd="0" destOrd="0" presId="urn:microsoft.com/office/officeart/2005/8/layout/orgChart1"/>
    <dgm:cxn modelId="{67B42B3C-C718-4962-B6C9-F64FDBF7D9F3}" type="presParOf" srcId="{17979D9E-A784-415E-8719-17B9F1EBC76A}" destId="{17FA98E0-3894-4ACF-8EF9-4BF1D0B90662}" srcOrd="0" destOrd="0" presId="urn:microsoft.com/office/officeart/2005/8/layout/orgChart1"/>
    <dgm:cxn modelId="{EE0E874F-5081-44A0-A7C2-CE2CFD80CAD4}" type="presParOf" srcId="{17979D9E-A784-415E-8719-17B9F1EBC76A}" destId="{C18892C1-C96C-4537-9829-8B33C7202AD3}" srcOrd="1" destOrd="0" presId="urn:microsoft.com/office/officeart/2005/8/layout/orgChart1"/>
    <dgm:cxn modelId="{8265F9A5-0B57-4514-AC50-A051333EA430}" type="presParOf" srcId="{C86E7267-346C-4BA9-8CD9-3F0EC63CAB1A}" destId="{7647FCFF-DE29-431E-B12F-B5BF7BBBCC5A}" srcOrd="1" destOrd="0" presId="urn:microsoft.com/office/officeart/2005/8/layout/orgChart1"/>
    <dgm:cxn modelId="{0E391D65-A7F8-4788-A930-0F404B5EACFB}" type="presParOf" srcId="{7647FCFF-DE29-431E-B12F-B5BF7BBBCC5A}" destId="{FB50C4DC-5A25-4BBE-AF5D-B6E8F5034036}" srcOrd="0" destOrd="0" presId="urn:microsoft.com/office/officeart/2005/8/layout/orgChart1"/>
    <dgm:cxn modelId="{3C9A2B10-BB8A-4E60-936E-5FAD41AB6180}" type="presParOf" srcId="{7647FCFF-DE29-431E-B12F-B5BF7BBBCC5A}" destId="{1BDA85C0-155C-4181-BAE8-BDFCF51E57E6}" srcOrd="1" destOrd="0" presId="urn:microsoft.com/office/officeart/2005/8/layout/orgChart1"/>
    <dgm:cxn modelId="{D1143FE9-DB70-4952-920C-5DD9AC6798B6}" type="presParOf" srcId="{1BDA85C0-155C-4181-BAE8-BDFCF51E57E6}" destId="{C461E135-BA7C-47B8-A674-B036C19E7FB9}" srcOrd="0" destOrd="0" presId="urn:microsoft.com/office/officeart/2005/8/layout/orgChart1"/>
    <dgm:cxn modelId="{E4B40EF8-99F9-465A-87B0-9E0624BE67DA}" type="presParOf" srcId="{C461E135-BA7C-47B8-A674-B036C19E7FB9}" destId="{658F2FCA-C67C-4AA2-B3C4-93640303A180}" srcOrd="0" destOrd="0" presId="urn:microsoft.com/office/officeart/2005/8/layout/orgChart1"/>
    <dgm:cxn modelId="{EC1A9FEF-2106-4C16-A331-9E4620FF2054}" type="presParOf" srcId="{C461E135-BA7C-47B8-A674-B036C19E7FB9}" destId="{FA96DC4F-68FD-48EF-8D28-9DF036253519}" srcOrd="1" destOrd="0" presId="urn:microsoft.com/office/officeart/2005/8/layout/orgChart1"/>
    <dgm:cxn modelId="{24CED251-D2BA-4C9B-B74A-7408182BD117}" type="presParOf" srcId="{1BDA85C0-155C-4181-BAE8-BDFCF51E57E6}" destId="{FA655FD8-9CAA-4915-8509-07574EE89197}" srcOrd="1" destOrd="0" presId="urn:microsoft.com/office/officeart/2005/8/layout/orgChart1"/>
    <dgm:cxn modelId="{23C64CCC-9EE1-452A-93F6-C960C9A0BB0B}" type="presParOf" srcId="{1BDA85C0-155C-4181-BAE8-BDFCF51E57E6}" destId="{1B4B3782-CBFB-4B0B-803B-2F1BE3EACD5D}" srcOrd="2" destOrd="0" presId="urn:microsoft.com/office/officeart/2005/8/layout/orgChart1"/>
    <dgm:cxn modelId="{45D1AA37-D1A5-4035-8340-06FD3114FB04}" type="presParOf" srcId="{C86E7267-346C-4BA9-8CD9-3F0EC63CAB1A}" destId="{234EBB43-6158-4857-93CC-50136D39AE35}" srcOrd="2" destOrd="0" presId="urn:microsoft.com/office/officeart/2005/8/layout/orgChart1"/>
    <dgm:cxn modelId="{497AD259-1FEC-449A-965C-84952530EB42}" type="presParOf" srcId="{3EF335D3-2648-4ED7-BE67-41F6A2F3E7F2}" destId="{942E1BB6-9E7F-461F-A41A-E437024167D9}" srcOrd="2" destOrd="0" presId="urn:microsoft.com/office/officeart/2005/8/layout/orgChart1"/>
    <dgm:cxn modelId="{5327CD5E-1C31-4708-87F2-5E866DFE19E0}" type="presParOf" srcId="{3EF335D3-2648-4ED7-BE67-41F6A2F3E7F2}" destId="{3172C83D-8D09-40C3-B362-AA565C00D109}" srcOrd="3" destOrd="0" presId="urn:microsoft.com/office/officeart/2005/8/layout/orgChart1"/>
    <dgm:cxn modelId="{F9D2A1CE-A123-496D-8817-05E66924FEC4}" type="presParOf" srcId="{3172C83D-8D09-40C3-B362-AA565C00D109}" destId="{857AE8A5-AAB9-44E0-98D1-14734B44AB3C}" srcOrd="0" destOrd="0" presId="urn:microsoft.com/office/officeart/2005/8/layout/orgChart1"/>
    <dgm:cxn modelId="{6EF7C59C-32CB-44D8-A29A-725D31A2B424}" type="presParOf" srcId="{857AE8A5-AAB9-44E0-98D1-14734B44AB3C}" destId="{C183A3A4-7A00-44F8-9FC2-842C5F63B75B}" srcOrd="0" destOrd="0" presId="urn:microsoft.com/office/officeart/2005/8/layout/orgChart1"/>
    <dgm:cxn modelId="{97F5F52A-82B0-4943-8C59-DD40895536CB}" type="presParOf" srcId="{857AE8A5-AAB9-44E0-98D1-14734B44AB3C}" destId="{CC5A6AE0-CDF4-4B10-9EBA-FC1E41F6748F}" srcOrd="1" destOrd="0" presId="urn:microsoft.com/office/officeart/2005/8/layout/orgChart1"/>
    <dgm:cxn modelId="{C8784F01-4A84-4930-AC1A-4968898A2263}" type="presParOf" srcId="{3172C83D-8D09-40C3-B362-AA565C00D109}" destId="{90333A7E-2127-4D3F-B066-E4AF3E5526BE}" srcOrd="1" destOrd="0" presId="urn:microsoft.com/office/officeart/2005/8/layout/orgChart1"/>
    <dgm:cxn modelId="{160E3A8C-F95A-4B26-8649-0B0AE7F7AB9E}" type="presParOf" srcId="{90333A7E-2127-4D3F-B066-E4AF3E5526BE}" destId="{87BDE52D-FA1F-4543-A7A8-863F8593B527}" srcOrd="0" destOrd="0" presId="urn:microsoft.com/office/officeart/2005/8/layout/orgChart1"/>
    <dgm:cxn modelId="{90C7EA1C-B768-4344-970B-E7D6328ED2F6}" type="presParOf" srcId="{90333A7E-2127-4D3F-B066-E4AF3E5526BE}" destId="{9C8288AA-80DC-48BC-A2F0-ACE7866C3D7A}" srcOrd="1" destOrd="0" presId="urn:microsoft.com/office/officeart/2005/8/layout/orgChart1"/>
    <dgm:cxn modelId="{2CE041C6-F4FD-47B1-883E-EA9B7EF304FB}" type="presParOf" srcId="{9C8288AA-80DC-48BC-A2F0-ACE7866C3D7A}" destId="{FE80149F-D1BD-4BB1-928E-E918AD8BFD4D}" srcOrd="0" destOrd="0" presId="urn:microsoft.com/office/officeart/2005/8/layout/orgChart1"/>
    <dgm:cxn modelId="{13DFE049-235B-4113-BDA2-7E48F5070AF1}" type="presParOf" srcId="{FE80149F-D1BD-4BB1-928E-E918AD8BFD4D}" destId="{C0476C3B-9B1E-43AD-9F50-7EDCB171694B}" srcOrd="0" destOrd="0" presId="urn:microsoft.com/office/officeart/2005/8/layout/orgChart1"/>
    <dgm:cxn modelId="{7708F2E8-0E34-4B63-A060-1995EB9ABB72}" type="presParOf" srcId="{FE80149F-D1BD-4BB1-928E-E918AD8BFD4D}" destId="{875FC3CB-78A0-448C-9FD9-B1AB6481DE63}" srcOrd="1" destOrd="0" presId="urn:microsoft.com/office/officeart/2005/8/layout/orgChart1"/>
    <dgm:cxn modelId="{18B4FCE4-1590-419B-83BB-C3BD7775434B}" type="presParOf" srcId="{9C8288AA-80DC-48BC-A2F0-ACE7866C3D7A}" destId="{E01C8D08-6B16-455A-A1F0-BA71FF5A49ED}" srcOrd="1" destOrd="0" presId="urn:microsoft.com/office/officeart/2005/8/layout/orgChart1"/>
    <dgm:cxn modelId="{2C4E07E3-0090-4A32-87B9-BC5E850D7ED1}" type="presParOf" srcId="{9C8288AA-80DC-48BC-A2F0-ACE7866C3D7A}" destId="{A859549A-D47D-403E-A38E-74C7F7596C42}" srcOrd="2" destOrd="0" presId="urn:microsoft.com/office/officeart/2005/8/layout/orgChart1"/>
    <dgm:cxn modelId="{626925CB-44C1-464B-9D89-18A4635D45A9}" type="presParOf" srcId="{3172C83D-8D09-40C3-B362-AA565C00D109}" destId="{9992090E-6B0E-4EE7-8E12-429798144320}" srcOrd="2" destOrd="0" presId="urn:microsoft.com/office/officeart/2005/8/layout/orgChart1"/>
    <dgm:cxn modelId="{8202C375-DF44-4BCD-B766-01DE620450F3}" type="presParOf" srcId="{7F50E007-5152-4D0A-AD81-C295BB677A74}" destId="{8621B027-BAB5-417F-B933-221ADA0A88A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DE52D-FA1F-4543-A7A8-863F8593B527}">
      <dsp:nvSpPr>
        <dsp:cNvPr id="0" name=""/>
        <dsp:cNvSpPr/>
      </dsp:nvSpPr>
      <dsp:spPr>
        <a:xfrm>
          <a:off x="4621113" y="2685657"/>
          <a:ext cx="292536" cy="1074216"/>
        </a:xfrm>
        <a:custGeom>
          <a:avLst/>
          <a:gdLst/>
          <a:ahLst/>
          <a:cxnLst/>
          <a:rect l="0" t="0" r="0" b="0"/>
          <a:pathLst>
            <a:path>
              <a:moveTo>
                <a:pt x="0" y="0"/>
              </a:moveTo>
              <a:lnTo>
                <a:pt x="0" y="1074216"/>
              </a:lnTo>
              <a:lnTo>
                <a:pt x="292536" y="1074216"/>
              </a:lnTo>
            </a:path>
          </a:pathLst>
        </a:custGeom>
        <a:noFill/>
        <a:ln w="19050" cap="flat" cmpd="sng" algn="ctr">
          <a:solidFill>
            <a:schemeClr val="accent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2E1BB6-9E7F-461F-A41A-E437024167D9}">
      <dsp:nvSpPr>
        <dsp:cNvPr id="0" name=""/>
        <dsp:cNvSpPr/>
      </dsp:nvSpPr>
      <dsp:spPr>
        <a:xfrm>
          <a:off x="4114800" y="1127045"/>
          <a:ext cx="1406425" cy="433471"/>
        </a:xfrm>
        <a:custGeom>
          <a:avLst/>
          <a:gdLst/>
          <a:ahLst/>
          <a:cxnLst/>
          <a:rect l="0" t="0" r="0" b="0"/>
          <a:pathLst>
            <a:path>
              <a:moveTo>
                <a:pt x="0" y="0"/>
              </a:moveTo>
              <a:lnTo>
                <a:pt x="0" y="197192"/>
              </a:lnTo>
              <a:lnTo>
                <a:pt x="1406425" y="197192"/>
              </a:lnTo>
              <a:lnTo>
                <a:pt x="1406425" y="433471"/>
              </a:lnTo>
            </a:path>
          </a:pathLst>
        </a:custGeom>
        <a:noFill/>
        <a:ln w="1905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B50C4DC-5A25-4BBE-AF5D-B6E8F5034036}">
      <dsp:nvSpPr>
        <dsp:cNvPr id="0" name=""/>
        <dsp:cNvSpPr/>
      </dsp:nvSpPr>
      <dsp:spPr>
        <a:xfrm>
          <a:off x="1853267" y="2724745"/>
          <a:ext cx="337542" cy="1035129"/>
        </a:xfrm>
        <a:custGeom>
          <a:avLst/>
          <a:gdLst/>
          <a:ahLst/>
          <a:cxnLst/>
          <a:rect l="0" t="0" r="0" b="0"/>
          <a:pathLst>
            <a:path>
              <a:moveTo>
                <a:pt x="0" y="0"/>
              </a:moveTo>
              <a:lnTo>
                <a:pt x="0" y="1035129"/>
              </a:lnTo>
              <a:lnTo>
                <a:pt x="337542" y="1035129"/>
              </a:lnTo>
            </a:path>
          </a:pathLst>
        </a:custGeom>
        <a:noFill/>
        <a:ln w="19050" cap="flat" cmpd="sng" algn="ctr">
          <a:solidFill>
            <a:schemeClr val="accent2">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6412C9E-A4BD-4410-A6E4-AB4D7D448B9B}">
      <dsp:nvSpPr>
        <dsp:cNvPr id="0" name=""/>
        <dsp:cNvSpPr/>
      </dsp:nvSpPr>
      <dsp:spPr>
        <a:xfrm>
          <a:off x="2753379" y="1127045"/>
          <a:ext cx="1361420" cy="472559"/>
        </a:xfrm>
        <a:custGeom>
          <a:avLst/>
          <a:gdLst/>
          <a:ahLst/>
          <a:cxnLst/>
          <a:rect l="0" t="0" r="0" b="0"/>
          <a:pathLst>
            <a:path>
              <a:moveTo>
                <a:pt x="1361420" y="0"/>
              </a:moveTo>
              <a:lnTo>
                <a:pt x="1361420" y="236279"/>
              </a:lnTo>
              <a:lnTo>
                <a:pt x="0" y="236279"/>
              </a:lnTo>
              <a:lnTo>
                <a:pt x="0" y="472559"/>
              </a:lnTo>
            </a:path>
          </a:pathLst>
        </a:custGeom>
        <a:noFill/>
        <a:ln w="1905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45EA17F-DA31-4C64-8665-024CF625A30A}">
      <dsp:nvSpPr>
        <dsp:cNvPr id="0" name=""/>
        <dsp:cNvSpPr/>
      </dsp:nvSpPr>
      <dsp:spPr>
        <a:xfrm>
          <a:off x="902073" y="1905"/>
          <a:ext cx="6425453" cy="1125140"/>
        </a:xfrm>
        <a:prstGeom prst="rect">
          <a:avLst/>
        </a:prstGeom>
        <a:solidFill>
          <a:schemeClr val="accent2">
            <a:hueOff val="0"/>
            <a:satOff val="0"/>
            <a:lumOff val="0"/>
            <a:alphaOff val="0"/>
          </a:schemeClr>
        </a:solid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1">
            <a:lnSpc>
              <a:spcPct val="90000"/>
            </a:lnSpc>
            <a:spcBef>
              <a:spcPct val="0"/>
            </a:spcBef>
            <a:spcAft>
              <a:spcPct val="35000"/>
            </a:spcAft>
          </a:pPr>
          <a:r>
            <a:rPr lang="en-US" sz="2700" b="0" i="0" kern="1200" dirty="0" smtClean="0"/>
            <a:t>The normal range of heart rate is between 60 – 100 beats/minute. </a:t>
          </a:r>
          <a:endParaRPr lang="ar-SA" sz="2700" b="0" i="0" kern="1200" dirty="0"/>
        </a:p>
      </dsp:txBody>
      <dsp:txXfrm>
        <a:off x="902073" y="1905"/>
        <a:ext cx="6425453" cy="1125140"/>
      </dsp:txXfrm>
    </dsp:sp>
    <dsp:sp modelId="{17FA98E0-3894-4ACF-8EF9-4BF1D0B90662}">
      <dsp:nvSpPr>
        <dsp:cNvPr id="0" name=""/>
        <dsp:cNvSpPr/>
      </dsp:nvSpPr>
      <dsp:spPr>
        <a:xfrm>
          <a:off x="1628239" y="1599604"/>
          <a:ext cx="2250281" cy="1125140"/>
        </a:xfrm>
        <a:prstGeom prst="rect">
          <a:avLst/>
        </a:prstGeom>
        <a:solidFill>
          <a:schemeClr val="accent2">
            <a:hueOff val="0"/>
            <a:satOff val="0"/>
            <a:lumOff val="0"/>
            <a:alphaOff val="0"/>
          </a:schemeClr>
        </a:solid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1">
            <a:lnSpc>
              <a:spcPct val="90000"/>
            </a:lnSpc>
            <a:spcBef>
              <a:spcPct val="0"/>
            </a:spcBef>
            <a:spcAft>
              <a:spcPct val="35000"/>
            </a:spcAft>
          </a:pPr>
          <a:r>
            <a:rPr lang="en-US" sz="2700" b="0" i="0" kern="1200" dirty="0" smtClean="0"/>
            <a:t>higher than 100 beats/minute </a:t>
          </a:r>
          <a:endParaRPr lang="ar-SA" sz="2700" b="0" i="0" kern="1200" dirty="0"/>
        </a:p>
      </dsp:txBody>
      <dsp:txXfrm>
        <a:off x="1628239" y="1599604"/>
        <a:ext cx="2250281" cy="1125140"/>
      </dsp:txXfrm>
    </dsp:sp>
    <dsp:sp modelId="{658F2FCA-C67C-4AA2-B3C4-93640303A180}">
      <dsp:nvSpPr>
        <dsp:cNvPr id="0" name=""/>
        <dsp:cNvSpPr/>
      </dsp:nvSpPr>
      <dsp:spPr>
        <a:xfrm>
          <a:off x="2190809" y="3197304"/>
          <a:ext cx="2250281" cy="1125140"/>
        </a:xfrm>
        <a:prstGeom prst="rect">
          <a:avLst/>
        </a:prstGeom>
        <a:solidFill>
          <a:schemeClr val="accent2">
            <a:hueOff val="0"/>
            <a:satOff val="0"/>
            <a:lumOff val="0"/>
            <a:alphaOff val="0"/>
          </a:schemeClr>
        </a:solid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1">
            <a:lnSpc>
              <a:spcPct val="90000"/>
            </a:lnSpc>
            <a:spcBef>
              <a:spcPct val="0"/>
            </a:spcBef>
            <a:spcAft>
              <a:spcPct val="35000"/>
            </a:spcAft>
          </a:pPr>
          <a:r>
            <a:rPr lang="en-US" sz="2700" b="0" i="0" kern="1200" dirty="0" smtClean="0"/>
            <a:t>Tachycardia</a:t>
          </a:r>
          <a:endParaRPr lang="ar-SA" sz="2700" b="0" i="0" kern="1200" dirty="0"/>
        </a:p>
      </dsp:txBody>
      <dsp:txXfrm>
        <a:off x="2190809" y="3197304"/>
        <a:ext cx="2250281" cy="1125140"/>
      </dsp:txXfrm>
    </dsp:sp>
    <dsp:sp modelId="{C183A3A4-7A00-44F8-9FC2-842C5F63B75B}">
      <dsp:nvSpPr>
        <dsp:cNvPr id="0" name=""/>
        <dsp:cNvSpPr/>
      </dsp:nvSpPr>
      <dsp:spPr>
        <a:xfrm>
          <a:off x="4396085" y="1560517"/>
          <a:ext cx="2250281" cy="1125140"/>
        </a:xfrm>
        <a:prstGeom prst="rect">
          <a:avLst/>
        </a:prstGeom>
        <a:solidFill>
          <a:schemeClr val="accent2">
            <a:hueOff val="0"/>
            <a:satOff val="0"/>
            <a:lumOff val="0"/>
            <a:alphaOff val="0"/>
          </a:schemeClr>
        </a:solid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1">
            <a:lnSpc>
              <a:spcPct val="90000"/>
            </a:lnSpc>
            <a:spcBef>
              <a:spcPct val="0"/>
            </a:spcBef>
            <a:spcAft>
              <a:spcPct val="35000"/>
            </a:spcAft>
          </a:pPr>
          <a:r>
            <a:rPr lang="en-US" sz="2700" b="0" i="0" kern="1200" smtClean="0"/>
            <a:t>less than </a:t>
          </a:r>
          <a:r>
            <a:rPr lang="en-US" sz="2700" b="0" i="0" kern="1200" dirty="0" smtClean="0"/>
            <a:t>60 beats/minute </a:t>
          </a:r>
          <a:endParaRPr lang="ar-SA" sz="2700" b="0" i="0" kern="1200" dirty="0"/>
        </a:p>
      </dsp:txBody>
      <dsp:txXfrm>
        <a:off x="4396085" y="1560517"/>
        <a:ext cx="2250281" cy="1125140"/>
      </dsp:txXfrm>
    </dsp:sp>
    <dsp:sp modelId="{C0476C3B-9B1E-43AD-9F50-7EDCB171694B}">
      <dsp:nvSpPr>
        <dsp:cNvPr id="0" name=""/>
        <dsp:cNvSpPr/>
      </dsp:nvSpPr>
      <dsp:spPr>
        <a:xfrm>
          <a:off x="4913649" y="3197304"/>
          <a:ext cx="2250281" cy="1125140"/>
        </a:xfrm>
        <a:prstGeom prst="rect">
          <a:avLst/>
        </a:prstGeom>
        <a:solidFill>
          <a:schemeClr val="accent2">
            <a:hueOff val="0"/>
            <a:satOff val="0"/>
            <a:lumOff val="0"/>
            <a:alphaOff val="0"/>
          </a:schemeClr>
        </a:solidFill>
        <a:ln>
          <a:noFill/>
        </a:ln>
        <a:effectLst>
          <a:outerShdw blurRad="51500" dist="254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1">
            <a:lnSpc>
              <a:spcPct val="90000"/>
            </a:lnSpc>
            <a:spcBef>
              <a:spcPct val="0"/>
            </a:spcBef>
            <a:spcAft>
              <a:spcPct val="35000"/>
            </a:spcAft>
          </a:pPr>
          <a:r>
            <a:rPr lang="en-US" sz="2700" b="0" i="0" kern="1200" dirty="0" smtClean="0"/>
            <a:t>Bradycardia</a:t>
          </a:r>
          <a:endParaRPr lang="ar-SA" sz="2700" b="0" i="0" kern="1200" dirty="0"/>
        </a:p>
      </dsp:txBody>
      <dsp:txXfrm>
        <a:off x="4913649" y="3197304"/>
        <a:ext cx="2250281" cy="112514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27473355-364C-42B5-AAFC-16E8B641349E}" type="datetimeFigureOut">
              <a:rPr lang="ar-SA" smtClean="0"/>
              <a:t>26/07/43</a:t>
            </a:fld>
            <a:endParaRPr lang="ar-SA"/>
          </a:p>
        </p:txBody>
      </p:sp>
      <p:sp>
        <p:nvSpPr>
          <p:cNvPr id="4" name="عنصر نائب للتذييل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5" name="عنصر نائب لرقم الشريحة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BD0636FD-576A-4793-AF1A-2EA74CC8ED37}" type="slidenum">
              <a:rPr lang="ar-SA" smtClean="0"/>
              <a:t>‹#›</a:t>
            </a:fld>
            <a:endParaRPr lang="ar-SA"/>
          </a:p>
        </p:txBody>
      </p:sp>
    </p:spTree>
    <p:extLst>
      <p:ext uri="{BB962C8B-B14F-4D97-AF65-F5344CB8AC3E}">
        <p14:creationId xmlns:p14="http://schemas.microsoft.com/office/powerpoint/2010/main" val="2297737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751611A-C820-4888-822F-94BBE0F43693}" type="datetimeFigureOut">
              <a:rPr lang="ar-SA" smtClean="0"/>
              <a:t>26/07/43</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E51D02A-0C49-47BA-AA84-6644B735C5AC}" type="slidenum">
              <a:rPr lang="ar-SA" smtClean="0"/>
              <a:t>‹#›</a:t>
            </a:fld>
            <a:endParaRPr lang="ar-SA"/>
          </a:p>
        </p:txBody>
      </p:sp>
    </p:spTree>
    <p:extLst>
      <p:ext uri="{BB962C8B-B14F-4D97-AF65-F5344CB8AC3E}">
        <p14:creationId xmlns:p14="http://schemas.microsoft.com/office/powerpoint/2010/main" val="10669754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1</a:t>
            </a:fld>
            <a:endParaRPr lang="ar-SA"/>
          </a:p>
        </p:txBody>
      </p:sp>
    </p:spTree>
    <p:extLst>
      <p:ext uri="{BB962C8B-B14F-4D97-AF65-F5344CB8AC3E}">
        <p14:creationId xmlns:p14="http://schemas.microsoft.com/office/powerpoint/2010/main" val="20365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b="1" dirty="0" smtClean="0"/>
              <a:t>Limb leads</a:t>
            </a:r>
          </a:p>
          <a:p>
            <a:pPr algn="l" rtl="0"/>
            <a:endParaRPr lang="en-US" dirty="0" smtClean="0"/>
          </a:p>
          <a:p>
            <a:pPr algn="l" rtl="0">
              <a:buNone/>
            </a:pPr>
            <a:r>
              <a:rPr lang="en-US" dirty="0" smtClean="0">
                <a:solidFill>
                  <a:srgbClr val="FF0000"/>
                </a:solidFill>
              </a:rPr>
              <a:t>Four electrodes placed on:</a:t>
            </a:r>
          </a:p>
          <a:p>
            <a:pPr algn="l" rtl="0"/>
            <a:r>
              <a:rPr lang="en-US" dirty="0" smtClean="0"/>
              <a:t>left arm (LA) </a:t>
            </a:r>
          </a:p>
          <a:p>
            <a:pPr algn="l" rtl="0"/>
            <a:r>
              <a:rPr lang="en-US" dirty="0" smtClean="0"/>
              <a:t>right arm (RA)</a:t>
            </a:r>
          </a:p>
          <a:p>
            <a:pPr algn="l" rtl="0"/>
            <a:r>
              <a:rPr lang="en-US" dirty="0" smtClean="0"/>
              <a:t> left leg (LL)</a:t>
            </a:r>
          </a:p>
          <a:p>
            <a:pPr algn="l" rtl="0"/>
            <a:r>
              <a:rPr lang="en-US" dirty="0" smtClean="0"/>
              <a:t>right leg (RL) </a:t>
            </a:r>
          </a:p>
          <a:p>
            <a:pPr algn="l" rtl="0"/>
            <a:r>
              <a:rPr lang="en-US" dirty="0" smtClean="0"/>
              <a:t>The four electrodes will record six leads (views) of the heart in the coronal plane, namely; </a:t>
            </a:r>
          </a:p>
          <a:p>
            <a:pPr algn="l" rtl="0"/>
            <a:r>
              <a:rPr lang="en-US" dirty="0" smtClean="0"/>
              <a:t>Lead I, lead II, lead III, </a:t>
            </a:r>
            <a:r>
              <a:rPr lang="en-US" dirty="0" err="1" smtClean="0"/>
              <a:t>aVR</a:t>
            </a:r>
            <a:r>
              <a:rPr lang="en-US" dirty="0" smtClean="0"/>
              <a:t>, </a:t>
            </a:r>
            <a:r>
              <a:rPr lang="en-US" dirty="0" err="1" smtClean="0"/>
              <a:t>aVL</a:t>
            </a:r>
            <a:r>
              <a:rPr lang="en-US" dirty="0" smtClean="0"/>
              <a:t> and </a:t>
            </a:r>
            <a:r>
              <a:rPr lang="en-US" dirty="0" err="1" smtClean="0"/>
              <a:t>aVF</a:t>
            </a:r>
            <a:r>
              <a:rPr lang="en-US" dirty="0" smtClean="0"/>
              <a:t>. </a:t>
            </a:r>
            <a:r>
              <a:rPr lang="en-US" dirty="0" smtClean="0">
                <a:solidFill>
                  <a:srgbClr val="FF0000"/>
                </a:solidFill>
              </a:rPr>
              <a:t>Leads I, II and III are bipolar </a:t>
            </a:r>
            <a:r>
              <a:rPr lang="en-US" dirty="0" smtClean="0"/>
              <a:t>leads whereas </a:t>
            </a:r>
            <a:r>
              <a:rPr lang="en-US" dirty="0" err="1" smtClean="0">
                <a:solidFill>
                  <a:srgbClr val="FF0000"/>
                </a:solidFill>
              </a:rPr>
              <a:t>aVR</a:t>
            </a:r>
            <a:r>
              <a:rPr lang="en-US" dirty="0" smtClean="0">
                <a:solidFill>
                  <a:srgbClr val="FF0000"/>
                </a:solidFill>
              </a:rPr>
              <a:t>, </a:t>
            </a:r>
            <a:r>
              <a:rPr lang="en-US" dirty="0" err="1" smtClean="0">
                <a:solidFill>
                  <a:srgbClr val="FF0000"/>
                </a:solidFill>
              </a:rPr>
              <a:t>aVL</a:t>
            </a:r>
            <a:r>
              <a:rPr lang="en-US" dirty="0" smtClean="0">
                <a:solidFill>
                  <a:srgbClr val="FF0000"/>
                </a:solidFill>
              </a:rPr>
              <a:t> and </a:t>
            </a:r>
            <a:r>
              <a:rPr lang="en-US" dirty="0" err="1" smtClean="0">
                <a:solidFill>
                  <a:srgbClr val="FF0000"/>
                </a:solidFill>
              </a:rPr>
              <a:t>aVF</a:t>
            </a:r>
            <a:r>
              <a:rPr lang="en-US" dirty="0" smtClean="0">
                <a:solidFill>
                  <a:srgbClr val="FF0000"/>
                </a:solidFill>
              </a:rPr>
              <a:t> are unipolar </a:t>
            </a:r>
            <a:r>
              <a:rPr lang="en-US" dirty="0" smtClean="0"/>
              <a:t>leads</a:t>
            </a:r>
            <a:endParaRPr lang="ar-SA" dirty="0" smtClean="0"/>
          </a:p>
          <a:p>
            <a:pPr algn="l" rtl="0"/>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27</a:t>
            </a:fld>
            <a:endParaRPr lang="ar-SA"/>
          </a:p>
        </p:txBody>
      </p:sp>
    </p:spTree>
    <p:extLst>
      <p:ext uri="{BB962C8B-B14F-4D97-AF65-F5344CB8AC3E}">
        <p14:creationId xmlns:p14="http://schemas.microsoft.com/office/powerpoint/2010/main" val="247704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sz="1200" b="0" i="0" kern="1200" dirty="0" smtClean="0">
                <a:solidFill>
                  <a:schemeClr val="tx1"/>
                </a:solidFill>
                <a:latin typeface="+mn-lt"/>
                <a:ea typeface="+mn-ea"/>
                <a:cs typeface="+mn-cs"/>
              </a:rPr>
              <a:t>Lead I is recorded from two electrodes placed respectively on the two arms. Because the electrodes lie exactly in the horizontal direction, with the positive electrode to the left, the axis of lead I is 0 degrees.</a:t>
            </a:r>
          </a:p>
          <a:p>
            <a:pPr algn="l" rtl="0"/>
            <a:r>
              <a:rPr lang="en-US" sz="1200" b="0" i="0" kern="1200" dirty="0" smtClean="0">
                <a:solidFill>
                  <a:schemeClr val="tx1"/>
                </a:solidFill>
                <a:latin typeface="+mn-lt"/>
                <a:ea typeface="+mn-ea"/>
                <a:cs typeface="+mn-cs"/>
              </a:rPr>
              <a:t>In recording lead II, electrodes are placed on the right arm and left leg. The right arm connects to the torso in the upper right-hand corner and the left leg connects in the lower left-hand corner. Therefore, the direction of this lead is about +60 degrees.</a:t>
            </a:r>
          </a:p>
          <a:p>
            <a:pPr algn="l" rtl="0"/>
            <a:r>
              <a:rPr lang="en-US" sz="1200" b="0" i="0" kern="1200" dirty="0" smtClean="0">
                <a:solidFill>
                  <a:schemeClr val="tx1"/>
                </a:solidFill>
                <a:latin typeface="+mn-lt"/>
                <a:ea typeface="+mn-ea"/>
                <a:cs typeface="+mn-cs"/>
              </a:rPr>
              <a:t>By similar analysis, it can be seen that lead III has an axis of about +120 degrees; lead </a:t>
            </a:r>
            <a:r>
              <a:rPr lang="en-US" sz="1200" b="0" i="0" kern="1200" dirty="0" err="1" smtClean="0">
                <a:solidFill>
                  <a:schemeClr val="tx1"/>
                </a:solidFill>
                <a:latin typeface="+mn-lt"/>
                <a:ea typeface="+mn-ea"/>
                <a:cs typeface="+mn-cs"/>
              </a:rPr>
              <a:t>aVR</a:t>
            </a:r>
            <a:r>
              <a:rPr lang="en-US" sz="1200" b="0" i="0" kern="1200" dirty="0" smtClean="0">
                <a:solidFill>
                  <a:schemeClr val="tx1"/>
                </a:solidFill>
                <a:latin typeface="+mn-lt"/>
                <a:ea typeface="+mn-ea"/>
                <a:cs typeface="+mn-cs"/>
              </a:rPr>
              <a:t>, +210 degrees; </a:t>
            </a:r>
            <a:r>
              <a:rPr lang="en-US" sz="1200" b="0" i="0" kern="1200" dirty="0" err="1" smtClean="0">
                <a:solidFill>
                  <a:schemeClr val="tx1"/>
                </a:solidFill>
                <a:latin typeface="+mn-lt"/>
                <a:ea typeface="+mn-ea"/>
                <a:cs typeface="+mn-cs"/>
              </a:rPr>
              <a:t>aVF</a:t>
            </a:r>
            <a:r>
              <a:rPr lang="en-US" sz="1200" b="0" i="0" kern="1200" dirty="0" smtClean="0">
                <a:solidFill>
                  <a:schemeClr val="tx1"/>
                </a:solidFill>
                <a:latin typeface="+mn-lt"/>
                <a:ea typeface="+mn-ea"/>
                <a:cs typeface="+mn-cs"/>
              </a:rPr>
              <a:t>, +90 degrees; and </a:t>
            </a:r>
            <a:r>
              <a:rPr lang="en-US" sz="1200" b="0" i="0" kern="1200" dirty="0" err="1" smtClean="0">
                <a:solidFill>
                  <a:schemeClr val="tx1"/>
                </a:solidFill>
                <a:latin typeface="+mn-lt"/>
                <a:ea typeface="+mn-ea"/>
                <a:cs typeface="+mn-cs"/>
              </a:rPr>
              <a:t>aVL</a:t>
            </a:r>
            <a:r>
              <a:rPr lang="en-US" sz="1200" b="0" i="0" kern="1200" dirty="0" smtClean="0">
                <a:solidFill>
                  <a:schemeClr val="tx1"/>
                </a:solidFill>
                <a:latin typeface="+mn-lt"/>
                <a:ea typeface="+mn-ea"/>
                <a:cs typeface="+mn-cs"/>
              </a:rPr>
              <a:t> −30 degrees. The directions of the axes of all these leads are shown in </a:t>
            </a:r>
            <a:r>
              <a:rPr lang="en-US" sz="1200" b="0" i="0" u="sng" kern="1200" dirty="0" smtClean="0">
                <a:solidFill>
                  <a:schemeClr val="tx1"/>
                </a:solidFill>
                <a:latin typeface="+mn-lt"/>
                <a:ea typeface="+mn-ea"/>
                <a:cs typeface="+mn-cs"/>
              </a:rPr>
              <a:t>Figure 12-3</a:t>
            </a:r>
            <a:r>
              <a:rPr lang="en-US" sz="1200" b="0" i="0" kern="1200" dirty="0" smtClean="0">
                <a:solidFill>
                  <a:schemeClr val="tx1"/>
                </a:solidFill>
                <a:latin typeface="+mn-lt"/>
                <a:ea typeface="+mn-ea"/>
                <a:cs typeface="+mn-cs"/>
              </a:rPr>
              <a:t>, which is known as the </a:t>
            </a:r>
            <a:r>
              <a:rPr lang="en-US" sz="1200" b="0" i="1" kern="1200" dirty="0" smtClean="0">
                <a:solidFill>
                  <a:schemeClr val="tx1"/>
                </a:solidFill>
                <a:latin typeface="+mn-lt"/>
                <a:ea typeface="+mn-ea"/>
                <a:cs typeface="+mn-cs"/>
              </a:rPr>
              <a:t>hexagonal reference system.</a:t>
            </a:r>
            <a:r>
              <a:rPr lang="en-US" sz="1200" b="0" i="0" kern="1200" dirty="0" smtClean="0">
                <a:solidFill>
                  <a:schemeClr val="tx1"/>
                </a:solidFill>
                <a:latin typeface="+mn-lt"/>
                <a:ea typeface="+mn-ea"/>
                <a:cs typeface="+mn-cs"/>
              </a:rPr>
              <a:t> The polarities of the electrodes are shown by the plus and minus signs in the figure.</a:t>
            </a:r>
          </a:p>
          <a:p>
            <a:pPr algn="l" rtl="0"/>
            <a:endParaRPr lang="ar-SA" dirty="0" smtClean="0"/>
          </a:p>
          <a:p>
            <a:pPr algn="l" rtl="0"/>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28</a:t>
            </a:fld>
            <a:endParaRPr lang="ar-SA"/>
          </a:p>
        </p:txBody>
      </p:sp>
    </p:spTree>
    <p:extLst>
      <p:ext uri="{BB962C8B-B14F-4D97-AF65-F5344CB8AC3E}">
        <p14:creationId xmlns:p14="http://schemas.microsoft.com/office/powerpoint/2010/main" val="113597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b="1" dirty="0" smtClean="0"/>
              <a:t>Precordial (chest) leads</a:t>
            </a:r>
          </a:p>
          <a:p>
            <a:pPr algn="l" rtl="0"/>
            <a:r>
              <a:rPr lang="en-US" dirty="0" smtClean="0"/>
              <a:t>unipolar leads recorded using six electrodes placed in the following manner:</a:t>
            </a:r>
            <a:endParaRPr lang="ar-SA" dirty="0" smtClean="0"/>
          </a:p>
          <a:p>
            <a:pPr algn="l" rtl="0"/>
            <a:r>
              <a:rPr lang="en-US" dirty="0" smtClean="0"/>
              <a:t>V1: 4th intercostal space (ICS), right sternal border. </a:t>
            </a:r>
          </a:p>
          <a:p>
            <a:pPr algn="l" rtl="0"/>
            <a:r>
              <a:rPr lang="en-US" dirty="0" smtClean="0"/>
              <a:t>V2: 4th ICS, left sternal border. </a:t>
            </a:r>
          </a:p>
          <a:p>
            <a:pPr algn="l" rtl="0"/>
            <a:r>
              <a:rPr lang="en-US" dirty="0" smtClean="0"/>
              <a:t>V3: midway between V2 and V4. </a:t>
            </a:r>
          </a:p>
          <a:p>
            <a:pPr algn="l" rtl="0"/>
            <a:r>
              <a:rPr lang="en-US" dirty="0" smtClean="0"/>
              <a:t>V4: 5th ICS, mid-</a:t>
            </a:r>
            <a:r>
              <a:rPr lang="en-US" dirty="0" err="1" smtClean="0"/>
              <a:t>clavicular</a:t>
            </a:r>
            <a:r>
              <a:rPr lang="en-US" dirty="0" smtClean="0"/>
              <a:t> line</a:t>
            </a:r>
          </a:p>
          <a:p>
            <a:pPr algn="l" rtl="0"/>
            <a:r>
              <a:rPr lang="en-US" dirty="0" smtClean="0"/>
              <a:t>V5: 5th ICS (horizontal to V4), anterior axillary line. </a:t>
            </a:r>
          </a:p>
          <a:p>
            <a:pPr algn="l" rtl="0"/>
            <a:r>
              <a:rPr lang="en-US" dirty="0" smtClean="0"/>
              <a:t>V6: 5th ICS (horizontal to V4), mid-axillary line. </a:t>
            </a:r>
          </a:p>
          <a:p>
            <a:pPr algn="l" rtl="0"/>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33</a:t>
            </a:fld>
            <a:endParaRPr lang="ar-SA"/>
          </a:p>
        </p:txBody>
      </p:sp>
    </p:spTree>
    <p:extLst>
      <p:ext uri="{BB962C8B-B14F-4D97-AF65-F5344CB8AC3E}">
        <p14:creationId xmlns:p14="http://schemas.microsoft.com/office/powerpoint/2010/main" val="2446804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35</a:t>
            </a:fld>
            <a:endParaRPr lang="ar-SA"/>
          </a:p>
        </p:txBody>
      </p:sp>
    </p:spTree>
    <p:extLst>
      <p:ext uri="{BB962C8B-B14F-4D97-AF65-F5344CB8AC3E}">
        <p14:creationId xmlns:p14="http://schemas.microsoft.com/office/powerpoint/2010/main" val="157174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sz="1800" b="1" i="0" kern="1200" dirty="0" smtClean="0">
                <a:solidFill>
                  <a:schemeClr val="tx1"/>
                </a:solidFill>
                <a:effectLst/>
                <a:latin typeface="+mn-lt"/>
                <a:ea typeface="+mn-ea"/>
                <a:cs typeface="+mn-cs"/>
              </a:rPr>
              <a:t>Mechanism</a:t>
            </a:r>
          </a:p>
          <a:p>
            <a:pPr algn="l" rtl="0"/>
            <a:r>
              <a:rPr lang="en-US" sz="1800" b="0" i="0" kern="1200" dirty="0" smtClean="0">
                <a:solidFill>
                  <a:schemeClr val="tx1"/>
                </a:solidFill>
                <a:effectLst/>
                <a:latin typeface="+mn-lt"/>
                <a:ea typeface="+mn-ea"/>
                <a:cs typeface="+mn-cs"/>
              </a:rPr>
              <a:t>Sinus arrhythmia is a normal physiological phenomenon, most </a:t>
            </a:r>
            <a:r>
              <a:rPr lang="en-US" sz="1800" b="0" i="0" kern="1200" dirty="0" err="1" smtClean="0">
                <a:solidFill>
                  <a:schemeClr val="tx1"/>
                </a:solidFill>
                <a:effectLst/>
                <a:latin typeface="+mn-lt"/>
                <a:ea typeface="+mn-ea"/>
                <a:cs typeface="+mn-cs"/>
              </a:rPr>
              <a:t>commnonly</a:t>
            </a:r>
            <a:r>
              <a:rPr lang="en-US" sz="1800" b="0" i="0" kern="1200" dirty="0" smtClean="0">
                <a:solidFill>
                  <a:schemeClr val="tx1"/>
                </a:solidFill>
                <a:effectLst/>
                <a:latin typeface="+mn-lt"/>
                <a:ea typeface="+mn-ea"/>
                <a:cs typeface="+mn-cs"/>
              </a:rPr>
              <a:t> seen in young, healthy people.</a:t>
            </a:r>
          </a:p>
          <a:p>
            <a:pPr algn="l" rtl="0"/>
            <a:r>
              <a:rPr lang="en-US" sz="1800" b="0" i="0" kern="1200" dirty="0" smtClean="0">
                <a:solidFill>
                  <a:schemeClr val="tx1"/>
                </a:solidFill>
                <a:effectLst/>
                <a:latin typeface="+mn-lt"/>
                <a:ea typeface="+mn-ea"/>
                <a:cs typeface="+mn-cs"/>
              </a:rPr>
              <a:t>The heart rate varies due to reflex changes in vagal tone during the different stages of the respiratory cycle.</a:t>
            </a:r>
          </a:p>
          <a:p>
            <a:pPr algn="l" rtl="0"/>
            <a:r>
              <a:rPr lang="en-US" sz="1800" b="0" i="0" kern="1200" dirty="0" smtClean="0">
                <a:solidFill>
                  <a:schemeClr val="tx1"/>
                </a:solidFill>
                <a:effectLst/>
                <a:latin typeface="+mn-lt"/>
                <a:ea typeface="+mn-ea"/>
                <a:cs typeface="+mn-cs"/>
              </a:rPr>
              <a:t>Inspiration increases the heart rate by decreasing vagal tone.</a:t>
            </a:r>
          </a:p>
          <a:p>
            <a:pPr algn="l" rtl="0"/>
            <a:r>
              <a:rPr lang="en-US" sz="1800" b="0" i="0" kern="1200" dirty="0" smtClean="0">
                <a:solidFill>
                  <a:schemeClr val="tx1"/>
                </a:solidFill>
                <a:effectLst/>
                <a:latin typeface="+mn-lt"/>
                <a:ea typeface="+mn-ea"/>
                <a:cs typeface="+mn-cs"/>
              </a:rPr>
              <a:t>With the onset of expiration, vagal tone is restored, leading to a subsequent decrease in heart rate.</a:t>
            </a:r>
          </a:p>
          <a:p>
            <a:pPr algn="l" rtl="0"/>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42</a:t>
            </a:fld>
            <a:endParaRPr lang="ar-SA"/>
          </a:p>
        </p:txBody>
      </p:sp>
    </p:spTree>
    <p:extLst>
      <p:ext uri="{BB962C8B-B14F-4D97-AF65-F5344CB8AC3E}">
        <p14:creationId xmlns:p14="http://schemas.microsoft.com/office/powerpoint/2010/main" val="2759795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45</a:t>
            </a:fld>
            <a:endParaRPr lang="ar-SA"/>
          </a:p>
        </p:txBody>
      </p:sp>
    </p:spTree>
    <p:extLst>
      <p:ext uri="{BB962C8B-B14F-4D97-AF65-F5344CB8AC3E}">
        <p14:creationId xmlns:p14="http://schemas.microsoft.com/office/powerpoint/2010/main" val="456218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48</a:t>
            </a:fld>
            <a:endParaRPr lang="ar-SA"/>
          </a:p>
        </p:txBody>
      </p:sp>
    </p:spTree>
    <p:extLst>
      <p:ext uri="{BB962C8B-B14F-4D97-AF65-F5344CB8AC3E}">
        <p14:creationId xmlns:p14="http://schemas.microsoft.com/office/powerpoint/2010/main" val="477036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fontAlgn="base"/>
            <a:r>
              <a:rPr lang="en-US" sz="1200" b="0" i="0" kern="1200" dirty="0" smtClean="0">
                <a:solidFill>
                  <a:schemeClr val="tx1"/>
                </a:solidFill>
                <a:effectLst/>
                <a:latin typeface="+mn-lt"/>
                <a:ea typeface="+mn-ea"/>
                <a:cs typeface="+mn-cs"/>
              </a:rPr>
              <a:t>he cardiac axis refers to the</a:t>
            </a:r>
            <a:r>
              <a:rPr lang="en-US" sz="1200" b="0" i="1" kern="1200" dirty="0" smtClean="0">
                <a:solidFill>
                  <a:schemeClr val="tx1"/>
                </a:solidFill>
                <a:effectLst/>
                <a:latin typeface="+mn-lt"/>
                <a:ea typeface="+mn-ea"/>
                <a:cs typeface="+mn-cs"/>
              </a:rPr>
              <a:t> general direction</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in which the heart </a:t>
            </a:r>
            <a:r>
              <a:rPr lang="en-US" sz="1200" b="0" i="1" kern="1200" dirty="0" err="1" smtClean="0">
                <a:solidFill>
                  <a:schemeClr val="tx1"/>
                </a:solidFill>
                <a:effectLst/>
                <a:latin typeface="+mn-lt"/>
                <a:ea typeface="+mn-ea"/>
                <a:cs typeface="+mn-cs"/>
              </a:rPr>
              <a:t>depolarises</a:t>
            </a:r>
            <a:r>
              <a:rPr lang="en-US" sz="1200" b="0" i="1"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pPr algn="l" fontAlgn="base"/>
            <a:r>
              <a:rPr lang="en-US" sz="1200" b="0" i="0" kern="1200" dirty="0" smtClean="0">
                <a:solidFill>
                  <a:schemeClr val="tx1"/>
                </a:solidFill>
                <a:effectLst/>
                <a:latin typeface="+mn-lt"/>
                <a:ea typeface="+mn-ea"/>
                <a:cs typeface="+mn-cs"/>
              </a:rPr>
              <a:t>Each wave of </a:t>
            </a:r>
            <a:r>
              <a:rPr lang="en-US" sz="1200" b="0" i="0" kern="1200" dirty="0" err="1" smtClean="0">
                <a:solidFill>
                  <a:schemeClr val="tx1"/>
                </a:solidFill>
                <a:effectLst/>
                <a:latin typeface="+mn-lt"/>
                <a:ea typeface="+mn-ea"/>
                <a:cs typeface="+mn-cs"/>
              </a:rPr>
              <a:t>depolarisation</a:t>
            </a:r>
            <a:r>
              <a:rPr lang="en-US" sz="1200" b="0" i="0" kern="1200" dirty="0" smtClean="0">
                <a:solidFill>
                  <a:schemeClr val="tx1"/>
                </a:solidFill>
                <a:effectLst/>
                <a:latin typeface="+mn-lt"/>
                <a:ea typeface="+mn-ea"/>
                <a:cs typeface="+mn-cs"/>
              </a:rPr>
              <a:t> begins at the </a:t>
            </a:r>
            <a:r>
              <a:rPr lang="en-US" sz="1200" b="1" i="0" kern="1200" dirty="0" err="1" smtClean="0">
                <a:solidFill>
                  <a:schemeClr val="tx1"/>
                </a:solidFill>
                <a:effectLst/>
                <a:latin typeface="+mn-lt"/>
                <a:ea typeface="+mn-ea"/>
                <a:cs typeface="+mn-cs"/>
              </a:rPr>
              <a:t>Sinoatrial</a:t>
            </a:r>
            <a:r>
              <a:rPr lang="en-US" sz="1200" b="1" i="0" kern="1200" dirty="0" smtClean="0">
                <a:solidFill>
                  <a:schemeClr val="tx1"/>
                </a:solidFill>
                <a:effectLst/>
                <a:latin typeface="+mn-lt"/>
                <a:ea typeface="+mn-ea"/>
                <a:cs typeface="+mn-cs"/>
              </a:rPr>
              <a:t> node</a:t>
            </a:r>
            <a:r>
              <a:rPr lang="en-US" sz="1200" b="0" i="0" kern="1200" dirty="0" smtClean="0">
                <a:solidFill>
                  <a:schemeClr val="tx1"/>
                </a:solidFill>
                <a:effectLst/>
                <a:latin typeface="+mn-lt"/>
                <a:ea typeface="+mn-ea"/>
                <a:cs typeface="+mn-cs"/>
              </a:rPr>
              <a:t>, then spreads to the </a:t>
            </a:r>
            <a:r>
              <a:rPr lang="en-US" sz="1200" b="1" i="0" kern="1200" dirty="0" err="1" smtClean="0">
                <a:solidFill>
                  <a:schemeClr val="tx1"/>
                </a:solidFill>
                <a:effectLst/>
                <a:latin typeface="+mn-lt"/>
                <a:ea typeface="+mn-ea"/>
                <a:cs typeface="+mn-cs"/>
              </a:rPr>
              <a:t>Atrioventricular</a:t>
            </a:r>
            <a:r>
              <a:rPr lang="en-US" sz="1200" b="1" i="0" kern="1200" dirty="0" smtClean="0">
                <a:solidFill>
                  <a:schemeClr val="tx1"/>
                </a:solidFill>
                <a:effectLst/>
                <a:latin typeface="+mn-lt"/>
                <a:ea typeface="+mn-ea"/>
                <a:cs typeface="+mn-cs"/>
              </a:rPr>
              <a:t> node</a:t>
            </a:r>
            <a:r>
              <a:rPr lang="en-US" sz="1200" b="0" i="0" kern="1200" dirty="0" smtClean="0">
                <a:solidFill>
                  <a:schemeClr val="tx1"/>
                </a:solidFill>
                <a:effectLst/>
                <a:latin typeface="+mn-lt"/>
                <a:ea typeface="+mn-ea"/>
                <a:cs typeface="+mn-cs"/>
              </a:rPr>
              <a:t>, before travelling to the</a:t>
            </a:r>
            <a:r>
              <a:rPr lang="en-US" sz="1200" b="1" i="0" kern="1200" dirty="0" smtClean="0">
                <a:solidFill>
                  <a:schemeClr val="tx1"/>
                </a:solidFill>
                <a:effectLst/>
                <a:latin typeface="+mn-lt"/>
                <a:ea typeface="+mn-ea"/>
                <a:cs typeface="+mn-cs"/>
              </a:rPr>
              <a:t> Bundle of HIS</a:t>
            </a:r>
            <a:r>
              <a:rPr lang="en-US" sz="1200" b="0" i="0" kern="1200" dirty="0" smtClean="0">
                <a:solidFill>
                  <a:schemeClr val="tx1"/>
                </a:solidFill>
                <a:effectLst/>
                <a:latin typeface="+mn-lt"/>
                <a:ea typeface="+mn-ea"/>
                <a:cs typeface="+mn-cs"/>
              </a:rPr>
              <a:t> and the</a:t>
            </a:r>
            <a:r>
              <a:rPr lang="en-US" sz="1200" b="1" i="0" kern="1200" dirty="0" smtClean="0">
                <a:solidFill>
                  <a:schemeClr val="tx1"/>
                </a:solidFill>
                <a:effectLst/>
                <a:latin typeface="+mn-lt"/>
                <a:ea typeface="+mn-ea"/>
                <a:cs typeface="+mn-cs"/>
              </a:rPr>
              <a:t> Purkinje </a:t>
            </a:r>
            <a:r>
              <a:rPr lang="en-US" sz="1200" b="1" i="0" kern="1200" dirty="0" err="1" smtClean="0">
                <a:solidFill>
                  <a:schemeClr val="tx1"/>
                </a:solidFill>
                <a:effectLst/>
                <a:latin typeface="+mn-lt"/>
                <a:ea typeface="+mn-ea"/>
                <a:cs typeface="+mn-cs"/>
              </a:rPr>
              <a:t>fibres</a:t>
            </a:r>
            <a:r>
              <a:rPr lang="en-US" sz="1200" b="0" i="0" kern="1200" dirty="0" smtClean="0">
                <a:solidFill>
                  <a:schemeClr val="tx1"/>
                </a:solidFill>
                <a:effectLst/>
                <a:latin typeface="+mn-lt"/>
                <a:ea typeface="+mn-ea"/>
                <a:cs typeface="+mn-cs"/>
              </a:rPr>
              <a:t> to complete an electrical cardiac cycle.</a:t>
            </a:r>
          </a:p>
          <a:p>
            <a:pPr algn="l"/>
            <a:endParaRPr lang="en-US" dirty="0" smtClean="0"/>
          </a:p>
          <a:p>
            <a:pPr algn="l"/>
            <a:r>
              <a:rPr lang="en-US" sz="1200" b="0" i="0" kern="1200" dirty="0" smtClean="0">
                <a:solidFill>
                  <a:schemeClr val="tx1"/>
                </a:solidFill>
                <a:effectLst/>
                <a:latin typeface="+mn-lt"/>
                <a:ea typeface="+mn-ea"/>
                <a:cs typeface="+mn-cs"/>
              </a:rPr>
              <a:t>When viewing the heart from the front, imagine a clock face. In the case of a normal cardiac conduction pathway, the wave of electrical activity travels from </a:t>
            </a:r>
            <a:r>
              <a:rPr lang="en-US" sz="1200" b="1" i="0" kern="1200" dirty="0" smtClean="0">
                <a:solidFill>
                  <a:schemeClr val="tx1"/>
                </a:solidFill>
                <a:effectLst/>
                <a:latin typeface="+mn-lt"/>
                <a:ea typeface="+mn-ea"/>
                <a:cs typeface="+mn-cs"/>
              </a:rPr>
              <a:t>11 o’clock</a:t>
            </a:r>
            <a:r>
              <a:rPr lang="en-US" sz="1200" b="0" i="0" kern="1200" dirty="0" smtClean="0">
                <a:solidFill>
                  <a:schemeClr val="tx1"/>
                </a:solidFill>
                <a:effectLst/>
                <a:latin typeface="+mn-lt"/>
                <a:ea typeface="+mn-ea"/>
                <a:cs typeface="+mn-cs"/>
              </a:rPr>
              <a:t> to</a:t>
            </a:r>
            <a:r>
              <a:rPr lang="en-US" sz="1200" b="1" i="0" kern="1200" dirty="0" smtClean="0">
                <a:solidFill>
                  <a:schemeClr val="tx1"/>
                </a:solidFill>
                <a:effectLst/>
                <a:latin typeface="+mn-lt"/>
                <a:ea typeface="+mn-ea"/>
                <a:cs typeface="+mn-cs"/>
              </a:rPr>
              <a:t> 5 o’clock</a:t>
            </a:r>
            <a:r>
              <a:rPr lang="en-US" sz="1200" b="0" i="0" kern="1200" dirty="0" smtClean="0">
                <a:solidFill>
                  <a:schemeClr val="tx1"/>
                </a:solidFill>
                <a:effectLst/>
                <a:latin typeface="+mn-lt"/>
                <a:ea typeface="+mn-ea"/>
                <a:cs typeface="+mn-cs"/>
              </a:rPr>
              <a:t>.</a:t>
            </a:r>
          </a:p>
          <a:p>
            <a:pPr algn="l" fontAlgn="base"/>
            <a:r>
              <a:rPr lang="en-US" sz="1200" b="0" i="0" kern="1200" dirty="0" smtClean="0">
                <a:solidFill>
                  <a:schemeClr val="tx1"/>
                </a:solidFill>
                <a:effectLst/>
                <a:latin typeface="+mn-lt"/>
                <a:ea typeface="+mn-ea"/>
                <a:cs typeface="+mn-cs"/>
              </a:rPr>
              <a:t>A pathology that affects the conduction pathway of the heart will therefore affect the way the wave of </a:t>
            </a:r>
            <a:r>
              <a:rPr lang="en-US" sz="1200" b="0" i="0" kern="1200" dirty="0" err="1" smtClean="0">
                <a:solidFill>
                  <a:schemeClr val="tx1"/>
                </a:solidFill>
                <a:effectLst/>
                <a:latin typeface="+mn-lt"/>
                <a:ea typeface="+mn-ea"/>
                <a:cs typeface="+mn-cs"/>
              </a:rPr>
              <a:t>depolarisation</a:t>
            </a:r>
            <a:r>
              <a:rPr lang="en-US" sz="1200" b="0" i="0" kern="1200" dirty="0" smtClean="0">
                <a:solidFill>
                  <a:schemeClr val="tx1"/>
                </a:solidFill>
                <a:effectLst/>
                <a:latin typeface="+mn-lt"/>
                <a:ea typeface="+mn-ea"/>
                <a:cs typeface="+mn-cs"/>
              </a:rPr>
              <a:t> causes the heart to contract.</a:t>
            </a:r>
          </a:p>
          <a:p>
            <a:pPr algn="l" fontAlgn="base"/>
            <a:r>
              <a:rPr lang="en-US" sz="1200" b="0" i="0" kern="1200" dirty="0" smtClean="0">
                <a:solidFill>
                  <a:schemeClr val="tx1"/>
                </a:solidFill>
                <a:effectLst/>
                <a:latin typeface="+mn-lt"/>
                <a:ea typeface="+mn-ea"/>
                <a:cs typeface="+mn-cs"/>
              </a:rPr>
              <a:t>There are more than a couple of factors that influence cardiac axis:</a:t>
            </a:r>
          </a:p>
          <a:p>
            <a:pPr algn="l" fontAlgn="base"/>
            <a:r>
              <a:rPr lang="en-US" sz="1200" b="0" i="0" kern="1200" dirty="0" smtClean="0">
                <a:solidFill>
                  <a:schemeClr val="tx1"/>
                </a:solidFill>
                <a:effectLst/>
                <a:latin typeface="+mn-lt"/>
                <a:ea typeface="+mn-ea"/>
                <a:cs typeface="+mn-cs"/>
              </a:rPr>
              <a:t>Those of an</a:t>
            </a:r>
            <a:r>
              <a:rPr lang="en-US" sz="1200" b="1" i="0" kern="1200" dirty="0" smtClean="0">
                <a:solidFill>
                  <a:schemeClr val="tx1"/>
                </a:solidFill>
                <a:effectLst/>
                <a:latin typeface="+mn-lt"/>
                <a:ea typeface="+mn-ea"/>
                <a:cs typeface="+mn-cs"/>
              </a:rPr>
              <a:t> anatomical </a:t>
            </a:r>
            <a:r>
              <a:rPr lang="en-US" sz="1200" b="0" i="0" kern="1200" dirty="0" smtClean="0">
                <a:solidFill>
                  <a:schemeClr val="tx1"/>
                </a:solidFill>
                <a:effectLst/>
                <a:latin typeface="+mn-lt"/>
                <a:ea typeface="+mn-ea"/>
                <a:cs typeface="+mn-cs"/>
              </a:rPr>
              <a:t>persuasion:</a:t>
            </a:r>
          </a:p>
          <a:p>
            <a:pPr algn="l" fontAlgn="base"/>
            <a:r>
              <a:rPr lang="en-US" sz="1200" b="0" i="0" kern="1200" dirty="0" smtClean="0">
                <a:solidFill>
                  <a:schemeClr val="tx1"/>
                </a:solidFill>
                <a:effectLst/>
                <a:latin typeface="+mn-lt"/>
                <a:ea typeface="+mn-ea"/>
                <a:cs typeface="+mn-cs"/>
              </a:rPr>
              <a:t>The heart’s anatomical position in the thoracic cavity (</a:t>
            </a:r>
            <a:r>
              <a:rPr lang="en-US" sz="1200" b="0" i="0" kern="1200" dirty="0" err="1" smtClean="0">
                <a:solidFill>
                  <a:schemeClr val="tx1"/>
                </a:solidFill>
                <a:effectLst/>
                <a:latin typeface="+mn-lt"/>
                <a:ea typeface="+mn-ea"/>
                <a:cs typeface="+mn-cs"/>
              </a:rPr>
              <a:t>dextrocardia</a:t>
            </a:r>
            <a:r>
              <a:rPr lang="en-US" sz="1200" b="0" i="0" kern="1200" dirty="0" smtClean="0">
                <a:solidFill>
                  <a:schemeClr val="tx1"/>
                </a:solidFill>
                <a:effectLst/>
                <a:latin typeface="+mn-lt"/>
                <a:ea typeface="+mn-ea"/>
                <a:cs typeface="+mn-cs"/>
              </a:rPr>
              <a:t>), or abnormal thoracic anatomy</a:t>
            </a:r>
          </a:p>
          <a:p>
            <a:pPr algn="l" fontAlgn="base"/>
            <a:r>
              <a:rPr lang="en-US" sz="1200" b="0" i="0" kern="1200" dirty="0" smtClean="0">
                <a:solidFill>
                  <a:schemeClr val="tx1"/>
                </a:solidFill>
                <a:effectLst/>
                <a:latin typeface="+mn-lt"/>
                <a:ea typeface="+mn-ea"/>
                <a:cs typeface="+mn-cs"/>
              </a:rPr>
              <a:t>Abnormal diaphragm position (pregnancy and obesity, among others)</a:t>
            </a:r>
          </a:p>
          <a:p>
            <a:pPr algn="l" fontAlgn="base"/>
            <a:r>
              <a:rPr lang="en-US" sz="1200" b="0" i="0" kern="1200" dirty="0" smtClean="0">
                <a:solidFill>
                  <a:schemeClr val="tx1"/>
                </a:solidFill>
                <a:effectLst/>
                <a:latin typeface="+mn-lt"/>
                <a:ea typeface="+mn-ea"/>
                <a:cs typeface="+mn-cs"/>
              </a:rPr>
              <a:t>And those that are </a:t>
            </a:r>
            <a:r>
              <a:rPr lang="en-US" sz="1200" b="1" i="0" kern="1200" dirty="0" smtClean="0">
                <a:solidFill>
                  <a:schemeClr val="tx1"/>
                </a:solidFill>
                <a:effectLst/>
                <a:latin typeface="+mn-lt"/>
                <a:ea typeface="+mn-ea"/>
                <a:cs typeface="+mn-cs"/>
              </a:rPr>
              <a:t>pathological, </a:t>
            </a:r>
            <a:r>
              <a:rPr lang="en-US" sz="1200" b="0" i="0" kern="1200" dirty="0" smtClean="0">
                <a:solidFill>
                  <a:schemeClr val="tx1"/>
                </a:solidFill>
                <a:effectLst/>
                <a:latin typeface="+mn-lt"/>
                <a:ea typeface="+mn-ea"/>
                <a:cs typeface="+mn-cs"/>
              </a:rPr>
              <a:t>some examples of which are:</a:t>
            </a:r>
          </a:p>
          <a:p>
            <a:pPr algn="l" fontAlgn="base"/>
            <a:r>
              <a:rPr lang="en-US" sz="1200" b="0" i="0" kern="1200" dirty="0" smtClean="0">
                <a:solidFill>
                  <a:schemeClr val="tx1"/>
                </a:solidFill>
                <a:effectLst/>
                <a:latin typeface="+mn-lt"/>
                <a:ea typeface="+mn-ea"/>
                <a:cs typeface="+mn-cs"/>
              </a:rPr>
              <a:t>Conduction </a:t>
            </a:r>
            <a:r>
              <a:rPr lang="en-US" sz="1200" b="0" i="0" kern="1200" dirty="0" err="1" smtClean="0">
                <a:solidFill>
                  <a:schemeClr val="tx1"/>
                </a:solidFill>
                <a:effectLst/>
                <a:latin typeface="+mn-lt"/>
                <a:ea typeface="+mn-ea"/>
                <a:cs typeface="+mn-cs"/>
              </a:rPr>
              <a:t>abnormailities</a:t>
            </a:r>
            <a:endParaRPr lang="en-US" sz="1200" b="0" i="0" kern="1200" dirty="0" smtClean="0">
              <a:solidFill>
                <a:schemeClr val="tx1"/>
              </a:solidFill>
              <a:effectLst/>
              <a:latin typeface="+mn-lt"/>
              <a:ea typeface="+mn-ea"/>
              <a:cs typeface="+mn-cs"/>
            </a:endParaRPr>
          </a:p>
          <a:p>
            <a:pPr algn="l" fontAlgn="base"/>
            <a:r>
              <a:rPr lang="en-US" sz="1200" b="0" i="0" kern="1200" dirty="0" smtClean="0">
                <a:solidFill>
                  <a:schemeClr val="tx1"/>
                </a:solidFill>
                <a:effectLst/>
                <a:latin typeface="+mn-lt"/>
                <a:ea typeface="+mn-ea"/>
                <a:cs typeface="+mn-cs"/>
              </a:rPr>
              <a:t>Prior myocardial infarction</a:t>
            </a:r>
          </a:p>
          <a:p>
            <a:pPr algn="l" fontAlgn="base"/>
            <a:r>
              <a:rPr lang="en-US" sz="1200" b="0" i="0" kern="1200" dirty="0" smtClean="0">
                <a:solidFill>
                  <a:schemeClr val="tx1"/>
                </a:solidFill>
                <a:effectLst/>
                <a:latin typeface="+mn-lt"/>
                <a:ea typeface="+mn-ea"/>
                <a:cs typeface="+mn-cs"/>
              </a:rPr>
              <a:t>Pulmonary embolism</a:t>
            </a:r>
          </a:p>
          <a:p>
            <a:pPr algn="l" fontAlgn="base"/>
            <a:r>
              <a:rPr lang="en-US" sz="1200" b="0" i="0" kern="1200" dirty="0" smtClean="0">
                <a:solidFill>
                  <a:schemeClr val="tx1"/>
                </a:solidFill>
                <a:effectLst/>
                <a:latin typeface="+mn-lt"/>
                <a:ea typeface="+mn-ea"/>
                <a:cs typeface="+mn-cs"/>
              </a:rPr>
              <a:t>Hypertrophy</a:t>
            </a:r>
          </a:p>
          <a:p>
            <a:pPr algn="l" fontAlgn="base"/>
            <a:r>
              <a:rPr lang="en-US" sz="1200" b="0" i="0" kern="1200" dirty="0" err="1" smtClean="0">
                <a:solidFill>
                  <a:schemeClr val="tx1"/>
                </a:solidFill>
                <a:effectLst/>
                <a:latin typeface="+mn-lt"/>
                <a:ea typeface="+mn-ea"/>
                <a:cs typeface="+mn-cs"/>
              </a:rPr>
              <a:t>Ischaemia</a:t>
            </a:r>
            <a:endParaRPr lang="en-US" sz="1200" b="0" i="0" kern="1200" dirty="0" smtClean="0">
              <a:solidFill>
                <a:schemeClr val="tx1"/>
              </a:solidFill>
              <a:effectLst/>
              <a:latin typeface="+mn-lt"/>
              <a:ea typeface="+mn-ea"/>
              <a:cs typeface="+mn-cs"/>
            </a:endParaRPr>
          </a:p>
          <a:p>
            <a:pPr algn="l"/>
            <a:endParaRPr lang="en-US" dirty="0" smtClean="0"/>
          </a:p>
          <a:p>
            <a:pPr algn="l"/>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49</a:t>
            </a:fld>
            <a:endParaRPr lang="ar-SA"/>
          </a:p>
        </p:txBody>
      </p:sp>
    </p:spTree>
    <p:extLst>
      <p:ext uri="{BB962C8B-B14F-4D97-AF65-F5344CB8AC3E}">
        <p14:creationId xmlns:p14="http://schemas.microsoft.com/office/powerpoint/2010/main" val="3121783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The normal cardiac axis lies </a:t>
            </a:r>
            <a:r>
              <a:rPr lang="en-US" dirty="0" smtClean="0">
                <a:solidFill>
                  <a:srgbClr val="FF0000"/>
                </a:solidFill>
              </a:rPr>
              <a:t>between -30 to +90 </a:t>
            </a:r>
            <a:r>
              <a:rPr lang="en-US" dirty="0" smtClean="0"/>
              <a:t>degrees. </a:t>
            </a:r>
          </a:p>
          <a:p>
            <a:pPr algn="l" rtl="0"/>
            <a:r>
              <a:rPr lang="en-US" i="1" dirty="0" smtClean="0"/>
              <a:t>Certain pathological conditions causes the cardiac axis to deviate to the </a:t>
            </a:r>
            <a:r>
              <a:rPr lang="en-US" i="1" dirty="0" smtClean="0">
                <a:solidFill>
                  <a:srgbClr val="FF0000"/>
                </a:solidFill>
              </a:rPr>
              <a:t>left (between -30 to -90) </a:t>
            </a:r>
            <a:r>
              <a:rPr lang="en-US" i="1" dirty="0" smtClean="0"/>
              <a:t>which </a:t>
            </a:r>
            <a:r>
              <a:rPr lang="en-US" dirty="0" smtClean="0"/>
              <a:t>is then called </a:t>
            </a:r>
            <a:r>
              <a:rPr lang="en-US" i="1" dirty="0" smtClean="0"/>
              <a:t>left axis deviation (LAD)</a:t>
            </a:r>
          </a:p>
          <a:p>
            <a:pPr algn="l" rtl="0"/>
            <a:r>
              <a:rPr lang="en-US" i="1" dirty="0" smtClean="0"/>
              <a:t> while other pathological conditions causes it to shift to the right (</a:t>
            </a:r>
            <a:r>
              <a:rPr lang="en-US" i="1" dirty="0" smtClean="0">
                <a:solidFill>
                  <a:srgbClr val="FF0000"/>
                </a:solidFill>
              </a:rPr>
              <a:t>+90 to +180</a:t>
            </a:r>
            <a:r>
              <a:rPr lang="en-US" i="1" dirty="0" smtClean="0"/>
              <a:t>) and it is called right axis deviation (RAD). </a:t>
            </a:r>
          </a:p>
          <a:p>
            <a:pPr algn="l" rtl="0"/>
            <a:r>
              <a:rPr lang="en-US" i="1" dirty="0" smtClean="0"/>
              <a:t>Beyond these values, it will be </a:t>
            </a:r>
            <a:r>
              <a:rPr lang="en-US" i="1" dirty="0" smtClean="0">
                <a:solidFill>
                  <a:srgbClr val="FF0000"/>
                </a:solidFill>
              </a:rPr>
              <a:t>extreme axis deviation</a:t>
            </a:r>
            <a:endParaRPr lang="ar-SA" dirty="0">
              <a:solidFill>
                <a:srgbClr val="FF0000"/>
              </a:solidFill>
            </a:endParaRPr>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52</a:t>
            </a:fld>
            <a:endParaRPr lang="ar-SA"/>
          </a:p>
        </p:txBody>
      </p:sp>
    </p:spTree>
    <p:extLst>
      <p:ext uri="{BB962C8B-B14F-4D97-AF65-F5344CB8AC3E}">
        <p14:creationId xmlns:p14="http://schemas.microsoft.com/office/powerpoint/2010/main" val="392745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59</a:t>
            </a:fld>
            <a:endParaRPr lang="ar-SA"/>
          </a:p>
        </p:txBody>
      </p:sp>
    </p:spTree>
    <p:extLst>
      <p:ext uri="{BB962C8B-B14F-4D97-AF65-F5344CB8AC3E}">
        <p14:creationId xmlns:p14="http://schemas.microsoft.com/office/powerpoint/2010/main" val="2891855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2</a:t>
            </a:fld>
            <a:endParaRPr lang="ar-SA"/>
          </a:p>
        </p:txBody>
      </p:sp>
    </p:spTree>
    <p:extLst>
      <p:ext uri="{BB962C8B-B14F-4D97-AF65-F5344CB8AC3E}">
        <p14:creationId xmlns:p14="http://schemas.microsoft.com/office/powerpoint/2010/main" val="153378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4</a:t>
            </a:fld>
            <a:endParaRPr lang="ar-SA"/>
          </a:p>
        </p:txBody>
      </p:sp>
    </p:spTree>
    <p:extLst>
      <p:ext uri="{BB962C8B-B14F-4D97-AF65-F5344CB8AC3E}">
        <p14:creationId xmlns:p14="http://schemas.microsoft.com/office/powerpoint/2010/main" val="56521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Overall, considerably more current flows downward from the base of the ventricles toward the apex than in the upward direction. Therefore, the summated vector of the generated potential at this particular instant, called the instantaneous mean vector, is represented by the long black arrow drawn through the center of the </a:t>
            </a:r>
            <a:r>
              <a:rPr lang="en-US" dirty="0" err="1" smtClean="0"/>
              <a:t>ventricles</a:t>
            </a:r>
            <a:r>
              <a:rPr lang="en-US" dirty="0" smtClean="0"/>
              <a:t> in a direction from base toward apex. Furthermore, because the summated current is considerable in quantity, the potential is large and the vector is long.</a:t>
            </a:r>
          </a:p>
          <a:p>
            <a:pPr algn="l" rtl="0"/>
            <a:endParaRPr lang="en-US" dirty="0" smtClean="0"/>
          </a:p>
          <a:p>
            <a:pPr algn="l" rtl="0"/>
            <a:r>
              <a:rPr lang="en-US" dirty="0" smtClean="0"/>
              <a:t>In a normal heart, the average direction of the vector during spread of the depolarization wave through the </a:t>
            </a:r>
            <a:r>
              <a:rPr lang="en-US" dirty="0" err="1" smtClean="0"/>
              <a:t>ventricles</a:t>
            </a:r>
            <a:r>
              <a:rPr lang="en-US" dirty="0" smtClean="0"/>
              <a:t>, called the mean QRS vector, is about +59 degrees, which is shown by vector A drawn through the center of Figure 12-2 in the +59-degree direction. This means that during most of the depolarization wave, the apex of the heart remains positive with respect to the base of the heart, as discussed later in the chapter</a:t>
            </a:r>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9</a:t>
            </a:fld>
            <a:endParaRPr lang="ar-SA"/>
          </a:p>
        </p:txBody>
      </p:sp>
    </p:spTree>
    <p:extLst>
      <p:ext uri="{BB962C8B-B14F-4D97-AF65-F5344CB8AC3E}">
        <p14:creationId xmlns:p14="http://schemas.microsoft.com/office/powerpoint/2010/main" val="283711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fontScale="55000" lnSpcReduction="20000"/>
          </a:bodyPr>
          <a:lstStyle/>
          <a:p>
            <a:pPr algn="l" rtl="0"/>
            <a:endParaRPr lang="en-US" sz="1600" dirty="0" smtClean="0"/>
          </a:p>
          <a:p>
            <a:pPr algn="l" rtl="0"/>
            <a:r>
              <a:rPr lang="en-US" sz="1600" b="0" i="0" kern="1200" dirty="0" smtClean="0">
                <a:solidFill>
                  <a:schemeClr val="tx1"/>
                </a:solidFill>
                <a:effectLst/>
                <a:latin typeface="+mn-lt"/>
                <a:ea typeface="+mn-ea"/>
                <a:cs typeface="+mn-cs"/>
              </a:rPr>
              <a:t>A </a:t>
            </a:r>
            <a:r>
              <a:rPr lang="en-US" sz="1600" b="0" i="1" kern="1200" dirty="0" smtClean="0">
                <a:solidFill>
                  <a:schemeClr val="tx1"/>
                </a:solidFill>
                <a:effectLst/>
                <a:latin typeface="+mn-lt"/>
                <a:ea typeface="+mn-ea"/>
                <a:cs typeface="+mn-cs"/>
              </a:rPr>
              <a:t>segment</a:t>
            </a:r>
            <a:r>
              <a:rPr lang="en-US" sz="1600" b="0" i="0" kern="1200" dirty="0" smtClean="0">
                <a:solidFill>
                  <a:schemeClr val="tx1"/>
                </a:solidFill>
                <a:effectLst/>
                <a:latin typeface="+mn-lt"/>
                <a:ea typeface="+mn-ea"/>
                <a:cs typeface="+mn-cs"/>
              </a:rPr>
              <a:t> in an ECG is </a:t>
            </a:r>
            <a:r>
              <a:rPr lang="en-US" sz="1600" b="0" i="1" kern="1200" dirty="0" smtClean="0">
                <a:solidFill>
                  <a:schemeClr val="tx1"/>
                </a:solidFill>
                <a:effectLst/>
                <a:latin typeface="+mn-lt"/>
                <a:ea typeface="+mn-ea"/>
                <a:cs typeface="+mn-cs"/>
              </a:rPr>
              <a:t>the region between two waves.</a:t>
            </a:r>
            <a:r>
              <a:rPr lang="en-US" sz="1600" b="0" i="0" kern="1200" dirty="0" smtClean="0">
                <a:solidFill>
                  <a:schemeClr val="tx1"/>
                </a:solidFill>
                <a:effectLst/>
                <a:latin typeface="+mn-lt"/>
                <a:ea typeface="+mn-ea"/>
                <a:cs typeface="+mn-cs"/>
              </a:rPr>
              <a:t> PR segment starts at the end of the P wave and ends at the start of the QRS complex. The ST segment starts at the end of the QRS wave and ends at the start of the T wave. The TP segment is found between the end of the T wave and the beginning of the next P wave; It is the</a:t>
            </a:r>
            <a:r>
              <a:rPr lang="en-US" sz="1600" b="1" i="0" kern="1200" dirty="0" smtClean="0">
                <a:solidFill>
                  <a:schemeClr val="tx1"/>
                </a:solidFill>
                <a:effectLst/>
                <a:latin typeface="+mn-lt"/>
                <a:ea typeface="+mn-ea"/>
                <a:cs typeface="+mn-cs"/>
              </a:rPr>
              <a:t> true isoelectric segment in the ECG</a:t>
            </a:r>
            <a:r>
              <a:rPr lang="en-US" sz="1600" b="0" i="0" kern="1200" dirty="0" smtClean="0">
                <a:solidFill>
                  <a:schemeClr val="tx1"/>
                </a:solidFill>
                <a:effectLst/>
                <a:latin typeface="+mn-lt"/>
                <a:ea typeface="+mn-ea"/>
                <a:cs typeface="+mn-cs"/>
              </a:rPr>
              <a:t>. ** </a:t>
            </a:r>
            <a:r>
              <a:rPr lang="en-US" sz="1600" b="1" i="0" kern="1200" dirty="0" smtClean="0">
                <a:solidFill>
                  <a:schemeClr val="tx1"/>
                </a:solidFill>
                <a:effectLst/>
                <a:latin typeface="+mn-lt"/>
                <a:ea typeface="+mn-ea"/>
                <a:cs typeface="+mn-cs"/>
              </a:rPr>
              <a:t>With segments, you talk about morphology: elevation or depression or progression of segments.</a:t>
            </a:r>
          </a:p>
          <a:p>
            <a:pPr algn="l" rtl="0"/>
            <a:endParaRPr lang="en-US" sz="1600" b="0" i="0" kern="1200" dirty="0" smtClean="0">
              <a:solidFill>
                <a:schemeClr val="tx1"/>
              </a:solidFill>
              <a:effectLst/>
              <a:latin typeface="+mn-lt"/>
              <a:ea typeface="+mn-ea"/>
              <a:cs typeface="+mn-cs"/>
            </a:endParaRPr>
          </a:p>
          <a:p>
            <a:pPr algn="l" rtl="0"/>
            <a:r>
              <a:rPr lang="en-US" sz="1600" b="0" i="0" kern="1200" dirty="0" smtClean="0">
                <a:solidFill>
                  <a:schemeClr val="tx1"/>
                </a:solidFill>
                <a:effectLst/>
                <a:latin typeface="+mn-lt"/>
                <a:ea typeface="+mn-ea"/>
                <a:cs typeface="+mn-cs"/>
              </a:rPr>
              <a:t>An interval in an ECG is a </a:t>
            </a:r>
            <a:r>
              <a:rPr lang="en-US" sz="1600" b="0" i="1" kern="1200" dirty="0" smtClean="0">
                <a:solidFill>
                  <a:schemeClr val="tx1"/>
                </a:solidFill>
                <a:effectLst/>
                <a:latin typeface="+mn-lt"/>
                <a:ea typeface="+mn-ea"/>
                <a:cs typeface="+mn-cs"/>
              </a:rPr>
              <a:t>duration of time</a:t>
            </a:r>
            <a:r>
              <a:rPr lang="en-US" sz="1600" b="0" i="0" kern="1200" dirty="0" smtClean="0">
                <a:solidFill>
                  <a:schemeClr val="tx1"/>
                </a:solidFill>
                <a:effectLst/>
                <a:latin typeface="+mn-lt"/>
                <a:ea typeface="+mn-ea"/>
                <a:cs typeface="+mn-cs"/>
              </a:rPr>
              <a:t> that </a:t>
            </a:r>
            <a:r>
              <a:rPr lang="en-US" sz="1600" b="0" i="1" kern="1200" dirty="0" smtClean="0">
                <a:solidFill>
                  <a:schemeClr val="tx1"/>
                </a:solidFill>
                <a:effectLst/>
                <a:latin typeface="+mn-lt"/>
                <a:ea typeface="+mn-ea"/>
                <a:cs typeface="+mn-cs"/>
              </a:rPr>
              <a:t>includes one segment and one or more waves.</a:t>
            </a:r>
            <a:r>
              <a:rPr lang="en-US" sz="1600" b="0" i="0" kern="1200" dirty="0" smtClean="0">
                <a:solidFill>
                  <a:schemeClr val="tx1"/>
                </a:solidFill>
                <a:effectLst/>
                <a:latin typeface="+mn-lt"/>
                <a:ea typeface="+mn-ea"/>
                <a:cs typeface="+mn-cs"/>
              </a:rPr>
              <a:t> The PR (or PQ) interval starts at the start of the P wave and ends at the start of the QRS. It denotes the conduction of the impulse from the upper part of the atrium to the ventricle. The QRS interval covers the QRS complex from beginning to end. [The QRS complex also covers an interval]. The QT interval starts at the start of the QRS and ends at the end of the T wave. It denotes the electrical systole of the heart.**Intervals are only described based on their duration of time.</a:t>
            </a:r>
          </a:p>
          <a:p>
            <a:pPr algn="l" rtl="0"/>
            <a:endParaRPr lang="en-US" sz="1600" b="0" i="0" kern="1200" dirty="0" smtClean="0">
              <a:solidFill>
                <a:schemeClr val="tx1"/>
              </a:solidFill>
              <a:effectLst/>
              <a:latin typeface="+mn-lt"/>
              <a:ea typeface="+mn-ea"/>
              <a:cs typeface="+mn-cs"/>
            </a:endParaRPr>
          </a:p>
          <a:p>
            <a:pPr algn="l" rtl="0" fontAlgn="base"/>
            <a:r>
              <a:rPr lang="en-US" sz="1600" b="0" i="0" kern="1200" dirty="0" smtClean="0">
                <a:solidFill>
                  <a:schemeClr val="tx1"/>
                </a:solidFill>
                <a:effectLst/>
                <a:latin typeface="+mn-lt"/>
                <a:ea typeface="+mn-ea"/>
                <a:cs typeface="+mn-cs"/>
              </a:rPr>
              <a:t>P wave = Atrial depolarization. </a:t>
            </a:r>
          </a:p>
          <a:p>
            <a:pPr algn="l" rtl="0" fontAlgn="base"/>
            <a:r>
              <a:rPr lang="en-US" sz="1600" b="0" i="0" kern="1200" dirty="0" smtClean="0">
                <a:solidFill>
                  <a:schemeClr val="tx1"/>
                </a:solidFill>
                <a:effectLst/>
                <a:latin typeface="+mn-lt"/>
                <a:ea typeface="+mn-ea"/>
                <a:cs typeface="+mn-cs"/>
              </a:rPr>
              <a:t>PR segment = depolarization of the AV node. I.e. When current is passing through the AV node.  It’s a flat line because the wave is not strong enough to be recorded on the voltmeter.</a:t>
            </a:r>
          </a:p>
          <a:p>
            <a:pPr algn="l" rtl="0" fontAlgn="base"/>
            <a:r>
              <a:rPr lang="en-US" sz="1600" b="0" i="0" kern="1200" dirty="0" smtClean="0">
                <a:solidFill>
                  <a:schemeClr val="tx1"/>
                </a:solidFill>
                <a:effectLst/>
                <a:latin typeface="+mn-lt"/>
                <a:ea typeface="+mn-ea"/>
                <a:cs typeface="+mn-cs"/>
              </a:rPr>
              <a:t>PR interval = Wave goes over the atrium and through the AV node and ends just before it activates the ventricles to depolarize.</a:t>
            </a:r>
          </a:p>
          <a:p>
            <a:pPr algn="l" rtl="0" fontAlgn="base"/>
            <a:r>
              <a:rPr lang="en-US" sz="1600" b="0" i="0" kern="1200" dirty="0" smtClean="0">
                <a:solidFill>
                  <a:schemeClr val="tx1"/>
                </a:solidFill>
                <a:effectLst/>
                <a:latin typeface="+mn-lt"/>
                <a:ea typeface="+mn-ea"/>
                <a:cs typeface="+mn-cs"/>
              </a:rPr>
              <a:t>Q wave = Ventricular Septal Depolarization</a:t>
            </a:r>
          </a:p>
          <a:p>
            <a:pPr algn="l" rtl="0" fontAlgn="base"/>
            <a:r>
              <a:rPr lang="en-US" sz="1600" b="0" i="0" kern="1200" dirty="0" smtClean="0">
                <a:solidFill>
                  <a:schemeClr val="tx1"/>
                </a:solidFill>
                <a:effectLst/>
                <a:latin typeface="+mn-lt"/>
                <a:ea typeface="+mn-ea"/>
                <a:cs typeface="+mn-cs"/>
              </a:rPr>
              <a:t>R wave = Resultant or major ventricular muscle depolarization. The resultant vector is directed downward and leftward.</a:t>
            </a:r>
          </a:p>
          <a:p>
            <a:pPr algn="l" rtl="0" fontAlgn="base"/>
            <a:r>
              <a:rPr lang="en-US" sz="1600" b="0" i="0" kern="1200" dirty="0" smtClean="0">
                <a:solidFill>
                  <a:schemeClr val="tx1"/>
                </a:solidFill>
                <a:effectLst/>
                <a:latin typeface="+mn-lt"/>
                <a:ea typeface="+mn-ea"/>
                <a:cs typeface="+mn-cs"/>
              </a:rPr>
              <a:t>S Wave = Basal Ventricular depolarization, i.e. depolarization of the base of the ventricles. Note the apex of the heart is the L. pointed end. The base of the ventricles connects to the atria.</a:t>
            </a:r>
          </a:p>
          <a:p>
            <a:pPr algn="l" rtl="0" fontAlgn="base"/>
            <a:r>
              <a:rPr lang="en-US" sz="1600" b="0" i="0" kern="1200" dirty="0" smtClean="0">
                <a:solidFill>
                  <a:schemeClr val="tx1"/>
                </a:solidFill>
                <a:effectLst/>
                <a:latin typeface="+mn-lt"/>
                <a:ea typeface="+mn-ea"/>
                <a:cs typeface="+mn-cs"/>
              </a:rPr>
              <a:t>ST segment = During the ST segment, all the ventricular myocardium is depolarized. All have positive charges. So there is nothing potential difference to be recorded by the voltmeter (ECG machine). So you have a flat line.</a:t>
            </a:r>
          </a:p>
          <a:p>
            <a:pPr algn="l" rtl="0" fontAlgn="base"/>
            <a:r>
              <a:rPr lang="en-US" sz="1600" b="0" i="0" kern="1200" dirty="0" smtClean="0">
                <a:solidFill>
                  <a:schemeClr val="tx1"/>
                </a:solidFill>
                <a:effectLst/>
                <a:latin typeface="+mn-lt"/>
                <a:ea typeface="+mn-ea"/>
                <a:cs typeface="+mn-cs"/>
              </a:rPr>
              <a:t>T wave represents ventricular repolarization.</a:t>
            </a:r>
          </a:p>
          <a:p>
            <a:pPr algn="l" rtl="0" fontAlgn="base"/>
            <a:r>
              <a:rPr lang="en-US" sz="1600" b="0" i="0" kern="1200" dirty="0" smtClean="0">
                <a:solidFill>
                  <a:schemeClr val="tx1"/>
                </a:solidFill>
                <a:effectLst/>
                <a:latin typeface="+mn-lt"/>
                <a:ea typeface="+mn-ea"/>
                <a:cs typeface="+mn-cs"/>
              </a:rPr>
              <a:t>QT interval = Important because it captures the beginning of ventricular depolarization through the plateau phase to the ventricular repolarization. It covers the entire ventricular activity. During this time, the action potential was generated and terminated in the ventricular tissue. The beginning of the QRS complex is the start of ventricular systole and that goes until the end of the T wave. </a:t>
            </a:r>
            <a:r>
              <a:rPr lang="en-US" sz="1600" b="1" i="0" kern="1200" dirty="0" smtClean="0">
                <a:solidFill>
                  <a:schemeClr val="tx1"/>
                </a:solidFill>
                <a:effectLst/>
                <a:latin typeface="+mn-lt"/>
                <a:ea typeface="+mn-ea"/>
                <a:cs typeface="+mn-cs"/>
              </a:rPr>
              <a:t>Ventricular diastole starts when the T wave ends. </a:t>
            </a:r>
            <a:endParaRPr lang="en-US" sz="1600" b="0" i="0" kern="1200" dirty="0" smtClean="0">
              <a:solidFill>
                <a:schemeClr val="tx1"/>
              </a:solidFill>
              <a:effectLst/>
              <a:latin typeface="+mn-lt"/>
              <a:ea typeface="+mn-ea"/>
              <a:cs typeface="+mn-cs"/>
            </a:endParaRPr>
          </a:p>
          <a:p>
            <a:pPr algn="l" rtl="0" fontAlgn="base"/>
            <a:r>
              <a:rPr lang="en-US" sz="1600" b="0" i="0" kern="1200" dirty="0" smtClean="0">
                <a:solidFill>
                  <a:schemeClr val="tx1"/>
                </a:solidFill>
                <a:effectLst/>
                <a:latin typeface="+mn-lt"/>
                <a:ea typeface="+mn-ea"/>
                <a:cs typeface="+mn-cs"/>
              </a:rPr>
              <a:t>U wave. Sometimes the electrical activity of the ventricular papillary muscle is out of phase with the rest of the ventricles and will record as a “U” wave that shows after the T wave</a:t>
            </a:r>
          </a:p>
          <a:p>
            <a:pPr algn="l" rtl="0"/>
            <a:endParaRPr lang="ar-SA" sz="1600"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18</a:t>
            </a:fld>
            <a:endParaRPr lang="ar-SA"/>
          </a:p>
        </p:txBody>
      </p:sp>
    </p:spTree>
    <p:extLst>
      <p:ext uri="{BB962C8B-B14F-4D97-AF65-F5344CB8AC3E}">
        <p14:creationId xmlns:p14="http://schemas.microsoft.com/office/powerpoint/2010/main" val="199638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19</a:t>
            </a:fld>
            <a:endParaRPr lang="ar-SA"/>
          </a:p>
        </p:txBody>
      </p:sp>
    </p:spTree>
    <p:extLst>
      <p:ext uri="{BB962C8B-B14F-4D97-AF65-F5344CB8AC3E}">
        <p14:creationId xmlns:p14="http://schemas.microsoft.com/office/powerpoint/2010/main" val="312703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22</a:t>
            </a:fld>
            <a:endParaRPr lang="ar-SA"/>
          </a:p>
        </p:txBody>
      </p:sp>
    </p:spTree>
    <p:extLst>
      <p:ext uri="{BB962C8B-B14F-4D97-AF65-F5344CB8AC3E}">
        <p14:creationId xmlns:p14="http://schemas.microsoft.com/office/powerpoint/2010/main" val="264293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24</a:t>
            </a:fld>
            <a:endParaRPr lang="ar-SA"/>
          </a:p>
        </p:txBody>
      </p:sp>
    </p:spTree>
    <p:extLst>
      <p:ext uri="{BB962C8B-B14F-4D97-AF65-F5344CB8AC3E}">
        <p14:creationId xmlns:p14="http://schemas.microsoft.com/office/powerpoint/2010/main" val="2221763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algn="l" rtl="0"/>
            <a:r>
              <a:rPr lang="en-US" dirty="0" smtClean="0"/>
              <a:t>12 leads but only</a:t>
            </a:r>
            <a:r>
              <a:rPr lang="en-US" baseline="0" dirty="0" smtClean="0"/>
              <a:t> 10 electrodes</a:t>
            </a:r>
          </a:p>
          <a:p>
            <a:pPr algn="l" rtl="0"/>
            <a:endParaRPr lang="en-US" baseline="0" dirty="0" smtClean="0"/>
          </a:p>
          <a:p>
            <a:pPr algn="l" rtl="0"/>
            <a:r>
              <a:rPr lang="en-US" sz="1200" b="0" i="0" kern="1200" dirty="0" smtClean="0">
                <a:solidFill>
                  <a:schemeClr val="tx1"/>
                </a:solidFill>
                <a:effectLst/>
                <a:latin typeface="+mn-lt"/>
                <a:ea typeface="+mn-ea"/>
                <a:cs typeface="+mn-cs"/>
              </a:rPr>
              <a:t>In fact, only NINE (9) leads are really required!</a:t>
            </a:r>
          </a:p>
          <a:p>
            <a:pPr algn="l" rtl="0"/>
            <a:r>
              <a:rPr lang="en-US" sz="1200" b="0" i="0" kern="1200" dirty="0" smtClean="0">
                <a:solidFill>
                  <a:schemeClr val="tx1"/>
                </a:solidFill>
                <a:effectLst/>
                <a:latin typeface="+mn-lt"/>
                <a:ea typeface="+mn-ea"/>
                <a:cs typeface="+mn-cs"/>
              </a:rPr>
              <a:t>Six leads (the chest leads) are dedicated unipolar leads that that only record a single trace - these are the V leads.</a:t>
            </a:r>
          </a:p>
          <a:p>
            <a:pPr algn="l" rtl="0"/>
            <a:r>
              <a:rPr lang="en-US" sz="1200" b="0" i="0" kern="1200" dirty="0" smtClean="0">
                <a:solidFill>
                  <a:schemeClr val="tx1"/>
                </a:solidFill>
                <a:effectLst/>
                <a:latin typeface="+mn-lt"/>
                <a:ea typeface="+mn-ea"/>
                <a:cs typeface="+mn-cs"/>
              </a:rPr>
              <a:t>Three leads (the limb leads) double to provide both augmented unipolar leads as well as bipolar leads. From these leads the three standard traces are obtained as well as the three augmented (</a:t>
            </a:r>
            <a:r>
              <a:rPr lang="en-US" sz="1200" b="0" i="0" kern="1200" dirty="0" err="1" smtClean="0">
                <a:solidFill>
                  <a:schemeClr val="tx1"/>
                </a:solidFill>
                <a:effectLst/>
                <a:latin typeface="+mn-lt"/>
                <a:ea typeface="+mn-ea"/>
                <a:cs typeface="+mn-cs"/>
              </a:rPr>
              <a:t>aV</a:t>
            </a:r>
            <a:r>
              <a:rPr lang="en-US" sz="1200" b="0" i="0" kern="1200" dirty="0" smtClean="0">
                <a:solidFill>
                  <a:schemeClr val="tx1"/>
                </a:solidFill>
                <a:effectLst/>
                <a:latin typeface="+mn-lt"/>
                <a:ea typeface="+mn-ea"/>
                <a:cs typeface="+mn-cs"/>
              </a:rPr>
              <a:t>) unipolar traces…</a:t>
            </a:r>
          </a:p>
          <a:p>
            <a:pPr algn="l" rtl="0"/>
            <a:r>
              <a:rPr lang="en-US" sz="1200" b="0" i="0" kern="1200" dirty="0" smtClean="0">
                <a:solidFill>
                  <a:schemeClr val="tx1"/>
                </a:solidFill>
                <a:effectLst/>
                <a:latin typeface="+mn-lt"/>
                <a:ea typeface="+mn-ea"/>
                <a:cs typeface="+mn-cs"/>
              </a:rPr>
              <a:t>Twelve in all!</a:t>
            </a:r>
          </a:p>
          <a:p>
            <a:pPr algn="l" rtl="0"/>
            <a:r>
              <a:rPr lang="en-US" sz="1200" b="0" i="0" kern="1200" dirty="0" smtClean="0">
                <a:solidFill>
                  <a:schemeClr val="tx1"/>
                </a:solidFill>
                <a:effectLst/>
                <a:latin typeface="+mn-lt"/>
                <a:ea typeface="+mn-ea"/>
                <a:cs typeface="+mn-cs"/>
              </a:rPr>
              <a:t>The R leg lead is just an earth - nothing is recorded from it…</a:t>
            </a:r>
          </a:p>
          <a:p>
            <a:pPr algn="l" rtl="0"/>
            <a:endParaRPr lang="ar-SA" dirty="0"/>
          </a:p>
        </p:txBody>
      </p:sp>
      <p:sp>
        <p:nvSpPr>
          <p:cNvPr id="4" name="عنصر نائب لرقم الشريحة 3"/>
          <p:cNvSpPr>
            <a:spLocks noGrp="1"/>
          </p:cNvSpPr>
          <p:nvPr>
            <p:ph type="sldNum" sz="quarter" idx="10"/>
          </p:nvPr>
        </p:nvSpPr>
        <p:spPr/>
        <p:txBody>
          <a:bodyPr/>
          <a:lstStyle/>
          <a:p>
            <a:fld id="{4E51D02A-0C49-47BA-AA84-6644B735C5AC}" type="slidenum">
              <a:rPr lang="ar-SA" smtClean="0"/>
              <a:t>26</a:t>
            </a:fld>
            <a:endParaRPr lang="ar-SA"/>
          </a:p>
        </p:txBody>
      </p:sp>
    </p:spTree>
    <p:extLst>
      <p:ext uri="{BB962C8B-B14F-4D97-AF65-F5344CB8AC3E}">
        <p14:creationId xmlns:p14="http://schemas.microsoft.com/office/powerpoint/2010/main" val="71432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3" name="مستطيل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24" name="مستطيل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25" name="مستطيل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26" name="مستطيل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27" name="مستطيل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useBgFill="1">
        <p:nvSpPr>
          <p:cNvPr id="30" name="مستطيل مستدير الزوايا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useBgFill="1">
        <p:nvSpPr>
          <p:cNvPr id="31" name="مستطيل مستدير الزوايا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7" name="مستطيل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10" name="مستطيل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11" name="مستطيل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19" name="مستطيل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eaLnBrk="1" latinLnBrk="0" hangingPunct="1"/>
            <a:endParaRPr kumimoji="0" lang="en-US" dirty="0"/>
          </a:p>
        </p:txBody>
      </p:sp>
      <p:sp>
        <p:nvSpPr>
          <p:cNvPr id="8" name="عنوان 7"/>
          <p:cNvSpPr>
            <a:spLocks noGrp="1"/>
          </p:cNvSpPr>
          <p:nvPr>
            <p:ph type="ctrTitle"/>
          </p:nvPr>
        </p:nvSpPr>
        <p:spPr>
          <a:xfrm>
            <a:off x="457200" y="2401887"/>
            <a:ext cx="8458200" cy="1470025"/>
          </a:xfrm>
        </p:spPr>
        <p:txBody>
          <a:bodyPr anchor="b"/>
          <a:lstStyle>
            <a:lvl1pPr rtl="0">
              <a:defRPr sz="4400">
                <a:solidFill>
                  <a:schemeClr val="bg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457200" y="3899938"/>
            <a:ext cx="4953000" cy="1752600"/>
          </a:xfrm>
        </p:spPr>
        <p:txBody>
          <a:bodyPr/>
          <a:lstStyle>
            <a:lvl1pPr marL="64008" indent="0" algn="r" rtl="0">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 name="عنصر نائب للتاريخ 1"/>
          <p:cNvSpPr>
            <a:spLocks noGrp="1"/>
          </p:cNvSpPr>
          <p:nvPr>
            <p:ph type="dt" sz="half" idx="10"/>
          </p:nvPr>
        </p:nvSpPr>
        <p:spPr/>
        <p:txBody>
          <a:bodyPr/>
          <a:lstStyle>
            <a:lvl1pPr algn="r" rtl="0">
              <a:defRPr/>
            </a:lvl1pPr>
          </a:lstStyle>
          <a:p>
            <a:fld id="{F53B17CB-DCCE-4F2C-97E3-D465FA9EEC86}" type="datetime1">
              <a:rPr lang="ar-SA" smtClean="0"/>
              <a:pPr/>
              <a:t>26/07/43</a:t>
            </a:fld>
            <a:endParaRPr lang="ar-SA" dirty="0"/>
          </a:p>
        </p:txBody>
      </p:sp>
      <p:sp>
        <p:nvSpPr>
          <p:cNvPr id="3" name="عنصر نائب للتذييل 2"/>
          <p:cNvSpPr>
            <a:spLocks noGrp="1"/>
          </p:cNvSpPr>
          <p:nvPr>
            <p:ph type="ftr" sz="quarter" idx="11"/>
          </p:nvPr>
        </p:nvSpPr>
        <p:spPr/>
        <p:txBody>
          <a:bodyPr/>
          <a:lstStyle>
            <a:lvl1pPr algn="l" rtl="0">
              <a:defRPr/>
            </a:lvl1pPr>
          </a:lstStyle>
          <a:p>
            <a:r>
              <a:rPr lang="en-US" smtClean="0"/>
              <a:t>ECG MED</a:t>
            </a:r>
            <a:endParaRPr lang="ar-SA" dirty="0"/>
          </a:p>
        </p:txBody>
      </p:sp>
      <p:sp>
        <p:nvSpPr>
          <p:cNvPr id="4" name="عنصر نائب لرقم الشريحة 3"/>
          <p:cNvSpPr>
            <a:spLocks noGrp="1"/>
          </p:cNvSpPr>
          <p:nvPr>
            <p:ph type="sldNum" sz="quarter" idx="12"/>
          </p:nvPr>
        </p:nvSpPr>
        <p:spPr/>
        <p:txBody>
          <a:bodyPr/>
          <a:lstStyle>
            <a:lvl1pPr algn="l" rtl="0">
              <a:defRPr/>
            </a:lvl1pPr>
          </a:lstStyle>
          <a:p>
            <a:fld id="{1E81C1C1-4AFF-4B4D-881B-26F50513412D}" type="slidenum">
              <a:rPr lang="ar-SA" smtClean="0"/>
              <a:pPr/>
              <a:t>‹#›</a:t>
            </a:fld>
            <a:endParaRPr lang="ar-SA"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CADF1110-F2A1-4143-AC3A-30AD37F766A8}"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1143000"/>
            <a:ext cx="1905000" cy="5486400"/>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1143000"/>
            <a:ext cx="6248400" cy="5486400"/>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F8912DB8-D4DE-4B1B-BCEC-1D89B3E3B434}"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t>ECG MED</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B8405DF-B61B-44E3-95BC-21EBE5AE29B2}" type="datetime1">
              <a:rPr lang="ar-SA" smtClean="0"/>
              <a:t>26/07/43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35970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lgn="l" rtl="0">
              <a:defRPr/>
            </a:lvl1pPr>
          </a:lstStyle>
          <a:p>
            <a:r>
              <a:rPr kumimoji="0" lang="ar-SA" dirty="0" smtClean="0"/>
              <a:t>انقر لتحرير نمط العنوان الرئيسي</a:t>
            </a:r>
            <a:endParaRPr kumimoji="0" lang="en-US" dirty="0"/>
          </a:p>
        </p:txBody>
      </p:sp>
      <p:sp>
        <p:nvSpPr>
          <p:cNvPr id="3" name="عنصر نائب للمحتوى 2"/>
          <p:cNvSpPr>
            <a:spLocks noGrp="1"/>
          </p:cNvSpPr>
          <p:nvPr>
            <p:ph idx="1"/>
          </p:nvPr>
        </p:nvSpPr>
        <p:spPr/>
        <p:txBody>
          <a:bodyPr/>
          <a:lstStyle>
            <a:lvl1pPr marL="365760" indent="-256032" algn="l" rtl="0">
              <a:buClr>
                <a:schemeClr val="accent2">
                  <a:lumMod val="60000"/>
                  <a:lumOff val="40000"/>
                </a:schemeClr>
              </a:buClr>
              <a:buFont typeface="Wingdings" panose="05000000000000000000" pitchFamily="2" charset="2"/>
              <a:buChar char="ü"/>
              <a:defRPr/>
            </a:lvl1pPr>
            <a:lvl2pPr marL="658368" indent="-246888" algn="l" rtl="0">
              <a:buClr>
                <a:schemeClr val="accent2">
                  <a:lumMod val="60000"/>
                  <a:lumOff val="40000"/>
                </a:schemeClr>
              </a:buClr>
              <a:buFont typeface="Wingdings" panose="05000000000000000000" pitchFamily="2" charset="2"/>
              <a:buChar char="ü"/>
              <a:defRPr/>
            </a:lvl2pPr>
            <a:lvl3pPr marL="923544" indent="-219456" algn="l" rtl="0">
              <a:buClr>
                <a:schemeClr val="accent2">
                  <a:lumMod val="60000"/>
                  <a:lumOff val="40000"/>
                </a:schemeClr>
              </a:buClr>
              <a:buFont typeface="Wingdings" panose="05000000000000000000" pitchFamily="2" charset="2"/>
              <a:buChar char="ü"/>
              <a:defRPr/>
            </a:lvl3pPr>
            <a:lvl4pPr marL="1179576" indent="-201168" algn="l" rtl="0">
              <a:buClr>
                <a:schemeClr val="accent2">
                  <a:lumMod val="60000"/>
                  <a:lumOff val="40000"/>
                </a:schemeClr>
              </a:buClr>
              <a:buFont typeface="Wingdings" panose="05000000000000000000" pitchFamily="2" charset="2"/>
              <a:buChar char="ü"/>
              <a:defRPr/>
            </a:lvl4pPr>
            <a:lvl5pPr marL="1389888" indent="-182880" algn="l" rtl="0">
              <a:buClr>
                <a:schemeClr val="accent2">
                  <a:lumMod val="60000"/>
                  <a:lumOff val="40000"/>
                </a:schemeClr>
              </a:buClr>
              <a:buFont typeface="Wingdings" panose="05000000000000000000" pitchFamily="2" charset="2"/>
              <a:buChar char="ü"/>
              <a:defRPr/>
            </a:lvl5pPr>
          </a:lstStyle>
          <a:p>
            <a:pPr lvl="0" eaLnBrk="1" latinLnBrk="0" hangingPunct="1"/>
            <a:r>
              <a:rPr lang="ar-SA" dirty="0" smtClean="0"/>
              <a:t>انقر لتحرير أنماط النص الرئيسي</a:t>
            </a:r>
          </a:p>
          <a:p>
            <a:pPr lvl="1" eaLnBrk="1" latinLnBrk="0" hangingPunct="1"/>
            <a:r>
              <a:rPr lang="ar-SA" dirty="0" smtClean="0"/>
              <a:t>المستوى الثاني</a:t>
            </a:r>
          </a:p>
          <a:p>
            <a:pPr lvl="2" eaLnBrk="1" latinLnBrk="0" hangingPunct="1"/>
            <a:r>
              <a:rPr lang="ar-SA" dirty="0" smtClean="0"/>
              <a:t>المستوى الثالث</a:t>
            </a:r>
          </a:p>
          <a:p>
            <a:pPr lvl="3" eaLnBrk="1" latinLnBrk="0" hangingPunct="1"/>
            <a:r>
              <a:rPr lang="ar-SA" dirty="0" smtClean="0"/>
              <a:t>المستوى الرابع</a:t>
            </a:r>
          </a:p>
          <a:p>
            <a:pPr lvl="4" eaLnBrk="1" latinLnBrk="0" hangingPunct="1"/>
            <a:r>
              <a:rPr lang="ar-SA" dirty="0" smtClean="0"/>
              <a:t>المستوى الخامس</a:t>
            </a:r>
            <a:endParaRPr kumimoji="0" lang="en-US" dirty="0"/>
          </a:p>
        </p:txBody>
      </p:sp>
      <p:sp>
        <p:nvSpPr>
          <p:cNvPr id="4" name="عنصر نائب للتاريخ 3"/>
          <p:cNvSpPr>
            <a:spLocks noGrp="1"/>
          </p:cNvSpPr>
          <p:nvPr>
            <p:ph type="dt" sz="half" idx="10"/>
          </p:nvPr>
        </p:nvSpPr>
        <p:spPr/>
        <p:txBody>
          <a:bodyPr/>
          <a:lstStyle>
            <a:lvl1pPr algn="r" rtl="0">
              <a:defRPr/>
            </a:lvl1pPr>
          </a:lstStyle>
          <a:p>
            <a:fld id="{1EEB64F4-7A76-4FCC-93C6-7CD624640B42}" type="datetime1">
              <a:rPr lang="ar-SA" smtClean="0"/>
              <a:pPr/>
              <a:t>26/07/43</a:t>
            </a:fld>
            <a:endParaRPr lang="ar-SA" dirty="0"/>
          </a:p>
        </p:txBody>
      </p:sp>
      <p:sp>
        <p:nvSpPr>
          <p:cNvPr id="5" name="عنصر نائب للتذييل 4"/>
          <p:cNvSpPr>
            <a:spLocks noGrp="1"/>
          </p:cNvSpPr>
          <p:nvPr>
            <p:ph type="ftr" sz="quarter" idx="11"/>
          </p:nvPr>
        </p:nvSpPr>
        <p:spPr/>
        <p:txBody>
          <a:bodyPr/>
          <a:lstStyle/>
          <a:p>
            <a:pPr algn="l" rtl="0"/>
            <a:r>
              <a:rPr lang="en-US" dirty="0"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A3B426AB-A76C-4374-807C-B089B6D4A732}"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08F96AF4-3CFA-46A2-8BBC-206B662EDB90}"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1143000"/>
            <a:ext cx="8382000" cy="1069848"/>
          </a:xfrm>
        </p:spPr>
        <p:txBody>
          <a:bodyPr anchor="ctr"/>
          <a:lstStyle>
            <a:lvl1pPr>
              <a:defRPr sz="4000" b="0" i="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تاريخ 25"/>
          <p:cNvSpPr>
            <a:spLocks noGrp="1"/>
          </p:cNvSpPr>
          <p:nvPr>
            <p:ph type="dt" sz="half" idx="10"/>
          </p:nvPr>
        </p:nvSpPr>
        <p:spPr/>
        <p:txBody>
          <a:bodyPr rtlCol="0"/>
          <a:lstStyle/>
          <a:p>
            <a:fld id="{905502E3-7115-4C74-864F-F4BE1FCECA23}" type="datetime1">
              <a:rPr lang="ar-SA" smtClean="0"/>
              <a:t>26/07/43</a:t>
            </a:fld>
            <a:endParaRPr lang="ar-SA" dirty="0"/>
          </a:p>
        </p:txBody>
      </p:sp>
      <p:sp>
        <p:nvSpPr>
          <p:cNvPr id="27" name="عنصر نائب لرقم الشريحة 26"/>
          <p:cNvSpPr>
            <a:spLocks noGrp="1"/>
          </p:cNvSpPr>
          <p:nvPr>
            <p:ph type="sldNum" sz="quarter" idx="11"/>
          </p:nvPr>
        </p:nvSpPr>
        <p:spPr/>
        <p:txBody>
          <a:bodyPr rtlCol="0"/>
          <a:lstStyle/>
          <a:p>
            <a:fld id="{1E81C1C1-4AFF-4B4D-881B-26F50513412D}" type="slidenum">
              <a:rPr lang="ar-SA" smtClean="0"/>
              <a:t>‹#›</a:t>
            </a:fld>
            <a:endParaRPr lang="ar-SA" dirty="0"/>
          </a:p>
        </p:txBody>
      </p:sp>
      <p:sp>
        <p:nvSpPr>
          <p:cNvPr id="28" name="عنصر نائب للتذييل 27"/>
          <p:cNvSpPr>
            <a:spLocks noGrp="1"/>
          </p:cNvSpPr>
          <p:nvPr>
            <p:ph type="ftr" sz="quarter" idx="12"/>
          </p:nvPr>
        </p:nvSpPr>
        <p:spPr/>
        <p:txBody>
          <a:bodyPr rtlCol="0"/>
          <a:lstStyle/>
          <a:p>
            <a:r>
              <a:rPr lang="en-US" smtClean="0"/>
              <a:t>ECG MED</a:t>
            </a:r>
            <a:endParaRPr lang="ar-S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a:xfrm>
            <a:off x="6583680" y="612648"/>
            <a:ext cx="957264" cy="457200"/>
          </a:xfrm>
        </p:spPr>
        <p:txBody>
          <a:bodyPr/>
          <a:lstStyle/>
          <a:p>
            <a:fld id="{4D3643FE-2DE8-4918-8BF9-77CBE9BA720B}" type="datetime1">
              <a:rPr lang="ar-SA" smtClean="0"/>
              <a:t>26/07/43</a:t>
            </a:fld>
            <a:endParaRPr lang="ar-SA" dirty="0"/>
          </a:p>
        </p:txBody>
      </p:sp>
      <p:sp>
        <p:nvSpPr>
          <p:cNvPr id="4" name="عنصر نائب للتذييل 3"/>
          <p:cNvSpPr>
            <a:spLocks noGrp="1"/>
          </p:cNvSpPr>
          <p:nvPr>
            <p:ph type="ftr" sz="quarter" idx="11"/>
          </p:nvPr>
        </p:nvSpPr>
        <p:spPr>
          <a:xfrm>
            <a:off x="5257800" y="612648"/>
            <a:ext cx="1325880" cy="457200"/>
          </a:xfrm>
        </p:spPr>
        <p:txBody>
          <a:bodyPr/>
          <a:lstStyle/>
          <a:p>
            <a:r>
              <a:rPr lang="en-US" smtClean="0"/>
              <a:t>ECG MED</a:t>
            </a:r>
            <a:endParaRPr lang="ar-SA" dirty="0"/>
          </a:p>
        </p:txBody>
      </p:sp>
      <p:sp>
        <p:nvSpPr>
          <p:cNvPr id="5" name="عنصر نائب لرقم الشريحة 4"/>
          <p:cNvSpPr>
            <a:spLocks noGrp="1"/>
          </p:cNvSpPr>
          <p:nvPr>
            <p:ph type="sldNum" sz="quarter" idx="12"/>
          </p:nvPr>
        </p:nvSpPr>
        <p:spPr>
          <a:xfrm>
            <a:off x="8174736" y="2272"/>
            <a:ext cx="762000" cy="365760"/>
          </a:xfrm>
        </p:spPr>
        <p:txBody>
          <a:bodyPr/>
          <a:lstStyle/>
          <a:p>
            <a:fld id="{1E81C1C1-4AFF-4B4D-881B-26F50513412D}" type="slidenum">
              <a:rPr lang="ar-SA" smtClean="0"/>
              <a:t>‹#›</a:t>
            </a:fld>
            <a:endParaRPr lang="ar-S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3FED4658-29A0-4F9E-B381-CDEB8138F78C}" type="datetime1">
              <a:rPr lang="ar-SA" smtClean="0"/>
              <a:t>26/07/43</a:t>
            </a:fld>
            <a:endParaRPr lang="ar-SA" dirty="0"/>
          </a:p>
        </p:txBody>
      </p:sp>
      <p:sp>
        <p:nvSpPr>
          <p:cNvPr id="3" name="عنصر نائب للتذييل 2"/>
          <p:cNvSpPr>
            <a:spLocks noGrp="1"/>
          </p:cNvSpPr>
          <p:nvPr>
            <p:ph type="ftr" sz="quarter" idx="11"/>
          </p:nvPr>
        </p:nvSpPr>
        <p:spPr/>
        <p:txBody>
          <a:bodyPr/>
          <a:lstStyle/>
          <a:p>
            <a:r>
              <a:rPr lang="en-US" smtClean="0"/>
              <a:t>ECG MED</a:t>
            </a:r>
            <a:endParaRPr lang="ar-SA" dirty="0"/>
          </a:p>
        </p:txBody>
      </p:sp>
      <p:sp>
        <p:nvSpPr>
          <p:cNvPr id="4" name="عنصر نائب لرقم الشريحة 3"/>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353496" y="1101970"/>
            <a:ext cx="3383280" cy="877824"/>
          </a:xfrm>
        </p:spPr>
        <p:txBody>
          <a:bodyPr anchor="b"/>
          <a:lstStyle>
            <a:lvl1pPr algn="l">
              <a:buNone/>
              <a:defRPr sz="1800" b="1"/>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94AC20AC-E02D-41A2-9587-8EE8F70C7933}"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ar-SA" dirty="0" smtClean="0"/>
              <a:t>انقر فوق الرمز لإضافة صورة</a:t>
            </a:r>
            <a:endParaRPr kumimoji="0" lang="en-US" dirty="0"/>
          </a:p>
        </p:txBody>
      </p:sp>
      <p:sp>
        <p:nvSpPr>
          <p:cNvPr id="4" name="عنصر نائب للنص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AF0B96B-97A4-4A47-BEAE-3FE50ACCFF1C}"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a:t>
            </a:fld>
            <a:endParaRPr lang="ar-S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مستطيل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مستطيل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مستطيل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مستطيل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مستطيل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مستطيل مستدير الزوايا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مستطيل مستدير الزوايا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مستطيل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مستطيل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مستطيل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مستطيل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مستطيل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مستطيل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عنصر نائب للعنوان 21"/>
          <p:cNvSpPr>
            <a:spLocks noGrp="1"/>
          </p:cNvSpPr>
          <p:nvPr>
            <p:ph type="title"/>
          </p:nvPr>
        </p:nvSpPr>
        <p:spPr>
          <a:xfrm>
            <a:off x="457200" y="1143000"/>
            <a:ext cx="8229600" cy="10668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ar-SA" dirty="0" smtClean="0"/>
              <a:t>انقر لتحرير أنماط النص الرئيسي</a:t>
            </a:r>
          </a:p>
          <a:p>
            <a:pPr lvl="1" eaLnBrk="1" latinLnBrk="0" hangingPunct="1"/>
            <a:r>
              <a:rPr kumimoji="0" lang="ar-SA" dirty="0" smtClean="0"/>
              <a:t>المستوى الثاني</a:t>
            </a:r>
          </a:p>
          <a:p>
            <a:pPr lvl="2" eaLnBrk="1" latinLnBrk="0" hangingPunct="1"/>
            <a:r>
              <a:rPr kumimoji="0" lang="ar-SA" dirty="0" smtClean="0"/>
              <a:t>المستوى الثالث</a:t>
            </a:r>
          </a:p>
          <a:p>
            <a:pPr lvl="3" eaLnBrk="1" latinLnBrk="0" hangingPunct="1"/>
            <a:r>
              <a:rPr kumimoji="0" lang="ar-SA" dirty="0" smtClean="0"/>
              <a:t>المستوى الرابع</a:t>
            </a:r>
          </a:p>
          <a:p>
            <a:pPr lvl="4" eaLnBrk="1" latinLnBrk="0" hangingPunct="1"/>
            <a:r>
              <a:rPr kumimoji="0" lang="ar-SA" dirty="0" smtClean="0"/>
              <a:t>المستوى الخامس</a:t>
            </a:r>
            <a:endParaRPr kumimoji="0" lang="en-US" dirty="0"/>
          </a:p>
        </p:txBody>
      </p:sp>
      <p:sp>
        <p:nvSpPr>
          <p:cNvPr id="14" name="عنصر نائب للتاريخ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r" rtl="0"/>
            <a:fld id="{2E8BD368-D16B-4871-82C5-3140C8F5E852}" type="datetime1">
              <a:rPr lang="ar-SA" smtClean="0"/>
              <a:pPr algn="r" rtl="0"/>
              <a:t>26/07/43</a:t>
            </a:fld>
            <a:endParaRPr lang="ar-SA" dirty="0"/>
          </a:p>
        </p:txBody>
      </p:sp>
      <p:sp>
        <p:nvSpPr>
          <p:cNvPr id="3" name="عنصر نائب للتذييل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l" rtl="0"/>
            <a:r>
              <a:rPr lang="en-US" dirty="0" smtClean="0"/>
              <a:t>ECG MED</a:t>
            </a:r>
            <a:endParaRPr lang="ar-SA" dirty="0"/>
          </a:p>
        </p:txBody>
      </p:sp>
      <p:sp>
        <p:nvSpPr>
          <p:cNvPr id="23" name="عنصر نائب لرقم الشريحة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E81C1C1-4AFF-4B4D-881B-26F50513412D}" type="slidenum">
              <a:rPr lang="ar-SA" smtClean="0"/>
              <a:t>‹#›</a:t>
            </a:fld>
            <a:endParaRPr lang="ar-S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p:txStyles>
    <p:titleStyle>
      <a:lvl1pPr algn="r"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r" rtl="1"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r" rtl="1"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r" rtl="1"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r" rtl="1"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n.my-ekg.com/how-read-ekg/heart-rate.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Physiology" TargetMode="External"/><Relationship Id="rId2" Type="http://schemas.openxmlformats.org/officeDocument/2006/relationships/hyperlink" Target="https://en.wikipedia.org/wiki/Physician"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kwLbSx9BNbU"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b="1" dirty="0" smtClean="0"/>
              <a:t>Electrocardiography (ECG) </a:t>
            </a:r>
            <a:endParaRPr lang="ar-SA" dirty="0"/>
          </a:p>
        </p:txBody>
      </p:sp>
      <p:sp>
        <p:nvSpPr>
          <p:cNvPr id="3" name="عنوان فرعي 2"/>
          <p:cNvSpPr>
            <a:spLocks noGrp="1"/>
          </p:cNvSpPr>
          <p:nvPr>
            <p:ph type="subTitle" idx="1"/>
          </p:nvPr>
        </p:nvSpPr>
        <p:spPr/>
        <p:txBody>
          <a:bodyPr/>
          <a:lstStyle/>
          <a:p>
            <a:r>
              <a:rPr lang="en-US" dirty="0" smtClean="0"/>
              <a:t>By </a:t>
            </a:r>
            <a:r>
              <a:rPr lang="en-US" dirty="0" err="1" smtClean="0"/>
              <a:t>Asma</a:t>
            </a:r>
            <a:r>
              <a:rPr lang="en-US" dirty="0" smtClean="0"/>
              <a:t> M. Al </a:t>
            </a:r>
            <a:r>
              <a:rPr lang="en-US" dirty="0" err="1" smtClean="0"/>
              <a:t>yahya</a:t>
            </a:r>
            <a:r>
              <a:rPr lang="en-US" dirty="0" smtClean="0"/>
              <a:t> </a:t>
            </a:r>
          </a:p>
          <a:p>
            <a:r>
              <a:rPr lang="en-US" dirty="0" smtClean="0"/>
              <a:t>MBBS, </a:t>
            </a:r>
            <a:r>
              <a:rPr lang="en-US" dirty="0" err="1" smtClean="0"/>
              <a:t>MSc</a:t>
            </a:r>
            <a:r>
              <a:rPr lang="en-US" dirty="0" smtClean="0"/>
              <a:t>, PhD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1</a:t>
            </a:fld>
            <a:endParaRPr lang="ar-SA" dirty="0"/>
          </a:p>
        </p:txBody>
      </p:sp>
      <p:sp>
        <p:nvSpPr>
          <p:cNvPr id="7" name="مربع نص 6"/>
          <p:cNvSpPr txBox="1"/>
          <p:nvPr/>
        </p:nvSpPr>
        <p:spPr>
          <a:xfrm>
            <a:off x="2438400" y="1219200"/>
            <a:ext cx="2971800" cy="830997"/>
          </a:xfrm>
          <a:prstGeom prst="rect">
            <a:avLst/>
          </a:prstGeom>
          <a:noFill/>
        </p:spPr>
        <p:txBody>
          <a:bodyPr wrap="square" rtlCol="1">
            <a:spAutoFit/>
          </a:bodyPr>
          <a:lstStyle/>
          <a:p>
            <a:r>
              <a:rPr lang="ar-SA" sz="4800" dirty="0" smtClean="0">
                <a:solidFill>
                  <a:schemeClr val="accent2">
                    <a:lumMod val="60000"/>
                    <a:lumOff val="40000"/>
                  </a:schemeClr>
                </a:solidFill>
                <a:effectLst>
                  <a:glow rad="101600">
                    <a:schemeClr val="accent2">
                      <a:satMod val="175000"/>
                      <a:alpha val="40000"/>
                    </a:schemeClr>
                  </a:glow>
                </a:effectLst>
                <a:latin typeface="Aldhabi" panose="01000000000000000000" pitchFamily="2" charset="-78"/>
                <a:cs typeface="Aldhabi" panose="01000000000000000000" pitchFamily="2" charset="-78"/>
              </a:rPr>
              <a:t>بسم الله الرحمن الرحيم </a:t>
            </a:r>
            <a:endParaRPr lang="ar-SA" sz="4800" dirty="0">
              <a:solidFill>
                <a:schemeClr val="accent2">
                  <a:lumMod val="60000"/>
                  <a:lumOff val="40000"/>
                </a:schemeClr>
              </a:solidFill>
              <a:effectLst>
                <a:glow rad="101600">
                  <a:schemeClr val="accent2">
                    <a:satMod val="175000"/>
                    <a:alpha val="40000"/>
                  </a:schemeClr>
                </a:glow>
              </a:effectLst>
              <a:latin typeface="Aldhabi" panose="01000000000000000000" pitchFamily="2" charset="-78"/>
              <a:cs typeface="Aldhabi" panose="01000000000000000000"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1460" y="323763"/>
            <a:ext cx="7928085" cy="6202472"/>
          </a:xfrm>
          <a:prstGeom prst="rect">
            <a:avLst/>
          </a:prstGeom>
        </p:spPr>
      </p:pic>
      <p:sp>
        <p:nvSpPr>
          <p:cNvPr id="3" name="عنصر نائب للتاريخ 2"/>
          <p:cNvSpPr>
            <a:spLocks noGrp="1"/>
          </p:cNvSpPr>
          <p:nvPr>
            <p:ph type="dt" sz="half" idx="6"/>
          </p:nvPr>
        </p:nvSpPr>
        <p:spPr/>
        <p:txBody>
          <a:bodyPr/>
          <a:lstStyle/>
          <a:p>
            <a:fld id="{F7113E8D-7DFE-4BEB-9ADE-009B1CB6CBA3}"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10</a:t>
            </a:fld>
            <a:endParaRPr lang="ar-SA"/>
          </a:p>
        </p:txBody>
      </p:sp>
    </p:spTree>
    <p:extLst>
      <p:ext uri="{BB962C8B-B14F-4D97-AF65-F5344CB8AC3E}">
        <p14:creationId xmlns:p14="http://schemas.microsoft.com/office/powerpoint/2010/main" val="3578906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9062" y="323763"/>
            <a:ext cx="8334443" cy="6202472"/>
          </a:xfrm>
          <a:prstGeom prst="rect">
            <a:avLst/>
          </a:prstGeom>
        </p:spPr>
      </p:pic>
      <p:sp>
        <p:nvSpPr>
          <p:cNvPr id="3" name="عنصر نائب للتاريخ 2"/>
          <p:cNvSpPr>
            <a:spLocks noGrp="1"/>
          </p:cNvSpPr>
          <p:nvPr>
            <p:ph type="dt" sz="half" idx="6"/>
          </p:nvPr>
        </p:nvSpPr>
        <p:spPr/>
        <p:txBody>
          <a:bodyPr/>
          <a:lstStyle/>
          <a:p>
            <a:fld id="{6306876A-30FF-41A4-852C-41EDA738032D}"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11</a:t>
            </a:fld>
            <a:endParaRPr lang="ar-SA"/>
          </a:p>
        </p:txBody>
      </p:sp>
    </p:spTree>
    <p:extLst>
      <p:ext uri="{BB962C8B-B14F-4D97-AF65-F5344CB8AC3E}">
        <p14:creationId xmlns:p14="http://schemas.microsoft.com/office/powerpoint/2010/main" val="1469614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19062" y="323850"/>
            <a:ext cx="8335009" cy="6203950"/>
            <a:chOff x="419062" y="323850"/>
            <a:chExt cx="8335009" cy="6203950"/>
          </a:xfrm>
        </p:grpSpPr>
        <p:pic>
          <p:nvPicPr>
            <p:cNvPr id="3" name="object 3"/>
            <p:cNvPicPr/>
            <p:nvPr/>
          </p:nvPicPr>
          <p:blipFill>
            <a:blip r:embed="rId2" cstate="print"/>
            <a:stretch>
              <a:fillRect/>
            </a:stretch>
          </p:blipFill>
          <p:spPr>
            <a:xfrm>
              <a:off x="419062" y="323850"/>
              <a:ext cx="8334443" cy="6203950"/>
            </a:xfrm>
            <a:prstGeom prst="rect">
              <a:avLst/>
            </a:prstGeom>
          </p:spPr>
        </p:pic>
        <p:sp>
          <p:nvSpPr>
            <p:cNvPr id="4" name="object 4"/>
            <p:cNvSpPr/>
            <p:nvPr/>
          </p:nvSpPr>
          <p:spPr>
            <a:xfrm>
              <a:off x="7315200" y="2415285"/>
              <a:ext cx="633095" cy="184785"/>
            </a:xfrm>
            <a:custGeom>
              <a:avLst/>
              <a:gdLst/>
              <a:ahLst/>
              <a:cxnLst/>
              <a:rect l="l" t="t" r="r" b="b"/>
              <a:pathLst>
                <a:path w="633095" h="184785">
                  <a:moveTo>
                    <a:pt x="170942" y="73913"/>
                  </a:moveTo>
                  <a:lnTo>
                    <a:pt x="0" y="175513"/>
                  </a:lnTo>
                  <a:lnTo>
                    <a:pt x="198627" y="184785"/>
                  </a:lnTo>
                  <a:lnTo>
                    <a:pt x="190541" y="152400"/>
                  </a:lnTo>
                  <a:lnTo>
                    <a:pt x="170942" y="152400"/>
                  </a:lnTo>
                  <a:lnTo>
                    <a:pt x="161671" y="115442"/>
                  </a:lnTo>
                  <a:lnTo>
                    <a:pt x="180158" y="110821"/>
                  </a:lnTo>
                  <a:lnTo>
                    <a:pt x="170942" y="73913"/>
                  </a:lnTo>
                  <a:close/>
                </a:path>
                <a:path w="633095" h="184785">
                  <a:moveTo>
                    <a:pt x="180158" y="110821"/>
                  </a:moveTo>
                  <a:lnTo>
                    <a:pt x="161671" y="115442"/>
                  </a:lnTo>
                  <a:lnTo>
                    <a:pt x="170942" y="152400"/>
                  </a:lnTo>
                  <a:lnTo>
                    <a:pt x="189389" y="147788"/>
                  </a:lnTo>
                  <a:lnTo>
                    <a:pt x="180158" y="110821"/>
                  </a:lnTo>
                  <a:close/>
                </a:path>
                <a:path w="633095" h="184785">
                  <a:moveTo>
                    <a:pt x="189389" y="147788"/>
                  </a:moveTo>
                  <a:lnTo>
                    <a:pt x="170942" y="152400"/>
                  </a:lnTo>
                  <a:lnTo>
                    <a:pt x="190541" y="152400"/>
                  </a:lnTo>
                  <a:lnTo>
                    <a:pt x="189389" y="147788"/>
                  </a:lnTo>
                  <a:close/>
                </a:path>
                <a:path w="633095" h="184785">
                  <a:moveTo>
                    <a:pt x="623443" y="0"/>
                  </a:moveTo>
                  <a:lnTo>
                    <a:pt x="180158" y="110821"/>
                  </a:lnTo>
                  <a:lnTo>
                    <a:pt x="189389" y="147788"/>
                  </a:lnTo>
                  <a:lnTo>
                    <a:pt x="632714" y="36956"/>
                  </a:lnTo>
                  <a:lnTo>
                    <a:pt x="623443" y="0"/>
                  </a:lnTo>
                  <a:close/>
                </a:path>
              </a:pathLst>
            </a:custGeom>
            <a:solidFill>
              <a:srgbClr val="1B1B51"/>
            </a:solidFill>
          </p:spPr>
          <p:txBody>
            <a:bodyPr wrap="square" lIns="0" tIns="0" rIns="0" bIns="0" rtlCol="0"/>
            <a:lstStyle/>
            <a:p>
              <a:endParaRPr/>
            </a:p>
          </p:txBody>
        </p:sp>
      </p:grpSp>
      <p:sp>
        <p:nvSpPr>
          <p:cNvPr id="5" name="object 5"/>
          <p:cNvSpPr txBox="1"/>
          <p:nvPr/>
        </p:nvSpPr>
        <p:spPr>
          <a:xfrm>
            <a:off x="7090409" y="2147442"/>
            <a:ext cx="1033144" cy="638810"/>
          </a:xfrm>
          <a:prstGeom prst="rect">
            <a:avLst/>
          </a:prstGeom>
        </p:spPr>
        <p:txBody>
          <a:bodyPr vert="horz" wrap="square" lIns="0" tIns="12700" rIns="0" bIns="0" rtlCol="0">
            <a:spAutoFit/>
          </a:bodyPr>
          <a:lstStyle/>
          <a:p>
            <a:pPr marL="927100">
              <a:lnSpc>
                <a:spcPts val="2655"/>
              </a:lnSpc>
              <a:spcBef>
                <a:spcPts val="100"/>
              </a:spcBef>
            </a:pPr>
            <a:r>
              <a:rPr sz="2400" b="1" dirty="0">
                <a:solidFill>
                  <a:srgbClr val="1B1B51"/>
                </a:solidFill>
                <a:latin typeface="Calibri"/>
                <a:cs typeface="Calibri"/>
              </a:rPr>
              <a:t>-</a:t>
            </a:r>
            <a:endParaRPr sz="2400">
              <a:latin typeface="Calibri"/>
              <a:cs typeface="Calibri"/>
            </a:endParaRPr>
          </a:p>
          <a:p>
            <a:pPr marL="12700">
              <a:lnSpc>
                <a:spcPts val="2175"/>
              </a:lnSpc>
            </a:pPr>
            <a:r>
              <a:rPr sz="2000" b="1" dirty="0">
                <a:solidFill>
                  <a:srgbClr val="1B1B51"/>
                </a:solidFill>
                <a:latin typeface="Calibri"/>
                <a:cs typeface="Calibri"/>
              </a:rPr>
              <a:t>+</a:t>
            </a:r>
            <a:endParaRPr sz="2000">
              <a:latin typeface="Calibri"/>
              <a:cs typeface="Calibri"/>
            </a:endParaRPr>
          </a:p>
        </p:txBody>
      </p:sp>
      <p:sp>
        <p:nvSpPr>
          <p:cNvPr id="6" name="عنصر نائب للتاريخ 5"/>
          <p:cNvSpPr>
            <a:spLocks noGrp="1"/>
          </p:cNvSpPr>
          <p:nvPr>
            <p:ph type="dt" sz="half" idx="6"/>
          </p:nvPr>
        </p:nvSpPr>
        <p:spPr/>
        <p:txBody>
          <a:bodyPr/>
          <a:lstStyle/>
          <a:p>
            <a:fld id="{264FC991-C53F-4BBA-8739-24B1BD449616}" type="datetime1">
              <a:rPr lang="ar-SA" smtClean="0"/>
              <a:t>26/07/43</a:t>
            </a:fld>
            <a:endParaRPr lang="en-US"/>
          </a:p>
        </p:txBody>
      </p:sp>
      <p:sp>
        <p:nvSpPr>
          <p:cNvPr id="7" name="عنصر نائب للتذييل 6"/>
          <p:cNvSpPr>
            <a:spLocks noGrp="1"/>
          </p:cNvSpPr>
          <p:nvPr>
            <p:ph type="ftr" sz="quarter" idx="5"/>
          </p:nvPr>
        </p:nvSpPr>
        <p:spPr/>
        <p:txBody>
          <a:bodyPr/>
          <a:lstStyle/>
          <a:p>
            <a:r>
              <a:rPr lang="en-US" smtClean="0"/>
              <a:t>ECG MED</a:t>
            </a:r>
            <a:endParaRPr lang="en-US"/>
          </a:p>
        </p:txBody>
      </p:sp>
      <p:sp>
        <p:nvSpPr>
          <p:cNvPr id="8" name="عنصر نائب لرقم الشريحة 7"/>
          <p:cNvSpPr>
            <a:spLocks noGrp="1"/>
          </p:cNvSpPr>
          <p:nvPr>
            <p:ph type="sldNum" sz="quarter" idx="7"/>
          </p:nvPr>
        </p:nvSpPr>
        <p:spPr/>
        <p:txBody>
          <a:bodyPr/>
          <a:lstStyle/>
          <a:p>
            <a:fld id="{B6F15528-21DE-4FAA-801E-634DDDAF4B2B}" type="slidenum">
              <a:rPr lang="ar-SA" smtClean="0"/>
              <a:t>12</a:t>
            </a:fld>
            <a:endParaRPr lang="ar-SA"/>
          </a:p>
        </p:txBody>
      </p:sp>
    </p:spTree>
    <p:extLst>
      <p:ext uri="{BB962C8B-B14F-4D97-AF65-F5344CB8AC3E}">
        <p14:creationId xmlns:p14="http://schemas.microsoft.com/office/powerpoint/2010/main" val="1437344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9062" y="323763"/>
            <a:ext cx="8328095" cy="6202472"/>
          </a:xfrm>
          <a:prstGeom prst="rect">
            <a:avLst/>
          </a:prstGeom>
        </p:spPr>
      </p:pic>
      <p:sp>
        <p:nvSpPr>
          <p:cNvPr id="3" name="عنصر نائب للتاريخ 2"/>
          <p:cNvSpPr>
            <a:spLocks noGrp="1"/>
          </p:cNvSpPr>
          <p:nvPr>
            <p:ph type="dt" sz="half" idx="6"/>
          </p:nvPr>
        </p:nvSpPr>
        <p:spPr/>
        <p:txBody>
          <a:bodyPr/>
          <a:lstStyle/>
          <a:p>
            <a:fld id="{9FE9BB81-9865-4299-8DA2-1251349D19BA}"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13</a:t>
            </a:fld>
            <a:endParaRPr lang="ar-SA"/>
          </a:p>
        </p:txBody>
      </p:sp>
    </p:spTree>
    <p:extLst>
      <p:ext uri="{BB962C8B-B14F-4D97-AF65-F5344CB8AC3E}">
        <p14:creationId xmlns:p14="http://schemas.microsoft.com/office/powerpoint/2010/main" val="3667004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9062" y="323763"/>
            <a:ext cx="8232881" cy="6202472"/>
          </a:xfrm>
          <a:prstGeom prst="rect">
            <a:avLst/>
          </a:prstGeom>
        </p:spPr>
      </p:pic>
      <p:sp>
        <p:nvSpPr>
          <p:cNvPr id="3" name="عنصر نائب للتاريخ 2"/>
          <p:cNvSpPr>
            <a:spLocks noGrp="1"/>
          </p:cNvSpPr>
          <p:nvPr>
            <p:ph type="dt" sz="half" idx="6"/>
          </p:nvPr>
        </p:nvSpPr>
        <p:spPr/>
        <p:txBody>
          <a:bodyPr/>
          <a:lstStyle/>
          <a:p>
            <a:fld id="{FCAAE7D0-F70D-4F46-AA27-C1815DA543E8}"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14</a:t>
            </a:fld>
            <a:endParaRPr lang="ar-SA"/>
          </a:p>
        </p:txBody>
      </p:sp>
    </p:spTree>
    <p:extLst>
      <p:ext uri="{BB962C8B-B14F-4D97-AF65-F5344CB8AC3E}">
        <p14:creationId xmlns:p14="http://schemas.microsoft.com/office/powerpoint/2010/main" val="2031738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9062" y="323763"/>
            <a:ext cx="8232881" cy="6202472"/>
          </a:xfrm>
          <a:prstGeom prst="rect">
            <a:avLst/>
          </a:prstGeom>
        </p:spPr>
      </p:pic>
      <p:sp>
        <p:nvSpPr>
          <p:cNvPr id="3" name="عنصر نائب للتاريخ 2"/>
          <p:cNvSpPr>
            <a:spLocks noGrp="1"/>
          </p:cNvSpPr>
          <p:nvPr>
            <p:ph type="dt" sz="half" idx="6"/>
          </p:nvPr>
        </p:nvSpPr>
        <p:spPr/>
        <p:txBody>
          <a:bodyPr/>
          <a:lstStyle/>
          <a:p>
            <a:fld id="{BFF806C9-DF78-466A-B933-3B7F03D69A21}"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15</a:t>
            </a:fld>
            <a:endParaRPr lang="ar-SA"/>
          </a:p>
        </p:txBody>
      </p:sp>
    </p:spTree>
    <p:extLst>
      <p:ext uri="{BB962C8B-B14F-4D97-AF65-F5344CB8AC3E}">
        <p14:creationId xmlns:p14="http://schemas.microsoft.com/office/powerpoint/2010/main" val="1881072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562" y="247563"/>
            <a:ext cx="8334443" cy="6202472"/>
          </a:xfrm>
          <a:prstGeom prst="rect">
            <a:avLst/>
          </a:prstGeom>
        </p:spPr>
      </p:pic>
      <p:sp>
        <p:nvSpPr>
          <p:cNvPr id="3" name="عنصر نائب للتاريخ 2"/>
          <p:cNvSpPr>
            <a:spLocks noGrp="1"/>
          </p:cNvSpPr>
          <p:nvPr>
            <p:ph type="dt" sz="half" idx="6"/>
          </p:nvPr>
        </p:nvSpPr>
        <p:spPr/>
        <p:txBody>
          <a:bodyPr/>
          <a:lstStyle/>
          <a:p>
            <a:fld id="{59531A5A-47C5-4227-A4F2-985D2A1B5A49}"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16</a:t>
            </a:fld>
            <a:endParaRPr lang="ar-SA"/>
          </a:p>
        </p:txBody>
      </p:sp>
    </p:spTree>
    <p:extLst>
      <p:ext uri="{BB962C8B-B14F-4D97-AF65-F5344CB8AC3E}">
        <p14:creationId xmlns:p14="http://schemas.microsoft.com/office/powerpoint/2010/main" val="2507622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9062" y="228536"/>
            <a:ext cx="8232881" cy="6297700"/>
          </a:xfrm>
          <a:prstGeom prst="rect">
            <a:avLst/>
          </a:prstGeom>
        </p:spPr>
      </p:pic>
      <p:sp>
        <p:nvSpPr>
          <p:cNvPr id="3" name="عنصر نائب للتاريخ 2"/>
          <p:cNvSpPr>
            <a:spLocks noGrp="1"/>
          </p:cNvSpPr>
          <p:nvPr>
            <p:ph type="dt" sz="half" idx="6"/>
          </p:nvPr>
        </p:nvSpPr>
        <p:spPr/>
        <p:txBody>
          <a:bodyPr/>
          <a:lstStyle/>
          <a:p>
            <a:fld id="{29C571F5-9626-4BE9-86DC-62CCEA4DFA4F}" type="datetime1">
              <a:rPr lang="ar-SA" smtClean="0"/>
              <a:t>26/07/43</a:t>
            </a:fld>
            <a:endParaRPr lang="en-US"/>
          </a:p>
        </p:txBody>
      </p:sp>
      <p:sp>
        <p:nvSpPr>
          <p:cNvPr id="4" name="عنصر نائب للتذييل 3"/>
          <p:cNvSpPr>
            <a:spLocks noGrp="1"/>
          </p:cNvSpPr>
          <p:nvPr>
            <p:ph type="ftr" sz="quarter" idx="5"/>
          </p:nvPr>
        </p:nvSpPr>
        <p:spPr/>
        <p:txBody>
          <a:bodyPr/>
          <a:lstStyle/>
          <a:p>
            <a:r>
              <a:rPr lang="en-US" smtClean="0"/>
              <a:t>ECG MED</a:t>
            </a:r>
            <a:endParaRPr lang="en-US"/>
          </a:p>
        </p:txBody>
      </p:sp>
      <p:sp>
        <p:nvSpPr>
          <p:cNvPr id="5" name="عنصر نائب لرقم الشريحة 4"/>
          <p:cNvSpPr>
            <a:spLocks noGrp="1"/>
          </p:cNvSpPr>
          <p:nvPr>
            <p:ph type="sldNum" sz="quarter" idx="7"/>
          </p:nvPr>
        </p:nvSpPr>
        <p:spPr/>
        <p:txBody>
          <a:bodyPr/>
          <a:lstStyle/>
          <a:p>
            <a:fld id="{B6F15528-21DE-4FAA-801E-634DDDAF4B2B}" type="slidenum">
              <a:rPr lang="ar-SA" smtClean="0"/>
              <a:t>17</a:t>
            </a:fld>
            <a:endParaRPr lang="ar-SA"/>
          </a:p>
        </p:txBody>
      </p:sp>
    </p:spTree>
    <p:extLst>
      <p:ext uri="{BB962C8B-B14F-4D97-AF65-F5344CB8AC3E}">
        <p14:creationId xmlns:p14="http://schemas.microsoft.com/office/powerpoint/2010/main" val="1419545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 y="79248"/>
            <a:ext cx="8229600" cy="1066800"/>
          </a:xfrm>
        </p:spPr>
        <p:txBody>
          <a:bodyPr>
            <a:normAutofit fontScale="90000"/>
          </a:bodyPr>
          <a:lstStyle/>
          <a:p>
            <a:r>
              <a:rPr lang="en-US" dirty="0" smtClean="0"/>
              <a:t>ECG waves, segments  and intervals</a:t>
            </a:r>
            <a:endParaRPr lang="ar-SA" dirty="0"/>
          </a:p>
        </p:txBody>
      </p:sp>
      <p:pic>
        <p:nvPicPr>
          <p:cNvPr id="4098" name="Picture 2"/>
          <p:cNvPicPr>
            <a:picLocks noGrp="1" noChangeAspect="1" noChangeArrowheads="1"/>
          </p:cNvPicPr>
          <p:nvPr>
            <p:ph idx="1"/>
          </p:nvPr>
        </p:nvPicPr>
        <p:blipFill>
          <a:blip r:embed="rId3" cstate="print"/>
          <a:srcRect l="8150" t="20228" r="37885" b="24357"/>
          <a:stretch>
            <a:fillRect/>
          </a:stretch>
        </p:blipFill>
        <p:spPr bwMode="auto">
          <a:xfrm>
            <a:off x="5744880" y="1636072"/>
            <a:ext cx="3387227" cy="2173928"/>
          </a:xfrm>
          <a:prstGeom prst="rect">
            <a:avLst/>
          </a:prstGeom>
          <a:noFill/>
          <a:ln w="9525">
            <a:noFill/>
            <a:miter lim="800000"/>
            <a:headEnd/>
            <a:tailEnd/>
          </a:ln>
        </p:spPr>
      </p:pic>
      <p:sp>
        <p:nvSpPr>
          <p:cNvPr id="5" name="عنصر نائب للتاريخ 4"/>
          <p:cNvSpPr>
            <a:spLocks noGrp="1"/>
          </p:cNvSpPr>
          <p:nvPr>
            <p:ph type="dt" sz="half" idx="10"/>
          </p:nvPr>
        </p:nvSpPr>
        <p:spPr/>
        <p:txBody>
          <a:bodyPr/>
          <a:lstStyle/>
          <a:p>
            <a:fld id="{864F57B4-3C54-481D-9B7E-65D302F2B615}"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18</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
        <p:nvSpPr>
          <p:cNvPr id="3" name="مستطيل 2"/>
          <p:cNvSpPr/>
          <p:nvPr/>
        </p:nvSpPr>
        <p:spPr>
          <a:xfrm>
            <a:off x="5943600" y="3922072"/>
            <a:ext cx="2895600" cy="1384995"/>
          </a:xfrm>
          <a:prstGeom prst="rect">
            <a:avLst/>
          </a:prstGeom>
        </p:spPr>
        <p:txBody>
          <a:bodyPr wrap="square">
            <a:spAutoFit/>
          </a:bodyPr>
          <a:lstStyle/>
          <a:p>
            <a:pPr algn="l" rtl="0"/>
            <a:r>
              <a:rPr lang="en-US" sz="1200" b="1" dirty="0">
                <a:solidFill>
                  <a:srgbClr val="FF0000"/>
                </a:solidFill>
              </a:rPr>
              <a:t> </a:t>
            </a:r>
            <a:r>
              <a:rPr lang="en-US" sz="1200" b="1" i="1" dirty="0" smtClean="0">
                <a:solidFill>
                  <a:srgbClr val="FF0000"/>
                </a:solidFill>
              </a:rPr>
              <a:t>Segment</a:t>
            </a:r>
            <a:r>
              <a:rPr lang="en-US" sz="1200" b="1" dirty="0">
                <a:solidFill>
                  <a:srgbClr val="FF0000"/>
                </a:solidFill>
              </a:rPr>
              <a:t> </a:t>
            </a:r>
            <a:r>
              <a:rPr lang="en-US" sz="1200" b="1" dirty="0" smtClean="0">
                <a:solidFill>
                  <a:srgbClr val="FF0000"/>
                </a:solidFill>
              </a:rPr>
              <a:t>is</a:t>
            </a:r>
            <a:r>
              <a:rPr lang="en-US" sz="1200" b="1" dirty="0">
                <a:solidFill>
                  <a:srgbClr val="FF0000"/>
                </a:solidFill>
              </a:rPr>
              <a:t> </a:t>
            </a:r>
            <a:r>
              <a:rPr lang="en-US" sz="1200" b="1" i="1" dirty="0">
                <a:solidFill>
                  <a:srgbClr val="FF0000"/>
                </a:solidFill>
              </a:rPr>
              <a:t>the region between two </a:t>
            </a:r>
            <a:r>
              <a:rPr lang="en-US" sz="1200" b="1" i="1" dirty="0" smtClean="0">
                <a:solidFill>
                  <a:srgbClr val="FF0000"/>
                </a:solidFill>
              </a:rPr>
              <a:t>waves (</a:t>
            </a:r>
            <a:r>
              <a:rPr lang="en-US" sz="1200" b="1" dirty="0"/>
              <a:t>elevation or depression or </a:t>
            </a:r>
            <a:r>
              <a:rPr lang="en-US" sz="1200" b="1" dirty="0" smtClean="0"/>
              <a:t>progression)</a:t>
            </a:r>
          </a:p>
          <a:p>
            <a:pPr algn="l" rtl="0"/>
            <a:endParaRPr lang="en-US" sz="1200" b="1" dirty="0"/>
          </a:p>
          <a:p>
            <a:pPr algn="l" rtl="0"/>
            <a:r>
              <a:rPr lang="en-US" sz="1200" b="1" i="1" dirty="0" smtClean="0">
                <a:solidFill>
                  <a:srgbClr val="FF0000"/>
                </a:solidFill>
              </a:rPr>
              <a:t>Interval is </a:t>
            </a:r>
            <a:r>
              <a:rPr lang="en-US" sz="1200" b="1" i="1" dirty="0">
                <a:solidFill>
                  <a:srgbClr val="FF0000"/>
                </a:solidFill>
              </a:rPr>
              <a:t>a duration of time that includes one segment and one or more waves. </a:t>
            </a:r>
            <a:endParaRPr lang="ar-SA" sz="1200" b="1" i="1" dirty="0">
              <a:solidFill>
                <a:srgbClr val="FF0000"/>
              </a:solidFill>
            </a:endParaRPr>
          </a:p>
        </p:txBody>
      </p:sp>
      <p:sp>
        <p:nvSpPr>
          <p:cNvPr id="4" name="مربع نص 3"/>
          <p:cNvSpPr txBox="1"/>
          <p:nvPr/>
        </p:nvSpPr>
        <p:spPr>
          <a:xfrm>
            <a:off x="228600" y="1069848"/>
            <a:ext cx="5516280" cy="5909310"/>
          </a:xfrm>
          <a:prstGeom prst="rect">
            <a:avLst/>
          </a:prstGeom>
          <a:noFill/>
        </p:spPr>
        <p:txBody>
          <a:bodyPr wrap="square" rtlCol="1">
            <a:spAutoFit/>
          </a:bodyPr>
          <a:lstStyle/>
          <a:p>
            <a:pPr algn="l" rtl="0" fontAlgn="base"/>
            <a:r>
              <a:rPr lang="en-US" sz="1400" dirty="0">
                <a:solidFill>
                  <a:srgbClr val="FF0000"/>
                </a:solidFill>
              </a:rPr>
              <a:t>P wave = Atrial depolarization. </a:t>
            </a:r>
          </a:p>
          <a:p>
            <a:pPr algn="l" rtl="0" fontAlgn="base"/>
            <a:r>
              <a:rPr lang="en-US" sz="1400" dirty="0">
                <a:solidFill>
                  <a:srgbClr val="00B0F0"/>
                </a:solidFill>
              </a:rPr>
              <a:t>PR segment = depolarization of the AV node.   It’s a flat line because the wave is not strong enough to be recorded on the voltmeter.</a:t>
            </a:r>
          </a:p>
          <a:p>
            <a:pPr algn="l" rtl="0" fontAlgn="base"/>
            <a:r>
              <a:rPr lang="en-US" sz="1400" dirty="0">
                <a:solidFill>
                  <a:srgbClr val="00B050"/>
                </a:solidFill>
              </a:rPr>
              <a:t>PR interval = Wave goes over the atrium and through the AV node and ends just before it activates the ventricles to depolarize.</a:t>
            </a:r>
          </a:p>
          <a:p>
            <a:pPr algn="l" rtl="0" fontAlgn="base"/>
            <a:r>
              <a:rPr lang="en-US" sz="1400" dirty="0">
                <a:solidFill>
                  <a:srgbClr val="FF0000"/>
                </a:solidFill>
              </a:rPr>
              <a:t>Q wave = Ventricular Septal Depolarization</a:t>
            </a:r>
          </a:p>
          <a:p>
            <a:pPr algn="l" rtl="0" fontAlgn="base"/>
            <a:r>
              <a:rPr lang="en-US" sz="1400" dirty="0">
                <a:solidFill>
                  <a:srgbClr val="FF0000"/>
                </a:solidFill>
              </a:rPr>
              <a:t>R wave = </a:t>
            </a:r>
            <a:r>
              <a:rPr lang="en-US" sz="1400" dirty="0" smtClean="0">
                <a:solidFill>
                  <a:srgbClr val="FF0000"/>
                </a:solidFill>
              </a:rPr>
              <a:t>major ventricular </a:t>
            </a:r>
            <a:r>
              <a:rPr lang="en-US" sz="1400" dirty="0">
                <a:solidFill>
                  <a:srgbClr val="FF0000"/>
                </a:solidFill>
              </a:rPr>
              <a:t>muscle depolarization. </a:t>
            </a:r>
            <a:endParaRPr lang="en-US" sz="1400" dirty="0" smtClean="0">
              <a:solidFill>
                <a:srgbClr val="FF0000"/>
              </a:solidFill>
            </a:endParaRPr>
          </a:p>
          <a:p>
            <a:pPr algn="l" rtl="0" fontAlgn="base"/>
            <a:r>
              <a:rPr lang="en-US" sz="1400" dirty="0" smtClean="0">
                <a:solidFill>
                  <a:srgbClr val="FF0000"/>
                </a:solidFill>
              </a:rPr>
              <a:t>S </a:t>
            </a:r>
            <a:r>
              <a:rPr lang="en-US" sz="1400" dirty="0">
                <a:solidFill>
                  <a:srgbClr val="FF0000"/>
                </a:solidFill>
              </a:rPr>
              <a:t>Wave = Basal Ventricular </a:t>
            </a:r>
            <a:r>
              <a:rPr lang="en-US" sz="1400" dirty="0" smtClean="0">
                <a:solidFill>
                  <a:srgbClr val="FF0000"/>
                </a:solidFill>
              </a:rPr>
              <a:t>depolarization.</a:t>
            </a:r>
          </a:p>
          <a:p>
            <a:pPr algn="l" rtl="0" fontAlgn="base"/>
            <a:r>
              <a:rPr lang="en-US" sz="1400" b="1" dirty="0"/>
              <a:t>The beginning of the QRS complex is the start of ventricular systole and that goes until the end of the T wave. Ventricular diastole starts when the T wave ends.</a:t>
            </a:r>
            <a:r>
              <a:rPr lang="en-US" sz="1400" b="1" dirty="0" smtClean="0">
                <a:solidFill>
                  <a:srgbClr val="FF0000"/>
                </a:solidFill>
              </a:rPr>
              <a:t> </a:t>
            </a:r>
          </a:p>
          <a:p>
            <a:pPr algn="l" rtl="0" fontAlgn="base"/>
            <a:r>
              <a:rPr lang="en-US" sz="1400" dirty="0" smtClean="0">
                <a:solidFill>
                  <a:srgbClr val="00B0F0"/>
                </a:solidFill>
              </a:rPr>
              <a:t>ST </a:t>
            </a:r>
            <a:r>
              <a:rPr lang="en-US" sz="1400" dirty="0">
                <a:solidFill>
                  <a:srgbClr val="00B0F0"/>
                </a:solidFill>
              </a:rPr>
              <a:t>segment = During the ST segment, all </a:t>
            </a:r>
            <a:r>
              <a:rPr lang="en-US" sz="1400" dirty="0" smtClean="0">
                <a:solidFill>
                  <a:srgbClr val="00B0F0"/>
                </a:solidFill>
              </a:rPr>
              <a:t>the ventricular </a:t>
            </a:r>
            <a:r>
              <a:rPr lang="en-US" sz="1400" dirty="0">
                <a:solidFill>
                  <a:srgbClr val="00B0F0"/>
                </a:solidFill>
              </a:rPr>
              <a:t>myocardium is depolarized. All have positive charges. So there is </a:t>
            </a:r>
            <a:r>
              <a:rPr lang="en-US" sz="1400" dirty="0" smtClean="0">
                <a:solidFill>
                  <a:srgbClr val="00B0F0"/>
                </a:solidFill>
              </a:rPr>
              <a:t>no</a:t>
            </a:r>
            <a:r>
              <a:rPr lang="en-US" sz="1400" dirty="0">
                <a:solidFill>
                  <a:srgbClr val="00B0F0"/>
                </a:solidFill>
              </a:rPr>
              <a:t> potential difference to be recorded by the voltmeter (ECG machine). So </a:t>
            </a:r>
            <a:r>
              <a:rPr lang="en-US" sz="1400" dirty="0" smtClean="0">
                <a:solidFill>
                  <a:srgbClr val="00B0F0"/>
                </a:solidFill>
              </a:rPr>
              <a:t>there is a </a:t>
            </a:r>
            <a:r>
              <a:rPr lang="en-US" sz="1400" dirty="0">
                <a:solidFill>
                  <a:srgbClr val="00B0F0"/>
                </a:solidFill>
              </a:rPr>
              <a:t>flat line</a:t>
            </a:r>
            <a:r>
              <a:rPr lang="en-US" sz="1400" dirty="0" smtClean="0">
                <a:solidFill>
                  <a:srgbClr val="00B0F0"/>
                </a:solidFill>
              </a:rPr>
              <a:t>.</a:t>
            </a:r>
          </a:p>
          <a:p>
            <a:pPr algn="l" rtl="0" fontAlgn="base"/>
            <a:r>
              <a:rPr lang="en-US" sz="1400" dirty="0" smtClean="0">
                <a:solidFill>
                  <a:srgbClr val="00B050"/>
                </a:solidFill>
              </a:rPr>
              <a:t>ST interval=</a:t>
            </a:r>
            <a:r>
              <a:rPr lang="en-US" sz="1400" dirty="0">
                <a:solidFill>
                  <a:srgbClr val="00B050"/>
                </a:solidFill>
              </a:rPr>
              <a:t>the initial, slow phase of ventricular </a:t>
            </a:r>
            <a:r>
              <a:rPr lang="en-US" sz="1400" dirty="0" smtClean="0">
                <a:solidFill>
                  <a:srgbClr val="00B050"/>
                </a:solidFill>
              </a:rPr>
              <a:t>repolarization</a:t>
            </a:r>
          </a:p>
          <a:p>
            <a:pPr algn="l" rtl="0" fontAlgn="base"/>
            <a:r>
              <a:rPr lang="en-US" sz="1400" dirty="0" smtClean="0">
                <a:solidFill>
                  <a:srgbClr val="00B050"/>
                </a:solidFill>
              </a:rPr>
              <a:t>T-P interval= </a:t>
            </a:r>
            <a:r>
              <a:rPr lang="en-US" sz="1400" dirty="0">
                <a:solidFill>
                  <a:srgbClr val="00B050"/>
                </a:solidFill>
              </a:rPr>
              <a:t>It represents the time when the heart muscle cells are electrically silent</a:t>
            </a:r>
          </a:p>
          <a:p>
            <a:pPr algn="l" rtl="0" fontAlgn="base"/>
            <a:r>
              <a:rPr lang="en-US" sz="1400" dirty="0">
                <a:solidFill>
                  <a:srgbClr val="FF0000"/>
                </a:solidFill>
              </a:rPr>
              <a:t>T </a:t>
            </a:r>
            <a:r>
              <a:rPr lang="en-US" sz="1400" dirty="0" smtClean="0">
                <a:solidFill>
                  <a:srgbClr val="FF0000"/>
                </a:solidFill>
              </a:rPr>
              <a:t>wave= ventricular </a:t>
            </a:r>
            <a:r>
              <a:rPr lang="en-US" sz="1400" dirty="0">
                <a:solidFill>
                  <a:srgbClr val="FF0000"/>
                </a:solidFill>
              </a:rPr>
              <a:t>repolarization.</a:t>
            </a:r>
          </a:p>
          <a:p>
            <a:pPr algn="l" rtl="0" fontAlgn="base"/>
            <a:r>
              <a:rPr lang="en-US" sz="1400" dirty="0" smtClean="0">
                <a:solidFill>
                  <a:srgbClr val="00B050"/>
                </a:solidFill>
              </a:rPr>
              <a:t>QT </a:t>
            </a:r>
            <a:r>
              <a:rPr lang="en-US" sz="1400" dirty="0">
                <a:solidFill>
                  <a:srgbClr val="00B050"/>
                </a:solidFill>
              </a:rPr>
              <a:t>interval = Important because it captures the beginning of ventricular depolarization through the plateau phase to the ventricular repolarization. It covers the entire ventricular activity. </a:t>
            </a:r>
            <a:r>
              <a:rPr lang="en-US" sz="1400" dirty="0" smtClean="0">
                <a:solidFill>
                  <a:srgbClr val="00B050"/>
                </a:solidFill>
              </a:rPr>
              <a:t>R-R </a:t>
            </a:r>
            <a:r>
              <a:rPr lang="en-US" sz="1400" dirty="0">
                <a:solidFill>
                  <a:srgbClr val="00B050"/>
                </a:solidFill>
              </a:rPr>
              <a:t>interval</a:t>
            </a:r>
            <a:r>
              <a:rPr lang="en-US" sz="1400" dirty="0" smtClean="0">
                <a:solidFill>
                  <a:srgbClr val="00B050"/>
                </a:solidFill>
              </a:rPr>
              <a:t>=</a:t>
            </a:r>
            <a:r>
              <a:rPr lang="en-US" sz="1400" b="1" dirty="0"/>
              <a:t> </a:t>
            </a:r>
            <a:r>
              <a:rPr lang="en-US" sz="1400" dirty="0">
                <a:solidFill>
                  <a:srgbClr val="00B050"/>
                </a:solidFill>
              </a:rPr>
              <a:t>the duration between each cardiac cycle</a:t>
            </a:r>
          </a:p>
          <a:p>
            <a:pPr algn="l" rtl="0" fontAlgn="base"/>
            <a:r>
              <a:rPr lang="en-US" sz="1400" dirty="0">
                <a:solidFill>
                  <a:srgbClr val="FF0000"/>
                </a:solidFill>
              </a:rPr>
              <a:t>U </a:t>
            </a:r>
            <a:r>
              <a:rPr lang="en-US" sz="1400" dirty="0" smtClean="0">
                <a:solidFill>
                  <a:srgbClr val="FF0000"/>
                </a:solidFill>
              </a:rPr>
              <a:t>wave</a:t>
            </a:r>
            <a:r>
              <a:rPr lang="en-US" sz="1400" dirty="0">
                <a:solidFill>
                  <a:srgbClr val="FF0000"/>
                </a:solidFill>
              </a:rPr>
              <a:t>=</a:t>
            </a:r>
            <a:r>
              <a:rPr lang="en-US" sz="1400" dirty="0" smtClean="0">
                <a:solidFill>
                  <a:srgbClr val="FF0000"/>
                </a:solidFill>
              </a:rPr>
              <a:t> Sometimes the electrical activity of the ventricular </a:t>
            </a:r>
            <a:r>
              <a:rPr lang="en-US" sz="1400" dirty="0">
                <a:solidFill>
                  <a:srgbClr val="FF0000"/>
                </a:solidFill>
              </a:rPr>
              <a:t>papillary muscle is out of phase with the rest of the </a:t>
            </a:r>
            <a:r>
              <a:rPr lang="en-US" sz="1400" dirty="0" smtClean="0">
                <a:solidFill>
                  <a:srgbClr val="FF0000"/>
                </a:solidFill>
              </a:rPr>
              <a:t>ventricles and will record as a “U” wave that shows after the T wave.</a:t>
            </a:r>
          </a:p>
          <a:p>
            <a:pPr algn="l" rtl="0"/>
            <a:endParaRPr lang="ar-SA" sz="1400" dirty="0"/>
          </a:p>
        </p:txBody>
      </p:sp>
    </p:spTree>
    <p:extLst>
      <p:ext uri="{BB962C8B-B14F-4D97-AF65-F5344CB8AC3E}">
        <p14:creationId xmlns:p14="http://schemas.microsoft.com/office/powerpoint/2010/main" val="221888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randombar(horizontal)">
                                      <p:cBhvr>
                                        <p:cTn id="52" dur="500"/>
                                        <p:tgtEl>
                                          <p:spTgt spid="4">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Effect transition="in" filter="randombar(horizontal)">
                                      <p:cBhvr>
                                        <p:cTn id="57" dur="500"/>
                                        <p:tgtEl>
                                          <p:spTgt spid="4">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randombar(horizontal)">
                                      <p:cBhvr>
                                        <p:cTn id="62" dur="5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randombar(horizontal)">
                                      <p:cBhvr>
                                        <p:cTn id="67" dur="500"/>
                                        <p:tgtEl>
                                          <p:spTgt spid="4">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4">
                                            <p:txEl>
                                              <p:pRg st="12" end="12"/>
                                            </p:txEl>
                                          </p:spTgt>
                                        </p:tgtEl>
                                        <p:attrNameLst>
                                          <p:attrName>style.visibility</p:attrName>
                                        </p:attrNameLst>
                                      </p:cBhvr>
                                      <p:to>
                                        <p:strVal val="visible"/>
                                      </p:to>
                                    </p:set>
                                    <p:animEffect transition="in" filter="randombar(horizontal)">
                                      <p:cBhvr>
                                        <p:cTn id="7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تاريخ 3"/>
          <p:cNvSpPr>
            <a:spLocks noGrp="1"/>
          </p:cNvSpPr>
          <p:nvPr>
            <p:ph type="dt" sz="half" idx="10"/>
          </p:nvPr>
        </p:nvSpPr>
        <p:spPr/>
        <p:txBody>
          <a:bodyPr/>
          <a:lstStyle/>
          <a:p>
            <a:fld id="{A5C2EA99-836C-49DD-B706-D648E04DDBD9}"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19</a:t>
            </a:fld>
            <a:endParaRPr lang="ar-SA" dirty="0"/>
          </a:p>
        </p:txBody>
      </p:sp>
      <p:pic>
        <p:nvPicPr>
          <p:cNvPr id="7" name="Picture 2"/>
          <p:cNvPicPr>
            <a:picLocks noGrp="1" noChangeAspect="1" noChangeArrowheads="1"/>
          </p:cNvPicPr>
          <p:nvPr>
            <p:ph idx="1"/>
          </p:nvPr>
        </p:nvPicPr>
        <p:blipFill>
          <a:blip r:embed="rId3" cstate="print"/>
          <a:srcRect l="8150" t="20228" r="37885" b="24357"/>
          <a:stretch>
            <a:fillRect/>
          </a:stretch>
        </p:blipFill>
        <p:spPr bwMode="auto">
          <a:xfrm>
            <a:off x="226557" y="457201"/>
            <a:ext cx="8548544" cy="5486399"/>
          </a:xfrm>
          <a:prstGeom prst="rect">
            <a:avLst/>
          </a:prstGeom>
          <a:noFill/>
          <a:ln w="9525">
            <a:noFill/>
            <a:miter lim="800000"/>
            <a:headEnd/>
            <a:tailEnd/>
          </a:ln>
        </p:spPr>
      </p:pic>
      <p:grpSp>
        <p:nvGrpSpPr>
          <p:cNvPr id="16" name="مجموعة 15"/>
          <p:cNvGrpSpPr/>
          <p:nvPr/>
        </p:nvGrpSpPr>
        <p:grpSpPr>
          <a:xfrm>
            <a:off x="1578962" y="762000"/>
            <a:ext cx="5909559" cy="4874315"/>
            <a:chOff x="1578962" y="762000"/>
            <a:chExt cx="5909559" cy="4874315"/>
          </a:xfrm>
        </p:grpSpPr>
        <p:sp>
          <p:nvSpPr>
            <p:cNvPr id="8" name="مربع نص 7"/>
            <p:cNvSpPr txBox="1"/>
            <p:nvPr/>
          </p:nvSpPr>
          <p:spPr>
            <a:xfrm>
              <a:off x="2438400" y="5105400"/>
              <a:ext cx="1143000" cy="530915"/>
            </a:xfrm>
            <a:prstGeom prst="rect">
              <a:avLst/>
            </a:prstGeom>
            <a:noFill/>
          </p:spPr>
          <p:txBody>
            <a:bodyPr wrap="square" rtlCol="1">
              <a:spAutoFit/>
            </a:bodyPr>
            <a:lstStyle/>
            <a:p>
              <a:pPr algn="l" rtl="0"/>
              <a:r>
                <a:rPr lang="en-US" sz="1050" b="1" dirty="0" smtClean="0">
                  <a:solidFill>
                    <a:srgbClr val="FF0000"/>
                  </a:solidFill>
                </a:rPr>
                <a:t>0.08-1.00</a:t>
              </a:r>
              <a:endParaRPr lang="ar-SA" sz="1050" b="1" dirty="0">
                <a:solidFill>
                  <a:srgbClr val="FF0000"/>
                </a:solidFill>
              </a:endParaRPr>
            </a:p>
            <a:p>
              <a:endParaRPr lang="ar-SA" dirty="0"/>
            </a:p>
          </p:txBody>
        </p:sp>
        <p:sp>
          <p:nvSpPr>
            <p:cNvPr id="9" name="مستطيل 8"/>
            <p:cNvSpPr/>
            <p:nvPr/>
          </p:nvSpPr>
          <p:spPr>
            <a:xfrm>
              <a:off x="4724400" y="5105400"/>
              <a:ext cx="856325" cy="253916"/>
            </a:xfrm>
            <a:prstGeom prst="rect">
              <a:avLst/>
            </a:prstGeom>
          </p:spPr>
          <p:txBody>
            <a:bodyPr wrap="none">
              <a:spAutoFit/>
            </a:bodyPr>
            <a:lstStyle/>
            <a:p>
              <a:pPr algn="l" rtl="0"/>
              <a:r>
                <a:rPr lang="en-US" sz="1050" b="1" dirty="0">
                  <a:solidFill>
                    <a:srgbClr val="FF0000"/>
                  </a:solidFill>
                </a:rPr>
                <a:t>0.06-0.10</a:t>
              </a:r>
              <a:endParaRPr lang="ar-SA" sz="1050" b="1" dirty="0">
                <a:solidFill>
                  <a:srgbClr val="FF0000"/>
                </a:solidFill>
              </a:endParaRPr>
            </a:p>
          </p:txBody>
        </p:sp>
        <p:sp>
          <p:nvSpPr>
            <p:cNvPr id="10" name="مستطيل 9"/>
            <p:cNvSpPr/>
            <p:nvPr/>
          </p:nvSpPr>
          <p:spPr>
            <a:xfrm>
              <a:off x="3276600" y="3352800"/>
              <a:ext cx="1042273" cy="253916"/>
            </a:xfrm>
            <a:prstGeom prst="rect">
              <a:avLst/>
            </a:prstGeom>
          </p:spPr>
          <p:txBody>
            <a:bodyPr wrap="none">
              <a:spAutoFit/>
            </a:bodyPr>
            <a:lstStyle/>
            <a:p>
              <a:pPr algn="l" rtl="0"/>
              <a:r>
                <a:rPr lang="en-US" sz="1050" b="1" dirty="0" smtClean="0">
                  <a:solidFill>
                    <a:srgbClr val="FF0000"/>
                  </a:solidFill>
                </a:rPr>
                <a:t>T=0.30-0.35</a:t>
              </a:r>
              <a:endParaRPr lang="ar-SA" sz="1050" b="1" dirty="0">
                <a:solidFill>
                  <a:srgbClr val="FF0000"/>
                </a:solidFill>
              </a:endParaRPr>
            </a:p>
          </p:txBody>
        </p:sp>
        <p:sp>
          <p:nvSpPr>
            <p:cNvPr id="11" name="مستطيل 10"/>
            <p:cNvSpPr/>
            <p:nvPr/>
          </p:nvSpPr>
          <p:spPr>
            <a:xfrm>
              <a:off x="1578962" y="1828800"/>
              <a:ext cx="845103" cy="253916"/>
            </a:xfrm>
            <a:prstGeom prst="rect">
              <a:avLst/>
            </a:prstGeom>
          </p:spPr>
          <p:txBody>
            <a:bodyPr wrap="none">
              <a:spAutoFit/>
            </a:bodyPr>
            <a:lstStyle/>
            <a:p>
              <a:pPr algn="l" rtl="0"/>
              <a:r>
                <a:rPr lang="en-US" sz="1050" b="1" dirty="0">
                  <a:solidFill>
                    <a:srgbClr val="FF0000"/>
                  </a:solidFill>
                </a:rPr>
                <a:t>0.12-0.20</a:t>
              </a:r>
              <a:endParaRPr lang="ar-SA" sz="1050" b="1" dirty="0">
                <a:solidFill>
                  <a:srgbClr val="FF0000"/>
                </a:solidFill>
              </a:endParaRPr>
            </a:p>
          </p:txBody>
        </p:sp>
        <p:sp>
          <p:nvSpPr>
            <p:cNvPr id="12" name="مستطيل 11"/>
            <p:cNvSpPr/>
            <p:nvPr/>
          </p:nvSpPr>
          <p:spPr>
            <a:xfrm>
              <a:off x="6641814" y="1828800"/>
              <a:ext cx="846707" cy="253916"/>
            </a:xfrm>
            <a:prstGeom prst="rect">
              <a:avLst/>
            </a:prstGeom>
          </p:spPr>
          <p:txBody>
            <a:bodyPr wrap="none">
              <a:spAutoFit/>
            </a:bodyPr>
            <a:lstStyle/>
            <a:p>
              <a:pPr algn="l" rtl="0"/>
              <a:r>
                <a:rPr lang="en-US" sz="1050" b="1" dirty="0">
                  <a:solidFill>
                    <a:srgbClr val="FF0000"/>
                  </a:solidFill>
                </a:rPr>
                <a:t>0.35-0.45</a:t>
              </a:r>
              <a:endParaRPr lang="ar-SA" sz="1050" b="1" dirty="0">
                <a:solidFill>
                  <a:srgbClr val="FF0000"/>
                </a:solidFill>
              </a:endParaRPr>
            </a:p>
          </p:txBody>
        </p:sp>
        <p:sp>
          <p:nvSpPr>
            <p:cNvPr id="14" name="مستطيل 13"/>
            <p:cNvSpPr/>
            <p:nvPr/>
          </p:nvSpPr>
          <p:spPr>
            <a:xfrm>
              <a:off x="4132925" y="762000"/>
              <a:ext cx="752129" cy="253916"/>
            </a:xfrm>
            <a:prstGeom prst="rect">
              <a:avLst/>
            </a:prstGeom>
          </p:spPr>
          <p:txBody>
            <a:bodyPr wrap="none">
              <a:spAutoFit/>
            </a:bodyPr>
            <a:lstStyle/>
            <a:p>
              <a:pPr algn="l" rtl="0"/>
              <a:r>
                <a:rPr lang="en-US" sz="1050" b="1" dirty="0">
                  <a:solidFill>
                    <a:srgbClr val="FF0000"/>
                  </a:solidFill>
                </a:rPr>
                <a:t>0.6-1.20</a:t>
              </a:r>
              <a:endParaRPr lang="ar-SA" sz="1050" b="1" dirty="0">
                <a:solidFill>
                  <a:srgbClr val="FF0000"/>
                </a:solidFill>
              </a:endParaRPr>
            </a:p>
          </p:txBody>
        </p:sp>
        <p:sp>
          <p:nvSpPr>
            <p:cNvPr id="15" name="مستطيل 14"/>
            <p:cNvSpPr/>
            <p:nvPr/>
          </p:nvSpPr>
          <p:spPr>
            <a:xfrm>
              <a:off x="2667000" y="1488258"/>
              <a:ext cx="4572000" cy="276999"/>
            </a:xfrm>
            <a:prstGeom prst="rect">
              <a:avLst/>
            </a:prstGeom>
          </p:spPr>
          <p:txBody>
            <a:bodyPr>
              <a:spAutoFit/>
            </a:bodyPr>
            <a:lstStyle/>
            <a:p>
              <a:pPr algn="l" rtl="0"/>
              <a:r>
                <a:rPr lang="en-US" sz="1200" dirty="0" smtClean="0">
                  <a:solidFill>
                    <a:srgbClr val="FF0000"/>
                  </a:solidFill>
                </a:rPr>
                <a:t>duration </a:t>
              </a:r>
              <a:r>
                <a:rPr lang="en-US" sz="1200" dirty="0">
                  <a:solidFill>
                    <a:srgbClr val="FF0000"/>
                  </a:solidFill>
                </a:rPr>
                <a:t>of the R-R interval depends on the </a:t>
              </a:r>
              <a:r>
                <a:rPr lang="en-US" sz="1200" dirty="0">
                  <a:solidFill>
                    <a:srgbClr val="FF0000"/>
                  </a:solidFill>
                  <a:hlinkClick r:id="rId4" tooltip="How to Determine Heart Rate"/>
                </a:rPr>
                <a:t>heart rate</a:t>
              </a:r>
              <a:endParaRPr lang="ar-SA" sz="1200" dirty="0">
                <a:solidFill>
                  <a:srgbClr val="FF0000"/>
                </a:solidFill>
              </a:endParaRPr>
            </a:p>
          </p:txBody>
        </p:sp>
      </p:grpSp>
      <p:sp>
        <p:nvSpPr>
          <p:cNvPr id="17" name="مستطيل 16"/>
          <p:cNvSpPr/>
          <p:nvPr/>
        </p:nvSpPr>
        <p:spPr>
          <a:xfrm>
            <a:off x="3053622" y="1867696"/>
            <a:ext cx="744114" cy="253916"/>
          </a:xfrm>
          <a:prstGeom prst="rect">
            <a:avLst/>
          </a:prstGeom>
        </p:spPr>
        <p:txBody>
          <a:bodyPr wrap="none">
            <a:spAutoFit/>
          </a:bodyPr>
          <a:lstStyle/>
          <a:p>
            <a:pPr algn="l" rtl="0"/>
            <a:r>
              <a:rPr lang="en-US" sz="1050" b="1" dirty="0" smtClean="0">
                <a:solidFill>
                  <a:srgbClr val="FF0000"/>
                </a:solidFill>
              </a:rPr>
              <a:t>QT-QRS</a:t>
            </a:r>
            <a:endParaRPr lang="ar-SA" sz="1050" b="1" dirty="0">
              <a:solidFill>
                <a:srgbClr val="FF0000"/>
              </a:solidFill>
            </a:endParaRPr>
          </a:p>
        </p:txBody>
      </p:sp>
      <p:sp>
        <p:nvSpPr>
          <p:cNvPr id="18" name="مربع نص 17"/>
          <p:cNvSpPr txBox="1"/>
          <p:nvPr/>
        </p:nvSpPr>
        <p:spPr>
          <a:xfrm>
            <a:off x="609600" y="5912577"/>
            <a:ext cx="3124200" cy="369332"/>
          </a:xfrm>
          <a:prstGeom prst="rect">
            <a:avLst/>
          </a:prstGeom>
          <a:noFill/>
        </p:spPr>
        <p:txBody>
          <a:bodyPr wrap="square" rtlCol="1">
            <a:spAutoFit/>
          </a:bodyPr>
          <a:lstStyle/>
          <a:p>
            <a:pPr algn="l" rtl="0"/>
            <a:r>
              <a:rPr lang="en-US" dirty="0" smtClean="0">
                <a:solidFill>
                  <a:srgbClr val="FF0000"/>
                </a:solidFill>
              </a:rPr>
              <a:t>Duration in seconds </a:t>
            </a:r>
            <a:endParaRPr lang="ar-SA" dirty="0">
              <a:solidFill>
                <a:srgbClr val="FF0000"/>
              </a:solidFill>
            </a:endParaRPr>
          </a:p>
        </p:txBody>
      </p:sp>
    </p:spTree>
    <p:extLst>
      <p:ext uri="{BB962C8B-B14F-4D97-AF65-F5344CB8AC3E}">
        <p14:creationId xmlns:p14="http://schemas.microsoft.com/office/powerpoint/2010/main" val="426957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Objectives </a:t>
            </a:r>
            <a:endParaRPr lang="ar-SA" dirty="0"/>
          </a:p>
        </p:txBody>
      </p:sp>
      <p:sp>
        <p:nvSpPr>
          <p:cNvPr id="3" name="عنصر نائب للمحتوى 2"/>
          <p:cNvSpPr>
            <a:spLocks noGrp="1"/>
          </p:cNvSpPr>
          <p:nvPr>
            <p:ph idx="1"/>
          </p:nvPr>
        </p:nvSpPr>
        <p:spPr/>
        <p:txBody>
          <a:bodyPr>
            <a:normAutofit/>
          </a:bodyPr>
          <a:lstStyle/>
          <a:p>
            <a:pPr marL="354965" indent="-342900">
              <a:buSzPct val="100000"/>
              <a:tabLst>
                <a:tab pos="355600" algn="l"/>
              </a:tabLst>
            </a:pPr>
            <a:r>
              <a:rPr lang="en-US" sz="2400" dirty="0" smtClean="0"/>
              <a:t>Define ECG &amp; list uses of ECG</a:t>
            </a:r>
          </a:p>
          <a:p>
            <a:pPr marL="354965" indent="-342900">
              <a:spcBef>
                <a:spcPts val="600"/>
              </a:spcBef>
              <a:buSzPct val="100000"/>
              <a:tabLst>
                <a:tab pos="355600" algn="l"/>
              </a:tabLst>
            </a:pPr>
            <a:r>
              <a:rPr lang="en-US" sz="2400" dirty="0" smtClean="0"/>
              <a:t>Understand </a:t>
            </a:r>
            <a:r>
              <a:rPr lang="en-US" sz="2400" dirty="0"/>
              <a:t>basic ECG principles</a:t>
            </a:r>
          </a:p>
          <a:p>
            <a:pPr marL="354965" indent="-342900">
              <a:spcBef>
                <a:spcPts val="600"/>
              </a:spcBef>
              <a:buSzPct val="100000"/>
              <a:tabLst>
                <a:tab pos="355600" algn="l"/>
              </a:tabLst>
            </a:pPr>
            <a:r>
              <a:rPr lang="en-US" sz="2400" dirty="0"/>
              <a:t>Describe ECG leads and Einthoven’s triangle</a:t>
            </a:r>
          </a:p>
          <a:p>
            <a:pPr marL="354965" marR="194310" indent="-342900">
              <a:spcBef>
                <a:spcPts val="600"/>
              </a:spcBef>
              <a:buSzPct val="100000"/>
              <a:tabLst>
                <a:tab pos="355600" algn="l"/>
              </a:tabLst>
            </a:pPr>
            <a:r>
              <a:rPr lang="en-US" sz="2400" dirty="0" smtClean="0"/>
              <a:t>Recognize ECG waves, Intervals and, segments </a:t>
            </a:r>
          </a:p>
          <a:p>
            <a:pPr marL="354965" marR="194310" indent="-342900">
              <a:spcBef>
                <a:spcPts val="600"/>
              </a:spcBef>
              <a:buSzPct val="100000"/>
              <a:tabLst>
                <a:tab pos="355600" algn="l"/>
              </a:tabLst>
            </a:pPr>
            <a:r>
              <a:rPr lang="en-US" sz="2400" dirty="0" smtClean="0"/>
              <a:t>Determine </a:t>
            </a:r>
            <a:r>
              <a:rPr lang="en-US" sz="2400" dirty="0"/>
              <a:t>rate and normal heart rhythm</a:t>
            </a:r>
          </a:p>
          <a:p>
            <a:pPr marL="354965" marR="20320" indent="-342900">
              <a:spcBef>
                <a:spcPts val="605"/>
              </a:spcBef>
              <a:buSzPct val="100000"/>
              <a:tabLst>
                <a:tab pos="355600" algn="l"/>
              </a:tabLst>
            </a:pPr>
            <a:r>
              <a:rPr lang="en-US" sz="2400" dirty="0"/>
              <a:t>Have some idea about ECG abnormalities in common  clinical conditions</a:t>
            </a:r>
          </a:p>
        </p:txBody>
      </p:sp>
      <p:sp>
        <p:nvSpPr>
          <p:cNvPr id="4" name="عنصر نائب للتاريخ 3"/>
          <p:cNvSpPr>
            <a:spLocks noGrp="1"/>
          </p:cNvSpPr>
          <p:nvPr>
            <p:ph type="dt" sz="half" idx="10"/>
          </p:nvPr>
        </p:nvSpPr>
        <p:spPr/>
        <p:txBody>
          <a:bodyPr/>
          <a:lstStyle/>
          <a:p>
            <a:fld id="{2DEF756C-3292-4648-8080-6FE195AB0228}"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2</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50773"/>
            <a:ext cx="8229600" cy="1066800"/>
          </a:xfrm>
        </p:spPr>
        <p:txBody>
          <a:bodyPr/>
          <a:lstStyle/>
          <a:p>
            <a:r>
              <a:rPr lang="en-US" dirty="0" smtClean="0"/>
              <a:t>Abnormal p waves</a:t>
            </a:r>
            <a:endParaRPr lang="ar-SA" dirty="0"/>
          </a:p>
        </p:txBody>
      </p:sp>
      <p:sp>
        <p:nvSpPr>
          <p:cNvPr id="5" name="عنصر نائب للتاريخ 4"/>
          <p:cNvSpPr>
            <a:spLocks noGrp="1"/>
          </p:cNvSpPr>
          <p:nvPr>
            <p:ph type="dt" sz="half" idx="10"/>
          </p:nvPr>
        </p:nvSpPr>
        <p:spPr/>
        <p:txBody>
          <a:bodyPr/>
          <a:lstStyle/>
          <a:p>
            <a:fld id="{58E4D826-D4E4-4137-A8AC-8FCFE272F2C4}"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20</a:t>
            </a:fld>
            <a:endParaRPr lang="ar-SA" dirty="0"/>
          </a:p>
        </p:txBody>
      </p:sp>
      <p:pic>
        <p:nvPicPr>
          <p:cNvPr id="11" name="عنصر نائب للمحتوى 10"/>
          <p:cNvPicPr>
            <a:picLocks noGrp="1" noChangeAspect="1"/>
          </p:cNvPicPr>
          <p:nvPr>
            <p:ph sz="half" idx="2"/>
          </p:nvPr>
        </p:nvPicPr>
        <p:blipFill rotWithShape="1">
          <a:blip r:embed="rId2"/>
          <a:srcRect l="32889" t="28378" r="34046" b="53134"/>
          <a:stretch/>
        </p:blipFill>
        <p:spPr>
          <a:xfrm>
            <a:off x="4991100" y="2682823"/>
            <a:ext cx="3908418" cy="1229291"/>
          </a:xfrm>
          <a:prstGeom prst="rect">
            <a:avLst/>
          </a:prstGeom>
        </p:spPr>
      </p:pic>
      <p:pic>
        <p:nvPicPr>
          <p:cNvPr id="13" name="عنصر نائب للمحتوى 10"/>
          <p:cNvPicPr>
            <a:picLocks noGrp="1" noChangeAspect="1"/>
          </p:cNvPicPr>
          <p:nvPr>
            <p:ph sz="half" idx="2"/>
          </p:nvPr>
        </p:nvPicPr>
        <p:blipFill rotWithShape="1">
          <a:blip r:embed="rId2"/>
          <a:srcRect l="32889" t="64767" r="34046" b="18438"/>
          <a:stretch/>
        </p:blipFill>
        <p:spPr>
          <a:xfrm>
            <a:off x="4930781" y="5010150"/>
            <a:ext cx="4000500" cy="1143000"/>
          </a:xfrm>
          <a:prstGeom prst="rect">
            <a:avLst/>
          </a:prstGeom>
        </p:spPr>
      </p:pic>
      <p:sp>
        <p:nvSpPr>
          <p:cNvPr id="12" name="مستطيل 11"/>
          <p:cNvSpPr/>
          <p:nvPr/>
        </p:nvSpPr>
        <p:spPr>
          <a:xfrm>
            <a:off x="428625" y="2701873"/>
            <a:ext cx="4572000" cy="1200329"/>
          </a:xfrm>
          <a:prstGeom prst="rect">
            <a:avLst/>
          </a:prstGeom>
        </p:spPr>
        <p:txBody>
          <a:bodyPr>
            <a:spAutoFit/>
          </a:bodyPr>
          <a:lstStyle/>
          <a:p>
            <a:pPr algn="l" rtl="0"/>
            <a:r>
              <a:rPr lang="en-US" dirty="0">
                <a:solidFill>
                  <a:schemeClr val="accent2">
                    <a:lumMod val="75000"/>
                  </a:schemeClr>
                </a:solidFill>
                <a:latin typeface="Palatino Linotype" panose="02040502050505030304" pitchFamily="18" charset="0"/>
              </a:rPr>
              <a:t>1. Anything that causes the right atrium to become hypertrophied (such as tricuspid valve stenosis or pulmonary hypertension) causes the P wave to become </a:t>
            </a:r>
            <a:r>
              <a:rPr lang="en-US" dirty="0" smtClean="0">
                <a:solidFill>
                  <a:schemeClr val="accent2">
                    <a:lumMod val="75000"/>
                  </a:schemeClr>
                </a:solidFill>
                <a:latin typeface="Palatino Linotype" panose="02040502050505030304" pitchFamily="18" charset="0"/>
              </a:rPr>
              <a:t>peaked.</a:t>
            </a:r>
            <a:endParaRPr lang="ar-SA" dirty="0">
              <a:solidFill>
                <a:schemeClr val="accent2">
                  <a:lumMod val="75000"/>
                </a:schemeClr>
              </a:solidFill>
            </a:endParaRPr>
          </a:p>
        </p:txBody>
      </p:sp>
      <p:sp>
        <p:nvSpPr>
          <p:cNvPr id="14" name="مستطيل 13"/>
          <p:cNvSpPr/>
          <p:nvPr/>
        </p:nvSpPr>
        <p:spPr>
          <a:xfrm>
            <a:off x="428625" y="5029200"/>
            <a:ext cx="4572000" cy="923330"/>
          </a:xfrm>
          <a:prstGeom prst="rect">
            <a:avLst/>
          </a:prstGeom>
        </p:spPr>
        <p:txBody>
          <a:bodyPr>
            <a:spAutoFit/>
          </a:bodyPr>
          <a:lstStyle/>
          <a:p>
            <a:pPr algn="l" rtl="0"/>
            <a:r>
              <a:rPr lang="en-US" dirty="0">
                <a:solidFill>
                  <a:schemeClr val="accent2">
                    <a:lumMod val="75000"/>
                  </a:schemeClr>
                </a:solidFill>
                <a:latin typeface="Palatino Linotype" panose="02040502050505030304" pitchFamily="18" charset="0"/>
              </a:rPr>
              <a:t>2. Left atrial hypertrophy (usually due to mitral stenosis) causes a broad and bifid P </a:t>
            </a:r>
            <a:r>
              <a:rPr lang="en-US" dirty="0" smtClean="0">
                <a:solidFill>
                  <a:schemeClr val="accent2">
                    <a:lumMod val="75000"/>
                  </a:schemeClr>
                </a:solidFill>
                <a:latin typeface="Palatino Linotype" panose="02040502050505030304" pitchFamily="18" charset="0"/>
              </a:rPr>
              <a:t>wave.</a:t>
            </a:r>
            <a:endParaRPr lang="ar-SA" dirty="0">
              <a:solidFill>
                <a:schemeClr val="accent2">
                  <a:lumMod val="75000"/>
                </a:schemeClr>
              </a:solidFill>
            </a:endParaRPr>
          </a:p>
        </p:txBody>
      </p:sp>
      <p:pic>
        <p:nvPicPr>
          <p:cNvPr id="16" name="عنصر نائب للمحتوى 10"/>
          <p:cNvPicPr>
            <a:picLocks noGrp="1" noChangeAspect="1"/>
          </p:cNvPicPr>
          <p:nvPr>
            <p:ph sz="half" idx="2"/>
          </p:nvPr>
        </p:nvPicPr>
        <p:blipFill rotWithShape="1">
          <a:blip r:embed="rId2"/>
          <a:srcRect l="35592" t="65047" r="59291" b="21517"/>
          <a:stretch/>
        </p:blipFill>
        <p:spPr>
          <a:xfrm>
            <a:off x="7312306" y="3921639"/>
            <a:ext cx="1587212" cy="2344225"/>
          </a:xfrm>
          <a:prstGeom prst="rect">
            <a:avLst/>
          </a:prstGeom>
        </p:spPr>
      </p:pic>
      <p:sp>
        <p:nvSpPr>
          <p:cNvPr id="15" name="سهم للأسفل 14"/>
          <p:cNvSpPr/>
          <p:nvPr/>
        </p:nvSpPr>
        <p:spPr>
          <a:xfrm>
            <a:off x="7756518" y="4769901"/>
            <a:ext cx="76200" cy="3238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9" name="عنصر نائب للمحتوى 10"/>
          <p:cNvPicPr>
            <a:picLocks noGrp="1" noChangeAspect="1"/>
          </p:cNvPicPr>
          <p:nvPr>
            <p:ph sz="half" idx="2"/>
          </p:nvPr>
        </p:nvPicPr>
        <p:blipFill rotWithShape="1">
          <a:blip r:embed="rId2"/>
          <a:srcRect l="34131" t="30481" r="60067" b="55767"/>
          <a:stretch/>
        </p:blipFill>
        <p:spPr>
          <a:xfrm>
            <a:off x="7223118" y="1571491"/>
            <a:ext cx="1676400" cy="2235200"/>
          </a:xfrm>
          <a:prstGeom prst="rect">
            <a:avLst/>
          </a:prstGeom>
        </p:spPr>
      </p:pic>
      <p:sp>
        <p:nvSpPr>
          <p:cNvPr id="20" name="سهم للأسفل 19"/>
          <p:cNvSpPr/>
          <p:nvPr/>
        </p:nvSpPr>
        <p:spPr>
          <a:xfrm>
            <a:off x="7391400" y="1965232"/>
            <a:ext cx="76200" cy="3238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900199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71322"/>
            <a:ext cx="8229600" cy="1066800"/>
          </a:xfrm>
        </p:spPr>
        <p:txBody>
          <a:bodyPr/>
          <a:lstStyle/>
          <a:p>
            <a:r>
              <a:rPr lang="en-US" dirty="0" smtClean="0"/>
              <a:t>Abnormal QRS complexes</a:t>
            </a:r>
            <a:endParaRPr lang="ar-SA" dirty="0"/>
          </a:p>
        </p:txBody>
      </p:sp>
      <p:sp>
        <p:nvSpPr>
          <p:cNvPr id="5" name="عنصر نائب للتاريخ 4"/>
          <p:cNvSpPr>
            <a:spLocks noGrp="1"/>
          </p:cNvSpPr>
          <p:nvPr>
            <p:ph type="dt" sz="half" idx="10"/>
          </p:nvPr>
        </p:nvSpPr>
        <p:spPr/>
        <p:txBody>
          <a:bodyPr/>
          <a:lstStyle/>
          <a:p>
            <a:fld id="{2878DFD5-C03A-4CFE-BF0E-FC244EEB793B}"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21</a:t>
            </a:fld>
            <a:endParaRPr lang="ar-SA" dirty="0"/>
          </a:p>
        </p:txBody>
      </p:sp>
      <p:sp>
        <p:nvSpPr>
          <p:cNvPr id="9" name="عنصر نائب للمحتوى 8"/>
          <p:cNvSpPr>
            <a:spLocks noGrp="1"/>
          </p:cNvSpPr>
          <p:nvPr>
            <p:ph sz="half" idx="1"/>
          </p:nvPr>
        </p:nvSpPr>
        <p:spPr>
          <a:xfrm>
            <a:off x="457200" y="1730121"/>
            <a:ext cx="4038600" cy="4525963"/>
          </a:xfrm>
        </p:spPr>
        <p:txBody>
          <a:bodyPr/>
          <a:lstStyle/>
          <a:p>
            <a:pPr algn="l" rtl="0">
              <a:buFont typeface="Wingdings" panose="05000000000000000000" pitchFamily="2" charset="2"/>
              <a:buChar char="ü"/>
            </a:pPr>
            <a:r>
              <a:rPr lang="en-US" dirty="0" smtClean="0"/>
              <a:t>Broad QRS complex(&gt;100ms) (</a:t>
            </a:r>
            <a:r>
              <a:rPr lang="en-US" dirty="0" smtClean="0">
                <a:solidFill>
                  <a:schemeClr val="accent2">
                    <a:lumMod val="60000"/>
                    <a:lumOff val="40000"/>
                  </a:schemeClr>
                </a:solidFill>
              </a:rPr>
              <a:t>increased </a:t>
            </a:r>
            <a:r>
              <a:rPr lang="en-US" dirty="0">
                <a:solidFill>
                  <a:schemeClr val="accent2">
                    <a:lumMod val="60000"/>
                    <a:lumOff val="40000"/>
                  </a:schemeClr>
                </a:solidFill>
              </a:rPr>
              <a:t>width indicates that depolarization has spread through </a:t>
            </a:r>
            <a:r>
              <a:rPr lang="en-US" dirty="0" smtClean="0">
                <a:solidFill>
                  <a:schemeClr val="accent2">
                    <a:lumMod val="60000"/>
                    <a:lumOff val="40000"/>
                  </a:schemeClr>
                </a:solidFill>
              </a:rPr>
              <a:t>ventricles </a:t>
            </a:r>
            <a:r>
              <a:rPr lang="en-US" dirty="0">
                <a:solidFill>
                  <a:schemeClr val="accent2">
                    <a:lumMod val="60000"/>
                    <a:lumOff val="40000"/>
                  </a:schemeClr>
                </a:solidFill>
              </a:rPr>
              <a:t>by an abnormal and therefore slow </a:t>
            </a:r>
            <a:r>
              <a:rPr lang="en-US" dirty="0" smtClean="0">
                <a:solidFill>
                  <a:schemeClr val="accent2">
                    <a:lumMod val="60000"/>
                    <a:lumOff val="40000"/>
                  </a:schemeClr>
                </a:solidFill>
              </a:rPr>
              <a:t>pathway):</a:t>
            </a:r>
          </a:p>
          <a:p>
            <a:pPr marL="109728" indent="0" algn="l" rtl="0">
              <a:buNone/>
            </a:pPr>
            <a:r>
              <a:rPr lang="en-US" dirty="0" smtClean="0"/>
              <a:t>Ex. BBB, hyperkalemia</a:t>
            </a:r>
          </a:p>
          <a:p>
            <a:pPr algn="l" rtl="0">
              <a:buFont typeface="Wingdings" panose="05000000000000000000" pitchFamily="2" charset="2"/>
              <a:buChar char="ü"/>
            </a:pPr>
            <a:r>
              <a:rPr lang="en-US" dirty="0" smtClean="0"/>
              <a:t>Increased height (</a:t>
            </a:r>
            <a:r>
              <a:rPr lang="en-US" dirty="0">
                <a:solidFill>
                  <a:schemeClr val="accent2">
                    <a:lumMod val="60000"/>
                    <a:lumOff val="40000"/>
                  </a:schemeClr>
                </a:solidFill>
              </a:rPr>
              <a:t>An increase of muscle mass in either ventricle will lead to increased electrical </a:t>
            </a:r>
            <a:r>
              <a:rPr lang="en-US" dirty="0" smtClean="0">
                <a:solidFill>
                  <a:schemeClr val="accent2">
                    <a:lumMod val="60000"/>
                    <a:lumOff val="40000"/>
                  </a:schemeClr>
                </a:solidFill>
              </a:rPr>
              <a:t>activity</a:t>
            </a:r>
            <a:r>
              <a:rPr lang="en-US" dirty="0" smtClean="0"/>
              <a:t>): </a:t>
            </a:r>
          </a:p>
          <a:p>
            <a:pPr algn="l" rtl="0">
              <a:buFont typeface="Wingdings" panose="05000000000000000000" pitchFamily="2" charset="2"/>
              <a:buChar char="ü"/>
            </a:pPr>
            <a:r>
              <a:rPr lang="en-US" dirty="0" smtClean="0"/>
              <a:t>Ex. ventricular hypertrophy  </a:t>
            </a:r>
          </a:p>
          <a:p>
            <a:pPr algn="l" rtl="0">
              <a:buFont typeface="Wingdings" panose="05000000000000000000" pitchFamily="2" charset="2"/>
              <a:buChar char="ü"/>
            </a:pPr>
            <a:endParaRPr lang="ar-SA" dirty="0"/>
          </a:p>
        </p:txBody>
      </p:sp>
      <p:pic>
        <p:nvPicPr>
          <p:cNvPr id="1026" name="Picture 2" descr="Hyperkalemia electrocardiogram - wikidoc"/>
          <p:cNvPicPr>
            <a:picLocks noGrp="1" noChangeAspect="1" noChangeArrowheads="1"/>
          </p:cNvPicPr>
          <p:nvPr>
            <p:ph sz="half" idx="2"/>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98136" y="2895600"/>
            <a:ext cx="4038600" cy="1636284"/>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p:cNvSpPr txBox="1"/>
          <p:nvPr/>
        </p:nvSpPr>
        <p:spPr>
          <a:xfrm>
            <a:off x="6172200" y="4531884"/>
            <a:ext cx="2209800" cy="381000"/>
          </a:xfrm>
          <a:prstGeom prst="rect">
            <a:avLst/>
          </a:prstGeom>
          <a:noFill/>
        </p:spPr>
        <p:txBody>
          <a:bodyPr wrap="square" rtlCol="1">
            <a:spAutoFit/>
          </a:bodyPr>
          <a:lstStyle/>
          <a:p>
            <a:pPr algn="l" rtl="0"/>
            <a:r>
              <a:rPr lang="en-US" dirty="0" smtClean="0"/>
              <a:t>Hyperkalemia </a:t>
            </a:r>
            <a:endParaRPr lang="ar-SA" dirty="0"/>
          </a:p>
        </p:txBody>
      </p:sp>
    </p:spTree>
    <p:extLst>
      <p:ext uri="{BB962C8B-B14F-4D97-AF65-F5344CB8AC3E}">
        <p14:creationId xmlns:p14="http://schemas.microsoft.com/office/powerpoint/2010/main" val="3432369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a:t>T wave abnormalities</a:t>
            </a:r>
            <a:r>
              <a:rPr lang="en-US" dirty="0"/>
              <a:t/>
            </a:r>
            <a:br>
              <a:rPr lang="en-US" dirty="0"/>
            </a:br>
            <a:endParaRPr lang="ar-SA" dirty="0"/>
          </a:p>
        </p:txBody>
      </p:sp>
      <p:sp>
        <p:nvSpPr>
          <p:cNvPr id="3" name="عنصر نائب للمحتوى 2"/>
          <p:cNvSpPr>
            <a:spLocks noGrp="1"/>
          </p:cNvSpPr>
          <p:nvPr>
            <p:ph sz="half" idx="1"/>
          </p:nvPr>
        </p:nvSpPr>
        <p:spPr/>
        <p:txBody>
          <a:bodyPr/>
          <a:lstStyle/>
          <a:p>
            <a:pPr algn="l" rtl="0">
              <a:buFont typeface="Wingdings" panose="05000000000000000000" pitchFamily="2" charset="2"/>
              <a:buChar char="ü"/>
            </a:pPr>
            <a:r>
              <a:rPr lang="en-US" dirty="0" smtClean="0"/>
              <a:t>Peaked </a:t>
            </a:r>
            <a:r>
              <a:rPr lang="en-US" dirty="0"/>
              <a:t>T </a:t>
            </a:r>
            <a:r>
              <a:rPr lang="en-US" dirty="0" smtClean="0"/>
              <a:t>waves: hyperkalemia</a:t>
            </a:r>
          </a:p>
          <a:p>
            <a:pPr marL="109728" indent="0" algn="l" rtl="0">
              <a:buNone/>
            </a:pPr>
            <a:endParaRPr lang="en-US" dirty="0" smtClean="0"/>
          </a:p>
          <a:p>
            <a:pPr marL="109728" indent="0" algn="l" rtl="0">
              <a:buNone/>
            </a:pPr>
            <a:endParaRPr lang="en-US" dirty="0"/>
          </a:p>
          <a:p>
            <a:pPr marL="109728" indent="0" algn="l" rtl="0">
              <a:buNone/>
            </a:pPr>
            <a:endParaRPr lang="en-US" dirty="0"/>
          </a:p>
          <a:p>
            <a:pPr algn="l" rtl="0">
              <a:buFont typeface="Wingdings" panose="05000000000000000000" pitchFamily="2" charset="2"/>
              <a:buChar char="ü"/>
            </a:pPr>
            <a:r>
              <a:rPr lang="en-US" dirty="0"/>
              <a:t>Inverted T </a:t>
            </a:r>
            <a:r>
              <a:rPr lang="en-US" dirty="0" smtClean="0"/>
              <a:t>waves: ischemia </a:t>
            </a:r>
          </a:p>
          <a:p>
            <a:pPr algn="l" rtl="0">
              <a:buFont typeface="Wingdings" panose="05000000000000000000" pitchFamily="2" charset="2"/>
              <a:buChar char="ü"/>
            </a:pPr>
            <a:endParaRPr lang="en-US" dirty="0" smtClean="0"/>
          </a:p>
          <a:p>
            <a:pPr algn="l" rtl="0">
              <a:buFont typeface="Wingdings" panose="05000000000000000000" pitchFamily="2" charset="2"/>
              <a:buChar char="ü"/>
            </a:pPr>
            <a:endParaRPr lang="en-US" dirty="0"/>
          </a:p>
          <a:p>
            <a:pPr algn="l" rtl="0">
              <a:buFont typeface="Wingdings" panose="05000000000000000000" pitchFamily="2" charset="2"/>
              <a:buChar char="ü"/>
            </a:pPr>
            <a:endParaRPr lang="en-US" dirty="0"/>
          </a:p>
          <a:p>
            <a:pPr algn="l" rtl="0">
              <a:buFont typeface="Wingdings" panose="05000000000000000000" pitchFamily="2" charset="2"/>
              <a:buChar char="ü"/>
            </a:pPr>
            <a:r>
              <a:rPr lang="en-US" dirty="0"/>
              <a:t>Biphasic T </a:t>
            </a:r>
            <a:r>
              <a:rPr lang="en-US" dirty="0" smtClean="0"/>
              <a:t>waves: Biphasic </a:t>
            </a:r>
            <a:r>
              <a:rPr lang="en-US" dirty="0"/>
              <a:t>T waves due to </a:t>
            </a:r>
            <a:r>
              <a:rPr lang="en-US" dirty="0" err="1"/>
              <a:t>Hypokalaemia</a:t>
            </a:r>
            <a:endParaRPr lang="en-US" dirty="0" smtClean="0"/>
          </a:p>
          <a:p>
            <a:pPr algn="l" rtl="0">
              <a:buFont typeface="Wingdings" panose="05000000000000000000" pitchFamily="2" charset="2"/>
              <a:buChar char="ü"/>
            </a:pPr>
            <a:endParaRPr lang="en-US" dirty="0"/>
          </a:p>
          <a:p>
            <a:pPr marL="109728" indent="0" algn="l" rtl="0">
              <a:buNone/>
            </a:pPr>
            <a:endParaRPr lang="en-US" dirty="0"/>
          </a:p>
          <a:p>
            <a:pPr algn="l" rtl="0">
              <a:buFont typeface="Wingdings" panose="05000000000000000000" pitchFamily="2" charset="2"/>
              <a:buChar char="ü"/>
            </a:pPr>
            <a:endParaRPr lang="ar-SA" dirty="0"/>
          </a:p>
        </p:txBody>
      </p:sp>
      <p:sp>
        <p:nvSpPr>
          <p:cNvPr id="5" name="عنصر نائب للتاريخ 4"/>
          <p:cNvSpPr>
            <a:spLocks noGrp="1"/>
          </p:cNvSpPr>
          <p:nvPr>
            <p:ph type="dt" sz="half" idx="10"/>
          </p:nvPr>
        </p:nvSpPr>
        <p:spPr/>
        <p:txBody>
          <a:bodyPr/>
          <a:lstStyle/>
          <a:p>
            <a:fld id="{058B51CF-17C5-478C-A22D-1F4C3C4C3C0F}"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22</a:t>
            </a:fld>
            <a:endParaRPr lang="ar-SA" dirty="0"/>
          </a:p>
        </p:txBody>
      </p:sp>
      <p:pic>
        <p:nvPicPr>
          <p:cNvPr id="8198" name="Picture 6" descr="https://litfl.com/wp-content/uploads/2018/08/ECG-Peaked-T-waves-hyperkalemia.jpg"/>
          <p:cNvPicPr>
            <a:picLocks noGrp="1" noChangeAspect="1" noChangeArrowheads="1"/>
          </p:cNvPicPr>
          <p:nvPr>
            <p:ph sz="half" idx="2"/>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827270" y="1901588"/>
            <a:ext cx="1676400" cy="87551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iphasic T waves due to hypokalaemia"/>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27270" y="4876800"/>
            <a:ext cx="1402080" cy="1069880"/>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p:cNvPicPr>
            <a:picLocks noChangeAspect="1"/>
          </p:cNvPicPr>
          <p:nvPr/>
        </p:nvPicPr>
        <p:blipFill rotWithShape="1">
          <a:blip r:embed="rId6">
            <a:duotone>
              <a:schemeClr val="accent4">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Lst>
          </a:blip>
          <a:srcRect l="39166" t="39185" r="55980" b="48341"/>
          <a:stretch/>
        </p:blipFill>
        <p:spPr>
          <a:xfrm>
            <a:off x="4827270" y="2929056"/>
            <a:ext cx="1268730" cy="1833892"/>
          </a:xfrm>
          <a:prstGeom prst="rect">
            <a:avLst/>
          </a:prstGeom>
        </p:spPr>
      </p:pic>
    </p:spTree>
    <p:extLst>
      <p:ext uri="{BB962C8B-B14F-4D97-AF65-F5344CB8AC3E}">
        <p14:creationId xmlns:p14="http://schemas.microsoft.com/office/powerpoint/2010/main" val="19269409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What information can be obtained?</a:t>
            </a:r>
            <a:endParaRPr lang="ar-SA" dirty="0"/>
          </a:p>
        </p:txBody>
      </p:sp>
      <p:sp>
        <p:nvSpPr>
          <p:cNvPr id="3" name="عنصر نائب للمحتوى 2"/>
          <p:cNvSpPr>
            <a:spLocks noGrp="1"/>
          </p:cNvSpPr>
          <p:nvPr>
            <p:ph idx="1"/>
          </p:nvPr>
        </p:nvSpPr>
        <p:spPr/>
        <p:txBody>
          <a:bodyPr>
            <a:normAutofit/>
          </a:bodyPr>
          <a:lstStyle/>
          <a:p>
            <a:pPr>
              <a:buNone/>
            </a:pPr>
            <a:r>
              <a:rPr lang="en-US" dirty="0" smtClean="0"/>
              <a:t> (1) </a:t>
            </a:r>
            <a:r>
              <a:rPr lang="en-US" dirty="0" smtClean="0">
                <a:solidFill>
                  <a:srgbClr val="FF0000"/>
                </a:solidFill>
              </a:rPr>
              <a:t>Rate</a:t>
            </a:r>
            <a:r>
              <a:rPr lang="en-US" dirty="0" smtClean="0"/>
              <a:t> and </a:t>
            </a:r>
            <a:r>
              <a:rPr lang="en-US" dirty="0" smtClean="0">
                <a:solidFill>
                  <a:srgbClr val="FF0000"/>
                </a:solidFill>
              </a:rPr>
              <a:t>Rhythm</a:t>
            </a:r>
            <a:r>
              <a:rPr lang="en-US" dirty="0" smtClean="0"/>
              <a:t> of the heart</a:t>
            </a:r>
          </a:p>
          <a:p>
            <a:pPr>
              <a:buNone/>
            </a:pPr>
            <a:r>
              <a:rPr lang="en-US" dirty="0" smtClean="0"/>
              <a:t> (2) Heart’s </a:t>
            </a:r>
            <a:r>
              <a:rPr lang="en-US" dirty="0" smtClean="0">
                <a:solidFill>
                  <a:srgbClr val="FF0000"/>
                </a:solidFill>
              </a:rPr>
              <a:t>orientation</a:t>
            </a:r>
          </a:p>
          <a:p>
            <a:pPr>
              <a:buNone/>
            </a:pPr>
            <a:r>
              <a:rPr lang="en-US" dirty="0" smtClean="0"/>
              <a:t> (3) </a:t>
            </a:r>
            <a:r>
              <a:rPr lang="en-US" dirty="0" smtClean="0">
                <a:solidFill>
                  <a:srgbClr val="FF0000"/>
                </a:solidFill>
              </a:rPr>
              <a:t>Size</a:t>
            </a:r>
            <a:r>
              <a:rPr lang="en-US" dirty="0" smtClean="0"/>
              <a:t> of its chambers</a:t>
            </a:r>
          </a:p>
          <a:p>
            <a:pPr>
              <a:buNone/>
            </a:pPr>
            <a:r>
              <a:rPr lang="en-US" dirty="0"/>
              <a:t> </a:t>
            </a:r>
            <a:r>
              <a:rPr lang="en-US" dirty="0" smtClean="0"/>
              <a:t>(4) Presence of </a:t>
            </a:r>
            <a:r>
              <a:rPr lang="en-US" dirty="0" smtClean="0">
                <a:solidFill>
                  <a:srgbClr val="FF0000"/>
                </a:solidFill>
              </a:rPr>
              <a:t>ischemia</a:t>
            </a:r>
            <a:r>
              <a:rPr lang="en-US" dirty="0" smtClean="0"/>
              <a:t> or infarction in the heart along with its </a:t>
            </a:r>
            <a:r>
              <a:rPr lang="en-US" dirty="0" smtClean="0">
                <a:solidFill>
                  <a:srgbClr val="FF0000"/>
                </a:solidFill>
              </a:rPr>
              <a:t>location</a:t>
            </a:r>
            <a:r>
              <a:rPr lang="en-US" dirty="0" smtClean="0"/>
              <a:t> and extent </a:t>
            </a:r>
          </a:p>
          <a:p>
            <a:pPr>
              <a:buNone/>
            </a:pPr>
            <a:r>
              <a:rPr lang="en-US" dirty="0" smtClean="0"/>
              <a:t>(5) </a:t>
            </a:r>
            <a:r>
              <a:rPr lang="en-US" dirty="0" smtClean="0">
                <a:solidFill>
                  <a:srgbClr val="FF0000"/>
                </a:solidFill>
              </a:rPr>
              <a:t>Electrolyte</a:t>
            </a:r>
            <a:r>
              <a:rPr lang="en-US" dirty="0" smtClean="0"/>
              <a:t> imbalance</a:t>
            </a:r>
          </a:p>
          <a:p>
            <a:pPr>
              <a:buNone/>
            </a:pPr>
            <a:r>
              <a:rPr lang="en-US" dirty="0" smtClean="0"/>
              <a:t>(6) </a:t>
            </a:r>
            <a:r>
              <a:rPr lang="en-US" dirty="0" smtClean="0">
                <a:solidFill>
                  <a:srgbClr val="FF0000"/>
                </a:solidFill>
              </a:rPr>
              <a:t>Drug</a:t>
            </a:r>
            <a:r>
              <a:rPr lang="en-US" dirty="0" smtClean="0"/>
              <a:t> effects </a:t>
            </a:r>
            <a:endParaRPr lang="ar-SA" dirty="0"/>
          </a:p>
        </p:txBody>
      </p:sp>
      <p:sp>
        <p:nvSpPr>
          <p:cNvPr id="4" name="عنصر نائب للتاريخ 3"/>
          <p:cNvSpPr>
            <a:spLocks noGrp="1"/>
          </p:cNvSpPr>
          <p:nvPr>
            <p:ph type="dt" sz="half" idx="10"/>
          </p:nvPr>
        </p:nvSpPr>
        <p:spPr/>
        <p:txBody>
          <a:bodyPr/>
          <a:lstStyle/>
          <a:p>
            <a:fld id="{A9F8FB00-8C3D-43CE-BFF1-354C90087F86}"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23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The 12-Lead ECG </a:t>
            </a:r>
            <a:endParaRPr lang="ar-SA" dirty="0"/>
          </a:p>
        </p:txBody>
      </p:sp>
      <p:sp>
        <p:nvSpPr>
          <p:cNvPr id="3" name="عنصر نائب للمحتوى 2"/>
          <p:cNvSpPr>
            <a:spLocks noGrp="1"/>
          </p:cNvSpPr>
          <p:nvPr>
            <p:ph idx="1"/>
          </p:nvPr>
        </p:nvSpPr>
        <p:spPr/>
        <p:txBody>
          <a:bodyPr>
            <a:normAutofit/>
          </a:bodyPr>
          <a:lstStyle/>
          <a:p>
            <a:r>
              <a:rPr lang="en-US" sz="2400" dirty="0" smtClean="0"/>
              <a:t>A lead means a </a:t>
            </a:r>
            <a:r>
              <a:rPr lang="en-US" sz="2400" dirty="0" smtClean="0">
                <a:solidFill>
                  <a:srgbClr val="FF0000"/>
                </a:solidFill>
              </a:rPr>
              <a:t>viewpoint </a:t>
            </a:r>
            <a:r>
              <a:rPr lang="en-US" sz="2400" dirty="0" smtClean="0"/>
              <a:t>of the heart </a:t>
            </a:r>
          </a:p>
          <a:p>
            <a:r>
              <a:rPr lang="en-US" sz="2400" dirty="0" smtClean="0"/>
              <a:t>12-lead ECG is an ECG recording that looks at the heart from </a:t>
            </a:r>
            <a:r>
              <a:rPr lang="en-US" sz="2400" dirty="0" smtClean="0">
                <a:solidFill>
                  <a:srgbClr val="FF0000"/>
                </a:solidFill>
              </a:rPr>
              <a:t>12 different viewpoints </a:t>
            </a:r>
            <a:r>
              <a:rPr lang="en-US" sz="2400" dirty="0" smtClean="0"/>
              <a:t>providing a complete picture of the heart’s electrical activity. </a:t>
            </a:r>
          </a:p>
          <a:p>
            <a:r>
              <a:rPr lang="en-US" sz="2400" dirty="0" smtClean="0"/>
              <a:t>12-lead ECG is composed of </a:t>
            </a:r>
            <a:r>
              <a:rPr lang="en-US" sz="2400" dirty="0" smtClean="0">
                <a:solidFill>
                  <a:srgbClr val="FF0000"/>
                </a:solidFill>
              </a:rPr>
              <a:t>six</a:t>
            </a:r>
            <a:r>
              <a:rPr lang="en-US" sz="2400" dirty="0" smtClean="0"/>
              <a:t> limb leads and </a:t>
            </a:r>
            <a:r>
              <a:rPr lang="en-US" sz="2400" dirty="0" smtClean="0">
                <a:solidFill>
                  <a:srgbClr val="FF0000"/>
                </a:solidFill>
              </a:rPr>
              <a:t>six</a:t>
            </a:r>
            <a:r>
              <a:rPr lang="en-US" sz="2400" dirty="0" smtClean="0"/>
              <a:t> chest leads.</a:t>
            </a:r>
          </a:p>
          <a:p>
            <a:r>
              <a:rPr lang="en-US" sz="2400" dirty="0" smtClean="0"/>
              <a:t> Limb leads look at the heart in the </a:t>
            </a:r>
            <a:r>
              <a:rPr lang="en-US" sz="2400" dirty="0" smtClean="0">
                <a:solidFill>
                  <a:srgbClr val="FF0000"/>
                </a:solidFill>
              </a:rPr>
              <a:t>coronal (frontal)</a:t>
            </a:r>
            <a:r>
              <a:rPr lang="en-US" sz="2400" dirty="0" smtClean="0"/>
              <a:t> plane while chest leads look at the heart in a </a:t>
            </a:r>
            <a:r>
              <a:rPr lang="en-US" sz="2400" dirty="0" smtClean="0">
                <a:solidFill>
                  <a:srgbClr val="FF0000"/>
                </a:solidFill>
              </a:rPr>
              <a:t>horizontal</a:t>
            </a:r>
            <a:r>
              <a:rPr lang="en-US" sz="2400" dirty="0" smtClean="0"/>
              <a:t> plane </a:t>
            </a:r>
            <a:endParaRPr lang="ar-SA" sz="2400" dirty="0"/>
          </a:p>
        </p:txBody>
      </p:sp>
      <p:sp>
        <p:nvSpPr>
          <p:cNvPr id="4" name="عنصر نائب للتاريخ 3"/>
          <p:cNvSpPr>
            <a:spLocks noGrp="1"/>
          </p:cNvSpPr>
          <p:nvPr>
            <p:ph type="dt" sz="half" idx="10"/>
          </p:nvPr>
        </p:nvSpPr>
        <p:spPr/>
        <p:txBody>
          <a:bodyPr/>
          <a:lstStyle/>
          <a:p>
            <a:fld id="{BD301BC8-0181-43D2-9223-9C7A28605F83}"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24</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38200"/>
            <a:ext cx="8229600" cy="1066800"/>
          </a:xfrm>
        </p:spPr>
        <p:txBody>
          <a:bodyPr/>
          <a:lstStyle/>
          <a:p>
            <a:r>
              <a:rPr lang="en-US" b="1" dirty="0" smtClean="0"/>
              <a:t>The 12-Lead ECG </a:t>
            </a:r>
            <a:endParaRPr lang="ar-SA" dirty="0"/>
          </a:p>
        </p:txBody>
      </p:sp>
      <p:sp>
        <p:nvSpPr>
          <p:cNvPr id="3" name="عنصر نائب للمحتوى 2"/>
          <p:cNvSpPr>
            <a:spLocks noGrp="1"/>
          </p:cNvSpPr>
          <p:nvPr>
            <p:ph idx="1"/>
          </p:nvPr>
        </p:nvSpPr>
        <p:spPr>
          <a:xfrm>
            <a:off x="457200" y="2249424"/>
            <a:ext cx="7717536" cy="4325112"/>
          </a:xfrm>
        </p:spPr>
        <p:txBody>
          <a:bodyPr>
            <a:normAutofit/>
          </a:bodyPr>
          <a:lstStyle/>
          <a:p>
            <a:pPr marL="624078" indent="-514350">
              <a:buFont typeface="+mj-lt"/>
              <a:buAutoNum type="arabicPeriod"/>
            </a:pPr>
            <a:r>
              <a:rPr lang="en-US" dirty="0" smtClean="0">
                <a:solidFill>
                  <a:srgbClr val="FF0000"/>
                </a:solidFill>
              </a:rPr>
              <a:t>Bipolar</a:t>
            </a:r>
            <a:r>
              <a:rPr lang="en-US" dirty="0" smtClean="0"/>
              <a:t> lead records the potential difference between two electrodes, e.g. </a:t>
            </a:r>
            <a:r>
              <a:rPr lang="en-US" dirty="0" smtClean="0">
                <a:solidFill>
                  <a:srgbClr val="FF0000"/>
                </a:solidFill>
              </a:rPr>
              <a:t>limb leads </a:t>
            </a:r>
            <a:r>
              <a:rPr lang="en-US" dirty="0">
                <a:solidFill>
                  <a:srgbClr val="FF0000"/>
                </a:solidFill>
              </a:rPr>
              <a:t>I, II and </a:t>
            </a:r>
            <a:r>
              <a:rPr lang="en-US" dirty="0" smtClean="0">
                <a:solidFill>
                  <a:srgbClr val="FF0000"/>
                </a:solidFill>
              </a:rPr>
              <a:t>III</a:t>
            </a:r>
            <a:endParaRPr lang="en-US" dirty="0" smtClean="0"/>
          </a:p>
          <a:p>
            <a:pPr marL="624078" indent="-514350">
              <a:buFont typeface="+mj-lt"/>
              <a:buAutoNum type="arabicPeriod"/>
            </a:pPr>
            <a:r>
              <a:rPr lang="en-US" dirty="0" smtClean="0">
                <a:solidFill>
                  <a:srgbClr val="FF0000"/>
                </a:solidFill>
              </a:rPr>
              <a:t>Unipolar</a:t>
            </a:r>
            <a:r>
              <a:rPr lang="en-US" dirty="0" smtClean="0"/>
              <a:t> lead records the potential of one electrode, e.g</a:t>
            </a:r>
            <a:r>
              <a:rPr lang="en-US" dirty="0"/>
              <a:t>. </a:t>
            </a:r>
            <a:r>
              <a:rPr lang="en-US" dirty="0">
                <a:solidFill>
                  <a:srgbClr val="FF0000"/>
                </a:solidFill>
              </a:rPr>
              <a:t>limb </a:t>
            </a:r>
            <a:r>
              <a:rPr lang="en-US" dirty="0" smtClean="0">
                <a:solidFill>
                  <a:srgbClr val="FF0000"/>
                </a:solidFill>
              </a:rPr>
              <a:t>leads </a:t>
            </a:r>
            <a:r>
              <a:rPr lang="en-US" dirty="0" err="1" smtClean="0">
                <a:solidFill>
                  <a:srgbClr val="FF0000"/>
                </a:solidFill>
              </a:rPr>
              <a:t>aVR</a:t>
            </a:r>
            <a:r>
              <a:rPr lang="en-US" dirty="0">
                <a:solidFill>
                  <a:srgbClr val="FF0000"/>
                </a:solidFill>
              </a:rPr>
              <a:t>, </a:t>
            </a:r>
            <a:r>
              <a:rPr lang="en-US" dirty="0" err="1">
                <a:solidFill>
                  <a:srgbClr val="FF0000"/>
                </a:solidFill>
              </a:rPr>
              <a:t>aVL</a:t>
            </a:r>
            <a:r>
              <a:rPr lang="en-US" dirty="0">
                <a:solidFill>
                  <a:srgbClr val="FF0000"/>
                </a:solidFill>
              </a:rPr>
              <a:t> and </a:t>
            </a:r>
            <a:r>
              <a:rPr lang="en-US" dirty="0" err="1">
                <a:solidFill>
                  <a:srgbClr val="FF0000"/>
                </a:solidFill>
              </a:rPr>
              <a:t>aVF</a:t>
            </a:r>
            <a:r>
              <a:rPr lang="en-US" dirty="0">
                <a:solidFill>
                  <a:srgbClr val="FF0000"/>
                </a:solidFill>
              </a:rPr>
              <a:t> </a:t>
            </a:r>
            <a:r>
              <a:rPr lang="en-US" dirty="0" smtClean="0">
                <a:solidFill>
                  <a:srgbClr val="FF0000"/>
                </a:solidFill>
              </a:rPr>
              <a:t> as well as chest</a:t>
            </a:r>
            <a:r>
              <a:rPr lang="en-US" dirty="0">
                <a:solidFill>
                  <a:srgbClr val="FF0000"/>
                </a:solidFill>
              </a:rPr>
              <a:t> leads</a:t>
            </a:r>
            <a:r>
              <a:rPr lang="en-US" dirty="0" smtClean="0">
                <a:solidFill>
                  <a:srgbClr val="FF0000"/>
                </a:solidFill>
              </a:rPr>
              <a:t> are </a:t>
            </a:r>
            <a:r>
              <a:rPr lang="en-US" dirty="0">
                <a:solidFill>
                  <a:srgbClr val="FF0000"/>
                </a:solidFill>
              </a:rPr>
              <a:t>unipolar </a:t>
            </a:r>
            <a:endParaRPr lang="ar-SA" dirty="0"/>
          </a:p>
        </p:txBody>
      </p:sp>
      <p:sp>
        <p:nvSpPr>
          <p:cNvPr id="4" name="عنصر نائب للتاريخ 3"/>
          <p:cNvSpPr>
            <a:spLocks noGrp="1"/>
          </p:cNvSpPr>
          <p:nvPr>
            <p:ph type="dt" sz="half" idx="10"/>
          </p:nvPr>
        </p:nvSpPr>
        <p:spPr/>
        <p:txBody>
          <a:bodyPr/>
          <a:lstStyle/>
          <a:p>
            <a:fld id="{DC93C747-B510-42CC-8ACD-DB6C5E231BEB}"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25</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211162F-9520-4964-8F3D-FBAB69D60ED1}" type="datetime1">
              <a:rPr lang="ar-SA" smtClean="0"/>
              <a:t>26/07/43</a:t>
            </a:fld>
            <a:endParaRPr lang="ar-SA" dirty="0"/>
          </a:p>
        </p:txBody>
      </p:sp>
      <p:sp>
        <p:nvSpPr>
          <p:cNvPr id="3" name="عنصر نائب للتذييل 2"/>
          <p:cNvSpPr>
            <a:spLocks noGrp="1"/>
          </p:cNvSpPr>
          <p:nvPr>
            <p:ph type="ftr" sz="quarter" idx="11"/>
          </p:nvPr>
        </p:nvSpPr>
        <p:spPr/>
        <p:txBody>
          <a:bodyPr/>
          <a:lstStyle/>
          <a:p>
            <a:r>
              <a:rPr lang="en-US" smtClean="0"/>
              <a:t>ECG MED</a:t>
            </a:r>
            <a:endParaRPr lang="ar-SA" dirty="0"/>
          </a:p>
        </p:txBody>
      </p:sp>
      <p:sp>
        <p:nvSpPr>
          <p:cNvPr id="4" name="عنصر نائب لرقم الشريحة 3"/>
          <p:cNvSpPr>
            <a:spLocks noGrp="1"/>
          </p:cNvSpPr>
          <p:nvPr>
            <p:ph type="sldNum" sz="quarter" idx="12"/>
          </p:nvPr>
        </p:nvSpPr>
        <p:spPr/>
        <p:txBody>
          <a:bodyPr/>
          <a:lstStyle/>
          <a:p>
            <a:fld id="{1E81C1C1-4AFF-4B4D-881B-26F50513412D}" type="slidenum">
              <a:rPr lang="ar-SA" smtClean="0"/>
              <a:t>26</a:t>
            </a:fld>
            <a:endParaRPr lang="ar-SA" dirty="0"/>
          </a:p>
        </p:txBody>
      </p:sp>
      <p:pic>
        <p:nvPicPr>
          <p:cNvPr id="2050" name="Picture 2" descr="https://www.onlinebiologynotes.com/wp-content/uploads/2018/08/ECG-proced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5410200" cy="4490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مربع نص 4"/>
          <p:cNvSpPr txBox="1"/>
          <p:nvPr/>
        </p:nvSpPr>
        <p:spPr>
          <a:xfrm>
            <a:off x="2333586" y="5638800"/>
            <a:ext cx="5183777" cy="646331"/>
          </a:xfrm>
          <a:prstGeom prst="rect">
            <a:avLst/>
          </a:prstGeom>
          <a:noFill/>
        </p:spPr>
        <p:txBody>
          <a:bodyPr wrap="square" rtlCol="1">
            <a:spAutoFit/>
          </a:bodyPr>
          <a:lstStyle/>
          <a:p>
            <a:pPr algn="l" rtl="0"/>
            <a:r>
              <a:rPr lang="en-US" dirty="0" smtClean="0">
                <a:solidFill>
                  <a:srgbClr val="FF0000"/>
                </a:solidFill>
              </a:rPr>
              <a:t>The ECG has 12 leads and 10 electrodes</a:t>
            </a:r>
          </a:p>
          <a:p>
            <a:pPr algn="l" rtl="0"/>
            <a:r>
              <a:rPr lang="en-US" dirty="0" smtClean="0">
                <a:solidFill>
                  <a:srgbClr val="FF0000"/>
                </a:solidFill>
              </a:rPr>
              <a:t>(6 chest+ 3 limb and augmented+ 1 earth)</a:t>
            </a:r>
            <a:endParaRPr lang="ar-SA" dirty="0">
              <a:solidFill>
                <a:srgbClr val="FF0000"/>
              </a:solidFill>
            </a:endParaRPr>
          </a:p>
        </p:txBody>
      </p:sp>
    </p:spTree>
    <p:extLst>
      <p:ext uri="{BB962C8B-B14F-4D97-AF65-F5344CB8AC3E}">
        <p14:creationId xmlns:p14="http://schemas.microsoft.com/office/powerpoint/2010/main" val="1772949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Limb leads</a:t>
            </a:r>
            <a:endParaRPr lang="ar-SA" dirty="0"/>
          </a:p>
        </p:txBody>
      </p:sp>
      <p:sp>
        <p:nvSpPr>
          <p:cNvPr id="3" name="عنصر نائب للمحتوى 2"/>
          <p:cNvSpPr>
            <a:spLocks noGrp="1"/>
          </p:cNvSpPr>
          <p:nvPr>
            <p:ph idx="1"/>
          </p:nvPr>
        </p:nvSpPr>
        <p:spPr/>
        <p:txBody>
          <a:bodyPr>
            <a:normAutofit/>
          </a:bodyPr>
          <a:lstStyle/>
          <a:p>
            <a:pPr>
              <a:buNone/>
            </a:pPr>
            <a:r>
              <a:rPr lang="en-US" dirty="0" smtClean="0">
                <a:solidFill>
                  <a:srgbClr val="FF0000"/>
                </a:solidFill>
              </a:rPr>
              <a:t>Four electrodes placed on:</a:t>
            </a:r>
          </a:p>
          <a:p>
            <a:r>
              <a:rPr lang="en-US" dirty="0" smtClean="0"/>
              <a:t>left arm (LA) </a:t>
            </a:r>
          </a:p>
          <a:p>
            <a:r>
              <a:rPr lang="en-US" dirty="0" smtClean="0"/>
              <a:t>right arm (RA)</a:t>
            </a:r>
          </a:p>
          <a:p>
            <a:r>
              <a:rPr lang="en-US" dirty="0" smtClean="0"/>
              <a:t> left leg (LL)</a:t>
            </a:r>
          </a:p>
          <a:p>
            <a:r>
              <a:rPr lang="en-US" dirty="0" smtClean="0"/>
              <a:t>right leg (RL)-earth</a:t>
            </a:r>
          </a:p>
          <a:p>
            <a:r>
              <a:rPr lang="en-US" dirty="0" smtClean="0"/>
              <a:t>Three electrodes will record six leads (views) of the heart in the </a:t>
            </a:r>
            <a:r>
              <a:rPr lang="en-US" b="1" dirty="0" smtClean="0"/>
              <a:t>coronal</a:t>
            </a:r>
            <a:r>
              <a:rPr lang="en-US" dirty="0" smtClean="0"/>
              <a:t> plane, namely; </a:t>
            </a:r>
          </a:p>
          <a:p>
            <a:r>
              <a:rPr lang="en-US" dirty="0" smtClean="0"/>
              <a:t>Lead I, lead II, lead III, </a:t>
            </a:r>
            <a:r>
              <a:rPr lang="en-US" dirty="0" err="1" smtClean="0"/>
              <a:t>aVR</a:t>
            </a:r>
            <a:r>
              <a:rPr lang="en-US" dirty="0" smtClean="0"/>
              <a:t>, </a:t>
            </a:r>
            <a:r>
              <a:rPr lang="en-US" dirty="0" err="1" smtClean="0"/>
              <a:t>aVL</a:t>
            </a:r>
            <a:r>
              <a:rPr lang="en-US" dirty="0" smtClean="0"/>
              <a:t> and </a:t>
            </a:r>
            <a:r>
              <a:rPr lang="en-US" dirty="0" err="1" smtClean="0"/>
              <a:t>aVF</a:t>
            </a:r>
            <a:r>
              <a:rPr lang="en-US" dirty="0" smtClean="0"/>
              <a:t>. </a:t>
            </a:r>
            <a:endParaRPr lang="ar-SA" dirty="0"/>
          </a:p>
        </p:txBody>
      </p:sp>
      <p:sp>
        <p:nvSpPr>
          <p:cNvPr id="4" name="عنصر نائب للتاريخ 3"/>
          <p:cNvSpPr>
            <a:spLocks noGrp="1"/>
          </p:cNvSpPr>
          <p:nvPr>
            <p:ph type="dt" sz="half" idx="10"/>
          </p:nvPr>
        </p:nvSpPr>
        <p:spPr/>
        <p:txBody>
          <a:bodyPr/>
          <a:lstStyle/>
          <a:p>
            <a:fld id="{EA6BEC57-53A0-4D94-866D-4A8FB77110F6}"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27</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Axis for Each Standard Bipolar Lead and Each Unipolar Limb Lead</a:t>
            </a:r>
            <a:endParaRPr lang="ar-SA" dirty="0"/>
          </a:p>
        </p:txBody>
      </p:sp>
      <p:sp>
        <p:nvSpPr>
          <p:cNvPr id="3" name="عنصر نائب للمحتوى 2"/>
          <p:cNvSpPr>
            <a:spLocks noGrp="1"/>
          </p:cNvSpPr>
          <p:nvPr>
            <p:ph sz="half" idx="1"/>
          </p:nvPr>
        </p:nvSpPr>
        <p:spPr>
          <a:xfrm>
            <a:off x="533400" y="2819400"/>
            <a:ext cx="4038600" cy="4525963"/>
          </a:xfrm>
        </p:spPr>
        <p:txBody>
          <a:bodyPr/>
          <a:lstStyle/>
          <a:p>
            <a:pPr algn="l" rtl="0">
              <a:buClr>
                <a:schemeClr val="accent2">
                  <a:lumMod val="60000"/>
                  <a:lumOff val="40000"/>
                </a:schemeClr>
              </a:buClr>
              <a:buFont typeface="Wingdings" panose="05000000000000000000" pitchFamily="2" charset="2"/>
              <a:buChar char="ü"/>
            </a:pPr>
            <a:r>
              <a:rPr lang="en-US" dirty="0"/>
              <a:t>Each lead is </a:t>
            </a:r>
            <a:r>
              <a:rPr lang="en-US" dirty="0" smtClean="0"/>
              <a:t>a </a:t>
            </a:r>
            <a:r>
              <a:rPr lang="en-US" dirty="0"/>
              <a:t>pair of electrodes connected to the body on opposite sides of the heart, </a:t>
            </a:r>
            <a:r>
              <a:rPr lang="en-US" dirty="0">
                <a:solidFill>
                  <a:srgbClr val="FF0000"/>
                </a:solidFill>
              </a:rPr>
              <a:t>and the direction from negative electrode to positive electrode is called the “axis” of the lead.</a:t>
            </a:r>
            <a:endParaRPr lang="ar-SA" dirty="0">
              <a:solidFill>
                <a:srgbClr val="FF0000"/>
              </a:solidFill>
            </a:endParaRPr>
          </a:p>
        </p:txBody>
      </p:sp>
      <p:sp>
        <p:nvSpPr>
          <p:cNvPr id="5" name="عنصر نائب للتاريخ 4"/>
          <p:cNvSpPr>
            <a:spLocks noGrp="1"/>
          </p:cNvSpPr>
          <p:nvPr>
            <p:ph type="dt" sz="half" idx="10"/>
          </p:nvPr>
        </p:nvSpPr>
        <p:spPr/>
        <p:txBody>
          <a:bodyPr/>
          <a:lstStyle/>
          <a:p>
            <a:fld id="{1DD7FE8F-493C-420E-A1F3-21BC7C9FD4E7}"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28</a:t>
            </a:fld>
            <a:endParaRPr lang="ar-SA" dirty="0"/>
          </a:p>
        </p:txBody>
      </p:sp>
      <p:sp>
        <p:nvSpPr>
          <p:cNvPr id="9" name="مستطيل 8"/>
          <p:cNvSpPr/>
          <p:nvPr/>
        </p:nvSpPr>
        <p:spPr>
          <a:xfrm>
            <a:off x="5248275" y="2373898"/>
            <a:ext cx="3132589" cy="338554"/>
          </a:xfrm>
          <a:prstGeom prst="rect">
            <a:avLst/>
          </a:prstGeom>
        </p:spPr>
        <p:txBody>
          <a:bodyPr wrap="none">
            <a:spAutoFit/>
          </a:bodyPr>
          <a:lstStyle/>
          <a:p>
            <a:r>
              <a:rPr lang="en-US" sz="1600" dirty="0" smtClean="0">
                <a:solidFill>
                  <a:srgbClr val="FF0000"/>
                </a:solidFill>
              </a:rPr>
              <a:t>The </a:t>
            </a:r>
            <a:r>
              <a:rPr lang="en-US" sz="1600" dirty="0">
                <a:solidFill>
                  <a:srgbClr val="FF0000"/>
                </a:solidFill>
              </a:rPr>
              <a:t>hexagonal reference system</a:t>
            </a:r>
            <a:endParaRPr lang="ar-SA" sz="1600" dirty="0">
              <a:solidFill>
                <a:srgbClr val="FF0000"/>
              </a:solidFill>
            </a:endParaRPr>
          </a:p>
        </p:txBody>
      </p:sp>
      <p:pic>
        <p:nvPicPr>
          <p:cNvPr id="2050" name="Picture 2" descr="E. Hexaxial Reference System - EKGS Made Simpl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53000" y="3048000"/>
            <a:ext cx="3609975" cy="27074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0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8600" y="685800"/>
            <a:ext cx="8229600" cy="1066800"/>
          </a:xfrm>
        </p:spPr>
        <p:txBody>
          <a:bodyPr/>
          <a:lstStyle/>
          <a:p>
            <a:r>
              <a:rPr lang="en-US" dirty="0" smtClean="0"/>
              <a:t>Limb leads </a:t>
            </a:r>
            <a:endParaRPr lang="ar-SA" dirty="0"/>
          </a:p>
        </p:txBody>
      </p:sp>
      <p:pic>
        <p:nvPicPr>
          <p:cNvPr id="5" name="عنصر نائب للمحتوى 4" descr="a013a-einthoven-triangle.png"/>
          <p:cNvPicPr>
            <a:picLocks noGrp="1" noChangeAspect="1"/>
          </p:cNvPicPr>
          <p:nvPr>
            <p:ph sz="half" idx="1"/>
          </p:nvPr>
        </p:nvPicPr>
        <p:blipFill>
          <a:blip r:embed="rId2" cstate="print"/>
          <a:stretch>
            <a:fillRect/>
          </a:stretch>
        </p:blipFill>
        <p:spPr>
          <a:xfrm>
            <a:off x="838200" y="1759259"/>
            <a:ext cx="3124200" cy="3497936"/>
          </a:xfrm>
          <a:ln w="9525">
            <a:solidFill>
              <a:schemeClr val="accent1"/>
            </a:solidFill>
          </a:ln>
        </p:spPr>
      </p:pic>
      <p:pic>
        <p:nvPicPr>
          <p:cNvPr id="6" name="عنصر نائب للمحتوى 5" descr="a013b-ecg-augmented-lead-axis.png"/>
          <p:cNvPicPr>
            <a:picLocks noGrp="1" noChangeAspect="1"/>
          </p:cNvPicPr>
          <p:nvPr>
            <p:ph sz="half" idx="2"/>
          </p:nvPr>
        </p:nvPicPr>
        <p:blipFill>
          <a:blip r:embed="rId3" cstate="print"/>
          <a:stretch>
            <a:fillRect/>
          </a:stretch>
        </p:blipFill>
        <p:spPr>
          <a:xfrm>
            <a:off x="5029200" y="1758927"/>
            <a:ext cx="3124200" cy="3498873"/>
          </a:xfrm>
          <a:ln>
            <a:solidFill>
              <a:schemeClr val="accent1"/>
            </a:solidFill>
          </a:ln>
        </p:spPr>
      </p:pic>
      <p:sp>
        <p:nvSpPr>
          <p:cNvPr id="7" name="عنصر نائب للتاريخ 6"/>
          <p:cNvSpPr>
            <a:spLocks noGrp="1"/>
          </p:cNvSpPr>
          <p:nvPr>
            <p:ph type="dt" sz="half" idx="10"/>
          </p:nvPr>
        </p:nvSpPr>
        <p:spPr/>
        <p:txBody>
          <a:bodyPr/>
          <a:lstStyle/>
          <a:p>
            <a:fld id="{87C33D53-0DBD-460D-8161-90C12DC872F3}" type="datetime1">
              <a:rPr lang="ar-SA" smtClean="0"/>
              <a:t>26/07/43</a:t>
            </a:fld>
            <a:endParaRPr lang="ar-SA" dirty="0"/>
          </a:p>
        </p:txBody>
      </p:sp>
      <p:sp>
        <p:nvSpPr>
          <p:cNvPr id="8" name="عنصر نائب لرقم الشريحة 7"/>
          <p:cNvSpPr>
            <a:spLocks noGrp="1"/>
          </p:cNvSpPr>
          <p:nvPr>
            <p:ph type="sldNum" sz="quarter" idx="12"/>
          </p:nvPr>
        </p:nvSpPr>
        <p:spPr/>
        <p:txBody>
          <a:bodyPr/>
          <a:lstStyle/>
          <a:p>
            <a:fld id="{1E81C1C1-4AFF-4B4D-881B-26F50513412D}" type="slidenum">
              <a:rPr lang="ar-SA" smtClean="0"/>
              <a:t>29</a:t>
            </a:fld>
            <a:endParaRPr lang="ar-SA" dirty="0"/>
          </a:p>
        </p:txBody>
      </p:sp>
      <p:sp>
        <p:nvSpPr>
          <p:cNvPr id="9" name="عنصر نائب للتذييل 8"/>
          <p:cNvSpPr>
            <a:spLocks noGrp="1"/>
          </p:cNvSpPr>
          <p:nvPr>
            <p:ph type="ftr" sz="quarter" idx="11"/>
          </p:nvPr>
        </p:nvSpPr>
        <p:spPr/>
        <p:txBody>
          <a:bodyPr/>
          <a:lstStyle/>
          <a:p>
            <a:r>
              <a:rPr lang="en-US" smtClean="0"/>
              <a:t>ECG MED</a:t>
            </a:r>
            <a:endParaRPr lang="ar-SA" dirty="0"/>
          </a:p>
        </p:txBody>
      </p:sp>
      <p:sp>
        <p:nvSpPr>
          <p:cNvPr id="4" name="مستطيل 3"/>
          <p:cNvSpPr/>
          <p:nvPr/>
        </p:nvSpPr>
        <p:spPr>
          <a:xfrm>
            <a:off x="371475" y="5410200"/>
            <a:ext cx="3619500" cy="1077218"/>
          </a:xfrm>
          <a:prstGeom prst="rect">
            <a:avLst/>
          </a:prstGeom>
        </p:spPr>
        <p:txBody>
          <a:bodyPr wrap="square">
            <a:spAutoFit/>
          </a:bodyPr>
          <a:lstStyle/>
          <a:p>
            <a:pPr algn="ctr" rtl="0"/>
            <a:r>
              <a:rPr lang="en-US" sz="1600" dirty="0" smtClean="0">
                <a:solidFill>
                  <a:schemeClr val="accent2">
                    <a:lumMod val="60000"/>
                    <a:lumOff val="40000"/>
                  </a:schemeClr>
                </a:solidFill>
              </a:rPr>
              <a:t>Bipolar lead: have </a:t>
            </a:r>
            <a:r>
              <a:rPr lang="en-US" sz="1600" dirty="0">
                <a:solidFill>
                  <a:schemeClr val="accent2">
                    <a:lumMod val="60000"/>
                    <a:lumOff val="40000"/>
                  </a:schemeClr>
                </a:solidFill>
              </a:rPr>
              <a:t>a negative and positive </a:t>
            </a:r>
            <a:r>
              <a:rPr lang="en-US" sz="1600" dirty="0" smtClean="0">
                <a:solidFill>
                  <a:schemeClr val="accent2">
                    <a:lumMod val="60000"/>
                    <a:lumOff val="40000"/>
                  </a:schemeClr>
                </a:solidFill>
              </a:rPr>
              <a:t>pole.</a:t>
            </a:r>
            <a:r>
              <a:rPr lang="en-US" sz="1600" dirty="0"/>
              <a:t> </a:t>
            </a:r>
            <a:r>
              <a:rPr lang="en-US" sz="1600" dirty="0">
                <a:solidFill>
                  <a:schemeClr val="accent2">
                    <a:lumMod val="60000"/>
                    <a:lumOff val="40000"/>
                  </a:schemeClr>
                </a:solidFill>
              </a:rPr>
              <a:t>Electrical potential differences are measured between the poles</a:t>
            </a:r>
            <a:endParaRPr lang="ar-SA" sz="1600" dirty="0">
              <a:solidFill>
                <a:schemeClr val="accent2">
                  <a:lumMod val="60000"/>
                  <a:lumOff val="40000"/>
                </a:schemeClr>
              </a:solidFill>
            </a:endParaRPr>
          </a:p>
        </p:txBody>
      </p:sp>
      <p:sp>
        <p:nvSpPr>
          <p:cNvPr id="10" name="مستطيل 9"/>
          <p:cNvSpPr/>
          <p:nvPr/>
        </p:nvSpPr>
        <p:spPr>
          <a:xfrm>
            <a:off x="5029200" y="5438775"/>
            <a:ext cx="3276600" cy="1323439"/>
          </a:xfrm>
          <a:prstGeom prst="rect">
            <a:avLst/>
          </a:prstGeom>
        </p:spPr>
        <p:txBody>
          <a:bodyPr wrap="square">
            <a:spAutoFit/>
          </a:bodyPr>
          <a:lstStyle/>
          <a:p>
            <a:pPr algn="ctr" rtl="0"/>
            <a:r>
              <a:rPr lang="en-US" sz="1600" dirty="0">
                <a:solidFill>
                  <a:schemeClr val="accent2">
                    <a:lumMod val="60000"/>
                    <a:lumOff val="40000"/>
                  </a:schemeClr>
                </a:solidFill>
              </a:rPr>
              <a:t>Unipolar </a:t>
            </a:r>
            <a:r>
              <a:rPr lang="en-US" sz="1600" dirty="0" smtClean="0">
                <a:solidFill>
                  <a:schemeClr val="accent2">
                    <a:lumMod val="60000"/>
                    <a:lumOff val="40000"/>
                  </a:schemeClr>
                </a:solidFill>
              </a:rPr>
              <a:t>lead:  </a:t>
            </a:r>
            <a:r>
              <a:rPr lang="en-US" sz="1600" dirty="0">
                <a:solidFill>
                  <a:schemeClr val="accent2">
                    <a:lumMod val="60000"/>
                    <a:lumOff val="40000"/>
                  </a:schemeClr>
                </a:solidFill>
              </a:rPr>
              <a:t>No negative lead </a:t>
            </a:r>
            <a:r>
              <a:rPr lang="en-US" sz="1600" dirty="0" smtClean="0">
                <a:solidFill>
                  <a:schemeClr val="accent2">
                    <a:lumMod val="60000"/>
                    <a:lumOff val="40000"/>
                  </a:schemeClr>
                </a:solidFill>
              </a:rPr>
              <a:t> </a:t>
            </a:r>
            <a:r>
              <a:rPr lang="en-US" sz="1600" dirty="0">
                <a:solidFill>
                  <a:schemeClr val="accent2">
                    <a:lumMod val="60000"/>
                    <a:lumOff val="40000"/>
                  </a:schemeClr>
                </a:solidFill>
              </a:rPr>
              <a:t>The heart is the negative pole </a:t>
            </a:r>
            <a:r>
              <a:rPr lang="en-US" sz="1600" dirty="0" smtClean="0">
                <a:solidFill>
                  <a:schemeClr val="accent2">
                    <a:lumMod val="60000"/>
                    <a:lumOff val="40000"/>
                  </a:schemeClr>
                </a:solidFill>
              </a:rPr>
              <a:t> </a:t>
            </a:r>
            <a:r>
              <a:rPr lang="en-US" sz="1600" dirty="0">
                <a:solidFill>
                  <a:schemeClr val="accent2">
                    <a:lumMod val="60000"/>
                    <a:lumOff val="40000"/>
                  </a:schemeClr>
                </a:solidFill>
              </a:rPr>
              <a:t>Electrical potential difference is measured </a:t>
            </a:r>
            <a:r>
              <a:rPr lang="en-US" sz="1600" dirty="0" smtClean="0">
                <a:solidFill>
                  <a:schemeClr val="accent2">
                    <a:lumMod val="60000"/>
                    <a:lumOff val="40000"/>
                  </a:schemeClr>
                </a:solidFill>
              </a:rPr>
              <a:t>between </a:t>
            </a:r>
            <a:r>
              <a:rPr lang="en-US" sz="1600" dirty="0">
                <a:solidFill>
                  <a:schemeClr val="accent2">
                    <a:lumMod val="60000"/>
                    <a:lumOff val="40000"/>
                  </a:schemeClr>
                </a:solidFill>
              </a:rPr>
              <a:t>the lead and the </a:t>
            </a:r>
            <a:r>
              <a:rPr lang="en-US" sz="1600" dirty="0" smtClean="0">
                <a:solidFill>
                  <a:schemeClr val="accent2">
                    <a:lumMod val="60000"/>
                    <a:lumOff val="40000"/>
                  </a:schemeClr>
                </a:solidFill>
              </a:rPr>
              <a:t>heart.</a:t>
            </a:r>
            <a:endParaRPr lang="ar-SA" sz="1600" dirty="0">
              <a:solidFill>
                <a:schemeClr val="accent2">
                  <a:lumMod val="60000"/>
                  <a:lumOff val="4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1800" dirty="0">
                <a:latin typeface="+mn-lt"/>
              </a:rPr>
              <a:t>The ECG’s origin dates back to the discovery of the heart muscle’s electric activity. In 1901, </a:t>
            </a:r>
            <a:r>
              <a:rPr lang="en-US" sz="1800" b="1" dirty="0">
                <a:latin typeface="+mn-lt"/>
              </a:rPr>
              <a:t>Willem Einthoven </a:t>
            </a:r>
            <a:r>
              <a:rPr lang="en-US" sz="1800" b="1" dirty="0" smtClean="0">
                <a:latin typeface="+mn-lt"/>
              </a:rPr>
              <a:t>(</a:t>
            </a:r>
            <a:r>
              <a:rPr lang="en-US" sz="1800" dirty="0">
                <a:latin typeface="+mn-lt"/>
              </a:rPr>
              <a:t>Dutch </a:t>
            </a:r>
            <a:r>
              <a:rPr lang="en-US" sz="1800" dirty="0">
                <a:latin typeface="+mn-lt"/>
                <a:hlinkClick r:id="rId2" tooltip="Physician"/>
              </a:rPr>
              <a:t>doctor</a:t>
            </a:r>
            <a:r>
              <a:rPr lang="en-US" sz="1800" dirty="0">
                <a:latin typeface="+mn-lt"/>
              </a:rPr>
              <a:t> and </a:t>
            </a:r>
            <a:r>
              <a:rPr lang="en-US" sz="1800" dirty="0">
                <a:latin typeface="+mn-lt"/>
                <a:hlinkClick r:id="rId3" tooltip="Physiology"/>
              </a:rPr>
              <a:t>physiologist) </a:t>
            </a:r>
            <a:r>
              <a:rPr lang="en-US" sz="1800" dirty="0" smtClean="0">
                <a:latin typeface="+mn-lt"/>
              </a:rPr>
              <a:t>made </a:t>
            </a:r>
            <a:r>
              <a:rPr lang="en-US" sz="1800" dirty="0">
                <a:latin typeface="+mn-lt"/>
              </a:rPr>
              <a:t>a breakthrough that facilitated the first steps towards electrocardiography, for which he subsequently won a Nobel Prize in 1924</a:t>
            </a:r>
            <a:endParaRPr lang="ar-SA" sz="1800" dirty="0">
              <a:latin typeface="+mn-lt"/>
            </a:endParaRPr>
          </a:p>
        </p:txBody>
      </p:sp>
      <p:sp>
        <p:nvSpPr>
          <p:cNvPr id="4" name="عنصر نائب للتاريخ 3"/>
          <p:cNvSpPr>
            <a:spLocks noGrp="1"/>
          </p:cNvSpPr>
          <p:nvPr>
            <p:ph type="dt" sz="half" idx="10"/>
          </p:nvPr>
        </p:nvSpPr>
        <p:spPr/>
        <p:txBody>
          <a:bodyPr/>
          <a:lstStyle/>
          <a:p>
            <a:fld id="{6A909097-216E-47AD-B209-7EAD3C5F8BB8}"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a:t>
            </a:fld>
            <a:endParaRPr lang="ar-SA" dirty="0"/>
          </a:p>
        </p:txBody>
      </p:sp>
      <p:pic>
        <p:nvPicPr>
          <p:cNvPr id="1026" name="Picture 2" descr="https://upload.wikimedia.org/wikipedia/commons/1/1c/Willem_Einthoven_ECG.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29200" y="2708745"/>
            <a:ext cx="3347724" cy="27367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ow Willem Einthoven gave doctors a window on the heart | New Scienti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667000"/>
            <a:ext cx="4198509" cy="27990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مستطيل 9"/>
          <p:cNvSpPr/>
          <p:nvPr/>
        </p:nvSpPr>
        <p:spPr>
          <a:xfrm>
            <a:off x="609600" y="5638800"/>
            <a:ext cx="7981308" cy="923330"/>
          </a:xfrm>
          <a:prstGeom prst="rect">
            <a:avLst/>
          </a:prstGeom>
        </p:spPr>
        <p:txBody>
          <a:bodyPr wrap="square">
            <a:spAutoFit/>
          </a:bodyPr>
          <a:lstStyle/>
          <a:p>
            <a:pPr algn="l" rtl="0"/>
            <a:r>
              <a:rPr lang="en-US" dirty="0" smtClean="0">
                <a:solidFill>
                  <a:schemeClr val="accent2">
                    <a:lumMod val="60000"/>
                    <a:lumOff val="40000"/>
                  </a:schemeClr>
                </a:solidFill>
                <a:latin typeface="Georgia" panose="02040502050405020303" pitchFamily="18" charset="0"/>
              </a:rPr>
              <a:t>ECG is used </a:t>
            </a:r>
            <a:r>
              <a:rPr lang="en-US" dirty="0">
                <a:solidFill>
                  <a:schemeClr val="accent2">
                    <a:lumMod val="60000"/>
                    <a:lumOff val="40000"/>
                  </a:schemeClr>
                </a:solidFill>
                <a:latin typeface="Georgia" panose="02040502050405020303" pitchFamily="18" charset="0"/>
              </a:rPr>
              <a:t>as a technique to diagnose cardiac disease and to detect abnormal heart rhythm. They may also be used as a general health assessment in certain occupations, including aviation, diving and the military</a:t>
            </a:r>
            <a:endParaRPr lang="ar-SA" dirty="0">
              <a:solidFill>
                <a:schemeClr val="accent2">
                  <a:lumMod val="60000"/>
                  <a:lumOff val="40000"/>
                </a:schemeClr>
              </a:solidFill>
              <a:latin typeface="Georgia" panose="02040502050405020303" pitchFamily="18" charset="0"/>
            </a:endParaRPr>
          </a:p>
        </p:txBody>
      </p:sp>
    </p:spTree>
    <p:extLst>
      <p:ext uri="{BB962C8B-B14F-4D97-AF65-F5344CB8AC3E}">
        <p14:creationId xmlns:p14="http://schemas.microsoft.com/office/powerpoint/2010/main" val="3886894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775328"/>
            <a:ext cx="8229600" cy="1066800"/>
          </a:xfrm>
        </p:spPr>
        <p:txBody>
          <a:bodyPr/>
          <a:lstStyle/>
          <a:p>
            <a:r>
              <a:rPr lang="en-US" b="1" spc="-15" dirty="0">
                <a:solidFill>
                  <a:schemeClr val="accent2">
                    <a:lumMod val="75000"/>
                  </a:schemeClr>
                </a:solidFill>
                <a:latin typeface="Calibri"/>
                <a:cs typeface="Calibri"/>
              </a:rPr>
              <a:t>Einthoven’s</a:t>
            </a:r>
            <a:r>
              <a:rPr lang="en-US" b="1" spc="30" dirty="0">
                <a:solidFill>
                  <a:schemeClr val="accent2">
                    <a:lumMod val="75000"/>
                  </a:schemeClr>
                </a:solidFill>
                <a:latin typeface="Calibri"/>
                <a:cs typeface="Calibri"/>
              </a:rPr>
              <a:t> </a:t>
            </a:r>
            <a:r>
              <a:rPr lang="en-US" b="1" spc="-35" dirty="0" smtClean="0">
                <a:solidFill>
                  <a:schemeClr val="accent2">
                    <a:lumMod val="75000"/>
                  </a:schemeClr>
                </a:solidFill>
                <a:latin typeface="Calibri"/>
                <a:cs typeface="Calibri"/>
              </a:rPr>
              <a:t>Law</a:t>
            </a:r>
            <a:endParaRPr lang="ar-SA" dirty="0"/>
          </a:p>
        </p:txBody>
      </p:sp>
      <p:sp>
        <p:nvSpPr>
          <p:cNvPr id="3" name="عنصر نائب للمحتوى 2"/>
          <p:cNvSpPr>
            <a:spLocks noGrp="1"/>
          </p:cNvSpPr>
          <p:nvPr>
            <p:ph sz="half" idx="1"/>
          </p:nvPr>
        </p:nvSpPr>
        <p:spPr/>
        <p:txBody>
          <a:bodyPr/>
          <a:lstStyle/>
          <a:p>
            <a:pPr marL="12065" marR="5080" indent="0" algn="ctr" rtl="0">
              <a:lnSpc>
                <a:spcPct val="100200"/>
              </a:lnSpc>
              <a:spcBef>
                <a:spcPts val="100"/>
              </a:spcBef>
              <a:buNone/>
            </a:pPr>
            <a:r>
              <a:rPr lang="en-US" b="1" dirty="0" smtClean="0">
                <a:solidFill>
                  <a:schemeClr val="accent2">
                    <a:lumMod val="75000"/>
                  </a:schemeClr>
                </a:solidFill>
                <a:latin typeface="Calibri"/>
                <a:cs typeface="Calibri"/>
              </a:rPr>
              <a:t>the </a:t>
            </a:r>
            <a:r>
              <a:rPr lang="en-US" b="1" spc="-440" dirty="0" smtClean="0">
                <a:solidFill>
                  <a:schemeClr val="accent2">
                    <a:lumMod val="75000"/>
                  </a:schemeClr>
                </a:solidFill>
                <a:latin typeface="Calibri"/>
                <a:cs typeface="Calibri"/>
              </a:rPr>
              <a:t> </a:t>
            </a:r>
            <a:r>
              <a:rPr lang="en-US" b="1" dirty="0">
                <a:solidFill>
                  <a:schemeClr val="accent2">
                    <a:lumMod val="75000"/>
                  </a:schemeClr>
                </a:solidFill>
                <a:latin typeface="Calibri"/>
                <a:cs typeface="Calibri"/>
              </a:rPr>
              <a:t>sum of the </a:t>
            </a:r>
            <a:r>
              <a:rPr lang="en-US" b="1" spc="-5" dirty="0">
                <a:solidFill>
                  <a:schemeClr val="accent2">
                    <a:lumMod val="75000"/>
                  </a:schemeClr>
                </a:solidFill>
                <a:latin typeface="Calibri"/>
                <a:cs typeface="Calibri"/>
              </a:rPr>
              <a:t>potentials </a:t>
            </a:r>
            <a:r>
              <a:rPr lang="en-US" b="1" spc="-10" dirty="0">
                <a:solidFill>
                  <a:schemeClr val="accent2">
                    <a:lumMod val="75000"/>
                  </a:schemeClr>
                </a:solidFill>
                <a:latin typeface="Calibri"/>
                <a:cs typeface="Calibri"/>
              </a:rPr>
              <a:t>recorded </a:t>
            </a:r>
            <a:r>
              <a:rPr lang="en-US" b="1" dirty="0">
                <a:solidFill>
                  <a:schemeClr val="accent2">
                    <a:lumMod val="75000"/>
                  </a:schemeClr>
                </a:solidFill>
                <a:latin typeface="Calibri"/>
                <a:cs typeface="Calibri"/>
              </a:rPr>
              <a:t>in </a:t>
            </a:r>
            <a:r>
              <a:rPr lang="en-US" b="1" spc="-5" dirty="0">
                <a:solidFill>
                  <a:schemeClr val="accent2">
                    <a:lumMod val="75000"/>
                  </a:schemeClr>
                </a:solidFill>
                <a:latin typeface="Calibri"/>
                <a:cs typeface="Calibri"/>
              </a:rPr>
              <a:t>leads </a:t>
            </a:r>
            <a:r>
              <a:rPr lang="en-US" b="1" dirty="0">
                <a:solidFill>
                  <a:schemeClr val="accent2">
                    <a:lumMod val="75000"/>
                  </a:schemeClr>
                </a:solidFill>
                <a:latin typeface="Calibri"/>
                <a:cs typeface="Calibri"/>
              </a:rPr>
              <a:t>I and III </a:t>
            </a:r>
            <a:r>
              <a:rPr lang="en-US" b="1" spc="-5" dirty="0">
                <a:solidFill>
                  <a:schemeClr val="accent2">
                    <a:lumMod val="75000"/>
                  </a:schemeClr>
                </a:solidFill>
                <a:latin typeface="Calibri"/>
                <a:cs typeface="Calibri"/>
              </a:rPr>
              <a:t>will </a:t>
            </a:r>
            <a:r>
              <a:rPr lang="en-US" b="1" dirty="0">
                <a:solidFill>
                  <a:schemeClr val="accent2">
                    <a:lumMod val="75000"/>
                  </a:schemeClr>
                </a:solidFill>
                <a:latin typeface="Calibri"/>
                <a:cs typeface="Calibri"/>
              </a:rPr>
              <a:t>equal </a:t>
            </a:r>
            <a:r>
              <a:rPr lang="en-US" b="1" spc="5" dirty="0">
                <a:solidFill>
                  <a:schemeClr val="accent2">
                    <a:lumMod val="75000"/>
                  </a:schemeClr>
                </a:solidFill>
                <a:latin typeface="Calibri"/>
                <a:cs typeface="Calibri"/>
              </a:rPr>
              <a:t> </a:t>
            </a:r>
            <a:r>
              <a:rPr lang="en-US" b="1" dirty="0">
                <a:solidFill>
                  <a:schemeClr val="accent2">
                    <a:lumMod val="75000"/>
                  </a:schemeClr>
                </a:solidFill>
                <a:latin typeface="Calibri"/>
                <a:cs typeface="Calibri"/>
              </a:rPr>
              <a:t>the</a:t>
            </a:r>
            <a:r>
              <a:rPr lang="en-US" b="1" spc="-15" dirty="0">
                <a:solidFill>
                  <a:schemeClr val="accent2">
                    <a:lumMod val="75000"/>
                  </a:schemeClr>
                </a:solidFill>
                <a:latin typeface="Calibri"/>
                <a:cs typeface="Calibri"/>
              </a:rPr>
              <a:t> </a:t>
            </a:r>
            <a:r>
              <a:rPr lang="en-US" b="1" spc="-5" dirty="0">
                <a:solidFill>
                  <a:schemeClr val="accent2">
                    <a:lumMod val="75000"/>
                  </a:schemeClr>
                </a:solidFill>
                <a:latin typeface="Calibri"/>
                <a:cs typeface="Calibri"/>
              </a:rPr>
              <a:t>potential</a:t>
            </a:r>
            <a:r>
              <a:rPr lang="en-US" b="1" spc="-35" dirty="0">
                <a:solidFill>
                  <a:schemeClr val="accent2">
                    <a:lumMod val="75000"/>
                  </a:schemeClr>
                </a:solidFill>
                <a:latin typeface="Calibri"/>
                <a:cs typeface="Calibri"/>
              </a:rPr>
              <a:t> </a:t>
            </a:r>
            <a:r>
              <a:rPr lang="en-US" b="1" dirty="0">
                <a:solidFill>
                  <a:schemeClr val="accent2">
                    <a:lumMod val="75000"/>
                  </a:schemeClr>
                </a:solidFill>
                <a:latin typeface="Calibri"/>
                <a:cs typeface="Calibri"/>
              </a:rPr>
              <a:t>in</a:t>
            </a:r>
            <a:r>
              <a:rPr lang="en-US" b="1" spc="-10" dirty="0">
                <a:solidFill>
                  <a:schemeClr val="accent2">
                    <a:lumMod val="75000"/>
                  </a:schemeClr>
                </a:solidFill>
                <a:latin typeface="Calibri"/>
                <a:cs typeface="Calibri"/>
              </a:rPr>
              <a:t> </a:t>
            </a:r>
            <a:r>
              <a:rPr lang="en-US" b="1" dirty="0">
                <a:solidFill>
                  <a:schemeClr val="accent2">
                    <a:lumMod val="75000"/>
                  </a:schemeClr>
                </a:solidFill>
                <a:latin typeface="Calibri"/>
                <a:cs typeface="Calibri"/>
              </a:rPr>
              <a:t>lead</a:t>
            </a:r>
            <a:r>
              <a:rPr lang="en-US" b="1" spc="-5" dirty="0">
                <a:solidFill>
                  <a:schemeClr val="accent2">
                    <a:lumMod val="75000"/>
                  </a:schemeClr>
                </a:solidFill>
                <a:latin typeface="Calibri"/>
                <a:cs typeface="Calibri"/>
              </a:rPr>
              <a:t> </a:t>
            </a:r>
            <a:r>
              <a:rPr lang="en-US" b="1" dirty="0" smtClean="0">
                <a:solidFill>
                  <a:schemeClr val="accent2">
                    <a:lumMod val="75000"/>
                  </a:schemeClr>
                </a:solidFill>
                <a:latin typeface="Calibri"/>
                <a:cs typeface="Calibri"/>
              </a:rPr>
              <a:t>II.</a:t>
            </a:r>
            <a:endParaRPr lang="en-US" dirty="0" smtClean="0">
              <a:solidFill>
                <a:schemeClr val="accent2">
                  <a:lumMod val="75000"/>
                </a:schemeClr>
              </a:solidFill>
              <a:latin typeface="Calibri"/>
              <a:cs typeface="Calibri"/>
            </a:endParaRPr>
          </a:p>
          <a:p>
            <a:pPr marL="12065" marR="5080" indent="0" algn="ctr" rtl="0">
              <a:lnSpc>
                <a:spcPct val="100200"/>
              </a:lnSpc>
              <a:spcBef>
                <a:spcPts val="100"/>
              </a:spcBef>
              <a:buNone/>
            </a:pPr>
            <a:endParaRPr lang="en-US" b="1" dirty="0">
              <a:solidFill>
                <a:schemeClr val="accent2">
                  <a:lumMod val="75000"/>
                </a:schemeClr>
              </a:solidFill>
              <a:latin typeface="Calibri"/>
              <a:cs typeface="Calibri"/>
            </a:endParaRPr>
          </a:p>
          <a:p>
            <a:pPr marL="12065" marR="5080" indent="0" algn="ctr" rtl="0">
              <a:lnSpc>
                <a:spcPct val="100200"/>
              </a:lnSpc>
              <a:spcBef>
                <a:spcPts val="100"/>
              </a:spcBef>
              <a:buNone/>
            </a:pPr>
            <a:r>
              <a:rPr lang="en-US" b="1" dirty="0" smtClean="0">
                <a:solidFill>
                  <a:srgbClr val="FF0000"/>
                </a:solidFill>
                <a:latin typeface="Calibri"/>
                <a:cs typeface="Calibri"/>
              </a:rPr>
              <a:t>Lead</a:t>
            </a:r>
            <a:r>
              <a:rPr lang="en-US" b="1" spc="-10" dirty="0" smtClean="0">
                <a:solidFill>
                  <a:srgbClr val="FF0000"/>
                </a:solidFill>
                <a:latin typeface="Calibri"/>
                <a:cs typeface="Calibri"/>
              </a:rPr>
              <a:t> </a:t>
            </a:r>
            <a:r>
              <a:rPr lang="en-US" b="1" dirty="0">
                <a:solidFill>
                  <a:srgbClr val="FF0000"/>
                </a:solidFill>
                <a:latin typeface="Calibri"/>
                <a:cs typeface="Calibri"/>
              </a:rPr>
              <a:t>I</a:t>
            </a:r>
            <a:r>
              <a:rPr lang="en-US" b="1" spc="-10" dirty="0">
                <a:solidFill>
                  <a:srgbClr val="FF0000"/>
                </a:solidFill>
                <a:latin typeface="Calibri"/>
                <a:cs typeface="Calibri"/>
              </a:rPr>
              <a:t> </a:t>
            </a:r>
            <a:r>
              <a:rPr lang="en-US" b="1" dirty="0">
                <a:solidFill>
                  <a:srgbClr val="FF0000"/>
                </a:solidFill>
                <a:latin typeface="Calibri"/>
                <a:cs typeface="Calibri"/>
              </a:rPr>
              <a:t>+</a:t>
            </a:r>
            <a:r>
              <a:rPr lang="en-US" b="1" spc="-5" dirty="0">
                <a:solidFill>
                  <a:srgbClr val="FF0000"/>
                </a:solidFill>
                <a:latin typeface="Calibri"/>
                <a:cs typeface="Calibri"/>
              </a:rPr>
              <a:t> </a:t>
            </a:r>
            <a:r>
              <a:rPr lang="en-US" b="1" dirty="0">
                <a:solidFill>
                  <a:srgbClr val="FF0000"/>
                </a:solidFill>
                <a:latin typeface="Calibri"/>
                <a:cs typeface="Calibri"/>
              </a:rPr>
              <a:t>Lead</a:t>
            </a:r>
            <a:r>
              <a:rPr lang="en-US" b="1" spc="-10" dirty="0">
                <a:solidFill>
                  <a:srgbClr val="FF0000"/>
                </a:solidFill>
                <a:latin typeface="Calibri"/>
                <a:cs typeface="Calibri"/>
              </a:rPr>
              <a:t> </a:t>
            </a:r>
            <a:r>
              <a:rPr lang="en-US" b="1" dirty="0">
                <a:solidFill>
                  <a:srgbClr val="FF0000"/>
                </a:solidFill>
                <a:latin typeface="Calibri"/>
                <a:cs typeface="Calibri"/>
              </a:rPr>
              <a:t>III=</a:t>
            </a:r>
            <a:r>
              <a:rPr lang="en-US" b="1" spc="-10" dirty="0">
                <a:solidFill>
                  <a:srgbClr val="FF0000"/>
                </a:solidFill>
                <a:latin typeface="Calibri"/>
                <a:cs typeface="Calibri"/>
              </a:rPr>
              <a:t> </a:t>
            </a:r>
            <a:r>
              <a:rPr lang="en-US" b="1" dirty="0">
                <a:solidFill>
                  <a:srgbClr val="FF0000"/>
                </a:solidFill>
                <a:latin typeface="Calibri"/>
                <a:cs typeface="Calibri"/>
              </a:rPr>
              <a:t>Lead</a:t>
            </a:r>
            <a:r>
              <a:rPr lang="en-US" b="1" spc="-5" dirty="0">
                <a:solidFill>
                  <a:srgbClr val="FF0000"/>
                </a:solidFill>
                <a:latin typeface="Calibri"/>
                <a:cs typeface="Calibri"/>
              </a:rPr>
              <a:t> </a:t>
            </a:r>
            <a:r>
              <a:rPr lang="en-US" b="1" dirty="0">
                <a:solidFill>
                  <a:srgbClr val="FF0000"/>
                </a:solidFill>
                <a:latin typeface="Calibri"/>
                <a:cs typeface="Calibri"/>
              </a:rPr>
              <a:t>II</a:t>
            </a:r>
            <a:endParaRPr lang="en-US" dirty="0">
              <a:solidFill>
                <a:srgbClr val="FF0000"/>
              </a:solidFill>
              <a:latin typeface="Calibri"/>
              <a:cs typeface="Calibri"/>
            </a:endParaRPr>
          </a:p>
          <a:p>
            <a:pPr algn="l" rtl="0"/>
            <a:endParaRPr lang="ar-SA" dirty="0"/>
          </a:p>
        </p:txBody>
      </p:sp>
      <p:sp>
        <p:nvSpPr>
          <p:cNvPr id="5" name="عنصر نائب للتاريخ 4"/>
          <p:cNvSpPr>
            <a:spLocks noGrp="1"/>
          </p:cNvSpPr>
          <p:nvPr>
            <p:ph type="dt" sz="half" idx="10"/>
          </p:nvPr>
        </p:nvSpPr>
        <p:spPr/>
        <p:txBody>
          <a:bodyPr/>
          <a:lstStyle/>
          <a:p>
            <a:fld id="{4C554788-0102-4255-8BDC-8EC73B9F49A3}"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30</a:t>
            </a:fld>
            <a:endParaRPr lang="ar-SA" dirty="0"/>
          </a:p>
        </p:txBody>
      </p:sp>
      <p:pic>
        <p:nvPicPr>
          <p:cNvPr id="10242" name="Picture 2" descr="Einthoven&amp;#39;s Triangle | ECG Guru - Instructor Resourc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62200"/>
            <a:ext cx="4038600" cy="33230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21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4" name="عنصر نائب للتاريخ 3"/>
          <p:cNvSpPr>
            <a:spLocks noGrp="1"/>
          </p:cNvSpPr>
          <p:nvPr>
            <p:ph type="dt" sz="half" idx="10"/>
          </p:nvPr>
        </p:nvSpPr>
        <p:spPr/>
        <p:txBody>
          <a:bodyPr/>
          <a:lstStyle/>
          <a:p>
            <a:fld id="{210F9DFA-9DDE-424C-BE41-65BD78CE631D}"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31</a:t>
            </a:fld>
            <a:endParaRPr lang="ar-SA" dirty="0"/>
          </a:p>
        </p:txBody>
      </p:sp>
      <p:pic>
        <p:nvPicPr>
          <p:cNvPr id="7" name="object 2"/>
          <p:cNvPicPr>
            <a:picLocks noGrp="1"/>
          </p:cNvPicPr>
          <p:nvPr>
            <p:ph idx="1"/>
          </p:nvPr>
        </p:nvPicPr>
        <p:blipFill>
          <a:blip r:embed="rId2" cstate="print"/>
          <a:stretch>
            <a:fillRect/>
          </a:stretch>
        </p:blipFill>
        <p:spPr>
          <a:xfrm>
            <a:off x="762000" y="2209800"/>
            <a:ext cx="3418410" cy="4324350"/>
          </a:xfrm>
          <a:prstGeom prst="rect">
            <a:avLst/>
          </a:prstGeom>
        </p:spPr>
      </p:pic>
      <p:pic>
        <p:nvPicPr>
          <p:cNvPr id="8" name="عنصر نائب للمحتوى 4" descr="a013a-einthoven-triangle.png"/>
          <p:cNvPicPr>
            <a:picLocks noChangeAspect="1"/>
          </p:cNvPicPr>
          <p:nvPr/>
        </p:nvPicPr>
        <p:blipFill>
          <a:blip r:embed="rId3" cstate="print"/>
          <a:stretch>
            <a:fillRect/>
          </a:stretch>
        </p:blipFill>
        <p:spPr>
          <a:xfrm>
            <a:off x="4449778" y="2258585"/>
            <a:ext cx="3170222" cy="3549463"/>
          </a:xfrm>
          <a:prstGeom prst="rect">
            <a:avLst/>
          </a:prstGeom>
          <a:ln w="9525">
            <a:solidFill>
              <a:schemeClr val="accent1"/>
            </a:solidFill>
          </a:ln>
        </p:spPr>
      </p:pic>
    </p:spTree>
    <p:extLst>
      <p:ext uri="{BB962C8B-B14F-4D97-AF65-F5344CB8AC3E}">
        <p14:creationId xmlns:p14="http://schemas.microsoft.com/office/powerpoint/2010/main" val="3087087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4" name="عنصر نائب للتاريخ 3"/>
          <p:cNvSpPr>
            <a:spLocks noGrp="1"/>
          </p:cNvSpPr>
          <p:nvPr>
            <p:ph type="dt" sz="half" idx="10"/>
          </p:nvPr>
        </p:nvSpPr>
        <p:spPr/>
        <p:txBody>
          <a:bodyPr/>
          <a:lstStyle/>
          <a:p>
            <a:fld id="{B1EB1091-241F-480B-BD05-1501BADC7F05}"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32</a:t>
            </a:fld>
            <a:endParaRPr lang="ar-SA" dirty="0"/>
          </a:p>
        </p:txBody>
      </p:sp>
      <p:pic>
        <p:nvPicPr>
          <p:cNvPr id="7" name="object 2"/>
          <p:cNvPicPr>
            <a:picLocks noGrp="1"/>
          </p:cNvPicPr>
          <p:nvPr>
            <p:ph idx="1"/>
          </p:nvPr>
        </p:nvPicPr>
        <p:blipFill>
          <a:blip r:embed="rId2" cstate="print"/>
          <a:stretch>
            <a:fillRect/>
          </a:stretch>
        </p:blipFill>
        <p:spPr>
          <a:xfrm>
            <a:off x="83365" y="1447800"/>
            <a:ext cx="5174435" cy="4324350"/>
          </a:xfrm>
          <a:prstGeom prst="rect">
            <a:avLst/>
          </a:prstGeom>
        </p:spPr>
      </p:pic>
      <p:pic>
        <p:nvPicPr>
          <p:cNvPr id="8" name="عنصر نائب للمحتوى 5" descr="a013b-ecg-augmented-lead-axis.png"/>
          <p:cNvPicPr>
            <a:picLocks noChangeAspect="1"/>
          </p:cNvPicPr>
          <p:nvPr/>
        </p:nvPicPr>
        <p:blipFill>
          <a:blip r:embed="rId3" cstate="print"/>
          <a:stretch>
            <a:fillRect/>
          </a:stretch>
        </p:blipFill>
        <p:spPr>
          <a:xfrm>
            <a:off x="5385303" y="1600200"/>
            <a:ext cx="3124200" cy="3498873"/>
          </a:xfrm>
          <a:prstGeom prst="rect">
            <a:avLst/>
          </a:prstGeom>
          <a:ln>
            <a:solidFill>
              <a:schemeClr val="accent1"/>
            </a:solidFill>
          </a:ln>
        </p:spPr>
      </p:pic>
    </p:spTree>
    <p:extLst>
      <p:ext uri="{BB962C8B-B14F-4D97-AF65-F5344CB8AC3E}">
        <p14:creationId xmlns:p14="http://schemas.microsoft.com/office/powerpoint/2010/main" val="2021235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6136" y="685800"/>
            <a:ext cx="8229600" cy="1066800"/>
          </a:xfrm>
        </p:spPr>
        <p:txBody>
          <a:bodyPr/>
          <a:lstStyle/>
          <a:p>
            <a:r>
              <a:rPr lang="en-US" dirty="0" smtClean="0"/>
              <a:t>Precordial (chest Wilsons) leads</a:t>
            </a:r>
            <a:endParaRPr lang="ar-SA" dirty="0"/>
          </a:p>
        </p:txBody>
      </p:sp>
      <p:sp>
        <p:nvSpPr>
          <p:cNvPr id="3" name="عنصر نائب للمحتوى 2"/>
          <p:cNvSpPr>
            <a:spLocks noGrp="1"/>
          </p:cNvSpPr>
          <p:nvPr>
            <p:ph idx="1"/>
          </p:nvPr>
        </p:nvSpPr>
        <p:spPr>
          <a:xfrm>
            <a:off x="457200" y="2041793"/>
            <a:ext cx="4360164" cy="4325112"/>
          </a:xfrm>
        </p:spPr>
        <p:txBody>
          <a:bodyPr>
            <a:normAutofit lnSpcReduction="10000"/>
          </a:bodyPr>
          <a:lstStyle/>
          <a:p>
            <a:r>
              <a:rPr lang="en-US" sz="2400" dirty="0" smtClean="0">
                <a:solidFill>
                  <a:srgbClr val="FF0000"/>
                </a:solidFill>
              </a:rPr>
              <a:t>V1</a:t>
            </a:r>
            <a:r>
              <a:rPr lang="en-US" sz="2400" dirty="0" smtClean="0"/>
              <a:t>: 4th intercostal space (ICS), right sternal border. </a:t>
            </a:r>
          </a:p>
          <a:p>
            <a:r>
              <a:rPr lang="en-US" sz="2400" dirty="0" smtClean="0">
                <a:solidFill>
                  <a:srgbClr val="FF0000"/>
                </a:solidFill>
              </a:rPr>
              <a:t>V2</a:t>
            </a:r>
            <a:r>
              <a:rPr lang="en-US" sz="2400" dirty="0" smtClean="0"/>
              <a:t>: 4th ICS, left </a:t>
            </a:r>
            <a:r>
              <a:rPr lang="en-US" sz="2400" dirty="0" err="1" smtClean="0"/>
              <a:t>sternal</a:t>
            </a:r>
            <a:r>
              <a:rPr lang="en-US" sz="2400" dirty="0" smtClean="0"/>
              <a:t> border. </a:t>
            </a:r>
          </a:p>
          <a:p>
            <a:r>
              <a:rPr lang="en-US" sz="2400" dirty="0" smtClean="0">
                <a:solidFill>
                  <a:srgbClr val="FF0000"/>
                </a:solidFill>
              </a:rPr>
              <a:t>V3</a:t>
            </a:r>
            <a:r>
              <a:rPr lang="en-US" sz="2400" dirty="0" smtClean="0"/>
              <a:t>: midway between V2 and V4. </a:t>
            </a:r>
          </a:p>
          <a:p>
            <a:r>
              <a:rPr lang="en-US" sz="2400" dirty="0" smtClean="0">
                <a:solidFill>
                  <a:srgbClr val="FF0000"/>
                </a:solidFill>
              </a:rPr>
              <a:t>V4</a:t>
            </a:r>
            <a:r>
              <a:rPr lang="en-US" sz="2400" dirty="0" smtClean="0"/>
              <a:t>: 5th ICS, mid-</a:t>
            </a:r>
            <a:r>
              <a:rPr lang="en-US" sz="2400" dirty="0" err="1" smtClean="0"/>
              <a:t>clavicular</a:t>
            </a:r>
            <a:r>
              <a:rPr lang="en-US" sz="2400" dirty="0" smtClean="0"/>
              <a:t> line</a:t>
            </a:r>
          </a:p>
          <a:p>
            <a:r>
              <a:rPr lang="en-US" sz="2400" dirty="0" smtClean="0">
                <a:solidFill>
                  <a:srgbClr val="FF0000"/>
                </a:solidFill>
              </a:rPr>
              <a:t>V5</a:t>
            </a:r>
            <a:r>
              <a:rPr lang="en-US" sz="2400" dirty="0" smtClean="0"/>
              <a:t>: 5th ICS (horizontal to V4), anterior </a:t>
            </a:r>
            <a:r>
              <a:rPr lang="en-US" sz="2400" dirty="0" err="1" smtClean="0"/>
              <a:t>axillary</a:t>
            </a:r>
            <a:r>
              <a:rPr lang="en-US" sz="2400" dirty="0" smtClean="0"/>
              <a:t> line. </a:t>
            </a:r>
          </a:p>
          <a:p>
            <a:r>
              <a:rPr lang="en-US" sz="2400" dirty="0" smtClean="0">
                <a:solidFill>
                  <a:srgbClr val="FF0000"/>
                </a:solidFill>
              </a:rPr>
              <a:t>V6</a:t>
            </a:r>
            <a:r>
              <a:rPr lang="en-US" sz="2400" dirty="0" smtClean="0"/>
              <a:t>: 5th ICS (horizontal to V4), mid-</a:t>
            </a:r>
            <a:r>
              <a:rPr lang="en-US" sz="2400" dirty="0" err="1" smtClean="0"/>
              <a:t>axillary</a:t>
            </a:r>
            <a:r>
              <a:rPr lang="en-US" sz="2400" dirty="0" smtClean="0"/>
              <a:t> line. </a:t>
            </a:r>
          </a:p>
          <a:p>
            <a:endParaRPr lang="ar-SA" sz="2400" dirty="0"/>
          </a:p>
        </p:txBody>
      </p:sp>
      <p:sp>
        <p:nvSpPr>
          <p:cNvPr id="4" name="عنصر نائب للتاريخ 3"/>
          <p:cNvSpPr>
            <a:spLocks noGrp="1"/>
          </p:cNvSpPr>
          <p:nvPr>
            <p:ph type="dt" sz="half" idx="10"/>
          </p:nvPr>
        </p:nvSpPr>
        <p:spPr/>
        <p:txBody>
          <a:bodyPr/>
          <a:lstStyle/>
          <a:p>
            <a:fld id="{64A0F03B-4B21-417F-A329-6141ECA861C1}"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33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pic>
        <p:nvPicPr>
          <p:cNvPr id="7" name="عنصر نائب للمحتوى 3" descr="A013c ECG chest leads.gif"/>
          <p:cNvPicPr>
            <a:picLocks noChangeAspect="1"/>
          </p:cNvPicPr>
          <p:nvPr/>
        </p:nvPicPr>
        <p:blipFill>
          <a:blip r:embed="rId3" cstate="print"/>
          <a:stretch>
            <a:fillRect/>
          </a:stretch>
        </p:blipFill>
        <p:spPr>
          <a:xfrm>
            <a:off x="5029200" y="2041793"/>
            <a:ext cx="3627120" cy="4642714"/>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4" name="عنصر نائب للتاريخ 3"/>
          <p:cNvSpPr>
            <a:spLocks noGrp="1"/>
          </p:cNvSpPr>
          <p:nvPr>
            <p:ph type="dt" sz="half" idx="10"/>
          </p:nvPr>
        </p:nvSpPr>
        <p:spPr/>
        <p:txBody>
          <a:bodyPr/>
          <a:lstStyle/>
          <a:p>
            <a:fld id="{C4A21B52-016E-4BD0-B590-2BF22305CC9B}"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34</a:t>
            </a:fld>
            <a:endParaRPr lang="ar-SA" dirty="0"/>
          </a:p>
        </p:txBody>
      </p:sp>
      <p:pic>
        <p:nvPicPr>
          <p:cNvPr id="7" name="object 2"/>
          <p:cNvPicPr>
            <a:picLocks noGrp="1"/>
          </p:cNvPicPr>
          <p:nvPr>
            <p:ph idx="1"/>
          </p:nvPr>
        </p:nvPicPr>
        <p:blipFill>
          <a:blip r:embed="rId2" cstate="print"/>
          <a:stretch>
            <a:fillRect/>
          </a:stretch>
        </p:blipFill>
        <p:spPr>
          <a:xfrm>
            <a:off x="228600" y="1295400"/>
            <a:ext cx="5371429" cy="4200000"/>
          </a:xfrm>
          <a:prstGeom prst="rect">
            <a:avLst/>
          </a:prstGeom>
        </p:spPr>
      </p:pic>
      <p:pic>
        <p:nvPicPr>
          <p:cNvPr id="8" name="عنصر نائب للمحتوى 3" descr="A013c ECG chest leads.gif"/>
          <p:cNvPicPr>
            <a:picLocks noChangeAspect="1"/>
          </p:cNvPicPr>
          <p:nvPr/>
        </p:nvPicPr>
        <p:blipFill>
          <a:blip r:embed="rId3" cstate="print"/>
          <a:stretch>
            <a:fillRect/>
          </a:stretch>
        </p:blipFill>
        <p:spPr>
          <a:xfrm>
            <a:off x="5682475" y="1524000"/>
            <a:ext cx="2797969" cy="3581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5375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536448"/>
            <a:ext cx="8229600" cy="1066800"/>
          </a:xfrm>
        </p:spPr>
        <p:txBody>
          <a:bodyPr>
            <a:normAutofit/>
          </a:bodyPr>
          <a:lstStyle/>
          <a:p>
            <a:r>
              <a:rPr lang="en-US" sz="2400" dirty="0" smtClean="0"/>
              <a:t>Each lead views the heart from positive electrode </a:t>
            </a:r>
            <a:endParaRPr lang="ar-SA" sz="2400" dirty="0"/>
          </a:p>
        </p:txBody>
      </p:sp>
      <p:sp>
        <p:nvSpPr>
          <p:cNvPr id="4" name="عنصر نائب للتاريخ 3"/>
          <p:cNvSpPr>
            <a:spLocks noGrp="1"/>
          </p:cNvSpPr>
          <p:nvPr>
            <p:ph type="dt" sz="half" idx="10"/>
          </p:nvPr>
        </p:nvSpPr>
        <p:spPr/>
        <p:txBody>
          <a:bodyPr/>
          <a:lstStyle/>
          <a:p>
            <a:fld id="{DEAFD0D8-2FA5-4A52-93EC-F4F38CF4115A}"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35</a:t>
            </a:fld>
            <a:endParaRPr lang="ar-SA" dirty="0"/>
          </a:p>
        </p:txBody>
      </p:sp>
      <p:pic>
        <p:nvPicPr>
          <p:cNvPr id="1026" name="Picture 2" descr="http://www.nataliescasebook.com/img/ECG-basics/Lead_orientations.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11911" y="1447800"/>
            <a:ext cx="736282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rstanding an ECG | ECG Interpretation | Geeky Medi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886200"/>
            <a:ext cx="4550664" cy="2559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43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ECG Interpretation</a:t>
            </a:r>
            <a:endParaRPr lang="ar-SA" dirty="0"/>
          </a:p>
        </p:txBody>
      </p:sp>
      <p:sp>
        <p:nvSpPr>
          <p:cNvPr id="3" name="عنصر نائب للمحتوى 2"/>
          <p:cNvSpPr>
            <a:spLocks noGrp="1"/>
          </p:cNvSpPr>
          <p:nvPr>
            <p:ph idx="1"/>
          </p:nvPr>
        </p:nvSpPr>
        <p:spPr>
          <a:xfrm>
            <a:off x="1066800" y="2532888"/>
            <a:ext cx="8229600" cy="4325112"/>
          </a:xfrm>
        </p:spPr>
        <p:txBody>
          <a:bodyPr/>
          <a:lstStyle/>
          <a:p>
            <a:r>
              <a:rPr lang="en-US" dirty="0" smtClean="0"/>
              <a:t>The ECG paper</a:t>
            </a:r>
          </a:p>
          <a:p>
            <a:r>
              <a:rPr lang="en-US" dirty="0" smtClean="0"/>
              <a:t>ECG waves and intervals</a:t>
            </a:r>
          </a:p>
          <a:p>
            <a:r>
              <a:rPr lang="en-US" dirty="0" smtClean="0"/>
              <a:t>Heart rhythm determination</a:t>
            </a:r>
          </a:p>
          <a:p>
            <a:r>
              <a:rPr lang="en-US" dirty="0" smtClean="0"/>
              <a:t>Heart rate calculation</a:t>
            </a:r>
          </a:p>
          <a:p>
            <a:r>
              <a:rPr lang="en-US" dirty="0" smtClean="0"/>
              <a:t>Calculation of the cardiac axis</a:t>
            </a:r>
            <a:endParaRPr lang="ar-SA" dirty="0"/>
          </a:p>
        </p:txBody>
      </p:sp>
      <p:sp>
        <p:nvSpPr>
          <p:cNvPr id="4" name="عنصر نائب للتاريخ 3"/>
          <p:cNvSpPr>
            <a:spLocks noGrp="1"/>
          </p:cNvSpPr>
          <p:nvPr>
            <p:ph type="dt" sz="half" idx="10"/>
          </p:nvPr>
        </p:nvSpPr>
        <p:spPr/>
        <p:txBody>
          <a:bodyPr/>
          <a:lstStyle/>
          <a:p>
            <a:fld id="{47EEB802-1789-4D16-A3AD-6CCC41AF7AA2}"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36</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smtClean="0"/>
              <a:t>The ECG paper </a:t>
            </a:r>
            <a:br>
              <a:rPr lang="en-US" b="1" dirty="0" smtClean="0"/>
            </a:br>
            <a:endParaRPr lang="ar-SA" dirty="0"/>
          </a:p>
        </p:txBody>
      </p:sp>
      <p:sp>
        <p:nvSpPr>
          <p:cNvPr id="3" name="عنصر نائب للمحتوى 2"/>
          <p:cNvSpPr>
            <a:spLocks noGrp="1"/>
          </p:cNvSpPr>
          <p:nvPr>
            <p:ph idx="1"/>
          </p:nvPr>
        </p:nvSpPr>
        <p:spPr>
          <a:xfrm>
            <a:off x="457200" y="1905000"/>
            <a:ext cx="8229600" cy="4325112"/>
          </a:xfrm>
        </p:spPr>
        <p:txBody>
          <a:bodyPr>
            <a:normAutofit fontScale="92500" lnSpcReduction="10000"/>
          </a:bodyPr>
          <a:lstStyle/>
          <a:p>
            <a:r>
              <a:rPr lang="en-US" dirty="0" smtClean="0"/>
              <a:t>The ECG is recorded on graph paper. </a:t>
            </a:r>
          </a:p>
          <a:p>
            <a:r>
              <a:rPr lang="en-US" dirty="0" smtClean="0"/>
              <a:t>The paper runs at a standard </a:t>
            </a:r>
            <a:r>
              <a:rPr lang="en-US" dirty="0" smtClean="0">
                <a:solidFill>
                  <a:srgbClr val="FF0000"/>
                </a:solidFill>
              </a:rPr>
              <a:t>speed of 25mm/sec. </a:t>
            </a:r>
          </a:p>
          <a:p>
            <a:r>
              <a:rPr lang="en-US" dirty="0" smtClean="0"/>
              <a:t>The horizontal axis denotes </a:t>
            </a:r>
            <a:r>
              <a:rPr lang="en-US" dirty="0" smtClean="0">
                <a:solidFill>
                  <a:srgbClr val="FF0000"/>
                </a:solidFill>
              </a:rPr>
              <a:t>time</a:t>
            </a:r>
            <a:r>
              <a:rPr lang="en-US" dirty="0" smtClean="0"/>
              <a:t> while the vertical axis denotes </a:t>
            </a:r>
            <a:r>
              <a:rPr lang="en-US" dirty="0" smtClean="0">
                <a:solidFill>
                  <a:srgbClr val="FF0000"/>
                </a:solidFill>
              </a:rPr>
              <a:t>voltage</a:t>
            </a:r>
            <a:r>
              <a:rPr lang="en-US" dirty="0" smtClean="0"/>
              <a:t>. </a:t>
            </a:r>
          </a:p>
          <a:p>
            <a:r>
              <a:rPr lang="en-US" dirty="0" smtClean="0"/>
              <a:t>The graph paper is divided into </a:t>
            </a:r>
            <a:r>
              <a:rPr lang="en-US" dirty="0" smtClean="0">
                <a:solidFill>
                  <a:srgbClr val="FF0000"/>
                </a:solidFill>
              </a:rPr>
              <a:t>large and small </a:t>
            </a:r>
            <a:r>
              <a:rPr lang="en-US" dirty="0" smtClean="0"/>
              <a:t>squares. </a:t>
            </a:r>
          </a:p>
          <a:p>
            <a:r>
              <a:rPr lang="en-US" dirty="0" smtClean="0"/>
              <a:t>Each </a:t>
            </a:r>
            <a:r>
              <a:rPr lang="en-US" dirty="0" smtClean="0">
                <a:solidFill>
                  <a:srgbClr val="FF0000"/>
                </a:solidFill>
              </a:rPr>
              <a:t>large square contains 5 small squares </a:t>
            </a:r>
            <a:r>
              <a:rPr lang="en-US" dirty="0" smtClean="0"/>
              <a:t>of 1 mm length.</a:t>
            </a:r>
          </a:p>
          <a:p>
            <a:r>
              <a:rPr lang="en-US" dirty="0" smtClean="0"/>
              <a:t> Given that the paper runs at a rate of </a:t>
            </a:r>
            <a:r>
              <a:rPr lang="en-US" dirty="0" smtClean="0">
                <a:solidFill>
                  <a:srgbClr val="FF0000"/>
                </a:solidFill>
              </a:rPr>
              <a:t>25 mm/sec, </a:t>
            </a:r>
            <a:r>
              <a:rPr lang="en-US" dirty="0" smtClean="0"/>
              <a:t>horizontally, </a:t>
            </a:r>
            <a:r>
              <a:rPr lang="en-US" dirty="0" smtClean="0">
                <a:solidFill>
                  <a:srgbClr val="FF0000"/>
                </a:solidFill>
              </a:rPr>
              <a:t>one small square of 1 mm length represents 0.04 sec.</a:t>
            </a:r>
            <a:endParaRPr lang="ar-SA" dirty="0">
              <a:solidFill>
                <a:srgbClr val="FF0000"/>
              </a:solidFill>
            </a:endParaRPr>
          </a:p>
        </p:txBody>
      </p:sp>
      <p:sp>
        <p:nvSpPr>
          <p:cNvPr id="4" name="عنصر نائب للتاريخ 3"/>
          <p:cNvSpPr>
            <a:spLocks noGrp="1"/>
          </p:cNvSpPr>
          <p:nvPr>
            <p:ph type="dt" sz="half" idx="10"/>
          </p:nvPr>
        </p:nvSpPr>
        <p:spPr/>
        <p:txBody>
          <a:bodyPr/>
          <a:lstStyle/>
          <a:p>
            <a:fld id="{5C77B853-1188-43D4-B5C6-35C65F8717CB}"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37</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28600" y="533400"/>
            <a:ext cx="8229600" cy="1066800"/>
          </a:xfrm>
        </p:spPr>
        <p:txBody>
          <a:bodyPr>
            <a:normAutofit fontScale="90000"/>
          </a:bodyPr>
          <a:lstStyle/>
          <a:p>
            <a:r>
              <a:rPr lang="en-US" b="1" dirty="0" smtClean="0"/>
              <a:t>The ECG paper </a:t>
            </a:r>
            <a:br>
              <a:rPr lang="en-US" b="1" dirty="0" smtClean="0"/>
            </a:br>
            <a:endParaRPr lang="ar-SA" dirty="0"/>
          </a:p>
        </p:txBody>
      </p:sp>
      <p:sp>
        <p:nvSpPr>
          <p:cNvPr id="5" name="عنصر نائب للتاريخ 4"/>
          <p:cNvSpPr>
            <a:spLocks noGrp="1"/>
          </p:cNvSpPr>
          <p:nvPr>
            <p:ph type="dt" sz="half" idx="10"/>
          </p:nvPr>
        </p:nvSpPr>
        <p:spPr/>
        <p:txBody>
          <a:bodyPr/>
          <a:lstStyle/>
          <a:p>
            <a:fld id="{352F1735-6FF0-4CDE-8DE3-8BE2934AB6A6}"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38</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pic>
        <p:nvPicPr>
          <p:cNvPr id="9" name="object 2"/>
          <p:cNvPicPr>
            <a:picLocks noGrp="1"/>
          </p:cNvPicPr>
          <p:nvPr>
            <p:ph idx="1"/>
          </p:nvPr>
        </p:nvPicPr>
        <p:blipFill>
          <a:blip r:embed="rId2" cstate="print"/>
          <a:stretch>
            <a:fillRect/>
          </a:stretch>
        </p:blipFill>
        <p:spPr>
          <a:xfrm>
            <a:off x="702564" y="2743200"/>
            <a:ext cx="7717536" cy="2618721"/>
          </a:xfrm>
          <a:prstGeom prst="rect">
            <a:avLst/>
          </a:prstGeom>
        </p:spPr>
      </p:pic>
      <p:cxnSp>
        <p:nvCxnSpPr>
          <p:cNvPr id="8" name="رابط كسهم مستقيم 7"/>
          <p:cNvCxnSpPr/>
          <p:nvPr/>
        </p:nvCxnSpPr>
        <p:spPr>
          <a:xfrm>
            <a:off x="5257800" y="2286000"/>
            <a:ext cx="0" cy="12192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1" name="مربع نص 10"/>
          <p:cNvSpPr txBox="1"/>
          <p:nvPr/>
        </p:nvSpPr>
        <p:spPr>
          <a:xfrm>
            <a:off x="4648728" y="1966152"/>
            <a:ext cx="1295400" cy="307777"/>
          </a:xfrm>
          <a:prstGeom prst="rect">
            <a:avLst/>
          </a:prstGeom>
          <a:noFill/>
        </p:spPr>
        <p:txBody>
          <a:bodyPr wrap="square" rtlCol="1">
            <a:spAutoFit/>
          </a:bodyPr>
          <a:lstStyle/>
          <a:p>
            <a:pPr algn="l" rtl="0"/>
            <a:r>
              <a:rPr lang="en-US" sz="1400" dirty="0" smtClean="0">
                <a:solidFill>
                  <a:srgbClr val="FF0000"/>
                </a:solidFill>
              </a:rPr>
              <a:t>Large square</a:t>
            </a:r>
            <a:endParaRPr lang="ar-SA" sz="1400" dirty="0">
              <a:solidFill>
                <a:srgbClr val="FF0000"/>
              </a:solidFill>
            </a:endParaRPr>
          </a:p>
        </p:txBody>
      </p:sp>
      <p:cxnSp>
        <p:nvCxnSpPr>
          <p:cNvPr id="12" name="رابط كسهم مستقيم 11"/>
          <p:cNvCxnSpPr/>
          <p:nvPr/>
        </p:nvCxnSpPr>
        <p:spPr>
          <a:xfrm flipH="1">
            <a:off x="5715000" y="2438400"/>
            <a:ext cx="609600" cy="1066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 name="مربع نص 13"/>
          <p:cNvSpPr txBox="1"/>
          <p:nvPr/>
        </p:nvSpPr>
        <p:spPr>
          <a:xfrm>
            <a:off x="6172200" y="2120040"/>
            <a:ext cx="1295400" cy="307777"/>
          </a:xfrm>
          <a:prstGeom prst="rect">
            <a:avLst/>
          </a:prstGeom>
          <a:noFill/>
        </p:spPr>
        <p:txBody>
          <a:bodyPr wrap="square" rtlCol="1">
            <a:spAutoFit/>
          </a:bodyPr>
          <a:lstStyle/>
          <a:p>
            <a:pPr algn="l" rtl="0"/>
            <a:r>
              <a:rPr lang="en-US" sz="1400" dirty="0" smtClean="0">
                <a:solidFill>
                  <a:srgbClr val="FF0000"/>
                </a:solidFill>
              </a:rPr>
              <a:t>Small square</a:t>
            </a:r>
            <a:endParaRPr lang="ar-SA" sz="1400"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 y="457200"/>
            <a:ext cx="8229600" cy="1066800"/>
          </a:xfrm>
        </p:spPr>
        <p:txBody>
          <a:bodyPr/>
          <a:lstStyle/>
          <a:p>
            <a:r>
              <a:rPr lang="en-US" b="1" dirty="0" smtClean="0"/>
              <a:t>Heart rhythm determination </a:t>
            </a:r>
            <a:endParaRPr lang="ar-SA" dirty="0"/>
          </a:p>
        </p:txBody>
      </p:sp>
      <p:sp>
        <p:nvSpPr>
          <p:cNvPr id="4" name="عنصر نائب للمحتوى 3"/>
          <p:cNvSpPr>
            <a:spLocks noGrp="1"/>
          </p:cNvSpPr>
          <p:nvPr>
            <p:ph idx="1"/>
          </p:nvPr>
        </p:nvSpPr>
        <p:spPr>
          <a:xfrm>
            <a:off x="533400" y="1699920"/>
            <a:ext cx="8229600" cy="4325112"/>
          </a:xfrm>
        </p:spPr>
        <p:txBody>
          <a:bodyPr>
            <a:noAutofit/>
          </a:bodyPr>
          <a:lstStyle/>
          <a:p>
            <a:r>
              <a:rPr lang="en-US" dirty="0" smtClean="0"/>
              <a:t>The heart rhythm refers to the regularity of heart beat. </a:t>
            </a:r>
          </a:p>
          <a:p>
            <a:r>
              <a:rPr lang="en-US" dirty="0" smtClean="0"/>
              <a:t>Heart rhythm can be determined by </a:t>
            </a:r>
            <a:r>
              <a:rPr lang="en-US" dirty="0" smtClean="0">
                <a:solidFill>
                  <a:srgbClr val="FF0000"/>
                </a:solidFill>
              </a:rPr>
              <a:t>observing R-R intervals</a:t>
            </a:r>
            <a:r>
              <a:rPr lang="en-US" dirty="0" smtClean="0"/>
              <a:t> on ECG. </a:t>
            </a:r>
          </a:p>
          <a:p>
            <a:r>
              <a:rPr lang="en-US" dirty="0" smtClean="0"/>
              <a:t>If the R-R intervals are the same duration, the rhythm is said to be regular </a:t>
            </a:r>
            <a:r>
              <a:rPr lang="en-US" dirty="0" smtClean="0">
                <a:solidFill>
                  <a:srgbClr val="FF0000"/>
                </a:solidFill>
              </a:rPr>
              <a:t>(sinus rhythm)</a:t>
            </a:r>
            <a:r>
              <a:rPr lang="en-US" dirty="0" smtClean="0"/>
              <a:t>, whereas if the R-R intervals are variable in length the rhythm is said to be irregular (</a:t>
            </a:r>
            <a:r>
              <a:rPr lang="en-US" dirty="0" smtClean="0">
                <a:solidFill>
                  <a:srgbClr val="FF0000"/>
                </a:solidFill>
              </a:rPr>
              <a:t>arrhythmia</a:t>
            </a:r>
            <a:r>
              <a:rPr lang="en-US" dirty="0" smtClean="0"/>
              <a:t>). </a:t>
            </a:r>
            <a:endParaRPr lang="ar-SA" dirty="0"/>
          </a:p>
        </p:txBody>
      </p:sp>
      <p:sp>
        <p:nvSpPr>
          <p:cNvPr id="5" name="عنصر نائب للتاريخ 4"/>
          <p:cNvSpPr>
            <a:spLocks noGrp="1"/>
          </p:cNvSpPr>
          <p:nvPr>
            <p:ph type="dt" sz="half" idx="10"/>
          </p:nvPr>
        </p:nvSpPr>
        <p:spPr/>
        <p:txBody>
          <a:bodyPr/>
          <a:lstStyle/>
          <a:p>
            <a:fld id="{9EEDF92F-27BD-48D4-A292-3AC80A2D1C06}"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39</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What is the ECG?</a:t>
            </a:r>
            <a:endParaRPr lang="ar-SA" dirty="0"/>
          </a:p>
        </p:txBody>
      </p:sp>
      <p:sp>
        <p:nvSpPr>
          <p:cNvPr id="3" name="عنصر نائب للمحتوى 2"/>
          <p:cNvSpPr>
            <a:spLocks noGrp="1"/>
          </p:cNvSpPr>
          <p:nvPr>
            <p:ph idx="1"/>
          </p:nvPr>
        </p:nvSpPr>
        <p:spPr/>
        <p:txBody>
          <a:bodyPr>
            <a:normAutofit/>
          </a:bodyPr>
          <a:lstStyle/>
          <a:p>
            <a:pPr algn="l" rtl="0"/>
            <a:endParaRPr lang="en-US" sz="2400" dirty="0" smtClean="0"/>
          </a:p>
          <a:p>
            <a:r>
              <a:rPr lang="en-US" sz="2400" dirty="0"/>
              <a:t>It is the </a:t>
            </a:r>
            <a:r>
              <a:rPr lang="en-US" sz="2400" dirty="0">
                <a:solidFill>
                  <a:srgbClr val="FF0000"/>
                </a:solidFill>
              </a:rPr>
              <a:t>sum of electrical activity </a:t>
            </a:r>
            <a:r>
              <a:rPr lang="en-US" sz="2400" dirty="0"/>
              <a:t>of the heart transmitted to surface of body.</a:t>
            </a:r>
          </a:p>
          <a:p>
            <a:pPr algn="l" rtl="0"/>
            <a:r>
              <a:rPr lang="en-US" sz="2400" dirty="0" smtClean="0"/>
              <a:t>It is a </a:t>
            </a:r>
            <a:r>
              <a:rPr lang="en-US" sz="2400" dirty="0" smtClean="0">
                <a:solidFill>
                  <a:srgbClr val="FF0000"/>
                </a:solidFill>
              </a:rPr>
              <a:t>simple</a:t>
            </a:r>
            <a:r>
              <a:rPr lang="en-US" sz="2400" dirty="0" smtClean="0"/>
              <a:t> and </a:t>
            </a:r>
            <a:r>
              <a:rPr lang="en-US" sz="2400" dirty="0" smtClean="0">
                <a:solidFill>
                  <a:srgbClr val="FF0000"/>
                </a:solidFill>
              </a:rPr>
              <a:t>important tool </a:t>
            </a:r>
            <a:r>
              <a:rPr lang="en-US" sz="2400" dirty="0" smtClean="0"/>
              <a:t>for providing evidence to support a diagnosis, and is sometimes crucial for patient management.</a:t>
            </a:r>
          </a:p>
          <a:p>
            <a:r>
              <a:rPr lang="en-US" sz="2400" dirty="0" smtClean="0"/>
              <a:t>It </a:t>
            </a:r>
            <a:r>
              <a:rPr lang="en-US" sz="2400" dirty="0"/>
              <a:t>records </a:t>
            </a:r>
            <a:r>
              <a:rPr lang="en-US" sz="2400" dirty="0" smtClean="0"/>
              <a:t>the </a:t>
            </a:r>
            <a:r>
              <a:rPr lang="en-US" sz="2400" dirty="0" smtClean="0">
                <a:solidFill>
                  <a:srgbClr val="FF0000"/>
                </a:solidFill>
              </a:rPr>
              <a:t>electrical </a:t>
            </a:r>
            <a:r>
              <a:rPr lang="en-US" sz="2400" dirty="0">
                <a:solidFill>
                  <a:srgbClr val="FF0000"/>
                </a:solidFill>
              </a:rPr>
              <a:t>activity</a:t>
            </a:r>
            <a:r>
              <a:rPr lang="en-US" sz="2400" dirty="0"/>
              <a:t> of the heart </a:t>
            </a:r>
            <a:r>
              <a:rPr lang="en-US" sz="2400" dirty="0" smtClean="0"/>
              <a:t>by surface </a:t>
            </a:r>
            <a:r>
              <a:rPr lang="en-US" sz="2400" dirty="0"/>
              <a:t>electrodes. </a:t>
            </a:r>
            <a:endParaRPr lang="en-US" sz="2400" dirty="0" smtClean="0"/>
          </a:p>
          <a:p>
            <a:r>
              <a:rPr lang="en-US" sz="2400" dirty="0" smtClean="0"/>
              <a:t>The tracing shows </a:t>
            </a:r>
            <a:r>
              <a:rPr lang="en-US" sz="2400" dirty="0" smtClean="0">
                <a:solidFill>
                  <a:srgbClr val="FF0000"/>
                </a:solidFill>
              </a:rPr>
              <a:t>waves</a:t>
            </a:r>
            <a:r>
              <a:rPr lang="en-US" sz="2400" dirty="0" smtClean="0"/>
              <a:t> of different shapes connected to each other by intervening </a:t>
            </a:r>
            <a:r>
              <a:rPr lang="en-US" sz="2400" dirty="0" smtClean="0">
                <a:solidFill>
                  <a:srgbClr val="FF0000"/>
                </a:solidFill>
              </a:rPr>
              <a:t>intervals</a:t>
            </a:r>
            <a:r>
              <a:rPr lang="en-US" sz="2400" dirty="0" smtClean="0"/>
              <a:t>. </a:t>
            </a:r>
          </a:p>
          <a:p>
            <a:endParaRPr lang="en-US" sz="2400" dirty="0" smtClean="0"/>
          </a:p>
          <a:p>
            <a:pPr algn="l" rtl="0"/>
            <a:endParaRPr lang="ar-SA" sz="2400" dirty="0"/>
          </a:p>
        </p:txBody>
      </p:sp>
      <p:sp>
        <p:nvSpPr>
          <p:cNvPr id="4" name="عنصر نائب للتاريخ 3"/>
          <p:cNvSpPr>
            <a:spLocks noGrp="1"/>
          </p:cNvSpPr>
          <p:nvPr>
            <p:ph type="dt" sz="half" idx="10"/>
          </p:nvPr>
        </p:nvSpPr>
        <p:spPr/>
        <p:txBody>
          <a:bodyPr/>
          <a:lstStyle/>
          <a:p>
            <a:fld id="{9660FF66-81EE-4320-8AED-D1B20CF455C7}"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4</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grpSp>
        <p:nvGrpSpPr>
          <p:cNvPr id="9" name="مجموعة 8"/>
          <p:cNvGrpSpPr/>
          <p:nvPr/>
        </p:nvGrpSpPr>
        <p:grpSpPr>
          <a:xfrm>
            <a:off x="4572000" y="1211192"/>
            <a:ext cx="4151088" cy="930416"/>
            <a:chOff x="4535712" y="1069848"/>
            <a:chExt cx="4151088" cy="930416"/>
          </a:xfrm>
        </p:grpSpPr>
        <p:pic>
          <p:nvPicPr>
            <p:cNvPr id="7" name="صورة 6"/>
            <p:cNvPicPr>
              <a:picLocks noChangeAspect="1"/>
            </p:cNvPicPr>
            <p:nvPr/>
          </p:nvPicPr>
          <p:blipFill rotWithShape="1">
            <a:blip r:embed="rId3"/>
            <a:srcRect l="23043" t="55555" r="52791" b="34815"/>
            <a:stretch/>
          </p:blipFill>
          <p:spPr>
            <a:xfrm>
              <a:off x="4535712" y="1069848"/>
              <a:ext cx="4151088" cy="930416"/>
            </a:xfrm>
            <a:prstGeom prst="rect">
              <a:avLst/>
            </a:prstGeom>
            <a:ln>
              <a:solidFill>
                <a:schemeClr val="accent2">
                  <a:lumMod val="60000"/>
                  <a:lumOff val="40000"/>
                </a:schemeClr>
              </a:solidFill>
            </a:ln>
          </p:spPr>
        </p:pic>
        <p:sp>
          <p:nvSpPr>
            <p:cNvPr id="8" name="مربع نص 7"/>
            <p:cNvSpPr txBox="1"/>
            <p:nvPr/>
          </p:nvSpPr>
          <p:spPr>
            <a:xfrm>
              <a:off x="7065168" y="1696076"/>
              <a:ext cx="1116000" cy="216000"/>
            </a:xfrm>
            <a:prstGeom prst="rect">
              <a:avLst/>
            </a:prstGeom>
            <a:solidFill>
              <a:schemeClr val="bg1"/>
            </a:solidFill>
          </p:spPr>
          <p:txBody>
            <a:bodyPr wrap="square" rtlCol="1">
              <a:spAutoFit/>
            </a:bodyPr>
            <a:lstStyle/>
            <a:p>
              <a:endParaRPr lang="ar-SA"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599" y="1981200"/>
            <a:ext cx="7196667" cy="2590800"/>
          </a:xfrm>
        </p:spPr>
      </p:pic>
      <p:sp>
        <p:nvSpPr>
          <p:cNvPr id="4" name="Date Placeholder 3"/>
          <p:cNvSpPr>
            <a:spLocks noGrp="1"/>
          </p:cNvSpPr>
          <p:nvPr>
            <p:ph type="dt" sz="half" idx="10"/>
          </p:nvPr>
        </p:nvSpPr>
        <p:spPr/>
        <p:txBody>
          <a:bodyPr/>
          <a:lstStyle/>
          <a:p>
            <a:fld id="{A8419637-1344-43DB-ADCD-8E2D3F6480A7}" type="datetime1">
              <a:rPr lang="ar-SA" smtClean="0"/>
              <a:t>26/07/43</a:t>
            </a:fld>
            <a:endParaRPr lang="ar-SA" dirty="0"/>
          </a:p>
        </p:txBody>
      </p:sp>
      <p:sp>
        <p:nvSpPr>
          <p:cNvPr id="5" name="Footer Placeholder 4"/>
          <p:cNvSpPr>
            <a:spLocks noGrp="1"/>
          </p:cNvSpPr>
          <p:nvPr>
            <p:ph type="ftr" sz="quarter" idx="11"/>
          </p:nvPr>
        </p:nvSpPr>
        <p:spPr/>
        <p:txBody>
          <a:bodyPr/>
          <a:lstStyle/>
          <a:p>
            <a:r>
              <a:rPr lang="en-US" smtClean="0"/>
              <a:t>ECG MED</a:t>
            </a:r>
            <a:endParaRPr lang="ar-SA" dirty="0"/>
          </a:p>
        </p:txBody>
      </p:sp>
      <p:sp>
        <p:nvSpPr>
          <p:cNvPr id="6" name="Slide Number Placeholder 5"/>
          <p:cNvSpPr>
            <a:spLocks noGrp="1"/>
          </p:cNvSpPr>
          <p:nvPr>
            <p:ph type="sldNum" sz="quarter" idx="12"/>
          </p:nvPr>
        </p:nvSpPr>
        <p:spPr/>
        <p:txBody>
          <a:bodyPr/>
          <a:lstStyle/>
          <a:p>
            <a:fld id="{1E81C1C1-4AFF-4B4D-881B-26F50513412D}" type="slidenum">
              <a:rPr lang="ar-SA" smtClean="0"/>
              <a:t>40</a:t>
            </a:fld>
            <a:endParaRPr lang="ar-SA" dirty="0"/>
          </a:p>
        </p:txBody>
      </p:sp>
    </p:spTree>
    <p:extLst>
      <p:ext uri="{BB962C8B-B14F-4D97-AF65-F5344CB8AC3E}">
        <p14:creationId xmlns:p14="http://schemas.microsoft.com/office/powerpoint/2010/main" val="33267972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Sinus  arrhythmia </a:t>
            </a:r>
            <a:endParaRPr lang="ar-SA" dirty="0"/>
          </a:p>
        </p:txBody>
      </p:sp>
      <p:sp>
        <p:nvSpPr>
          <p:cNvPr id="3" name="عنصر نائب للمحتوى 2"/>
          <p:cNvSpPr>
            <a:spLocks noGrp="1"/>
          </p:cNvSpPr>
          <p:nvPr>
            <p:ph idx="1"/>
          </p:nvPr>
        </p:nvSpPr>
        <p:spPr/>
        <p:txBody>
          <a:bodyPr/>
          <a:lstStyle/>
          <a:p>
            <a:r>
              <a:rPr lang="en-US" dirty="0" smtClean="0"/>
              <a:t>The heart usually beats faster during inspiration and slower during expiration, showing unequal R-R intervals on the ECG strip.</a:t>
            </a:r>
          </a:p>
          <a:p>
            <a:r>
              <a:rPr lang="en-US" dirty="0" smtClean="0"/>
              <a:t> </a:t>
            </a:r>
            <a:r>
              <a:rPr lang="en-US" i="1" u="sng" dirty="0" smtClean="0"/>
              <a:t>The R-R intervals are shorter during inspiration </a:t>
            </a:r>
            <a:r>
              <a:rPr lang="en-US" dirty="0" smtClean="0"/>
              <a:t>and wider during expiration. </a:t>
            </a:r>
          </a:p>
          <a:p>
            <a:r>
              <a:rPr lang="en-US" dirty="0" smtClean="0">
                <a:solidFill>
                  <a:srgbClr val="FF0000"/>
                </a:solidFill>
              </a:rPr>
              <a:t>This pattern of arrhythmia is physiologic and is due to the different firing rate of SA node during inspiration and expiration</a:t>
            </a:r>
            <a:endParaRPr lang="ar-SA" dirty="0">
              <a:solidFill>
                <a:srgbClr val="FF0000"/>
              </a:solidFill>
            </a:endParaRPr>
          </a:p>
        </p:txBody>
      </p:sp>
      <p:sp>
        <p:nvSpPr>
          <p:cNvPr id="4" name="عنصر نائب للتاريخ 3"/>
          <p:cNvSpPr>
            <a:spLocks noGrp="1"/>
          </p:cNvSpPr>
          <p:nvPr>
            <p:ph type="dt" sz="half" idx="10"/>
          </p:nvPr>
        </p:nvSpPr>
        <p:spPr/>
        <p:txBody>
          <a:bodyPr/>
          <a:lstStyle/>
          <a:p>
            <a:fld id="{96A19D8B-2A1E-4264-85E7-626471A6BDE5}"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41</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1BB031A-7137-446A-8D25-AA04261B8334}" type="datetime1">
              <a:rPr lang="ar-SA" smtClean="0"/>
              <a:t>26/07/43</a:t>
            </a:fld>
            <a:endParaRPr lang="ar-SA" dirty="0"/>
          </a:p>
        </p:txBody>
      </p:sp>
      <p:sp>
        <p:nvSpPr>
          <p:cNvPr id="5" name="Footer Placeholder 4"/>
          <p:cNvSpPr>
            <a:spLocks noGrp="1"/>
          </p:cNvSpPr>
          <p:nvPr>
            <p:ph type="ftr" sz="quarter" idx="11"/>
          </p:nvPr>
        </p:nvSpPr>
        <p:spPr/>
        <p:txBody>
          <a:bodyPr/>
          <a:lstStyle/>
          <a:p>
            <a:r>
              <a:rPr lang="en-US" smtClean="0"/>
              <a:t>ECG MED</a:t>
            </a:r>
            <a:endParaRPr lang="ar-SA" dirty="0"/>
          </a:p>
        </p:txBody>
      </p:sp>
      <p:sp>
        <p:nvSpPr>
          <p:cNvPr id="6" name="Slide Number Placeholder 5"/>
          <p:cNvSpPr>
            <a:spLocks noGrp="1"/>
          </p:cNvSpPr>
          <p:nvPr>
            <p:ph type="sldNum" sz="quarter" idx="12"/>
          </p:nvPr>
        </p:nvSpPr>
        <p:spPr/>
        <p:txBody>
          <a:bodyPr/>
          <a:lstStyle/>
          <a:p>
            <a:fld id="{1E81C1C1-4AFF-4B4D-881B-26F50513412D}" type="slidenum">
              <a:rPr lang="ar-SA" smtClean="0"/>
              <a:t>42</a:t>
            </a:fld>
            <a:endParaRPr lang="ar-SA"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914400"/>
            <a:ext cx="6546272" cy="4800600"/>
          </a:xfrm>
          <a:prstGeom prst="rect">
            <a:avLst/>
          </a:prstGeom>
        </p:spPr>
      </p:pic>
      <p:sp>
        <p:nvSpPr>
          <p:cNvPr id="2" name="مستطيل 1"/>
          <p:cNvSpPr/>
          <p:nvPr/>
        </p:nvSpPr>
        <p:spPr>
          <a:xfrm>
            <a:off x="3810000" y="5791200"/>
            <a:ext cx="4572000" cy="276999"/>
          </a:xfrm>
          <a:prstGeom prst="rect">
            <a:avLst/>
          </a:prstGeom>
        </p:spPr>
        <p:txBody>
          <a:bodyPr>
            <a:spAutoFit/>
          </a:bodyPr>
          <a:lstStyle/>
          <a:p>
            <a:pPr algn="l" rtl="0"/>
            <a:r>
              <a:rPr lang="en-US" sz="1200" dirty="0">
                <a:solidFill>
                  <a:srgbClr val="FF0000"/>
                </a:solidFill>
              </a:rPr>
              <a:t>Inspiration increases the heart rate by decreasing vagal tone.</a:t>
            </a:r>
          </a:p>
        </p:txBody>
      </p:sp>
    </p:spTree>
    <p:extLst>
      <p:ext uri="{BB962C8B-B14F-4D97-AF65-F5344CB8AC3E}">
        <p14:creationId xmlns:p14="http://schemas.microsoft.com/office/powerpoint/2010/main" val="31780075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Heart rate calculation </a:t>
            </a:r>
            <a:endParaRPr lang="ar-SA" dirty="0"/>
          </a:p>
        </p:txBody>
      </p:sp>
      <p:sp>
        <p:nvSpPr>
          <p:cNvPr id="3" name="عنصر نائب للمحتوى 2"/>
          <p:cNvSpPr>
            <a:spLocks noGrp="1"/>
          </p:cNvSpPr>
          <p:nvPr>
            <p:ph idx="1"/>
          </p:nvPr>
        </p:nvSpPr>
        <p:spPr/>
        <p:txBody>
          <a:bodyPr/>
          <a:lstStyle/>
          <a:p>
            <a:pPr>
              <a:buNone/>
            </a:pPr>
            <a:r>
              <a:rPr lang="en-US" i="1" dirty="0" smtClean="0">
                <a:solidFill>
                  <a:srgbClr val="FF0000"/>
                </a:solidFill>
              </a:rPr>
              <a:t>1. Regular heart rhythm </a:t>
            </a:r>
          </a:p>
          <a:p>
            <a:r>
              <a:rPr lang="en-US" dirty="0" smtClean="0"/>
              <a:t> The heart rate can be calculated from the ECG using one of the following formulas: </a:t>
            </a:r>
            <a:endParaRPr lang="ar-SA" dirty="0"/>
          </a:p>
        </p:txBody>
      </p:sp>
      <p:pic>
        <p:nvPicPr>
          <p:cNvPr id="6146" name="Picture 2"/>
          <p:cNvPicPr>
            <a:picLocks noChangeAspect="1" noChangeArrowheads="1"/>
          </p:cNvPicPr>
          <p:nvPr/>
        </p:nvPicPr>
        <p:blipFill>
          <a:blip r:embed="rId2" cstate="print"/>
          <a:srcRect l="12143" t="53429" r="37143" b="24857"/>
          <a:stretch>
            <a:fillRect/>
          </a:stretch>
        </p:blipFill>
        <p:spPr bwMode="auto">
          <a:xfrm>
            <a:off x="685800" y="3810000"/>
            <a:ext cx="7972926" cy="2133600"/>
          </a:xfrm>
          <a:prstGeom prst="rect">
            <a:avLst/>
          </a:prstGeom>
          <a:ln w="6350" cap="sq">
            <a:solidFill>
              <a:srgbClr val="000000"/>
            </a:solidFill>
            <a:miter lim="800000"/>
          </a:ln>
          <a:effectLst>
            <a:outerShdw blurRad="57150" dist="50800" dir="2700000" algn="tl" rotWithShape="0">
              <a:srgbClr val="000000">
                <a:alpha val="40000"/>
              </a:srgbClr>
            </a:outerShdw>
          </a:effectLst>
        </p:spPr>
      </p:pic>
      <p:sp>
        <p:nvSpPr>
          <p:cNvPr id="5" name="عنصر نائب للتاريخ 4"/>
          <p:cNvSpPr>
            <a:spLocks noGrp="1"/>
          </p:cNvSpPr>
          <p:nvPr>
            <p:ph type="dt" sz="half" idx="10"/>
          </p:nvPr>
        </p:nvSpPr>
        <p:spPr/>
        <p:txBody>
          <a:bodyPr/>
          <a:lstStyle/>
          <a:p>
            <a:fld id="{FF2032C4-A8AC-4021-A4AE-26D06C704652}"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43</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endParaRPr lang="ar-SA" dirty="0"/>
          </a:p>
        </p:txBody>
      </p:sp>
      <p:sp>
        <p:nvSpPr>
          <p:cNvPr id="4" name="عنصر نائب للتاريخ 3"/>
          <p:cNvSpPr>
            <a:spLocks noGrp="1"/>
          </p:cNvSpPr>
          <p:nvPr>
            <p:ph type="dt" sz="half" idx="10"/>
          </p:nvPr>
        </p:nvSpPr>
        <p:spPr/>
        <p:txBody>
          <a:bodyPr/>
          <a:lstStyle/>
          <a:p>
            <a:fld id="{C50C7E0D-4F2C-43C4-B83B-157B6592880A}"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44</a:t>
            </a:fld>
            <a:endParaRPr lang="ar-SA" dirty="0"/>
          </a:p>
        </p:txBody>
      </p:sp>
      <p:pic>
        <p:nvPicPr>
          <p:cNvPr id="7" name="object 3"/>
          <p:cNvPicPr/>
          <p:nvPr/>
        </p:nvPicPr>
        <p:blipFill>
          <a:blip r:embed="rId2" cstate="print"/>
          <a:stretch>
            <a:fillRect/>
          </a:stretch>
        </p:blipFill>
        <p:spPr>
          <a:xfrm>
            <a:off x="381000" y="1143000"/>
            <a:ext cx="6324600" cy="4743450"/>
          </a:xfrm>
          <a:prstGeom prst="rect">
            <a:avLst/>
          </a:prstGeom>
        </p:spPr>
      </p:pic>
      <p:sp>
        <p:nvSpPr>
          <p:cNvPr id="8" name="object 21"/>
          <p:cNvSpPr txBox="1"/>
          <p:nvPr/>
        </p:nvSpPr>
        <p:spPr>
          <a:xfrm>
            <a:off x="7045197" y="1410462"/>
            <a:ext cx="1379220" cy="3074670"/>
          </a:xfrm>
          <a:prstGeom prst="rect">
            <a:avLst/>
          </a:prstGeom>
        </p:spPr>
        <p:txBody>
          <a:bodyPr vert="horz" wrap="square" lIns="0" tIns="13335" rIns="0" bIns="0" rtlCol="0">
            <a:spAutoFit/>
          </a:bodyPr>
          <a:lstStyle/>
          <a:p>
            <a:pPr marL="12700" marR="5080" indent="1270" algn="ctr">
              <a:lnSpc>
                <a:spcPct val="100000"/>
              </a:lnSpc>
              <a:spcBef>
                <a:spcPts val="105"/>
              </a:spcBef>
            </a:pPr>
            <a:r>
              <a:rPr sz="2000" b="1" spc="-5" dirty="0">
                <a:solidFill>
                  <a:schemeClr val="accent2">
                    <a:lumMod val="75000"/>
                  </a:schemeClr>
                </a:solidFill>
                <a:latin typeface="Calibri"/>
                <a:cs typeface="Calibri"/>
              </a:rPr>
              <a:t>Heart </a:t>
            </a:r>
            <a:r>
              <a:rPr sz="2000" b="1" spc="-15" dirty="0">
                <a:solidFill>
                  <a:schemeClr val="accent2">
                    <a:lumMod val="75000"/>
                  </a:schemeClr>
                </a:solidFill>
                <a:latin typeface="Calibri"/>
                <a:cs typeface="Calibri"/>
              </a:rPr>
              <a:t>Rate </a:t>
            </a:r>
            <a:r>
              <a:rPr sz="2000" b="1" dirty="0">
                <a:solidFill>
                  <a:schemeClr val="accent2">
                    <a:lumMod val="75000"/>
                  </a:schemeClr>
                </a:solidFill>
                <a:latin typeface="Calibri"/>
                <a:cs typeface="Calibri"/>
              </a:rPr>
              <a:t>= </a:t>
            </a:r>
            <a:r>
              <a:rPr sz="2000" b="1" spc="-440"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300/Large </a:t>
            </a:r>
            <a:r>
              <a:rPr sz="2000" b="1"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squares </a:t>
            </a:r>
            <a:r>
              <a:rPr sz="2000" b="1"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between</a:t>
            </a:r>
            <a:r>
              <a:rPr sz="2000" b="1" spc="-80"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R-R</a:t>
            </a:r>
            <a:endParaRPr sz="2000" dirty="0">
              <a:solidFill>
                <a:schemeClr val="accent2">
                  <a:lumMod val="75000"/>
                </a:schemeClr>
              </a:solidFill>
              <a:latin typeface="Calibri"/>
              <a:cs typeface="Calibri"/>
            </a:endParaRPr>
          </a:p>
          <a:p>
            <a:pPr>
              <a:lnSpc>
                <a:spcPct val="100000"/>
              </a:lnSpc>
              <a:spcBef>
                <a:spcPts val="20"/>
              </a:spcBef>
            </a:pPr>
            <a:endParaRPr sz="1950" dirty="0">
              <a:solidFill>
                <a:schemeClr val="accent2">
                  <a:lumMod val="75000"/>
                </a:schemeClr>
              </a:solidFill>
              <a:latin typeface="Calibri"/>
              <a:cs typeface="Calibri"/>
            </a:endParaRPr>
          </a:p>
          <a:p>
            <a:pPr marL="1270" algn="ctr">
              <a:lnSpc>
                <a:spcPct val="100000"/>
              </a:lnSpc>
            </a:pPr>
            <a:r>
              <a:rPr sz="2000" b="1" dirty="0">
                <a:solidFill>
                  <a:schemeClr val="accent2">
                    <a:lumMod val="75000"/>
                  </a:schemeClr>
                </a:solidFill>
                <a:latin typeface="Calibri"/>
                <a:cs typeface="Calibri"/>
              </a:rPr>
              <a:t>OR</a:t>
            </a:r>
            <a:endParaRPr sz="2000" dirty="0">
              <a:solidFill>
                <a:schemeClr val="accent2">
                  <a:lumMod val="75000"/>
                </a:schemeClr>
              </a:solidFill>
              <a:latin typeface="Calibri"/>
              <a:cs typeface="Calibri"/>
            </a:endParaRPr>
          </a:p>
          <a:p>
            <a:pPr>
              <a:lnSpc>
                <a:spcPct val="100000"/>
              </a:lnSpc>
              <a:spcBef>
                <a:spcPts val="20"/>
              </a:spcBef>
            </a:pPr>
            <a:endParaRPr sz="1950" dirty="0">
              <a:solidFill>
                <a:schemeClr val="accent2">
                  <a:lumMod val="75000"/>
                </a:schemeClr>
              </a:solidFill>
              <a:latin typeface="Calibri"/>
              <a:cs typeface="Calibri"/>
            </a:endParaRPr>
          </a:p>
          <a:p>
            <a:pPr marL="12700" marR="5080" indent="1905" algn="ctr">
              <a:lnSpc>
                <a:spcPct val="100000"/>
              </a:lnSpc>
            </a:pPr>
            <a:r>
              <a:rPr sz="2000" b="1" dirty="0">
                <a:solidFill>
                  <a:schemeClr val="accent2">
                    <a:lumMod val="75000"/>
                  </a:schemeClr>
                </a:solidFill>
                <a:latin typeface="Calibri"/>
                <a:cs typeface="Calibri"/>
              </a:rPr>
              <a:t>1500/Small </a:t>
            </a:r>
            <a:r>
              <a:rPr sz="2000" b="1" spc="5"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squares </a:t>
            </a:r>
            <a:r>
              <a:rPr sz="2000" b="1"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between</a:t>
            </a:r>
            <a:r>
              <a:rPr sz="2000" b="1" spc="-80" dirty="0">
                <a:solidFill>
                  <a:schemeClr val="accent2">
                    <a:lumMod val="75000"/>
                  </a:schemeClr>
                </a:solidFill>
                <a:latin typeface="Calibri"/>
                <a:cs typeface="Calibri"/>
              </a:rPr>
              <a:t> </a:t>
            </a:r>
            <a:r>
              <a:rPr sz="2000" b="1" spc="-5" dirty="0">
                <a:solidFill>
                  <a:schemeClr val="accent2">
                    <a:lumMod val="75000"/>
                  </a:schemeClr>
                </a:solidFill>
                <a:latin typeface="Calibri"/>
                <a:cs typeface="Calibri"/>
              </a:rPr>
              <a:t>R-R</a:t>
            </a:r>
            <a:endParaRPr sz="2000" dirty="0">
              <a:solidFill>
                <a:schemeClr val="accent2">
                  <a:lumMod val="75000"/>
                </a:schemeClr>
              </a:solidFill>
              <a:latin typeface="Calibri"/>
              <a:cs typeface="Calibri"/>
            </a:endParaRPr>
          </a:p>
        </p:txBody>
      </p:sp>
    </p:spTree>
    <p:extLst>
      <p:ext uri="{BB962C8B-B14F-4D97-AF65-F5344CB8AC3E}">
        <p14:creationId xmlns:p14="http://schemas.microsoft.com/office/powerpoint/2010/main" val="1289297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536448"/>
            <a:ext cx="8229600" cy="1066800"/>
          </a:xfrm>
        </p:spPr>
        <p:txBody>
          <a:bodyPr/>
          <a:lstStyle/>
          <a:p>
            <a:r>
              <a:rPr lang="en-US" dirty="0" smtClean="0"/>
              <a:t>Heart rate</a:t>
            </a:r>
            <a:endParaRPr lang="ar-SA" dirty="0"/>
          </a:p>
        </p:txBody>
      </p:sp>
      <p:sp>
        <p:nvSpPr>
          <p:cNvPr id="4" name="عنصر نائب للتاريخ 3"/>
          <p:cNvSpPr>
            <a:spLocks noGrp="1"/>
          </p:cNvSpPr>
          <p:nvPr>
            <p:ph type="dt" sz="half" idx="10"/>
          </p:nvPr>
        </p:nvSpPr>
        <p:spPr/>
        <p:txBody>
          <a:bodyPr/>
          <a:lstStyle/>
          <a:p>
            <a:fld id="{F2AA0242-3F20-4A37-B551-91367B0421E3}"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45</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graphicFrame>
        <p:nvGraphicFramePr>
          <p:cNvPr id="8" name="عنصر نائب للمحتوى 7"/>
          <p:cNvGraphicFramePr>
            <a:graphicFrameLocks noGrp="1"/>
          </p:cNvGraphicFramePr>
          <p:nvPr>
            <p:ph idx="1"/>
            <p:extLst>
              <p:ext uri="{D42A27DB-BD31-4B8C-83A1-F6EECF244321}">
                <p14:modId xmlns:p14="http://schemas.microsoft.com/office/powerpoint/2010/main" val="3904167870"/>
              </p:ext>
            </p:extLst>
          </p:nvPr>
        </p:nvGraphicFramePr>
        <p:xfrm>
          <a:off x="381000" y="1679448"/>
          <a:ext cx="8229600"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19D03A2-B0A0-4D08-8A3E-AFAC83DD0096}" type="datetime1">
              <a:rPr lang="ar-SA" smtClean="0"/>
              <a:t>26/07/43</a:t>
            </a:fld>
            <a:endParaRPr lang="ar-SA" dirty="0"/>
          </a:p>
        </p:txBody>
      </p:sp>
      <p:sp>
        <p:nvSpPr>
          <p:cNvPr id="5" name="Footer Placeholder 4"/>
          <p:cNvSpPr>
            <a:spLocks noGrp="1"/>
          </p:cNvSpPr>
          <p:nvPr>
            <p:ph type="ftr" sz="quarter" idx="11"/>
          </p:nvPr>
        </p:nvSpPr>
        <p:spPr/>
        <p:txBody>
          <a:bodyPr/>
          <a:lstStyle/>
          <a:p>
            <a:r>
              <a:rPr lang="en-US" smtClean="0"/>
              <a:t>ECG MED</a:t>
            </a:r>
            <a:endParaRPr lang="ar-SA" dirty="0"/>
          </a:p>
        </p:txBody>
      </p:sp>
      <p:sp>
        <p:nvSpPr>
          <p:cNvPr id="6" name="Slide Number Placeholder 5"/>
          <p:cNvSpPr>
            <a:spLocks noGrp="1"/>
          </p:cNvSpPr>
          <p:nvPr>
            <p:ph type="sldNum" sz="quarter" idx="12"/>
          </p:nvPr>
        </p:nvSpPr>
        <p:spPr/>
        <p:txBody>
          <a:bodyPr/>
          <a:lstStyle/>
          <a:p>
            <a:fld id="{1E81C1C1-4AFF-4B4D-881B-26F50513412D}" type="slidenum">
              <a:rPr lang="ar-SA" smtClean="0"/>
              <a:t>46</a:t>
            </a:fld>
            <a:endParaRPr lang="ar-SA"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85340"/>
            <a:ext cx="6095350" cy="219432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891" y="3958058"/>
            <a:ext cx="5938728" cy="2137942"/>
          </a:xfrm>
          <a:prstGeom prst="rect">
            <a:avLst/>
          </a:prstGeom>
        </p:spPr>
      </p:pic>
    </p:spTree>
    <p:extLst>
      <p:ext uri="{BB962C8B-B14F-4D97-AF65-F5344CB8AC3E}">
        <p14:creationId xmlns:p14="http://schemas.microsoft.com/office/powerpoint/2010/main" val="23462710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8229600" cy="3733800"/>
          </a:xfrm>
        </p:spPr>
        <p:txBody>
          <a:bodyPr>
            <a:normAutofit/>
          </a:bodyPr>
          <a:lstStyle/>
          <a:p>
            <a:pPr>
              <a:buNone/>
            </a:pPr>
            <a:r>
              <a:rPr lang="en-US" i="1" dirty="0" smtClean="0">
                <a:solidFill>
                  <a:srgbClr val="FF0000"/>
                </a:solidFill>
              </a:rPr>
              <a:t>2. Irregular heart rhythm </a:t>
            </a:r>
          </a:p>
          <a:p>
            <a:r>
              <a:rPr lang="en-US" dirty="0" smtClean="0"/>
              <a:t>Count the number of QRS complexes in </a:t>
            </a:r>
            <a:r>
              <a:rPr lang="en-US" dirty="0" smtClean="0">
                <a:solidFill>
                  <a:srgbClr val="FF0000"/>
                </a:solidFill>
              </a:rPr>
              <a:t>30 large </a:t>
            </a:r>
            <a:r>
              <a:rPr lang="en-US" dirty="0" smtClean="0"/>
              <a:t>squares (which equals the number of QRS complexes in </a:t>
            </a:r>
            <a:r>
              <a:rPr lang="en-US" dirty="0" smtClean="0">
                <a:solidFill>
                  <a:srgbClr val="FF0000"/>
                </a:solidFill>
              </a:rPr>
              <a:t>6 seconds</a:t>
            </a:r>
            <a:r>
              <a:rPr lang="en-US" dirty="0" smtClean="0"/>
              <a:t>).</a:t>
            </a:r>
          </a:p>
          <a:p>
            <a:pPr marL="109728" indent="0">
              <a:buNone/>
            </a:pPr>
            <a:r>
              <a:rPr lang="en-US" dirty="0" smtClean="0"/>
              <a:t> </a:t>
            </a:r>
            <a:endParaRPr lang="en-US" dirty="0" smtClean="0"/>
          </a:p>
          <a:p>
            <a:r>
              <a:rPr lang="en-US" dirty="0" smtClean="0"/>
              <a:t>Then </a:t>
            </a:r>
            <a:r>
              <a:rPr lang="en-US" dirty="0" smtClean="0">
                <a:solidFill>
                  <a:srgbClr val="FF0000"/>
                </a:solidFill>
              </a:rPr>
              <a:t>multiply</a:t>
            </a:r>
            <a:r>
              <a:rPr lang="en-US" dirty="0" smtClean="0"/>
              <a:t> the number of QRS complexes counted in 6 seconds </a:t>
            </a:r>
            <a:r>
              <a:rPr lang="en-US" dirty="0" smtClean="0">
                <a:solidFill>
                  <a:srgbClr val="FF0000"/>
                </a:solidFill>
              </a:rPr>
              <a:t>by 10 </a:t>
            </a:r>
            <a:r>
              <a:rPr lang="en-US" dirty="0" smtClean="0"/>
              <a:t>to get the number of QRS complexes in one minute i.e. the heart rate </a:t>
            </a:r>
            <a:endParaRPr lang="ar-SA" dirty="0"/>
          </a:p>
        </p:txBody>
      </p:sp>
      <p:sp>
        <p:nvSpPr>
          <p:cNvPr id="5" name="عنصر نائب للتاريخ 4"/>
          <p:cNvSpPr>
            <a:spLocks noGrp="1"/>
          </p:cNvSpPr>
          <p:nvPr>
            <p:ph type="dt" sz="half" idx="10"/>
          </p:nvPr>
        </p:nvSpPr>
        <p:spPr/>
        <p:txBody>
          <a:bodyPr/>
          <a:lstStyle/>
          <a:p>
            <a:fld id="{6D813483-3251-4F31-89EF-C68DE3C2C559}"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47</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smtClean="0"/>
              <a:t>Calculating heart rate when the rhythm is irregular</a:t>
            </a:r>
            <a:endParaRPr lang="ar-SA" dirty="0"/>
          </a:p>
        </p:txBody>
      </p:sp>
      <p:sp>
        <p:nvSpPr>
          <p:cNvPr id="4" name="عنصر نائب للتاريخ 3"/>
          <p:cNvSpPr>
            <a:spLocks noGrp="1"/>
          </p:cNvSpPr>
          <p:nvPr>
            <p:ph type="dt" sz="half" idx="10"/>
          </p:nvPr>
        </p:nvSpPr>
        <p:spPr/>
        <p:txBody>
          <a:bodyPr/>
          <a:lstStyle/>
          <a:p>
            <a:fld id="{D9FE70C7-892F-4039-90FE-DB3EEE1F3439}"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48</a:t>
            </a:fld>
            <a:endParaRPr lang="ar-SA" dirty="0"/>
          </a:p>
        </p:txBody>
      </p:sp>
      <p:pic>
        <p:nvPicPr>
          <p:cNvPr id="7" name="Picture 2"/>
          <p:cNvPicPr>
            <a:picLocks noGrp="1" noChangeAspect="1" noChangeArrowheads="1"/>
          </p:cNvPicPr>
          <p:nvPr>
            <p:ph idx="1"/>
          </p:nvPr>
        </p:nvPicPr>
        <p:blipFill rotWithShape="1">
          <a:blip r:embed="rId3" cstate="print"/>
          <a:srcRect l="13914" t="34663" r="32117" b="40470"/>
          <a:stretch/>
        </p:blipFill>
        <p:spPr bwMode="auto">
          <a:xfrm>
            <a:off x="304800" y="2667000"/>
            <a:ext cx="8569569" cy="3276601"/>
          </a:xfrm>
          <a:prstGeom prst="rect">
            <a:avLst/>
          </a:prstGeom>
          <a:noFill/>
          <a:ln w="9525">
            <a:noFill/>
            <a:miter lim="800000"/>
            <a:headEnd/>
            <a:tailEnd/>
          </a:ln>
        </p:spPr>
      </p:pic>
    </p:spTree>
    <p:extLst>
      <p:ext uri="{BB962C8B-B14F-4D97-AF65-F5344CB8AC3E}">
        <p14:creationId xmlns:p14="http://schemas.microsoft.com/office/powerpoint/2010/main" val="35626681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19577" y="775328"/>
            <a:ext cx="8229600" cy="1066800"/>
          </a:xfrm>
        </p:spPr>
        <p:txBody>
          <a:bodyPr/>
          <a:lstStyle/>
          <a:p>
            <a:r>
              <a:rPr lang="en-US" b="1" dirty="0" smtClean="0"/>
              <a:t>Calculation of the cardiac axis </a:t>
            </a:r>
            <a:endParaRPr lang="ar-SA" dirty="0"/>
          </a:p>
        </p:txBody>
      </p:sp>
      <p:sp>
        <p:nvSpPr>
          <p:cNvPr id="3" name="عنصر نائب للمحتوى 2"/>
          <p:cNvSpPr>
            <a:spLocks noGrp="1"/>
          </p:cNvSpPr>
          <p:nvPr>
            <p:ph idx="1"/>
          </p:nvPr>
        </p:nvSpPr>
        <p:spPr>
          <a:xfrm>
            <a:off x="478536" y="1861536"/>
            <a:ext cx="8077200" cy="4325112"/>
          </a:xfrm>
        </p:spPr>
        <p:txBody>
          <a:bodyPr>
            <a:normAutofit lnSpcReduction="10000"/>
          </a:bodyPr>
          <a:lstStyle/>
          <a:p>
            <a:r>
              <a:rPr lang="en-US" dirty="0" smtClean="0"/>
              <a:t>The electrical axis </a:t>
            </a:r>
            <a:r>
              <a:rPr lang="en-US" dirty="0" smtClean="0">
                <a:solidFill>
                  <a:srgbClr val="FF0000"/>
                </a:solidFill>
              </a:rPr>
              <a:t>is the average direction </a:t>
            </a:r>
            <a:r>
              <a:rPr lang="en-US" dirty="0" smtClean="0"/>
              <a:t>of the current flow in the heart </a:t>
            </a:r>
            <a:r>
              <a:rPr lang="en-US" dirty="0" smtClean="0">
                <a:solidFill>
                  <a:srgbClr val="FF0000"/>
                </a:solidFill>
              </a:rPr>
              <a:t>during a cardiac cycle</a:t>
            </a:r>
            <a:r>
              <a:rPr lang="en-US" dirty="0" smtClean="0"/>
              <a:t>.</a:t>
            </a:r>
          </a:p>
          <a:p>
            <a:r>
              <a:rPr lang="en-US" dirty="0"/>
              <a:t>The cardiac axis refers to the</a:t>
            </a:r>
            <a:r>
              <a:rPr lang="en-US" i="1" dirty="0"/>
              <a:t> general direction</a:t>
            </a:r>
            <a:r>
              <a:rPr lang="en-US" dirty="0"/>
              <a:t> </a:t>
            </a:r>
            <a:r>
              <a:rPr lang="en-US" i="1" dirty="0"/>
              <a:t>in which the heart </a:t>
            </a:r>
            <a:r>
              <a:rPr lang="en-US" i="1" dirty="0" smtClean="0"/>
              <a:t>depolarizes.</a:t>
            </a:r>
            <a:r>
              <a:rPr lang="en-US" dirty="0" smtClean="0"/>
              <a:t> </a:t>
            </a:r>
          </a:p>
          <a:p>
            <a:r>
              <a:rPr lang="en-US" dirty="0" smtClean="0"/>
              <a:t>The cardiac axis is expressed as an </a:t>
            </a:r>
            <a:r>
              <a:rPr lang="en-US" dirty="0" smtClean="0">
                <a:solidFill>
                  <a:srgbClr val="FF0000"/>
                </a:solidFill>
              </a:rPr>
              <a:t>angle</a:t>
            </a:r>
            <a:r>
              <a:rPr lang="en-US" dirty="0" smtClean="0"/>
              <a:t> and is measured in </a:t>
            </a:r>
            <a:r>
              <a:rPr lang="en-US" dirty="0" smtClean="0">
                <a:solidFill>
                  <a:srgbClr val="FF0000"/>
                </a:solidFill>
              </a:rPr>
              <a:t>degrees</a:t>
            </a:r>
            <a:r>
              <a:rPr lang="en-US" dirty="0" smtClean="0"/>
              <a:t>. </a:t>
            </a:r>
          </a:p>
          <a:p>
            <a:r>
              <a:rPr lang="en-US" dirty="0" smtClean="0"/>
              <a:t>The depolarization wave normally spreads through the ventricles in a direction </a:t>
            </a:r>
            <a:r>
              <a:rPr lang="en-US" dirty="0" smtClean="0">
                <a:solidFill>
                  <a:srgbClr val="FF0000"/>
                </a:solidFill>
              </a:rPr>
              <a:t>from base of the heart to its apex</a:t>
            </a:r>
            <a:r>
              <a:rPr lang="en-US" dirty="0" smtClean="0"/>
              <a:t>. </a:t>
            </a:r>
            <a:endParaRPr lang="ar-SA" dirty="0"/>
          </a:p>
        </p:txBody>
      </p:sp>
      <p:sp>
        <p:nvSpPr>
          <p:cNvPr id="4" name="عنصر نائب للتاريخ 3"/>
          <p:cNvSpPr>
            <a:spLocks noGrp="1"/>
          </p:cNvSpPr>
          <p:nvPr>
            <p:ph type="dt" sz="half" idx="10"/>
          </p:nvPr>
        </p:nvSpPr>
        <p:spPr/>
        <p:txBody>
          <a:bodyPr/>
          <a:lstStyle/>
          <a:p>
            <a:fld id="{A6C83446-0E0A-4867-AAB0-165D301B4F42}"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49</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Terminology </a:t>
            </a:r>
            <a:endParaRPr lang="ar-SA" dirty="0"/>
          </a:p>
        </p:txBody>
      </p:sp>
      <p:sp>
        <p:nvSpPr>
          <p:cNvPr id="3" name="عنصر نائب للمحتوى 2"/>
          <p:cNvSpPr>
            <a:spLocks noGrp="1"/>
          </p:cNvSpPr>
          <p:nvPr>
            <p:ph idx="1"/>
          </p:nvPr>
        </p:nvSpPr>
        <p:spPr/>
        <p:txBody>
          <a:bodyPr>
            <a:normAutofit/>
          </a:bodyPr>
          <a:lstStyle/>
          <a:p>
            <a:pPr fontAlgn="base"/>
            <a:r>
              <a:rPr lang="en-US" sz="2400" b="1" dirty="0" smtClean="0">
                <a:solidFill>
                  <a:schemeClr val="accent2">
                    <a:lumMod val="60000"/>
                    <a:lumOff val="40000"/>
                  </a:schemeClr>
                </a:solidFill>
              </a:rPr>
              <a:t>ECG: </a:t>
            </a:r>
            <a:r>
              <a:rPr lang="en-US" sz="2400" dirty="0" smtClean="0">
                <a:solidFill>
                  <a:srgbClr val="000000"/>
                </a:solidFill>
              </a:rPr>
              <a:t>Electrocardiogram </a:t>
            </a:r>
            <a:r>
              <a:rPr lang="en-US" sz="2400" dirty="0">
                <a:solidFill>
                  <a:srgbClr val="000000"/>
                </a:solidFill>
              </a:rPr>
              <a:t>refers to the recording of electrical changes that occurs in heart during a cardiac cycle. It may be abbreviated as ECG or EKG</a:t>
            </a:r>
            <a:r>
              <a:rPr lang="en-US" sz="2400" dirty="0" smtClean="0">
                <a:solidFill>
                  <a:srgbClr val="000000"/>
                </a:solidFill>
              </a:rPr>
              <a:t>.</a:t>
            </a:r>
          </a:p>
          <a:p>
            <a:pPr fontAlgn="base"/>
            <a:endParaRPr lang="en-US" sz="2400" dirty="0">
              <a:solidFill>
                <a:srgbClr val="000000"/>
              </a:solidFill>
            </a:endParaRPr>
          </a:p>
          <a:p>
            <a:pPr fontAlgn="base"/>
            <a:endParaRPr lang="en-US" sz="2400" dirty="0">
              <a:solidFill>
                <a:srgbClr val="000000"/>
              </a:solidFill>
            </a:endParaRPr>
          </a:p>
          <a:p>
            <a:pPr fontAlgn="base"/>
            <a:r>
              <a:rPr lang="en-US" sz="2400" b="1" dirty="0" smtClean="0">
                <a:solidFill>
                  <a:schemeClr val="accent2">
                    <a:lumMod val="60000"/>
                    <a:lumOff val="40000"/>
                  </a:schemeClr>
                </a:solidFill>
              </a:rPr>
              <a:t>Electrocardiograph: </a:t>
            </a:r>
            <a:r>
              <a:rPr lang="en-US" sz="2400" dirty="0" smtClean="0">
                <a:solidFill>
                  <a:srgbClr val="000000"/>
                </a:solidFill>
              </a:rPr>
              <a:t>It </a:t>
            </a:r>
            <a:r>
              <a:rPr lang="en-US" sz="2400" dirty="0">
                <a:solidFill>
                  <a:srgbClr val="000000"/>
                </a:solidFill>
              </a:rPr>
              <a:t>is an instrument that picks up the electric currents produced by the heart muscle during a cardiac cycle of contraction and relaxation.</a:t>
            </a:r>
          </a:p>
          <a:p>
            <a:endParaRPr lang="ar-SA" sz="2400" dirty="0"/>
          </a:p>
        </p:txBody>
      </p:sp>
      <p:sp>
        <p:nvSpPr>
          <p:cNvPr id="4" name="عنصر نائب للتاريخ 3"/>
          <p:cNvSpPr>
            <a:spLocks noGrp="1"/>
          </p:cNvSpPr>
          <p:nvPr>
            <p:ph type="dt" sz="half" idx="10"/>
          </p:nvPr>
        </p:nvSpPr>
        <p:spPr/>
        <p:txBody>
          <a:bodyPr/>
          <a:lstStyle/>
          <a:p>
            <a:fld id="{B07B0FEE-5557-49E4-AB36-1B48D189B8A5}"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5</a:t>
            </a:fld>
            <a:endParaRPr lang="ar-SA" dirty="0"/>
          </a:p>
        </p:txBody>
      </p:sp>
    </p:spTree>
    <p:extLst>
      <p:ext uri="{BB962C8B-B14F-4D97-AF65-F5344CB8AC3E}">
        <p14:creationId xmlns:p14="http://schemas.microsoft.com/office/powerpoint/2010/main" val="35966445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726948"/>
            <a:ext cx="8229600" cy="1066800"/>
          </a:xfrm>
        </p:spPr>
        <p:txBody>
          <a:bodyPr/>
          <a:lstStyle/>
          <a:p>
            <a:r>
              <a:rPr lang="en-US" b="1" dirty="0" smtClean="0"/>
              <a:t>Calculation of the cardiac axis ..</a:t>
            </a:r>
            <a:endParaRPr lang="ar-SA" dirty="0"/>
          </a:p>
        </p:txBody>
      </p:sp>
      <p:sp>
        <p:nvSpPr>
          <p:cNvPr id="3" name="عنصر نائب للمحتوى 2"/>
          <p:cNvSpPr>
            <a:spLocks noGrp="1"/>
          </p:cNvSpPr>
          <p:nvPr>
            <p:ph idx="1"/>
          </p:nvPr>
        </p:nvSpPr>
        <p:spPr>
          <a:xfrm>
            <a:off x="539620" y="1812409"/>
            <a:ext cx="4038600" cy="4325112"/>
          </a:xfrm>
        </p:spPr>
        <p:txBody>
          <a:bodyPr>
            <a:normAutofit fontScale="85000" lnSpcReduction="20000"/>
          </a:bodyPr>
          <a:lstStyle/>
          <a:p>
            <a:r>
              <a:rPr lang="en-US" dirty="0" smtClean="0">
                <a:solidFill>
                  <a:srgbClr val="FF0000"/>
                </a:solidFill>
              </a:rPr>
              <a:t>Lead I </a:t>
            </a:r>
            <a:r>
              <a:rPr lang="en-US" dirty="0" smtClean="0"/>
              <a:t>will be looking at the heart from the left at an angle of </a:t>
            </a:r>
            <a:r>
              <a:rPr lang="en-US" dirty="0" smtClean="0">
                <a:solidFill>
                  <a:srgbClr val="FF0000"/>
                </a:solidFill>
              </a:rPr>
              <a:t>0 degrees.</a:t>
            </a:r>
          </a:p>
          <a:p>
            <a:r>
              <a:rPr lang="en-US" dirty="0" smtClean="0"/>
              <a:t>Any deviation below that line is expressed as a positive number whereas deviations above the line are expressed as negative numbers. </a:t>
            </a:r>
          </a:p>
          <a:p>
            <a:r>
              <a:rPr lang="en-US" dirty="0" smtClean="0">
                <a:solidFill>
                  <a:srgbClr val="FF0000"/>
                </a:solidFill>
              </a:rPr>
              <a:t>Lead II </a:t>
            </a:r>
            <a:r>
              <a:rPr lang="en-US" dirty="0" smtClean="0"/>
              <a:t>is considered to be looking at the heart at an angle of </a:t>
            </a:r>
            <a:r>
              <a:rPr lang="en-US" dirty="0" smtClean="0">
                <a:solidFill>
                  <a:srgbClr val="FF0000"/>
                </a:solidFill>
              </a:rPr>
              <a:t>+60⁰ </a:t>
            </a:r>
          </a:p>
          <a:p>
            <a:r>
              <a:rPr lang="en-US" dirty="0" smtClean="0">
                <a:solidFill>
                  <a:srgbClr val="FF0000"/>
                </a:solidFill>
              </a:rPr>
              <a:t>Lead</a:t>
            </a:r>
            <a:r>
              <a:rPr lang="en-US" dirty="0" smtClean="0"/>
              <a:t> </a:t>
            </a:r>
            <a:r>
              <a:rPr lang="en-US" dirty="0" smtClean="0">
                <a:solidFill>
                  <a:srgbClr val="FF0000"/>
                </a:solidFill>
              </a:rPr>
              <a:t>III</a:t>
            </a:r>
            <a:r>
              <a:rPr lang="en-US" dirty="0" smtClean="0"/>
              <a:t> looks at the heart at </a:t>
            </a:r>
            <a:r>
              <a:rPr lang="en-US" dirty="0" smtClean="0">
                <a:solidFill>
                  <a:srgbClr val="FF0000"/>
                </a:solidFill>
              </a:rPr>
              <a:t>+120⁰ </a:t>
            </a:r>
            <a:endParaRPr lang="ar-SA" dirty="0">
              <a:solidFill>
                <a:srgbClr val="FF0000"/>
              </a:solidFill>
            </a:endParaRPr>
          </a:p>
        </p:txBody>
      </p:sp>
      <p:sp>
        <p:nvSpPr>
          <p:cNvPr id="4" name="عنصر نائب للتاريخ 3"/>
          <p:cNvSpPr>
            <a:spLocks noGrp="1"/>
          </p:cNvSpPr>
          <p:nvPr>
            <p:ph type="dt" sz="half" idx="10"/>
          </p:nvPr>
        </p:nvSpPr>
        <p:spPr/>
        <p:txBody>
          <a:bodyPr/>
          <a:lstStyle/>
          <a:p>
            <a:fld id="{A57DA5C9-A773-4A1A-9DE3-14F0E4115AE4}"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50</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pic>
        <p:nvPicPr>
          <p:cNvPr id="7" name="Picture 2" descr="E. Hexaxial Reference System - EKGS Made Si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692" y="2621224"/>
            <a:ext cx="3609975" cy="27074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609600"/>
            <a:ext cx="8229600" cy="1066800"/>
          </a:xfrm>
        </p:spPr>
        <p:txBody>
          <a:bodyPr/>
          <a:lstStyle/>
          <a:p>
            <a:r>
              <a:rPr lang="en-US" b="1" dirty="0" smtClean="0"/>
              <a:t>The axial reference system </a:t>
            </a:r>
            <a:endParaRPr lang="ar-SA" dirty="0"/>
          </a:p>
        </p:txBody>
      </p:sp>
      <p:pic>
        <p:nvPicPr>
          <p:cNvPr id="8194" name="Picture 2"/>
          <p:cNvPicPr>
            <a:picLocks noGrp="1" noChangeAspect="1" noChangeArrowheads="1"/>
          </p:cNvPicPr>
          <p:nvPr>
            <p:ph idx="1"/>
          </p:nvPr>
        </p:nvPicPr>
        <p:blipFill>
          <a:blip r:embed="rId2" cstate="print"/>
          <a:srcRect l="12555" t="25514" r="35683" b="26909"/>
          <a:stretch>
            <a:fillRect/>
          </a:stretch>
        </p:blipFill>
        <p:spPr bwMode="auto">
          <a:xfrm>
            <a:off x="522112" y="1828801"/>
            <a:ext cx="8063086" cy="4631986"/>
          </a:xfrm>
          <a:prstGeom prst="rect">
            <a:avLst/>
          </a:prstGeom>
          <a:noFill/>
          <a:ln w="9525">
            <a:noFill/>
            <a:miter lim="800000"/>
            <a:headEnd/>
            <a:tailEnd/>
          </a:ln>
        </p:spPr>
      </p:pic>
      <p:sp>
        <p:nvSpPr>
          <p:cNvPr id="5" name="عنصر نائب للتاريخ 4"/>
          <p:cNvSpPr>
            <a:spLocks noGrp="1"/>
          </p:cNvSpPr>
          <p:nvPr>
            <p:ph type="dt" sz="half" idx="10"/>
          </p:nvPr>
        </p:nvSpPr>
        <p:spPr/>
        <p:txBody>
          <a:bodyPr/>
          <a:lstStyle/>
          <a:p>
            <a:fld id="{41CE5622-6D12-4003-B0D5-D95F9E6BB46D}"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51</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Normal cardiac axis</a:t>
            </a:r>
            <a:endParaRPr lang="ar-SA" dirty="0"/>
          </a:p>
        </p:txBody>
      </p:sp>
      <p:sp>
        <p:nvSpPr>
          <p:cNvPr id="3" name="عنصر نائب للمحتوى 2"/>
          <p:cNvSpPr>
            <a:spLocks noGrp="1"/>
          </p:cNvSpPr>
          <p:nvPr>
            <p:ph idx="1"/>
          </p:nvPr>
        </p:nvSpPr>
        <p:spPr/>
        <p:txBody>
          <a:bodyPr>
            <a:normAutofit/>
          </a:bodyPr>
          <a:lstStyle/>
          <a:p>
            <a:r>
              <a:rPr lang="en-US" dirty="0" smtClean="0"/>
              <a:t>Normal cardiac axis lies </a:t>
            </a:r>
            <a:r>
              <a:rPr lang="en-US" dirty="0" smtClean="0">
                <a:solidFill>
                  <a:srgbClr val="FF0000"/>
                </a:solidFill>
              </a:rPr>
              <a:t>between -30 to +90 </a:t>
            </a:r>
            <a:r>
              <a:rPr lang="en-US" dirty="0" smtClean="0"/>
              <a:t>degrees. </a:t>
            </a:r>
          </a:p>
          <a:p>
            <a:r>
              <a:rPr lang="en-US" dirty="0" smtClean="0"/>
              <a:t>Left </a:t>
            </a:r>
            <a:r>
              <a:rPr lang="en-US" dirty="0"/>
              <a:t>axis deviation (</a:t>
            </a:r>
            <a:r>
              <a:rPr lang="en-US" dirty="0" smtClean="0"/>
              <a:t>LAD)</a:t>
            </a:r>
            <a:r>
              <a:rPr lang="en-US" dirty="0">
                <a:solidFill>
                  <a:srgbClr val="FF0000"/>
                </a:solidFill>
              </a:rPr>
              <a:t> </a:t>
            </a:r>
            <a:r>
              <a:rPr lang="en-US" dirty="0" smtClean="0">
                <a:solidFill>
                  <a:srgbClr val="FF0000"/>
                </a:solidFill>
              </a:rPr>
              <a:t>between -30 to -90 </a:t>
            </a:r>
            <a:r>
              <a:rPr lang="en-US" dirty="0" smtClean="0"/>
              <a:t>which is then called</a:t>
            </a:r>
          </a:p>
          <a:p>
            <a:r>
              <a:rPr lang="en-US" dirty="0" smtClean="0"/>
              <a:t> </a:t>
            </a:r>
            <a:r>
              <a:rPr lang="en-US" dirty="0"/>
              <a:t>right axis deviation (RAD</a:t>
            </a:r>
            <a:r>
              <a:rPr lang="en-US" dirty="0" smtClean="0"/>
              <a:t>) </a:t>
            </a:r>
            <a:r>
              <a:rPr lang="en-US" dirty="0" smtClean="0">
                <a:solidFill>
                  <a:srgbClr val="FF0000"/>
                </a:solidFill>
              </a:rPr>
              <a:t>+90 to +180</a:t>
            </a:r>
            <a:endParaRPr lang="en-US" dirty="0" smtClean="0"/>
          </a:p>
          <a:p>
            <a:r>
              <a:rPr lang="en-US" dirty="0" smtClean="0"/>
              <a:t>Beyond these values, it will be </a:t>
            </a:r>
            <a:r>
              <a:rPr lang="en-US" dirty="0" smtClean="0">
                <a:solidFill>
                  <a:srgbClr val="FF0000"/>
                </a:solidFill>
              </a:rPr>
              <a:t>extreme axis deviation</a:t>
            </a:r>
            <a:endParaRPr lang="ar-SA" dirty="0">
              <a:solidFill>
                <a:srgbClr val="FF0000"/>
              </a:solidFill>
            </a:endParaRPr>
          </a:p>
        </p:txBody>
      </p:sp>
      <p:sp>
        <p:nvSpPr>
          <p:cNvPr id="4" name="عنصر نائب للتاريخ 3"/>
          <p:cNvSpPr>
            <a:spLocks noGrp="1"/>
          </p:cNvSpPr>
          <p:nvPr>
            <p:ph type="dt" sz="half" idx="10"/>
          </p:nvPr>
        </p:nvSpPr>
        <p:spPr/>
        <p:txBody>
          <a:bodyPr/>
          <a:lstStyle/>
          <a:p>
            <a:fld id="{D4FE5C95-F4C3-41DF-ADA4-CB00D248AFF5}"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52</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l="12555" t="29038" r="30176" b="21623"/>
          <a:stretch>
            <a:fillRect/>
          </a:stretch>
        </p:blipFill>
        <p:spPr bwMode="auto">
          <a:xfrm>
            <a:off x="685800" y="1143000"/>
            <a:ext cx="7783286" cy="4876800"/>
          </a:xfrm>
          <a:prstGeom prst="rect">
            <a:avLst/>
          </a:prstGeom>
          <a:noFill/>
          <a:ln w="9525">
            <a:noFill/>
            <a:miter lim="800000"/>
            <a:headEnd/>
            <a:tailEnd/>
          </a:ln>
        </p:spPr>
      </p:pic>
      <p:sp>
        <p:nvSpPr>
          <p:cNvPr id="5" name="عنصر نائب للتاريخ 4"/>
          <p:cNvSpPr>
            <a:spLocks noGrp="1"/>
          </p:cNvSpPr>
          <p:nvPr>
            <p:ph type="dt" sz="half" idx="10"/>
          </p:nvPr>
        </p:nvSpPr>
        <p:spPr/>
        <p:txBody>
          <a:bodyPr/>
          <a:lstStyle/>
          <a:p>
            <a:fld id="{5C76EB9D-9AB8-4836-9ADC-C6194C1EC8CE}"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53</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685800"/>
            <a:ext cx="8229600" cy="1066800"/>
          </a:xfrm>
        </p:spPr>
        <p:txBody>
          <a:bodyPr>
            <a:normAutofit fontScale="90000"/>
          </a:bodyPr>
          <a:lstStyle/>
          <a:p>
            <a:r>
              <a:rPr lang="ar-SA" dirty="0" smtClean="0"/>
              <a:t/>
            </a:r>
            <a:br>
              <a:rPr lang="ar-SA" dirty="0" smtClean="0"/>
            </a:br>
            <a:r>
              <a:rPr lang="en-US" i="1" dirty="0" smtClean="0"/>
              <a:t>The accurate way to determine the cardiac axis </a:t>
            </a:r>
            <a:br>
              <a:rPr lang="en-US" i="1" dirty="0" smtClean="0"/>
            </a:br>
            <a:endParaRPr lang="ar-SA" dirty="0"/>
          </a:p>
        </p:txBody>
      </p:sp>
      <p:sp>
        <p:nvSpPr>
          <p:cNvPr id="3" name="عنصر نائب للمحتوى 2"/>
          <p:cNvSpPr>
            <a:spLocks noGrp="1"/>
          </p:cNvSpPr>
          <p:nvPr>
            <p:ph idx="1"/>
          </p:nvPr>
        </p:nvSpPr>
        <p:spPr/>
        <p:txBody>
          <a:bodyPr>
            <a:normAutofit fontScale="85000" lnSpcReduction="20000"/>
          </a:bodyPr>
          <a:lstStyle/>
          <a:p>
            <a:r>
              <a:rPr lang="en-US" dirty="0" smtClean="0"/>
              <a:t>Use two limb leads, namely </a:t>
            </a:r>
            <a:r>
              <a:rPr lang="en-US" dirty="0" smtClean="0">
                <a:solidFill>
                  <a:srgbClr val="FF0000"/>
                </a:solidFill>
              </a:rPr>
              <a:t>leads I and III. </a:t>
            </a:r>
          </a:p>
          <a:p>
            <a:r>
              <a:rPr lang="en-US" dirty="0" smtClean="0"/>
              <a:t>Looking at the QRS complexes in these leads, </a:t>
            </a:r>
            <a:r>
              <a:rPr lang="en-US" dirty="0" smtClean="0">
                <a:solidFill>
                  <a:srgbClr val="FF0000"/>
                </a:solidFill>
              </a:rPr>
              <a:t>calculate the size and polarity </a:t>
            </a:r>
            <a:r>
              <a:rPr lang="en-US" dirty="0" smtClean="0"/>
              <a:t>of the </a:t>
            </a:r>
            <a:r>
              <a:rPr lang="en-US" dirty="0" smtClean="0">
                <a:solidFill>
                  <a:srgbClr val="FF0000"/>
                </a:solidFill>
              </a:rPr>
              <a:t>QRS</a:t>
            </a:r>
            <a:r>
              <a:rPr lang="en-US" dirty="0" smtClean="0"/>
              <a:t> complex in each by subtracting the depth of S wave from the height of the R wave.</a:t>
            </a:r>
          </a:p>
          <a:p>
            <a:r>
              <a:rPr lang="en-US" dirty="0" smtClean="0"/>
              <a:t> Construct a </a:t>
            </a:r>
            <a:r>
              <a:rPr lang="en-US" dirty="0" smtClean="0">
                <a:solidFill>
                  <a:srgbClr val="FF0000"/>
                </a:solidFill>
              </a:rPr>
              <a:t>vector diagram </a:t>
            </a:r>
            <a:r>
              <a:rPr lang="en-US" dirty="0" smtClean="0"/>
              <a:t>and draw arrows that represent the sum of size and polarity for each lead on the diagram. </a:t>
            </a:r>
          </a:p>
          <a:p>
            <a:r>
              <a:rPr lang="en-US" dirty="0" smtClean="0"/>
              <a:t>Drop a perpendicular line from the tip of each arrow. </a:t>
            </a:r>
            <a:r>
              <a:rPr lang="en-US" dirty="0" smtClean="0">
                <a:solidFill>
                  <a:srgbClr val="FF0000"/>
                </a:solidFill>
              </a:rPr>
              <a:t>The point at which the two perpendicular lines meet, constitute the tip of the cardiac axis. </a:t>
            </a:r>
          </a:p>
          <a:p>
            <a:r>
              <a:rPr lang="en-US" dirty="0" smtClean="0"/>
              <a:t>Draw a line from that point to zero point and this will be the cardiac axis, </a:t>
            </a:r>
            <a:endParaRPr lang="ar-SA" dirty="0"/>
          </a:p>
        </p:txBody>
      </p:sp>
      <p:sp>
        <p:nvSpPr>
          <p:cNvPr id="4" name="عنصر نائب للتاريخ 3"/>
          <p:cNvSpPr>
            <a:spLocks noGrp="1"/>
          </p:cNvSpPr>
          <p:nvPr>
            <p:ph type="dt" sz="half" idx="10"/>
          </p:nvPr>
        </p:nvSpPr>
        <p:spPr/>
        <p:txBody>
          <a:bodyPr/>
          <a:lstStyle/>
          <a:p>
            <a:fld id="{4FF09B01-56CD-4E4F-85B6-2CF1BE061849}"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54</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extLst>
      <p:ext uri="{BB962C8B-B14F-4D97-AF65-F5344CB8AC3E}">
        <p14:creationId xmlns:p14="http://schemas.microsoft.com/office/powerpoint/2010/main" val="3642865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l="12555" t="20228" r="30176" b="14574"/>
          <a:stretch>
            <a:fillRect/>
          </a:stretch>
        </p:blipFill>
        <p:spPr bwMode="auto">
          <a:xfrm>
            <a:off x="914400" y="1447800"/>
            <a:ext cx="6960973" cy="4953000"/>
          </a:xfrm>
          <a:prstGeom prst="rect">
            <a:avLst/>
          </a:prstGeom>
          <a:noFill/>
          <a:ln w="9525">
            <a:noFill/>
            <a:miter lim="800000"/>
            <a:headEnd/>
            <a:tailEnd/>
          </a:ln>
        </p:spPr>
      </p:pic>
      <p:sp>
        <p:nvSpPr>
          <p:cNvPr id="5" name="عنصر نائب للتاريخ 4"/>
          <p:cNvSpPr>
            <a:spLocks noGrp="1"/>
          </p:cNvSpPr>
          <p:nvPr>
            <p:ph type="dt" sz="half" idx="10"/>
          </p:nvPr>
        </p:nvSpPr>
        <p:spPr/>
        <p:txBody>
          <a:bodyPr/>
          <a:lstStyle/>
          <a:p>
            <a:fld id="{29022EB1-E9D7-4847-81FC-BDF64223E8DE}"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55</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extLst>
      <p:ext uri="{BB962C8B-B14F-4D97-AF65-F5344CB8AC3E}">
        <p14:creationId xmlns:p14="http://schemas.microsoft.com/office/powerpoint/2010/main" val="3859353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09600"/>
            <a:ext cx="8229600" cy="1066800"/>
          </a:xfrm>
        </p:spPr>
        <p:txBody>
          <a:bodyPr>
            <a:normAutofit fontScale="90000"/>
          </a:bodyPr>
          <a:lstStyle/>
          <a:p>
            <a:r>
              <a:rPr lang="ar-SA" dirty="0" smtClean="0"/>
              <a:t/>
            </a:r>
            <a:br>
              <a:rPr lang="ar-SA" dirty="0" smtClean="0"/>
            </a:br>
            <a:r>
              <a:rPr lang="en-US" i="1" dirty="0" smtClean="0"/>
              <a:t>The quick and easy way to determine the cardiac axis </a:t>
            </a:r>
            <a:br>
              <a:rPr lang="en-US" i="1" dirty="0" smtClean="0"/>
            </a:br>
            <a:endParaRPr lang="ar-SA" dirty="0"/>
          </a:p>
        </p:txBody>
      </p:sp>
      <p:sp>
        <p:nvSpPr>
          <p:cNvPr id="3" name="عنصر نائب للمحتوى 2"/>
          <p:cNvSpPr>
            <a:spLocks noGrp="1"/>
          </p:cNvSpPr>
          <p:nvPr>
            <p:ph idx="1"/>
          </p:nvPr>
        </p:nvSpPr>
        <p:spPr>
          <a:xfrm>
            <a:off x="381000" y="1752600"/>
            <a:ext cx="8229600" cy="4325112"/>
          </a:xfrm>
        </p:spPr>
        <p:txBody>
          <a:bodyPr>
            <a:noAutofit/>
          </a:bodyPr>
          <a:lstStyle/>
          <a:p>
            <a:pPr>
              <a:buNone/>
            </a:pPr>
            <a:r>
              <a:rPr lang="en-US" sz="2400" dirty="0" smtClean="0"/>
              <a:t>   Is by applying the “rule of thumb” on the direction of QRS complex in leads I and III/</a:t>
            </a:r>
            <a:r>
              <a:rPr lang="en-US" sz="2400" dirty="0" err="1" smtClean="0"/>
              <a:t>aVF</a:t>
            </a:r>
            <a:r>
              <a:rPr lang="en-US" sz="2400" dirty="0" smtClean="0"/>
              <a:t> of the ECG. </a:t>
            </a:r>
          </a:p>
          <a:p>
            <a:r>
              <a:rPr lang="en-US" sz="2400" dirty="0" smtClean="0"/>
              <a:t>If the </a:t>
            </a:r>
            <a:r>
              <a:rPr lang="en-US" sz="2400" dirty="0" smtClean="0">
                <a:solidFill>
                  <a:srgbClr val="FF0000"/>
                </a:solidFill>
              </a:rPr>
              <a:t>QRS</a:t>
            </a:r>
            <a:r>
              <a:rPr lang="en-US" sz="2400" dirty="0" smtClean="0"/>
              <a:t> complex is predominantly </a:t>
            </a:r>
            <a:r>
              <a:rPr lang="en-US" sz="2400" dirty="0" smtClean="0">
                <a:solidFill>
                  <a:srgbClr val="FF0000"/>
                </a:solidFill>
              </a:rPr>
              <a:t>positive</a:t>
            </a:r>
            <a:r>
              <a:rPr lang="en-US" sz="2400" dirty="0" smtClean="0"/>
              <a:t> in both </a:t>
            </a:r>
            <a:r>
              <a:rPr lang="en-US" sz="2400" dirty="0" smtClean="0">
                <a:solidFill>
                  <a:srgbClr val="FF0000"/>
                </a:solidFill>
              </a:rPr>
              <a:t>leads I and III</a:t>
            </a:r>
            <a:r>
              <a:rPr lang="en-US" sz="2400" dirty="0" smtClean="0"/>
              <a:t>, then the </a:t>
            </a:r>
            <a:r>
              <a:rPr lang="en-US" sz="2400" dirty="0" smtClean="0">
                <a:solidFill>
                  <a:srgbClr val="FF0000"/>
                </a:solidFill>
              </a:rPr>
              <a:t>cardiac axis is </a:t>
            </a:r>
            <a:r>
              <a:rPr lang="en-US" sz="2400" i="1" dirty="0" smtClean="0">
                <a:solidFill>
                  <a:srgbClr val="FF0000"/>
                </a:solidFill>
              </a:rPr>
              <a:t>normal</a:t>
            </a:r>
            <a:r>
              <a:rPr lang="en-US" sz="2400" i="1" dirty="0" smtClean="0"/>
              <a:t>. </a:t>
            </a:r>
          </a:p>
          <a:p>
            <a:r>
              <a:rPr lang="en-US" sz="2400" dirty="0" smtClean="0"/>
              <a:t>If the QRS complex is predominantly </a:t>
            </a:r>
            <a:r>
              <a:rPr lang="en-US" sz="2400" dirty="0" smtClean="0">
                <a:solidFill>
                  <a:srgbClr val="FF0000"/>
                </a:solidFill>
              </a:rPr>
              <a:t>positive in lead I and predominantly negative in lead III</a:t>
            </a:r>
            <a:r>
              <a:rPr lang="en-US" sz="2400" dirty="0" smtClean="0"/>
              <a:t>, this means </a:t>
            </a:r>
            <a:r>
              <a:rPr lang="en-US" sz="2400" dirty="0" smtClean="0">
                <a:solidFill>
                  <a:srgbClr val="FF0000"/>
                </a:solidFill>
              </a:rPr>
              <a:t>left axis deviation</a:t>
            </a:r>
            <a:r>
              <a:rPr lang="en-US" sz="2400" dirty="0" smtClean="0"/>
              <a:t>. </a:t>
            </a:r>
          </a:p>
          <a:p>
            <a:r>
              <a:rPr lang="en-US" sz="2400" dirty="0" smtClean="0"/>
              <a:t>If the QRS complex is predominantly </a:t>
            </a:r>
            <a:r>
              <a:rPr lang="en-US" sz="2400" dirty="0" smtClean="0">
                <a:solidFill>
                  <a:srgbClr val="FF0000"/>
                </a:solidFill>
              </a:rPr>
              <a:t>negative in lead I and predominantly positive in lead III</a:t>
            </a:r>
            <a:r>
              <a:rPr lang="en-US" sz="2400" dirty="0" smtClean="0"/>
              <a:t>, this means right axis deviation. </a:t>
            </a:r>
          </a:p>
          <a:p>
            <a:r>
              <a:rPr lang="en-US" sz="2400" dirty="0" smtClean="0"/>
              <a:t>If the QRS complex is predominantly negative in both leads I and III, this is extreme axis deviation. </a:t>
            </a:r>
          </a:p>
          <a:p>
            <a:endParaRPr lang="ar-SA" sz="2400" dirty="0"/>
          </a:p>
        </p:txBody>
      </p:sp>
      <p:sp>
        <p:nvSpPr>
          <p:cNvPr id="4" name="عنصر نائب للتاريخ 3"/>
          <p:cNvSpPr>
            <a:spLocks noGrp="1"/>
          </p:cNvSpPr>
          <p:nvPr>
            <p:ph type="dt" sz="half" idx="10"/>
          </p:nvPr>
        </p:nvSpPr>
        <p:spPr/>
        <p:txBody>
          <a:bodyPr/>
          <a:lstStyle/>
          <a:p>
            <a:fld id="{7C56F79D-A8DC-4AD5-B4BC-6D0217A1476E}"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56</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extLst>
      <p:ext uri="{BB962C8B-B14F-4D97-AF65-F5344CB8AC3E}">
        <p14:creationId xmlns:p14="http://schemas.microsoft.com/office/powerpoint/2010/main" val="3024731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l="12555" t="23752" r="46696" b="14574"/>
          <a:stretch>
            <a:fillRect/>
          </a:stretch>
        </p:blipFill>
        <p:spPr bwMode="auto">
          <a:xfrm>
            <a:off x="1474309" y="914400"/>
            <a:ext cx="5590859" cy="5288652"/>
          </a:xfrm>
          <a:prstGeom prst="rect">
            <a:avLst/>
          </a:prstGeom>
          <a:noFill/>
          <a:ln w="9525">
            <a:noFill/>
            <a:miter lim="800000"/>
            <a:headEnd/>
            <a:tailEnd/>
          </a:ln>
        </p:spPr>
      </p:pic>
      <p:sp>
        <p:nvSpPr>
          <p:cNvPr id="5" name="عنصر نائب للتاريخ 4"/>
          <p:cNvSpPr>
            <a:spLocks noGrp="1"/>
          </p:cNvSpPr>
          <p:nvPr>
            <p:ph type="dt" sz="half" idx="10"/>
          </p:nvPr>
        </p:nvSpPr>
        <p:spPr/>
        <p:txBody>
          <a:bodyPr/>
          <a:lstStyle/>
          <a:p>
            <a:fld id="{2E4C84A5-9907-40B2-B2E8-FAEB6A426ED2}" type="datetime1">
              <a:rPr lang="ar-SA" smtClean="0"/>
              <a:t>26/07/43</a:t>
            </a:fld>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57</a:t>
            </a:fld>
            <a:endParaRPr lang="ar-SA" dirty="0"/>
          </a:p>
        </p:txBody>
      </p:sp>
      <p:sp>
        <p:nvSpPr>
          <p:cNvPr id="7" name="عنصر نائب للتذييل 6"/>
          <p:cNvSpPr>
            <a:spLocks noGrp="1"/>
          </p:cNvSpPr>
          <p:nvPr>
            <p:ph type="ftr" sz="quarter" idx="11"/>
          </p:nvPr>
        </p:nvSpPr>
        <p:spPr/>
        <p:txBody>
          <a:bodyPr/>
          <a:lstStyle/>
          <a:p>
            <a:r>
              <a:rPr lang="en-US" smtClean="0"/>
              <a:t>ECG MED</a:t>
            </a:r>
            <a:endParaRPr lang="ar-SA" dirty="0"/>
          </a:p>
        </p:txBody>
      </p:sp>
    </p:spTree>
    <p:extLst>
      <p:ext uri="{BB962C8B-B14F-4D97-AF65-F5344CB8AC3E}">
        <p14:creationId xmlns:p14="http://schemas.microsoft.com/office/powerpoint/2010/main" val="1408985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smtClean="0"/>
              <a:t>The ECG trace analysis</a:t>
            </a:r>
            <a:endParaRPr lang="ar-SA" dirty="0"/>
          </a:p>
        </p:txBody>
      </p:sp>
      <p:sp>
        <p:nvSpPr>
          <p:cNvPr id="3" name="عنصر نائب للمحتوى 2"/>
          <p:cNvSpPr>
            <a:spLocks noGrp="1"/>
          </p:cNvSpPr>
          <p:nvPr>
            <p:ph idx="1"/>
          </p:nvPr>
        </p:nvSpPr>
        <p:spPr>
          <a:xfrm>
            <a:off x="1143000" y="2512416"/>
            <a:ext cx="7162800" cy="4325112"/>
          </a:xfrm>
        </p:spPr>
        <p:txBody>
          <a:bodyPr/>
          <a:lstStyle/>
          <a:p>
            <a:r>
              <a:rPr lang="en-US" smtClean="0"/>
              <a:t>Patients details</a:t>
            </a:r>
          </a:p>
          <a:p>
            <a:r>
              <a:rPr lang="en-US" smtClean="0"/>
              <a:t>Calculate </a:t>
            </a:r>
            <a:r>
              <a:rPr lang="en-US" dirty="0" smtClean="0"/>
              <a:t>the heart rate. </a:t>
            </a:r>
          </a:p>
          <a:p>
            <a:r>
              <a:rPr lang="en-US" dirty="0" smtClean="0"/>
              <a:t>Comment on the rhythm of the heart. </a:t>
            </a:r>
          </a:p>
          <a:p>
            <a:r>
              <a:rPr lang="en-US" dirty="0" smtClean="0"/>
              <a:t>Name the waves and intervals and calculate their duration. </a:t>
            </a:r>
          </a:p>
          <a:p>
            <a:r>
              <a:rPr lang="en-US" dirty="0" smtClean="0"/>
              <a:t> </a:t>
            </a:r>
            <a:r>
              <a:rPr lang="en-US" dirty="0"/>
              <a:t>D</a:t>
            </a:r>
            <a:r>
              <a:rPr lang="en-US" dirty="0" smtClean="0"/>
              <a:t>etermine the cardiac axis. </a:t>
            </a:r>
          </a:p>
          <a:p>
            <a:endParaRPr lang="ar-SA" dirty="0"/>
          </a:p>
        </p:txBody>
      </p:sp>
      <p:sp>
        <p:nvSpPr>
          <p:cNvPr id="4" name="عنصر نائب للتاريخ 3"/>
          <p:cNvSpPr>
            <a:spLocks noGrp="1"/>
          </p:cNvSpPr>
          <p:nvPr>
            <p:ph type="dt" sz="half" idx="10"/>
          </p:nvPr>
        </p:nvSpPr>
        <p:spPr/>
        <p:txBody>
          <a:bodyPr/>
          <a:lstStyle/>
          <a:p>
            <a:fld id="{EAFD268B-D649-4E1F-825D-09EB0FF4D8B4}" type="datetime1">
              <a:rPr lang="ar-SA" smtClean="0"/>
              <a:t>26/07/43</a:t>
            </a:fld>
            <a:endParaRPr lang="ar-SA" dirty="0"/>
          </a:p>
        </p:txBody>
      </p:sp>
      <p:sp>
        <p:nvSpPr>
          <p:cNvPr id="5" name="عنصر نائب لرقم الشريحة 4"/>
          <p:cNvSpPr>
            <a:spLocks noGrp="1"/>
          </p:cNvSpPr>
          <p:nvPr>
            <p:ph type="sldNum" sz="quarter" idx="12"/>
          </p:nvPr>
        </p:nvSpPr>
        <p:spPr/>
        <p:txBody>
          <a:bodyPr/>
          <a:lstStyle/>
          <a:p>
            <a:fld id="{1E81C1C1-4AFF-4B4D-881B-26F50513412D}" type="slidenum">
              <a:rPr lang="ar-SA" smtClean="0"/>
              <a:t>58</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a:t>The ECG ‘Rule of Fours’</a:t>
            </a:r>
            <a:br>
              <a:rPr lang="en-US" b="1" dirty="0"/>
            </a:br>
            <a:endParaRPr lang="ar-SA" dirty="0"/>
          </a:p>
        </p:txBody>
      </p:sp>
      <p:pic>
        <p:nvPicPr>
          <p:cNvPr id="8" name="عنصر نائب للمحتوى 7"/>
          <p:cNvPicPr>
            <a:picLocks noGrp="1" noChangeAspect="1"/>
          </p:cNvPicPr>
          <p:nvPr>
            <p:ph sz="half" idx="2"/>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rcRect l="16173" t="38405" r="55075" b="38594"/>
          <a:stretch/>
        </p:blipFill>
        <p:spPr>
          <a:xfrm>
            <a:off x="1143000" y="2438400"/>
            <a:ext cx="6604000" cy="2971800"/>
          </a:xfrm>
          <a:prstGeom prst="rect">
            <a:avLst/>
          </a:prstGeom>
        </p:spPr>
      </p:pic>
      <p:sp>
        <p:nvSpPr>
          <p:cNvPr id="5" name="عنصر نائب للتاريخ 4"/>
          <p:cNvSpPr>
            <a:spLocks noGrp="1"/>
          </p:cNvSpPr>
          <p:nvPr>
            <p:ph type="dt" sz="half" idx="10"/>
          </p:nvPr>
        </p:nvSpPr>
        <p:spPr/>
        <p:txBody>
          <a:bodyPr/>
          <a:lstStyle/>
          <a:p>
            <a:fld id="{F2055DF7-D48A-450C-97DD-A7F4134C1367}"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59</a:t>
            </a:fld>
            <a:endParaRPr lang="ar-SA" dirty="0"/>
          </a:p>
        </p:txBody>
      </p:sp>
    </p:spTree>
    <p:extLst>
      <p:ext uri="{BB962C8B-B14F-4D97-AF65-F5344CB8AC3E}">
        <p14:creationId xmlns:p14="http://schemas.microsoft.com/office/powerpoint/2010/main" val="295702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841248"/>
            <a:ext cx="8839200" cy="1066800"/>
          </a:xfrm>
        </p:spPr>
        <p:txBody>
          <a:bodyPr>
            <a:normAutofit/>
          </a:bodyPr>
          <a:lstStyle/>
          <a:p>
            <a:r>
              <a:rPr lang="en-US" sz="3200" b="1" dirty="0">
                <a:solidFill>
                  <a:schemeClr val="accent2">
                    <a:lumMod val="60000"/>
                    <a:lumOff val="40000"/>
                  </a:schemeClr>
                </a:solidFill>
                <a:latin typeface="+mn-lt"/>
              </a:rPr>
              <a:t>Working principle of electrocardiograph</a:t>
            </a:r>
            <a:br>
              <a:rPr lang="en-US" sz="3200" b="1" dirty="0">
                <a:solidFill>
                  <a:schemeClr val="accent2">
                    <a:lumMod val="60000"/>
                    <a:lumOff val="40000"/>
                  </a:schemeClr>
                </a:solidFill>
                <a:latin typeface="+mn-lt"/>
              </a:rPr>
            </a:br>
            <a:endParaRPr lang="ar-SA" sz="3200" dirty="0">
              <a:latin typeface="+mn-lt"/>
            </a:endParaRPr>
          </a:p>
        </p:txBody>
      </p:sp>
      <p:sp>
        <p:nvSpPr>
          <p:cNvPr id="3" name="عنصر نائب للمحتوى 2"/>
          <p:cNvSpPr>
            <a:spLocks noGrp="1"/>
          </p:cNvSpPr>
          <p:nvPr>
            <p:ph idx="1"/>
          </p:nvPr>
        </p:nvSpPr>
        <p:spPr>
          <a:xfrm>
            <a:off x="304800" y="1856300"/>
            <a:ext cx="3962400" cy="4325112"/>
          </a:xfrm>
        </p:spPr>
        <p:txBody>
          <a:bodyPr>
            <a:normAutofit/>
          </a:bodyPr>
          <a:lstStyle/>
          <a:p>
            <a:pPr fontAlgn="base"/>
            <a:r>
              <a:rPr lang="en-US" sz="2400" dirty="0">
                <a:solidFill>
                  <a:srgbClr val="000000"/>
                </a:solidFill>
              </a:rPr>
              <a:t>When the depolarization wave  spread through heart, electrical  currents pass into the surrounding  tissue (body fluids are good  conductors) and can be recorded  from surface electrodes</a:t>
            </a:r>
          </a:p>
          <a:p>
            <a:pPr fontAlgn="base"/>
            <a:endParaRPr lang="en-US" sz="2400" dirty="0" smtClean="0">
              <a:solidFill>
                <a:srgbClr val="000000"/>
              </a:solidFill>
            </a:endParaRPr>
          </a:p>
          <a:p>
            <a:endParaRPr lang="ar-SA" sz="2400" dirty="0"/>
          </a:p>
        </p:txBody>
      </p:sp>
      <p:sp>
        <p:nvSpPr>
          <p:cNvPr id="4" name="عنصر نائب للتاريخ 3"/>
          <p:cNvSpPr>
            <a:spLocks noGrp="1"/>
          </p:cNvSpPr>
          <p:nvPr>
            <p:ph type="dt" sz="half" idx="10"/>
          </p:nvPr>
        </p:nvSpPr>
        <p:spPr/>
        <p:txBody>
          <a:bodyPr/>
          <a:lstStyle/>
          <a:p>
            <a:fld id="{8BFC3576-3F10-4007-8E2F-1F259D527A4E}"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6</a:t>
            </a:fld>
            <a:endParaRPr lang="ar-SA" dirty="0"/>
          </a:p>
        </p:txBody>
      </p:sp>
      <p:pic>
        <p:nvPicPr>
          <p:cNvPr id="7" name="object 2"/>
          <p:cNvPicPr/>
          <p:nvPr/>
        </p:nvPicPr>
        <p:blipFill>
          <a:blip r:embed="rId2" cstate="print"/>
          <a:stretch>
            <a:fillRect/>
          </a:stretch>
        </p:blipFill>
        <p:spPr>
          <a:xfrm>
            <a:off x="4778502" y="1598346"/>
            <a:ext cx="3610356" cy="3291712"/>
          </a:xfrm>
          <a:prstGeom prst="rect">
            <a:avLst/>
          </a:prstGeom>
          <a:ln>
            <a:noFill/>
          </a:ln>
          <a:effectLst>
            <a:outerShdw blurRad="190500" algn="tl" rotWithShape="0">
              <a:srgbClr val="000000">
                <a:alpha val="70000"/>
              </a:srgbClr>
            </a:outerShdw>
          </a:effectLst>
        </p:spPr>
      </p:pic>
      <p:sp>
        <p:nvSpPr>
          <p:cNvPr id="8" name="مستطيل 7"/>
          <p:cNvSpPr/>
          <p:nvPr/>
        </p:nvSpPr>
        <p:spPr>
          <a:xfrm>
            <a:off x="5410200" y="5029200"/>
            <a:ext cx="3145536" cy="1569660"/>
          </a:xfrm>
          <a:prstGeom prst="rect">
            <a:avLst/>
          </a:prstGeom>
        </p:spPr>
        <p:txBody>
          <a:bodyPr wrap="square">
            <a:spAutoFit/>
          </a:bodyPr>
          <a:lstStyle/>
          <a:p>
            <a:pPr algn="l" rtl="0"/>
            <a:r>
              <a:rPr lang="en-US" sz="1600" b="1" dirty="0" smtClean="0">
                <a:solidFill>
                  <a:schemeClr val="accent2">
                    <a:lumMod val="60000"/>
                    <a:lumOff val="40000"/>
                  </a:schemeClr>
                </a:solidFill>
              </a:rPr>
              <a:t>Cardiac muscle fiber:</a:t>
            </a:r>
          </a:p>
          <a:p>
            <a:pPr algn="l" rtl="0"/>
            <a:r>
              <a:rPr lang="en-US" sz="1600" dirty="0" smtClean="0">
                <a:solidFill>
                  <a:schemeClr val="accent2">
                    <a:lumMod val="60000"/>
                    <a:lumOff val="40000"/>
                  </a:schemeClr>
                </a:solidFill>
              </a:rPr>
              <a:t>A: halfway  depolarization</a:t>
            </a:r>
          </a:p>
          <a:p>
            <a:pPr algn="l" rtl="0"/>
            <a:r>
              <a:rPr lang="en-US" sz="1600" dirty="0" smtClean="0">
                <a:solidFill>
                  <a:schemeClr val="accent2">
                    <a:lumMod val="60000"/>
                    <a:lumOff val="40000"/>
                  </a:schemeClr>
                </a:solidFill>
              </a:rPr>
              <a:t>B: complete </a:t>
            </a:r>
            <a:r>
              <a:rPr lang="en-US" sz="1600" dirty="0">
                <a:solidFill>
                  <a:schemeClr val="accent2">
                    <a:lumMod val="60000"/>
                    <a:lumOff val="40000"/>
                  </a:schemeClr>
                </a:solidFill>
              </a:rPr>
              <a:t>depolarization</a:t>
            </a:r>
            <a:endParaRPr lang="en-US" sz="1600" dirty="0" smtClean="0">
              <a:solidFill>
                <a:schemeClr val="accent2">
                  <a:lumMod val="60000"/>
                  <a:lumOff val="40000"/>
                </a:schemeClr>
              </a:solidFill>
            </a:endParaRPr>
          </a:p>
          <a:p>
            <a:pPr algn="l" rtl="0"/>
            <a:r>
              <a:rPr lang="en-US" sz="1600" dirty="0" smtClean="0">
                <a:solidFill>
                  <a:schemeClr val="accent2">
                    <a:lumMod val="60000"/>
                    <a:lumOff val="40000"/>
                  </a:schemeClr>
                </a:solidFill>
              </a:rPr>
              <a:t>C:</a:t>
            </a:r>
            <a:r>
              <a:rPr lang="en-US" sz="1600" dirty="0"/>
              <a:t> </a:t>
            </a:r>
            <a:r>
              <a:rPr lang="en-US" sz="1600" dirty="0">
                <a:solidFill>
                  <a:schemeClr val="accent2">
                    <a:lumMod val="60000"/>
                    <a:lumOff val="40000"/>
                  </a:schemeClr>
                </a:solidFill>
              </a:rPr>
              <a:t>halfway </a:t>
            </a:r>
            <a:r>
              <a:rPr lang="en-US" sz="1600" dirty="0" smtClean="0">
                <a:solidFill>
                  <a:schemeClr val="accent2">
                    <a:lumMod val="60000"/>
                    <a:lumOff val="40000"/>
                  </a:schemeClr>
                </a:solidFill>
              </a:rPr>
              <a:t>repolarization</a:t>
            </a:r>
          </a:p>
          <a:p>
            <a:pPr algn="l" rtl="0"/>
            <a:r>
              <a:rPr lang="en-US" sz="1600" dirty="0" smtClean="0">
                <a:solidFill>
                  <a:schemeClr val="accent2">
                    <a:lumMod val="60000"/>
                    <a:lumOff val="40000"/>
                  </a:schemeClr>
                </a:solidFill>
              </a:rPr>
              <a:t>D: </a:t>
            </a:r>
            <a:r>
              <a:rPr lang="en-US" sz="1600" dirty="0">
                <a:solidFill>
                  <a:schemeClr val="accent2">
                    <a:lumMod val="60000"/>
                    <a:lumOff val="40000"/>
                  </a:schemeClr>
                </a:solidFill>
              </a:rPr>
              <a:t>complete repolarization</a:t>
            </a:r>
          </a:p>
          <a:p>
            <a:pPr algn="l" rtl="0"/>
            <a:endParaRPr lang="ar-SA" sz="1600" dirty="0">
              <a:solidFill>
                <a:schemeClr val="accent2">
                  <a:lumMod val="60000"/>
                  <a:lumOff val="40000"/>
                </a:schemeClr>
              </a:solidFill>
            </a:endParaRPr>
          </a:p>
        </p:txBody>
      </p:sp>
    </p:spTree>
    <p:extLst>
      <p:ext uri="{BB962C8B-B14F-4D97-AF65-F5344CB8AC3E}">
        <p14:creationId xmlns:p14="http://schemas.microsoft.com/office/powerpoint/2010/main" val="22265214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75328"/>
            <a:ext cx="8229600" cy="1066800"/>
          </a:xfrm>
        </p:spPr>
        <p:txBody>
          <a:bodyPr>
            <a:normAutofit/>
          </a:bodyPr>
          <a:lstStyle/>
          <a:p>
            <a:r>
              <a:rPr lang="en-US" dirty="0" smtClean="0"/>
              <a:t>ECG in Presence </a:t>
            </a:r>
            <a:r>
              <a:rPr lang="en-US" dirty="0"/>
              <a:t>of </a:t>
            </a:r>
            <a:r>
              <a:rPr lang="en-US" dirty="0" smtClean="0">
                <a:solidFill>
                  <a:srgbClr val="FF0000"/>
                </a:solidFill>
              </a:rPr>
              <a:t>ischemia</a:t>
            </a:r>
            <a:endParaRPr lang="ar-SA" dirty="0"/>
          </a:p>
        </p:txBody>
      </p:sp>
      <p:sp>
        <p:nvSpPr>
          <p:cNvPr id="4" name="عنصر نائب للتاريخ 3"/>
          <p:cNvSpPr>
            <a:spLocks noGrp="1"/>
          </p:cNvSpPr>
          <p:nvPr>
            <p:ph type="dt" sz="half" idx="10"/>
          </p:nvPr>
        </p:nvSpPr>
        <p:spPr/>
        <p:txBody>
          <a:bodyPr/>
          <a:lstStyle/>
          <a:p>
            <a:fld id="{6908D241-45AA-47CD-AC44-ACC44A7CD006}"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60</a:t>
            </a:fld>
            <a:endParaRPr lang="ar-SA" dirty="0"/>
          </a:p>
        </p:txBody>
      </p:sp>
      <p:pic>
        <p:nvPicPr>
          <p:cNvPr id="2050" name="Picture 2" descr="CV Physiology | Electrophysiological Changes During Cardiac Ischem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8098" y="2937190"/>
            <a:ext cx="7447803" cy="2948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38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3400" y="1279384"/>
            <a:ext cx="8229600" cy="1066800"/>
          </a:xfrm>
        </p:spPr>
        <p:txBody>
          <a:bodyPr>
            <a:normAutofit fontScale="90000"/>
          </a:bodyPr>
          <a:lstStyle/>
          <a:p>
            <a:r>
              <a:rPr lang="en-US" dirty="0"/>
              <a:t>ECG in </a:t>
            </a:r>
            <a:r>
              <a:rPr lang="en-US" dirty="0" smtClean="0">
                <a:solidFill>
                  <a:srgbClr val="FF0000"/>
                </a:solidFill>
              </a:rPr>
              <a:t>Electrolyte</a:t>
            </a:r>
            <a:r>
              <a:rPr lang="en-US" dirty="0" smtClean="0"/>
              <a:t> imbalance (hyperkalemia)</a:t>
            </a:r>
            <a:r>
              <a:rPr lang="en-US" dirty="0"/>
              <a:t/>
            </a:r>
            <a:br>
              <a:rPr lang="en-US" dirty="0"/>
            </a:br>
            <a:r>
              <a:rPr lang="ar-SA" dirty="0"/>
              <a:t/>
            </a:r>
            <a:br>
              <a:rPr lang="ar-SA" dirty="0"/>
            </a:br>
            <a:endParaRPr lang="ar-SA" dirty="0"/>
          </a:p>
        </p:txBody>
      </p:sp>
      <p:sp>
        <p:nvSpPr>
          <p:cNvPr id="4" name="عنصر نائب للتاريخ 3"/>
          <p:cNvSpPr>
            <a:spLocks noGrp="1"/>
          </p:cNvSpPr>
          <p:nvPr>
            <p:ph type="dt" sz="half" idx="10"/>
          </p:nvPr>
        </p:nvSpPr>
        <p:spPr/>
        <p:txBody>
          <a:bodyPr/>
          <a:lstStyle/>
          <a:p>
            <a:fld id="{06112796-7E68-4540-B6AD-010B8B3C2695}"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61</a:t>
            </a:fld>
            <a:endParaRPr lang="ar-SA" dirty="0"/>
          </a:p>
        </p:txBody>
      </p:sp>
      <p:pic>
        <p:nvPicPr>
          <p:cNvPr id="11" name="Picture 4" descr="Hyperkalemia on the Electrocardio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3200400"/>
            <a:ext cx="4533900" cy="2371725"/>
          </a:xfrm>
          <a:prstGeom prst="rect">
            <a:avLst/>
          </a:prstGeom>
          <a:noFill/>
          <a:extLst>
            <a:ext uri="{909E8E84-426E-40DD-AFC4-6F175D3DCCD1}">
              <a14:hiddenFill xmlns:a14="http://schemas.microsoft.com/office/drawing/2010/main">
                <a:solidFill>
                  <a:srgbClr val="FFFFFF"/>
                </a:solidFill>
              </a14:hiddenFill>
            </a:ext>
          </a:extLst>
        </p:spPr>
      </p:pic>
      <p:sp>
        <p:nvSpPr>
          <p:cNvPr id="9" name="مربع نص 8"/>
          <p:cNvSpPr txBox="1"/>
          <p:nvPr/>
        </p:nvSpPr>
        <p:spPr>
          <a:xfrm>
            <a:off x="1295400" y="2514600"/>
            <a:ext cx="4267200" cy="523220"/>
          </a:xfrm>
          <a:prstGeom prst="rect">
            <a:avLst/>
          </a:prstGeom>
          <a:noFill/>
        </p:spPr>
        <p:txBody>
          <a:bodyPr wrap="square" rtlCol="1">
            <a:spAutoFit/>
          </a:bodyPr>
          <a:lstStyle/>
          <a:p>
            <a:r>
              <a:rPr lang="en-US" sz="2800" dirty="0" smtClean="0">
                <a:solidFill>
                  <a:srgbClr val="FF0000"/>
                </a:solidFill>
              </a:rPr>
              <a:t>Peak T wave</a:t>
            </a:r>
            <a:endParaRPr lang="ar-SA" sz="2800" dirty="0">
              <a:solidFill>
                <a:srgbClr val="FF0000"/>
              </a:solidFill>
            </a:endParaRPr>
          </a:p>
        </p:txBody>
      </p:sp>
    </p:spTree>
    <p:extLst>
      <p:ext uri="{BB962C8B-B14F-4D97-AF65-F5344CB8AC3E}">
        <p14:creationId xmlns:p14="http://schemas.microsoft.com/office/powerpoint/2010/main" val="7148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51484"/>
            <a:ext cx="8229600" cy="1066800"/>
          </a:xfrm>
        </p:spPr>
        <p:txBody>
          <a:bodyPr/>
          <a:lstStyle/>
          <a:p>
            <a:r>
              <a:rPr lang="en-US" dirty="0" smtClean="0"/>
              <a:t>ECG -</a:t>
            </a:r>
            <a:r>
              <a:rPr lang="en-US" dirty="0" smtClean="0">
                <a:solidFill>
                  <a:srgbClr val="FF0000"/>
                </a:solidFill>
              </a:rPr>
              <a:t>Drug</a:t>
            </a:r>
            <a:r>
              <a:rPr lang="en-US" dirty="0" smtClean="0"/>
              <a:t> </a:t>
            </a:r>
            <a:r>
              <a:rPr lang="en-US" dirty="0"/>
              <a:t>effects</a:t>
            </a:r>
            <a:endParaRPr lang="ar-SA" dirty="0"/>
          </a:p>
        </p:txBody>
      </p:sp>
      <p:sp>
        <p:nvSpPr>
          <p:cNvPr id="4" name="عنصر نائب للتاريخ 3"/>
          <p:cNvSpPr>
            <a:spLocks noGrp="1"/>
          </p:cNvSpPr>
          <p:nvPr>
            <p:ph type="dt" sz="half" idx="10"/>
          </p:nvPr>
        </p:nvSpPr>
        <p:spPr/>
        <p:txBody>
          <a:bodyPr/>
          <a:lstStyle/>
          <a:p>
            <a:fld id="{379B0EF6-E276-4ECA-9F84-57BA44635FF2}"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62</a:t>
            </a:fld>
            <a:endParaRPr lang="ar-SA" dirty="0"/>
          </a:p>
        </p:txBody>
      </p:sp>
      <p:pic>
        <p:nvPicPr>
          <p:cNvPr id="1026" name="Picture 2" descr="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157120"/>
            <a:ext cx="3732665" cy="3100680"/>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p:cNvSpPr/>
          <p:nvPr/>
        </p:nvSpPr>
        <p:spPr>
          <a:xfrm>
            <a:off x="4793503" y="3276600"/>
            <a:ext cx="3352800" cy="1815882"/>
          </a:xfrm>
          <a:prstGeom prst="rect">
            <a:avLst/>
          </a:prstGeom>
        </p:spPr>
        <p:txBody>
          <a:bodyPr wrap="square">
            <a:spAutoFit/>
          </a:bodyPr>
          <a:lstStyle/>
          <a:p>
            <a:pPr algn="ctr"/>
            <a:r>
              <a:rPr lang="en-US" sz="2800" dirty="0">
                <a:solidFill>
                  <a:srgbClr val="FF0000"/>
                </a:solidFill>
                <a:latin typeface="Charis"/>
              </a:rPr>
              <a:t>scooping of the ST-T complex produced by digitalis</a:t>
            </a:r>
            <a:endParaRPr lang="ar-SA" sz="2800" dirty="0">
              <a:solidFill>
                <a:srgbClr val="FF0000"/>
              </a:solidFill>
            </a:endParaRPr>
          </a:p>
        </p:txBody>
      </p:sp>
    </p:spTree>
    <p:extLst>
      <p:ext uri="{BB962C8B-B14F-4D97-AF65-F5344CB8AC3E}">
        <p14:creationId xmlns:p14="http://schemas.microsoft.com/office/powerpoint/2010/main" val="166952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12 Lead ECG Explained, Animation</a:t>
            </a:r>
            <a:br>
              <a:rPr lang="en-US" dirty="0"/>
            </a:br>
            <a:endParaRPr lang="ar-SA" dirty="0"/>
          </a:p>
        </p:txBody>
      </p:sp>
      <p:sp>
        <p:nvSpPr>
          <p:cNvPr id="3" name="عنصر نائب للمحتوى 2"/>
          <p:cNvSpPr>
            <a:spLocks noGrp="1"/>
          </p:cNvSpPr>
          <p:nvPr>
            <p:ph idx="1"/>
          </p:nvPr>
        </p:nvSpPr>
        <p:spPr/>
        <p:txBody>
          <a:bodyPr/>
          <a:lstStyle/>
          <a:p>
            <a:r>
              <a:rPr lang="en-US" dirty="0">
                <a:hlinkClick r:id="rId2"/>
              </a:rPr>
              <a:t>https://</a:t>
            </a:r>
            <a:r>
              <a:rPr lang="en-US" dirty="0" smtClean="0">
                <a:hlinkClick r:id="rId2"/>
              </a:rPr>
              <a:t>www.youtube.com/watch?v=kwLbSx9BNbU</a:t>
            </a:r>
            <a:endParaRPr lang="en-US" dirty="0" smtClean="0"/>
          </a:p>
          <a:p>
            <a:endParaRPr lang="ar-SA" dirty="0"/>
          </a:p>
        </p:txBody>
      </p:sp>
      <p:sp>
        <p:nvSpPr>
          <p:cNvPr id="4" name="عنصر نائب للتاريخ 3"/>
          <p:cNvSpPr>
            <a:spLocks noGrp="1"/>
          </p:cNvSpPr>
          <p:nvPr>
            <p:ph type="dt" sz="half" idx="10"/>
          </p:nvPr>
        </p:nvSpPr>
        <p:spPr/>
        <p:txBody>
          <a:bodyPr/>
          <a:lstStyle/>
          <a:p>
            <a:fld id="{915D11F0-32D9-4CA0-B255-571ED45038B9}"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63</a:t>
            </a:fld>
            <a:endParaRPr lang="ar-SA" dirty="0"/>
          </a:p>
        </p:txBody>
      </p:sp>
    </p:spTree>
    <p:extLst>
      <p:ext uri="{BB962C8B-B14F-4D97-AF65-F5344CB8AC3E}">
        <p14:creationId xmlns:p14="http://schemas.microsoft.com/office/powerpoint/2010/main" val="8240257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ÙØªÙØ¬Ø© Ø¨Ø­Ø« Ø§ÙØµÙØ± Ø¹Ù âªecg funny quotationsâ¬â"/>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5" name="Picture 2"/>
          <p:cNvPicPr>
            <a:picLocks noChangeAspect="1" noChangeArrowheads="1"/>
          </p:cNvPicPr>
          <p:nvPr/>
        </p:nvPicPr>
        <p:blipFill>
          <a:blip r:embed="rId2" cstate="print">
            <a:lum contrast="10000"/>
          </a:blip>
          <a:srcRect l="17098" t="15589" r="42949" b="35527"/>
          <a:stretch>
            <a:fillRect/>
          </a:stretch>
        </p:blipFill>
        <p:spPr bwMode="auto">
          <a:xfrm>
            <a:off x="1143000" y="381000"/>
            <a:ext cx="7074876" cy="541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عنصر نائب للتاريخ 1"/>
          <p:cNvSpPr>
            <a:spLocks noGrp="1"/>
          </p:cNvSpPr>
          <p:nvPr>
            <p:ph type="dt" sz="half" idx="10"/>
          </p:nvPr>
        </p:nvSpPr>
        <p:spPr/>
        <p:txBody>
          <a:bodyPr/>
          <a:lstStyle/>
          <a:p>
            <a:fld id="{335242E8-2046-4F4C-B96F-D60C5E8546CE}" type="datetime1">
              <a:rPr lang="ar-SA" smtClean="0"/>
              <a:t>26/07/43</a:t>
            </a:fld>
            <a:endParaRPr lang="ar-SA" dirty="0"/>
          </a:p>
        </p:txBody>
      </p:sp>
      <p:sp>
        <p:nvSpPr>
          <p:cNvPr id="3" name="عنصر نائب للتذييل 2"/>
          <p:cNvSpPr>
            <a:spLocks noGrp="1"/>
          </p:cNvSpPr>
          <p:nvPr>
            <p:ph type="ftr" sz="quarter" idx="11"/>
          </p:nvPr>
        </p:nvSpPr>
        <p:spPr/>
        <p:txBody>
          <a:bodyPr/>
          <a:lstStyle/>
          <a:p>
            <a:r>
              <a:rPr lang="en-US" smtClean="0"/>
              <a:t>ECG MED</a:t>
            </a:r>
            <a:endParaRPr lang="ar-SA" dirty="0"/>
          </a:p>
        </p:txBody>
      </p:sp>
      <p:sp>
        <p:nvSpPr>
          <p:cNvPr id="4" name="عنصر نائب لرقم الشريحة 3"/>
          <p:cNvSpPr>
            <a:spLocks noGrp="1"/>
          </p:cNvSpPr>
          <p:nvPr>
            <p:ph type="sldNum" sz="quarter" idx="12"/>
          </p:nvPr>
        </p:nvSpPr>
        <p:spPr/>
        <p:txBody>
          <a:bodyPr/>
          <a:lstStyle/>
          <a:p>
            <a:fld id="{1E81C1C1-4AFF-4B4D-881B-26F50513412D}" type="slidenum">
              <a:rPr lang="ar-SA" smtClean="0"/>
              <a:t>64</a:t>
            </a:fld>
            <a:endParaRPr lang="ar-SA"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The Normal </a:t>
            </a:r>
            <a:r>
              <a:rPr lang="en-US" dirty="0" smtClean="0"/>
              <a:t>Electrocardiogram (</a:t>
            </a:r>
            <a:r>
              <a:rPr lang="en-US" dirty="0"/>
              <a:t>ECG)</a:t>
            </a:r>
            <a:br>
              <a:rPr lang="en-US" dirty="0"/>
            </a:br>
            <a:endParaRPr lang="ar-SA" dirty="0"/>
          </a:p>
        </p:txBody>
      </p:sp>
      <p:sp>
        <p:nvSpPr>
          <p:cNvPr id="4" name="عنصر نائب للتاريخ 3"/>
          <p:cNvSpPr>
            <a:spLocks noGrp="1"/>
          </p:cNvSpPr>
          <p:nvPr>
            <p:ph type="dt" sz="half" idx="10"/>
          </p:nvPr>
        </p:nvSpPr>
        <p:spPr/>
        <p:txBody>
          <a:bodyPr/>
          <a:lstStyle/>
          <a:p>
            <a:fld id="{DC34D801-22E5-436B-AF2C-3043FCD51E1D}"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7</a:t>
            </a:fld>
            <a:endParaRPr lang="ar-SA" dirty="0"/>
          </a:p>
        </p:txBody>
      </p:sp>
      <p:pic>
        <p:nvPicPr>
          <p:cNvPr id="8" name="عنصر نائب للمحتوى 4" descr="723563_orig.gif"/>
          <p:cNvPicPr>
            <a:picLocks noGrp="1" noChangeAspect="1"/>
          </p:cNvPicPr>
          <p:nvPr>
            <p:ph idx="1"/>
          </p:nvPr>
        </p:nvPicPr>
        <p:blipFill>
          <a:blip r:embed="rId2" cstate="print"/>
          <a:stretch>
            <a:fillRect/>
          </a:stretch>
        </p:blipFill>
        <p:spPr>
          <a:xfrm>
            <a:off x="1600200" y="3352800"/>
            <a:ext cx="5636683" cy="2945622"/>
          </a:xfrm>
          <a:prstGeom prst="rect">
            <a:avLst/>
          </a:prstGeom>
        </p:spPr>
      </p:pic>
      <p:sp>
        <p:nvSpPr>
          <p:cNvPr id="9" name="مستطيل 8"/>
          <p:cNvSpPr/>
          <p:nvPr/>
        </p:nvSpPr>
        <p:spPr>
          <a:xfrm>
            <a:off x="840700" y="2048595"/>
            <a:ext cx="8077200" cy="923330"/>
          </a:xfrm>
          <a:prstGeom prst="rect">
            <a:avLst/>
          </a:prstGeom>
        </p:spPr>
        <p:txBody>
          <a:bodyPr wrap="square">
            <a:spAutoFit/>
          </a:bodyPr>
          <a:lstStyle/>
          <a:p>
            <a:pPr algn="l"/>
            <a:r>
              <a:rPr lang="en-US" b="1" dirty="0">
                <a:solidFill>
                  <a:schemeClr val="accent2">
                    <a:lumMod val="60000"/>
                    <a:lumOff val="40000"/>
                  </a:schemeClr>
                </a:solidFill>
                <a:latin typeface="KlavikaWebBasicRegular"/>
              </a:rPr>
              <a:t>How does a 12-lead ECG work?</a:t>
            </a:r>
          </a:p>
          <a:p>
            <a:pPr algn="l"/>
            <a:r>
              <a:rPr lang="en-US" dirty="0" smtClean="0">
                <a:solidFill>
                  <a:schemeClr val="accent2">
                    <a:lumMod val="60000"/>
                    <a:lumOff val="40000"/>
                  </a:schemeClr>
                </a:solidFill>
                <a:latin typeface="KlavikaWebBasicRegular"/>
              </a:rPr>
              <a:t>The </a:t>
            </a:r>
            <a:r>
              <a:rPr lang="en-US" dirty="0">
                <a:solidFill>
                  <a:schemeClr val="accent2">
                    <a:lumMod val="60000"/>
                    <a:lumOff val="40000"/>
                  </a:schemeClr>
                </a:solidFill>
                <a:latin typeface="KlavikaWebBasicRegular"/>
              </a:rPr>
              <a:t>ECG is a graphical representation of the heart’s electrical activity, plotting its </a:t>
            </a:r>
            <a:r>
              <a:rPr lang="en-US" b="1" dirty="0">
                <a:solidFill>
                  <a:schemeClr val="accent2">
                    <a:lumMod val="60000"/>
                    <a:lumOff val="40000"/>
                  </a:schemeClr>
                </a:solidFill>
                <a:latin typeface="KlavikaWebBasicRegular"/>
              </a:rPr>
              <a:t>voltage on a vertical axis against time on a horizontal axis</a:t>
            </a:r>
            <a:r>
              <a:rPr lang="en-US" dirty="0">
                <a:solidFill>
                  <a:schemeClr val="accent2">
                    <a:lumMod val="60000"/>
                    <a:lumOff val="40000"/>
                  </a:schemeClr>
                </a:solidFill>
                <a:latin typeface="KlavikaWebBasicRegular"/>
              </a:rPr>
              <a:t>. </a:t>
            </a:r>
            <a:endParaRPr lang="en-US" dirty="0" smtClean="0">
              <a:solidFill>
                <a:schemeClr val="accent2">
                  <a:lumMod val="60000"/>
                  <a:lumOff val="40000"/>
                </a:schemeClr>
              </a:solidFill>
              <a:latin typeface="KlavikaWebBasicRegular"/>
            </a:endParaRPr>
          </a:p>
        </p:txBody>
      </p:sp>
    </p:spTree>
    <p:extLst>
      <p:ext uri="{BB962C8B-B14F-4D97-AF65-F5344CB8AC3E}">
        <p14:creationId xmlns:p14="http://schemas.microsoft.com/office/powerpoint/2010/main" val="4004152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Wiring of the heart </a:t>
            </a:r>
            <a:endParaRPr lang="ar-SA" dirty="0"/>
          </a:p>
        </p:txBody>
      </p:sp>
      <p:pic>
        <p:nvPicPr>
          <p:cNvPr id="7" name="عنصر نائب للمحتوى 6"/>
          <p:cNvPicPr>
            <a:picLocks noGrp="1" noChangeAspect="1"/>
          </p:cNvPicPr>
          <p:nvPr>
            <p:ph idx="1"/>
          </p:nvPr>
        </p:nvPicPr>
        <p:blipFill rotWithShape="1">
          <a:blip r:embed="rId2"/>
          <a:srcRect l="50991" t="20227" r="23238" b="41006"/>
          <a:stretch/>
        </p:blipFill>
        <p:spPr>
          <a:xfrm>
            <a:off x="4572000" y="2207231"/>
            <a:ext cx="4052454" cy="3429000"/>
          </a:xfrm>
          <a:prstGeom prst="rect">
            <a:avLst/>
          </a:prstGeom>
          <a:ln>
            <a:noFill/>
          </a:ln>
          <a:effectLst>
            <a:outerShdw blurRad="190500" algn="tl" rotWithShape="0">
              <a:srgbClr val="000000">
                <a:alpha val="70000"/>
              </a:srgbClr>
            </a:outerShdw>
          </a:effectLst>
        </p:spPr>
      </p:pic>
      <p:sp>
        <p:nvSpPr>
          <p:cNvPr id="4" name="عنصر نائب للتاريخ 3"/>
          <p:cNvSpPr>
            <a:spLocks noGrp="1"/>
          </p:cNvSpPr>
          <p:nvPr>
            <p:ph type="dt" sz="half" idx="10"/>
          </p:nvPr>
        </p:nvSpPr>
        <p:spPr/>
        <p:txBody>
          <a:bodyPr/>
          <a:lstStyle/>
          <a:p>
            <a:fld id="{095C1731-F84C-4FB9-B348-7F5B71409819}" type="datetime1">
              <a:rPr lang="ar-SA" smtClean="0"/>
              <a:t>26/07/43</a:t>
            </a:fld>
            <a:endParaRPr lang="ar-SA" dirty="0"/>
          </a:p>
        </p:txBody>
      </p:sp>
      <p:sp>
        <p:nvSpPr>
          <p:cNvPr id="5" name="عنصر نائب للتذييل 4"/>
          <p:cNvSpPr>
            <a:spLocks noGrp="1"/>
          </p:cNvSpPr>
          <p:nvPr>
            <p:ph type="ftr" sz="quarter" idx="11"/>
          </p:nvPr>
        </p:nvSpPr>
        <p:spPr/>
        <p:txBody>
          <a:bodyPr/>
          <a:lstStyle/>
          <a:p>
            <a:r>
              <a:rPr lang="en-US" smtClean="0"/>
              <a:t>ECG MED</a:t>
            </a:r>
            <a:endParaRPr lang="ar-SA" dirty="0"/>
          </a:p>
        </p:txBody>
      </p:sp>
      <p:sp>
        <p:nvSpPr>
          <p:cNvPr id="6" name="عنصر نائب لرقم الشريحة 5"/>
          <p:cNvSpPr>
            <a:spLocks noGrp="1"/>
          </p:cNvSpPr>
          <p:nvPr>
            <p:ph type="sldNum" sz="quarter" idx="12"/>
          </p:nvPr>
        </p:nvSpPr>
        <p:spPr/>
        <p:txBody>
          <a:bodyPr/>
          <a:lstStyle/>
          <a:p>
            <a:fld id="{1E81C1C1-4AFF-4B4D-881B-26F50513412D}" type="slidenum">
              <a:rPr lang="ar-SA" smtClean="0"/>
              <a:t>8</a:t>
            </a:fld>
            <a:endParaRPr lang="ar-SA" dirty="0"/>
          </a:p>
        </p:txBody>
      </p:sp>
      <p:pic>
        <p:nvPicPr>
          <p:cNvPr id="9" name="Picture 2" descr="http://www.medicine.mcgill.ca/physio/vlab/cardio/images/leadIIevent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1396" y="2209800"/>
            <a:ext cx="3659406"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136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Principles of </a:t>
            </a:r>
            <a:r>
              <a:rPr lang="en-US" dirty="0" err="1"/>
              <a:t>Vectorial</a:t>
            </a:r>
            <a:r>
              <a:rPr lang="en-US" dirty="0"/>
              <a:t> Analysis of Electrocardiograms</a:t>
            </a:r>
            <a:endParaRPr lang="ar-SA" dirty="0"/>
          </a:p>
        </p:txBody>
      </p:sp>
      <p:sp>
        <p:nvSpPr>
          <p:cNvPr id="3" name="عنصر نائب للمحتوى 2"/>
          <p:cNvSpPr>
            <a:spLocks noGrp="1"/>
          </p:cNvSpPr>
          <p:nvPr>
            <p:ph sz="half" idx="1"/>
          </p:nvPr>
        </p:nvSpPr>
        <p:spPr/>
        <p:txBody>
          <a:bodyPr>
            <a:normAutofit lnSpcReduction="10000"/>
          </a:bodyPr>
          <a:lstStyle/>
          <a:p>
            <a:pPr algn="l" rtl="0">
              <a:buClr>
                <a:schemeClr val="accent2">
                  <a:lumMod val="60000"/>
                  <a:lumOff val="40000"/>
                </a:schemeClr>
              </a:buClr>
              <a:buFont typeface="Wingdings" panose="05000000000000000000" pitchFamily="2" charset="2"/>
              <a:buChar char="ü"/>
            </a:pPr>
            <a:r>
              <a:rPr lang="en-US" dirty="0"/>
              <a:t>heart current flows in a particular direction in the heart at a given instant during the cardiac cycle. </a:t>
            </a:r>
            <a:endParaRPr lang="en-US" dirty="0" smtClean="0"/>
          </a:p>
          <a:p>
            <a:pPr algn="l" rtl="0">
              <a:buClr>
                <a:schemeClr val="accent2">
                  <a:lumMod val="60000"/>
                  <a:lumOff val="40000"/>
                </a:schemeClr>
              </a:buClr>
              <a:buFont typeface="Wingdings" panose="05000000000000000000" pitchFamily="2" charset="2"/>
              <a:buChar char="ü"/>
            </a:pPr>
            <a:r>
              <a:rPr lang="en-US" dirty="0" smtClean="0">
                <a:solidFill>
                  <a:schemeClr val="accent2">
                    <a:lumMod val="60000"/>
                    <a:lumOff val="40000"/>
                  </a:schemeClr>
                </a:solidFill>
              </a:rPr>
              <a:t>A </a:t>
            </a:r>
            <a:r>
              <a:rPr lang="en-US" dirty="0">
                <a:solidFill>
                  <a:schemeClr val="accent2">
                    <a:lumMod val="60000"/>
                    <a:lumOff val="40000"/>
                  </a:schemeClr>
                </a:solidFill>
              </a:rPr>
              <a:t>vector is an arrow that points in the direction of the electrical potential generated by the current flow, with the arrowhead in the positive direction</a:t>
            </a:r>
            <a:r>
              <a:rPr lang="en-US" dirty="0" smtClean="0">
                <a:solidFill>
                  <a:schemeClr val="accent2">
                    <a:lumMod val="60000"/>
                    <a:lumOff val="40000"/>
                  </a:schemeClr>
                </a:solidFill>
              </a:rPr>
              <a:t>.</a:t>
            </a:r>
          </a:p>
          <a:p>
            <a:pPr algn="l" rtl="0">
              <a:buClr>
                <a:schemeClr val="accent2">
                  <a:lumMod val="60000"/>
                  <a:lumOff val="40000"/>
                </a:schemeClr>
              </a:buClr>
              <a:buFont typeface="Wingdings" panose="05000000000000000000" pitchFamily="2" charset="2"/>
              <a:buChar char="ü"/>
            </a:pPr>
            <a:r>
              <a:rPr lang="en-US" dirty="0"/>
              <a:t>Direction of a Vector Is Denoted in Terms of </a:t>
            </a:r>
            <a:r>
              <a:rPr lang="en-US" dirty="0" smtClean="0"/>
              <a:t>Degrees</a:t>
            </a:r>
          </a:p>
          <a:p>
            <a:pPr algn="l" rtl="0">
              <a:buClr>
                <a:schemeClr val="accent2">
                  <a:lumMod val="60000"/>
                  <a:lumOff val="40000"/>
                </a:schemeClr>
              </a:buClr>
              <a:buFont typeface="Wingdings" panose="05000000000000000000" pitchFamily="2" charset="2"/>
              <a:buChar char="ü"/>
            </a:pPr>
            <a:r>
              <a:rPr lang="en-US" dirty="0">
                <a:solidFill>
                  <a:schemeClr val="accent2">
                    <a:lumMod val="60000"/>
                    <a:lumOff val="40000"/>
                  </a:schemeClr>
                </a:solidFill>
              </a:rPr>
              <a:t>And length of the arrow is  proportional to the voltage  of the potential.</a:t>
            </a:r>
          </a:p>
          <a:p>
            <a:pPr algn="l" rtl="0">
              <a:buClr>
                <a:schemeClr val="accent2">
                  <a:lumMod val="60000"/>
                  <a:lumOff val="40000"/>
                </a:schemeClr>
              </a:buClr>
              <a:buFont typeface="Wingdings" panose="05000000000000000000" pitchFamily="2" charset="2"/>
              <a:buChar char="ü"/>
            </a:pPr>
            <a:endParaRPr lang="ar-SA" dirty="0">
              <a:solidFill>
                <a:schemeClr val="accent2">
                  <a:lumMod val="60000"/>
                  <a:lumOff val="40000"/>
                </a:schemeClr>
              </a:solidFill>
            </a:endParaRPr>
          </a:p>
        </p:txBody>
      </p:sp>
      <p:pic>
        <p:nvPicPr>
          <p:cNvPr id="8" name="عنصر نائب للمحتوى 7"/>
          <p:cNvPicPr>
            <a:picLocks noGrp="1" noChangeAspect="1"/>
          </p:cNvPicPr>
          <p:nvPr>
            <p:ph sz="half" idx="2"/>
          </p:nvPr>
        </p:nvPicPr>
        <p:blipFill rotWithShape="1">
          <a:blip r:embed="rId3"/>
          <a:srcRect l="49057" t="42558" r="20754" b="10482"/>
          <a:stretch/>
        </p:blipFill>
        <p:spPr>
          <a:xfrm>
            <a:off x="4792980" y="1981200"/>
            <a:ext cx="3581400" cy="3133728"/>
          </a:xfrm>
          <a:prstGeom prst="rect">
            <a:avLst/>
          </a:prstGeom>
          <a:ln>
            <a:noFill/>
          </a:ln>
          <a:effectLst>
            <a:outerShdw blurRad="190500" algn="tl" rotWithShape="0">
              <a:srgbClr val="000000">
                <a:alpha val="70000"/>
              </a:srgbClr>
            </a:outerShdw>
          </a:effectLst>
        </p:spPr>
      </p:pic>
      <p:sp>
        <p:nvSpPr>
          <p:cNvPr id="5" name="عنصر نائب للتاريخ 4"/>
          <p:cNvSpPr>
            <a:spLocks noGrp="1"/>
          </p:cNvSpPr>
          <p:nvPr>
            <p:ph type="dt" sz="half" idx="10"/>
          </p:nvPr>
        </p:nvSpPr>
        <p:spPr/>
        <p:txBody>
          <a:bodyPr/>
          <a:lstStyle/>
          <a:p>
            <a:fld id="{9DF75C5B-34C2-4A14-B6B3-971B38FC1C01}" type="datetime1">
              <a:rPr lang="ar-SA" smtClean="0"/>
              <a:t>26/07/43</a:t>
            </a:fld>
            <a:endParaRPr lang="ar-SA" dirty="0"/>
          </a:p>
        </p:txBody>
      </p:sp>
      <p:sp>
        <p:nvSpPr>
          <p:cNvPr id="6" name="عنصر نائب للتذييل 5"/>
          <p:cNvSpPr>
            <a:spLocks noGrp="1"/>
          </p:cNvSpPr>
          <p:nvPr>
            <p:ph type="ftr" sz="quarter" idx="11"/>
          </p:nvPr>
        </p:nvSpPr>
        <p:spPr/>
        <p:txBody>
          <a:bodyPr/>
          <a:lstStyle/>
          <a:p>
            <a:r>
              <a:rPr lang="en-US" smtClean="0"/>
              <a:t>ECG MED</a:t>
            </a:r>
            <a:endParaRPr lang="ar-SA" dirty="0"/>
          </a:p>
        </p:txBody>
      </p:sp>
      <p:sp>
        <p:nvSpPr>
          <p:cNvPr id="7" name="عنصر نائب لرقم الشريحة 6"/>
          <p:cNvSpPr>
            <a:spLocks noGrp="1"/>
          </p:cNvSpPr>
          <p:nvPr>
            <p:ph type="sldNum" sz="quarter" idx="12"/>
          </p:nvPr>
        </p:nvSpPr>
        <p:spPr/>
        <p:txBody>
          <a:bodyPr/>
          <a:lstStyle/>
          <a:p>
            <a:fld id="{1E81C1C1-4AFF-4B4D-881B-26F50513412D}" type="slidenum">
              <a:rPr lang="ar-SA" smtClean="0"/>
              <a:t>9</a:t>
            </a:fld>
            <a:endParaRPr lang="ar-SA" dirty="0"/>
          </a:p>
        </p:txBody>
      </p:sp>
      <p:sp>
        <p:nvSpPr>
          <p:cNvPr id="9" name="مستطيل 8"/>
          <p:cNvSpPr/>
          <p:nvPr/>
        </p:nvSpPr>
        <p:spPr>
          <a:xfrm>
            <a:off x="4898136" y="5334000"/>
            <a:ext cx="3276600" cy="830997"/>
          </a:xfrm>
          <a:prstGeom prst="rect">
            <a:avLst/>
          </a:prstGeom>
        </p:spPr>
        <p:txBody>
          <a:bodyPr wrap="square">
            <a:spAutoFit/>
          </a:bodyPr>
          <a:lstStyle/>
          <a:p>
            <a:pPr algn="l" rtl="0"/>
            <a:r>
              <a:rPr lang="en-US" sz="1200" dirty="0">
                <a:solidFill>
                  <a:srgbClr val="FF0000"/>
                </a:solidFill>
              </a:rPr>
              <a:t>In a normal heart, the average direction of the vector during spread of the </a:t>
            </a:r>
            <a:r>
              <a:rPr lang="en-US" sz="1200" dirty="0" smtClean="0">
                <a:solidFill>
                  <a:srgbClr val="FF0000"/>
                </a:solidFill>
              </a:rPr>
              <a:t>depolarization QRS wave </a:t>
            </a:r>
            <a:r>
              <a:rPr lang="en-US" sz="1200" dirty="0">
                <a:solidFill>
                  <a:srgbClr val="FF0000"/>
                </a:solidFill>
              </a:rPr>
              <a:t>through the </a:t>
            </a:r>
            <a:r>
              <a:rPr lang="en-US" sz="1200" dirty="0" smtClean="0">
                <a:solidFill>
                  <a:srgbClr val="FF0000"/>
                </a:solidFill>
              </a:rPr>
              <a:t>ventricles is called </a:t>
            </a:r>
            <a:r>
              <a:rPr lang="en-US" sz="1200" dirty="0">
                <a:solidFill>
                  <a:srgbClr val="FF0000"/>
                </a:solidFill>
              </a:rPr>
              <a:t>the mean QRS vector</a:t>
            </a:r>
            <a:r>
              <a:rPr lang="en-US" sz="1200" dirty="0" smtClean="0">
                <a:solidFill>
                  <a:srgbClr val="FF0000"/>
                </a:solidFill>
              </a:rPr>
              <a:t>, and  </a:t>
            </a:r>
            <a:r>
              <a:rPr lang="en-US" sz="1200" dirty="0">
                <a:solidFill>
                  <a:srgbClr val="FF0000"/>
                </a:solidFill>
              </a:rPr>
              <a:t>is about +59 degrees</a:t>
            </a:r>
            <a:endParaRPr lang="ar-SA" sz="1200" dirty="0">
              <a:solidFill>
                <a:srgbClr val="FF0000"/>
              </a:solidFill>
            </a:endParaRPr>
          </a:p>
        </p:txBody>
      </p:sp>
    </p:spTree>
    <p:extLst>
      <p:ext uri="{BB962C8B-B14F-4D97-AF65-F5344CB8AC3E}">
        <p14:creationId xmlns:p14="http://schemas.microsoft.com/office/powerpoint/2010/main" val="18972296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حضري">
  <a:themeElements>
    <a:clrScheme name="حضري">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حضري">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حضري">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4544</TotalTime>
  <Words>2878</Words>
  <Application>Microsoft Office PowerPoint</Application>
  <PresentationFormat>عرض على الشاشة (3:4)‏</PresentationFormat>
  <Paragraphs>496</Paragraphs>
  <Slides>64</Slides>
  <Notes>19</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64</vt:i4>
      </vt:variant>
    </vt:vector>
  </HeadingPairs>
  <TitlesOfParts>
    <vt:vector size="76" baseType="lpstr">
      <vt:lpstr>Aldhabi</vt:lpstr>
      <vt:lpstr>Arial</vt:lpstr>
      <vt:lpstr>Calibri</vt:lpstr>
      <vt:lpstr>Charis</vt:lpstr>
      <vt:lpstr>Georgia</vt:lpstr>
      <vt:lpstr>KlavikaWebBasicRegular</vt:lpstr>
      <vt:lpstr>Palatino Linotype</vt:lpstr>
      <vt:lpstr>Tahoma</vt:lpstr>
      <vt:lpstr>Trebuchet MS</vt:lpstr>
      <vt:lpstr>Wingdings</vt:lpstr>
      <vt:lpstr>Wingdings 2</vt:lpstr>
      <vt:lpstr>حضري</vt:lpstr>
      <vt:lpstr>Electrocardiography (ECG) </vt:lpstr>
      <vt:lpstr>Objectives </vt:lpstr>
      <vt:lpstr>The ECG’s origin dates back to the discovery of the heart muscle’s electric activity. In 1901, Willem Einthoven (Dutch doctor and physiologist) made a breakthrough that facilitated the first steps towards electrocardiography, for which he subsequently won a Nobel Prize in 1924</vt:lpstr>
      <vt:lpstr>What is the ECG?</vt:lpstr>
      <vt:lpstr>Terminology </vt:lpstr>
      <vt:lpstr>Working principle of electrocardiograph </vt:lpstr>
      <vt:lpstr>The Normal Electrocardiogram (ECG) </vt:lpstr>
      <vt:lpstr>Wiring of the heart </vt:lpstr>
      <vt:lpstr>Principles of Vectorial Analysis of Electrocardiograms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ECG waves, segments  and intervals</vt:lpstr>
      <vt:lpstr>عرض تقديمي في PowerPoint</vt:lpstr>
      <vt:lpstr>Abnormal p waves</vt:lpstr>
      <vt:lpstr>Abnormal QRS complexes</vt:lpstr>
      <vt:lpstr>T wave abnormalities </vt:lpstr>
      <vt:lpstr>What information can be obtained?</vt:lpstr>
      <vt:lpstr>The 12-Lead ECG </vt:lpstr>
      <vt:lpstr>The 12-Lead ECG </vt:lpstr>
      <vt:lpstr>عرض تقديمي في PowerPoint</vt:lpstr>
      <vt:lpstr>Limb leads</vt:lpstr>
      <vt:lpstr>Axis for Each Standard Bipolar Lead and Each Unipolar Limb Lead</vt:lpstr>
      <vt:lpstr>Limb leads </vt:lpstr>
      <vt:lpstr>Einthoven’s Law</vt:lpstr>
      <vt:lpstr>عرض تقديمي في PowerPoint</vt:lpstr>
      <vt:lpstr>عرض تقديمي في PowerPoint</vt:lpstr>
      <vt:lpstr>Precordial (chest Wilsons) leads</vt:lpstr>
      <vt:lpstr>عرض تقديمي في PowerPoint</vt:lpstr>
      <vt:lpstr>Each lead views the heart from positive electrode </vt:lpstr>
      <vt:lpstr>ECG Interpretation</vt:lpstr>
      <vt:lpstr>The ECG paper  </vt:lpstr>
      <vt:lpstr>The ECG paper  </vt:lpstr>
      <vt:lpstr>Heart rhythm determination </vt:lpstr>
      <vt:lpstr>عرض تقديمي في PowerPoint</vt:lpstr>
      <vt:lpstr>Sinus  arrhythmia </vt:lpstr>
      <vt:lpstr>عرض تقديمي في PowerPoint</vt:lpstr>
      <vt:lpstr>Heart rate calculation </vt:lpstr>
      <vt:lpstr>عرض تقديمي في PowerPoint</vt:lpstr>
      <vt:lpstr>Heart rate</vt:lpstr>
      <vt:lpstr>عرض تقديمي في PowerPoint</vt:lpstr>
      <vt:lpstr>عرض تقديمي في PowerPoint</vt:lpstr>
      <vt:lpstr>Calculating heart rate when the rhythm is irregular</vt:lpstr>
      <vt:lpstr>Calculation of the cardiac axis </vt:lpstr>
      <vt:lpstr>Calculation of the cardiac axis ..</vt:lpstr>
      <vt:lpstr>The axial reference system </vt:lpstr>
      <vt:lpstr>Normal cardiac axis</vt:lpstr>
      <vt:lpstr>عرض تقديمي في PowerPoint</vt:lpstr>
      <vt:lpstr> The accurate way to determine the cardiac axis  </vt:lpstr>
      <vt:lpstr>عرض تقديمي في PowerPoint</vt:lpstr>
      <vt:lpstr> The quick and easy way to determine the cardiac axis  </vt:lpstr>
      <vt:lpstr>عرض تقديمي في PowerPoint</vt:lpstr>
      <vt:lpstr>The ECG trace analysis</vt:lpstr>
      <vt:lpstr>The ECG ‘Rule of Fours’ </vt:lpstr>
      <vt:lpstr>ECG in Presence of ischemia</vt:lpstr>
      <vt:lpstr>ECG in Electrolyte imbalance (hyperkalemia)  </vt:lpstr>
      <vt:lpstr>ECG -Drug effects</vt:lpstr>
      <vt:lpstr>12 Lead ECG Explained, Animation </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Electrocardiography </dc:title>
  <dc:creator>tvtcadmin</dc:creator>
  <cp:lastModifiedBy>حساب Microsoft</cp:lastModifiedBy>
  <cp:revision>111</cp:revision>
  <dcterms:created xsi:type="dcterms:W3CDTF">2019-02-05T18:44:41Z</dcterms:created>
  <dcterms:modified xsi:type="dcterms:W3CDTF">2022-02-27T16:21:58Z</dcterms:modified>
</cp:coreProperties>
</file>