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Arial Narrow"/>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50" roundtripDataSignature="AMtx7mgLZba4WbFb5da5YVSZn3W9g57f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ArialNarrow-regular.fntdata"/><Relationship Id="rId41" Type="http://schemas.openxmlformats.org/officeDocument/2006/relationships/slide" Target="slides/slide36.xml"/><Relationship Id="rId44" Type="http://schemas.openxmlformats.org/officeDocument/2006/relationships/font" Target="fonts/ArialNarrow-italic.fntdata"/><Relationship Id="rId43" Type="http://schemas.openxmlformats.org/officeDocument/2006/relationships/font" Target="fonts/ArialNarrow-bold.fntdata"/><Relationship Id="rId46" Type="http://schemas.openxmlformats.org/officeDocument/2006/relationships/font" Target="fonts/CenturyGothic-regular.fntdata"/><Relationship Id="rId45"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ADADAD"/>
              </a:buClr>
              <a:buSzPts val="1200"/>
              <a:buFont typeface="Calibri"/>
              <a:buNone/>
            </a:pPr>
            <a:r>
              <a:rPr b="1" lang="en-US">
                <a:solidFill>
                  <a:srgbClr val="ADADAD"/>
                </a:solidFill>
              </a:rPr>
              <a:t>LV</a:t>
            </a:r>
            <a:r>
              <a:rPr b="1" lang="en-US"/>
              <a:t> is </a:t>
            </a:r>
            <a:r>
              <a:rPr lang="en-US"/>
              <a:t>relaxed during this phase, and because </a:t>
            </a:r>
            <a:r>
              <a:rPr b="1" lang="en-US">
                <a:solidFill>
                  <a:srgbClr val="ADADAD"/>
                </a:solidFill>
              </a:rPr>
              <a:t>MV</a:t>
            </a:r>
            <a:r>
              <a:rPr lang="en-US"/>
              <a:t> is open</a:t>
            </a:r>
            <a:r>
              <a:rPr b="1" lang="en-US"/>
              <a:t> ►</a:t>
            </a:r>
            <a:r>
              <a:rPr lang="en-US"/>
              <a:t> </a:t>
            </a:r>
            <a:r>
              <a:rPr b="1" lang="en-US">
                <a:solidFill>
                  <a:srgbClr val="ADADAD"/>
                </a:solidFill>
              </a:rPr>
              <a:t>LV</a:t>
            </a:r>
            <a:r>
              <a:rPr lang="en-US"/>
              <a:t> is filling. </a:t>
            </a:r>
            <a:endParaRPr/>
          </a:p>
          <a:p>
            <a:pPr indent="0" lvl="0" marL="0" rtl="0" algn="l">
              <a:lnSpc>
                <a:spcPct val="90000"/>
              </a:lnSpc>
              <a:spcBef>
                <a:spcPts val="0"/>
              </a:spcBef>
              <a:spcAft>
                <a:spcPts val="0"/>
              </a:spcAft>
              <a:buClr>
                <a:srgbClr val="FF0000"/>
              </a:buClr>
              <a:buSzPts val="1200"/>
              <a:buFont typeface="Calibri"/>
              <a:buNone/>
            </a:pPr>
            <a:r>
              <a:rPr lang="en-US" sz="1200">
                <a:solidFill>
                  <a:srgbClr val="FF0000"/>
                </a:solidFill>
              </a:rPr>
              <a:t>mitral Valve: Open</a:t>
            </a:r>
            <a:endParaRPr/>
          </a:p>
          <a:p>
            <a:pPr indent="0" lvl="0" marL="0" rtl="0" algn="l">
              <a:lnSpc>
                <a:spcPct val="90000"/>
              </a:lnSpc>
              <a:spcBef>
                <a:spcPts val="0"/>
              </a:spcBef>
              <a:spcAft>
                <a:spcPts val="0"/>
              </a:spcAft>
              <a:buClr>
                <a:srgbClr val="FF0000"/>
              </a:buClr>
              <a:buSzPts val="1200"/>
              <a:buFont typeface="Calibri"/>
              <a:buNone/>
            </a:pPr>
            <a:r>
              <a:rPr lang="en-US" sz="1200">
                <a:solidFill>
                  <a:srgbClr val="FF0000"/>
                </a:solidFill>
              </a:rPr>
              <a:t>Aortic Valve: Closed</a:t>
            </a:r>
            <a:endParaRPr/>
          </a:p>
          <a:p>
            <a:pPr indent="0" lvl="0" marL="0" rtl="0" algn="l">
              <a:lnSpc>
                <a:spcPct val="90000"/>
              </a:lnSpc>
              <a:spcBef>
                <a:spcPts val="0"/>
              </a:spcBef>
              <a:spcAft>
                <a:spcPts val="0"/>
              </a:spcAft>
              <a:buClr>
                <a:schemeClr val="dk1"/>
              </a:buClr>
              <a:buSzPts val="1200"/>
              <a:buFont typeface="Calibri"/>
              <a:buNone/>
            </a:pPr>
            <a:r>
              <a:t/>
            </a:r>
            <a:endParaRPr sz="1200">
              <a:solidFill>
                <a:srgbClr val="FF0000"/>
              </a:solidFill>
            </a:endParaRPr>
          </a:p>
          <a:p>
            <a:pPr indent="0" lvl="0" marL="0" rtl="0" algn="l">
              <a:lnSpc>
                <a:spcPct val="90000"/>
              </a:lnSpc>
              <a:spcBef>
                <a:spcPts val="0"/>
              </a:spcBef>
              <a:spcAft>
                <a:spcPts val="0"/>
              </a:spcAft>
              <a:buClr>
                <a:schemeClr val="dk1"/>
              </a:buClr>
              <a:buSzPts val="1200"/>
              <a:buFont typeface="Calibri"/>
              <a:buNone/>
            </a:pPr>
            <a:r>
              <a:t/>
            </a:r>
            <a:endParaRPr/>
          </a:p>
          <a:p>
            <a:pPr indent="0" lvl="0" marL="0" rtl="0" algn="l">
              <a:lnSpc>
                <a:spcPct val="90000"/>
              </a:lnSpc>
              <a:spcBef>
                <a:spcPts val="0"/>
              </a:spcBef>
              <a:spcAft>
                <a:spcPts val="0"/>
              </a:spcAft>
              <a:buClr>
                <a:schemeClr val="dk1"/>
              </a:buClr>
              <a:buSzPts val="1200"/>
              <a:buFont typeface="Calibri"/>
              <a:buNone/>
            </a:pPr>
            <a:r>
              <a:rPr b="1" lang="en-US"/>
              <a:t>Atrial Systole (A)</a:t>
            </a:r>
            <a:endParaRPr/>
          </a:p>
          <a:p>
            <a:pPr indent="0" lvl="0" marL="0" rtl="0" algn="l">
              <a:lnSpc>
                <a:spcPct val="90000"/>
              </a:lnSpc>
              <a:spcBef>
                <a:spcPts val="0"/>
              </a:spcBef>
              <a:spcAft>
                <a:spcPts val="0"/>
              </a:spcAft>
              <a:buClr>
                <a:schemeClr val="dk1"/>
              </a:buClr>
              <a:buSzPts val="1200"/>
              <a:buFont typeface="Calibri"/>
              <a:buNone/>
            </a:pPr>
            <a:r>
              <a:rPr lang="en-US"/>
              <a:t>Atrial systole is atrial contraction. It is preceded by the P wave on the ECG, which marks depolarization of the atria. Contraction of the left atrium causes an increase in left atrial pressure. When this increase in atrial pressure is reflected back to the veins, it appears on the venous pulse record as the a wave. The left ventricle is relaxed during this phase, and because the mitral valve (AV valve of the left side of the heart) is open, the ventricle is filling with blood from the atrium, even prior to atrial systole. Atrial systole causes a further increase in ventricular volume as blood is actively ejected from the left atrium to the left ventricle through the open mitral valve.</a:t>
            </a:r>
            <a:endParaRPr/>
          </a:p>
          <a:p>
            <a:pPr indent="0" lvl="0" marL="0" rtl="0" algn="l">
              <a:lnSpc>
                <a:spcPct val="90000"/>
              </a:lnSpc>
              <a:spcBef>
                <a:spcPts val="0"/>
              </a:spcBef>
              <a:spcAft>
                <a:spcPts val="0"/>
              </a:spcAft>
              <a:buClr>
                <a:schemeClr val="dk1"/>
              </a:buClr>
              <a:buSzPts val="1200"/>
              <a:buFont typeface="Calibri"/>
              <a:buNone/>
            </a:pPr>
            <a:r>
              <a:t/>
            </a:r>
            <a:endParaRPr/>
          </a:p>
          <a:p>
            <a:pPr indent="0" lvl="0" marL="0" rtl="0" algn="l">
              <a:lnSpc>
                <a:spcPct val="90000"/>
              </a:lnSpc>
              <a:spcBef>
                <a:spcPts val="0"/>
              </a:spcBef>
              <a:spcAft>
                <a:spcPts val="0"/>
              </a:spcAft>
              <a:buClr>
                <a:schemeClr val="dk1"/>
              </a:buClr>
              <a:buSzPts val="1200"/>
              <a:buFont typeface="Calibri"/>
              <a:buNone/>
            </a:pPr>
            <a:r>
              <a:rPr lang="en-US"/>
              <a:t>The fourth heart sound (S4) is not audible in normal adults, although it may be heard in ventricular hypertrophy, where ventricular compliance is decreased. When present, S4 coincides with atrial contraction. The sound is caused by the atrium contracting against, and trying to fill, a stiffened ventricle.</a:t>
            </a:r>
            <a:endParaRPr/>
          </a:p>
        </p:txBody>
      </p:sp>
      <p:sp>
        <p:nvSpPr>
          <p:cNvPr id="281" name="Google Shape;28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ADADAD"/>
              </a:buClr>
              <a:buSzPts val="1110"/>
              <a:buFont typeface="Calibri"/>
              <a:buNone/>
            </a:pPr>
            <a:r>
              <a:rPr i="1" lang="en-US" sz="1110">
                <a:solidFill>
                  <a:srgbClr val="ADADAD"/>
                </a:solidFill>
              </a:rPr>
              <a:t>In this period, ventricles contract with no emptying</a:t>
            </a:r>
            <a:r>
              <a:rPr i="1" lang="en-US" sz="1110"/>
              <a:t>. </a:t>
            </a:r>
            <a:endParaRPr/>
          </a:p>
          <a:p>
            <a:pPr indent="0" lvl="0" marL="0" marR="0" rtl="0" algn="l">
              <a:lnSpc>
                <a:spcPct val="90000"/>
              </a:lnSpc>
              <a:spcBef>
                <a:spcPts val="0"/>
              </a:spcBef>
              <a:spcAft>
                <a:spcPts val="0"/>
              </a:spcAft>
              <a:buClr>
                <a:srgbClr val="FF0000"/>
              </a:buClr>
              <a:buSzPts val="1110"/>
              <a:buFont typeface="Calibri"/>
              <a:buNone/>
            </a:pPr>
            <a:r>
              <a:rPr lang="en-US" sz="1110">
                <a:solidFill>
                  <a:srgbClr val="FF0000"/>
                </a:solidFill>
              </a:rPr>
              <a:t>All Valves Closed</a:t>
            </a:r>
            <a:endParaRPr/>
          </a:p>
          <a:p>
            <a:pPr indent="0" lvl="0" marL="0" rtl="1" algn="l">
              <a:lnSpc>
                <a:spcPct val="90000"/>
              </a:lnSpc>
              <a:spcBef>
                <a:spcPts val="0"/>
              </a:spcBef>
              <a:spcAft>
                <a:spcPts val="0"/>
              </a:spcAft>
              <a:buNone/>
            </a:pPr>
            <a:r>
              <a:rPr b="1" lang="en-US" sz="1110"/>
              <a:t>LV contracts</a:t>
            </a:r>
            <a:endParaRPr/>
          </a:p>
          <a:p>
            <a:pPr indent="0" lvl="0" marL="0" rtl="1" algn="l">
              <a:lnSpc>
                <a:spcPct val="90000"/>
              </a:lnSpc>
              <a:spcBef>
                <a:spcPts val="0"/>
              </a:spcBef>
              <a:spcAft>
                <a:spcPts val="0"/>
              </a:spcAft>
              <a:buNone/>
            </a:pPr>
            <a:r>
              <a:rPr i="1" lang="en-US" sz="1110"/>
              <a:t>with no shortening of fibers (</a:t>
            </a:r>
            <a:r>
              <a:rPr b="1" lang="en-US" sz="1110">
                <a:solidFill>
                  <a:srgbClr val="0C596D"/>
                </a:solidFill>
              </a:rPr>
              <a:t>Isovolumetric)</a:t>
            </a:r>
            <a:r>
              <a:rPr i="1" lang="en-US" sz="1110"/>
              <a:t>.</a:t>
            </a:r>
            <a:endParaRPr b="1" sz="1110"/>
          </a:p>
          <a:p>
            <a:pPr indent="0" lvl="0" marL="0" marR="0" rtl="0" algn="l">
              <a:lnSpc>
                <a:spcPct val="90000"/>
              </a:lnSpc>
              <a:spcBef>
                <a:spcPts val="0"/>
              </a:spcBef>
              <a:spcAft>
                <a:spcPts val="0"/>
              </a:spcAft>
              <a:buClr>
                <a:schemeClr val="dk1"/>
              </a:buClr>
              <a:buSzPts val="1110"/>
              <a:buFont typeface="Calibri"/>
              <a:buNone/>
            </a:pPr>
            <a:r>
              <a:t/>
            </a:r>
            <a:endParaRPr sz="1110">
              <a:solidFill>
                <a:srgbClr val="FF0000"/>
              </a:solidFill>
            </a:endParaRPr>
          </a:p>
          <a:p>
            <a:pPr indent="0" lvl="0" marL="0" marR="0" rtl="0" algn="l">
              <a:lnSpc>
                <a:spcPct val="90000"/>
              </a:lnSpc>
              <a:spcBef>
                <a:spcPts val="0"/>
              </a:spcBef>
              <a:spcAft>
                <a:spcPts val="0"/>
              </a:spcAft>
              <a:buClr>
                <a:schemeClr val="dk1"/>
              </a:buClr>
              <a:buSzPts val="1110"/>
              <a:buFont typeface="Calibri"/>
              <a:buNone/>
            </a:pPr>
            <a:r>
              <a:rPr b="0" i="0" lang="en-US" sz="1110">
                <a:solidFill>
                  <a:schemeClr val="dk1"/>
                </a:solidFill>
                <a:latin typeface="Calibri"/>
                <a:ea typeface="Calibri"/>
                <a:cs typeface="Calibri"/>
                <a:sym typeface="Calibri"/>
              </a:rPr>
              <a:t>an early phase of ventricular systole in which the cardiac muscle exerts increasing pressure on the contents of the ventricle without significant change in the muscle fiber length and the ventricular volume remains constant</a:t>
            </a:r>
            <a:endParaRPr i="1" sz="1110"/>
          </a:p>
          <a:p>
            <a:pPr indent="0" lvl="0" marL="0" rtl="0" algn="l">
              <a:lnSpc>
                <a:spcPct val="90000"/>
              </a:lnSpc>
              <a:spcBef>
                <a:spcPts val="0"/>
              </a:spcBef>
              <a:spcAft>
                <a:spcPts val="0"/>
              </a:spcAft>
              <a:buNone/>
            </a:pPr>
            <a:r>
              <a:t/>
            </a:r>
            <a:endParaRPr sz="1110"/>
          </a:p>
          <a:p>
            <a:pPr indent="0" lvl="0" marL="0" rtl="0" algn="l">
              <a:lnSpc>
                <a:spcPct val="90000"/>
              </a:lnSpc>
              <a:spcBef>
                <a:spcPts val="0"/>
              </a:spcBef>
              <a:spcAft>
                <a:spcPts val="0"/>
              </a:spcAft>
              <a:buNone/>
            </a:pPr>
            <a:r>
              <a:rPr b="1" lang="en-US" sz="1110"/>
              <a:t>Isovolumetric Ventricular Contraction (B)</a:t>
            </a:r>
            <a:endParaRPr b="1" sz="1110"/>
          </a:p>
          <a:p>
            <a:pPr indent="0" lvl="0" marL="0" rtl="0" algn="just">
              <a:lnSpc>
                <a:spcPct val="140000"/>
              </a:lnSpc>
              <a:spcBef>
                <a:spcPts val="0"/>
              </a:spcBef>
              <a:spcAft>
                <a:spcPts val="0"/>
              </a:spcAft>
              <a:buClr>
                <a:schemeClr val="dk1"/>
              </a:buClr>
              <a:buSzPts val="1110"/>
              <a:buFont typeface="Calibri"/>
              <a:buNone/>
            </a:pPr>
            <a:r>
              <a:rPr b="1" lang="en-US" sz="1110"/>
              <a:t>Period of Isovolumic (Isometric) Contraction. </a:t>
            </a:r>
            <a:r>
              <a:rPr lang="en-US" sz="1110"/>
              <a:t>Immediately after ventricular contraction begins, the ventricular pressure rises abruptly, as shown in Figure 9-6, causing the A-V valves to close. Then an additional 0.02 to 0.03 second is required for the ventricle to build up sufficient pressure to push the semilunar (aortic and pulmonary) valves open against the pressures in the aorta and pulmonary artery. Therefore, during this period, contraction is occurring in the ventricles, but there is no emptying. This is called the period of isovolumic or isometric contraction, meaning that tension is increasing in the muscle but little or no shortening of the muscle fibers is occurring. </a:t>
            </a:r>
            <a:endParaRPr sz="1110"/>
          </a:p>
        </p:txBody>
      </p:sp>
      <p:sp>
        <p:nvSpPr>
          <p:cNvPr id="309" name="Google Shape;3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020"/>
              <a:t>End of this phase coincides with end of ventricular contraction.</a:t>
            </a:r>
            <a:endParaRPr/>
          </a:p>
          <a:p>
            <a:pPr indent="0" lvl="0" marL="0" marR="0" rtl="0" algn="l">
              <a:lnSpc>
                <a:spcPct val="90000"/>
              </a:lnSpc>
              <a:spcBef>
                <a:spcPts val="0"/>
              </a:spcBef>
              <a:spcAft>
                <a:spcPts val="0"/>
              </a:spcAft>
              <a:buClr>
                <a:srgbClr val="FF0000"/>
              </a:buClr>
              <a:buSzPts val="1020"/>
              <a:buFont typeface="Calibri"/>
              <a:buNone/>
            </a:pPr>
            <a:r>
              <a:rPr lang="en-US" sz="1020">
                <a:solidFill>
                  <a:srgbClr val="FF0000"/>
                </a:solidFill>
              </a:rPr>
              <a:t>MV Remains Closed</a:t>
            </a:r>
            <a:endParaRPr/>
          </a:p>
          <a:p>
            <a:pPr indent="0" lvl="0" marL="0" rtl="0" algn="l">
              <a:lnSpc>
                <a:spcPct val="90000"/>
              </a:lnSpc>
              <a:spcBef>
                <a:spcPts val="0"/>
              </a:spcBef>
              <a:spcAft>
                <a:spcPts val="0"/>
              </a:spcAft>
              <a:buNone/>
            </a:pPr>
            <a:r>
              <a:t/>
            </a:r>
            <a:endParaRPr sz="1020"/>
          </a:p>
          <a:p>
            <a:pPr indent="0" lvl="0" marL="0" rtl="0" algn="just">
              <a:lnSpc>
                <a:spcPct val="140000"/>
              </a:lnSpc>
              <a:spcBef>
                <a:spcPts val="0"/>
              </a:spcBef>
              <a:spcAft>
                <a:spcPts val="0"/>
              </a:spcAft>
              <a:buClr>
                <a:schemeClr val="dk1"/>
              </a:buClr>
              <a:buSzPts val="1020"/>
              <a:buFont typeface="Calibri"/>
              <a:buNone/>
            </a:pPr>
            <a:r>
              <a:rPr b="1" lang="en-US" sz="1020"/>
              <a:t>Period of Ejection</a:t>
            </a:r>
            <a:r>
              <a:rPr lang="en-US" sz="1020"/>
              <a:t>. When the left ventricular pressure rises slightly above 80 mm Hg (and the right ventricular pressure slightly above 8 mm Hg), the ventricular pressures push the semilunar valves open. Immediately, blood begins to pour out of the ventricles, with about 70 percent of the blood emptying occurring during the first third of the period of ejection and the remaining 30 percent emptying during the next two thirds. Therefore, the first third is called the period of rapid ejection, and the last two thirds, the period of slow ejection.</a:t>
            </a:r>
            <a:r>
              <a:rPr lang="en-US" sz="1020">
                <a:latin typeface="Times New Roman"/>
                <a:ea typeface="Times New Roman"/>
                <a:cs typeface="Times New Roman"/>
                <a:sym typeface="Times New Roman"/>
              </a:rPr>
              <a:t>	</a:t>
            </a:r>
            <a:endParaRPr/>
          </a:p>
          <a:p>
            <a:pPr indent="0" lvl="0" marL="0" rtl="0" algn="l">
              <a:lnSpc>
                <a:spcPct val="90000"/>
              </a:lnSpc>
              <a:spcBef>
                <a:spcPts val="0"/>
              </a:spcBef>
              <a:spcAft>
                <a:spcPts val="0"/>
              </a:spcAft>
              <a:buNone/>
            </a:pPr>
            <a:r>
              <a:t/>
            </a:r>
            <a:endParaRPr sz="1020"/>
          </a:p>
          <a:p>
            <a:pPr indent="0" lvl="0" marL="0" rtl="0" algn="l">
              <a:lnSpc>
                <a:spcPct val="90000"/>
              </a:lnSpc>
              <a:spcBef>
                <a:spcPts val="0"/>
              </a:spcBef>
              <a:spcAft>
                <a:spcPts val="0"/>
              </a:spcAft>
              <a:buNone/>
            </a:pPr>
            <a:r>
              <a:t/>
            </a:r>
            <a:endParaRPr sz="1020"/>
          </a:p>
          <a:p>
            <a:pPr indent="0" lvl="0" marL="0" rtl="0" algn="l">
              <a:lnSpc>
                <a:spcPct val="90000"/>
              </a:lnSpc>
              <a:spcBef>
                <a:spcPts val="0"/>
              </a:spcBef>
              <a:spcAft>
                <a:spcPts val="0"/>
              </a:spcAft>
              <a:buNone/>
            </a:pPr>
            <a:r>
              <a:rPr b="1" lang="en-US" sz="1020"/>
              <a:t>Rapid Ventricular Ejection (C)</a:t>
            </a:r>
            <a:r>
              <a:rPr lang="en-US" sz="1020"/>
              <a:t> The ventricle continues to contract, and ventricular pressure reaches its highest value. When ventricular pressure becomes greater than aortic pressure, the aortic valve opens. Now blood is rapidly ejected from the left ventricle into the aorta through the open aortic valve, driven by the pressure gradient between the left ventricle and the aorta</a:t>
            </a:r>
            <a:r>
              <a:rPr b="1" lang="en-US" sz="1020"/>
              <a:t>. Most of the stroke volume is ejected during rapid ventricular ejection</a:t>
            </a:r>
            <a:r>
              <a:rPr lang="en-US" sz="1020"/>
              <a:t>, dramatically decreasing ventricular volume. Concomitantly, aortic pressure increases as a result of the large volume of blood that is suddenly added to the aorta. During this phase, atrial filling begins and left atrial pressure slowly increases as blood is returned to the left heart from the pulmonary circulation. This blood will, of course, be ejected from the left heart in the next cycle. </a:t>
            </a:r>
            <a:r>
              <a:rPr b="1" lang="en-US" sz="1020"/>
              <a:t>The end of this phase coincides with the end of the ST segment (or the beginning of the T wave</a:t>
            </a:r>
            <a:r>
              <a:rPr lang="en-US" sz="1020"/>
              <a:t>) on the ECG and with the end of ventricular contraction</a:t>
            </a:r>
            <a:endParaRPr sz="1020"/>
          </a:p>
        </p:txBody>
      </p:sp>
      <p:sp>
        <p:nvSpPr>
          <p:cNvPr id="334" name="Google Shape;3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Calibri"/>
              <a:buNone/>
            </a:pPr>
            <a:r>
              <a:rPr lang="en-US"/>
              <a:t>Because aortic valve is still open, blood continues to be ejected from the LV into the aorta</a:t>
            </a:r>
            <a:endParaRPr b="1">
              <a:solidFill>
                <a:srgbClr val="0C596D"/>
              </a:solidFill>
            </a:endParaRPr>
          </a:p>
          <a:p>
            <a:pPr indent="0" lvl="0" marL="0" rtl="0" algn="l">
              <a:lnSpc>
                <a:spcPct val="90000"/>
              </a:lnSpc>
              <a:spcBef>
                <a:spcPts val="0"/>
              </a:spcBef>
              <a:spcAft>
                <a:spcPts val="0"/>
              </a:spcAft>
              <a:buNone/>
            </a:pPr>
            <a:r>
              <a:rPr lang="en-US">
                <a:solidFill>
                  <a:srgbClr val="FF0000"/>
                </a:solidFill>
              </a:rPr>
              <a:t>AV remains Open;</a:t>
            </a:r>
            <a:endParaRPr/>
          </a:p>
          <a:p>
            <a:pPr indent="0" lvl="0" marL="0" rtl="0" algn="l">
              <a:lnSpc>
                <a:spcPct val="90000"/>
              </a:lnSpc>
              <a:spcBef>
                <a:spcPts val="0"/>
              </a:spcBef>
              <a:spcAft>
                <a:spcPts val="0"/>
              </a:spcAft>
              <a:buNone/>
            </a:pPr>
            <a:r>
              <a:rPr lang="en-US">
                <a:solidFill>
                  <a:srgbClr val="FF0000"/>
                </a:solidFill>
              </a:rPr>
              <a:t> MV Remains Closed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en-US"/>
              <a:t>Reduced Ventricular Ejection (D)</a:t>
            </a:r>
            <a:endParaRPr b="1"/>
          </a:p>
          <a:p>
            <a:pPr indent="0" lvl="0" marL="0" rtl="0" algn="l">
              <a:lnSpc>
                <a:spcPct val="90000"/>
              </a:lnSpc>
              <a:spcBef>
                <a:spcPts val="0"/>
              </a:spcBef>
              <a:spcAft>
                <a:spcPts val="0"/>
              </a:spcAft>
              <a:buNone/>
            </a:pPr>
            <a:r>
              <a:rPr b="1" lang="en-US"/>
              <a:t>During reduced ventricular ejection, </a:t>
            </a:r>
            <a:r>
              <a:rPr lang="en-US"/>
              <a:t>the ventricles begin to repolarize, which is marked by the beginning of the T wave on the ECG. Ventricular pressure falls because the ventricles are no longer contracting. Because the aortic valve is still open, blood continues to be ejected from the left ventricle into the aorta, albeit at a reduced rate; ventricular volume also continues to fall, but at a reduced rate. Even though blood continues to be added to the aorta from the left ventricle, blood is “running off” into the arterial tree at an even faster rate, causing aortic pressure to fall. Left atrial pressure continues to increase as blood returns to the left heart from the lungs.</a:t>
            </a:r>
            <a:endParaRPr/>
          </a:p>
        </p:txBody>
      </p:sp>
      <p:sp>
        <p:nvSpPr>
          <p:cNvPr id="367" name="Google Shape;36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US" sz="1110"/>
              <a:t>At the end of systole, ventricular relaxation begins suddenly, allowing both the right and left intraventricular pressures to decrease rapidly. The elevated pressures in the distended large arteries that have just been filled with blood from the contracted ventricles immediately push blood back toward the ventricles, which snaps the aortic and pulmonary valves closed. For another 0.03 to 0.06 second, the ventricular muscle continues to relax, even though the ventricular volume does not change, giving rise to the period of isovolumic or isometric relaxation. During this period, the intraventricular pressures decrease rapidly back to their low diastolic levels. Then the A-V valves open to begin a new cycle of ventricular pumping.</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b="1" lang="en-US" sz="1110"/>
              <a:t>Isovolumetric Ventricular Relaxation (E)</a:t>
            </a:r>
            <a:r>
              <a:rPr lang="en-US" sz="1110"/>
              <a:t> Isovolumetric ventricular relaxation begins after the ventricles are fully repolarized, marked by the end of the T wave on the ECG. Because the left ventricle is relaxed, left ventricular pressure decreases dramatically. When left ventricular pressure falls below aortic pressure, the aortic valve closes. The aortic valve closes slightly before the pulmonic valve, producing the second heart sound (S2). Inspiration delays closure of the pulmonic valve and causes splitting of the second heart sound; that is, during inspiration, the pulmonic valve closes distinctly after the aortic valve. Splitting occurs during inspiration because the associated decrease in intrathoracic pressure produces an increase in venous return to the right side of the heart. The resulting increase in right ventricular enddiastolic volume causes an increase in right ventricular stroke volume by the Frank-Starling mechanism and prolongs right ventricular ejection time; the prolongation of ejection time delays closure of the pulmonic valve relative to the aortic valve. At the point where the aortic valve closes, the aortic pressure curve shows a “blip,” called the dicrotic notch or incisura. Because all valves are closed again, no blood can be ejected from the left ventricle, nor can the left ventricle fill with blood from the atria. Therefore, during this phase, ventricular volume is constant (isovolumetric)</a:t>
            </a:r>
            <a:endParaRPr sz="1110"/>
          </a:p>
        </p:txBody>
      </p:sp>
      <p:sp>
        <p:nvSpPr>
          <p:cNvPr id="396" name="Google Shape;3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Calibri"/>
              <a:buNone/>
            </a:pPr>
            <a:r>
              <a:rPr lang="en-US"/>
              <a:t>Rapid filling lasts for </a:t>
            </a:r>
            <a:r>
              <a:rPr lang="en-US">
                <a:solidFill>
                  <a:srgbClr val="ADADAD"/>
                </a:solidFill>
              </a:rPr>
              <a:t>the first third of diastole</a:t>
            </a:r>
            <a:r>
              <a:rPr lang="en-US"/>
              <a:t>. </a:t>
            </a:r>
            <a:endParaRPr b="1">
              <a:solidFill>
                <a:srgbClr val="0C596D"/>
              </a:solidFill>
            </a:endParaRPr>
          </a:p>
          <a:p>
            <a:pPr indent="0" lvl="0" marL="0" rtl="0" algn="l">
              <a:lnSpc>
                <a:spcPct val="90000"/>
              </a:lnSpc>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FF0000"/>
              </a:buClr>
              <a:buSzPts val="1200"/>
              <a:buFont typeface="Calibri"/>
              <a:buNone/>
            </a:pPr>
            <a:r>
              <a:rPr b="1" lang="en-US">
                <a:solidFill>
                  <a:srgbClr val="FF0000"/>
                </a:solidFill>
              </a:rPr>
              <a:t>MV Open</a:t>
            </a:r>
            <a:endParaRPr/>
          </a:p>
          <a:p>
            <a:pPr indent="0" lvl="0" marL="0" rtl="0" algn="l">
              <a:lnSpc>
                <a:spcPct val="90000"/>
              </a:lnSpc>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The third heart sound (S3), also known as the “ventricular gallop,” occurs just after S2 when the mitral valve opens, allowing passive filling of the left ventricle. The S3 sound is actually produced by the large amount of blood striking a very compliant left ventricle.</a:t>
            </a:r>
            <a:endParaRPr/>
          </a:p>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A S3 can be a normal finding in children, pregnant females and well-trained athletes</a:t>
            </a:r>
            <a:endParaRPr/>
          </a:p>
          <a:p>
            <a:pPr indent="0" lvl="0" marL="0" rtl="0" algn="l">
              <a:lnSpc>
                <a:spcPct val="90000"/>
              </a:lnSpc>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b="1" lang="en-US"/>
              <a:t>Rapid Ventricular Filling (F) </a:t>
            </a:r>
            <a:endParaRPr/>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lang="en-US"/>
              <a:t>When ventricular pressure falls to its lowest level (and slightly below left atrial pressure), the mitral valve opens. Once the mitral valve opens, the ventricle begins to fill with blood from the left atrium, and ventricular volume increases rapidly. Ventricular pressure remains low, however, because the ventricle is still relaxed and compliant. (The high compliance of the ventricle means that volume can be added to it without changing pressure.) The rapid flow of blood from the atria to the ventricles produces the third heart sound (S3), which is normal in children but is not heard in normal adults; in middle-aged or older adults, </a:t>
            </a:r>
            <a:r>
              <a:rPr b="1" lang="en-US"/>
              <a:t>the presence of S3 indicates volume overload</a:t>
            </a:r>
            <a:r>
              <a:rPr lang="en-US"/>
              <a:t>, as in congestive heart failure or advanced mitral or tricuspid regurgitation. During this phase (and for the remainder of the cardiac cycle), aortic pressure decreases as blood runs off from the aorta into the arterial tree, to the veins, and then back to the heart</a:t>
            </a:r>
            <a:endParaRPr/>
          </a:p>
        </p:txBody>
      </p:sp>
      <p:sp>
        <p:nvSpPr>
          <p:cNvPr id="424" name="Google Shape;42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lang="en-US"/>
              <a:t>Changes in heart rate alter the time available for </a:t>
            </a:r>
            <a:r>
              <a:rPr lang="en-US"/>
              <a:t>diastasis because it is the </a:t>
            </a:r>
            <a:r>
              <a:rPr lang="en-US">
                <a:solidFill>
                  <a:srgbClr val="ADADAD"/>
                </a:solidFill>
              </a:rPr>
              <a:t>longest phase of the cardiac cycle</a:t>
            </a:r>
            <a:r>
              <a:rPr lang="en-US"/>
              <a:t>. </a:t>
            </a:r>
            <a:endParaRPr/>
          </a:p>
          <a:p>
            <a:pPr indent="0" lvl="0" marL="0" rtl="0" algn="l">
              <a:spcBef>
                <a:spcPts val="0"/>
              </a:spcBef>
              <a:spcAft>
                <a:spcPts val="0"/>
              </a:spcAft>
              <a:buNone/>
            </a:pPr>
            <a:r>
              <a:rPr b="1" lang="en-US"/>
              <a:t>During the last third of diastole</a:t>
            </a:r>
            <a:r>
              <a:rPr lang="en-US"/>
              <a:t>, the atria contract and give an additional thrust to the inflow of blood into the ventricles; this accounts for about 20 percent of the filling of the ventricles during each heart cycle.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Reduced Ventricular Filling (Diastasis) (G)</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 </a:t>
            </a:r>
            <a:r>
              <a:rPr lang="en-US"/>
              <a:t>Reduced ventricular filling, or diastasis, is the longest phase of the cardiac cycle and includes the final portion of ventricular filling, which occurs at a slower rate than in the previous phase. Atrial systole marks the end of diastole, at which point ventricular volume is equal to end-diastolic volume. Changes in heart rate alter the time available for diastasis because it is the longest phase of the cardiac cycle. For example, increases in heart rate reduce the time interval before the next P wave (i.e., the next cycle) and reduce, or even eliminate, this final portion of ventricular filling. If diastasis is reduced by such an increase in heart rate, ventricular filling will be compromised, end-diastolic volume will be reduced, and, as a consequence, stroke volume also will be reduced (recall the Frank-Starling relationship).</a:t>
            </a:r>
            <a:endParaRPr/>
          </a:p>
        </p:txBody>
      </p:sp>
      <p:sp>
        <p:nvSpPr>
          <p:cNvPr id="449" name="Google Shape;4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Fluids, whether gases or liquids, are materials that flow according to pressure gradients—that is, they move from regions that are higher in pressure to regions that are lower in pressure. Accordingly, when the heart chambers are relaxed (diastole), blood will flow into the atria from the veins, which are higher in pressure. As blood flows into the atria, the pressure will rise, so the blood will initially move passively from the atria into the ventricles. When the action potential triggers the muscles in the atria to contract (atrial systole), the pressure within the atria rises further, pumping blood into the ventricles. During ventricular systole, pressure rises in the ventricles, pumping blood into the pulmonary trunk from the right ventricle and into the aorta from the left ventricle. Again, as you consider this flow and relate it to the conduction pathway, the elegance of the system should become apparent.</a:t>
            </a:r>
            <a:endParaRPr/>
          </a:p>
          <a:p>
            <a:pPr indent="0" lvl="0" marL="0" rtl="0" algn="l">
              <a:spcBef>
                <a:spcPts val="0"/>
              </a:spcBef>
              <a:spcAft>
                <a:spcPts val="0"/>
              </a:spcAft>
              <a:buNone/>
            </a:pPr>
            <a:r>
              <a:t/>
            </a:r>
            <a:endParaRPr/>
          </a:p>
        </p:txBody>
      </p:sp>
      <p:sp>
        <p:nvSpPr>
          <p:cNvPr id="469" name="Google Shape;46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rgbClr val="0C596D"/>
              </a:buClr>
              <a:buSzPts val="1200"/>
              <a:buFont typeface="Calibri"/>
              <a:buAutoNum type="alphaUcPeriod"/>
            </a:pPr>
            <a:r>
              <a:rPr b="1" lang="en-US">
                <a:solidFill>
                  <a:srgbClr val="0C596D"/>
                </a:solidFill>
              </a:rPr>
              <a:t>Atrial Systole </a:t>
            </a:r>
            <a:endParaRPr/>
          </a:p>
          <a:p>
            <a:pPr indent="-514350" lvl="0" marL="514350" rtl="0" algn="l">
              <a:spcBef>
                <a:spcPts val="0"/>
              </a:spcBef>
              <a:spcAft>
                <a:spcPts val="0"/>
              </a:spcAft>
              <a:buClr>
                <a:srgbClr val="FF0000"/>
              </a:buClr>
              <a:buSzPts val="1200"/>
              <a:buFont typeface="Calibri"/>
              <a:buAutoNum type="alphaUcPeriod"/>
            </a:pPr>
            <a:r>
              <a:rPr b="1" lang="en-US">
                <a:solidFill>
                  <a:srgbClr val="FF0000"/>
                </a:solidFill>
              </a:rPr>
              <a:t>Isovolumetric </a:t>
            </a:r>
            <a:r>
              <a:rPr b="1" lang="en-US">
                <a:solidFill>
                  <a:srgbClr val="0C596D"/>
                </a:solidFill>
              </a:rPr>
              <a:t>Ventricular Contraction </a:t>
            </a:r>
            <a:endParaRPr/>
          </a:p>
          <a:p>
            <a:pPr indent="-514350" lvl="0" marL="514350" rtl="0" algn="l">
              <a:spcBef>
                <a:spcPts val="0"/>
              </a:spcBef>
              <a:spcAft>
                <a:spcPts val="0"/>
              </a:spcAft>
              <a:buClr>
                <a:srgbClr val="0C596D"/>
              </a:buClr>
              <a:buSzPts val="1200"/>
              <a:buFont typeface="Calibri"/>
              <a:buAutoNum type="alphaUcPeriod"/>
            </a:pPr>
            <a:r>
              <a:rPr b="1" lang="en-US">
                <a:solidFill>
                  <a:srgbClr val="0C596D"/>
                </a:solidFill>
              </a:rPr>
              <a:t>Rapid Ventricular Ejection </a:t>
            </a:r>
            <a:endParaRPr/>
          </a:p>
          <a:p>
            <a:pPr indent="-514350" lvl="0" marL="514350" rtl="0" algn="l">
              <a:spcBef>
                <a:spcPts val="0"/>
              </a:spcBef>
              <a:spcAft>
                <a:spcPts val="0"/>
              </a:spcAft>
              <a:buClr>
                <a:srgbClr val="0C596D"/>
              </a:buClr>
              <a:buSzPts val="1200"/>
              <a:buFont typeface="Calibri"/>
              <a:buAutoNum type="alphaUcPeriod"/>
            </a:pPr>
            <a:r>
              <a:rPr b="1" lang="en-US">
                <a:solidFill>
                  <a:srgbClr val="0C596D"/>
                </a:solidFill>
              </a:rPr>
              <a:t>Reduced Ventricular Ejection </a:t>
            </a:r>
            <a:endParaRPr/>
          </a:p>
          <a:p>
            <a:pPr indent="-514350" lvl="0" marL="514350" rtl="0" algn="l">
              <a:spcBef>
                <a:spcPts val="0"/>
              </a:spcBef>
              <a:spcAft>
                <a:spcPts val="0"/>
              </a:spcAft>
              <a:buClr>
                <a:srgbClr val="FF0000"/>
              </a:buClr>
              <a:buSzPts val="1200"/>
              <a:buFont typeface="Calibri"/>
              <a:buAutoNum type="alphaUcPeriod"/>
            </a:pPr>
            <a:r>
              <a:rPr b="1" lang="en-US">
                <a:solidFill>
                  <a:srgbClr val="FF0000"/>
                </a:solidFill>
              </a:rPr>
              <a:t>Isovolumetric</a:t>
            </a:r>
            <a:r>
              <a:rPr b="1" lang="en-US">
                <a:solidFill>
                  <a:srgbClr val="0C596D"/>
                </a:solidFill>
              </a:rPr>
              <a:t> Ventricular Relaxation </a:t>
            </a:r>
            <a:endParaRPr/>
          </a:p>
          <a:p>
            <a:pPr indent="-514350" lvl="0" marL="514350" rtl="0" algn="l">
              <a:spcBef>
                <a:spcPts val="0"/>
              </a:spcBef>
              <a:spcAft>
                <a:spcPts val="0"/>
              </a:spcAft>
              <a:buClr>
                <a:srgbClr val="0C596D"/>
              </a:buClr>
              <a:buSzPts val="1200"/>
              <a:buFont typeface="Calibri"/>
              <a:buAutoNum type="alphaUcPeriod"/>
            </a:pPr>
            <a:r>
              <a:rPr b="1" lang="en-US">
                <a:solidFill>
                  <a:srgbClr val="0C596D"/>
                </a:solidFill>
              </a:rPr>
              <a:t>Rapid Ventricular Filling </a:t>
            </a:r>
            <a:endParaRPr/>
          </a:p>
          <a:p>
            <a:pPr indent="-514350" lvl="0" marL="514350" rtl="0" algn="l">
              <a:spcBef>
                <a:spcPts val="0"/>
              </a:spcBef>
              <a:spcAft>
                <a:spcPts val="0"/>
              </a:spcAft>
              <a:buClr>
                <a:srgbClr val="0C596D"/>
              </a:buClr>
              <a:buSzPts val="1200"/>
              <a:buFont typeface="Calibri"/>
              <a:buAutoNum type="alphaUcPeriod"/>
            </a:pPr>
            <a:r>
              <a:rPr b="1" lang="en-US">
                <a:solidFill>
                  <a:srgbClr val="0C596D"/>
                </a:solidFill>
              </a:rPr>
              <a:t>Reduced Ventricular Filling (Diastasis) </a:t>
            </a:r>
            <a:endParaRPr b="1">
              <a:solidFill>
                <a:srgbClr val="0C596D"/>
              </a:solidFill>
            </a:endParaRPr>
          </a:p>
          <a:p>
            <a:pPr indent="0" lvl="0" marL="0" rtl="0" algn="l">
              <a:spcBef>
                <a:spcPts val="0"/>
              </a:spcBef>
              <a:spcAft>
                <a:spcPts val="0"/>
              </a:spcAft>
              <a:buNone/>
            </a:pPr>
            <a:r>
              <a:t/>
            </a:r>
            <a:endParaRPr/>
          </a:p>
        </p:txBody>
      </p:sp>
      <p:sp>
        <p:nvSpPr>
          <p:cNvPr id="528" name="Google Shape;52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Effect of Heart Rate on Duration of Cardiac Cycle</a:t>
            </a:r>
            <a:r>
              <a:rPr lang="en-US"/>
              <a:t>. When heart rate increases, the duration of each cardiac cycle decreases, including the contraction and relaxation phases. The duration of the action potential and the period of contraction (systole) also decrease, but not by as great a percentage as does the relaxation phase (diastole).</a:t>
            </a:r>
            <a:endParaRPr/>
          </a:p>
          <a:p>
            <a:pPr indent="0" lvl="0" marL="0" rtl="0" algn="l">
              <a:spcBef>
                <a:spcPts val="0"/>
              </a:spcBef>
              <a:spcAft>
                <a:spcPts val="0"/>
              </a:spcAft>
              <a:buNone/>
            </a:pPr>
            <a:r>
              <a:rPr lang="en-US"/>
              <a:t> At a normal heart rate of 72 beats/min, systole comprises about 0.4 of the entire cardiac cycle. At three times the normal heart rate, systole is about 0.65 of the entire cardiac cycle. This means that the heart beating at a very fast rate does not remain relaxed long enough to allow complete filling of the cardiac chambers before the next contraction.</a:t>
            </a:r>
            <a:endParaRPr/>
          </a:p>
        </p:txBody>
      </p:sp>
      <p:sp>
        <p:nvSpPr>
          <p:cNvPr id="553" name="Google Shape;55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6" name="Google Shape;1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200">
                <a:solidFill>
                  <a:schemeClr val="dk1"/>
                </a:solidFill>
                <a:latin typeface="Calibri"/>
                <a:ea typeface="Calibri"/>
                <a:cs typeface="Calibri"/>
                <a:sym typeface="Calibri"/>
              </a:rPr>
              <a:t>During diastole, </a:t>
            </a:r>
            <a:r>
              <a:rPr b="0" i="0" lang="en-US" sz="1200">
                <a:solidFill>
                  <a:schemeClr val="dk1"/>
                </a:solidFill>
                <a:latin typeface="Calibri"/>
                <a:ea typeface="Calibri"/>
                <a:cs typeface="Calibri"/>
                <a:sym typeface="Calibri"/>
              </a:rPr>
              <a:t>normal filling of the ventricles </a:t>
            </a:r>
            <a:r>
              <a:rPr b="1" i="0" lang="en-US" sz="1200">
                <a:solidFill>
                  <a:schemeClr val="dk1"/>
                </a:solidFill>
                <a:latin typeface="Calibri"/>
                <a:ea typeface="Calibri"/>
                <a:cs typeface="Calibri"/>
                <a:sym typeface="Calibri"/>
              </a:rPr>
              <a:t>increases the volume of each ventricle to about 110 to 120 ml</a:t>
            </a:r>
            <a:r>
              <a:rPr b="0" i="0" lang="en-US" sz="1200">
                <a:solidFill>
                  <a:schemeClr val="dk1"/>
                </a:solidFill>
                <a:latin typeface="Calibri"/>
                <a:ea typeface="Calibri"/>
                <a:cs typeface="Calibri"/>
                <a:sym typeface="Calibri"/>
              </a:rPr>
              <a:t>. This volume is called the </a:t>
            </a:r>
            <a:r>
              <a:rPr b="1" i="1" lang="en-US" sz="1200">
                <a:solidFill>
                  <a:schemeClr val="dk1"/>
                </a:solidFill>
                <a:latin typeface="Calibri"/>
                <a:ea typeface="Calibri"/>
                <a:cs typeface="Calibri"/>
                <a:sym typeface="Calibri"/>
              </a:rPr>
              <a:t>end-diastolic volume</a:t>
            </a:r>
            <a:r>
              <a:rPr b="0" i="1"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Then, </a:t>
            </a:r>
            <a:r>
              <a:rPr b="1" i="0" lang="en-US" sz="1200">
                <a:solidFill>
                  <a:schemeClr val="dk1"/>
                </a:solidFill>
                <a:latin typeface="Calibri"/>
                <a:ea typeface="Calibri"/>
                <a:cs typeface="Calibri"/>
                <a:sym typeface="Calibri"/>
              </a:rPr>
              <a:t>as the ventricles empty during systole,</a:t>
            </a:r>
            <a:r>
              <a:rPr b="0" i="0" lang="en-US" sz="1200">
                <a:solidFill>
                  <a:schemeClr val="dk1"/>
                </a:solidFill>
                <a:latin typeface="Calibri"/>
                <a:ea typeface="Calibri"/>
                <a:cs typeface="Calibri"/>
                <a:sym typeface="Calibri"/>
              </a:rPr>
              <a:t> the volume </a:t>
            </a:r>
            <a:r>
              <a:rPr b="1" i="0" lang="en-US" sz="1200">
                <a:solidFill>
                  <a:schemeClr val="dk1"/>
                </a:solidFill>
                <a:latin typeface="Calibri"/>
                <a:ea typeface="Calibri"/>
                <a:cs typeface="Calibri"/>
                <a:sym typeface="Calibri"/>
              </a:rPr>
              <a:t>decreases about 70 ml</a:t>
            </a:r>
            <a:r>
              <a:rPr b="0" i="0" lang="en-US" sz="1200">
                <a:solidFill>
                  <a:schemeClr val="dk1"/>
                </a:solidFill>
                <a:latin typeface="Calibri"/>
                <a:ea typeface="Calibri"/>
                <a:cs typeface="Calibri"/>
                <a:sym typeface="Calibri"/>
              </a:rPr>
              <a:t>, which is called the </a:t>
            </a:r>
            <a:r>
              <a:rPr b="1" i="1" lang="en-US" sz="1200">
                <a:solidFill>
                  <a:schemeClr val="dk1"/>
                </a:solidFill>
                <a:latin typeface="Calibri"/>
                <a:ea typeface="Calibri"/>
                <a:cs typeface="Calibri"/>
                <a:sym typeface="Calibri"/>
              </a:rPr>
              <a:t>stroke volume </a:t>
            </a:r>
            <a:r>
              <a:rPr b="0" i="1" lang="en-US" sz="1200">
                <a:solidFill>
                  <a:schemeClr val="dk1"/>
                </a:solidFill>
                <a:latin typeface="Calibri"/>
                <a:ea typeface="Calibri"/>
                <a:cs typeface="Calibri"/>
                <a:sym typeface="Calibri"/>
              </a:rPr>
              <a:t>output.</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a:t>
            </a:r>
            <a:r>
              <a:rPr b="1" i="0" lang="en-US" sz="1200">
                <a:solidFill>
                  <a:schemeClr val="dk1"/>
                </a:solidFill>
                <a:latin typeface="Calibri"/>
                <a:ea typeface="Calibri"/>
                <a:cs typeface="Calibri"/>
                <a:sym typeface="Calibri"/>
              </a:rPr>
              <a:t>remaining volume in each ventricle, about 40 to 50 ml, is called the </a:t>
            </a:r>
            <a:r>
              <a:rPr b="1" i="1" lang="en-US" sz="1200">
                <a:solidFill>
                  <a:schemeClr val="dk1"/>
                </a:solidFill>
                <a:latin typeface="Calibri"/>
                <a:ea typeface="Calibri"/>
                <a:cs typeface="Calibri"/>
                <a:sym typeface="Calibri"/>
              </a:rPr>
              <a:t>end-systolic volume</a:t>
            </a:r>
            <a:r>
              <a:rPr b="0" i="1"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fraction of the end-diastolic volume that is ejected is called the </a:t>
            </a:r>
            <a:r>
              <a:rPr b="0" i="1" lang="en-US" sz="1200">
                <a:solidFill>
                  <a:schemeClr val="dk1"/>
                </a:solidFill>
                <a:latin typeface="Calibri"/>
                <a:ea typeface="Calibri"/>
                <a:cs typeface="Calibri"/>
                <a:sym typeface="Calibri"/>
              </a:rPr>
              <a:t>ejection fraction</a:t>
            </a:r>
            <a:r>
              <a:rPr b="0" i="0" lang="en-US" sz="1200">
                <a:solidFill>
                  <a:schemeClr val="dk1"/>
                </a:solidFill>
                <a:latin typeface="Calibri"/>
                <a:ea typeface="Calibri"/>
                <a:cs typeface="Calibri"/>
                <a:sym typeface="Calibri"/>
              </a:rPr>
              <a:t>—usually equal to about 60 percent.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When the heart contracts strongly, the end-systolic volume can be decreased to as little as 10 to 20 ml. Conversely, when large amounts of blood flow into the ventricles during diastole, the ventricular end-diastolic volumes can become as great as 150 to 180 ml in the healthy heart. By both increasing the end-diastolic volume and decreasing the end-systolic volume, the stroke volume output can be increased to more than double normal.</a:t>
            </a:r>
            <a:endParaRPr/>
          </a:p>
          <a:p>
            <a:pPr indent="0" lvl="0" marL="0" rtl="0" algn="l">
              <a:spcBef>
                <a:spcPts val="0"/>
              </a:spcBef>
              <a:spcAft>
                <a:spcPts val="0"/>
              </a:spcAft>
              <a:buNone/>
            </a:pPr>
            <a:r>
              <a:t/>
            </a:r>
            <a:endParaRPr/>
          </a:p>
        </p:txBody>
      </p:sp>
      <p:sp>
        <p:nvSpPr>
          <p:cNvPr id="574" name="Google Shape;57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Cardiac output = Volume ejected per minute (mL/min)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Stroke volume = Volume ejected in one beat (mL)</a:t>
            </a:r>
            <a:endParaRPr/>
          </a:p>
        </p:txBody>
      </p:sp>
      <p:sp>
        <p:nvSpPr>
          <p:cNvPr id="585" name="Google Shape;58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Cardiac output = Volume ejected per minute (mL/min)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Stroke volume = Volume ejected on one beat (mL)</a:t>
            </a:r>
            <a:endParaRPr/>
          </a:p>
        </p:txBody>
      </p:sp>
      <p:sp>
        <p:nvSpPr>
          <p:cNvPr id="596" name="Google Shape;59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101600" lvl="0" marL="0" rtl="0" algn="l">
              <a:lnSpc>
                <a:spcPct val="90000"/>
              </a:lnSpc>
              <a:spcBef>
                <a:spcPts val="0"/>
              </a:spcBef>
              <a:spcAft>
                <a:spcPts val="0"/>
              </a:spcAft>
              <a:buClr>
                <a:srgbClr val="FF0000"/>
              </a:buClr>
              <a:buSzPts val="1600"/>
              <a:buFont typeface="Arial"/>
              <a:buChar char="•"/>
            </a:pPr>
            <a:r>
              <a:rPr i="1" lang="en-US" sz="1600">
                <a:solidFill>
                  <a:srgbClr val="FF0000"/>
                </a:solidFill>
              </a:rPr>
              <a:t>a</a:t>
            </a:r>
            <a:r>
              <a:rPr i="1" lang="en-US">
                <a:solidFill>
                  <a:srgbClr val="FF0000"/>
                </a:solidFill>
              </a:rPr>
              <a:t>:</a:t>
            </a:r>
            <a:r>
              <a:rPr lang="en-US">
                <a:solidFill>
                  <a:srgbClr val="FF0000"/>
                </a:solidFill>
              </a:rPr>
              <a:t> </a:t>
            </a:r>
            <a:r>
              <a:rPr i="1" lang="en-US">
                <a:solidFill>
                  <a:srgbClr val="FF0000"/>
                </a:solidFill>
              </a:rPr>
              <a:t>atrial contraction </a:t>
            </a:r>
            <a:r>
              <a:rPr lang="en-US"/>
              <a:t>( </a:t>
            </a:r>
            <a:r>
              <a:rPr i="1" lang="en-US"/>
              <a:t>right</a:t>
            </a:r>
            <a:r>
              <a:rPr lang="en-US"/>
              <a:t> atrial pressure increases 4-6 mm Hg during atrial contraction, and  </a:t>
            </a:r>
            <a:r>
              <a:rPr i="1" lang="en-US"/>
              <a:t>left</a:t>
            </a:r>
            <a:r>
              <a:rPr lang="en-US"/>
              <a:t> atrial pressure increases 7-8 mm Hg.</a:t>
            </a:r>
            <a:endParaRPr/>
          </a:p>
          <a:p>
            <a:pPr indent="0" lvl="0" marL="0" rtl="0" algn="l">
              <a:lnSpc>
                <a:spcPct val="90000"/>
              </a:lnSpc>
              <a:spcBef>
                <a:spcPts val="0"/>
              </a:spcBef>
              <a:spcAft>
                <a:spcPts val="0"/>
              </a:spcAft>
              <a:buNone/>
            </a:pPr>
            <a:r>
              <a:rPr b="1" i="1" lang="en-US" sz="1600">
                <a:solidFill>
                  <a:srgbClr val="FF0000"/>
                </a:solidFill>
              </a:rPr>
              <a:t>c</a:t>
            </a:r>
            <a:r>
              <a:rPr i="1" lang="en-US"/>
              <a:t> : </a:t>
            </a:r>
            <a:r>
              <a:rPr i="1" lang="en-US">
                <a:solidFill>
                  <a:srgbClr val="FF0000"/>
                </a:solidFill>
              </a:rPr>
              <a:t>at beginning of ventricular contraction</a:t>
            </a:r>
            <a:r>
              <a:rPr i="1" lang="en-US"/>
              <a:t>, </a:t>
            </a:r>
            <a:r>
              <a:rPr lang="en-US"/>
              <a:t>bulging of the A-V valves backward toward the atria because of increasing pressure in the ventricles.</a:t>
            </a:r>
            <a:endParaRPr/>
          </a:p>
          <a:p>
            <a:pPr indent="-76200" lvl="0" marL="0" marR="0" rtl="0" algn="l">
              <a:lnSpc>
                <a:spcPct val="90000"/>
              </a:lnSpc>
              <a:spcBef>
                <a:spcPts val="0"/>
              </a:spcBef>
              <a:spcAft>
                <a:spcPts val="0"/>
              </a:spcAft>
              <a:buClr>
                <a:srgbClr val="FF0000"/>
              </a:buClr>
              <a:buSzPts val="1200"/>
              <a:buFont typeface="Arial"/>
              <a:buChar char="•"/>
            </a:pPr>
            <a:r>
              <a:rPr lang="en-US">
                <a:solidFill>
                  <a:srgbClr val="FF0000"/>
                </a:solidFill>
              </a:rPr>
              <a:t>V: end of ventricular contraction</a:t>
            </a:r>
            <a:r>
              <a:rPr lang="en-US"/>
              <a:t>; Results from flow of blood into atria from veins while A-V valves are closed.</a:t>
            </a:r>
            <a:endParaRPr/>
          </a:p>
          <a:p>
            <a:pPr indent="0" lvl="0" marL="0" rtl="0" algn="l">
              <a:lnSpc>
                <a:spcPct val="90000"/>
              </a:lnSpc>
              <a:spcBef>
                <a:spcPts val="0"/>
              </a:spcBef>
              <a:spcAft>
                <a:spcPts val="0"/>
              </a:spcAft>
              <a:buClr>
                <a:schemeClr val="dk1"/>
              </a:buClr>
              <a:buSzPts val="1200"/>
              <a:buFont typeface="Arial"/>
              <a:buNone/>
            </a:pPr>
            <a:r>
              <a:t/>
            </a:r>
            <a:endParaRPr/>
          </a:p>
          <a:p>
            <a:pPr indent="0" lvl="0" marL="0" rtl="0" algn="l">
              <a:lnSpc>
                <a:spcPct val="90000"/>
              </a:lnSpc>
              <a:spcBef>
                <a:spcPts val="0"/>
              </a:spcBef>
              <a:spcAft>
                <a:spcPts val="0"/>
              </a:spcAft>
              <a:buNone/>
            </a:pPr>
            <a:r>
              <a:rPr lang="en-US"/>
              <a:t>Pressure Changes in the Atria—a, c, and v Waves. In the atrial pressure curve of Figure 9-6, three minor pressure elevations, called the a, c, and v atrial pressure waves, are noted. The a wave is caused by atrial contraction. Ordinarily, the right atrial pressure increases 4 to 6 mm Hg during atrial contraction, and the left atrial pressure increases about 7 to 8 mm Hg. The c wave occurs when the ventricles begin to contract; it is caused partly by slight backflow of blood into the atria at the onset of ventricular contraction but mainly by bulging of the A-V valves backward toward the atria because of increasing pressure in the ventricles. The v wave occurs toward the end of ventricular contraction; it results from slow flow of blood into the atria from the veins while the A-V valves are closed during ventricular contraction. Then, when ventricular contraction is over, the A-V valves open, allowing this stored atrial blood to flow rapidly into the ventricles and causing the v wave to disappear.</a:t>
            </a:r>
            <a:endParaRPr/>
          </a:p>
        </p:txBody>
      </p:sp>
      <p:sp>
        <p:nvSpPr>
          <p:cNvPr id="608" name="Google Shape;60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When the left ventricle contracts, the ventricular pressure increases rapidly until the aortic valve opens. Then, after the valve opens, the pressure in the ventricle rises much less rapidly, because blood immediately flows out of the ventricle into the aorta and then into the systemic distribution arteries.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entry of blood into the arteries causes the walls of these arteries to stretch and the pressure to increase to about 120 mm Hg.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Next, at the end of systole, after the left ventricle stops ejecting blood and the aortic valve closes, the elastic walls of the arteries maintain a high pressure in the arteries, even during diastole.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 so-called </a:t>
            </a:r>
            <a:r>
              <a:rPr b="0" i="1" lang="en-US" sz="1200">
                <a:solidFill>
                  <a:schemeClr val="dk1"/>
                </a:solidFill>
                <a:latin typeface="Calibri"/>
                <a:ea typeface="Calibri"/>
                <a:cs typeface="Calibri"/>
                <a:sym typeface="Calibri"/>
              </a:rPr>
              <a:t>incisura- </a:t>
            </a:r>
            <a:r>
              <a:rPr b="0" i="0" lang="en-US" sz="1200">
                <a:solidFill>
                  <a:schemeClr val="dk1"/>
                </a:solidFill>
                <a:latin typeface="Calibri"/>
                <a:ea typeface="Calibri"/>
                <a:cs typeface="Calibri"/>
                <a:sym typeface="Calibri"/>
              </a:rPr>
              <a:t>a downward notch in the curve recording aortic blood pressure that occurs between systole and diastole and is caused by backflow of blood for a short time before the aortic valve closes.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After the aortic valve has closed, the pressure in the aorta decreases slowly throughout diastole because the blood stored in the distended elastic arteries flows continually through the peripheral vessels back to the veins. Before the ventricle contracts again, the aortic pressure usually has fallen to about 80 mm Hg (diastolic pressure), which is two thirds the maximal pressure of 120 mm Hg (systolic pressure) that occurs in the aorta during ventricular contraction.</a:t>
            </a:r>
            <a:endParaRPr/>
          </a:p>
        </p:txBody>
      </p:sp>
      <p:sp>
        <p:nvSpPr>
          <p:cNvPr id="624" name="Google Shape;62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a:solidFill>
                  <a:srgbClr val="FF0000"/>
                </a:solidFill>
                <a:latin typeface="Calibri"/>
                <a:ea typeface="Calibri"/>
                <a:cs typeface="Calibri"/>
                <a:sym typeface="Calibri"/>
              </a:rPr>
              <a:t>Phase I: </a:t>
            </a:r>
            <a:r>
              <a:rPr b="1" i="1" lang="en-US" sz="1200">
                <a:solidFill>
                  <a:srgbClr val="FF0000"/>
                </a:solidFill>
                <a:latin typeface="Calibri"/>
                <a:ea typeface="Calibri"/>
                <a:cs typeface="Calibri"/>
                <a:sym typeface="Calibri"/>
              </a:rPr>
              <a:t>Period of filling.</a:t>
            </a:r>
            <a:r>
              <a:rPr b="0" i="0" lang="en-US" sz="1200">
                <a:solidFill>
                  <a:srgbClr val="FF0000"/>
                </a:solidFill>
                <a:latin typeface="Calibri"/>
                <a:ea typeface="Calibri"/>
                <a:cs typeface="Calibri"/>
                <a:sym typeface="Calibri"/>
              </a:rPr>
              <a:t> </a:t>
            </a:r>
            <a:r>
              <a:rPr b="0" i="0" lang="en-US" sz="1200">
                <a:solidFill>
                  <a:schemeClr val="dk1"/>
                </a:solidFill>
                <a:latin typeface="Calibri"/>
                <a:ea typeface="Calibri"/>
                <a:cs typeface="Calibri"/>
                <a:sym typeface="Calibri"/>
              </a:rPr>
              <a:t>This phase in the volume-pressure diagram begins at a LVV of 50 ml and a diastolic pressure of 2 to 3 mm Hg. The amount of blood that remains in LV after the previous heartbeat, 50 ml, is called  </a:t>
            </a:r>
            <a:r>
              <a:rPr b="0" i="1" lang="en-US" sz="1200">
                <a:solidFill>
                  <a:srgbClr val="FF0000"/>
                </a:solidFill>
                <a:latin typeface="Calibri"/>
                <a:ea typeface="Calibri"/>
                <a:cs typeface="Calibri"/>
                <a:sym typeface="Calibri"/>
              </a:rPr>
              <a:t>ESV</a:t>
            </a:r>
            <a:r>
              <a:rPr b="0" i="1"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As venous blood flows into LV from the LA, the ventricular volume increases to 120 ml, called  </a:t>
            </a:r>
            <a:r>
              <a:rPr b="0" i="1" lang="en-US" sz="1200">
                <a:solidFill>
                  <a:schemeClr val="dk1"/>
                </a:solidFill>
                <a:latin typeface="Calibri"/>
                <a:ea typeface="Calibri"/>
                <a:cs typeface="Calibri"/>
                <a:sym typeface="Calibri"/>
              </a:rPr>
              <a:t>EDV ,</a:t>
            </a:r>
            <a:r>
              <a:rPr b="0" i="0" lang="en-US" sz="1200">
                <a:solidFill>
                  <a:schemeClr val="dk1"/>
                </a:solidFill>
                <a:latin typeface="Calibri"/>
                <a:ea typeface="Calibri"/>
                <a:cs typeface="Calibri"/>
                <a:sym typeface="Calibri"/>
              </a:rPr>
              <a:t> an increase of 70 ml. Therefore, the volume-pressure diagram during phase I extends along the line point A to point B, with the volume increasing to 120 ml and diastolic pressure rising to about 5 to 7 mm Hg.</a:t>
            </a:r>
            <a:endParaRPr/>
          </a:p>
          <a:p>
            <a:pPr indent="0" lvl="0" marL="0" rtl="0" algn="l">
              <a:spcBef>
                <a:spcPts val="0"/>
              </a:spcBef>
              <a:spcAft>
                <a:spcPts val="0"/>
              </a:spcAft>
              <a:buNone/>
            </a:pPr>
            <a:r>
              <a:t/>
            </a:r>
            <a:endParaRPr b="1" i="0" sz="1200">
              <a:solidFill>
                <a:srgbClr val="FF0000"/>
              </a:solidFill>
              <a:latin typeface="Calibri"/>
              <a:ea typeface="Calibri"/>
              <a:cs typeface="Calibri"/>
              <a:sym typeface="Calibri"/>
            </a:endParaRPr>
          </a:p>
          <a:p>
            <a:pPr indent="0" lvl="0" marL="0" rtl="0" algn="l">
              <a:spcBef>
                <a:spcPts val="0"/>
              </a:spcBef>
              <a:spcAft>
                <a:spcPts val="0"/>
              </a:spcAft>
              <a:buNone/>
            </a:pPr>
            <a:r>
              <a:rPr b="1" i="0" lang="en-US" sz="1200">
                <a:solidFill>
                  <a:srgbClr val="FF0000"/>
                </a:solidFill>
                <a:latin typeface="Calibri"/>
                <a:ea typeface="Calibri"/>
                <a:cs typeface="Calibri"/>
                <a:sym typeface="Calibri"/>
              </a:rPr>
              <a:t>Phase II: </a:t>
            </a:r>
            <a:r>
              <a:rPr b="1" i="1" lang="en-US" sz="1200">
                <a:solidFill>
                  <a:srgbClr val="FF0000"/>
                </a:solidFill>
                <a:latin typeface="Calibri"/>
                <a:ea typeface="Calibri"/>
                <a:cs typeface="Calibri"/>
                <a:sym typeface="Calibri"/>
              </a:rPr>
              <a:t>Period of isovolumic contraction</a:t>
            </a:r>
            <a:r>
              <a:rPr b="0" i="1"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During isovolumic contraction, the </a:t>
            </a:r>
            <a:r>
              <a:rPr b="1" i="0" lang="en-US" sz="1200">
                <a:solidFill>
                  <a:schemeClr val="dk1"/>
                </a:solidFill>
                <a:latin typeface="Calibri"/>
                <a:ea typeface="Calibri"/>
                <a:cs typeface="Calibri"/>
                <a:sym typeface="Calibri"/>
              </a:rPr>
              <a:t>volume of LV does not change because </a:t>
            </a:r>
            <a:r>
              <a:rPr b="1" i="1" lang="en-US" sz="1200">
                <a:solidFill>
                  <a:schemeClr val="dk1"/>
                </a:solidFill>
                <a:latin typeface="Calibri"/>
                <a:ea typeface="Calibri"/>
                <a:cs typeface="Calibri"/>
                <a:sym typeface="Calibri"/>
              </a:rPr>
              <a:t>all valves are closed</a:t>
            </a:r>
            <a:r>
              <a:rPr b="1"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However, LVP  increases to equal pressure in the aorta, at a pressure value of about 80 mm Hg, as depicted by point C.</a:t>
            </a:r>
            <a:endParaRPr/>
          </a:p>
          <a:p>
            <a:pPr indent="0" lvl="0" marL="0" rtl="0" algn="l">
              <a:spcBef>
                <a:spcPts val="0"/>
              </a:spcBef>
              <a:spcAft>
                <a:spcPts val="0"/>
              </a:spcAft>
              <a:buNone/>
            </a:pPr>
            <a:r>
              <a:t/>
            </a:r>
            <a:endParaRPr b="1" i="0" sz="1200">
              <a:solidFill>
                <a:srgbClr val="FF0000"/>
              </a:solidFill>
              <a:latin typeface="Calibri"/>
              <a:ea typeface="Calibri"/>
              <a:cs typeface="Calibri"/>
              <a:sym typeface="Calibri"/>
            </a:endParaRPr>
          </a:p>
          <a:p>
            <a:pPr indent="0" lvl="0" marL="0" rtl="0" algn="l">
              <a:spcBef>
                <a:spcPts val="0"/>
              </a:spcBef>
              <a:spcAft>
                <a:spcPts val="0"/>
              </a:spcAft>
              <a:buNone/>
            </a:pPr>
            <a:r>
              <a:rPr b="1" i="0" lang="en-US" sz="1200">
                <a:solidFill>
                  <a:srgbClr val="FF0000"/>
                </a:solidFill>
                <a:latin typeface="Calibri"/>
                <a:ea typeface="Calibri"/>
                <a:cs typeface="Calibri"/>
                <a:sym typeface="Calibri"/>
              </a:rPr>
              <a:t>Phase III: </a:t>
            </a:r>
            <a:r>
              <a:rPr b="1" i="1" lang="en-US" sz="1200">
                <a:solidFill>
                  <a:srgbClr val="FF0000"/>
                </a:solidFill>
                <a:latin typeface="Calibri"/>
                <a:ea typeface="Calibri"/>
                <a:cs typeface="Calibri"/>
                <a:sym typeface="Calibri"/>
              </a:rPr>
              <a:t>Period of ejection</a:t>
            </a:r>
            <a:r>
              <a:rPr b="0" i="1" lang="en-US" sz="1200">
                <a:solidFill>
                  <a:srgbClr val="FF0000"/>
                </a:solidFill>
                <a:latin typeface="Calibri"/>
                <a:ea typeface="Calibri"/>
                <a:cs typeface="Calibri"/>
                <a:sym typeface="Calibri"/>
              </a:rPr>
              <a:t>.</a:t>
            </a:r>
            <a:r>
              <a:rPr b="0" i="0" lang="en-US" sz="1200">
                <a:solidFill>
                  <a:schemeClr val="dk1"/>
                </a:solidFill>
                <a:latin typeface="Calibri"/>
                <a:ea typeface="Calibri"/>
                <a:cs typeface="Calibri"/>
                <a:sym typeface="Calibri"/>
              </a:rPr>
              <a:t> During ejection, systolic pressure rises even higher because of still more contraction of LV. At the same time, LVV decreases because the aortic valve has now opened and blood flows out of the ventricle into the aorta. Therefore, the curve labeled “III,” or “period of ejection,” traces the changes in volume and systolic pressure during this period of ejection.</a:t>
            </a:r>
            <a:endParaRPr/>
          </a:p>
          <a:p>
            <a:pPr indent="0" lvl="0" marL="0" rtl="0" algn="l">
              <a:spcBef>
                <a:spcPts val="0"/>
              </a:spcBef>
              <a:spcAft>
                <a:spcPts val="0"/>
              </a:spcAft>
              <a:buNone/>
            </a:pPr>
            <a:r>
              <a:t/>
            </a:r>
            <a:endParaRPr b="1" i="0" sz="1200">
              <a:solidFill>
                <a:srgbClr val="FF0000"/>
              </a:solidFill>
              <a:latin typeface="Calibri"/>
              <a:ea typeface="Calibri"/>
              <a:cs typeface="Calibri"/>
              <a:sym typeface="Calibri"/>
            </a:endParaRPr>
          </a:p>
          <a:p>
            <a:pPr indent="0" lvl="0" marL="0" rtl="0" algn="l">
              <a:spcBef>
                <a:spcPts val="0"/>
              </a:spcBef>
              <a:spcAft>
                <a:spcPts val="0"/>
              </a:spcAft>
              <a:buNone/>
            </a:pPr>
            <a:r>
              <a:rPr b="1" i="0" lang="en-US" sz="1200">
                <a:solidFill>
                  <a:srgbClr val="FF0000"/>
                </a:solidFill>
                <a:latin typeface="Calibri"/>
                <a:ea typeface="Calibri"/>
                <a:cs typeface="Calibri"/>
                <a:sym typeface="Calibri"/>
              </a:rPr>
              <a:t>Phase IV: </a:t>
            </a:r>
            <a:r>
              <a:rPr b="1" i="1" lang="en-US" sz="1200">
                <a:solidFill>
                  <a:srgbClr val="FF0000"/>
                </a:solidFill>
                <a:latin typeface="Calibri"/>
                <a:ea typeface="Calibri"/>
                <a:cs typeface="Calibri"/>
                <a:sym typeface="Calibri"/>
              </a:rPr>
              <a:t>Period of isovolumic relaxation</a:t>
            </a:r>
            <a:r>
              <a:rPr b="1" i="1"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At the end of the period of ejection (point D), the aortic valve closes, and LVP falls back to the diastolic pressure level. The line labeled “IV” traces this decrease in intraventricular pressure without any change in volume. Thus, the ventricle returns to its starting point, with about 50 ml of blood left in the ventricle and at an atrial pressure of 2 to 3 mm Hg.</a:t>
            </a:r>
            <a:endParaRPr b="0" i="0" sz="1200">
              <a:solidFill>
                <a:schemeClr val="dk1"/>
              </a:solidFill>
              <a:latin typeface="Calibri"/>
              <a:ea typeface="Calibri"/>
              <a:cs typeface="Calibri"/>
              <a:sym typeface="Calibri"/>
            </a:endParaRPr>
          </a:p>
        </p:txBody>
      </p:sp>
      <p:sp>
        <p:nvSpPr>
          <p:cNvPr id="641" name="Google Shape;64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Concepts of Preload and Afterload.</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assessing the contractile properties of muscle, it is important to specify the degree of tension on the muscle when it begins to contract, which is called the preload, and to specify the load against which the muscle exerts its contractile force, which is called the afterload. For cardiac contraction, the preload is usually considered to be the end-diastolic pressure when the ventricle has become filled. The afterload of the ventricle is the pressure in the aorta leading from the ventricle. In Figure 9-8, this corresponds to the systolic pressure described by the phase III curve of the volume-pressure diagram. (Sometimes the afterload is loosely considered to be the resistance in the circulation rather than the pressure.) The importance of the concepts of preload and afterload is that in many abnormal functional states of the heart or circulation, the pressure during filling of the ventricle (the preload), the arterial pressure against which the ventricle must contract (the afterload), or both are severely altered from normal</a:t>
            </a:r>
            <a:endParaRPr/>
          </a:p>
        </p:txBody>
      </p:sp>
      <p:sp>
        <p:nvSpPr>
          <p:cNvPr id="657" name="Google Shape;65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Function of the Valves</a:t>
            </a:r>
            <a:endParaRPr/>
          </a:p>
          <a:p>
            <a:pPr indent="-457200" lvl="0" marL="457200" rtl="0" algn="l">
              <a:spcBef>
                <a:spcPts val="0"/>
              </a:spcBef>
              <a:spcAft>
                <a:spcPts val="0"/>
              </a:spcAft>
              <a:buClr>
                <a:schemeClr val="dk1"/>
              </a:buClr>
              <a:buSzPts val="1200"/>
              <a:buFont typeface="Arial"/>
              <a:buChar char="•"/>
            </a:pPr>
            <a:r>
              <a:rPr lang="en-US"/>
              <a:t> </a:t>
            </a:r>
            <a:r>
              <a:rPr i="1" lang="en-US"/>
              <a:t>A-V valves </a:t>
            </a:r>
            <a:r>
              <a:rPr lang="en-US"/>
              <a:t>(</a:t>
            </a:r>
            <a:r>
              <a:rPr i="1" lang="en-US">
                <a:solidFill>
                  <a:srgbClr val="ADADAD"/>
                </a:solidFill>
              </a:rPr>
              <a:t>tricuspid </a:t>
            </a:r>
            <a:r>
              <a:rPr lang="en-US">
                <a:solidFill>
                  <a:srgbClr val="ADADAD"/>
                </a:solidFill>
              </a:rPr>
              <a:t>and </a:t>
            </a:r>
            <a:r>
              <a:rPr i="1" lang="en-US">
                <a:solidFill>
                  <a:srgbClr val="ADADAD"/>
                </a:solidFill>
              </a:rPr>
              <a:t>mitral</a:t>
            </a:r>
            <a:r>
              <a:rPr lang="en-US"/>
              <a:t>) prevent backflow of blood from ventricles to atria </a:t>
            </a:r>
            <a:r>
              <a:rPr lang="en-US">
                <a:solidFill>
                  <a:srgbClr val="FF0000"/>
                </a:solidFill>
              </a:rPr>
              <a:t>during systole</a:t>
            </a:r>
            <a:endParaRPr/>
          </a:p>
          <a:p>
            <a:pPr indent="-457200" lvl="0" marL="457200" rtl="0" algn="l">
              <a:spcBef>
                <a:spcPts val="0"/>
              </a:spcBef>
              <a:spcAft>
                <a:spcPts val="0"/>
              </a:spcAft>
              <a:buClr>
                <a:schemeClr val="dk1"/>
              </a:buClr>
              <a:buSzPts val="1200"/>
              <a:buFont typeface="Arial"/>
              <a:buChar char="•"/>
            </a:pPr>
            <a:r>
              <a:rPr i="1" lang="en-US"/>
              <a:t>Semilunar valves </a:t>
            </a:r>
            <a:r>
              <a:rPr lang="en-US"/>
              <a:t>(</a:t>
            </a:r>
            <a:r>
              <a:rPr i="1" lang="en-US">
                <a:solidFill>
                  <a:srgbClr val="ADADAD"/>
                </a:solidFill>
              </a:rPr>
              <a:t>aortic </a:t>
            </a:r>
            <a:r>
              <a:rPr lang="en-US">
                <a:solidFill>
                  <a:srgbClr val="ADADAD"/>
                </a:solidFill>
              </a:rPr>
              <a:t>and </a:t>
            </a:r>
            <a:r>
              <a:rPr i="1" lang="en-US">
                <a:solidFill>
                  <a:srgbClr val="ADADAD"/>
                </a:solidFill>
              </a:rPr>
              <a:t>pulmonary artery</a:t>
            </a:r>
            <a:r>
              <a:rPr lang="en-US"/>
              <a:t>) prevent backflow from aorta and pulmonary arteries into ventricles </a:t>
            </a:r>
            <a:r>
              <a:rPr lang="en-US">
                <a:solidFill>
                  <a:srgbClr val="FF0000"/>
                </a:solidFill>
              </a:rPr>
              <a:t>during diastole</a:t>
            </a:r>
            <a:r>
              <a:rPr lang="en-US"/>
              <a:t>.</a:t>
            </a:r>
            <a:endParaRPr/>
          </a:p>
          <a:p>
            <a:pPr indent="-457200" lvl="0" marL="457200" rtl="0" algn="l">
              <a:spcBef>
                <a:spcPts val="0"/>
              </a:spcBef>
              <a:spcAft>
                <a:spcPts val="0"/>
              </a:spcAft>
              <a:buClr>
                <a:schemeClr val="dk1"/>
              </a:buClr>
              <a:buSzPts val="1200"/>
              <a:buFont typeface="Arial"/>
              <a:buChar char="•"/>
            </a:pPr>
            <a:r>
              <a:rPr lang="en-US"/>
              <a:t>These valves, close and open </a:t>
            </a:r>
            <a:r>
              <a:rPr i="1" lang="en-US"/>
              <a:t>passively (</a:t>
            </a:r>
            <a:r>
              <a:rPr lang="en-US"/>
              <a:t>pressure gradients)</a:t>
            </a:r>
            <a:endParaRPr/>
          </a:p>
          <a:p>
            <a:pPr indent="0" lvl="0" marL="0" rtl="0" algn="l">
              <a:spcBef>
                <a:spcPts val="0"/>
              </a:spcBef>
              <a:spcAft>
                <a:spcPts val="0"/>
              </a:spcAft>
              <a:buNone/>
            </a:pPr>
            <a:r>
              <a:t/>
            </a:r>
            <a:endParaRPr/>
          </a:p>
        </p:txBody>
      </p:sp>
      <p:sp>
        <p:nvSpPr>
          <p:cNvPr id="678" name="Google Shape;67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Listening with a stethoscope to a normal heart, one hears a sound usually described as “lub, dub, lub, dub.” The “lub” is associated with closure of the atrioventricular (A-V)  valves at the beginning of systole, and the “dub” is associated with closure of the semilunar (aortic and pulmonary)</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valves at the end of systole. The “lub” sound is called the </a:t>
            </a:r>
            <a:r>
              <a:rPr b="0" i="1" lang="en-US" sz="1200" u="none" strike="noStrike">
                <a:solidFill>
                  <a:schemeClr val="dk1"/>
                </a:solidFill>
                <a:latin typeface="Calibri"/>
                <a:ea typeface="Calibri"/>
                <a:cs typeface="Calibri"/>
                <a:sym typeface="Calibri"/>
              </a:rPr>
              <a:t>first heart sound, </a:t>
            </a:r>
            <a:r>
              <a:rPr b="0" i="0" lang="en-US" sz="1200" u="none" strike="noStrike">
                <a:solidFill>
                  <a:schemeClr val="dk1"/>
                </a:solidFill>
                <a:latin typeface="Calibri"/>
                <a:ea typeface="Calibri"/>
                <a:cs typeface="Calibri"/>
                <a:sym typeface="Calibri"/>
              </a:rPr>
              <a:t>and the “dub” is called the </a:t>
            </a:r>
            <a:r>
              <a:rPr b="0" i="1" lang="en-US" sz="1200" u="none" strike="noStrike">
                <a:solidFill>
                  <a:schemeClr val="dk1"/>
                </a:solidFill>
                <a:latin typeface="Calibri"/>
                <a:ea typeface="Calibri"/>
                <a:cs typeface="Calibri"/>
                <a:sym typeface="Calibri"/>
              </a:rPr>
              <a:t>second heart sound, </a:t>
            </a:r>
            <a:r>
              <a:rPr b="0" i="0" lang="en-US" sz="1200" u="none" strike="noStrike">
                <a:solidFill>
                  <a:schemeClr val="dk1"/>
                </a:solidFill>
                <a:latin typeface="Calibri"/>
                <a:ea typeface="Calibri"/>
                <a:cs typeface="Calibri"/>
                <a:sym typeface="Calibri"/>
              </a:rPr>
              <a:t>because the normal pumping cycle of the heart is considered to start when the A-V valves close at the onset of ventricular systole.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Some of the common mechanisms </a:t>
            </a:r>
            <a:r>
              <a:rPr lang="en-US"/>
              <a:t>by which heart sounds are generated include (1) opening or closure of the heart valves, (2) flow of blood through the valve orifice, (3) flow of blood into the ventricular chambers, and (4) rubbing of cardiac surfaces.</a:t>
            </a:r>
            <a:endParaRPr/>
          </a:p>
        </p:txBody>
      </p:sp>
      <p:sp>
        <p:nvSpPr>
          <p:cNvPr id="690" name="Google Shape;69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When listening to the heart with a stethoscope, one does not hear the opening of the valves because this is a relatively slow process that normally makes no noise. However, when the valves close, the vanes of the valves and the surrounding fluids vibrate under the influence of sudden pressure changes, giving off sound that travels in all directions through the chest.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When the ventricles contract, one first hears a sound caused by closure of the A-V valves. The vibration is low in pitch and relatively long-lasting and is known as the </a:t>
            </a:r>
            <a:r>
              <a:rPr b="0" i="1" lang="en-US" sz="1200">
                <a:solidFill>
                  <a:schemeClr val="dk1"/>
                </a:solidFill>
                <a:latin typeface="Calibri"/>
                <a:ea typeface="Calibri"/>
                <a:cs typeface="Calibri"/>
                <a:sym typeface="Calibri"/>
              </a:rPr>
              <a:t>first heart sound.</a:t>
            </a:r>
            <a:r>
              <a:rPr b="0" i="0" lang="en-US" sz="1200">
                <a:solidFill>
                  <a:schemeClr val="dk1"/>
                </a:solidFill>
                <a:latin typeface="Calibri"/>
                <a:ea typeface="Calibri"/>
                <a:cs typeface="Calibri"/>
                <a:sym typeface="Calibri"/>
              </a:rPr>
              <a:t> When the aortic and pulmonary valves close at the end of systole, one hears a rapid snap because these valves close rapidly, and the surroundings vibrate for a short period. This sound is called the </a:t>
            </a:r>
            <a:r>
              <a:rPr b="0" i="1" lang="en-US" sz="1200">
                <a:solidFill>
                  <a:schemeClr val="dk1"/>
                </a:solidFill>
                <a:latin typeface="Calibri"/>
                <a:ea typeface="Calibri"/>
                <a:cs typeface="Calibri"/>
                <a:sym typeface="Calibri"/>
              </a:rPr>
              <a:t>second heart sound.</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02" name="Google Shape;70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S</a:t>
            </a:r>
            <a:r>
              <a:rPr b="0" baseline="-25000" i="0" lang="en-US" sz="1200">
                <a:solidFill>
                  <a:schemeClr val="dk1"/>
                </a:solidFill>
                <a:latin typeface="Calibri"/>
                <a:ea typeface="Calibri"/>
                <a:cs typeface="Calibri"/>
                <a:sym typeface="Calibri"/>
              </a:rPr>
              <a:t>3</a:t>
            </a:r>
            <a:r>
              <a:rPr b="0" i="0" lang="en-US" sz="1200">
                <a:solidFill>
                  <a:schemeClr val="dk1"/>
                </a:solidFill>
                <a:latin typeface="Calibri"/>
                <a:ea typeface="Calibri"/>
                <a:cs typeface="Calibri"/>
                <a:sym typeface="Calibri"/>
              </a:rPr>
              <a:t> occurs when rapidly rushing blood flow from the atria is suddenly decelerated by the ventricle when it reaches its elastic limit.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exact mechanism of S</a:t>
            </a:r>
            <a:r>
              <a:rPr b="0" baseline="-25000" i="0" lang="en-US" sz="1200">
                <a:solidFill>
                  <a:schemeClr val="dk1"/>
                </a:solidFill>
                <a:latin typeface="Calibri"/>
                <a:ea typeface="Calibri"/>
                <a:cs typeface="Calibri"/>
                <a:sym typeface="Calibri"/>
              </a:rPr>
              <a:t>4</a:t>
            </a:r>
            <a:r>
              <a:rPr b="0" i="0" lang="en-US" sz="1200">
                <a:solidFill>
                  <a:schemeClr val="dk1"/>
                </a:solidFill>
                <a:latin typeface="Calibri"/>
                <a:ea typeface="Calibri"/>
                <a:cs typeface="Calibri"/>
                <a:sym typeface="Calibri"/>
              </a:rPr>
              <a:t> generation is debatable. The ventricular theory proposes that S</a:t>
            </a:r>
            <a:r>
              <a:rPr b="0" baseline="-25000" i="0" lang="en-US" sz="1200">
                <a:solidFill>
                  <a:schemeClr val="dk1"/>
                </a:solidFill>
                <a:latin typeface="Calibri"/>
                <a:ea typeface="Calibri"/>
                <a:cs typeface="Calibri"/>
                <a:sym typeface="Calibri"/>
              </a:rPr>
              <a:t>4</a:t>
            </a:r>
            <a:r>
              <a:rPr b="0" i="0" lang="en-US" sz="1200">
                <a:solidFill>
                  <a:schemeClr val="dk1"/>
                </a:solidFill>
                <a:latin typeface="Calibri"/>
                <a:ea typeface="Calibri"/>
                <a:cs typeface="Calibri"/>
                <a:sym typeface="Calibri"/>
              </a:rPr>
              <a:t> is generated by sudden deceleration of the jet of blood as it enters a ventricle with decreased compliance. </a:t>
            </a:r>
            <a:endParaRPr/>
          </a:p>
        </p:txBody>
      </p:sp>
      <p:sp>
        <p:nvSpPr>
          <p:cNvPr id="731" name="Google Shape;73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46" name="Google Shape;74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Each cycle is initiated by spontaneous generation of an action potential in the </a:t>
            </a:r>
            <a:r>
              <a:rPr i="1" lang="en-US"/>
              <a:t>sinus node</a:t>
            </a:r>
            <a:endParaRPr/>
          </a:p>
          <a:p>
            <a:pPr indent="0" lvl="0" marL="0" rtl="0" algn="l">
              <a:spcBef>
                <a:spcPts val="0"/>
              </a:spcBef>
              <a:spcAft>
                <a:spcPts val="0"/>
              </a:spcAft>
              <a:buNone/>
            </a:pPr>
            <a:r>
              <a:t/>
            </a:r>
            <a:endParaRPr/>
          </a:p>
        </p:txBody>
      </p:sp>
      <p:sp>
        <p:nvSpPr>
          <p:cNvPr id="188" name="Google Shape;18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of a period of </a:t>
            </a:r>
            <a:r>
              <a:rPr lang="en-US">
                <a:solidFill>
                  <a:srgbClr val="FF0000"/>
                </a:solidFill>
              </a:rPr>
              <a:t>relaxation</a:t>
            </a:r>
            <a:r>
              <a:rPr lang="en-US"/>
              <a:t> called </a:t>
            </a:r>
            <a:r>
              <a:rPr i="1" lang="en-US">
                <a:solidFill>
                  <a:srgbClr val="FF0000"/>
                </a:solidFill>
              </a:rPr>
              <a:t>diastole</a:t>
            </a:r>
            <a:r>
              <a:rPr i="1" lang="en-US"/>
              <a:t>,</a:t>
            </a:r>
            <a:r>
              <a:rPr lang="en-US"/>
              <a:t> during which heart fills with blood, followed by a period of </a:t>
            </a:r>
            <a:r>
              <a:rPr lang="en-US">
                <a:solidFill>
                  <a:srgbClr val="FF0000"/>
                </a:solidFill>
              </a:rPr>
              <a:t>contraction</a:t>
            </a:r>
            <a:r>
              <a:rPr lang="en-US"/>
              <a:t> called </a:t>
            </a:r>
            <a:r>
              <a:rPr i="1" lang="en-US">
                <a:solidFill>
                  <a:srgbClr val="FF0000"/>
                </a:solidFill>
              </a:rPr>
              <a:t>systole</a:t>
            </a:r>
            <a:r>
              <a:rPr i="1" lang="en-US"/>
              <a:t>.</a:t>
            </a:r>
            <a:endParaRPr/>
          </a:p>
          <a:p>
            <a:pPr indent="0" lvl="0" marL="0" rtl="0" algn="l">
              <a:spcBef>
                <a:spcPts val="0"/>
              </a:spcBef>
              <a:spcAft>
                <a:spcPts val="0"/>
              </a:spcAft>
              <a:buNone/>
            </a:pPr>
            <a:r>
              <a:t/>
            </a:r>
            <a:endParaRPr/>
          </a:p>
        </p:txBody>
      </p:sp>
      <p:sp>
        <p:nvSpPr>
          <p:cNvPr id="200" name="Google Shape;20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Figure 4–25 </a:t>
            </a:r>
            <a:r>
              <a:rPr b="1" lang="en-US" sz="1200">
                <a:solidFill>
                  <a:schemeClr val="dk1"/>
                </a:solidFill>
                <a:latin typeface="Calibri"/>
                <a:ea typeface="Calibri"/>
                <a:cs typeface="Calibri"/>
                <a:sym typeface="Calibri"/>
              </a:rPr>
              <a:t>The cardiac cycle. The mechanical and electrical events that occur during one cycle are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shown. Atrial systole (A); isovolumetric ventricular contraction (B); rapid ventricular ejection (C); reduced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ventricular ejection (D); isovolumetric ventricular relaxation (E); rapid ventricular filling (F); reduced ventricular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filling (diastasis) (G).</a:t>
            </a:r>
            <a:endParaRPr/>
          </a:p>
        </p:txBody>
      </p:sp>
      <p:sp>
        <p:nvSpPr>
          <p:cNvPr id="273" name="Google Shape;2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15" name="Shape 15"/>
        <p:cNvGrpSpPr/>
        <p:nvPr/>
      </p:nvGrpSpPr>
      <p:grpSpPr>
        <a:xfrm>
          <a:off x="0" y="0"/>
          <a:ext cx="0" cy="0"/>
          <a:chOff x="0" y="0"/>
          <a:chExt cx="0" cy="0"/>
        </a:xfrm>
      </p:grpSpPr>
      <p:sp>
        <p:nvSpPr>
          <p:cNvPr id="16" name="Google Shape;16;p38"/>
          <p:cNvSpPr/>
          <p:nvPr>
            <p:ph idx="2" type="pic"/>
          </p:nvPr>
        </p:nvSpPr>
        <p:spPr>
          <a:xfrm>
            <a:off x="123992" y="124953"/>
            <a:ext cx="11944014" cy="4372387"/>
          </a:xfrm>
          <a:prstGeom prst="rect">
            <a:avLst/>
          </a:prstGeom>
          <a:solidFill>
            <a:srgbClr val="F2F2F2"/>
          </a:solidFill>
          <a:ln>
            <a:noFill/>
          </a:ln>
        </p:spPr>
      </p:sp>
      <p:sp>
        <p:nvSpPr>
          <p:cNvPr id="17" name="Google Shape;17;p38"/>
          <p:cNvSpPr/>
          <p:nvPr/>
        </p:nvSpPr>
        <p:spPr>
          <a:xfrm>
            <a:off x="-1" y="0"/>
            <a:ext cx="12192001" cy="6858000"/>
          </a:xfrm>
          <a:custGeom>
            <a:rect b="b" l="l" r="r" t="t"/>
            <a:pathLst>
              <a:path extrusionOk="0" h="6858000" w="12192001">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8" name="Google Shape;18;p38"/>
          <p:cNvSpPr txBox="1"/>
          <p:nvPr>
            <p:ph idx="1" type="subTitle"/>
          </p:nvPr>
        </p:nvSpPr>
        <p:spPr>
          <a:xfrm>
            <a:off x="694871" y="5603181"/>
            <a:ext cx="9144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1000"/>
              </a:spcBef>
              <a:spcAft>
                <a:spcPts val="0"/>
              </a:spcAft>
              <a:buClr>
                <a:srgbClr val="023F4E"/>
              </a:buClr>
              <a:buSzPts val="1800"/>
              <a:buNone/>
              <a:defRPr sz="1800">
                <a:solidFill>
                  <a:srgbClr val="023F4E"/>
                </a:solidFill>
                <a:latin typeface="Century Gothic"/>
                <a:ea typeface="Century Gothic"/>
                <a:cs typeface="Century Gothic"/>
                <a:sym typeface="Century Gothic"/>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rtl="1" algn="r">
              <a:lnSpc>
                <a:spcPct val="90000"/>
              </a:lnSpc>
              <a:spcBef>
                <a:spcPts val="500"/>
              </a:spcBef>
              <a:spcAft>
                <a:spcPts val="0"/>
              </a:spcAft>
              <a:buClr>
                <a:schemeClr val="dk1"/>
              </a:buClr>
              <a:buSzPts val="1800"/>
              <a:buChar char="•"/>
              <a:defRPr/>
            </a:lvl6pPr>
            <a:lvl7pPr lvl="6" rtl="1" algn="r">
              <a:lnSpc>
                <a:spcPct val="90000"/>
              </a:lnSpc>
              <a:spcBef>
                <a:spcPts val="500"/>
              </a:spcBef>
              <a:spcAft>
                <a:spcPts val="0"/>
              </a:spcAft>
              <a:buClr>
                <a:schemeClr val="dk1"/>
              </a:buClr>
              <a:buSzPts val="1800"/>
              <a:buChar char="•"/>
              <a:defRPr/>
            </a:lvl7pPr>
            <a:lvl8pPr lvl="7" rtl="1" algn="r">
              <a:lnSpc>
                <a:spcPct val="90000"/>
              </a:lnSpc>
              <a:spcBef>
                <a:spcPts val="500"/>
              </a:spcBef>
              <a:spcAft>
                <a:spcPts val="0"/>
              </a:spcAft>
              <a:buClr>
                <a:schemeClr val="dk1"/>
              </a:buClr>
              <a:buSzPts val="1800"/>
              <a:buChar char="•"/>
              <a:defRPr/>
            </a:lvl8pPr>
            <a:lvl9pPr lvl="8" rtl="1" algn="r">
              <a:lnSpc>
                <a:spcPct val="90000"/>
              </a:lnSpc>
              <a:spcBef>
                <a:spcPts val="500"/>
              </a:spcBef>
              <a:spcAft>
                <a:spcPts val="0"/>
              </a:spcAft>
              <a:buClr>
                <a:schemeClr val="dk1"/>
              </a:buClr>
              <a:buSzPts val="1800"/>
              <a:buChar char="•"/>
              <a:defRPr/>
            </a:lvl9pPr>
          </a:lstStyle>
          <a:p/>
        </p:txBody>
      </p:sp>
      <p:sp>
        <p:nvSpPr>
          <p:cNvPr id="19" name="Google Shape;19;p38"/>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lvl1pPr lvl="0" rtl="1" algn="l">
              <a:lnSpc>
                <a:spcPct val="90000"/>
              </a:lnSpc>
              <a:spcBef>
                <a:spcPts val="0"/>
              </a:spcBef>
              <a:spcAft>
                <a:spcPts val="0"/>
              </a:spcAft>
              <a:buClr>
                <a:srgbClr val="3F3F3F"/>
              </a:buClr>
              <a:buSzPts val="4400"/>
              <a:buFont typeface="Century Gothic"/>
              <a:buNone/>
              <a:defRPr b="1" sz="4400">
                <a:solidFill>
                  <a:srgbClr val="3F3F3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8"/>
          <p:cNvSpPr/>
          <p:nvPr/>
        </p:nvSpPr>
        <p:spPr>
          <a:xfrm>
            <a:off x="435429" y="4726452"/>
            <a:ext cx="72571" cy="137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hite background">
  <p:cSld name="Comparison white background">
    <p:spTree>
      <p:nvGrpSpPr>
        <p:cNvPr id="73" name="Shape 73"/>
        <p:cNvGrpSpPr/>
        <p:nvPr/>
      </p:nvGrpSpPr>
      <p:grpSpPr>
        <a:xfrm>
          <a:off x="0" y="0"/>
          <a:ext cx="0" cy="0"/>
          <a:chOff x="0" y="0"/>
          <a:chExt cx="0" cy="0"/>
        </a:xfrm>
      </p:grpSpPr>
      <p:sp>
        <p:nvSpPr>
          <p:cNvPr id="74" name="Google Shape;74;p47"/>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 name="Google Shape;75;p47"/>
          <p:cNvSpPr txBox="1"/>
          <p:nvPr>
            <p:ph idx="1" type="body"/>
          </p:nvPr>
        </p:nvSpPr>
        <p:spPr>
          <a:xfrm>
            <a:off x="571500" y="1509626"/>
            <a:ext cx="4900386"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6" name="Google Shape;76;p47"/>
          <p:cNvSpPr txBox="1"/>
          <p:nvPr>
            <p:ph idx="2" type="body"/>
          </p:nvPr>
        </p:nvSpPr>
        <p:spPr>
          <a:xfrm>
            <a:off x="6720114" y="1509626"/>
            <a:ext cx="4900386"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600"/>
              <a:buNone/>
              <a:defRPr b="1" sz="1600">
                <a:solidFill>
                  <a:schemeClr val="accent6"/>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7" name="Google Shape;77;p47"/>
          <p:cNvSpPr txBox="1"/>
          <p:nvPr>
            <p:ph idx="3" type="body"/>
          </p:nvPr>
        </p:nvSpPr>
        <p:spPr>
          <a:xfrm>
            <a:off x="571500" y="2156688"/>
            <a:ext cx="4900386" cy="35619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8" name="Google Shape;78;p47"/>
          <p:cNvSpPr txBox="1"/>
          <p:nvPr>
            <p:ph idx="4" type="body"/>
          </p:nvPr>
        </p:nvSpPr>
        <p:spPr>
          <a:xfrm>
            <a:off x="6720114" y="2156688"/>
            <a:ext cx="4900386" cy="35619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9" name="Google Shape;79;p47"/>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Text">
  <p:cSld name="Photo + Text">
    <p:spTree>
      <p:nvGrpSpPr>
        <p:cNvPr id="81" name="Shape 81"/>
        <p:cNvGrpSpPr/>
        <p:nvPr/>
      </p:nvGrpSpPr>
      <p:grpSpPr>
        <a:xfrm>
          <a:off x="0" y="0"/>
          <a:ext cx="0" cy="0"/>
          <a:chOff x="0" y="0"/>
          <a:chExt cx="0" cy="0"/>
        </a:xfrm>
      </p:grpSpPr>
      <p:sp>
        <p:nvSpPr>
          <p:cNvPr id="82" name="Google Shape;82;p48"/>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8"/>
          <p:cNvSpPr/>
          <p:nvPr>
            <p:ph idx="2" type="pic"/>
          </p:nvPr>
        </p:nvSpPr>
        <p:spPr>
          <a:xfrm>
            <a:off x="0" y="1248876"/>
            <a:ext cx="12192000" cy="2119313"/>
          </a:xfrm>
          <a:prstGeom prst="rect">
            <a:avLst/>
          </a:prstGeom>
          <a:solidFill>
            <a:srgbClr val="F2F2F2"/>
          </a:solidFill>
          <a:ln>
            <a:noFill/>
          </a:ln>
        </p:spPr>
      </p:sp>
      <p:sp>
        <p:nvSpPr>
          <p:cNvPr id="84" name="Google Shape;84;p48"/>
          <p:cNvSpPr txBox="1"/>
          <p:nvPr>
            <p:ph idx="1" type="body"/>
          </p:nvPr>
        </p:nvSpPr>
        <p:spPr>
          <a:xfrm>
            <a:off x="735240" y="3802065"/>
            <a:ext cx="9784080"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5" name="Google Shape;85;p48"/>
          <p:cNvSpPr txBox="1"/>
          <p:nvPr>
            <p:ph idx="3" type="body"/>
          </p:nvPr>
        </p:nvSpPr>
        <p:spPr>
          <a:xfrm>
            <a:off x="735240" y="4294303"/>
            <a:ext cx="9784080" cy="17373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6" name="Google Shape;86;p48"/>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Three Sections">
  <p:cSld name="Photo + Three Sections">
    <p:spTree>
      <p:nvGrpSpPr>
        <p:cNvPr id="87" name="Shape 87"/>
        <p:cNvGrpSpPr/>
        <p:nvPr/>
      </p:nvGrpSpPr>
      <p:grpSpPr>
        <a:xfrm>
          <a:off x="0" y="0"/>
          <a:ext cx="0" cy="0"/>
          <a:chOff x="0" y="0"/>
          <a:chExt cx="0" cy="0"/>
        </a:xfrm>
      </p:grpSpPr>
      <p:sp>
        <p:nvSpPr>
          <p:cNvPr id="88" name="Google Shape;88;p49"/>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 name="Google Shape;89;p49"/>
          <p:cNvSpPr/>
          <p:nvPr>
            <p:ph idx="2" type="pic"/>
          </p:nvPr>
        </p:nvSpPr>
        <p:spPr>
          <a:xfrm>
            <a:off x="0" y="1248876"/>
            <a:ext cx="12192000" cy="2119313"/>
          </a:xfrm>
          <a:prstGeom prst="rect">
            <a:avLst/>
          </a:prstGeom>
          <a:solidFill>
            <a:srgbClr val="F2F2F2"/>
          </a:solidFill>
          <a:ln>
            <a:noFill/>
          </a:ln>
        </p:spPr>
      </p:sp>
      <p:sp>
        <p:nvSpPr>
          <p:cNvPr id="90" name="Google Shape;90;p49"/>
          <p:cNvSpPr txBox="1"/>
          <p:nvPr>
            <p:ph idx="1" type="body"/>
          </p:nvPr>
        </p:nvSpPr>
        <p:spPr>
          <a:xfrm>
            <a:off x="735240" y="3802065"/>
            <a:ext cx="2820761" cy="3345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1600"/>
              <a:buNone/>
              <a:defRPr b="1" sz="1600">
                <a:solidFill>
                  <a:schemeClr val="accent6"/>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1" name="Google Shape;91;p49"/>
          <p:cNvSpPr txBox="1"/>
          <p:nvPr>
            <p:ph idx="3" type="body"/>
          </p:nvPr>
        </p:nvSpPr>
        <p:spPr>
          <a:xfrm>
            <a:off x="4623026" y="3802065"/>
            <a:ext cx="2820761" cy="3345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1600"/>
              <a:buNone/>
              <a:defRPr b="1" sz="16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2" name="Google Shape;92;p49"/>
          <p:cNvSpPr txBox="1"/>
          <p:nvPr>
            <p:ph idx="4" type="body"/>
          </p:nvPr>
        </p:nvSpPr>
        <p:spPr>
          <a:xfrm>
            <a:off x="8635999" y="3802065"/>
            <a:ext cx="2820761" cy="3345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A8201"/>
              </a:buClr>
              <a:buSzPts val="1600"/>
              <a:buNone/>
              <a:defRPr b="1" sz="1600">
                <a:solidFill>
                  <a:srgbClr val="5A8201"/>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3" name="Google Shape;93;p49"/>
          <p:cNvSpPr txBox="1"/>
          <p:nvPr>
            <p:ph idx="5" type="body"/>
          </p:nvPr>
        </p:nvSpPr>
        <p:spPr>
          <a:xfrm>
            <a:off x="735240" y="4294303"/>
            <a:ext cx="2820761" cy="1496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4" name="Google Shape;94;p49"/>
          <p:cNvSpPr txBox="1"/>
          <p:nvPr>
            <p:ph idx="6" type="body"/>
          </p:nvPr>
        </p:nvSpPr>
        <p:spPr>
          <a:xfrm>
            <a:off x="4623026" y="4294303"/>
            <a:ext cx="2820761" cy="1496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5" name="Google Shape;95;p49"/>
          <p:cNvSpPr txBox="1"/>
          <p:nvPr>
            <p:ph idx="7" type="body"/>
          </p:nvPr>
        </p:nvSpPr>
        <p:spPr>
          <a:xfrm>
            <a:off x="8635999" y="4294303"/>
            <a:ext cx="2820761" cy="14968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b="0" sz="1400">
                <a:solidFill>
                  <a:srgbClr val="3F3F3F"/>
                </a:solidFill>
                <a:latin typeface="Century Gothic"/>
                <a:ea typeface="Century Gothic"/>
                <a:cs typeface="Century Gothic"/>
                <a:sym typeface="Century Gothic"/>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6" name="Google Shape;96;p49"/>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9"/>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Photo + Text">
  <p:cSld name="Half Page Photo + Text">
    <p:spTree>
      <p:nvGrpSpPr>
        <p:cNvPr id="98" name="Shape 98"/>
        <p:cNvGrpSpPr/>
        <p:nvPr/>
      </p:nvGrpSpPr>
      <p:grpSpPr>
        <a:xfrm>
          <a:off x="0" y="0"/>
          <a:ext cx="0" cy="0"/>
          <a:chOff x="0" y="0"/>
          <a:chExt cx="0" cy="0"/>
        </a:xfrm>
      </p:grpSpPr>
      <p:sp>
        <p:nvSpPr>
          <p:cNvPr id="99" name="Google Shape;99;p50"/>
          <p:cNvSpPr/>
          <p:nvPr>
            <p:ph idx="2" type="pic"/>
          </p:nvPr>
        </p:nvSpPr>
        <p:spPr>
          <a:xfrm>
            <a:off x="6299200" y="0"/>
            <a:ext cx="5892800" cy="6858000"/>
          </a:xfrm>
          <a:prstGeom prst="rect">
            <a:avLst/>
          </a:prstGeom>
          <a:solidFill>
            <a:srgbClr val="F2F2F2"/>
          </a:solidFill>
          <a:ln>
            <a:noFill/>
          </a:ln>
        </p:spPr>
      </p:sp>
      <p:sp>
        <p:nvSpPr>
          <p:cNvPr id="100" name="Google Shape;100;p50"/>
          <p:cNvSpPr txBox="1"/>
          <p:nvPr>
            <p:ph type="title"/>
          </p:nvPr>
        </p:nvSpPr>
        <p:spPr>
          <a:xfrm>
            <a:off x="446314" y="493776"/>
            <a:ext cx="5170715" cy="1089529"/>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50"/>
          <p:cNvSpPr txBox="1"/>
          <p:nvPr>
            <p:ph idx="1" type="body"/>
          </p:nvPr>
        </p:nvSpPr>
        <p:spPr>
          <a:xfrm>
            <a:off x="571499" y="2061165"/>
            <a:ext cx="5045529" cy="3345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02" name="Google Shape;102;p50"/>
          <p:cNvSpPr txBox="1"/>
          <p:nvPr>
            <p:ph idx="3" type="body"/>
          </p:nvPr>
        </p:nvSpPr>
        <p:spPr>
          <a:xfrm>
            <a:off x="571499" y="2708227"/>
            <a:ext cx="5045529" cy="35619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400"/>
              <a:buNone/>
              <a:defRPr b="0" sz="2400">
                <a:solidFill>
                  <a:srgbClr val="3F3F3F"/>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03" name="Google Shape;103;p50"/>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 name="Google Shape;104;p50"/>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 name="Google Shape;105;p50"/>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06" name="Google Shape;106;p50"/>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p:cSld name="شريحة عنوان">
    <p:spTree>
      <p:nvGrpSpPr>
        <p:cNvPr id="107" name="Shape 107"/>
        <p:cNvGrpSpPr/>
        <p:nvPr/>
      </p:nvGrpSpPr>
      <p:grpSpPr>
        <a:xfrm>
          <a:off x="0" y="0"/>
          <a:ext cx="0" cy="0"/>
          <a:chOff x="0" y="0"/>
          <a:chExt cx="0" cy="0"/>
        </a:xfrm>
      </p:grpSpPr>
      <p:sp>
        <p:nvSpPr>
          <p:cNvPr id="108" name="Google Shape;108;p51"/>
          <p:cNvSpPr/>
          <p:nvPr/>
        </p:nvSpPr>
        <p:spPr>
          <a:xfrm flipH="1">
            <a:off x="123987" y="124955"/>
            <a:ext cx="11953415" cy="4408002"/>
          </a:xfrm>
          <a:custGeom>
            <a:rect b="b" l="l" r="r" t="t"/>
            <a:pathLst>
              <a:path extrusionOk="0" h="24785" w="21617">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 name="Google Shape;109;p51"/>
          <p:cNvSpPr txBox="1"/>
          <p:nvPr>
            <p:ph idx="1" type="subTitle"/>
          </p:nvPr>
        </p:nvSpPr>
        <p:spPr>
          <a:xfrm>
            <a:off x="694871" y="5603181"/>
            <a:ext cx="9144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1000"/>
              </a:spcBef>
              <a:spcAft>
                <a:spcPts val="0"/>
              </a:spcAft>
              <a:buClr>
                <a:srgbClr val="023F4E"/>
              </a:buClr>
              <a:buSzPts val="1800"/>
              <a:buNone/>
              <a:defRPr sz="1800">
                <a:solidFill>
                  <a:srgbClr val="023F4E"/>
                </a:solidFill>
                <a:latin typeface="Century Gothic"/>
                <a:ea typeface="Century Gothic"/>
                <a:cs typeface="Century Gothic"/>
                <a:sym typeface="Century Gothic"/>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rtl="1" algn="r">
              <a:lnSpc>
                <a:spcPct val="90000"/>
              </a:lnSpc>
              <a:spcBef>
                <a:spcPts val="500"/>
              </a:spcBef>
              <a:spcAft>
                <a:spcPts val="0"/>
              </a:spcAft>
              <a:buClr>
                <a:schemeClr val="dk1"/>
              </a:buClr>
              <a:buSzPts val="1800"/>
              <a:buChar char="•"/>
              <a:defRPr/>
            </a:lvl6pPr>
            <a:lvl7pPr lvl="6" rtl="1" algn="r">
              <a:lnSpc>
                <a:spcPct val="90000"/>
              </a:lnSpc>
              <a:spcBef>
                <a:spcPts val="500"/>
              </a:spcBef>
              <a:spcAft>
                <a:spcPts val="0"/>
              </a:spcAft>
              <a:buClr>
                <a:schemeClr val="dk1"/>
              </a:buClr>
              <a:buSzPts val="1800"/>
              <a:buChar char="•"/>
              <a:defRPr/>
            </a:lvl7pPr>
            <a:lvl8pPr lvl="7" rtl="1" algn="r">
              <a:lnSpc>
                <a:spcPct val="90000"/>
              </a:lnSpc>
              <a:spcBef>
                <a:spcPts val="500"/>
              </a:spcBef>
              <a:spcAft>
                <a:spcPts val="0"/>
              </a:spcAft>
              <a:buClr>
                <a:schemeClr val="dk1"/>
              </a:buClr>
              <a:buSzPts val="1800"/>
              <a:buChar char="•"/>
              <a:defRPr/>
            </a:lvl8pPr>
            <a:lvl9pPr lvl="8" rtl="1" algn="r">
              <a:lnSpc>
                <a:spcPct val="90000"/>
              </a:lnSpc>
              <a:spcBef>
                <a:spcPts val="500"/>
              </a:spcBef>
              <a:spcAft>
                <a:spcPts val="0"/>
              </a:spcAft>
              <a:buClr>
                <a:schemeClr val="dk1"/>
              </a:buClr>
              <a:buSzPts val="1800"/>
              <a:buChar char="•"/>
              <a:defRPr/>
            </a:lvl9pPr>
          </a:lstStyle>
          <a:p/>
        </p:txBody>
      </p:sp>
      <p:sp>
        <p:nvSpPr>
          <p:cNvPr id="110" name="Google Shape;110;p51"/>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lvl1pPr lvl="0" rtl="1" algn="l">
              <a:lnSpc>
                <a:spcPct val="90000"/>
              </a:lnSpc>
              <a:spcBef>
                <a:spcPts val="0"/>
              </a:spcBef>
              <a:spcAft>
                <a:spcPts val="0"/>
              </a:spcAft>
              <a:buClr>
                <a:srgbClr val="3F3F3F"/>
              </a:buClr>
              <a:buSzPts val="4400"/>
              <a:buFont typeface="Century Gothic"/>
              <a:buNone/>
              <a:defRPr b="1" sz="4400">
                <a:solidFill>
                  <a:srgbClr val="3F3F3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51"/>
          <p:cNvSpPr/>
          <p:nvPr/>
        </p:nvSpPr>
        <p:spPr>
          <a:xfrm>
            <a:off x="435429" y="4726452"/>
            <a:ext cx="72571" cy="137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p:cSld name="عنوان المقطع">
    <p:spTree>
      <p:nvGrpSpPr>
        <p:cNvPr id="112" name="Shape 112"/>
        <p:cNvGrpSpPr/>
        <p:nvPr/>
      </p:nvGrpSpPr>
      <p:grpSpPr>
        <a:xfrm>
          <a:off x="0" y="0"/>
          <a:ext cx="0" cy="0"/>
          <a:chOff x="0" y="0"/>
          <a:chExt cx="0" cy="0"/>
        </a:xfrm>
      </p:grpSpPr>
      <p:sp>
        <p:nvSpPr>
          <p:cNvPr id="113" name="Google Shape;113;p52"/>
          <p:cNvSpPr/>
          <p:nvPr/>
        </p:nvSpPr>
        <p:spPr>
          <a:xfrm rot="10800000">
            <a:off x="114590" y="4581492"/>
            <a:ext cx="11962815" cy="2152681"/>
          </a:xfrm>
          <a:custGeom>
            <a:rect b="b" l="l" r="r" t="t"/>
            <a:pathLst>
              <a:path extrusionOk="0" h="42123" w="21634">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4" name="Google Shape;114;p52"/>
          <p:cNvSpPr txBox="1"/>
          <p:nvPr>
            <p:ph type="title"/>
          </p:nvPr>
        </p:nvSpPr>
        <p:spPr>
          <a:xfrm>
            <a:off x="696686" y="1611383"/>
            <a:ext cx="9666514" cy="746846"/>
          </a:xfrm>
          <a:prstGeom prst="rect">
            <a:avLst/>
          </a:prstGeom>
          <a:noFill/>
          <a:ln>
            <a:noFill/>
          </a:ln>
        </p:spPr>
        <p:txBody>
          <a:bodyPr anchorCtr="0" anchor="t" bIns="45700" lIns="91425" spcFirstLastPara="1" rIns="91425" wrap="square" tIns="45700">
            <a:noAutofit/>
          </a:bodyPr>
          <a:lstStyle>
            <a:lvl1pPr lvl="0" rtl="1" algn="l">
              <a:lnSpc>
                <a:spcPct val="90000"/>
              </a:lnSpc>
              <a:spcBef>
                <a:spcPts val="0"/>
              </a:spcBef>
              <a:spcAft>
                <a:spcPts val="0"/>
              </a:spcAft>
              <a:buClr>
                <a:srgbClr val="3F3F3F"/>
              </a:buClr>
              <a:buSzPts val="4800"/>
              <a:buFont typeface="Century Gothic"/>
              <a:buNone/>
              <a:defRPr sz="48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2"/>
          <p:cNvSpPr txBox="1"/>
          <p:nvPr>
            <p:ph idx="1" type="body"/>
          </p:nvPr>
        </p:nvSpPr>
        <p:spPr>
          <a:xfrm>
            <a:off x="696686" y="2464424"/>
            <a:ext cx="9666514" cy="221599"/>
          </a:xfrm>
          <a:prstGeom prst="rect">
            <a:avLst/>
          </a:prstGeom>
          <a:noFill/>
          <a:ln>
            <a:noFill/>
          </a:ln>
        </p:spPr>
        <p:txBody>
          <a:bodyPr anchorCtr="0" anchor="t" bIns="0" lIns="91425" spcFirstLastPara="1" rIns="91425" wrap="square" tIns="0">
            <a:spAutoFit/>
          </a:bodyPr>
          <a:lstStyle>
            <a:lvl1pPr indent="-228600" lvl="0" marL="457200" algn="l">
              <a:lnSpc>
                <a:spcPct val="90000"/>
              </a:lnSpc>
              <a:spcBef>
                <a:spcPts val="1000"/>
              </a:spcBef>
              <a:spcAft>
                <a:spcPts val="0"/>
              </a:spcAft>
              <a:buClr>
                <a:schemeClr val="accent3"/>
              </a:buClr>
              <a:buSzPts val="1600"/>
              <a:buNone/>
              <a:defRPr sz="1600">
                <a:solidFill>
                  <a:schemeClr val="accent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116" name="Google Shape;116;p52"/>
          <p:cNvSpPr/>
          <p:nvPr/>
        </p:nvSpPr>
        <p:spPr>
          <a:xfrm>
            <a:off x="435429" y="1532049"/>
            <a:ext cx="72571" cy="137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7" name="Google Shape;117;p52"/>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8" name="Google Shape;118;p52"/>
          <p:cNvSpPr txBox="1"/>
          <p:nvPr/>
        </p:nvSpPr>
        <p:spPr>
          <a:xfrm>
            <a:off x="11360016" y="6369050"/>
            <a:ext cx="335909" cy="365125"/>
          </a:xfrm>
          <a:prstGeom prst="rect">
            <a:avLst/>
          </a:prstGeom>
          <a:solidFill>
            <a:srgbClr val="D8D8D8"/>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dk1"/>
              </a:buClr>
              <a:buSzPts val="1000"/>
              <a:buFont typeface="Arial"/>
              <a:buNone/>
            </a:pPr>
            <a:fld id="{00000000-1234-1234-1234-123412341234}" type="slidenum">
              <a:rPr b="1" lang="en-US" sz="1000">
                <a:solidFill>
                  <a:schemeClr val="dk1"/>
                </a:solidFill>
                <a:latin typeface="Century Gothic"/>
                <a:ea typeface="Century Gothic"/>
                <a:cs typeface="Century Gothic"/>
                <a:sym typeface="Century Gothic"/>
              </a:rPr>
              <a:t>‹#›</a:t>
            </a:fld>
            <a:endParaRPr b="1" sz="10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p:cSld name="محتويين">
    <p:bg>
      <p:bgPr>
        <a:solidFill>
          <a:srgbClr val="F2F2F2"/>
        </a:solidFill>
      </p:bgPr>
    </p:bg>
    <p:spTree>
      <p:nvGrpSpPr>
        <p:cNvPr id="119" name="Shape 119"/>
        <p:cNvGrpSpPr/>
        <p:nvPr/>
      </p:nvGrpSpPr>
      <p:grpSpPr>
        <a:xfrm>
          <a:off x="0" y="0"/>
          <a:ext cx="0" cy="0"/>
          <a:chOff x="0" y="0"/>
          <a:chExt cx="0" cy="0"/>
        </a:xfrm>
      </p:grpSpPr>
      <p:sp>
        <p:nvSpPr>
          <p:cNvPr id="120" name="Google Shape;120;p53"/>
          <p:cNvSpPr/>
          <p:nvPr/>
        </p:nvSpPr>
        <p:spPr>
          <a:xfrm>
            <a:off x="-2" y="0"/>
            <a:ext cx="12192001"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1" name="Google Shape;121;p53"/>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2" name="Google Shape;122;p53"/>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3" name="Google Shape;123;p53"/>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24" name="Google Shape;124;p53"/>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53"/>
          <p:cNvSpPr txBox="1"/>
          <p:nvPr>
            <p:ph idx="1" type="body"/>
          </p:nvPr>
        </p:nvSpPr>
        <p:spPr>
          <a:xfrm>
            <a:off x="446314" y="1825625"/>
            <a:ext cx="5306787"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26" name="Google Shape;126;p53"/>
          <p:cNvSpPr txBox="1"/>
          <p:nvPr>
            <p:ph idx="2" type="body"/>
          </p:nvPr>
        </p:nvSpPr>
        <p:spPr>
          <a:xfrm>
            <a:off x="64389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27" name="Google Shape;127;p53"/>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p:cSld name="محتوى ذو تسمية توضيحية">
    <p:bg>
      <p:bgPr>
        <a:solidFill>
          <a:srgbClr val="F2F2F2"/>
        </a:solidFill>
      </p:bgPr>
    </p:bg>
    <p:spTree>
      <p:nvGrpSpPr>
        <p:cNvPr id="128" name="Shape 128"/>
        <p:cNvGrpSpPr/>
        <p:nvPr/>
      </p:nvGrpSpPr>
      <p:grpSpPr>
        <a:xfrm>
          <a:off x="0" y="0"/>
          <a:ext cx="0" cy="0"/>
          <a:chOff x="0" y="0"/>
          <a:chExt cx="0" cy="0"/>
        </a:xfrm>
      </p:grpSpPr>
      <p:sp>
        <p:nvSpPr>
          <p:cNvPr id="129" name="Google Shape;129;p54"/>
          <p:cNvSpPr/>
          <p:nvPr/>
        </p:nvSpPr>
        <p:spPr>
          <a:xfrm>
            <a:off x="-2" y="0"/>
            <a:ext cx="12192001"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0" name="Google Shape;130;p54"/>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 name="Google Shape;131;p54"/>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2" name="Google Shape;132;p54"/>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33" name="Google Shape;133;p54"/>
          <p:cNvSpPr txBox="1"/>
          <p:nvPr>
            <p:ph type="title"/>
          </p:nvPr>
        </p:nvSpPr>
        <p:spPr>
          <a:xfrm>
            <a:off x="839788" y="734043"/>
            <a:ext cx="3932237" cy="1089529"/>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35" name="Google Shape;135;p54"/>
          <p:cNvSpPr txBox="1"/>
          <p:nvPr>
            <p:ph idx="2" type="body"/>
          </p:nvPr>
        </p:nvSpPr>
        <p:spPr>
          <a:xfrm>
            <a:off x="5183188" y="500215"/>
            <a:ext cx="6172200" cy="536877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p:cSld name="صورة ذو تسمية توضيحية">
    <p:bg>
      <p:bgPr>
        <a:solidFill>
          <a:srgbClr val="F2F2F2"/>
        </a:solidFill>
      </p:bgPr>
    </p:bg>
    <p:spTree>
      <p:nvGrpSpPr>
        <p:cNvPr id="136" name="Shape 136"/>
        <p:cNvGrpSpPr/>
        <p:nvPr/>
      </p:nvGrpSpPr>
      <p:grpSpPr>
        <a:xfrm>
          <a:off x="0" y="0"/>
          <a:ext cx="0" cy="0"/>
          <a:chOff x="0" y="0"/>
          <a:chExt cx="0" cy="0"/>
        </a:xfrm>
      </p:grpSpPr>
      <p:sp>
        <p:nvSpPr>
          <p:cNvPr id="137" name="Google Shape;137;p55"/>
          <p:cNvSpPr/>
          <p:nvPr/>
        </p:nvSpPr>
        <p:spPr>
          <a:xfrm>
            <a:off x="-2" y="0"/>
            <a:ext cx="12192001"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 name="Google Shape;138;p55"/>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 name="Google Shape;139;p55"/>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 name="Google Shape;140;p55"/>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41" name="Google Shape;141;p55"/>
          <p:cNvSpPr txBox="1"/>
          <p:nvPr>
            <p:ph type="title"/>
          </p:nvPr>
        </p:nvSpPr>
        <p:spPr>
          <a:xfrm>
            <a:off x="839788" y="734043"/>
            <a:ext cx="3932237" cy="1089529"/>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43" name="Google Shape;143;p55"/>
          <p:cNvSpPr/>
          <p:nvPr>
            <p:ph idx="2" type="pic"/>
          </p:nvPr>
        </p:nvSpPr>
        <p:spPr>
          <a:xfrm>
            <a:off x="5183188" y="500215"/>
            <a:ext cx="6172200" cy="5368773"/>
          </a:xfrm>
          <a:prstGeom prst="rect">
            <a:avLst/>
          </a:prstGeom>
          <a:noFill/>
          <a:ln>
            <a:noFill/>
          </a:ln>
        </p:spPr>
      </p:sp>
      <p:sp>
        <p:nvSpPr>
          <p:cNvPr id="144" name="Google Shape;144;p55"/>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p:cSld name="فارغ">
    <p:spTree>
      <p:nvGrpSpPr>
        <p:cNvPr id="145" name="Shape 1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1">
  <p:cSld name="Section Header with Image 1">
    <p:spTree>
      <p:nvGrpSpPr>
        <p:cNvPr id="21" name="Shape 21"/>
        <p:cNvGrpSpPr/>
        <p:nvPr/>
      </p:nvGrpSpPr>
      <p:grpSpPr>
        <a:xfrm>
          <a:off x="0" y="0"/>
          <a:ext cx="0" cy="0"/>
          <a:chOff x="0" y="0"/>
          <a:chExt cx="0" cy="0"/>
        </a:xfrm>
      </p:grpSpPr>
      <p:sp>
        <p:nvSpPr>
          <p:cNvPr id="22" name="Google Shape;22;p39"/>
          <p:cNvSpPr/>
          <p:nvPr/>
        </p:nvSpPr>
        <p:spPr>
          <a:xfrm flipH="1" rot="10800000">
            <a:off x="-1" y="-3"/>
            <a:ext cx="12192001" cy="6858003"/>
          </a:xfrm>
          <a:custGeom>
            <a:rect b="b" l="l" r="r" t="t"/>
            <a:pathLst>
              <a:path extrusionOk="0" h="6858003" w="12192001">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 name="Google Shape;23;p39"/>
          <p:cNvSpPr/>
          <p:nvPr>
            <p:ph idx="2" type="pic"/>
          </p:nvPr>
        </p:nvSpPr>
        <p:spPr>
          <a:xfrm>
            <a:off x="123992" y="4587876"/>
            <a:ext cx="11944014" cy="2146775"/>
          </a:xfrm>
          <a:prstGeom prst="rect">
            <a:avLst/>
          </a:prstGeom>
          <a:solidFill>
            <a:srgbClr val="F2F2F2"/>
          </a:solidFill>
          <a:ln>
            <a:noFill/>
          </a:ln>
        </p:spPr>
      </p:sp>
      <p:sp>
        <p:nvSpPr>
          <p:cNvPr id="24" name="Google Shape;24;p39"/>
          <p:cNvSpPr txBox="1"/>
          <p:nvPr>
            <p:ph type="title"/>
          </p:nvPr>
        </p:nvSpPr>
        <p:spPr>
          <a:xfrm>
            <a:off x="696686" y="1611383"/>
            <a:ext cx="9666514" cy="74684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3F3F3F"/>
              </a:buClr>
              <a:buSzPts val="3600"/>
              <a:buFont typeface="Century Gothic"/>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9"/>
          <p:cNvSpPr txBox="1"/>
          <p:nvPr>
            <p:ph idx="1" type="body"/>
          </p:nvPr>
        </p:nvSpPr>
        <p:spPr>
          <a:xfrm>
            <a:off x="696686" y="2464424"/>
            <a:ext cx="9666514" cy="387798"/>
          </a:xfrm>
          <a:prstGeom prst="rect">
            <a:avLst/>
          </a:prstGeom>
          <a:noFill/>
          <a:ln>
            <a:noFill/>
          </a:ln>
        </p:spPr>
        <p:txBody>
          <a:bodyPr anchorCtr="0" anchor="t" bIns="0" lIns="91425" spcFirstLastPara="1" rIns="91425" wrap="square" tIns="0">
            <a:spAutoFit/>
          </a:bodyPr>
          <a:lstStyle>
            <a:lvl1pPr indent="-228600" lvl="0" marL="457200" algn="l">
              <a:lnSpc>
                <a:spcPct val="90000"/>
              </a:lnSpc>
              <a:spcBef>
                <a:spcPts val="1000"/>
              </a:spcBef>
              <a:spcAft>
                <a:spcPts val="0"/>
              </a:spcAft>
              <a:buClr>
                <a:schemeClr val="accent3"/>
              </a:buClr>
              <a:buSzPts val="2800"/>
              <a:buNone/>
              <a:defRPr sz="2800">
                <a:solidFill>
                  <a:schemeClr val="accent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9"/>
          <p:cNvSpPr/>
          <p:nvPr/>
        </p:nvSpPr>
        <p:spPr>
          <a:xfrm>
            <a:off x="435429" y="1532049"/>
            <a:ext cx="72571" cy="137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 name="Google Shape;27;p39"/>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 name="Google Shape;28;p39"/>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29" name="Google Shape;29;p39"/>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57"/>
          <p:cNvSpPr/>
          <p:nvPr>
            <p:ph idx="2" type="pic"/>
          </p:nvPr>
        </p:nvSpPr>
        <p:spPr>
          <a:xfrm>
            <a:off x="120650" y="136525"/>
            <a:ext cx="11950700" cy="6584951"/>
          </a:xfrm>
          <a:prstGeom prst="rect">
            <a:avLst/>
          </a:prstGeom>
          <a:solidFill>
            <a:srgbClr val="F2F2F2"/>
          </a:solidFill>
          <a:ln>
            <a:noFill/>
          </a:ln>
        </p:spPr>
      </p:sp>
      <p:sp>
        <p:nvSpPr>
          <p:cNvPr id="148" name="Google Shape;148;p57"/>
          <p:cNvSpPr txBox="1"/>
          <p:nvPr>
            <p:ph idx="1" type="body"/>
          </p:nvPr>
        </p:nvSpPr>
        <p:spPr>
          <a:xfrm>
            <a:off x="1587500" y="4022725"/>
            <a:ext cx="10033000" cy="1236236"/>
          </a:xfrm>
          <a:prstGeom prst="rect">
            <a:avLst/>
          </a:prstGeom>
          <a:solidFill>
            <a:schemeClr val="dk1">
              <a:alpha val="67843"/>
            </a:schemeClr>
          </a:solidFill>
          <a:ln>
            <a:noFill/>
          </a:ln>
        </p:spPr>
        <p:txBody>
          <a:bodyPr anchorCtr="0" anchor="ctr" bIns="274300" lIns="274300" spcFirstLastPara="1" rIns="274300" wrap="square" tIns="274300">
            <a:spAutoFit/>
          </a:bodyPr>
          <a:lstStyle>
            <a:lvl1pPr indent="-228600" lvl="0" marL="457200" algn="l">
              <a:lnSpc>
                <a:spcPct val="100000"/>
              </a:lnSpc>
              <a:spcBef>
                <a:spcPts val="1000"/>
              </a:spcBef>
              <a:spcAft>
                <a:spcPts val="0"/>
              </a:spcAft>
              <a:buClr>
                <a:schemeClr val="lt1"/>
              </a:buClr>
              <a:buSzPts val="1800"/>
              <a:buNone/>
              <a:defRPr b="0"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49" name="Google Shape;149;p57"/>
          <p:cNvSpPr txBox="1"/>
          <p:nvPr>
            <p:ph idx="3" type="body"/>
          </p:nvPr>
        </p:nvSpPr>
        <p:spPr>
          <a:xfrm>
            <a:off x="336550" y="3269342"/>
            <a:ext cx="1155366" cy="2576090"/>
          </a:xfrm>
          <a:prstGeom prst="rect">
            <a:avLst/>
          </a:prstGeom>
          <a:noFill/>
          <a:ln>
            <a:noFill/>
          </a:ln>
        </p:spPr>
        <p:txBody>
          <a:bodyPr anchorCtr="0" anchor="t" bIns="91425" lIns="182875" spcFirstLastPara="1" rIns="182875" wrap="square" tIns="182875">
            <a:spAutoFit/>
          </a:bodyPr>
          <a:lstStyle>
            <a:lvl1pPr indent="-228600" lvl="0" marL="457200" algn="l">
              <a:lnSpc>
                <a:spcPct val="90000"/>
              </a:lnSpc>
              <a:spcBef>
                <a:spcPts val="1000"/>
              </a:spcBef>
              <a:spcAft>
                <a:spcPts val="0"/>
              </a:spcAft>
              <a:buClr>
                <a:schemeClr val="lt1"/>
              </a:buClr>
              <a:buSzPts val="16600"/>
              <a:buNone/>
              <a:defRPr b="1" sz="166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50" name="Google Shape;150;p57"/>
          <p:cNvSpPr/>
          <p:nvPr/>
        </p:nvSpPr>
        <p:spPr>
          <a:xfrm>
            <a:off x="-2" y="0"/>
            <a:ext cx="12192001"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51" name="Google Shape;151;p57"/>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52" name="Google Shape;152;p57"/>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53" name="Google Shape;153;p57"/>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p:cSld name="مقارنة">
    <p:bg>
      <p:bgPr>
        <a:solidFill>
          <a:srgbClr val="F2F2F2"/>
        </a:solidFill>
      </p:bgPr>
    </p:bg>
    <p:spTree>
      <p:nvGrpSpPr>
        <p:cNvPr id="30" name="Shape 30"/>
        <p:cNvGrpSpPr/>
        <p:nvPr/>
      </p:nvGrpSpPr>
      <p:grpSpPr>
        <a:xfrm>
          <a:off x="0" y="0"/>
          <a:ext cx="0" cy="0"/>
          <a:chOff x="0" y="0"/>
          <a:chExt cx="0" cy="0"/>
        </a:xfrm>
      </p:grpSpPr>
      <p:sp>
        <p:nvSpPr>
          <p:cNvPr id="31" name="Google Shape;31;p40"/>
          <p:cNvSpPr/>
          <p:nvPr/>
        </p:nvSpPr>
        <p:spPr>
          <a:xfrm>
            <a:off x="-2" y="0"/>
            <a:ext cx="12192001"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 name="Google Shape;32;p40"/>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 name="Google Shape;33;p40"/>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 name="Google Shape;34;p40"/>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35" name="Google Shape;35;p40"/>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0"/>
          <p:cNvSpPr txBox="1"/>
          <p:nvPr>
            <p:ph idx="1" type="body"/>
          </p:nvPr>
        </p:nvSpPr>
        <p:spPr>
          <a:xfrm>
            <a:off x="6438900" y="1463346"/>
            <a:ext cx="5181600" cy="4870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b="1" sz="1600">
                <a:solidFill>
                  <a:schemeClr val="accent6"/>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37" name="Google Shape;37;p40"/>
          <p:cNvSpPr txBox="1"/>
          <p:nvPr>
            <p:ph idx="2" type="body"/>
          </p:nvPr>
        </p:nvSpPr>
        <p:spPr>
          <a:xfrm>
            <a:off x="6438898" y="2149311"/>
            <a:ext cx="5181601" cy="4040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chemeClr val="dk1"/>
              </a:buClr>
              <a:buSzPts val="1400"/>
              <a:buChar char="•"/>
              <a:defRPr sz="1400"/>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8" name="Google Shape;38;p40"/>
          <p:cNvSpPr txBox="1"/>
          <p:nvPr>
            <p:ph idx="3" type="body"/>
          </p:nvPr>
        </p:nvSpPr>
        <p:spPr>
          <a:xfrm>
            <a:off x="446314" y="1463346"/>
            <a:ext cx="5306787" cy="4870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39" name="Google Shape;39;p40"/>
          <p:cNvSpPr txBox="1"/>
          <p:nvPr>
            <p:ph idx="4" type="body"/>
          </p:nvPr>
        </p:nvSpPr>
        <p:spPr>
          <a:xfrm>
            <a:off x="446314" y="2149311"/>
            <a:ext cx="5306789" cy="4040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chemeClr val="dk1"/>
              </a:buClr>
              <a:buSzPts val="1400"/>
              <a:buChar char="•"/>
              <a:defRPr sz="1400"/>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0" name="Google Shape;40;p40"/>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41" name="Shape 41"/>
        <p:cNvGrpSpPr/>
        <p:nvPr/>
      </p:nvGrpSpPr>
      <p:grpSpPr>
        <a:xfrm>
          <a:off x="0" y="0"/>
          <a:ext cx="0" cy="0"/>
          <a:chOff x="0" y="0"/>
          <a:chExt cx="0" cy="0"/>
        </a:xfrm>
      </p:grpSpPr>
      <p:sp>
        <p:nvSpPr>
          <p:cNvPr id="42" name="Google Shape;42;p41"/>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1"/>
          <p:cNvSpPr txBox="1"/>
          <p:nvPr>
            <p:ph idx="1" type="body"/>
          </p:nvPr>
        </p:nvSpPr>
        <p:spPr>
          <a:xfrm>
            <a:off x="446315" y="1463040"/>
            <a:ext cx="8030935" cy="477009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600"/>
              </a:spcBef>
              <a:spcAft>
                <a:spcPts val="0"/>
              </a:spcAft>
              <a:buClr>
                <a:srgbClr val="3F3F3F"/>
              </a:buClr>
              <a:buSzPts val="2800"/>
              <a:buChar char="•"/>
              <a:defRPr sz="2800">
                <a:solidFill>
                  <a:srgbClr val="3F3F3F"/>
                </a:solidFill>
              </a:defRPr>
            </a:lvl1pPr>
            <a:lvl2pPr indent="-355600" lvl="1" marL="914400" algn="l">
              <a:lnSpc>
                <a:spcPct val="100000"/>
              </a:lnSpc>
              <a:spcBef>
                <a:spcPts val="1200"/>
              </a:spcBef>
              <a:spcAft>
                <a:spcPts val="0"/>
              </a:spcAft>
              <a:buClr>
                <a:srgbClr val="3F3F3F"/>
              </a:buClr>
              <a:buSzPts val="2000"/>
              <a:buChar char="•"/>
              <a:defRPr sz="2000">
                <a:solidFill>
                  <a:srgbClr val="3F3F3F"/>
                </a:solidFill>
              </a:defRPr>
            </a:lvl2pPr>
            <a:lvl3pPr indent="-330200" lvl="2" marL="1371600" algn="l">
              <a:lnSpc>
                <a:spcPct val="100000"/>
              </a:lnSpc>
              <a:spcBef>
                <a:spcPts val="1200"/>
              </a:spcBef>
              <a:spcAft>
                <a:spcPts val="0"/>
              </a:spcAft>
              <a:buClr>
                <a:srgbClr val="3F3F3F"/>
              </a:buClr>
              <a:buSzPts val="1600"/>
              <a:buChar char="•"/>
              <a:defRPr sz="1600">
                <a:solidFill>
                  <a:srgbClr val="3F3F3F"/>
                </a:solidFill>
              </a:defRPr>
            </a:lvl3pPr>
            <a:lvl4pPr indent="-317500" lvl="3" marL="1828800" algn="l">
              <a:lnSpc>
                <a:spcPct val="90000"/>
              </a:lnSpc>
              <a:spcBef>
                <a:spcPts val="12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41"/>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 name="Google Shape;45;p41"/>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p:cSld name="عنوان ومحتوى">
    <p:bg>
      <p:bgPr>
        <a:solidFill>
          <a:srgbClr val="F2F2F2"/>
        </a:solidFill>
      </p:bgPr>
    </p:bg>
    <p:spTree>
      <p:nvGrpSpPr>
        <p:cNvPr id="46" name="Shape 46"/>
        <p:cNvGrpSpPr/>
        <p:nvPr/>
      </p:nvGrpSpPr>
      <p:grpSpPr>
        <a:xfrm>
          <a:off x="0" y="0"/>
          <a:ext cx="0" cy="0"/>
          <a:chOff x="0" y="0"/>
          <a:chExt cx="0" cy="0"/>
        </a:xfrm>
      </p:grpSpPr>
      <p:sp>
        <p:nvSpPr>
          <p:cNvPr id="47" name="Google Shape;47;p42"/>
          <p:cNvSpPr/>
          <p:nvPr/>
        </p:nvSpPr>
        <p:spPr>
          <a:xfrm>
            <a:off x="-2" y="0"/>
            <a:ext cx="12192001" cy="6858000"/>
          </a:xfrm>
          <a:prstGeom prst="frame">
            <a:avLst>
              <a:gd fmla="val 1736" name="adj1"/>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 name="Google Shape;48;p42"/>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 name="Google Shape;49;p42"/>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 name="Google Shape;50;p42"/>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51" name="Google Shape;51;p42"/>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2"/>
          <p:cNvSpPr txBox="1"/>
          <p:nvPr>
            <p:ph idx="1" type="body"/>
          </p:nvPr>
        </p:nvSpPr>
        <p:spPr>
          <a:xfrm>
            <a:off x="446315" y="1463040"/>
            <a:ext cx="8030935" cy="477009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600"/>
              </a:spcBef>
              <a:spcAft>
                <a:spcPts val="0"/>
              </a:spcAft>
              <a:buClr>
                <a:srgbClr val="3F3F3F"/>
              </a:buClr>
              <a:buSzPts val="2800"/>
              <a:buChar char="•"/>
              <a:defRPr sz="2800">
                <a:solidFill>
                  <a:srgbClr val="3F3F3F"/>
                </a:solidFill>
              </a:defRPr>
            </a:lvl1pPr>
            <a:lvl2pPr indent="-330200" lvl="1" marL="914400" algn="l">
              <a:lnSpc>
                <a:spcPct val="100000"/>
              </a:lnSpc>
              <a:spcBef>
                <a:spcPts val="1200"/>
              </a:spcBef>
              <a:spcAft>
                <a:spcPts val="0"/>
              </a:spcAft>
              <a:buClr>
                <a:srgbClr val="3F3F3F"/>
              </a:buClr>
              <a:buSzPts val="1600"/>
              <a:buChar char="•"/>
              <a:defRPr sz="1600">
                <a:solidFill>
                  <a:srgbClr val="3F3F3F"/>
                </a:solidFill>
              </a:defRPr>
            </a:lvl2pPr>
            <a:lvl3pPr indent="-317500" lvl="2" marL="1371600" algn="l">
              <a:lnSpc>
                <a:spcPct val="100000"/>
              </a:lnSpc>
              <a:spcBef>
                <a:spcPts val="1200"/>
              </a:spcBef>
              <a:spcAft>
                <a:spcPts val="0"/>
              </a:spcAft>
              <a:buClr>
                <a:srgbClr val="3F3F3F"/>
              </a:buClr>
              <a:buSzPts val="1400"/>
              <a:buChar char="•"/>
              <a:defRPr sz="1400">
                <a:solidFill>
                  <a:srgbClr val="3F3F3F"/>
                </a:solidFill>
              </a:defRPr>
            </a:lvl3pPr>
            <a:lvl4pPr indent="-317500" lvl="3" marL="1828800" algn="l">
              <a:lnSpc>
                <a:spcPct val="90000"/>
              </a:lnSpc>
              <a:spcBef>
                <a:spcPts val="12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53" name="Google Shape;53;p42"/>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p:cSld name="عنوان فقط">
    <p:spTree>
      <p:nvGrpSpPr>
        <p:cNvPr id="54" name="Shape 54"/>
        <p:cNvGrpSpPr/>
        <p:nvPr/>
      </p:nvGrpSpPr>
      <p:grpSpPr>
        <a:xfrm>
          <a:off x="0" y="0"/>
          <a:ext cx="0" cy="0"/>
          <a:chOff x="0" y="0"/>
          <a:chExt cx="0" cy="0"/>
        </a:xfrm>
      </p:grpSpPr>
      <p:sp>
        <p:nvSpPr>
          <p:cNvPr id="55" name="Google Shape;55;p43"/>
          <p:cNvSpPr/>
          <p:nvPr/>
        </p:nvSpPr>
        <p:spPr>
          <a:xfrm>
            <a:off x="446314" y="-1"/>
            <a:ext cx="1188720" cy="12801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 name="Google Shape;56;p43"/>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rtl="1"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3"/>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58" name="Shape 58"/>
        <p:cNvGrpSpPr/>
        <p:nvPr/>
      </p:nvGrpSpPr>
      <p:grpSpPr>
        <a:xfrm>
          <a:off x="0" y="0"/>
          <a:ext cx="0" cy="0"/>
          <a:chOff x="0" y="0"/>
          <a:chExt cx="0" cy="0"/>
        </a:xfrm>
      </p:grpSpPr>
      <p:sp>
        <p:nvSpPr>
          <p:cNvPr id="59" name="Google Shape;59;p44"/>
          <p:cNvSpPr/>
          <p:nvPr>
            <p:ph idx="2" type="pic"/>
          </p:nvPr>
        </p:nvSpPr>
        <p:spPr>
          <a:xfrm>
            <a:off x="0" y="0"/>
            <a:ext cx="12192000" cy="6858000"/>
          </a:xfrm>
          <a:prstGeom prst="rect">
            <a:avLst/>
          </a:prstGeom>
          <a:solidFill>
            <a:srgbClr val="F2F2F2"/>
          </a:solidFill>
          <a:ln>
            <a:noFill/>
          </a:ln>
        </p:spPr>
      </p:sp>
      <p:sp>
        <p:nvSpPr>
          <p:cNvPr id="60" name="Google Shape;60;p44"/>
          <p:cNvSpPr txBox="1"/>
          <p:nvPr>
            <p:ph type="ctrTitle"/>
          </p:nvPr>
        </p:nvSpPr>
        <p:spPr>
          <a:xfrm>
            <a:off x="694871" y="4901450"/>
            <a:ext cx="4907643" cy="701731"/>
          </a:xfrm>
          <a:prstGeom prst="rect">
            <a:avLst/>
          </a:prstGeom>
          <a:noFill/>
          <a:ln>
            <a:noFill/>
          </a:ln>
        </p:spPr>
        <p:txBody>
          <a:bodyPr anchorCtr="0" anchor="b" bIns="45700" lIns="91425" spcFirstLastPara="1" rIns="91425" wrap="square" tIns="45700">
            <a:spAutoFit/>
          </a:bodyPr>
          <a:lstStyle>
            <a:lvl1pPr lvl="0" rtl="1" algn="l">
              <a:lnSpc>
                <a:spcPct val="90000"/>
              </a:lnSpc>
              <a:spcBef>
                <a:spcPts val="0"/>
              </a:spcBef>
              <a:spcAft>
                <a:spcPts val="0"/>
              </a:spcAft>
              <a:buClr>
                <a:schemeClr val="lt1"/>
              </a:buClr>
              <a:buSzPts val="4400"/>
              <a:buFont typeface="Century Gothic"/>
              <a:buNone/>
              <a:defRPr b="1" sz="4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with Image">
  <p:cSld name="Title Slide 2 with Image">
    <p:spTree>
      <p:nvGrpSpPr>
        <p:cNvPr id="61" name="Shape 61"/>
        <p:cNvGrpSpPr/>
        <p:nvPr/>
      </p:nvGrpSpPr>
      <p:grpSpPr>
        <a:xfrm>
          <a:off x="0" y="0"/>
          <a:ext cx="0" cy="0"/>
          <a:chOff x="0" y="0"/>
          <a:chExt cx="0" cy="0"/>
        </a:xfrm>
      </p:grpSpPr>
      <p:sp>
        <p:nvSpPr>
          <p:cNvPr id="62" name="Google Shape;62;p45"/>
          <p:cNvSpPr/>
          <p:nvPr>
            <p:ph idx="2" type="pic"/>
          </p:nvPr>
        </p:nvSpPr>
        <p:spPr>
          <a:xfrm>
            <a:off x="0" y="0"/>
            <a:ext cx="12191999" cy="3962400"/>
          </a:xfrm>
          <a:prstGeom prst="rect">
            <a:avLst/>
          </a:prstGeom>
          <a:solidFill>
            <a:srgbClr val="F2F2F2"/>
          </a:solidFill>
          <a:ln>
            <a:noFill/>
          </a:ln>
        </p:spPr>
      </p:sp>
      <p:sp>
        <p:nvSpPr>
          <p:cNvPr id="63" name="Google Shape;63;p45"/>
          <p:cNvSpPr txBox="1"/>
          <p:nvPr>
            <p:ph idx="1" type="subTitle"/>
          </p:nvPr>
        </p:nvSpPr>
        <p:spPr>
          <a:xfrm>
            <a:off x="694871" y="5603181"/>
            <a:ext cx="9144000"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1000"/>
              </a:spcBef>
              <a:spcAft>
                <a:spcPts val="0"/>
              </a:spcAft>
              <a:buClr>
                <a:schemeClr val="accent3"/>
              </a:buClr>
              <a:buSzPts val="1800"/>
              <a:buNone/>
              <a:defRPr sz="1800">
                <a:solidFill>
                  <a:schemeClr val="accent3"/>
                </a:solidFill>
                <a:latin typeface="Century Gothic"/>
                <a:ea typeface="Century Gothic"/>
                <a:cs typeface="Century Gothic"/>
                <a:sym typeface="Century Gothic"/>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rtl="1" algn="r">
              <a:lnSpc>
                <a:spcPct val="90000"/>
              </a:lnSpc>
              <a:spcBef>
                <a:spcPts val="500"/>
              </a:spcBef>
              <a:spcAft>
                <a:spcPts val="0"/>
              </a:spcAft>
              <a:buClr>
                <a:schemeClr val="dk1"/>
              </a:buClr>
              <a:buSzPts val="1800"/>
              <a:buChar char="•"/>
              <a:defRPr/>
            </a:lvl6pPr>
            <a:lvl7pPr lvl="6" rtl="1" algn="r">
              <a:lnSpc>
                <a:spcPct val="90000"/>
              </a:lnSpc>
              <a:spcBef>
                <a:spcPts val="500"/>
              </a:spcBef>
              <a:spcAft>
                <a:spcPts val="0"/>
              </a:spcAft>
              <a:buClr>
                <a:schemeClr val="dk1"/>
              </a:buClr>
              <a:buSzPts val="1800"/>
              <a:buChar char="•"/>
              <a:defRPr/>
            </a:lvl7pPr>
            <a:lvl8pPr lvl="7" rtl="1" algn="r">
              <a:lnSpc>
                <a:spcPct val="90000"/>
              </a:lnSpc>
              <a:spcBef>
                <a:spcPts val="500"/>
              </a:spcBef>
              <a:spcAft>
                <a:spcPts val="0"/>
              </a:spcAft>
              <a:buClr>
                <a:schemeClr val="dk1"/>
              </a:buClr>
              <a:buSzPts val="1800"/>
              <a:buChar char="•"/>
              <a:defRPr/>
            </a:lvl8pPr>
            <a:lvl9pPr lvl="8" rtl="1" algn="r">
              <a:lnSpc>
                <a:spcPct val="90000"/>
              </a:lnSpc>
              <a:spcBef>
                <a:spcPts val="500"/>
              </a:spcBef>
              <a:spcAft>
                <a:spcPts val="0"/>
              </a:spcAft>
              <a:buClr>
                <a:schemeClr val="dk1"/>
              </a:buClr>
              <a:buSzPts val="1800"/>
              <a:buChar char="•"/>
              <a:defRPr/>
            </a:lvl9pPr>
          </a:lstStyle>
          <a:p/>
        </p:txBody>
      </p:sp>
      <p:sp>
        <p:nvSpPr>
          <p:cNvPr id="64" name="Google Shape;64;p45"/>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lvl1pPr lvl="0" rtl="1" algn="l">
              <a:lnSpc>
                <a:spcPct val="90000"/>
              </a:lnSpc>
              <a:spcBef>
                <a:spcPts val="0"/>
              </a:spcBef>
              <a:spcAft>
                <a:spcPts val="0"/>
              </a:spcAft>
              <a:buClr>
                <a:srgbClr val="3F3F3F"/>
              </a:buClr>
              <a:buSzPts val="4400"/>
              <a:buFont typeface="Century Gothic"/>
              <a:buNone/>
              <a:defRPr b="1" sz="4400">
                <a:solidFill>
                  <a:srgbClr val="3F3F3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5"/>
          <p:cNvSpPr/>
          <p:nvPr/>
        </p:nvSpPr>
        <p:spPr>
          <a:xfrm>
            <a:off x="435429" y="4726452"/>
            <a:ext cx="72571" cy="137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6" name="Google Shape;66;p45"/>
          <p:cNvSpPr/>
          <p:nvPr/>
        </p:nvSpPr>
        <p:spPr>
          <a:xfrm>
            <a:off x="11008895" y="6220326"/>
            <a:ext cx="866273" cy="6376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2">
  <p:cSld name="Section Header with Image 2">
    <p:spTree>
      <p:nvGrpSpPr>
        <p:cNvPr id="67" name="Shape 67"/>
        <p:cNvGrpSpPr/>
        <p:nvPr/>
      </p:nvGrpSpPr>
      <p:grpSpPr>
        <a:xfrm>
          <a:off x="0" y="0"/>
          <a:ext cx="0" cy="0"/>
          <a:chOff x="0" y="0"/>
          <a:chExt cx="0" cy="0"/>
        </a:xfrm>
      </p:grpSpPr>
      <p:sp>
        <p:nvSpPr>
          <p:cNvPr id="68" name="Google Shape;68;p46"/>
          <p:cNvSpPr/>
          <p:nvPr>
            <p:ph idx="2" type="pic"/>
          </p:nvPr>
        </p:nvSpPr>
        <p:spPr>
          <a:xfrm>
            <a:off x="0" y="0"/>
            <a:ext cx="12191999" cy="6858000"/>
          </a:xfrm>
          <a:prstGeom prst="rect">
            <a:avLst/>
          </a:prstGeom>
          <a:solidFill>
            <a:srgbClr val="F2F2F2"/>
          </a:solidFill>
          <a:ln>
            <a:noFill/>
          </a:ln>
        </p:spPr>
      </p:sp>
      <p:sp>
        <p:nvSpPr>
          <p:cNvPr id="69" name="Google Shape;69;p46"/>
          <p:cNvSpPr txBox="1"/>
          <p:nvPr>
            <p:ph type="title"/>
          </p:nvPr>
        </p:nvSpPr>
        <p:spPr>
          <a:xfrm>
            <a:off x="696686" y="3860800"/>
            <a:ext cx="9666514" cy="1686720"/>
          </a:xfrm>
          <a:prstGeom prst="rect">
            <a:avLst/>
          </a:prstGeom>
          <a:noFill/>
          <a:ln>
            <a:noFill/>
          </a:ln>
        </p:spPr>
        <p:txBody>
          <a:bodyPr anchorCtr="0" anchor="b" bIns="45700" lIns="91425" spcFirstLastPara="1" rIns="91425" wrap="square" tIns="45700">
            <a:noAutofit/>
          </a:bodyPr>
          <a:lstStyle>
            <a:lvl1pPr lvl="0" rtl="1" algn="l">
              <a:lnSpc>
                <a:spcPct val="90000"/>
              </a:lnSpc>
              <a:spcBef>
                <a:spcPts val="0"/>
              </a:spcBef>
              <a:spcAft>
                <a:spcPts val="0"/>
              </a:spcAft>
              <a:buClr>
                <a:schemeClr val="lt1"/>
              </a:buClr>
              <a:buSzPts val="4800"/>
              <a:buFont typeface="Century Gothic"/>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6"/>
          <p:cNvSpPr txBox="1"/>
          <p:nvPr>
            <p:ph idx="1" type="body"/>
          </p:nvPr>
        </p:nvSpPr>
        <p:spPr>
          <a:xfrm>
            <a:off x="696686" y="5610170"/>
            <a:ext cx="9666514" cy="221599"/>
          </a:xfrm>
          <a:prstGeom prst="rect">
            <a:avLst/>
          </a:prstGeom>
          <a:noFill/>
          <a:ln>
            <a:noFill/>
          </a:ln>
        </p:spPr>
        <p:txBody>
          <a:bodyPr anchorCtr="0" anchor="t" bIns="0" lIns="91425" spcFirstLastPara="1" rIns="91425" wrap="square" tIns="0">
            <a:sp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71" name="Google Shape;71;p46"/>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 name="Google Shape;72;p46"/>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lvl1pPr lvl="0" marR="0" rtl="1" algn="l">
              <a:lnSpc>
                <a:spcPct val="90000"/>
              </a:lnSpc>
              <a:spcBef>
                <a:spcPts val="0"/>
              </a:spcBef>
              <a:spcAft>
                <a:spcPts val="0"/>
              </a:spcAft>
              <a:buClr>
                <a:schemeClr val="dk1"/>
              </a:buClr>
              <a:buSzPts val="3600"/>
              <a:buFont typeface="Century Gothic"/>
              <a:buNone/>
              <a:defRPr b="1" i="0" sz="36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446314" y="1253331"/>
            <a:ext cx="11174186" cy="477009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37"/>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37"/>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4" name="Google Shape;14;p37"/>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i="0" lang="en-US" sz="1000" u="none" cap="none" strike="noStrike">
                <a:solidFill>
                  <a:schemeClr val="lt1"/>
                </a:solidFill>
                <a:latin typeface="Century Gothic"/>
                <a:ea typeface="Century Gothic"/>
                <a:cs typeface="Century Gothic"/>
                <a:sym typeface="Century Gothic"/>
              </a:rPr>
              <a:t>‹#›</a:t>
            </a:fld>
            <a:endParaRPr b="1" i="0" sz="1000" u="none" cap="none" strike="noStrike">
              <a:solidFill>
                <a:schemeClr val="lt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gif"/></Relationships>
</file>

<file path=ppt/slides/_rels/slide17.xml.rels><?xml version="1.0" encoding="UTF-8" standalone="yes"?><Relationships xmlns="http://schemas.openxmlformats.org/package/2006/relationships"><Relationship Id="rId20" Type="http://schemas.openxmlformats.org/officeDocument/2006/relationships/image" Target="../media/image26.png"/><Relationship Id="rId22" Type="http://schemas.openxmlformats.org/officeDocument/2006/relationships/image" Target="../media/image39.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7.png"/><Relationship Id="rId9" Type="http://schemas.openxmlformats.org/officeDocument/2006/relationships/image" Target="../media/image32.png"/><Relationship Id="rId26" Type="http://schemas.openxmlformats.org/officeDocument/2006/relationships/image" Target="../media/image36.png"/><Relationship Id="rId25" Type="http://schemas.openxmlformats.org/officeDocument/2006/relationships/image" Target="../media/image49.png"/><Relationship Id="rId28" Type="http://schemas.openxmlformats.org/officeDocument/2006/relationships/image" Target="../media/image35.png"/><Relationship Id="rId27" Type="http://schemas.openxmlformats.org/officeDocument/2006/relationships/image" Target="../media/image47.png"/><Relationship Id="rId5" Type="http://schemas.openxmlformats.org/officeDocument/2006/relationships/image" Target="../media/image12.png"/><Relationship Id="rId6" Type="http://schemas.openxmlformats.org/officeDocument/2006/relationships/image" Target="../media/image16.png"/><Relationship Id="rId29" Type="http://schemas.openxmlformats.org/officeDocument/2006/relationships/image" Target="../media/image46.png"/><Relationship Id="rId7" Type="http://schemas.openxmlformats.org/officeDocument/2006/relationships/image" Target="../media/image22.png"/><Relationship Id="rId8" Type="http://schemas.openxmlformats.org/officeDocument/2006/relationships/image" Target="../media/image34.png"/><Relationship Id="rId31" Type="http://schemas.openxmlformats.org/officeDocument/2006/relationships/image" Target="../media/image40.png"/><Relationship Id="rId30" Type="http://schemas.openxmlformats.org/officeDocument/2006/relationships/image" Target="../media/image51.png"/><Relationship Id="rId11" Type="http://schemas.openxmlformats.org/officeDocument/2006/relationships/image" Target="../media/image29.png"/><Relationship Id="rId33" Type="http://schemas.openxmlformats.org/officeDocument/2006/relationships/image" Target="../media/image56.png"/><Relationship Id="rId10" Type="http://schemas.openxmlformats.org/officeDocument/2006/relationships/image" Target="../media/image18.png"/><Relationship Id="rId32" Type="http://schemas.openxmlformats.org/officeDocument/2006/relationships/image" Target="../media/image41.png"/><Relationship Id="rId13" Type="http://schemas.openxmlformats.org/officeDocument/2006/relationships/image" Target="../media/image33.png"/><Relationship Id="rId35" Type="http://schemas.openxmlformats.org/officeDocument/2006/relationships/image" Target="../media/image43.png"/><Relationship Id="rId12" Type="http://schemas.openxmlformats.org/officeDocument/2006/relationships/image" Target="../media/image21.png"/><Relationship Id="rId34" Type="http://schemas.openxmlformats.org/officeDocument/2006/relationships/image" Target="../media/image45.png"/><Relationship Id="rId15" Type="http://schemas.openxmlformats.org/officeDocument/2006/relationships/image" Target="../media/image19.png"/><Relationship Id="rId37" Type="http://schemas.openxmlformats.org/officeDocument/2006/relationships/image" Target="../media/image44.png"/><Relationship Id="rId14" Type="http://schemas.openxmlformats.org/officeDocument/2006/relationships/image" Target="../media/image27.png"/><Relationship Id="rId36" Type="http://schemas.openxmlformats.org/officeDocument/2006/relationships/image" Target="../media/image60.png"/><Relationship Id="rId17" Type="http://schemas.openxmlformats.org/officeDocument/2006/relationships/image" Target="../media/image23.png"/><Relationship Id="rId16" Type="http://schemas.openxmlformats.org/officeDocument/2006/relationships/image" Target="../media/image25.png"/><Relationship Id="rId19" Type="http://schemas.openxmlformats.org/officeDocument/2006/relationships/image" Target="../media/image24.png"/><Relationship Id="rId1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2.gif"/><Relationship Id="rId4" Type="http://schemas.openxmlformats.org/officeDocument/2006/relationships/image" Target="../media/image59.gif"/><Relationship Id="rId5" Type="http://schemas.openxmlformats.org/officeDocument/2006/relationships/image" Target="../media/image50.gif"/><Relationship Id="rId6" Type="http://schemas.openxmlformats.org/officeDocument/2006/relationships/image" Target="../media/image69.gif"/><Relationship Id="rId7" Type="http://schemas.openxmlformats.org/officeDocument/2006/relationships/image" Target="../media/image48.gif"/><Relationship Id="rId8" Type="http://schemas.openxmlformats.org/officeDocument/2006/relationships/image" Target="../media/image5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5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6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jpg"/><Relationship Id="rId4" Type="http://schemas.openxmlformats.org/officeDocument/2006/relationships/image" Target="../media/image5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outu.be/IS9TD9fHFv0" TargetMode="Externa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youtu.be/dBwr2GZCmQ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67.jpg"/><Relationship Id="rId4" Type="http://schemas.openxmlformats.org/officeDocument/2006/relationships/image" Target="../media/image6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Turtle in ocean" id="158" name="Google Shape;158;p1"/>
          <p:cNvPicPr preferRelativeResize="0"/>
          <p:nvPr>
            <p:ph idx="2" type="pic"/>
          </p:nvPr>
        </p:nvPicPr>
        <p:blipFill rotWithShape="1">
          <a:blip r:embed="rId3">
            <a:alphaModFix/>
          </a:blip>
          <a:srcRect b="22912" l="-101" r="100" t="28284"/>
          <a:stretch/>
        </p:blipFill>
        <p:spPr>
          <a:xfrm>
            <a:off x="123992" y="124953"/>
            <a:ext cx="11944014" cy="4372387"/>
          </a:xfrm>
          <a:prstGeom prst="rect">
            <a:avLst/>
          </a:prstGeom>
          <a:solidFill>
            <a:srgbClr val="F2F2F2"/>
          </a:solidFill>
          <a:ln>
            <a:noFill/>
          </a:ln>
        </p:spPr>
      </p:pic>
      <p:sp>
        <p:nvSpPr>
          <p:cNvPr id="159" name="Google Shape;159;p1"/>
          <p:cNvSpPr txBox="1"/>
          <p:nvPr>
            <p:ph type="ctrTitle"/>
          </p:nvPr>
        </p:nvSpPr>
        <p:spPr>
          <a:xfrm>
            <a:off x="694871" y="4901450"/>
            <a:ext cx="10607040" cy="701731"/>
          </a:xfrm>
          <a:prstGeom prst="rect">
            <a:avLst/>
          </a:prstGeom>
          <a:noFill/>
          <a:ln>
            <a:noFill/>
          </a:ln>
        </p:spPr>
        <p:txBody>
          <a:bodyPr anchorCtr="0" anchor="b" bIns="45700" lIns="91425" spcFirstLastPara="1" rIns="91425" wrap="square" tIns="45700">
            <a:spAutoFit/>
          </a:bodyPr>
          <a:lstStyle/>
          <a:p>
            <a:pPr indent="0" lvl="0" marL="0" rtl="1" algn="l">
              <a:lnSpc>
                <a:spcPct val="90000"/>
              </a:lnSpc>
              <a:spcBef>
                <a:spcPts val="0"/>
              </a:spcBef>
              <a:spcAft>
                <a:spcPts val="0"/>
              </a:spcAft>
              <a:buClr>
                <a:srgbClr val="3F3F3F"/>
              </a:buClr>
              <a:buSzPts val="4400"/>
              <a:buFont typeface="Century Gothic"/>
              <a:buNone/>
            </a:pPr>
            <a:r>
              <a:rPr lang="en-US"/>
              <a:t>The cardiac Cycle</a:t>
            </a:r>
            <a:endParaRPr/>
          </a:p>
        </p:txBody>
      </p:sp>
      <p:sp>
        <p:nvSpPr>
          <p:cNvPr id="160" name="Google Shape;160;p1"/>
          <p:cNvSpPr txBox="1"/>
          <p:nvPr>
            <p:ph idx="1" type="subTitle"/>
          </p:nvPr>
        </p:nvSpPr>
        <p:spPr>
          <a:xfrm>
            <a:off x="694871" y="5603181"/>
            <a:ext cx="9144000" cy="88537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023F4E"/>
              </a:buClr>
              <a:buSzPts val="2400"/>
              <a:buNone/>
            </a:pPr>
            <a:r>
              <a:rPr lang="en-US" sz="2400"/>
              <a:t>Asma M Al yahya</a:t>
            </a:r>
            <a:endParaRPr sz="2400"/>
          </a:p>
          <a:p>
            <a:pPr indent="0" lvl="0" marL="0" rtl="0" algn="l">
              <a:lnSpc>
                <a:spcPct val="90000"/>
              </a:lnSpc>
              <a:spcBef>
                <a:spcPts val="1000"/>
              </a:spcBef>
              <a:spcAft>
                <a:spcPts val="0"/>
              </a:spcAft>
              <a:buClr>
                <a:srgbClr val="023F4E"/>
              </a:buClr>
              <a:buSzPts val="2400"/>
              <a:buNone/>
            </a:pPr>
            <a:r>
              <a:rPr lang="en-US" sz="2400"/>
              <a:t>MBBS, PhD </a:t>
            </a:r>
            <a:endParaRPr sz="2400"/>
          </a:p>
        </p:txBody>
      </p:sp>
      <p:sp>
        <p:nvSpPr>
          <p:cNvPr id="161" name="Google Shape;161;p1"/>
          <p:cNvSpPr txBox="1"/>
          <p:nvPr/>
        </p:nvSpPr>
        <p:spPr>
          <a:xfrm>
            <a:off x="5431971" y="6350052"/>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27E"/>
                </a:solidFill>
                <a:latin typeface="Century Gothic"/>
                <a:ea typeface="Century Gothic"/>
                <a:cs typeface="Century Gothic"/>
                <a:sym typeface="Century Gothic"/>
              </a:rPr>
              <a:t>MED CVS CARDIAC CYCLE</a:t>
            </a:r>
            <a:endParaRPr b="1" sz="1200">
              <a:solidFill>
                <a:srgbClr val="00627E"/>
              </a:solidFill>
              <a:latin typeface="Century Gothic"/>
              <a:ea typeface="Century Gothic"/>
              <a:cs typeface="Century Gothic"/>
              <a:sym typeface="Century Gothic"/>
            </a:endParaRPr>
          </a:p>
        </p:txBody>
      </p:sp>
      <p:sp>
        <p:nvSpPr>
          <p:cNvPr id="162" name="Google Shape;162;p1"/>
          <p:cNvSpPr txBox="1"/>
          <p:nvPr/>
        </p:nvSpPr>
        <p:spPr>
          <a:xfrm>
            <a:off x="9051471" y="431800"/>
            <a:ext cx="26289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98E8FE"/>
                </a:solidFill>
                <a:latin typeface="Arial"/>
                <a:ea typeface="Arial"/>
                <a:cs typeface="Arial"/>
                <a:sym typeface="Arial"/>
              </a:rPr>
              <a:t>بسم الله الرحمن  الرحيم</a:t>
            </a:r>
            <a:endParaRPr sz="3600">
              <a:solidFill>
                <a:srgbClr val="98E8FE"/>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0"/>
          <p:cNvSpPr txBox="1"/>
          <p:nvPr>
            <p:ph type="title"/>
          </p:nvPr>
        </p:nvSpPr>
        <p:spPr>
          <a:xfrm>
            <a:off x="1000001" y="173643"/>
            <a:ext cx="11174186" cy="590931"/>
          </a:xfrm>
          <a:prstGeom prst="rect">
            <a:avLst/>
          </a:prstGeom>
          <a:noFill/>
          <a:ln>
            <a:noFill/>
          </a:ln>
        </p:spPr>
        <p:txBody>
          <a:bodyPr anchorCtr="0" anchor="ctr" bIns="45700" lIns="91425" spcFirstLastPara="1" rIns="91425" wrap="square" tIns="45700">
            <a:spAutoFit/>
          </a:bodyPr>
          <a:lstStyle/>
          <a:p>
            <a:pPr indent="-514350" lvl="0" marL="514350" rtl="0" algn="l">
              <a:lnSpc>
                <a:spcPct val="90000"/>
              </a:lnSpc>
              <a:spcBef>
                <a:spcPts val="0"/>
              </a:spcBef>
              <a:spcAft>
                <a:spcPts val="0"/>
              </a:spcAft>
              <a:buClr>
                <a:srgbClr val="0C596D"/>
              </a:buClr>
              <a:buSzPts val="3600"/>
              <a:buFont typeface="Century Gothic"/>
              <a:buAutoNum type="alphaUcPeriod"/>
            </a:pPr>
            <a:r>
              <a:rPr lang="en-US">
                <a:solidFill>
                  <a:srgbClr val="0C596D"/>
                </a:solidFill>
              </a:rPr>
              <a:t>Atrial Systole </a:t>
            </a:r>
            <a:r>
              <a:rPr lang="en-US"/>
              <a:t>(atrial contraction)</a:t>
            </a:r>
            <a:endParaRPr/>
          </a:p>
        </p:txBody>
      </p:sp>
      <p:pic>
        <p:nvPicPr>
          <p:cNvPr descr="https://www.cvphysiology.com/uploads/images/HD002a%20heart%202007.gif" id="284" name="Google Shape;284;p10"/>
          <p:cNvPicPr preferRelativeResize="0"/>
          <p:nvPr/>
        </p:nvPicPr>
        <p:blipFill rotWithShape="1">
          <a:blip r:embed="rId3">
            <a:alphaModFix/>
          </a:blip>
          <a:srcRect b="0" l="0" r="0" t="0"/>
          <a:stretch/>
        </p:blipFill>
        <p:spPr>
          <a:xfrm>
            <a:off x="7977810" y="764574"/>
            <a:ext cx="3309687" cy="3739947"/>
          </a:xfrm>
          <a:prstGeom prst="rect">
            <a:avLst/>
          </a:prstGeom>
          <a:noFill/>
          <a:ln>
            <a:noFill/>
          </a:ln>
        </p:spPr>
      </p:pic>
      <p:grpSp>
        <p:nvGrpSpPr>
          <p:cNvPr id="285" name="Google Shape;285;p10"/>
          <p:cNvGrpSpPr/>
          <p:nvPr/>
        </p:nvGrpSpPr>
        <p:grpSpPr>
          <a:xfrm>
            <a:off x="640186" y="944726"/>
            <a:ext cx="6326712" cy="5387305"/>
            <a:chOff x="790376" y="0"/>
            <a:chExt cx="6326712" cy="5387305"/>
          </a:xfrm>
        </p:grpSpPr>
        <p:sp>
          <p:nvSpPr>
            <p:cNvPr id="286" name="Google Shape;286;p10"/>
            <p:cNvSpPr/>
            <p:nvPr/>
          </p:nvSpPr>
          <p:spPr>
            <a:xfrm rot="5400000">
              <a:off x="1286481" y="1184365"/>
              <a:ext cx="1040130" cy="1184151"/>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a:off x="790376" y="0"/>
              <a:ext cx="1750966" cy="1225619"/>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txBox="1"/>
            <p:nvPr/>
          </p:nvSpPr>
          <p:spPr>
            <a:xfrm>
              <a:off x="850217" y="59841"/>
              <a:ext cx="1631284" cy="1105937"/>
            </a:xfrm>
            <a:prstGeom prst="rect">
              <a:avLst/>
            </a:prstGeom>
            <a:noFill/>
            <a:ln>
              <a:noFill/>
            </a:ln>
          </p:spPr>
          <p:txBody>
            <a:bodyPr anchorCtr="0" anchor="ctr" bIns="76200" lIns="76200" spcFirstLastPara="1" rIns="76200" wrap="square" tIns="76200">
              <a:noAutofit/>
            </a:bodyPr>
            <a:lstStyle/>
            <a:p>
              <a:pPr indent="0" lvl="0" marL="0" marR="0" rtl="1" algn="ctr">
                <a:lnSpc>
                  <a:spcPct val="90000"/>
                </a:lnSpc>
                <a:spcBef>
                  <a:spcPts val="0"/>
                </a:spcBef>
                <a:spcAft>
                  <a:spcPts val="0"/>
                </a:spcAft>
                <a:buNone/>
              </a:pPr>
              <a:r>
                <a:rPr b="1" lang="en-US" sz="2000">
                  <a:solidFill>
                    <a:schemeClr val="dk1"/>
                  </a:solidFill>
                  <a:latin typeface="Century Gothic"/>
                  <a:ea typeface="Century Gothic"/>
                  <a:cs typeface="Century Gothic"/>
                  <a:sym typeface="Century Gothic"/>
                </a:rPr>
                <a:t>P wave </a:t>
              </a:r>
              <a:endParaRPr b="1" sz="2000">
                <a:solidFill>
                  <a:schemeClr val="dk1"/>
                </a:solidFill>
                <a:latin typeface="Century Gothic"/>
                <a:ea typeface="Century Gothic"/>
                <a:cs typeface="Century Gothic"/>
                <a:sym typeface="Century Gothic"/>
              </a:endParaRPr>
            </a:p>
          </p:txBody>
        </p:sp>
        <p:sp>
          <p:nvSpPr>
            <p:cNvPr id="289" name="Google Shape;289;p10"/>
            <p:cNvSpPr/>
            <p:nvPr/>
          </p:nvSpPr>
          <p:spPr>
            <a:xfrm>
              <a:off x="2761877" y="148250"/>
              <a:ext cx="1273486"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txBox="1"/>
            <p:nvPr/>
          </p:nvSpPr>
          <p:spPr>
            <a:xfrm>
              <a:off x="2761877" y="148250"/>
              <a:ext cx="1273486" cy="990600"/>
            </a:xfrm>
            <a:prstGeom prst="rect">
              <a:avLst/>
            </a:prstGeom>
            <a:noFill/>
            <a:ln>
              <a:noFill/>
            </a:ln>
          </p:spPr>
          <p:txBody>
            <a:bodyPr anchorCtr="0" anchor="ctr" bIns="76200" lIns="76200" spcFirstLastPara="1" rIns="76200" wrap="square" tIns="76200">
              <a:noAutofit/>
            </a:bodyPr>
            <a:lstStyle/>
            <a:p>
              <a:pPr indent="-101600" lvl="1" marL="228600" marR="0" rtl="1" algn="r">
                <a:lnSpc>
                  <a:spcPct val="90000"/>
                </a:lnSpc>
                <a:spcBef>
                  <a:spcPts val="0"/>
                </a:spcBef>
                <a:spcAft>
                  <a:spcPts val="0"/>
                </a:spcAft>
                <a:buClr>
                  <a:schemeClr val="dk1"/>
                </a:buClr>
                <a:buSzPts val="2000"/>
                <a:buFont typeface="Century Gothic"/>
                <a:buNone/>
              </a:pPr>
              <a:r>
                <a:t/>
              </a:r>
              <a:endParaRPr b="1" i="0" sz="2000" u="none" cap="none" strike="noStrike">
                <a:solidFill>
                  <a:schemeClr val="dk1"/>
                </a:solidFill>
                <a:latin typeface="Century Gothic"/>
                <a:ea typeface="Century Gothic"/>
                <a:cs typeface="Century Gothic"/>
                <a:sym typeface="Century Gothic"/>
              </a:endParaRPr>
            </a:p>
          </p:txBody>
        </p:sp>
        <p:sp>
          <p:nvSpPr>
            <p:cNvPr id="291" name="Google Shape;291;p10"/>
            <p:cNvSpPr/>
            <p:nvPr/>
          </p:nvSpPr>
          <p:spPr>
            <a:xfrm rot="5400000">
              <a:off x="2738219" y="2561140"/>
              <a:ext cx="1040130" cy="1184151"/>
            </a:xfrm>
            <a:prstGeom prst="bentUpArrow">
              <a:avLst>
                <a:gd fmla="val 32840" name="adj1"/>
                <a:gd fmla="val 25000" name="adj2"/>
                <a:gd fmla="val 35780" name="adj3"/>
              </a:avLst>
            </a:prstGeom>
            <a:solidFill>
              <a:srgbClr val="EFEDD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2480455" y="1414067"/>
              <a:ext cx="1750966" cy="1225619"/>
            </a:xfrm>
            <a:prstGeom prst="roundRect">
              <a:avLst>
                <a:gd fmla="val 16670" name="adj"/>
              </a:avLst>
            </a:prstGeom>
            <a:solidFill>
              <a:srgbClr val="E9A80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txBox="1"/>
            <p:nvPr/>
          </p:nvSpPr>
          <p:spPr>
            <a:xfrm>
              <a:off x="2540296" y="1473908"/>
              <a:ext cx="1631284" cy="1105937"/>
            </a:xfrm>
            <a:prstGeom prst="rect">
              <a:avLst/>
            </a:prstGeom>
            <a:noFill/>
            <a:ln>
              <a:noFill/>
            </a:ln>
          </p:spPr>
          <p:txBody>
            <a:bodyPr anchorCtr="0" anchor="ctr" bIns="76200" lIns="76200" spcFirstLastPara="1" rIns="76200" wrap="square" tIns="76200">
              <a:noAutofit/>
            </a:bodyPr>
            <a:lstStyle/>
            <a:p>
              <a:pPr indent="0" lvl="0" marL="0" marR="0" rtl="1" algn="ctr">
                <a:lnSpc>
                  <a:spcPct val="90000"/>
                </a:lnSpc>
                <a:spcBef>
                  <a:spcPts val="0"/>
                </a:spcBef>
                <a:spcAft>
                  <a:spcPts val="0"/>
                </a:spcAft>
                <a:buNone/>
              </a:pPr>
              <a:r>
                <a:rPr b="1" lang="en-US" sz="2000">
                  <a:solidFill>
                    <a:schemeClr val="dk1"/>
                  </a:solidFill>
                  <a:latin typeface="Century Gothic"/>
                  <a:ea typeface="Century Gothic"/>
                  <a:cs typeface="Century Gothic"/>
                  <a:sym typeface="Century Gothic"/>
                </a:rPr>
                <a:t>Atrial contraction  </a:t>
              </a:r>
              <a:endParaRPr b="1" sz="2000">
                <a:solidFill>
                  <a:schemeClr val="dk1"/>
                </a:solidFill>
                <a:latin typeface="Century Gothic"/>
                <a:ea typeface="Century Gothic"/>
                <a:cs typeface="Century Gothic"/>
                <a:sym typeface="Century Gothic"/>
              </a:endParaRPr>
            </a:p>
          </p:txBody>
        </p:sp>
        <p:sp>
          <p:nvSpPr>
            <p:cNvPr id="294" name="Google Shape;294;p10"/>
            <p:cNvSpPr/>
            <p:nvPr/>
          </p:nvSpPr>
          <p:spPr>
            <a:xfrm>
              <a:off x="4213614" y="1525026"/>
              <a:ext cx="1273486"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txBox="1"/>
            <p:nvPr/>
          </p:nvSpPr>
          <p:spPr>
            <a:xfrm>
              <a:off x="4213614" y="1525026"/>
              <a:ext cx="1273486" cy="990600"/>
            </a:xfrm>
            <a:prstGeom prst="rect">
              <a:avLst/>
            </a:prstGeom>
            <a:noFill/>
            <a:ln>
              <a:noFill/>
            </a:ln>
          </p:spPr>
          <p:txBody>
            <a:bodyPr anchorCtr="0" anchor="ctr" bIns="76200" lIns="76200" spcFirstLastPara="1" rIns="76200" wrap="square" tIns="76200">
              <a:noAutofit/>
            </a:bodyPr>
            <a:lstStyle/>
            <a:p>
              <a:pPr indent="-101600" lvl="1" marL="228600" marR="0" rtl="1" algn="r">
                <a:lnSpc>
                  <a:spcPct val="90000"/>
                </a:lnSpc>
                <a:spcBef>
                  <a:spcPts val="0"/>
                </a:spcBef>
                <a:spcAft>
                  <a:spcPts val="0"/>
                </a:spcAft>
                <a:buClr>
                  <a:schemeClr val="dk1"/>
                </a:buClr>
                <a:buSzPts val="2000"/>
                <a:buFont typeface="Century Gothic"/>
                <a:buNone/>
              </a:pPr>
              <a:r>
                <a:t/>
              </a:r>
              <a:endParaRPr b="1" i="0" sz="2000" u="none" cap="none" strike="noStrike">
                <a:solidFill>
                  <a:schemeClr val="dk1"/>
                </a:solidFill>
                <a:latin typeface="Century Gothic"/>
                <a:ea typeface="Century Gothic"/>
                <a:cs typeface="Century Gothic"/>
                <a:sym typeface="Century Gothic"/>
              </a:endParaRPr>
            </a:p>
          </p:txBody>
        </p:sp>
        <p:sp>
          <p:nvSpPr>
            <p:cNvPr id="296" name="Google Shape;296;p10"/>
            <p:cNvSpPr/>
            <p:nvPr/>
          </p:nvSpPr>
          <p:spPr>
            <a:xfrm rot="5400000">
              <a:off x="4189956" y="3937916"/>
              <a:ext cx="1040130" cy="1184151"/>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a:off x="3914385" y="2784911"/>
              <a:ext cx="1750966" cy="1225619"/>
            </a:xfrm>
            <a:prstGeom prst="roundRect">
              <a:avLst>
                <a:gd fmla="val 16670" name="adj"/>
              </a:avLst>
            </a:prstGeom>
            <a:solidFill>
              <a:srgbClr val="CACC0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txBox="1"/>
            <p:nvPr/>
          </p:nvSpPr>
          <p:spPr>
            <a:xfrm>
              <a:off x="3974226" y="2844752"/>
              <a:ext cx="1631284" cy="1105937"/>
            </a:xfrm>
            <a:prstGeom prst="rect">
              <a:avLst/>
            </a:prstGeom>
            <a:noFill/>
            <a:ln>
              <a:noFill/>
            </a:ln>
          </p:spPr>
          <p:txBody>
            <a:bodyPr anchorCtr="0" anchor="ctr" bIns="76200" lIns="76200" spcFirstLastPara="1" rIns="76200" wrap="square" tIns="76200">
              <a:noAutofit/>
            </a:bodyPr>
            <a:lstStyle/>
            <a:p>
              <a:pPr indent="0" lvl="0" marL="0" marR="0" rtl="1" algn="ctr">
                <a:lnSpc>
                  <a:spcPct val="90000"/>
                </a:lnSpc>
                <a:spcBef>
                  <a:spcPts val="0"/>
                </a:spcBef>
                <a:spcAft>
                  <a:spcPts val="0"/>
                </a:spcAft>
                <a:buNone/>
              </a:pPr>
              <a:r>
                <a:rPr b="1" lang="en-US" sz="2000">
                  <a:solidFill>
                    <a:schemeClr val="dk1"/>
                  </a:solidFill>
                  <a:latin typeface="Century Gothic"/>
                  <a:ea typeface="Century Gothic"/>
                  <a:cs typeface="Century Gothic"/>
                  <a:sym typeface="Century Gothic"/>
                </a:rPr>
                <a:t>Atrial  pressure increases  </a:t>
              </a:r>
              <a:endParaRPr b="1" sz="2000">
                <a:solidFill>
                  <a:schemeClr val="dk1"/>
                </a:solidFill>
                <a:latin typeface="Century Gothic"/>
                <a:ea typeface="Century Gothic"/>
                <a:cs typeface="Century Gothic"/>
                <a:sym typeface="Century Gothic"/>
              </a:endParaRPr>
            </a:p>
          </p:txBody>
        </p:sp>
        <p:sp>
          <p:nvSpPr>
            <p:cNvPr id="299" name="Google Shape;299;p10"/>
            <p:cNvSpPr/>
            <p:nvPr/>
          </p:nvSpPr>
          <p:spPr>
            <a:xfrm>
              <a:off x="5665352" y="2901802"/>
              <a:ext cx="1273486"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txBox="1"/>
            <p:nvPr/>
          </p:nvSpPr>
          <p:spPr>
            <a:xfrm>
              <a:off x="5665352" y="2901802"/>
              <a:ext cx="1273486" cy="990600"/>
            </a:xfrm>
            <a:prstGeom prst="rect">
              <a:avLst/>
            </a:prstGeom>
            <a:noFill/>
            <a:ln>
              <a:noFill/>
            </a:ln>
          </p:spPr>
          <p:txBody>
            <a:bodyPr anchorCtr="0" anchor="ctr" bIns="76200" lIns="76200" spcFirstLastPara="1" rIns="76200" wrap="square" tIns="76200">
              <a:noAutofit/>
            </a:bodyPr>
            <a:lstStyle/>
            <a:p>
              <a:pPr indent="-101600" lvl="1" marL="228600" marR="0" rtl="1" algn="r">
                <a:lnSpc>
                  <a:spcPct val="90000"/>
                </a:lnSpc>
                <a:spcBef>
                  <a:spcPts val="0"/>
                </a:spcBef>
                <a:spcAft>
                  <a:spcPts val="0"/>
                </a:spcAft>
                <a:buClr>
                  <a:schemeClr val="dk1"/>
                </a:buClr>
                <a:buSzPts val="2000"/>
                <a:buFont typeface="Century Gothic"/>
                <a:buNone/>
              </a:pPr>
              <a:r>
                <a:t/>
              </a:r>
              <a:endParaRPr b="1" i="0" sz="2000" u="none" cap="none" strike="noStrike">
                <a:solidFill>
                  <a:schemeClr val="dk1"/>
                </a:solidFill>
                <a:latin typeface="Century Gothic"/>
                <a:ea typeface="Century Gothic"/>
                <a:cs typeface="Century Gothic"/>
                <a:sym typeface="Century Gothic"/>
              </a:endParaRPr>
            </a:p>
          </p:txBody>
        </p:sp>
        <p:sp>
          <p:nvSpPr>
            <p:cNvPr id="301" name="Google Shape;301;p10"/>
            <p:cNvSpPr/>
            <p:nvPr/>
          </p:nvSpPr>
          <p:spPr>
            <a:xfrm>
              <a:off x="5366122" y="4161686"/>
              <a:ext cx="1750966" cy="1225619"/>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txBox="1"/>
            <p:nvPr/>
          </p:nvSpPr>
          <p:spPr>
            <a:xfrm>
              <a:off x="5425963" y="4221527"/>
              <a:ext cx="1631284" cy="1105937"/>
            </a:xfrm>
            <a:prstGeom prst="rect">
              <a:avLst/>
            </a:prstGeom>
            <a:noFill/>
            <a:ln>
              <a:noFill/>
            </a:ln>
          </p:spPr>
          <p:txBody>
            <a:bodyPr anchorCtr="0" anchor="ctr" bIns="76200" lIns="76200" spcFirstLastPara="1" rIns="76200" wrap="square" tIns="76200">
              <a:noAutofit/>
            </a:bodyPr>
            <a:lstStyle/>
            <a:p>
              <a:pPr indent="0" lvl="0" marL="0" marR="0" rtl="1" algn="ctr">
                <a:lnSpc>
                  <a:spcPct val="90000"/>
                </a:lnSpc>
                <a:spcBef>
                  <a:spcPts val="0"/>
                </a:spcBef>
                <a:spcAft>
                  <a:spcPts val="0"/>
                </a:spcAft>
                <a:buNone/>
              </a:pPr>
              <a:r>
                <a:rPr b="1" lang="en-US" sz="2000">
                  <a:solidFill>
                    <a:schemeClr val="dk1"/>
                  </a:solidFill>
                  <a:latin typeface="Century Gothic"/>
                  <a:ea typeface="Century Gothic"/>
                  <a:cs typeface="Century Gothic"/>
                  <a:sym typeface="Century Gothic"/>
                </a:rPr>
                <a:t>LV is filling</a:t>
              </a:r>
              <a:endParaRPr b="1" sz="2000">
                <a:solidFill>
                  <a:schemeClr val="dk1"/>
                </a:solidFill>
                <a:latin typeface="Century Gothic"/>
                <a:ea typeface="Century Gothic"/>
                <a:cs typeface="Century Gothic"/>
                <a:sym typeface="Century Gothic"/>
              </a:endParaRPr>
            </a:p>
          </p:txBody>
        </p:sp>
      </p:grpSp>
      <p:sp>
        <p:nvSpPr>
          <p:cNvPr id="303" name="Google Shape;303;p10"/>
          <p:cNvSpPr txBox="1"/>
          <p:nvPr>
            <p:ph idx="1" type="body"/>
          </p:nvPr>
        </p:nvSpPr>
        <p:spPr>
          <a:xfrm>
            <a:off x="7977810" y="4805694"/>
            <a:ext cx="3840677" cy="5795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F3F3F"/>
              </a:buClr>
              <a:buSzPts val="2800"/>
              <a:buNone/>
            </a:pPr>
            <a:r>
              <a:rPr lang="en-US"/>
              <a:t>What valve is open?</a:t>
            </a:r>
            <a:endParaRPr/>
          </a:p>
        </p:txBody>
      </p:sp>
      <p:sp>
        <p:nvSpPr>
          <p:cNvPr id="304" name="Google Shape;304;p10"/>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
        <p:nvSpPr>
          <p:cNvPr id="305" name="Google Shape;305;p10"/>
          <p:cNvSpPr/>
          <p:nvPr/>
        </p:nvSpPr>
        <p:spPr>
          <a:xfrm>
            <a:off x="8001416" y="5385210"/>
            <a:ext cx="38170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45F75"/>
                </a:solidFill>
                <a:latin typeface="Century Gothic"/>
                <a:ea typeface="Century Gothic"/>
                <a:cs typeface="Century Gothic"/>
                <a:sym typeface="Century Gothic"/>
              </a:rPr>
              <a:t>S4</a:t>
            </a:r>
            <a:r>
              <a:rPr lang="en-US" sz="1800">
                <a:solidFill>
                  <a:srgbClr val="045F75"/>
                </a:solidFill>
                <a:latin typeface="Century Gothic"/>
                <a:ea typeface="Century Gothic"/>
                <a:cs typeface="Century Gothic"/>
                <a:sym typeface="Century Gothic"/>
              </a:rPr>
              <a:t> is not audible in normal adults</a:t>
            </a:r>
            <a:endParaRPr sz="1800">
              <a:solidFill>
                <a:srgbClr val="045F7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cardiac anatomy - atrial contraction" id="311" name="Google Shape;311;p11"/>
          <p:cNvPicPr preferRelativeResize="0"/>
          <p:nvPr/>
        </p:nvPicPr>
        <p:blipFill rotWithShape="1">
          <a:blip r:embed="rId3">
            <a:alphaModFix/>
          </a:blip>
          <a:srcRect b="0" l="0" r="0" t="0"/>
          <a:stretch/>
        </p:blipFill>
        <p:spPr>
          <a:xfrm>
            <a:off x="8345646" y="919127"/>
            <a:ext cx="3259382" cy="3683101"/>
          </a:xfrm>
          <a:prstGeom prst="rect">
            <a:avLst/>
          </a:prstGeom>
          <a:noFill/>
          <a:ln>
            <a:noFill/>
          </a:ln>
        </p:spPr>
      </p:pic>
      <p:grpSp>
        <p:nvGrpSpPr>
          <p:cNvPr id="312" name="Google Shape;312;p11"/>
          <p:cNvGrpSpPr/>
          <p:nvPr/>
        </p:nvGrpSpPr>
        <p:grpSpPr>
          <a:xfrm>
            <a:off x="675761" y="1205633"/>
            <a:ext cx="6106178" cy="5355945"/>
            <a:chOff x="1010910" y="31360"/>
            <a:chExt cx="6106178" cy="5355945"/>
          </a:xfrm>
        </p:grpSpPr>
        <p:sp>
          <p:nvSpPr>
            <p:cNvPr id="313" name="Google Shape;313;p11"/>
            <p:cNvSpPr/>
            <p:nvPr/>
          </p:nvSpPr>
          <p:spPr>
            <a:xfrm rot="5400000">
              <a:off x="1286481" y="1184365"/>
              <a:ext cx="1040130" cy="1184151"/>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1010910" y="31360"/>
              <a:ext cx="1750966" cy="1225619"/>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txBox="1"/>
            <p:nvPr/>
          </p:nvSpPr>
          <p:spPr>
            <a:xfrm>
              <a:off x="1070751" y="91201"/>
              <a:ext cx="1631284" cy="1105937"/>
            </a:xfrm>
            <a:prstGeom prst="rect">
              <a:avLst/>
            </a:prstGeom>
            <a:noFill/>
            <a:ln>
              <a:noFill/>
            </a:ln>
          </p:spPr>
          <p:txBody>
            <a:bodyPr anchorCtr="0" anchor="ctr" bIns="68575" lIns="68575" spcFirstLastPara="1" rIns="68575" wrap="square" tIns="68575">
              <a:noAutofit/>
            </a:bodyPr>
            <a:lstStyle/>
            <a:p>
              <a:pPr indent="0" lvl="0" marL="0" marR="0" rtl="1" algn="ctr">
                <a:lnSpc>
                  <a:spcPct val="90000"/>
                </a:lnSpc>
                <a:spcBef>
                  <a:spcPts val="0"/>
                </a:spcBef>
                <a:spcAft>
                  <a:spcPts val="0"/>
                </a:spcAft>
                <a:buNone/>
              </a:pPr>
              <a:r>
                <a:rPr b="1" lang="en-US" sz="1800">
                  <a:solidFill>
                    <a:schemeClr val="dk1"/>
                  </a:solidFill>
                  <a:latin typeface="Century Gothic"/>
                  <a:ea typeface="Century Gothic"/>
                  <a:cs typeface="Century Gothic"/>
                  <a:sym typeface="Century Gothic"/>
                </a:rPr>
                <a:t>QRS</a:t>
              </a:r>
              <a:endParaRPr b="1" sz="1800">
                <a:solidFill>
                  <a:schemeClr val="dk1"/>
                </a:solidFill>
                <a:latin typeface="Century Gothic"/>
                <a:ea typeface="Century Gothic"/>
                <a:cs typeface="Century Gothic"/>
                <a:sym typeface="Century Gothic"/>
              </a:endParaRPr>
            </a:p>
          </p:txBody>
        </p:sp>
        <p:sp>
          <p:nvSpPr>
            <p:cNvPr id="316" name="Google Shape;316;p11"/>
            <p:cNvSpPr/>
            <p:nvPr/>
          </p:nvSpPr>
          <p:spPr>
            <a:xfrm>
              <a:off x="2761877" y="148250"/>
              <a:ext cx="1273486"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rot="5400000">
              <a:off x="2738219" y="2561140"/>
              <a:ext cx="1040130" cy="1184151"/>
            </a:xfrm>
            <a:prstGeom prst="bentUpArrow">
              <a:avLst>
                <a:gd fmla="val 32840" name="adj1"/>
                <a:gd fmla="val 25000" name="adj2"/>
                <a:gd fmla="val 35780" name="adj3"/>
              </a:avLst>
            </a:prstGeom>
            <a:solidFill>
              <a:srgbClr val="EFEDD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2462647" y="1408135"/>
              <a:ext cx="1750966" cy="1225619"/>
            </a:xfrm>
            <a:prstGeom prst="roundRect">
              <a:avLst>
                <a:gd fmla="val 16670" name="adj"/>
              </a:avLst>
            </a:prstGeom>
            <a:solidFill>
              <a:srgbClr val="E9A80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txBox="1"/>
            <p:nvPr/>
          </p:nvSpPr>
          <p:spPr>
            <a:xfrm>
              <a:off x="2522488" y="1467976"/>
              <a:ext cx="1631284" cy="1105937"/>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 contracts</a:t>
              </a:r>
              <a:endParaRPr/>
            </a:p>
            <a:p>
              <a:pPr indent="0" lvl="0" marL="0" marR="0" rtl="0" algn="ctr">
                <a:lnSpc>
                  <a:spcPct val="90000"/>
                </a:lnSpc>
                <a:spcBef>
                  <a:spcPts val="560"/>
                </a:spcBef>
                <a:spcAft>
                  <a:spcPts val="0"/>
                </a:spcAft>
                <a:buNone/>
              </a:pPr>
              <a:r>
                <a:rPr b="1" i="1" lang="en-US" sz="1600">
                  <a:solidFill>
                    <a:schemeClr val="dk1"/>
                  </a:solidFill>
                  <a:latin typeface="Century Gothic"/>
                  <a:ea typeface="Century Gothic"/>
                  <a:cs typeface="Century Gothic"/>
                  <a:sym typeface="Century Gothic"/>
                </a:rPr>
                <a:t>with no significant shortening of fibers.</a:t>
              </a:r>
              <a:endParaRPr b="1" sz="1600">
                <a:solidFill>
                  <a:schemeClr val="dk1"/>
                </a:solidFill>
                <a:latin typeface="Century Gothic"/>
                <a:ea typeface="Century Gothic"/>
                <a:cs typeface="Century Gothic"/>
                <a:sym typeface="Century Gothic"/>
              </a:endParaRPr>
            </a:p>
          </p:txBody>
        </p:sp>
        <p:sp>
          <p:nvSpPr>
            <p:cNvPr id="320" name="Google Shape;320;p11"/>
            <p:cNvSpPr/>
            <p:nvPr/>
          </p:nvSpPr>
          <p:spPr>
            <a:xfrm>
              <a:off x="4213614" y="1525026"/>
              <a:ext cx="1273486"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rot="5400000">
              <a:off x="4189956" y="3937916"/>
              <a:ext cx="1040130" cy="1184151"/>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3914385" y="2784911"/>
              <a:ext cx="1750966" cy="1225619"/>
            </a:xfrm>
            <a:prstGeom prst="roundRect">
              <a:avLst>
                <a:gd fmla="val 16670" name="adj"/>
              </a:avLst>
            </a:prstGeom>
            <a:solidFill>
              <a:srgbClr val="CACC0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txBox="1"/>
            <p:nvPr/>
          </p:nvSpPr>
          <p:spPr>
            <a:xfrm>
              <a:off x="3974226" y="2844752"/>
              <a:ext cx="1631284" cy="1105937"/>
            </a:xfrm>
            <a:prstGeom prst="rect">
              <a:avLst/>
            </a:prstGeom>
            <a:noFill/>
            <a:ln>
              <a:noFill/>
            </a:ln>
          </p:spPr>
          <p:txBody>
            <a:bodyPr anchorCtr="0" anchor="ctr" bIns="68575" lIns="68575" spcFirstLastPara="1" rIns="68575" wrap="square" tIns="68575">
              <a:noAutofit/>
            </a:bodyPr>
            <a:lstStyle/>
            <a:p>
              <a:pPr indent="0" lvl="0" marL="0" marR="0" rtl="1" algn="ctr">
                <a:lnSpc>
                  <a:spcPct val="90000"/>
                </a:lnSpc>
                <a:spcBef>
                  <a:spcPts val="0"/>
                </a:spcBef>
                <a:spcAft>
                  <a:spcPts val="0"/>
                </a:spcAft>
                <a:buNone/>
              </a:pPr>
              <a:r>
                <a:rPr b="1" lang="en-US" sz="1800">
                  <a:solidFill>
                    <a:schemeClr val="dk1"/>
                  </a:solidFill>
                  <a:latin typeface="Century Gothic"/>
                  <a:ea typeface="Century Gothic"/>
                  <a:cs typeface="Century Gothic"/>
                  <a:sym typeface="Century Gothic"/>
                </a:rPr>
                <a:t>LVP increases </a:t>
              </a:r>
              <a:endParaRPr/>
            </a:p>
            <a:p>
              <a:pPr indent="0" lvl="0" marL="0" marR="0" rtl="1" algn="ctr">
                <a:lnSpc>
                  <a:spcPct val="90000"/>
                </a:lnSpc>
                <a:spcBef>
                  <a:spcPts val="630"/>
                </a:spcBef>
                <a:spcAft>
                  <a:spcPts val="0"/>
                </a:spcAft>
                <a:buNone/>
              </a:pPr>
              <a:r>
                <a:rPr b="1" lang="en-US" sz="1800">
                  <a:solidFill>
                    <a:schemeClr val="dk1"/>
                  </a:solidFill>
                  <a:latin typeface="Century Gothic"/>
                  <a:ea typeface="Century Gothic"/>
                  <a:cs typeface="Century Gothic"/>
                  <a:sym typeface="Century Gothic"/>
                </a:rPr>
                <a:t>LVP &gt; LAP</a:t>
              </a:r>
              <a:endParaRPr b="1" sz="1800">
                <a:solidFill>
                  <a:schemeClr val="dk1"/>
                </a:solidFill>
                <a:latin typeface="Century Gothic"/>
                <a:ea typeface="Century Gothic"/>
                <a:cs typeface="Century Gothic"/>
                <a:sym typeface="Century Gothic"/>
              </a:endParaRPr>
            </a:p>
          </p:txBody>
        </p:sp>
        <p:sp>
          <p:nvSpPr>
            <p:cNvPr id="324" name="Google Shape;324;p11"/>
            <p:cNvSpPr/>
            <p:nvPr/>
          </p:nvSpPr>
          <p:spPr>
            <a:xfrm>
              <a:off x="5665352" y="2901802"/>
              <a:ext cx="1273486"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5366122" y="4161686"/>
              <a:ext cx="1750966" cy="1225619"/>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txBox="1"/>
            <p:nvPr/>
          </p:nvSpPr>
          <p:spPr>
            <a:xfrm>
              <a:off x="5425963" y="4221527"/>
              <a:ext cx="1631284" cy="1105937"/>
            </a:xfrm>
            <a:prstGeom prst="rect">
              <a:avLst/>
            </a:prstGeom>
            <a:noFill/>
            <a:ln>
              <a:noFill/>
            </a:ln>
          </p:spPr>
          <p:txBody>
            <a:bodyPr anchorCtr="0" anchor="ctr" bIns="68575" lIns="68575" spcFirstLastPara="1" rIns="68575" wrap="square" tIns="68575">
              <a:noAutofit/>
            </a:bodyPr>
            <a:lstStyle/>
            <a:p>
              <a:pPr indent="0" lvl="0" marL="0" marR="0" rtl="1" algn="ctr">
                <a:lnSpc>
                  <a:spcPct val="90000"/>
                </a:lnSpc>
                <a:spcBef>
                  <a:spcPts val="0"/>
                </a:spcBef>
                <a:spcAft>
                  <a:spcPts val="0"/>
                </a:spcAft>
                <a:buNone/>
              </a:pPr>
              <a:r>
                <a:rPr b="1" lang="en-US" sz="1800">
                  <a:solidFill>
                    <a:schemeClr val="dk1"/>
                  </a:solidFill>
                  <a:latin typeface="Century Gothic"/>
                  <a:ea typeface="Century Gothic"/>
                  <a:cs typeface="Century Gothic"/>
                  <a:sym typeface="Century Gothic"/>
                </a:rPr>
                <a:t>MV closes (S1) </a:t>
              </a:r>
              <a:endParaRPr b="1" sz="1800">
                <a:solidFill>
                  <a:schemeClr val="dk1"/>
                </a:solidFill>
                <a:latin typeface="Century Gothic"/>
                <a:ea typeface="Century Gothic"/>
                <a:cs typeface="Century Gothic"/>
                <a:sym typeface="Century Gothic"/>
              </a:endParaRPr>
            </a:p>
          </p:txBody>
        </p:sp>
      </p:grpSp>
      <p:sp>
        <p:nvSpPr>
          <p:cNvPr id="327" name="Google Shape;327;p11"/>
          <p:cNvSpPr txBox="1"/>
          <p:nvPr>
            <p:ph type="title"/>
          </p:nvPr>
        </p:nvSpPr>
        <p:spPr>
          <a:xfrm>
            <a:off x="1604158" y="417170"/>
            <a:ext cx="11174186" cy="639733"/>
          </a:xfrm>
          <a:prstGeom prst="rect">
            <a:avLst/>
          </a:prstGeom>
          <a:noFill/>
          <a:ln>
            <a:noFill/>
          </a:ln>
        </p:spPr>
        <p:txBody>
          <a:bodyPr anchorCtr="0" anchor="ctr" bIns="45700" lIns="91425" spcFirstLastPara="1" rIns="91425" wrap="square" tIns="45700">
            <a:spAutoFit/>
          </a:bodyPr>
          <a:lstStyle/>
          <a:p>
            <a:pPr indent="0" lvl="0" marL="0" rtl="1" algn="l">
              <a:lnSpc>
                <a:spcPct val="90000"/>
              </a:lnSpc>
              <a:spcBef>
                <a:spcPts val="0"/>
              </a:spcBef>
              <a:spcAft>
                <a:spcPts val="0"/>
              </a:spcAft>
              <a:buClr>
                <a:srgbClr val="0C596D"/>
              </a:buClr>
              <a:buSzPts val="3600"/>
              <a:buFont typeface="Century Gothic"/>
              <a:buNone/>
            </a:pPr>
            <a:r>
              <a:rPr lang="en-US">
                <a:solidFill>
                  <a:srgbClr val="0C596D"/>
                </a:solidFill>
              </a:rPr>
              <a:t>B. Isovolumetric Ventricular Contraction</a:t>
            </a:r>
            <a:r>
              <a:rPr lang="en-US"/>
              <a:t> </a:t>
            </a:r>
            <a:br>
              <a:rPr lang="en-US"/>
            </a:br>
            <a:endParaRPr/>
          </a:p>
        </p:txBody>
      </p:sp>
      <p:sp>
        <p:nvSpPr>
          <p:cNvPr id="328" name="Google Shape;328;p11"/>
          <p:cNvSpPr txBox="1"/>
          <p:nvPr/>
        </p:nvSpPr>
        <p:spPr>
          <a:xfrm>
            <a:off x="8054999" y="4889071"/>
            <a:ext cx="3840677" cy="5795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2800"/>
              <a:buFont typeface="Arial"/>
              <a:buNone/>
            </a:pPr>
            <a:r>
              <a:rPr b="0" lang="en-US" sz="2800">
                <a:solidFill>
                  <a:srgbClr val="3F3F3F"/>
                </a:solidFill>
                <a:latin typeface="Century Gothic"/>
                <a:ea typeface="Century Gothic"/>
                <a:cs typeface="Century Gothic"/>
                <a:sym typeface="Century Gothic"/>
              </a:rPr>
              <a:t>What valve is open?</a:t>
            </a:r>
            <a:endParaRPr b="0" sz="2800">
              <a:solidFill>
                <a:srgbClr val="3F3F3F"/>
              </a:solidFill>
              <a:latin typeface="Century Gothic"/>
              <a:ea typeface="Century Gothic"/>
              <a:cs typeface="Century Gothic"/>
              <a:sym typeface="Century Gothic"/>
            </a:endParaRPr>
          </a:p>
        </p:txBody>
      </p:sp>
      <p:sp>
        <p:nvSpPr>
          <p:cNvPr id="329" name="Google Shape;329;p11"/>
          <p:cNvSpPr/>
          <p:nvPr/>
        </p:nvSpPr>
        <p:spPr>
          <a:xfrm>
            <a:off x="3509389" y="943636"/>
            <a:ext cx="473719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rgbClr val="00767C"/>
                </a:solidFill>
                <a:latin typeface="Century Gothic"/>
                <a:ea typeface="Century Gothic"/>
                <a:cs typeface="Century Gothic"/>
                <a:sym typeface="Century Gothic"/>
              </a:rPr>
              <a:t>ventricles contract with no emptying</a:t>
            </a:r>
            <a:endParaRPr b="1" sz="2000">
              <a:solidFill>
                <a:schemeClr val="dk1"/>
              </a:solidFill>
              <a:latin typeface="Century Gothic"/>
              <a:ea typeface="Century Gothic"/>
              <a:cs typeface="Century Gothic"/>
              <a:sym typeface="Century Gothic"/>
            </a:endParaRPr>
          </a:p>
        </p:txBody>
      </p:sp>
      <p:sp>
        <p:nvSpPr>
          <p:cNvPr id="330" name="Google Shape;330;p11"/>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2"/>
          <p:cNvSpPr txBox="1"/>
          <p:nvPr>
            <p:ph type="title"/>
          </p:nvPr>
        </p:nvSpPr>
        <p:spPr>
          <a:xfrm>
            <a:off x="0" y="360218"/>
            <a:ext cx="11174186" cy="590931"/>
          </a:xfrm>
          <a:prstGeom prst="rect">
            <a:avLst/>
          </a:prstGeom>
          <a:noFill/>
          <a:ln>
            <a:noFill/>
          </a:ln>
        </p:spPr>
        <p:txBody>
          <a:bodyPr anchorCtr="0" anchor="ctr" bIns="45700" lIns="91425" spcFirstLastPara="1" rIns="91425" wrap="square" tIns="45700">
            <a:spAutoFit/>
          </a:bodyPr>
          <a:lstStyle/>
          <a:p>
            <a:pPr indent="-514350" lvl="0" marL="514350" rtl="1" algn="l">
              <a:lnSpc>
                <a:spcPct val="90000"/>
              </a:lnSpc>
              <a:spcBef>
                <a:spcPts val="0"/>
              </a:spcBef>
              <a:spcAft>
                <a:spcPts val="0"/>
              </a:spcAft>
              <a:buClr>
                <a:srgbClr val="0C596D"/>
              </a:buClr>
              <a:buSzPts val="3600"/>
              <a:buFont typeface="Century Gothic"/>
              <a:buNone/>
            </a:pPr>
            <a:r>
              <a:rPr lang="en-US">
                <a:solidFill>
                  <a:srgbClr val="0C596D"/>
                </a:solidFill>
              </a:rPr>
              <a:t>C. Rapid Ventricular Ejection</a:t>
            </a:r>
            <a:endParaRPr/>
          </a:p>
        </p:txBody>
      </p:sp>
      <p:pic>
        <p:nvPicPr>
          <p:cNvPr descr="cardiac anatomy - rapid ejection" id="337" name="Google Shape;337;p12"/>
          <p:cNvPicPr preferRelativeResize="0"/>
          <p:nvPr/>
        </p:nvPicPr>
        <p:blipFill rotWithShape="1">
          <a:blip r:embed="rId3">
            <a:alphaModFix/>
          </a:blip>
          <a:srcRect b="0" l="0" r="0" t="0"/>
          <a:stretch/>
        </p:blipFill>
        <p:spPr>
          <a:xfrm>
            <a:off x="8302835" y="1573481"/>
            <a:ext cx="2779611" cy="3140961"/>
          </a:xfrm>
          <a:prstGeom prst="rect">
            <a:avLst/>
          </a:prstGeom>
          <a:noFill/>
          <a:ln>
            <a:noFill/>
          </a:ln>
        </p:spPr>
      </p:pic>
      <p:sp>
        <p:nvSpPr>
          <p:cNvPr id="338" name="Google Shape;338;p12"/>
          <p:cNvSpPr txBox="1"/>
          <p:nvPr/>
        </p:nvSpPr>
        <p:spPr>
          <a:xfrm>
            <a:off x="8967850" y="5066805"/>
            <a:ext cx="3224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Century Gothic"/>
                <a:ea typeface="Century Gothic"/>
                <a:cs typeface="Century Gothic"/>
                <a:sym typeface="Century Gothic"/>
              </a:rPr>
              <a:t>Most of the stroke volume </a:t>
            </a:r>
            <a:r>
              <a:rPr i="1" lang="en-US" sz="1800">
                <a:solidFill>
                  <a:srgbClr val="0C596D"/>
                </a:solidFill>
                <a:latin typeface="Century Gothic"/>
                <a:ea typeface="Century Gothic"/>
                <a:cs typeface="Century Gothic"/>
                <a:sym typeface="Century Gothic"/>
              </a:rPr>
              <a:t>is ejected during rapid ventricular ejection</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339" name="Google Shape;339;p12"/>
          <p:cNvGrpSpPr/>
          <p:nvPr/>
        </p:nvGrpSpPr>
        <p:grpSpPr>
          <a:xfrm>
            <a:off x="628559" y="1034374"/>
            <a:ext cx="7452597" cy="5351651"/>
            <a:chOff x="1215069" y="33507"/>
            <a:chExt cx="7452597" cy="5351651"/>
          </a:xfrm>
        </p:grpSpPr>
        <p:sp>
          <p:nvSpPr>
            <p:cNvPr id="340" name="Google Shape;340;p12"/>
            <p:cNvSpPr/>
            <p:nvPr/>
          </p:nvSpPr>
          <p:spPr>
            <a:xfrm rot="5400000">
              <a:off x="1434113" y="949999"/>
              <a:ext cx="826770" cy="941248"/>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2"/>
            <p:cNvSpPr/>
            <p:nvPr/>
          </p:nvSpPr>
          <p:spPr>
            <a:xfrm>
              <a:off x="1215069" y="33507"/>
              <a:ext cx="1391794" cy="974210"/>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2"/>
            <p:cNvSpPr txBox="1"/>
            <p:nvPr/>
          </p:nvSpPr>
          <p:spPr>
            <a:xfrm>
              <a:off x="1262635" y="81073"/>
              <a:ext cx="1296662" cy="879078"/>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 contracts </a:t>
              </a:r>
              <a:endParaRPr b="1" sz="1600">
                <a:solidFill>
                  <a:schemeClr val="dk1"/>
                </a:solidFill>
                <a:latin typeface="Century Gothic"/>
                <a:ea typeface="Century Gothic"/>
                <a:cs typeface="Century Gothic"/>
                <a:sym typeface="Century Gothic"/>
              </a:endParaRPr>
            </a:p>
          </p:txBody>
        </p:sp>
        <p:sp>
          <p:nvSpPr>
            <p:cNvPr id="343" name="Google Shape;343;p12"/>
            <p:cNvSpPr/>
            <p:nvPr/>
          </p:nvSpPr>
          <p:spPr>
            <a:xfrm>
              <a:off x="2606864" y="12642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2"/>
            <p:cNvSpPr txBox="1"/>
            <p:nvPr/>
          </p:nvSpPr>
          <p:spPr>
            <a:xfrm>
              <a:off x="2606864" y="126421"/>
              <a:ext cx="1012258" cy="787400"/>
            </a:xfrm>
            <a:prstGeom prst="rect">
              <a:avLst/>
            </a:prstGeom>
            <a:noFill/>
            <a:ln>
              <a:noFill/>
            </a:ln>
          </p:spPr>
          <p:txBody>
            <a:bodyPr anchorCtr="0" anchor="ctr" bIns="60950" lIns="60950" spcFirstLastPara="1" rIns="60950" wrap="square" tIns="60950">
              <a:noAutofit/>
            </a:bodyPr>
            <a:lstStyle/>
            <a:p>
              <a:pPr indent="-69850" lvl="1" marL="171450" marR="0" rtl="1" algn="r">
                <a:lnSpc>
                  <a:spcPct val="90000"/>
                </a:lnSpc>
                <a:spcBef>
                  <a:spcPts val="0"/>
                </a:spcBef>
                <a:spcAft>
                  <a:spcPts val="0"/>
                </a:spcAft>
                <a:buClr>
                  <a:schemeClr val="dk1"/>
                </a:buClr>
                <a:buSzPts val="1600"/>
                <a:buFont typeface="Century Gothic"/>
                <a:buNone/>
              </a:pPr>
              <a:r>
                <a:t/>
              </a:r>
              <a:endParaRPr b="1" i="0" sz="1600" u="none" cap="none" strike="noStrike">
                <a:solidFill>
                  <a:schemeClr val="dk1"/>
                </a:solidFill>
                <a:latin typeface="Century Gothic"/>
                <a:ea typeface="Century Gothic"/>
                <a:cs typeface="Century Gothic"/>
                <a:sym typeface="Century Gothic"/>
              </a:endParaRPr>
            </a:p>
          </p:txBody>
        </p:sp>
        <p:sp>
          <p:nvSpPr>
            <p:cNvPr id="345" name="Google Shape;345;p12"/>
            <p:cNvSpPr/>
            <p:nvPr/>
          </p:nvSpPr>
          <p:spPr>
            <a:xfrm rot="5400000">
              <a:off x="2588059" y="2044359"/>
              <a:ext cx="826770" cy="941248"/>
            </a:xfrm>
            <a:prstGeom prst="bentUpArrow">
              <a:avLst>
                <a:gd fmla="val 32840" name="adj1"/>
                <a:gd fmla="val 25000" name="adj2"/>
                <a:gd fmla="val 35780" name="adj3"/>
              </a:avLst>
            </a:prstGeom>
            <a:solidFill>
              <a:srgbClr val="F0E5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2"/>
            <p:cNvSpPr/>
            <p:nvPr/>
          </p:nvSpPr>
          <p:spPr>
            <a:xfrm>
              <a:off x="2369015" y="1127868"/>
              <a:ext cx="1391794" cy="974210"/>
            </a:xfrm>
            <a:prstGeom prst="roundRect">
              <a:avLst>
                <a:gd fmla="val 16670" name="adj"/>
              </a:avLst>
            </a:prstGeom>
            <a:solidFill>
              <a:srgbClr val="EE9C1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2"/>
            <p:cNvSpPr txBox="1"/>
            <p:nvPr/>
          </p:nvSpPr>
          <p:spPr>
            <a:xfrm>
              <a:off x="2416581" y="1175434"/>
              <a:ext cx="1296662" cy="879078"/>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increasing LVP</a:t>
              </a:r>
              <a:endParaRPr b="1" sz="1600">
                <a:solidFill>
                  <a:schemeClr val="dk1"/>
                </a:solidFill>
                <a:latin typeface="Century Gothic"/>
                <a:ea typeface="Century Gothic"/>
                <a:cs typeface="Century Gothic"/>
                <a:sym typeface="Century Gothic"/>
              </a:endParaRPr>
            </a:p>
          </p:txBody>
        </p:sp>
        <p:sp>
          <p:nvSpPr>
            <p:cNvPr id="348" name="Google Shape;348;p12"/>
            <p:cNvSpPr/>
            <p:nvPr/>
          </p:nvSpPr>
          <p:spPr>
            <a:xfrm>
              <a:off x="3760809" y="122078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2"/>
            <p:cNvSpPr txBox="1"/>
            <p:nvPr/>
          </p:nvSpPr>
          <p:spPr>
            <a:xfrm>
              <a:off x="3760809" y="1220781"/>
              <a:ext cx="1012258" cy="787400"/>
            </a:xfrm>
            <a:prstGeom prst="rect">
              <a:avLst/>
            </a:prstGeom>
            <a:noFill/>
            <a:ln>
              <a:noFill/>
            </a:ln>
          </p:spPr>
          <p:txBody>
            <a:bodyPr anchorCtr="0" anchor="ctr" bIns="60950" lIns="60950" spcFirstLastPara="1" rIns="60950" wrap="square" tIns="60950">
              <a:noAutofit/>
            </a:bodyPr>
            <a:lstStyle/>
            <a:p>
              <a:pPr indent="-69850" lvl="1" marL="171450" marR="0" rtl="1" algn="r">
                <a:lnSpc>
                  <a:spcPct val="90000"/>
                </a:lnSpc>
                <a:spcBef>
                  <a:spcPts val="0"/>
                </a:spcBef>
                <a:spcAft>
                  <a:spcPts val="0"/>
                </a:spcAft>
                <a:buClr>
                  <a:schemeClr val="dk1"/>
                </a:buClr>
                <a:buSzPts val="1600"/>
                <a:buFont typeface="Century Gothic"/>
                <a:buNone/>
              </a:pPr>
              <a:r>
                <a:t/>
              </a:r>
              <a:endParaRPr b="1" i="0" sz="1600" u="none" cap="none" strike="noStrike">
                <a:solidFill>
                  <a:schemeClr val="dk1"/>
                </a:solidFill>
                <a:latin typeface="Century Gothic"/>
                <a:ea typeface="Century Gothic"/>
                <a:cs typeface="Century Gothic"/>
                <a:sym typeface="Century Gothic"/>
              </a:endParaRPr>
            </a:p>
          </p:txBody>
        </p:sp>
        <p:sp>
          <p:nvSpPr>
            <p:cNvPr id="350" name="Google Shape;350;p12"/>
            <p:cNvSpPr/>
            <p:nvPr/>
          </p:nvSpPr>
          <p:spPr>
            <a:xfrm rot="5400000">
              <a:off x="3747943" y="3114966"/>
              <a:ext cx="826770" cy="941248"/>
            </a:xfrm>
            <a:prstGeom prst="bentUpArrow">
              <a:avLst>
                <a:gd fmla="val 32840" name="adj1"/>
                <a:gd fmla="val 25000" name="adj2"/>
                <a:gd fmla="val 35780" name="adj3"/>
              </a:avLst>
            </a:prstGeom>
            <a:solidFill>
              <a:srgbClr val="ECEFD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2"/>
            <p:cNvSpPr/>
            <p:nvPr/>
          </p:nvSpPr>
          <p:spPr>
            <a:xfrm>
              <a:off x="3522960" y="2222228"/>
              <a:ext cx="1391794" cy="974210"/>
            </a:xfrm>
            <a:prstGeom prst="roundRect">
              <a:avLst>
                <a:gd fmla="val 16670" name="adj"/>
              </a:avLst>
            </a:prstGeom>
            <a:solidFill>
              <a:srgbClr val="DABC0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2"/>
            <p:cNvSpPr txBox="1"/>
            <p:nvPr/>
          </p:nvSpPr>
          <p:spPr>
            <a:xfrm>
              <a:off x="3570526" y="2269794"/>
              <a:ext cx="1296662" cy="879078"/>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LVP &gt; aortic pressure </a:t>
              </a:r>
              <a:endParaRPr b="1" sz="1600">
                <a:solidFill>
                  <a:schemeClr val="dk1"/>
                </a:solidFill>
                <a:latin typeface="Century Gothic"/>
                <a:ea typeface="Century Gothic"/>
                <a:cs typeface="Century Gothic"/>
                <a:sym typeface="Century Gothic"/>
              </a:endParaRPr>
            </a:p>
          </p:txBody>
        </p:sp>
        <p:sp>
          <p:nvSpPr>
            <p:cNvPr id="353" name="Google Shape;353;p12"/>
            <p:cNvSpPr/>
            <p:nvPr/>
          </p:nvSpPr>
          <p:spPr>
            <a:xfrm>
              <a:off x="4980991" y="2282487"/>
              <a:ext cx="3686675"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2"/>
            <p:cNvSpPr txBox="1"/>
            <p:nvPr/>
          </p:nvSpPr>
          <p:spPr>
            <a:xfrm>
              <a:off x="4980991" y="2282487"/>
              <a:ext cx="3686675" cy="787400"/>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rgbClr val="FF3300"/>
                </a:buClr>
                <a:buSzPts val="1600"/>
                <a:buFont typeface="Times New Roman"/>
                <a:buChar char="•"/>
              </a:pPr>
              <a:r>
                <a:rPr b="0" i="0" lang="en-US" sz="1600" u="none" cap="none" strike="noStrike">
                  <a:solidFill>
                    <a:srgbClr val="FF3300"/>
                  </a:solidFill>
                  <a:latin typeface="Times New Roman"/>
                  <a:ea typeface="Times New Roman"/>
                  <a:cs typeface="Times New Roman"/>
                  <a:sym typeface="Times New Roman"/>
                </a:rPr>
                <a:t>The left ventricular pressure rises &gt; 80 mm Hg causes the opening of the  aortic valves</a:t>
              </a:r>
              <a:endParaRPr b="1" i="0" sz="1600" u="none" cap="none" strike="noStrike">
                <a:solidFill>
                  <a:schemeClr val="dk1"/>
                </a:solidFill>
                <a:latin typeface="Century Gothic"/>
                <a:ea typeface="Century Gothic"/>
                <a:cs typeface="Century Gothic"/>
                <a:sym typeface="Century Gothic"/>
              </a:endParaRPr>
            </a:p>
          </p:txBody>
        </p:sp>
        <p:sp>
          <p:nvSpPr>
            <p:cNvPr id="355" name="Google Shape;355;p12"/>
            <p:cNvSpPr/>
            <p:nvPr/>
          </p:nvSpPr>
          <p:spPr>
            <a:xfrm rot="5400000">
              <a:off x="4895949" y="4233079"/>
              <a:ext cx="826770" cy="941248"/>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2"/>
            <p:cNvSpPr/>
            <p:nvPr/>
          </p:nvSpPr>
          <p:spPr>
            <a:xfrm>
              <a:off x="4676905" y="3316588"/>
              <a:ext cx="1391794" cy="974210"/>
            </a:xfrm>
            <a:prstGeom prst="roundRect">
              <a:avLst>
                <a:gd fmla="val 16670" name="adj"/>
              </a:avLst>
            </a:prstGeom>
            <a:solidFill>
              <a:srgbClr val="B4C40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2"/>
            <p:cNvSpPr txBox="1"/>
            <p:nvPr/>
          </p:nvSpPr>
          <p:spPr>
            <a:xfrm>
              <a:off x="4724471" y="3364154"/>
              <a:ext cx="1296662" cy="879078"/>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aortic valve opens </a:t>
              </a:r>
              <a:endParaRPr b="1" sz="1600">
                <a:solidFill>
                  <a:schemeClr val="dk1"/>
                </a:solidFill>
                <a:latin typeface="Century Gothic"/>
                <a:ea typeface="Century Gothic"/>
                <a:cs typeface="Century Gothic"/>
                <a:sym typeface="Century Gothic"/>
              </a:endParaRPr>
            </a:p>
          </p:txBody>
        </p:sp>
        <p:sp>
          <p:nvSpPr>
            <p:cNvPr id="358" name="Google Shape;358;p12"/>
            <p:cNvSpPr/>
            <p:nvPr/>
          </p:nvSpPr>
          <p:spPr>
            <a:xfrm>
              <a:off x="6068699" y="340950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2"/>
            <p:cNvSpPr/>
            <p:nvPr/>
          </p:nvSpPr>
          <p:spPr>
            <a:xfrm>
              <a:off x="5830850" y="4410948"/>
              <a:ext cx="1621746" cy="974210"/>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2"/>
            <p:cNvSpPr txBox="1"/>
            <p:nvPr/>
          </p:nvSpPr>
          <p:spPr>
            <a:xfrm>
              <a:off x="5878416" y="4458514"/>
              <a:ext cx="1526614" cy="879078"/>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blood is ejected from LV into aorta</a:t>
              </a:r>
              <a:endParaRPr/>
            </a:p>
          </p:txBody>
        </p:sp>
      </p:grpSp>
      <p:sp>
        <p:nvSpPr>
          <p:cNvPr id="361" name="Google Shape;361;p12"/>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
        <p:nvSpPr>
          <p:cNvPr id="362" name="Google Shape;362;p12"/>
          <p:cNvSpPr/>
          <p:nvPr/>
        </p:nvSpPr>
        <p:spPr>
          <a:xfrm>
            <a:off x="6911618" y="5511592"/>
            <a:ext cx="172438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3300"/>
                </a:solidFill>
                <a:latin typeface="Times New Roman"/>
                <a:ea typeface="Times New Roman"/>
                <a:cs typeface="Times New Roman"/>
                <a:sym typeface="Times New Roman"/>
              </a:rPr>
              <a:t>70 </a:t>
            </a:r>
            <a:r>
              <a:rPr lang="en-US" sz="1600">
                <a:solidFill>
                  <a:srgbClr val="FF3300"/>
                </a:solidFill>
                <a:latin typeface="Times New Roman"/>
                <a:ea typeface="Times New Roman"/>
                <a:cs typeface="Times New Roman"/>
                <a:sym typeface="Times New Roman"/>
              </a:rPr>
              <a:t>% of blood</a:t>
            </a:r>
            <a:endParaRPr sz="1600">
              <a:solidFill>
                <a:srgbClr val="FF3300"/>
              </a:solidFill>
              <a:latin typeface="Times New Roman"/>
              <a:ea typeface="Times New Roman"/>
              <a:cs typeface="Times New Roman"/>
              <a:sym typeface="Times New Roman"/>
            </a:endParaRPr>
          </a:p>
        </p:txBody>
      </p:sp>
      <p:sp>
        <p:nvSpPr>
          <p:cNvPr id="363" name="Google Shape;363;p12"/>
          <p:cNvSpPr/>
          <p:nvPr/>
        </p:nvSpPr>
        <p:spPr>
          <a:xfrm>
            <a:off x="8298181" y="426394"/>
            <a:ext cx="35091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entury Gothic"/>
                <a:ea typeface="Century Gothic"/>
                <a:cs typeface="Century Gothic"/>
                <a:sym typeface="Century Gothic"/>
              </a:rPr>
              <a:t>The end of this phase coincides with the end of the ST segment </a:t>
            </a:r>
            <a:endParaRPr sz="1800">
              <a:solidFill>
                <a:srgbClr val="FF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3"/>
          <p:cNvSpPr txBox="1"/>
          <p:nvPr>
            <p:ph type="title"/>
          </p:nvPr>
        </p:nvSpPr>
        <p:spPr>
          <a:xfrm>
            <a:off x="2304803" y="48953"/>
            <a:ext cx="11174186" cy="590931"/>
          </a:xfrm>
          <a:prstGeom prst="rect">
            <a:avLst/>
          </a:prstGeom>
          <a:noFill/>
          <a:ln>
            <a:noFill/>
          </a:ln>
        </p:spPr>
        <p:txBody>
          <a:bodyPr anchorCtr="0" anchor="ctr" bIns="45700" lIns="91425" spcFirstLastPara="1" rIns="91425" wrap="square" tIns="45700">
            <a:spAutoFit/>
          </a:bodyPr>
          <a:lstStyle/>
          <a:p>
            <a:pPr indent="-514350" lvl="0" marL="514350" rtl="1" algn="l">
              <a:lnSpc>
                <a:spcPct val="90000"/>
              </a:lnSpc>
              <a:spcBef>
                <a:spcPts val="0"/>
              </a:spcBef>
              <a:spcAft>
                <a:spcPts val="0"/>
              </a:spcAft>
              <a:buClr>
                <a:srgbClr val="0C596D"/>
              </a:buClr>
              <a:buSzPts val="3600"/>
              <a:buFont typeface="Century Gothic"/>
              <a:buNone/>
            </a:pPr>
            <a:r>
              <a:rPr lang="en-US">
                <a:solidFill>
                  <a:srgbClr val="0C596D"/>
                </a:solidFill>
              </a:rPr>
              <a:t>D. Reduced Ventricular Ejection</a:t>
            </a:r>
            <a:endParaRPr/>
          </a:p>
        </p:txBody>
      </p:sp>
      <p:pic>
        <p:nvPicPr>
          <p:cNvPr descr="cardiac anatomy - reduced ejection" id="370" name="Google Shape;370;p13"/>
          <p:cNvPicPr preferRelativeResize="0"/>
          <p:nvPr/>
        </p:nvPicPr>
        <p:blipFill rotWithShape="1">
          <a:blip r:embed="rId3">
            <a:alphaModFix/>
          </a:blip>
          <a:srcRect b="0" l="0" r="0" t="0"/>
          <a:stretch/>
        </p:blipFill>
        <p:spPr>
          <a:xfrm>
            <a:off x="8521678" y="2094364"/>
            <a:ext cx="2927561" cy="3308143"/>
          </a:xfrm>
          <a:prstGeom prst="rect">
            <a:avLst/>
          </a:prstGeom>
          <a:noFill/>
          <a:ln>
            <a:noFill/>
          </a:ln>
        </p:spPr>
      </p:pic>
      <p:grpSp>
        <p:nvGrpSpPr>
          <p:cNvPr id="371" name="Google Shape;371;p13"/>
          <p:cNvGrpSpPr/>
          <p:nvPr/>
        </p:nvGrpSpPr>
        <p:grpSpPr>
          <a:xfrm>
            <a:off x="1999822" y="891043"/>
            <a:ext cx="6457897" cy="5752806"/>
            <a:chOff x="1945064" y="36019"/>
            <a:chExt cx="6457897" cy="5752806"/>
          </a:xfrm>
        </p:grpSpPr>
        <p:sp>
          <p:nvSpPr>
            <p:cNvPr id="372" name="Google Shape;372;p13"/>
            <p:cNvSpPr/>
            <p:nvPr/>
          </p:nvSpPr>
          <p:spPr>
            <a:xfrm rot="5400000">
              <a:off x="2180527" y="1021210"/>
              <a:ext cx="888744" cy="1011803"/>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945064" y="36019"/>
              <a:ext cx="1496121" cy="1047236"/>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txBox="1"/>
            <p:nvPr/>
          </p:nvSpPr>
          <p:spPr>
            <a:xfrm>
              <a:off x="1996195" y="87150"/>
              <a:ext cx="1393859" cy="944974"/>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ventricles </a:t>
              </a:r>
              <a:r>
                <a:rPr b="1" lang="en-US" sz="1600" u="sng">
                  <a:solidFill>
                    <a:schemeClr val="dk1"/>
                  </a:solidFill>
                  <a:latin typeface="Century Gothic"/>
                  <a:ea typeface="Century Gothic"/>
                  <a:cs typeface="Century Gothic"/>
                  <a:sym typeface="Century Gothic"/>
                </a:rPr>
                <a:t>begin to </a:t>
              </a:r>
              <a:r>
                <a:rPr b="1" lang="en-US" sz="1600">
                  <a:solidFill>
                    <a:schemeClr val="dk1"/>
                  </a:solidFill>
                  <a:latin typeface="Century Gothic"/>
                  <a:ea typeface="Century Gothic"/>
                  <a:cs typeface="Century Gothic"/>
                  <a:sym typeface="Century Gothic"/>
                </a:rPr>
                <a:t>repolarize</a:t>
              </a:r>
              <a:endParaRPr/>
            </a:p>
            <a:p>
              <a:pPr indent="0" lvl="0" marL="0" marR="0" rtl="1" algn="ctr">
                <a:lnSpc>
                  <a:spcPct val="90000"/>
                </a:lnSpc>
                <a:spcBef>
                  <a:spcPts val="560"/>
                </a:spcBef>
                <a:spcAft>
                  <a:spcPts val="0"/>
                </a:spcAft>
                <a:buNone/>
              </a:pPr>
              <a:r>
                <a:rPr b="1" lang="en-US" sz="1600">
                  <a:solidFill>
                    <a:schemeClr val="dk1"/>
                  </a:solidFill>
                  <a:latin typeface="Century Gothic"/>
                  <a:ea typeface="Century Gothic"/>
                  <a:cs typeface="Century Gothic"/>
                  <a:sym typeface="Century Gothic"/>
                </a:rPr>
                <a:t>(T wave) </a:t>
              </a:r>
              <a:endParaRPr b="1" sz="1600">
                <a:solidFill>
                  <a:schemeClr val="dk1"/>
                </a:solidFill>
                <a:latin typeface="Century Gothic"/>
                <a:ea typeface="Century Gothic"/>
                <a:cs typeface="Century Gothic"/>
                <a:sym typeface="Century Gothic"/>
              </a:endParaRPr>
            </a:p>
          </p:txBody>
        </p:sp>
        <p:sp>
          <p:nvSpPr>
            <p:cNvPr id="375" name="Google Shape;375;p13"/>
            <p:cNvSpPr/>
            <p:nvPr/>
          </p:nvSpPr>
          <p:spPr>
            <a:xfrm>
              <a:off x="3441185" y="135897"/>
              <a:ext cx="1088136" cy="8464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rot="5400000">
              <a:off x="3420971" y="2197602"/>
              <a:ext cx="888744" cy="1011803"/>
            </a:xfrm>
            <a:prstGeom prst="bentUpArrow">
              <a:avLst>
                <a:gd fmla="val 32840" name="adj1"/>
                <a:gd fmla="val 25000" name="adj2"/>
                <a:gd fmla="val 35780" name="adj3"/>
              </a:avLst>
            </a:prstGeom>
            <a:solidFill>
              <a:srgbClr val="F0E5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3185508" y="1212412"/>
              <a:ext cx="1496121" cy="1047236"/>
            </a:xfrm>
            <a:prstGeom prst="roundRect">
              <a:avLst>
                <a:gd fmla="val 16670" name="adj"/>
              </a:avLst>
            </a:prstGeom>
            <a:solidFill>
              <a:srgbClr val="EE9C1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txBox="1"/>
            <p:nvPr/>
          </p:nvSpPr>
          <p:spPr>
            <a:xfrm>
              <a:off x="3236639" y="1263543"/>
              <a:ext cx="1393859" cy="94497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 contraction is weaker</a:t>
              </a:r>
              <a:endParaRPr b="1" sz="1600">
                <a:solidFill>
                  <a:schemeClr val="dk1"/>
                </a:solidFill>
                <a:latin typeface="Century Gothic"/>
                <a:ea typeface="Century Gothic"/>
                <a:cs typeface="Century Gothic"/>
                <a:sym typeface="Century Gothic"/>
              </a:endParaRPr>
            </a:p>
          </p:txBody>
        </p:sp>
        <p:sp>
          <p:nvSpPr>
            <p:cNvPr id="379" name="Google Shape;379;p13"/>
            <p:cNvSpPr/>
            <p:nvPr/>
          </p:nvSpPr>
          <p:spPr>
            <a:xfrm>
              <a:off x="4681629" y="1312290"/>
              <a:ext cx="1088136" cy="8464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rot="5400000">
              <a:off x="4661415" y="3373995"/>
              <a:ext cx="888744" cy="1011803"/>
            </a:xfrm>
            <a:prstGeom prst="bentUpArrow">
              <a:avLst>
                <a:gd fmla="val 32840" name="adj1"/>
                <a:gd fmla="val 25000" name="adj2"/>
                <a:gd fmla="val 35780" name="adj3"/>
              </a:avLst>
            </a:prstGeom>
            <a:solidFill>
              <a:srgbClr val="ECEFD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4425952" y="2388804"/>
              <a:ext cx="1496121" cy="1047236"/>
            </a:xfrm>
            <a:prstGeom prst="roundRect">
              <a:avLst>
                <a:gd fmla="val 16670" name="adj"/>
              </a:avLst>
            </a:prstGeom>
            <a:solidFill>
              <a:srgbClr val="DABC0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txBox="1"/>
            <p:nvPr/>
          </p:nvSpPr>
          <p:spPr>
            <a:xfrm>
              <a:off x="4477083" y="2439935"/>
              <a:ext cx="1393859" cy="944974"/>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LVP falls but is still higher than aorta </a:t>
              </a:r>
              <a:endParaRPr b="1" sz="1600">
                <a:solidFill>
                  <a:schemeClr val="dk1"/>
                </a:solidFill>
                <a:latin typeface="Century Gothic"/>
                <a:ea typeface="Century Gothic"/>
                <a:cs typeface="Century Gothic"/>
                <a:sym typeface="Century Gothic"/>
              </a:endParaRPr>
            </a:p>
          </p:txBody>
        </p:sp>
        <p:sp>
          <p:nvSpPr>
            <p:cNvPr id="383" name="Google Shape;383;p13"/>
            <p:cNvSpPr/>
            <p:nvPr/>
          </p:nvSpPr>
          <p:spPr>
            <a:xfrm>
              <a:off x="5922073" y="2488682"/>
              <a:ext cx="1088136" cy="8464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rot="5400000">
              <a:off x="5901859" y="4550387"/>
              <a:ext cx="888744" cy="1011803"/>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5666396" y="3565197"/>
              <a:ext cx="1496121" cy="1047236"/>
            </a:xfrm>
            <a:prstGeom prst="roundRect">
              <a:avLst>
                <a:gd fmla="val 16670" name="adj"/>
              </a:avLst>
            </a:prstGeom>
            <a:solidFill>
              <a:srgbClr val="B4C40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txBox="1"/>
            <p:nvPr/>
          </p:nvSpPr>
          <p:spPr>
            <a:xfrm>
              <a:off x="5717527" y="3616328"/>
              <a:ext cx="1393859" cy="944974"/>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aortic valve is still open</a:t>
              </a:r>
              <a:endParaRPr/>
            </a:p>
          </p:txBody>
        </p:sp>
        <p:sp>
          <p:nvSpPr>
            <p:cNvPr id="387" name="Google Shape;387;p13"/>
            <p:cNvSpPr/>
            <p:nvPr/>
          </p:nvSpPr>
          <p:spPr>
            <a:xfrm>
              <a:off x="7162517" y="3665074"/>
              <a:ext cx="1088136" cy="8464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6906840" y="4741589"/>
              <a:ext cx="1496121" cy="1047236"/>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txBox="1"/>
            <p:nvPr/>
          </p:nvSpPr>
          <p:spPr>
            <a:xfrm>
              <a:off x="6957971" y="4792720"/>
              <a:ext cx="1393859" cy="944974"/>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blood continues to be ejected into aorta</a:t>
              </a:r>
              <a:endParaRPr/>
            </a:p>
          </p:txBody>
        </p:sp>
      </p:grpSp>
      <p:sp>
        <p:nvSpPr>
          <p:cNvPr id="390" name="Google Shape;390;p13"/>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
        <p:nvSpPr>
          <p:cNvPr id="391" name="Google Shape;391;p13"/>
          <p:cNvSpPr txBox="1"/>
          <p:nvPr/>
        </p:nvSpPr>
        <p:spPr>
          <a:xfrm>
            <a:off x="8521678" y="5875086"/>
            <a:ext cx="685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23F4E"/>
                </a:solidFill>
                <a:latin typeface="Century Gothic"/>
                <a:ea typeface="Century Gothic"/>
                <a:cs typeface="Century Gothic"/>
                <a:sym typeface="Century Gothic"/>
              </a:rPr>
              <a:t>30%</a:t>
            </a:r>
            <a:endParaRPr b="1" sz="1400">
              <a:solidFill>
                <a:srgbClr val="023F4E"/>
              </a:solidFill>
              <a:latin typeface="Century Gothic"/>
              <a:ea typeface="Century Gothic"/>
              <a:cs typeface="Century Gothic"/>
              <a:sym typeface="Century Gothic"/>
            </a:endParaRPr>
          </a:p>
        </p:txBody>
      </p:sp>
      <p:sp>
        <p:nvSpPr>
          <p:cNvPr id="392" name="Google Shape;392;p13"/>
          <p:cNvSpPr/>
          <p:nvPr/>
        </p:nvSpPr>
        <p:spPr>
          <a:xfrm>
            <a:off x="8083738" y="1043958"/>
            <a:ext cx="33655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entury Gothic"/>
                <a:ea typeface="Century Gothic"/>
                <a:cs typeface="Century Gothic"/>
                <a:sym typeface="Century Gothic"/>
              </a:rPr>
              <a:t>marked by the beginning of the T wave on the ECG</a:t>
            </a:r>
            <a:endParaRPr sz="1800">
              <a:solidFill>
                <a:srgbClr val="FF0000"/>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4"/>
          <p:cNvSpPr txBox="1"/>
          <p:nvPr>
            <p:ph type="title"/>
          </p:nvPr>
        </p:nvSpPr>
        <p:spPr>
          <a:xfrm>
            <a:off x="1781545" y="0"/>
            <a:ext cx="11174186" cy="590931"/>
          </a:xfrm>
          <a:prstGeom prst="rect">
            <a:avLst/>
          </a:prstGeom>
          <a:noFill/>
          <a:ln>
            <a:noFill/>
          </a:ln>
        </p:spPr>
        <p:txBody>
          <a:bodyPr anchorCtr="0" anchor="ctr" bIns="45700" lIns="91425" spcFirstLastPara="1" rIns="91425" wrap="square" tIns="45700">
            <a:spAutoFit/>
          </a:bodyPr>
          <a:lstStyle/>
          <a:p>
            <a:pPr indent="-514350" lvl="0" marL="514350" rtl="1" algn="l">
              <a:lnSpc>
                <a:spcPct val="90000"/>
              </a:lnSpc>
              <a:spcBef>
                <a:spcPts val="0"/>
              </a:spcBef>
              <a:spcAft>
                <a:spcPts val="0"/>
              </a:spcAft>
              <a:buClr>
                <a:srgbClr val="0C596D"/>
              </a:buClr>
              <a:buSzPts val="3600"/>
              <a:buFont typeface="Century Gothic"/>
              <a:buNone/>
            </a:pPr>
            <a:r>
              <a:rPr lang="en-US">
                <a:solidFill>
                  <a:srgbClr val="0C596D"/>
                </a:solidFill>
              </a:rPr>
              <a:t>E. Isovolumetric Ventricular Relaxation</a:t>
            </a:r>
            <a:endParaRPr/>
          </a:p>
        </p:txBody>
      </p:sp>
      <p:sp>
        <p:nvSpPr>
          <p:cNvPr id="399" name="Google Shape;399;p14"/>
          <p:cNvSpPr txBox="1"/>
          <p:nvPr>
            <p:ph idx="1" type="body"/>
          </p:nvPr>
        </p:nvSpPr>
        <p:spPr>
          <a:xfrm>
            <a:off x="7921831" y="5420504"/>
            <a:ext cx="3288476" cy="605641"/>
          </a:xfrm>
          <a:prstGeom prst="rect">
            <a:avLst/>
          </a:prstGeom>
          <a:noFill/>
          <a:ln cap="flat" cmpd="sng" w="9525">
            <a:solidFill>
              <a:srgbClr val="1DA9BF"/>
            </a:solidFill>
            <a:prstDash val="solid"/>
            <a:round/>
            <a:headEnd len="sm" w="sm" type="none"/>
            <a:tailEnd len="sm" w="sm" type="none"/>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Clr>
                <a:srgbClr val="FF0000"/>
              </a:buClr>
              <a:buSzPts val="2800"/>
              <a:buNone/>
            </a:pPr>
            <a:r>
              <a:rPr lang="en-US">
                <a:solidFill>
                  <a:srgbClr val="FF0000"/>
                </a:solidFill>
              </a:rPr>
              <a:t>All Valves Closed</a:t>
            </a:r>
            <a:endParaRPr b="1">
              <a:solidFill>
                <a:srgbClr val="0C596D"/>
              </a:solidFill>
            </a:endParaRPr>
          </a:p>
        </p:txBody>
      </p:sp>
      <p:pic>
        <p:nvPicPr>
          <p:cNvPr descr="cardiac anatomy - isovolumetric relaxation" id="400" name="Google Shape;400;p14"/>
          <p:cNvPicPr preferRelativeResize="0"/>
          <p:nvPr/>
        </p:nvPicPr>
        <p:blipFill rotWithShape="1">
          <a:blip r:embed="rId3">
            <a:alphaModFix/>
          </a:blip>
          <a:srcRect b="0" l="0" r="0" t="0"/>
          <a:stretch/>
        </p:blipFill>
        <p:spPr>
          <a:xfrm>
            <a:off x="7368638" y="1561605"/>
            <a:ext cx="2982795" cy="3370558"/>
          </a:xfrm>
          <a:prstGeom prst="rect">
            <a:avLst/>
          </a:prstGeom>
          <a:noFill/>
          <a:ln>
            <a:noFill/>
          </a:ln>
        </p:spPr>
      </p:pic>
      <p:grpSp>
        <p:nvGrpSpPr>
          <p:cNvPr id="401" name="Google Shape;401;p14"/>
          <p:cNvGrpSpPr/>
          <p:nvPr/>
        </p:nvGrpSpPr>
        <p:grpSpPr>
          <a:xfrm>
            <a:off x="400462" y="743519"/>
            <a:ext cx="6622472" cy="5899412"/>
            <a:chOff x="1708397" y="36937"/>
            <a:chExt cx="6622472" cy="5899412"/>
          </a:xfrm>
        </p:grpSpPr>
        <p:sp>
          <p:nvSpPr>
            <p:cNvPr id="402" name="Google Shape;402;p14"/>
            <p:cNvSpPr/>
            <p:nvPr/>
          </p:nvSpPr>
          <p:spPr>
            <a:xfrm rot="5400000">
              <a:off x="1949861" y="1047235"/>
              <a:ext cx="911393" cy="1037588"/>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1708397" y="36937"/>
              <a:ext cx="1534249" cy="1073924"/>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txBox="1"/>
            <p:nvPr/>
          </p:nvSpPr>
          <p:spPr>
            <a:xfrm>
              <a:off x="1760831" y="89371"/>
              <a:ext cx="1429381" cy="969056"/>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Full repolarize-tion of ventricles</a:t>
              </a:r>
              <a:endParaRPr b="1" sz="1600">
                <a:solidFill>
                  <a:schemeClr val="dk1"/>
                </a:solidFill>
                <a:latin typeface="Century Gothic"/>
                <a:ea typeface="Century Gothic"/>
                <a:cs typeface="Century Gothic"/>
                <a:sym typeface="Century Gothic"/>
              </a:endParaRPr>
            </a:p>
          </p:txBody>
        </p:sp>
        <p:sp>
          <p:nvSpPr>
            <p:cNvPr id="405" name="Google Shape;405;p14"/>
            <p:cNvSpPr/>
            <p:nvPr/>
          </p:nvSpPr>
          <p:spPr>
            <a:xfrm>
              <a:off x="3242647" y="139360"/>
              <a:ext cx="1115866" cy="8679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rot="5400000">
              <a:off x="3221917" y="2253607"/>
              <a:ext cx="911393" cy="1037588"/>
            </a:xfrm>
            <a:prstGeom prst="bentUpArrow">
              <a:avLst>
                <a:gd fmla="val 32840" name="adj1"/>
                <a:gd fmla="val 25000" name="adj2"/>
                <a:gd fmla="val 35780" name="adj3"/>
              </a:avLst>
            </a:prstGeom>
            <a:solidFill>
              <a:srgbClr val="F0E5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2980453" y="1243309"/>
              <a:ext cx="1534249" cy="1073924"/>
            </a:xfrm>
            <a:prstGeom prst="roundRect">
              <a:avLst>
                <a:gd fmla="val 16670" name="adj"/>
              </a:avLst>
            </a:prstGeom>
            <a:solidFill>
              <a:srgbClr val="EE9C1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txBox="1"/>
            <p:nvPr/>
          </p:nvSpPr>
          <p:spPr>
            <a:xfrm>
              <a:off x="3032887" y="1295743"/>
              <a:ext cx="1429381" cy="9690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End of T wave</a:t>
              </a:r>
              <a:endParaRPr b="1" sz="1600">
                <a:solidFill>
                  <a:schemeClr val="dk1"/>
                </a:solidFill>
                <a:latin typeface="Century Gothic"/>
                <a:ea typeface="Century Gothic"/>
                <a:cs typeface="Century Gothic"/>
                <a:sym typeface="Century Gothic"/>
              </a:endParaRPr>
            </a:p>
          </p:txBody>
        </p:sp>
        <p:sp>
          <p:nvSpPr>
            <p:cNvPr id="409" name="Google Shape;409;p14"/>
            <p:cNvSpPr/>
            <p:nvPr/>
          </p:nvSpPr>
          <p:spPr>
            <a:xfrm>
              <a:off x="4514702" y="1345732"/>
              <a:ext cx="1115866" cy="8679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rot="5400000">
              <a:off x="4493973" y="3459979"/>
              <a:ext cx="911393" cy="1037588"/>
            </a:xfrm>
            <a:prstGeom prst="bentUpArrow">
              <a:avLst>
                <a:gd fmla="val 32840" name="adj1"/>
                <a:gd fmla="val 25000" name="adj2"/>
                <a:gd fmla="val 35780" name="adj3"/>
              </a:avLst>
            </a:prstGeom>
            <a:solidFill>
              <a:srgbClr val="ECEFD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4252509" y="2449681"/>
              <a:ext cx="1534249" cy="1073924"/>
            </a:xfrm>
            <a:prstGeom prst="roundRect">
              <a:avLst>
                <a:gd fmla="val 16670" name="adj"/>
              </a:avLst>
            </a:prstGeom>
            <a:solidFill>
              <a:srgbClr val="DABC0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txBox="1"/>
            <p:nvPr/>
          </p:nvSpPr>
          <p:spPr>
            <a:xfrm>
              <a:off x="4304943" y="2502115"/>
              <a:ext cx="1429381" cy="969056"/>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 relaxes </a:t>
              </a:r>
              <a:endParaRPr b="1" sz="1600">
                <a:solidFill>
                  <a:schemeClr val="dk1"/>
                </a:solidFill>
                <a:latin typeface="Century Gothic"/>
                <a:ea typeface="Century Gothic"/>
                <a:cs typeface="Century Gothic"/>
                <a:sym typeface="Century Gothic"/>
              </a:endParaRPr>
            </a:p>
          </p:txBody>
        </p:sp>
        <p:sp>
          <p:nvSpPr>
            <p:cNvPr id="413" name="Google Shape;413;p14"/>
            <p:cNvSpPr/>
            <p:nvPr/>
          </p:nvSpPr>
          <p:spPr>
            <a:xfrm>
              <a:off x="5786758" y="2552104"/>
              <a:ext cx="1115866" cy="8679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rot="5400000">
              <a:off x="5766028" y="4666351"/>
              <a:ext cx="911393" cy="1037588"/>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5524565" y="3656053"/>
              <a:ext cx="1534249" cy="1073924"/>
            </a:xfrm>
            <a:prstGeom prst="roundRect">
              <a:avLst>
                <a:gd fmla="val 16670" name="adj"/>
              </a:avLst>
            </a:prstGeom>
            <a:solidFill>
              <a:srgbClr val="B4C40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txBox="1"/>
            <p:nvPr/>
          </p:nvSpPr>
          <p:spPr>
            <a:xfrm>
              <a:off x="5576999" y="3708487"/>
              <a:ext cx="1429381" cy="969056"/>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LVP &lt; aortic pressure </a:t>
              </a:r>
              <a:endParaRPr b="1" sz="1600">
                <a:solidFill>
                  <a:schemeClr val="dk1"/>
                </a:solidFill>
                <a:latin typeface="Century Gothic"/>
                <a:ea typeface="Century Gothic"/>
                <a:cs typeface="Century Gothic"/>
                <a:sym typeface="Century Gothic"/>
              </a:endParaRPr>
            </a:p>
          </p:txBody>
        </p:sp>
        <p:sp>
          <p:nvSpPr>
            <p:cNvPr id="417" name="Google Shape;417;p14"/>
            <p:cNvSpPr/>
            <p:nvPr/>
          </p:nvSpPr>
          <p:spPr>
            <a:xfrm>
              <a:off x="7058814" y="3758476"/>
              <a:ext cx="1115866" cy="8679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6796620" y="4862425"/>
              <a:ext cx="1534249" cy="1073924"/>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txBox="1"/>
            <p:nvPr/>
          </p:nvSpPr>
          <p:spPr>
            <a:xfrm>
              <a:off x="6849054" y="4914859"/>
              <a:ext cx="1429381" cy="9690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aortic valve closes (S2)</a:t>
              </a:r>
              <a:endParaRPr/>
            </a:p>
          </p:txBody>
        </p:sp>
      </p:grpSp>
      <p:sp>
        <p:nvSpPr>
          <p:cNvPr id="420" name="Google Shape;420;p14"/>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5"/>
          <p:cNvSpPr txBox="1"/>
          <p:nvPr>
            <p:ph type="title"/>
          </p:nvPr>
        </p:nvSpPr>
        <p:spPr>
          <a:xfrm>
            <a:off x="3112324" y="-9762"/>
            <a:ext cx="11174186" cy="590931"/>
          </a:xfrm>
          <a:prstGeom prst="rect">
            <a:avLst/>
          </a:prstGeom>
          <a:noFill/>
          <a:ln>
            <a:noFill/>
          </a:ln>
        </p:spPr>
        <p:txBody>
          <a:bodyPr anchorCtr="0" anchor="ctr" bIns="45700" lIns="91425" spcFirstLastPara="1" rIns="91425" wrap="square" tIns="45700">
            <a:spAutoFit/>
          </a:bodyPr>
          <a:lstStyle/>
          <a:p>
            <a:pPr indent="0" lvl="0" marL="0" rtl="1" algn="l">
              <a:lnSpc>
                <a:spcPct val="90000"/>
              </a:lnSpc>
              <a:spcBef>
                <a:spcPts val="0"/>
              </a:spcBef>
              <a:spcAft>
                <a:spcPts val="0"/>
              </a:spcAft>
              <a:buClr>
                <a:srgbClr val="0C596D"/>
              </a:buClr>
              <a:buSzPts val="3600"/>
              <a:buFont typeface="Century Gothic"/>
              <a:buNone/>
            </a:pPr>
            <a:r>
              <a:rPr lang="en-US">
                <a:solidFill>
                  <a:srgbClr val="0C596D"/>
                </a:solidFill>
              </a:rPr>
              <a:t>F. Rapid Ventricular Filling</a:t>
            </a:r>
            <a:endParaRPr/>
          </a:p>
        </p:txBody>
      </p:sp>
      <p:pic>
        <p:nvPicPr>
          <p:cNvPr descr="cardiac anatomy - rapid filling" id="427" name="Google Shape;427;p15"/>
          <p:cNvPicPr preferRelativeResize="0"/>
          <p:nvPr/>
        </p:nvPicPr>
        <p:blipFill rotWithShape="1">
          <a:blip r:embed="rId3">
            <a:alphaModFix/>
          </a:blip>
          <a:srcRect b="0" l="0" r="0" t="0"/>
          <a:stretch/>
        </p:blipFill>
        <p:spPr>
          <a:xfrm>
            <a:off x="7932447" y="501123"/>
            <a:ext cx="3308290" cy="3738368"/>
          </a:xfrm>
          <a:prstGeom prst="rect">
            <a:avLst/>
          </a:prstGeom>
          <a:noFill/>
          <a:ln>
            <a:noFill/>
          </a:ln>
        </p:spPr>
      </p:pic>
      <p:sp>
        <p:nvSpPr>
          <p:cNvPr id="428" name="Google Shape;428;p15"/>
          <p:cNvSpPr txBox="1"/>
          <p:nvPr/>
        </p:nvSpPr>
        <p:spPr>
          <a:xfrm>
            <a:off x="8277101" y="4595751"/>
            <a:ext cx="36576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Rapid flow of blood from atria to ventricles ►</a:t>
            </a:r>
            <a:r>
              <a:rPr b="1" lang="en-US" sz="1800">
                <a:solidFill>
                  <a:schemeClr val="dk1"/>
                </a:solidFill>
                <a:latin typeface="Century Gothic"/>
                <a:ea typeface="Century Gothic"/>
                <a:cs typeface="Century Gothic"/>
                <a:sym typeface="Century Gothic"/>
              </a:rPr>
              <a:t> </a:t>
            </a:r>
            <a:r>
              <a:rPr b="1" lang="en-US" sz="1800">
                <a:solidFill>
                  <a:srgbClr val="00767C"/>
                </a:solidFill>
                <a:latin typeface="Century Gothic"/>
                <a:ea typeface="Century Gothic"/>
                <a:cs typeface="Century Gothic"/>
                <a:sym typeface="Century Gothic"/>
              </a:rPr>
              <a:t>S3</a:t>
            </a:r>
            <a:r>
              <a:rPr b="1" lang="en-US" sz="1800">
                <a:solidFill>
                  <a:schemeClr val="dk1"/>
                </a:solidFill>
                <a:latin typeface="Century Gothic"/>
                <a:ea typeface="Century Gothic"/>
                <a:cs typeface="Century Gothic"/>
                <a:sym typeface="Century Gothic"/>
              </a:rPr>
              <a:t>, which </a:t>
            </a:r>
            <a:r>
              <a:rPr lang="en-US" sz="1800">
                <a:solidFill>
                  <a:schemeClr val="dk1"/>
                </a:solidFill>
                <a:latin typeface="Century Gothic"/>
                <a:ea typeface="Century Gothic"/>
                <a:cs typeface="Century Gothic"/>
                <a:sym typeface="Century Gothic"/>
              </a:rPr>
              <a:t>is normal in children but is not heard in normal adults.</a:t>
            </a:r>
            <a:endParaRPr/>
          </a:p>
          <a:p>
            <a:pPr indent="0" lvl="0" marL="0" marR="0" rtl="0" algn="l">
              <a:spcBef>
                <a:spcPts val="0"/>
              </a:spcBef>
              <a:spcAft>
                <a:spcPts val="0"/>
              </a:spcAft>
              <a:buNone/>
            </a:pPr>
            <a:r>
              <a:rPr lang="en-US" sz="1800">
                <a:solidFill>
                  <a:srgbClr val="00627E"/>
                </a:solidFill>
                <a:latin typeface="Century Gothic"/>
                <a:ea typeface="Century Gothic"/>
                <a:cs typeface="Century Gothic"/>
                <a:sym typeface="Century Gothic"/>
              </a:rPr>
              <a:t>S3, is known as the “ventricular gallop,” </a:t>
            </a:r>
            <a:endParaRPr b="1" sz="1800">
              <a:solidFill>
                <a:srgbClr val="00627E"/>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429" name="Google Shape;429;p15"/>
          <p:cNvGrpSpPr/>
          <p:nvPr/>
        </p:nvGrpSpPr>
        <p:grpSpPr>
          <a:xfrm>
            <a:off x="223699" y="744923"/>
            <a:ext cx="6578835" cy="5770530"/>
            <a:chOff x="774582" y="33787"/>
            <a:chExt cx="6578835" cy="5770530"/>
          </a:xfrm>
        </p:grpSpPr>
        <p:sp>
          <p:nvSpPr>
            <p:cNvPr id="430" name="Google Shape;430;p15"/>
            <p:cNvSpPr/>
            <p:nvPr/>
          </p:nvSpPr>
          <p:spPr>
            <a:xfrm rot="5400000">
              <a:off x="1071484" y="1276042"/>
              <a:ext cx="1120642" cy="1275812"/>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a:off x="774582" y="33787"/>
              <a:ext cx="1886502" cy="1320490"/>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5"/>
            <p:cNvSpPr txBox="1"/>
            <p:nvPr/>
          </p:nvSpPr>
          <p:spPr>
            <a:xfrm>
              <a:off x="839055" y="98260"/>
              <a:ext cx="1757556" cy="1191544"/>
            </a:xfrm>
            <a:prstGeom prst="rect">
              <a:avLst/>
            </a:prstGeom>
            <a:noFill/>
            <a:ln>
              <a:noFill/>
            </a:ln>
          </p:spPr>
          <p:txBody>
            <a:bodyPr anchorCtr="0" anchor="ctr" bIns="80000" lIns="80000" spcFirstLastPara="1" rIns="80000" wrap="square" tIns="80000">
              <a:noAutofit/>
            </a:bodyPr>
            <a:lstStyle/>
            <a:p>
              <a:pPr indent="0" lvl="0" marL="0" marR="0" rtl="1" algn="ctr">
                <a:lnSpc>
                  <a:spcPct val="90000"/>
                </a:lnSpc>
                <a:spcBef>
                  <a:spcPts val="0"/>
                </a:spcBef>
                <a:spcAft>
                  <a:spcPts val="0"/>
                </a:spcAft>
                <a:buNone/>
              </a:pPr>
              <a:r>
                <a:rPr b="1" lang="en-US" sz="2100">
                  <a:solidFill>
                    <a:schemeClr val="dk1"/>
                  </a:solidFill>
                  <a:latin typeface="Century Gothic"/>
                  <a:ea typeface="Century Gothic"/>
                  <a:cs typeface="Century Gothic"/>
                  <a:sym typeface="Century Gothic"/>
                </a:rPr>
                <a:t>LVP falls</a:t>
              </a:r>
              <a:r>
                <a:rPr b="1" lang="en-US" sz="2100">
                  <a:solidFill>
                    <a:schemeClr val="dk1"/>
                  </a:solidFill>
                  <a:latin typeface="Times New Roman"/>
                  <a:ea typeface="Times New Roman"/>
                  <a:cs typeface="Times New Roman"/>
                  <a:sym typeface="Times New Roman"/>
                </a:rPr>
                <a:t>&lt;</a:t>
              </a:r>
              <a:r>
                <a:rPr b="1" lang="en-US" sz="2100">
                  <a:solidFill>
                    <a:schemeClr val="dk1"/>
                  </a:solidFill>
                  <a:latin typeface="Century Gothic"/>
                  <a:ea typeface="Century Gothic"/>
                  <a:cs typeface="Century Gothic"/>
                  <a:sym typeface="Century Gothic"/>
                </a:rPr>
                <a:t> LA pressure</a:t>
              </a:r>
              <a:endParaRPr b="1" sz="2100">
                <a:solidFill>
                  <a:schemeClr val="dk1"/>
                </a:solidFill>
                <a:latin typeface="Century Gothic"/>
                <a:ea typeface="Century Gothic"/>
                <a:cs typeface="Century Gothic"/>
                <a:sym typeface="Century Gothic"/>
              </a:endParaRPr>
            </a:p>
          </p:txBody>
        </p:sp>
        <p:sp>
          <p:nvSpPr>
            <p:cNvPr id="433" name="Google Shape;433;p15"/>
            <p:cNvSpPr/>
            <p:nvPr/>
          </p:nvSpPr>
          <p:spPr>
            <a:xfrm>
              <a:off x="2661084" y="159726"/>
              <a:ext cx="1372062" cy="10672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rot="5400000">
              <a:off x="2635595" y="2759389"/>
              <a:ext cx="1120642" cy="1275812"/>
            </a:xfrm>
            <a:prstGeom prst="bentUpArrow">
              <a:avLst>
                <a:gd fmla="val 32840" name="adj1"/>
                <a:gd fmla="val 25000" name="adj2"/>
                <a:gd fmla="val 35780" name="adj3"/>
              </a:avLst>
            </a:prstGeom>
            <a:solidFill>
              <a:srgbClr val="EFEDD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a:off x="2338693" y="1517134"/>
              <a:ext cx="1886502" cy="1320490"/>
            </a:xfrm>
            <a:prstGeom prst="roundRect">
              <a:avLst>
                <a:gd fmla="val 16670" name="adj"/>
              </a:avLst>
            </a:prstGeom>
            <a:solidFill>
              <a:srgbClr val="E9A80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txBox="1"/>
            <p:nvPr/>
          </p:nvSpPr>
          <p:spPr>
            <a:xfrm>
              <a:off x="2403166" y="1581607"/>
              <a:ext cx="1757556" cy="1191544"/>
            </a:xfrm>
            <a:prstGeom prst="rect">
              <a:avLst/>
            </a:prstGeom>
            <a:noFill/>
            <a:ln>
              <a:noFill/>
            </a:ln>
          </p:spPr>
          <p:txBody>
            <a:bodyPr anchorCtr="0" anchor="ctr" bIns="80000" lIns="80000" spcFirstLastPara="1" rIns="80000" wrap="square" tIns="80000">
              <a:noAutofit/>
            </a:bodyPr>
            <a:lstStyle/>
            <a:p>
              <a:pPr indent="0" lvl="0" marL="0" marR="0" rtl="1" algn="ctr">
                <a:lnSpc>
                  <a:spcPct val="90000"/>
                </a:lnSpc>
                <a:spcBef>
                  <a:spcPts val="0"/>
                </a:spcBef>
                <a:spcAft>
                  <a:spcPts val="0"/>
                </a:spcAft>
                <a:buNone/>
              </a:pPr>
              <a:r>
                <a:rPr b="1" lang="en-US" sz="2100">
                  <a:solidFill>
                    <a:schemeClr val="dk1"/>
                  </a:solidFill>
                  <a:latin typeface="Century Gothic"/>
                  <a:ea typeface="Century Gothic"/>
                  <a:cs typeface="Century Gothic"/>
                  <a:sym typeface="Century Gothic"/>
                </a:rPr>
                <a:t>MV opens</a:t>
              </a:r>
              <a:endParaRPr b="1" sz="2100">
                <a:solidFill>
                  <a:schemeClr val="dk1"/>
                </a:solidFill>
                <a:latin typeface="Century Gothic"/>
                <a:ea typeface="Century Gothic"/>
                <a:cs typeface="Century Gothic"/>
                <a:sym typeface="Century Gothic"/>
              </a:endParaRPr>
            </a:p>
          </p:txBody>
        </p:sp>
        <p:sp>
          <p:nvSpPr>
            <p:cNvPr id="437" name="Google Shape;437;p15"/>
            <p:cNvSpPr/>
            <p:nvPr/>
          </p:nvSpPr>
          <p:spPr>
            <a:xfrm>
              <a:off x="4206000" y="1643073"/>
              <a:ext cx="1372062" cy="10672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5"/>
            <p:cNvSpPr/>
            <p:nvPr/>
          </p:nvSpPr>
          <p:spPr>
            <a:xfrm rot="5400000">
              <a:off x="4199706" y="4242735"/>
              <a:ext cx="1120642" cy="1275812"/>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
            <p:cNvSpPr/>
            <p:nvPr/>
          </p:nvSpPr>
          <p:spPr>
            <a:xfrm>
              <a:off x="3902804" y="3000481"/>
              <a:ext cx="1886502" cy="1320490"/>
            </a:xfrm>
            <a:prstGeom prst="roundRect">
              <a:avLst>
                <a:gd fmla="val 16670" name="adj"/>
              </a:avLst>
            </a:prstGeom>
            <a:solidFill>
              <a:srgbClr val="CACC0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
            <p:cNvSpPr txBox="1"/>
            <p:nvPr/>
          </p:nvSpPr>
          <p:spPr>
            <a:xfrm>
              <a:off x="3967277" y="3064954"/>
              <a:ext cx="1757556" cy="1191544"/>
            </a:xfrm>
            <a:prstGeom prst="rect">
              <a:avLst/>
            </a:prstGeom>
            <a:noFill/>
            <a:ln>
              <a:noFill/>
            </a:ln>
          </p:spPr>
          <p:txBody>
            <a:bodyPr anchorCtr="0" anchor="ctr" bIns="80000" lIns="80000" spcFirstLastPara="1" rIns="80000" wrap="square" tIns="80000">
              <a:noAutofit/>
            </a:bodyPr>
            <a:lstStyle/>
            <a:p>
              <a:pPr indent="0" lvl="0" marL="0" marR="0" rtl="1" algn="ctr">
                <a:lnSpc>
                  <a:spcPct val="90000"/>
                </a:lnSpc>
                <a:spcBef>
                  <a:spcPts val="0"/>
                </a:spcBef>
                <a:spcAft>
                  <a:spcPts val="0"/>
                </a:spcAft>
                <a:buNone/>
              </a:pPr>
              <a:r>
                <a:rPr b="1" lang="en-US" sz="2100">
                  <a:solidFill>
                    <a:schemeClr val="dk1"/>
                  </a:solidFill>
                  <a:latin typeface="Century Gothic"/>
                  <a:ea typeface="Century Gothic"/>
                  <a:cs typeface="Century Gothic"/>
                  <a:sym typeface="Century Gothic"/>
                </a:rPr>
                <a:t>ventricle begins to fill with blood </a:t>
              </a:r>
              <a:endParaRPr b="1" sz="2100">
                <a:solidFill>
                  <a:schemeClr val="dk1"/>
                </a:solidFill>
                <a:latin typeface="Century Gothic"/>
                <a:ea typeface="Century Gothic"/>
                <a:cs typeface="Century Gothic"/>
                <a:sym typeface="Century Gothic"/>
              </a:endParaRPr>
            </a:p>
          </p:txBody>
        </p:sp>
        <p:sp>
          <p:nvSpPr>
            <p:cNvPr id="441" name="Google Shape;441;p15"/>
            <p:cNvSpPr/>
            <p:nvPr/>
          </p:nvSpPr>
          <p:spPr>
            <a:xfrm>
              <a:off x="5789306" y="3126419"/>
              <a:ext cx="1372062" cy="10672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5"/>
            <p:cNvSpPr/>
            <p:nvPr/>
          </p:nvSpPr>
          <p:spPr>
            <a:xfrm>
              <a:off x="5466915" y="4483827"/>
              <a:ext cx="1886502" cy="1320490"/>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5"/>
            <p:cNvSpPr txBox="1"/>
            <p:nvPr/>
          </p:nvSpPr>
          <p:spPr>
            <a:xfrm>
              <a:off x="5531388" y="4548300"/>
              <a:ext cx="1757556" cy="1191544"/>
            </a:xfrm>
            <a:prstGeom prst="rect">
              <a:avLst/>
            </a:prstGeom>
            <a:noFill/>
            <a:ln>
              <a:noFill/>
            </a:ln>
          </p:spPr>
          <p:txBody>
            <a:bodyPr anchorCtr="0" anchor="ctr" bIns="80000" lIns="80000" spcFirstLastPara="1" rIns="80000" wrap="square" tIns="80000">
              <a:noAutofit/>
            </a:bodyPr>
            <a:lstStyle/>
            <a:p>
              <a:pPr indent="0" lvl="0" marL="0" marR="0" rtl="1" algn="ctr">
                <a:lnSpc>
                  <a:spcPct val="90000"/>
                </a:lnSpc>
                <a:spcBef>
                  <a:spcPts val="0"/>
                </a:spcBef>
                <a:spcAft>
                  <a:spcPts val="0"/>
                </a:spcAft>
                <a:buNone/>
              </a:pPr>
              <a:r>
                <a:rPr b="1" lang="en-US" sz="2100">
                  <a:solidFill>
                    <a:schemeClr val="dk1"/>
                  </a:solidFill>
                  <a:latin typeface="Century Gothic"/>
                  <a:ea typeface="Century Gothic"/>
                  <a:cs typeface="Century Gothic"/>
                  <a:sym typeface="Century Gothic"/>
                </a:rPr>
                <a:t>LV volume increases rapidly. </a:t>
              </a:r>
              <a:endParaRPr b="1" sz="2100">
                <a:solidFill>
                  <a:schemeClr val="dk1"/>
                </a:solidFill>
                <a:latin typeface="Century Gothic"/>
                <a:ea typeface="Century Gothic"/>
                <a:cs typeface="Century Gothic"/>
                <a:sym typeface="Century Gothic"/>
              </a:endParaRPr>
            </a:p>
          </p:txBody>
        </p:sp>
      </p:grpSp>
      <p:sp>
        <p:nvSpPr>
          <p:cNvPr id="444" name="Google Shape;444;p15"/>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
        <p:nvSpPr>
          <p:cNvPr id="445" name="Google Shape;445;p15"/>
          <p:cNvSpPr txBox="1"/>
          <p:nvPr/>
        </p:nvSpPr>
        <p:spPr>
          <a:xfrm>
            <a:off x="6868886" y="5584371"/>
            <a:ext cx="7638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23F4E"/>
                </a:solidFill>
                <a:latin typeface="Century Gothic"/>
                <a:ea typeface="Century Gothic"/>
                <a:cs typeface="Century Gothic"/>
                <a:sym typeface="Century Gothic"/>
              </a:rPr>
              <a:t>80%</a:t>
            </a:r>
            <a:endParaRPr b="1" sz="1800">
              <a:solidFill>
                <a:srgbClr val="023F4E"/>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6"/>
          <p:cNvSpPr txBox="1"/>
          <p:nvPr>
            <p:ph type="title"/>
          </p:nvPr>
        </p:nvSpPr>
        <p:spPr>
          <a:xfrm>
            <a:off x="1509155" y="143955"/>
            <a:ext cx="11174186" cy="590931"/>
          </a:xfrm>
          <a:prstGeom prst="rect">
            <a:avLst/>
          </a:prstGeom>
          <a:noFill/>
          <a:ln>
            <a:noFill/>
          </a:ln>
        </p:spPr>
        <p:txBody>
          <a:bodyPr anchorCtr="0" anchor="ctr" bIns="45700" lIns="91425" spcFirstLastPara="1" rIns="91425" wrap="square" tIns="45700">
            <a:spAutoFit/>
          </a:bodyPr>
          <a:lstStyle/>
          <a:p>
            <a:pPr indent="-514350" lvl="0" marL="514350" rtl="1" algn="l">
              <a:lnSpc>
                <a:spcPct val="90000"/>
              </a:lnSpc>
              <a:spcBef>
                <a:spcPts val="0"/>
              </a:spcBef>
              <a:spcAft>
                <a:spcPts val="0"/>
              </a:spcAft>
              <a:buClr>
                <a:srgbClr val="0C596D"/>
              </a:buClr>
              <a:buSzPts val="3600"/>
              <a:buFont typeface="Century Gothic"/>
              <a:buNone/>
            </a:pPr>
            <a:r>
              <a:rPr lang="en-US">
                <a:solidFill>
                  <a:srgbClr val="0C596D"/>
                </a:solidFill>
              </a:rPr>
              <a:t>G. Reduced Ventricular Filling (Diastasis)</a:t>
            </a:r>
            <a:endParaRPr/>
          </a:p>
        </p:txBody>
      </p:sp>
      <p:pic>
        <p:nvPicPr>
          <p:cNvPr descr="cardiac anatomy - reduced filling" id="452" name="Google Shape;452;p16"/>
          <p:cNvPicPr preferRelativeResize="0"/>
          <p:nvPr/>
        </p:nvPicPr>
        <p:blipFill rotWithShape="1">
          <a:blip r:embed="rId3">
            <a:alphaModFix/>
          </a:blip>
          <a:srcRect b="0" l="0" r="0" t="0"/>
          <a:stretch/>
        </p:blipFill>
        <p:spPr>
          <a:xfrm>
            <a:off x="7672112" y="1365663"/>
            <a:ext cx="3510052" cy="3966358"/>
          </a:xfrm>
          <a:prstGeom prst="rect">
            <a:avLst/>
          </a:prstGeom>
          <a:noFill/>
          <a:ln>
            <a:noFill/>
          </a:ln>
        </p:spPr>
      </p:pic>
      <p:grpSp>
        <p:nvGrpSpPr>
          <p:cNvPr id="453" name="Google Shape;453;p16"/>
          <p:cNvGrpSpPr/>
          <p:nvPr/>
        </p:nvGrpSpPr>
        <p:grpSpPr>
          <a:xfrm>
            <a:off x="452893" y="971794"/>
            <a:ext cx="6790187" cy="5805059"/>
            <a:chOff x="668906" y="33644"/>
            <a:chExt cx="6790187" cy="5805059"/>
          </a:xfrm>
        </p:grpSpPr>
        <p:sp>
          <p:nvSpPr>
            <p:cNvPr id="454" name="Google Shape;454;p16"/>
            <p:cNvSpPr/>
            <p:nvPr/>
          </p:nvSpPr>
          <p:spPr>
            <a:xfrm rot="5400000">
              <a:off x="1070927" y="1715719"/>
              <a:ext cx="1517405" cy="1727512"/>
            </a:xfrm>
            <a:prstGeom prst="bentUpArrow">
              <a:avLst>
                <a:gd fmla="val 32840" name="adj1"/>
                <a:gd fmla="val 25000" name="adj2"/>
                <a:gd fmla="val 35780" name="adj3"/>
              </a:avLst>
            </a:prstGeom>
            <a:solidFill>
              <a:srgbClr val="F5CBB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a:off x="668906" y="33644"/>
              <a:ext cx="2554418" cy="1788009"/>
            </a:xfrm>
            <a:prstGeom prst="roundRect">
              <a:avLst>
                <a:gd fmla="val 1667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txBox="1"/>
            <p:nvPr/>
          </p:nvSpPr>
          <p:spPr>
            <a:xfrm>
              <a:off x="756205" y="120943"/>
              <a:ext cx="2379820" cy="1613411"/>
            </a:xfrm>
            <a:prstGeom prst="rect">
              <a:avLst/>
            </a:prstGeom>
            <a:noFill/>
            <a:ln>
              <a:noFill/>
            </a:ln>
          </p:spPr>
          <p:txBody>
            <a:bodyPr anchorCtr="0" anchor="ctr" bIns="68575" lIns="68575" spcFirstLastPara="1" rIns="68575" wrap="square" tIns="68575">
              <a:noAutofit/>
            </a:bodyPr>
            <a:lstStyle/>
            <a:p>
              <a:pPr indent="0" lvl="0" marL="0" marR="0" rtl="1" algn="ctr">
                <a:lnSpc>
                  <a:spcPct val="90000"/>
                </a:lnSpc>
                <a:spcBef>
                  <a:spcPts val="0"/>
                </a:spcBef>
                <a:spcAft>
                  <a:spcPts val="0"/>
                </a:spcAft>
                <a:buNone/>
              </a:pPr>
              <a:r>
                <a:rPr b="1" lang="en-US" sz="1800">
                  <a:solidFill>
                    <a:schemeClr val="dk1"/>
                  </a:solidFill>
                  <a:latin typeface="Century Gothic"/>
                  <a:ea typeface="Century Gothic"/>
                  <a:cs typeface="Century Gothic"/>
                  <a:sym typeface="Century Gothic"/>
                </a:rPr>
                <a:t>It is the final portion of ventricular filling, which occurs at a slower rate than in the previous phase. </a:t>
              </a:r>
              <a:endParaRPr/>
            </a:p>
          </p:txBody>
        </p:sp>
        <p:sp>
          <p:nvSpPr>
            <p:cNvPr id="457" name="Google Shape;457;p16"/>
            <p:cNvSpPr/>
            <p:nvPr/>
          </p:nvSpPr>
          <p:spPr>
            <a:xfrm>
              <a:off x="3223324" y="204172"/>
              <a:ext cx="1857840" cy="14451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rot="5400000">
              <a:off x="3188811" y="3724244"/>
              <a:ext cx="1517405" cy="1727512"/>
            </a:xfrm>
            <a:prstGeom prst="bentUpArrow">
              <a:avLst>
                <a:gd fmla="val 32840" name="adj1"/>
                <a:gd fmla="val 25000" name="adj2"/>
                <a:gd fmla="val 35780" name="adj3"/>
              </a:avLst>
            </a:prstGeom>
            <a:solidFill>
              <a:srgbClr val="E9EF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2786790" y="2042169"/>
              <a:ext cx="2554418" cy="1788009"/>
            </a:xfrm>
            <a:prstGeom prst="roundRect">
              <a:avLst>
                <a:gd fmla="val 16670" name="adj"/>
              </a:avLst>
            </a:prstGeom>
            <a:solidFill>
              <a:srgbClr val="DABC0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txBox="1"/>
            <p:nvPr/>
          </p:nvSpPr>
          <p:spPr>
            <a:xfrm>
              <a:off x="2874089" y="2129468"/>
              <a:ext cx="2379820" cy="1613411"/>
            </a:xfrm>
            <a:prstGeom prst="rect">
              <a:avLst/>
            </a:prstGeom>
            <a:noFill/>
            <a:ln>
              <a:noFill/>
            </a:ln>
          </p:spPr>
          <p:txBody>
            <a:bodyPr anchorCtr="0" anchor="ctr" bIns="68575" lIns="68575" spcFirstLastPara="1" rIns="68575" wrap="square" tIns="68575">
              <a:noAutofit/>
            </a:bodyPr>
            <a:lstStyle/>
            <a:p>
              <a:pPr indent="0" lvl="0" marL="0" marR="0" rtl="1" algn="ctr">
                <a:lnSpc>
                  <a:spcPct val="90000"/>
                </a:lnSpc>
                <a:spcBef>
                  <a:spcPts val="0"/>
                </a:spcBef>
                <a:spcAft>
                  <a:spcPts val="0"/>
                </a:spcAft>
                <a:buNone/>
              </a:pPr>
              <a:r>
                <a:rPr b="1" lang="en-US" sz="1800">
                  <a:solidFill>
                    <a:schemeClr val="dk1"/>
                  </a:solidFill>
                  <a:latin typeface="Century Gothic"/>
                  <a:ea typeface="Century Gothic"/>
                  <a:cs typeface="Century Gothic"/>
                  <a:sym typeface="Century Gothic"/>
                </a:rPr>
                <a:t>Longest phase of cardiac cycle </a:t>
              </a:r>
              <a:endParaRPr b="1" sz="1800">
                <a:solidFill>
                  <a:schemeClr val="dk1"/>
                </a:solidFill>
                <a:latin typeface="Century Gothic"/>
                <a:ea typeface="Century Gothic"/>
                <a:cs typeface="Century Gothic"/>
                <a:sym typeface="Century Gothic"/>
              </a:endParaRPr>
            </a:p>
          </p:txBody>
        </p:sp>
        <p:sp>
          <p:nvSpPr>
            <p:cNvPr id="461" name="Google Shape;461;p16"/>
            <p:cNvSpPr/>
            <p:nvPr/>
          </p:nvSpPr>
          <p:spPr>
            <a:xfrm>
              <a:off x="5341209" y="2212697"/>
              <a:ext cx="1857840" cy="14451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4904675" y="4050694"/>
              <a:ext cx="2554418" cy="1788009"/>
            </a:xfrm>
            <a:prstGeom prst="roundRect">
              <a:avLst>
                <a:gd fmla="val 16670" name="adj"/>
              </a:avLst>
            </a:prstGeom>
            <a:solidFill>
              <a:srgbClr val="77AC0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
            <p:cNvSpPr txBox="1"/>
            <p:nvPr/>
          </p:nvSpPr>
          <p:spPr>
            <a:xfrm>
              <a:off x="4991974" y="4137993"/>
              <a:ext cx="2379820" cy="1613411"/>
            </a:xfrm>
            <a:prstGeom prst="rect">
              <a:avLst/>
            </a:prstGeom>
            <a:noFill/>
            <a:ln>
              <a:noFill/>
            </a:ln>
          </p:spPr>
          <p:txBody>
            <a:bodyPr anchorCtr="0" anchor="ctr" bIns="68575" lIns="68575" spcFirstLastPara="1" rIns="68575" wrap="square" tIns="68575">
              <a:noAutofit/>
            </a:bodyPr>
            <a:lstStyle/>
            <a:p>
              <a:pPr indent="0" lvl="0" marL="0" marR="0" rtl="1" algn="ctr">
                <a:lnSpc>
                  <a:spcPct val="90000"/>
                </a:lnSpc>
                <a:spcBef>
                  <a:spcPts val="0"/>
                </a:spcBef>
                <a:spcAft>
                  <a:spcPts val="0"/>
                </a:spcAft>
                <a:buNone/>
              </a:pPr>
              <a:r>
                <a:rPr b="1" lang="en-US" sz="1800">
                  <a:solidFill>
                    <a:schemeClr val="dk1"/>
                  </a:solidFill>
                  <a:latin typeface="Century Gothic"/>
                  <a:ea typeface="Century Gothic"/>
                  <a:cs typeface="Century Gothic"/>
                  <a:sym typeface="Century Gothic"/>
                </a:rPr>
                <a:t>heart rate alters the time available for diastasis </a:t>
              </a:r>
              <a:endParaRPr b="1" sz="1800">
                <a:solidFill>
                  <a:schemeClr val="dk1"/>
                </a:solidFill>
                <a:latin typeface="Century Gothic"/>
                <a:ea typeface="Century Gothic"/>
                <a:cs typeface="Century Gothic"/>
                <a:sym typeface="Century Gothic"/>
              </a:endParaRPr>
            </a:p>
          </p:txBody>
        </p:sp>
      </p:grpSp>
      <p:sp>
        <p:nvSpPr>
          <p:cNvPr id="464" name="Google Shape;464;p16"/>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
        <p:nvSpPr>
          <p:cNvPr id="465" name="Google Shape;465;p16"/>
          <p:cNvSpPr/>
          <p:nvPr/>
        </p:nvSpPr>
        <p:spPr>
          <a:xfrm>
            <a:off x="3055495" y="1578819"/>
            <a:ext cx="7072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23F4E"/>
                </a:solidFill>
                <a:latin typeface="Century Gothic"/>
                <a:ea typeface="Century Gothic"/>
                <a:cs typeface="Century Gothic"/>
                <a:sym typeface="Century Gothic"/>
              </a:rPr>
              <a:t>20 %</a:t>
            </a:r>
            <a:endParaRPr b="1" sz="1800">
              <a:solidFill>
                <a:srgbClr val="023F4E"/>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7"/>
          <p:cNvSpPr txBox="1"/>
          <p:nvPr>
            <p:ph type="title"/>
          </p:nvPr>
        </p:nvSpPr>
        <p:spPr>
          <a:xfrm>
            <a:off x="458723" y="-43763"/>
            <a:ext cx="11174186" cy="590931"/>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00627E"/>
              </a:buClr>
              <a:buSzPts val="3600"/>
              <a:buFont typeface="Calibri"/>
              <a:buNone/>
            </a:pPr>
            <a:r>
              <a:rPr lang="en-US">
                <a:solidFill>
                  <a:srgbClr val="00627E"/>
                </a:solidFill>
                <a:latin typeface="Calibri"/>
                <a:ea typeface="Calibri"/>
                <a:cs typeface="Calibri"/>
                <a:sym typeface="Calibri"/>
              </a:rPr>
              <a:t>PRESSURE CHANGES IN CARDIAC CYCLE</a:t>
            </a:r>
            <a:endParaRPr>
              <a:solidFill>
                <a:srgbClr val="00627E"/>
              </a:solidFill>
            </a:endParaRPr>
          </a:p>
        </p:txBody>
      </p:sp>
      <p:sp>
        <p:nvSpPr>
          <p:cNvPr id="472" name="Google Shape;472;p17"/>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MED CVS CARDIAC CYCLE</a:t>
            </a:r>
            <a:endParaRPr/>
          </a:p>
        </p:txBody>
      </p:sp>
      <p:grpSp>
        <p:nvGrpSpPr>
          <p:cNvPr id="473" name="Google Shape;473;p17"/>
          <p:cNvGrpSpPr/>
          <p:nvPr/>
        </p:nvGrpSpPr>
        <p:grpSpPr>
          <a:xfrm>
            <a:off x="887347" y="818324"/>
            <a:ext cx="6294120" cy="4772025"/>
            <a:chOff x="133350" y="895350"/>
            <a:chExt cx="6294120" cy="4772025"/>
          </a:xfrm>
        </p:grpSpPr>
        <p:sp>
          <p:nvSpPr>
            <p:cNvPr id="474" name="Google Shape;474;p17"/>
            <p:cNvSpPr/>
            <p:nvPr/>
          </p:nvSpPr>
          <p:spPr>
            <a:xfrm>
              <a:off x="152400" y="914399"/>
              <a:ext cx="6256020" cy="762000"/>
            </a:xfrm>
            <a:custGeom>
              <a:rect b="b" l="l" r="r" t="t"/>
              <a:pathLst>
                <a:path extrusionOk="0" h="762000" w="6256020">
                  <a:moveTo>
                    <a:pt x="6255499" y="0"/>
                  </a:moveTo>
                  <a:lnTo>
                    <a:pt x="3503041" y="0"/>
                  </a:lnTo>
                  <a:lnTo>
                    <a:pt x="0" y="0"/>
                  </a:lnTo>
                  <a:lnTo>
                    <a:pt x="0" y="762000"/>
                  </a:lnTo>
                  <a:lnTo>
                    <a:pt x="3503041" y="762000"/>
                  </a:lnTo>
                  <a:lnTo>
                    <a:pt x="6255499" y="762000"/>
                  </a:lnTo>
                  <a:lnTo>
                    <a:pt x="6255499" y="0"/>
                  </a:lnTo>
                  <a:close/>
                </a:path>
              </a:pathLst>
            </a:custGeom>
            <a:solidFill>
              <a:srgbClr val="7D96AC"/>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75" name="Google Shape;475;p17"/>
            <p:cNvSpPr/>
            <p:nvPr/>
          </p:nvSpPr>
          <p:spPr>
            <a:xfrm>
              <a:off x="152400" y="1676374"/>
              <a:ext cx="6256020" cy="512445"/>
            </a:xfrm>
            <a:custGeom>
              <a:rect b="b" l="l" r="r" t="t"/>
              <a:pathLst>
                <a:path extrusionOk="0" h="512444" w="6256020">
                  <a:moveTo>
                    <a:pt x="6255499" y="0"/>
                  </a:moveTo>
                  <a:lnTo>
                    <a:pt x="3503041" y="0"/>
                  </a:lnTo>
                  <a:lnTo>
                    <a:pt x="0" y="0"/>
                  </a:lnTo>
                  <a:lnTo>
                    <a:pt x="0" y="511835"/>
                  </a:lnTo>
                  <a:lnTo>
                    <a:pt x="3503041" y="511835"/>
                  </a:lnTo>
                  <a:lnTo>
                    <a:pt x="6255499" y="511835"/>
                  </a:lnTo>
                  <a:lnTo>
                    <a:pt x="6255499" y="0"/>
                  </a:lnTo>
                  <a:close/>
                </a:path>
              </a:pathLst>
            </a:custGeom>
            <a:solidFill>
              <a:srgbClr val="D7DDE2"/>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76" name="Google Shape;476;p17"/>
            <p:cNvSpPr/>
            <p:nvPr/>
          </p:nvSpPr>
          <p:spPr>
            <a:xfrm>
              <a:off x="152400" y="2188209"/>
              <a:ext cx="6256020" cy="457200"/>
            </a:xfrm>
            <a:custGeom>
              <a:rect b="b" l="l" r="r" t="t"/>
              <a:pathLst>
                <a:path extrusionOk="0" h="457200" w="6256020">
                  <a:moveTo>
                    <a:pt x="6255499" y="0"/>
                  </a:moveTo>
                  <a:lnTo>
                    <a:pt x="3503041" y="0"/>
                  </a:lnTo>
                  <a:lnTo>
                    <a:pt x="0" y="0"/>
                  </a:lnTo>
                  <a:lnTo>
                    <a:pt x="0" y="457200"/>
                  </a:lnTo>
                  <a:lnTo>
                    <a:pt x="3503041" y="457200"/>
                  </a:lnTo>
                  <a:lnTo>
                    <a:pt x="6255499" y="457200"/>
                  </a:lnTo>
                  <a:lnTo>
                    <a:pt x="6255499" y="0"/>
                  </a:lnTo>
                  <a:close/>
                </a:path>
              </a:pathLst>
            </a:custGeom>
            <a:solidFill>
              <a:srgbClr val="EBEEF0"/>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77" name="Google Shape;477;p17"/>
            <p:cNvSpPr/>
            <p:nvPr/>
          </p:nvSpPr>
          <p:spPr>
            <a:xfrm>
              <a:off x="152400" y="2645409"/>
              <a:ext cx="6256020" cy="838200"/>
            </a:xfrm>
            <a:custGeom>
              <a:rect b="b" l="l" r="r" t="t"/>
              <a:pathLst>
                <a:path extrusionOk="0" h="838200" w="6256020">
                  <a:moveTo>
                    <a:pt x="6255499" y="0"/>
                  </a:moveTo>
                  <a:lnTo>
                    <a:pt x="3503041" y="0"/>
                  </a:lnTo>
                  <a:lnTo>
                    <a:pt x="0" y="0"/>
                  </a:lnTo>
                  <a:lnTo>
                    <a:pt x="0" y="838200"/>
                  </a:lnTo>
                  <a:lnTo>
                    <a:pt x="3503041" y="838200"/>
                  </a:lnTo>
                  <a:lnTo>
                    <a:pt x="6255499" y="838200"/>
                  </a:lnTo>
                  <a:lnTo>
                    <a:pt x="6255499" y="0"/>
                  </a:lnTo>
                  <a:close/>
                </a:path>
              </a:pathLst>
            </a:custGeom>
            <a:solidFill>
              <a:srgbClr val="D7DDE2"/>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78" name="Google Shape;478;p17"/>
            <p:cNvSpPr/>
            <p:nvPr/>
          </p:nvSpPr>
          <p:spPr>
            <a:xfrm>
              <a:off x="152400" y="3483609"/>
              <a:ext cx="6256020" cy="701040"/>
            </a:xfrm>
            <a:custGeom>
              <a:rect b="b" l="l" r="r" t="t"/>
              <a:pathLst>
                <a:path extrusionOk="0" h="701039" w="6256020">
                  <a:moveTo>
                    <a:pt x="6255499" y="0"/>
                  </a:moveTo>
                  <a:lnTo>
                    <a:pt x="3503041" y="0"/>
                  </a:lnTo>
                  <a:lnTo>
                    <a:pt x="0" y="0"/>
                  </a:lnTo>
                  <a:lnTo>
                    <a:pt x="0" y="701040"/>
                  </a:lnTo>
                  <a:lnTo>
                    <a:pt x="3503041" y="701040"/>
                  </a:lnTo>
                  <a:lnTo>
                    <a:pt x="6255499" y="701040"/>
                  </a:lnTo>
                  <a:lnTo>
                    <a:pt x="6255499" y="0"/>
                  </a:lnTo>
                  <a:close/>
                </a:path>
              </a:pathLst>
            </a:custGeom>
            <a:solidFill>
              <a:srgbClr val="EBEEF0"/>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79" name="Google Shape;479;p17"/>
            <p:cNvSpPr/>
            <p:nvPr/>
          </p:nvSpPr>
          <p:spPr>
            <a:xfrm>
              <a:off x="152400" y="4184650"/>
              <a:ext cx="6256020" cy="701040"/>
            </a:xfrm>
            <a:custGeom>
              <a:rect b="b" l="l" r="r" t="t"/>
              <a:pathLst>
                <a:path extrusionOk="0" h="701039" w="6256020">
                  <a:moveTo>
                    <a:pt x="6255499" y="0"/>
                  </a:moveTo>
                  <a:lnTo>
                    <a:pt x="3503041" y="0"/>
                  </a:lnTo>
                  <a:lnTo>
                    <a:pt x="0" y="0"/>
                  </a:lnTo>
                  <a:lnTo>
                    <a:pt x="0" y="701040"/>
                  </a:lnTo>
                  <a:lnTo>
                    <a:pt x="3503041" y="701040"/>
                  </a:lnTo>
                  <a:lnTo>
                    <a:pt x="6255499" y="701040"/>
                  </a:lnTo>
                  <a:lnTo>
                    <a:pt x="6255499" y="0"/>
                  </a:lnTo>
                  <a:close/>
                </a:path>
              </a:pathLst>
            </a:custGeom>
            <a:solidFill>
              <a:srgbClr val="D7DDE2"/>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0" name="Google Shape;480;p17"/>
            <p:cNvSpPr/>
            <p:nvPr/>
          </p:nvSpPr>
          <p:spPr>
            <a:xfrm>
              <a:off x="152400" y="4885715"/>
              <a:ext cx="6256020" cy="762000"/>
            </a:xfrm>
            <a:custGeom>
              <a:rect b="b" l="l" r="r" t="t"/>
              <a:pathLst>
                <a:path extrusionOk="0" h="762000" w="6256020">
                  <a:moveTo>
                    <a:pt x="6255499" y="0"/>
                  </a:moveTo>
                  <a:lnTo>
                    <a:pt x="3503041" y="0"/>
                  </a:lnTo>
                  <a:lnTo>
                    <a:pt x="0" y="0"/>
                  </a:lnTo>
                  <a:lnTo>
                    <a:pt x="0" y="762000"/>
                  </a:lnTo>
                  <a:lnTo>
                    <a:pt x="3503041" y="762000"/>
                  </a:lnTo>
                  <a:lnTo>
                    <a:pt x="6255499" y="762000"/>
                  </a:lnTo>
                  <a:lnTo>
                    <a:pt x="6255499" y="0"/>
                  </a:lnTo>
                  <a:close/>
                </a:path>
              </a:pathLst>
            </a:custGeom>
            <a:solidFill>
              <a:srgbClr val="EBEEF0"/>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1" name="Google Shape;481;p17"/>
            <p:cNvSpPr/>
            <p:nvPr/>
          </p:nvSpPr>
          <p:spPr>
            <a:xfrm>
              <a:off x="133350" y="895350"/>
              <a:ext cx="6294120" cy="4772025"/>
            </a:xfrm>
            <a:custGeom>
              <a:rect b="b" l="l" r="r" t="t"/>
              <a:pathLst>
                <a:path extrusionOk="0" h="4772025" w="6294120">
                  <a:moveTo>
                    <a:pt x="3522091" y="0"/>
                  </a:moveTo>
                  <a:lnTo>
                    <a:pt x="3522091" y="4771415"/>
                  </a:lnTo>
                </a:path>
                <a:path extrusionOk="0" h="4772025" w="6294120">
                  <a:moveTo>
                    <a:pt x="0" y="781050"/>
                  </a:moveTo>
                  <a:lnTo>
                    <a:pt x="6293612" y="781050"/>
                  </a:lnTo>
                </a:path>
                <a:path extrusionOk="0" h="4772025" w="6294120">
                  <a:moveTo>
                    <a:pt x="0" y="1292860"/>
                  </a:moveTo>
                  <a:lnTo>
                    <a:pt x="6293612" y="1292860"/>
                  </a:lnTo>
                </a:path>
                <a:path extrusionOk="0" h="4772025" w="6294120">
                  <a:moveTo>
                    <a:pt x="0" y="1750060"/>
                  </a:moveTo>
                  <a:lnTo>
                    <a:pt x="6293612" y="1750060"/>
                  </a:lnTo>
                </a:path>
                <a:path extrusionOk="0" h="4772025" w="6294120">
                  <a:moveTo>
                    <a:pt x="0" y="2588260"/>
                  </a:moveTo>
                  <a:lnTo>
                    <a:pt x="6293612" y="2588260"/>
                  </a:lnTo>
                </a:path>
                <a:path extrusionOk="0" h="4772025" w="6294120">
                  <a:moveTo>
                    <a:pt x="0" y="3289300"/>
                  </a:moveTo>
                  <a:lnTo>
                    <a:pt x="6293612" y="3289300"/>
                  </a:lnTo>
                </a:path>
                <a:path extrusionOk="0" h="4772025" w="6294120">
                  <a:moveTo>
                    <a:pt x="0" y="3990340"/>
                  </a:moveTo>
                  <a:lnTo>
                    <a:pt x="6293612" y="3990340"/>
                  </a:lnTo>
                </a:path>
                <a:path extrusionOk="0" h="4772025" w="6294120">
                  <a:moveTo>
                    <a:pt x="19050" y="0"/>
                  </a:moveTo>
                  <a:lnTo>
                    <a:pt x="19050" y="4771415"/>
                  </a:lnTo>
                </a:path>
                <a:path extrusionOk="0" h="4772025" w="6294120">
                  <a:moveTo>
                    <a:pt x="6274562" y="0"/>
                  </a:moveTo>
                  <a:lnTo>
                    <a:pt x="6274562" y="4771415"/>
                  </a:lnTo>
                </a:path>
                <a:path extrusionOk="0" h="4772025" w="6294120">
                  <a:moveTo>
                    <a:pt x="0" y="19050"/>
                  </a:moveTo>
                  <a:lnTo>
                    <a:pt x="6293612" y="19050"/>
                  </a:lnTo>
                </a:path>
                <a:path extrusionOk="0" h="4772025" w="6294120">
                  <a:moveTo>
                    <a:pt x="0" y="4752365"/>
                  </a:moveTo>
                  <a:lnTo>
                    <a:pt x="6293612" y="4752365"/>
                  </a:lnTo>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82" name="Google Shape;482;p17"/>
            <p:cNvPicPr preferRelativeResize="0"/>
            <p:nvPr/>
          </p:nvPicPr>
          <p:blipFill rotWithShape="1">
            <a:blip r:embed="rId3">
              <a:alphaModFix/>
            </a:blip>
            <a:srcRect b="0" l="0" r="0" t="0"/>
            <a:stretch/>
          </p:blipFill>
          <p:spPr>
            <a:xfrm>
              <a:off x="1074610" y="1059434"/>
              <a:ext cx="1660080" cy="241427"/>
            </a:xfrm>
            <a:prstGeom prst="rect">
              <a:avLst/>
            </a:prstGeom>
            <a:noFill/>
            <a:ln>
              <a:noFill/>
            </a:ln>
          </p:spPr>
        </p:pic>
        <p:pic>
          <p:nvPicPr>
            <p:cNvPr id="483" name="Google Shape;483;p17"/>
            <p:cNvPicPr preferRelativeResize="0"/>
            <p:nvPr/>
          </p:nvPicPr>
          <p:blipFill rotWithShape="1">
            <a:blip r:embed="rId4">
              <a:alphaModFix/>
            </a:blip>
            <a:srcRect b="0" l="0" r="0" t="0"/>
            <a:stretch/>
          </p:blipFill>
          <p:spPr>
            <a:xfrm>
              <a:off x="3766820" y="1059434"/>
              <a:ext cx="1331722" cy="241427"/>
            </a:xfrm>
            <a:prstGeom prst="rect">
              <a:avLst/>
            </a:prstGeom>
            <a:noFill/>
            <a:ln>
              <a:noFill/>
            </a:ln>
          </p:spPr>
        </p:pic>
        <p:pic>
          <p:nvPicPr>
            <p:cNvPr id="484" name="Google Shape;484;p17"/>
            <p:cNvPicPr preferRelativeResize="0"/>
            <p:nvPr/>
          </p:nvPicPr>
          <p:blipFill rotWithShape="1">
            <a:blip r:embed="rId5">
              <a:alphaModFix/>
            </a:blip>
            <a:srcRect b="0" l="0" r="0" t="0"/>
            <a:stretch/>
          </p:blipFill>
          <p:spPr>
            <a:xfrm>
              <a:off x="5200903" y="1059561"/>
              <a:ext cx="1015365" cy="241173"/>
            </a:xfrm>
            <a:prstGeom prst="rect">
              <a:avLst/>
            </a:prstGeom>
            <a:noFill/>
            <a:ln>
              <a:noFill/>
            </a:ln>
          </p:spPr>
        </p:pic>
        <p:pic>
          <p:nvPicPr>
            <p:cNvPr id="485" name="Google Shape;485;p17"/>
            <p:cNvPicPr preferRelativeResize="0"/>
            <p:nvPr/>
          </p:nvPicPr>
          <p:blipFill rotWithShape="1">
            <a:blip r:embed="rId6">
              <a:alphaModFix/>
            </a:blip>
            <a:srcRect b="0" l="0" r="0" t="0"/>
            <a:stretch/>
          </p:blipFill>
          <p:spPr>
            <a:xfrm>
              <a:off x="3752977" y="1431798"/>
              <a:ext cx="934847" cy="186182"/>
            </a:xfrm>
            <a:prstGeom prst="rect">
              <a:avLst/>
            </a:prstGeom>
            <a:noFill/>
            <a:ln>
              <a:noFill/>
            </a:ln>
          </p:spPr>
        </p:pic>
        <p:pic>
          <p:nvPicPr>
            <p:cNvPr id="486" name="Google Shape;486;p17"/>
            <p:cNvPicPr preferRelativeResize="0"/>
            <p:nvPr/>
          </p:nvPicPr>
          <p:blipFill rotWithShape="1">
            <a:blip r:embed="rId7">
              <a:alphaModFix/>
            </a:blip>
            <a:srcRect b="0" l="0" r="0" t="0"/>
            <a:stretch/>
          </p:blipFill>
          <p:spPr>
            <a:xfrm>
              <a:off x="256794" y="1840102"/>
              <a:ext cx="1311402" cy="227457"/>
            </a:xfrm>
            <a:prstGeom prst="rect">
              <a:avLst/>
            </a:prstGeom>
            <a:noFill/>
            <a:ln>
              <a:noFill/>
            </a:ln>
          </p:spPr>
        </p:pic>
        <p:pic>
          <p:nvPicPr>
            <p:cNvPr id="487" name="Google Shape;487;p17"/>
            <p:cNvPicPr preferRelativeResize="0"/>
            <p:nvPr/>
          </p:nvPicPr>
          <p:blipFill rotWithShape="1">
            <a:blip r:embed="rId8">
              <a:alphaModFix/>
            </a:blip>
            <a:srcRect b="0" l="0" r="0" t="0"/>
            <a:stretch/>
          </p:blipFill>
          <p:spPr>
            <a:xfrm>
              <a:off x="3753230" y="1849374"/>
              <a:ext cx="117094" cy="172847"/>
            </a:xfrm>
            <a:prstGeom prst="rect">
              <a:avLst/>
            </a:prstGeom>
            <a:noFill/>
            <a:ln>
              <a:noFill/>
            </a:ln>
          </p:spPr>
        </p:pic>
        <p:sp>
          <p:nvSpPr>
            <p:cNvPr id="488" name="Google Shape;488;p17"/>
            <p:cNvSpPr/>
            <p:nvPr/>
          </p:nvSpPr>
          <p:spPr>
            <a:xfrm>
              <a:off x="3931411" y="1934210"/>
              <a:ext cx="129539" cy="26034"/>
            </a:xfrm>
            <a:custGeom>
              <a:rect b="b" l="l" r="r" t="t"/>
              <a:pathLst>
                <a:path extrusionOk="0" h="26035" w="129539">
                  <a:moveTo>
                    <a:pt x="124460" y="0"/>
                  </a:moveTo>
                  <a:lnTo>
                    <a:pt x="5841" y="0"/>
                  </a:lnTo>
                  <a:lnTo>
                    <a:pt x="3810" y="0"/>
                  </a:lnTo>
                  <a:lnTo>
                    <a:pt x="2286" y="1015"/>
                  </a:lnTo>
                  <a:lnTo>
                    <a:pt x="508" y="4952"/>
                  </a:lnTo>
                  <a:lnTo>
                    <a:pt x="0" y="8254"/>
                  </a:lnTo>
                  <a:lnTo>
                    <a:pt x="0" y="17399"/>
                  </a:lnTo>
                  <a:lnTo>
                    <a:pt x="508" y="20700"/>
                  </a:lnTo>
                  <a:lnTo>
                    <a:pt x="2286" y="24511"/>
                  </a:lnTo>
                  <a:lnTo>
                    <a:pt x="3810" y="25526"/>
                  </a:lnTo>
                  <a:lnTo>
                    <a:pt x="125475" y="25526"/>
                  </a:lnTo>
                  <a:lnTo>
                    <a:pt x="127000" y="24511"/>
                  </a:lnTo>
                  <a:lnTo>
                    <a:pt x="128777" y="20700"/>
                  </a:lnTo>
                  <a:lnTo>
                    <a:pt x="129159" y="17399"/>
                  </a:lnTo>
                  <a:lnTo>
                    <a:pt x="129032" y="8509"/>
                  </a:lnTo>
                  <a:lnTo>
                    <a:pt x="128270" y="3937"/>
                  </a:lnTo>
                  <a:lnTo>
                    <a:pt x="127380" y="1777"/>
                  </a:lnTo>
                  <a:lnTo>
                    <a:pt x="126873" y="1142"/>
                  </a:lnTo>
                  <a:lnTo>
                    <a:pt x="126111" y="635"/>
                  </a:lnTo>
                  <a:lnTo>
                    <a:pt x="124460" y="0"/>
                  </a:lnTo>
                  <a:close/>
                </a:path>
              </a:pathLst>
            </a:custGeom>
            <a:solidFill>
              <a:srgbClr val="000000"/>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9" name="Google Shape;489;p17"/>
            <p:cNvSpPr/>
            <p:nvPr/>
          </p:nvSpPr>
          <p:spPr>
            <a:xfrm>
              <a:off x="3931411" y="1934210"/>
              <a:ext cx="129539" cy="26034"/>
            </a:xfrm>
            <a:custGeom>
              <a:rect b="b" l="l" r="r" t="t"/>
              <a:pathLst>
                <a:path extrusionOk="0" h="26035" w="129539">
                  <a:moveTo>
                    <a:pt x="5841" y="0"/>
                  </a:moveTo>
                  <a:lnTo>
                    <a:pt x="123443" y="0"/>
                  </a:lnTo>
                  <a:lnTo>
                    <a:pt x="124460" y="0"/>
                  </a:lnTo>
                  <a:lnTo>
                    <a:pt x="125349" y="253"/>
                  </a:lnTo>
                  <a:lnTo>
                    <a:pt x="126111" y="635"/>
                  </a:lnTo>
                  <a:lnTo>
                    <a:pt x="126873" y="1142"/>
                  </a:lnTo>
                  <a:lnTo>
                    <a:pt x="127380" y="1777"/>
                  </a:lnTo>
                  <a:lnTo>
                    <a:pt x="127762" y="2920"/>
                  </a:lnTo>
                  <a:lnTo>
                    <a:pt x="128270" y="3937"/>
                  </a:lnTo>
                  <a:lnTo>
                    <a:pt x="128524" y="5206"/>
                  </a:lnTo>
                  <a:lnTo>
                    <a:pt x="128777" y="6857"/>
                  </a:lnTo>
                  <a:lnTo>
                    <a:pt x="129032" y="8509"/>
                  </a:lnTo>
                  <a:lnTo>
                    <a:pt x="129159" y="10413"/>
                  </a:lnTo>
                  <a:lnTo>
                    <a:pt x="129159" y="12826"/>
                  </a:lnTo>
                  <a:lnTo>
                    <a:pt x="129159" y="17399"/>
                  </a:lnTo>
                  <a:lnTo>
                    <a:pt x="128777" y="20700"/>
                  </a:lnTo>
                  <a:lnTo>
                    <a:pt x="127888" y="22605"/>
                  </a:lnTo>
                  <a:lnTo>
                    <a:pt x="127000" y="24511"/>
                  </a:lnTo>
                  <a:lnTo>
                    <a:pt x="125475" y="25526"/>
                  </a:lnTo>
                  <a:lnTo>
                    <a:pt x="123443" y="25526"/>
                  </a:lnTo>
                  <a:lnTo>
                    <a:pt x="5841" y="25526"/>
                  </a:lnTo>
                  <a:lnTo>
                    <a:pt x="3810" y="25526"/>
                  </a:lnTo>
                  <a:lnTo>
                    <a:pt x="2286" y="24511"/>
                  </a:lnTo>
                  <a:lnTo>
                    <a:pt x="1397" y="22605"/>
                  </a:lnTo>
                  <a:lnTo>
                    <a:pt x="508" y="20700"/>
                  </a:lnTo>
                  <a:lnTo>
                    <a:pt x="0" y="17399"/>
                  </a:lnTo>
                  <a:lnTo>
                    <a:pt x="0" y="12826"/>
                  </a:lnTo>
                  <a:lnTo>
                    <a:pt x="0" y="8254"/>
                  </a:lnTo>
                  <a:lnTo>
                    <a:pt x="508" y="4952"/>
                  </a:lnTo>
                  <a:lnTo>
                    <a:pt x="1397" y="2920"/>
                  </a:lnTo>
                  <a:lnTo>
                    <a:pt x="2286" y="1015"/>
                  </a:lnTo>
                  <a:lnTo>
                    <a:pt x="3810" y="0"/>
                  </a:lnTo>
                  <a:lnTo>
                    <a:pt x="5841" y="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490" name="Google Shape;490;p17"/>
            <p:cNvPicPr preferRelativeResize="0"/>
            <p:nvPr/>
          </p:nvPicPr>
          <p:blipFill rotWithShape="1">
            <a:blip r:embed="rId9">
              <a:alphaModFix/>
            </a:blip>
            <a:srcRect b="0" l="0" r="0" t="0"/>
            <a:stretch/>
          </p:blipFill>
          <p:spPr>
            <a:xfrm>
              <a:off x="4120260" y="1849374"/>
              <a:ext cx="122809" cy="175768"/>
            </a:xfrm>
            <a:prstGeom prst="rect">
              <a:avLst/>
            </a:prstGeom>
            <a:noFill/>
            <a:ln>
              <a:noFill/>
            </a:ln>
          </p:spPr>
        </p:pic>
        <p:pic>
          <p:nvPicPr>
            <p:cNvPr id="491" name="Google Shape;491;p17"/>
            <p:cNvPicPr preferRelativeResize="0"/>
            <p:nvPr/>
          </p:nvPicPr>
          <p:blipFill rotWithShape="1">
            <a:blip r:embed="rId10">
              <a:alphaModFix/>
            </a:blip>
            <a:srcRect b="0" l="0" r="0" t="0"/>
            <a:stretch/>
          </p:blipFill>
          <p:spPr>
            <a:xfrm>
              <a:off x="256794" y="2323591"/>
              <a:ext cx="1168146" cy="186055"/>
            </a:xfrm>
            <a:prstGeom prst="rect">
              <a:avLst/>
            </a:prstGeom>
            <a:noFill/>
            <a:ln>
              <a:noFill/>
            </a:ln>
          </p:spPr>
        </p:pic>
        <p:pic>
          <p:nvPicPr>
            <p:cNvPr id="492" name="Google Shape;492;p17"/>
            <p:cNvPicPr preferRelativeResize="0"/>
            <p:nvPr/>
          </p:nvPicPr>
          <p:blipFill rotWithShape="1">
            <a:blip r:embed="rId11">
              <a:alphaModFix/>
            </a:blip>
            <a:srcRect b="0" l="0" r="0" t="0"/>
            <a:stretch/>
          </p:blipFill>
          <p:spPr>
            <a:xfrm>
              <a:off x="3753230" y="2333878"/>
              <a:ext cx="457073" cy="175768"/>
            </a:xfrm>
            <a:prstGeom prst="rect">
              <a:avLst/>
            </a:prstGeom>
            <a:noFill/>
            <a:ln>
              <a:noFill/>
            </a:ln>
          </p:spPr>
        </p:pic>
        <p:pic>
          <p:nvPicPr>
            <p:cNvPr id="493" name="Google Shape;493;p17"/>
            <p:cNvPicPr preferRelativeResize="0"/>
            <p:nvPr/>
          </p:nvPicPr>
          <p:blipFill rotWithShape="1">
            <a:blip r:embed="rId12">
              <a:alphaModFix/>
            </a:blip>
            <a:srcRect b="0" l="0" r="0" t="0"/>
            <a:stretch/>
          </p:blipFill>
          <p:spPr>
            <a:xfrm>
              <a:off x="256794" y="2815970"/>
              <a:ext cx="2675763" cy="231394"/>
            </a:xfrm>
            <a:prstGeom prst="rect">
              <a:avLst/>
            </a:prstGeom>
            <a:noFill/>
            <a:ln>
              <a:noFill/>
            </a:ln>
          </p:spPr>
        </p:pic>
        <p:pic>
          <p:nvPicPr>
            <p:cNvPr id="494" name="Google Shape;494;p17"/>
            <p:cNvPicPr preferRelativeResize="0"/>
            <p:nvPr/>
          </p:nvPicPr>
          <p:blipFill rotWithShape="1">
            <a:blip r:embed="rId13">
              <a:alphaModFix/>
            </a:blip>
            <a:srcRect b="0" l="0" r="0" t="0"/>
            <a:stretch/>
          </p:blipFill>
          <p:spPr>
            <a:xfrm>
              <a:off x="2025014" y="3120770"/>
              <a:ext cx="1018794" cy="229997"/>
            </a:xfrm>
            <a:prstGeom prst="rect">
              <a:avLst/>
            </a:prstGeom>
            <a:noFill/>
            <a:ln>
              <a:noFill/>
            </a:ln>
          </p:spPr>
        </p:pic>
        <p:pic>
          <p:nvPicPr>
            <p:cNvPr id="495" name="Google Shape;495;p17"/>
            <p:cNvPicPr preferRelativeResize="0"/>
            <p:nvPr/>
          </p:nvPicPr>
          <p:blipFill rotWithShape="1">
            <a:blip r:embed="rId14">
              <a:alphaModFix/>
            </a:blip>
            <a:srcRect b="0" l="0" r="0" t="0"/>
            <a:stretch/>
          </p:blipFill>
          <p:spPr>
            <a:xfrm>
              <a:off x="3753230" y="2829179"/>
              <a:ext cx="586613" cy="175768"/>
            </a:xfrm>
            <a:prstGeom prst="rect">
              <a:avLst/>
            </a:prstGeom>
            <a:noFill/>
            <a:ln>
              <a:noFill/>
            </a:ln>
          </p:spPr>
        </p:pic>
        <p:pic>
          <p:nvPicPr>
            <p:cNvPr id="496" name="Google Shape;496;p17"/>
            <p:cNvPicPr preferRelativeResize="0"/>
            <p:nvPr/>
          </p:nvPicPr>
          <p:blipFill rotWithShape="1">
            <a:blip r:embed="rId15">
              <a:alphaModFix/>
            </a:blip>
            <a:srcRect b="0" l="0" r="0" t="0"/>
            <a:stretch/>
          </p:blipFill>
          <p:spPr>
            <a:xfrm>
              <a:off x="3753230" y="3133979"/>
              <a:ext cx="117094" cy="172847"/>
            </a:xfrm>
            <a:prstGeom prst="rect">
              <a:avLst/>
            </a:prstGeom>
            <a:noFill/>
            <a:ln>
              <a:noFill/>
            </a:ln>
          </p:spPr>
        </p:pic>
        <p:pic>
          <p:nvPicPr>
            <p:cNvPr id="497" name="Google Shape;497;p17"/>
            <p:cNvPicPr preferRelativeResize="0"/>
            <p:nvPr/>
          </p:nvPicPr>
          <p:blipFill rotWithShape="1">
            <a:blip r:embed="rId16">
              <a:alphaModFix/>
            </a:blip>
            <a:srcRect b="0" l="0" r="0" t="0"/>
            <a:stretch/>
          </p:blipFill>
          <p:spPr>
            <a:xfrm>
              <a:off x="3935603" y="3133979"/>
              <a:ext cx="200787" cy="175768"/>
            </a:xfrm>
            <a:prstGeom prst="rect">
              <a:avLst/>
            </a:prstGeom>
            <a:noFill/>
            <a:ln>
              <a:noFill/>
            </a:ln>
          </p:spPr>
        </p:pic>
        <p:pic>
          <p:nvPicPr>
            <p:cNvPr id="498" name="Google Shape;498;p17"/>
            <p:cNvPicPr preferRelativeResize="0"/>
            <p:nvPr/>
          </p:nvPicPr>
          <p:blipFill rotWithShape="1">
            <a:blip r:embed="rId17">
              <a:alphaModFix/>
            </a:blip>
            <a:srcRect b="0" l="0" r="0" t="0"/>
            <a:stretch/>
          </p:blipFill>
          <p:spPr>
            <a:xfrm>
              <a:off x="256794" y="3585591"/>
              <a:ext cx="2703195" cy="231140"/>
            </a:xfrm>
            <a:prstGeom prst="rect">
              <a:avLst/>
            </a:prstGeom>
            <a:noFill/>
            <a:ln>
              <a:noFill/>
            </a:ln>
          </p:spPr>
        </p:pic>
        <p:pic>
          <p:nvPicPr>
            <p:cNvPr id="499" name="Google Shape;499;p17"/>
            <p:cNvPicPr preferRelativeResize="0"/>
            <p:nvPr/>
          </p:nvPicPr>
          <p:blipFill rotWithShape="1">
            <a:blip r:embed="rId18">
              <a:alphaModFix/>
            </a:blip>
            <a:srcRect b="0" l="0" r="0" t="0"/>
            <a:stretch/>
          </p:blipFill>
          <p:spPr>
            <a:xfrm>
              <a:off x="2025014" y="3890391"/>
              <a:ext cx="1018794" cy="229997"/>
            </a:xfrm>
            <a:prstGeom prst="rect">
              <a:avLst/>
            </a:prstGeom>
            <a:noFill/>
            <a:ln>
              <a:noFill/>
            </a:ln>
          </p:spPr>
        </p:pic>
        <p:pic>
          <p:nvPicPr>
            <p:cNvPr id="500" name="Google Shape;500;p17"/>
            <p:cNvPicPr preferRelativeResize="0"/>
            <p:nvPr/>
          </p:nvPicPr>
          <p:blipFill rotWithShape="1">
            <a:blip r:embed="rId19">
              <a:alphaModFix/>
            </a:blip>
            <a:srcRect b="0" l="0" r="0" t="0"/>
            <a:stretch/>
          </p:blipFill>
          <p:spPr>
            <a:xfrm>
              <a:off x="3760723" y="3598798"/>
              <a:ext cx="371856" cy="175768"/>
            </a:xfrm>
            <a:prstGeom prst="rect">
              <a:avLst/>
            </a:prstGeom>
            <a:noFill/>
            <a:ln>
              <a:noFill/>
            </a:ln>
          </p:spPr>
        </p:pic>
        <p:sp>
          <p:nvSpPr>
            <p:cNvPr id="501" name="Google Shape;501;p17"/>
            <p:cNvSpPr/>
            <p:nvPr/>
          </p:nvSpPr>
          <p:spPr>
            <a:xfrm>
              <a:off x="4188967" y="3683761"/>
              <a:ext cx="129539" cy="25400"/>
            </a:xfrm>
            <a:custGeom>
              <a:rect b="b" l="l" r="r" t="t"/>
              <a:pathLst>
                <a:path extrusionOk="0" h="25400" w="129539">
                  <a:moveTo>
                    <a:pt x="125349" y="126"/>
                  </a:moveTo>
                  <a:lnTo>
                    <a:pt x="5842" y="0"/>
                  </a:lnTo>
                  <a:lnTo>
                    <a:pt x="3810" y="0"/>
                  </a:lnTo>
                  <a:lnTo>
                    <a:pt x="2286" y="888"/>
                  </a:lnTo>
                  <a:lnTo>
                    <a:pt x="508" y="4825"/>
                  </a:lnTo>
                  <a:lnTo>
                    <a:pt x="0" y="8127"/>
                  </a:lnTo>
                  <a:lnTo>
                    <a:pt x="0" y="17271"/>
                  </a:lnTo>
                  <a:lnTo>
                    <a:pt x="508" y="20574"/>
                  </a:lnTo>
                  <a:lnTo>
                    <a:pt x="2286" y="24511"/>
                  </a:lnTo>
                  <a:lnTo>
                    <a:pt x="3810" y="25400"/>
                  </a:lnTo>
                  <a:lnTo>
                    <a:pt x="125476" y="25400"/>
                  </a:lnTo>
                  <a:lnTo>
                    <a:pt x="127000" y="24511"/>
                  </a:lnTo>
                  <a:lnTo>
                    <a:pt x="128778" y="20574"/>
                  </a:lnTo>
                  <a:lnTo>
                    <a:pt x="129159" y="17271"/>
                  </a:lnTo>
                  <a:lnTo>
                    <a:pt x="129032" y="8381"/>
                  </a:lnTo>
                  <a:lnTo>
                    <a:pt x="128270" y="3810"/>
                  </a:lnTo>
                  <a:lnTo>
                    <a:pt x="127381" y="1650"/>
                  </a:lnTo>
                  <a:lnTo>
                    <a:pt x="126873" y="1015"/>
                  </a:lnTo>
                  <a:lnTo>
                    <a:pt x="125349" y="126"/>
                  </a:lnTo>
                  <a:close/>
                </a:path>
              </a:pathLst>
            </a:custGeom>
            <a:solidFill>
              <a:srgbClr val="000000"/>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2" name="Google Shape;502;p17"/>
            <p:cNvSpPr/>
            <p:nvPr/>
          </p:nvSpPr>
          <p:spPr>
            <a:xfrm>
              <a:off x="4188967" y="3683761"/>
              <a:ext cx="129539" cy="25400"/>
            </a:xfrm>
            <a:custGeom>
              <a:rect b="b" l="l" r="r" t="t"/>
              <a:pathLst>
                <a:path extrusionOk="0" h="25400" w="129539">
                  <a:moveTo>
                    <a:pt x="5842" y="0"/>
                  </a:moveTo>
                  <a:lnTo>
                    <a:pt x="123444" y="0"/>
                  </a:lnTo>
                  <a:lnTo>
                    <a:pt x="124460" y="0"/>
                  </a:lnTo>
                  <a:lnTo>
                    <a:pt x="125349" y="126"/>
                  </a:lnTo>
                  <a:lnTo>
                    <a:pt x="126111" y="507"/>
                  </a:lnTo>
                  <a:lnTo>
                    <a:pt x="126873" y="1015"/>
                  </a:lnTo>
                  <a:lnTo>
                    <a:pt x="127381" y="1650"/>
                  </a:lnTo>
                  <a:lnTo>
                    <a:pt x="127762" y="2793"/>
                  </a:lnTo>
                  <a:lnTo>
                    <a:pt x="128270" y="3810"/>
                  </a:lnTo>
                  <a:lnTo>
                    <a:pt x="128524" y="5080"/>
                  </a:lnTo>
                  <a:lnTo>
                    <a:pt x="128778" y="6731"/>
                  </a:lnTo>
                  <a:lnTo>
                    <a:pt x="129032" y="8381"/>
                  </a:lnTo>
                  <a:lnTo>
                    <a:pt x="129159" y="10287"/>
                  </a:lnTo>
                  <a:lnTo>
                    <a:pt x="129159" y="12700"/>
                  </a:lnTo>
                  <a:lnTo>
                    <a:pt x="129159" y="17271"/>
                  </a:lnTo>
                  <a:lnTo>
                    <a:pt x="128778" y="20574"/>
                  </a:lnTo>
                  <a:lnTo>
                    <a:pt x="127889" y="22479"/>
                  </a:lnTo>
                  <a:lnTo>
                    <a:pt x="127000" y="24511"/>
                  </a:lnTo>
                  <a:lnTo>
                    <a:pt x="125476" y="25400"/>
                  </a:lnTo>
                  <a:lnTo>
                    <a:pt x="123444" y="25400"/>
                  </a:lnTo>
                  <a:lnTo>
                    <a:pt x="5842" y="25400"/>
                  </a:lnTo>
                  <a:lnTo>
                    <a:pt x="3810" y="25400"/>
                  </a:lnTo>
                  <a:lnTo>
                    <a:pt x="2286" y="24511"/>
                  </a:lnTo>
                  <a:lnTo>
                    <a:pt x="1397" y="22479"/>
                  </a:lnTo>
                  <a:lnTo>
                    <a:pt x="508" y="20574"/>
                  </a:lnTo>
                  <a:lnTo>
                    <a:pt x="0" y="17271"/>
                  </a:lnTo>
                  <a:lnTo>
                    <a:pt x="0" y="12700"/>
                  </a:lnTo>
                  <a:lnTo>
                    <a:pt x="0" y="8127"/>
                  </a:lnTo>
                  <a:lnTo>
                    <a:pt x="508" y="4825"/>
                  </a:lnTo>
                  <a:lnTo>
                    <a:pt x="1397" y="2920"/>
                  </a:lnTo>
                  <a:lnTo>
                    <a:pt x="2286" y="888"/>
                  </a:lnTo>
                  <a:lnTo>
                    <a:pt x="3810" y="0"/>
                  </a:lnTo>
                  <a:lnTo>
                    <a:pt x="5842" y="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03" name="Google Shape;503;p17"/>
            <p:cNvPicPr preferRelativeResize="0"/>
            <p:nvPr/>
          </p:nvPicPr>
          <p:blipFill rotWithShape="1">
            <a:blip r:embed="rId20">
              <a:alphaModFix/>
            </a:blip>
            <a:srcRect b="0" l="0" r="0" t="0"/>
            <a:stretch/>
          </p:blipFill>
          <p:spPr>
            <a:xfrm>
              <a:off x="4387088" y="3598798"/>
              <a:ext cx="371856" cy="175768"/>
            </a:xfrm>
            <a:prstGeom prst="rect">
              <a:avLst/>
            </a:prstGeom>
            <a:noFill/>
            <a:ln>
              <a:noFill/>
            </a:ln>
          </p:spPr>
        </p:pic>
        <p:pic>
          <p:nvPicPr>
            <p:cNvPr id="504" name="Google Shape;504;p17"/>
            <p:cNvPicPr preferRelativeResize="0"/>
            <p:nvPr/>
          </p:nvPicPr>
          <p:blipFill rotWithShape="1">
            <a:blip r:embed="rId21">
              <a:alphaModFix/>
            </a:blip>
            <a:srcRect b="0" l="0" r="0" t="0"/>
            <a:stretch/>
          </p:blipFill>
          <p:spPr>
            <a:xfrm>
              <a:off x="3752850" y="3903598"/>
              <a:ext cx="116712" cy="175768"/>
            </a:xfrm>
            <a:prstGeom prst="rect">
              <a:avLst/>
            </a:prstGeom>
            <a:noFill/>
            <a:ln>
              <a:noFill/>
            </a:ln>
          </p:spPr>
        </p:pic>
        <p:sp>
          <p:nvSpPr>
            <p:cNvPr id="505" name="Google Shape;505;p17"/>
            <p:cNvSpPr/>
            <p:nvPr/>
          </p:nvSpPr>
          <p:spPr>
            <a:xfrm>
              <a:off x="3931411" y="3988561"/>
              <a:ext cx="129539" cy="25400"/>
            </a:xfrm>
            <a:custGeom>
              <a:rect b="b" l="l" r="r" t="t"/>
              <a:pathLst>
                <a:path extrusionOk="0" h="25400" w="129539">
                  <a:moveTo>
                    <a:pt x="125349" y="126"/>
                  </a:moveTo>
                  <a:lnTo>
                    <a:pt x="5841" y="0"/>
                  </a:lnTo>
                  <a:lnTo>
                    <a:pt x="3810" y="0"/>
                  </a:lnTo>
                  <a:lnTo>
                    <a:pt x="2286" y="888"/>
                  </a:lnTo>
                  <a:lnTo>
                    <a:pt x="508" y="4825"/>
                  </a:lnTo>
                  <a:lnTo>
                    <a:pt x="0" y="8127"/>
                  </a:lnTo>
                  <a:lnTo>
                    <a:pt x="0" y="17271"/>
                  </a:lnTo>
                  <a:lnTo>
                    <a:pt x="508" y="20574"/>
                  </a:lnTo>
                  <a:lnTo>
                    <a:pt x="2286" y="24511"/>
                  </a:lnTo>
                  <a:lnTo>
                    <a:pt x="3810" y="25400"/>
                  </a:lnTo>
                  <a:lnTo>
                    <a:pt x="125475" y="25400"/>
                  </a:lnTo>
                  <a:lnTo>
                    <a:pt x="127000" y="24511"/>
                  </a:lnTo>
                  <a:lnTo>
                    <a:pt x="128777" y="20574"/>
                  </a:lnTo>
                  <a:lnTo>
                    <a:pt x="129159" y="17271"/>
                  </a:lnTo>
                  <a:lnTo>
                    <a:pt x="129032" y="8381"/>
                  </a:lnTo>
                  <a:lnTo>
                    <a:pt x="128270" y="3810"/>
                  </a:lnTo>
                  <a:lnTo>
                    <a:pt x="127380" y="1650"/>
                  </a:lnTo>
                  <a:lnTo>
                    <a:pt x="126873" y="1015"/>
                  </a:lnTo>
                  <a:lnTo>
                    <a:pt x="125349" y="126"/>
                  </a:lnTo>
                  <a:close/>
                </a:path>
              </a:pathLst>
            </a:custGeom>
            <a:solidFill>
              <a:srgbClr val="000000"/>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6" name="Google Shape;506;p17"/>
            <p:cNvSpPr/>
            <p:nvPr/>
          </p:nvSpPr>
          <p:spPr>
            <a:xfrm>
              <a:off x="3931411" y="3988561"/>
              <a:ext cx="129539" cy="25400"/>
            </a:xfrm>
            <a:custGeom>
              <a:rect b="b" l="l" r="r" t="t"/>
              <a:pathLst>
                <a:path extrusionOk="0" h="25400" w="129539">
                  <a:moveTo>
                    <a:pt x="5841" y="0"/>
                  </a:moveTo>
                  <a:lnTo>
                    <a:pt x="123443" y="0"/>
                  </a:lnTo>
                  <a:lnTo>
                    <a:pt x="124460" y="0"/>
                  </a:lnTo>
                  <a:lnTo>
                    <a:pt x="125349" y="126"/>
                  </a:lnTo>
                  <a:lnTo>
                    <a:pt x="126111" y="507"/>
                  </a:lnTo>
                  <a:lnTo>
                    <a:pt x="126873" y="1015"/>
                  </a:lnTo>
                  <a:lnTo>
                    <a:pt x="127380" y="1650"/>
                  </a:lnTo>
                  <a:lnTo>
                    <a:pt x="127762" y="2793"/>
                  </a:lnTo>
                  <a:lnTo>
                    <a:pt x="128270" y="3810"/>
                  </a:lnTo>
                  <a:lnTo>
                    <a:pt x="128524" y="5080"/>
                  </a:lnTo>
                  <a:lnTo>
                    <a:pt x="128777" y="6731"/>
                  </a:lnTo>
                  <a:lnTo>
                    <a:pt x="129032" y="8381"/>
                  </a:lnTo>
                  <a:lnTo>
                    <a:pt x="129159" y="10287"/>
                  </a:lnTo>
                  <a:lnTo>
                    <a:pt x="129159" y="12700"/>
                  </a:lnTo>
                  <a:lnTo>
                    <a:pt x="129159" y="17271"/>
                  </a:lnTo>
                  <a:lnTo>
                    <a:pt x="128777" y="20574"/>
                  </a:lnTo>
                  <a:lnTo>
                    <a:pt x="127888" y="22479"/>
                  </a:lnTo>
                  <a:lnTo>
                    <a:pt x="127000" y="24511"/>
                  </a:lnTo>
                  <a:lnTo>
                    <a:pt x="125475" y="25400"/>
                  </a:lnTo>
                  <a:lnTo>
                    <a:pt x="123443" y="25400"/>
                  </a:lnTo>
                  <a:lnTo>
                    <a:pt x="5841" y="25400"/>
                  </a:lnTo>
                  <a:lnTo>
                    <a:pt x="3810" y="25400"/>
                  </a:lnTo>
                  <a:lnTo>
                    <a:pt x="2286" y="24511"/>
                  </a:lnTo>
                  <a:lnTo>
                    <a:pt x="1397" y="22479"/>
                  </a:lnTo>
                  <a:lnTo>
                    <a:pt x="508" y="20574"/>
                  </a:lnTo>
                  <a:lnTo>
                    <a:pt x="0" y="17271"/>
                  </a:lnTo>
                  <a:lnTo>
                    <a:pt x="0" y="12700"/>
                  </a:lnTo>
                  <a:lnTo>
                    <a:pt x="0" y="8127"/>
                  </a:lnTo>
                  <a:lnTo>
                    <a:pt x="508" y="4825"/>
                  </a:lnTo>
                  <a:lnTo>
                    <a:pt x="1397" y="2920"/>
                  </a:lnTo>
                  <a:lnTo>
                    <a:pt x="2286" y="888"/>
                  </a:lnTo>
                  <a:lnTo>
                    <a:pt x="3810" y="0"/>
                  </a:lnTo>
                  <a:lnTo>
                    <a:pt x="5841" y="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07" name="Google Shape;507;p17"/>
            <p:cNvPicPr preferRelativeResize="0"/>
            <p:nvPr/>
          </p:nvPicPr>
          <p:blipFill rotWithShape="1">
            <a:blip r:embed="rId22">
              <a:alphaModFix/>
            </a:blip>
            <a:srcRect b="0" l="0" r="0" t="0"/>
            <a:stretch/>
          </p:blipFill>
          <p:spPr>
            <a:xfrm>
              <a:off x="4131055" y="3903598"/>
              <a:ext cx="239141" cy="172847"/>
            </a:xfrm>
            <a:prstGeom prst="rect">
              <a:avLst/>
            </a:prstGeom>
            <a:noFill/>
            <a:ln>
              <a:noFill/>
            </a:ln>
          </p:spPr>
        </p:pic>
        <p:pic>
          <p:nvPicPr>
            <p:cNvPr id="508" name="Google Shape;508;p17"/>
            <p:cNvPicPr preferRelativeResize="0"/>
            <p:nvPr/>
          </p:nvPicPr>
          <p:blipFill rotWithShape="1">
            <a:blip r:embed="rId23">
              <a:alphaModFix/>
            </a:blip>
            <a:srcRect b="0" l="0" r="0" t="0"/>
            <a:stretch/>
          </p:blipFill>
          <p:spPr>
            <a:xfrm>
              <a:off x="256794" y="4286630"/>
              <a:ext cx="2840355" cy="231140"/>
            </a:xfrm>
            <a:prstGeom prst="rect">
              <a:avLst/>
            </a:prstGeom>
            <a:noFill/>
            <a:ln>
              <a:noFill/>
            </a:ln>
          </p:spPr>
        </p:pic>
        <p:pic>
          <p:nvPicPr>
            <p:cNvPr id="509" name="Google Shape;509;p17"/>
            <p:cNvPicPr preferRelativeResize="0"/>
            <p:nvPr/>
          </p:nvPicPr>
          <p:blipFill rotWithShape="1">
            <a:blip r:embed="rId24">
              <a:alphaModFix/>
            </a:blip>
            <a:srcRect b="0" l="0" r="0" t="0"/>
            <a:stretch/>
          </p:blipFill>
          <p:spPr>
            <a:xfrm>
              <a:off x="2195702" y="4591430"/>
              <a:ext cx="1018794" cy="229997"/>
            </a:xfrm>
            <a:prstGeom prst="rect">
              <a:avLst/>
            </a:prstGeom>
            <a:noFill/>
            <a:ln>
              <a:noFill/>
            </a:ln>
          </p:spPr>
        </p:pic>
        <p:pic>
          <p:nvPicPr>
            <p:cNvPr id="510" name="Google Shape;510;p17"/>
            <p:cNvPicPr preferRelativeResize="0"/>
            <p:nvPr/>
          </p:nvPicPr>
          <p:blipFill rotWithShape="1">
            <a:blip r:embed="rId25">
              <a:alphaModFix/>
            </a:blip>
            <a:srcRect b="0" l="0" r="0" t="0"/>
            <a:stretch/>
          </p:blipFill>
          <p:spPr>
            <a:xfrm>
              <a:off x="3753230" y="4299839"/>
              <a:ext cx="586613" cy="175768"/>
            </a:xfrm>
            <a:prstGeom prst="rect">
              <a:avLst/>
            </a:prstGeom>
            <a:noFill/>
            <a:ln>
              <a:noFill/>
            </a:ln>
          </p:spPr>
        </p:pic>
        <p:pic>
          <p:nvPicPr>
            <p:cNvPr id="511" name="Google Shape;511;p17"/>
            <p:cNvPicPr preferRelativeResize="0"/>
            <p:nvPr/>
          </p:nvPicPr>
          <p:blipFill rotWithShape="1">
            <a:blip r:embed="rId26">
              <a:alphaModFix/>
            </a:blip>
            <a:srcRect b="0" l="0" r="0" t="0"/>
            <a:stretch/>
          </p:blipFill>
          <p:spPr>
            <a:xfrm>
              <a:off x="3746753" y="4604639"/>
              <a:ext cx="460375" cy="173609"/>
            </a:xfrm>
            <a:prstGeom prst="rect">
              <a:avLst/>
            </a:prstGeom>
            <a:noFill/>
            <a:ln>
              <a:noFill/>
            </a:ln>
          </p:spPr>
        </p:pic>
        <p:pic>
          <p:nvPicPr>
            <p:cNvPr id="512" name="Google Shape;512;p17"/>
            <p:cNvPicPr preferRelativeResize="0"/>
            <p:nvPr/>
          </p:nvPicPr>
          <p:blipFill rotWithShape="1">
            <a:blip r:embed="rId27">
              <a:alphaModFix/>
            </a:blip>
            <a:srcRect b="0" l="0" r="0" t="0"/>
            <a:stretch/>
          </p:blipFill>
          <p:spPr>
            <a:xfrm>
              <a:off x="242252" y="5018151"/>
              <a:ext cx="1568640" cy="231140"/>
            </a:xfrm>
            <a:prstGeom prst="rect">
              <a:avLst/>
            </a:prstGeom>
            <a:noFill/>
            <a:ln>
              <a:noFill/>
            </a:ln>
          </p:spPr>
        </p:pic>
        <p:pic>
          <p:nvPicPr>
            <p:cNvPr id="513" name="Google Shape;513;p17"/>
            <p:cNvPicPr preferRelativeResize="0"/>
            <p:nvPr/>
          </p:nvPicPr>
          <p:blipFill rotWithShape="1">
            <a:blip r:embed="rId28">
              <a:alphaModFix/>
            </a:blip>
            <a:srcRect b="0" l="0" r="0" t="0"/>
            <a:stretch/>
          </p:blipFill>
          <p:spPr>
            <a:xfrm>
              <a:off x="880452" y="5322951"/>
              <a:ext cx="1018832" cy="229997"/>
            </a:xfrm>
            <a:prstGeom prst="rect">
              <a:avLst/>
            </a:prstGeom>
            <a:noFill/>
            <a:ln>
              <a:noFill/>
            </a:ln>
          </p:spPr>
        </p:pic>
        <p:pic>
          <p:nvPicPr>
            <p:cNvPr id="514" name="Google Shape;514;p17"/>
            <p:cNvPicPr preferRelativeResize="0"/>
            <p:nvPr/>
          </p:nvPicPr>
          <p:blipFill rotWithShape="1">
            <a:blip r:embed="rId29">
              <a:alphaModFix/>
            </a:blip>
            <a:srcRect b="0" l="0" r="0" t="0"/>
            <a:stretch/>
          </p:blipFill>
          <p:spPr>
            <a:xfrm>
              <a:off x="3760723" y="5031359"/>
              <a:ext cx="371856" cy="175768"/>
            </a:xfrm>
            <a:prstGeom prst="rect">
              <a:avLst/>
            </a:prstGeom>
            <a:noFill/>
            <a:ln>
              <a:noFill/>
            </a:ln>
          </p:spPr>
        </p:pic>
        <p:pic>
          <p:nvPicPr>
            <p:cNvPr id="515" name="Google Shape;515;p17"/>
            <p:cNvPicPr preferRelativeResize="0"/>
            <p:nvPr/>
          </p:nvPicPr>
          <p:blipFill rotWithShape="1">
            <a:blip r:embed="rId30">
              <a:alphaModFix/>
            </a:blip>
            <a:srcRect b="0" l="0" r="0" t="0"/>
            <a:stretch/>
          </p:blipFill>
          <p:spPr>
            <a:xfrm>
              <a:off x="3749928" y="5336159"/>
              <a:ext cx="253111" cy="175768"/>
            </a:xfrm>
            <a:prstGeom prst="rect">
              <a:avLst/>
            </a:prstGeom>
            <a:noFill/>
            <a:ln>
              <a:noFill/>
            </a:ln>
          </p:spPr>
        </p:pic>
      </p:grpSp>
      <p:grpSp>
        <p:nvGrpSpPr>
          <p:cNvPr id="516" name="Google Shape;516;p17"/>
          <p:cNvGrpSpPr/>
          <p:nvPr/>
        </p:nvGrpSpPr>
        <p:grpSpPr>
          <a:xfrm>
            <a:off x="8028068" y="692313"/>
            <a:ext cx="2925278" cy="3064790"/>
            <a:chOff x="7187421" y="1968690"/>
            <a:chExt cx="4125722" cy="4659884"/>
          </a:xfrm>
        </p:grpSpPr>
        <p:pic>
          <p:nvPicPr>
            <p:cNvPr id="517" name="Google Shape;517;p17"/>
            <p:cNvPicPr preferRelativeResize="0"/>
            <p:nvPr/>
          </p:nvPicPr>
          <p:blipFill rotWithShape="1">
            <a:blip r:embed="rId31">
              <a:alphaModFix/>
            </a:blip>
            <a:srcRect b="0" l="0" r="0" t="0"/>
            <a:stretch/>
          </p:blipFill>
          <p:spPr>
            <a:xfrm>
              <a:off x="7187421" y="1968690"/>
              <a:ext cx="4125722" cy="4659884"/>
            </a:xfrm>
            <a:prstGeom prst="rect">
              <a:avLst/>
            </a:prstGeom>
            <a:noFill/>
            <a:ln>
              <a:noFill/>
            </a:ln>
          </p:spPr>
        </p:pic>
        <p:pic>
          <p:nvPicPr>
            <p:cNvPr id="518" name="Google Shape;518;p17"/>
            <p:cNvPicPr preferRelativeResize="0"/>
            <p:nvPr/>
          </p:nvPicPr>
          <p:blipFill rotWithShape="1">
            <a:blip r:embed="rId32">
              <a:alphaModFix/>
            </a:blip>
            <a:srcRect b="0" l="0" r="0" t="0"/>
            <a:stretch/>
          </p:blipFill>
          <p:spPr>
            <a:xfrm>
              <a:off x="7417906" y="3571036"/>
              <a:ext cx="658964" cy="388378"/>
            </a:xfrm>
            <a:prstGeom prst="rect">
              <a:avLst/>
            </a:prstGeom>
            <a:noFill/>
            <a:ln>
              <a:noFill/>
            </a:ln>
          </p:spPr>
        </p:pic>
        <p:pic>
          <p:nvPicPr>
            <p:cNvPr id="519" name="Google Shape;519;p17"/>
            <p:cNvPicPr preferRelativeResize="0"/>
            <p:nvPr/>
          </p:nvPicPr>
          <p:blipFill rotWithShape="1">
            <a:blip r:embed="rId33">
              <a:alphaModFix/>
            </a:blip>
            <a:srcRect b="0" l="0" r="0" t="0"/>
            <a:stretch/>
          </p:blipFill>
          <p:spPr>
            <a:xfrm>
              <a:off x="9826462" y="3113836"/>
              <a:ext cx="625309" cy="388378"/>
            </a:xfrm>
            <a:prstGeom prst="rect">
              <a:avLst/>
            </a:prstGeom>
            <a:noFill/>
            <a:ln>
              <a:noFill/>
            </a:ln>
          </p:spPr>
        </p:pic>
        <p:pic>
          <p:nvPicPr>
            <p:cNvPr id="520" name="Google Shape;520;p17"/>
            <p:cNvPicPr preferRelativeResize="0"/>
            <p:nvPr/>
          </p:nvPicPr>
          <p:blipFill rotWithShape="1">
            <a:blip r:embed="rId34">
              <a:alphaModFix/>
            </a:blip>
            <a:srcRect b="0" l="0" r="0" t="0"/>
            <a:stretch/>
          </p:blipFill>
          <p:spPr>
            <a:xfrm>
              <a:off x="8299160" y="5411520"/>
              <a:ext cx="1146276" cy="388378"/>
            </a:xfrm>
            <a:prstGeom prst="rect">
              <a:avLst/>
            </a:prstGeom>
            <a:noFill/>
            <a:ln>
              <a:noFill/>
            </a:ln>
          </p:spPr>
        </p:pic>
        <p:pic>
          <p:nvPicPr>
            <p:cNvPr id="521" name="Google Shape;521;p17"/>
            <p:cNvPicPr preferRelativeResize="0"/>
            <p:nvPr/>
          </p:nvPicPr>
          <p:blipFill rotWithShape="1">
            <a:blip r:embed="rId35">
              <a:alphaModFix/>
            </a:blip>
            <a:srcRect b="0" l="0" r="0" t="0"/>
            <a:stretch/>
          </p:blipFill>
          <p:spPr>
            <a:xfrm>
              <a:off x="10020771" y="5323649"/>
              <a:ext cx="1075753" cy="388378"/>
            </a:xfrm>
            <a:prstGeom prst="rect">
              <a:avLst/>
            </a:prstGeom>
            <a:noFill/>
            <a:ln>
              <a:noFill/>
            </a:ln>
          </p:spPr>
        </p:pic>
        <p:pic>
          <p:nvPicPr>
            <p:cNvPr id="522" name="Google Shape;522;p17"/>
            <p:cNvPicPr preferRelativeResize="0"/>
            <p:nvPr/>
          </p:nvPicPr>
          <p:blipFill rotWithShape="1">
            <a:blip r:embed="rId36">
              <a:alphaModFix/>
            </a:blip>
            <a:srcRect b="0" l="0" r="0" t="0"/>
            <a:stretch/>
          </p:blipFill>
          <p:spPr>
            <a:xfrm>
              <a:off x="8496771" y="2984804"/>
              <a:ext cx="1263307" cy="388378"/>
            </a:xfrm>
            <a:prstGeom prst="rect">
              <a:avLst/>
            </a:prstGeom>
            <a:noFill/>
            <a:ln>
              <a:noFill/>
            </a:ln>
          </p:spPr>
        </p:pic>
        <p:pic>
          <p:nvPicPr>
            <p:cNvPr id="523" name="Google Shape;523;p17"/>
            <p:cNvPicPr preferRelativeResize="0"/>
            <p:nvPr/>
          </p:nvPicPr>
          <p:blipFill rotWithShape="1">
            <a:blip r:embed="rId37">
              <a:alphaModFix/>
            </a:blip>
            <a:srcRect b="0" l="0" r="0" t="0"/>
            <a:stretch/>
          </p:blipFill>
          <p:spPr>
            <a:xfrm>
              <a:off x="7918160" y="2058720"/>
              <a:ext cx="888199" cy="388378"/>
            </a:xfrm>
            <a:prstGeom prst="rect">
              <a:avLst/>
            </a:prstGeom>
            <a:noFill/>
            <a:ln>
              <a:noFill/>
            </a:ln>
          </p:spPr>
        </p:pic>
      </p:grpSp>
      <p:sp>
        <p:nvSpPr>
          <p:cNvPr id="524" name="Google Shape;524;p17"/>
          <p:cNvSpPr/>
          <p:nvPr/>
        </p:nvSpPr>
        <p:spPr>
          <a:xfrm>
            <a:off x="7378773" y="3822588"/>
            <a:ext cx="4700103" cy="2610971"/>
          </a:xfrm>
          <a:prstGeom prst="rect">
            <a:avLst/>
          </a:prstGeom>
          <a:noFill/>
          <a:ln>
            <a:noFill/>
          </a:ln>
        </p:spPr>
        <p:txBody>
          <a:bodyPr anchorCtr="0" anchor="t" bIns="45700" lIns="91425" spcFirstLastPara="1" rIns="91425" wrap="square" tIns="45700">
            <a:spAutoFit/>
          </a:bodyPr>
          <a:lstStyle/>
          <a:p>
            <a:pPr indent="0" lvl="0" marL="12065" marR="5080" rtl="0" algn="ctr">
              <a:lnSpc>
                <a:spcPct val="100000"/>
              </a:lnSpc>
              <a:spcBef>
                <a:spcPts val="0"/>
              </a:spcBef>
              <a:spcAft>
                <a:spcPts val="0"/>
              </a:spcAft>
              <a:buNone/>
            </a:pPr>
            <a:r>
              <a:rPr b="1" lang="en-US" sz="1800">
                <a:solidFill>
                  <a:srgbClr val="00627E"/>
                </a:solidFill>
                <a:latin typeface="Century Gothic"/>
                <a:ea typeface="Century Gothic"/>
                <a:cs typeface="Century Gothic"/>
                <a:sym typeface="Century Gothic"/>
              </a:rPr>
              <a:t>Remember</a:t>
            </a:r>
            <a:endParaRPr/>
          </a:p>
          <a:p>
            <a:pPr indent="-285750" lvl="0" marL="297815" marR="5080" rtl="0" algn="ctr">
              <a:lnSpc>
                <a:spcPct val="100000"/>
              </a:lnSpc>
              <a:spcBef>
                <a:spcPts val="100"/>
              </a:spcBef>
              <a:spcAft>
                <a:spcPts val="0"/>
              </a:spcAft>
              <a:buClr>
                <a:srgbClr val="00627E"/>
              </a:buClr>
              <a:buSzPts val="1800"/>
              <a:buFont typeface="Noto Sans Symbols"/>
              <a:buChar char="⮚"/>
            </a:pPr>
            <a:r>
              <a:rPr lang="en-US" sz="1800">
                <a:solidFill>
                  <a:srgbClr val="00627E"/>
                </a:solidFill>
                <a:latin typeface="Century Gothic"/>
                <a:ea typeface="Century Gothic"/>
                <a:cs typeface="Century Gothic"/>
                <a:sym typeface="Century Gothic"/>
              </a:rPr>
              <a:t>Events are the same in the right &amp;  left sides of the heart, but with lower pressures  in the right side</a:t>
            </a:r>
            <a:endParaRPr sz="1800">
              <a:solidFill>
                <a:srgbClr val="00627E"/>
              </a:solidFill>
              <a:latin typeface="Arial Narrow"/>
              <a:ea typeface="Arial Narrow"/>
              <a:cs typeface="Arial Narrow"/>
              <a:sym typeface="Arial Narrow"/>
            </a:endParaRPr>
          </a:p>
          <a:p>
            <a:pPr indent="-285750" lvl="0" marL="285750" marR="0" rtl="0" algn="l">
              <a:spcBef>
                <a:spcPts val="0"/>
              </a:spcBef>
              <a:spcAft>
                <a:spcPts val="0"/>
              </a:spcAft>
              <a:buClr>
                <a:srgbClr val="00627E"/>
              </a:buClr>
              <a:buSzPts val="1800"/>
              <a:buFont typeface="Noto Sans Symbols"/>
              <a:buChar char="⮚"/>
            </a:pPr>
            <a:r>
              <a:rPr lang="en-US" sz="1800">
                <a:solidFill>
                  <a:srgbClr val="00627E"/>
                </a:solidFill>
                <a:latin typeface="Century Gothic"/>
                <a:ea typeface="Century Gothic"/>
                <a:cs typeface="Century Gothic"/>
                <a:sym typeface="Century Gothic"/>
              </a:rPr>
              <a:t>Fluids, flow according to pressure gradients—that is, they move from regions that are higher in pressure to regions that are lower in pressure. </a:t>
            </a:r>
            <a:endParaRPr sz="1800">
              <a:solidFill>
                <a:srgbClr val="00627E"/>
              </a:solidFill>
              <a:latin typeface="Century Gothic"/>
              <a:ea typeface="Century Gothic"/>
              <a:cs typeface="Century Gothic"/>
              <a:sym typeface="Century Gothic"/>
            </a:endParaRPr>
          </a:p>
          <a:p>
            <a:pPr indent="635" lvl="0" marL="12065" marR="5080" rtl="0" algn="ctr">
              <a:lnSpc>
                <a:spcPct val="100000"/>
              </a:lnSpc>
              <a:spcBef>
                <a:spcPts val="100"/>
              </a:spcBef>
              <a:spcAft>
                <a:spcPts val="0"/>
              </a:spcAft>
              <a:buNone/>
            </a:pPr>
            <a:r>
              <a:t/>
            </a:r>
            <a:endParaRPr sz="1800">
              <a:solidFill>
                <a:srgbClr val="00627E"/>
              </a:solidFill>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8"/>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p>
            <a:pPr indent="0" lvl="0" marL="0" rtl="1" algn="l">
              <a:lnSpc>
                <a:spcPct val="90000"/>
              </a:lnSpc>
              <a:spcBef>
                <a:spcPts val="0"/>
              </a:spcBef>
              <a:spcAft>
                <a:spcPts val="0"/>
              </a:spcAft>
              <a:buClr>
                <a:schemeClr val="dk1"/>
              </a:buClr>
              <a:buSzPts val="3600"/>
              <a:buFont typeface="Century Gothic"/>
              <a:buNone/>
            </a:pPr>
            <a:r>
              <a:rPr lang="en-US"/>
              <a:t>Events of cardiac cycle</a:t>
            </a:r>
            <a:endParaRPr/>
          </a:p>
        </p:txBody>
      </p:sp>
      <p:grpSp>
        <p:nvGrpSpPr>
          <p:cNvPr id="531" name="Google Shape;531;p18"/>
          <p:cNvGrpSpPr/>
          <p:nvPr/>
        </p:nvGrpSpPr>
        <p:grpSpPr>
          <a:xfrm>
            <a:off x="772908" y="1263732"/>
            <a:ext cx="10942100" cy="3522023"/>
            <a:chOff x="228600" y="2819400"/>
            <a:chExt cx="8686800" cy="2667000"/>
          </a:xfrm>
        </p:grpSpPr>
        <p:pic>
          <p:nvPicPr>
            <p:cNvPr descr="cardiac anatomy - reduced ejection" id="532" name="Google Shape;532;p18"/>
            <p:cNvPicPr preferRelativeResize="0"/>
            <p:nvPr/>
          </p:nvPicPr>
          <p:blipFill rotWithShape="1">
            <a:blip r:embed="rId3">
              <a:alphaModFix/>
            </a:blip>
            <a:srcRect b="0" l="0" r="0" t="0"/>
            <a:stretch/>
          </p:blipFill>
          <p:spPr>
            <a:xfrm>
              <a:off x="4099034" y="2939860"/>
              <a:ext cx="1144577" cy="1657540"/>
            </a:xfrm>
            <a:prstGeom prst="rect">
              <a:avLst/>
            </a:prstGeom>
            <a:solidFill>
              <a:schemeClr val="lt1"/>
            </a:solidFill>
            <a:ln>
              <a:noFill/>
            </a:ln>
          </p:spPr>
        </p:pic>
        <p:sp>
          <p:nvSpPr>
            <p:cNvPr id="533" name="Google Shape;533;p18"/>
            <p:cNvSpPr/>
            <p:nvPr/>
          </p:nvSpPr>
          <p:spPr>
            <a:xfrm>
              <a:off x="228600" y="2819400"/>
              <a:ext cx="8686800" cy="2667000"/>
            </a:xfrm>
            <a:prstGeom prst="rect">
              <a:avLst/>
            </a:prstGeom>
            <a:solidFill>
              <a:schemeClr val="lt1"/>
            </a:solidFill>
            <a:ln cap="flat" cmpd="sng" w="12700">
              <a:solidFill>
                <a:srgbClr val="0090B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ardiac anatomy - reduced filling" id="534" name="Google Shape;534;p18"/>
            <p:cNvPicPr preferRelativeResize="0"/>
            <p:nvPr/>
          </p:nvPicPr>
          <p:blipFill rotWithShape="1">
            <a:blip r:embed="rId4">
              <a:alphaModFix/>
            </a:blip>
            <a:srcRect b="0" l="0" r="0" t="0"/>
            <a:stretch/>
          </p:blipFill>
          <p:spPr>
            <a:xfrm>
              <a:off x="7696200" y="3276599"/>
              <a:ext cx="1160532" cy="1371600"/>
            </a:xfrm>
            <a:prstGeom prst="rect">
              <a:avLst/>
            </a:prstGeom>
            <a:solidFill>
              <a:schemeClr val="lt1"/>
            </a:solidFill>
            <a:ln>
              <a:noFill/>
            </a:ln>
          </p:spPr>
        </p:pic>
        <p:pic>
          <p:nvPicPr>
            <p:cNvPr descr="cardiac anatomy - reduced filling" id="535" name="Google Shape;535;p18"/>
            <p:cNvPicPr preferRelativeResize="0"/>
            <p:nvPr/>
          </p:nvPicPr>
          <p:blipFill rotWithShape="1">
            <a:blip r:embed="rId4">
              <a:alphaModFix/>
            </a:blip>
            <a:srcRect b="0" l="0" r="0" t="0"/>
            <a:stretch/>
          </p:blipFill>
          <p:spPr>
            <a:xfrm>
              <a:off x="304799" y="3200400"/>
              <a:ext cx="1194455" cy="1371600"/>
            </a:xfrm>
            <a:prstGeom prst="rect">
              <a:avLst/>
            </a:prstGeom>
            <a:solidFill>
              <a:schemeClr val="lt1"/>
            </a:solidFill>
            <a:ln>
              <a:noFill/>
            </a:ln>
          </p:spPr>
        </p:pic>
        <p:pic>
          <p:nvPicPr>
            <p:cNvPr descr="cardiac anatomy - atrial contraction" id="536" name="Google Shape;536;p18"/>
            <p:cNvPicPr preferRelativeResize="0"/>
            <p:nvPr/>
          </p:nvPicPr>
          <p:blipFill rotWithShape="1">
            <a:blip r:embed="rId5">
              <a:alphaModFix/>
            </a:blip>
            <a:srcRect b="0" l="0" r="0" t="0"/>
            <a:stretch/>
          </p:blipFill>
          <p:spPr>
            <a:xfrm>
              <a:off x="1525184" y="3200400"/>
              <a:ext cx="1218015" cy="1329073"/>
            </a:xfrm>
            <a:prstGeom prst="rect">
              <a:avLst/>
            </a:prstGeom>
            <a:solidFill>
              <a:schemeClr val="lt1"/>
            </a:solidFill>
            <a:ln>
              <a:noFill/>
            </a:ln>
          </p:spPr>
        </p:pic>
        <p:pic>
          <p:nvPicPr>
            <p:cNvPr descr="cardiac anatomy - rapid ejection" id="537" name="Google Shape;537;p18"/>
            <p:cNvPicPr preferRelativeResize="0"/>
            <p:nvPr/>
          </p:nvPicPr>
          <p:blipFill rotWithShape="1">
            <a:blip r:embed="rId6">
              <a:alphaModFix/>
            </a:blip>
            <a:srcRect b="0" l="0" r="0" t="0"/>
            <a:stretch/>
          </p:blipFill>
          <p:spPr>
            <a:xfrm>
              <a:off x="3962400" y="3200400"/>
              <a:ext cx="1188599" cy="1371600"/>
            </a:xfrm>
            <a:prstGeom prst="rect">
              <a:avLst/>
            </a:prstGeom>
            <a:solidFill>
              <a:schemeClr val="lt1"/>
            </a:solidFill>
            <a:ln>
              <a:noFill/>
            </a:ln>
          </p:spPr>
        </p:pic>
        <p:pic>
          <p:nvPicPr>
            <p:cNvPr descr="cardiac anatomy - isovolumetric relaxation" id="538" name="Google Shape;538;p18"/>
            <p:cNvPicPr preferRelativeResize="0"/>
            <p:nvPr/>
          </p:nvPicPr>
          <p:blipFill rotWithShape="1">
            <a:blip r:embed="rId7">
              <a:alphaModFix/>
            </a:blip>
            <a:srcRect b="0" l="0" r="0" t="0"/>
            <a:stretch/>
          </p:blipFill>
          <p:spPr>
            <a:xfrm>
              <a:off x="5252545" y="3200400"/>
              <a:ext cx="1144577" cy="1397000"/>
            </a:xfrm>
            <a:prstGeom prst="rect">
              <a:avLst/>
            </a:prstGeom>
            <a:solidFill>
              <a:schemeClr val="lt1"/>
            </a:solidFill>
            <a:ln>
              <a:noFill/>
            </a:ln>
          </p:spPr>
        </p:pic>
        <p:pic>
          <p:nvPicPr>
            <p:cNvPr descr="cardiac anatomy - rapid filling" id="539" name="Google Shape;539;p18"/>
            <p:cNvPicPr preferRelativeResize="0"/>
            <p:nvPr/>
          </p:nvPicPr>
          <p:blipFill rotWithShape="1">
            <a:blip r:embed="rId8">
              <a:alphaModFix/>
            </a:blip>
            <a:srcRect b="0" l="0" r="0" t="0"/>
            <a:stretch/>
          </p:blipFill>
          <p:spPr>
            <a:xfrm>
              <a:off x="6400800" y="3276600"/>
              <a:ext cx="1261369" cy="1371600"/>
            </a:xfrm>
            <a:prstGeom prst="rect">
              <a:avLst/>
            </a:prstGeom>
            <a:solidFill>
              <a:schemeClr val="lt1"/>
            </a:solidFill>
            <a:ln>
              <a:noFill/>
            </a:ln>
          </p:spPr>
        </p:pic>
        <p:sp>
          <p:nvSpPr>
            <p:cNvPr id="540" name="Google Shape;540;p18"/>
            <p:cNvSpPr txBox="1"/>
            <p:nvPr/>
          </p:nvSpPr>
          <p:spPr>
            <a:xfrm>
              <a:off x="1027521" y="4708525"/>
              <a:ext cx="346841" cy="53860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A</a:t>
              </a:r>
              <a:endParaRPr b="1" sz="1800">
                <a:solidFill>
                  <a:srgbClr val="FF0000"/>
                </a:solidFill>
                <a:latin typeface="Century Gothic"/>
                <a:ea typeface="Century Gothic"/>
                <a:cs typeface="Century Gothic"/>
                <a:sym typeface="Century Gothic"/>
              </a:endParaRPr>
            </a:p>
          </p:txBody>
        </p:sp>
        <p:sp>
          <p:nvSpPr>
            <p:cNvPr id="541" name="Google Shape;541;p18"/>
            <p:cNvSpPr/>
            <p:nvPr/>
          </p:nvSpPr>
          <p:spPr>
            <a:xfrm>
              <a:off x="2202853" y="4708525"/>
              <a:ext cx="31450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B</a:t>
              </a:r>
              <a:endParaRPr b="1" sz="1800">
                <a:solidFill>
                  <a:srgbClr val="FF0000"/>
                </a:solidFill>
                <a:latin typeface="Century Gothic"/>
                <a:ea typeface="Century Gothic"/>
                <a:cs typeface="Century Gothic"/>
                <a:sym typeface="Century Gothic"/>
              </a:endParaRPr>
            </a:p>
          </p:txBody>
        </p:sp>
        <p:sp>
          <p:nvSpPr>
            <p:cNvPr id="542" name="Google Shape;542;p18"/>
            <p:cNvSpPr/>
            <p:nvPr/>
          </p:nvSpPr>
          <p:spPr>
            <a:xfrm>
              <a:off x="4576868" y="4708525"/>
              <a:ext cx="376132" cy="53860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D</a:t>
              </a:r>
              <a:endParaRPr b="1" sz="1800">
                <a:solidFill>
                  <a:srgbClr val="FF0000"/>
                </a:solidFill>
                <a:latin typeface="Century Gothic"/>
                <a:ea typeface="Century Gothic"/>
                <a:cs typeface="Century Gothic"/>
                <a:sym typeface="Century Gothic"/>
              </a:endParaRPr>
            </a:p>
          </p:txBody>
        </p:sp>
        <p:sp>
          <p:nvSpPr>
            <p:cNvPr id="543" name="Google Shape;543;p18"/>
            <p:cNvSpPr/>
            <p:nvPr/>
          </p:nvSpPr>
          <p:spPr>
            <a:xfrm>
              <a:off x="5841208" y="4708525"/>
              <a:ext cx="337824" cy="53860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E</a:t>
              </a:r>
              <a:endParaRPr b="1" sz="1800">
                <a:solidFill>
                  <a:srgbClr val="FF0000"/>
                </a:solidFill>
                <a:latin typeface="Century Gothic"/>
                <a:ea typeface="Century Gothic"/>
                <a:cs typeface="Century Gothic"/>
                <a:sym typeface="Century Gothic"/>
              </a:endParaRPr>
            </a:p>
          </p:txBody>
        </p:sp>
        <p:sp>
          <p:nvSpPr>
            <p:cNvPr id="544" name="Google Shape;544;p18"/>
            <p:cNvSpPr/>
            <p:nvPr/>
          </p:nvSpPr>
          <p:spPr>
            <a:xfrm>
              <a:off x="7067704" y="4708525"/>
              <a:ext cx="330528" cy="53860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F</a:t>
              </a:r>
              <a:endParaRPr b="1" sz="1800">
                <a:solidFill>
                  <a:srgbClr val="FF0000"/>
                </a:solidFill>
                <a:latin typeface="Century Gothic"/>
                <a:ea typeface="Century Gothic"/>
                <a:cs typeface="Century Gothic"/>
                <a:sym typeface="Century Gothic"/>
              </a:endParaRPr>
            </a:p>
          </p:txBody>
        </p:sp>
        <p:sp>
          <p:nvSpPr>
            <p:cNvPr id="545" name="Google Shape;545;p18"/>
            <p:cNvSpPr/>
            <p:nvPr/>
          </p:nvSpPr>
          <p:spPr>
            <a:xfrm>
              <a:off x="8236432" y="4719191"/>
              <a:ext cx="377955" cy="53860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G</a:t>
              </a:r>
              <a:endParaRPr b="1" sz="1800">
                <a:solidFill>
                  <a:srgbClr val="FF0000"/>
                </a:solidFill>
                <a:latin typeface="Century Gothic"/>
                <a:ea typeface="Century Gothic"/>
                <a:cs typeface="Century Gothic"/>
                <a:sym typeface="Century Gothic"/>
              </a:endParaRPr>
            </a:p>
          </p:txBody>
        </p:sp>
        <p:pic>
          <p:nvPicPr>
            <p:cNvPr descr="cardiac anatomy - rapid ejection" id="546" name="Google Shape;546;p18"/>
            <p:cNvPicPr preferRelativeResize="0"/>
            <p:nvPr/>
          </p:nvPicPr>
          <p:blipFill rotWithShape="1">
            <a:blip r:embed="rId6">
              <a:alphaModFix/>
            </a:blip>
            <a:srcRect b="0" l="0" r="0" t="0"/>
            <a:stretch/>
          </p:blipFill>
          <p:spPr>
            <a:xfrm>
              <a:off x="2743200" y="3200400"/>
              <a:ext cx="1188720" cy="1343255"/>
            </a:xfrm>
            <a:prstGeom prst="rect">
              <a:avLst/>
            </a:prstGeom>
            <a:noFill/>
            <a:ln>
              <a:noFill/>
            </a:ln>
          </p:spPr>
        </p:pic>
        <p:sp>
          <p:nvSpPr>
            <p:cNvPr id="547" name="Google Shape;547;p18"/>
            <p:cNvSpPr/>
            <p:nvPr/>
          </p:nvSpPr>
          <p:spPr>
            <a:xfrm>
              <a:off x="3351106" y="4724400"/>
              <a:ext cx="30649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C</a:t>
              </a:r>
              <a:endParaRPr b="1" sz="1800">
                <a:solidFill>
                  <a:srgbClr val="FF0000"/>
                </a:solidFill>
                <a:latin typeface="Century Gothic"/>
                <a:ea typeface="Century Gothic"/>
                <a:cs typeface="Century Gothic"/>
                <a:sym typeface="Century Gothic"/>
              </a:endParaRPr>
            </a:p>
          </p:txBody>
        </p:sp>
      </p:grpSp>
      <p:sp>
        <p:nvSpPr>
          <p:cNvPr id="548" name="Google Shape;548;p18"/>
          <p:cNvSpPr/>
          <p:nvPr/>
        </p:nvSpPr>
        <p:spPr>
          <a:xfrm>
            <a:off x="3428010" y="4839908"/>
            <a:ext cx="6096000" cy="1815882"/>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C596D"/>
              </a:buClr>
              <a:buSzPts val="1400"/>
              <a:buFont typeface="Century Gothic"/>
              <a:buAutoNum type="alphaUcPeriod"/>
            </a:pPr>
            <a:r>
              <a:rPr b="1" lang="en-US" sz="1400">
                <a:solidFill>
                  <a:srgbClr val="0C596D"/>
                </a:solidFill>
                <a:latin typeface="Century Gothic"/>
                <a:ea typeface="Century Gothic"/>
                <a:cs typeface="Century Gothic"/>
                <a:sym typeface="Century Gothic"/>
              </a:rPr>
              <a:t>Atrial Systole </a:t>
            </a:r>
            <a:endParaRPr/>
          </a:p>
          <a:p>
            <a:pPr indent="-514350" lvl="0" marL="514350" marR="0" rtl="0" algn="l">
              <a:spcBef>
                <a:spcPts val="0"/>
              </a:spcBef>
              <a:spcAft>
                <a:spcPts val="0"/>
              </a:spcAft>
              <a:buClr>
                <a:srgbClr val="FF0000"/>
              </a:buClr>
              <a:buSzPts val="1400"/>
              <a:buFont typeface="Century Gothic"/>
              <a:buAutoNum type="alphaUcPeriod"/>
            </a:pPr>
            <a:r>
              <a:rPr b="1" lang="en-US" sz="1400">
                <a:solidFill>
                  <a:srgbClr val="FF0000"/>
                </a:solidFill>
                <a:latin typeface="Century Gothic"/>
                <a:ea typeface="Century Gothic"/>
                <a:cs typeface="Century Gothic"/>
                <a:sym typeface="Century Gothic"/>
              </a:rPr>
              <a:t>Isovolumetric </a:t>
            </a:r>
            <a:r>
              <a:rPr b="1" lang="en-US" sz="1400">
                <a:solidFill>
                  <a:srgbClr val="0C596D"/>
                </a:solidFill>
                <a:latin typeface="Century Gothic"/>
                <a:ea typeface="Century Gothic"/>
                <a:cs typeface="Century Gothic"/>
                <a:sym typeface="Century Gothic"/>
              </a:rPr>
              <a:t>Ventricular Contraction </a:t>
            </a:r>
            <a:endParaRPr/>
          </a:p>
          <a:p>
            <a:pPr indent="-514350" lvl="0" marL="514350" marR="0" rtl="0" algn="l">
              <a:spcBef>
                <a:spcPts val="0"/>
              </a:spcBef>
              <a:spcAft>
                <a:spcPts val="0"/>
              </a:spcAft>
              <a:buClr>
                <a:srgbClr val="0C596D"/>
              </a:buClr>
              <a:buSzPts val="1400"/>
              <a:buFont typeface="Century Gothic"/>
              <a:buAutoNum type="alphaUcPeriod"/>
            </a:pPr>
            <a:r>
              <a:rPr b="1" lang="en-US" sz="1400">
                <a:solidFill>
                  <a:srgbClr val="0C596D"/>
                </a:solidFill>
                <a:latin typeface="Century Gothic"/>
                <a:ea typeface="Century Gothic"/>
                <a:cs typeface="Century Gothic"/>
                <a:sym typeface="Century Gothic"/>
              </a:rPr>
              <a:t>Rapid Ventricular Ejection </a:t>
            </a:r>
            <a:endParaRPr/>
          </a:p>
          <a:p>
            <a:pPr indent="-514350" lvl="0" marL="514350" marR="0" rtl="0" algn="l">
              <a:spcBef>
                <a:spcPts val="0"/>
              </a:spcBef>
              <a:spcAft>
                <a:spcPts val="0"/>
              </a:spcAft>
              <a:buClr>
                <a:srgbClr val="0C596D"/>
              </a:buClr>
              <a:buSzPts val="1400"/>
              <a:buFont typeface="Century Gothic"/>
              <a:buAutoNum type="alphaUcPeriod"/>
            </a:pPr>
            <a:r>
              <a:rPr b="1" lang="en-US" sz="1400">
                <a:solidFill>
                  <a:srgbClr val="0C596D"/>
                </a:solidFill>
                <a:latin typeface="Century Gothic"/>
                <a:ea typeface="Century Gothic"/>
                <a:cs typeface="Century Gothic"/>
                <a:sym typeface="Century Gothic"/>
              </a:rPr>
              <a:t>Reduced Ventricular Ejection </a:t>
            </a:r>
            <a:endParaRPr/>
          </a:p>
          <a:p>
            <a:pPr indent="-514350" lvl="0" marL="514350" marR="0" rtl="0" algn="l">
              <a:spcBef>
                <a:spcPts val="0"/>
              </a:spcBef>
              <a:spcAft>
                <a:spcPts val="0"/>
              </a:spcAft>
              <a:buClr>
                <a:srgbClr val="FF0000"/>
              </a:buClr>
              <a:buSzPts val="1400"/>
              <a:buFont typeface="Century Gothic"/>
              <a:buAutoNum type="alphaUcPeriod"/>
            </a:pPr>
            <a:r>
              <a:rPr b="1" lang="en-US" sz="1400">
                <a:solidFill>
                  <a:srgbClr val="FF0000"/>
                </a:solidFill>
                <a:latin typeface="Century Gothic"/>
                <a:ea typeface="Century Gothic"/>
                <a:cs typeface="Century Gothic"/>
                <a:sym typeface="Century Gothic"/>
              </a:rPr>
              <a:t>Isovolumetric</a:t>
            </a:r>
            <a:r>
              <a:rPr b="1" lang="en-US" sz="1400">
                <a:solidFill>
                  <a:srgbClr val="0C596D"/>
                </a:solidFill>
                <a:latin typeface="Century Gothic"/>
                <a:ea typeface="Century Gothic"/>
                <a:cs typeface="Century Gothic"/>
                <a:sym typeface="Century Gothic"/>
              </a:rPr>
              <a:t> Ventricular Relaxation </a:t>
            </a:r>
            <a:endParaRPr/>
          </a:p>
          <a:p>
            <a:pPr indent="-514350" lvl="0" marL="514350" marR="0" rtl="0" algn="l">
              <a:spcBef>
                <a:spcPts val="0"/>
              </a:spcBef>
              <a:spcAft>
                <a:spcPts val="0"/>
              </a:spcAft>
              <a:buClr>
                <a:srgbClr val="0C596D"/>
              </a:buClr>
              <a:buSzPts val="1400"/>
              <a:buFont typeface="Century Gothic"/>
              <a:buAutoNum type="alphaUcPeriod"/>
            </a:pPr>
            <a:r>
              <a:rPr b="1" lang="en-US" sz="1400">
                <a:solidFill>
                  <a:srgbClr val="0C596D"/>
                </a:solidFill>
                <a:latin typeface="Century Gothic"/>
                <a:ea typeface="Century Gothic"/>
                <a:cs typeface="Century Gothic"/>
                <a:sym typeface="Century Gothic"/>
              </a:rPr>
              <a:t>Rapid Ventricular Filling </a:t>
            </a:r>
            <a:endParaRPr/>
          </a:p>
          <a:p>
            <a:pPr indent="-514350" lvl="0" marL="514350" marR="0" rtl="0" algn="l">
              <a:spcBef>
                <a:spcPts val="0"/>
              </a:spcBef>
              <a:spcAft>
                <a:spcPts val="0"/>
              </a:spcAft>
              <a:buClr>
                <a:srgbClr val="0C596D"/>
              </a:buClr>
              <a:buSzPts val="1400"/>
              <a:buFont typeface="Century Gothic"/>
              <a:buAutoNum type="alphaUcPeriod"/>
            </a:pPr>
            <a:r>
              <a:rPr b="1" lang="en-US" sz="1400">
                <a:solidFill>
                  <a:srgbClr val="0C596D"/>
                </a:solidFill>
                <a:latin typeface="Century Gothic"/>
                <a:ea typeface="Century Gothic"/>
                <a:cs typeface="Century Gothic"/>
                <a:sym typeface="Century Gothic"/>
              </a:rPr>
              <a:t>Reduced Ventricular Filling (Diastasis) </a:t>
            </a:r>
            <a:endParaRPr b="1" sz="1400">
              <a:solidFill>
                <a:srgbClr val="0C596D"/>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549" name="Google Shape;549;p18"/>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9"/>
          <p:cNvSpPr txBox="1"/>
          <p:nvPr>
            <p:ph type="title"/>
          </p:nvPr>
        </p:nvSpPr>
        <p:spPr>
          <a:xfrm>
            <a:off x="1214586" y="290479"/>
            <a:ext cx="11257147"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Effect of Heart Rate on Duration of Cardiac Cycle</a:t>
            </a:r>
            <a:endParaRPr/>
          </a:p>
        </p:txBody>
      </p:sp>
      <p:pic>
        <p:nvPicPr>
          <p:cNvPr descr="Divider slide accent image" id="556" name="Google Shape;556;p19"/>
          <p:cNvPicPr preferRelativeResize="0"/>
          <p:nvPr>
            <p:ph idx="2" type="pic"/>
          </p:nvPr>
        </p:nvPicPr>
        <p:blipFill rotWithShape="1">
          <a:blip r:embed="rId3">
            <a:alphaModFix/>
          </a:blip>
          <a:srcRect b="0" l="0" r="0" t="0"/>
          <a:stretch/>
        </p:blipFill>
        <p:spPr>
          <a:xfrm>
            <a:off x="123992" y="5676900"/>
            <a:ext cx="11944014" cy="1057751"/>
          </a:xfrm>
          <a:prstGeom prst="rect">
            <a:avLst/>
          </a:prstGeom>
          <a:solidFill>
            <a:srgbClr val="F2F2F2"/>
          </a:solidFill>
          <a:ln>
            <a:noFill/>
          </a:ln>
        </p:spPr>
      </p:pic>
      <p:sp>
        <p:nvSpPr>
          <p:cNvPr id="557" name="Google Shape;557;p19"/>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8" name="Google Shape;558;p19"/>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grpSp>
        <p:nvGrpSpPr>
          <p:cNvPr id="559" name="Google Shape;559;p19"/>
          <p:cNvGrpSpPr/>
          <p:nvPr/>
        </p:nvGrpSpPr>
        <p:grpSpPr>
          <a:xfrm>
            <a:off x="1128950" y="1483131"/>
            <a:ext cx="10560241" cy="2640060"/>
            <a:chOff x="2063" y="1241428"/>
            <a:chExt cx="10560241" cy="2640060"/>
          </a:xfrm>
        </p:grpSpPr>
        <p:sp>
          <p:nvSpPr>
            <p:cNvPr id="560" name="Google Shape;560;p19"/>
            <p:cNvSpPr/>
            <p:nvPr/>
          </p:nvSpPr>
          <p:spPr>
            <a:xfrm>
              <a:off x="2063" y="1241428"/>
              <a:ext cx="4400100" cy="2640060"/>
            </a:xfrm>
            <a:prstGeom prst="roundRect">
              <a:avLst>
                <a:gd fmla="val 10000" name="adj"/>
              </a:avLst>
            </a:prstGeom>
            <a:solidFill>
              <a:srgbClr val="037F9C">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txBox="1"/>
            <p:nvPr/>
          </p:nvSpPr>
          <p:spPr>
            <a:xfrm>
              <a:off x="79388" y="1318753"/>
              <a:ext cx="4245450" cy="2485410"/>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lang="en-US" sz="2400">
                  <a:solidFill>
                    <a:schemeClr val="lt2"/>
                  </a:solidFill>
                  <a:latin typeface="Century Gothic"/>
                  <a:ea typeface="Century Gothic"/>
                  <a:cs typeface="Century Gothic"/>
                  <a:sym typeface="Century Gothic"/>
                </a:rPr>
                <a:t> heart rate </a:t>
              </a:r>
              <a:endParaRPr b="1" sz="2400">
                <a:solidFill>
                  <a:schemeClr val="lt2"/>
                </a:solidFill>
                <a:latin typeface="Century Gothic"/>
                <a:ea typeface="Century Gothic"/>
                <a:cs typeface="Century Gothic"/>
                <a:sym typeface="Century Gothic"/>
              </a:endParaRPr>
            </a:p>
          </p:txBody>
        </p:sp>
        <p:sp>
          <p:nvSpPr>
            <p:cNvPr id="562" name="Google Shape;562;p19"/>
            <p:cNvSpPr/>
            <p:nvPr/>
          </p:nvSpPr>
          <p:spPr>
            <a:xfrm>
              <a:off x="4842173" y="2015846"/>
              <a:ext cx="932821" cy="1091224"/>
            </a:xfrm>
            <a:prstGeom prst="rightArrow">
              <a:avLst>
                <a:gd fmla="val 60000" name="adj1"/>
                <a:gd fmla="val 50000" name="adj2"/>
              </a:avLst>
            </a:prstGeom>
            <a:solidFill>
              <a:srgbClr val="027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txBox="1"/>
            <p:nvPr/>
          </p:nvSpPr>
          <p:spPr>
            <a:xfrm>
              <a:off x="4842173" y="2234091"/>
              <a:ext cx="652975" cy="654734"/>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1" sz="2400">
                <a:solidFill>
                  <a:schemeClr val="lt2"/>
                </a:solidFill>
                <a:latin typeface="Century Gothic"/>
                <a:ea typeface="Century Gothic"/>
                <a:cs typeface="Century Gothic"/>
                <a:sym typeface="Century Gothic"/>
              </a:endParaRPr>
            </a:p>
          </p:txBody>
        </p:sp>
        <p:sp>
          <p:nvSpPr>
            <p:cNvPr id="564" name="Google Shape;564;p19"/>
            <p:cNvSpPr/>
            <p:nvPr/>
          </p:nvSpPr>
          <p:spPr>
            <a:xfrm>
              <a:off x="6162204" y="1241428"/>
              <a:ext cx="4400100" cy="2640060"/>
            </a:xfrm>
            <a:prstGeom prst="roundRect">
              <a:avLst>
                <a:gd fmla="val 10000" name="adj"/>
              </a:avLst>
            </a:prstGeom>
            <a:solidFill>
              <a:srgbClr val="037F9C">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txBox="1"/>
            <p:nvPr/>
          </p:nvSpPr>
          <p:spPr>
            <a:xfrm>
              <a:off x="6239529" y="1318753"/>
              <a:ext cx="4245450" cy="2485410"/>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None/>
              </a:pPr>
              <a:r>
                <a:rPr b="1" lang="en-US" sz="2400">
                  <a:solidFill>
                    <a:schemeClr val="lt2"/>
                  </a:solidFill>
                  <a:latin typeface="Century Gothic"/>
                  <a:ea typeface="Century Gothic"/>
                  <a:cs typeface="Century Gothic"/>
                  <a:sym typeface="Century Gothic"/>
                </a:rPr>
                <a:t>  duration of</a:t>
              </a:r>
              <a:endParaRPr/>
            </a:p>
            <a:p>
              <a:pPr indent="0" lvl="0" marL="0" marR="0" rtl="1" algn="ctr">
                <a:lnSpc>
                  <a:spcPct val="90000"/>
                </a:lnSpc>
                <a:spcBef>
                  <a:spcPts val="840"/>
                </a:spcBef>
                <a:spcAft>
                  <a:spcPts val="0"/>
                </a:spcAft>
                <a:buNone/>
              </a:pPr>
              <a:r>
                <a:rPr b="1" lang="en-US" sz="2400">
                  <a:solidFill>
                    <a:schemeClr val="lt2"/>
                  </a:solidFill>
                  <a:latin typeface="Century Gothic"/>
                  <a:ea typeface="Century Gothic"/>
                  <a:cs typeface="Century Gothic"/>
                  <a:sym typeface="Century Gothic"/>
                </a:rPr>
                <a:t> cardiac cycle </a:t>
              </a:r>
              <a:endParaRPr b="1" sz="2400">
                <a:solidFill>
                  <a:schemeClr val="lt2"/>
                </a:solidFill>
                <a:latin typeface="Century Gothic"/>
                <a:ea typeface="Century Gothic"/>
                <a:cs typeface="Century Gothic"/>
                <a:sym typeface="Century Gothic"/>
              </a:endParaRPr>
            </a:p>
          </p:txBody>
        </p:sp>
      </p:grpSp>
      <p:sp>
        <p:nvSpPr>
          <p:cNvPr id="566" name="Google Shape;566;p19"/>
          <p:cNvSpPr/>
          <p:nvPr/>
        </p:nvSpPr>
        <p:spPr>
          <a:xfrm>
            <a:off x="1828556" y="2803162"/>
            <a:ext cx="494920" cy="902861"/>
          </a:xfrm>
          <a:prstGeom prst="up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7" name="Google Shape;567;p19"/>
          <p:cNvSpPr/>
          <p:nvPr/>
        </p:nvSpPr>
        <p:spPr>
          <a:xfrm>
            <a:off x="5708073" y="3045459"/>
            <a:ext cx="160317" cy="277445"/>
          </a:xfrm>
          <a:prstGeom prst="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8" name="Google Shape;568;p19"/>
          <p:cNvSpPr/>
          <p:nvPr/>
        </p:nvSpPr>
        <p:spPr>
          <a:xfrm>
            <a:off x="7794887" y="2728206"/>
            <a:ext cx="449704" cy="974362"/>
          </a:xfrm>
          <a:prstGeom prst="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9" name="Google Shape;569;p19"/>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
        <p:nvSpPr>
          <p:cNvPr id="570" name="Google Shape;570;p19"/>
          <p:cNvSpPr/>
          <p:nvPr/>
        </p:nvSpPr>
        <p:spPr>
          <a:xfrm>
            <a:off x="968827" y="4556400"/>
            <a:ext cx="108095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23F4E"/>
                </a:solidFill>
                <a:latin typeface="Century Gothic"/>
                <a:ea typeface="Century Gothic"/>
                <a:cs typeface="Century Gothic"/>
                <a:sym typeface="Century Gothic"/>
              </a:rPr>
              <a:t>The duration of the action potential and the period of contraction (systole) also decrease, but not by as great a percentage as does the relaxation phase (diastole). </a:t>
            </a:r>
            <a:endParaRPr b="1" sz="1800">
              <a:solidFill>
                <a:srgbClr val="023F4E"/>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123992" y="130629"/>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u="sng"/>
              <a:t>Lecture :  Cardiac Cycle </a:t>
            </a:r>
            <a:endParaRPr/>
          </a:p>
        </p:txBody>
      </p:sp>
      <p:sp>
        <p:nvSpPr>
          <p:cNvPr id="169" name="Google Shape;169;p2"/>
          <p:cNvSpPr txBox="1"/>
          <p:nvPr>
            <p:ph idx="1" type="body"/>
          </p:nvPr>
        </p:nvSpPr>
        <p:spPr>
          <a:xfrm>
            <a:off x="971779" y="877475"/>
            <a:ext cx="10863941" cy="6022161"/>
          </a:xfrm>
          <a:prstGeom prst="rect">
            <a:avLst/>
          </a:prstGeom>
          <a:noFill/>
          <a:ln>
            <a:noFill/>
          </a:ln>
        </p:spPr>
        <p:txBody>
          <a:bodyPr anchorCtr="0" anchor="t" bIns="0" lIns="91425" spcFirstLastPara="1" rIns="91425" wrap="square" tIns="0">
            <a:spAutoFit/>
          </a:bodyPr>
          <a:lstStyle/>
          <a:p>
            <a:pPr indent="-457200" lvl="0" marL="546100" rtl="0" algn="l">
              <a:lnSpc>
                <a:spcPct val="100000"/>
              </a:lnSpc>
              <a:spcBef>
                <a:spcPts val="0"/>
              </a:spcBef>
              <a:spcAft>
                <a:spcPts val="0"/>
              </a:spcAft>
              <a:buClr>
                <a:srgbClr val="DC9E1F"/>
              </a:buClr>
              <a:buSzPts val="1909"/>
              <a:buFont typeface="Arial"/>
              <a:buChar char="•"/>
            </a:pPr>
            <a:r>
              <a:rPr lang="en-US" sz="2000"/>
              <a:t>Enumerate the phases of cardiac cycle</a:t>
            </a:r>
            <a:endParaRPr/>
          </a:p>
          <a:p>
            <a:pPr indent="-457200" lvl="0" marL="546100" marR="157480" rtl="0" algn="l">
              <a:lnSpc>
                <a:spcPct val="100000"/>
              </a:lnSpc>
              <a:spcBef>
                <a:spcPts val="1000"/>
              </a:spcBef>
              <a:spcAft>
                <a:spcPts val="0"/>
              </a:spcAft>
              <a:buClr>
                <a:srgbClr val="DC9E1F"/>
              </a:buClr>
              <a:buSzPts val="1909"/>
              <a:buFont typeface="Arial"/>
              <a:buChar char="•"/>
            </a:pPr>
            <a:r>
              <a:rPr lang="en-US" sz="2000"/>
              <a:t>Explain the effect of heart rate on duration of systole and diastole </a:t>
            </a:r>
            <a:endParaRPr/>
          </a:p>
          <a:p>
            <a:pPr indent="-457200" lvl="0" marL="546100" marR="157480" rtl="0" algn="l">
              <a:lnSpc>
                <a:spcPct val="100000"/>
              </a:lnSpc>
              <a:spcBef>
                <a:spcPts val="1000"/>
              </a:spcBef>
              <a:spcAft>
                <a:spcPts val="0"/>
              </a:spcAft>
              <a:buClr>
                <a:srgbClr val="DC9E1F"/>
              </a:buClr>
              <a:buSzPts val="1909"/>
              <a:buFont typeface="Arial"/>
              <a:buChar char="•"/>
            </a:pPr>
            <a:r>
              <a:rPr lang="en-US" sz="2000"/>
              <a:t>Recognize the pressure, electrical, sound and volume changes  during cardiac cycle</a:t>
            </a:r>
            <a:endParaRPr/>
          </a:p>
          <a:p>
            <a:pPr indent="-457200" lvl="0" marL="546100" rtl="0" algn="l">
              <a:lnSpc>
                <a:spcPct val="100000"/>
              </a:lnSpc>
              <a:spcBef>
                <a:spcPts val="5"/>
              </a:spcBef>
              <a:spcAft>
                <a:spcPts val="0"/>
              </a:spcAft>
              <a:buClr>
                <a:srgbClr val="DC9E1F"/>
              </a:buClr>
              <a:buSzPts val="1909"/>
              <a:buFont typeface="Arial"/>
              <a:buChar char="•"/>
            </a:pPr>
            <a:r>
              <a:rPr lang="en-US" sz="2000"/>
              <a:t>Correlate different phases of cardiac cycle with various changes in events.</a:t>
            </a:r>
            <a:endParaRPr/>
          </a:p>
          <a:p>
            <a:pPr indent="-457200" lvl="0" marL="546100" marR="571500" rtl="0" algn="l">
              <a:lnSpc>
                <a:spcPct val="100000"/>
              </a:lnSpc>
              <a:spcBef>
                <a:spcPts val="1000"/>
              </a:spcBef>
              <a:spcAft>
                <a:spcPts val="0"/>
              </a:spcAft>
              <a:buClr>
                <a:srgbClr val="DC9E1F"/>
              </a:buClr>
              <a:buSzPts val="1909"/>
              <a:buFont typeface="Arial"/>
              <a:buChar char="•"/>
            </a:pPr>
            <a:r>
              <a:rPr lang="en-US" sz="2000"/>
              <a:t>Compare and contrast left and right ventricular pressures and  volumes during the normal cardiac cycle.</a:t>
            </a:r>
            <a:endParaRPr/>
          </a:p>
          <a:p>
            <a:pPr indent="-457200" lvl="0" marL="546100" marR="5080" rtl="0" algn="l">
              <a:lnSpc>
                <a:spcPct val="100000"/>
              </a:lnSpc>
              <a:spcBef>
                <a:spcPts val="1000"/>
              </a:spcBef>
              <a:spcAft>
                <a:spcPts val="0"/>
              </a:spcAft>
              <a:buClr>
                <a:srgbClr val="DC9E1F"/>
              </a:buClr>
              <a:buSzPts val="1909"/>
              <a:buFont typeface="Arial"/>
              <a:buChar char="•"/>
            </a:pPr>
            <a:r>
              <a:rPr lang="en-US" sz="2000"/>
              <a:t>Describe atrial pressure waves &amp; their relationship to cardiac cycle</a:t>
            </a:r>
            <a:endParaRPr/>
          </a:p>
          <a:p>
            <a:pPr indent="-457200" lvl="0" marL="546100" marR="5080" rtl="0" algn="l">
              <a:lnSpc>
                <a:spcPct val="100000"/>
              </a:lnSpc>
              <a:spcBef>
                <a:spcPts val="1000"/>
              </a:spcBef>
              <a:spcAft>
                <a:spcPts val="0"/>
              </a:spcAft>
              <a:buClr>
                <a:srgbClr val="DC9E1F"/>
              </a:buClr>
              <a:buSzPts val="1909"/>
              <a:buFont typeface="Arial"/>
              <a:buChar char="•"/>
            </a:pPr>
            <a:r>
              <a:rPr lang="en-US" sz="2000"/>
              <a:t>Describe the use of the pressure-volume loop in describing the  phases of the cardiac cycle</a:t>
            </a:r>
            <a:endParaRPr/>
          </a:p>
          <a:p>
            <a:pPr indent="0" lvl="0" marL="0" rtl="0" algn="l">
              <a:lnSpc>
                <a:spcPct val="90000"/>
              </a:lnSpc>
              <a:spcBef>
                <a:spcPts val="1000"/>
              </a:spcBef>
              <a:spcAft>
                <a:spcPts val="0"/>
              </a:spcAft>
              <a:buClr>
                <a:schemeClr val="accent3"/>
              </a:buClr>
              <a:buSzPts val="2800"/>
              <a:buNone/>
            </a:pPr>
            <a:r>
              <a:t/>
            </a:r>
            <a:endParaRPr/>
          </a:p>
          <a:p>
            <a:pPr indent="-114300" lvl="0" marL="0" rtl="0" algn="l">
              <a:lnSpc>
                <a:spcPct val="90000"/>
              </a:lnSpc>
              <a:spcBef>
                <a:spcPts val="1000"/>
              </a:spcBef>
              <a:spcAft>
                <a:spcPts val="0"/>
              </a:spcAft>
              <a:buClr>
                <a:schemeClr val="accent3"/>
              </a:buClr>
              <a:buSzPts val="1800"/>
              <a:buFont typeface="Arial"/>
              <a:buChar char="•"/>
            </a:pPr>
            <a:r>
              <a:rPr lang="en-US" sz="1800"/>
              <a:t>Ref: Physiology by Guyton and Hall</a:t>
            </a:r>
            <a:endParaRPr/>
          </a:p>
          <a:p>
            <a:pPr indent="0" lvl="0" marL="0" rtl="0" algn="l">
              <a:lnSpc>
                <a:spcPct val="90000"/>
              </a:lnSpc>
              <a:spcBef>
                <a:spcPts val="1000"/>
              </a:spcBef>
              <a:spcAft>
                <a:spcPts val="0"/>
              </a:spcAft>
              <a:buClr>
                <a:schemeClr val="accent3"/>
              </a:buClr>
              <a:buSzPts val="1800"/>
              <a:buNone/>
            </a:pPr>
            <a:r>
              <a:rPr lang="en-US" sz="1800"/>
              <a:t>       Physiology by Costanzo</a:t>
            </a:r>
            <a:endParaRPr/>
          </a:p>
          <a:p>
            <a:pPr indent="0" lvl="0" marL="0" rtl="0" algn="l">
              <a:lnSpc>
                <a:spcPct val="90000"/>
              </a:lnSpc>
              <a:spcBef>
                <a:spcPts val="1000"/>
              </a:spcBef>
              <a:spcAft>
                <a:spcPts val="0"/>
              </a:spcAft>
              <a:buClr>
                <a:schemeClr val="accent3"/>
              </a:buClr>
              <a:buSzPts val="2800"/>
              <a:buNone/>
            </a:pPr>
            <a:r>
              <a:t/>
            </a:r>
            <a:endParaRPr/>
          </a:p>
          <a:p>
            <a:pPr indent="0" lvl="0" marL="0" rtl="0" algn="l">
              <a:lnSpc>
                <a:spcPct val="90000"/>
              </a:lnSpc>
              <a:spcBef>
                <a:spcPts val="1000"/>
              </a:spcBef>
              <a:spcAft>
                <a:spcPts val="0"/>
              </a:spcAft>
              <a:buClr>
                <a:schemeClr val="accent3"/>
              </a:buClr>
              <a:buSzPts val="2800"/>
              <a:buNone/>
            </a:pPr>
            <a:r>
              <a:t/>
            </a:r>
            <a:endParaRPr/>
          </a:p>
        </p:txBody>
      </p:sp>
      <p:pic>
        <p:nvPicPr>
          <p:cNvPr descr="Divider slide accent image" id="170" name="Google Shape;170;p2"/>
          <p:cNvPicPr preferRelativeResize="0"/>
          <p:nvPr>
            <p:ph idx="2" type="pic"/>
          </p:nvPr>
        </p:nvPicPr>
        <p:blipFill rotWithShape="1">
          <a:blip r:embed="rId3">
            <a:alphaModFix/>
          </a:blip>
          <a:srcRect b="0" l="0" r="0" t="0"/>
          <a:stretch/>
        </p:blipFill>
        <p:spPr>
          <a:xfrm>
            <a:off x="123992" y="6128657"/>
            <a:ext cx="11944014" cy="605994"/>
          </a:xfrm>
          <a:prstGeom prst="rect">
            <a:avLst/>
          </a:prstGeom>
          <a:solidFill>
            <a:srgbClr val="F2F2F2"/>
          </a:solidFill>
          <a:ln>
            <a:noFill/>
          </a:ln>
        </p:spPr>
      </p:pic>
      <p:sp>
        <p:nvSpPr>
          <p:cNvPr id="171" name="Google Shape;171;p2"/>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2" name="Google Shape;172;p2"/>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73" name="Google Shape;173;p2"/>
          <p:cNvSpPr txBox="1"/>
          <p:nvPr/>
        </p:nvSpPr>
        <p:spPr>
          <a:xfrm>
            <a:off x="5148944" y="6336526"/>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0"/>
          <p:cNvSpPr txBox="1"/>
          <p:nvPr>
            <p:ph type="title"/>
          </p:nvPr>
        </p:nvSpPr>
        <p:spPr>
          <a:xfrm>
            <a:off x="950686" y="304800"/>
            <a:ext cx="9666514" cy="368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2800"/>
              <a:buFont typeface="Century Gothic"/>
              <a:buNone/>
            </a:pPr>
            <a:r>
              <a:rPr lang="en-US" sz="2800"/>
              <a:t>End-Diastolic Volume, End-Systolic Volume, and Stroke Volume Output</a:t>
            </a:r>
            <a:endParaRPr sz="2800"/>
          </a:p>
        </p:txBody>
      </p:sp>
      <p:sp>
        <p:nvSpPr>
          <p:cNvPr id="577" name="Google Shape;577;p20"/>
          <p:cNvSpPr txBox="1"/>
          <p:nvPr>
            <p:ph idx="1" type="body"/>
          </p:nvPr>
        </p:nvSpPr>
        <p:spPr>
          <a:xfrm>
            <a:off x="685800" y="1798978"/>
            <a:ext cx="11382206" cy="5347105"/>
          </a:xfrm>
          <a:prstGeom prst="rect">
            <a:avLst/>
          </a:prstGeom>
          <a:noFill/>
          <a:ln>
            <a:noFill/>
          </a:ln>
        </p:spPr>
        <p:txBody>
          <a:bodyPr anchorCtr="0" anchor="t" bIns="0" lIns="91425" spcFirstLastPara="1" rIns="91425" wrap="square" tIns="0">
            <a:spAutoFit/>
          </a:bodyPr>
          <a:lstStyle/>
          <a:p>
            <a:pPr indent="-152400" lvl="0" marL="0" rtl="0" algn="l">
              <a:lnSpc>
                <a:spcPct val="90000"/>
              </a:lnSpc>
              <a:spcBef>
                <a:spcPts val="0"/>
              </a:spcBef>
              <a:spcAft>
                <a:spcPts val="0"/>
              </a:spcAft>
              <a:buClr>
                <a:schemeClr val="accent3"/>
              </a:buClr>
              <a:buSzPts val="2400"/>
              <a:buFont typeface="Arial"/>
              <a:buChar char="•"/>
            </a:pPr>
            <a:r>
              <a:rPr b="1" lang="en-US" sz="2400"/>
              <a:t>During diastole</a:t>
            </a:r>
            <a:r>
              <a:rPr lang="en-US" sz="2400"/>
              <a:t>, filling of ventricles increases volume of ventricle to </a:t>
            </a:r>
            <a:r>
              <a:rPr i="1" lang="en-US" sz="2400">
                <a:solidFill>
                  <a:srgbClr val="FF0000"/>
                </a:solidFill>
              </a:rPr>
              <a:t>110 -120 ml.</a:t>
            </a:r>
            <a:r>
              <a:rPr lang="en-US" sz="2400"/>
              <a:t> this is called </a:t>
            </a:r>
            <a:r>
              <a:rPr b="1" lang="en-US" sz="2400">
                <a:solidFill>
                  <a:srgbClr val="00767C"/>
                </a:solidFill>
              </a:rPr>
              <a:t>the </a:t>
            </a:r>
            <a:r>
              <a:rPr b="1" i="1" lang="en-US" sz="2400">
                <a:solidFill>
                  <a:srgbClr val="00767C"/>
                </a:solidFill>
              </a:rPr>
              <a:t>end-diastolic volume, EDV</a:t>
            </a:r>
            <a:r>
              <a:rPr i="1" lang="en-US" sz="2400"/>
              <a:t>). </a:t>
            </a:r>
            <a:r>
              <a:rPr lang="en-US" sz="2400"/>
              <a:t> </a:t>
            </a:r>
            <a:endParaRPr sz="2400"/>
          </a:p>
          <a:p>
            <a:pPr indent="-152400" lvl="0" marL="0" rtl="0" algn="l">
              <a:lnSpc>
                <a:spcPct val="90000"/>
              </a:lnSpc>
              <a:spcBef>
                <a:spcPts val="1000"/>
              </a:spcBef>
              <a:spcAft>
                <a:spcPts val="0"/>
              </a:spcAft>
              <a:buClr>
                <a:schemeClr val="accent3"/>
              </a:buClr>
              <a:buSzPts val="2400"/>
              <a:buFont typeface="Arial"/>
              <a:buChar char="•"/>
            </a:pPr>
            <a:r>
              <a:rPr b="1" lang="en-US" sz="2400"/>
              <a:t>During systole, </a:t>
            </a:r>
            <a:r>
              <a:rPr lang="en-US" sz="2400"/>
              <a:t>the volume ejected is about </a:t>
            </a:r>
            <a:r>
              <a:rPr i="1" lang="en-US" sz="2400">
                <a:solidFill>
                  <a:srgbClr val="FF0000"/>
                </a:solidFill>
              </a:rPr>
              <a:t>70 ml,</a:t>
            </a:r>
            <a:r>
              <a:rPr lang="en-US" sz="2400"/>
              <a:t> this is called the </a:t>
            </a:r>
            <a:r>
              <a:rPr i="1" lang="en-US" sz="2400">
                <a:solidFill>
                  <a:srgbClr val="FF0000"/>
                </a:solidFill>
              </a:rPr>
              <a:t>stroke volume (SV) output.</a:t>
            </a:r>
            <a:endParaRPr/>
          </a:p>
          <a:p>
            <a:pPr indent="0" lvl="0" marL="0" rtl="0" algn="l">
              <a:lnSpc>
                <a:spcPct val="90000"/>
              </a:lnSpc>
              <a:spcBef>
                <a:spcPts val="1000"/>
              </a:spcBef>
              <a:spcAft>
                <a:spcPts val="0"/>
              </a:spcAft>
              <a:buClr>
                <a:schemeClr val="accent3"/>
              </a:buClr>
              <a:buSzPts val="2400"/>
              <a:buNone/>
            </a:pPr>
            <a:r>
              <a:rPr b="1" lang="en-US" sz="2400"/>
              <a:t>Stroke Volume</a:t>
            </a:r>
            <a:r>
              <a:rPr lang="en-US" sz="2400"/>
              <a:t>: The volume of blood ejected on one ventricular contraction </a:t>
            </a:r>
            <a:endParaRPr/>
          </a:p>
          <a:p>
            <a:pPr indent="0" lvl="0" marL="0" rtl="0" algn="l">
              <a:lnSpc>
                <a:spcPct val="90000"/>
              </a:lnSpc>
              <a:spcBef>
                <a:spcPts val="1000"/>
              </a:spcBef>
              <a:spcAft>
                <a:spcPts val="0"/>
              </a:spcAft>
              <a:buClr>
                <a:schemeClr val="accent3"/>
              </a:buClr>
              <a:buSzPts val="2400"/>
              <a:buNone/>
            </a:pPr>
            <a:r>
              <a:rPr b="1" lang="en-US" sz="2400"/>
              <a:t>Stroke volume</a:t>
            </a:r>
            <a:r>
              <a:rPr lang="en-US" sz="2400"/>
              <a:t> = </a:t>
            </a:r>
            <a:r>
              <a:rPr b="1" lang="en-US" sz="2400"/>
              <a:t>end</a:t>
            </a:r>
            <a:r>
              <a:rPr lang="en-US" sz="2400"/>
              <a:t>-</a:t>
            </a:r>
            <a:r>
              <a:rPr b="1" lang="en-US" sz="2400"/>
              <a:t>diastolic volume</a:t>
            </a:r>
            <a:r>
              <a:rPr lang="en-US" sz="2400"/>
              <a:t> – </a:t>
            </a:r>
            <a:r>
              <a:rPr b="1" lang="en-US" sz="2400"/>
              <a:t>end</a:t>
            </a:r>
            <a:r>
              <a:rPr lang="en-US" sz="2400"/>
              <a:t>-</a:t>
            </a:r>
            <a:r>
              <a:rPr b="1" lang="en-US" sz="2400"/>
              <a:t>systolic volume</a:t>
            </a:r>
            <a:endParaRPr i="1" sz="2400">
              <a:solidFill>
                <a:srgbClr val="FF0000"/>
              </a:solidFill>
            </a:endParaRPr>
          </a:p>
          <a:p>
            <a:pPr indent="-152400" lvl="0" marL="0" rtl="0" algn="l">
              <a:lnSpc>
                <a:spcPct val="90000"/>
              </a:lnSpc>
              <a:spcBef>
                <a:spcPts val="1000"/>
              </a:spcBef>
              <a:spcAft>
                <a:spcPts val="0"/>
              </a:spcAft>
              <a:buClr>
                <a:srgbClr val="FF0000"/>
              </a:buClr>
              <a:buSzPts val="2400"/>
              <a:buFont typeface="Arial"/>
              <a:buChar char="•"/>
            </a:pPr>
            <a:r>
              <a:rPr lang="en-US" sz="2400">
                <a:solidFill>
                  <a:srgbClr val="FF0000"/>
                </a:solidFill>
              </a:rPr>
              <a:t> </a:t>
            </a:r>
            <a:r>
              <a:rPr lang="en-US" sz="2400"/>
              <a:t>The remaining volume in each ventricle, about </a:t>
            </a:r>
            <a:r>
              <a:rPr i="1" lang="en-US" sz="2400">
                <a:solidFill>
                  <a:srgbClr val="FF0000"/>
                </a:solidFill>
              </a:rPr>
              <a:t>40 to 50 ml</a:t>
            </a:r>
            <a:r>
              <a:rPr lang="en-US" sz="2400"/>
              <a:t>, is called the </a:t>
            </a:r>
            <a:r>
              <a:rPr i="1" lang="en-US" sz="2400">
                <a:solidFill>
                  <a:srgbClr val="FF0000"/>
                </a:solidFill>
              </a:rPr>
              <a:t>end-systolic volume (ESV)</a:t>
            </a:r>
            <a:r>
              <a:rPr i="1" lang="en-US" sz="2400"/>
              <a:t>.</a:t>
            </a:r>
            <a:endParaRPr/>
          </a:p>
          <a:p>
            <a:pPr indent="-152400" lvl="0" marL="0" rtl="0" algn="l">
              <a:lnSpc>
                <a:spcPct val="90000"/>
              </a:lnSpc>
              <a:spcBef>
                <a:spcPts val="1000"/>
              </a:spcBef>
              <a:spcAft>
                <a:spcPts val="0"/>
              </a:spcAft>
              <a:buClr>
                <a:schemeClr val="dk1"/>
              </a:buClr>
              <a:buSzPts val="2400"/>
              <a:buFont typeface="Arial"/>
              <a:buChar char="•"/>
            </a:pPr>
            <a:r>
              <a:rPr lang="en-US" sz="2400">
                <a:solidFill>
                  <a:schemeClr val="dk1"/>
                </a:solidFill>
              </a:rPr>
              <a:t>By </a:t>
            </a:r>
            <a:r>
              <a:rPr b="1" lang="en-US" sz="2400">
                <a:solidFill>
                  <a:schemeClr val="dk1"/>
                </a:solidFill>
              </a:rPr>
              <a:t>increasing</a:t>
            </a:r>
            <a:r>
              <a:rPr lang="en-US" sz="2400">
                <a:solidFill>
                  <a:schemeClr val="dk1"/>
                </a:solidFill>
              </a:rPr>
              <a:t> the </a:t>
            </a:r>
            <a:r>
              <a:rPr b="1" lang="en-US" sz="2400">
                <a:solidFill>
                  <a:schemeClr val="dk1"/>
                </a:solidFill>
              </a:rPr>
              <a:t>EDV</a:t>
            </a:r>
            <a:r>
              <a:rPr lang="en-US" sz="2400">
                <a:solidFill>
                  <a:schemeClr val="dk1"/>
                </a:solidFill>
              </a:rPr>
              <a:t> and </a:t>
            </a:r>
            <a:r>
              <a:rPr b="1" lang="en-US" sz="2400">
                <a:solidFill>
                  <a:schemeClr val="dk1"/>
                </a:solidFill>
              </a:rPr>
              <a:t>decreasing</a:t>
            </a:r>
            <a:r>
              <a:rPr lang="en-US" sz="2400">
                <a:solidFill>
                  <a:schemeClr val="dk1"/>
                </a:solidFill>
              </a:rPr>
              <a:t> the </a:t>
            </a:r>
            <a:r>
              <a:rPr b="1" lang="en-US" sz="2400">
                <a:solidFill>
                  <a:schemeClr val="dk1"/>
                </a:solidFill>
              </a:rPr>
              <a:t>ESV</a:t>
            </a:r>
            <a:r>
              <a:rPr lang="en-US" sz="2400">
                <a:solidFill>
                  <a:schemeClr val="dk1"/>
                </a:solidFill>
              </a:rPr>
              <a:t>, the </a:t>
            </a:r>
            <a:r>
              <a:rPr b="1" lang="en-US" sz="2400">
                <a:solidFill>
                  <a:schemeClr val="dk1"/>
                </a:solidFill>
              </a:rPr>
              <a:t>SV</a:t>
            </a:r>
            <a:r>
              <a:rPr lang="en-US" sz="2400">
                <a:solidFill>
                  <a:schemeClr val="dk1"/>
                </a:solidFill>
              </a:rPr>
              <a:t> output can be </a:t>
            </a:r>
            <a:r>
              <a:rPr b="1" lang="en-US" sz="2400">
                <a:solidFill>
                  <a:schemeClr val="dk1"/>
                </a:solidFill>
              </a:rPr>
              <a:t>increased</a:t>
            </a:r>
            <a:r>
              <a:rPr lang="en-US" sz="2400">
                <a:solidFill>
                  <a:schemeClr val="dk1"/>
                </a:solidFill>
              </a:rPr>
              <a:t>.</a:t>
            </a:r>
            <a:endParaRPr i="1" sz="2400"/>
          </a:p>
          <a:p>
            <a:pPr indent="0" lvl="0" marL="0" rtl="0" algn="l">
              <a:lnSpc>
                <a:spcPct val="90000"/>
              </a:lnSpc>
              <a:spcBef>
                <a:spcPts val="1000"/>
              </a:spcBef>
              <a:spcAft>
                <a:spcPts val="0"/>
              </a:spcAft>
              <a:buClr>
                <a:schemeClr val="accent3"/>
              </a:buClr>
              <a:buSzPts val="2400"/>
              <a:buFont typeface="Arial"/>
              <a:buNone/>
            </a:pPr>
            <a:r>
              <a:t/>
            </a:r>
            <a:endParaRPr sz="2400">
              <a:solidFill>
                <a:srgbClr val="FF0000"/>
              </a:solidFill>
            </a:endParaRPr>
          </a:p>
          <a:p>
            <a:pPr indent="0" lvl="0" marL="0" rtl="0" algn="l">
              <a:lnSpc>
                <a:spcPct val="90000"/>
              </a:lnSpc>
              <a:spcBef>
                <a:spcPts val="1000"/>
              </a:spcBef>
              <a:spcAft>
                <a:spcPts val="0"/>
              </a:spcAft>
              <a:buClr>
                <a:schemeClr val="accent3"/>
              </a:buClr>
              <a:buSzPts val="2400"/>
              <a:buFont typeface="Arial"/>
              <a:buNone/>
            </a:pPr>
            <a:r>
              <a:t/>
            </a:r>
            <a:endParaRPr sz="2400"/>
          </a:p>
          <a:p>
            <a:pPr indent="0" lvl="0" marL="0" rtl="0" algn="l">
              <a:lnSpc>
                <a:spcPct val="90000"/>
              </a:lnSpc>
              <a:spcBef>
                <a:spcPts val="1000"/>
              </a:spcBef>
              <a:spcAft>
                <a:spcPts val="0"/>
              </a:spcAft>
              <a:buClr>
                <a:schemeClr val="accent3"/>
              </a:buClr>
              <a:buSzPts val="2400"/>
              <a:buFont typeface="Arial"/>
              <a:buNone/>
            </a:pPr>
            <a:r>
              <a:t/>
            </a:r>
            <a:endParaRPr sz="2400"/>
          </a:p>
        </p:txBody>
      </p:sp>
      <p:pic>
        <p:nvPicPr>
          <p:cNvPr descr="Divider slide accent image" id="578" name="Google Shape;578;p20"/>
          <p:cNvPicPr preferRelativeResize="0"/>
          <p:nvPr>
            <p:ph idx="2" type="pic"/>
          </p:nvPr>
        </p:nvPicPr>
        <p:blipFill rotWithShape="1">
          <a:blip r:embed="rId3">
            <a:alphaModFix/>
          </a:blip>
          <a:srcRect b="0" l="0" r="0" t="0"/>
          <a:stretch/>
        </p:blipFill>
        <p:spPr>
          <a:xfrm>
            <a:off x="123992" y="5869057"/>
            <a:ext cx="11944014" cy="865594"/>
          </a:xfrm>
          <a:prstGeom prst="rect">
            <a:avLst/>
          </a:prstGeom>
          <a:solidFill>
            <a:srgbClr val="F2F2F2"/>
          </a:solidFill>
          <a:ln>
            <a:noFill/>
          </a:ln>
        </p:spPr>
      </p:pic>
      <p:sp>
        <p:nvSpPr>
          <p:cNvPr id="579" name="Google Shape;579;p20"/>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0" name="Google Shape;580;p20"/>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581" name="Google Shape;581;p20"/>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0" st="0"/>
                                            </p:txEl>
                                          </p:spTgt>
                                        </p:tgtEl>
                                        <p:attrNameLst>
                                          <p:attrName>style.visibility</p:attrName>
                                        </p:attrNameLst>
                                      </p:cBhvr>
                                      <p:to>
                                        <p:strVal val="visible"/>
                                      </p:to>
                                    </p:set>
                                    <p:animEffect filter="fade" transition="in">
                                      <p:cBhvr>
                                        <p:cTn dur="500"/>
                                        <p:tgtEl>
                                          <p:spTgt spid="5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1" st="1"/>
                                            </p:txEl>
                                          </p:spTgt>
                                        </p:tgtEl>
                                        <p:attrNameLst>
                                          <p:attrName>style.visibility</p:attrName>
                                        </p:attrNameLst>
                                      </p:cBhvr>
                                      <p:to>
                                        <p:strVal val="visible"/>
                                      </p:to>
                                    </p:set>
                                    <p:animEffect filter="fade" transition="in">
                                      <p:cBhvr>
                                        <p:cTn dur="500"/>
                                        <p:tgtEl>
                                          <p:spTgt spid="5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2" st="2"/>
                                            </p:txEl>
                                          </p:spTgt>
                                        </p:tgtEl>
                                        <p:attrNameLst>
                                          <p:attrName>style.visibility</p:attrName>
                                        </p:attrNameLst>
                                      </p:cBhvr>
                                      <p:to>
                                        <p:strVal val="visible"/>
                                      </p:to>
                                    </p:set>
                                    <p:animEffect filter="fade" transition="in">
                                      <p:cBhvr>
                                        <p:cTn dur="500"/>
                                        <p:tgtEl>
                                          <p:spTgt spid="5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3" st="3"/>
                                            </p:txEl>
                                          </p:spTgt>
                                        </p:tgtEl>
                                        <p:attrNameLst>
                                          <p:attrName>style.visibility</p:attrName>
                                        </p:attrNameLst>
                                      </p:cBhvr>
                                      <p:to>
                                        <p:strVal val="visible"/>
                                      </p:to>
                                    </p:set>
                                    <p:animEffect filter="fade" transition="in">
                                      <p:cBhvr>
                                        <p:cTn dur="500"/>
                                        <p:tgtEl>
                                          <p:spTgt spid="5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4" st="4"/>
                                            </p:txEl>
                                          </p:spTgt>
                                        </p:tgtEl>
                                        <p:attrNameLst>
                                          <p:attrName>style.visibility</p:attrName>
                                        </p:attrNameLst>
                                      </p:cBhvr>
                                      <p:to>
                                        <p:strVal val="visible"/>
                                      </p:to>
                                    </p:set>
                                    <p:animEffect filter="fade" transition="in">
                                      <p:cBhvr>
                                        <p:cTn dur="500"/>
                                        <p:tgtEl>
                                          <p:spTgt spid="5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5" st="5"/>
                                            </p:txEl>
                                          </p:spTgt>
                                        </p:tgtEl>
                                        <p:attrNameLst>
                                          <p:attrName>style.visibility</p:attrName>
                                        </p:attrNameLst>
                                      </p:cBhvr>
                                      <p:to>
                                        <p:strVal val="visible"/>
                                      </p:to>
                                    </p:set>
                                    <p:animEffect filter="fade" transition="in">
                                      <p:cBhvr>
                                        <p:cTn dur="500"/>
                                        <p:tgtEl>
                                          <p:spTgt spid="5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6" st="6"/>
                                            </p:txEl>
                                          </p:spTgt>
                                        </p:tgtEl>
                                        <p:attrNameLst>
                                          <p:attrName>style.visibility</p:attrName>
                                        </p:attrNameLst>
                                      </p:cBhvr>
                                      <p:to>
                                        <p:strVal val="visible"/>
                                      </p:to>
                                    </p:set>
                                    <p:animEffect filter="fade" transition="in">
                                      <p:cBhvr>
                                        <p:cTn dur="500"/>
                                        <p:tgtEl>
                                          <p:spTgt spid="5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7" st="7"/>
                                            </p:txEl>
                                          </p:spTgt>
                                        </p:tgtEl>
                                        <p:attrNameLst>
                                          <p:attrName>style.visibility</p:attrName>
                                        </p:attrNameLst>
                                      </p:cBhvr>
                                      <p:to>
                                        <p:strVal val="visible"/>
                                      </p:to>
                                    </p:set>
                                    <p:animEffect filter="fade" transition="in">
                                      <p:cBhvr>
                                        <p:cTn dur="500"/>
                                        <p:tgtEl>
                                          <p:spTgt spid="57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xEl>
                                              <p:pRg end="8" st="8"/>
                                            </p:txEl>
                                          </p:spTgt>
                                        </p:tgtEl>
                                        <p:attrNameLst>
                                          <p:attrName>style.visibility</p:attrName>
                                        </p:attrNameLst>
                                      </p:cBhvr>
                                      <p:to>
                                        <p:strVal val="visible"/>
                                      </p:to>
                                    </p:set>
                                    <p:animEffect filter="fade" transition="in">
                                      <p:cBhvr>
                                        <p:cTn dur="500"/>
                                        <p:tgtEl>
                                          <p:spTgt spid="57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21"/>
          <p:cNvSpPr txBox="1"/>
          <p:nvPr>
            <p:ph type="title"/>
          </p:nvPr>
        </p:nvSpPr>
        <p:spPr>
          <a:xfrm>
            <a:off x="435429" y="125186"/>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Ejection Fraction,</a:t>
            </a:r>
            <a:br>
              <a:rPr lang="en-US"/>
            </a:br>
            <a:r>
              <a:rPr lang="en-US"/>
              <a:t>and Cardiac Output</a:t>
            </a:r>
            <a:endParaRPr/>
          </a:p>
        </p:txBody>
      </p:sp>
      <p:sp>
        <p:nvSpPr>
          <p:cNvPr id="588" name="Google Shape;588;p21"/>
          <p:cNvSpPr txBox="1"/>
          <p:nvPr>
            <p:ph idx="1" type="body"/>
          </p:nvPr>
        </p:nvSpPr>
        <p:spPr>
          <a:xfrm>
            <a:off x="536457" y="1210738"/>
            <a:ext cx="8977657" cy="2839752"/>
          </a:xfrm>
          <a:prstGeom prst="rect">
            <a:avLst/>
          </a:prstGeom>
          <a:noFill/>
          <a:ln>
            <a:noFill/>
          </a:ln>
        </p:spPr>
        <p:txBody>
          <a:bodyPr anchorCtr="0" anchor="t" bIns="0" lIns="91425" spcFirstLastPara="1" rIns="91425" wrap="square" tIns="0">
            <a:spAutoFit/>
          </a:bodyPr>
          <a:lstStyle/>
          <a:p>
            <a:pPr indent="0" lvl="0" marL="0" rtl="0" algn="l">
              <a:lnSpc>
                <a:spcPct val="90000"/>
              </a:lnSpc>
              <a:spcBef>
                <a:spcPts val="0"/>
              </a:spcBef>
              <a:spcAft>
                <a:spcPts val="0"/>
              </a:spcAft>
              <a:buClr>
                <a:schemeClr val="accent3"/>
              </a:buClr>
              <a:buSzPts val="2800"/>
              <a:buNone/>
            </a:pPr>
            <a:r>
              <a:t/>
            </a:r>
            <a:endParaRPr b="1"/>
          </a:p>
          <a:p>
            <a:pPr indent="0" lvl="0" marL="0" rtl="0" algn="l">
              <a:lnSpc>
                <a:spcPct val="90000"/>
              </a:lnSpc>
              <a:spcBef>
                <a:spcPts val="1000"/>
              </a:spcBef>
              <a:spcAft>
                <a:spcPts val="0"/>
              </a:spcAft>
              <a:buClr>
                <a:schemeClr val="dk1"/>
              </a:buClr>
              <a:buSzPts val="2800"/>
              <a:buNone/>
            </a:pPr>
            <a:r>
              <a:rPr lang="en-US">
                <a:solidFill>
                  <a:schemeClr val="dk1"/>
                </a:solidFill>
              </a:rPr>
              <a:t>Cardiac output = Volume ejected per minute (mL/min)</a:t>
            </a:r>
            <a:endParaRPr/>
          </a:p>
          <a:p>
            <a:pPr indent="0" lvl="0" marL="0" rtl="0" algn="l">
              <a:lnSpc>
                <a:spcPct val="90000"/>
              </a:lnSpc>
              <a:spcBef>
                <a:spcPts val="1000"/>
              </a:spcBef>
              <a:spcAft>
                <a:spcPts val="0"/>
              </a:spcAft>
              <a:buClr>
                <a:schemeClr val="accent3"/>
              </a:buClr>
              <a:buSzPts val="2800"/>
              <a:buNone/>
            </a:pPr>
            <a:r>
              <a:rPr b="1" lang="en-US"/>
              <a:t>Cardiac output  = Stroke volume × Heart rate</a:t>
            </a:r>
            <a:endParaRPr/>
          </a:p>
          <a:p>
            <a:pPr indent="0" lvl="0" marL="0" rtl="0" algn="l">
              <a:lnSpc>
                <a:spcPct val="90000"/>
              </a:lnSpc>
              <a:spcBef>
                <a:spcPts val="1000"/>
              </a:spcBef>
              <a:spcAft>
                <a:spcPts val="0"/>
              </a:spcAft>
              <a:buClr>
                <a:schemeClr val="accent3"/>
              </a:buClr>
              <a:buSzPts val="2800"/>
              <a:buNone/>
            </a:pPr>
            <a:r>
              <a:rPr b="1" lang="en-US"/>
              <a:t>Ejection fraction: </a:t>
            </a:r>
            <a:r>
              <a:rPr lang="en-US"/>
              <a:t>the </a:t>
            </a:r>
            <a:r>
              <a:rPr i="1" lang="en-US"/>
              <a:t>fraction (%) of the end-diastolic volume that is ejected in one stroke volume.</a:t>
            </a:r>
            <a:endParaRPr b="1"/>
          </a:p>
          <a:p>
            <a:pPr indent="0" lvl="0" marL="0" rtl="0" algn="l">
              <a:lnSpc>
                <a:spcPct val="90000"/>
              </a:lnSpc>
              <a:spcBef>
                <a:spcPts val="1000"/>
              </a:spcBef>
              <a:spcAft>
                <a:spcPts val="0"/>
              </a:spcAft>
              <a:buClr>
                <a:schemeClr val="accent3"/>
              </a:buClr>
              <a:buSzPts val="2800"/>
              <a:buNone/>
            </a:pPr>
            <a:r>
              <a:rPr b="1" lang="en-US"/>
              <a:t>Ejection fraction=Stroke volume /End-diastolic volume X100</a:t>
            </a:r>
            <a:endParaRPr b="1"/>
          </a:p>
        </p:txBody>
      </p:sp>
      <p:pic>
        <p:nvPicPr>
          <p:cNvPr descr="Divider slide accent image" id="589" name="Google Shape;589;p21"/>
          <p:cNvPicPr preferRelativeResize="0"/>
          <p:nvPr>
            <p:ph idx="2" type="pic"/>
          </p:nvPr>
        </p:nvPicPr>
        <p:blipFill rotWithShape="1">
          <a:blip r:embed="rId3">
            <a:alphaModFix/>
          </a:blip>
          <a:srcRect b="0" l="0" r="0" t="0"/>
          <a:stretch/>
        </p:blipFill>
        <p:spPr>
          <a:xfrm>
            <a:off x="123992" y="5168900"/>
            <a:ext cx="11944014" cy="1565751"/>
          </a:xfrm>
          <a:prstGeom prst="rect">
            <a:avLst/>
          </a:prstGeom>
          <a:solidFill>
            <a:srgbClr val="F2F2F2"/>
          </a:solidFill>
          <a:ln>
            <a:noFill/>
          </a:ln>
        </p:spPr>
      </p:pic>
      <p:sp>
        <p:nvSpPr>
          <p:cNvPr id="590" name="Google Shape;590;p21"/>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1" name="Google Shape;591;p21"/>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descr="What is Ejection Fraction and Why is is Important" id="592" name="Google Shape;592;p21"/>
          <p:cNvPicPr preferRelativeResize="0"/>
          <p:nvPr/>
        </p:nvPicPr>
        <p:blipFill rotWithShape="1">
          <a:blip r:embed="rId4">
            <a:alphaModFix/>
          </a:blip>
          <a:srcRect b="0" l="0" r="0" t="0"/>
          <a:stretch/>
        </p:blipFill>
        <p:spPr>
          <a:xfrm>
            <a:off x="9000049" y="2385466"/>
            <a:ext cx="2857500" cy="2362200"/>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2"/>
          <p:cNvSpPr txBox="1"/>
          <p:nvPr>
            <p:ph type="title"/>
          </p:nvPr>
        </p:nvSpPr>
        <p:spPr>
          <a:xfrm>
            <a:off x="939800" y="311449"/>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2400"/>
              <a:buFont typeface="Century Gothic"/>
              <a:buNone/>
            </a:pPr>
            <a:r>
              <a:rPr lang="en-US" sz="2400"/>
              <a:t>Stroke Volume, Ejection Fraction,</a:t>
            </a:r>
            <a:br>
              <a:rPr lang="en-US" sz="2400"/>
            </a:br>
            <a:r>
              <a:rPr lang="en-US" sz="2400"/>
              <a:t>and Cardiac Output</a:t>
            </a:r>
            <a:endParaRPr/>
          </a:p>
        </p:txBody>
      </p:sp>
      <p:sp>
        <p:nvSpPr>
          <p:cNvPr id="599" name="Google Shape;599;p22"/>
          <p:cNvSpPr txBox="1"/>
          <p:nvPr>
            <p:ph idx="1" type="body"/>
          </p:nvPr>
        </p:nvSpPr>
        <p:spPr>
          <a:xfrm>
            <a:off x="1052286" y="1287059"/>
            <a:ext cx="10892514" cy="997196"/>
          </a:xfrm>
          <a:prstGeom prst="rect">
            <a:avLst/>
          </a:prstGeom>
          <a:noFill/>
          <a:ln>
            <a:noFill/>
          </a:ln>
        </p:spPr>
        <p:txBody>
          <a:bodyPr anchorCtr="0" anchor="t" bIns="0" lIns="91425" spcFirstLastPara="1" rIns="91425" wrap="square" tIns="0">
            <a:spAutoFit/>
          </a:bodyPr>
          <a:lstStyle/>
          <a:p>
            <a:pPr indent="0" lvl="0" marL="0" rtl="0" algn="l">
              <a:lnSpc>
                <a:spcPct val="90000"/>
              </a:lnSpc>
              <a:spcBef>
                <a:spcPts val="0"/>
              </a:spcBef>
              <a:spcAft>
                <a:spcPts val="0"/>
              </a:spcAft>
              <a:buClr>
                <a:schemeClr val="accent3"/>
              </a:buClr>
              <a:buSzPts val="2400"/>
              <a:buNone/>
            </a:pPr>
            <a:r>
              <a:rPr b="1" lang="en-US" sz="2400"/>
              <a:t>PROBLEM. </a:t>
            </a:r>
            <a:r>
              <a:rPr lang="en-US" sz="2400">
                <a:solidFill>
                  <a:srgbClr val="FF0000"/>
                </a:solidFill>
              </a:rPr>
              <a:t>A man has an EDV of 110 mL, an ESV volume of 40 mL, and a heart rate of 75 beats/min. </a:t>
            </a:r>
            <a:r>
              <a:rPr i="1" lang="en-US" sz="2400">
                <a:solidFill>
                  <a:srgbClr val="FF0000"/>
                </a:solidFill>
              </a:rPr>
              <a:t>What is his stroke volume, his cardiac output, and his ejection fraction?</a:t>
            </a:r>
            <a:endParaRPr sz="2400">
              <a:solidFill>
                <a:srgbClr val="FF0000"/>
              </a:solidFill>
            </a:endParaRPr>
          </a:p>
        </p:txBody>
      </p:sp>
      <p:pic>
        <p:nvPicPr>
          <p:cNvPr descr="Divider slide accent image" id="600" name="Google Shape;600;p22"/>
          <p:cNvPicPr preferRelativeResize="0"/>
          <p:nvPr>
            <p:ph idx="2" type="pic"/>
          </p:nvPr>
        </p:nvPicPr>
        <p:blipFill rotWithShape="1">
          <a:blip r:embed="rId3">
            <a:alphaModFix/>
          </a:blip>
          <a:srcRect b="0" l="0" r="0" t="0"/>
          <a:stretch/>
        </p:blipFill>
        <p:spPr>
          <a:xfrm>
            <a:off x="123992" y="5168900"/>
            <a:ext cx="11944014" cy="1565751"/>
          </a:xfrm>
          <a:prstGeom prst="rect">
            <a:avLst/>
          </a:prstGeom>
          <a:solidFill>
            <a:srgbClr val="F2F2F2"/>
          </a:solidFill>
          <a:ln>
            <a:noFill/>
          </a:ln>
        </p:spPr>
      </p:pic>
      <p:sp>
        <p:nvSpPr>
          <p:cNvPr id="601" name="Google Shape;601;p22"/>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602" name="Google Shape;602;p22"/>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fld id="{00000000-1234-1234-1234-123412341234}" type="slidenum">
              <a:rPr b="1" lang="en-US" sz="2400">
                <a:solidFill>
                  <a:schemeClr val="lt1"/>
                </a:solidFill>
                <a:latin typeface="Century Gothic"/>
                <a:ea typeface="Century Gothic"/>
                <a:cs typeface="Century Gothic"/>
                <a:sym typeface="Century Gothic"/>
              </a:rPr>
              <a:t>‹#›</a:t>
            </a:fld>
            <a:endParaRPr b="1" sz="2400">
              <a:solidFill>
                <a:schemeClr val="lt1"/>
              </a:solidFill>
              <a:latin typeface="Century Gothic"/>
              <a:ea typeface="Century Gothic"/>
              <a:cs typeface="Century Gothic"/>
              <a:sym typeface="Century Gothic"/>
            </a:endParaRPr>
          </a:p>
        </p:txBody>
      </p:sp>
      <p:sp>
        <p:nvSpPr>
          <p:cNvPr id="603" name="Google Shape;603;p22"/>
          <p:cNvSpPr/>
          <p:nvPr/>
        </p:nvSpPr>
        <p:spPr>
          <a:xfrm>
            <a:off x="1052286" y="2572415"/>
            <a:ext cx="10419125" cy="1946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entury Gothic"/>
                <a:ea typeface="Century Gothic"/>
                <a:cs typeface="Century Gothic"/>
                <a:sym typeface="Century Gothic"/>
              </a:rPr>
              <a:t>Stroke volume = EDV− ESV   </a:t>
            </a:r>
            <a:r>
              <a:rPr b="1" lang="en-US" sz="2400">
                <a:solidFill>
                  <a:srgbClr val="00627E"/>
                </a:solidFill>
                <a:latin typeface="Century Gothic"/>
                <a:ea typeface="Century Gothic"/>
                <a:cs typeface="Century Gothic"/>
                <a:sym typeface="Century Gothic"/>
              </a:rPr>
              <a:t>= 110-40=70 ml</a:t>
            </a:r>
            <a:endParaRPr/>
          </a:p>
          <a:p>
            <a:pPr indent="0" lvl="0" marL="0" marR="0" rtl="0" algn="l">
              <a:spcBef>
                <a:spcPts val="0"/>
              </a:spcBef>
              <a:spcAft>
                <a:spcPts val="0"/>
              </a:spcAft>
              <a:buNone/>
            </a:pPr>
            <a:r>
              <a:t/>
            </a:r>
            <a:endParaRPr b="1" sz="1050">
              <a:solidFill>
                <a:srgbClr val="00627E"/>
              </a:solidFill>
              <a:latin typeface="Century Gothic"/>
              <a:ea typeface="Century Gothic"/>
              <a:cs typeface="Century Gothic"/>
              <a:sym typeface="Century Gothic"/>
            </a:endParaRPr>
          </a:p>
          <a:p>
            <a:pPr indent="0" lvl="0" marL="0" marR="0" rtl="0" algn="l">
              <a:spcBef>
                <a:spcPts val="0"/>
              </a:spcBef>
              <a:spcAft>
                <a:spcPts val="0"/>
              </a:spcAft>
              <a:buNone/>
            </a:pPr>
            <a:r>
              <a:rPr b="1" lang="en-US" sz="2400">
                <a:solidFill>
                  <a:schemeClr val="dk1"/>
                </a:solidFill>
                <a:latin typeface="Century Gothic"/>
                <a:ea typeface="Century Gothic"/>
                <a:cs typeface="Century Gothic"/>
                <a:sym typeface="Century Gothic"/>
              </a:rPr>
              <a:t>Cardiac output= SV× HR </a:t>
            </a:r>
            <a:r>
              <a:rPr b="1" lang="en-US" sz="2400">
                <a:solidFill>
                  <a:srgbClr val="00627E"/>
                </a:solidFill>
                <a:latin typeface="Century Gothic"/>
                <a:ea typeface="Century Gothic"/>
                <a:cs typeface="Century Gothic"/>
                <a:sym typeface="Century Gothic"/>
              </a:rPr>
              <a:t>=70X75=5250 mL/min</a:t>
            </a:r>
            <a:endParaRPr/>
          </a:p>
          <a:p>
            <a:pPr indent="0" lvl="0" marL="0" marR="0" rtl="0" algn="l">
              <a:spcBef>
                <a:spcPts val="0"/>
              </a:spcBef>
              <a:spcAft>
                <a:spcPts val="0"/>
              </a:spcAft>
              <a:buNone/>
            </a:pPr>
            <a:r>
              <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400">
                <a:solidFill>
                  <a:schemeClr val="dk1"/>
                </a:solidFill>
                <a:latin typeface="Century Gothic"/>
                <a:ea typeface="Century Gothic"/>
                <a:cs typeface="Century Gothic"/>
                <a:sym typeface="Century Gothic"/>
              </a:rPr>
              <a:t>Ejection fraction= SV/EDVX100 </a:t>
            </a:r>
            <a:r>
              <a:rPr b="1" lang="en-US" sz="2400">
                <a:solidFill>
                  <a:srgbClr val="00627E"/>
                </a:solidFill>
                <a:latin typeface="Century Gothic"/>
                <a:ea typeface="Century Gothic"/>
                <a:cs typeface="Century Gothic"/>
                <a:sym typeface="Century Gothic"/>
              </a:rPr>
              <a:t>= 70 /110X100 = 0.64X100= 64%</a:t>
            </a:r>
            <a:endParaRPr b="1"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400">
                <a:solidFill>
                  <a:schemeClr val="dk1"/>
                </a:solidFill>
                <a:latin typeface="Century Gothic"/>
                <a:ea typeface="Century Gothic"/>
                <a:cs typeface="Century Gothic"/>
                <a:sym typeface="Century Gothic"/>
              </a:rPr>
              <a:t>   </a:t>
            </a:r>
            <a:endParaRPr b="1" sz="2400">
              <a:solidFill>
                <a:schemeClr val="dk1"/>
              </a:solidFill>
              <a:latin typeface="Century Gothic"/>
              <a:ea typeface="Century Gothic"/>
              <a:cs typeface="Century Gothic"/>
              <a:sym typeface="Century Gothic"/>
            </a:endParaRPr>
          </a:p>
        </p:txBody>
      </p:sp>
      <p:sp>
        <p:nvSpPr>
          <p:cNvPr id="604" name="Google Shape;604;p22"/>
          <p:cNvSpPr/>
          <p:nvPr/>
        </p:nvSpPr>
        <p:spPr>
          <a:xfrm>
            <a:off x="939800" y="4372091"/>
            <a:ext cx="10294257" cy="830997"/>
          </a:xfrm>
          <a:prstGeom prst="rect">
            <a:avLst/>
          </a:prstGeom>
          <a:noFill/>
          <a:ln>
            <a:noFill/>
          </a:ln>
        </p:spPr>
        <p:txBody>
          <a:bodyPr anchorCtr="0" anchor="t" bIns="45700" lIns="91425" spcFirstLastPara="1" rIns="91425" wrap="square" tIns="45700">
            <a:spAutoFit/>
          </a:bodyPr>
          <a:lstStyle/>
          <a:p>
            <a:pPr indent="0" lvl="0" marL="1905" marR="0" rtl="0" algn="l">
              <a:spcBef>
                <a:spcPts val="0"/>
              </a:spcBef>
              <a:spcAft>
                <a:spcPts val="0"/>
              </a:spcAft>
              <a:buNone/>
            </a:pPr>
            <a:r>
              <a:rPr lang="en-US" sz="2400">
                <a:solidFill>
                  <a:srgbClr val="FF0000"/>
                </a:solidFill>
                <a:latin typeface="Century Gothic"/>
                <a:ea typeface="Century Gothic"/>
                <a:cs typeface="Century Gothic"/>
                <a:sym typeface="Century Gothic"/>
              </a:rPr>
              <a:t>Normal ejection fraction is about 60 – 65 %.</a:t>
            </a:r>
            <a:endParaRPr/>
          </a:p>
          <a:p>
            <a:pPr indent="0" lvl="0" marL="0" marR="0" rtl="0" algn="l">
              <a:spcBef>
                <a:spcPts val="0"/>
              </a:spcBef>
              <a:spcAft>
                <a:spcPts val="0"/>
              </a:spcAft>
              <a:buNone/>
            </a:pPr>
            <a:r>
              <a:rPr lang="en-US" sz="2400">
                <a:solidFill>
                  <a:srgbClr val="FF0000"/>
                </a:solidFill>
                <a:latin typeface="Century Gothic"/>
                <a:ea typeface="Century Gothic"/>
                <a:cs typeface="Century Gothic"/>
                <a:sym typeface="Century Gothic"/>
              </a:rPr>
              <a:t>Ejection fraction is good index of ventricular function.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3"/>
          <p:cNvSpPr txBox="1"/>
          <p:nvPr>
            <p:ph type="title"/>
          </p:nvPr>
        </p:nvSpPr>
        <p:spPr>
          <a:xfrm>
            <a:off x="299522" y="245918"/>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Pressure Changes in the Atria—a, c, and v Waves-(</a:t>
            </a:r>
            <a:r>
              <a:rPr lang="en-US">
                <a:solidFill>
                  <a:srgbClr val="FFC000"/>
                </a:solidFill>
              </a:rPr>
              <a:t>yellow line</a:t>
            </a:r>
            <a:r>
              <a:rPr lang="en-US"/>
              <a:t>)</a:t>
            </a:r>
            <a:endParaRPr/>
          </a:p>
        </p:txBody>
      </p:sp>
      <p:sp>
        <p:nvSpPr>
          <p:cNvPr id="611" name="Google Shape;611;p23"/>
          <p:cNvSpPr txBox="1"/>
          <p:nvPr>
            <p:ph idx="1" type="body"/>
          </p:nvPr>
        </p:nvSpPr>
        <p:spPr>
          <a:xfrm>
            <a:off x="728862" y="1565528"/>
            <a:ext cx="4965700" cy="4629985"/>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90000"/>
              </a:lnSpc>
              <a:spcBef>
                <a:spcPts val="0"/>
              </a:spcBef>
              <a:spcAft>
                <a:spcPts val="0"/>
              </a:spcAft>
              <a:buClr>
                <a:srgbClr val="FF0000"/>
              </a:buClr>
              <a:buSzPts val="2400"/>
              <a:buNone/>
            </a:pPr>
            <a:r>
              <a:rPr b="1" i="1" lang="en-US" sz="2400">
                <a:solidFill>
                  <a:srgbClr val="FF0000"/>
                </a:solidFill>
              </a:rPr>
              <a:t>a:</a:t>
            </a:r>
            <a:r>
              <a:rPr b="1" lang="en-US" sz="2400">
                <a:solidFill>
                  <a:srgbClr val="FF0000"/>
                </a:solidFill>
              </a:rPr>
              <a:t> </a:t>
            </a:r>
            <a:r>
              <a:rPr b="1" i="1" lang="en-US" sz="2400">
                <a:solidFill>
                  <a:srgbClr val="FF0000"/>
                </a:solidFill>
              </a:rPr>
              <a:t>atrial contraction</a:t>
            </a:r>
            <a:endParaRPr/>
          </a:p>
          <a:p>
            <a:pPr indent="0" lvl="0" marL="0" rtl="0" algn="l">
              <a:lnSpc>
                <a:spcPct val="90000"/>
              </a:lnSpc>
              <a:spcBef>
                <a:spcPts val="1000"/>
              </a:spcBef>
              <a:spcAft>
                <a:spcPts val="0"/>
              </a:spcAft>
              <a:buClr>
                <a:srgbClr val="00B050"/>
              </a:buClr>
              <a:buSzPts val="2400"/>
              <a:buNone/>
            </a:pPr>
            <a:r>
              <a:rPr b="1" i="1" lang="en-US" sz="2400">
                <a:solidFill>
                  <a:srgbClr val="00B050"/>
                </a:solidFill>
              </a:rPr>
              <a:t>c : </a:t>
            </a:r>
            <a:r>
              <a:rPr lang="en-US" sz="2400">
                <a:solidFill>
                  <a:srgbClr val="00B050"/>
                </a:solidFill>
              </a:rPr>
              <a:t>bulging of the A-V valves backwards (due to increase in pressure in ventricles),</a:t>
            </a:r>
            <a:r>
              <a:rPr b="1" i="1" lang="en-US" sz="2400">
                <a:solidFill>
                  <a:srgbClr val="00B050"/>
                </a:solidFill>
              </a:rPr>
              <a:t> at beginning of ventricular contraction</a:t>
            </a:r>
            <a:r>
              <a:rPr lang="en-US" sz="2400">
                <a:solidFill>
                  <a:srgbClr val="00B050"/>
                </a:solidFill>
              </a:rPr>
              <a:t> </a:t>
            </a:r>
            <a:endParaRPr/>
          </a:p>
          <a:p>
            <a:pPr indent="0" lvl="0" marL="0" rtl="0" algn="l">
              <a:lnSpc>
                <a:spcPct val="90000"/>
              </a:lnSpc>
              <a:spcBef>
                <a:spcPts val="1000"/>
              </a:spcBef>
              <a:spcAft>
                <a:spcPts val="0"/>
              </a:spcAft>
              <a:buClr>
                <a:schemeClr val="dk1"/>
              </a:buClr>
              <a:buSzPts val="2400"/>
              <a:buNone/>
            </a:pPr>
            <a:r>
              <a:rPr b="1" lang="en-US" sz="2400">
                <a:solidFill>
                  <a:schemeClr val="dk1"/>
                </a:solidFill>
              </a:rPr>
              <a:t>V: </a:t>
            </a:r>
            <a:r>
              <a:rPr lang="en-US" sz="2400">
                <a:solidFill>
                  <a:schemeClr val="dk1"/>
                </a:solidFill>
              </a:rPr>
              <a:t>Results from flow of blood into atria at end of ventricular contraction.</a:t>
            </a:r>
            <a:endParaRPr sz="2400">
              <a:solidFill>
                <a:schemeClr val="dk1"/>
              </a:solidFill>
            </a:endParaRPr>
          </a:p>
          <a:p>
            <a:pPr indent="0" lvl="0" marL="0" rtl="0" algn="l">
              <a:lnSpc>
                <a:spcPct val="90000"/>
              </a:lnSpc>
              <a:spcBef>
                <a:spcPts val="1000"/>
              </a:spcBef>
              <a:spcAft>
                <a:spcPts val="0"/>
              </a:spcAft>
              <a:buClr>
                <a:schemeClr val="accent3"/>
              </a:buClr>
              <a:buSzPts val="2400"/>
              <a:buNone/>
            </a:pPr>
            <a:r>
              <a:t/>
            </a:r>
            <a:endParaRPr sz="2400"/>
          </a:p>
          <a:p>
            <a:pPr indent="0" lvl="0" marL="0" rtl="0" algn="l">
              <a:lnSpc>
                <a:spcPct val="90000"/>
              </a:lnSpc>
              <a:spcBef>
                <a:spcPts val="1000"/>
              </a:spcBef>
              <a:spcAft>
                <a:spcPts val="0"/>
              </a:spcAft>
              <a:buClr>
                <a:schemeClr val="accent3"/>
              </a:buClr>
              <a:buSzPts val="2400"/>
              <a:buNone/>
            </a:pPr>
            <a:r>
              <a:t/>
            </a:r>
            <a:endParaRPr sz="2400"/>
          </a:p>
          <a:p>
            <a:pPr indent="0" lvl="0" marL="0" rtl="0" algn="l">
              <a:lnSpc>
                <a:spcPct val="90000"/>
              </a:lnSpc>
              <a:spcBef>
                <a:spcPts val="1000"/>
              </a:spcBef>
              <a:spcAft>
                <a:spcPts val="0"/>
              </a:spcAft>
              <a:buClr>
                <a:schemeClr val="accent3"/>
              </a:buClr>
              <a:buSzPts val="2400"/>
              <a:buFont typeface="Arial"/>
              <a:buNone/>
            </a:pPr>
            <a:r>
              <a:t/>
            </a:r>
            <a:endParaRPr i="1" sz="2400"/>
          </a:p>
        </p:txBody>
      </p:sp>
      <p:pic>
        <p:nvPicPr>
          <p:cNvPr descr="Divider slide accent image" id="612" name="Google Shape;612;p23"/>
          <p:cNvPicPr preferRelativeResize="0"/>
          <p:nvPr>
            <p:ph idx="2" type="pic"/>
          </p:nvPr>
        </p:nvPicPr>
        <p:blipFill rotWithShape="1">
          <a:blip r:embed="rId3">
            <a:alphaModFix/>
          </a:blip>
          <a:srcRect b="0" l="0" r="0" t="0"/>
          <a:stretch/>
        </p:blipFill>
        <p:spPr>
          <a:xfrm>
            <a:off x="123992" y="5816600"/>
            <a:ext cx="11944014" cy="918051"/>
          </a:xfrm>
          <a:prstGeom prst="rect">
            <a:avLst/>
          </a:prstGeom>
          <a:solidFill>
            <a:srgbClr val="F2F2F2"/>
          </a:solidFill>
          <a:ln>
            <a:noFill/>
          </a:ln>
        </p:spPr>
      </p:pic>
      <p:sp>
        <p:nvSpPr>
          <p:cNvPr id="613" name="Google Shape;613;p23"/>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4" name="Google Shape;614;p23"/>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grpSp>
        <p:nvGrpSpPr>
          <p:cNvPr id="615" name="Google Shape;615;p23"/>
          <p:cNvGrpSpPr/>
          <p:nvPr/>
        </p:nvGrpSpPr>
        <p:grpSpPr>
          <a:xfrm>
            <a:off x="5840444" y="1293812"/>
            <a:ext cx="6081680" cy="4598988"/>
            <a:chOff x="5840444" y="1293812"/>
            <a:chExt cx="6081680" cy="4598988"/>
          </a:xfrm>
        </p:grpSpPr>
        <p:pic>
          <p:nvPicPr>
            <p:cNvPr descr="ÙØªÙØ¬Ø© Ø¨Ø­Ø« Ø§ÙØµÙØ± Ø¹Ù âªPressure Changes in  Atriaâa, c, and v Wavesâ¬â" id="616" name="Google Shape;616;p23"/>
            <p:cNvPicPr preferRelativeResize="0"/>
            <p:nvPr/>
          </p:nvPicPr>
          <p:blipFill rotWithShape="1">
            <a:blip r:embed="rId4">
              <a:alphaModFix/>
            </a:blip>
            <a:srcRect b="0" l="0" r="0" t="0"/>
            <a:stretch/>
          </p:blipFill>
          <p:spPr>
            <a:xfrm>
              <a:off x="5840444" y="1293812"/>
              <a:ext cx="6081680" cy="459898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617" name="Google Shape;617;p23"/>
            <p:cNvSpPr txBox="1"/>
            <p:nvPr/>
          </p:nvSpPr>
          <p:spPr>
            <a:xfrm>
              <a:off x="7277100" y="3835400"/>
              <a:ext cx="2921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entury Gothic"/>
                  <a:ea typeface="Century Gothic"/>
                  <a:cs typeface="Century Gothic"/>
                  <a:sym typeface="Century Gothic"/>
                </a:rPr>
                <a:t>a</a:t>
              </a:r>
              <a:endParaRPr b="1" sz="1800">
                <a:solidFill>
                  <a:srgbClr val="FF0000"/>
                </a:solidFill>
                <a:latin typeface="Century Gothic"/>
                <a:ea typeface="Century Gothic"/>
                <a:cs typeface="Century Gothic"/>
                <a:sym typeface="Century Gothic"/>
              </a:endParaRPr>
            </a:p>
          </p:txBody>
        </p:sp>
        <p:sp>
          <p:nvSpPr>
            <p:cNvPr id="618" name="Google Shape;618;p23"/>
            <p:cNvSpPr txBox="1"/>
            <p:nvPr/>
          </p:nvSpPr>
          <p:spPr>
            <a:xfrm>
              <a:off x="7924800" y="3810000"/>
              <a:ext cx="2921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50"/>
                  </a:solidFill>
                  <a:latin typeface="Century Gothic"/>
                  <a:ea typeface="Century Gothic"/>
                  <a:cs typeface="Century Gothic"/>
                  <a:sym typeface="Century Gothic"/>
                </a:rPr>
                <a:t>c</a:t>
              </a:r>
              <a:endParaRPr b="1" sz="1800">
                <a:solidFill>
                  <a:srgbClr val="00B050"/>
                </a:solidFill>
                <a:latin typeface="Century Gothic"/>
                <a:ea typeface="Century Gothic"/>
                <a:cs typeface="Century Gothic"/>
                <a:sym typeface="Century Gothic"/>
              </a:endParaRPr>
            </a:p>
          </p:txBody>
        </p:sp>
        <p:sp>
          <p:nvSpPr>
            <p:cNvPr id="619" name="Google Shape;619;p23"/>
            <p:cNvSpPr txBox="1"/>
            <p:nvPr/>
          </p:nvSpPr>
          <p:spPr>
            <a:xfrm>
              <a:off x="9321800" y="3822700"/>
              <a:ext cx="2921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V</a:t>
              </a:r>
              <a:endParaRPr b="1" sz="1800">
                <a:solidFill>
                  <a:schemeClr val="dk1"/>
                </a:solidFill>
                <a:latin typeface="Century Gothic"/>
                <a:ea typeface="Century Gothic"/>
                <a:cs typeface="Century Gothic"/>
                <a:sym typeface="Century Gothic"/>
              </a:endParaRPr>
            </a:p>
          </p:txBody>
        </p:sp>
      </p:grpSp>
      <p:sp>
        <p:nvSpPr>
          <p:cNvPr id="620" name="Google Shape;620;p23"/>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4"/>
          <p:cNvSpPr txBox="1"/>
          <p:nvPr>
            <p:ph type="title"/>
          </p:nvPr>
        </p:nvSpPr>
        <p:spPr>
          <a:xfrm>
            <a:off x="220319" y="85706"/>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Aortic Pressure Curve</a:t>
            </a:r>
            <a:endParaRPr/>
          </a:p>
        </p:txBody>
      </p:sp>
      <p:sp>
        <p:nvSpPr>
          <p:cNvPr id="627" name="Google Shape;627;p24"/>
          <p:cNvSpPr txBox="1"/>
          <p:nvPr>
            <p:ph idx="1" type="body"/>
          </p:nvPr>
        </p:nvSpPr>
        <p:spPr>
          <a:xfrm>
            <a:off x="8230605" y="3686982"/>
            <a:ext cx="3309791" cy="1624034"/>
          </a:xfrm>
          <a:prstGeom prst="rect">
            <a:avLst/>
          </a:prstGeom>
          <a:noFill/>
          <a:ln>
            <a:noFill/>
          </a:ln>
        </p:spPr>
        <p:txBody>
          <a:bodyPr anchorCtr="0" anchor="t" bIns="0" lIns="91425" spcFirstLastPara="1" rIns="91425" wrap="square" tIns="0">
            <a:spAutoFit/>
          </a:bodyPr>
          <a:lstStyle/>
          <a:p>
            <a:pPr indent="-342900" lvl="0" marL="457200" rtl="0" algn="l">
              <a:lnSpc>
                <a:spcPct val="90000"/>
              </a:lnSpc>
              <a:spcBef>
                <a:spcPts val="0"/>
              </a:spcBef>
              <a:spcAft>
                <a:spcPts val="0"/>
              </a:spcAft>
              <a:buClr>
                <a:schemeClr val="accent3"/>
              </a:buClr>
              <a:buSzPts val="1800"/>
              <a:buFont typeface="Arial"/>
              <a:buNone/>
            </a:pPr>
            <a:r>
              <a:t/>
            </a:r>
            <a:endParaRPr b="1" sz="1800">
              <a:solidFill>
                <a:srgbClr val="1DA9BF"/>
              </a:solidFill>
            </a:endParaRPr>
          </a:p>
          <a:p>
            <a:pPr indent="0" lvl="0" marL="0" rtl="0" algn="l">
              <a:lnSpc>
                <a:spcPct val="90000"/>
              </a:lnSpc>
              <a:spcBef>
                <a:spcPts val="1000"/>
              </a:spcBef>
              <a:spcAft>
                <a:spcPts val="0"/>
              </a:spcAft>
              <a:buClr>
                <a:srgbClr val="1DA9BF"/>
              </a:buClr>
              <a:buSzPts val="1800"/>
              <a:buNone/>
            </a:pPr>
            <a:r>
              <a:rPr b="1" lang="en-US" sz="1800">
                <a:solidFill>
                  <a:srgbClr val="1DA9BF"/>
                </a:solidFill>
              </a:rPr>
              <a:t>After Aortic valve has closed, pressure in the aorta decreases slowly throughout diastole to 80 mm Hg (diastolic pressure).</a:t>
            </a:r>
            <a:endParaRPr b="1" sz="1800">
              <a:solidFill>
                <a:srgbClr val="1DA9BF"/>
              </a:solidFill>
            </a:endParaRPr>
          </a:p>
        </p:txBody>
      </p:sp>
      <p:pic>
        <p:nvPicPr>
          <p:cNvPr descr="Divider slide accent image" id="628" name="Google Shape;628;p24"/>
          <p:cNvPicPr preferRelativeResize="0"/>
          <p:nvPr>
            <p:ph idx="2" type="pic"/>
          </p:nvPr>
        </p:nvPicPr>
        <p:blipFill rotWithShape="1">
          <a:blip r:embed="rId3">
            <a:alphaModFix/>
          </a:blip>
          <a:srcRect b="0" l="0" r="0" t="0"/>
          <a:stretch/>
        </p:blipFill>
        <p:spPr>
          <a:xfrm>
            <a:off x="123992" y="5854700"/>
            <a:ext cx="11944014" cy="879951"/>
          </a:xfrm>
          <a:prstGeom prst="rect">
            <a:avLst/>
          </a:prstGeom>
          <a:solidFill>
            <a:srgbClr val="F2F2F2"/>
          </a:solidFill>
          <a:ln>
            <a:noFill/>
          </a:ln>
        </p:spPr>
      </p:pic>
      <p:sp>
        <p:nvSpPr>
          <p:cNvPr id="629" name="Google Shape;629;p24"/>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0" name="Google Shape;630;p24"/>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631" name="Google Shape;631;p24"/>
          <p:cNvSpPr txBox="1"/>
          <p:nvPr/>
        </p:nvSpPr>
        <p:spPr>
          <a:xfrm>
            <a:off x="3513433" y="627423"/>
            <a:ext cx="327102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DA9BF"/>
                </a:solidFill>
                <a:latin typeface="Century Gothic"/>
                <a:ea typeface="Century Gothic"/>
                <a:cs typeface="Century Gothic"/>
                <a:sym typeface="Century Gothic"/>
              </a:rPr>
              <a:t>The entry of blood into the arteries causes the walls of these arteries to stretch and the pressure to increase to about 120 mm Hg</a:t>
            </a:r>
            <a:endParaRPr b="1" sz="1800">
              <a:solidFill>
                <a:srgbClr val="1DA9BF"/>
              </a:solidFill>
              <a:latin typeface="Century Gothic"/>
              <a:ea typeface="Century Gothic"/>
              <a:cs typeface="Century Gothic"/>
              <a:sym typeface="Century Gothic"/>
            </a:endParaRPr>
          </a:p>
        </p:txBody>
      </p:sp>
      <p:sp>
        <p:nvSpPr>
          <p:cNvPr id="632" name="Google Shape;632;p24"/>
          <p:cNvSpPr txBox="1"/>
          <p:nvPr/>
        </p:nvSpPr>
        <p:spPr>
          <a:xfrm>
            <a:off x="8335128" y="585719"/>
            <a:ext cx="367309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1DA9BF"/>
                </a:solidFill>
                <a:latin typeface="Century Gothic"/>
                <a:ea typeface="Century Gothic"/>
                <a:cs typeface="Century Gothic"/>
                <a:sym typeface="Century Gothic"/>
              </a:rPr>
              <a:t>Incisura (dicrotic notch)</a:t>
            </a:r>
            <a:r>
              <a:rPr b="1" lang="en-US" sz="1800">
                <a:solidFill>
                  <a:srgbClr val="1DA9BF"/>
                </a:solidFill>
                <a:latin typeface="Century Gothic"/>
                <a:ea typeface="Century Gothic"/>
                <a:cs typeface="Century Gothic"/>
                <a:sym typeface="Century Gothic"/>
              </a:rPr>
              <a:t> </a:t>
            </a:r>
            <a:endParaRPr b="1" sz="1800">
              <a:solidFill>
                <a:srgbClr val="1DA9BF"/>
              </a:solidFill>
              <a:latin typeface="Century Gothic"/>
              <a:ea typeface="Century Gothic"/>
              <a:cs typeface="Century Gothic"/>
              <a:sym typeface="Century Gothic"/>
            </a:endParaRPr>
          </a:p>
          <a:p>
            <a:pPr indent="0" lvl="0" marL="0" marR="0" rtl="0" algn="l">
              <a:spcBef>
                <a:spcPts val="0"/>
              </a:spcBef>
              <a:spcAft>
                <a:spcPts val="0"/>
              </a:spcAft>
              <a:buNone/>
            </a:pPr>
            <a:r>
              <a:rPr b="1" lang="en-US" sz="1800">
                <a:solidFill>
                  <a:srgbClr val="1DA9BF"/>
                </a:solidFill>
                <a:latin typeface="Century Gothic"/>
                <a:ea typeface="Century Gothic"/>
                <a:cs typeface="Century Gothic"/>
                <a:sym typeface="Century Gothic"/>
              </a:rPr>
              <a:t>caused by backward flow of blood immediately before closure of valve.</a:t>
            </a:r>
            <a:endParaRPr b="1" sz="1800">
              <a:solidFill>
                <a:srgbClr val="1DA9BF"/>
              </a:solidFill>
              <a:latin typeface="Century Gothic"/>
              <a:ea typeface="Century Gothic"/>
              <a:cs typeface="Century Gothic"/>
              <a:sym typeface="Century Gothic"/>
            </a:endParaRPr>
          </a:p>
        </p:txBody>
      </p:sp>
      <p:pic>
        <p:nvPicPr>
          <p:cNvPr descr="ÙØªÙØ¬Ø© Ø¨Ø­Ø« Ø§ÙØµÙØ± Ø¹Ù âªPressure Changes in  Atriaâa, c, and v Wavesâ¬â" id="633" name="Google Shape;633;p24"/>
          <p:cNvPicPr preferRelativeResize="0"/>
          <p:nvPr/>
        </p:nvPicPr>
        <p:blipFill rotWithShape="1">
          <a:blip r:embed="rId4">
            <a:alphaModFix/>
          </a:blip>
          <a:srcRect b="0" l="0" r="0" t="0"/>
          <a:stretch/>
        </p:blipFill>
        <p:spPr>
          <a:xfrm>
            <a:off x="3500656" y="2354818"/>
            <a:ext cx="4554133" cy="344385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634" name="Google Shape;634;p24"/>
          <p:cNvCxnSpPr/>
          <p:nvPr/>
        </p:nvCxnSpPr>
        <p:spPr>
          <a:xfrm flipH="1">
            <a:off x="5688106" y="1963271"/>
            <a:ext cx="80682" cy="551329"/>
          </a:xfrm>
          <a:prstGeom prst="straightConnector1">
            <a:avLst/>
          </a:prstGeom>
          <a:noFill/>
          <a:ln cap="flat" cmpd="sng" w="19050">
            <a:solidFill>
              <a:schemeClr val="accent2"/>
            </a:solidFill>
            <a:prstDash val="solid"/>
            <a:miter lim="800000"/>
            <a:headEnd len="sm" w="sm" type="none"/>
            <a:tailEnd len="med" w="med" type="stealth"/>
          </a:ln>
        </p:spPr>
      </p:cxnSp>
      <p:cxnSp>
        <p:nvCxnSpPr>
          <p:cNvPr id="635" name="Google Shape;635;p24"/>
          <p:cNvCxnSpPr/>
          <p:nvPr/>
        </p:nvCxnSpPr>
        <p:spPr>
          <a:xfrm flipH="1">
            <a:off x="6051177" y="2018927"/>
            <a:ext cx="2003612" cy="833717"/>
          </a:xfrm>
          <a:prstGeom prst="straightConnector1">
            <a:avLst/>
          </a:prstGeom>
          <a:noFill/>
          <a:ln cap="flat" cmpd="sng" w="19050">
            <a:solidFill>
              <a:schemeClr val="accent2"/>
            </a:solidFill>
            <a:prstDash val="solid"/>
            <a:miter lim="800000"/>
            <a:headEnd len="sm" w="sm" type="none"/>
            <a:tailEnd len="med" w="med" type="stealth"/>
          </a:ln>
        </p:spPr>
      </p:cxnSp>
      <p:cxnSp>
        <p:nvCxnSpPr>
          <p:cNvPr id="636" name="Google Shape;636;p24"/>
          <p:cNvCxnSpPr/>
          <p:nvPr/>
        </p:nvCxnSpPr>
        <p:spPr>
          <a:xfrm rot="10800000">
            <a:off x="7723095" y="3366247"/>
            <a:ext cx="1394012" cy="627529"/>
          </a:xfrm>
          <a:prstGeom prst="straightConnector1">
            <a:avLst/>
          </a:prstGeom>
          <a:noFill/>
          <a:ln cap="flat" cmpd="sng" w="19050">
            <a:solidFill>
              <a:schemeClr val="accent2"/>
            </a:solidFill>
            <a:prstDash val="solid"/>
            <a:miter lim="800000"/>
            <a:headEnd len="sm" w="sm" type="none"/>
            <a:tailEnd len="med" w="med" type="stealth"/>
          </a:ln>
        </p:spPr>
      </p:cxnSp>
      <p:sp>
        <p:nvSpPr>
          <p:cNvPr id="637" name="Google Shape;637;p24"/>
          <p:cNvSpPr/>
          <p:nvPr/>
        </p:nvSpPr>
        <p:spPr>
          <a:xfrm>
            <a:off x="4723580" y="6618162"/>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5"/>
          <p:cNvSpPr txBox="1"/>
          <p:nvPr>
            <p:ph type="title"/>
          </p:nvPr>
        </p:nvSpPr>
        <p:spPr>
          <a:xfrm>
            <a:off x="496562" y="328732"/>
            <a:ext cx="541442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23F4E"/>
              </a:buClr>
              <a:buSzPts val="2400"/>
              <a:buFont typeface="Century Gothic"/>
              <a:buNone/>
            </a:pPr>
            <a:r>
              <a:rPr lang="en-US" sz="2400">
                <a:solidFill>
                  <a:srgbClr val="023F4E"/>
                </a:solidFill>
              </a:rPr>
              <a:t>Volume-Pressure Diagram” During the Cardiac Cycle; Cardiac Work Output  </a:t>
            </a:r>
            <a:endParaRPr sz="2400">
              <a:solidFill>
                <a:srgbClr val="023F4E"/>
              </a:solidFill>
            </a:endParaRPr>
          </a:p>
        </p:txBody>
      </p:sp>
      <p:sp>
        <p:nvSpPr>
          <p:cNvPr id="644" name="Google Shape;644;p25"/>
          <p:cNvSpPr txBox="1"/>
          <p:nvPr>
            <p:ph idx="1" type="body"/>
          </p:nvPr>
        </p:nvSpPr>
        <p:spPr>
          <a:xfrm>
            <a:off x="575291" y="1839686"/>
            <a:ext cx="5009080" cy="3290393"/>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90000"/>
              </a:lnSpc>
              <a:spcBef>
                <a:spcPts val="0"/>
              </a:spcBef>
              <a:spcAft>
                <a:spcPts val="0"/>
              </a:spcAft>
              <a:buClr>
                <a:srgbClr val="FF0000"/>
              </a:buClr>
              <a:buSzPts val="2400"/>
              <a:buNone/>
            </a:pPr>
            <a:r>
              <a:rPr lang="en-US" sz="2400">
                <a:solidFill>
                  <a:srgbClr val="FF0000"/>
                </a:solidFill>
              </a:rPr>
              <a:t>It is divided into four phases.</a:t>
            </a:r>
            <a:endParaRPr/>
          </a:p>
          <a:p>
            <a:pPr indent="-514350" lvl="0" marL="514350" rtl="0" algn="l">
              <a:lnSpc>
                <a:spcPct val="90000"/>
              </a:lnSpc>
              <a:spcBef>
                <a:spcPts val="1000"/>
              </a:spcBef>
              <a:spcAft>
                <a:spcPts val="0"/>
              </a:spcAft>
              <a:buClr>
                <a:schemeClr val="accent3"/>
              </a:buClr>
              <a:buSzPts val="2400"/>
              <a:buFont typeface="Century Gothic"/>
              <a:buAutoNum type="arabicPeriod"/>
            </a:pPr>
            <a:r>
              <a:rPr lang="en-US" sz="2400"/>
              <a:t>Phase I: </a:t>
            </a:r>
            <a:r>
              <a:rPr i="1" lang="en-US" sz="2400">
                <a:solidFill>
                  <a:srgbClr val="00767C"/>
                </a:solidFill>
              </a:rPr>
              <a:t>Period of filling</a:t>
            </a:r>
            <a:r>
              <a:rPr i="1" lang="en-US" sz="2400"/>
              <a:t>.</a:t>
            </a:r>
            <a:endParaRPr/>
          </a:p>
          <a:p>
            <a:pPr indent="-514350" lvl="0" marL="514350" rtl="0" algn="l">
              <a:lnSpc>
                <a:spcPct val="90000"/>
              </a:lnSpc>
              <a:spcBef>
                <a:spcPts val="1000"/>
              </a:spcBef>
              <a:spcAft>
                <a:spcPts val="0"/>
              </a:spcAft>
              <a:buClr>
                <a:schemeClr val="accent3"/>
              </a:buClr>
              <a:buSzPts val="2400"/>
              <a:buFont typeface="Century Gothic"/>
              <a:buAutoNum type="arabicPeriod"/>
            </a:pPr>
            <a:r>
              <a:rPr lang="en-US" sz="2400"/>
              <a:t>Phase II: </a:t>
            </a:r>
            <a:r>
              <a:rPr i="1" lang="en-US" sz="2400">
                <a:solidFill>
                  <a:srgbClr val="00767C"/>
                </a:solidFill>
              </a:rPr>
              <a:t>Period of isovolumic contraction.</a:t>
            </a:r>
            <a:r>
              <a:rPr lang="en-US" sz="2400">
                <a:solidFill>
                  <a:srgbClr val="00767C"/>
                </a:solidFill>
              </a:rPr>
              <a:t> </a:t>
            </a:r>
            <a:endParaRPr sz="2400">
              <a:solidFill>
                <a:srgbClr val="00767C"/>
              </a:solidFill>
            </a:endParaRPr>
          </a:p>
          <a:p>
            <a:pPr indent="-514350" lvl="0" marL="514350" rtl="0" algn="l">
              <a:lnSpc>
                <a:spcPct val="90000"/>
              </a:lnSpc>
              <a:spcBef>
                <a:spcPts val="1000"/>
              </a:spcBef>
              <a:spcAft>
                <a:spcPts val="0"/>
              </a:spcAft>
              <a:buClr>
                <a:schemeClr val="accent3"/>
              </a:buClr>
              <a:buSzPts val="2400"/>
              <a:buFont typeface="Century Gothic"/>
              <a:buAutoNum type="arabicPeriod"/>
            </a:pPr>
            <a:r>
              <a:rPr lang="en-US" sz="2400"/>
              <a:t>Phase III: </a:t>
            </a:r>
            <a:r>
              <a:rPr i="1" lang="en-US" sz="2400">
                <a:solidFill>
                  <a:srgbClr val="00767C"/>
                </a:solidFill>
              </a:rPr>
              <a:t>Period of ejection.</a:t>
            </a:r>
            <a:r>
              <a:rPr lang="en-US" sz="2400">
                <a:solidFill>
                  <a:srgbClr val="00767C"/>
                </a:solidFill>
              </a:rPr>
              <a:t> </a:t>
            </a:r>
            <a:endParaRPr sz="2400">
              <a:solidFill>
                <a:srgbClr val="00767C"/>
              </a:solidFill>
            </a:endParaRPr>
          </a:p>
          <a:p>
            <a:pPr indent="-514350" lvl="0" marL="514350" rtl="0" algn="l">
              <a:lnSpc>
                <a:spcPct val="90000"/>
              </a:lnSpc>
              <a:spcBef>
                <a:spcPts val="1000"/>
              </a:spcBef>
              <a:spcAft>
                <a:spcPts val="0"/>
              </a:spcAft>
              <a:buClr>
                <a:schemeClr val="accent3"/>
              </a:buClr>
              <a:buSzPts val="2400"/>
              <a:buFont typeface="Century Gothic"/>
              <a:buAutoNum type="arabicPeriod"/>
            </a:pPr>
            <a:r>
              <a:rPr lang="en-US" sz="2400"/>
              <a:t>Phase IV: </a:t>
            </a:r>
            <a:r>
              <a:rPr i="1" lang="en-US" sz="2400">
                <a:solidFill>
                  <a:srgbClr val="00767C"/>
                </a:solidFill>
              </a:rPr>
              <a:t>Period of isovolumic relaxation.</a:t>
            </a:r>
            <a:endParaRPr sz="2400">
              <a:solidFill>
                <a:srgbClr val="00767C"/>
              </a:solidFill>
            </a:endParaRPr>
          </a:p>
        </p:txBody>
      </p:sp>
      <p:pic>
        <p:nvPicPr>
          <p:cNvPr descr="Divider slide accent image" id="645" name="Google Shape;645;p25"/>
          <p:cNvPicPr preferRelativeResize="0"/>
          <p:nvPr>
            <p:ph idx="2" type="pic"/>
          </p:nvPr>
        </p:nvPicPr>
        <p:blipFill rotWithShape="1">
          <a:blip r:embed="rId3">
            <a:alphaModFix/>
          </a:blip>
          <a:srcRect b="0" l="0" r="0" t="0"/>
          <a:stretch/>
        </p:blipFill>
        <p:spPr>
          <a:xfrm>
            <a:off x="123992" y="5912069"/>
            <a:ext cx="11944014" cy="822582"/>
          </a:xfrm>
          <a:prstGeom prst="rect">
            <a:avLst/>
          </a:prstGeom>
          <a:solidFill>
            <a:srgbClr val="F2F2F2"/>
          </a:solidFill>
          <a:ln>
            <a:noFill/>
          </a:ln>
        </p:spPr>
      </p:pic>
      <p:sp>
        <p:nvSpPr>
          <p:cNvPr id="646" name="Google Shape;646;p25"/>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47" name="Google Shape;647;p25"/>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grpSp>
        <p:nvGrpSpPr>
          <p:cNvPr id="648" name="Google Shape;648;p25"/>
          <p:cNvGrpSpPr/>
          <p:nvPr/>
        </p:nvGrpSpPr>
        <p:grpSpPr>
          <a:xfrm>
            <a:off x="6212603" y="366372"/>
            <a:ext cx="6083061" cy="6254904"/>
            <a:chOff x="6212603" y="366372"/>
            <a:chExt cx="6083061" cy="6254904"/>
          </a:xfrm>
        </p:grpSpPr>
        <p:pic>
          <p:nvPicPr>
            <p:cNvPr id="649" name="Google Shape;649;p25"/>
            <p:cNvPicPr preferRelativeResize="0"/>
            <p:nvPr/>
          </p:nvPicPr>
          <p:blipFill rotWithShape="1">
            <a:blip r:embed="rId4">
              <a:alphaModFix/>
            </a:blip>
            <a:srcRect b="20344" l="23793" r="26163" t="9655"/>
            <a:stretch/>
          </p:blipFill>
          <p:spPr>
            <a:xfrm>
              <a:off x="6212603" y="366372"/>
              <a:ext cx="5962185" cy="625490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650" name="Google Shape;650;p25"/>
            <p:cNvSpPr txBox="1"/>
            <p:nvPr/>
          </p:nvSpPr>
          <p:spPr>
            <a:xfrm>
              <a:off x="8706676" y="4976191"/>
              <a:ext cx="86139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Phase I</a:t>
              </a:r>
              <a:endParaRPr sz="1400">
                <a:solidFill>
                  <a:schemeClr val="dk1"/>
                </a:solidFill>
                <a:latin typeface="Century Gothic"/>
                <a:ea typeface="Century Gothic"/>
                <a:cs typeface="Century Gothic"/>
                <a:sym typeface="Century Gothic"/>
              </a:endParaRPr>
            </a:p>
          </p:txBody>
        </p:sp>
        <p:sp>
          <p:nvSpPr>
            <p:cNvPr id="651" name="Google Shape;651;p25"/>
            <p:cNvSpPr txBox="1"/>
            <p:nvPr/>
          </p:nvSpPr>
          <p:spPr>
            <a:xfrm>
              <a:off x="11096264" y="3314918"/>
              <a:ext cx="11994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Phase II</a:t>
              </a:r>
              <a:endParaRPr/>
            </a:p>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All valves closed</a:t>
              </a:r>
              <a:endParaRPr sz="1400">
                <a:solidFill>
                  <a:schemeClr val="dk1"/>
                </a:solidFill>
                <a:latin typeface="Century Gothic"/>
                <a:ea typeface="Century Gothic"/>
                <a:cs typeface="Century Gothic"/>
                <a:sym typeface="Century Gothic"/>
              </a:endParaRPr>
            </a:p>
          </p:txBody>
        </p:sp>
        <p:sp>
          <p:nvSpPr>
            <p:cNvPr id="652" name="Google Shape;652;p25"/>
            <p:cNvSpPr txBox="1"/>
            <p:nvPr/>
          </p:nvSpPr>
          <p:spPr>
            <a:xfrm>
              <a:off x="8883151" y="459075"/>
              <a:ext cx="119932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Phase III</a:t>
              </a:r>
              <a:endParaRPr sz="1400">
                <a:solidFill>
                  <a:schemeClr val="dk1"/>
                </a:solidFill>
                <a:latin typeface="Century Gothic"/>
                <a:ea typeface="Century Gothic"/>
                <a:cs typeface="Century Gothic"/>
                <a:sym typeface="Century Gothic"/>
              </a:endParaRPr>
            </a:p>
          </p:txBody>
        </p:sp>
        <p:sp>
          <p:nvSpPr>
            <p:cNvPr id="653" name="Google Shape;653;p25"/>
            <p:cNvSpPr txBox="1"/>
            <p:nvPr/>
          </p:nvSpPr>
          <p:spPr>
            <a:xfrm>
              <a:off x="7014595" y="2546293"/>
              <a:ext cx="11994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Phase IV</a:t>
              </a:r>
              <a:endParaRPr/>
            </a:p>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All valves closed</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0" st="0"/>
                                            </p:txEl>
                                          </p:spTgt>
                                        </p:tgtEl>
                                        <p:attrNameLst>
                                          <p:attrName>style.visibility</p:attrName>
                                        </p:attrNameLst>
                                      </p:cBhvr>
                                      <p:to>
                                        <p:strVal val="visible"/>
                                      </p:to>
                                    </p:set>
                                    <p:animEffect filter="fade" transition="in">
                                      <p:cBhvr>
                                        <p:cTn dur="500"/>
                                        <p:tgtEl>
                                          <p:spTgt spid="6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1" st="1"/>
                                            </p:txEl>
                                          </p:spTgt>
                                        </p:tgtEl>
                                        <p:attrNameLst>
                                          <p:attrName>style.visibility</p:attrName>
                                        </p:attrNameLst>
                                      </p:cBhvr>
                                      <p:to>
                                        <p:strVal val="visible"/>
                                      </p:to>
                                    </p:set>
                                    <p:animEffect filter="fade" transition="in">
                                      <p:cBhvr>
                                        <p:cTn dur="500"/>
                                        <p:tgtEl>
                                          <p:spTgt spid="6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2" st="2"/>
                                            </p:txEl>
                                          </p:spTgt>
                                        </p:tgtEl>
                                        <p:attrNameLst>
                                          <p:attrName>style.visibility</p:attrName>
                                        </p:attrNameLst>
                                      </p:cBhvr>
                                      <p:to>
                                        <p:strVal val="visible"/>
                                      </p:to>
                                    </p:set>
                                    <p:animEffect filter="fade" transition="in">
                                      <p:cBhvr>
                                        <p:cTn dur="500"/>
                                        <p:tgtEl>
                                          <p:spTgt spid="6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3" st="3"/>
                                            </p:txEl>
                                          </p:spTgt>
                                        </p:tgtEl>
                                        <p:attrNameLst>
                                          <p:attrName>style.visibility</p:attrName>
                                        </p:attrNameLst>
                                      </p:cBhvr>
                                      <p:to>
                                        <p:strVal val="visible"/>
                                      </p:to>
                                    </p:set>
                                    <p:animEffect filter="fade" transition="in">
                                      <p:cBhvr>
                                        <p:cTn dur="500"/>
                                        <p:tgtEl>
                                          <p:spTgt spid="6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4" st="4"/>
                                            </p:txEl>
                                          </p:spTgt>
                                        </p:tgtEl>
                                        <p:attrNameLst>
                                          <p:attrName>style.visibility</p:attrName>
                                        </p:attrNameLst>
                                      </p:cBhvr>
                                      <p:to>
                                        <p:strVal val="visible"/>
                                      </p:to>
                                    </p:set>
                                    <p:animEffect filter="fade" transition="in">
                                      <p:cBhvr>
                                        <p:cTn dur="500"/>
                                        <p:tgtEl>
                                          <p:spTgt spid="64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6"/>
          <p:cNvSpPr txBox="1"/>
          <p:nvPr>
            <p:ph type="title"/>
          </p:nvPr>
        </p:nvSpPr>
        <p:spPr>
          <a:xfrm>
            <a:off x="950686" y="355600"/>
            <a:ext cx="108730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Concepts of Preload and After load of ventricle</a:t>
            </a:r>
            <a:endParaRPr/>
          </a:p>
        </p:txBody>
      </p:sp>
      <p:sp>
        <p:nvSpPr>
          <p:cNvPr id="660" name="Google Shape;660;p26"/>
          <p:cNvSpPr txBox="1"/>
          <p:nvPr>
            <p:ph idx="1" type="body"/>
          </p:nvPr>
        </p:nvSpPr>
        <p:spPr>
          <a:xfrm>
            <a:off x="1058412" y="1552052"/>
            <a:ext cx="6004998" cy="6198620"/>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90000"/>
              </a:lnSpc>
              <a:spcBef>
                <a:spcPts val="0"/>
              </a:spcBef>
              <a:spcAft>
                <a:spcPts val="0"/>
              </a:spcAft>
              <a:buClr>
                <a:srgbClr val="FF0000"/>
              </a:buClr>
              <a:buSzPts val="2800"/>
              <a:buNone/>
            </a:pPr>
            <a:r>
              <a:rPr b="1" i="1" lang="en-US">
                <a:solidFill>
                  <a:srgbClr val="FF0000"/>
                </a:solidFill>
              </a:rPr>
              <a:t>Preload</a:t>
            </a:r>
            <a:r>
              <a:rPr i="1" lang="en-US"/>
              <a:t>: </a:t>
            </a:r>
            <a:r>
              <a:rPr lang="en-US"/>
              <a:t>the end-diastolic pressure when the ventricle has become filled.</a:t>
            </a:r>
            <a:r>
              <a:rPr b="1" lang="en-US"/>
              <a:t> </a:t>
            </a:r>
            <a:endParaRPr/>
          </a:p>
          <a:p>
            <a:pPr indent="0" lvl="0" marL="0" rtl="0" algn="l">
              <a:lnSpc>
                <a:spcPct val="90000"/>
              </a:lnSpc>
              <a:spcBef>
                <a:spcPts val="1000"/>
              </a:spcBef>
              <a:spcAft>
                <a:spcPts val="0"/>
              </a:spcAft>
              <a:buClr>
                <a:srgbClr val="FF0000"/>
              </a:buClr>
              <a:buSzPts val="2800"/>
              <a:buNone/>
            </a:pPr>
            <a:r>
              <a:rPr b="1" i="1" lang="en-US">
                <a:solidFill>
                  <a:srgbClr val="FF0000"/>
                </a:solidFill>
              </a:rPr>
              <a:t>Afterload</a:t>
            </a:r>
            <a:r>
              <a:rPr i="1" lang="en-US">
                <a:solidFill>
                  <a:srgbClr val="FF0000"/>
                </a:solidFill>
              </a:rPr>
              <a:t>:</a:t>
            </a:r>
            <a:r>
              <a:rPr lang="en-US"/>
              <a:t> the pressure in the aorta leading from the ventricle. </a:t>
            </a:r>
            <a:endParaRPr/>
          </a:p>
          <a:p>
            <a:pPr indent="0" lvl="0" marL="0" rtl="0" algn="l">
              <a:lnSpc>
                <a:spcPct val="90000"/>
              </a:lnSpc>
              <a:spcBef>
                <a:spcPts val="1000"/>
              </a:spcBef>
              <a:spcAft>
                <a:spcPts val="0"/>
              </a:spcAft>
              <a:buClr>
                <a:srgbClr val="FF0000"/>
              </a:buClr>
              <a:buSzPts val="2800"/>
              <a:buNone/>
            </a:pPr>
            <a:r>
              <a:rPr i="1" lang="en-US">
                <a:solidFill>
                  <a:srgbClr val="FF0000"/>
                </a:solidFill>
              </a:rPr>
              <a:t>In many abnormal functional states of the heart or circulation, the preload and afterload, or both are severely altered from normal.</a:t>
            </a:r>
            <a:endParaRPr/>
          </a:p>
          <a:p>
            <a:pPr indent="0" lvl="0" marL="0" rtl="0" algn="l">
              <a:lnSpc>
                <a:spcPct val="90000"/>
              </a:lnSpc>
              <a:spcBef>
                <a:spcPts val="1000"/>
              </a:spcBef>
              <a:spcAft>
                <a:spcPts val="0"/>
              </a:spcAft>
              <a:buClr>
                <a:schemeClr val="accent3"/>
              </a:buClr>
              <a:buSzPts val="2800"/>
              <a:buNone/>
            </a:pPr>
            <a:r>
              <a:rPr lang="en-US"/>
              <a:t> </a:t>
            </a:r>
            <a:endParaRPr/>
          </a:p>
          <a:p>
            <a:pPr indent="0" lvl="0" marL="0" rtl="0" algn="l">
              <a:lnSpc>
                <a:spcPct val="90000"/>
              </a:lnSpc>
              <a:spcBef>
                <a:spcPts val="1000"/>
              </a:spcBef>
              <a:spcAft>
                <a:spcPts val="0"/>
              </a:spcAft>
              <a:buClr>
                <a:schemeClr val="accent3"/>
              </a:buClr>
              <a:buSzPts val="2800"/>
              <a:buNone/>
            </a:pPr>
            <a:r>
              <a:t/>
            </a:r>
            <a:endParaRPr>
              <a:solidFill>
                <a:srgbClr val="00767C"/>
              </a:solidFill>
            </a:endParaRPr>
          </a:p>
          <a:p>
            <a:pPr indent="0" lvl="0" marL="0" rtl="0" algn="l">
              <a:lnSpc>
                <a:spcPct val="90000"/>
              </a:lnSpc>
              <a:spcBef>
                <a:spcPts val="1000"/>
              </a:spcBef>
              <a:spcAft>
                <a:spcPts val="0"/>
              </a:spcAft>
              <a:buClr>
                <a:schemeClr val="accent3"/>
              </a:buClr>
              <a:buSzPts val="2800"/>
              <a:buNone/>
            </a:pPr>
            <a:r>
              <a:rPr lang="en-US"/>
              <a:t> </a:t>
            </a:r>
            <a:endParaRPr/>
          </a:p>
          <a:p>
            <a:pPr indent="0" lvl="0" marL="0" rtl="0" algn="l">
              <a:lnSpc>
                <a:spcPct val="90000"/>
              </a:lnSpc>
              <a:spcBef>
                <a:spcPts val="1000"/>
              </a:spcBef>
              <a:spcAft>
                <a:spcPts val="0"/>
              </a:spcAft>
              <a:buClr>
                <a:schemeClr val="accent3"/>
              </a:buClr>
              <a:buSzPts val="2800"/>
              <a:buNone/>
            </a:pPr>
            <a:r>
              <a:t/>
            </a:r>
            <a:endParaRPr/>
          </a:p>
        </p:txBody>
      </p:sp>
      <p:pic>
        <p:nvPicPr>
          <p:cNvPr descr="Divider slide accent image" id="661" name="Google Shape;661;p26"/>
          <p:cNvPicPr preferRelativeResize="0"/>
          <p:nvPr>
            <p:ph idx="2" type="pic"/>
          </p:nvPr>
        </p:nvPicPr>
        <p:blipFill rotWithShape="1">
          <a:blip r:embed="rId3">
            <a:alphaModFix/>
          </a:blip>
          <a:srcRect b="0" l="0" r="0" t="0"/>
          <a:stretch/>
        </p:blipFill>
        <p:spPr>
          <a:xfrm>
            <a:off x="123992" y="5702300"/>
            <a:ext cx="11944014" cy="1032351"/>
          </a:xfrm>
          <a:prstGeom prst="rect">
            <a:avLst/>
          </a:prstGeom>
          <a:solidFill>
            <a:srgbClr val="F2F2F2"/>
          </a:solidFill>
          <a:ln>
            <a:noFill/>
          </a:ln>
        </p:spPr>
      </p:pic>
      <p:sp>
        <p:nvSpPr>
          <p:cNvPr id="662" name="Google Shape;662;p26"/>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3" name="Google Shape;663;p26"/>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descr="نتيجة بحث الصور عن ‪Concepts of Preload and After load‬‏" id="664" name="Google Shape;664;p26"/>
          <p:cNvPicPr preferRelativeResize="0"/>
          <p:nvPr/>
        </p:nvPicPr>
        <p:blipFill rotWithShape="1">
          <a:blip r:embed="rId4">
            <a:alphaModFix/>
          </a:blip>
          <a:srcRect b="0" l="0" r="0" t="0"/>
          <a:stretch/>
        </p:blipFill>
        <p:spPr>
          <a:xfrm>
            <a:off x="7434146" y="1740550"/>
            <a:ext cx="4494023" cy="3370517"/>
          </a:xfrm>
          <a:prstGeom prst="rect">
            <a:avLst/>
          </a:prstGeom>
          <a:noFill/>
          <a:ln>
            <a:noFill/>
          </a:ln>
        </p:spPr>
      </p:pic>
      <p:sp>
        <p:nvSpPr>
          <p:cNvPr id="665" name="Google Shape;665;p26"/>
          <p:cNvSpPr/>
          <p:nvPr/>
        </p:nvSpPr>
        <p:spPr>
          <a:xfrm>
            <a:off x="4749585" y="6420807"/>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Century Gothic"/>
                <a:ea typeface="Century Gothic"/>
                <a:cs typeface="Century Gothic"/>
                <a:sym typeface="Century Gothic"/>
              </a:rPr>
              <a:t>MED CVS CARDIAC CYCLE</a:t>
            </a:r>
            <a:endParaRPr b="1" sz="11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0" st="0"/>
                                            </p:txEl>
                                          </p:spTgt>
                                        </p:tgtEl>
                                        <p:attrNameLst>
                                          <p:attrName>style.visibility</p:attrName>
                                        </p:attrNameLst>
                                      </p:cBhvr>
                                      <p:to>
                                        <p:strVal val="visible"/>
                                      </p:to>
                                    </p:set>
                                    <p:animEffect filter="fade" transition="in">
                                      <p:cBhvr>
                                        <p:cTn dur="500"/>
                                        <p:tgtEl>
                                          <p:spTgt spid="6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1" st="1"/>
                                            </p:txEl>
                                          </p:spTgt>
                                        </p:tgtEl>
                                        <p:attrNameLst>
                                          <p:attrName>style.visibility</p:attrName>
                                        </p:attrNameLst>
                                      </p:cBhvr>
                                      <p:to>
                                        <p:strVal val="visible"/>
                                      </p:to>
                                    </p:set>
                                    <p:animEffect filter="fade" transition="in">
                                      <p:cBhvr>
                                        <p:cTn dur="500"/>
                                        <p:tgtEl>
                                          <p:spTgt spid="6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2" st="2"/>
                                            </p:txEl>
                                          </p:spTgt>
                                        </p:tgtEl>
                                        <p:attrNameLst>
                                          <p:attrName>style.visibility</p:attrName>
                                        </p:attrNameLst>
                                      </p:cBhvr>
                                      <p:to>
                                        <p:strVal val="visible"/>
                                      </p:to>
                                    </p:set>
                                    <p:animEffect filter="fade" transition="in">
                                      <p:cBhvr>
                                        <p:cTn dur="500"/>
                                        <p:tgtEl>
                                          <p:spTgt spid="6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3" st="3"/>
                                            </p:txEl>
                                          </p:spTgt>
                                        </p:tgtEl>
                                        <p:attrNameLst>
                                          <p:attrName>style.visibility</p:attrName>
                                        </p:attrNameLst>
                                      </p:cBhvr>
                                      <p:to>
                                        <p:strVal val="visible"/>
                                      </p:to>
                                    </p:set>
                                    <p:animEffect filter="fade" transition="in">
                                      <p:cBhvr>
                                        <p:cTn dur="500"/>
                                        <p:tgtEl>
                                          <p:spTgt spid="6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4" st="4"/>
                                            </p:txEl>
                                          </p:spTgt>
                                        </p:tgtEl>
                                        <p:attrNameLst>
                                          <p:attrName>style.visibility</p:attrName>
                                        </p:attrNameLst>
                                      </p:cBhvr>
                                      <p:to>
                                        <p:strVal val="visible"/>
                                      </p:to>
                                    </p:set>
                                    <p:animEffect filter="fade" transition="in">
                                      <p:cBhvr>
                                        <p:cTn dur="500"/>
                                        <p:tgtEl>
                                          <p:spTgt spid="6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5" st="5"/>
                                            </p:txEl>
                                          </p:spTgt>
                                        </p:tgtEl>
                                        <p:attrNameLst>
                                          <p:attrName>style.visibility</p:attrName>
                                        </p:attrNameLst>
                                      </p:cBhvr>
                                      <p:to>
                                        <p:strVal val="visible"/>
                                      </p:to>
                                    </p:set>
                                    <p:animEffect filter="fade" transition="in">
                                      <p:cBhvr>
                                        <p:cTn dur="500"/>
                                        <p:tgtEl>
                                          <p:spTgt spid="6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xEl>
                                              <p:pRg end="6" st="6"/>
                                            </p:txEl>
                                          </p:spTgt>
                                        </p:tgtEl>
                                        <p:attrNameLst>
                                          <p:attrName>style.visibility</p:attrName>
                                        </p:attrNameLst>
                                      </p:cBhvr>
                                      <p:to>
                                        <p:strVal val="visible"/>
                                      </p:to>
                                    </p:set>
                                    <p:animEffect filter="fade" transition="in">
                                      <p:cBhvr>
                                        <p:cTn dur="500"/>
                                        <p:tgtEl>
                                          <p:spTgt spid="66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7"/>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MED CVS CARDIAC CYCLE</a:t>
            </a:r>
            <a:endParaRPr/>
          </a:p>
        </p:txBody>
      </p:sp>
      <p:pic>
        <p:nvPicPr>
          <p:cNvPr id="671" name="Google Shape;671;p27"/>
          <p:cNvPicPr preferRelativeResize="0"/>
          <p:nvPr>
            <p:ph idx="1" type="body"/>
          </p:nvPr>
        </p:nvPicPr>
        <p:blipFill rotWithShape="1">
          <a:blip r:embed="rId3">
            <a:alphaModFix/>
          </a:blip>
          <a:srcRect b="0" l="0" r="0" t="0"/>
          <a:stretch/>
        </p:blipFill>
        <p:spPr>
          <a:xfrm>
            <a:off x="2017826" y="3664890"/>
            <a:ext cx="8031162" cy="3056585"/>
          </a:xfrm>
          <a:prstGeom prst="rect">
            <a:avLst/>
          </a:prstGeom>
          <a:noFill/>
          <a:ln>
            <a:noFill/>
          </a:ln>
        </p:spPr>
      </p:pic>
      <p:sp>
        <p:nvSpPr>
          <p:cNvPr id="672" name="Google Shape;672;p27"/>
          <p:cNvSpPr txBox="1"/>
          <p:nvPr/>
        </p:nvSpPr>
        <p:spPr>
          <a:xfrm>
            <a:off x="1632857" y="878856"/>
            <a:ext cx="8763000" cy="775212"/>
          </a:xfrm>
          <a:prstGeom prst="rect">
            <a:avLst/>
          </a:prstGeom>
          <a:noFill/>
          <a:ln>
            <a:noFill/>
          </a:ln>
        </p:spPr>
        <p:txBody>
          <a:bodyPr anchorCtr="0" anchor="t" bIns="0" lIns="0" spcFirstLastPara="1" rIns="0" wrap="square" tIns="36175">
            <a:spAutoFit/>
          </a:bodyPr>
          <a:lstStyle/>
          <a:p>
            <a:pPr indent="0" lvl="0" marL="90805" marR="460375" rtl="0" algn="l">
              <a:lnSpc>
                <a:spcPct val="100400"/>
              </a:lnSpc>
              <a:spcBef>
                <a:spcPts val="0"/>
              </a:spcBef>
              <a:spcAft>
                <a:spcPts val="0"/>
              </a:spcAft>
              <a:buNone/>
            </a:pPr>
            <a:r>
              <a:rPr b="1" lang="en-US" sz="2400">
                <a:solidFill>
                  <a:srgbClr val="023F4E"/>
                </a:solidFill>
                <a:latin typeface="Arial Narrow"/>
                <a:ea typeface="Arial Narrow"/>
                <a:cs typeface="Arial Narrow"/>
                <a:sym typeface="Arial Narrow"/>
              </a:rPr>
              <a:t>A. Increased preload: </a:t>
            </a:r>
            <a:r>
              <a:rPr b="1" lang="en-US" sz="2400">
                <a:solidFill>
                  <a:srgbClr val="023F4E"/>
                </a:solidFill>
                <a:latin typeface="Noto Sans Symbols"/>
                <a:ea typeface="Noto Sans Symbols"/>
                <a:cs typeface="Noto Sans Symbols"/>
                <a:sym typeface="Noto Sans Symbols"/>
              </a:rPr>
              <a:t>🡩</a:t>
            </a:r>
            <a:r>
              <a:rPr b="1" lang="en-US" sz="2400">
                <a:solidFill>
                  <a:srgbClr val="023F4E"/>
                </a:solidFill>
                <a:latin typeface="Times New Roman"/>
                <a:ea typeface="Times New Roman"/>
                <a:cs typeface="Times New Roman"/>
                <a:sym typeface="Times New Roman"/>
              </a:rPr>
              <a:t> </a:t>
            </a:r>
            <a:r>
              <a:rPr lang="en-US" sz="2400">
                <a:solidFill>
                  <a:srgbClr val="023F4E"/>
                </a:solidFill>
                <a:latin typeface="Arial Narrow"/>
                <a:ea typeface="Arial Narrow"/>
                <a:cs typeface="Arial Narrow"/>
                <a:sym typeface="Arial Narrow"/>
              </a:rPr>
              <a:t>venous return → </a:t>
            </a:r>
            <a:r>
              <a:rPr b="1" lang="en-US" sz="2400">
                <a:solidFill>
                  <a:srgbClr val="023F4E"/>
                </a:solidFill>
                <a:latin typeface="Arial Narrow"/>
                <a:ea typeface="Arial Narrow"/>
                <a:cs typeface="Arial Narrow"/>
                <a:sym typeface="Arial Narrow"/>
              </a:rPr>
              <a:t>increase in SV </a:t>
            </a:r>
            <a:r>
              <a:rPr lang="en-US" sz="2400">
                <a:solidFill>
                  <a:srgbClr val="023F4E"/>
                </a:solidFill>
                <a:latin typeface="Arial Narrow"/>
                <a:ea typeface="Arial Narrow"/>
                <a:cs typeface="Arial Narrow"/>
                <a:sym typeface="Arial Narrow"/>
              </a:rPr>
              <a:t>based on the  Frank–Starling relationship….reflected in </a:t>
            </a:r>
            <a:r>
              <a:rPr b="1" lang="en-US" sz="2400">
                <a:solidFill>
                  <a:srgbClr val="023F4E"/>
                </a:solidFill>
                <a:latin typeface="Arial Narrow"/>
                <a:ea typeface="Arial Narrow"/>
                <a:cs typeface="Arial Narrow"/>
                <a:sym typeface="Arial Narrow"/>
              </a:rPr>
              <a:t>increased width </a:t>
            </a:r>
            <a:r>
              <a:rPr lang="en-US" sz="2400">
                <a:solidFill>
                  <a:srgbClr val="023F4E"/>
                </a:solidFill>
                <a:latin typeface="Arial Narrow"/>
                <a:ea typeface="Arial Narrow"/>
                <a:cs typeface="Arial Narrow"/>
                <a:sym typeface="Arial Narrow"/>
              </a:rPr>
              <a:t>of the PV loop.</a:t>
            </a:r>
            <a:endParaRPr sz="2400">
              <a:solidFill>
                <a:srgbClr val="023F4E"/>
              </a:solidFill>
              <a:latin typeface="Arial Narrow"/>
              <a:ea typeface="Arial Narrow"/>
              <a:cs typeface="Arial Narrow"/>
              <a:sym typeface="Arial Narrow"/>
            </a:endParaRPr>
          </a:p>
        </p:txBody>
      </p:sp>
      <p:sp>
        <p:nvSpPr>
          <p:cNvPr id="673" name="Google Shape;673;p27"/>
          <p:cNvSpPr txBox="1"/>
          <p:nvPr/>
        </p:nvSpPr>
        <p:spPr>
          <a:xfrm>
            <a:off x="1632857" y="1774321"/>
            <a:ext cx="8763000" cy="1148391"/>
          </a:xfrm>
          <a:prstGeom prst="rect">
            <a:avLst/>
          </a:prstGeom>
          <a:noFill/>
          <a:ln>
            <a:noFill/>
          </a:ln>
        </p:spPr>
        <p:txBody>
          <a:bodyPr anchorCtr="0" anchor="t" bIns="0" lIns="0" spcFirstLastPara="1" rIns="0" wrap="square" tIns="40000">
            <a:spAutoFit/>
          </a:bodyPr>
          <a:lstStyle/>
          <a:p>
            <a:pPr indent="0" lvl="0" marL="90805" marR="0" rtl="0" algn="l">
              <a:lnSpc>
                <a:spcPct val="100000"/>
              </a:lnSpc>
              <a:spcBef>
                <a:spcPts val="0"/>
              </a:spcBef>
              <a:spcAft>
                <a:spcPts val="0"/>
              </a:spcAft>
              <a:buNone/>
            </a:pPr>
            <a:r>
              <a:rPr b="1" lang="en-US" sz="2400">
                <a:solidFill>
                  <a:srgbClr val="023F4E"/>
                </a:solidFill>
                <a:latin typeface="Arial Narrow"/>
                <a:ea typeface="Arial Narrow"/>
                <a:cs typeface="Arial Narrow"/>
                <a:sym typeface="Arial Narrow"/>
              </a:rPr>
              <a:t>B. Increased afterload: due to an increase in aortic pressure </a:t>
            </a:r>
            <a:r>
              <a:rPr lang="en-US" sz="2400">
                <a:solidFill>
                  <a:srgbClr val="023F4E"/>
                </a:solidFill>
                <a:latin typeface="Arial Narrow"/>
                <a:ea typeface="Arial Narrow"/>
                <a:cs typeface="Arial Narrow"/>
                <a:sym typeface="Arial Narrow"/>
              </a:rPr>
              <a:t>→</a:t>
            </a:r>
            <a:endParaRPr/>
          </a:p>
          <a:p>
            <a:pPr indent="0" lvl="0" marL="90805" marR="399415" rtl="0" algn="l">
              <a:lnSpc>
                <a:spcPct val="100000"/>
              </a:lnSpc>
              <a:spcBef>
                <a:spcPts val="0"/>
              </a:spcBef>
              <a:spcAft>
                <a:spcPts val="0"/>
              </a:spcAft>
              <a:buNone/>
            </a:pPr>
            <a:r>
              <a:rPr b="1" lang="en-US" sz="2400">
                <a:solidFill>
                  <a:srgbClr val="023F4E"/>
                </a:solidFill>
                <a:latin typeface="Arial Narrow"/>
                <a:ea typeface="Arial Narrow"/>
                <a:cs typeface="Arial Narrow"/>
                <a:sym typeface="Arial Narrow"/>
              </a:rPr>
              <a:t>decrease in stroke volume….is reflected in decreased width of the PV  loop.</a:t>
            </a:r>
            <a:endParaRPr sz="2400">
              <a:solidFill>
                <a:srgbClr val="023F4E"/>
              </a:solidFill>
              <a:latin typeface="Arial Narrow"/>
              <a:ea typeface="Arial Narrow"/>
              <a:cs typeface="Arial Narrow"/>
              <a:sym typeface="Arial Narrow"/>
            </a:endParaRPr>
          </a:p>
        </p:txBody>
      </p:sp>
      <p:sp>
        <p:nvSpPr>
          <p:cNvPr id="674" name="Google Shape;674;p27"/>
          <p:cNvSpPr txBox="1"/>
          <p:nvPr/>
        </p:nvSpPr>
        <p:spPr>
          <a:xfrm>
            <a:off x="1632857" y="3065301"/>
            <a:ext cx="8763000" cy="409728"/>
          </a:xfrm>
          <a:prstGeom prst="rect">
            <a:avLst/>
          </a:prstGeom>
          <a:noFill/>
          <a:ln>
            <a:noFill/>
          </a:ln>
        </p:spPr>
        <p:txBody>
          <a:bodyPr anchorCtr="0" anchor="t" bIns="0" lIns="0" spcFirstLastPara="1" rIns="0" wrap="square" tIns="40000">
            <a:spAutoFit/>
          </a:bodyPr>
          <a:lstStyle/>
          <a:p>
            <a:pPr indent="0" lvl="0" marL="90805" marR="0" rtl="0" algn="l">
              <a:lnSpc>
                <a:spcPct val="100000"/>
              </a:lnSpc>
              <a:spcBef>
                <a:spcPts val="0"/>
              </a:spcBef>
              <a:spcAft>
                <a:spcPts val="0"/>
              </a:spcAft>
              <a:buNone/>
            </a:pPr>
            <a:r>
              <a:rPr b="1" lang="en-US" sz="2400">
                <a:solidFill>
                  <a:srgbClr val="023F4E"/>
                </a:solidFill>
                <a:latin typeface="Arial Narrow"/>
                <a:ea typeface="Arial Narrow"/>
                <a:cs typeface="Arial Narrow"/>
                <a:sym typeface="Arial Narrow"/>
              </a:rPr>
              <a:t>C. Increased contractility: </a:t>
            </a:r>
            <a:r>
              <a:rPr lang="en-US" sz="2400">
                <a:solidFill>
                  <a:srgbClr val="023F4E"/>
                </a:solidFill>
                <a:latin typeface="Arial Narrow"/>
                <a:ea typeface="Arial Narrow"/>
                <a:cs typeface="Arial Narrow"/>
                <a:sym typeface="Arial Narrow"/>
              </a:rPr>
              <a:t>→ </a:t>
            </a:r>
            <a:r>
              <a:rPr b="1" lang="en-US" sz="2400">
                <a:solidFill>
                  <a:srgbClr val="023F4E"/>
                </a:solidFill>
                <a:latin typeface="Arial Narrow"/>
                <a:ea typeface="Arial Narrow"/>
                <a:cs typeface="Arial Narrow"/>
                <a:sym typeface="Arial Narrow"/>
              </a:rPr>
              <a:t>increased width &amp; height of the PV loop.</a:t>
            </a:r>
            <a:endParaRPr sz="2400">
              <a:solidFill>
                <a:srgbClr val="023F4E"/>
              </a:solidFill>
              <a:latin typeface="Arial Narrow"/>
              <a:ea typeface="Arial Narrow"/>
              <a:cs typeface="Arial Narrow"/>
              <a:sym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28"/>
          <p:cNvSpPr txBox="1"/>
          <p:nvPr>
            <p:ph type="title"/>
          </p:nvPr>
        </p:nvSpPr>
        <p:spPr>
          <a:xfrm>
            <a:off x="805213" y="198077"/>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Heart Sounds</a:t>
            </a:r>
            <a:endParaRPr/>
          </a:p>
        </p:txBody>
      </p:sp>
      <p:sp>
        <p:nvSpPr>
          <p:cNvPr id="681" name="Google Shape;681;p28"/>
          <p:cNvSpPr txBox="1"/>
          <p:nvPr>
            <p:ph idx="1" type="body"/>
          </p:nvPr>
        </p:nvSpPr>
        <p:spPr>
          <a:xfrm>
            <a:off x="692450" y="944923"/>
            <a:ext cx="6442363" cy="5038302"/>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90000"/>
              </a:lnSpc>
              <a:spcBef>
                <a:spcPts val="0"/>
              </a:spcBef>
              <a:spcAft>
                <a:spcPts val="0"/>
              </a:spcAft>
              <a:buClr>
                <a:schemeClr val="accent3"/>
              </a:buClr>
              <a:buSzPts val="2800"/>
              <a:buNone/>
            </a:pPr>
            <a:r>
              <a:rPr b="1" lang="en-US"/>
              <a:t>Function of the Valves</a:t>
            </a:r>
            <a:endParaRPr/>
          </a:p>
          <a:p>
            <a:pPr indent="-457200" lvl="0" marL="457200" rtl="0" algn="l">
              <a:lnSpc>
                <a:spcPct val="90000"/>
              </a:lnSpc>
              <a:spcBef>
                <a:spcPts val="1000"/>
              </a:spcBef>
              <a:spcAft>
                <a:spcPts val="0"/>
              </a:spcAft>
              <a:buClr>
                <a:schemeClr val="accent3"/>
              </a:buClr>
              <a:buSzPts val="2800"/>
              <a:buFont typeface="Arial"/>
              <a:buChar char="•"/>
            </a:pPr>
            <a:r>
              <a:rPr lang="en-US"/>
              <a:t> </a:t>
            </a:r>
            <a:r>
              <a:rPr b="1" lang="en-US"/>
              <a:t>Atrioventricular (</a:t>
            </a:r>
            <a:r>
              <a:rPr i="1" lang="en-US"/>
              <a:t>A-V) valves </a:t>
            </a:r>
            <a:r>
              <a:rPr lang="en-US"/>
              <a:t>(</a:t>
            </a:r>
            <a:r>
              <a:rPr i="1" lang="en-US">
                <a:solidFill>
                  <a:srgbClr val="00767C"/>
                </a:solidFill>
              </a:rPr>
              <a:t>tricuspid </a:t>
            </a:r>
            <a:r>
              <a:rPr lang="en-US">
                <a:solidFill>
                  <a:srgbClr val="00767C"/>
                </a:solidFill>
              </a:rPr>
              <a:t>and </a:t>
            </a:r>
            <a:r>
              <a:rPr i="1" lang="en-US">
                <a:solidFill>
                  <a:srgbClr val="00767C"/>
                </a:solidFill>
              </a:rPr>
              <a:t>mitral</a:t>
            </a:r>
            <a:r>
              <a:rPr lang="en-US"/>
              <a:t>) prevent backflow of blood from ventricles to atria </a:t>
            </a:r>
            <a:r>
              <a:rPr lang="en-US">
                <a:solidFill>
                  <a:srgbClr val="FF0000"/>
                </a:solidFill>
              </a:rPr>
              <a:t>during systole</a:t>
            </a:r>
            <a:endParaRPr/>
          </a:p>
          <a:p>
            <a:pPr indent="-457200" lvl="0" marL="457200" rtl="0" algn="l">
              <a:lnSpc>
                <a:spcPct val="90000"/>
              </a:lnSpc>
              <a:spcBef>
                <a:spcPts val="1000"/>
              </a:spcBef>
              <a:spcAft>
                <a:spcPts val="0"/>
              </a:spcAft>
              <a:buClr>
                <a:schemeClr val="accent3"/>
              </a:buClr>
              <a:buSzPts val="2800"/>
              <a:buFont typeface="Arial"/>
              <a:buChar char="•"/>
            </a:pPr>
            <a:r>
              <a:rPr b="1" i="1" lang="en-US"/>
              <a:t>Semilunar valves </a:t>
            </a:r>
            <a:r>
              <a:rPr lang="en-US"/>
              <a:t>(</a:t>
            </a:r>
            <a:r>
              <a:rPr i="1" lang="en-US">
                <a:solidFill>
                  <a:srgbClr val="00767C"/>
                </a:solidFill>
              </a:rPr>
              <a:t>aortic </a:t>
            </a:r>
            <a:r>
              <a:rPr lang="en-US">
                <a:solidFill>
                  <a:srgbClr val="00767C"/>
                </a:solidFill>
              </a:rPr>
              <a:t>and </a:t>
            </a:r>
            <a:r>
              <a:rPr i="1" lang="en-US">
                <a:solidFill>
                  <a:srgbClr val="00767C"/>
                </a:solidFill>
              </a:rPr>
              <a:t>pulmonary artery</a:t>
            </a:r>
            <a:r>
              <a:rPr lang="en-US"/>
              <a:t>) prevent backflow from aorta and pulmonary arteries into ventricles </a:t>
            </a:r>
            <a:r>
              <a:rPr lang="en-US">
                <a:solidFill>
                  <a:srgbClr val="FF0000"/>
                </a:solidFill>
              </a:rPr>
              <a:t>during diastole</a:t>
            </a:r>
            <a:r>
              <a:rPr lang="en-US"/>
              <a:t>.</a:t>
            </a:r>
            <a:endParaRPr/>
          </a:p>
          <a:p>
            <a:pPr indent="-457200" lvl="0" marL="457200" rtl="0" algn="l">
              <a:lnSpc>
                <a:spcPct val="90000"/>
              </a:lnSpc>
              <a:spcBef>
                <a:spcPts val="1000"/>
              </a:spcBef>
              <a:spcAft>
                <a:spcPts val="0"/>
              </a:spcAft>
              <a:buClr>
                <a:schemeClr val="accent3"/>
              </a:buClr>
              <a:buSzPts val="2800"/>
              <a:buFont typeface="Arial"/>
              <a:buChar char="•"/>
            </a:pPr>
            <a:r>
              <a:rPr lang="en-US"/>
              <a:t>These valves, close and open </a:t>
            </a:r>
            <a:r>
              <a:rPr i="1" lang="en-US"/>
              <a:t>passively (</a:t>
            </a:r>
            <a:r>
              <a:rPr lang="en-US"/>
              <a:t>pressure gradients)</a:t>
            </a:r>
            <a:endParaRPr/>
          </a:p>
        </p:txBody>
      </p:sp>
      <p:pic>
        <p:nvPicPr>
          <p:cNvPr descr="Divider slide accent image" id="682" name="Google Shape;682;p28"/>
          <p:cNvPicPr preferRelativeResize="0"/>
          <p:nvPr>
            <p:ph idx="2" type="pic"/>
          </p:nvPr>
        </p:nvPicPr>
        <p:blipFill rotWithShape="1">
          <a:blip r:embed="rId3">
            <a:alphaModFix/>
          </a:blip>
          <a:srcRect b="0" l="0" r="0" t="0"/>
          <a:stretch/>
        </p:blipFill>
        <p:spPr>
          <a:xfrm>
            <a:off x="123992" y="5956300"/>
            <a:ext cx="11944014" cy="778351"/>
          </a:xfrm>
          <a:prstGeom prst="rect">
            <a:avLst/>
          </a:prstGeom>
          <a:solidFill>
            <a:srgbClr val="F2F2F2"/>
          </a:solidFill>
          <a:ln>
            <a:noFill/>
          </a:ln>
        </p:spPr>
      </p:pic>
      <p:sp>
        <p:nvSpPr>
          <p:cNvPr id="683" name="Google Shape;683;p28"/>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4" name="Google Shape;684;p28"/>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id="685" name="Google Shape;685;p28"/>
          <p:cNvPicPr preferRelativeResize="0"/>
          <p:nvPr/>
        </p:nvPicPr>
        <p:blipFill rotWithShape="1">
          <a:blip r:embed="rId4">
            <a:alphaModFix/>
          </a:blip>
          <a:srcRect b="24545" l="27727" r="41364" t="22829"/>
          <a:stretch/>
        </p:blipFill>
        <p:spPr>
          <a:xfrm>
            <a:off x="7579132" y="1834032"/>
            <a:ext cx="3768437" cy="3609109"/>
          </a:xfrm>
          <a:prstGeom prst="rect">
            <a:avLst/>
          </a:prstGeom>
          <a:noFill/>
          <a:ln cap="sq" cmpd="sng" w="28575">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
        <p:nvSpPr>
          <p:cNvPr id="686" name="Google Shape;686;p28"/>
          <p:cNvSpPr/>
          <p:nvPr/>
        </p:nvSpPr>
        <p:spPr>
          <a:xfrm>
            <a:off x="4701808" y="6311718"/>
            <a:ext cx="214033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1">
                                            <p:txEl>
                                              <p:pRg end="0" st="0"/>
                                            </p:txEl>
                                          </p:spTgt>
                                        </p:tgtEl>
                                        <p:attrNameLst>
                                          <p:attrName>style.visibility</p:attrName>
                                        </p:attrNameLst>
                                      </p:cBhvr>
                                      <p:to>
                                        <p:strVal val="visible"/>
                                      </p:to>
                                    </p:set>
                                    <p:animEffect filter="fade" transition="in">
                                      <p:cBhvr>
                                        <p:cTn dur="500"/>
                                        <p:tgtEl>
                                          <p:spTgt spid="68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1">
                                            <p:txEl>
                                              <p:pRg end="1" st="1"/>
                                            </p:txEl>
                                          </p:spTgt>
                                        </p:tgtEl>
                                        <p:attrNameLst>
                                          <p:attrName>style.visibility</p:attrName>
                                        </p:attrNameLst>
                                      </p:cBhvr>
                                      <p:to>
                                        <p:strVal val="visible"/>
                                      </p:to>
                                    </p:set>
                                    <p:animEffect filter="fade" transition="in">
                                      <p:cBhvr>
                                        <p:cTn dur="500"/>
                                        <p:tgtEl>
                                          <p:spTgt spid="68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1">
                                            <p:txEl>
                                              <p:pRg end="2" st="2"/>
                                            </p:txEl>
                                          </p:spTgt>
                                        </p:tgtEl>
                                        <p:attrNameLst>
                                          <p:attrName>style.visibility</p:attrName>
                                        </p:attrNameLst>
                                      </p:cBhvr>
                                      <p:to>
                                        <p:strVal val="visible"/>
                                      </p:to>
                                    </p:set>
                                    <p:animEffect filter="fade" transition="in">
                                      <p:cBhvr>
                                        <p:cTn dur="500"/>
                                        <p:tgtEl>
                                          <p:spTgt spid="68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1">
                                            <p:txEl>
                                              <p:pRg end="3" st="3"/>
                                            </p:txEl>
                                          </p:spTgt>
                                        </p:tgtEl>
                                        <p:attrNameLst>
                                          <p:attrName>style.visibility</p:attrName>
                                        </p:attrNameLst>
                                      </p:cBhvr>
                                      <p:to>
                                        <p:strVal val="visible"/>
                                      </p:to>
                                    </p:set>
                                    <p:animEffect filter="fade" transition="in">
                                      <p:cBhvr>
                                        <p:cTn dur="500"/>
                                        <p:tgtEl>
                                          <p:spTgt spid="68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29"/>
          <p:cNvSpPr txBox="1"/>
          <p:nvPr>
            <p:ph type="title"/>
          </p:nvPr>
        </p:nvSpPr>
        <p:spPr>
          <a:xfrm>
            <a:off x="805213" y="198077"/>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Heart Sounds</a:t>
            </a:r>
            <a:endParaRPr/>
          </a:p>
        </p:txBody>
      </p:sp>
      <p:sp>
        <p:nvSpPr>
          <p:cNvPr id="693" name="Google Shape;693;p29"/>
          <p:cNvSpPr txBox="1"/>
          <p:nvPr>
            <p:ph idx="1" type="body"/>
          </p:nvPr>
        </p:nvSpPr>
        <p:spPr>
          <a:xfrm>
            <a:off x="692728" y="1349130"/>
            <a:ext cx="10927772" cy="4453527"/>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457200" lvl="0" marL="457200" rtl="0" algn="l">
              <a:lnSpc>
                <a:spcPct val="90000"/>
              </a:lnSpc>
              <a:spcBef>
                <a:spcPts val="0"/>
              </a:spcBef>
              <a:spcAft>
                <a:spcPts val="0"/>
              </a:spcAft>
              <a:buClr>
                <a:schemeClr val="accent3"/>
              </a:buClr>
              <a:buSzPts val="2800"/>
              <a:buFont typeface="Arial"/>
              <a:buChar char="•"/>
            </a:pPr>
            <a:r>
              <a:rPr b="1" lang="en-US"/>
              <a:t>Closing</a:t>
            </a:r>
            <a:r>
              <a:rPr b="1" i="1" lang="en-US"/>
              <a:t> </a:t>
            </a:r>
            <a:r>
              <a:rPr b="1" lang="en-US"/>
              <a:t>of valves causes audible sounds.</a:t>
            </a:r>
            <a:endParaRPr/>
          </a:p>
          <a:p>
            <a:pPr indent="-457200" lvl="0" marL="457200" rtl="0" algn="l">
              <a:lnSpc>
                <a:spcPct val="90000"/>
              </a:lnSpc>
              <a:spcBef>
                <a:spcPts val="1000"/>
              </a:spcBef>
              <a:spcAft>
                <a:spcPts val="0"/>
              </a:spcAft>
              <a:buClr>
                <a:schemeClr val="accent3"/>
              </a:buClr>
              <a:buSzPts val="2800"/>
              <a:buFont typeface="Arial"/>
              <a:buChar char="•"/>
            </a:pPr>
            <a:r>
              <a:rPr lang="en-US"/>
              <a:t>No sounds occur when valves are open.</a:t>
            </a:r>
            <a:endParaRPr/>
          </a:p>
          <a:p>
            <a:pPr indent="-457200" lvl="0" marL="457200" rtl="0" algn="l">
              <a:lnSpc>
                <a:spcPct val="90000"/>
              </a:lnSpc>
              <a:spcBef>
                <a:spcPts val="1000"/>
              </a:spcBef>
              <a:spcAft>
                <a:spcPts val="0"/>
              </a:spcAft>
              <a:buClr>
                <a:schemeClr val="accent3"/>
              </a:buClr>
              <a:buSzPts val="2800"/>
              <a:buFont typeface="Arial"/>
              <a:buChar char="•"/>
            </a:pPr>
            <a:r>
              <a:rPr lang="en-US"/>
              <a:t>Listening with a stethoscope to a normal heart, one hears</a:t>
            </a:r>
            <a:endParaRPr/>
          </a:p>
          <a:p>
            <a:pPr indent="0" lvl="0" marL="0" rtl="0" algn="l">
              <a:lnSpc>
                <a:spcPct val="90000"/>
              </a:lnSpc>
              <a:spcBef>
                <a:spcPts val="1000"/>
              </a:spcBef>
              <a:spcAft>
                <a:spcPts val="0"/>
              </a:spcAft>
              <a:buClr>
                <a:schemeClr val="accent3"/>
              </a:buClr>
              <a:buSzPts val="2800"/>
              <a:buNone/>
            </a:pPr>
            <a:r>
              <a:rPr lang="en-US"/>
              <a:t>     “lub, dub, lub, dub.</a:t>
            </a:r>
            <a:endParaRPr/>
          </a:p>
          <a:p>
            <a:pPr indent="-457200" lvl="0" marL="457200" rtl="0" algn="l">
              <a:lnSpc>
                <a:spcPct val="90000"/>
              </a:lnSpc>
              <a:spcBef>
                <a:spcPts val="1000"/>
              </a:spcBef>
              <a:spcAft>
                <a:spcPts val="0"/>
              </a:spcAft>
              <a:buClr>
                <a:srgbClr val="FF0000"/>
              </a:buClr>
              <a:buSzPts val="2800"/>
              <a:buFont typeface="Arial"/>
              <a:buChar char="•"/>
            </a:pPr>
            <a:r>
              <a:rPr i="1" lang="en-US">
                <a:solidFill>
                  <a:srgbClr val="FF0000"/>
                </a:solidFill>
              </a:rPr>
              <a:t>First heart sound (S1): </a:t>
            </a:r>
            <a:r>
              <a:rPr lang="en-US"/>
              <a:t>” The “</a:t>
            </a:r>
            <a:r>
              <a:rPr b="1" lang="en-US"/>
              <a:t>lub</a:t>
            </a:r>
            <a:r>
              <a:rPr lang="en-US"/>
              <a:t>” is associated with </a:t>
            </a:r>
            <a:r>
              <a:rPr b="1" lang="en-US"/>
              <a:t>closure of A-V </a:t>
            </a:r>
            <a:r>
              <a:rPr lang="en-US"/>
              <a:t>valves </a:t>
            </a:r>
            <a:r>
              <a:rPr b="1" lang="en-US"/>
              <a:t>at beginning of systole.</a:t>
            </a:r>
            <a:endParaRPr/>
          </a:p>
          <a:p>
            <a:pPr indent="-457200" lvl="0" marL="457200" rtl="0" algn="l">
              <a:lnSpc>
                <a:spcPct val="90000"/>
              </a:lnSpc>
              <a:spcBef>
                <a:spcPts val="1000"/>
              </a:spcBef>
              <a:spcAft>
                <a:spcPts val="0"/>
              </a:spcAft>
              <a:buClr>
                <a:schemeClr val="accent3"/>
              </a:buClr>
              <a:buSzPts val="1050"/>
              <a:buNone/>
            </a:pPr>
            <a:r>
              <a:t/>
            </a:r>
            <a:endParaRPr sz="1050"/>
          </a:p>
          <a:p>
            <a:pPr indent="-457200" lvl="0" marL="457200" rtl="0" algn="l">
              <a:lnSpc>
                <a:spcPct val="90000"/>
              </a:lnSpc>
              <a:spcBef>
                <a:spcPts val="1000"/>
              </a:spcBef>
              <a:spcAft>
                <a:spcPts val="0"/>
              </a:spcAft>
              <a:buClr>
                <a:srgbClr val="FF0000"/>
              </a:buClr>
              <a:buSzPts val="2800"/>
              <a:buFont typeface="Arial"/>
              <a:buChar char="•"/>
            </a:pPr>
            <a:r>
              <a:rPr i="1" lang="en-US">
                <a:solidFill>
                  <a:srgbClr val="FF0000"/>
                </a:solidFill>
              </a:rPr>
              <a:t>Second heart sound (S2)</a:t>
            </a:r>
            <a:r>
              <a:rPr lang="en-US">
                <a:solidFill>
                  <a:srgbClr val="FF0000"/>
                </a:solidFill>
              </a:rPr>
              <a:t> </a:t>
            </a:r>
            <a:r>
              <a:rPr lang="en-US"/>
              <a:t>“</a:t>
            </a:r>
            <a:r>
              <a:rPr b="1" lang="en-US"/>
              <a:t>dub</a:t>
            </a:r>
            <a:r>
              <a:rPr lang="en-US"/>
              <a:t>” is associated with </a:t>
            </a:r>
            <a:r>
              <a:rPr b="1" lang="en-US"/>
              <a:t>closure of the semilunar (aortic and pulmonary) </a:t>
            </a:r>
            <a:r>
              <a:rPr lang="en-US"/>
              <a:t>valves </a:t>
            </a:r>
            <a:r>
              <a:rPr b="1" lang="en-US"/>
              <a:t>at end of systole.</a:t>
            </a:r>
            <a:endParaRPr/>
          </a:p>
        </p:txBody>
      </p:sp>
      <p:pic>
        <p:nvPicPr>
          <p:cNvPr descr="Divider slide accent image" id="694" name="Google Shape;694;p29"/>
          <p:cNvPicPr preferRelativeResize="0"/>
          <p:nvPr>
            <p:ph idx="2" type="pic"/>
          </p:nvPr>
        </p:nvPicPr>
        <p:blipFill rotWithShape="1">
          <a:blip r:embed="rId3">
            <a:alphaModFix/>
          </a:blip>
          <a:srcRect b="0" l="0" r="0" t="0"/>
          <a:stretch/>
        </p:blipFill>
        <p:spPr>
          <a:xfrm>
            <a:off x="123992" y="5956300"/>
            <a:ext cx="11944014" cy="778351"/>
          </a:xfrm>
          <a:prstGeom prst="rect">
            <a:avLst/>
          </a:prstGeom>
          <a:solidFill>
            <a:srgbClr val="F2F2F2"/>
          </a:solidFill>
          <a:ln>
            <a:noFill/>
          </a:ln>
        </p:spPr>
      </p:pic>
      <p:sp>
        <p:nvSpPr>
          <p:cNvPr id="695" name="Google Shape;695;p29"/>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96" name="Google Shape;696;p29"/>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descr="نتيجة بحث الصور عن ‪heart sounds‬‏" id="697" name="Google Shape;697;p29"/>
          <p:cNvPicPr preferRelativeResize="0"/>
          <p:nvPr/>
        </p:nvPicPr>
        <p:blipFill rotWithShape="1">
          <a:blip r:embed="rId4">
            <a:alphaModFix/>
          </a:blip>
          <a:srcRect b="0" l="0" r="0" t="0"/>
          <a:stretch/>
        </p:blipFill>
        <p:spPr>
          <a:xfrm>
            <a:off x="9199419" y="304800"/>
            <a:ext cx="2765816" cy="1385455"/>
          </a:xfrm>
          <a:prstGeom prst="rect">
            <a:avLst/>
          </a:prstGeom>
          <a:noFill/>
          <a:ln cap="flat" cmpd="sng" w="9525">
            <a:solidFill>
              <a:schemeClr val="accent1"/>
            </a:solidFill>
            <a:prstDash val="solid"/>
            <a:round/>
            <a:headEnd len="sm" w="sm" type="none"/>
            <a:tailEnd len="sm" w="sm" type="none"/>
          </a:ln>
        </p:spPr>
      </p:pic>
      <p:sp>
        <p:nvSpPr>
          <p:cNvPr id="698" name="Google Shape;698;p29"/>
          <p:cNvSpPr/>
          <p:nvPr/>
        </p:nvSpPr>
        <p:spPr>
          <a:xfrm>
            <a:off x="4568305" y="6338533"/>
            <a:ext cx="214033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0" st="0"/>
                                            </p:txEl>
                                          </p:spTgt>
                                        </p:tgtEl>
                                        <p:attrNameLst>
                                          <p:attrName>style.visibility</p:attrName>
                                        </p:attrNameLst>
                                      </p:cBhvr>
                                      <p:to>
                                        <p:strVal val="visible"/>
                                      </p:to>
                                    </p:set>
                                    <p:animEffect filter="fade" transition="in">
                                      <p:cBhvr>
                                        <p:cTn dur="500"/>
                                        <p:tgtEl>
                                          <p:spTgt spid="6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1" st="1"/>
                                            </p:txEl>
                                          </p:spTgt>
                                        </p:tgtEl>
                                        <p:attrNameLst>
                                          <p:attrName>style.visibility</p:attrName>
                                        </p:attrNameLst>
                                      </p:cBhvr>
                                      <p:to>
                                        <p:strVal val="visible"/>
                                      </p:to>
                                    </p:set>
                                    <p:animEffect filter="fade" transition="in">
                                      <p:cBhvr>
                                        <p:cTn dur="500"/>
                                        <p:tgtEl>
                                          <p:spTgt spid="6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2" st="2"/>
                                            </p:txEl>
                                          </p:spTgt>
                                        </p:tgtEl>
                                        <p:attrNameLst>
                                          <p:attrName>style.visibility</p:attrName>
                                        </p:attrNameLst>
                                      </p:cBhvr>
                                      <p:to>
                                        <p:strVal val="visible"/>
                                      </p:to>
                                    </p:set>
                                    <p:animEffect filter="fade" transition="in">
                                      <p:cBhvr>
                                        <p:cTn dur="500"/>
                                        <p:tgtEl>
                                          <p:spTgt spid="6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3" st="3"/>
                                            </p:txEl>
                                          </p:spTgt>
                                        </p:tgtEl>
                                        <p:attrNameLst>
                                          <p:attrName>style.visibility</p:attrName>
                                        </p:attrNameLst>
                                      </p:cBhvr>
                                      <p:to>
                                        <p:strVal val="visible"/>
                                      </p:to>
                                    </p:set>
                                    <p:animEffect filter="fade" transition="in">
                                      <p:cBhvr>
                                        <p:cTn dur="500"/>
                                        <p:tgtEl>
                                          <p:spTgt spid="6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4" st="4"/>
                                            </p:txEl>
                                          </p:spTgt>
                                        </p:tgtEl>
                                        <p:attrNameLst>
                                          <p:attrName>style.visibility</p:attrName>
                                        </p:attrNameLst>
                                      </p:cBhvr>
                                      <p:to>
                                        <p:strVal val="visible"/>
                                      </p:to>
                                    </p:set>
                                    <p:animEffect filter="fade" transition="in">
                                      <p:cBhvr>
                                        <p:cTn dur="500"/>
                                        <p:tgtEl>
                                          <p:spTgt spid="6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5" st="5"/>
                                            </p:txEl>
                                          </p:spTgt>
                                        </p:tgtEl>
                                        <p:attrNameLst>
                                          <p:attrName>style.visibility</p:attrName>
                                        </p:attrNameLst>
                                      </p:cBhvr>
                                      <p:to>
                                        <p:strVal val="visible"/>
                                      </p:to>
                                    </p:set>
                                    <p:animEffect filter="fade" transition="in">
                                      <p:cBhvr>
                                        <p:cTn dur="500"/>
                                        <p:tgtEl>
                                          <p:spTgt spid="6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xEl>
                                              <p:pRg end="6" st="6"/>
                                            </p:txEl>
                                          </p:spTgt>
                                        </p:tgtEl>
                                        <p:attrNameLst>
                                          <p:attrName>style.visibility</p:attrName>
                                        </p:attrNameLst>
                                      </p:cBhvr>
                                      <p:to>
                                        <p:strVal val="visible"/>
                                      </p:to>
                                    </p:set>
                                    <p:animEffect filter="fade" transition="in">
                                      <p:cBhvr>
                                        <p:cTn dur="500"/>
                                        <p:tgtEl>
                                          <p:spTgt spid="69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Cardiac Cycle</a:t>
            </a:r>
            <a:endParaRPr/>
          </a:p>
        </p:txBody>
      </p:sp>
      <p:sp>
        <p:nvSpPr>
          <p:cNvPr id="180" name="Google Shape;180;p3"/>
          <p:cNvSpPr txBox="1"/>
          <p:nvPr>
            <p:ph idx="1" type="body"/>
          </p:nvPr>
        </p:nvSpPr>
        <p:spPr>
          <a:xfrm>
            <a:off x="1232754" y="944923"/>
            <a:ext cx="10463171" cy="6937027"/>
          </a:xfrm>
          <a:prstGeom prst="rect">
            <a:avLst/>
          </a:prstGeom>
          <a:noFill/>
          <a:ln>
            <a:noFill/>
          </a:ln>
        </p:spPr>
        <p:txBody>
          <a:bodyPr anchorCtr="0" anchor="t" bIns="0" lIns="91425" spcFirstLastPara="1" rIns="91425" wrap="square" tIns="0">
            <a:spAutoFit/>
          </a:bodyPr>
          <a:lstStyle/>
          <a:p>
            <a:pPr indent="0" lvl="0" marL="0" rtl="0" algn="l">
              <a:lnSpc>
                <a:spcPct val="100000"/>
              </a:lnSpc>
              <a:spcBef>
                <a:spcPts val="0"/>
              </a:spcBef>
              <a:spcAft>
                <a:spcPts val="0"/>
              </a:spcAft>
              <a:buClr>
                <a:schemeClr val="accent3"/>
              </a:buClr>
              <a:buSzPts val="2800"/>
              <a:buFont typeface="Arial"/>
              <a:buNone/>
            </a:pPr>
            <a:r>
              <a:t/>
            </a:r>
            <a:endParaRPr/>
          </a:p>
          <a:p>
            <a:pPr indent="-152400" lvl="0" marL="0" rtl="0" algn="l">
              <a:lnSpc>
                <a:spcPct val="100000"/>
              </a:lnSpc>
              <a:spcBef>
                <a:spcPts val="1000"/>
              </a:spcBef>
              <a:spcAft>
                <a:spcPts val="0"/>
              </a:spcAft>
              <a:buClr>
                <a:schemeClr val="accent3"/>
              </a:buClr>
              <a:buSzPts val="2400"/>
              <a:buFont typeface="Arial"/>
              <a:buChar char="•"/>
            </a:pPr>
            <a:r>
              <a:rPr lang="en-US" sz="2400"/>
              <a:t>The </a:t>
            </a:r>
            <a:r>
              <a:rPr i="1" lang="en-US" sz="2400">
                <a:solidFill>
                  <a:srgbClr val="FF0000"/>
                </a:solidFill>
              </a:rPr>
              <a:t>cardiac (mechanical and  electrical) events </a:t>
            </a:r>
            <a:r>
              <a:rPr lang="en-US" sz="2400"/>
              <a:t>that occur from the beginning of one heartbeat to the beginning of the next</a:t>
            </a:r>
            <a:r>
              <a:rPr i="1" lang="en-US" sz="2400"/>
              <a:t>.</a:t>
            </a:r>
            <a:endParaRPr/>
          </a:p>
          <a:p>
            <a:pPr indent="0" lvl="0" marL="12700" rtl="0" algn="l">
              <a:lnSpc>
                <a:spcPct val="100000"/>
              </a:lnSpc>
              <a:spcBef>
                <a:spcPts val="1465"/>
              </a:spcBef>
              <a:spcAft>
                <a:spcPts val="0"/>
              </a:spcAft>
              <a:buClr>
                <a:srgbClr val="023F4E"/>
              </a:buClr>
              <a:buSzPts val="2400"/>
              <a:buNone/>
            </a:pPr>
            <a:r>
              <a:rPr b="1" lang="en-US" sz="2400">
                <a:solidFill>
                  <a:srgbClr val="023F4E"/>
                </a:solidFill>
                <a:latin typeface="Calibri"/>
                <a:ea typeface="Calibri"/>
                <a:cs typeface="Calibri"/>
                <a:sym typeface="Calibri"/>
              </a:rPr>
              <a:t>Mechanical Events:</a:t>
            </a:r>
            <a:endParaRPr b="1" sz="2400">
              <a:solidFill>
                <a:srgbClr val="023F4E"/>
              </a:solidFill>
              <a:latin typeface="Calibri"/>
              <a:ea typeface="Calibri"/>
              <a:cs typeface="Calibri"/>
              <a:sym typeface="Calibri"/>
            </a:endParaRPr>
          </a:p>
          <a:p>
            <a:pPr indent="-457200" lvl="0" marL="469265" rtl="0" algn="l">
              <a:lnSpc>
                <a:spcPct val="100000"/>
              </a:lnSpc>
              <a:spcBef>
                <a:spcPts val="1370"/>
              </a:spcBef>
              <a:spcAft>
                <a:spcPts val="0"/>
              </a:spcAft>
              <a:buClr>
                <a:srgbClr val="FF0000"/>
              </a:buClr>
              <a:buSzPts val="2400"/>
              <a:buFont typeface="Century Gothic"/>
              <a:buAutoNum type="arabicPeriod"/>
            </a:pPr>
            <a:r>
              <a:rPr lang="en-US" sz="2400"/>
              <a:t>Pressure changes during cardiac cycle</a:t>
            </a:r>
            <a:endParaRPr/>
          </a:p>
          <a:p>
            <a:pPr indent="-457200" lvl="0" marL="469265" rtl="0" algn="l">
              <a:lnSpc>
                <a:spcPct val="100000"/>
              </a:lnSpc>
              <a:spcBef>
                <a:spcPts val="1370"/>
              </a:spcBef>
              <a:spcAft>
                <a:spcPts val="0"/>
              </a:spcAft>
              <a:buClr>
                <a:srgbClr val="FF0000"/>
              </a:buClr>
              <a:buSzPts val="2400"/>
              <a:buFont typeface="Century Gothic"/>
              <a:buAutoNum type="arabicPeriod"/>
            </a:pPr>
            <a:r>
              <a:rPr lang="en-US" sz="2400"/>
              <a:t>Volume changes during cardiac cycle</a:t>
            </a:r>
            <a:endParaRPr/>
          </a:p>
          <a:p>
            <a:pPr indent="-457200" lvl="0" marL="469900" marR="4053840" rtl="0" algn="l">
              <a:lnSpc>
                <a:spcPct val="135600"/>
              </a:lnSpc>
              <a:spcBef>
                <a:spcPts val="1000"/>
              </a:spcBef>
              <a:spcAft>
                <a:spcPts val="0"/>
              </a:spcAft>
              <a:buClr>
                <a:srgbClr val="FF0000"/>
              </a:buClr>
              <a:buSzPts val="2400"/>
              <a:buFont typeface="Century Gothic"/>
              <a:buAutoNum type="arabicPeriod"/>
            </a:pPr>
            <a:r>
              <a:rPr lang="en-US" sz="2400"/>
              <a:t>Heart sounds </a:t>
            </a:r>
            <a:endParaRPr sz="2400"/>
          </a:p>
          <a:p>
            <a:pPr indent="0" lvl="0" marL="12700" marR="4053840" rtl="0" algn="l">
              <a:lnSpc>
                <a:spcPct val="135600"/>
              </a:lnSpc>
              <a:spcBef>
                <a:spcPts val="1000"/>
              </a:spcBef>
              <a:spcAft>
                <a:spcPts val="0"/>
              </a:spcAft>
              <a:buClr>
                <a:srgbClr val="DC9E1F"/>
              </a:buClr>
              <a:buSzPts val="2400"/>
              <a:buNone/>
            </a:pPr>
            <a:r>
              <a:rPr b="1" lang="en-US" sz="2400">
                <a:solidFill>
                  <a:srgbClr val="023F4E"/>
                </a:solidFill>
                <a:latin typeface="Calibri"/>
                <a:ea typeface="Calibri"/>
                <a:cs typeface="Calibri"/>
                <a:sym typeface="Calibri"/>
              </a:rPr>
              <a:t>Electrical Events</a:t>
            </a:r>
            <a:endParaRPr b="1" sz="2400">
              <a:solidFill>
                <a:srgbClr val="023F4E"/>
              </a:solidFill>
              <a:latin typeface="Calibri"/>
              <a:ea typeface="Calibri"/>
              <a:cs typeface="Calibri"/>
              <a:sym typeface="Calibri"/>
            </a:endParaRPr>
          </a:p>
          <a:p>
            <a:pPr indent="0" lvl="0" marL="12700" rtl="0" algn="l">
              <a:lnSpc>
                <a:spcPct val="100000"/>
              </a:lnSpc>
              <a:spcBef>
                <a:spcPts val="1375"/>
              </a:spcBef>
              <a:spcAft>
                <a:spcPts val="0"/>
              </a:spcAft>
              <a:buClr>
                <a:schemeClr val="accent3"/>
              </a:buClr>
              <a:buSzPts val="2400"/>
              <a:buNone/>
            </a:pPr>
            <a:r>
              <a:rPr lang="en-US" sz="2400"/>
              <a:t>Electrocardiogram (ECG)</a:t>
            </a:r>
            <a:endParaRPr/>
          </a:p>
          <a:p>
            <a:pPr indent="0" lvl="0" marL="0" rtl="0" algn="l">
              <a:lnSpc>
                <a:spcPct val="100000"/>
              </a:lnSpc>
              <a:spcBef>
                <a:spcPts val="1000"/>
              </a:spcBef>
              <a:spcAft>
                <a:spcPts val="0"/>
              </a:spcAft>
              <a:buClr>
                <a:schemeClr val="accent3"/>
              </a:buClr>
              <a:buSzPts val="2400"/>
              <a:buFont typeface="Arial"/>
              <a:buNone/>
            </a:pPr>
            <a:r>
              <a:t/>
            </a:r>
            <a:endParaRPr i="1" sz="2400"/>
          </a:p>
          <a:p>
            <a:pPr indent="0" lvl="0" marL="0" rtl="0" algn="l">
              <a:lnSpc>
                <a:spcPct val="150000"/>
              </a:lnSpc>
              <a:spcBef>
                <a:spcPts val="1000"/>
              </a:spcBef>
              <a:spcAft>
                <a:spcPts val="0"/>
              </a:spcAft>
              <a:buClr>
                <a:schemeClr val="accent3"/>
              </a:buClr>
              <a:buSzPts val="2400"/>
              <a:buNone/>
            </a:pPr>
            <a:r>
              <a:rPr i="1" lang="en-US" sz="2400" u="sng">
                <a:solidFill>
                  <a:schemeClr val="hlink"/>
                </a:solidFill>
                <a:hlinkClick r:id="rId3"/>
              </a:rPr>
              <a:t>https://youtu.be/IS9TD9fHFv0</a:t>
            </a:r>
            <a:endParaRPr i="1" sz="2400"/>
          </a:p>
          <a:p>
            <a:pPr indent="0" lvl="0" marL="0" rtl="0" algn="l">
              <a:lnSpc>
                <a:spcPct val="150000"/>
              </a:lnSpc>
              <a:spcBef>
                <a:spcPts val="1000"/>
              </a:spcBef>
              <a:spcAft>
                <a:spcPts val="0"/>
              </a:spcAft>
              <a:buClr>
                <a:schemeClr val="accent3"/>
              </a:buClr>
              <a:buSzPts val="2800"/>
              <a:buNone/>
            </a:pPr>
            <a:r>
              <a:t/>
            </a:r>
            <a:endParaRPr i="1"/>
          </a:p>
        </p:txBody>
      </p:sp>
      <p:pic>
        <p:nvPicPr>
          <p:cNvPr descr="Divider slide accent image" id="181" name="Google Shape;181;p3"/>
          <p:cNvPicPr preferRelativeResize="0"/>
          <p:nvPr>
            <p:ph idx="2" type="pic"/>
          </p:nvPr>
        </p:nvPicPr>
        <p:blipFill rotWithShape="1">
          <a:blip r:embed="rId4">
            <a:alphaModFix/>
          </a:blip>
          <a:srcRect b="0" l="0" r="0" t="0"/>
          <a:stretch/>
        </p:blipFill>
        <p:spPr>
          <a:xfrm>
            <a:off x="123992" y="5829300"/>
            <a:ext cx="11944014" cy="905351"/>
          </a:xfrm>
          <a:prstGeom prst="rect">
            <a:avLst/>
          </a:prstGeom>
          <a:solidFill>
            <a:srgbClr val="F2F2F2"/>
          </a:solidFill>
          <a:ln>
            <a:noFill/>
          </a:ln>
        </p:spPr>
      </p:pic>
      <p:sp>
        <p:nvSpPr>
          <p:cNvPr id="182" name="Google Shape;182;p3"/>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3" name="Google Shape;183;p3"/>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184" name="Google Shape;184;p3"/>
          <p:cNvSpPr txBox="1"/>
          <p:nvPr/>
        </p:nvSpPr>
        <p:spPr>
          <a:xfrm>
            <a:off x="5148944" y="6336526"/>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0"/>
          <p:cNvSpPr txBox="1"/>
          <p:nvPr>
            <p:ph type="title"/>
          </p:nvPr>
        </p:nvSpPr>
        <p:spPr>
          <a:xfrm>
            <a:off x="215191" y="197126"/>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Cause of heart sounds</a:t>
            </a:r>
            <a:endParaRPr/>
          </a:p>
        </p:txBody>
      </p:sp>
      <p:sp>
        <p:nvSpPr>
          <p:cNvPr id="705" name="Google Shape;705;p30"/>
          <p:cNvSpPr txBox="1"/>
          <p:nvPr>
            <p:ph idx="1" type="body"/>
          </p:nvPr>
        </p:nvSpPr>
        <p:spPr>
          <a:xfrm>
            <a:off x="766014" y="4655219"/>
            <a:ext cx="10776986" cy="1051570"/>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457200" lvl="0" marL="457200" rtl="0" algn="l">
              <a:lnSpc>
                <a:spcPct val="100000"/>
              </a:lnSpc>
              <a:spcBef>
                <a:spcPts val="0"/>
              </a:spcBef>
              <a:spcAft>
                <a:spcPts val="0"/>
              </a:spcAft>
              <a:buClr>
                <a:srgbClr val="1DA9BF"/>
              </a:buClr>
              <a:buSzPts val="2000"/>
              <a:buFont typeface="Arial"/>
              <a:buChar char="•"/>
            </a:pPr>
            <a:r>
              <a:rPr lang="en-US" sz="2000">
                <a:solidFill>
                  <a:srgbClr val="1DA9BF"/>
                </a:solidFill>
              </a:rPr>
              <a:t>The cause is </a:t>
            </a:r>
            <a:r>
              <a:rPr i="1" lang="en-US" sz="2000">
                <a:solidFill>
                  <a:srgbClr val="1DA9BF"/>
                </a:solidFill>
              </a:rPr>
              <a:t>vibration of the taut valves immediately after closure, </a:t>
            </a:r>
            <a:r>
              <a:rPr lang="en-US" sz="2000">
                <a:solidFill>
                  <a:srgbClr val="1DA9BF"/>
                </a:solidFill>
              </a:rPr>
              <a:t>along with </a:t>
            </a:r>
            <a:r>
              <a:rPr i="1" lang="en-US" sz="2000">
                <a:solidFill>
                  <a:srgbClr val="1DA9BF"/>
                </a:solidFill>
              </a:rPr>
              <a:t>vibration of the adjacent walls of the heart and major vessels around the heart.</a:t>
            </a:r>
            <a:endParaRPr/>
          </a:p>
          <a:p>
            <a:pPr indent="0" lvl="0" marL="0" rtl="0" algn="l">
              <a:lnSpc>
                <a:spcPct val="100000"/>
              </a:lnSpc>
              <a:spcBef>
                <a:spcPts val="1000"/>
              </a:spcBef>
              <a:spcAft>
                <a:spcPts val="0"/>
              </a:spcAft>
              <a:buClr>
                <a:schemeClr val="accent3"/>
              </a:buClr>
              <a:buSzPts val="2000"/>
              <a:buNone/>
            </a:pPr>
            <a:r>
              <a:t/>
            </a:r>
            <a:endParaRPr b="1" i="1" sz="2000">
              <a:solidFill>
                <a:srgbClr val="1DA9BF"/>
              </a:solidFill>
            </a:endParaRPr>
          </a:p>
        </p:txBody>
      </p:sp>
      <p:pic>
        <p:nvPicPr>
          <p:cNvPr descr="Divider slide accent image" id="706" name="Google Shape;706;p30"/>
          <p:cNvPicPr preferRelativeResize="0"/>
          <p:nvPr>
            <p:ph idx="2" type="pic"/>
          </p:nvPr>
        </p:nvPicPr>
        <p:blipFill rotWithShape="1">
          <a:blip r:embed="rId3">
            <a:alphaModFix/>
          </a:blip>
          <a:srcRect b="0" l="0" r="0" t="0"/>
          <a:stretch/>
        </p:blipFill>
        <p:spPr>
          <a:xfrm>
            <a:off x="123992" y="5943599"/>
            <a:ext cx="11944014" cy="791051"/>
          </a:xfrm>
          <a:prstGeom prst="rect">
            <a:avLst/>
          </a:prstGeom>
          <a:solidFill>
            <a:srgbClr val="F2F2F2"/>
          </a:solidFill>
          <a:ln>
            <a:noFill/>
          </a:ln>
        </p:spPr>
      </p:pic>
      <p:sp>
        <p:nvSpPr>
          <p:cNvPr id="707" name="Google Shape;707;p30"/>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8" name="Google Shape;708;p30"/>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id="709" name="Google Shape;709;p30"/>
          <p:cNvPicPr preferRelativeResize="0"/>
          <p:nvPr/>
        </p:nvPicPr>
        <p:blipFill rotWithShape="1">
          <a:blip r:embed="rId4">
            <a:alphaModFix/>
          </a:blip>
          <a:srcRect b="31603" l="23007" r="4053" t="27884"/>
          <a:stretch/>
        </p:blipFill>
        <p:spPr>
          <a:xfrm>
            <a:off x="706737" y="744184"/>
            <a:ext cx="10895541" cy="3675416"/>
          </a:xfrm>
          <a:prstGeom prst="rect">
            <a:avLst/>
          </a:prstGeom>
          <a:noFill/>
          <a:ln>
            <a:noFill/>
          </a:ln>
        </p:spPr>
      </p:pic>
      <p:sp>
        <p:nvSpPr>
          <p:cNvPr id="710" name="Google Shape;710;p30"/>
          <p:cNvSpPr/>
          <p:nvPr/>
        </p:nvSpPr>
        <p:spPr>
          <a:xfrm>
            <a:off x="4568305" y="6338533"/>
            <a:ext cx="214033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1"/>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Murmurs </a:t>
            </a:r>
            <a:endParaRPr/>
          </a:p>
        </p:txBody>
      </p:sp>
      <p:sp>
        <p:nvSpPr>
          <p:cNvPr id="716" name="Google Shape;716;p31"/>
          <p:cNvSpPr txBox="1"/>
          <p:nvPr>
            <p:ph idx="1" type="body"/>
          </p:nvPr>
        </p:nvSpPr>
        <p:spPr>
          <a:xfrm>
            <a:off x="1052286" y="1677024"/>
            <a:ext cx="9666514" cy="2451953"/>
          </a:xfrm>
          <a:prstGeom prst="rect">
            <a:avLst/>
          </a:prstGeom>
          <a:noFill/>
          <a:ln cap="flat" cmpd="sng" w="9525">
            <a:solidFill>
              <a:srgbClr val="1DA9BF"/>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90000"/>
              </a:lnSpc>
              <a:spcBef>
                <a:spcPts val="0"/>
              </a:spcBef>
              <a:spcAft>
                <a:spcPts val="0"/>
              </a:spcAft>
              <a:buClr>
                <a:schemeClr val="accent3"/>
              </a:buClr>
              <a:buSzPts val="2800"/>
              <a:buNone/>
            </a:pPr>
            <a:r>
              <a:rPr lang="en-US"/>
              <a:t>abnormal heart sounds, known as “heart murmurs,”</a:t>
            </a:r>
            <a:endParaRPr/>
          </a:p>
          <a:p>
            <a:pPr indent="0" lvl="0" marL="0" rtl="0" algn="l">
              <a:lnSpc>
                <a:spcPct val="90000"/>
              </a:lnSpc>
              <a:spcBef>
                <a:spcPts val="1000"/>
              </a:spcBef>
              <a:spcAft>
                <a:spcPts val="0"/>
              </a:spcAft>
              <a:buClr>
                <a:schemeClr val="accent3"/>
              </a:buClr>
              <a:buSzPts val="2800"/>
              <a:buNone/>
            </a:pPr>
            <a:r>
              <a:rPr lang="en-US"/>
              <a:t>Occur in:</a:t>
            </a:r>
            <a:endParaRPr/>
          </a:p>
          <a:p>
            <a:pPr indent="-457200" lvl="0" marL="457200" rtl="0" algn="l">
              <a:lnSpc>
                <a:spcPct val="90000"/>
              </a:lnSpc>
              <a:spcBef>
                <a:spcPts val="1000"/>
              </a:spcBef>
              <a:spcAft>
                <a:spcPts val="0"/>
              </a:spcAft>
              <a:buClr>
                <a:srgbClr val="1DA9BF"/>
              </a:buClr>
              <a:buSzPts val="2800"/>
              <a:buFont typeface="Arial"/>
              <a:buChar char="•"/>
            </a:pPr>
            <a:r>
              <a:rPr lang="en-US">
                <a:solidFill>
                  <a:srgbClr val="1DA9BF"/>
                </a:solidFill>
              </a:rPr>
              <a:t>Valvular disease</a:t>
            </a:r>
            <a:endParaRPr/>
          </a:p>
          <a:p>
            <a:pPr indent="-457200" lvl="0" marL="457200" rtl="0" algn="l">
              <a:lnSpc>
                <a:spcPct val="90000"/>
              </a:lnSpc>
              <a:spcBef>
                <a:spcPts val="1000"/>
              </a:spcBef>
              <a:spcAft>
                <a:spcPts val="0"/>
              </a:spcAft>
              <a:buClr>
                <a:srgbClr val="1DA9BF"/>
              </a:buClr>
              <a:buSzPts val="2800"/>
              <a:buFont typeface="Arial"/>
              <a:buChar char="•"/>
            </a:pPr>
            <a:r>
              <a:rPr lang="en-US">
                <a:solidFill>
                  <a:srgbClr val="1DA9BF"/>
                </a:solidFill>
              </a:rPr>
              <a:t>Conginital heart disease</a:t>
            </a:r>
            <a:endParaRPr/>
          </a:p>
          <a:p>
            <a:pPr indent="-457200" lvl="0" marL="457200" rtl="0" algn="l">
              <a:lnSpc>
                <a:spcPct val="90000"/>
              </a:lnSpc>
              <a:spcBef>
                <a:spcPts val="1000"/>
              </a:spcBef>
              <a:spcAft>
                <a:spcPts val="0"/>
              </a:spcAft>
              <a:buClr>
                <a:srgbClr val="1DA9BF"/>
              </a:buClr>
              <a:buSzPts val="2800"/>
              <a:buFont typeface="Arial"/>
              <a:buChar char="•"/>
            </a:pPr>
            <a:r>
              <a:rPr lang="en-US">
                <a:solidFill>
                  <a:srgbClr val="1DA9BF"/>
                </a:solidFill>
              </a:rPr>
              <a:t>Hyperdynamic circulations</a:t>
            </a:r>
            <a:endParaRPr>
              <a:solidFill>
                <a:srgbClr val="1DA9BF"/>
              </a:solidFill>
            </a:endParaRPr>
          </a:p>
        </p:txBody>
      </p:sp>
      <p:pic>
        <p:nvPicPr>
          <p:cNvPr descr="Divider slide accent image" id="717" name="Google Shape;717;p31"/>
          <p:cNvPicPr preferRelativeResize="0"/>
          <p:nvPr>
            <p:ph idx="2" type="pic"/>
          </p:nvPr>
        </p:nvPicPr>
        <p:blipFill rotWithShape="1">
          <a:blip r:embed="rId3">
            <a:alphaModFix/>
          </a:blip>
          <a:srcRect b="0" l="0" r="0" t="0"/>
          <a:stretch/>
        </p:blipFill>
        <p:spPr>
          <a:xfrm>
            <a:off x="123992" y="6008914"/>
            <a:ext cx="11944014" cy="725737"/>
          </a:xfrm>
          <a:prstGeom prst="rect">
            <a:avLst/>
          </a:prstGeom>
          <a:solidFill>
            <a:srgbClr val="F2F2F2"/>
          </a:solidFill>
          <a:ln>
            <a:noFill/>
          </a:ln>
        </p:spPr>
      </p:pic>
      <p:sp>
        <p:nvSpPr>
          <p:cNvPr id="718" name="Google Shape;718;p31"/>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9" name="Google Shape;719;p31"/>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720" name="Google Shape;720;p31"/>
          <p:cNvSpPr/>
          <p:nvPr/>
        </p:nvSpPr>
        <p:spPr>
          <a:xfrm>
            <a:off x="4568305" y="6338533"/>
            <a:ext cx="214033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2"/>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p>
            <a:pPr indent="0" lvl="0" marL="0" rtl="1" algn="l">
              <a:lnSpc>
                <a:spcPct val="90000"/>
              </a:lnSpc>
              <a:spcBef>
                <a:spcPts val="0"/>
              </a:spcBef>
              <a:spcAft>
                <a:spcPts val="0"/>
              </a:spcAft>
              <a:buClr>
                <a:schemeClr val="dk1"/>
              </a:buClr>
              <a:buSzPts val="3600"/>
              <a:buFont typeface="Century Gothic"/>
              <a:buNone/>
            </a:pPr>
            <a:r>
              <a:rPr lang="en-US"/>
              <a:t>Heart sounds </a:t>
            </a:r>
            <a:endParaRPr/>
          </a:p>
        </p:txBody>
      </p:sp>
      <p:sp>
        <p:nvSpPr>
          <p:cNvPr id="726" name="Google Shape;726;p32"/>
          <p:cNvSpPr txBox="1"/>
          <p:nvPr>
            <p:ph idx="1" type="body"/>
          </p:nvPr>
        </p:nvSpPr>
        <p:spPr>
          <a:xfrm>
            <a:off x="446315" y="1463040"/>
            <a:ext cx="8030935" cy="477009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3F3F3F"/>
              </a:buClr>
              <a:buSzPts val="2800"/>
              <a:buChar char="•"/>
            </a:pPr>
            <a:r>
              <a:rPr lang="en-US" u="sng">
                <a:solidFill>
                  <a:schemeClr val="hlink"/>
                </a:solidFill>
                <a:hlinkClick r:id="rId3"/>
              </a:rPr>
              <a:t>https://youtu.be/dBwr2GZCmQM</a:t>
            </a:r>
            <a:endParaRPr/>
          </a:p>
          <a:p>
            <a:pPr indent="-50800" lvl="0" marL="228600" rtl="0" algn="l">
              <a:lnSpc>
                <a:spcPct val="100000"/>
              </a:lnSpc>
              <a:spcBef>
                <a:spcPts val="1800"/>
              </a:spcBef>
              <a:spcAft>
                <a:spcPts val="0"/>
              </a:spcAft>
              <a:buClr>
                <a:srgbClr val="3F3F3F"/>
              </a:buClr>
              <a:buSzPts val="2800"/>
              <a:buNone/>
            </a:pPr>
            <a:r>
              <a:t/>
            </a:r>
            <a:endParaRPr/>
          </a:p>
        </p:txBody>
      </p:sp>
      <p:sp>
        <p:nvSpPr>
          <p:cNvPr id="727" name="Google Shape;727;p32"/>
          <p:cNvSpPr/>
          <p:nvPr/>
        </p:nvSpPr>
        <p:spPr>
          <a:xfrm>
            <a:off x="4568305" y="6338533"/>
            <a:ext cx="214033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23F4E"/>
                </a:solidFill>
                <a:latin typeface="Century Gothic"/>
                <a:ea typeface="Century Gothic"/>
                <a:cs typeface="Century Gothic"/>
                <a:sym typeface="Century Gothic"/>
              </a:rPr>
              <a:t>MED CVS CARDIAC CYCLE</a:t>
            </a:r>
            <a:endParaRPr b="1" sz="1200">
              <a:solidFill>
                <a:srgbClr val="023F4E"/>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id="733" name="Google Shape;733;p33"/>
          <p:cNvPicPr preferRelativeResize="0"/>
          <p:nvPr/>
        </p:nvPicPr>
        <p:blipFill rotWithShape="1">
          <a:blip r:embed="rId3">
            <a:alphaModFix/>
          </a:blip>
          <a:srcRect b="7801" l="29294" r="44014" t="17244"/>
          <a:stretch/>
        </p:blipFill>
        <p:spPr>
          <a:xfrm>
            <a:off x="7251822" y="101943"/>
            <a:ext cx="3731462" cy="6756057"/>
          </a:xfrm>
          <a:prstGeom prst="rect">
            <a:avLst/>
          </a:prstGeom>
          <a:noFill/>
          <a:ln cap="flat" cmpd="sng" w="9525">
            <a:solidFill>
              <a:srgbClr val="1DA9BF"/>
            </a:solidFill>
            <a:prstDash val="solid"/>
            <a:miter lim="800000"/>
            <a:headEnd len="sm" w="sm" type="none"/>
            <a:tailEnd len="sm" w="sm" type="none"/>
          </a:ln>
        </p:spPr>
      </p:pic>
      <p:sp>
        <p:nvSpPr>
          <p:cNvPr id="734" name="Google Shape;734;p33"/>
          <p:cNvSpPr/>
          <p:nvPr/>
        </p:nvSpPr>
        <p:spPr>
          <a:xfrm>
            <a:off x="1017320" y="2286713"/>
            <a:ext cx="6096000" cy="2308324"/>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C596D"/>
              </a:buClr>
              <a:buSzPts val="1800"/>
              <a:buFont typeface="Century Gothic"/>
              <a:buAutoNum type="alphaUcPeriod"/>
            </a:pPr>
            <a:r>
              <a:rPr b="1" lang="en-US" sz="1800">
                <a:solidFill>
                  <a:srgbClr val="0C596D"/>
                </a:solidFill>
                <a:latin typeface="Century Gothic"/>
                <a:ea typeface="Century Gothic"/>
                <a:cs typeface="Century Gothic"/>
                <a:sym typeface="Century Gothic"/>
              </a:rPr>
              <a:t>Atrial Systole </a:t>
            </a:r>
            <a:endParaRPr/>
          </a:p>
          <a:p>
            <a:pPr indent="-514350" lvl="0" marL="514350" marR="0" rtl="0" algn="l">
              <a:spcBef>
                <a:spcPts val="0"/>
              </a:spcBef>
              <a:spcAft>
                <a:spcPts val="0"/>
              </a:spcAft>
              <a:buClr>
                <a:srgbClr val="FF0000"/>
              </a:buClr>
              <a:buSzPts val="1800"/>
              <a:buFont typeface="Century Gothic"/>
              <a:buAutoNum type="alphaUcPeriod"/>
            </a:pPr>
            <a:r>
              <a:rPr b="1" lang="en-US" sz="1800">
                <a:solidFill>
                  <a:srgbClr val="FF0000"/>
                </a:solidFill>
                <a:latin typeface="Century Gothic"/>
                <a:ea typeface="Century Gothic"/>
                <a:cs typeface="Century Gothic"/>
                <a:sym typeface="Century Gothic"/>
              </a:rPr>
              <a:t>Isovolumetric </a:t>
            </a:r>
            <a:r>
              <a:rPr b="1" lang="en-US" sz="1800">
                <a:solidFill>
                  <a:srgbClr val="0C596D"/>
                </a:solidFill>
                <a:latin typeface="Century Gothic"/>
                <a:ea typeface="Century Gothic"/>
                <a:cs typeface="Century Gothic"/>
                <a:sym typeface="Century Gothic"/>
              </a:rPr>
              <a:t>Ventricular Contraction </a:t>
            </a:r>
            <a:endParaRPr/>
          </a:p>
          <a:p>
            <a:pPr indent="-514350" lvl="0" marL="514350" marR="0" rtl="0" algn="l">
              <a:spcBef>
                <a:spcPts val="0"/>
              </a:spcBef>
              <a:spcAft>
                <a:spcPts val="0"/>
              </a:spcAft>
              <a:buClr>
                <a:srgbClr val="0C596D"/>
              </a:buClr>
              <a:buSzPts val="1800"/>
              <a:buFont typeface="Century Gothic"/>
              <a:buAutoNum type="alphaUcPeriod"/>
            </a:pPr>
            <a:r>
              <a:rPr b="1" lang="en-US" sz="1800">
                <a:solidFill>
                  <a:srgbClr val="0C596D"/>
                </a:solidFill>
                <a:latin typeface="Century Gothic"/>
                <a:ea typeface="Century Gothic"/>
                <a:cs typeface="Century Gothic"/>
                <a:sym typeface="Century Gothic"/>
              </a:rPr>
              <a:t>Rapid Ventricular Ejection </a:t>
            </a:r>
            <a:endParaRPr/>
          </a:p>
          <a:p>
            <a:pPr indent="-514350" lvl="0" marL="514350" marR="0" rtl="0" algn="l">
              <a:spcBef>
                <a:spcPts val="0"/>
              </a:spcBef>
              <a:spcAft>
                <a:spcPts val="0"/>
              </a:spcAft>
              <a:buClr>
                <a:srgbClr val="0C596D"/>
              </a:buClr>
              <a:buSzPts val="1800"/>
              <a:buFont typeface="Century Gothic"/>
              <a:buAutoNum type="alphaUcPeriod"/>
            </a:pPr>
            <a:r>
              <a:rPr b="1" lang="en-US" sz="1800">
                <a:solidFill>
                  <a:srgbClr val="0C596D"/>
                </a:solidFill>
                <a:latin typeface="Century Gothic"/>
                <a:ea typeface="Century Gothic"/>
                <a:cs typeface="Century Gothic"/>
                <a:sym typeface="Century Gothic"/>
              </a:rPr>
              <a:t>Reduced Ventricular Ejection </a:t>
            </a:r>
            <a:endParaRPr/>
          </a:p>
          <a:p>
            <a:pPr indent="-514350" lvl="0" marL="514350" marR="0" rtl="0" algn="l">
              <a:spcBef>
                <a:spcPts val="0"/>
              </a:spcBef>
              <a:spcAft>
                <a:spcPts val="0"/>
              </a:spcAft>
              <a:buClr>
                <a:srgbClr val="FF0000"/>
              </a:buClr>
              <a:buSzPts val="1800"/>
              <a:buFont typeface="Century Gothic"/>
              <a:buAutoNum type="alphaUcPeriod"/>
            </a:pPr>
            <a:r>
              <a:rPr b="1" lang="en-US" sz="1800">
                <a:solidFill>
                  <a:srgbClr val="FF0000"/>
                </a:solidFill>
                <a:latin typeface="Century Gothic"/>
                <a:ea typeface="Century Gothic"/>
                <a:cs typeface="Century Gothic"/>
                <a:sym typeface="Century Gothic"/>
              </a:rPr>
              <a:t>Isovolumetric</a:t>
            </a:r>
            <a:r>
              <a:rPr b="1" lang="en-US" sz="1800">
                <a:solidFill>
                  <a:srgbClr val="0C596D"/>
                </a:solidFill>
                <a:latin typeface="Century Gothic"/>
                <a:ea typeface="Century Gothic"/>
                <a:cs typeface="Century Gothic"/>
                <a:sym typeface="Century Gothic"/>
              </a:rPr>
              <a:t> Ventricular Relaxation </a:t>
            </a:r>
            <a:endParaRPr/>
          </a:p>
          <a:p>
            <a:pPr indent="-514350" lvl="0" marL="514350" marR="0" rtl="0" algn="l">
              <a:spcBef>
                <a:spcPts val="0"/>
              </a:spcBef>
              <a:spcAft>
                <a:spcPts val="0"/>
              </a:spcAft>
              <a:buClr>
                <a:srgbClr val="0C596D"/>
              </a:buClr>
              <a:buSzPts val="1800"/>
              <a:buFont typeface="Century Gothic"/>
              <a:buAutoNum type="alphaUcPeriod"/>
            </a:pPr>
            <a:r>
              <a:rPr b="1" lang="en-US" sz="1800">
                <a:solidFill>
                  <a:srgbClr val="0C596D"/>
                </a:solidFill>
                <a:latin typeface="Century Gothic"/>
                <a:ea typeface="Century Gothic"/>
                <a:cs typeface="Century Gothic"/>
                <a:sym typeface="Century Gothic"/>
              </a:rPr>
              <a:t>Rapid Ventricular Filling </a:t>
            </a:r>
            <a:endParaRPr/>
          </a:p>
          <a:p>
            <a:pPr indent="-514350" lvl="0" marL="514350" marR="0" rtl="0" algn="l">
              <a:spcBef>
                <a:spcPts val="0"/>
              </a:spcBef>
              <a:spcAft>
                <a:spcPts val="0"/>
              </a:spcAft>
              <a:buClr>
                <a:srgbClr val="0C596D"/>
              </a:buClr>
              <a:buSzPts val="1800"/>
              <a:buFont typeface="Century Gothic"/>
              <a:buAutoNum type="alphaUcPeriod"/>
            </a:pPr>
            <a:r>
              <a:rPr b="1" lang="en-US" sz="1800">
                <a:solidFill>
                  <a:srgbClr val="0C596D"/>
                </a:solidFill>
                <a:latin typeface="Century Gothic"/>
                <a:ea typeface="Century Gothic"/>
                <a:cs typeface="Century Gothic"/>
                <a:sym typeface="Century Gothic"/>
              </a:rPr>
              <a:t>Reduced Ventricular Filling (Diastasis) </a:t>
            </a:r>
            <a:endParaRPr b="1" sz="1800">
              <a:solidFill>
                <a:srgbClr val="0C596D"/>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35" name="Google Shape;735;p33"/>
          <p:cNvSpPr/>
          <p:nvPr/>
        </p:nvSpPr>
        <p:spPr>
          <a:xfrm>
            <a:off x="4723580" y="6596390"/>
            <a:ext cx="198483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23F4E"/>
                </a:solidFill>
                <a:latin typeface="Century Gothic"/>
                <a:ea typeface="Century Gothic"/>
                <a:cs typeface="Century Gothic"/>
                <a:sym typeface="Century Gothic"/>
              </a:rPr>
              <a:t>MED CVS CARDIAC CYCLE</a:t>
            </a:r>
            <a:endParaRPr b="1" sz="1100">
              <a:solidFill>
                <a:srgbClr val="023F4E"/>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4"/>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MED CVS CARDIAC CYCLE</a:t>
            </a:r>
            <a:endParaRPr/>
          </a:p>
        </p:txBody>
      </p:sp>
      <p:pic>
        <p:nvPicPr>
          <p:cNvPr id="742" name="Google Shape;742;p34"/>
          <p:cNvPicPr preferRelativeResize="0"/>
          <p:nvPr/>
        </p:nvPicPr>
        <p:blipFill rotWithShape="1">
          <a:blip r:embed="rId3">
            <a:alphaModFix/>
          </a:blip>
          <a:srcRect b="15240" l="23474" r="24091" t="23206"/>
          <a:stretch/>
        </p:blipFill>
        <p:spPr>
          <a:xfrm>
            <a:off x="1796142" y="372437"/>
            <a:ext cx="9061779" cy="59839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35"/>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Abbreviations</a:t>
            </a:r>
            <a:endParaRPr/>
          </a:p>
        </p:txBody>
      </p:sp>
      <p:sp>
        <p:nvSpPr>
          <p:cNvPr id="749" name="Google Shape;749;p35"/>
          <p:cNvSpPr txBox="1"/>
          <p:nvPr>
            <p:ph idx="1" type="body"/>
          </p:nvPr>
        </p:nvSpPr>
        <p:spPr>
          <a:xfrm>
            <a:off x="1052286" y="1677024"/>
            <a:ext cx="9666514" cy="5032147"/>
          </a:xfrm>
          <a:prstGeom prst="rect">
            <a:avLst/>
          </a:prstGeom>
          <a:noFill/>
          <a:ln>
            <a:noFill/>
          </a:ln>
        </p:spPr>
        <p:txBody>
          <a:bodyPr anchorCtr="0" anchor="t" bIns="0" lIns="91425" spcFirstLastPara="1" rIns="91425" wrap="square" tIns="0">
            <a:spAutoFit/>
          </a:bodyPr>
          <a:lstStyle/>
          <a:p>
            <a:pPr indent="0" lvl="0" marL="0" rtl="0" algn="l">
              <a:lnSpc>
                <a:spcPct val="90000"/>
              </a:lnSpc>
              <a:spcBef>
                <a:spcPts val="0"/>
              </a:spcBef>
              <a:spcAft>
                <a:spcPts val="0"/>
              </a:spcAft>
              <a:buClr>
                <a:schemeClr val="accent3"/>
              </a:buClr>
              <a:buSzPts val="2800"/>
              <a:buNone/>
            </a:pPr>
            <a:r>
              <a:rPr lang="en-US"/>
              <a:t>AP: action potential</a:t>
            </a:r>
            <a:endParaRPr/>
          </a:p>
          <a:p>
            <a:pPr indent="0" lvl="0" marL="0" rtl="0" algn="l">
              <a:lnSpc>
                <a:spcPct val="90000"/>
              </a:lnSpc>
              <a:spcBef>
                <a:spcPts val="1000"/>
              </a:spcBef>
              <a:spcAft>
                <a:spcPts val="0"/>
              </a:spcAft>
              <a:buClr>
                <a:schemeClr val="accent3"/>
              </a:buClr>
              <a:buSzPts val="2800"/>
              <a:buNone/>
            </a:pPr>
            <a:r>
              <a:rPr lang="en-US"/>
              <a:t>EDV; end diastolic volume</a:t>
            </a:r>
            <a:endParaRPr/>
          </a:p>
          <a:p>
            <a:pPr indent="0" lvl="0" marL="0" rtl="0" algn="l">
              <a:lnSpc>
                <a:spcPct val="90000"/>
              </a:lnSpc>
              <a:spcBef>
                <a:spcPts val="1000"/>
              </a:spcBef>
              <a:spcAft>
                <a:spcPts val="0"/>
              </a:spcAft>
              <a:buClr>
                <a:schemeClr val="accent3"/>
              </a:buClr>
              <a:buSzPts val="2800"/>
              <a:buNone/>
            </a:pPr>
            <a:r>
              <a:rPr lang="en-US"/>
              <a:t>ESV:end systolic volume</a:t>
            </a:r>
            <a:endParaRPr/>
          </a:p>
          <a:p>
            <a:pPr indent="0" lvl="0" marL="0" rtl="0" algn="l">
              <a:lnSpc>
                <a:spcPct val="90000"/>
              </a:lnSpc>
              <a:spcBef>
                <a:spcPts val="1000"/>
              </a:spcBef>
              <a:spcAft>
                <a:spcPts val="0"/>
              </a:spcAft>
              <a:buClr>
                <a:schemeClr val="accent3"/>
              </a:buClr>
              <a:buSzPts val="2800"/>
              <a:buNone/>
            </a:pPr>
            <a:r>
              <a:rPr lang="en-US"/>
              <a:t>HR: heart rate</a:t>
            </a:r>
            <a:endParaRPr/>
          </a:p>
          <a:p>
            <a:pPr indent="0" lvl="0" marL="0" rtl="0" algn="l">
              <a:lnSpc>
                <a:spcPct val="90000"/>
              </a:lnSpc>
              <a:spcBef>
                <a:spcPts val="1000"/>
              </a:spcBef>
              <a:spcAft>
                <a:spcPts val="0"/>
              </a:spcAft>
              <a:buClr>
                <a:schemeClr val="accent3"/>
              </a:buClr>
              <a:buSzPts val="2800"/>
              <a:buNone/>
            </a:pPr>
            <a:r>
              <a:rPr lang="en-US"/>
              <a:t>LVP: left ventricular pressure</a:t>
            </a:r>
            <a:endParaRPr/>
          </a:p>
          <a:p>
            <a:pPr indent="0" lvl="0" marL="0" rtl="0" algn="l">
              <a:lnSpc>
                <a:spcPct val="90000"/>
              </a:lnSpc>
              <a:spcBef>
                <a:spcPts val="1000"/>
              </a:spcBef>
              <a:spcAft>
                <a:spcPts val="0"/>
              </a:spcAft>
              <a:buClr>
                <a:schemeClr val="accent3"/>
              </a:buClr>
              <a:buSzPts val="2800"/>
              <a:buNone/>
            </a:pPr>
            <a:r>
              <a:rPr lang="en-US"/>
              <a:t>MV: mitral valve </a:t>
            </a:r>
            <a:endParaRPr/>
          </a:p>
          <a:p>
            <a:pPr indent="0" lvl="0" marL="0" rtl="0" algn="l">
              <a:lnSpc>
                <a:spcPct val="90000"/>
              </a:lnSpc>
              <a:spcBef>
                <a:spcPts val="1000"/>
              </a:spcBef>
              <a:spcAft>
                <a:spcPts val="0"/>
              </a:spcAft>
              <a:buClr>
                <a:schemeClr val="accent3"/>
              </a:buClr>
              <a:buSzPts val="2800"/>
              <a:buNone/>
            </a:pPr>
            <a:r>
              <a:rPr lang="en-US"/>
              <a:t>RVP: right ventricular pressure</a:t>
            </a:r>
            <a:endParaRPr/>
          </a:p>
          <a:p>
            <a:pPr indent="0" lvl="0" marL="0" rtl="0" algn="l">
              <a:lnSpc>
                <a:spcPct val="90000"/>
              </a:lnSpc>
              <a:spcBef>
                <a:spcPts val="1000"/>
              </a:spcBef>
              <a:spcAft>
                <a:spcPts val="0"/>
              </a:spcAft>
              <a:buClr>
                <a:schemeClr val="accent3"/>
              </a:buClr>
              <a:buSzPts val="2800"/>
              <a:buNone/>
            </a:pPr>
            <a:r>
              <a:t/>
            </a:r>
            <a:endParaRPr/>
          </a:p>
          <a:p>
            <a:pPr indent="0" lvl="0" marL="0" rtl="0" algn="l">
              <a:lnSpc>
                <a:spcPct val="90000"/>
              </a:lnSpc>
              <a:spcBef>
                <a:spcPts val="1000"/>
              </a:spcBef>
              <a:spcAft>
                <a:spcPts val="0"/>
              </a:spcAft>
              <a:buClr>
                <a:schemeClr val="accent3"/>
              </a:buClr>
              <a:buSzPts val="2800"/>
              <a:buNone/>
            </a:pPr>
            <a:r>
              <a:t/>
            </a:r>
            <a:endParaRPr/>
          </a:p>
          <a:p>
            <a:pPr indent="0" lvl="0" marL="0" rtl="0" algn="l">
              <a:lnSpc>
                <a:spcPct val="90000"/>
              </a:lnSpc>
              <a:spcBef>
                <a:spcPts val="1000"/>
              </a:spcBef>
              <a:spcAft>
                <a:spcPts val="0"/>
              </a:spcAft>
              <a:buClr>
                <a:schemeClr val="accent3"/>
              </a:buClr>
              <a:buSzPts val="2800"/>
              <a:buNone/>
            </a:pPr>
            <a:r>
              <a:t/>
            </a:r>
            <a:endParaRPr/>
          </a:p>
        </p:txBody>
      </p:sp>
      <p:pic>
        <p:nvPicPr>
          <p:cNvPr descr="Divider slide accent image" id="750" name="Google Shape;750;p35"/>
          <p:cNvPicPr preferRelativeResize="0"/>
          <p:nvPr>
            <p:ph idx="2" type="pic"/>
          </p:nvPr>
        </p:nvPicPr>
        <p:blipFill rotWithShape="1">
          <a:blip r:embed="rId3">
            <a:alphaModFix/>
          </a:blip>
          <a:srcRect b="0" l="0" r="0" t="0"/>
          <a:stretch/>
        </p:blipFill>
        <p:spPr>
          <a:xfrm>
            <a:off x="123992" y="5168900"/>
            <a:ext cx="11944014" cy="1565751"/>
          </a:xfrm>
          <a:prstGeom prst="rect">
            <a:avLst/>
          </a:prstGeom>
          <a:solidFill>
            <a:srgbClr val="F2F2F2"/>
          </a:solidFill>
          <a:ln>
            <a:noFill/>
          </a:ln>
        </p:spPr>
      </p:pic>
      <p:sp>
        <p:nvSpPr>
          <p:cNvPr id="751" name="Google Shape;751;p35"/>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2" name="Google Shape;752;p35"/>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pic>
        <p:nvPicPr>
          <p:cNvPr descr="turtle in ocean" id="757" name="Google Shape;757;p36"/>
          <p:cNvPicPr preferRelativeResize="0"/>
          <p:nvPr>
            <p:ph idx="2" type="pic"/>
          </p:nvPr>
        </p:nvPicPr>
        <p:blipFill rotWithShape="1">
          <a:blip r:embed="rId3">
            <a:alphaModFix/>
          </a:blip>
          <a:srcRect b="4079" l="0" r="0" t="20921"/>
          <a:stretch/>
        </p:blipFill>
        <p:spPr>
          <a:xfrm>
            <a:off x="-74342" y="-59473"/>
            <a:ext cx="12192000" cy="6858000"/>
          </a:xfrm>
          <a:prstGeom prst="rect">
            <a:avLst/>
          </a:prstGeom>
          <a:solidFill>
            <a:srgbClr val="F2F2F2"/>
          </a:solidFill>
          <a:ln>
            <a:noFill/>
          </a:ln>
        </p:spPr>
      </p:pic>
      <p:sp>
        <p:nvSpPr>
          <p:cNvPr id="758" name="Google Shape;758;p36"/>
          <p:cNvSpPr/>
          <p:nvPr/>
        </p:nvSpPr>
        <p:spPr>
          <a:xfrm flipH="1">
            <a:off x="-74342" y="3835776"/>
            <a:ext cx="12192000" cy="2962751"/>
          </a:xfrm>
          <a:custGeom>
            <a:rect b="b" l="l" r="r" t="t"/>
            <a:pathLst>
              <a:path extrusionOk="0" h="2962751" w="13339868">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dk1">
              <a:alpha val="61960"/>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lang="en-US" sz="1800">
                <a:solidFill>
                  <a:schemeClr val="dk1"/>
                </a:solidFill>
                <a:latin typeface="Century Gothic"/>
                <a:ea typeface="Century Gothic"/>
                <a:cs typeface="Century Gothic"/>
                <a:sym typeface="Century Gothic"/>
              </a:rPr>
              <a:t>Insert Image</a:t>
            </a:r>
            <a:endParaRPr/>
          </a:p>
        </p:txBody>
      </p:sp>
      <p:sp>
        <p:nvSpPr>
          <p:cNvPr id="759" name="Google Shape;759;p36"/>
          <p:cNvSpPr/>
          <p:nvPr/>
        </p:nvSpPr>
        <p:spPr>
          <a:xfrm>
            <a:off x="364570" y="4631399"/>
            <a:ext cx="73152" cy="11887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0" name="Google Shape;760;p36"/>
          <p:cNvSpPr txBox="1"/>
          <p:nvPr>
            <p:ph type="ctrTitle"/>
          </p:nvPr>
        </p:nvSpPr>
        <p:spPr>
          <a:xfrm>
            <a:off x="620529" y="4841977"/>
            <a:ext cx="4907643" cy="701731"/>
          </a:xfrm>
          <a:prstGeom prst="rect">
            <a:avLst/>
          </a:prstGeom>
          <a:noFill/>
          <a:ln>
            <a:noFill/>
          </a:ln>
        </p:spPr>
        <p:txBody>
          <a:bodyPr anchorCtr="0" anchor="b" bIns="45700" lIns="91425" spcFirstLastPara="1" rIns="91425" wrap="square" tIns="45700">
            <a:spAutoFit/>
          </a:bodyPr>
          <a:lstStyle/>
          <a:p>
            <a:pPr indent="0" lvl="0" marL="0" rtl="1" algn="l">
              <a:lnSpc>
                <a:spcPct val="90000"/>
              </a:lnSpc>
              <a:spcBef>
                <a:spcPts val="0"/>
              </a:spcBef>
              <a:spcAft>
                <a:spcPts val="0"/>
              </a:spcAft>
              <a:buClr>
                <a:schemeClr val="lt1"/>
              </a:buClr>
              <a:buSzPts val="4400"/>
              <a:buFont typeface="Century Gothic"/>
              <a:buNone/>
            </a:pPr>
            <a:r>
              <a:rPr lang="en-US"/>
              <a:t>THANK YOU</a:t>
            </a:r>
            <a:endParaRPr/>
          </a:p>
        </p:txBody>
      </p:sp>
      <p:pic>
        <p:nvPicPr>
          <p:cNvPr descr="نتيجة بحث الصور عن ‪life is cycle‬‏" id="761" name="Google Shape;761;p36"/>
          <p:cNvPicPr preferRelativeResize="0"/>
          <p:nvPr/>
        </p:nvPicPr>
        <p:blipFill rotWithShape="1">
          <a:blip r:embed="rId4">
            <a:alphaModFix/>
          </a:blip>
          <a:srcRect b="0" l="0" r="0" t="0"/>
          <a:stretch/>
        </p:blipFill>
        <p:spPr>
          <a:xfrm>
            <a:off x="344182" y="-59474"/>
            <a:ext cx="4431944" cy="4326673"/>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Cardiac Cycle, how does it start?</a:t>
            </a:r>
            <a:endParaRPr/>
          </a:p>
        </p:txBody>
      </p:sp>
      <p:pic>
        <p:nvPicPr>
          <p:cNvPr descr="Divider slide accent image" id="191" name="Google Shape;191;p4"/>
          <p:cNvPicPr preferRelativeResize="0"/>
          <p:nvPr>
            <p:ph idx="2" type="pic"/>
          </p:nvPr>
        </p:nvPicPr>
        <p:blipFill rotWithShape="1">
          <a:blip r:embed="rId3">
            <a:alphaModFix/>
          </a:blip>
          <a:srcRect b="0" l="0" r="0" t="0"/>
          <a:stretch/>
        </p:blipFill>
        <p:spPr>
          <a:xfrm>
            <a:off x="123992" y="5829300"/>
            <a:ext cx="11944014" cy="905351"/>
          </a:xfrm>
          <a:prstGeom prst="rect">
            <a:avLst/>
          </a:prstGeom>
          <a:solidFill>
            <a:srgbClr val="F2F2F2"/>
          </a:solidFill>
          <a:ln>
            <a:noFill/>
          </a:ln>
        </p:spPr>
      </p:pic>
      <p:sp>
        <p:nvSpPr>
          <p:cNvPr id="192" name="Google Shape;192;p4"/>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3" name="Google Shape;193;p4"/>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descr="723563_orig.gif" id="194" name="Google Shape;194;p4"/>
          <p:cNvPicPr preferRelativeResize="0"/>
          <p:nvPr/>
        </p:nvPicPr>
        <p:blipFill rotWithShape="1">
          <a:blip r:embed="rId4">
            <a:alphaModFix/>
          </a:blip>
          <a:srcRect b="0" l="0" r="0" t="0"/>
          <a:stretch/>
        </p:blipFill>
        <p:spPr>
          <a:xfrm>
            <a:off x="6115662" y="1635942"/>
            <a:ext cx="5580263" cy="3398981"/>
          </a:xfrm>
          <a:prstGeom prst="rect">
            <a:avLst/>
          </a:prstGeom>
          <a:noFill/>
          <a:ln>
            <a:noFill/>
          </a:ln>
        </p:spPr>
      </p:pic>
      <p:sp>
        <p:nvSpPr>
          <p:cNvPr id="195" name="Google Shape;195;p4"/>
          <p:cNvSpPr/>
          <p:nvPr/>
        </p:nvSpPr>
        <p:spPr>
          <a:xfrm>
            <a:off x="794657" y="2689101"/>
            <a:ext cx="485502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67F9C"/>
                </a:solidFill>
                <a:latin typeface="Century Gothic"/>
                <a:ea typeface="Century Gothic"/>
                <a:cs typeface="Century Gothic"/>
                <a:sym typeface="Century Gothic"/>
              </a:rPr>
              <a:t>Each cycle is initiated by spontaneous generation of an action potential in the </a:t>
            </a:r>
            <a:r>
              <a:rPr i="1" lang="en-US" sz="2800">
                <a:solidFill>
                  <a:srgbClr val="067F9C"/>
                </a:solidFill>
                <a:latin typeface="Century Gothic"/>
                <a:ea typeface="Century Gothic"/>
                <a:cs typeface="Century Gothic"/>
                <a:sym typeface="Century Gothic"/>
              </a:rPr>
              <a:t>sinus node</a:t>
            </a:r>
            <a:endParaRPr/>
          </a:p>
        </p:txBody>
      </p:sp>
      <p:sp>
        <p:nvSpPr>
          <p:cNvPr id="196" name="Google Shape;196;p4"/>
          <p:cNvSpPr txBox="1"/>
          <p:nvPr/>
        </p:nvSpPr>
        <p:spPr>
          <a:xfrm>
            <a:off x="5148944" y="6336526"/>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500"/>
                                        <p:tgtEl>
                                          <p:spTgt spid="19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Systole and Diastole  </a:t>
            </a:r>
            <a:endParaRPr/>
          </a:p>
        </p:txBody>
      </p:sp>
      <p:sp>
        <p:nvSpPr>
          <p:cNvPr id="203" name="Google Shape;203;p5"/>
          <p:cNvSpPr txBox="1"/>
          <p:nvPr>
            <p:ph idx="1" type="body"/>
          </p:nvPr>
        </p:nvSpPr>
        <p:spPr>
          <a:xfrm>
            <a:off x="1337293" y="2630658"/>
            <a:ext cx="5289137" cy="2410916"/>
          </a:xfrm>
          <a:prstGeom prst="rect">
            <a:avLst/>
          </a:prstGeom>
          <a:noFill/>
          <a:ln cap="flat" cmpd="sng" w="9525">
            <a:solidFill>
              <a:schemeClr val="accent1"/>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100000"/>
              </a:lnSpc>
              <a:spcBef>
                <a:spcPts val="0"/>
              </a:spcBef>
              <a:spcAft>
                <a:spcPts val="0"/>
              </a:spcAft>
              <a:buClr>
                <a:schemeClr val="accent3"/>
              </a:buClr>
              <a:buSzPts val="2800"/>
              <a:buNone/>
            </a:pPr>
            <a:r>
              <a:rPr b="1" lang="en-US"/>
              <a:t>The cardiac cycle consists: </a:t>
            </a:r>
            <a:r>
              <a:rPr lang="en-US"/>
              <a:t> </a:t>
            </a:r>
            <a:endParaRPr/>
          </a:p>
          <a:p>
            <a:pPr indent="-514350" lvl="0" marL="514350" rtl="0" algn="l">
              <a:lnSpc>
                <a:spcPct val="100000"/>
              </a:lnSpc>
              <a:spcBef>
                <a:spcPts val="1000"/>
              </a:spcBef>
              <a:spcAft>
                <a:spcPts val="0"/>
              </a:spcAft>
              <a:buClr>
                <a:srgbClr val="FF0000"/>
              </a:buClr>
              <a:buSzPts val="2800"/>
              <a:buFont typeface="Century Gothic"/>
              <a:buAutoNum type="arabicPeriod"/>
            </a:pPr>
            <a:r>
              <a:rPr i="1" lang="en-US">
                <a:solidFill>
                  <a:srgbClr val="FF0000"/>
                </a:solidFill>
              </a:rPr>
              <a:t>Atrial and ventricular systole  </a:t>
            </a:r>
            <a:r>
              <a:rPr i="1" lang="en-US"/>
              <a:t>and </a:t>
            </a:r>
            <a:r>
              <a:rPr lang="en-US"/>
              <a:t> </a:t>
            </a:r>
            <a:endParaRPr/>
          </a:p>
          <a:p>
            <a:pPr indent="-514350" lvl="0" marL="514350" rtl="0" algn="l">
              <a:lnSpc>
                <a:spcPct val="100000"/>
              </a:lnSpc>
              <a:spcBef>
                <a:spcPts val="1000"/>
              </a:spcBef>
              <a:spcAft>
                <a:spcPts val="0"/>
              </a:spcAft>
              <a:buClr>
                <a:srgbClr val="FF0000"/>
              </a:buClr>
              <a:buSzPts val="2800"/>
              <a:buFont typeface="Century Gothic"/>
              <a:buAutoNum type="arabicPeriod"/>
            </a:pPr>
            <a:r>
              <a:rPr i="1" lang="en-US">
                <a:solidFill>
                  <a:srgbClr val="FF0000"/>
                </a:solidFill>
              </a:rPr>
              <a:t>Atrial and ventricular diastole</a:t>
            </a:r>
            <a:r>
              <a:rPr i="1" lang="en-US"/>
              <a:t>.</a:t>
            </a:r>
            <a:endParaRPr/>
          </a:p>
        </p:txBody>
      </p:sp>
      <p:pic>
        <p:nvPicPr>
          <p:cNvPr descr="Divider slide accent image" id="204" name="Google Shape;204;p5"/>
          <p:cNvPicPr preferRelativeResize="0"/>
          <p:nvPr>
            <p:ph idx="2" type="pic"/>
          </p:nvPr>
        </p:nvPicPr>
        <p:blipFill rotWithShape="1">
          <a:blip r:embed="rId3">
            <a:alphaModFix/>
          </a:blip>
          <a:srcRect b="0" l="0" r="0" t="0"/>
          <a:stretch/>
        </p:blipFill>
        <p:spPr>
          <a:xfrm>
            <a:off x="123992" y="5727700"/>
            <a:ext cx="11944014" cy="1006951"/>
          </a:xfrm>
          <a:prstGeom prst="rect">
            <a:avLst/>
          </a:prstGeom>
          <a:solidFill>
            <a:srgbClr val="F2F2F2"/>
          </a:solidFill>
          <a:ln>
            <a:noFill/>
          </a:ln>
        </p:spPr>
      </p:pic>
      <p:sp>
        <p:nvSpPr>
          <p:cNvPr id="205" name="Google Shape;205;p5"/>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6" name="Google Shape;206;p5"/>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descr="ÙØªÙØ¬Ø© Ø¨Ø­Ø« Ø§ÙØµÙØ± Ø¹Ù âªdiastole and systoleâ¬â" id="207" name="Google Shape;207;p5"/>
          <p:cNvPicPr preferRelativeResize="0"/>
          <p:nvPr/>
        </p:nvPicPr>
        <p:blipFill rotWithShape="1">
          <a:blip r:embed="rId4">
            <a:alphaModFix/>
          </a:blip>
          <a:srcRect b="0" l="0" r="0" t="0"/>
          <a:stretch/>
        </p:blipFill>
        <p:spPr>
          <a:xfrm>
            <a:off x="6807200" y="1854200"/>
            <a:ext cx="4297546" cy="3186113"/>
          </a:xfrm>
          <a:prstGeom prst="rect">
            <a:avLst/>
          </a:prstGeom>
          <a:noFill/>
          <a:ln>
            <a:noFill/>
          </a:ln>
        </p:spPr>
      </p:pic>
      <p:sp>
        <p:nvSpPr>
          <p:cNvPr id="208" name="Google Shape;208;p5"/>
          <p:cNvSpPr txBox="1"/>
          <p:nvPr/>
        </p:nvSpPr>
        <p:spPr>
          <a:xfrm>
            <a:off x="5148944" y="6347412"/>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
        <p:nvSpPr>
          <p:cNvPr id="209" name="Google Shape;209;p5"/>
          <p:cNvSpPr txBox="1"/>
          <p:nvPr/>
        </p:nvSpPr>
        <p:spPr>
          <a:xfrm>
            <a:off x="5148944" y="6347412"/>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
        <p:nvSpPr>
          <p:cNvPr id="210" name="Google Shape;210;p5"/>
          <p:cNvSpPr txBox="1"/>
          <p:nvPr/>
        </p:nvSpPr>
        <p:spPr>
          <a:xfrm>
            <a:off x="5148944" y="6358298"/>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6"/>
          <p:cNvGrpSpPr/>
          <p:nvPr/>
        </p:nvGrpSpPr>
        <p:grpSpPr>
          <a:xfrm>
            <a:off x="1352174" y="1379644"/>
            <a:ext cx="8910709" cy="3772139"/>
            <a:chOff x="2345" y="748273"/>
            <a:chExt cx="8910709" cy="3772139"/>
          </a:xfrm>
        </p:grpSpPr>
        <p:sp>
          <p:nvSpPr>
            <p:cNvPr id="216" name="Google Shape;216;p6"/>
            <p:cNvSpPr/>
            <p:nvPr/>
          </p:nvSpPr>
          <p:spPr>
            <a:xfrm>
              <a:off x="2345" y="2210507"/>
              <a:ext cx="2933046" cy="847671"/>
            </a:xfrm>
            <a:prstGeom prst="roundRect">
              <a:avLst>
                <a:gd fmla="val 10000" name="adj"/>
              </a:avLst>
            </a:prstGeom>
            <a:solidFill>
              <a:srgbClr val="0046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txBox="1"/>
            <p:nvPr/>
          </p:nvSpPr>
          <p:spPr>
            <a:xfrm>
              <a:off x="27172" y="2235334"/>
              <a:ext cx="2883392" cy="7980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n-US" sz="2400">
                  <a:solidFill>
                    <a:schemeClr val="lt1"/>
                  </a:solidFill>
                  <a:latin typeface="Century Gothic"/>
                  <a:ea typeface="Century Gothic"/>
                  <a:cs typeface="Century Gothic"/>
                  <a:sym typeface="Century Gothic"/>
                </a:rPr>
                <a:t>Phases of cardiac cycle</a:t>
              </a:r>
              <a:endParaRPr sz="2400">
                <a:solidFill>
                  <a:schemeClr val="lt1"/>
                </a:solidFill>
                <a:latin typeface="Century Gothic"/>
                <a:ea typeface="Century Gothic"/>
                <a:cs typeface="Century Gothic"/>
                <a:sym typeface="Century Gothic"/>
              </a:endParaRPr>
            </a:p>
          </p:txBody>
        </p:sp>
        <p:sp>
          <p:nvSpPr>
            <p:cNvPr id="218" name="Google Shape;218;p6"/>
            <p:cNvSpPr/>
            <p:nvPr/>
          </p:nvSpPr>
          <p:spPr>
            <a:xfrm rot="-3310531">
              <a:off x="2680711" y="2132451"/>
              <a:ext cx="1187497" cy="28959"/>
            </a:xfrm>
            <a:custGeom>
              <a:rect b="b" l="l" r="r" t="t"/>
              <a:pathLst>
                <a:path extrusionOk="0" h="120000" w="120000">
                  <a:moveTo>
                    <a:pt x="0" y="59998"/>
                  </a:moveTo>
                  <a:lnTo>
                    <a:pt x="120000" y="59998"/>
                  </a:lnTo>
                </a:path>
              </a:pathLst>
            </a:custGeom>
            <a:noFill/>
            <a:ln cap="flat" cmpd="sng" w="12700">
              <a:solidFill>
                <a:srgbClr val="1C525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txBox="1"/>
            <p:nvPr/>
          </p:nvSpPr>
          <p:spPr>
            <a:xfrm rot="-3310531">
              <a:off x="3244772" y="2117244"/>
              <a:ext cx="59374" cy="593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20" name="Google Shape;220;p6"/>
            <p:cNvSpPr/>
            <p:nvPr/>
          </p:nvSpPr>
          <p:spPr>
            <a:xfrm>
              <a:off x="3613528" y="1235684"/>
              <a:ext cx="1695343" cy="847671"/>
            </a:xfrm>
            <a:prstGeom prst="roundRect">
              <a:avLst>
                <a:gd fmla="val 10000" name="adj"/>
              </a:avLst>
            </a:prstGeom>
            <a:solidFill>
              <a:srgbClr val="1C525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
            <p:cNvSpPr txBox="1"/>
            <p:nvPr/>
          </p:nvSpPr>
          <p:spPr>
            <a:xfrm>
              <a:off x="3638355" y="1260511"/>
              <a:ext cx="1645689" cy="7980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n-US" sz="2400">
                  <a:solidFill>
                    <a:srgbClr val="FFFFFF"/>
                  </a:solidFill>
                  <a:latin typeface="Calibri"/>
                  <a:ea typeface="Calibri"/>
                  <a:cs typeface="Calibri"/>
                  <a:sym typeface="Calibri"/>
                </a:rPr>
                <a:t>Atrial Events</a:t>
              </a:r>
              <a:endParaRPr sz="2400">
                <a:solidFill>
                  <a:schemeClr val="lt1"/>
                </a:solidFill>
                <a:latin typeface="Century Gothic"/>
                <a:ea typeface="Century Gothic"/>
                <a:cs typeface="Century Gothic"/>
                <a:sym typeface="Century Gothic"/>
              </a:endParaRPr>
            </a:p>
          </p:txBody>
        </p:sp>
        <p:sp>
          <p:nvSpPr>
            <p:cNvPr id="222" name="Google Shape;222;p6"/>
            <p:cNvSpPr/>
            <p:nvPr/>
          </p:nvSpPr>
          <p:spPr>
            <a:xfrm rot="-2142401">
              <a:off x="5230377" y="1401334"/>
              <a:ext cx="835128" cy="28959"/>
            </a:xfrm>
            <a:custGeom>
              <a:rect b="b" l="l" r="r" t="t"/>
              <a:pathLst>
                <a:path extrusionOk="0" h="120000" w="120000">
                  <a:moveTo>
                    <a:pt x="0" y="59998"/>
                  </a:moveTo>
                  <a:lnTo>
                    <a:pt x="120000" y="59998"/>
                  </a:lnTo>
                </a:path>
              </a:pathLst>
            </a:custGeom>
            <a:noFill/>
            <a:ln cap="flat" cmpd="sng" w="12700">
              <a:solidFill>
                <a:srgbClr val="788A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txBox="1"/>
            <p:nvPr/>
          </p:nvSpPr>
          <p:spPr>
            <a:xfrm rot="-2142401">
              <a:off x="5627063" y="1394936"/>
              <a:ext cx="41756" cy="4175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24" name="Google Shape;224;p6"/>
            <p:cNvSpPr/>
            <p:nvPr/>
          </p:nvSpPr>
          <p:spPr>
            <a:xfrm>
              <a:off x="5987010" y="748273"/>
              <a:ext cx="2926044" cy="847671"/>
            </a:xfrm>
            <a:prstGeom prst="roundRect">
              <a:avLst>
                <a:gd fmla="val 10000" name="adj"/>
              </a:avLst>
            </a:prstGeom>
            <a:solidFill>
              <a:srgbClr val="788A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txBox="1"/>
            <p:nvPr/>
          </p:nvSpPr>
          <p:spPr>
            <a:xfrm>
              <a:off x="6011837" y="773100"/>
              <a:ext cx="2876390" cy="7980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n-US" sz="2400">
                  <a:solidFill>
                    <a:schemeClr val="lt1"/>
                  </a:solidFill>
                  <a:latin typeface="Century Gothic"/>
                  <a:ea typeface="Century Gothic"/>
                  <a:cs typeface="Century Gothic"/>
                  <a:sym typeface="Century Gothic"/>
                </a:rPr>
                <a:t>Atrial systole</a:t>
              </a:r>
              <a:endParaRPr sz="2400">
                <a:solidFill>
                  <a:schemeClr val="lt1"/>
                </a:solidFill>
                <a:latin typeface="Century Gothic"/>
                <a:ea typeface="Century Gothic"/>
                <a:cs typeface="Century Gothic"/>
                <a:sym typeface="Century Gothic"/>
              </a:endParaRPr>
            </a:p>
          </p:txBody>
        </p:sp>
        <p:sp>
          <p:nvSpPr>
            <p:cNvPr id="226" name="Google Shape;226;p6"/>
            <p:cNvSpPr/>
            <p:nvPr/>
          </p:nvSpPr>
          <p:spPr>
            <a:xfrm rot="2142401">
              <a:off x="5230377" y="1888746"/>
              <a:ext cx="835128" cy="28959"/>
            </a:xfrm>
            <a:custGeom>
              <a:rect b="b" l="l" r="r" t="t"/>
              <a:pathLst>
                <a:path extrusionOk="0" h="120000" w="120000">
                  <a:moveTo>
                    <a:pt x="0" y="59998"/>
                  </a:moveTo>
                  <a:lnTo>
                    <a:pt x="120000" y="59998"/>
                  </a:lnTo>
                </a:path>
              </a:pathLst>
            </a:custGeom>
            <a:noFill/>
            <a:ln cap="flat" cmpd="sng" w="12700">
              <a:solidFill>
                <a:srgbClr val="788A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
            <p:cNvSpPr txBox="1"/>
            <p:nvPr/>
          </p:nvSpPr>
          <p:spPr>
            <a:xfrm rot="2142401">
              <a:off x="5627063" y="1882347"/>
              <a:ext cx="41756" cy="4175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28" name="Google Shape;228;p6"/>
            <p:cNvSpPr/>
            <p:nvPr/>
          </p:nvSpPr>
          <p:spPr>
            <a:xfrm>
              <a:off x="5987010" y="1723095"/>
              <a:ext cx="2926044" cy="847671"/>
            </a:xfrm>
            <a:prstGeom prst="roundRect">
              <a:avLst>
                <a:gd fmla="val 10000" name="adj"/>
              </a:avLst>
            </a:prstGeom>
            <a:solidFill>
              <a:srgbClr val="788A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txBox="1"/>
            <p:nvPr/>
          </p:nvSpPr>
          <p:spPr>
            <a:xfrm>
              <a:off x="6011837" y="1747922"/>
              <a:ext cx="2876390" cy="7980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n-US" sz="2400">
                  <a:solidFill>
                    <a:schemeClr val="lt1"/>
                  </a:solidFill>
                  <a:latin typeface="Century Gothic"/>
                  <a:ea typeface="Century Gothic"/>
                  <a:cs typeface="Century Gothic"/>
                  <a:sym typeface="Century Gothic"/>
                </a:rPr>
                <a:t>Atrial diastole</a:t>
              </a:r>
              <a:endParaRPr sz="2400">
                <a:solidFill>
                  <a:schemeClr val="lt1"/>
                </a:solidFill>
                <a:latin typeface="Century Gothic"/>
                <a:ea typeface="Century Gothic"/>
                <a:cs typeface="Century Gothic"/>
                <a:sym typeface="Century Gothic"/>
              </a:endParaRPr>
            </a:p>
          </p:txBody>
        </p:sp>
        <p:sp>
          <p:nvSpPr>
            <p:cNvPr id="230" name="Google Shape;230;p6"/>
            <p:cNvSpPr/>
            <p:nvPr/>
          </p:nvSpPr>
          <p:spPr>
            <a:xfrm rot="3310531">
              <a:off x="2680711" y="3107274"/>
              <a:ext cx="1187497" cy="28959"/>
            </a:xfrm>
            <a:custGeom>
              <a:rect b="b" l="l" r="r" t="t"/>
              <a:pathLst>
                <a:path extrusionOk="0" h="120000" w="120000">
                  <a:moveTo>
                    <a:pt x="0" y="59998"/>
                  </a:moveTo>
                  <a:lnTo>
                    <a:pt x="120000" y="59998"/>
                  </a:lnTo>
                </a:path>
              </a:pathLst>
            </a:custGeom>
            <a:noFill/>
            <a:ln cap="flat" cmpd="sng" w="12700">
              <a:solidFill>
                <a:srgbClr val="1C525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
            <p:cNvSpPr txBox="1"/>
            <p:nvPr/>
          </p:nvSpPr>
          <p:spPr>
            <a:xfrm rot="3310531">
              <a:off x="3244772" y="3092066"/>
              <a:ext cx="59374" cy="593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32" name="Google Shape;232;p6"/>
            <p:cNvSpPr/>
            <p:nvPr/>
          </p:nvSpPr>
          <p:spPr>
            <a:xfrm>
              <a:off x="3613528" y="3185329"/>
              <a:ext cx="1695343" cy="847671"/>
            </a:xfrm>
            <a:prstGeom prst="roundRect">
              <a:avLst>
                <a:gd fmla="val 10000" name="adj"/>
              </a:avLst>
            </a:prstGeom>
            <a:solidFill>
              <a:srgbClr val="1C525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txBox="1"/>
            <p:nvPr/>
          </p:nvSpPr>
          <p:spPr>
            <a:xfrm>
              <a:off x="3638355" y="3210156"/>
              <a:ext cx="1645689" cy="7980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n-US" sz="2400">
                  <a:solidFill>
                    <a:srgbClr val="FFFFFF"/>
                  </a:solidFill>
                  <a:latin typeface="Calibri"/>
                  <a:ea typeface="Calibri"/>
                  <a:cs typeface="Calibri"/>
                  <a:sym typeface="Calibri"/>
                </a:rPr>
                <a:t>Ventricular Events</a:t>
              </a:r>
              <a:endParaRPr sz="2400">
                <a:solidFill>
                  <a:schemeClr val="lt1"/>
                </a:solidFill>
                <a:latin typeface="Century Gothic"/>
                <a:ea typeface="Century Gothic"/>
                <a:cs typeface="Century Gothic"/>
                <a:sym typeface="Century Gothic"/>
              </a:endParaRPr>
            </a:p>
          </p:txBody>
        </p:sp>
        <p:sp>
          <p:nvSpPr>
            <p:cNvPr id="234" name="Google Shape;234;p6"/>
            <p:cNvSpPr/>
            <p:nvPr/>
          </p:nvSpPr>
          <p:spPr>
            <a:xfrm rot="-2142401">
              <a:off x="5230377" y="3350980"/>
              <a:ext cx="835128" cy="28959"/>
            </a:xfrm>
            <a:custGeom>
              <a:rect b="b" l="l" r="r" t="t"/>
              <a:pathLst>
                <a:path extrusionOk="0" h="120000" w="120000">
                  <a:moveTo>
                    <a:pt x="0" y="59998"/>
                  </a:moveTo>
                  <a:lnTo>
                    <a:pt x="120000" y="59998"/>
                  </a:lnTo>
                </a:path>
              </a:pathLst>
            </a:custGeom>
            <a:noFill/>
            <a:ln cap="flat" cmpd="sng" w="12700">
              <a:solidFill>
                <a:srgbClr val="788A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txBox="1"/>
            <p:nvPr/>
          </p:nvSpPr>
          <p:spPr>
            <a:xfrm rot="-2142401">
              <a:off x="5627063" y="3344581"/>
              <a:ext cx="41756" cy="4175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36" name="Google Shape;236;p6"/>
            <p:cNvSpPr/>
            <p:nvPr/>
          </p:nvSpPr>
          <p:spPr>
            <a:xfrm>
              <a:off x="5987010" y="2697918"/>
              <a:ext cx="2926044" cy="847671"/>
            </a:xfrm>
            <a:prstGeom prst="roundRect">
              <a:avLst>
                <a:gd fmla="val 10000" name="adj"/>
              </a:avLst>
            </a:prstGeom>
            <a:solidFill>
              <a:srgbClr val="788A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txBox="1"/>
            <p:nvPr/>
          </p:nvSpPr>
          <p:spPr>
            <a:xfrm>
              <a:off x="6011837" y="2722745"/>
              <a:ext cx="2876390" cy="7980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n-US" sz="2400">
                  <a:solidFill>
                    <a:schemeClr val="lt1"/>
                  </a:solidFill>
                  <a:latin typeface="Century Gothic"/>
                  <a:ea typeface="Century Gothic"/>
                  <a:cs typeface="Century Gothic"/>
                  <a:sym typeface="Century Gothic"/>
                </a:rPr>
                <a:t>Ventricular systole</a:t>
              </a:r>
              <a:endParaRPr sz="2400">
                <a:solidFill>
                  <a:schemeClr val="lt1"/>
                </a:solidFill>
                <a:latin typeface="Century Gothic"/>
                <a:ea typeface="Century Gothic"/>
                <a:cs typeface="Century Gothic"/>
                <a:sym typeface="Century Gothic"/>
              </a:endParaRPr>
            </a:p>
          </p:txBody>
        </p:sp>
        <p:sp>
          <p:nvSpPr>
            <p:cNvPr id="238" name="Google Shape;238;p6"/>
            <p:cNvSpPr/>
            <p:nvPr/>
          </p:nvSpPr>
          <p:spPr>
            <a:xfrm rot="2142401">
              <a:off x="5230377" y="3838391"/>
              <a:ext cx="835128" cy="28959"/>
            </a:xfrm>
            <a:custGeom>
              <a:rect b="b" l="l" r="r" t="t"/>
              <a:pathLst>
                <a:path extrusionOk="0" h="120000" w="120000">
                  <a:moveTo>
                    <a:pt x="0" y="59998"/>
                  </a:moveTo>
                  <a:lnTo>
                    <a:pt x="120000" y="59998"/>
                  </a:lnTo>
                </a:path>
              </a:pathLst>
            </a:custGeom>
            <a:noFill/>
            <a:ln cap="flat" cmpd="sng" w="12700">
              <a:solidFill>
                <a:srgbClr val="788A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txBox="1"/>
            <p:nvPr/>
          </p:nvSpPr>
          <p:spPr>
            <a:xfrm rot="2142401">
              <a:off x="5627063" y="3831993"/>
              <a:ext cx="41756" cy="41756"/>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40" name="Google Shape;240;p6"/>
            <p:cNvSpPr/>
            <p:nvPr/>
          </p:nvSpPr>
          <p:spPr>
            <a:xfrm>
              <a:off x="5987010" y="3672741"/>
              <a:ext cx="2926044" cy="847671"/>
            </a:xfrm>
            <a:prstGeom prst="roundRect">
              <a:avLst>
                <a:gd fmla="val 10000" name="adj"/>
              </a:avLst>
            </a:prstGeom>
            <a:solidFill>
              <a:srgbClr val="788A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txBox="1"/>
            <p:nvPr/>
          </p:nvSpPr>
          <p:spPr>
            <a:xfrm>
              <a:off x="6011837" y="3697568"/>
              <a:ext cx="2876390" cy="798017"/>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lang="en-US" sz="2400">
                  <a:solidFill>
                    <a:schemeClr val="lt1"/>
                  </a:solidFill>
                  <a:latin typeface="Century Gothic"/>
                  <a:ea typeface="Century Gothic"/>
                  <a:cs typeface="Century Gothic"/>
                  <a:sym typeface="Century Gothic"/>
                </a:rPr>
                <a:t>Ventricular diastole</a:t>
              </a:r>
              <a:endParaRPr sz="2400">
                <a:solidFill>
                  <a:schemeClr val="lt1"/>
                </a:solidFill>
                <a:latin typeface="Century Gothic"/>
                <a:ea typeface="Century Gothic"/>
                <a:cs typeface="Century Gothic"/>
                <a:sym typeface="Century Gothic"/>
              </a:endParaRPr>
            </a:p>
          </p:txBody>
        </p:sp>
      </p:grpSp>
      <p:sp>
        <p:nvSpPr>
          <p:cNvPr id="242" name="Google Shape;242;p6"/>
          <p:cNvSpPr txBox="1"/>
          <p:nvPr>
            <p:ph idx="11" type="ftr"/>
          </p:nvPr>
        </p:nvSpPr>
        <p:spPr>
          <a:xfrm>
            <a:off x="446314"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MED CVS CARDIAC CYCLE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Duration of Cardiac Cycle</a:t>
            </a:r>
            <a:endParaRPr/>
          </a:p>
        </p:txBody>
      </p:sp>
      <p:sp>
        <p:nvSpPr>
          <p:cNvPr id="249" name="Google Shape;249;p7"/>
          <p:cNvSpPr txBox="1"/>
          <p:nvPr>
            <p:ph idx="1" type="body"/>
          </p:nvPr>
        </p:nvSpPr>
        <p:spPr>
          <a:xfrm>
            <a:off x="817418" y="1748276"/>
            <a:ext cx="11040094" cy="3484031"/>
          </a:xfrm>
          <a:prstGeom prst="rect">
            <a:avLst/>
          </a:prstGeom>
          <a:noFill/>
          <a:ln cap="flat" cmpd="sng" w="9525">
            <a:solidFill>
              <a:schemeClr val="accent1"/>
            </a:solidFill>
            <a:prstDash val="solid"/>
            <a:round/>
            <a:headEnd len="sm" w="sm" type="none"/>
            <a:tailEnd len="sm" w="sm" type="none"/>
          </a:ln>
        </p:spPr>
        <p:txBody>
          <a:bodyPr anchorCtr="0" anchor="t" bIns="0" lIns="91425" spcFirstLastPara="1" rIns="91425" wrap="square" tIns="0">
            <a:spAutoFit/>
          </a:bodyPr>
          <a:lstStyle/>
          <a:p>
            <a:pPr indent="0" lvl="0" marL="0" rtl="0" algn="l">
              <a:lnSpc>
                <a:spcPct val="90000"/>
              </a:lnSpc>
              <a:spcBef>
                <a:spcPts val="0"/>
              </a:spcBef>
              <a:spcAft>
                <a:spcPts val="0"/>
              </a:spcAft>
              <a:buClr>
                <a:schemeClr val="accent3"/>
              </a:buClr>
              <a:buSzPts val="2800"/>
              <a:buFont typeface="Arial"/>
              <a:buNone/>
            </a:pPr>
            <a:r>
              <a:t/>
            </a:r>
            <a:endParaRPr/>
          </a:p>
          <a:p>
            <a:pPr indent="-177800" lvl="0" marL="0" rtl="0" algn="l">
              <a:lnSpc>
                <a:spcPct val="90000"/>
              </a:lnSpc>
              <a:spcBef>
                <a:spcPts val="1000"/>
              </a:spcBef>
              <a:spcAft>
                <a:spcPts val="0"/>
              </a:spcAft>
              <a:buClr>
                <a:schemeClr val="accent3"/>
              </a:buClr>
              <a:buSzPts val="2800"/>
              <a:buFont typeface="Arial"/>
              <a:buChar char="•"/>
            </a:pPr>
            <a:r>
              <a:rPr lang="en-US"/>
              <a:t> </a:t>
            </a:r>
            <a:r>
              <a:rPr i="1" lang="en-US"/>
              <a:t>Duration of cardiac cycle </a:t>
            </a:r>
            <a:r>
              <a:rPr lang="en-US"/>
              <a:t>=</a:t>
            </a:r>
            <a:r>
              <a:rPr b="1" lang="en-US">
                <a:solidFill>
                  <a:srgbClr val="FF0000"/>
                </a:solidFill>
              </a:rPr>
              <a:t>reciprocal of heart rate=1/HR </a:t>
            </a:r>
            <a:endParaRPr b="1">
              <a:solidFill>
                <a:srgbClr val="FF0000"/>
              </a:solidFill>
            </a:endParaRPr>
          </a:p>
          <a:p>
            <a:pPr indent="0" lvl="0" marL="0" rtl="0" algn="l">
              <a:lnSpc>
                <a:spcPct val="90000"/>
              </a:lnSpc>
              <a:spcBef>
                <a:spcPts val="1000"/>
              </a:spcBef>
              <a:spcAft>
                <a:spcPts val="0"/>
              </a:spcAft>
              <a:buClr>
                <a:schemeClr val="accent3"/>
              </a:buClr>
              <a:buSzPts val="2800"/>
              <a:buNone/>
            </a:pPr>
            <a:r>
              <a:t/>
            </a:r>
            <a:endParaRPr/>
          </a:p>
          <a:p>
            <a:pPr indent="-177800" lvl="0" marL="0" rtl="0" algn="l">
              <a:lnSpc>
                <a:spcPct val="90000"/>
              </a:lnSpc>
              <a:spcBef>
                <a:spcPts val="1000"/>
              </a:spcBef>
              <a:spcAft>
                <a:spcPts val="0"/>
              </a:spcAft>
              <a:buClr>
                <a:schemeClr val="accent3"/>
              </a:buClr>
              <a:buSzPts val="2800"/>
              <a:buFont typeface="Arial"/>
              <a:buChar char="•"/>
            </a:pPr>
            <a:r>
              <a:rPr lang="en-US"/>
              <a:t>Example: heart rate is </a:t>
            </a:r>
            <a:r>
              <a:rPr lang="en-US">
                <a:solidFill>
                  <a:srgbClr val="FF0000"/>
                </a:solidFill>
              </a:rPr>
              <a:t>75 beats/min</a:t>
            </a:r>
            <a:r>
              <a:rPr lang="en-US"/>
              <a:t>,</a:t>
            </a:r>
            <a:endParaRPr/>
          </a:p>
          <a:p>
            <a:pPr indent="-177800" lvl="0" marL="0" rtl="0" algn="l">
              <a:lnSpc>
                <a:spcPct val="90000"/>
              </a:lnSpc>
              <a:spcBef>
                <a:spcPts val="1000"/>
              </a:spcBef>
              <a:spcAft>
                <a:spcPts val="0"/>
              </a:spcAft>
              <a:buClr>
                <a:schemeClr val="accent3"/>
              </a:buClr>
              <a:buSzPts val="2800"/>
              <a:buFont typeface="Arial"/>
              <a:buChar char="•"/>
            </a:pPr>
            <a:r>
              <a:rPr lang="en-US"/>
              <a:t> </a:t>
            </a:r>
            <a:r>
              <a:rPr b="1" lang="en-US"/>
              <a:t>Duration of cardiac cycle is</a:t>
            </a:r>
            <a:r>
              <a:rPr lang="en-US"/>
              <a:t>   =</a:t>
            </a:r>
            <a:endParaRPr/>
          </a:p>
          <a:p>
            <a:pPr indent="0" lvl="0" marL="0" rtl="0" algn="l">
              <a:lnSpc>
                <a:spcPct val="90000"/>
              </a:lnSpc>
              <a:spcBef>
                <a:spcPts val="1000"/>
              </a:spcBef>
              <a:spcAft>
                <a:spcPts val="0"/>
              </a:spcAft>
              <a:buClr>
                <a:schemeClr val="accent3"/>
              </a:buClr>
              <a:buSzPts val="2800"/>
              <a:buNone/>
            </a:pPr>
            <a:r>
              <a:rPr lang="en-US"/>
              <a:t>                       1/75 = 0.0133 min x 60 (1 minute=60 sec)=0.8 sec</a:t>
            </a:r>
            <a:endParaRPr/>
          </a:p>
          <a:p>
            <a:pPr indent="0" lvl="0" marL="0" rtl="0" algn="l">
              <a:lnSpc>
                <a:spcPct val="90000"/>
              </a:lnSpc>
              <a:spcBef>
                <a:spcPts val="1000"/>
              </a:spcBef>
              <a:spcAft>
                <a:spcPts val="0"/>
              </a:spcAft>
              <a:buClr>
                <a:schemeClr val="accent3"/>
              </a:buClr>
              <a:buSzPts val="2800"/>
              <a:buNone/>
            </a:pPr>
            <a:r>
              <a:t/>
            </a:r>
            <a:endParaRPr/>
          </a:p>
        </p:txBody>
      </p:sp>
      <p:pic>
        <p:nvPicPr>
          <p:cNvPr descr="Divider slide accent image" id="250" name="Google Shape;250;p7"/>
          <p:cNvPicPr preferRelativeResize="0"/>
          <p:nvPr>
            <p:ph idx="2" type="pic"/>
          </p:nvPr>
        </p:nvPicPr>
        <p:blipFill rotWithShape="1">
          <a:blip r:embed="rId3">
            <a:alphaModFix/>
          </a:blip>
          <a:srcRect b="0" l="0" r="0" t="0"/>
          <a:stretch/>
        </p:blipFill>
        <p:spPr>
          <a:xfrm>
            <a:off x="123992" y="5905500"/>
            <a:ext cx="11944014" cy="829151"/>
          </a:xfrm>
          <a:prstGeom prst="rect">
            <a:avLst/>
          </a:prstGeom>
          <a:solidFill>
            <a:srgbClr val="F2F2F2"/>
          </a:solidFill>
          <a:ln>
            <a:noFill/>
          </a:ln>
        </p:spPr>
      </p:pic>
      <p:sp>
        <p:nvSpPr>
          <p:cNvPr id="251" name="Google Shape;251;p7"/>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2" name="Google Shape;252;p7"/>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sp>
        <p:nvSpPr>
          <p:cNvPr id="253" name="Google Shape;253;p7"/>
          <p:cNvSpPr txBox="1"/>
          <p:nvPr/>
        </p:nvSpPr>
        <p:spPr>
          <a:xfrm>
            <a:off x="5148944" y="6336526"/>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8"/>
          <p:cNvSpPr txBox="1"/>
          <p:nvPr>
            <p:ph type="title"/>
          </p:nvPr>
        </p:nvSpPr>
        <p:spPr>
          <a:xfrm>
            <a:off x="950686" y="647700"/>
            <a:ext cx="9666514" cy="7468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Century Gothic"/>
              <a:buNone/>
            </a:pPr>
            <a:r>
              <a:rPr lang="en-US"/>
              <a:t>Duration of Cardiac Cycle</a:t>
            </a:r>
            <a:endParaRPr/>
          </a:p>
        </p:txBody>
      </p:sp>
      <p:pic>
        <p:nvPicPr>
          <p:cNvPr descr="Divider slide accent image" id="260" name="Google Shape;260;p8"/>
          <p:cNvPicPr preferRelativeResize="0"/>
          <p:nvPr>
            <p:ph idx="2" type="pic"/>
          </p:nvPr>
        </p:nvPicPr>
        <p:blipFill rotWithShape="1">
          <a:blip r:embed="rId3">
            <a:alphaModFix/>
          </a:blip>
          <a:srcRect b="0" l="0" r="0" t="0"/>
          <a:stretch/>
        </p:blipFill>
        <p:spPr>
          <a:xfrm>
            <a:off x="123992" y="5676900"/>
            <a:ext cx="11944014" cy="1057751"/>
          </a:xfrm>
          <a:prstGeom prst="rect">
            <a:avLst/>
          </a:prstGeom>
          <a:solidFill>
            <a:srgbClr val="F2F2F2"/>
          </a:solidFill>
          <a:ln>
            <a:noFill/>
          </a:ln>
        </p:spPr>
      </p:pic>
      <p:sp>
        <p:nvSpPr>
          <p:cNvPr id="261" name="Google Shape;261;p8"/>
          <p:cNvSpPr/>
          <p:nvPr/>
        </p:nvSpPr>
        <p:spPr>
          <a:xfrm>
            <a:off x="11360016" y="6369050"/>
            <a:ext cx="335909" cy="4889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2" name="Google Shape;262;p8"/>
          <p:cNvSpPr txBox="1"/>
          <p:nvPr/>
        </p:nvSpPr>
        <p:spPr>
          <a:xfrm>
            <a:off x="11360016" y="6369050"/>
            <a:ext cx="335909" cy="365125"/>
          </a:xfrm>
          <a:prstGeom prst="rect">
            <a:avLst/>
          </a:prstGeom>
          <a:solidFill>
            <a:schemeClr val="accent2"/>
          </a:solidFill>
          <a:ln>
            <a:noFill/>
          </a:ln>
        </p:spPr>
        <p:txBody>
          <a:bodyPr anchorCtr="0" anchor="ctr" bIns="45700" lIns="0" spcFirstLastPara="1" rIns="0" wrap="square" tIns="45700">
            <a:normAutofit/>
          </a:bodyPr>
          <a:lstStyle/>
          <a:p>
            <a:pPr indent="0" lvl="0" marL="0" marR="0" rtl="0" algn="ctr">
              <a:lnSpc>
                <a:spcPct val="90000"/>
              </a:lnSpc>
              <a:spcBef>
                <a:spcPts val="0"/>
              </a:spcBef>
              <a:spcAft>
                <a:spcPts val="0"/>
              </a:spcAft>
              <a:buClr>
                <a:schemeClr val="lt1"/>
              </a:buClr>
              <a:buSzPts val="1000"/>
              <a:buFont typeface="Arial"/>
              <a:buNone/>
            </a:pPr>
            <a:fld id="{00000000-1234-1234-1234-123412341234}" type="slidenum">
              <a:rPr b="1" lang="en-US" sz="1000">
                <a:solidFill>
                  <a:schemeClr val="lt1"/>
                </a:solidFill>
                <a:latin typeface="Century Gothic"/>
                <a:ea typeface="Century Gothic"/>
                <a:cs typeface="Century Gothic"/>
                <a:sym typeface="Century Gothic"/>
              </a:rPr>
              <a:t>‹#›</a:t>
            </a:fld>
            <a:endParaRPr b="1" sz="1000">
              <a:solidFill>
                <a:schemeClr val="lt1"/>
              </a:solidFill>
              <a:latin typeface="Century Gothic"/>
              <a:ea typeface="Century Gothic"/>
              <a:cs typeface="Century Gothic"/>
              <a:sym typeface="Century Gothic"/>
            </a:endParaRPr>
          </a:p>
        </p:txBody>
      </p:sp>
      <p:pic>
        <p:nvPicPr>
          <p:cNvPr descr="ÙØªÙØ¬Ø© Ø¨Ø­Ø« Ø§ÙØµÙØ± Ø¹Ù âªduration of cardiac cycleâ¬â" id="263" name="Google Shape;263;p8"/>
          <p:cNvPicPr preferRelativeResize="0"/>
          <p:nvPr/>
        </p:nvPicPr>
        <p:blipFill rotWithShape="1">
          <a:blip r:embed="rId4">
            <a:alphaModFix/>
          </a:blip>
          <a:srcRect b="0" l="802" r="0" t="0"/>
          <a:stretch/>
        </p:blipFill>
        <p:spPr>
          <a:xfrm>
            <a:off x="6921500" y="1333500"/>
            <a:ext cx="4262438" cy="465373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64" name="Google Shape;264;p8"/>
          <p:cNvSpPr txBox="1"/>
          <p:nvPr/>
        </p:nvSpPr>
        <p:spPr>
          <a:xfrm>
            <a:off x="720435" y="2022758"/>
            <a:ext cx="5611091" cy="310854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C596D"/>
                </a:solidFill>
                <a:latin typeface="Century Gothic"/>
                <a:ea typeface="Century Gothic"/>
                <a:cs typeface="Century Gothic"/>
                <a:sym typeface="Century Gothic"/>
              </a:rPr>
              <a:t>Atrial</a:t>
            </a:r>
            <a:r>
              <a:rPr lang="en-US" sz="2800">
                <a:solidFill>
                  <a:srgbClr val="0C596D"/>
                </a:solidFill>
                <a:latin typeface="Century Gothic"/>
                <a:ea typeface="Century Gothic"/>
                <a:cs typeface="Century Gothic"/>
                <a:sym typeface="Century Gothic"/>
              </a:rPr>
              <a:t>:</a:t>
            </a:r>
            <a:endParaRPr/>
          </a:p>
          <a:p>
            <a:pPr indent="0" lvl="0" marL="0" marR="0" rtl="0" algn="l">
              <a:spcBef>
                <a:spcPts val="0"/>
              </a:spcBef>
              <a:spcAft>
                <a:spcPts val="0"/>
              </a:spcAft>
              <a:buNone/>
            </a:pPr>
            <a:r>
              <a:rPr lang="en-US" sz="2800">
                <a:solidFill>
                  <a:srgbClr val="FF0000"/>
                </a:solidFill>
                <a:latin typeface="Century Gothic"/>
                <a:ea typeface="Century Gothic"/>
                <a:cs typeface="Century Gothic"/>
                <a:sym typeface="Century Gothic"/>
              </a:rPr>
              <a:t>Atrial systole (AS)= 0.1 sec</a:t>
            </a:r>
            <a:endParaRPr/>
          </a:p>
          <a:p>
            <a:pPr indent="0" lvl="0" marL="0" marR="0" rtl="0" algn="l">
              <a:spcBef>
                <a:spcPts val="0"/>
              </a:spcBef>
              <a:spcAft>
                <a:spcPts val="0"/>
              </a:spcAft>
              <a:buNone/>
            </a:pPr>
            <a:r>
              <a:rPr lang="en-US" sz="2800">
                <a:solidFill>
                  <a:schemeClr val="accent1"/>
                </a:solidFill>
                <a:latin typeface="Century Gothic"/>
                <a:ea typeface="Century Gothic"/>
                <a:cs typeface="Century Gothic"/>
                <a:sym typeface="Century Gothic"/>
              </a:rPr>
              <a:t>Atrial diastole= 0.7 sec</a:t>
            </a:r>
            <a:endParaRPr/>
          </a:p>
          <a:p>
            <a:pPr indent="0" lvl="0" marL="0" marR="0" rtl="0" algn="l">
              <a:spcBef>
                <a:spcPts val="0"/>
              </a:spcBef>
              <a:spcAft>
                <a:spcPts val="0"/>
              </a:spcAft>
              <a:buNone/>
            </a:pPr>
            <a:r>
              <a:t/>
            </a:r>
            <a:endParaRPr sz="2800">
              <a:solidFill>
                <a:srgbClr val="0C596D"/>
              </a:solidFill>
              <a:latin typeface="Century Gothic"/>
              <a:ea typeface="Century Gothic"/>
              <a:cs typeface="Century Gothic"/>
              <a:sym typeface="Century Gothic"/>
            </a:endParaRPr>
          </a:p>
          <a:p>
            <a:pPr indent="0" lvl="0" marL="0" marR="0" rtl="0" algn="l">
              <a:spcBef>
                <a:spcPts val="0"/>
              </a:spcBef>
              <a:spcAft>
                <a:spcPts val="0"/>
              </a:spcAft>
              <a:buNone/>
            </a:pPr>
            <a:r>
              <a:rPr b="1" lang="en-US" sz="2800">
                <a:solidFill>
                  <a:srgbClr val="0C596D"/>
                </a:solidFill>
                <a:latin typeface="Century Gothic"/>
                <a:ea typeface="Century Gothic"/>
                <a:cs typeface="Century Gothic"/>
                <a:sym typeface="Century Gothic"/>
              </a:rPr>
              <a:t>Ventricular</a:t>
            </a:r>
            <a:r>
              <a:rPr lang="en-US" sz="2800">
                <a:solidFill>
                  <a:srgbClr val="0C596D"/>
                </a:solidFill>
                <a:latin typeface="Century Gothic"/>
                <a:ea typeface="Century Gothic"/>
                <a:cs typeface="Century Gothic"/>
                <a:sym typeface="Century Gothic"/>
              </a:rPr>
              <a:t>:</a:t>
            </a:r>
            <a:endParaRPr/>
          </a:p>
          <a:p>
            <a:pPr indent="0" lvl="0" marL="0" marR="0" rtl="0" algn="l">
              <a:spcBef>
                <a:spcPts val="0"/>
              </a:spcBef>
              <a:spcAft>
                <a:spcPts val="0"/>
              </a:spcAft>
              <a:buNone/>
            </a:pPr>
            <a:r>
              <a:rPr lang="en-US" sz="2800">
                <a:solidFill>
                  <a:srgbClr val="FF0000"/>
                </a:solidFill>
                <a:latin typeface="Century Gothic"/>
                <a:ea typeface="Century Gothic"/>
                <a:cs typeface="Century Gothic"/>
                <a:sym typeface="Century Gothic"/>
              </a:rPr>
              <a:t>Ventricular systole= 0.3 sec</a:t>
            </a:r>
            <a:endParaRPr/>
          </a:p>
          <a:p>
            <a:pPr indent="0" lvl="0" marL="0" marR="0" rtl="0" algn="l">
              <a:spcBef>
                <a:spcPts val="0"/>
              </a:spcBef>
              <a:spcAft>
                <a:spcPts val="0"/>
              </a:spcAft>
              <a:buNone/>
            </a:pPr>
            <a:r>
              <a:rPr lang="en-US" sz="2800">
                <a:solidFill>
                  <a:schemeClr val="accent1"/>
                </a:solidFill>
                <a:latin typeface="Century Gothic"/>
                <a:ea typeface="Century Gothic"/>
                <a:cs typeface="Century Gothic"/>
                <a:sym typeface="Century Gothic"/>
              </a:rPr>
              <a:t>Ventricular diastole= 0.5 sec</a:t>
            </a:r>
            <a:endParaRPr/>
          </a:p>
        </p:txBody>
      </p:sp>
      <p:sp>
        <p:nvSpPr>
          <p:cNvPr id="265" name="Google Shape;265;p8"/>
          <p:cNvSpPr/>
          <p:nvPr/>
        </p:nvSpPr>
        <p:spPr>
          <a:xfrm>
            <a:off x="5296395" y="2654135"/>
            <a:ext cx="267195" cy="641268"/>
          </a:xfrm>
          <a:prstGeom prst="rightBrace">
            <a:avLst>
              <a:gd fmla="val 8333" name="adj1"/>
              <a:gd fmla="val 50000" name="adj2"/>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6" name="Google Shape;266;p8"/>
          <p:cNvSpPr txBox="1"/>
          <p:nvPr/>
        </p:nvSpPr>
        <p:spPr>
          <a:xfrm>
            <a:off x="5659581" y="2790103"/>
            <a:ext cx="575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0.8</a:t>
            </a:r>
            <a:endParaRPr b="1" sz="1800">
              <a:solidFill>
                <a:srgbClr val="FF0000"/>
              </a:solidFill>
              <a:latin typeface="Century Gothic"/>
              <a:ea typeface="Century Gothic"/>
              <a:cs typeface="Century Gothic"/>
              <a:sym typeface="Century Gothic"/>
            </a:endParaRPr>
          </a:p>
        </p:txBody>
      </p:sp>
      <p:sp>
        <p:nvSpPr>
          <p:cNvPr id="267" name="Google Shape;267;p8"/>
          <p:cNvSpPr/>
          <p:nvPr/>
        </p:nvSpPr>
        <p:spPr>
          <a:xfrm>
            <a:off x="5626927" y="4356270"/>
            <a:ext cx="267195" cy="641268"/>
          </a:xfrm>
          <a:prstGeom prst="rightBrace">
            <a:avLst>
              <a:gd fmla="val 8333" name="adj1"/>
              <a:gd fmla="val 50000" name="adj2"/>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8" name="Google Shape;268;p8"/>
          <p:cNvSpPr txBox="1"/>
          <p:nvPr/>
        </p:nvSpPr>
        <p:spPr>
          <a:xfrm>
            <a:off x="5990113" y="4492238"/>
            <a:ext cx="575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0.8</a:t>
            </a:r>
            <a:endParaRPr b="1" sz="1800">
              <a:solidFill>
                <a:srgbClr val="FF0000"/>
              </a:solidFill>
              <a:latin typeface="Century Gothic"/>
              <a:ea typeface="Century Gothic"/>
              <a:cs typeface="Century Gothic"/>
              <a:sym typeface="Century Gothic"/>
            </a:endParaRPr>
          </a:p>
        </p:txBody>
      </p:sp>
      <p:sp>
        <p:nvSpPr>
          <p:cNvPr id="269" name="Google Shape;269;p8"/>
          <p:cNvSpPr txBox="1"/>
          <p:nvPr/>
        </p:nvSpPr>
        <p:spPr>
          <a:xfrm>
            <a:off x="5148944" y="6336526"/>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MED CVS CARDIAC CYCLE</a:t>
            </a:r>
            <a:endParaRPr b="1" sz="12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9"/>
          <p:cNvSpPr txBox="1"/>
          <p:nvPr>
            <p:ph type="title"/>
          </p:nvPr>
        </p:nvSpPr>
        <p:spPr>
          <a:xfrm>
            <a:off x="446314" y="500215"/>
            <a:ext cx="11174186" cy="590931"/>
          </a:xfrm>
          <a:prstGeom prst="rect">
            <a:avLst/>
          </a:prstGeom>
          <a:noFill/>
          <a:ln>
            <a:noFill/>
          </a:ln>
        </p:spPr>
        <p:txBody>
          <a:bodyPr anchorCtr="0" anchor="ctr" bIns="45700" lIns="91425" spcFirstLastPara="1" rIns="91425" wrap="square" tIns="45700">
            <a:spAutoFit/>
          </a:bodyPr>
          <a:lstStyle/>
          <a:p>
            <a:pPr indent="0" lvl="0" marL="0" rtl="1" algn="l">
              <a:lnSpc>
                <a:spcPct val="90000"/>
              </a:lnSpc>
              <a:spcBef>
                <a:spcPts val="0"/>
              </a:spcBef>
              <a:spcAft>
                <a:spcPts val="0"/>
              </a:spcAft>
              <a:buClr>
                <a:schemeClr val="dk1"/>
              </a:buClr>
              <a:buSzPts val="3600"/>
              <a:buFont typeface="Century Gothic"/>
              <a:buNone/>
            </a:pPr>
            <a:r>
              <a:rPr lang="en-US"/>
              <a:t>Events of cardiac cycle for left ventricle (LV)</a:t>
            </a:r>
            <a:endParaRPr/>
          </a:p>
        </p:txBody>
      </p:sp>
      <p:sp>
        <p:nvSpPr>
          <p:cNvPr id="276" name="Google Shape;276;p9"/>
          <p:cNvSpPr txBox="1"/>
          <p:nvPr>
            <p:ph idx="1" type="body"/>
          </p:nvPr>
        </p:nvSpPr>
        <p:spPr>
          <a:xfrm>
            <a:off x="2799772" y="1582962"/>
            <a:ext cx="7561612" cy="4770098"/>
          </a:xfrm>
          <a:prstGeom prst="rect">
            <a:avLst/>
          </a:prstGeom>
          <a:noFill/>
          <a:ln cap="flat" cmpd="sng" w="9525">
            <a:solidFill>
              <a:srgbClr val="1DA9BF"/>
            </a:solidFill>
            <a:prstDash val="solid"/>
            <a:round/>
            <a:headEnd len="sm" w="sm" type="none"/>
            <a:tailEnd len="sm" w="sm" type="none"/>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Clr>
                <a:srgbClr val="0C596D"/>
              </a:buClr>
              <a:buSzPts val="2800"/>
              <a:buFont typeface="Century Gothic"/>
              <a:buAutoNum type="alphaUcPeriod"/>
            </a:pPr>
            <a:r>
              <a:rPr b="1" lang="en-US">
                <a:solidFill>
                  <a:srgbClr val="0C596D"/>
                </a:solidFill>
              </a:rPr>
              <a:t>Atrial Systole </a:t>
            </a:r>
            <a:endParaRPr/>
          </a:p>
          <a:p>
            <a:pPr indent="-514350" lvl="0" marL="514350" rtl="0" algn="l">
              <a:lnSpc>
                <a:spcPct val="100000"/>
              </a:lnSpc>
              <a:spcBef>
                <a:spcPts val="1800"/>
              </a:spcBef>
              <a:spcAft>
                <a:spcPts val="0"/>
              </a:spcAft>
              <a:buClr>
                <a:srgbClr val="FF0000"/>
              </a:buClr>
              <a:buSzPts val="2800"/>
              <a:buFont typeface="Century Gothic"/>
              <a:buAutoNum type="alphaUcPeriod"/>
            </a:pPr>
            <a:r>
              <a:rPr b="1" lang="en-US">
                <a:solidFill>
                  <a:srgbClr val="FF0000"/>
                </a:solidFill>
              </a:rPr>
              <a:t>Isovolumetric </a:t>
            </a:r>
            <a:r>
              <a:rPr b="1" lang="en-US">
                <a:solidFill>
                  <a:srgbClr val="0C596D"/>
                </a:solidFill>
              </a:rPr>
              <a:t>Ventricular Contraction </a:t>
            </a:r>
            <a:endParaRPr/>
          </a:p>
          <a:p>
            <a:pPr indent="-514350" lvl="0" marL="514350" rtl="0" algn="l">
              <a:lnSpc>
                <a:spcPct val="100000"/>
              </a:lnSpc>
              <a:spcBef>
                <a:spcPts val="1800"/>
              </a:spcBef>
              <a:spcAft>
                <a:spcPts val="0"/>
              </a:spcAft>
              <a:buClr>
                <a:srgbClr val="0C596D"/>
              </a:buClr>
              <a:buSzPts val="2800"/>
              <a:buFont typeface="Century Gothic"/>
              <a:buAutoNum type="alphaUcPeriod"/>
            </a:pPr>
            <a:r>
              <a:rPr b="1" lang="en-US">
                <a:solidFill>
                  <a:srgbClr val="0C596D"/>
                </a:solidFill>
              </a:rPr>
              <a:t>Rapid Ventricular Ejection </a:t>
            </a:r>
            <a:endParaRPr/>
          </a:p>
          <a:p>
            <a:pPr indent="-514350" lvl="0" marL="514350" rtl="0" algn="l">
              <a:lnSpc>
                <a:spcPct val="100000"/>
              </a:lnSpc>
              <a:spcBef>
                <a:spcPts val="1800"/>
              </a:spcBef>
              <a:spcAft>
                <a:spcPts val="0"/>
              </a:spcAft>
              <a:buClr>
                <a:srgbClr val="0C596D"/>
              </a:buClr>
              <a:buSzPts val="2800"/>
              <a:buFont typeface="Century Gothic"/>
              <a:buAutoNum type="alphaUcPeriod"/>
            </a:pPr>
            <a:r>
              <a:rPr b="1" lang="en-US">
                <a:solidFill>
                  <a:srgbClr val="0C596D"/>
                </a:solidFill>
              </a:rPr>
              <a:t>Reduced Ventricular Ejection </a:t>
            </a:r>
            <a:endParaRPr/>
          </a:p>
          <a:p>
            <a:pPr indent="-514350" lvl="0" marL="514350" rtl="0" algn="l">
              <a:lnSpc>
                <a:spcPct val="100000"/>
              </a:lnSpc>
              <a:spcBef>
                <a:spcPts val="1800"/>
              </a:spcBef>
              <a:spcAft>
                <a:spcPts val="0"/>
              </a:spcAft>
              <a:buClr>
                <a:srgbClr val="FF0000"/>
              </a:buClr>
              <a:buSzPts val="2800"/>
              <a:buFont typeface="Century Gothic"/>
              <a:buAutoNum type="alphaUcPeriod"/>
            </a:pPr>
            <a:r>
              <a:rPr b="1" lang="en-US">
                <a:solidFill>
                  <a:srgbClr val="FF0000"/>
                </a:solidFill>
              </a:rPr>
              <a:t>Isovolumetric</a:t>
            </a:r>
            <a:r>
              <a:rPr b="1" lang="en-US">
                <a:solidFill>
                  <a:srgbClr val="0C596D"/>
                </a:solidFill>
              </a:rPr>
              <a:t> Ventricular Relaxation </a:t>
            </a:r>
            <a:endParaRPr/>
          </a:p>
          <a:p>
            <a:pPr indent="-514350" lvl="0" marL="514350" rtl="0" algn="l">
              <a:lnSpc>
                <a:spcPct val="100000"/>
              </a:lnSpc>
              <a:spcBef>
                <a:spcPts val="1800"/>
              </a:spcBef>
              <a:spcAft>
                <a:spcPts val="0"/>
              </a:spcAft>
              <a:buClr>
                <a:srgbClr val="0C596D"/>
              </a:buClr>
              <a:buSzPts val="2800"/>
              <a:buFont typeface="Century Gothic"/>
              <a:buAutoNum type="alphaUcPeriod"/>
            </a:pPr>
            <a:r>
              <a:rPr b="1" lang="en-US">
                <a:solidFill>
                  <a:srgbClr val="0C596D"/>
                </a:solidFill>
              </a:rPr>
              <a:t>Rapid Ventricular Filling </a:t>
            </a:r>
            <a:endParaRPr/>
          </a:p>
          <a:p>
            <a:pPr indent="-514350" lvl="0" marL="514350" rtl="0" algn="l">
              <a:lnSpc>
                <a:spcPct val="100000"/>
              </a:lnSpc>
              <a:spcBef>
                <a:spcPts val="1800"/>
              </a:spcBef>
              <a:spcAft>
                <a:spcPts val="0"/>
              </a:spcAft>
              <a:buClr>
                <a:srgbClr val="0C596D"/>
              </a:buClr>
              <a:buSzPts val="2800"/>
              <a:buFont typeface="Century Gothic"/>
              <a:buAutoNum type="alphaUcPeriod"/>
            </a:pPr>
            <a:r>
              <a:rPr b="1" lang="en-US">
                <a:solidFill>
                  <a:srgbClr val="0C596D"/>
                </a:solidFill>
              </a:rPr>
              <a:t>Reduced Ventricular Filling (Diastasis) </a:t>
            </a:r>
            <a:endParaRPr b="1">
              <a:solidFill>
                <a:srgbClr val="0C596D"/>
              </a:solidFill>
            </a:endParaRPr>
          </a:p>
        </p:txBody>
      </p:sp>
      <p:sp>
        <p:nvSpPr>
          <p:cNvPr id="277" name="Google Shape;277;p9"/>
          <p:cNvSpPr txBox="1"/>
          <p:nvPr/>
        </p:nvSpPr>
        <p:spPr>
          <a:xfrm>
            <a:off x="4582887" y="6456269"/>
            <a:ext cx="333102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23F4E"/>
                </a:solidFill>
                <a:latin typeface="Century Gothic"/>
                <a:ea typeface="Century Gothic"/>
                <a:cs typeface="Century Gothic"/>
                <a:sym typeface="Century Gothic"/>
              </a:rPr>
              <a:t>MED CVS CARDIAC CYCLE</a:t>
            </a:r>
            <a:endParaRPr b="1" sz="1200">
              <a:solidFill>
                <a:srgbClr val="023F4E"/>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a template">
  <a:themeElements>
    <a:clrScheme name="MSFT_01">
      <a:dk1>
        <a:srgbClr val="000000"/>
      </a:dk1>
      <a:lt1>
        <a:srgbClr val="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2019-08-29T07:21:57Z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