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10698475" cx="7589525"/>
  <p:notesSz cx="6858000" cy="9144000"/>
  <p:embeddedFontLst>
    <p:embeddedFont>
      <p:font typeface="Caveat"/>
      <p:regular r:id="rId22"/>
      <p:bold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Exo"/>
      <p:regular r:id="rId28"/>
      <p:bold r:id="rId29"/>
      <p:italic r:id="rId30"/>
      <p:boldItalic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70">
          <p15:clr>
            <a:srgbClr val="A4A3A4"/>
          </p15:clr>
        </p15:guide>
        <p15:guide id="2" pos="23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49814F-0641-495C-A7D3-E068EA18B88A}">
  <a:tblStyle styleId="{9249814F-0641-495C-A7D3-E068EA18B8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70" orient="horz"/>
        <p:guide pos="239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Caveat-regular.fntdata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font" Target="fonts/Cave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Exo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Ex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Exo-boldItalic.fntdata"/><Relationship Id="rId30" Type="http://schemas.openxmlformats.org/officeDocument/2006/relationships/font" Target="fonts/Exo-italic.fntdata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14f65e5ad0_0_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" name="Google Shape;24;g114f65e5a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a5c18960285d41_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fa5c18960285d4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fa5c18960285d41_8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fa5c18960285d4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6aba32d8c_0_21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6aba32d8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c0d5da64f2d6b7e_5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c0d5da64f2d6b7e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12a5b8f68_0_105:notes"/>
          <p:cNvSpPr/>
          <p:nvPr>
            <p:ph idx="2" type="sldImg"/>
          </p:nvPr>
        </p:nvSpPr>
        <p:spPr>
          <a:xfrm>
            <a:off x="2213052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12a5b8f6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12a5b8f68_0_33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112a5b8f68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1b51bfb31_1_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1b51bfb3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12a5b8f68_0_273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12a5b8f68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1b51bfb31_0_55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1b51bfb3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6aba32d8c_1_3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6aba32d8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186fa25554fb0a_3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186fa25554fb0a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1b51bfb31_0_28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1b51bfb3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1b51bfb31_0_65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1b51bfb3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1b51bfb31_0_60:notes"/>
          <p:cNvSpPr/>
          <p:nvPr>
            <p:ph idx="2" type="sldImg"/>
          </p:nvPr>
        </p:nvSpPr>
        <p:spPr>
          <a:xfrm>
            <a:off x="2213053" y="685800"/>
            <a:ext cx="243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11b51bfb3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819020" y="7325836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idx="2" type="sldNum"/>
          </p:nvPr>
        </p:nvSpPr>
        <p:spPr>
          <a:xfrm>
            <a:off x="4848070" y="11620211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3"/>
          <p:cNvCxnSpPr/>
          <p:nvPr/>
        </p:nvCxnSpPr>
        <p:spPr>
          <a:xfrm>
            <a:off x="1542378" y="843119"/>
            <a:ext cx="4504800" cy="1800"/>
          </a:xfrm>
          <a:prstGeom prst="straightConnector1">
            <a:avLst/>
          </a:prstGeom>
          <a:noFill/>
          <a:ln cap="flat" cmpd="sng" w="3810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" name="Google Shape;14;p3"/>
          <p:cNvSpPr txBox="1"/>
          <p:nvPr/>
        </p:nvSpPr>
        <p:spPr>
          <a:xfrm>
            <a:off x="148699" y="167168"/>
            <a:ext cx="1185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sz="2800"/>
          </a:p>
        </p:txBody>
      </p:sp>
      <p:sp>
        <p:nvSpPr>
          <p:cNvPr id="15" name="Google Shape;15;p3"/>
          <p:cNvSpPr/>
          <p:nvPr/>
        </p:nvSpPr>
        <p:spPr>
          <a:xfrm rot="10800000">
            <a:off x="352086" y="-73"/>
            <a:ext cx="778800" cy="8316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9CB0C1"/>
          </a:solidFill>
          <a:ln>
            <a:noFill/>
          </a:ln>
        </p:spPr>
        <p:txBody>
          <a:bodyPr anchorCtr="0" anchor="ctr" bIns="36100" lIns="36100" spcFirstLastPara="1" rIns="36100" wrap="square" tIns="3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8711" y="925652"/>
            <a:ext cx="7072200" cy="1191300"/>
          </a:xfrm>
          <a:prstGeom prst="rect">
            <a:avLst/>
          </a:prstGeom>
        </p:spPr>
        <p:txBody>
          <a:bodyPr anchorCtr="0" anchor="t" bIns="95650" lIns="95650" spcFirstLastPara="1" rIns="95650" wrap="square" tIns="956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7032145" y="9699486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7032145" y="9699486"/>
            <a:ext cx="455400" cy="818700"/>
          </a:xfrm>
          <a:prstGeom prst="rect">
            <a:avLst/>
          </a:prstGeom>
        </p:spPr>
        <p:txBody>
          <a:bodyPr anchorCtr="0" anchor="ctr" bIns="95650" lIns="95650" spcFirstLastPara="1" rIns="95650" wrap="square" tIns="9565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" name="Google Shape;21;p5"/>
          <p:cNvCxnSpPr/>
          <p:nvPr/>
        </p:nvCxnSpPr>
        <p:spPr>
          <a:xfrm flipH="1" rot="10800000">
            <a:off x="1542378" y="823319"/>
            <a:ext cx="4581300" cy="19800"/>
          </a:xfrm>
          <a:prstGeom prst="straightConnector1">
            <a:avLst/>
          </a:prstGeom>
          <a:noFill/>
          <a:ln cap="flat" cmpd="sng" w="3810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8711" y="925652"/>
            <a:ext cx="70722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xo"/>
              <a:buNone/>
              <a:defRPr sz="29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8674" y="2355159"/>
            <a:ext cx="7072200" cy="71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normAutofit/>
          </a:bodyPr>
          <a:lstStyle>
            <a:lvl1pPr indent="-3492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xo"/>
              <a:buChar char="●"/>
              <a:defRPr sz="19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○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■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●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○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■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●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○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xo"/>
              <a:buChar char="■"/>
              <a:defRPr sz="15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32145" y="9699486"/>
            <a:ext cx="4554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650" lIns="95650" spcFirstLastPara="1" rIns="95650" wrap="square" tIns="9565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hyperlink" Target="https://docs.google.com/presentation/d/1hWZI_sEt2OFsjf5rN7ay5J0imNIx-Zggfn8D9Vrxqp4/edit#slide=id.p" TargetMode="External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hyperlink" Target="https://www.youtube.com/watch?v=lK-3DGoaVyk" TargetMode="External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hyperlink" Target="https://youtu.be/RYZ4daFwMa8" TargetMode="External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s://www.youtube.com/watch?v=KB7XYFwDivc" TargetMode="External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hyperlink" Target="https://www.youtube.com/watch?v=eTfXCiii2O8" TargetMode="External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-841779" y="7009342"/>
            <a:ext cx="4544400" cy="4427100"/>
          </a:xfrm>
          <a:prstGeom prst="ellipse">
            <a:avLst/>
          </a:prstGeom>
          <a:solidFill>
            <a:srgbClr val="EEEEEE">
              <a:alpha val="45100"/>
            </a:srgbClr>
          </a:solidFill>
          <a:ln>
            <a:noFill/>
          </a:ln>
        </p:spPr>
        <p:txBody>
          <a:bodyPr anchorCtr="0" anchor="ctr" bIns="36100" lIns="36100" spcFirstLastPara="1" rIns="36100" wrap="square" tIns="3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" name="Google Shape;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33" y="7782232"/>
            <a:ext cx="1812042" cy="26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/>
        </p:nvSpPr>
        <p:spPr>
          <a:xfrm>
            <a:off x="1773975" y="4622638"/>
            <a:ext cx="4041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Anatomy of the Heart</a:t>
            </a:r>
            <a:endParaRPr b="1" sz="3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" name="Google Shape;29;p6"/>
          <p:cNvSpPr txBox="1"/>
          <p:nvPr/>
        </p:nvSpPr>
        <p:spPr>
          <a:xfrm>
            <a:off x="2736507" y="6035150"/>
            <a:ext cx="211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CVS Block</a:t>
            </a:r>
            <a:endParaRPr b="1" sz="16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" name="Google Shape;30;p6"/>
          <p:cNvSpPr txBox="1"/>
          <p:nvPr/>
        </p:nvSpPr>
        <p:spPr>
          <a:xfrm>
            <a:off x="2658986" y="5606514"/>
            <a:ext cx="22716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5650" lIns="95650" spcFirstLastPara="1" rIns="95650" wrap="square" tIns="95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____________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" name="Google Shape;3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9468" y="302"/>
            <a:ext cx="1812038" cy="181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757624" y="-641802"/>
            <a:ext cx="2541050" cy="25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/>
          <p:nvPr/>
        </p:nvSpPr>
        <p:spPr>
          <a:xfrm>
            <a:off x="6483850" y="636025"/>
            <a:ext cx="726900" cy="54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/>
        </p:nvSpPr>
        <p:spPr>
          <a:xfrm>
            <a:off x="6685375" y="636013"/>
            <a:ext cx="188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EEEEEE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3100">
              <a:solidFill>
                <a:srgbClr val="EEEEEE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5330875" y="129782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6">
            <a:alphaModFix amt="55000"/>
          </a:blip>
          <a:stretch>
            <a:fillRect/>
          </a:stretch>
        </p:blipFill>
        <p:spPr>
          <a:xfrm>
            <a:off x="5330875" y="220905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30875" y="311032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30875" y="398215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5330875" y="489337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5330875" y="579465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5330875" y="676947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5330875" y="7680700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5330875" y="8581975"/>
            <a:ext cx="2116500" cy="21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5330875" y="9482425"/>
            <a:ext cx="2116500" cy="21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>
            <a:hlinkClick r:id="rId7"/>
          </p:cNvPr>
          <p:cNvSpPr txBox="1"/>
          <p:nvPr/>
        </p:nvSpPr>
        <p:spPr>
          <a:xfrm>
            <a:off x="5512943" y="8075614"/>
            <a:ext cx="1923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Editing File</a:t>
            </a:r>
            <a:endParaRPr b="1" sz="2200" u="sng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6" name="Google Shape;46;p6"/>
          <p:cNvSpPr txBox="1"/>
          <p:nvPr/>
        </p:nvSpPr>
        <p:spPr>
          <a:xfrm>
            <a:off x="5549869" y="8508118"/>
            <a:ext cx="19740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-215900" lvl="0" marL="177800" rtl="0" algn="l">
              <a:spcBef>
                <a:spcPts val="0"/>
              </a:spcBef>
              <a:spcAft>
                <a:spcPts val="0"/>
              </a:spcAft>
              <a:buClr>
                <a:srgbClr val="1A4568"/>
              </a:buClr>
              <a:buSzPts val="2000"/>
              <a:buFont typeface="Exo"/>
              <a:buChar char="-"/>
            </a:pPr>
            <a:r>
              <a:rPr b="1" lang="en" sz="2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Color Index:</a:t>
            </a:r>
            <a:r>
              <a:rPr b="1" lang="en" sz="20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 sz="2000">
              <a:solidFill>
                <a:srgbClr val="1A456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Main Text</a:t>
            </a:r>
            <a:endParaRPr sz="19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Male’s Slides</a:t>
            </a:r>
            <a:endParaRPr sz="19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Female’s Slides</a:t>
            </a:r>
            <a:endParaRPr sz="19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Important</a:t>
            </a:r>
            <a:endParaRPr sz="19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B6D7A8"/>
                </a:solidFill>
                <a:latin typeface="Exo"/>
                <a:ea typeface="Exo"/>
                <a:cs typeface="Exo"/>
                <a:sym typeface="Exo"/>
              </a:rPr>
              <a:t>Doctor’s Notes</a:t>
            </a:r>
            <a:endParaRPr sz="1900">
              <a:solidFill>
                <a:srgbClr val="B6D7A8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Extra Info</a:t>
            </a:r>
            <a:endParaRPr sz="1100"/>
          </a:p>
        </p:txBody>
      </p:sp>
      <p:pic>
        <p:nvPicPr>
          <p:cNvPr id="47" name="Google Shape;47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5348" y="-76695"/>
            <a:ext cx="1923302" cy="185849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1364200" y="1329975"/>
            <a:ext cx="1185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By Faisal Alomar</a:t>
            </a:r>
            <a:endParaRPr sz="900">
              <a:solidFill>
                <a:srgbClr val="99999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9" name="Google Shape;49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8976" y="380637"/>
            <a:ext cx="1409172" cy="10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/>
          <p:nvPr/>
        </p:nvSpPr>
        <p:spPr>
          <a:xfrm>
            <a:off x="99825" y="1195425"/>
            <a:ext cx="7121400" cy="36057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EEEE">
              <a:alpha val="45100"/>
            </a:srgbClr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CB0C1"/>
              </a:buClr>
              <a:buSzPts val="1500"/>
              <a:buFont typeface="Exo"/>
              <a:buChar char="●"/>
            </a:pP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Surrounded by a fibrous ring which gives attachment to the </a:t>
            </a: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cusps of the pulmonary valve.</a:t>
            </a:r>
            <a:endParaRPr b="1" sz="15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  </a:t>
            </a:r>
            <a:r>
              <a:rPr lang="en" sz="1500">
                <a:solidFill>
                  <a:srgbClr val="9CB0C1"/>
                </a:solidFill>
                <a:latin typeface="Exo"/>
                <a:ea typeface="Exo"/>
                <a:cs typeface="Exo"/>
                <a:sym typeface="Exo"/>
              </a:rPr>
              <a:t> 􏰁-</a:t>
            </a: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valve is formed of </a:t>
            </a:r>
            <a:r>
              <a:rPr b="1"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3 semilunar</a:t>
            </a: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cusps </a:t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CB0C1"/>
              </a:buClr>
              <a:buSzPts val="1500"/>
              <a:buFont typeface="Exo"/>
              <a:buChar char="●"/>
            </a:pP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2 anterior </a:t>
            </a:r>
            <a:endParaRPr b="1" sz="15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500"/>
              <a:buFont typeface="Exo"/>
              <a:buChar char="●"/>
            </a:pP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one posterior</a:t>
            </a: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.</a:t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500"/>
              <a:buFont typeface="Exo"/>
              <a:buChar char="●"/>
            </a:pP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which are concave superiorly and convex inferiorly</a:t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500"/>
              <a:buFont typeface="Exo"/>
              <a:buChar char="●"/>
            </a:pP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No chordae tendineae or papillary muscles</a:t>
            </a:r>
            <a:r>
              <a:rPr lang="en" sz="1500">
                <a:solidFill>
                  <a:srgbClr val="2804C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are attached to these cusps</a:t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1470825" y="274863"/>
            <a:ext cx="43794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7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Semilunar Orifices</a:t>
            </a:r>
            <a:endParaRPr sz="2300">
              <a:solidFill>
                <a:srgbClr val="26557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15"/>
          <p:cNvSpPr/>
          <p:nvPr/>
        </p:nvSpPr>
        <p:spPr>
          <a:xfrm>
            <a:off x="41625" y="5190063"/>
            <a:ext cx="7237800" cy="33906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EEEE">
              <a:alpha val="45100"/>
            </a:srgbClr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CB0C1"/>
              </a:buClr>
              <a:buSzPts val="1500"/>
              <a:buFont typeface="Exo"/>
              <a:buChar char="●"/>
            </a:pP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Surrounded by a fibrous ring which gives attachment to the cusps of aortic valve </a:t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CB0C1"/>
                </a:solidFill>
                <a:latin typeface="Exo"/>
                <a:ea typeface="Exo"/>
                <a:cs typeface="Exo"/>
                <a:sym typeface="Exo"/>
              </a:rPr>
              <a:t>-</a:t>
            </a: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Aortic valve is formed of </a:t>
            </a:r>
            <a:r>
              <a:rPr b="1"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3 semilunar</a:t>
            </a:r>
            <a:r>
              <a:rPr lang="en" sz="15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cusps which are similar to those of pulmonary valve, but the position of the cusps differs being </a:t>
            </a:r>
            <a:endParaRPr sz="15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85200C"/>
              </a:buClr>
              <a:buSzPts val="1500"/>
              <a:buFont typeface="Exo"/>
              <a:buChar char="●"/>
            </a:pPr>
            <a:r>
              <a:rPr b="1" lang="en" sz="1500">
                <a:solidFill>
                  <a:srgbClr val="85200C"/>
                </a:solidFill>
                <a:latin typeface="Exo"/>
                <a:ea typeface="Exo"/>
                <a:cs typeface="Exo"/>
                <a:sym typeface="Exo"/>
              </a:rPr>
              <a:t>one anterior </a:t>
            </a:r>
            <a:endParaRPr b="1" sz="1500">
              <a:solidFill>
                <a:srgbClr val="85200C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500"/>
              <a:buFont typeface="Exo"/>
              <a:buChar char="●"/>
            </a:pPr>
            <a:r>
              <a:rPr b="1" lang="en" sz="1500">
                <a:solidFill>
                  <a:srgbClr val="85200C"/>
                </a:solidFill>
                <a:latin typeface="Exo"/>
                <a:ea typeface="Exo"/>
                <a:cs typeface="Exo"/>
                <a:sym typeface="Exo"/>
              </a:rPr>
              <a:t> 2 posterior.</a:t>
            </a:r>
            <a:endParaRPr b="1" sz="1500">
              <a:solidFill>
                <a:srgbClr val="85200C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7" name="Google Shape;217;p15"/>
          <p:cNvSpPr txBox="1"/>
          <p:nvPr/>
        </p:nvSpPr>
        <p:spPr>
          <a:xfrm>
            <a:off x="935700" y="1526977"/>
            <a:ext cx="27528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Exo"/>
                <a:ea typeface="Exo"/>
                <a:cs typeface="Exo"/>
                <a:sym typeface="Exo"/>
              </a:rPr>
              <a:t>Pulmonary Orifice</a:t>
            </a:r>
            <a:endParaRPr sz="1300">
              <a:solidFill>
                <a:srgbClr val="8E7C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15"/>
          <p:cNvSpPr/>
          <p:nvPr/>
        </p:nvSpPr>
        <p:spPr>
          <a:xfrm>
            <a:off x="501177" y="1619980"/>
            <a:ext cx="356400" cy="345600"/>
          </a:xfrm>
          <a:prstGeom prst="ellipse">
            <a:avLst/>
          </a:prstGeom>
          <a:solidFill>
            <a:srgbClr val="9CB0C1"/>
          </a:solidFill>
          <a:ln cap="flat" cmpd="sng" w="381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5"/>
          <p:cNvSpPr txBox="1"/>
          <p:nvPr/>
        </p:nvSpPr>
        <p:spPr>
          <a:xfrm>
            <a:off x="1056900" y="5190075"/>
            <a:ext cx="30780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A2C4C9"/>
                </a:solidFill>
                <a:latin typeface="Exo"/>
                <a:ea typeface="Exo"/>
                <a:cs typeface="Exo"/>
                <a:sym typeface="Exo"/>
              </a:rPr>
              <a:t>Aortic Orifice</a:t>
            </a:r>
            <a:endParaRPr sz="2600">
              <a:solidFill>
                <a:srgbClr val="A2C4C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691500" y="5283075"/>
            <a:ext cx="356400" cy="345600"/>
          </a:xfrm>
          <a:prstGeom prst="ellipse">
            <a:avLst/>
          </a:prstGeom>
          <a:solidFill>
            <a:srgbClr val="9CB0C1"/>
          </a:solidFill>
          <a:ln cap="flat" cmpd="sng" w="381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b="19172" l="0" r="0" t="0"/>
          <a:stretch/>
        </p:blipFill>
        <p:spPr>
          <a:xfrm>
            <a:off x="4201425" y="8658237"/>
            <a:ext cx="3078000" cy="186591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/>
          <p:nvPr/>
        </p:nvSpPr>
        <p:spPr>
          <a:xfrm>
            <a:off x="6347025" y="8954750"/>
            <a:ext cx="932400" cy="314700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"/>
          <p:cNvSpPr/>
          <p:nvPr/>
        </p:nvSpPr>
        <p:spPr>
          <a:xfrm>
            <a:off x="6556425" y="9384525"/>
            <a:ext cx="723000" cy="217500"/>
          </a:xfrm>
          <a:prstGeom prst="rect">
            <a:avLst/>
          </a:prstGeom>
          <a:noFill/>
          <a:ln cap="flat" cmpd="sng" w="2857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"/>
          <p:cNvSpPr txBox="1"/>
          <p:nvPr/>
        </p:nvSpPr>
        <p:spPr>
          <a:xfrm>
            <a:off x="-3668975" y="1461100"/>
            <a:ext cx="136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5" name="Google Shape;225;p15"/>
          <p:cNvSpPr txBox="1"/>
          <p:nvPr/>
        </p:nvSpPr>
        <p:spPr>
          <a:xfrm>
            <a:off x="551400" y="118925"/>
            <a:ext cx="5055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8</a:t>
            </a:r>
            <a:endParaRPr b="1" sz="2700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/>
          <p:nvPr/>
        </p:nvSpPr>
        <p:spPr>
          <a:xfrm>
            <a:off x="232925" y="1574750"/>
            <a:ext cx="7123500" cy="3109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EEEE">
              <a:alpha val="45100"/>
            </a:srgbClr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93C47D"/>
                </a:solidFill>
                <a:latin typeface="Exo"/>
                <a:ea typeface="Exo"/>
                <a:cs typeface="Exo"/>
                <a:sym typeface="Exo"/>
              </a:rPr>
              <a:t>        </a:t>
            </a:r>
            <a:r>
              <a:rPr b="1" lang="en" sz="2000">
                <a:solidFill>
                  <a:srgbClr val="93C47D"/>
                </a:solidFill>
                <a:latin typeface="Exo"/>
                <a:ea typeface="Exo"/>
                <a:cs typeface="Exo"/>
                <a:sym typeface="Exo"/>
              </a:rPr>
              <a:t>Right Tricuspid Orifice</a:t>
            </a:r>
            <a:endParaRPr sz="2100"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CB0C1"/>
              </a:buClr>
              <a:buSzPts val="1400"/>
              <a:buChar char="❖"/>
            </a:pPr>
            <a:r>
              <a:rPr lang="en" sz="1500">
                <a:latin typeface="Exo"/>
                <a:ea typeface="Exo"/>
                <a:cs typeface="Exo"/>
                <a:sym typeface="Exo"/>
              </a:rPr>
              <a:t>About one inch wide, admitting tips of 3 fingers.</a:t>
            </a:r>
            <a:endParaRPr sz="1500"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Char char="❖"/>
            </a:pPr>
            <a:r>
              <a:rPr lang="en">
                <a:latin typeface="Exo"/>
                <a:ea typeface="Exo"/>
                <a:cs typeface="Exo"/>
                <a:sym typeface="Exo"/>
              </a:rPr>
              <a:t>I</a:t>
            </a:r>
            <a:r>
              <a:rPr lang="en" sz="1500">
                <a:latin typeface="Exo"/>
                <a:ea typeface="Exo"/>
                <a:cs typeface="Exo"/>
                <a:sym typeface="Exo"/>
              </a:rPr>
              <a:t>t is guarded by a fibrous ring which gives attachment to the cusp</a:t>
            </a:r>
            <a:r>
              <a:rPr lang="en" sz="1500">
                <a:latin typeface="Exo"/>
                <a:ea typeface="Exo"/>
                <a:cs typeface="Exo"/>
                <a:sym typeface="Exo"/>
              </a:rPr>
              <a:t>s </a:t>
            </a:r>
            <a:r>
              <a:rPr lang="en" sz="1500">
                <a:latin typeface="Exo"/>
                <a:ea typeface="Exo"/>
                <a:cs typeface="Exo"/>
                <a:sym typeface="Exo"/>
              </a:rPr>
              <a:t>of tricuspid valve</a:t>
            </a:r>
            <a:r>
              <a:rPr lang="en" sz="1500">
                <a:solidFill>
                  <a:srgbClr val="2804C0"/>
                </a:solidFill>
                <a:latin typeface="Exo"/>
                <a:ea typeface="Exo"/>
                <a:cs typeface="Exo"/>
                <a:sym typeface="Exo"/>
              </a:rPr>
              <a:t>.</a:t>
            </a:r>
            <a:endParaRPr sz="1500">
              <a:solidFill>
                <a:srgbClr val="2804C0"/>
              </a:solidFill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500"/>
              <a:buChar char="❖"/>
            </a:pPr>
            <a:r>
              <a:rPr lang="en" sz="1500">
                <a:latin typeface="Exo"/>
                <a:ea typeface="Exo"/>
                <a:cs typeface="Exo"/>
                <a:sym typeface="Exo"/>
              </a:rPr>
              <a:t>It has 3-cusps (anterior- posterior-septal or medial).</a:t>
            </a:r>
            <a:endParaRPr sz="1500">
              <a:latin typeface="Exo"/>
              <a:ea typeface="Exo"/>
              <a:cs typeface="Exo"/>
              <a:sym typeface="Ex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500"/>
              <a:buChar char="❖"/>
            </a:pP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The atrial surface</a:t>
            </a:r>
            <a:r>
              <a:rPr lang="en" sz="1500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500">
                <a:latin typeface="Exo"/>
                <a:ea typeface="Exo"/>
                <a:cs typeface="Exo"/>
                <a:sym typeface="Exo"/>
              </a:rPr>
              <a:t>of the cusps are smooth, while their </a:t>
            </a: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ventricular surfaces</a:t>
            </a:r>
            <a:r>
              <a:rPr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500">
                <a:latin typeface="Exo"/>
                <a:ea typeface="Exo"/>
                <a:cs typeface="Exo"/>
                <a:sym typeface="Exo"/>
              </a:rPr>
              <a:t>give attachment to the</a:t>
            </a:r>
            <a:r>
              <a:rPr b="1" lang="en" sz="1500"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c</a:t>
            </a:r>
            <a:r>
              <a:rPr b="1" lang="en" sz="15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hordae tendinae.</a:t>
            </a:r>
            <a:endParaRPr b="1" sz="4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232925" y="4933300"/>
            <a:ext cx="7005600" cy="3635400"/>
          </a:xfrm>
          <a:prstGeom prst="round2DiagRect">
            <a:avLst>
              <a:gd fmla="val 16667" name="adj1"/>
              <a:gd fmla="val 3416" name="adj2"/>
            </a:avLst>
          </a:prstGeom>
          <a:solidFill>
            <a:srgbClr val="EEEEEE">
              <a:alpha val="45100"/>
            </a:srgbClr>
          </a:solidFill>
          <a:ln cap="flat" cmpd="sng" w="9525">
            <a:solidFill>
              <a:srgbClr val="9CB0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highlight>
                <a:srgbClr val="F2F2F2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highlight>
                <a:srgbClr val="F2F2F2"/>
              </a:highlight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CB0C1"/>
              </a:buClr>
              <a:buSzPts val="1400"/>
              <a:buChar char="❖"/>
            </a:pPr>
            <a:r>
              <a:rPr lang="en" sz="100">
                <a:solidFill>
                  <a:schemeClr val="dk1"/>
                </a:solidFill>
                <a:highlight>
                  <a:srgbClr val="F2F2F2"/>
                </a:highlight>
                <a:latin typeface="Exo"/>
                <a:ea typeface="Exo"/>
                <a:cs typeface="Exo"/>
                <a:sym typeface="Exo"/>
              </a:rPr>
              <a:t>•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Smaller than the right, admitting only tips of 2 fingers.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❖"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Guarded by a</a:t>
            </a:r>
            <a:r>
              <a:rPr b="1"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mitral valve.</a:t>
            </a:r>
            <a:r>
              <a:rPr b="1" lang="en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solidFill>
                  <a:srgbClr val="5136F2"/>
                </a:solidFill>
                <a:latin typeface="Exo"/>
                <a:ea typeface="Exo"/>
                <a:cs typeface="Exo"/>
                <a:sym typeface="Exo"/>
              </a:rPr>
              <a:t>•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Surrounded by a fibrous ring</a:t>
            </a:r>
            <a:r>
              <a:rPr lang="en">
                <a:solidFill>
                  <a:srgbClr val="FF00FF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which gives attachment to the cusps of mitral valve. 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-"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Mitral valve is composed of 2 cusps: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❖"/>
            </a:pPr>
            <a:r>
              <a:rPr b="1"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Anterior cusp</a:t>
            </a: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: 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lies anteriorly and to right.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❖"/>
            </a:pP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Posterior cusp </a:t>
            </a: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: 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lies posteriorly and to left.  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❖"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The atrial surfaces of the cusps are smooth, while ventricular surfaces give attachment to chordae tendinae.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2" name="Google Shape;232;p16"/>
          <p:cNvSpPr txBox="1"/>
          <p:nvPr/>
        </p:nvSpPr>
        <p:spPr>
          <a:xfrm>
            <a:off x="1095425" y="5074975"/>
            <a:ext cx="3705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1C232"/>
                </a:solidFill>
                <a:latin typeface="Exo"/>
                <a:ea typeface="Exo"/>
                <a:cs typeface="Exo"/>
                <a:sym typeface="Exo"/>
              </a:rPr>
              <a:t>Left  Mitral (bicuspid) Orifice</a:t>
            </a:r>
            <a:endParaRPr b="1" sz="2000">
              <a:solidFill>
                <a:srgbClr val="F1C232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01C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6"/>
          <p:cNvSpPr txBox="1"/>
          <p:nvPr/>
        </p:nvSpPr>
        <p:spPr>
          <a:xfrm>
            <a:off x="1673875" y="163650"/>
            <a:ext cx="4547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Atrioventricular Orifices</a:t>
            </a:r>
            <a:endParaRPr sz="1600">
              <a:solidFill>
                <a:srgbClr val="26557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16"/>
          <p:cNvSpPr/>
          <p:nvPr/>
        </p:nvSpPr>
        <p:spPr>
          <a:xfrm>
            <a:off x="508375" y="1762125"/>
            <a:ext cx="356400" cy="345600"/>
          </a:xfrm>
          <a:prstGeom prst="ellipse">
            <a:avLst/>
          </a:prstGeom>
          <a:solidFill>
            <a:srgbClr val="9CB0C1"/>
          </a:solidFill>
          <a:ln cap="flat" cmpd="sng" w="381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6"/>
          <p:cNvSpPr/>
          <p:nvPr/>
        </p:nvSpPr>
        <p:spPr>
          <a:xfrm>
            <a:off x="672450" y="5074975"/>
            <a:ext cx="356400" cy="345600"/>
          </a:xfrm>
          <a:prstGeom prst="ellipse">
            <a:avLst/>
          </a:prstGeom>
          <a:solidFill>
            <a:srgbClr val="9CB0C1"/>
          </a:solidFill>
          <a:ln cap="flat" cmpd="sng" w="38100">
            <a:solidFill>
              <a:srgbClr val="CED8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 b="19172" l="0" r="0" t="0"/>
          <a:stretch/>
        </p:blipFill>
        <p:spPr>
          <a:xfrm>
            <a:off x="4309500" y="8652875"/>
            <a:ext cx="3106524" cy="18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/>
          <p:nvPr/>
        </p:nvSpPr>
        <p:spPr>
          <a:xfrm>
            <a:off x="4172250" y="9623125"/>
            <a:ext cx="762900" cy="3456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6"/>
          <p:cNvSpPr/>
          <p:nvPr/>
        </p:nvSpPr>
        <p:spPr>
          <a:xfrm>
            <a:off x="6653125" y="9873100"/>
            <a:ext cx="762900" cy="3456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6"/>
          <p:cNvSpPr txBox="1"/>
          <p:nvPr/>
        </p:nvSpPr>
        <p:spPr>
          <a:xfrm>
            <a:off x="-3133250" y="1574750"/>
            <a:ext cx="14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-3457925" y="779250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232925" y="88850"/>
            <a:ext cx="1055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9</a:t>
            </a:r>
            <a:endParaRPr b="1" sz="2800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/>
          <p:nvPr/>
        </p:nvSpPr>
        <p:spPr>
          <a:xfrm>
            <a:off x="1813875" y="205100"/>
            <a:ext cx="396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Nerve Supply</a:t>
            </a:r>
            <a:endParaRPr sz="1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7" name="Google Shape;247;p17"/>
          <p:cNvSpPr txBox="1"/>
          <p:nvPr/>
        </p:nvSpPr>
        <p:spPr>
          <a:xfrm>
            <a:off x="292200" y="97400"/>
            <a:ext cx="9579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10</a:t>
            </a:r>
            <a:endParaRPr b="1" sz="2800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8" name="Google Shape;248;p17"/>
          <p:cNvSpPr txBox="1"/>
          <p:nvPr/>
        </p:nvSpPr>
        <p:spPr>
          <a:xfrm>
            <a:off x="183200" y="1101800"/>
            <a:ext cx="72231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CB0C1"/>
              </a:buClr>
              <a:buSzPts val="1600"/>
              <a:buFont typeface="Exo"/>
              <a:buChar char="●"/>
            </a:pP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heart is supplied by </a:t>
            </a: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sympathetic &amp; parasympathetic fibers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via the </a:t>
            </a: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cardiac plexus</a:t>
            </a:r>
            <a:r>
              <a:rPr b="1" lang="en" sz="1600">
                <a:solidFill>
                  <a:srgbClr val="CC0000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situated below arch of aorta.</a:t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600"/>
              <a:buChar char="➢"/>
            </a:pPr>
            <a:r>
              <a:rPr b="1" lang="en" sz="16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 The sympathetic fibres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arise from the </a:t>
            </a: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cervical &amp; upper thoracic ganglia of sympathetic trunks         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(accelerate heart rate)</a:t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600"/>
              <a:buFont typeface="Exo"/>
              <a:buChar char="➢"/>
            </a:pP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6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The parasympathetic fibres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arise from the </a:t>
            </a: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vagus nerves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slow heart rate (constriction of coronary arteries)</a:t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 Postganglionic fibres reach heart along – </a:t>
            </a: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SAN, AVN &amp; nerve plexus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around coronary arteries.</a:t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9" name="Google Shape;249;p17"/>
          <p:cNvSpPr/>
          <p:nvPr/>
        </p:nvSpPr>
        <p:spPr>
          <a:xfrm>
            <a:off x="-850400" y="5119125"/>
            <a:ext cx="3193776" cy="842994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 Pericardial Sinuses 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0" name="Google Shape;250;p17"/>
          <p:cNvSpPr txBox="1"/>
          <p:nvPr/>
        </p:nvSpPr>
        <p:spPr>
          <a:xfrm>
            <a:off x="0" y="6073025"/>
            <a:ext cx="272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[only in girls slides]</a:t>
            </a:r>
            <a:endParaRPr b="1" sz="18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183225" y="6425925"/>
            <a:ext cx="51231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❖"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Transverse Sinus</a:t>
            </a:r>
            <a:r>
              <a:rPr lang="en">
                <a:latin typeface="Exo"/>
                <a:ea typeface="Exo"/>
                <a:cs typeface="Exo"/>
                <a:sym typeface="Exo"/>
              </a:rPr>
              <a:t>: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➢"/>
            </a:pPr>
            <a:r>
              <a:rPr lang="en">
                <a:latin typeface="Exo"/>
                <a:ea typeface="Exo"/>
                <a:cs typeface="Exo"/>
                <a:sym typeface="Exo"/>
              </a:rPr>
              <a:t>It is a recess of serous pericardium between ascending aorta &amp; pulmonary T. anteriorly , and upper parts of 2 atria &amp; S.V.C. Posteriorly.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❖"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Oblique Sinus</a:t>
            </a:r>
            <a:r>
              <a:rPr lang="en">
                <a:latin typeface="Exo"/>
                <a:ea typeface="Exo"/>
                <a:cs typeface="Exo"/>
                <a:sym typeface="Exo"/>
              </a:rPr>
              <a:t> : 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➢"/>
            </a:pPr>
            <a:r>
              <a:rPr lang="en">
                <a:latin typeface="Exo"/>
                <a:ea typeface="Exo"/>
                <a:cs typeface="Exo"/>
                <a:sym typeface="Exo"/>
              </a:rPr>
              <a:t>It lies posterior to the heart.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400"/>
              <a:buFont typeface="Exo"/>
              <a:buChar char="➢"/>
            </a:pPr>
            <a:r>
              <a:rPr lang="en">
                <a:latin typeface="Exo"/>
                <a:ea typeface="Exo"/>
                <a:cs typeface="Exo"/>
                <a:sym typeface="Exo"/>
              </a:rPr>
              <a:t>It is a recess of serous pericardium behind the base of heart (left atrium), separate base from descending aorta, esophagus &amp; vertebral column.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52" name="Google Shape;2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25" y="7832438"/>
            <a:ext cx="2307750" cy="16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038" y="97396"/>
            <a:ext cx="831276" cy="83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 txBox="1"/>
          <p:nvPr/>
        </p:nvSpPr>
        <p:spPr>
          <a:xfrm>
            <a:off x="2023075" y="217029"/>
            <a:ext cx="331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</a:t>
            </a:r>
            <a:r>
              <a:rPr b="1" lang="en" sz="26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onduction System</a:t>
            </a:r>
            <a:endParaRPr sz="17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9" name="Google Shape;259;p18"/>
          <p:cNvSpPr txBox="1"/>
          <p:nvPr/>
        </p:nvSpPr>
        <p:spPr>
          <a:xfrm>
            <a:off x="230425" y="1126550"/>
            <a:ext cx="6905100" cy="5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• The beating of the heart is regulated by the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intrinsic conduction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(nodal) system 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• Its function is to ensure that the chambers of the heart contract in the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proper rhythm and sequence: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• The main center is the</a:t>
            </a:r>
            <a:r>
              <a:rPr lang="en">
                <a:solidFill>
                  <a:srgbClr val="F6B26B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>
                <a:solidFill>
                  <a:srgbClr val="F6B26B"/>
                </a:solidFill>
                <a:latin typeface="Exo"/>
                <a:ea typeface="Exo"/>
                <a:cs typeface="Exo"/>
                <a:sym typeface="Exo"/>
              </a:rPr>
              <a:t>sinoatrial (SA) node</a:t>
            </a:r>
            <a:r>
              <a:rPr lang="en">
                <a:solidFill>
                  <a:srgbClr val="F6B26B"/>
                </a:solidFill>
                <a:latin typeface="Exo"/>
                <a:ea typeface="Exo"/>
                <a:cs typeface="Exo"/>
                <a:sym typeface="Exo"/>
              </a:rPr>
              <a:t>, </a:t>
            </a:r>
            <a:r>
              <a:rPr lang="en">
                <a:latin typeface="Exo"/>
                <a:ea typeface="Exo"/>
                <a:cs typeface="Exo"/>
                <a:sym typeface="Exo"/>
              </a:rPr>
              <a:t>located in the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right atrium.</a:t>
            </a:r>
            <a:r>
              <a:rPr lang="en">
                <a:latin typeface="Exo"/>
                <a:ea typeface="Exo"/>
                <a:cs typeface="Exo"/>
                <a:sym typeface="Exo"/>
              </a:rPr>
              <a:t>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•</a:t>
            </a:r>
            <a:r>
              <a:rPr lang="en">
                <a:solidFill>
                  <a:srgbClr val="F9CB9C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>
                <a:solidFill>
                  <a:srgbClr val="F9CB9C"/>
                </a:solidFill>
                <a:latin typeface="Exo"/>
                <a:ea typeface="Exo"/>
                <a:cs typeface="Exo"/>
                <a:sym typeface="Exo"/>
              </a:rPr>
              <a:t>SA node</a:t>
            </a:r>
            <a:r>
              <a:rPr lang="en">
                <a:solidFill>
                  <a:srgbClr val="701C7F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latin typeface="Exo"/>
                <a:ea typeface="Exo"/>
                <a:cs typeface="Exo"/>
                <a:sym typeface="Exo"/>
              </a:rPr>
              <a:t>is called the </a:t>
            </a:r>
            <a:r>
              <a:rPr b="1"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pacemaker of the heart</a:t>
            </a:r>
            <a:r>
              <a:rPr lang="en">
                <a:latin typeface="Exo"/>
                <a:ea typeface="Exo"/>
                <a:cs typeface="Exo"/>
                <a:sym typeface="Exo"/>
              </a:rPr>
              <a:t>, because it generates the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impulse.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• The </a:t>
            </a:r>
            <a:r>
              <a:rPr b="1" lang="en">
                <a:solidFill>
                  <a:srgbClr val="EA9999"/>
                </a:solidFill>
                <a:latin typeface="Exo"/>
                <a:ea typeface="Exo"/>
                <a:cs typeface="Exo"/>
                <a:sym typeface="Exo"/>
              </a:rPr>
              <a:t>atrioventricular (AV) node</a:t>
            </a:r>
            <a:r>
              <a:rPr lang="en">
                <a:solidFill>
                  <a:srgbClr val="EA9999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latin typeface="Exo"/>
                <a:ea typeface="Exo"/>
                <a:cs typeface="Exo"/>
                <a:sym typeface="Exo"/>
              </a:rPr>
              <a:t>is located at the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junction of the atria and the ventricles.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• The </a:t>
            </a: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atrioventricular (AV) bundle</a:t>
            </a:r>
            <a:r>
              <a:rPr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 (</a:t>
            </a:r>
            <a:r>
              <a:rPr b="1"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bundle of His</a:t>
            </a:r>
            <a:r>
              <a:rPr lang="en">
                <a:solidFill>
                  <a:srgbClr val="38761D"/>
                </a:solidFill>
                <a:latin typeface="Exo"/>
                <a:ea typeface="Exo"/>
                <a:cs typeface="Exo"/>
                <a:sym typeface="Exo"/>
              </a:rPr>
              <a:t>)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is located in the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interventricular septum</a:t>
            </a:r>
            <a:endParaRPr b="1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• The </a:t>
            </a:r>
            <a:r>
              <a:rPr b="1" lang="en">
                <a:solidFill>
                  <a:srgbClr val="B4A7D6"/>
                </a:solidFill>
                <a:latin typeface="Exo"/>
                <a:ea typeface="Exo"/>
                <a:cs typeface="Exo"/>
                <a:sym typeface="Exo"/>
              </a:rPr>
              <a:t>Purkinje fibers</a:t>
            </a:r>
            <a:r>
              <a:rPr lang="en">
                <a:solidFill>
                  <a:srgbClr val="B4A7D6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are located inside the walls of the ventricles 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60" name="Google Shape;2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138" y="6343602"/>
            <a:ext cx="5625251" cy="359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8"/>
          <p:cNvSpPr txBox="1"/>
          <p:nvPr/>
        </p:nvSpPr>
        <p:spPr>
          <a:xfrm>
            <a:off x="125328" y="113935"/>
            <a:ext cx="1230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11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62" name="Google Shape;262;p1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7388" y="113921"/>
            <a:ext cx="831276" cy="83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/>
          <p:nvPr/>
        </p:nvSpPr>
        <p:spPr>
          <a:xfrm>
            <a:off x="1069950" y="8616225"/>
            <a:ext cx="1383900" cy="345600"/>
          </a:xfrm>
          <a:prstGeom prst="rect">
            <a:avLst/>
          </a:prstGeom>
          <a:noFill/>
          <a:ln cap="flat" cmpd="sng" w="2857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9999"/>
              </a:solidFill>
            </a:endParaRPr>
          </a:p>
        </p:txBody>
      </p:sp>
      <p:sp>
        <p:nvSpPr>
          <p:cNvPr id="264" name="Google Shape;264;p18"/>
          <p:cNvSpPr/>
          <p:nvPr/>
        </p:nvSpPr>
        <p:spPr>
          <a:xfrm>
            <a:off x="1069950" y="7168350"/>
            <a:ext cx="1230600" cy="345600"/>
          </a:xfrm>
          <a:prstGeom prst="rect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B26B"/>
              </a:solidFill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5771650" y="7374675"/>
            <a:ext cx="762900" cy="345600"/>
          </a:xfrm>
          <a:prstGeom prst="rect">
            <a:avLst/>
          </a:prstGeom>
          <a:noFill/>
          <a:ln cap="flat" cmpd="sng" w="2857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1355925" y="9271200"/>
            <a:ext cx="944700" cy="3456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"/>
          <p:cNvSpPr/>
          <p:nvPr/>
        </p:nvSpPr>
        <p:spPr>
          <a:xfrm>
            <a:off x="301250" y="6944075"/>
            <a:ext cx="6987000" cy="3678300"/>
          </a:xfrm>
          <a:prstGeom prst="rect">
            <a:avLst/>
          </a:prstGeom>
          <a:noFill/>
          <a:ln cap="flat" cmpd="sng" w="9525">
            <a:solidFill>
              <a:srgbClr val="1A456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Q1: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Enumerate the openings of the right atrium?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A: SVC, IVC, Coronary sinus, Right atrioventricular orifice, small orifice of small veins.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Q2: </a:t>
            </a:r>
            <a:r>
              <a:rPr b="1" lang="en" sz="13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What forms the upper border of the heart?</a:t>
            </a:r>
            <a:endParaRPr b="1" sz="13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A: Two atria concealed by ascending aorta &amp; pulmonary trunk.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Q3: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What does the anterior interventricular groove lodge?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A: Anterior interventricular artery &amp; Great cardiac vein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2" name="Google Shape;272;p19"/>
          <p:cNvSpPr/>
          <p:nvPr/>
        </p:nvSpPr>
        <p:spPr>
          <a:xfrm>
            <a:off x="301250" y="1139927"/>
            <a:ext cx="3399000" cy="48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Q1: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Which heart chamber would you expect to have the thickest myocardial wall?</a:t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right ventricle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left ventricle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left atrium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right atrium</a:t>
            </a:r>
            <a:endParaRPr b="1"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Q2: Immediately after leaving the right ventricle, blood enters which structure of the circulatory system?</a:t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aorta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pulmonary trunk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left ventricle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The right atrium 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3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What is the name of the valve separating the right atrium from the right ventricle?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Bicuspid valve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Mitral valve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Right semilunar valve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None of these</a:t>
            </a:r>
            <a:endParaRPr b="1" sz="8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3" name="Google Shape;273;p19"/>
          <p:cNvSpPr/>
          <p:nvPr/>
        </p:nvSpPr>
        <p:spPr>
          <a:xfrm rot="10800000">
            <a:off x="3898875" y="6379814"/>
            <a:ext cx="3492900" cy="281700"/>
          </a:xfrm>
          <a:prstGeom prst="rect">
            <a:avLst/>
          </a:prstGeom>
          <a:noFill/>
          <a:ln cap="flat" cmpd="sng" w="9525">
            <a:solidFill>
              <a:srgbClr val="1A456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9D9D9"/>
                </a:solidFill>
                <a:latin typeface="Exo"/>
                <a:ea typeface="Exo"/>
                <a:cs typeface="Exo"/>
                <a:sym typeface="Exo"/>
              </a:rPr>
              <a:t>Answers: 1.B 2.B 3.D 4.C 5.A 6.B</a:t>
            </a:r>
            <a:endParaRPr sz="1200">
              <a:solidFill>
                <a:srgbClr val="D9D9D9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4" name="Google Shape;274;p19"/>
          <p:cNvSpPr/>
          <p:nvPr/>
        </p:nvSpPr>
        <p:spPr>
          <a:xfrm>
            <a:off x="-693358" y="1104186"/>
            <a:ext cx="1895238" cy="37972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MCQ</a:t>
            </a: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-693361" y="6499558"/>
            <a:ext cx="1895238" cy="37972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SAQs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3898875" y="1401800"/>
            <a:ext cx="3492900" cy="42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Q4: Blood pumped out of the heart circulates the body and returns to the heart. Which vessel connects directly to the right atrium?</a:t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Aorta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Pulmonary arteries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Superior and inferior venae cavae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Carotid artery</a:t>
            </a:r>
            <a:endParaRPr b="1"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5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: After passing through the bicuspid valve, blood enters which structure?</a:t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Left ventricle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Right atrium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Left atrium 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Right ventricle 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Q6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: </a:t>
            </a:r>
            <a:r>
              <a:rPr b="1" lang="en" sz="10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Which correctly lists all the valves of the heart?</a:t>
            </a:r>
            <a:endParaRPr b="1" sz="10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Tricuspid valve, bicuspid valve, aortic valve, and brachial valve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Tricuspid valve, pulmonary valve, bicuspid valve, and aortic valve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Tricuspid valve and aortic valve</a:t>
            </a:r>
            <a:endParaRPr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</a:t>
            </a:r>
            <a:r>
              <a:rPr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Tricuspid valve, pulmonary valve, and aortic valve</a:t>
            </a:r>
            <a:endParaRPr b="1" sz="14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7" name="Google Shape;277;p19"/>
          <p:cNvSpPr txBox="1"/>
          <p:nvPr/>
        </p:nvSpPr>
        <p:spPr>
          <a:xfrm>
            <a:off x="2726670" y="229036"/>
            <a:ext cx="2136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Quiz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 txBox="1"/>
          <p:nvPr/>
        </p:nvSpPr>
        <p:spPr>
          <a:xfrm>
            <a:off x="2321689" y="247522"/>
            <a:ext cx="2946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Members Board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3" name="Google Shape;283;p20"/>
          <p:cNvSpPr/>
          <p:nvPr/>
        </p:nvSpPr>
        <p:spPr>
          <a:xfrm>
            <a:off x="-777512" y="1268137"/>
            <a:ext cx="3243132" cy="740394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Team Leaders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4" name="Google Shape;284;p20"/>
          <p:cNvSpPr/>
          <p:nvPr/>
        </p:nvSpPr>
        <p:spPr>
          <a:xfrm>
            <a:off x="-777512" y="4054036"/>
            <a:ext cx="3243132" cy="740394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675" lIns="91675" spcFirstLastPara="1" rIns="91675" wrap="square" tIns="916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A4568"/>
                </a:solidFill>
                <a:latin typeface="Exo"/>
                <a:ea typeface="Exo"/>
                <a:cs typeface="Exo"/>
                <a:sym typeface="Exo"/>
              </a:rPr>
              <a:t>  </a:t>
            </a:r>
            <a:r>
              <a:rPr b="1" lang="en" sz="22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Team Members</a:t>
            </a:r>
            <a:endParaRPr sz="22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1189022" y="2843306"/>
            <a:ext cx="17610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xo"/>
                <a:ea typeface="Exo"/>
                <a:cs typeface="Exo"/>
                <a:sym typeface="Exo"/>
              </a:rPr>
              <a:t>Mohammad Alrashed</a:t>
            </a:r>
            <a:endParaRPr b="1" sz="2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4430450" y="2848800"/>
            <a:ext cx="1844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xo"/>
                <a:ea typeface="Exo"/>
                <a:cs typeface="Exo"/>
                <a:sym typeface="Exo"/>
              </a:rPr>
              <a:t>Najla Aldhbiban</a:t>
            </a:r>
            <a:endParaRPr b="1" sz="2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1189022" y="517418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Abdullah Alsalem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88" name="Google Shape;2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704" y="10019954"/>
            <a:ext cx="350100" cy="3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/>
          <p:nvPr/>
        </p:nvSpPr>
        <p:spPr>
          <a:xfrm>
            <a:off x="2173279" y="10293850"/>
            <a:ext cx="324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anatomyteam442@gmail.com</a:t>
            </a:r>
            <a:endParaRPr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4">
            <a:alphaModFix amt="60000"/>
          </a:blip>
          <a:srcRect b="0" l="-1300" r="1300" t="0"/>
          <a:stretch/>
        </p:blipFill>
        <p:spPr>
          <a:xfrm>
            <a:off x="-192375" y="5574600"/>
            <a:ext cx="470075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0"/>
          <p:cNvPicPr preferRelativeResize="0"/>
          <p:nvPr/>
        </p:nvPicPr>
        <p:blipFill rotWithShape="1">
          <a:blip r:embed="rId4">
            <a:alphaModFix amt="50000"/>
          </a:blip>
          <a:srcRect b="0" l="6264" r="3864" t="0"/>
          <a:stretch/>
        </p:blipFill>
        <p:spPr>
          <a:xfrm>
            <a:off x="277700" y="5574600"/>
            <a:ext cx="422450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 rotWithShape="1">
          <a:blip r:embed="rId4">
            <a:alphaModFix amt="40000"/>
          </a:blip>
          <a:srcRect b="0" l="10137" r="-8" t="0"/>
          <a:stretch/>
        </p:blipFill>
        <p:spPr>
          <a:xfrm>
            <a:off x="700150" y="5574600"/>
            <a:ext cx="422450" cy="4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0"/>
          <p:cNvSpPr txBox="1"/>
          <p:nvPr/>
        </p:nvSpPr>
        <p:spPr>
          <a:xfrm>
            <a:off x="1189025" y="5623575"/>
            <a:ext cx="23121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Faisal Alomar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4" name="Google Shape;294;p20"/>
          <p:cNvSpPr txBox="1"/>
          <p:nvPr/>
        </p:nvSpPr>
        <p:spPr>
          <a:xfrm>
            <a:off x="1189025" y="6072950"/>
            <a:ext cx="24306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Mishal Alsuwayegh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1189022" y="6522314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Waleed Alrashoud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6" name="Google Shape;296;p20"/>
          <p:cNvSpPr txBox="1"/>
          <p:nvPr/>
        </p:nvSpPr>
        <p:spPr>
          <a:xfrm>
            <a:off x="1189022" y="697168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Emad Almutairi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7" name="Google Shape;297;p20"/>
          <p:cNvSpPr txBox="1"/>
          <p:nvPr/>
        </p:nvSpPr>
        <p:spPr>
          <a:xfrm>
            <a:off x="1189022" y="7421064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Saud Altaleb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8" name="Google Shape;298;p20"/>
          <p:cNvSpPr txBox="1"/>
          <p:nvPr/>
        </p:nvSpPr>
        <p:spPr>
          <a:xfrm>
            <a:off x="1189022" y="787043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Nawaf Alturki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9" name="Google Shape;299;p20"/>
          <p:cNvSpPr txBox="1"/>
          <p:nvPr/>
        </p:nvSpPr>
        <p:spPr>
          <a:xfrm>
            <a:off x="1189025" y="8319825"/>
            <a:ext cx="22728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Abdulkarim Salman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0" name="Google Shape;300;p20"/>
          <p:cNvSpPr txBox="1"/>
          <p:nvPr/>
        </p:nvSpPr>
        <p:spPr>
          <a:xfrm>
            <a:off x="1189022" y="876918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Fahad Abdullah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1" name="Google Shape;301;p20"/>
          <p:cNvSpPr txBox="1"/>
          <p:nvPr/>
        </p:nvSpPr>
        <p:spPr>
          <a:xfrm>
            <a:off x="4485847" y="5174202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Nouf Alsaigh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2" name="Google Shape;302;p20"/>
          <p:cNvSpPr txBox="1"/>
          <p:nvPr/>
        </p:nvSpPr>
        <p:spPr>
          <a:xfrm>
            <a:off x="4485847" y="563460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Nouf Aldalaqan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3" name="Google Shape;303;p20"/>
          <p:cNvSpPr txBox="1"/>
          <p:nvPr/>
        </p:nvSpPr>
        <p:spPr>
          <a:xfrm>
            <a:off x="4485847" y="6095017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Nouf Aldhalaan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4485847" y="6555425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Raneem Alwatban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5" name="Google Shape;305;p20"/>
          <p:cNvSpPr txBox="1"/>
          <p:nvPr/>
        </p:nvSpPr>
        <p:spPr>
          <a:xfrm>
            <a:off x="4485847" y="7015833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Deema Aljuribah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6" name="Google Shape;306;p20"/>
          <p:cNvSpPr txBox="1"/>
          <p:nvPr/>
        </p:nvSpPr>
        <p:spPr>
          <a:xfrm>
            <a:off x="4485847" y="7476241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Haifa Alamri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7" name="Google Shape;307;p20"/>
          <p:cNvSpPr txBox="1"/>
          <p:nvPr/>
        </p:nvSpPr>
        <p:spPr>
          <a:xfrm>
            <a:off x="4485847" y="7936649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Farah Alqazlan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8" name="Google Shape;308;p20"/>
          <p:cNvSpPr txBox="1"/>
          <p:nvPr/>
        </p:nvSpPr>
        <p:spPr>
          <a:xfrm>
            <a:off x="4485847" y="8397056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Nourah Alfawaz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9" name="Google Shape;309;p20"/>
          <p:cNvSpPr txBox="1"/>
          <p:nvPr/>
        </p:nvSpPr>
        <p:spPr>
          <a:xfrm>
            <a:off x="4485847" y="8857464"/>
            <a:ext cx="2153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Exo"/>
                <a:ea typeface="Exo"/>
                <a:cs typeface="Exo"/>
                <a:sym typeface="Exo"/>
              </a:rPr>
              <a:t>Lina Almohsen</a:t>
            </a:r>
            <a:endParaRPr b="1" sz="1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 amt="40000"/>
          </a:blip>
          <a:srcRect b="0" l="0" r="2837" t="0"/>
          <a:stretch/>
        </p:blipFill>
        <p:spPr>
          <a:xfrm>
            <a:off x="6298025" y="7876650"/>
            <a:ext cx="456774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 amt="50000"/>
          </a:blip>
          <a:srcRect b="0" l="7234" r="5068" t="0"/>
          <a:stretch/>
        </p:blipFill>
        <p:spPr>
          <a:xfrm>
            <a:off x="6754800" y="7876638"/>
            <a:ext cx="412275" cy="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0"/>
          <p:cNvPicPr preferRelativeResize="0"/>
          <p:nvPr/>
        </p:nvPicPr>
        <p:blipFill rotWithShape="1">
          <a:blip r:embed="rId5">
            <a:alphaModFix amt="60000"/>
          </a:blip>
          <a:srcRect b="0" l="5068" r="5068" t="0"/>
          <a:stretch/>
        </p:blipFill>
        <p:spPr>
          <a:xfrm>
            <a:off x="7167075" y="7876638"/>
            <a:ext cx="422450" cy="4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/>
        </p:nvSpPr>
        <p:spPr>
          <a:xfrm>
            <a:off x="258288" y="685090"/>
            <a:ext cx="2136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Objectives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55" name="Google Shape;55;p7"/>
          <p:cNvCxnSpPr/>
          <p:nvPr/>
        </p:nvCxnSpPr>
        <p:spPr>
          <a:xfrm flipH="1" rot="10800000">
            <a:off x="623923" y="1188272"/>
            <a:ext cx="1356000" cy="14100"/>
          </a:xfrm>
          <a:prstGeom prst="straightConnector1">
            <a:avLst/>
          </a:prstGeom>
          <a:noFill/>
          <a:ln cap="flat" cmpd="sng" w="19050">
            <a:solidFill>
              <a:srgbClr val="1A456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9934311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9170135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8405959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7641783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6877607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6113430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5349254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4585078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3820902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3056726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2292550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1528374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764198"/>
            <a:ext cx="608026" cy="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 rotWithShape="1">
          <a:blip r:embed="rId3">
            <a:alphaModFix/>
          </a:blip>
          <a:srcRect b="4439" l="0" r="0" t="6774"/>
          <a:stretch/>
        </p:blipFill>
        <p:spPr>
          <a:xfrm>
            <a:off x="6820150" y="13"/>
            <a:ext cx="608026" cy="76417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/>
          <p:nvPr/>
        </p:nvSpPr>
        <p:spPr>
          <a:xfrm>
            <a:off x="459975" y="1725963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515775" y="1782963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459975" y="254007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515775" y="259707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459975" y="335417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515775" y="341117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CB0C1"/>
              </a:solidFill>
            </a:endParaRPr>
          </a:p>
        </p:txBody>
      </p:sp>
      <p:sp>
        <p:nvSpPr>
          <p:cNvPr id="76" name="Google Shape;76;p7"/>
          <p:cNvSpPr/>
          <p:nvPr/>
        </p:nvSpPr>
        <p:spPr>
          <a:xfrm>
            <a:off x="459975" y="493032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515775" y="498732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459975" y="5744425"/>
            <a:ext cx="369000" cy="369000"/>
          </a:xfrm>
          <a:prstGeom prst="flowChartConnector">
            <a:avLst/>
          </a:prstGeom>
          <a:solidFill>
            <a:srgbClr val="CED8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515775" y="5801425"/>
            <a:ext cx="257400" cy="255000"/>
          </a:xfrm>
          <a:prstGeom prst="flowChartConnector">
            <a:avLst/>
          </a:prstGeom>
          <a:solidFill>
            <a:srgbClr val="9CB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7"/>
          <p:cNvSpPr txBox="1"/>
          <p:nvPr/>
        </p:nvSpPr>
        <p:spPr>
          <a:xfrm>
            <a:off x="1057263" y="1606413"/>
            <a:ext cx="599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Describe the shape of heart regarding : apex, base, sternocostal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and diaphragmatic surfaces.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1" name="Google Shape;81;p7"/>
          <p:cNvSpPr txBox="1"/>
          <p:nvPr/>
        </p:nvSpPr>
        <p:spPr>
          <a:xfrm>
            <a:off x="1057263" y="2472475"/>
            <a:ext cx="534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Describe the interior of heart chambers : right atrium, right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ventricle, left atrium and left ventricle.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2" name="Google Shape;82;p7"/>
          <p:cNvSpPr txBox="1"/>
          <p:nvPr/>
        </p:nvSpPr>
        <p:spPr>
          <a:xfrm>
            <a:off x="1057263" y="3353976"/>
            <a:ext cx="53457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List the orifices of the heart :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     • Right atrioventricular (Tricuspid) orifice.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     • Pulmonary orifice.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     • Left atrioventricular (Mitral) orifice.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     • Aortic orifice.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3" name="Google Shape;83;p7"/>
          <p:cNvSpPr txBox="1"/>
          <p:nvPr/>
        </p:nvSpPr>
        <p:spPr>
          <a:xfrm>
            <a:off x="1057263" y="4914725"/>
            <a:ext cx="352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Describe the innervation of the heart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" name="Google Shape;84;p7"/>
          <p:cNvSpPr txBox="1"/>
          <p:nvPr/>
        </p:nvSpPr>
        <p:spPr>
          <a:xfrm>
            <a:off x="1057263" y="5728825"/>
            <a:ext cx="470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Briefly describe the conduction system of the Heart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/>
        </p:nvSpPr>
        <p:spPr>
          <a:xfrm>
            <a:off x="2726670" y="229036"/>
            <a:ext cx="2136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The Heart 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0" name="Google Shape;90;p8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1" name="Google Shape;91;p8"/>
          <p:cNvSpPr txBox="1"/>
          <p:nvPr/>
        </p:nvSpPr>
        <p:spPr>
          <a:xfrm>
            <a:off x="-8" y="734829"/>
            <a:ext cx="5365500" cy="23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• It lies in the </a:t>
            </a:r>
            <a:r>
              <a:rPr b="1"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middle</a:t>
            </a:r>
            <a:r>
              <a:rPr lang="en"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mediastinum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• It is surrounded by a fibroserous sac called </a:t>
            </a:r>
            <a:r>
              <a:rPr b="1" lang="en">
                <a:solidFill>
                  <a:srgbClr val="980000"/>
                </a:solidFill>
                <a:latin typeface="Exo"/>
                <a:ea typeface="Exo"/>
                <a:cs typeface="Exo"/>
                <a:sym typeface="Exo"/>
              </a:rPr>
              <a:t>pericardium</a:t>
            </a:r>
            <a:r>
              <a:rPr lang="en">
                <a:latin typeface="Exo"/>
                <a:ea typeface="Exo"/>
                <a:cs typeface="Exo"/>
                <a:sym typeface="Exo"/>
              </a:rPr>
              <a:t>  which is differentiated into: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1-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outer</a:t>
            </a:r>
            <a:r>
              <a:rPr lang="en">
                <a:latin typeface="Exo"/>
                <a:ea typeface="Exo"/>
                <a:cs typeface="Exo"/>
                <a:sym typeface="Exo"/>
              </a:rPr>
              <a:t> fibrous layer (</a:t>
            </a:r>
            <a:r>
              <a:rPr b="1" lang="en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Fibrous pericardium</a:t>
            </a:r>
            <a:r>
              <a:rPr lang="en">
                <a:latin typeface="Exo"/>
                <a:ea typeface="Exo"/>
                <a:cs typeface="Exo"/>
                <a:sym typeface="Exo"/>
              </a:rPr>
              <a:t>)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2-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inner</a:t>
            </a:r>
            <a:r>
              <a:rPr lang="en">
                <a:latin typeface="Exo"/>
                <a:ea typeface="Exo"/>
                <a:cs typeface="Exo"/>
                <a:sym typeface="Exo"/>
              </a:rPr>
              <a:t> serous sac (</a:t>
            </a:r>
            <a:r>
              <a:rPr b="1" lang="en">
                <a:solidFill>
                  <a:srgbClr val="1155CC"/>
                </a:solidFill>
                <a:latin typeface="Exo"/>
                <a:ea typeface="Exo"/>
                <a:cs typeface="Exo"/>
                <a:sym typeface="Exo"/>
              </a:rPr>
              <a:t>Serous pericardium</a:t>
            </a:r>
            <a:r>
              <a:rPr lang="en">
                <a:latin typeface="Exo"/>
                <a:ea typeface="Exo"/>
                <a:cs typeface="Exo"/>
                <a:sym typeface="Exo"/>
              </a:rPr>
              <a:t>)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92" name="Google Shape;9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975" y="1095401"/>
            <a:ext cx="2740402" cy="16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8"/>
          <p:cNvSpPr txBox="1"/>
          <p:nvPr/>
        </p:nvSpPr>
        <p:spPr>
          <a:xfrm>
            <a:off x="5000350" y="2698932"/>
            <a:ext cx="18930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Subdivided into : parietal layer and visceral layer </a:t>
            </a:r>
            <a:endParaRPr sz="6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94" name="Google Shape;94;p8"/>
          <p:cNvCxnSpPr>
            <a:endCxn id="93" idx="1"/>
          </p:cNvCxnSpPr>
          <p:nvPr/>
        </p:nvCxnSpPr>
        <p:spPr>
          <a:xfrm>
            <a:off x="3632950" y="2574732"/>
            <a:ext cx="1367400" cy="264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" name="Google Shape;95;p8"/>
          <p:cNvPicPr preferRelativeResize="0"/>
          <p:nvPr/>
        </p:nvPicPr>
        <p:blipFill rotWithShape="1">
          <a:blip r:embed="rId4">
            <a:alphaModFix/>
          </a:blip>
          <a:srcRect b="0" l="-1717" r="1305" t="0"/>
          <a:stretch/>
        </p:blipFill>
        <p:spPr>
          <a:xfrm>
            <a:off x="5221475" y="7728826"/>
            <a:ext cx="2310274" cy="198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513" y="4370325"/>
            <a:ext cx="2740400" cy="13295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" name="Google Shape;97;p8"/>
          <p:cNvGraphicFramePr/>
          <p:nvPr/>
        </p:nvGraphicFramePr>
        <p:xfrm>
          <a:off x="171913" y="70904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{9249814F-0641-495C-A7D3-E068EA18B88A}</a:tableStyleId>
              </a:tblPr>
              <a:tblGrid>
                <a:gridCol w="1351200"/>
                <a:gridCol w="1216375"/>
                <a:gridCol w="1216375"/>
                <a:gridCol w="1237700"/>
              </a:tblGrid>
              <a:tr h="495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CB0C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3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Borders</a:t>
                      </a:r>
                      <a:endParaRPr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CB0C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9CB0C1"/>
                    </a:solidFill>
                  </a:tcPr>
                </a:tc>
              </a:tr>
              <a:tr h="565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Upper</a:t>
                      </a:r>
                      <a:endParaRPr b="1">
                        <a:solidFill>
                          <a:srgbClr val="6AA84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Border</a:t>
                      </a:r>
                      <a:endParaRPr>
                        <a:solidFill>
                          <a:srgbClr val="6AA84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CED8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FF99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Border</a:t>
                      </a:r>
                      <a:endParaRPr>
                        <a:solidFill>
                          <a:srgbClr val="FF99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CED8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Lower Border</a:t>
                      </a:r>
                      <a:endParaRPr>
                        <a:solidFill>
                          <a:srgbClr val="FF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CED8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3C78D8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>
                          <a:solidFill>
                            <a:srgbClr val="3C78D8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</a:t>
                      </a:r>
                      <a:endParaRPr b="1">
                        <a:solidFill>
                          <a:srgbClr val="3C78D8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3C78D8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Border</a:t>
                      </a:r>
                      <a:endParaRPr>
                        <a:solidFill>
                          <a:srgbClr val="3C78D8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CED8E0"/>
                    </a:solidFill>
                  </a:tcPr>
                </a:tc>
              </a:tr>
              <a:tr h="2279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formed by the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 atria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&amp; 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It is concealed by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ascending aorta &amp; pulmonary trunk.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formed by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atrium</a:t>
                      </a:r>
                      <a:endParaRPr b="1"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formed mainly by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ventricle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+ apical part of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ventricle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 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formed  mainly by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ventricle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+ auricle of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atrium.</a:t>
                      </a:r>
                      <a:endParaRPr b="1"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8" name="Google Shape;98;p8"/>
          <p:cNvSpPr/>
          <p:nvPr/>
        </p:nvSpPr>
        <p:spPr>
          <a:xfrm>
            <a:off x="5254631" y="8627975"/>
            <a:ext cx="530700" cy="265500"/>
          </a:xfrm>
          <a:prstGeom prst="roundRect">
            <a:avLst>
              <a:gd fmla="val 29970" name="adj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5900334" y="7701913"/>
            <a:ext cx="1200000" cy="159900"/>
          </a:xfrm>
          <a:prstGeom prst="roundRect">
            <a:avLst>
              <a:gd fmla="val 29970" name="adj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5942832" y="9553226"/>
            <a:ext cx="1239600" cy="15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8"/>
          <p:cNvSpPr/>
          <p:nvPr/>
        </p:nvSpPr>
        <p:spPr>
          <a:xfrm>
            <a:off x="7100325" y="8716950"/>
            <a:ext cx="489300" cy="35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02" name="Google Shape;102;p8"/>
          <p:cNvGraphicFramePr/>
          <p:nvPr/>
        </p:nvGraphicFramePr>
        <p:xfrm>
          <a:off x="171925" y="3317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{9249814F-0641-495C-A7D3-E068EA18B88A}</a:tableStyleId>
              </a:tblPr>
              <a:tblGrid>
                <a:gridCol w="2438550"/>
                <a:gridCol w="2583100"/>
              </a:tblGrid>
              <a:tr h="5943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The Heart is somewhat </a:t>
                      </a:r>
                      <a:r>
                        <a:rPr b="1" lang="en" sz="15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pyramidal </a:t>
                      </a:r>
                      <a:r>
                        <a:rPr lang="en" sz="15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shape, having: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9CB0C1"/>
                    </a:solidFill>
                  </a:tcPr>
                </a:tc>
                <a:tc hMerge="1"/>
              </a:tr>
              <a:tr h="38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666666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External features:</a:t>
                      </a:r>
                      <a:endParaRPr b="1"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CED8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666666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Internal features:</a:t>
                      </a:r>
                      <a:endParaRPr b="1"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CED8E0"/>
                    </a:solidFill>
                  </a:tcPr>
                </a:tc>
              </a:tr>
              <a:tr h="3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Exo"/>
                          <a:ea typeface="Exo"/>
                          <a:cs typeface="Exo"/>
                          <a:sym typeface="Exo"/>
                        </a:rPr>
                        <a:t>Apex</a:t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consists of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4 chambers:</a:t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</a:tr>
              <a:tr h="608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Sterno-costal (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anterior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surface)</a:t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 atria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(right &amp; left) 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 ventricles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(right &amp; left).</a:t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</a:tr>
              <a:tr h="777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Base (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posterior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surface)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999999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999999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999999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999999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atrium lies anterior to the left atrium,</a:t>
                      </a:r>
                      <a:endParaRPr sz="900">
                        <a:solidFill>
                          <a:srgbClr val="999999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999999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ventricle lies anterior to the left ventricle.</a:t>
                      </a:r>
                      <a:endParaRPr sz="900">
                        <a:solidFill>
                          <a:srgbClr val="999999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</a:tr>
              <a:tr h="777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Diaphragmatic (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inferior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surface)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solidFill>
                      <a:srgbClr val="EEEEEE">
                        <a:alpha val="45100"/>
                      </a:srgbClr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/>
          <p:nvPr/>
        </p:nvSpPr>
        <p:spPr>
          <a:xfrm>
            <a:off x="1056650" y="252826"/>
            <a:ext cx="5423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External features of the heart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08" name="Google Shape;108;p9"/>
          <p:cNvSpPr txBox="1"/>
          <p:nvPr/>
        </p:nvSpPr>
        <p:spPr>
          <a:xfrm>
            <a:off x="513899" y="167168"/>
            <a:ext cx="4554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09" name="Google Shape;109;p9"/>
          <p:cNvSpPr/>
          <p:nvPr/>
        </p:nvSpPr>
        <p:spPr>
          <a:xfrm rot="2700000">
            <a:off x="2705993" y="4658927"/>
            <a:ext cx="2124714" cy="2164595"/>
          </a:xfrm>
          <a:prstGeom prst="rect">
            <a:avLst/>
          </a:prstGeom>
          <a:solidFill>
            <a:srgbClr val="CED8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9"/>
          <p:cNvSpPr/>
          <p:nvPr/>
        </p:nvSpPr>
        <p:spPr>
          <a:xfrm rot="10800000">
            <a:off x="3617975" y="912425"/>
            <a:ext cx="3999300" cy="4813800"/>
          </a:xfrm>
          <a:prstGeom prst="snip1Rect">
            <a:avLst>
              <a:gd fmla="val 41238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9"/>
          <p:cNvSpPr/>
          <p:nvPr/>
        </p:nvSpPr>
        <p:spPr>
          <a:xfrm flipH="1" rot="10800000">
            <a:off x="0" y="912250"/>
            <a:ext cx="3772500" cy="4794000"/>
          </a:xfrm>
          <a:prstGeom prst="snip1Rect">
            <a:avLst>
              <a:gd fmla="val 38645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9"/>
          <p:cNvSpPr/>
          <p:nvPr/>
        </p:nvSpPr>
        <p:spPr>
          <a:xfrm flipH="1">
            <a:off x="3750425" y="5726225"/>
            <a:ext cx="3839100" cy="4971900"/>
          </a:xfrm>
          <a:prstGeom prst="snip1Rect">
            <a:avLst>
              <a:gd fmla="val 40188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-22125" y="5706250"/>
            <a:ext cx="3839100" cy="5075400"/>
          </a:xfrm>
          <a:prstGeom prst="snip1Rect">
            <a:avLst>
              <a:gd fmla="val 39508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9"/>
          <p:cNvSpPr txBox="1"/>
          <p:nvPr/>
        </p:nvSpPr>
        <p:spPr>
          <a:xfrm>
            <a:off x="2812707" y="5244877"/>
            <a:ext cx="1964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External features</a:t>
            </a:r>
            <a:r>
              <a:rPr b="1" lang="en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5" name="Google Shape;115;p9"/>
          <p:cNvSpPr txBox="1"/>
          <p:nvPr/>
        </p:nvSpPr>
        <p:spPr>
          <a:xfrm>
            <a:off x="-4425" y="1446936"/>
            <a:ext cx="38037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Directed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downwards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forwards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and to the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left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. 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It is formed by the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left ventricle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.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Lies at the level of left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5th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intercostal space 3.5 inch from midline.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6" name="Google Shape;116;p9"/>
          <p:cNvSpPr txBox="1"/>
          <p:nvPr/>
        </p:nvSpPr>
        <p:spPr>
          <a:xfrm>
            <a:off x="134475" y="2989550"/>
            <a:ext cx="3525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Note That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Base of the Heart 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CB0C1"/>
                </a:solidFill>
                <a:latin typeface="Exo"/>
                <a:ea typeface="Exo"/>
                <a:cs typeface="Exo"/>
                <a:sym typeface="Exo"/>
              </a:rPr>
              <a:t>•</a:t>
            </a:r>
            <a:r>
              <a:rPr lang="en" sz="12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Is called the base because the heart is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pyramid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shaped;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CB0C1"/>
                </a:solidFill>
                <a:latin typeface="Exo"/>
                <a:ea typeface="Exo"/>
                <a:cs typeface="Exo"/>
                <a:sym typeface="Exo"/>
              </a:rPr>
              <a:t>• 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The base lies opposite to the apex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CB0C1"/>
                </a:solidFill>
                <a:latin typeface="Exo"/>
                <a:ea typeface="Exo"/>
                <a:cs typeface="Exo"/>
                <a:sym typeface="Exo"/>
              </a:rPr>
              <a:t>•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The heart does not rest on its base; it rests on its diaphragmatic (inferior) surface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.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17" name="Google Shape;11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50" y="4401588"/>
            <a:ext cx="1763651" cy="14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/>
          <p:nvPr/>
        </p:nvSpPr>
        <p:spPr>
          <a:xfrm>
            <a:off x="3876675" y="978650"/>
            <a:ext cx="4521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Base of the Heart</a:t>
            </a:r>
            <a:r>
              <a:rPr b="1" lang="en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 (Posterior Surface)</a:t>
            </a:r>
            <a:endParaRPr b="1" sz="9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9" name="Google Shape;119;p9"/>
          <p:cNvSpPr txBox="1"/>
          <p:nvPr/>
        </p:nvSpPr>
        <p:spPr>
          <a:xfrm>
            <a:off x="3768125" y="1330600"/>
            <a:ext cx="3803700" cy="3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It is formed by the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2 atria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, mainly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left atrium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, into which open the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4 pulmonary veins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. 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It is directed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backwards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. 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Lies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opposite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middle thoracic  vertebrae(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T5-T7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) 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Is separated  from the vertebral column by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descending  aorta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,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esophagus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and oblique sinus of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pericardium</a:t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Exo"/>
              <a:ea typeface="Exo"/>
              <a:cs typeface="Exo"/>
              <a:sym typeface="Ex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300"/>
              <a:buFont typeface="Exo"/>
              <a:buChar char="●"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Bounded  </a:t>
            </a:r>
            <a:r>
              <a:rPr b="1" lang="en" sz="1300">
                <a:latin typeface="Exo"/>
                <a:ea typeface="Exo"/>
                <a:cs typeface="Exo"/>
                <a:sym typeface="Exo"/>
              </a:rPr>
              <a:t>inferiorly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 by post part</a:t>
            </a:r>
            <a:endParaRPr sz="13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         sulcus ,which lodges the coronary sinus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20" name="Google Shape;12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1625" y="4476350"/>
            <a:ext cx="2839200" cy="1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"/>
          <p:cNvSpPr txBox="1"/>
          <p:nvPr/>
        </p:nvSpPr>
        <p:spPr>
          <a:xfrm>
            <a:off x="123298" y="6033550"/>
            <a:ext cx="283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Sterno-costal (Anterior) Surface</a:t>
            </a:r>
            <a:endParaRPr b="1" sz="15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79275" y="6496450"/>
            <a:ext cx="31968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Divided by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coronary (atrio-ventricular) groove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into 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Atrial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part: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 formed mainly by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right atrium.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Ventricular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part: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the right 2/3 is formed by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right ventricle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,  while the left 1/3 is formed  by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left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ventricle. </a:t>
            </a:r>
            <a:r>
              <a:rPr b="1" lang="en" sz="12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So, it is also formed of some of the left ventricle.</a:t>
            </a:r>
            <a:endParaRPr b="1" sz="12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The 2 ventricles are separated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by </a:t>
            </a:r>
            <a:r>
              <a:rPr b="1" lang="en" sz="12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anterior interventricular</a:t>
            </a:r>
            <a:endParaRPr b="1" sz="12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groove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, which lodges 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Anterior interventricular artery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(branch of left coronary).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Great cardiac vein.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The coronary groove lodges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the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right coronary artery.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3" name="Google Shape;123;p9"/>
          <p:cNvSpPr txBox="1"/>
          <p:nvPr/>
        </p:nvSpPr>
        <p:spPr>
          <a:xfrm>
            <a:off x="129662" y="5726225"/>
            <a:ext cx="223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This surface is formed mainly by the </a:t>
            </a:r>
            <a:endParaRPr sz="9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right atrium and the right ventricle </a:t>
            </a:r>
            <a:endParaRPr sz="9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5221553" y="6033550"/>
            <a:ext cx="190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Diaphragmatic (Inferior) Surface</a:t>
            </a:r>
            <a:endParaRPr sz="15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5" name="Google Shape;125;p9"/>
          <p:cNvSpPr txBox="1"/>
          <p:nvPr/>
        </p:nvSpPr>
        <p:spPr>
          <a:xfrm>
            <a:off x="4078636" y="6836154"/>
            <a:ext cx="3592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Formed by the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2-ventricles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mainly left ventricle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(left 2/3)</a:t>
            </a:r>
            <a:r>
              <a:rPr lang="en" sz="12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+ small portion of </a:t>
            </a:r>
            <a:r>
              <a:rPr b="1" lang="en" sz="12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right ventricle</a:t>
            </a:r>
            <a:endParaRPr b="1" sz="12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Slightly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concave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as it rests on diaphragm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Directed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inferiorly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&amp; </a:t>
            </a:r>
            <a:r>
              <a:rPr b="1" lang="en" sz="1200">
                <a:latin typeface="Exo"/>
                <a:ea typeface="Exo"/>
                <a:cs typeface="Exo"/>
                <a:sym typeface="Exo"/>
              </a:rPr>
              <a:t>backward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.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Separated from base of heart by posterior part of coronary sulcus 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CB0C1"/>
              </a:buClr>
              <a:buSzPts val="1200"/>
              <a:buFont typeface="Exo"/>
              <a:buChar char="●"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The 2-ventricles are separated by </a:t>
            </a:r>
            <a:r>
              <a:rPr b="1" lang="en" sz="12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posterior interventricular groove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which lodges:</a:t>
            </a:r>
            <a:endParaRPr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-Posterior interventricular artery 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Exo"/>
                <a:ea typeface="Exo"/>
                <a:cs typeface="Exo"/>
                <a:sym typeface="Exo"/>
              </a:rPr>
              <a:t>-Middle cardiac vein</a:t>
            </a:r>
            <a:endParaRPr b="1" sz="12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26" name="Google Shape;126;p9"/>
          <p:cNvPicPr preferRelativeResize="0"/>
          <p:nvPr/>
        </p:nvPicPr>
        <p:blipFill rotWithShape="1">
          <a:blip r:embed="rId5">
            <a:alphaModFix/>
          </a:blip>
          <a:srcRect b="47687" l="0" r="0" t="0"/>
          <a:stretch/>
        </p:blipFill>
        <p:spPr>
          <a:xfrm>
            <a:off x="2317575" y="9484775"/>
            <a:ext cx="1477200" cy="101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"/>
          <p:cNvPicPr preferRelativeResize="0"/>
          <p:nvPr/>
        </p:nvPicPr>
        <p:blipFill rotWithShape="1">
          <a:blip r:embed="rId6">
            <a:alphaModFix/>
          </a:blip>
          <a:srcRect b="0" l="0" r="0" t="48301"/>
          <a:stretch/>
        </p:blipFill>
        <p:spPr>
          <a:xfrm>
            <a:off x="5333075" y="9484775"/>
            <a:ext cx="2141400" cy="11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"/>
          <p:cNvSpPr txBox="1"/>
          <p:nvPr/>
        </p:nvSpPr>
        <p:spPr>
          <a:xfrm>
            <a:off x="426575" y="978650"/>
            <a:ext cx="2661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Apex of the Heart</a:t>
            </a:r>
            <a:endParaRPr b="1" sz="17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/>
          <p:nvPr/>
        </p:nvSpPr>
        <p:spPr>
          <a:xfrm>
            <a:off x="824013" y="276476"/>
            <a:ext cx="59415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Chambers of the heart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4" name="Google Shape;134;p10"/>
          <p:cNvSpPr txBox="1"/>
          <p:nvPr/>
        </p:nvSpPr>
        <p:spPr>
          <a:xfrm>
            <a:off x="513899" y="167168"/>
            <a:ext cx="455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5" name="Google Shape;135;p10"/>
          <p:cNvSpPr txBox="1"/>
          <p:nvPr/>
        </p:nvSpPr>
        <p:spPr>
          <a:xfrm>
            <a:off x="2567720" y="671175"/>
            <a:ext cx="6103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6" name="Google Shape;136;p10"/>
          <p:cNvSpPr txBox="1"/>
          <p:nvPr/>
        </p:nvSpPr>
        <p:spPr>
          <a:xfrm>
            <a:off x="682125" y="1364225"/>
            <a:ext cx="42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graphicFrame>
        <p:nvGraphicFramePr>
          <p:cNvPr id="137" name="Google Shape;137;p10"/>
          <p:cNvGraphicFramePr/>
          <p:nvPr/>
        </p:nvGraphicFramePr>
        <p:xfrm>
          <a:off x="432119" y="17091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{9249814F-0641-495C-A7D3-E068EA18B88A}</a:tableStyleId>
              </a:tblPr>
              <a:tblGrid>
                <a:gridCol w="3418425"/>
                <a:gridCol w="3306875"/>
              </a:tblGrid>
              <a:tr h="46655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Atriums</a:t>
                      </a:r>
                      <a:endParaRPr b="1" sz="1900">
                        <a:solidFill>
                          <a:schemeClr val="lt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B0C1"/>
                    </a:solidFill>
                  </a:tcPr>
                </a:tc>
                <a:tc hMerge="1"/>
              </a:tr>
              <a:tr h="51417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7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Atrium</a:t>
                      </a:r>
                      <a:endParaRPr b="1" sz="17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  <a:tc hMerge="1"/>
              </a:tr>
              <a:tr h="785935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The right atrium consists of a main cavity and a small 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outpouching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, the </a:t>
                      </a:r>
                      <a:r>
                        <a:rPr b="1" lang="en" sz="1600">
                          <a:solidFill>
                            <a:srgbClr val="3C78D8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auricle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.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On the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outside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of the heart at the junction between the right atrium and the right auricle is a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vertical groove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, the </a:t>
                      </a:r>
                      <a:r>
                        <a:rPr b="1" lang="en" sz="1600">
                          <a:solidFill>
                            <a:srgbClr val="FF99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sulcus terminalis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, which on the inside forms a ridge, the </a:t>
                      </a:r>
                      <a:r>
                        <a:rPr b="1" lang="en" sz="1600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crista terminalis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Crista terminalis divides the right atrium into: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1-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Anterior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part: 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rough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and trabeculated by bundles of muscle fibres (musculi pectinati).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2-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Posterior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part (sinus venarum) is 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smooth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.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-The interatrial septum carries an oval depression called 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Fossa ovalis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The margin of this depression is called </a:t>
                      </a:r>
                      <a:r>
                        <a:rPr b="1" lang="en" sz="1600">
                          <a:solidFill>
                            <a:srgbClr val="F1C232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Anulus ovalis</a:t>
                      </a:r>
                      <a:endParaRPr b="1" sz="1600">
                        <a:solidFill>
                          <a:srgbClr val="F1C232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-The blood leaves right atrium to right ventricle via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tricuspid valve.</a:t>
                      </a:r>
                      <a:endParaRPr b="1"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Openings in right atrium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: 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SVC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--- has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no valve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IVC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--- guarded by a valve 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Coronary sinus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:  has a well- defined valve 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Right atrioventricular orifice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lies anterior to IVC opening, it is surrounded by a fibrous ring which gives attachment to the tricuspid valve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Small orifices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of small veins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EEE">
                        <a:alpha val="45100"/>
                      </a:srgbClr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138" name="Google Shape;138;p10"/>
          <p:cNvSpPr txBox="1"/>
          <p:nvPr/>
        </p:nvSpPr>
        <p:spPr>
          <a:xfrm>
            <a:off x="764850" y="889550"/>
            <a:ext cx="63504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-The heart is divided by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vertical septa</a:t>
            </a:r>
            <a:r>
              <a:rPr lang="en">
                <a:latin typeface="Exo"/>
                <a:ea typeface="Exo"/>
                <a:cs typeface="Exo"/>
                <a:sym typeface="Exo"/>
              </a:rPr>
              <a:t> into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four</a:t>
            </a:r>
            <a:r>
              <a:rPr lang="en">
                <a:latin typeface="Exo"/>
                <a:ea typeface="Exo"/>
                <a:cs typeface="Exo"/>
                <a:sym typeface="Exo"/>
              </a:rPr>
              <a:t> chambers: the right and left atria and the right and left ventricles. The right atrium lies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anterior</a:t>
            </a:r>
            <a:r>
              <a:rPr lang="en">
                <a:latin typeface="Exo"/>
                <a:ea typeface="Exo"/>
                <a:cs typeface="Exo"/>
                <a:sym typeface="Exo"/>
              </a:rPr>
              <a:t> to the left atrium, and the right ventricle lies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anterior</a:t>
            </a:r>
            <a:r>
              <a:rPr lang="en">
                <a:latin typeface="Exo"/>
                <a:ea typeface="Exo"/>
                <a:cs typeface="Exo"/>
                <a:sym typeface="Exo"/>
              </a:rPr>
              <a:t> to the left ventricle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39" name="Google Shape;13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623" y="6338529"/>
            <a:ext cx="2219425" cy="151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487" y="9085440"/>
            <a:ext cx="1919676" cy="143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5038" y="97396"/>
            <a:ext cx="831276" cy="83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/>
          <p:nvPr/>
        </p:nvSpPr>
        <p:spPr>
          <a:xfrm>
            <a:off x="1220825" y="341625"/>
            <a:ext cx="5899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7" name="Google Shape;147;p11"/>
          <p:cNvSpPr txBox="1"/>
          <p:nvPr/>
        </p:nvSpPr>
        <p:spPr>
          <a:xfrm>
            <a:off x="1203675" y="155025"/>
            <a:ext cx="51822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Chambers of the heart</a:t>
            </a:r>
            <a:endParaRPr b="1" sz="2800">
              <a:solidFill>
                <a:srgbClr val="26557B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513899" y="167168"/>
            <a:ext cx="455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graphicFrame>
        <p:nvGraphicFramePr>
          <p:cNvPr id="149" name="Google Shape;149;p11"/>
          <p:cNvGraphicFramePr/>
          <p:nvPr/>
        </p:nvGraphicFramePr>
        <p:xfrm>
          <a:off x="379381" y="1039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{9249814F-0641-495C-A7D3-E068EA18B88A}</a:tableStyleId>
              </a:tblPr>
              <a:tblGrid>
                <a:gridCol w="3415400"/>
                <a:gridCol w="3303925"/>
              </a:tblGrid>
              <a:tr h="4071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Atriums</a:t>
                      </a:r>
                      <a:endParaRPr b="1" sz="1900">
                        <a:solidFill>
                          <a:schemeClr val="lt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B0C1"/>
                    </a:solidFill>
                  </a:tcPr>
                </a:tc>
                <a:tc hMerge="1"/>
              </a:tr>
              <a:tr h="5165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</a:t>
                      </a:r>
                      <a:r>
                        <a:rPr b="1" lang="en" sz="17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Atrium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  <a:tc hMerge="1"/>
              </a:tr>
              <a:tr h="8264775">
                <a:tc gridSpan="2"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The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atrium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communicates with the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left ventricle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through the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left atrioventricular orifice </a:t>
                      </a:r>
                      <a:r>
                        <a:rPr lang="en" sz="16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and with the aorta through the </a:t>
                      </a:r>
                      <a:r>
                        <a:rPr b="1" lang="en" sz="16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aortic</a:t>
                      </a:r>
                      <a:r>
                        <a:rPr b="1" lang="en" sz="1600">
                          <a:solidFill>
                            <a:srgbClr val="6FA8D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orifice.</a:t>
                      </a:r>
                      <a:endParaRPr sz="16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6FA8DC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It forms the greater part of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base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of heart.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Its wall is 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smooth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except for small </a:t>
                      </a:r>
                      <a:r>
                        <a:rPr b="1" lang="en" sz="1600">
                          <a:solidFill>
                            <a:srgbClr val="351C75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musculi pectinati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in the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left auricle.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Receives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4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solidFill>
                            <a:srgbClr val="1155CC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pulmonary veins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 which have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no valves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. 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Sends blood to </a:t>
                      </a:r>
                      <a:r>
                        <a:rPr b="1"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left ventricle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through the left atrioventricular orifice  which is guarded by </a:t>
                      </a:r>
                      <a:r>
                        <a:rPr b="1" lang="en" sz="1600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mitral valve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600">
                          <a:solidFill>
                            <a:srgbClr val="C27BA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(Bicuspid valve)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EEE">
                        <a:alpha val="45100"/>
                      </a:srgbClr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150" name="Google Shape;1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383" y="5529102"/>
            <a:ext cx="3794775" cy="471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/>
        </p:nvSpPr>
        <p:spPr>
          <a:xfrm>
            <a:off x="1220825" y="341625"/>
            <a:ext cx="58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56" name="Google Shape;156;p12"/>
          <p:cNvSpPr txBox="1"/>
          <p:nvPr/>
        </p:nvSpPr>
        <p:spPr>
          <a:xfrm>
            <a:off x="1203675" y="155025"/>
            <a:ext cx="51822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Chambers of the heart</a:t>
            </a:r>
            <a:endParaRPr b="1" sz="2800">
              <a:solidFill>
                <a:srgbClr val="26557B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57" name="Google Shape;157;p12"/>
          <p:cNvSpPr txBox="1"/>
          <p:nvPr/>
        </p:nvSpPr>
        <p:spPr>
          <a:xfrm>
            <a:off x="513899" y="167168"/>
            <a:ext cx="455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5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graphicFrame>
        <p:nvGraphicFramePr>
          <p:cNvPr id="158" name="Google Shape;158;p12"/>
          <p:cNvGraphicFramePr/>
          <p:nvPr/>
        </p:nvGraphicFramePr>
        <p:xfrm>
          <a:off x="379381" y="1039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{9249814F-0641-495C-A7D3-E068EA18B88A}</a:tableStyleId>
              </a:tblPr>
              <a:tblGrid>
                <a:gridCol w="3415400"/>
                <a:gridCol w="3303925"/>
              </a:tblGrid>
              <a:tr h="4071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V</a:t>
                      </a:r>
                      <a:r>
                        <a:rPr b="1" lang="en" sz="16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en</a:t>
                      </a:r>
                      <a:r>
                        <a:rPr b="1" lang="en" sz="16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</a:t>
                      </a:r>
                      <a:r>
                        <a:rPr b="1" lang="en" sz="16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ricles </a:t>
                      </a:r>
                      <a:endParaRPr b="1" sz="1600">
                        <a:solidFill>
                          <a:schemeClr val="lt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B0C1"/>
                    </a:solidFill>
                  </a:tcPr>
                </a:tc>
                <a:tc hMerge="1"/>
              </a:tr>
              <a:tr h="5165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ventricle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  <a:tc hMerge="1"/>
              </a:tr>
              <a:tr h="8264775">
                <a:tc gridSpan="2"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Its wall is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thinner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than that of left ventricle</a:t>
                      </a:r>
                      <a:endParaRPr sz="16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Its wall contains projections called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trabeculae carnae</a:t>
                      </a:r>
                      <a:r>
                        <a:rPr lang="en" sz="1600">
                          <a:solidFill>
                            <a:srgbClr val="98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endParaRPr sz="1600">
                        <a:solidFill>
                          <a:srgbClr val="98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 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􏰀The right ventricle communicates 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with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right atrium</a:t>
                      </a:r>
                      <a:r>
                        <a:rPr lang="en" sz="1600">
                          <a:solidFill>
                            <a:srgbClr val="2804C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through</a:t>
                      </a:r>
                      <a:r>
                        <a:rPr b="1" lang="en" sz="1600">
                          <a:solidFill>
                            <a:srgbClr val="C0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right atrioventricular orifice</a:t>
                      </a:r>
                      <a:r>
                        <a:rPr b="1" lang="en" sz="1600">
                          <a:solidFill>
                            <a:srgbClr val="C0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b="1" sz="1600">
                        <a:solidFill>
                          <a:srgbClr val="C0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pulmonary trunk</a:t>
                      </a:r>
                      <a:r>
                        <a:rPr lang="en" sz="1600">
                          <a:solidFill>
                            <a:srgbClr val="2804C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through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pulmonary orifice</a:t>
                      </a:r>
                      <a:endParaRPr b="1"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➔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 part of right ventricle leading to the pulmonary trunk becomes funnel shaped, and referred as the </a:t>
                      </a:r>
                      <a:r>
                        <a:rPr b="1" lang="en" sz="16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infundibulum</a:t>
                      </a:r>
                      <a:endParaRPr b="1" sz="1600">
                        <a:solidFill>
                          <a:srgbClr val="93C47D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➔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 wall of </a:t>
                      </a:r>
                      <a:r>
                        <a:rPr b="1" lang="en" sz="16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infundibulum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is smooth and contains no trabeculae </a:t>
                      </a:r>
                      <a:endParaRPr sz="16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Large projections arise from the walls  called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 </a:t>
                      </a:r>
                      <a:r>
                        <a:rPr b="1" i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papillary muscles </a:t>
                      </a:r>
                      <a:endParaRPr b="1" i="1"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●"/>
                      </a:pPr>
                      <a:r>
                        <a:rPr b="1" i="1"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Anterior papillary muscle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Posterior papillary muscle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●"/>
                      </a:pP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Septal papillary muscle</a:t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Each papillary muscle is attached to the cusps of tricuspid valve by tendinous threads called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i="1" lang="en" sz="1600">
                          <a:solidFill>
                            <a:srgbClr val="674EA7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chordae tendinae</a:t>
                      </a:r>
                      <a:r>
                        <a:rPr b="1" i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endParaRPr b="1" i="1"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175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Exo"/>
                        <a:buChar char="❖"/>
                      </a:pPr>
                      <a:r>
                        <a:rPr lang="en" sz="1700">
                          <a:latin typeface="Exo"/>
                          <a:ea typeface="Exo"/>
                          <a:cs typeface="Exo"/>
                          <a:sym typeface="Exo"/>
                        </a:rPr>
                        <a:t>I</a:t>
                      </a:r>
                      <a:r>
                        <a:rPr lang="en" sz="1600">
                          <a:latin typeface="Exo"/>
                          <a:ea typeface="Exo"/>
                          <a:cs typeface="Exo"/>
                          <a:sym typeface="Exo"/>
                        </a:rPr>
                        <a:t>nterventricular septum is connected to anterior papillary muscle by a muscular band called</a:t>
                      </a:r>
                      <a:r>
                        <a:rPr lang="en" sz="1600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solidFill>
                            <a:srgbClr val="45818E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moderator band</a:t>
                      </a:r>
                      <a:endParaRPr b="1" sz="1600">
                        <a:solidFill>
                          <a:srgbClr val="45818E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Blood leaves the right ventricle to pulmonary trunk through pulmonary orifice.</a:t>
                      </a:r>
                      <a:endParaRPr sz="16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EEE">
                        <a:alpha val="45100"/>
                      </a:srgbClr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159" name="Google Shape;159;p12"/>
          <p:cNvSpPr/>
          <p:nvPr/>
        </p:nvSpPr>
        <p:spPr>
          <a:xfrm rot="10800000">
            <a:off x="3241325" y="5873901"/>
            <a:ext cx="455400" cy="14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5A6BD"/>
              </a:solidFill>
            </a:endParaRPr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875" y="8537925"/>
            <a:ext cx="3261775" cy="1633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/>
          <p:nvPr/>
        </p:nvSpPr>
        <p:spPr>
          <a:xfrm>
            <a:off x="4353175" y="9927600"/>
            <a:ext cx="940800" cy="143100"/>
          </a:xfrm>
          <a:prstGeom prst="rect">
            <a:avLst/>
          </a:prstGeom>
          <a:noFill/>
          <a:ln cap="flat" cmpd="sng" w="2857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"/>
          <p:cNvSpPr/>
          <p:nvPr/>
        </p:nvSpPr>
        <p:spPr>
          <a:xfrm>
            <a:off x="3896875" y="10070700"/>
            <a:ext cx="940800" cy="143100"/>
          </a:xfrm>
          <a:prstGeom prst="rect">
            <a:avLst/>
          </a:prstGeom>
          <a:noFill/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/>
          <p:cNvSpPr/>
          <p:nvPr/>
        </p:nvSpPr>
        <p:spPr>
          <a:xfrm flipH="1" rot="10800000">
            <a:off x="4520425" y="9028449"/>
            <a:ext cx="606300" cy="120600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/>
          <p:cNvSpPr/>
          <p:nvPr/>
        </p:nvSpPr>
        <p:spPr>
          <a:xfrm rot="-4529">
            <a:off x="3376319" y="5268959"/>
            <a:ext cx="455400" cy="14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5A6BD"/>
              </a:solidFill>
            </a:endParaRPr>
          </a:p>
        </p:txBody>
      </p:sp>
      <p:sp>
        <p:nvSpPr>
          <p:cNvPr id="165" name="Google Shape;165;p12"/>
          <p:cNvSpPr/>
          <p:nvPr/>
        </p:nvSpPr>
        <p:spPr>
          <a:xfrm rot="5393990">
            <a:off x="3297424" y="5550877"/>
            <a:ext cx="343201" cy="18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5A6BD"/>
              </a:solidFill>
            </a:endParaRPr>
          </a:p>
        </p:txBody>
      </p:sp>
      <p:pic>
        <p:nvPicPr>
          <p:cNvPr id="166" name="Google Shape;166;p1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0238" y="126096"/>
            <a:ext cx="831276" cy="83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/>
          <p:nvPr/>
        </p:nvSpPr>
        <p:spPr>
          <a:xfrm>
            <a:off x="824013" y="298080"/>
            <a:ext cx="59415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Chambers of the heart</a:t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2" name="Google Shape;172;p13"/>
          <p:cNvSpPr txBox="1"/>
          <p:nvPr/>
        </p:nvSpPr>
        <p:spPr>
          <a:xfrm>
            <a:off x="513899" y="167168"/>
            <a:ext cx="455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6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3" name="Google Shape;173;p13"/>
          <p:cNvSpPr txBox="1"/>
          <p:nvPr/>
        </p:nvSpPr>
        <p:spPr>
          <a:xfrm>
            <a:off x="2662923" y="671175"/>
            <a:ext cx="6103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74" name="Google Shape;174;p13"/>
          <p:cNvSpPr txBox="1"/>
          <p:nvPr/>
        </p:nvSpPr>
        <p:spPr>
          <a:xfrm>
            <a:off x="682125" y="1364225"/>
            <a:ext cx="42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graphicFrame>
        <p:nvGraphicFramePr>
          <p:cNvPr id="175" name="Google Shape;175;p13"/>
          <p:cNvGraphicFramePr/>
          <p:nvPr/>
        </p:nvGraphicFramePr>
        <p:xfrm>
          <a:off x="379381" y="1039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{9249814F-0641-495C-A7D3-E068EA18B88A}</a:tableStyleId>
              </a:tblPr>
              <a:tblGrid>
                <a:gridCol w="3415400"/>
                <a:gridCol w="3303925"/>
              </a:tblGrid>
              <a:tr h="4071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Ventricles </a:t>
                      </a:r>
                      <a:endParaRPr b="1" sz="1600">
                        <a:solidFill>
                          <a:schemeClr val="lt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B0C1"/>
                    </a:solidFill>
                  </a:tcPr>
                </a:tc>
                <a:tc hMerge="1"/>
              </a:tr>
              <a:tr h="5165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Left </a:t>
                      </a:r>
                      <a:r>
                        <a:rPr b="1" lang="en" sz="19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ventricle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8E0"/>
                    </a:solidFill>
                  </a:tcPr>
                </a:tc>
                <a:tc hMerge="1"/>
              </a:tr>
              <a:tr h="8264775">
                <a:tc gridSpan="2">
                  <a:txBody>
                    <a:bodyPr/>
                    <a:lstStyle/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Its wall is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thicker</a:t>
                      </a:r>
                      <a:r>
                        <a:rPr lang="en" sz="1600">
                          <a:solidFill>
                            <a:srgbClr val="FF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than that of right ventricle</a:t>
                      </a:r>
                      <a:endParaRPr sz="16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It receives blood from left atrium through  left atrio-ventricular orifice which is guarded by </a:t>
                      </a:r>
                      <a:r>
                        <a:rPr lang="en" sz="16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b="1" lang="en" sz="16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mitral valve</a:t>
                      </a:r>
                      <a:r>
                        <a:rPr lang="en" sz="16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r>
                        <a:rPr b="1" lang="en" sz="1600">
                          <a:solidFill>
                            <a:srgbClr val="C27BA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(bicuspid)</a:t>
                      </a:r>
                      <a:endParaRPr b="1" sz="15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 Its wall contains:</a:t>
                      </a:r>
                      <a:endParaRPr sz="15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2385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500"/>
                        <a:buFont typeface="Exo"/>
                        <a:buChar char="●"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trabeculae carneae.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sz="15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238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500"/>
                        <a:buFont typeface="Exo"/>
                        <a:buChar char="●"/>
                      </a:pPr>
                      <a:r>
                        <a:rPr b="1" lang="en" sz="15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2 large papillary muscles</a:t>
                      </a:r>
                      <a:endParaRPr sz="15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E7CC3"/>
                        </a:buClr>
                        <a:buSzPts val="1500"/>
                        <a:buFont typeface="Exo"/>
                        <a:buChar char="➔"/>
                      </a:pPr>
                      <a:r>
                        <a:rPr b="1" lang="en" sz="1500">
                          <a:solidFill>
                            <a:srgbClr val="8E7CC3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 anterior</a:t>
                      </a:r>
                      <a:endParaRPr b="1" sz="1500">
                        <a:solidFill>
                          <a:srgbClr val="8E7CC3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A9999"/>
                        </a:buClr>
                        <a:buSzPts val="1500"/>
                        <a:buFont typeface="Exo"/>
                        <a:buChar char="➔"/>
                      </a:pPr>
                      <a:r>
                        <a:rPr b="1" lang="en" sz="15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 </a:t>
                      </a:r>
                      <a:r>
                        <a:rPr b="1" lang="en" sz="1500">
                          <a:solidFill>
                            <a:srgbClr val="E06666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</a:t>
                      </a:r>
                      <a:r>
                        <a:rPr b="1" lang="en" sz="1500">
                          <a:solidFill>
                            <a:srgbClr val="E06666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osterior</a:t>
                      </a:r>
                      <a:endParaRPr b="1" sz="1500">
                        <a:solidFill>
                          <a:srgbClr val="E06666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They are attached by </a:t>
                      </a:r>
                      <a:r>
                        <a:rPr b="1" lang="en">
                          <a:solidFill>
                            <a:srgbClr val="3C78D8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chordae tendineae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to cusps of </a:t>
                      </a:r>
                      <a:r>
                        <a:rPr b="1" lang="en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mitral valve.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endParaRPr b="1"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 blood leaves the left ventricle to the ascending aorta through the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aortic orifice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endParaRPr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 part of left ventricle leading to ascending aorta is called </a:t>
                      </a:r>
                      <a:r>
                        <a:rPr b="1"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aortic vestibule</a:t>
                      </a:r>
                      <a:r>
                        <a:rPr lang="en" sz="16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.</a:t>
                      </a:r>
                      <a:r>
                        <a:rPr lang="en" sz="1600">
                          <a:solidFill>
                            <a:srgbClr val="FF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sz="1600">
                        <a:solidFill>
                          <a:srgbClr val="FF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-33020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CB0C1"/>
                        </a:buClr>
                        <a:buSzPts val="1600"/>
                        <a:buFont typeface="Exo"/>
                        <a:buChar char="❖"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The wall of this part is fibrous and smooth.</a:t>
                      </a:r>
                      <a:endParaRPr sz="1600">
                        <a:solidFill>
                          <a:srgbClr val="FF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EEE">
                        <a:alpha val="45100"/>
                      </a:srgbClr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176" name="Google Shape;1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25" y="7840738"/>
            <a:ext cx="2790525" cy="194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775" y="7221206"/>
            <a:ext cx="2970750" cy="280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/>
          <p:nvPr/>
        </p:nvSpPr>
        <p:spPr>
          <a:xfrm>
            <a:off x="402223" y="263377"/>
            <a:ext cx="6785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2800">
                <a:solidFill>
                  <a:srgbClr val="26557B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Internal Features of the Heart</a:t>
            </a:r>
            <a:endParaRPr b="1" sz="2800">
              <a:solidFill>
                <a:srgbClr val="26557B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513899" y="167168"/>
            <a:ext cx="455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7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184" name="Google Shape;184;p14"/>
          <p:cNvCxnSpPr>
            <a:stCxn id="185" idx="2"/>
            <a:endCxn id="186" idx="0"/>
          </p:cNvCxnSpPr>
          <p:nvPr/>
        </p:nvCxnSpPr>
        <p:spPr>
          <a:xfrm flipH="1" rot="-5400000">
            <a:off x="4595588" y="1477800"/>
            <a:ext cx="1072500" cy="22839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9CB0C1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87" name="Google Shape;187;p14"/>
          <p:cNvCxnSpPr>
            <a:stCxn id="188" idx="2"/>
            <a:endCxn id="189" idx="0"/>
          </p:cNvCxnSpPr>
          <p:nvPr/>
        </p:nvCxnSpPr>
        <p:spPr>
          <a:xfrm flipH="1" rot="-5400000">
            <a:off x="1582621" y="4677673"/>
            <a:ext cx="1561200" cy="1084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9CB0C1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90" name="Google Shape;190;p14"/>
          <p:cNvCxnSpPr>
            <a:stCxn id="191" idx="0"/>
            <a:endCxn id="188" idx="2"/>
          </p:cNvCxnSpPr>
          <p:nvPr/>
        </p:nvCxnSpPr>
        <p:spPr>
          <a:xfrm rot="-5400000">
            <a:off x="619471" y="4799023"/>
            <a:ext cx="1561200" cy="84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9CB0C1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92" name="Google Shape;192;p14"/>
          <p:cNvCxnSpPr/>
          <p:nvPr/>
        </p:nvCxnSpPr>
        <p:spPr>
          <a:xfrm flipH="1" rot="-5400000">
            <a:off x="5946644" y="4890974"/>
            <a:ext cx="1417800" cy="763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9CB0C1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93" name="Google Shape;193;p14"/>
          <p:cNvCxnSpPr>
            <a:stCxn id="194" idx="0"/>
            <a:endCxn id="186" idx="2"/>
          </p:cNvCxnSpPr>
          <p:nvPr/>
        </p:nvCxnSpPr>
        <p:spPr>
          <a:xfrm rot="-5400000">
            <a:off x="4883994" y="4610774"/>
            <a:ext cx="1455600" cy="1323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9CB0C1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95" name="Google Shape;195;p14"/>
          <p:cNvCxnSpPr>
            <a:stCxn id="188" idx="0"/>
            <a:endCxn id="185" idx="2"/>
          </p:cNvCxnSpPr>
          <p:nvPr/>
        </p:nvCxnSpPr>
        <p:spPr>
          <a:xfrm rot="-5400000">
            <a:off x="2369221" y="1535173"/>
            <a:ext cx="1072500" cy="21690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9CB0C1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185" name="Google Shape;185;p14"/>
          <p:cNvSpPr txBox="1"/>
          <p:nvPr/>
        </p:nvSpPr>
        <p:spPr>
          <a:xfrm>
            <a:off x="3193688" y="800100"/>
            <a:ext cx="1592400" cy="12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26557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rgbClr val="26557B"/>
                </a:solidFill>
                <a:latin typeface="Exo"/>
                <a:ea typeface="Exo"/>
                <a:cs typeface="Exo"/>
                <a:sym typeface="Exo"/>
              </a:rPr>
              <a:t>Orifices </a:t>
            </a:r>
            <a:r>
              <a:rPr lang="en" sz="600">
                <a:solidFill>
                  <a:srgbClr val="26557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600">
              <a:solidFill>
                <a:srgbClr val="26557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724921" y="3155923"/>
            <a:ext cx="2192100" cy="12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Semilunar orifices</a:t>
            </a:r>
            <a:endParaRPr sz="13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4991244" y="3155924"/>
            <a:ext cx="2565000" cy="13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Atrioventricular orifices</a:t>
            </a:r>
            <a:endParaRPr b="1" sz="16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01C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6" name="Google Shape;1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350" y="7778470"/>
            <a:ext cx="2847250" cy="279385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/>
          <p:nvPr/>
        </p:nvSpPr>
        <p:spPr>
          <a:xfrm>
            <a:off x="397350" y="9388150"/>
            <a:ext cx="561900" cy="314700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4"/>
          <p:cNvSpPr/>
          <p:nvPr/>
        </p:nvSpPr>
        <p:spPr>
          <a:xfrm>
            <a:off x="2797125" y="9388150"/>
            <a:ext cx="455400" cy="217500"/>
          </a:xfrm>
          <a:prstGeom prst="rect">
            <a:avLst/>
          </a:prstGeom>
          <a:noFill/>
          <a:ln cap="flat" cmpd="sng" w="2857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460650" y="9767700"/>
            <a:ext cx="561900" cy="2175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2816775" y="9066650"/>
            <a:ext cx="416100" cy="2175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025" y="7741038"/>
            <a:ext cx="3596451" cy="286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/>
          <p:nvPr/>
        </p:nvSpPr>
        <p:spPr>
          <a:xfrm>
            <a:off x="6571075" y="7778475"/>
            <a:ext cx="932400" cy="4269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4202975" y="9985200"/>
            <a:ext cx="723000" cy="217500"/>
          </a:xfrm>
          <a:prstGeom prst="rect">
            <a:avLst/>
          </a:prstGeom>
          <a:noFill/>
          <a:ln cap="flat" cmpd="sng" w="2857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4"/>
          <p:cNvSpPr/>
          <p:nvPr/>
        </p:nvSpPr>
        <p:spPr>
          <a:xfrm>
            <a:off x="6580675" y="10052875"/>
            <a:ext cx="932400" cy="314700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098275" y="7883175"/>
            <a:ext cx="932400" cy="2175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4"/>
          <p:cNvSpPr txBox="1"/>
          <p:nvPr/>
        </p:nvSpPr>
        <p:spPr>
          <a:xfrm>
            <a:off x="-513050" y="6064288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8E7CC3"/>
                </a:solidFill>
                <a:latin typeface="Exo"/>
                <a:ea typeface="Exo"/>
                <a:cs typeface="Exo"/>
                <a:sym typeface="Exo"/>
              </a:rPr>
              <a:t>Pulmonary Orifice</a:t>
            </a:r>
            <a:endParaRPr sz="800">
              <a:solidFill>
                <a:srgbClr val="8E7C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14"/>
          <p:cNvSpPr txBox="1"/>
          <p:nvPr/>
        </p:nvSpPr>
        <p:spPr>
          <a:xfrm>
            <a:off x="1405475" y="60643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A2C4C9"/>
                </a:solidFill>
                <a:latin typeface="Exo"/>
                <a:ea typeface="Exo"/>
                <a:cs typeface="Exo"/>
                <a:sym typeface="Exo"/>
              </a:rPr>
              <a:t>Aortic Orifice</a:t>
            </a:r>
            <a:endParaRPr sz="2100">
              <a:solidFill>
                <a:srgbClr val="A2C4C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14"/>
          <p:cNvSpPr txBox="1"/>
          <p:nvPr/>
        </p:nvSpPr>
        <p:spPr>
          <a:xfrm>
            <a:off x="3989963" y="6064325"/>
            <a:ext cx="19377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93C47D"/>
                </a:solidFill>
                <a:latin typeface="Exo"/>
                <a:ea typeface="Exo"/>
                <a:cs typeface="Exo"/>
                <a:sym typeface="Exo"/>
              </a:rPr>
              <a:t>Right Tricuspid Orifice</a:t>
            </a:r>
            <a:endParaRPr b="1" sz="1500">
              <a:solidFill>
                <a:srgbClr val="93C47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>
            <a:off x="6091450" y="6064300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1C232"/>
                </a:solidFill>
                <a:latin typeface="Exo"/>
                <a:ea typeface="Exo"/>
                <a:cs typeface="Exo"/>
                <a:sym typeface="Exo"/>
              </a:rPr>
              <a:t>Left Mitral (bicuspid) Orifice</a:t>
            </a:r>
            <a:endParaRPr b="1" sz="1500">
              <a:solidFill>
                <a:srgbClr val="F1C232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