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10698475" cx="7589525"/>
  <p:notesSz cx="6858000" cy="9144000"/>
  <p:embeddedFontLst>
    <p:embeddedFont>
      <p:font typeface="Caveat"/>
      <p:regular r:id="rId18"/>
      <p:bold r:id="rId19"/>
    </p:embeddedFont>
    <p:embeddedFont>
      <p:font typeface="Exo"/>
      <p:regular r:id="rId20"/>
      <p:bold r:id="rId21"/>
      <p:italic r:id="rId22"/>
      <p:boldItalic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70">
          <p15:clr>
            <a:srgbClr val="A4A3A4"/>
          </p15:clr>
        </p15:guide>
        <p15:guide id="2" pos="239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ed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77B8C9C-3CB9-4006-A54F-B6A6922FCA1A}">
  <a:tblStyle styleId="{277B8C9C-3CB9-4006-A54F-B6A6922FCA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70" orient="horz"/>
        <p:guide pos="239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xo-regular.fntdata"/><Relationship Id="rId22" Type="http://schemas.openxmlformats.org/officeDocument/2006/relationships/font" Target="fonts/Exo-italic.fntdata"/><Relationship Id="rId21" Type="http://schemas.openxmlformats.org/officeDocument/2006/relationships/font" Target="fonts/Exo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Ex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Caveat-bold.fntdata"/><Relationship Id="rId18" Type="http://schemas.openxmlformats.org/officeDocument/2006/relationships/font" Target="fonts/Caveat-regular.fntdata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3-20T12:22:35.504">
    <p:pos x="0" y="631"/>
    <p:text>I couldn't find it in male slides, can you double check.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14f65e5ad0_0_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" name="Google Shape;24;g114f65e5a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12a5b8f68_0_33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12a5b8f68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1b51bfb31_1_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1b51bfb3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12a5b8f68_0_273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12a5b8f68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1b51bfb31_0_55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1b51bfb3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1b51bfb31_0_65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1b51bfb3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97ff82792_7_12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97ff82792_7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97ff82792_7_81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97ff82792_7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d81d2e476_0_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1d81d2e4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7bb91459a_1_0:notes"/>
          <p:cNvSpPr/>
          <p:nvPr>
            <p:ph idx="2" type="sldImg"/>
          </p:nvPr>
        </p:nvSpPr>
        <p:spPr>
          <a:xfrm>
            <a:off x="2213052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7bb91459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819020" y="7325836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idx="2" type="sldNum"/>
          </p:nvPr>
        </p:nvSpPr>
        <p:spPr>
          <a:xfrm>
            <a:off x="4848070" y="11620211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3"/>
          <p:cNvCxnSpPr/>
          <p:nvPr/>
        </p:nvCxnSpPr>
        <p:spPr>
          <a:xfrm>
            <a:off x="1542378" y="843119"/>
            <a:ext cx="4504800" cy="1800"/>
          </a:xfrm>
          <a:prstGeom prst="straightConnector1">
            <a:avLst/>
          </a:prstGeom>
          <a:noFill/>
          <a:ln cap="flat" cmpd="sng" w="3810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" name="Google Shape;14;p3"/>
          <p:cNvSpPr txBox="1"/>
          <p:nvPr/>
        </p:nvSpPr>
        <p:spPr>
          <a:xfrm>
            <a:off x="148699" y="167168"/>
            <a:ext cx="1185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sz="2800"/>
          </a:p>
        </p:txBody>
      </p:sp>
      <p:sp>
        <p:nvSpPr>
          <p:cNvPr id="15" name="Google Shape;15;p3"/>
          <p:cNvSpPr/>
          <p:nvPr/>
        </p:nvSpPr>
        <p:spPr>
          <a:xfrm rot="10800000">
            <a:off x="352086" y="-73"/>
            <a:ext cx="778800" cy="8316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36100" lIns="36100" spcFirstLastPara="1" rIns="36100" wrap="square" tIns="3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7032145" y="9699486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" name="Google Shape;18;p4"/>
          <p:cNvCxnSpPr/>
          <p:nvPr/>
        </p:nvCxnSpPr>
        <p:spPr>
          <a:xfrm>
            <a:off x="1542378" y="843119"/>
            <a:ext cx="4504800" cy="1800"/>
          </a:xfrm>
          <a:prstGeom prst="straightConnector1">
            <a:avLst/>
          </a:prstGeom>
          <a:noFill/>
          <a:ln cap="flat" cmpd="sng" w="3810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7032145" y="9699486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" name="Google Shape;21;p5"/>
          <p:cNvCxnSpPr/>
          <p:nvPr/>
        </p:nvCxnSpPr>
        <p:spPr>
          <a:xfrm>
            <a:off x="1542378" y="843119"/>
            <a:ext cx="4504800" cy="1800"/>
          </a:xfrm>
          <a:prstGeom prst="straightConnector1">
            <a:avLst/>
          </a:prstGeom>
          <a:noFill/>
          <a:ln cap="flat" cmpd="sng" w="3810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8711" y="925652"/>
            <a:ext cx="70722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xo"/>
              <a:buNone/>
              <a:defRPr sz="29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8674" y="2355159"/>
            <a:ext cx="7072200" cy="71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normAutofit/>
          </a:bodyPr>
          <a:lstStyle>
            <a:lvl1pPr indent="-3492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xo"/>
              <a:buChar char="●"/>
              <a:defRPr sz="19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○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■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●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○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■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●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○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■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32145" y="9699486"/>
            <a:ext cx="4554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650" lIns="95650" spcFirstLastPara="1" rIns="95650" wrap="square" tIns="9565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hyperlink" Target="https://docs.google.com/presentation/d/1hWZI_sEt2OFsjf5rN7ay5J0imNIx-Zggfn8D9Vrxqp4/edit#slide=id.p" TargetMode="External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13.png"/><Relationship Id="rId11" Type="http://schemas.openxmlformats.org/officeDocument/2006/relationships/image" Target="../media/image28.png"/><Relationship Id="rId10" Type="http://schemas.openxmlformats.org/officeDocument/2006/relationships/image" Target="../media/image23.png"/><Relationship Id="rId12" Type="http://schemas.openxmlformats.org/officeDocument/2006/relationships/image" Target="../media/image26.pn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7.jpg"/><Relationship Id="rId8" Type="http://schemas.openxmlformats.org/officeDocument/2006/relationships/hyperlink" Target="https://youtu.be/_bffo4wXr8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-841779" y="7009342"/>
            <a:ext cx="4544400" cy="4427100"/>
          </a:xfrm>
          <a:prstGeom prst="ellipse">
            <a:avLst/>
          </a:prstGeom>
          <a:solidFill>
            <a:srgbClr val="EEEEEE">
              <a:alpha val="45100"/>
            </a:srgbClr>
          </a:solidFill>
          <a:ln>
            <a:noFill/>
          </a:ln>
        </p:spPr>
        <p:txBody>
          <a:bodyPr anchorCtr="0" anchor="ctr" bIns="36100" lIns="36100" spcFirstLastPara="1" rIns="36100" wrap="square" tIns="3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" name="Google Shape;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33" y="7782232"/>
            <a:ext cx="1812042" cy="26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/>
        </p:nvSpPr>
        <p:spPr>
          <a:xfrm>
            <a:off x="1773975" y="4622638"/>
            <a:ext cx="4041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Major Arteries of the Body</a:t>
            </a:r>
            <a:endParaRPr b="1" sz="3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" name="Google Shape;29;p6"/>
          <p:cNvSpPr txBox="1"/>
          <p:nvPr/>
        </p:nvSpPr>
        <p:spPr>
          <a:xfrm>
            <a:off x="2736507" y="6035150"/>
            <a:ext cx="211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CVS Block</a:t>
            </a:r>
            <a:endParaRPr b="1" sz="16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" name="Google Shape;30;p6"/>
          <p:cNvSpPr txBox="1"/>
          <p:nvPr/>
        </p:nvSpPr>
        <p:spPr>
          <a:xfrm>
            <a:off x="2658986" y="5606514"/>
            <a:ext cx="22716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____________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" name="Google Shape;3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9468" y="302"/>
            <a:ext cx="1812038" cy="181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757624" y="-641802"/>
            <a:ext cx="2541050" cy="25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/>
          <p:nvPr/>
        </p:nvSpPr>
        <p:spPr>
          <a:xfrm>
            <a:off x="6483850" y="636025"/>
            <a:ext cx="726900" cy="54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/>
        </p:nvSpPr>
        <p:spPr>
          <a:xfrm>
            <a:off x="6609175" y="636013"/>
            <a:ext cx="188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EEEEEE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3100">
              <a:solidFill>
                <a:srgbClr val="EEEEEE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5330875" y="129782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6">
            <a:alphaModFix amt="55000"/>
          </a:blip>
          <a:stretch>
            <a:fillRect/>
          </a:stretch>
        </p:blipFill>
        <p:spPr>
          <a:xfrm>
            <a:off x="5330875" y="220905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30875" y="311032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30875" y="398215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5330875" y="489337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5330875" y="579465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5330875" y="676947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5330875" y="768070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5330875" y="858197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5330875" y="9482425"/>
            <a:ext cx="2116500" cy="21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>
            <a:hlinkClick r:id="rId7"/>
          </p:cNvPr>
          <p:cNvSpPr txBox="1"/>
          <p:nvPr/>
        </p:nvSpPr>
        <p:spPr>
          <a:xfrm>
            <a:off x="5512943" y="8075614"/>
            <a:ext cx="1923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Editing File</a:t>
            </a:r>
            <a:endParaRPr b="1" sz="2200" u="sng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6" name="Google Shape;46;p6"/>
          <p:cNvSpPr txBox="1"/>
          <p:nvPr/>
        </p:nvSpPr>
        <p:spPr>
          <a:xfrm>
            <a:off x="5549869" y="8508118"/>
            <a:ext cx="19740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-215900" lvl="0" marL="177800" rtl="0" algn="l">
              <a:spcBef>
                <a:spcPts val="0"/>
              </a:spcBef>
              <a:spcAft>
                <a:spcPts val="0"/>
              </a:spcAft>
              <a:buClr>
                <a:srgbClr val="1A4568"/>
              </a:buClr>
              <a:buSzPts val="2000"/>
              <a:buFont typeface="Exo"/>
              <a:buChar char="-"/>
            </a:pPr>
            <a:r>
              <a:rPr b="1" lang="en" sz="2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Color Index:</a:t>
            </a:r>
            <a:r>
              <a:rPr b="1" lang="en" sz="20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 sz="2000">
              <a:solidFill>
                <a:srgbClr val="1A456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Main Text</a:t>
            </a:r>
            <a:endParaRPr sz="19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Male’s Slides</a:t>
            </a:r>
            <a:endParaRPr sz="19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Female’s Slides</a:t>
            </a:r>
            <a:endParaRPr sz="19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Important</a:t>
            </a:r>
            <a:endParaRPr sz="19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Doctor’s Notes</a:t>
            </a:r>
            <a:endParaRPr sz="19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Extra Info</a:t>
            </a:r>
            <a:endParaRPr sz="1100"/>
          </a:p>
        </p:txBody>
      </p:sp>
      <p:pic>
        <p:nvPicPr>
          <p:cNvPr id="47" name="Google Shape;47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5348" y="-76695"/>
            <a:ext cx="1923302" cy="185849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1364200" y="1329975"/>
            <a:ext cx="1185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By Faisal Alomar</a:t>
            </a:r>
            <a:endParaRPr sz="900">
              <a:solidFill>
                <a:srgbClr val="99999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9" name="Google Shape;49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8976" y="380637"/>
            <a:ext cx="1409172" cy="10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/>
          <p:nvPr/>
        </p:nvSpPr>
        <p:spPr>
          <a:xfrm>
            <a:off x="2321689" y="247522"/>
            <a:ext cx="2946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Members Board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6" name="Google Shape;306;p15"/>
          <p:cNvSpPr/>
          <p:nvPr/>
        </p:nvSpPr>
        <p:spPr>
          <a:xfrm>
            <a:off x="-777512" y="1268137"/>
            <a:ext cx="3243132" cy="740394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Team Leaders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7" name="Google Shape;307;p15"/>
          <p:cNvSpPr/>
          <p:nvPr/>
        </p:nvSpPr>
        <p:spPr>
          <a:xfrm>
            <a:off x="-777512" y="4054036"/>
            <a:ext cx="3243132" cy="740394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  </a:t>
            </a: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Team Members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8" name="Google Shape;308;p15"/>
          <p:cNvSpPr txBox="1"/>
          <p:nvPr/>
        </p:nvSpPr>
        <p:spPr>
          <a:xfrm>
            <a:off x="1189022" y="2843306"/>
            <a:ext cx="1761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xo"/>
                <a:ea typeface="Exo"/>
                <a:cs typeface="Exo"/>
                <a:sym typeface="Exo"/>
              </a:rPr>
              <a:t>Mohammad Alrashed</a:t>
            </a:r>
            <a:endParaRPr b="1" sz="2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9" name="Google Shape;309;p15"/>
          <p:cNvSpPr txBox="1"/>
          <p:nvPr/>
        </p:nvSpPr>
        <p:spPr>
          <a:xfrm>
            <a:off x="4430450" y="2848800"/>
            <a:ext cx="1844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xo"/>
                <a:ea typeface="Exo"/>
                <a:cs typeface="Exo"/>
                <a:sym typeface="Exo"/>
              </a:rPr>
              <a:t>Najla Aldhbiban</a:t>
            </a:r>
            <a:endParaRPr b="1" sz="2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0" name="Google Shape;310;p15"/>
          <p:cNvSpPr txBox="1"/>
          <p:nvPr/>
        </p:nvSpPr>
        <p:spPr>
          <a:xfrm>
            <a:off x="1189022" y="517418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Abdullah Alsalem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11" name="Google Shape;3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704" y="10019954"/>
            <a:ext cx="350100" cy="3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5"/>
          <p:cNvSpPr txBox="1"/>
          <p:nvPr/>
        </p:nvSpPr>
        <p:spPr>
          <a:xfrm>
            <a:off x="2173279" y="10293850"/>
            <a:ext cx="324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anatomyteam442@gmail.com</a:t>
            </a:r>
            <a:endParaRPr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13" name="Google Shape;313;p15"/>
          <p:cNvPicPr preferRelativeResize="0"/>
          <p:nvPr/>
        </p:nvPicPr>
        <p:blipFill rotWithShape="1">
          <a:blip r:embed="rId4">
            <a:alphaModFix amt="60000"/>
          </a:blip>
          <a:srcRect b="0" l="0" r="0" t="0"/>
          <a:stretch/>
        </p:blipFill>
        <p:spPr>
          <a:xfrm>
            <a:off x="-202150" y="5114200"/>
            <a:ext cx="470075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/>
          <p:cNvPicPr preferRelativeResize="0"/>
          <p:nvPr/>
        </p:nvPicPr>
        <p:blipFill rotWithShape="1">
          <a:blip r:embed="rId4">
            <a:alphaModFix amt="50000"/>
          </a:blip>
          <a:srcRect b="0" l="6264" r="3864" t="0"/>
          <a:stretch/>
        </p:blipFill>
        <p:spPr>
          <a:xfrm>
            <a:off x="267925" y="5114200"/>
            <a:ext cx="422450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/>
          <p:cNvPicPr preferRelativeResize="0"/>
          <p:nvPr/>
        </p:nvPicPr>
        <p:blipFill rotWithShape="1">
          <a:blip r:embed="rId4">
            <a:alphaModFix amt="40000"/>
          </a:blip>
          <a:srcRect b="0" l="10137" r="-8" t="0"/>
          <a:stretch/>
        </p:blipFill>
        <p:spPr>
          <a:xfrm>
            <a:off x="690375" y="5114200"/>
            <a:ext cx="422450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5">
            <a:alphaModFix amt="40000"/>
          </a:blip>
          <a:srcRect b="0" l="0" r="2837" t="0"/>
          <a:stretch/>
        </p:blipFill>
        <p:spPr>
          <a:xfrm>
            <a:off x="6298025" y="5574613"/>
            <a:ext cx="456774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5"/>
          <p:cNvPicPr preferRelativeResize="0"/>
          <p:nvPr/>
        </p:nvPicPr>
        <p:blipFill rotWithShape="1">
          <a:blip r:embed="rId5">
            <a:alphaModFix amt="50000"/>
          </a:blip>
          <a:srcRect b="0" l="7234" r="5068" t="0"/>
          <a:stretch/>
        </p:blipFill>
        <p:spPr>
          <a:xfrm>
            <a:off x="6754800" y="5574600"/>
            <a:ext cx="412275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5">
            <a:alphaModFix amt="60000"/>
          </a:blip>
          <a:srcRect b="0" l="5068" r="5068" t="0"/>
          <a:stretch/>
        </p:blipFill>
        <p:spPr>
          <a:xfrm>
            <a:off x="7167075" y="5574600"/>
            <a:ext cx="422450" cy="4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 txBox="1"/>
          <p:nvPr/>
        </p:nvSpPr>
        <p:spPr>
          <a:xfrm>
            <a:off x="1189025" y="5623575"/>
            <a:ext cx="23121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Faisal Alomar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189025" y="6072950"/>
            <a:ext cx="24306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Mishal Alsuwayegh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1189022" y="6522314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Waleed Alrashoud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1189022" y="697168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Emad Almutairi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1189022" y="7421064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Saud Altaleb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1189022" y="787043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Nawaf Alturki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5" name="Google Shape;325;p15"/>
          <p:cNvSpPr txBox="1"/>
          <p:nvPr/>
        </p:nvSpPr>
        <p:spPr>
          <a:xfrm>
            <a:off x="1189025" y="8319825"/>
            <a:ext cx="22728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Abdulkarim Salman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6" name="Google Shape;326;p15"/>
          <p:cNvSpPr txBox="1"/>
          <p:nvPr/>
        </p:nvSpPr>
        <p:spPr>
          <a:xfrm>
            <a:off x="1189022" y="876918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Fahad Abdullah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7" name="Google Shape;327;p15"/>
          <p:cNvSpPr txBox="1"/>
          <p:nvPr/>
        </p:nvSpPr>
        <p:spPr>
          <a:xfrm>
            <a:off x="4485847" y="5174202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Nouf Alsaigh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8" name="Google Shape;328;p15"/>
          <p:cNvSpPr txBox="1"/>
          <p:nvPr/>
        </p:nvSpPr>
        <p:spPr>
          <a:xfrm>
            <a:off x="4485847" y="563460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Nouf Aldalaqan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9" name="Google Shape;329;p15"/>
          <p:cNvSpPr txBox="1"/>
          <p:nvPr/>
        </p:nvSpPr>
        <p:spPr>
          <a:xfrm>
            <a:off x="4485847" y="6095017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Nouf Aldhalaan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0" name="Google Shape;330;p15"/>
          <p:cNvSpPr txBox="1"/>
          <p:nvPr/>
        </p:nvSpPr>
        <p:spPr>
          <a:xfrm>
            <a:off x="4485847" y="6555425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Raneem Alwatban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1" name="Google Shape;331;p15"/>
          <p:cNvSpPr txBox="1"/>
          <p:nvPr/>
        </p:nvSpPr>
        <p:spPr>
          <a:xfrm>
            <a:off x="4485847" y="7015833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Deema Aljuribah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2" name="Google Shape;332;p15"/>
          <p:cNvSpPr txBox="1"/>
          <p:nvPr/>
        </p:nvSpPr>
        <p:spPr>
          <a:xfrm>
            <a:off x="4485847" y="7476241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Haifa Alamri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3" name="Google Shape;333;p15"/>
          <p:cNvSpPr txBox="1"/>
          <p:nvPr/>
        </p:nvSpPr>
        <p:spPr>
          <a:xfrm>
            <a:off x="4485847" y="793664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Farah Alqazlan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4" name="Google Shape;334;p15"/>
          <p:cNvSpPr txBox="1"/>
          <p:nvPr/>
        </p:nvSpPr>
        <p:spPr>
          <a:xfrm>
            <a:off x="4485847" y="8397056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Nourah Alfawaz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5" name="Google Shape;335;p15"/>
          <p:cNvSpPr txBox="1"/>
          <p:nvPr/>
        </p:nvSpPr>
        <p:spPr>
          <a:xfrm>
            <a:off x="4485847" y="8857464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Lina Almohsen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/>
        </p:nvSpPr>
        <p:spPr>
          <a:xfrm>
            <a:off x="258288" y="685090"/>
            <a:ext cx="2136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Objectives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55" name="Google Shape;55;p7"/>
          <p:cNvCxnSpPr/>
          <p:nvPr/>
        </p:nvCxnSpPr>
        <p:spPr>
          <a:xfrm flipH="1" rot="10800000">
            <a:off x="623923" y="1188272"/>
            <a:ext cx="1356000" cy="14100"/>
          </a:xfrm>
          <a:prstGeom prst="straightConnector1">
            <a:avLst/>
          </a:prstGeom>
          <a:noFill/>
          <a:ln cap="flat" cmpd="sng" w="1905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9934311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9170135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8405959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7641783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6877607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6113430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5349254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4585078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3820902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3056726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2292550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1528374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764198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13"/>
            <a:ext cx="608026" cy="76417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/>
          <p:nvPr/>
        </p:nvSpPr>
        <p:spPr>
          <a:xfrm>
            <a:off x="459975" y="1725963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515775" y="1782963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459975" y="254007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515775" y="259707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459975" y="335417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515775" y="341117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CB0C1"/>
              </a:solidFill>
            </a:endParaRPr>
          </a:p>
        </p:txBody>
      </p:sp>
      <p:sp>
        <p:nvSpPr>
          <p:cNvPr id="76" name="Google Shape;76;p7"/>
          <p:cNvSpPr/>
          <p:nvPr/>
        </p:nvSpPr>
        <p:spPr>
          <a:xfrm>
            <a:off x="459975" y="4116213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515775" y="4173213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459975" y="493032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515775" y="498732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459975" y="574442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515775" y="580142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7"/>
          <p:cNvSpPr txBox="1"/>
          <p:nvPr/>
        </p:nvSpPr>
        <p:spPr>
          <a:xfrm>
            <a:off x="1057275" y="1677550"/>
            <a:ext cx="5763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Define the word ‘artery’ and understand the general principles of the arterial system.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3" name="Google Shape;83;p7"/>
          <p:cNvSpPr txBox="1"/>
          <p:nvPr/>
        </p:nvSpPr>
        <p:spPr>
          <a:xfrm>
            <a:off x="1057275" y="2532132"/>
            <a:ext cx="552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Define arterial anastomosis and describe its significance.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" name="Google Shape;84;p7"/>
          <p:cNvSpPr txBox="1"/>
          <p:nvPr/>
        </p:nvSpPr>
        <p:spPr>
          <a:xfrm>
            <a:off x="1057275" y="3366794"/>
            <a:ext cx="4953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Define end arteries and give examples.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5" name="Google Shape;85;p7"/>
          <p:cNvSpPr txBox="1"/>
          <p:nvPr/>
        </p:nvSpPr>
        <p:spPr>
          <a:xfrm>
            <a:off x="1057275" y="4108283"/>
            <a:ext cx="787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Describe the aorta and its divisions </a:t>
            </a:r>
            <a:r>
              <a:rPr lang="en" sz="1300">
                <a:solidFill>
                  <a:srgbClr val="D5A6BD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&amp; list the branches from each part.</a:t>
            </a:r>
            <a:endParaRPr sz="13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6" name="Google Shape;86;p7"/>
          <p:cNvSpPr txBox="1"/>
          <p:nvPr/>
        </p:nvSpPr>
        <p:spPr>
          <a:xfrm>
            <a:off x="1057275" y="4849750"/>
            <a:ext cx="55203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List major arteries and their distribution in the head &amp; neck, thorax, abdomen and upper &amp; lower extremities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7" name="Google Shape;87;p7"/>
          <p:cNvSpPr txBox="1"/>
          <p:nvPr/>
        </p:nvSpPr>
        <p:spPr>
          <a:xfrm>
            <a:off x="1057275" y="5728825"/>
            <a:ext cx="349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List the main pulse points in the body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/>
          <p:nvPr/>
        </p:nvSpPr>
        <p:spPr>
          <a:xfrm>
            <a:off x="533463" y="227475"/>
            <a:ext cx="6522600" cy="1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General Principles of Arteries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3" name="Google Shape;93;p8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831075" y="1115775"/>
            <a:ext cx="40794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Arteries carry blood from the heart to the body.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5" name="Google Shape;95;p8"/>
          <p:cNvSpPr txBox="1"/>
          <p:nvPr/>
        </p:nvSpPr>
        <p:spPr>
          <a:xfrm>
            <a:off x="831063" y="1588050"/>
            <a:ext cx="59274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All arteries carry </a:t>
            </a:r>
            <a:r>
              <a:rPr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oxygenated blood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, except the </a:t>
            </a:r>
            <a:r>
              <a:rPr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pulmonary  artery</a:t>
            </a:r>
            <a:r>
              <a:rPr lang="en" sz="1300">
                <a:solidFill>
                  <a:srgbClr val="FF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which carry deoxygenated blood </a:t>
            </a:r>
            <a:r>
              <a:rPr lang="en" sz="1300">
                <a:solidFill>
                  <a:srgbClr val="6D9EEB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from the heart 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to the lungs.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6" name="Google Shape;96;p8"/>
          <p:cNvSpPr txBox="1"/>
          <p:nvPr/>
        </p:nvSpPr>
        <p:spPr>
          <a:xfrm>
            <a:off x="831075" y="2299700"/>
            <a:ext cx="59274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The flow of blood depends on the </a:t>
            </a:r>
            <a:r>
              <a:rPr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pumping action of the heart.</a:t>
            </a:r>
            <a:endParaRPr sz="1300">
              <a:solidFill>
                <a:srgbClr val="990000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7" name="Google Shape;97;p8"/>
          <p:cNvSpPr txBox="1"/>
          <p:nvPr/>
        </p:nvSpPr>
        <p:spPr>
          <a:xfrm>
            <a:off x="831075" y="2842900"/>
            <a:ext cx="5927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Arteries have </a:t>
            </a:r>
            <a:r>
              <a:rPr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elastic wall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containing</a:t>
            </a:r>
            <a:r>
              <a:rPr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 no valves.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831063" y="3328675"/>
            <a:ext cx="59274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The branches of arteries supplying adjacent areas normally</a:t>
            </a:r>
            <a:r>
              <a:rPr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 anastomose</a:t>
            </a:r>
            <a:r>
              <a:rPr lang="en" sz="1300">
                <a:solidFill>
                  <a:srgbClr val="FF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with one another freely providing backup routes for blood to flow if one artery is blocked, e.g. </a:t>
            </a:r>
            <a:r>
              <a:rPr i="1" lang="en" sz="1300">
                <a:solidFill>
                  <a:srgbClr val="99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arteries of limbs.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9" name="Google Shape;99;p8"/>
          <p:cNvSpPr txBox="1"/>
          <p:nvPr/>
        </p:nvSpPr>
        <p:spPr>
          <a:xfrm>
            <a:off x="831075" y="4806150"/>
            <a:ext cx="59274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The arteries whose terminal branches do not anastomose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with branches of adjacent arteries are called 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“end arteries”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.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00" name="Google Shape;100;p8"/>
          <p:cNvPicPr preferRelativeResize="0"/>
          <p:nvPr/>
        </p:nvPicPr>
        <p:blipFill rotWithShape="1">
          <a:blip r:embed="rId3">
            <a:alphaModFix/>
          </a:blip>
          <a:srcRect b="11469" l="6788" r="60589" t="7242"/>
          <a:stretch/>
        </p:blipFill>
        <p:spPr>
          <a:xfrm>
            <a:off x="1455247" y="8093227"/>
            <a:ext cx="1553824" cy="26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3">
            <a:alphaModFix/>
          </a:blip>
          <a:srcRect b="10722" l="42216" r="17910" t="7364"/>
          <a:stretch/>
        </p:blipFill>
        <p:spPr>
          <a:xfrm>
            <a:off x="3975720" y="8080925"/>
            <a:ext cx="1884600" cy="26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"/>
          <p:cNvSpPr/>
          <p:nvPr/>
        </p:nvSpPr>
        <p:spPr>
          <a:xfrm>
            <a:off x="358175" y="1115775"/>
            <a:ext cx="356400" cy="341400"/>
          </a:xfrm>
          <a:prstGeom prst="ellipse">
            <a:avLst/>
          </a:prstGeom>
          <a:solidFill>
            <a:srgbClr val="26557B"/>
          </a:solidFill>
          <a:ln cap="flat" cmpd="sng" w="76200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8"/>
          <p:cNvSpPr/>
          <p:nvPr/>
        </p:nvSpPr>
        <p:spPr>
          <a:xfrm>
            <a:off x="358175" y="4282022"/>
            <a:ext cx="356400" cy="341400"/>
          </a:xfrm>
          <a:prstGeom prst="ellipse">
            <a:avLst/>
          </a:prstGeom>
          <a:solidFill>
            <a:srgbClr val="9CB0C1"/>
          </a:solidFill>
          <a:ln cap="flat" cmpd="sng" w="762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/>
          <p:cNvSpPr txBox="1"/>
          <p:nvPr/>
        </p:nvSpPr>
        <p:spPr>
          <a:xfrm>
            <a:off x="831075" y="6865625"/>
            <a:ext cx="2525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When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no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anastomosis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exists </a:t>
            </a:r>
            <a:r>
              <a:rPr lang="en" sz="13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between the artery and adjacent arteries,</a:t>
            </a:r>
            <a:endParaRPr sz="13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E.g. </a:t>
            </a:r>
            <a:r>
              <a:rPr i="1"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artery of the retina.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358175" y="2892909"/>
            <a:ext cx="356400" cy="341400"/>
          </a:xfrm>
          <a:prstGeom prst="ellipse">
            <a:avLst/>
          </a:prstGeom>
          <a:solidFill>
            <a:srgbClr val="9CB0C1"/>
          </a:solidFill>
          <a:ln cap="flat" cmpd="sng" w="762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/>
          <p:cNvSpPr/>
          <p:nvPr/>
        </p:nvSpPr>
        <p:spPr>
          <a:xfrm>
            <a:off x="358175" y="1708159"/>
            <a:ext cx="356400" cy="341400"/>
          </a:xfrm>
          <a:prstGeom prst="ellipse">
            <a:avLst/>
          </a:prstGeom>
          <a:solidFill>
            <a:srgbClr val="9CB0C1"/>
          </a:solidFill>
          <a:ln cap="flat" cmpd="sng" w="762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358175" y="2300513"/>
            <a:ext cx="356400" cy="341400"/>
          </a:xfrm>
          <a:prstGeom prst="ellipse">
            <a:avLst/>
          </a:prstGeom>
          <a:solidFill>
            <a:srgbClr val="26557B"/>
          </a:solidFill>
          <a:ln cap="flat" cmpd="sng" w="76200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358175" y="3485275"/>
            <a:ext cx="356400" cy="341400"/>
          </a:xfrm>
          <a:prstGeom prst="ellipse">
            <a:avLst/>
          </a:prstGeom>
          <a:solidFill>
            <a:srgbClr val="26557B"/>
          </a:solidFill>
          <a:ln cap="flat" cmpd="sng" w="76200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8"/>
          <p:cNvSpPr txBox="1"/>
          <p:nvPr/>
        </p:nvSpPr>
        <p:spPr>
          <a:xfrm>
            <a:off x="3796325" y="6918313"/>
            <a:ext cx="2525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When an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anastomosis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exists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but is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incapable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of providing a sufficient supply of blood, 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E.g. 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splenic </a:t>
            </a:r>
            <a:r>
              <a:rPr i="1"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artery, renal artery </a:t>
            </a:r>
            <a:r>
              <a:rPr i="1"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and coronary artery</a:t>
            </a:r>
            <a:r>
              <a:rPr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.</a:t>
            </a:r>
            <a:endParaRPr sz="13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2449714" y="5609346"/>
            <a:ext cx="2690100" cy="435900"/>
          </a:xfrm>
          <a:prstGeom prst="roundRect">
            <a:avLst>
              <a:gd fmla="val 16667" name="adj"/>
            </a:avLst>
          </a:prstGeom>
          <a:solidFill>
            <a:srgbClr val="26557B"/>
          </a:solidFill>
          <a:ln cap="flat" cmpd="sng" w="9525">
            <a:solidFill>
              <a:srgbClr val="265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end arteries are of two types:</a:t>
            </a:r>
            <a:endParaRPr b="1" sz="13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111" name="Google Shape;111;p8"/>
          <p:cNvCxnSpPr/>
          <p:nvPr/>
        </p:nvCxnSpPr>
        <p:spPr>
          <a:xfrm flipH="1" rot="-5400000">
            <a:off x="4094514" y="5926321"/>
            <a:ext cx="506100" cy="743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8"/>
          <p:cNvCxnSpPr/>
          <p:nvPr/>
        </p:nvCxnSpPr>
        <p:spPr>
          <a:xfrm rot="-5400000">
            <a:off x="2969851" y="5914921"/>
            <a:ext cx="506100" cy="766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8"/>
          <p:cNvSpPr/>
          <p:nvPr/>
        </p:nvSpPr>
        <p:spPr>
          <a:xfrm>
            <a:off x="969313" y="6511925"/>
            <a:ext cx="2525700" cy="341400"/>
          </a:xfrm>
          <a:prstGeom prst="roundRect">
            <a:avLst>
              <a:gd fmla="val 16667" name="adj"/>
            </a:avLst>
          </a:prstGeom>
          <a:solidFill>
            <a:srgbClr val="9CB0C1"/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Anatomic (True) End Artery:</a:t>
            </a:r>
            <a:endParaRPr b="1" sz="9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3796325" y="6511925"/>
            <a:ext cx="2525700" cy="341400"/>
          </a:xfrm>
          <a:prstGeom prst="roundRect">
            <a:avLst>
              <a:gd fmla="val 16667" name="adj"/>
            </a:avLst>
          </a:prstGeom>
          <a:solidFill>
            <a:srgbClr val="9CB0C1"/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Functional End Artery:</a:t>
            </a:r>
            <a:endParaRPr b="1" sz="9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358175" y="5019900"/>
            <a:ext cx="356400" cy="341400"/>
          </a:xfrm>
          <a:prstGeom prst="ellipse">
            <a:avLst/>
          </a:prstGeom>
          <a:solidFill>
            <a:srgbClr val="26557B"/>
          </a:solidFill>
          <a:ln cap="flat" cmpd="sng" w="76200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 txBox="1"/>
          <p:nvPr/>
        </p:nvSpPr>
        <p:spPr>
          <a:xfrm>
            <a:off x="831075" y="4197450"/>
            <a:ext cx="6522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An 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end artery</a:t>
            </a:r>
            <a:r>
              <a:rPr lang="en" sz="13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  is an artery that is the only supply of oxygenated blood to a portion of tissue.</a:t>
            </a:r>
            <a:endParaRPr sz="13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/>
          <p:nvPr/>
        </p:nvSpPr>
        <p:spPr>
          <a:xfrm>
            <a:off x="2726670" y="229036"/>
            <a:ext cx="2136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Aorta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graphicFrame>
        <p:nvGraphicFramePr>
          <p:cNvPr id="123" name="Google Shape;123;p9"/>
          <p:cNvGraphicFramePr/>
          <p:nvPr/>
        </p:nvGraphicFramePr>
        <p:xfrm>
          <a:off x="-12" y="10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{277B8C9C-3CB9-4006-A54F-B6A6922FCA1A}</a:tableStyleId>
              </a:tblPr>
              <a:tblGrid>
                <a:gridCol w="3372075"/>
                <a:gridCol w="4217450"/>
              </a:tblGrid>
              <a:tr h="681225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largest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artery in the body , Carries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oxygenated blood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to all parts of the body, Is divided into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4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parts:</a:t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B0C1"/>
                    </a:solidFill>
                  </a:tcPr>
                </a:tc>
                <a:tc hMerge="1"/>
              </a:tr>
              <a:tr h="404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1. Ascending aorta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2. Arch of aorta</a:t>
                      </a:r>
                      <a:endParaRPr b="1" sz="13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</a:tr>
              <a:tr h="3157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b="1"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Originates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from </a:t>
                      </a:r>
                      <a:r>
                        <a:rPr b="1"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left ventricle </a:t>
                      </a:r>
                      <a:r>
                        <a:rPr lang="en" sz="1200" u="sng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at the level of lower border of the 3rd left costal cartilage.</a:t>
                      </a:r>
                      <a:endParaRPr b="1" sz="1200" u="sng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Continues as the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arch of aorta, </a:t>
                      </a: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at the level of the sternal angle (lower border of T4).</a:t>
                      </a:r>
                      <a:endParaRPr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Has three dilatations at its base, called </a:t>
                      </a:r>
                      <a:r>
                        <a:rPr lang="en" sz="1200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aortic sinuses</a:t>
                      </a:r>
                      <a:endParaRPr sz="1200">
                        <a:solidFill>
                          <a:srgbClr val="6AA84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b="1" lang="en" sz="1200" u="sng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Branches:</a:t>
                      </a:r>
                      <a:endParaRPr sz="1200" u="sng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lang="en" sz="12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&amp; Left coronary arteries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(supplying heart),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arise from </a:t>
                      </a: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anterior &amp; left posterior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aortic sinuses, </a:t>
                      </a: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respectively.</a:t>
                      </a:r>
                      <a:endParaRPr sz="12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Continuation of the </a:t>
                      </a:r>
                      <a:r>
                        <a:rPr lang="en" sz="1200" u="sng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scending aorta.</a:t>
                      </a:r>
                      <a:endParaRPr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lang="en" sz="1200" u="sng">
                          <a:latin typeface="Exo"/>
                          <a:ea typeface="Exo"/>
                          <a:cs typeface="Exo"/>
                          <a:sym typeface="Exo"/>
                        </a:rPr>
                        <a:t>Leads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to </a:t>
                      </a:r>
                      <a:r>
                        <a:rPr lang="en" sz="1200" u="sng">
                          <a:latin typeface="Exo"/>
                          <a:ea typeface="Exo"/>
                          <a:cs typeface="Exo"/>
                          <a:sym typeface="Exo"/>
                        </a:rPr>
                        <a:t>d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escending aorta.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Located 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behind the lower part of manubrium sterni and on the left side of trachea.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b="1" lang="en" sz="1200" u="sng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Branches:</a:t>
                      </a:r>
                      <a:endParaRPr sz="1200" u="sng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1- </a:t>
                      </a:r>
                      <a:r>
                        <a:rPr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Brachiocephalic trunk.</a:t>
                      </a:r>
                      <a:endParaRPr sz="1200">
                        <a:solidFill>
                          <a:srgbClr val="38761D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2-  </a:t>
                      </a:r>
                      <a:r>
                        <a:rPr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common carotid artery.</a:t>
                      </a:r>
                      <a:endParaRPr sz="1200">
                        <a:solidFill>
                          <a:srgbClr val="0B5394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3- </a:t>
                      </a:r>
                      <a:r>
                        <a:rPr lang="en" sz="1200">
                          <a:solidFill>
                            <a:srgbClr val="FF99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subclavian artery.</a:t>
                      </a:r>
                      <a:endParaRPr sz="1200">
                        <a:solidFill>
                          <a:srgbClr val="FF99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3. Descending thoracic aorta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4. Abdominal aorta</a:t>
                      </a:r>
                      <a:endParaRPr b="1" sz="13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</a:tr>
              <a:tr h="5048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It is the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continuation of aortic arch, </a:t>
                      </a: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at the level of the lower border of T4.</a:t>
                      </a:r>
                      <a:endParaRPr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At the level of the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12th thoracic vertebra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, it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passes through the diaphragm and continues as the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abdominal aorta</a:t>
                      </a:r>
                      <a:endParaRPr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•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200" u="sng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Branches</a:t>
                      </a:r>
                      <a:r>
                        <a:rPr lang="en" sz="1200" u="sng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:</a:t>
                      </a:r>
                      <a:endParaRPr sz="1200" u="sng">
                        <a:solidFill>
                          <a:srgbClr val="0B5394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1- </a:t>
                      </a:r>
                      <a:r>
                        <a:rPr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Pericardial</a:t>
                      </a:r>
                      <a:endParaRPr sz="1200">
                        <a:solidFill>
                          <a:srgbClr val="38761D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2- </a:t>
                      </a:r>
                      <a:r>
                        <a:rPr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Esophageal</a:t>
                      </a:r>
                      <a:endParaRPr sz="1200">
                        <a:solidFill>
                          <a:srgbClr val="0B5394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3- </a:t>
                      </a:r>
                      <a:r>
                        <a:rPr lang="en" sz="1200">
                          <a:solidFill>
                            <a:srgbClr val="FF99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Bronchial</a:t>
                      </a:r>
                      <a:endParaRPr sz="1200">
                        <a:solidFill>
                          <a:srgbClr val="FF99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4-  </a:t>
                      </a:r>
                      <a:r>
                        <a:rPr lang="en" sz="1200">
                          <a:solidFill>
                            <a:srgbClr val="674EA7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Posterior</a:t>
                      </a:r>
                      <a:r>
                        <a:rPr lang="en" sz="1200">
                          <a:solidFill>
                            <a:srgbClr val="674EA7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intercostal</a:t>
                      </a:r>
                      <a:endParaRPr sz="1200">
                        <a:solidFill>
                          <a:srgbClr val="674EA7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boys slides:</a:t>
                      </a:r>
                      <a:endParaRPr sz="12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5- Mediastinal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6-Superior phrenic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7-Subcostal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It </a:t>
                      </a:r>
                      <a:r>
                        <a:rPr b="1"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enters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the abdomen through the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aortic</a:t>
                      </a:r>
                      <a:endParaRPr b="1"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opening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of diaphragm.</a:t>
                      </a:r>
                      <a:endParaRPr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At the level of lower border of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L4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, it divides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into </a:t>
                      </a: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two common Iliac arteries.</a:t>
                      </a:r>
                      <a:endParaRPr sz="12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b="1" lang="en" sz="1200" u="sng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Branches</a:t>
                      </a:r>
                      <a:r>
                        <a:rPr lang="en" sz="1200" u="sng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: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divided into two groups: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 </a:t>
                      </a:r>
                      <a:r>
                        <a:rPr b="1"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Single branches</a:t>
                      </a:r>
                      <a:r>
                        <a:rPr b="1"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Supplying Gastrointestinal Tract)</a:t>
                      </a:r>
                      <a:endParaRPr sz="1200">
                        <a:solidFill>
                          <a:srgbClr val="D5A6BD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1-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Coeliac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2-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Superior mesenteric 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3-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Inferior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mesenteric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8761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4-</a:t>
                      </a: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Median sacral:</a:t>
                      </a:r>
                      <a:endParaRPr sz="12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Pelvis &amp; sacrum</a:t>
                      </a:r>
                      <a:endParaRPr sz="12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•</a:t>
                      </a:r>
                      <a:r>
                        <a:rPr lang="en" sz="1200">
                          <a:solidFill>
                            <a:srgbClr val="A64D79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Paired branches</a:t>
                      </a:r>
                      <a:endParaRPr b="1" sz="1200">
                        <a:solidFill>
                          <a:srgbClr val="0B5394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1-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I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nferior phrenic</a:t>
                      </a:r>
                      <a:endParaRPr sz="1200">
                        <a:solidFill>
                          <a:srgbClr val="FF99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2-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Middle suprarenal</a:t>
                      </a:r>
                      <a:endParaRPr sz="1200">
                        <a:solidFill>
                          <a:srgbClr val="B6D7A8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3-</a:t>
                      </a:r>
                      <a:r>
                        <a:rPr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Renal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4-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Gonadal 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testicular/ovarian</a:t>
                      </a:r>
                      <a:endParaRPr sz="12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5-</a:t>
                      </a:r>
                      <a:r>
                        <a:rPr lang="en" sz="12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Four pairs of lumbar</a:t>
                      </a:r>
                      <a:endParaRPr sz="12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0B5394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6-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Common iliac,its branches: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1-</a:t>
                      </a:r>
                      <a:r>
                        <a:rPr lang="en" sz="1200">
                          <a:solidFill>
                            <a:srgbClr val="FF99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External iliac artery: </a:t>
                      </a:r>
                      <a:endParaRPr sz="1200">
                        <a:solidFill>
                          <a:srgbClr val="FF99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continues at midpoint of 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inguinal ligament as 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femoral artery </a:t>
                      </a: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the main</a:t>
                      </a:r>
                      <a:endParaRPr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 supply for </a:t>
                      </a:r>
                      <a:r>
                        <a:rPr b="1"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lower limb</a:t>
                      </a:r>
                      <a:endParaRPr b="1"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2-</a:t>
                      </a:r>
                      <a:r>
                        <a:rPr lang="en" sz="1200">
                          <a:solidFill>
                            <a:srgbClr val="FF99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internal iliac artery: </a:t>
                      </a:r>
                      <a:endParaRPr sz="1200">
                        <a:solidFill>
                          <a:srgbClr val="FF99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supplies </a:t>
                      </a:r>
                      <a:r>
                        <a:rPr b="1" lang="en" sz="1200">
                          <a:latin typeface="Exo"/>
                          <a:ea typeface="Exo"/>
                          <a:cs typeface="Exo"/>
                          <a:sym typeface="Exo"/>
                        </a:rPr>
                        <a:t>pelvis</a:t>
                      </a:r>
                      <a:endParaRPr b="1" sz="12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C2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4" name="Google Shape;12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015350" y="-118875"/>
            <a:ext cx="3297350" cy="556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900" y="4040875"/>
            <a:ext cx="2136300" cy="11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1575" y="2776950"/>
            <a:ext cx="1913601" cy="22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9"/>
          <p:cNvSpPr/>
          <p:nvPr/>
        </p:nvSpPr>
        <p:spPr>
          <a:xfrm>
            <a:off x="5860075" y="3552275"/>
            <a:ext cx="616800" cy="237900"/>
          </a:xfrm>
          <a:prstGeom prst="ellipse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6918575" y="2789325"/>
            <a:ext cx="455400" cy="2379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"/>
          <p:cNvSpPr/>
          <p:nvPr/>
        </p:nvSpPr>
        <p:spPr>
          <a:xfrm>
            <a:off x="7093775" y="3314375"/>
            <a:ext cx="360900" cy="2379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9625" y="2237200"/>
            <a:ext cx="6991825" cy="43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9"/>
          <p:cNvSpPr/>
          <p:nvPr/>
        </p:nvSpPr>
        <p:spPr>
          <a:xfrm>
            <a:off x="12761050" y="3017250"/>
            <a:ext cx="2505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17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12761050" y="3419225"/>
            <a:ext cx="2505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17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3" name="Google Shape;133;p9"/>
          <p:cNvSpPr/>
          <p:nvPr/>
        </p:nvSpPr>
        <p:spPr>
          <a:xfrm>
            <a:off x="12761050" y="4182163"/>
            <a:ext cx="2505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17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4" name="Google Shape;134;p9"/>
          <p:cNvSpPr/>
          <p:nvPr/>
        </p:nvSpPr>
        <p:spPr>
          <a:xfrm>
            <a:off x="12761050" y="2656263"/>
            <a:ext cx="2505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17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12915275" y="2237200"/>
            <a:ext cx="1503600" cy="50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"/>
          <p:cNvSpPr/>
          <p:nvPr/>
        </p:nvSpPr>
        <p:spPr>
          <a:xfrm>
            <a:off x="9580450" y="2776950"/>
            <a:ext cx="1350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17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7" name="Google Shape;137;p9"/>
          <p:cNvSpPr/>
          <p:nvPr/>
        </p:nvSpPr>
        <p:spPr>
          <a:xfrm>
            <a:off x="9551463" y="3314375"/>
            <a:ext cx="1350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17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9580438" y="3851800"/>
            <a:ext cx="1350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 sz="17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12761050" y="3851788"/>
            <a:ext cx="1350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5</a:t>
            </a:r>
            <a:endParaRPr b="1" sz="17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0" name="Google Shape;140;p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7875" y="172625"/>
            <a:ext cx="616800" cy="6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/>
          <p:nvPr/>
        </p:nvSpPr>
        <p:spPr>
          <a:xfrm>
            <a:off x="7946250" y="5449125"/>
            <a:ext cx="1605300" cy="23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External iliac artery</a:t>
            </a:r>
            <a:endParaRPr sz="1200">
              <a:solidFill>
                <a:srgbClr val="FF99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8081175" y="5713401"/>
            <a:ext cx="1605300" cy="23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Internal </a:t>
            </a:r>
            <a:r>
              <a:rPr lang="en" sz="12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 iliac artery</a:t>
            </a:r>
            <a:endParaRPr sz="1200">
              <a:solidFill>
                <a:srgbClr val="FF99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8214300" y="6181226"/>
            <a:ext cx="1605300" cy="23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Femoral </a:t>
            </a:r>
            <a:r>
              <a:rPr lang="en" sz="12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artery</a:t>
            </a:r>
            <a:endParaRPr sz="12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513900" y="4986900"/>
            <a:ext cx="719700" cy="23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Right and Left </a:t>
            </a:r>
            <a:endParaRPr b="1" sz="5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coronary </a:t>
            </a:r>
            <a:r>
              <a:rPr b="1" lang="en" sz="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artery</a:t>
            </a:r>
            <a:endParaRPr b="1" sz="5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5" name="Google Shape;145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81575" y="2714188"/>
            <a:ext cx="1913601" cy="22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9"/>
          <p:cNvSpPr txBox="1"/>
          <p:nvPr/>
        </p:nvSpPr>
        <p:spPr>
          <a:xfrm>
            <a:off x="-7158612" y="6419125"/>
            <a:ext cx="610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-6033550" y="8828650"/>
            <a:ext cx="610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8" name="Google Shape;148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9300" y="8137775"/>
            <a:ext cx="2136300" cy="235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/>
          <p:nvPr/>
        </p:nvSpPr>
        <p:spPr>
          <a:xfrm>
            <a:off x="12761050" y="4853838"/>
            <a:ext cx="1350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 sz="17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9580438" y="4782600"/>
            <a:ext cx="1350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6</a:t>
            </a:r>
            <a:endParaRPr b="1" sz="17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51" name="Google Shape;151;p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26075" y="7220350"/>
            <a:ext cx="2563450" cy="16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/>
          <p:nvPr/>
        </p:nvSpPr>
        <p:spPr>
          <a:xfrm>
            <a:off x="2726675" y="1963300"/>
            <a:ext cx="222600" cy="225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9"/>
          <p:cNvSpPr txBox="1"/>
          <p:nvPr/>
        </p:nvSpPr>
        <p:spPr>
          <a:xfrm>
            <a:off x="5456525" y="9520100"/>
            <a:ext cx="1780800" cy="692700"/>
          </a:xfrm>
          <a:prstGeom prst="rect">
            <a:avLst/>
          </a:prstGeom>
          <a:noFill/>
          <a:ln cap="flat" cmpd="sng" w="9525">
            <a:solidFill>
              <a:srgbClr val="B6D7A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Each single branch is corresponding with a paired branch</a:t>
            </a:r>
            <a:endParaRPr sz="11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6038525" y="7476225"/>
            <a:ext cx="616800" cy="152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B6D7A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-2040900" y="5224800"/>
            <a:ext cx="1877700" cy="1877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"/>
          <p:cNvSpPr/>
          <p:nvPr/>
        </p:nvSpPr>
        <p:spPr>
          <a:xfrm>
            <a:off x="2456000" y="8583450"/>
            <a:ext cx="719700" cy="36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Bronchial</a:t>
            </a:r>
            <a:endParaRPr b="1"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/>
          <p:nvPr/>
        </p:nvSpPr>
        <p:spPr>
          <a:xfrm>
            <a:off x="1710424" y="229025"/>
            <a:ext cx="43095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Common Carotid Artery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513900" y="1062975"/>
            <a:ext cx="356400" cy="341400"/>
          </a:xfrm>
          <a:prstGeom prst="ellipse">
            <a:avLst/>
          </a:prstGeom>
          <a:solidFill>
            <a:srgbClr val="26557B"/>
          </a:solidFill>
          <a:ln cap="flat" cmpd="sng" w="76200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"/>
          <p:cNvSpPr/>
          <p:nvPr/>
        </p:nvSpPr>
        <p:spPr>
          <a:xfrm>
            <a:off x="513900" y="1603422"/>
            <a:ext cx="356400" cy="341400"/>
          </a:xfrm>
          <a:prstGeom prst="ellipse">
            <a:avLst/>
          </a:prstGeom>
          <a:solidFill>
            <a:srgbClr val="9CB0C1"/>
          </a:solidFill>
          <a:ln cap="flat" cmpd="sng" w="762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1129950" y="1023450"/>
            <a:ext cx="61161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Origin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Left</a:t>
            </a:r>
            <a:r>
              <a:rPr lang="en" sz="13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from 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aortic arch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,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300">
                <a:solidFill>
                  <a:srgbClr val="980000"/>
                </a:solidFill>
                <a:latin typeface="Exo"/>
                <a:ea typeface="Exo"/>
                <a:cs typeface="Exo"/>
                <a:sym typeface="Exo"/>
              </a:rPr>
              <a:t>Right</a:t>
            </a:r>
            <a:r>
              <a:rPr lang="en" sz="13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from 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brachiocephalic trunk.</a:t>
            </a:r>
            <a:endParaRPr sz="13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1129950" y="1522225"/>
            <a:ext cx="611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Each common carotid divides </a:t>
            </a:r>
            <a:r>
              <a:rPr lang="en" sz="13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(At the level of the disc between C3 &amp; C4)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into two branches: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167" name="Google Shape;167;p10"/>
          <p:cNvCxnSpPr/>
          <p:nvPr/>
        </p:nvCxnSpPr>
        <p:spPr>
          <a:xfrm flipH="1" rot="-5400000">
            <a:off x="3819264" y="1788321"/>
            <a:ext cx="506100" cy="743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8" name="Google Shape;168;p10"/>
          <p:cNvCxnSpPr/>
          <p:nvPr/>
        </p:nvCxnSpPr>
        <p:spPr>
          <a:xfrm rot="-5400000">
            <a:off x="2695064" y="1776921"/>
            <a:ext cx="506100" cy="766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10"/>
          <p:cNvSpPr/>
          <p:nvPr/>
        </p:nvSpPr>
        <p:spPr>
          <a:xfrm>
            <a:off x="344778" y="2413225"/>
            <a:ext cx="2450700" cy="435900"/>
          </a:xfrm>
          <a:prstGeom prst="roundRect">
            <a:avLst>
              <a:gd fmla="val 16667" name="adj"/>
            </a:avLst>
          </a:prstGeom>
          <a:solidFill>
            <a:srgbClr val="9CB0C1"/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</a:rPr>
              <a:t>External Carotid</a:t>
            </a:r>
            <a:endParaRPr b="1" sz="9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4230653" y="2413225"/>
            <a:ext cx="2450700" cy="435900"/>
          </a:xfrm>
          <a:prstGeom prst="roundRect">
            <a:avLst>
              <a:gd fmla="val 16667" name="adj"/>
            </a:avLst>
          </a:prstGeom>
          <a:solidFill>
            <a:srgbClr val="9CB0C1"/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Internal </a:t>
            </a:r>
            <a:r>
              <a:rPr b="1" lang="en">
                <a:solidFill>
                  <a:srgbClr val="FFFFFF"/>
                </a:solidFill>
              </a:rPr>
              <a:t>Carotid</a:t>
            </a:r>
            <a:endParaRPr b="1" sz="9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1" name="Google Shape;171;p10"/>
          <p:cNvSpPr txBox="1"/>
          <p:nvPr/>
        </p:nvSpPr>
        <p:spPr>
          <a:xfrm>
            <a:off x="559025" y="3103525"/>
            <a:ext cx="277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2" name="Google Shape;172;p10"/>
          <p:cNvSpPr txBox="1"/>
          <p:nvPr/>
        </p:nvSpPr>
        <p:spPr>
          <a:xfrm>
            <a:off x="867450" y="3257725"/>
            <a:ext cx="610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3" name="Google Shape;173;p10"/>
          <p:cNvSpPr txBox="1"/>
          <p:nvPr/>
        </p:nvSpPr>
        <p:spPr>
          <a:xfrm>
            <a:off x="152000" y="2877075"/>
            <a:ext cx="33177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It divides behind neck of mandible into: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Superficial temporal &amp; maxillary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arteries,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It supplies:</a:t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Scalp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1-Superficial temporal artery</a:t>
            </a:r>
            <a:endParaRPr sz="13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           2-Occipital artery</a:t>
            </a:r>
            <a:endParaRPr sz="1300">
              <a:solidFill>
                <a:srgbClr val="FF99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D966"/>
                </a:solidFill>
                <a:latin typeface="Exo"/>
                <a:ea typeface="Exo"/>
                <a:cs typeface="Exo"/>
                <a:sym typeface="Exo"/>
              </a:rPr>
              <a:t>           3-Posterior auricular arteries</a:t>
            </a:r>
            <a:endParaRPr sz="1300">
              <a:solidFill>
                <a:srgbClr val="FFD966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Face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4-Facial artery</a:t>
            </a:r>
            <a:endParaRPr sz="13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Maxilla &amp; mandible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 </a:t>
            </a:r>
            <a:r>
              <a:rPr lang="en" sz="13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5-Maxillary artery</a:t>
            </a:r>
            <a:endParaRPr sz="13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Tongue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6-Lingual artery 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Pharynx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 </a:t>
            </a:r>
            <a:r>
              <a:rPr lang="en" sz="13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7-</a:t>
            </a:r>
            <a:r>
              <a:rPr lang="en" sz="1300" u="sng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A</a:t>
            </a:r>
            <a:r>
              <a:rPr lang="en" sz="13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scending</a:t>
            </a:r>
            <a:r>
              <a:rPr lang="en" sz="13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 pharyngeal artery</a:t>
            </a:r>
            <a:endParaRPr sz="1300">
              <a:solidFill>
                <a:srgbClr val="674EA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Thyroid gland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8-</a:t>
            </a:r>
            <a:r>
              <a:rPr lang="en" sz="1300" u="sng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Superior</a:t>
            </a:r>
            <a:r>
              <a:rPr lang="en" sz="13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 thyroid artery</a:t>
            </a:r>
            <a:endParaRPr sz="1300">
              <a:solidFill>
                <a:srgbClr val="C27BA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4" name="Google Shape;174;p10"/>
          <p:cNvSpPr txBox="1"/>
          <p:nvPr/>
        </p:nvSpPr>
        <p:spPr>
          <a:xfrm>
            <a:off x="4073750" y="2946988"/>
            <a:ext cx="3528300" cy="3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-4 branches inside the cranium only</a:t>
            </a:r>
            <a:endParaRPr sz="13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Has </a:t>
            </a:r>
            <a:r>
              <a:rPr b="1"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no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branches in the neck.</a:t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-Enters the cranial cavity, joins the</a:t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Basilar artery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(formed by the</a:t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union of two vertebral arteries) and forms </a:t>
            </a:r>
            <a:r>
              <a:rPr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“arterial circle of Willis”</a:t>
            </a:r>
            <a:r>
              <a:rPr lang="en" sz="13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to supply </a:t>
            </a:r>
            <a:r>
              <a:rPr b="1" lang="en" sz="13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brain</a:t>
            </a: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. </a:t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-In addition, it supplies: </a:t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Nose </a:t>
            </a:r>
            <a:endParaRPr b="1"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Scalp </a:t>
            </a:r>
            <a:endParaRPr b="1"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Eye</a:t>
            </a:r>
            <a:endParaRPr b="1"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750" y="6031200"/>
            <a:ext cx="30861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000" y="6825275"/>
            <a:ext cx="3768950" cy="348186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/>
          <p:nvPr/>
        </p:nvSpPr>
        <p:spPr>
          <a:xfrm>
            <a:off x="6241950" y="6769825"/>
            <a:ext cx="743700" cy="34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Basilar</a:t>
            </a:r>
            <a:endParaRPr sz="10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178" name="Google Shape;178;p10"/>
          <p:cNvCxnSpPr/>
          <p:nvPr/>
        </p:nvCxnSpPr>
        <p:spPr>
          <a:xfrm flipH="1">
            <a:off x="4625925" y="7792800"/>
            <a:ext cx="327600" cy="17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" name="Google Shape;179;p10"/>
          <p:cNvSpPr/>
          <p:nvPr/>
        </p:nvSpPr>
        <p:spPr>
          <a:xfrm>
            <a:off x="4073750" y="7792800"/>
            <a:ext cx="743700" cy="59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External</a:t>
            </a:r>
            <a:r>
              <a:rPr lang="en" sz="10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common artery</a:t>
            </a:r>
            <a:endParaRPr sz="10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180" name="Google Shape;180;p10"/>
          <p:cNvCxnSpPr/>
          <p:nvPr/>
        </p:nvCxnSpPr>
        <p:spPr>
          <a:xfrm>
            <a:off x="6129925" y="7658675"/>
            <a:ext cx="443400" cy="38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10"/>
          <p:cNvSpPr/>
          <p:nvPr/>
        </p:nvSpPr>
        <p:spPr>
          <a:xfrm>
            <a:off x="6230550" y="7922325"/>
            <a:ext cx="766500" cy="50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Internal common artery</a:t>
            </a:r>
            <a:endParaRPr sz="10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2436550" y="6769825"/>
            <a:ext cx="14844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Superficial temporal 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3" name="Google Shape;183;p10"/>
          <p:cNvSpPr/>
          <p:nvPr/>
        </p:nvSpPr>
        <p:spPr>
          <a:xfrm>
            <a:off x="2889675" y="8003625"/>
            <a:ext cx="9051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Occipital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4" name="Google Shape;184;p10"/>
          <p:cNvSpPr/>
          <p:nvPr/>
        </p:nvSpPr>
        <p:spPr>
          <a:xfrm>
            <a:off x="2726200" y="7708800"/>
            <a:ext cx="9051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FFD966"/>
                </a:solidFill>
                <a:latin typeface="Exo"/>
                <a:ea typeface="Exo"/>
                <a:cs typeface="Exo"/>
                <a:sym typeface="Exo"/>
              </a:rPr>
              <a:t>Posterior auricular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5" name="Google Shape;185;p10"/>
          <p:cNvSpPr/>
          <p:nvPr/>
        </p:nvSpPr>
        <p:spPr>
          <a:xfrm>
            <a:off x="2806900" y="7239313"/>
            <a:ext cx="7437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Maxillary</a:t>
            </a:r>
            <a:r>
              <a:rPr lang="en" sz="10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6" name="Google Shape;186;p10"/>
          <p:cNvSpPr/>
          <p:nvPr/>
        </p:nvSpPr>
        <p:spPr>
          <a:xfrm>
            <a:off x="2795475" y="8395500"/>
            <a:ext cx="6339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Facial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7" name="Google Shape;187;p10"/>
          <p:cNvSpPr/>
          <p:nvPr/>
        </p:nvSpPr>
        <p:spPr>
          <a:xfrm flipH="1">
            <a:off x="2495575" y="8647775"/>
            <a:ext cx="9051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Lingual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2322975" y="8914200"/>
            <a:ext cx="15789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Ascending pharyngeal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9" name="Google Shape;189;p10"/>
          <p:cNvSpPr/>
          <p:nvPr/>
        </p:nvSpPr>
        <p:spPr>
          <a:xfrm>
            <a:off x="2275725" y="9237425"/>
            <a:ext cx="1578900" cy="34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Superior thyroid</a:t>
            </a:r>
            <a:endParaRPr sz="1000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90" name="Google Shape;190;p10"/>
          <p:cNvSpPr txBox="1"/>
          <p:nvPr/>
        </p:nvSpPr>
        <p:spPr>
          <a:xfrm flipH="1">
            <a:off x="-5262850" y="2910750"/>
            <a:ext cx="331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1750475" y="3345325"/>
            <a:ext cx="222600" cy="225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90000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"/>
          <p:cNvSpPr txBox="1"/>
          <p:nvPr/>
        </p:nvSpPr>
        <p:spPr>
          <a:xfrm>
            <a:off x="1710424" y="229025"/>
            <a:ext cx="43095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Arteries Of The Limbs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97" name="Google Shape;197;p11"/>
          <p:cNvSpPr/>
          <p:nvPr/>
        </p:nvSpPr>
        <p:spPr>
          <a:xfrm>
            <a:off x="335925" y="943251"/>
            <a:ext cx="1975374" cy="555282"/>
          </a:xfrm>
          <a:prstGeom prst="flowChartTermina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Exo"/>
                <a:ea typeface="Exo"/>
                <a:cs typeface="Exo"/>
                <a:sym typeface="Exo"/>
              </a:rPr>
              <a:t>           Upper Limb</a:t>
            </a:r>
            <a:endParaRPr b="1">
              <a:solidFill>
                <a:schemeClr val="lt2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369875" y="981350"/>
            <a:ext cx="498600" cy="479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1900">
              <a:solidFill>
                <a:srgbClr val="1A456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335925" y="5756289"/>
            <a:ext cx="1975374" cy="555282"/>
          </a:xfrm>
          <a:prstGeom prst="flowChartTermina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Exo"/>
                <a:ea typeface="Exo"/>
                <a:cs typeface="Exo"/>
                <a:sym typeface="Exo"/>
              </a:rPr>
              <a:t>           Lower Limb</a:t>
            </a:r>
            <a:endParaRPr b="1">
              <a:solidFill>
                <a:schemeClr val="lt2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0" name="Google Shape;200;p11"/>
          <p:cNvSpPr txBox="1"/>
          <p:nvPr/>
        </p:nvSpPr>
        <p:spPr>
          <a:xfrm>
            <a:off x="-6327875" y="-579200"/>
            <a:ext cx="609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01" name="Google Shape;20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50" y="6428800"/>
            <a:ext cx="1670725" cy="426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075" y="2859325"/>
            <a:ext cx="2354150" cy="378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1"/>
          <p:cNvSpPr txBox="1"/>
          <p:nvPr/>
        </p:nvSpPr>
        <p:spPr>
          <a:xfrm>
            <a:off x="5670250" y="3071363"/>
            <a:ext cx="8553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Subclavian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4" name="Google Shape;204;p11"/>
          <p:cNvSpPr txBox="1"/>
          <p:nvPr/>
        </p:nvSpPr>
        <p:spPr>
          <a:xfrm>
            <a:off x="5752450" y="3444763"/>
            <a:ext cx="6909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Axillary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5" name="Google Shape;205;p11"/>
          <p:cNvSpPr txBox="1"/>
          <p:nvPr/>
        </p:nvSpPr>
        <p:spPr>
          <a:xfrm>
            <a:off x="5533500" y="4224388"/>
            <a:ext cx="6909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brachial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5227113" y="5160888"/>
            <a:ext cx="6039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Radial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6361150" y="5442025"/>
            <a:ext cx="6039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Ulnar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1468075" y="7651197"/>
            <a:ext cx="690900" cy="64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Femoral</a:t>
            </a:r>
            <a:endParaRPr sz="10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99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9" name="Google Shape;209;p11"/>
          <p:cNvSpPr txBox="1"/>
          <p:nvPr/>
        </p:nvSpPr>
        <p:spPr>
          <a:xfrm>
            <a:off x="1468075" y="8381650"/>
            <a:ext cx="8553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Popliteal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1397125" y="8885325"/>
            <a:ext cx="997200" cy="32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Anterior Tibial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1325575" y="9161975"/>
            <a:ext cx="1140300" cy="32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Posterior Tibial</a:t>
            </a:r>
            <a:endParaRPr sz="1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2" name="Google Shape;212;p11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560875" y="1557588"/>
            <a:ext cx="4136100" cy="102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Subclavian Artery</a:t>
            </a:r>
            <a:endParaRPr b="1" sz="11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Origin:</a:t>
            </a:r>
            <a:r>
              <a:rPr lang="en" sz="11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Left:</a:t>
            </a:r>
            <a:r>
              <a:rPr lang="en" sz="11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from </a:t>
            </a:r>
            <a:r>
              <a:rPr lang="en" sz="11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arch of aorta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, </a:t>
            </a:r>
            <a:r>
              <a:rPr lang="en" sz="11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Right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: from</a:t>
            </a:r>
            <a:r>
              <a:rPr lang="en" sz="11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brachiocephalic trunk,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Main branches: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1-</a:t>
            </a:r>
            <a:r>
              <a:rPr lang="en" sz="11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Vertebral artery: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supplies brain &amp; spinal cord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2-</a:t>
            </a:r>
            <a:r>
              <a:rPr lang="en" sz="11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Internal thoracic artery: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supplies thoracic wall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60875" y="4182563"/>
            <a:ext cx="4136100" cy="727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it descends to divide into: 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1.</a:t>
            </a:r>
            <a:r>
              <a:rPr b="1"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1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Radial artery:</a:t>
            </a:r>
            <a:r>
              <a:rPr lang="en" sz="11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smaller terminal branch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2. </a:t>
            </a:r>
            <a:r>
              <a:rPr b="1" lang="en" sz="11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Ulnar artery:</a:t>
            </a:r>
            <a:r>
              <a:rPr lang="en" sz="11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larger terminal branch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560875" y="5006988"/>
            <a:ext cx="4136100" cy="64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The superficial and deep palmar arches are formed by both Ulnar &amp; radial arteries.</a:t>
            </a:r>
            <a:endParaRPr sz="11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2828950" y="7439288"/>
            <a:ext cx="4136100" cy="96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Femoral Artery</a:t>
            </a:r>
            <a:endParaRPr b="1" sz="11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-the main arterial supply to lower limb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-is the continuation of external iliac artery behind the </a:t>
            </a:r>
            <a:r>
              <a:rPr b="1"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midpoint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of the </a:t>
            </a:r>
            <a:r>
              <a:rPr b="1"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inguinal ligament</a:t>
            </a:r>
            <a:endParaRPr b="1"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7" name="Google Shape;217;p11"/>
          <p:cNvSpPr/>
          <p:nvPr/>
        </p:nvSpPr>
        <p:spPr>
          <a:xfrm flipH="1" rot="-5401057">
            <a:off x="-152975" y="3237977"/>
            <a:ext cx="975900" cy="4515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2828950" y="9389550"/>
            <a:ext cx="4136100" cy="64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It Divides at lower end of popliteal fossa into: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1-</a:t>
            </a:r>
            <a:r>
              <a:rPr b="1" lang="en" sz="1100">
                <a:solidFill>
                  <a:srgbClr val="674EA7"/>
                </a:solidFill>
                <a:latin typeface="Exo"/>
                <a:ea typeface="Exo"/>
                <a:cs typeface="Exo"/>
                <a:sym typeface="Exo"/>
              </a:rPr>
              <a:t>Anterior Tibial Artery </a:t>
            </a:r>
            <a:r>
              <a:rPr lang="en" sz="11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smaller </a:t>
            </a:r>
            <a:endParaRPr sz="11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2-</a:t>
            </a:r>
            <a:r>
              <a:rPr b="1" lang="en" sz="11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Posterior Tibial Artery </a:t>
            </a:r>
            <a:r>
              <a:rPr lang="en" sz="11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Larger</a:t>
            </a:r>
            <a:endParaRPr sz="11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2828950" y="8574025"/>
            <a:ext cx="4136100" cy="64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Passes through adductor hiatus and continues as </a:t>
            </a:r>
            <a:r>
              <a:rPr b="1" lang="en" sz="11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Popliteal Artery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which is Deeply placed in the popliteal fossa 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0" name="Google Shape;220;p11"/>
          <p:cNvSpPr/>
          <p:nvPr/>
        </p:nvSpPr>
        <p:spPr>
          <a:xfrm>
            <a:off x="560875" y="2686925"/>
            <a:ext cx="4136100" cy="64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It continues, at </a:t>
            </a:r>
            <a:r>
              <a:rPr lang="en" sz="11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lateral </a:t>
            </a:r>
            <a:r>
              <a:rPr lang="en" sz="11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outer</a:t>
            </a:r>
            <a:r>
              <a:rPr lang="en" sz="11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border of first rib, as </a:t>
            </a:r>
            <a:r>
              <a:rPr b="1" lang="en" sz="1100">
                <a:solidFill>
                  <a:srgbClr val="FF9900"/>
                </a:solidFill>
                <a:latin typeface="Exo"/>
                <a:ea typeface="Exo"/>
                <a:cs typeface="Exo"/>
                <a:sym typeface="Exo"/>
              </a:rPr>
              <a:t>Axillary artery: </a:t>
            </a:r>
            <a:r>
              <a:rPr lang="en" sz="11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artery of upper limb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560875" y="3438850"/>
            <a:ext cx="4136100" cy="64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CB0C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At the lower border of teres major muscle it becomes </a:t>
            </a:r>
            <a:r>
              <a:rPr b="1" lang="en" sz="11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brachial artery</a:t>
            </a:r>
            <a:r>
              <a:rPr lang="en" sz="11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continues at opposite neck of radius</a:t>
            </a:r>
            <a:endParaRPr sz="11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2" name="Google Shape;222;p11"/>
          <p:cNvSpPr/>
          <p:nvPr/>
        </p:nvSpPr>
        <p:spPr>
          <a:xfrm>
            <a:off x="369875" y="5801600"/>
            <a:ext cx="498600" cy="479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1900">
              <a:solidFill>
                <a:srgbClr val="1A456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3" name="Google Shape;223;p11"/>
          <p:cNvSpPr/>
          <p:nvPr/>
        </p:nvSpPr>
        <p:spPr>
          <a:xfrm flipH="1" rot="-5401057">
            <a:off x="-152975" y="4695077"/>
            <a:ext cx="975900" cy="4515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"/>
          <p:cNvSpPr/>
          <p:nvPr/>
        </p:nvSpPr>
        <p:spPr>
          <a:xfrm rot="5398943">
            <a:off x="4484575" y="3949000"/>
            <a:ext cx="975900" cy="5508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1"/>
          <p:cNvSpPr/>
          <p:nvPr/>
        </p:nvSpPr>
        <p:spPr>
          <a:xfrm rot="5398943">
            <a:off x="6752650" y="8275600"/>
            <a:ext cx="975900" cy="5508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1"/>
          <p:cNvSpPr/>
          <p:nvPr/>
        </p:nvSpPr>
        <p:spPr>
          <a:xfrm flipH="1" rot="-5401057">
            <a:off x="2140975" y="9097777"/>
            <a:ext cx="975900" cy="4515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7725" y="1051250"/>
            <a:ext cx="2740349" cy="17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/>
          <p:nvPr/>
        </p:nvSpPr>
        <p:spPr>
          <a:xfrm rot="5398943">
            <a:off x="4484575" y="2308025"/>
            <a:ext cx="975900" cy="5508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/>
          <p:nvPr/>
        </p:nvSpPr>
        <p:spPr>
          <a:xfrm>
            <a:off x="1710424" y="229025"/>
            <a:ext cx="43095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Pulse Points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34" name="Google Shape;23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64970" y="1736255"/>
            <a:ext cx="1995225" cy="18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4">
            <a:alphaModFix/>
          </a:blip>
          <a:srcRect b="-11699" l="0" r="0" t="11700"/>
          <a:stretch/>
        </p:blipFill>
        <p:spPr>
          <a:xfrm>
            <a:off x="4206375" y="8269931"/>
            <a:ext cx="2887501" cy="156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2024" y="4458925"/>
            <a:ext cx="2621138" cy="2841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2"/>
          <p:cNvSpPr/>
          <p:nvPr/>
        </p:nvSpPr>
        <p:spPr>
          <a:xfrm>
            <a:off x="431075" y="1469538"/>
            <a:ext cx="1447200" cy="330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Head and Neck</a:t>
            </a:r>
            <a:endParaRPr b="1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203975" y="1296438"/>
            <a:ext cx="410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3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76200" y="1851714"/>
            <a:ext cx="60153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1.</a:t>
            </a:r>
            <a:r>
              <a:rPr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 Temporal pulse:</a:t>
            </a:r>
            <a:endParaRPr sz="1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a. </a:t>
            </a:r>
            <a:r>
              <a:rPr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Superficial temporal artery </a:t>
            </a:r>
            <a:endParaRPr sz="1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b</a:t>
            </a: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. </a:t>
            </a:r>
            <a:r>
              <a:rPr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Anterior branch of Superficial temporal</a:t>
            </a:r>
            <a:endParaRPr sz="1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 artery</a:t>
            </a:r>
            <a:endParaRPr sz="1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2. </a:t>
            </a:r>
            <a:r>
              <a:rPr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Carotid pulse </a:t>
            </a:r>
            <a:r>
              <a:rPr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“Upper border of thyroid cartilage”</a:t>
            </a:r>
            <a:endParaRPr sz="13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3. </a:t>
            </a:r>
            <a:r>
              <a:rPr lang="en" sz="1300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Facial pulse </a:t>
            </a:r>
            <a:r>
              <a:rPr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“Lower border of mandible”</a:t>
            </a:r>
            <a:endParaRPr sz="13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431075" y="4131463"/>
            <a:ext cx="1447200" cy="330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 Upper Limb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203975" y="3958363"/>
            <a:ext cx="410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3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76200" y="4555900"/>
            <a:ext cx="30000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1. 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Axillary pulse 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2.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Brachial pulse in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a.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Mid arm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b.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Cubital fossa 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3.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Radial pulse in :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a.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Distal forearm (lateral to FCR)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b.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 Anatomical snuffbox 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4.</a:t>
            </a:r>
            <a:r>
              <a:rPr lang="en" sz="1300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Ulnar pulse</a:t>
            </a:r>
            <a:endParaRPr sz="1300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431075" y="7660738"/>
            <a:ext cx="1447200" cy="330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  Lower Limb</a:t>
            </a:r>
            <a:endParaRPr b="1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203975" y="7487638"/>
            <a:ext cx="410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3300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5" name="Google Shape;245;p12"/>
          <p:cNvSpPr txBox="1"/>
          <p:nvPr/>
        </p:nvSpPr>
        <p:spPr>
          <a:xfrm>
            <a:off x="76200" y="8135150"/>
            <a:ext cx="3000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1.</a:t>
            </a:r>
            <a:r>
              <a:rPr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 Femoral pulse </a:t>
            </a:r>
            <a:r>
              <a:rPr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“Midway between the anterior superior iliac fossa and symphysis pubis”</a:t>
            </a:r>
            <a:endParaRPr sz="13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2.</a:t>
            </a:r>
            <a:r>
              <a:rPr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 Popliteal pulse </a:t>
            </a:r>
            <a:endParaRPr sz="1300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3.</a:t>
            </a:r>
            <a:r>
              <a:rPr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 Posterior tibial </a:t>
            </a:r>
            <a:r>
              <a:rPr lang="en" sz="13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”Behind the malleolus” </a:t>
            </a:r>
            <a:endParaRPr sz="13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4. </a:t>
            </a:r>
            <a:r>
              <a:rPr lang="en" sz="1300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Dorsalis pedis pulse</a:t>
            </a:r>
            <a:endParaRPr sz="1300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6082700" y="2379475"/>
            <a:ext cx="528000" cy="21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"/>
          <p:cNvSpPr/>
          <p:nvPr/>
        </p:nvSpPr>
        <p:spPr>
          <a:xfrm rot="-5400000">
            <a:off x="6546450" y="2308799"/>
            <a:ext cx="171000" cy="110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2"/>
          <p:cNvSpPr/>
          <p:nvPr/>
        </p:nvSpPr>
        <p:spPr>
          <a:xfrm flipH="1">
            <a:off x="4352025" y="2379482"/>
            <a:ext cx="810900" cy="215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2"/>
          <p:cNvSpPr/>
          <p:nvPr/>
        </p:nvSpPr>
        <p:spPr>
          <a:xfrm>
            <a:off x="-4407575" y="-1475875"/>
            <a:ext cx="410700" cy="5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"/>
          <p:cNvSpPr/>
          <p:nvPr/>
        </p:nvSpPr>
        <p:spPr>
          <a:xfrm>
            <a:off x="4664975" y="2379463"/>
            <a:ext cx="528000" cy="2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"/>
          <p:cNvSpPr/>
          <p:nvPr/>
        </p:nvSpPr>
        <p:spPr>
          <a:xfrm rot="10800000">
            <a:off x="4873464" y="2869888"/>
            <a:ext cx="263400" cy="7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2"/>
          <p:cNvSpPr/>
          <p:nvPr/>
        </p:nvSpPr>
        <p:spPr>
          <a:xfrm flipH="1" rot="-5404292">
            <a:off x="4602297" y="4323075"/>
            <a:ext cx="240300" cy="13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2"/>
          <p:cNvSpPr/>
          <p:nvPr/>
        </p:nvSpPr>
        <p:spPr>
          <a:xfrm flipH="1" rot="-5410913">
            <a:off x="6564698" y="4698975"/>
            <a:ext cx="94500" cy="72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2"/>
          <p:cNvSpPr/>
          <p:nvPr/>
        </p:nvSpPr>
        <p:spPr>
          <a:xfrm>
            <a:off x="6082700" y="5656700"/>
            <a:ext cx="739200" cy="11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2"/>
          <p:cNvSpPr/>
          <p:nvPr/>
        </p:nvSpPr>
        <p:spPr>
          <a:xfrm flipH="1" rot="10800000">
            <a:off x="3788125" y="5772077"/>
            <a:ext cx="1435800" cy="12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2"/>
          <p:cNvSpPr/>
          <p:nvPr/>
        </p:nvSpPr>
        <p:spPr>
          <a:xfrm>
            <a:off x="6128101" y="6316816"/>
            <a:ext cx="1007700" cy="12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2"/>
          <p:cNvSpPr/>
          <p:nvPr/>
        </p:nvSpPr>
        <p:spPr>
          <a:xfrm flipH="1" rot="10800000">
            <a:off x="4206375" y="6977461"/>
            <a:ext cx="1102200" cy="1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"/>
          <p:cNvSpPr txBox="1"/>
          <p:nvPr/>
        </p:nvSpPr>
        <p:spPr>
          <a:xfrm>
            <a:off x="4799825" y="2657625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9" name="Google Shape;259;p12"/>
          <p:cNvSpPr txBox="1"/>
          <p:nvPr/>
        </p:nvSpPr>
        <p:spPr>
          <a:xfrm>
            <a:off x="6141350" y="2657625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0" name="Google Shape;260;p12"/>
          <p:cNvSpPr txBox="1"/>
          <p:nvPr/>
        </p:nvSpPr>
        <p:spPr>
          <a:xfrm>
            <a:off x="4799825" y="2286925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1b</a:t>
            </a:r>
            <a:endParaRPr b="1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1" name="Google Shape;261;p12"/>
          <p:cNvSpPr txBox="1"/>
          <p:nvPr/>
        </p:nvSpPr>
        <p:spPr>
          <a:xfrm>
            <a:off x="6141350" y="2303263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1a</a:t>
            </a:r>
            <a:endParaRPr b="1">
              <a:solidFill>
                <a:srgbClr val="38761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2" name="Google Shape;262;p12"/>
          <p:cNvSpPr txBox="1"/>
          <p:nvPr/>
        </p:nvSpPr>
        <p:spPr>
          <a:xfrm>
            <a:off x="6304725" y="55138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4475925" y="61234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3b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4704525" y="49804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3a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5" name="Google Shape;265;p12"/>
          <p:cNvSpPr txBox="1"/>
          <p:nvPr/>
        </p:nvSpPr>
        <p:spPr>
          <a:xfrm>
            <a:off x="6304725" y="48280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2b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6304725" y="41422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2a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7" name="Google Shape;267;p12"/>
          <p:cNvSpPr txBox="1"/>
          <p:nvPr/>
        </p:nvSpPr>
        <p:spPr>
          <a:xfrm>
            <a:off x="4780725" y="41422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>
              <a:solidFill>
                <a:srgbClr val="0B5394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5571238" y="4336975"/>
            <a:ext cx="182700" cy="2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2"/>
          <p:cNvSpPr/>
          <p:nvPr/>
        </p:nvSpPr>
        <p:spPr>
          <a:xfrm>
            <a:off x="5700125" y="6351275"/>
            <a:ext cx="1007700" cy="10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270" name="Google Shape;270;p12"/>
          <p:cNvSpPr txBox="1"/>
          <p:nvPr/>
        </p:nvSpPr>
        <p:spPr>
          <a:xfrm>
            <a:off x="6457125" y="86380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1" name="Google Shape;271;p12"/>
          <p:cNvSpPr txBox="1"/>
          <p:nvPr/>
        </p:nvSpPr>
        <p:spPr>
          <a:xfrm>
            <a:off x="4780725" y="79522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2" name="Google Shape;272;p12"/>
          <p:cNvSpPr txBox="1"/>
          <p:nvPr/>
        </p:nvSpPr>
        <p:spPr>
          <a:xfrm>
            <a:off x="6457125" y="79522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i="1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3" name="Google Shape;273;p12"/>
          <p:cNvSpPr txBox="1"/>
          <p:nvPr/>
        </p:nvSpPr>
        <p:spPr>
          <a:xfrm>
            <a:off x="4552125" y="8638038"/>
            <a:ext cx="4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9138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>
              <a:solidFill>
                <a:srgbClr val="E69138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4218850" y="1339475"/>
            <a:ext cx="2887500" cy="2424900"/>
          </a:xfrm>
          <a:prstGeom prst="rect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2"/>
          <p:cNvSpPr txBox="1"/>
          <p:nvPr/>
        </p:nvSpPr>
        <p:spPr>
          <a:xfrm>
            <a:off x="11679475" y="1999025"/>
            <a:ext cx="61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4238675" y="4148275"/>
            <a:ext cx="2855100" cy="2989200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"/>
          <p:cNvSpPr/>
          <p:nvPr/>
        </p:nvSpPr>
        <p:spPr>
          <a:xfrm>
            <a:off x="4206375" y="7737650"/>
            <a:ext cx="2887500" cy="2207100"/>
          </a:xfrm>
          <a:prstGeom prst="rect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2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5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 b="0" l="0" r="5186" t="0"/>
          <a:stretch/>
        </p:blipFill>
        <p:spPr>
          <a:xfrm>
            <a:off x="1038424" y="1012100"/>
            <a:ext cx="5512700" cy="69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/>
          <p:nvPr/>
        </p:nvSpPr>
        <p:spPr>
          <a:xfrm>
            <a:off x="5301325" y="7170075"/>
            <a:ext cx="1249800" cy="80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3"/>
          <p:cNvSpPr txBox="1"/>
          <p:nvPr/>
        </p:nvSpPr>
        <p:spPr>
          <a:xfrm>
            <a:off x="-2289677" y="7979775"/>
            <a:ext cx="121689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Principal Arteries of the Human Body:</a:t>
            </a:r>
            <a:endParaRPr b="1" sz="15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Exo"/>
                <a:ea typeface="Exo"/>
                <a:cs typeface="Exo"/>
                <a:sym typeface="Exo"/>
              </a:rPr>
              <a:t>1)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internal carotid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external carotid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common carotid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4)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arch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of the aorta,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5)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descending aorta,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6)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pulmonary vein,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7)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left coronary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8)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celiac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9)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splenic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10)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left gastric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11)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inferior mesenteric artery,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Exo"/>
                <a:ea typeface="Exo"/>
                <a:cs typeface="Exo"/>
                <a:sym typeface="Exo"/>
              </a:rPr>
              <a:t>12)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abdominal aorta,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13)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common iliac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14)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internal iliac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15)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external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iliac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16)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femoral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17)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profunda femoris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18)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popliteal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19)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dorsalis pedis,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20)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posterior tibial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21)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peroneal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22)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anterior tibial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23)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digital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24) 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superficial palmar arch,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25)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deep palmar arch,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26) 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ulnar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27)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radial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28)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common interosseous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29) 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superior mesenteric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30)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right gastric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31)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hepatic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32)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right coronary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33)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brachial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34) 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ascending aorta,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35)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brachiocephalic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36)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axillary artery,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Exo"/>
                <a:ea typeface="Exo"/>
                <a:cs typeface="Exo"/>
                <a:sym typeface="Exo"/>
              </a:rPr>
              <a:t>37)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anterior circumflex humeral artery,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38)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subclavian artery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6" name="Google Shape;286;p13"/>
          <p:cNvSpPr txBox="1"/>
          <p:nvPr/>
        </p:nvSpPr>
        <p:spPr>
          <a:xfrm>
            <a:off x="1640012" y="229025"/>
            <a:ext cx="43095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Summary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7" name="Google Shape;287;p13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6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"/>
          <p:cNvSpPr/>
          <p:nvPr/>
        </p:nvSpPr>
        <p:spPr>
          <a:xfrm>
            <a:off x="301250" y="6944075"/>
            <a:ext cx="6987000" cy="3678300"/>
          </a:xfrm>
          <a:prstGeom prst="rect">
            <a:avLst/>
          </a:prstGeom>
          <a:noFill/>
          <a:ln cap="flat" cmpd="sng" w="9525">
            <a:solidFill>
              <a:srgbClr val="1A456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Q1: </a:t>
            </a:r>
            <a:r>
              <a:rPr b="1" lang="en" sz="1300">
                <a:solidFill>
                  <a:srgbClr val="434343"/>
                </a:solidFill>
                <a:latin typeface="Exo"/>
                <a:ea typeface="Exo"/>
                <a:cs typeface="Exo"/>
                <a:sym typeface="Exo"/>
              </a:rPr>
              <a:t>Enumerate the branches of the external carotid artery?</a:t>
            </a:r>
            <a:endParaRPr b="1" sz="1300">
              <a:solidFill>
                <a:srgbClr val="43434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1- lingual artery 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2- occipital artery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3- pharyngeal artery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4- superior thyroid artery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5- facial artery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Q2: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Mention the two branches of common carotid artery?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1- external carotid artery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2- internal carotid artery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Q3: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What are the two types of end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arteries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?</a:t>
            </a:r>
            <a:endParaRPr b="1"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1- functional end arteries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2- anatomical end arteries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3" name="Google Shape;293;p14"/>
          <p:cNvSpPr/>
          <p:nvPr/>
        </p:nvSpPr>
        <p:spPr>
          <a:xfrm>
            <a:off x="301250" y="1347139"/>
            <a:ext cx="3399000" cy="48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Q1: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Which one of the following is a single branch of the abdominal aorta?</a:t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Inferior phrenic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Gonadal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Lumbar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Inferior mesenteric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Q2: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At which vertebral level, the right common iliac artery arises?</a:t>
            </a:r>
            <a:endParaRPr b="1" sz="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L4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T12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L3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L5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Q3: </a:t>
            </a:r>
            <a:r>
              <a:rPr b="1" lang="en" sz="1000">
                <a:solidFill>
                  <a:srgbClr val="26557B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Which one of the following is a branch of the</a:t>
            </a:r>
            <a:endParaRPr b="1" sz="1000">
              <a:solidFill>
                <a:srgbClr val="26557B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external carotid artery?</a:t>
            </a:r>
            <a:endParaRPr b="1" sz="1000">
              <a:solidFill>
                <a:srgbClr val="26557B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26557B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Internal thoracic </a:t>
            </a:r>
            <a:endParaRPr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Vertebral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Basilar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facial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4" name="Google Shape;294;p14"/>
          <p:cNvSpPr/>
          <p:nvPr/>
        </p:nvSpPr>
        <p:spPr>
          <a:xfrm>
            <a:off x="3898875" y="6379814"/>
            <a:ext cx="3492900" cy="281700"/>
          </a:xfrm>
          <a:prstGeom prst="rect">
            <a:avLst/>
          </a:prstGeom>
          <a:noFill/>
          <a:ln cap="flat" cmpd="sng" w="9525">
            <a:solidFill>
              <a:srgbClr val="1A456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9D9D9"/>
                </a:solidFill>
                <a:latin typeface="Exo"/>
                <a:ea typeface="Exo"/>
                <a:cs typeface="Exo"/>
                <a:sym typeface="Exo"/>
              </a:rPr>
              <a:t>Answers: 1. D 2. A 3. D 4. B</a:t>
            </a:r>
            <a:r>
              <a:rPr lang="en" sz="1200">
                <a:solidFill>
                  <a:srgbClr val="D9D9D9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200">
                <a:solidFill>
                  <a:srgbClr val="D9D9D9"/>
                </a:solidFill>
                <a:latin typeface="Exo"/>
                <a:ea typeface="Exo"/>
                <a:cs typeface="Exo"/>
                <a:sym typeface="Exo"/>
              </a:rPr>
              <a:t>5. B 6. A </a:t>
            </a:r>
            <a:endParaRPr sz="1200">
              <a:solidFill>
                <a:srgbClr val="D9D9D9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-693358" y="1104186"/>
            <a:ext cx="1895238" cy="37972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MCQ</a:t>
            </a: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6" name="Google Shape;296;p14"/>
          <p:cNvSpPr/>
          <p:nvPr/>
        </p:nvSpPr>
        <p:spPr>
          <a:xfrm>
            <a:off x="-693361" y="6499558"/>
            <a:ext cx="1895238" cy="37972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SAQs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3898875" y="1347156"/>
            <a:ext cx="3492900" cy="48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Q4: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Which one of the following is an end functional artery?</a:t>
            </a:r>
            <a:endParaRPr b="1" sz="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Retinal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Splenic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Femoral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Brachial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Q5: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Which one  of the following structures is supplied by internal carotid artery?</a:t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Pharynx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Eye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Thyroid gland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Tongue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Q6: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Which one of the following arteries could be palpated opposite the lower border of the mandible?</a:t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Facial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Lingual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superficial temporal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External carotid </a:t>
            </a:r>
            <a:endParaRPr sz="4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8" name="Google Shape;298;p14"/>
          <p:cNvSpPr txBox="1"/>
          <p:nvPr/>
        </p:nvSpPr>
        <p:spPr>
          <a:xfrm>
            <a:off x="2726670" y="229036"/>
            <a:ext cx="2136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Quiz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9" name="Google Shape;299;p14"/>
          <p:cNvSpPr txBox="1"/>
          <p:nvPr/>
        </p:nvSpPr>
        <p:spPr>
          <a:xfrm>
            <a:off x="-4703475" y="3450500"/>
            <a:ext cx="610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26557B"/>
              </a:solidFill>
              <a:highlight>
                <a:schemeClr val="lt1"/>
              </a:highlight>
            </a:endParaRPr>
          </a:p>
        </p:txBody>
      </p:sp>
      <p:sp>
        <p:nvSpPr>
          <p:cNvPr id="300" name="Google Shape;300;p14"/>
          <p:cNvSpPr txBox="1"/>
          <p:nvPr/>
        </p:nvSpPr>
        <p:spPr>
          <a:xfrm>
            <a:off x="-4799850" y="2428850"/>
            <a:ext cx="610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26557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