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10698475" cx="7589525"/>
  <p:notesSz cx="6858000" cy="9144000"/>
  <p:embeddedFontLst>
    <p:embeddedFont>
      <p:font typeface="Caveat"/>
      <p:regular r:id="rId25"/>
      <p:bold r:id="rId26"/>
    </p:embeddedFont>
    <p:embeddedFont>
      <p:font typeface="Exo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10001C-738B-4761-9CC0-EBFEF7BA43E6}">
  <a:tblStyle styleId="{F010001C-738B-4761-9CC0-EBFEF7BA43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veat-bold.fntdata"/><Relationship Id="rId25" Type="http://schemas.openxmlformats.org/officeDocument/2006/relationships/font" Target="fonts/Caveat-regular.fntdata"/><Relationship Id="rId28" Type="http://schemas.openxmlformats.org/officeDocument/2006/relationships/font" Target="fonts/Exo-bold.fntdata"/><Relationship Id="rId27" Type="http://schemas.openxmlformats.org/officeDocument/2006/relationships/font" Target="fonts/Ex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x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Exo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4f65e5ad0_0_0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14f65e5a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0a6a4d4291e3340_0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0a6a4d4291e334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db705efc1_0_40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1db705efc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db705efc1_0_53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1db705efc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da97c693e_0_163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1da97c693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204e785c21_1_5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204e785c2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204e785c21_0_21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204e785c2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204e785c21_1_79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204e785c21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167d67584c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167d6758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112a5b8f68_0_330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112a5b8f68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b51bfb31_1_0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b51bfb3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12a5b8f68_0_273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12a5b8f6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f5356141b5649a_4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f5356141b5649a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eaad154e3_0_3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eaad154e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1b51bfb31_0_60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1b51bfb3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eaad154e3_1_32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eaad154e3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1b51bfb31_0_65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11b51bfb3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42724884cf68b60_2:notes"/>
          <p:cNvSpPr/>
          <p:nvPr>
            <p:ph idx="2" type="sldImg"/>
          </p:nvPr>
        </p:nvSpPr>
        <p:spPr>
          <a:xfrm>
            <a:off x="2213053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42724884cf68b6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819020" y="7325836"/>
            <a:ext cx="455400" cy="818700"/>
          </a:xfrm>
          <a:prstGeom prst="rect">
            <a:avLst/>
          </a:prstGeom>
        </p:spPr>
        <p:txBody>
          <a:bodyPr anchorCtr="0" anchor="ctr" bIns="95650" lIns="95650" spcFirstLastPara="1" rIns="95650" wrap="square" tIns="95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2" type="sldNum"/>
          </p:nvPr>
        </p:nvSpPr>
        <p:spPr>
          <a:xfrm>
            <a:off x="4848070" y="11620211"/>
            <a:ext cx="455400" cy="818700"/>
          </a:xfrm>
          <a:prstGeom prst="rect">
            <a:avLst/>
          </a:prstGeom>
        </p:spPr>
        <p:txBody>
          <a:bodyPr anchorCtr="0" anchor="ctr" bIns="95650" lIns="95650" spcFirstLastPara="1" rIns="95650" wrap="square" tIns="95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"/>
          <p:cNvCxnSpPr/>
          <p:nvPr/>
        </p:nvCxnSpPr>
        <p:spPr>
          <a:xfrm>
            <a:off x="1542378" y="843119"/>
            <a:ext cx="4504800" cy="1800"/>
          </a:xfrm>
          <a:prstGeom prst="straightConnector1">
            <a:avLst/>
          </a:prstGeom>
          <a:noFill/>
          <a:ln cap="flat" cmpd="sng" w="38100">
            <a:solidFill>
              <a:srgbClr val="1A456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Google Shape;14;p3"/>
          <p:cNvSpPr txBox="1"/>
          <p:nvPr/>
        </p:nvSpPr>
        <p:spPr>
          <a:xfrm>
            <a:off x="148699" y="167168"/>
            <a:ext cx="1185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sz="2800"/>
          </a:p>
        </p:txBody>
      </p:sp>
      <p:sp>
        <p:nvSpPr>
          <p:cNvPr id="15" name="Google Shape;15;p3"/>
          <p:cNvSpPr/>
          <p:nvPr/>
        </p:nvSpPr>
        <p:spPr>
          <a:xfrm rot="10800000">
            <a:off x="352086" y="-73"/>
            <a:ext cx="778800" cy="831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9CB0C1"/>
          </a:solidFill>
          <a:ln>
            <a:noFill/>
          </a:ln>
        </p:spPr>
        <p:txBody>
          <a:bodyPr anchorCtr="0" anchor="ctr" bIns="36100" lIns="36100" spcFirstLastPara="1" rIns="36100" wrap="square" tIns="36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5650" lIns="95650" spcFirstLastPara="1" rIns="95650" wrap="square" tIns="95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5650" lIns="95650" spcFirstLastPara="1" rIns="95650" wrap="square" tIns="95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TITLE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5650" lIns="95650" spcFirstLastPara="1" rIns="95650" wrap="square" tIns="95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5"/>
          <p:cNvCxnSpPr/>
          <p:nvPr/>
        </p:nvCxnSpPr>
        <p:spPr>
          <a:xfrm>
            <a:off x="1542378" y="843119"/>
            <a:ext cx="4504800" cy="1800"/>
          </a:xfrm>
          <a:prstGeom prst="straightConnector1">
            <a:avLst/>
          </a:prstGeom>
          <a:noFill/>
          <a:ln cap="flat" cmpd="sng" w="38100">
            <a:solidFill>
              <a:srgbClr val="1A456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Exo"/>
              <a:buNone/>
              <a:defRPr sz="29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674" y="2355159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Exo"/>
              <a:buChar char="●"/>
              <a:defRPr sz="19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○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■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●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○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■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●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○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Exo"/>
              <a:buChar char="■"/>
              <a:defRPr sz="1500">
                <a:solidFill>
                  <a:schemeClr val="dk2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95650" spcFirstLastPara="1" rIns="95650" wrap="square" tIns="9565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hyperlink" Target="https://docs.google.com/presentation/d/1hWZI_sEt2OFsjf5rN7ay5J0imNIx-Zggfn8D9Vrxqp4/edit#slide=id.p" TargetMode="External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24.gif"/><Relationship Id="rId5" Type="http://schemas.openxmlformats.org/officeDocument/2006/relationships/image" Target="../media/image26.png"/><Relationship Id="rId6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9.xml"/><Relationship Id="rId4" Type="http://schemas.openxmlformats.org/officeDocument/2006/relationships/slide" Target="/ppt/slides/slide6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Relationship Id="rId4" Type="http://schemas.openxmlformats.org/officeDocument/2006/relationships/image" Target="../media/image11.jp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1.jp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-841779" y="7009342"/>
            <a:ext cx="4544400" cy="4427100"/>
          </a:xfrm>
          <a:prstGeom prst="ellipse">
            <a:avLst/>
          </a:prstGeom>
          <a:solidFill>
            <a:srgbClr val="EEEEEE">
              <a:alpha val="45100"/>
            </a:srgbClr>
          </a:solidFill>
          <a:ln>
            <a:noFill/>
          </a:ln>
        </p:spPr>
        <p:txBody>
          <a:bodyPr anchorCtr="0" anchor="ctr" bIns="36100" lIns="36100" spcFirstLastPara="1" rIns="36100" wrap="square" tIns="3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33" y="7782232"/>
            <a:ext cx="1812042" cy="26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/>
        </p:nvSpPr>
        <p:spPr>
          <a:xfrm>
            <a:off x="1773975" y="4622638"/>
            <a:ext cx="40416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Major Veins of the Body</a:t>
            </a:r>
            <a:endParaRPr b="1" sz="32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" name="Google Shape;29;p6"/>
          <p:cNvSpPr txBox="1"/>
          <p:nvPr/>
        </p:nvSpPr>
        <p:spPr>
          <a:xfrm>
            <a:off x="2736507" y="6035150"/>
            <a:ext cx="21165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CVS Block</a:t>
            </a:r>
            <a:endParaRPr b="1" sz="16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" name="Google Shape;30;p6"/>
          <p:cNvSpPr txBox="1"/>
          <p:nvPr/>
        </p:nvSpPr>
        <p:spPr>
          <a:xfrm>
            <a:off x="2658986" y="5606514"/>
            <a:ext cx="22716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95650" spcFirstLastPara="1" rIns="95650" wrap="square" tIns="95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____________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9468" y="302"/>
            <a:ext cx="1812038" cy="181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757624" y="-641802"/>
            <a:ext cx="2541050" cy="25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/>
        </p:nvSpPr>
        <p:spPr>
          <a:xfrm>
            <a:off x="6483850" y="636025"/>
            <a:ext cx="726900" cy="54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/>
        </p:nvSpPr>
        <p:spPr>
          <a:xfrm>
            <a:off x="6609175" y="636013"/>
            <a:ext cx="188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EEEEE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3100">
              <a:solidFill>
                <a:srgbClr val="EEEEEE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5330875" y="1297825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6">
            <a:alphaModFix amt="55000"/>
          </a:blip>
          <a:stretch>
            <a:fillRect/>
          </a:stretch>
        </p:blipFill>
        <p:spPr>
          <a:xfrm>
            <a:off x="5330875" y="2209050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5330875" y="3110325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5330875" y="3982150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>
          <a:blip r:embed="rId6">
            <a:alphaModFix amt="40000"/>
          </a:blip>
          <a:stretch>
            <a:fillRect/>
          </a:stretch>
        </p:blipFill>
        <p:spPr>
          <a:xfrm>
            <a:off x="5330875" y="4893375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5330875" y="5794650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5330875" y="6769475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5330875" y="7680700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5330875" y="8581975"/>
            <a:ext cx="21165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5330875" y="9482425"/>
            <a:ext cx="2116500" cy="21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>
            <a:hlinkClick r:id="rId7"/>
          </p:cNvPr>
          <p:cNvSpPr txBox="1"/>
          <p:nvPr/>
        </p:nvSpPr>
        <p:spPr>
          <a:xfrm>
            <a:off x="5512943" y="8075614"/>
            <a:ext cx="1923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Editing File</a:t>
            </a:r>
            <a:endParaRPr b="1" sz="2200" u="sng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6" name="Google Shape;46;p6"/>
          <p:cNvSpPr txBox="1"/>
          <p:nvPr/>
        </p:nvSpPr>
        <p:spPr>
          <a:xfrm>
            <a:off x="5549869" y="8508118"/>
            <a:ext cx="1974000" cy="21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-215900" lvl="0" marL="177800" rtl="0" algn="l">
              <a:spcBef>
                <a:spcPts val="0"/>
              </a:spcBef>
              <a:spcAft>
                <a:spcPts val="0"/>
              </a:spcAft>
              <a:buClr>
                <a:srgbClr val="1A4568"/>
              </a:buClr>
              <a:buSzPts val="2000"/>
              <a:buFont typeface="Exo"/>
              <a:buChar char="-"/>
            </a:pPr>
            <a:r>
              <a:rPr b="1" lang="en" sz="2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Color Index:</a:t>
            </a:r>
            <a:r>
              <a:rPr b="1" lang="en" sz="2000">
                <a:solidFill>
                  <a:srgbClr val="1A4568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b="1" sz="2000">
              <a:solidFill>
                <a:srgbClr val="1A4568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Main Text</a:t>
            </a:r>
            <a:endParaRPr sz="19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Male’s Slides</a:t>
            </a:r>
            <a:endParaRPr sz="1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Female’s Slides</a:t>
            </a:r>
            <a:endParaRPr sz="19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Important</a:t>
            </a:r>
            <a:endParaRPr sz="19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6D7A8"/>
                </a:solidFill>
                <a:latin typeface="Exo"/>
                <a:ea typeface="Exo"/>
                <a:cs typeface="Exo"/>
                <a:sym typeface="Exo"/>
              </a:rPr>
              <a:t>Doctor’s Notes</a:t>
            </a:r>
            <a:endParaRPr sz="1900">
              <a:solidFill>
                <a:srgbClr val="B6D7A8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Extra Info</a:t>
            </a:r>
            <a:endParaRPr sz="1100"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5348" y="-76695"/>
            <a:ext cx="1923302" cy="185849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1364200" y="1329975"/>
            <a:ext cx="1185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Caveat"/>
                <a:ea typeface="Caveat"/>
                <a:cs typeface="Caveat"/>
                <a:sym typeface="Caveat"/>
              </a:rPr>
              <a:t>By Faisal Alomar</a:t>
            </a:r>
            <a:endParaRPr sz="900">
              <a:solidFill>
                <a:srgbClr val="99999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9" name="Google Shape;49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49800" y="319237"/>
            <a:ext cx="1429591" cy="106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"/>
          <p:cNvSpPr txBox="1"/>
          <p:nvPr/>
        </p:nvSpPr>
        <p:spPr>
          <a:xfrm>
            <a:off x="519425" y="306856"/>
            <a:ext cx="6465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Tributaries of Common </a:t>
            </a: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Iliac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513899" y="167168"/>
            <a:ext cx="4554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8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6" name="Google Shape;336;p15"/>
          <p:cNvSpPr/>
          <p:nvPr/>
        </p:nvSpPr>
        <p:spPr>
          <a:xfrm>
            <a:off x="893100" y="1511138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5"/>
          <p:cNvSpPr/>
          <p:nvPr/>
        </p:nvSpPr>
        <p:spPr>
          <a:xfrm>
            <a:off x="893100" y="2536775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338" name="Google Shape;338;p15"/>
          <p:cNvSpPr txBox="1"/>
          <p:nvPr/>
        </p:nvSpPr>
        <p:spPr>
          <a:xfrm>
            <a:off x="1222200" y="1332450"/>
            <a:ext cx="373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External Iliac Vein</a:t>
            </a:r>
            <a:r>
              <a:rPr lang="en" sz="1500">
                <a:latin typeface="Exo"/>
                <a:ea typeface="Exo"/>
                <a:cs typeface="Exo"/>
                <a:sym typeface="Exo"/>
              </a:rPr>
              <a:t>: continuation of femoral vein of the lower limb.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9" name="Google Shape;339;p15"/>
          <p:cNvSpPr txBox="1"/>
          <p:nvPr/>
        </p:nvSpPr>
        <p:spPr>
          <a:xfrm>
            <a:off x="1222190" y="2448423"/>
            <a:ext cx="5590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Internal Iliac Vein</a:t>
            </a:r>
            <a:r>
              <a:rPr lang="en" sz="1500">
                <a:latin typeface="Exo"/>
                <a:ea typeface="Exo"/>
                <a:cs typeface="Exo"/>
                <a:sym typeface="Exo"/>
              </a:rPr>
              <a:t>: drains the pelvis.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40" name="Google Shape;3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140" y="1440662"/>
            <a:ext cx="1679824" cy="24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5"/>
          <p:cNvSpPr txBox="1"/>
          <p:nvPr/>
        </p:nvSpPr>
        <p:spPr>
          <a:xfrm>
            <a:off x="3128984" y="889750"/>
            <a:ext cx="12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Males Slides</a:t>
            </a:r>
            <a:endParaRPr b="1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1709751" y="4078875"/>
            <a:ext cx="3845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Veins of Lower Limbs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3" name="Google Shape;343;p15"/>
          <p:cNvSpPr/>
          <p:nvPr/>
        </p:nvSpPr>
        <p:spPr>
          <a:xfrm rot="-5400000">
            <a:off x="-958250" y="6393560"/>
            <a:ext cx="2952300" cy="461400"/>
          </a:xfrm>
          <a:prstGeom prst="roundRect">
            <a:avLst>
              <a:gd fmla="val 16667" name="adj"/>
            </a:avLst>
          </a:prstGeom>
          <a:solidFill>
            <a:srgbClr val="26557B"/>
          </a:solidFill>
          <a:ln cap="flat" cmpd="sng" w="9525">
            <a:solidFill>
              <a:srgbClr val="2655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Two Divisions:</a:t>
            </a:r>
            <a:endParaRPr b="1" sz="13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44" name="Google Shape;344;p15"/>
          <p:cNvCxnSpPr/>
          <p:nvPr/>
        </p:nvCxnSpPr>
        <p:spPr>
          <a:xfrm flipH="1" rot="10800000">
            <a:off x="748461" y="5771073"/>
            <a:ext cx="535500" cy="816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15"/>
          <p:cNvCxnSpPr/>
          <p:nvPr/>
        </p:nvCxnSpPr>
        <p:spPr>
          <a:xfrm>
            <a:off x="748461" y="6587370"/>
            <a:ext cx="535500" cy="841200"/>
          </a:xfrm>
          <a:prstGeom prst="bentConnector3">
            <a:avLst>
              <a:gd fmla="val 4872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p15"/>
          <p:cNvSpPr/>
          <p:nvPr/>
        </p:nvSpPr>
        <p:spPr>
          <a:xfrm>
            <a:off x="1283996" y="5520774"/>
            <a:ext cx="1774500" cy="478500"/>
          </a:xfrm>
          <a:prstGeom prst="roundRect">
            <a:avLst>
              <a:gd fmla="val 16667" name="adj"/>
            </a:avLst>
          </a:prstGeom>
          <a:solidFill>
            <a:srgbClr val="9CB0C1"/>
          </a:solidFill>
          <a:ln cap="flat" cmpd="sng" w="952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Superficial veins</a:t>
            </a:r>
            <a:endParaRPr b="1" sz="13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7" name="Google Shape;347;p15"/>
          <p:cNvSpPr/>
          <p:nvPr/>
        </p:nvSpPr>
        <p:spPr>
          <a:xfrm>
            <a:off x="1283996" y="7200731"/>
            <a:ext cx="1774500" cy="478500"/>
          </a:xfrm>
          <a:prstGeom prst="roundRect">
            <a:avLst>
              <a:gd fmla="val 16667" name="adj"/>
            </a:avLst>
          </a:prstGeom>
          <a:solidFill>
            <a:srgbClr val="9CB0C1"/>
          </a:solidFill>
          <a:ln cap="flat" cmpd="sng" w="952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Deep veins</a:t>
            </a:r>
            <a:endParaRPr b="1" sz="13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48" name="Google Shape;348;p15"/>
          <p:cNvCxnSpPr/>
          <p:nvPr/>
        </p:nvCxnSpPr>
        <p:spPr>
          <a:xfrm>
            <a:off x="3058571" y="5771155"/>
            <a:ext cx="468600" cy="404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15"/>
          <p:cNvCxnSpPr/>
          <p:nvPr/>
        </p:nvCxnSpPr>
        <p:spPr>
          <a:xfrm flipH="1" rot="10800000">
            <a:off x="3058570" y="5349349"/>
            <a:ext cx="468600" cy="421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0" name="Google Shape;350;p15"/>
          <p:cNvSpPr/>
          <p:nvPr/>
        </p:nvSpPr>
        <p:spPr>
          <a:xfrm>
            <a:off x="3527107" y="5080254"/>
            <a:ext cx="1774500" cy="4785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Great (long) Saphenous Vein</a:t>
            </a:r>
            <a:endParaRPr b="1" sz="1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1" name="Google Shape;351;p15"/>
          <p:cNvSpPr/>
          <p:nvPr/>
        </p:nvSpPr>
        <p:spPr>
          <a:xfrm>
            <a:off x="3527147" y="5940048"/>
            <a:ext cx="1774500" cy="4785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F9000"/>
                </a:solidFill>
                <a:latin typeface="Exo"/>
                <a:ea typeface="Exo"/>
                <a:cs typeface="Exo"/>
                <a:sym typeface="Exo"/>
              </a:rPr>
              <a:t>Small (short) Saphenous Vein</a:t>
            </a:r>
            <a:endParaRPr b="1" sz="1200">
              <a:solidFill>
                <a:srgbClr val="BF9000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52" name="Google Shape;352;p15"/>
          <p:cNvCxnSpPr>
            <a:stCxn id="347" idx="3"/>
            <a:endCxn id="353" idx="1"/>
          </p:cNvCxnSpPr>
          <p:nvPr/>
        </p:nvCxnSpPr>
        <p:spPr>
          <a:xfrm flipH="1" rot="10800000">
            <a:off x="3058496" y="6855281"/>
            <a:ext cx="468600" cy="5847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15"/>
          <p:cNvCxnSpPr>
            <a:stCxn id="347" idx="3"/>
            <a:endCxn id="355" idx="1"/>
          </p:cNvCxnSpPr>
          <p:nvPr/>
        </p:nvCxnSpPr>
        <p:spPr>
          <a:xfrm>
            <a:off x="3058496" y="7439981"/>
            <a:ext cx="468600" cy="6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15"/>
          <p:cNvSpPr/>
          <p:nvPr/>
        </p:nvSpPr>
        <p:spPr>
          <a:xfrm>
            <a:off x="3527147" y="6616010"/>
            <a:ext cx="1774500" cy="4785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Venae comitantes </a:t>
            </a:r>
            <a:endParaRPr b="1" sz="12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5" name="Google Shape;355;p15"/>
          <p:cNvSpPr/>
          <p:nvPr/>
        </p:nvSpPr>
        <p:spPr>
          <a:xfrm>
            <a:off x="3527120" y="7200713"/>
            <a:ext cx="1774500" cy="4785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74E13"/>
                </a:solidFill>
                <a:latin typeface="Exo"/>
                <a:ea typeface="Exo"/>
                <a:cs typeface="Exo"/>
                <a:sym typeface="Exo"/>
              </a:rPr>
              <a:t>Popliteal vein</a:t>
            </a:r>
            <a:endParaRPr b="1" sz="1300">
              <a:solidFill>
                <a:srgbClr val="274E13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6" name="Google Shape;356;p15"/>
          <p:cNvSpPr/>
          <p:nvPr/>
        </p:nvSpPr>
        <p:spPr>
          <a:xfrm>
            <a:off x="3527160" y="7785426"/>
            <a:ext cx="1774500" cy="4785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DD7E6B"/>
                </a:solidFill>
                <a:latin typeface="Exo"/>
                <a:ea typeface="Exo"/>
                <a:cs typeface="Exo"/>
                <a:sym typeface="Exo"/>
              </a:rPr>
              <a:t>Femoral vein</a:t>
            </a:r>
            <a:endParaRPr b="1" sz="1300">
              <a:solidFill>
                <a:srgbClr val="DD7E6B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57" name="Google Shape;357;p15"/>
          <p:cNvCxnSpPr>
            <a:endCxn id="356" idx="1"/>
          </p:cNvCxnSpPr>
          <p:nvPr/>
        </p:nvCxnSpPr>
        <p:spPr>
          <a:xfrm flipH="1" rot="-5400000">
            <a:off x="3122160" y="7619676"/>
            <a:ext cx="575400" cy="2346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15"/>
          <p:cNvCxnSpPr/>
          <p:nvPr/>
        </p:nvCxnSpPr>
        <p:spPr>
          <a:xfrm flipH="1" rot="10800000">
            <a:off x="1214731" y="4688078"/>
            <a:ext cx="4745400" cy="108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15"/>
          <p:cNvCxnSpPr>
            <a:stCxn id="353" idx="3"/>
            <a:endCxn id="360" idx="1"/>
          </p:cNvCxnSpPr>
          <p:nvPr/>
        </p:nvCxnSpPr>
        <p:spPr>
          <a:xfrm>
            <a:off x="5301647" y="6855260"/>
            <a:ext cx="282600" cy="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0" name="Google Shape;360;p15"/>
          <p:cNvSpPr/>
          <p:nvPr/>
        </p:nvSpPr>
        <p:spPr>
          <a:xfrm>
            <a:off x="5584279" y="6616010"/>
            <a:ext cx="1774500" cy="4785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of the anterior and</a:t>
            </a:r>
            <a:endParaRPr b="1" sz="9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posterior tibial</a:t>
            </a:r>
            <a:endParaRPr b="1" sz="9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arteries.</a:t>
            </a:r>
            <a:endParaRPr b="1" sz="9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E:\dad\Student Gray\6. Lower limb\F66122-006-f037.jpg" id="361" name="Google Shape;361;p15"/>
          <p:cNvPicPr preferRelativeResize="0"/>
          <p:nvPr/>
        </p:nvPicPr>
        <p:blipFill rotWithShape="1">
          <a:blip r:embed="rId4">
            <a:alphaModFix/>
          </a:blip>
          <a:srcRect b="2305" l="17271" r="19091" t="0"/>
          <a:stretch/>
        </p:blipFill>
        <p:spPr>
          <a:xfrm>
            <a:off x="5673674" y="7428623"/>
            <a:ext cx="1595753" cy="31158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5"/>
          <p:cNvSpPr/>
          <p:nvPr/>
        </p:nvSpPr>
        <p:spPr>
          <a:xfrm>
            <a:off x="6610749" y="9797300"/>
            <a:ext cx="374100" cy="1926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363" name="Google Shape;363;p15"/>
          <p:cNvSpPr/>
          <p:nvPr/>
        </p:nvSpPr>
        <p:spPr>
          <a:xfrm>
            <a:off x="6610750" y="9570825"/>
            <a:ext cx="374100" cy="1926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6723650" y="9046000"/>
            <a:ext cx="354300" cy="139500"/>
          </a:xfrm>
          <a:prstGeom prst="rect">
            <a:avLst/>
          </a:prstGeom>
          <a:noFill/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365" name="Google Shape;365;p15"/>
          <p:cNvSpPr/>
          <p:nvPr/>
        </p:nvSpPr>
        <p:spPr>
          <a:xfrm>
            <a:off x="6812700" y="8294688"/>
            <a:ext cx="354300" cy="139500"/>
          </a:xfrm>
          <a:prstGeom prst="rect">
            <a:avLst/>
          </a:prstGeom>
          <a:noFill/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D7E6B"/>
              </a:solidFill>
            </a:endParaRPr>
          </a:p>
        </p:txBody>
      </p:sp>
      <p:sp>
        <p:nvSpPr>
          <p:cNvPr id="366" name="Google Shape;366;p15"/>
          <p:cNvSpPr/>
          <p:nvPr/>
        </p:nvSpPr>
        <p:spPr>
          <a:xfrm>
            <a:off x="5691663" y="3333400"/>
            <a:ext cx="442800" cy="23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Exo"/>
                <a:ea typeface="Exo"/>
                <a:cs typeface="Exo"/>
                <a:sym typeface="Exo"/>
              </a:rPr>
              <a:t>Pelvis</a:t>
            </a:r>
            <a:endParaRPr sz="7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5663325" y="3656600"/>
            <a:ext cx="685800" cy="23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Exo"/>
                <a:ea typeface="Exo"/>
                <a:cs typeface="Exo"/>
                <a:sym typeface="Exo"/>
              </a:rPr>
              <a:t>Lower Limb</a:t>
            </a:r>
            <a:endParaRPr sz="7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Google Shape;372;p16"/>
          <p:cNvGraphicFramePr/>
          <p:nvPr/>
        </p:nvGraphicFramePr>
        <p:xfrm>
          <a:off x="-12" y="992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{F010001C-738B-4761-9CC0-EBFEF7BA43E6}</a:tableStyleId>
              </a:tblPr>
              <a:tblGrid>
                <a:gridCol w="3794775"/>
                <a:gridCol w="3794775"/>
              </a:tblGrid>
              <a:tr h="5408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Superficial Veins</a:t>
                      </a:r>
                      <a:endParaRPr b="1" sz="18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B0C1"/>
                    </a:solidFill>
                  </a:tcPr>
                </a:tc>
                <a:tc hMerge="1"/>
              </a:tr>
              <a:tr h="63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Great (long) Saphenous Vein</a:t>
                      </a:r>
                      <a:endParaRPr b="1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8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Small (short) Saphenous Vein</a:t>
                      </a:r>
                      <a:endParaRPr b="1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8E0"/>
                    </a:solidFill>
                  </a:tcPr>
                </a:tc>
              </a:tr>
              <a:tr h="2529125">
                <a:tc rowSpan="2"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557B"/>
                        </a:buClr>
                        <a:buSzPts val="1300"/>
                        <a:buFont typeface="Exo"/>
                        <a:buChar char="●"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longest vein in the body</a:t>
                      </a:r>
                      <a:endParaRPr b="1"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557B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begins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as the medial end of the dorsal venous arch of the foot.</a:t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557B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ascends </a:t>
                      </a:r>
                      <a:r>
                        <a:rPr lang="en" sz="1300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obliquely upward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(accompanied with saphenous nerve):</a:t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557B"/>
                        </a:buClr>
                        <a:buSzPts val="1300"/>
                        <a:buFont typeface="Exo"/>
                        <a:buAutoNum type="arabicPeriod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In front of medial malleolus of tibia.</a:t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557B"/>
                        </a:buClr>
                        <a:buSzPts val="1300"/>
                        <a:buFont typeface="Exo"/>
                        <a:buAutoNum type="arabicPeriod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On medial surface of tibia </a:t>
                      </a:r>
                      <a:r>
                        <a:rPr lang="en" sz="1300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(in superficial fascia in medial side of the leg)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557B"/>
                        </a:buClr>
                        <a:buSzPts val="1300"/>
                        <a:buFont typeface="Exo"/>
                        <a:buAutoNum type="arabicPeriod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On medial side of knee </a:t>
                      </a:r>
                      <a:r>
                        <a:rPr lang="en" sz="1300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(behind the knee and curves upward on the medial side of the thigh)</a:t>
                      </a:r>
                      <a:endParaRPr sz="1300">
                        <a:solidFill>
                          <a:srgbClr val="C27BA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C27BA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557B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" sz="13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In front of the thigh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, hooks through the lower part of the saphenous opening in the deep fascia to join the femoral vein about 1.5 in. (4 cm) below and lateral to the pubic tubercle.</a:t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" sz="1300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is connected to the small saphenous vein by one or two branches that pass behind the knee.</a:t>
                      </a:r>
                      <a:endParaRPr sz="1300">
                        <a:solidFill>
                          <a:srgbClr val="C27BA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C27BA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300"/>
                        <a:buFont typeface="Exo"/>
                        <a:buChar char="●"/>
                      </a:pPr>
                      <a:r>
                        <a:rPr lang="en" sz="1300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is connected to the deep veins by numerous perforating veins (which have valves that allow blood flow from superficial to deep veins)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2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xo"/>
                        <a:buChar char="●"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Begins the lateral end of the dorsal venous arch of the foot.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xo"/>
                        <a:buChar char="●"/>
                      </a:pPr>
                      <a:r>
                        <a:rPr lang="en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Runs along the lateral border of the foot</a:t>
                      </a: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, ascends below then behind the lateral malleolus, to the 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l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ateral border of the tendocalcaneus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then to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posterolateral aspect of the leg (accompanied with the sural nerve) to reach the popliteal fossa.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400"/>
                        <a:buFont typeface="Exo"/>
                        <a:buChar char="●"/>
                      </a:pPr>
                      <a:r>
                        <a:rPr lang="en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Pierces the deep fascia in the lower part of the popliteal fossa.</a:t>
                      </a:r>
                      <a:endParaRPr>
                        <a:solidFill>
                          <a:srgbClr val="C27BA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27BA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FA8DC"/>
                        </a:buClr>
                        <a:buSzPts val="1400"/>
                        <a:buFont typeface="Exo"/>
                        <a:buChar char="●"/>
                      </a:pPr>
                      <a:r>
                        <a:rPr lang="en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Tributaries: Veins from the back of the leg &amp; from the foot + communicating vein with long (great) saphenous vein.</a:t>
                      </a:r>
                      <a:endParaRPr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400"/>
                        <a:buFont typeface="Exo"/>
                        <a:buChar char="●"/>
                      </a:pPr>
                      <a:r>
                        <a:rPr lang="en">
                          <a:solidFill>
                            <a:srgbClr val="C27BA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Drains into the popliteal vein Has numerous valves along its course. Anastomosis freely with great saphenous vein.</a:t>
                      </a:r>
                      <a:endParaRPr>
                        <a:solidFill>
                          <a:srgbClr val="C27BA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470675">
                <a:tc vMerge="1"/>
                <a:tc vMerge="1"/>
              </a:tr>
              <a:tr h="252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73" name="Google Shape;373;p16"/>
          <p:cNvSpPr txBox="1"/>
          <p:nvPr/>
        </p:nvSpPr>
        <p:spPr>
          <a:xfrm>
            <a:off x="1977675" y="280225"/>
            <a:ext cx="36342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Veins of Lower Limbs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Great Saphenous Vein Diagram" id="374" name="Google Shape;374;p16"/>
          <p:cNvPicPr preferRelativeResize="0"/>
          <p:nvPr/>
        </p:nvPicPr>
        <p:blipFill rotWithShape="1">
          <a:blip r:embed="rId3">
            <a:alphaModFix/>
          </a:blip>
          <a:srcRect b="0" l="4652" r="0" t="1263"/>
          <a:stretch/>
        </p:blipFill>
        <p:spPr>
          <a:xfrm>
            <a:off x="1318100" y="8326725"/>
            <a:ext cx="1198150" cy="228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850" y="8365125"/>
            <a:ext cx="1971026" cy="220964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6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9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77" name="Google Shape;377;p16"/>
          <p:cNvSpPr/>
          <p:nvPr/>
        </p:nvSpPr>
        <p:spPr>
          <a:xfrm>
            <a:off x="198350" y="2299575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6"/>
          <p:cNvSpPr/>
          <p:nvPr/>
        </p:nvSpPr>
        <p:spPr>
          <a:xfrm>
            <a:off x="198350" y="269555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6"/>
          <p:cNvSpPr/>
          <p:nvPr/>
        </p:nvSpPr>
        <p:spPr>
          <a:xfrm>
            <a:off x="198350" y="329290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6"/>
          <p:cNvSpPr/>
          <p:nvPr/>
        </p:nvSpPr>
        <p:spPr>
          <a:xfrm>
            <a:off x="198350" y="5073525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6"/>
          <p:cNvSpPr/>
          <p:nvPr/>
        </p:nvSpPr>
        <p:spPr>
          <a:xfrm>
            <a:off x="198350" y="6257650"/>
            <a:ext cx="147000" cy="142500"/>
          </a:xfrm>
          <a:prstGeom prst="ellipse">
            <a:avLst/>
          </a:prstGeom>
          <a:solidFill>
            <a:srgbClr val="C27BA0"/>
          </a:solidFill>
          <a:ln cap="flat" cmpd="sng" w="2857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6"/>
          <p:cNvSpPr/>
          <p:nvPr/>
        </p:nvSpPr>
        <p:spPr>
          <a:xfrm>
            <a:off x="198350" y="7060375"/>
            <a:ext cx="147000" cy="142500"/>
          </a:xfrm>
          <a:prstGeom prst="ellipse">
            <a:avLst/>
          </a:prstGeom>
          <a:solidFill>
            <a:srgbClr val="C27BA0"/>
          </a:solidFill>
          <a:ln cap="flat" cmpd="sng" w="2857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6"/>
          <p:cNvSpPr/>
          <p:nvPr/>
        </p:nvSpPr>
        <p:spPr>
          <a:xfrm>
            <a:off x="3983725" y="2299575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6"/>
          <p:cNvSpPr/>
          <p:nvPr/>
        </p:nvSpPr>
        <p:spPr>
          <a:xfrm>
            <a:off x="3983725" y="2945825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6"/>
          <p:cNvSpPr/>
          <p:nvPr/>
        </p:nvSpPr>
        <p:spPr>
          <a:xfrm>
            <a:off x="3983725" y="4658025"/>
            <a:ext cx="147000" cy="142500"/>
          </a:xfrm>
          <a:prstGeom prst="ellipse">
            <a:avLst/>
          </a:prstGeom>
          <a:solidFill>
            <a:srgbClr val="C27BA0"/>
          </a:solidFill>
          <a:ln cap="flat" cmpd="sng" w="2857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6"/>
          <p:cNvSpPr/>
          <p:nvPr/>
        </p:nvSpPr>
        <p:spPr>
          <a:xfrm>
            <a:off x="3983725" y="6150175"/>
            <a:ext cx="147000" cy="142500"/>
          </a:xfrm>
          <a:prstGeom prst="ellipse">
            <a:avLst/>
          </a:prstGeom>
          <a:solidFill>
            <a:srgbClr val="C27BA0"/>
          </a:solidFill>
          <a:ln cap="flat" cmpd="sng" w="2857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6"/>
          <p:cNvSpPr/>
          <p:nvPr/>
        </p:nvSpPr>
        <p:spPr>
          <a:xfrm>
            <a:off x="3983725" y="5278000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/>
          <p:cNvSpPr txBox="1"/>
          <p:nvPr/>
        </p:nvSpPr>
        <p:spPr>
          <a:xfrm>
            <a:off x="1977675" y="280225"/>
            <a:ext cx="36342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Veins of Lower Limbs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563050" y="990825"/>
            <a:ext cx="1587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Deep Veins:</a:t>
            </a:r>
            <a:endParaRPr b="1" sz="19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563050" y="1384250"/>
            <a:ext cx="216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Venae Comitantes:</a:t>
            </a:r>
            <a:endParaRPr b="1"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867850" y="1733275"/>
            <a:ext cx="542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Comprise the venae comitantes, which accompany all the large arteries, usually in pairs.</a:t>
            </a:r>
            <a:endParaRPr sz="1300">
              <a:solidFill>
                <a:srgbClr val="C27BA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867850" y="2246650"/>
            <a:ext cx="542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venae comitantes of the </a:t>
            </a:r>
            <a:r>
              <a:rPr b="1"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anterior tibial artery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join the venae comitantes of the </a:t>
            </a:r>
            <a:r>
              <a:rPr b="1"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posterior tibial artery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to form the </a:t>
            </a:r>
            <a:r>
              <a:rPr b="1" lang="en" sz="1300">
                <a:solidFill>
                  <a:srgbClr val="BF9000"/>
                </a:solidFill>
                <a:latin typeface="Exo"/>
                <a:ea typeface="Exo"/>
                <a:cs typeface="Exo"/>
                <a:sym typeface="Exo"/>
              </a:rPr>
              <a:t>popliteal vein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7" name="Google Shape;397;p17"/>
          <p:cNvSpPr txBox="1"/>
          <p:nvPr/>
        </p:nvSpPr>
        <p:spPr>
          <a:xfrm>
            <a:off x="867850" y="2760025"/>
            <a:ext cx="542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popliteal vein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passes through the adductor hiatus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and continues as the </a:t>
            </a:r>
            <a:r>
              <a:rPr b="1" lang="en" sz="1300">
                <a:solidFill>
                  <a:srgbClr val="DD7E6B"/>
                </a:solidFill>
                <a:latin typeface="Exo"/>
                <a:ea typeface="Exo"/>
                <a:cs typeface="Exo"/>
                <a:sym typeface="Exo"/>
              </a:rPr>
              <a:t>femoral vein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8" name="Google Shape;398;p17"/>
          <p:cNvSpPr txBox="1"/>
          <p:nvPr/>
        </p:nvSpPr>
        <p:spPr>
          <a:xfrm>
            <a:off x="867850" y="3273400"/>
            <a:ext cx="542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The femoral vein ascends behind the inguinal ligament and continues as the external iliac vein.</a:t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9" name="Google Shape;399;p17"/>
          <p:cNvSpPr txBox="1"/>
          <p:nvPr/>
        </p:nvSpPr>
        <p:spPr>
          <a:xfrm>
            <a:off x="867850" y="3786775"/>
            <a:ext cx="542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Deep veins 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receive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 blood from superficial veins through perforating veins</a:t>
            </a:r>
            <a:endParaRPr sz="1300">
              <a:solidFill>
                <a:srgbClr val="C27BA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0" name="Google Shape;400;p17"/>
          <p:cNvSpPr/>
          <p:nvPr/>
        </p:nvSpPr>
        <p:spPr>
          <a:xfrm>
            <a:off x="563050" y="1906363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7"/>
          <p:cNvSpPr/>
          <p:nvPr/>
        </p:nvSpPr>
        <p:spPr>
          <a:xfrm>
            <a:off x="563050" y="2419738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7"/>
          <p:cNvSpPr/>
          <p:nvPr/>
        </p:nvSpPr>
        <p:spPr>
          <a:xfrm>
            <a:off x="563050" y="2933113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7"/>
          <p:cNvSpPr/>
          <p:nvPr/>
        </p:nvSpPr>
        <p:spPr>
          <a:xfrm>
            <a:off x="563050" y="3446488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7"/>
          <p:cNvSpPr/>
          <p:nvPr/>
        </p:nvSpPr>
        <p:spPr>
          <a:xfrm>
            <a:off x="563050" y="3959863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نتيجة بحث الصور عن ‪venae comitantes of tibial vein‬‏" id="405" name="Google Shape;405;p17"/>
          <p:cNvPicPr preferRelativeResize="0"/>
          <p:nvPr/>
        </p:nvPicPr>
        <p:blipFill rotWithShape="1">
          <a:blip r:embed="rId3">
            <a:alphaModFix/>
          </a:blip>
          <a:srcRect b="2268" l="4773" r="7645" t="16994"/>
          <a:stretch/>
        </p:blipFill>
        <p:spPr>
          <a:xfrm>
            <a:off x="2257151" y="4219371"/>
            <a:ext cx="2647500" cy="189822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/>
          <p:nvPr/>
        </p:nvSpPr>
        <p:spPr>
          <a:xfrm>
            <a:off x="3877575" y="5297013"/>
            <a:ext cx="1629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FA8DC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Anterior Tibial Vein</a:t>
            </a:r>
            <a:endParaRPr sz="700">
              <a:solidFill>
                <a:srgbClr val="6FA8DC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7" name="Google Shape;407;p17"/>
          <p:cNvSpPr txBox="1"/>
          <p:nvPr/>
        </p:nvSpPr>
        <p:spPr>
          <a:xfrm>
            <a:off x="2208025" y="5730963"/>
            <a:ext cx="1629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FA8DC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Posterior</a:t>
            </a:r>
            <a:r>
              <a:rPr lang="en" sz="700">
                <a:solidFill>
                  <a:srgbClr val="6FA8DC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 Tibial Vein</a:t>
            </a:r>
            <a:endParaRPr sz="700">
              <a:solidFill>
                <a:srgbClr val="6FA8DC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8" name="Google Shape;408;p17"/>
          <p:cNvSpPr txBox="1"/>
          <p:nvPr/>
        </p:nvSpPr>
        <p:spPr>
          <a:xfrm>
            <a:off x="2105600" y="4966750"/>
            <a:ext cx="1629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BF90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Popliteal Vein</a:t>
            </a:r>
            <a:endParaRPr sz="700">
              <a:solidFill>
                <a:srgbClr val="BF9000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9" name="Google Shape;409;p17"/>
          <p:cNvSpPr txBox="1"/>
          <p:nvPr/>
        </p:nvSpPr>
        <p:spPr>
          <a:xfrm>
            <a:off x="2125775" y="4807775"/>
            <a:ext cx="1629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DD7E6B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Femoral</a:t>
            </a:r>
            <a:r>
              <a:rPr lang="en" sz="700">
                <a:solidFill>
                  <a:srgbClr val="DD7E6B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 Vein</a:t>
            </a:r>
            <a:endParaRPr sz="700">
              <a:solidFill>
                <a:srgbClr val="DD7E6B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410" name="Google Shape;410;p17"/>
          <p:cNvCxnSpPr/>
          <p:nvPr/>
        </p:nvCxnSpPr>
        <p:spPr>
          <a:xfrm flipH="1" rot="10800000">
            <a:off x="1552573" y="7158801"/>
            <a:ext cx="4484400" cy="99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1" name="Google Shape;411;p17"/>
          <p:cNvSpPr txBox="1"/>
          <p:nvPr/>
        </p:nvSpPr>
        <p:spPr>
          <a:xfrm>
            <a:off x="1127025" y="6437488"/>
            <a:ext cx="53355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Mechanism of Venous Return From the Lower Limb </a:t>
            </a:r>
            <a:endParaRPr b="1" sz="2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2" name="Google Shape;412;p17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10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3" name="Google Shape;413;p17"/>
          <p:cNvSpPr txBox="1"/>
          <p:nvPr/>
        </p:nvSpPr>
        <p:spPr>
          <a:xfrm>
            <a:off x="944050" y="7533600"/>
            <a:ext cx="571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Deep veins receive 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saphenous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blood from superficial veins through perforating veins.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4" name="Google Shape;414;p17"/>
          <p:cNvSpPr txBox="1"/>
          <p:nvPr/>
        </p:nvSpPr>
        <p:spPr>
          <a:xfrm>
            <a:off x="944050" y="8057500"/>
            <a:ext cx="533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blood is pumped upward in the deep veins toward the heart by the contraction of the calf muscles (calf pump).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5" name="Google Shape;415;p17"/>
          <p:cNvSpPr txBox="1"/>
          <p:nvPr/>
        </p:nvSpPr>
        <p:spPr>
          <a:xfrm>
            <a:off x="944050" y="8585575"/>
            <a:ext cx="533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This action of “calf pump” is assisted by the tight sleeve of deep fascia surrounding these muscles.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6" name="Google Shape;416;p17"/>
          <p:cNvSpPr txBox="1"/>
          <p:nvPr/>
        </p:nvSpPr>
        <p:spPr>
          <a:xfrm>
            <a:off x="944050" y="9114950"/>
            <a:ext cx="533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Perforating veins possess valves that prevent the backflow of the blood into the superficial veins.</a:t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7" name="Google Shape;417;p17"/>
          <p:cNvSpPr/>
          <p:nvPr/>
        </p:nvSpPr>
        <p:spPr>
          <a:xfrm>
            <a:off x="563050" y="7706688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7"/>
          <p:cNvSpPr/>
          <p:nvPr/>
        </p:nvSpPr>
        <p:spPr>
          <a:xfrm>
            <a:off x="563050" y="8230588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7"/>
          <p:cNvSpPr/>
          <p:nvPr/>
        </p:nvSpPr>
        <p:spPr>
          <a:xfrm>
            <a:off x="563050" y="8754488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7"/>
          <p:cNvSpPr/>
          <p:nvPr/>
        </p:nvSpPr>
        <p:spPr>
          <a:xfrm>
            <a:off x="563050" y="9278388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8"/>
          <p:cNvSpPr txBox="1"/>
          <p:nvPr/>
        </p:nvSpPr>
        <p:spPr>
          <a:xfrm>
            <a:off x="1724448" y="79500"/>
            <a:ext cx="41406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Clinical Application of the Great Saphenous Vein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708850" y="6879957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8"/>
          <p:cNvSpPr txBox="1"/>
          <p:nvPr/>
        </p:nvSpPr>
        <p:spPr>
          <a:xfrm>
            <a:off x="1026675" y="1192075"/>
            <a:ext cx="6160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great saphenous vein is used in venous cutdown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(emergency procedure in which the vein is exposed surgically and then a cannula is inserted into the vein under direct vision).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When using great saphenous vein, we should take care of the saphenous nerve.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708850" y="2531582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8"/>
          <p:cNvSpPr txBox="1"/>
          <p:nvPr/>
        </p:nvSpPr>
        <p:spPr>
          <a:xfrm>
            <a:off x="1026675" y="2158369"/>
            <a:ext cx="6160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It is also used in coronary bypass surgery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(bypass the blocked portion of the coronary artery with a piece of a healthy blood vessel from elsewhere in the body to restore blood flow into the heart) 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and in intravenous injection of fluids due to other venous collapse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430" name="Google Shape;430;p18"/>
          <p:cNvCxnSpPr/>
          <p:nvPr/>
        </p:nvCxnSpPr>
        <p:spPr>
          <a:xfrm flipH="1" rot="10800000">
            <a:off x="1552548" y="6092101"/>
            <a:ext cx="4484400" cy="99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1" name="Google Shape;431;p18"/>
          <p:cNvSpPr txBox="1"/>
          <p:nvPr/>
        </p:nvSpPr>
        <p:spPr>
          <a:xfrm>
            <a:off x="1636851" y="5691150"/>
            <a:ext cx="43158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Varicose</a:t>
            </a:r>
            <a:r>
              <a:rPr b="1" lang="en" sz="2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 Veins of the Lower Limb</a:t>
            </a:r>
            <a:endParaRPr b="1" sz="2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708850" y="6393363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8"/>
          <p:cNvSpPr/>
          <p:nvPr/>
        </p:nvSpPr>
        <p:spPr>
          <a:xfrm>
            <a:off x="708850" y="1513700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8"/>
          <p:cNvSpPr txBox="1"/>
          <p:nvPr/>
        </p:nvSpPr>
        <p:spPr>
          <a:xfrm>
            <a:off x="1081875" y="6282900"/>
            <a:ext cx="605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They are dilated, tortuous and palpable superficial veins of the lower limb.</a:t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35" name="Google Shape;435;p18"/>
          <p:cNvSpPr txBox="1"/>
          <p:nvPr/>
        </p:nvSpPr>
        <p:spPr>
          <a:xfrm>
            <a:off x="1081875" y="6687325"/>
            <a:ext cx="621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main cause of varicose veins is incompetence of the valves in the perforating veins.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708850" y="7565000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8"/>
          <p:cNvSpPr txBox="1"/>
          <p:nvPr/>
        </p:nvSpPr>
        <p:spPr>
          <a:xfrm>
            <a:off x="1081875" y="7291850"/>
            <a:ext cx="586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If valves become weakened or damaged, the direction of blood flow is reversed. Superficial veins become enlarged, twisted and engorged with blood.</a:t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38" name="Google Shape;438;p18"/>
          <p:cNvSpPr txBox="1"/>
          <p:nvPr/>
        </p:nvSpPr>
        <p:spPr>
          <a:xfrm>
            <a:off x="1026675" y="3184513"/>
            <a:ext cx="605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So, The great saphenous vein is used in </a:t>
            </a:r>
            <a:r>
              <a:rPr b="1"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venous grafting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 and saphenous vein cutdown may be necessary for inserting the needle or 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cannula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 (take care of the saphenous nerve)</a:t>
            </a:r>
            <a:endParaRPr sz="1300">
              <a:solidFill>
                <a:srgbClr val="C27BA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708850" y="3457675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صورة ذات صلة" id="440" name="Google Shape;4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9499" y="3969625"/>
            <a:ext cx="1073722" cy="15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8"/>
          <p:cNvSpPr txBox="1"/>
          <p:nvPr/>
        </p:nvSpPr>
        <p:spPr>
          <a:xfrm>
            <a:off x="1081875" y="8046025"/>
            <a:ext cx="57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Most common in posterior &amp; medial parts of the lower limb, particularly in old people.</a:t>
            </a:r>
            <a:endParaRPr sz="1300">
              <a:solidFill>
                <a:srgbClr val="C27BA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708850" y="8219132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8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11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http://www.aviva.co.uk/library/images/med_encyclopedia/cfhg391trevar_002.gif" id="444" name="Google Shape;4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5112" y="8631024"/>
            <a:ext cx="1606250" cy="20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613" y="8701888"/>
            <a:ext cx="1535652" cy="193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3762" y="8808450"/>
            <a:ext cx="2698351" cy="176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"/>
          <p:cNvSpPr txBox="1"/>
          <p:nvPr/>
        </p:nvSpPr>
        <p:spPr>
          <a:xfrm>
            <a:off x="1636876" y="307575"/>
            <a:ext cx="43158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Portal System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52" name="Google Shape;452;p19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12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53" name="Google Shape;453;p19"/>
          <p:cNvSpPr/>
          <p:nvPr/>
        </p:nvSpPr>
        <p:spPr>
          <a:xfrm>
            <a:off x="708850" y="1299775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9"/>
          <p:cNvSpPr txBox="1"/>
          <p:nvPr/>
        </p:nvSpPr>
        <p:spPr>
          <a:xfrm>
            <a:off x="1076825" y="1026625"/>
            <a:ext cx="6071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A vascular arrangement in which blood collected from one set of capillaries of one organ is transported to another set of capillaries of another organ by a connecting vein or veins. 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55" name="Google Shape;455;p19"/>
          <p:cNvSpPr/>
          <p:nvPr/>
        </p:nvSpPr>
        <p:spPr>
          <a:xfrm>
            <a:off x="708850" y="1998532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6" name="Google Shape;4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313" y="2867626"/>
            <a:ext cx="1646875" cy="2198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7" name="Google Shape;457;p19"/>
          <p:cNvCxnSpPr/>
          <p:nvPr/>
        </p:nvCxnSpPr>
        <p:spPr>
          <a:xfrm flipH="1" rot="10800000">
            <a:off x="1552560" y="5772051"/>
            <a:ext cx="4484400" cy="99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8" name="Google Shape;458;p19"/>
          <p:cNvSpPr txBox="1"/>
          <p:nvPr/>
        </p:nvSpPr>
        <p:spPr>
          <a:xfrm>
            <a:off x="1636863" y="5218700"/>
            <a:ext cx="4315800" cy="1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Hepatic Portal System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59" name="Google Shape;459;p19"/>
          <p:cNvSpPr/>
          <p:nvPr/>
        </p:nvSpPr>
        <p:spPr>
          <a:xfrm>
            <a:off x="708850" y="6127925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9"/>
          <p:cNvSpPr/>
          <p:nvPr/>
        </p:nvSpPr>
        <p:spPr>
          <a:xfrm>
            <a:off x="708850" y="6719307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9"/>
          <p:cNvSpPr txBox="1"/>
          <p:nvPr/>
        </p:nvSpPr>
        <p:spPr>
          <a:xfrm>
            <a:off x="1076825" y="1825425"/>
            <a:ext cx="588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A portal venous system is a series of veins or venules that directly connect two capillary beds (of arteriole &amp; venule). </a:t>
            </a:r>
            <a:endParaRPr/>
          </a:p>
        </p:txBody>
      </p:sp>
      <p:sp>
        <p:nvSpPr>
          <p:cNvPr id="462" name="Google Shape;462;p19"/>
          <p:cNvSpPr txBox="1"/>
          <p:nvPr/>
        </p:nvSpPr>
        <p:spPr>
          <a:xfrm>
            <a:off x="1076825" y="2424125"/>
            <a:ext cx="613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 includes the hepatic portal system and hypophyseal portal system. </a:t>
            </a:r>
            <a:r>
              <a:rPr lang="en" sz="13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(hypothalamus)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63" name="Google Shape;463;p19"/>
          <p:cNvSpPr/>
          <p:nvPr/>
        </p:nvSpPr>
        <p:spPr>
          <a:xfrm>
            <a:off x="708850" y="2628825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9"/>
          <p:cNvSpPr txBox="1"/>
          <p:nvPr/>
        </p:nvSpPr>
        <p:spPr>
          <a:xfrm>
            <a:off x="1076825" y="5954825"/>
            <a:ext cx="570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The hepatic portal vein is not a true vein because it does not drain into the heart.</a:t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65" name="Google Shape;465;p19"/>
          <p:cNvSpPr txBox="1"/>
          <p:nvPr/>
        </p:nvSpPr>
        <p:spPr>
          <a:xfrm>
            <a:off x="1076825" y="6546188"/>
            <a:ext cx="588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 is formed by the union of superior mesenteric and splenic veins, behind the neck of pancreas.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66" name="Google Shape;466;p19"/>
          <p:cNvSpPr txBox="1"/>
          <p:nvPr/>
        </p:nvSpPr>
        <p:spPr>
          <a:xfrm>
            <a:off x="1076825" y="7137575"/>
            <a:ext cx="570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Before reaching the liver 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 ends by dividing into right &amp; left terminal branches that enter the liver.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67" name="Google Shape;467;p19"/>
          <p:cNvSpPr/>
          <p:nvPr/>
        </p:nvSpPr>
        <p:spPr>
          <a:xfrm>
            <a:off x="708850" y="7310675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9"/>
          <p:cNvSpPr txBox="1"/>
          <p:nvPr/>
        </p:nvSpPr>
        <p:spPr>
          <a:xfrm>
            <a:off x="1076825" y="7827025"/>
            <a:ext cx="5889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Its tributaries are:</a:t>
            </a:r>
            <a:endParaRPr b="1"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Left &amp; right gastric veins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: draining the stomach.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Paraumbilical veins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: draining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 superficial veins around the umbilicus 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(drains veins from the skin of the anterior abdominal wall to the hepatic portal vein).</a:t>
            </a:r>
            <a:endParaRPr sz="1300">
              <a:solidFill>
                <a:srgbClr val="C27BA0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Cystic vein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: draining the gallbladder, 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joins its right branch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69" name="Google Shape;469;p19"/>
          <p:cNvSpPr/>
          <p:nvPr/>
        </p:nvSpPr>
        <p:spPr>
          <a:xfrm>
            <a:off x="708850" y="7902057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9"/>
          <p:cNvSpPr txBox="1"/>
          <p:nvPr/>
        </p:nvSpPr>
        <p:spPr>
          <a:xfrm>
            <a:off x="1076825" y="9145275"/>
            <a:ext cx="6186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The liver receives a blood supply from two sources. The first is the hepatic artery which delivers oxygenated blood from the general circulation. The second is the hepatic portal vein delivering 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(drains)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 deoxygenated blood from the gastrointestinal tract 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and spleen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 containing nutrients 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to the liver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471" name="Google Shape;471;p19"/>
          <p:cNvSpPr/>
          <p:nvPr/>
        </p:nvSpPr>
        <p:spPr>
          <a:xfrm>
            <a:off x="708850" y="9518475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 txBox="1"/>
          <p:nvPr/>
        </p:nvSpPr>
        <p:spPr>
          <a:xfrm>
            <a:off x="953925" y="0"/>
            <a:ext cx="56817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Portocaval</a:t>
            </a:r>
            <a:r>
              <a:rPr b="1" lang="en" sz="24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 (</a:t>
            </a:r>
            <a:r>
              <a:rPr b="1" lang="en" sz="24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Portosystemic</a:t>
            </a:r>
            <a:r>
              <a:rPr b="1" lang="en" sz="24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) Anastomosis </a:t>
            </a:r>
            <a:endParaRPr b="1" sz="24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77" name="Google Shape;477;p20"/>
          <p:cNvSpPr txBox="1"/>
          <p:nvPr/>
        </p:nvSpPr>
        <p:spPr>
          <a:xfrm>
            <a:off x="1162225" y="1128450"/>
            <a:ext cx="5998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A portocaval anastomosis 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(also known as portal systemic anastomosis)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is a specific type of anastomosis that occurs between the veins of portal circulation and those of systemic circulation.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78" name="Google Shape;478;p20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13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79" name="Google Shape;479;p20"/>
          <p:cNvSpPr/>
          <p:nvPr/>
        </p:nvSpPr>
        <p:spPr>
          <a:xfrm>
            <a:off x="798750" y="1401600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0"/>
          <p:cNvSpPr/>
          <p:nvPr/>
        </p:nvSpPr>
        <p:spPr>
          <a:xfrm>
            <a:off x="798750" y="2102032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0"/>
          <p:cNvSpPr txBox="1"/>
          <p:nvPr/>
        </p:nvSpPr>
        <p:spPr>
          <a:xfrm>
            <a:off x="1162225" y="1964650"/>
            <a:ext cx="599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The anastomotic channels become dilated (varicosed) in case of portal hypertension.</a:t>
            </a:r>
            <a:endParaRPr>
              <a:solidFill>
                <a:srgbClr val="C27BA0"/>
              </a:solidFill>
            </a:endParaRPr>
          </a:p>
        </p:txBody>
      </p:sp>
      <p:cxnSp>
        <p:nvCxnSpPr>
          <p:cNvPr id="482" name="Google Shape;482;p20"/>
          <p:cNvCxnSpPr/>
          <p:nvPr/>
        </p:nvCxnSpPr>
        <p:spPr>
          <a:xfrm flipH="1" rot="10800000">
            <a:off x="1552560" y="5924451"/>
            <a:ext cx="4484400" cy="99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E:\dad\Student Gray\4. Abdomen\F66122-004-f106.jpg" id="483" name="Google Shape;483;p20"/>
          <p:cNvPicPr preferRelativeResize="0"/>
          <p:nvPr/>
        </p:nvPicPr>
        <p:blipFill rotWithShape="1">
          <a:blip r:embed="rId3">
            <a:alphaModFix/>
          </a:blip>
          <a:srcRect b="4214" l="0" r="0" t="0"/>
          <a:stretch/>
        </p:blipFill>
        <p:spPr>
          <a:xfrm>
            <a:off x="2838738" y="2662350"/>
            <a:ext cx="1912025" cy="22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0"/>
          <p:cNvSpPr/>
          <p:nvPr/>
        </p:nvSpPr>
        <p:spPr>
          <a:xfrm>
            <a:off x="2924650" y="3295275"/>
            <a:ext cx="252900" cy="894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0"/>
          <p:cNvSpPr/>
          <p:nvPr/>
        </p:nvSpPr>
        <p:spPr>
          <a:xfrm>
            <a:off x="4474075" y="3384675"/>
            <a:ext cx="276600" cy="894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0"/>
          <p:cNvSpPr/>
          <p:nvPr/>
        </p:nvSpPr>
        <p:spPr>
          <a:xfrm>
            <a:off x="4202850" y="3737325"/>
            <a:ext cx="455400" cy="1092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0"/>
          <p:cNvSpPr txBox="1"/>
          <p:nvPr/>
        </p:nvSpPr>
        <p:spPr>
          <a:xfrm>
            <a:off x="1271175" y="5103063"/>
            <a:ext cx="50472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Importance of Portocaval Anastomosis </a:t>
            </a:r>
            <a:endParaRPr b="1" sz="24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88" name="Google Shape;488;p20"/>
          <p:cNvSpPr txBox="1"/>
          <p:nvPr/>
        </p:nvSpPr>
        <p:spPr>
          <a:xfrm>
            <a:off x="3128984" y="5918950"/>
            <a:ext cx="12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Males slides</a:t>
            </a:r>
            <a:endParaRPr b="1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89" name="Google Shape;489;p20"/>
          <p:cNvSpPr/>
          <p:nvPr/>
        </p:nvSpPr>
        <p:spPr>
          <a:xfrm>
            <a:off x="798750" y="6542138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0"/>
          <p:cNvSpPr txBox="1"/>
          <p:nvPr/>
        </p:nvSpPr>
        <p:spPr>
          <a:xfrm>
            <a:off x="1162225" y="6369050"/>
            <a:ext cx="588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importance of portocaval anastomoses is to provide alternative routes of circulation when there is a blockage in the liver or portal vein.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91" name="Google Shape;491;p20"/>
          <p:cNvSpPr txBox="1"/>
          <p:nvPr/>
        </p:nvSpPr>
        <p:spPr>
          <a:xfrm>
            <a:off x="1162225" y="7080150"/>
            <a:ext cx="5889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Even though this is useful, bypassing the liver may be dangerous, since it is the main organ in charge for 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detoxification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and breaking down of substances found in the gastrointestinal tract, such as medications.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92" name="Google Shape;492;p20"/>
          <p:cNvSpPr/>
          <p:nvPr/>
        </p:nvSpPr>
        <p:spPr>
          <a:xfrm>
            <a:off x="798750" y="7353307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3" name="Google Shape;4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075" y="7865250"/>
            <a:ext cx="3999375" cy="26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0"/>
          <p:cNvSpPr txBox="1"/>
          <p:nvPr/>
        </p:nvSpPr>
        <p:spPr>
          <a:xfrm flipH="1">
            <a:off x="2200300" y="8292775"/>
            <a:ext cx="86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Esophageal</a:t>
            </a:r>
            <a:r>
              <a:rPr lang="en" sz="1000">
                <a:solidFill>
                  <a:srgbClr val="9900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 varices</a:t>
            </a:r>
            <a:endParaRPr sz="1000">
              <a:solidFill>
                <a:srgbClr val="990000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95" name="Google Shape;495;p20"/>
          <p:cNvSpPr txBox="1"/>
          <p:nvPr/>
        </p:nvSpPr>
        <p:spPr>
          <a:xfrm flipH="1">
            <a:off x="2166075" y="9423100"/>
            <a:ext cx="86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Caput Medusae</a:t>
            </a:r>
            <a:endParaRPr sz="1000">
              <a:solidFill>
                <a:srgbClr val="990000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96" name="Google Shape;496;p20"/>
          <p:cNvSpPr txBox="1"/>
          <p:nvPr/>
        </p:nvSpPr>
        <p:spPr>
          <a:xfrm flipH="1">
            <a:off x="2307850" y="10124100"/>
            <a:ext cx="982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Hemorrhoids</a:t>
            </a:r>
            <a:endParaRPr sz="1000">
              <a:solidFill>
                <a:srgbClr val="990000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97" name="Google Shape;497;p20"/>
          <p:cNvSpPr txBox="1"/>
          <p:nvPr/>
        </p:nvSpPr>
        <p:spPr>
          <a:xfrm flipH="1">
            <a:off x="3570975" y="9423100"/>
            <a:ext cx="86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Marked Ascites</a:t>
            </a:r>
            <a:endParaRPr sz="1000">
              <a:solidFill>
                <a:srgbClr val="990000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1"/>
          <p:cNvSpPr txBox="1"/>
          <p:nvPr/>
        </p:nvSpPr>
        <p:spPr>
          <a:xfrm>
            <a:off x="1636876" y="307575"/>
            <a:ext cx="4315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Sites of Portocaval Anastomosis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03" name="Google Shape;503;p21"/>
          <p:cNvSpPr txBox="1"/>
          <p:nvPr/>
        </p:nvSpPr>
        <p:spPr>
          <a:xfrm>
            <a:off x="651375" y="1043025"/>
            <a:ext cx="62868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Lower part of esophagus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(esophageal tributaries of left gastric vein with esophageal tributaries of azygos vein).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Upper part of anal canal / Lower part of rectum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: superior rectal vein with middle and inferior rectal veins.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Paraumbilical region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: paraumbilical veins with superficial veins of the anterior abdominal wall (superficial epigastric vein).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Retroperitoneal region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: veins of the colon with veins of the posterior abdominal wall.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Bare area (posterior surface) of liver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: left branch of portal vein with inferior phrenic veins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300"/>
              <a:buFont typeface="Exo"/>
              <a:buAutoNum type="arabicPeriod"/>
            </a:pPr>
            <a:r>
              <a:rPr b="1"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Patent ductus venosus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 (intrahepatic portosystemic shunt) during </a:t>
            </a:r>
            <a:r>
              <a:rPr b="1"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fetal development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. Portosystemic shunts may be congenital or may be acquired with diseases that cause portal hypertension. Umbilical vein &amp; portal vein shunt blood via patent ductus venosus into IVC. (Hepatomegaly, ascites and signs of portal hypertension)</a:t>
            </a:r>
            <a:endParaRPr sz="1300">
              <a:solidFill>
                <a:srgbClr val="C27BA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504" name="Google Shape;504;p21"/>
          <p:cNvCxnSpPr/>
          <p:nvPr/>
        </p:nvCxnSpPr>
        <p:spPr>
          <a:xfrm flipH="1" rot="10800000">
            <a:off x="1628773" y="7617876"/>
            <a:ext cx="4484400" cy="99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5" name="Google Shape;505;p21"/>
          <p:cNvSpPr txBox="1"/>
          <p:nvPr/>
        </p:nvSpPr>
        <p:spPr>
          <a:xfrm>
            <a:off x="1697775" y="6955850"/>
            <a:ext cx="4484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Effects of Portal Hypertension of Portocaval Anastomosis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06" name="Google Shape;506;p21"/>
          <p:cNvSpPr/>
          <p:nvPr/>
        </p:nvSpPr>
        <p:spPr>
          <a:xfrm>
            <a:off x="969300" y="8011857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1"/>
          <p:cNvSpPr txBox="1"/>
          <p:nvPr/>
        </p:nvSpPr>
        <p:spPr>
          <a:xfrm>
            <a:off x="1222200" y="8981250"/>
            <a:ext cx="55290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Esophageal varices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: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enlarged veins around the lower end of esophagus which might rupture and cause hematemesis (vomiting of blood).</a:t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Caput medusae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: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swollen veins around the abdomen. </a:t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Hemorrhoids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: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swollen and enlarged veins inside the anal canal (internal) and outside and around the anus (external).They are painful (external) and may bleed (internal).</a:t>
            </a:r>
            <a:endParaRPr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508" name="Google Shape;5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37" y="4257100"/>
            <a:ext cx="4084270" cy="25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1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14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10" name="Google Shape;510;p21"/>
          <p:cNvSpPr txBox="1"/>
          <p:nvPr/>
        </p:nvSpPr>
        <p:spPr>
          <a:xfrm>
            <a:off x="1284775" y="7831100"/>
            <a:ext cx="5529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n cases of portal hypertension (e.g. liver cirrhosis), the pressure increases in sites of portocaval anastomosis.</a:t>
            </a:r>
            <a:endParaRPr/>
          </a:p>
        </p:txBody>
      </p:sp>
      <p:sp>
        <p:nvSpPr>
          <p:cNvPr id="511" name="Google Shape;511;p21"/>
          <p:cNvSpPr txBox="1"/>
          <p:nvPr/>
        </p:nvSpPr>
        <p:spPr>
          <a:xfrm>
            <a:off x="1284775" y="8467700"/>
            <a:ext cx="512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Veins become congested and dilated. Obstructed portal blood flow may lead into:</a:t>
            </a:r>
            <a:endParaRPr/>
          </a:p>
        </p:txBody>
      </p:sp>
      <p:sp>
        <p:nvSpPr>
          <p:cNvPr id="512" name="Google Shape;512;p21"/>
          <p:cNvSpPr/>
          <p:nvPr/>
        </p:nvSpPr>
        <p:spPr>
          <a:xfrm>
            <a:off x="969300" y="8640788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2"/>
          <p:cNvSpPr/>
          <p:nvPr/>
        </p:nvSpPr>
        <p:spPr>
          <a:xfrm>
            <a:off x="301250" y="6944075"/>
            <a:ext cx="6987000" cy="3678300"/>
          </a:xfrm>
          <a:prstGeom prst="rect">
            <a:avLst/>
          </a:prstGeom>
          <a:noFill/>
          <a:ln cap="flat" cmpd="sng" w="9525">
            <a:solidFill>
              <a:srgbClr val="1A456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Q1;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Enumerate the tributaries of Inferior vena cava?</a:t>
            </a:r>
            <a:endParaRPr b="1" sz="13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uFill>
                  <a:noFill/>
                </a:uFill>
                <a:latin typeface="Exo"/>
                <a:ea typeface="Exo"/>
                <a:cs typeface="Exo"/>
                <a:sym typeface="Ex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 9, Click to go to slide</a:t>
            </a:r>
            <a:endParaRPr sz="13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Q2; 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Enumerate the tributaries of internal jugular vein?</a:t>
            </a:r>
            <a:endParaRPr b="1"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uFill>
                  <a:noFill/>
                </a:uFill>
                <a:latin typeface="Exo"/>
                <a:ea typeface="Exo"/>
                <a:cs typeface="Exo"/>
                <a:sym typeface="Exo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 6, Click to go to slide</a:t>
            </a:r>
            <a:endParaRPr sz="13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301250" y="1347139"/>
            <a:ext cx="3399000" cy="4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Q1: Which of the following </a:t>
            </a:r>
            <a:r>
              <a:rPr b="1" lang="en" sz="1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veins connect SVC with IVC</a:t>
            </a:r>
            <a:endParaRPr b="1" sz="1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internal iliac vein</a:t>
            </a:r>
            <a:endParaRPr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azygos vein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saphenous vein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D-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subclavian vein</a:t>
            </a:r>
            <a:endParaRPr b="1" sz="800">
              <a:solidFill>
                <a:schemeClr val="dk1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Q2: All veins </a:t>
            </a:r>
            <a:r>
              <a:rPr b="1" lang="en" sz="1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carry deoxygenated blood except?</a:t>
            </a:r>
            <a:endParaRPr b="1" sz="1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anterior jugular vein</a:t>
            </a:r>
            <a:endParaRPr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superior vena cava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pulmonary vein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highlight>
                  <a:schemeClr val="lt1"/>
                </a:highlight>
                <a:latin typeface="Exo"/>
                <a:ea typeface="Exo"/>
                <a:cs typeface="Exo"/>
                <a:sym typeface="Exo"/>
              </a:rPr>
              <a:t>D-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axillary vein</a:t>
            </a:r>
            <a:endParaRPr b="1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Q3: I</a:t>
            </a:r>
            <a:r>
              <a:rPr b="1" lang="en" sz="1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nferior vena cava is at the level of</a:t>
            </a:r>
            <a:endParaRPr b="1" sz="1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A-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T5</a:t>
            </a:r>
            <a:endParaRPr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C5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T6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highlight>
                  <a:schemeClr val="lt1"/>
                </a:highlight>
                <a:latin typeface="Exo"/>
                <a:ea typeface="Exo"/>
                <a:cs typeface="Exo"/>
                <a:sym typeface="Exo"/>
              </a:rPr>
              <a:t>D-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L5</a:t>
            </a:r>
            <a:endParaRPr b="1" sz="800">
              <a:solidFill>
                <a:schemeClr val="dk1"/>
              </a:solidFill>
              <a:highlight>
                <a:schemeClr val="lt1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19" name="Google Shape;519;p22"/>
          <p:cNvSpPr/>
          <p:nvPr/>
        </p:nvSpPr>
        <p:spPr>
          <a:xfrm>
            <a:off x="3794775" y="6421251"/>
            <a:ext cx="3492900" cy="281700"/>
          </a:xfrm>
          <a:prstGeom prst="rect">
            <a:avLst/>
          </a:prstGeom>
          <a:noFill/>
          <a:ln cap="flat" cmpd="sng" w="9525">
            <a:solidFill>
              <a:srgbClr val="1A456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Exo"/>
                <a:ea typeface="Exo"/>
                <a:cs typeface="Exo"/>
                <a:sym typeface="Exo"/>
              </a:rPr>
              <a:t>Answers: 1. B </a:t>
            </a:r>
            <a:r>
              <a:rPr lang="en" sz="1200">
                <a:solidFill>
                  <a:srgbClr val="D9D9D9"/>
                </a:solidFill>
                <a:latin typeface="Exo"/>
                <a:ea typeface="Exo"/>
                <a:cs typeface="Exo"/>
                <a:sym typeface="Exo"/>
              </a:rPr>
              <a:t> 2</a:t>
            </a:r>
            <a:r>
              <a:rPr lang="en" sz="1200">
                <a:solidFill>
                  <a:srgbClr val="D9D9D9"/>
                </a:solidFill>
                <a:latin typeface="Exo"/>
                <a:ea typeface="Exo"/>
                <a:cs typeface="Exo"/>
                <a:sym typeface="Exo"/>
              </a:rPr>
              <a:t>. C  3. D 4. A 5. C 6. C </a:t>
            </a:r>
            <a:endParaRPr sz="1200">
              <a:solidFill>
                <a:srgbClr val="D9D9D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20" name="Google Shape;520;p22"/>
          <p:cNvSpPr/>
          <p:nvPr/>
        </p:nvSpPr>
        <p:spPr>
          <a:xfrm>
            <a:off x="-693358" y="1104186"/>
            <a:ext cx="1895238" cy="379728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MCQ</a:t>
            </a:r>
            <a:r>
              <a:rPr b="1" lang="en" sz="22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s</a:t>
            </a:r>
            <a:endParaRPr sz="22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21" name="Google Shape;521;p22"/>
          <p:cNvSpPr/>
          <p:nvPr/>
        </p:nvSpPr>
        <p:spPr>
          <a:xfrm>
            <a:off x="-693361" y="6499558"/>
            <a:ext cx="1895238" cy="379728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SAQs</a:t>
            </a:r>
            <a:endParaRPr sz="22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22" name="Google Shape;522;p22"/>
          <p:cNvSpPr/>
          <p:nvPr/>
        </p:nvSpPr>
        <p:spPr>
          <a:xfrm>
            <a:off x="3898875" y="1347156"/>
            <a:ext cx="3492900" cy="4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Q4: Which of the following veins is used for venous grafting?</a:t>
            </a:r>
            <a:endParaRPr b="1" sz="1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Great saphenous vein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Cephalic vein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Basilic vein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D-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Small saphenous vein</a:t>
            </a:r>
            <a:endParaRPr b="1" sz="800">
              <a:solidFill>
                <a:schemeClr val="dk1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Q5: Which vein is superficial to the sternomastoid?</a:t>
            </a:r>
            <a:endParaRPr b="1" sz="1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Jugular arch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Internal jugular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External jugular</a:t>
            </a:r>
            <a:endParaRPr b="1" sz="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highlight>
                  <a:schemeClr val="lt1"/>
                </a:highlight>
                <a:latin typeface="Exo"/>
                <a:ea typeface="Exo"/>
                <a:cs typeface="Exo"/>
                <a:sym typeface="Exo"/>
              </a:rPr>
              <a:t>D-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Maxillary</a:t>
            </a:r>
            <a:endParaRPr b="1" sz="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Q6: Which vein is a tributary of the IVC?</a:t>
            </a:r>
            <a:endParaRPr b="1" sz="10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Splenic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Left Gonadal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Right Suprarenal</a:t>
            </a:r>
            <a:endParaRPr b="1"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highlight>
                  <a:schemeClr val="lt1"/>
                </a:highlight>
                <a:latin typeface="Exo"/>
                <a:ea typeface="Exo"/>
                <a:cs typeface="Exo"/>
                <a:sym typeface="Exo"/>
              </a:rPr>
              <a:t>D- </a:t>
            </a:r>
            <a:r>
              <a:rPr lang="en" sz="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Inferior mesenteric</a:t>
            </a:r>
            <a:endParaRPr b="1" sz="14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23" name="Google Shape;523;p22"/>
          <p:cNvSpPr txBox="1"/>
          <p:nvPr/>
        </p:nvSpPr>
        <p:spPr>
          <a:xfrm>
            <a:off x="2726670" y="229036"/>
            <a:ext cx="21363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Quiz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3"/>
          <p:cNvSpPr txBox="1"/>
          <p:nvPr/>
        </p:nvSpPr>
        <p:spPr>
          <a:xfrm>
            <a:off x="2321689" y="247522"/>
            <a:ext cx="2946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Members Board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-777512" y="1268137"/>
            <a:ext cx="3243132" cy="740394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Team Leaders</a:t>
            </a:r>
            <a:endParaRPr sz="22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-777512" y="4054036"/>
            <a:ext cx="3243132" cy="740394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A4568"/>
                </a:solidFill>
                <a:latin typeface="Exo"/>
                <a:ea typeface="Exo"/>
                <a:cs typeface="Exo"/>
                <a:sym typeface="Exo"/>
              </a:rPr>
              <a:t>  </a:t>
            </a:r>
            <a:r>
              <a:rPr b="1" lang="en" sz="22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Team Members</a:t>
            </a:r>
            <a:endParaRPr sz="22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31" name="Google Shape;531;p23"/>
          <p:cNvSpPr txBox="1"/>
          <p:nvPr/>
        </p:nvSpPr>
        <p:spPr>
          <a:xfrm>
            <a:off x="1189022" y="2843306"/>
            <a:ext cx="17610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xo"/>
                <a:ea typeface="Exo"/>
                <a:cs typeface="Exo"/>
                <a:sym typeface="Exo"/>
              </a:rPr>
              <a:t>Mohammad Alrashed</a:t>
            </a:r>
            <a:endParaRPr b="1" sz="2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32" name="Google Shape;532;p23"/>
          <p:cNvSpPr txBox="1"/>
          <p:nvPr/>
        </p:nvSpPr>
        <p:spPr>
          <a:xfrm>
            <a:off x="4430450" y="2848800"/>
            <a:ext cx="18441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xo"/>
                <a:ea typeface="Exo"/>
                <a:cs typeface="Exo"/>
                <a:sym typeface="Exo"/>
              </a:rPr>
              <a:t>Najla Aldhbiban</a:t>
            </a:r>
            <a:endParaRPr b="1" sz="2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33" name="Google Shape;533;p23"/>
          <p:cNvSpPr txBox="1"/>
          <p:nvPr/>
        </p:nvSpPr>
        <p:spPr>
          <a:xfrm>
            <a:off x="1189022" y="517418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Abdullah Alsalem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534" name="Google Shape;5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704" y="10019954"/>
            <a:ext cx="350100" cy="3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3"/>
          <p:cNvSpPr txBox="1"/>
          <p:nvPr/>
        </p:nvSpPr>
        <p:spPr>
          <a:xfrm>
            <a:off x="2173279" y="10293850"/>
            <a:ext cx="32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anatomyteam442@gmail.com</a:t>
            </a:r>
            <a:endParaRPr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536" name="Google Shape;536;p23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-202150" y="6462325"/>
            <a:ext cx="470075" cy="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3"/>
          <p:cNvPicPr preferRelativeResize="0"/>
          <p:nvPr/>
        </p:nvPicPr>
        <p:blipFill rotWithShape="1">
          <a:blip r:embed="rId4">
            <a:alphaModFix amt="50000"/>
          </a:blip>
          <a:srcRect b="0" l="6264" r="3864" t="0"/>
          <a:stretch/>
        </p:blipFill>
        <p:spPr>
          <a:xfrm>
            <a:off x="267925" y="6462325"/>
            <a:ext cx="422450" cy="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3"/>
          <p:cNvPicPr preferRelativeResize="0"/>
          <p:nvPr/>
        </p:nvPicPr>
        <p:blipFill rotWithShape="1">
          <a:blip r:embed="rId4">
            <a:alphaModFix amt="40000"/>
          </a:blip>
          <a:srcRect b="0" l="10137" r="-8" t="0"/>
          <a:stretch/>
        </p:blipFill>
        <p:spPr>
          <a:xfrm>
            <a:off x="690375" y="6462325"/>
            <a:ext cx="422450" cy="4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3"/>
          <p:cNvSpPr txBox="1"/>
          <p:nvPr/>
        </p:nvSpPr>
        <p:spPr>
          <a:xfrm>
            <a:off x="1189025" y="5623575"/>
            <a:ext cx="23121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Faisal Alomar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40" name="Google Shape;540;p23"/>
          <p:cNvSpPr txBox="1"/>
          <p:nvPr/>
        </p:nvSpPr>
        <p:spPr>
          <a:xfrm>
            <a:off x="1189025" y="6072950"/>
            <a:ext cx="24306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Mishal Alsuwayegh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41" name="Google Shape;541;p23"/>
          <p:cNvSpPr txBox="1"/>
          <p:nvPr/>
        </p:nvSpPr>
        <p:spPr>
          <a:xfrm>
            <a:off x="1189022" y="6522314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Waleed Alrashoud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42" name="Google Shape;542;p23"/>
          <p:cNvSpPr txBox="1"/>
          <p:nvPr/>
        </p:nvSpPr>
        <p:spPr>
          <a:xfrm>
            <a:off x="1189022" y="697168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Emad Almutairi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43" name="Google Shape;543;p23"/>
          <p:cNvSpPr txBox="1"/>
          <p:nvPr/>
        </p:nvSpPr>
        <p:spPr>
          <a:xfrm>
            <a:off x="1189022" y="7421064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Saud Altaleb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44" name="Google Shape;544;p23"/>
          <p:cNvSpPr txBox="1"/>
          <p:nvPr/>
        </p:nvSpPr>
        <p:spPr>
          <a:xfrm>
            <a:off x="1189022" y="787043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Nawaf Alturki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45" name="Google Shape;545;p23"/>
          <p:cNvSpPr txBox="1"/>
          <p:nvPr/>
        </p:nvSpPr>
        <p:spPr>
          <a:xfrm>
            <a:off x="1189025" y="8319825"/>
            <a:ext cx="2272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Abdulkarim Salman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46" name="Google Shape;546;p23"/>
          <p:cNvSpPr txBox="1"/>
          <p:nvPr/>
        </p:nvSpPr>
        <p:spPr>
          <a:xfrm>
            <a:off x="1189022" y="876918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Fahad Abdullah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47" name="Google Shape;547;p23"/>
          <p:cNvSpPr txBox="1"/>
          <p:nvPr/>
        </p:nvSpPr>
        <p:spPr>
          <a:xfrm>
            <a:off x="4485847" y="5174202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Nouf Alsaigh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48" name="Google Shape;548;p23"/>
          <p:cNvSpPr txBox="1"/>
          <p:nvPr/>
        </p:nvSpPr>
        <p:spPr>
          <a:xfrm>
            <a:off x="4485847" y="563460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Nouf Aldalaqan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49" name="Google Shape;549;p23"/>
          <p:cNvSpPr txBox="1"/>
          <p:nvPr/>
        </p:nvSpPr>
        <p:spPr>
          <a:xfrm>
            <a:off x="4485847" y="6095017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Nouf Aldhalaan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0" name="Google Shape;550;p23"/>
          <p:cNvSpPr txBox="1"/>
          <p:nvPr/>
        </p:nvSpPr>
        <p:spPr>
          <a:xfrm>
            <a:off x="4485847" y="6555425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Raneem Alwatban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1" name="Google Shape;551;p23"/>
          <p:cNvSpPr txBox="1"/>
          <p:nvPr/>
        </p:nvSpPr>
        <p:spPr>
          <a:xfrm>
            <a:off x="4485847" y="7015833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Deema Aljuribah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2" name="Google Shape;552;p23"/>
          <p:cNvSpPr txBox="1"/>
          <p:nvPr/>
        </p:nvSpPr>
        <p:spPr>
          <a:xfrm>
            <a:off x="4485847" y="7476241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Haifa Alamri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3" name="Google Shape;553;p23"/>
          <p:cNvSpPr txBox="1"/>
          <p:nvPr/>
        </p:nvSpPr>
        <p:spPr>
          <a:xfrm>
            <a:off x="4485847" y="7936649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Farah Alqazlan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4" name="Google Shape;554;p23"/>
          <p:cNvSpPr txBox="1"/>
          <p:nvPr/>
        </p:nvSpPr>
        <p:spPr>
          <a:xfrm>
            <a:off x="4485847" y="8397056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Nourah Alfawaz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5" name="Google Shape;555;p23"/>
          <p:cNvSpPr txBox="1"/>
          <p:nvPr/>
        </p:nvSpPr>
        <p:spPr>
          <a:xfrm>
            <a:off x="4485847" y="8857464"/>
            <a:ext cx="215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Lina Almohsen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556" name="Google Shape;556;p23"/>
          <p:cNvPicPr preferRelativeResize="0"/>
          <p:nvPr/>
        </p:nvPicPr>
        <p:blipFill rotWithShape="1">
          <a:blip r:embed="rId5">
            <a:alphaModFix amt="40000"/>
          </a:blip>
          <a:srcRect b="0" l="0" r="2837" t="0"/>
          <a:stretch/>
        </p:blipFill>
        <p:spPr>
          <a:xfrm>
            <a:off x="6539900" y="6495413"/>
            <a:ext cx="456774" cy="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3"/>
          <p:cNvPicPr preferRelativeResize="0"/>
          <p:nvPr/>
        </p:nvPicPr>
        <p:blipFill rotWithShape="1">
          <a:blip r:embed="rId5">
            <a:alphaModFix amt="50000"/>
          </a:blip>
          <a:srcRect b="0" l="7234" r="5068" t="0"/>
          <a:stretch/>
        </p:blipFill>
        <p:spPr>
          <a:xfrm>
            <a:off x="6996675" y="6495425"/>
            <a:ext cx="412275" cy="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3"/>
          <p:cNvPicPr preferRelativeResize="0"/>
          <p:nvPr/>
        </p:nvPicPr>
        <p:blipFill rotWithShape="1">
          <a:blip r:embed="rId5">
            <a:alphaModFix amt="60000"/>
          </a:blip>
          <a:srcRect b="0" l="5068" r="5068" t="0"/>
          <a:stretch/>
        </p:blipFill>
        <p:spPr>
          <a:xfrm>
            <a:off x="7408950" y="6495425"/>
            <a:ext cx="422450" cy="4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258288" y="685090"/>
            <a:ext cx="21363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Objectives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55" name="Google Shape;55;p7"/>
          <p:cNvCxnSpPr/>
          <p:nvPr/>
        </p:nvCxnSpPr>
        <p:spPr>
          <a:xfrm flipH="1" rot="10800000">
            <a:off x="623923" y="1188272"/>
            <a:ext cx="1356000" cy="14100"/>
          </a:xfrm>
          <a:prstGeom prst="straightConnector1">
            <a:avLst/>
          </a:prstGeom>
          <a:noFill/>
          <a:ln cap="flat" cmpd="sng" w="19050">
            <a:solidFill>
              <a:srgbClr val="1A456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" name="Google Shape;56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9934311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9170135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8405959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7641783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6877607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6113430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5349254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4585078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3820902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3056726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2292550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1528374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764198"/>
            <a:ext cx="608026" cy="7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 rotWithShape="1">
          <a:blip r:embed="rId3">
            <a:alphaModFix/>
          </a:blip>
          <a:srcRect b="4439" l="0" r="0" t="6774"/>
          <a:stretch/>
        </p:blipFill>
        <p:spPr>
          <a:xfrm>
            <a:off x="6820150" y="13"/>
            <a:ext cx="608026" cy="76417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/>
          <p:nvPr/>
        </p:nvSpPr>
        <p:spPr>
          <a:xfrm>
            <a:off x="459975" y="1725963"/>
            <a:ext cx="369000" cy="369000"/>
          </a:xfrm>
          <a:prstGeom prst="flowChartConnector">
            <a:avLst/>
          </a:prstGeom>
          <a:solidFill>
            <a:srgbClr val="CED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515775" y="1782963"/>
            <a:ext cx="257400" cy="255000"/>
          </a:xfrm>
          <a:prstGeom prst="flowChartConnector">
            <a:avLst/>
          </a:prstGeom>
          <a:solidFill>
            <a:srgbClr val="9CB0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459975" y="2540075"/>
            <a:ext cx="369000" cy="369000"/>
          </a:xfrm>
          <a:prstGeom prst="flowChartConnector">
            <a:avLst/>
          </a:prstGeom>
          <a:solidFill>
            <a:srgbClr val="CED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15775" y="2597075"/>
            <a:ext cx="257400" cy="255000"/>
          </a:xfrm>
          <a:prstGeom prst="flowChartConnector">
            <a:avLst/>
          </a:prstGeom>
          <a:solidFill>
            <a:srgbClr val="9CB0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459975" y="3354175"/>
            <a:ext cx="369000" cy="369000"/>
          </a:xfrm>
          <a:prstGeom prst="flowChartConnector">
            <a:avLst/>
          </a:prstGeom>
          <a:solidFill>
            <a:srgbClr val="CED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515775" y="3411175"/>
            <a:ext cx="257400" cy="255000"/>
          </a:xfrm>
          <a:prstGeom prst="flowChartConnector">
            <a:avLst/>
          </a:prstGeom>
          <a:solidFill>
            <a:srgbClr val="9CB0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CB0C1"/>
              </a:solidFill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459975" y="4116213"/>
            <a:ext cx="369000" cy="369000"/>
          </a:xfrm>
          <a:prstGeom prst="flowChartConnector">
            <a:avLst/>
          </a:prstGeom>
          <a:solidFill>
            <a:srgbClr val="CED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515775" y="4173213"/>
            <a:ext cx="257400" cy="255000"/>
          </a:xfrm>
          <a:prstGeom prst="flowChartConnector">
            <a:avLst/>
          </a:prstGeom>
          <a:solidFill>
            <a:srgbClr val="9CB0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459975" y="4930325"/>
            <a:ext cx="369000" cy="369000"/>
          </a:xfrm>
          <a:prstGeom prst="flowChartConnector">
            <a:avLst/>
          </a:prstGeom>
          <a:solidFill>
            <a:srgbClr val="CED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515775" y="4987325"/>
            <a:ext cx="257400" cy="255000"/>
          </a:xfrm>
          <a:prstGeom prst="flowChartConnector">
            <a:avLst/>
          </a:prstGeom>
          <a:solidFill>
            <a:srgbClr val="9CB0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7"/>
          <p:cNvSpPr txBox="1"/>
          <p:nvPr/>
        </p:nvSpPr>
        <p:spPr>
          <a:xfrm>
            <a:off x="1046713" y="1606425"/>
            <a:ext cx="555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Define the veins, and understand the general principle of the venous system.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1" name="Google Shape;81;p7"/>
          <p:cNvSpPr txBox="1"/>
          <p:nvPr/>
        </p:nvSpPr>
        <p:spPr>
          <a:xfrm>
            <a:off x="1046700" y="2524475"/>
            <a:ext cx="555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Describe the superior &amp; inferior Vena Cava and their tributaries.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2" name="Google Shape;82;p7"/>
          <p:cNvSpPr txBox="1"/>
          <p:nvPr/>
        </p:nvSpPr>
        <p:spPr>
          <a:xfrm>
            <a:off x="1057275" y="3338574"/>
            <a:ext cx="52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List major veins and their tributaries in the body.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3" name="Google Shape;83;p7"/>
          <p:cNvSpPr txBox="1"/>
          <p:nvPr/>
        </p:nvSpPr>
        <p:spPr>
          <a:xfrm>
            <a:off x="1057275" y="4124688"/>
            <a:ext cx="248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Describe the Portal Vein.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4" name="Google Shape;84;p7"/>
          <p:cNvSpPr txBox="1"/>
          <p:nvPr/>
        </p:nvSpPr>
        <p:spPr>
          <a:xfrm>
            <a:off x="1057275" y="4914725"/>
            <a:ext cx="4687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Describe the Portocaval Anastomosis.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/>
        </p:nvSpPr>
        <p:spPr>
          <a:xfrm>
            <a:off x="2726608" y="229036"/>
            <a:ext cx="2136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Veins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0" name="Google Shape;90;p8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2292050" y="3182777"/>
            <a:ext cx="2690100" cy="743700"/>
          </a:xfrm>
          <a:prstGeom prst="roundRect">
            <a:avLst>
              <a:gd fmla="val 16667" name="adj"/>
            </a:avLst>
          </a:prstGeom>
          <a:solidFill>
            <a:srgbClr val="26557B"/>
          </a:solidFill>
          <a:ln cap="flat" cmpd="sng" w="9525">
            <a:solidFill>
              <a:srgbClr val="2655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Veins Can Be Classified In 2 Ways Based On:</a:t>
            </a:r>
            <a:endParaRPr b="1" sz="13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4759250" y="4866075"/>
            <a:ext cx="2495100" cy="579600"/>
          </a:xfrm>
          <a:prstGeom prst="roundRect">
            <a:avLst>
              <a:gd fmla="val 16667" name="adj"/>
            </a:avLst>
          </a:prstGeom>
          <a:solidFill>
            <a:srgbClr val="9CB0C1"/>
          </a:solidFill>
          <a:ln cap="flat" cmpd="sng" w="952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Circulation</a:t>
            </a:r>
            <a:endParaRPr b="1" sz="1100">
              <a:solidFill>
                <a:srgbClr val="C27BA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394700" y="4866075"/>
            <a:ext cx="2331900" cy="579600"/>
          </a:xfrm>
          <a:prstGeom prst="roundRect">
            <a:avLst>
              <a:gd fmla="val 16667" name="adj"/>
            </a:avLst>
          </a:prstGeom>
          <a:solidFill>
            <a:srgbClr val="9CB0C1"/>
          </a:solidFill>
          <a:ln cap="flat" cmpd="sng" w="952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Location</a:t>
            </a:r>
            <a:endParaRPr b="1" sz="11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4803050" y="5636725"/>
            <a:ext cx="2495100" cy="17646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100"/>
              <a:buFont typeface="Exo"/>
              <a:buAutoNum type="arabicPeriod"/>
            </a:pPr>
            <a:r>
              <a:rPr b="1" lang="en" sz="11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Veins of the Systemic Circulation:</a:t>
            </a:r>
            <a:endParaRPr b="1" sz="11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100"/>
              <a:buFont typeface="Exo"/>
              <a:buChar char="●"/>
            </a:pPr>
            <a:r>
              <a:rPr lang="en" sz="11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Superior and Inferior</a:t>
            </a:r>
            <a:r>
              <a:rPr b="1" lang="en" sz="11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1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Vena</a:t>
            </a:r>
            <a:r>
              <a:rPr b="1" lang="en" sz="11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1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Cava with their tributaries</a:t>
            </a:r>
            <a:endParaRPr sz="11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100"/>
              <a:buFont typeface="Exo"/>
              <a:buAutoNum type="arabicPeriod"/>
            </a:pPr>
            <a:r>
              <a:rPr b="1" lang="en" sz="11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Veins of the Portal Circulation:</a:t>
            </a:r>
            <a:endParaRPr b="1" sz="11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100"/>
              <a:buFont typeface="Exo"/>
              <a:buChar char="●"/>
            </a:pPr>
            <a:r>
              <a:rPr lang="en" sz="11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Portal vein</a:t>
            </a:r>
            <a:endParaRPr b="1" sz="13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394710" y="5677584"/>
            <a:ext cx="2331900" cy="17646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4568"/>
              </a:buClr>
              <a:buSzPts val="1100"/>
              <a:buFont typeface="Exo"/>
              <a:buAutoNum type="arabicPeriod"/>
            </a:pPr>
            <a:r>
              <a:rPr b="1" lang="en" sz="11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Superficial Veins:</a:t>
            </a:r>
            <a:r>
              <a:rPr lang="en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100">
                <a:latin typeface="Exo"/>
                <a:ea typeface="Exo"/>
                <a:cs typeface="Exo"/>
                <a:sym typeface="Exo"/>
              </a:rPr>
              <a:t>close to the surface of the body and have </a:t>
            </a:r>
            <a:r>
              <a:rPr b="1" lang="en" sz="11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NO</a:t>
            </a:r>
            <a:r>
              <a:rPr lang="en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100">
                <a:latin typeface="Exo"/>
                <a:ea typeface="Exo"/>
                <a:cs typeface="Exo"/>
                <a:sym typeface="Exo"/>
              </a:rPr>
              <a:t>corresponding arteries</a:t>
            </a:r>
            <a:endParaRPr sz="1100">
              <a:latin typeface="Exo"/>
              <a:ea typeface="Exo"/>
              <a:cs typeface="Exo"/>
              <a:sym typeface="Ex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4568"/>
              </a:buClr>
              <a:buSzPts val="1100"/>
              <a:buFont typeface="Exo"/>
              <a:buAutoNum type="arabicPeriod"/>
            </a:pPr>
            <a:r>
              <a:rPr b="1" lang="en" sz="11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Deep Veins:</a:t>
            </a:r>
            <a:r>
              <a:rPr lang="en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100">
                <a:latin typeface="Exo"/>
                <a:ea typeface="Exo"/>
                <a:cs typeface="Exo"/>
                <a:sym typeface="Exo"/>
              </a:rPr>
              <a:t>found deeper in the body and </a:t>
            </a:r>
            <a:r>
              <a:rPr b="1" lang="en" sz="11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have</a:t>
            </a:r>
            <a:r>
              <a:rPr lang="en" sz="1100">
                <a:latin typeface="Exo"/>
                <a:ea typeface="Exo"/>
                <a:cs typeface="Exo"/>
                <a:sym typeface="Exo"/>
              </a:rPr>
              <a:t> corresponding arteries</a:t>
            </a:r>
            <a:endParaRPr b="1" sz="6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96" name="Google Shape;96;p8"/>
          <p:cNvCxnSpPr/>
          <p:nvPr/>
        </p:nvCxnSpPr>
        <p:spPr>
          <a:xfrm>
            <a:off x="3635300" y="3926475"/>
            <a:ext cx="3600" cy="6333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8"/>
          <p:cNvCxnSpPr/>
          <p:nvPr/>
        </p:nvCxnSpPr>
        <p:spPr>
          <a:xfrm>
            <a:off x="1310986" y="4550182"/>
            <a:ext cx="2324400" cy="51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8"/>
          <p:cNvCxnSpPr/>
          <p:nvPr/>
        </p:nvCxnSpPr>
        <p:spPr>
          <a:xfrm>
            <a:off x="3638900" y="4555263"/>
            <a:ext cx="2412300" cy="96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8"/>
          <p:cNvCxnSpPr/>
          <p:nvPr/>
        </p:nvCxnSpPr>
        <p:spPr>
          <a:xfrm>
            <a:off x="1316525" y="4550175"/>
            <a:ext cx="6000" cy="3159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8"/>
          <p:cNvCxnSpPr/>
          <p:nvPr/>
        </p:nvCxnSpPr>
        <p:spPr>
          <a:xfrm>
            <a:off x="6047600" y="4550175"/>
            <a:ext cx="6000" cy="3159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8"/>
          <p:cNvCxnSpPr/>
          <p:nvPr/>
        </p:nvCxnSpPr>
        <p:spPr>
          <a:xfrm>
            <a:off x="1558543" y="5461875"/>
            <a:ext cx="4200" cy="1995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8"/>
          <p:cNvCxnSpPr/>
          <p:nvPr/>
        </p:nvCxnSpPr>
        <p:spPr>
          <a:xfrm>
            <a:off x="6048500" y="5437225"/>
            <a:ext cx="4200" cy="1995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3" name="Google Shape;10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19" y="8070367"/>
            <a:ext cx="2195075" cy="21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8"/>
          <p:cNvPicPr preferRelativeResize="0"/>
          <p:nvPr/>
        </p:nvPicPr>
        <p:blipFill rotWithShape="1">
          <a:blip r:embed="rId4">
            <a:alphaModFix/>
          </a:blip>
          <a:srcRect b="0" l="0" r="18200" t="0"/>
          <a:stretch/>
        </p:blipFill>
        <p:spPr>
          <a:xfrm>
            <a:off x="5052400" y="8235350"/>
            <a:ext cx="1996399" cy="18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8"/>
          <p:cNvSpPr/>
          <p:nvPr/>
        </p:nvSpPr>
        <p:spPr>
          <a:xfrm>
            <a:off x="969300" y="1440650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"/>
          <p:cNvSpPr txBox="1"/>
          <p:nvPr/>
        </p:nvSpPr>
        <p:spPr>
          <a:xfrm>
            <a:off x="1310975" y="1359950"/>
            <a:ext cx="550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Veins are blood vessels that bring blood back to the heart.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1310975" y="1910413"/>
            <a:ext cx="550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All veins carry deoxygenated blood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400"/>
              <a:buFont typeface="Exo"/>
              <a:buChar char="-"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with the exception of the </a:t>
            </a:r>
            <a:r>
              <a:rPr b="1"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pulmonary veins </a:t>
            </a: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(which carry oxygenated blood from the lungs to the heart)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and </a:t>
            </a:r>
            <a:r>
              <a:rPr b="1"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umbilical vein</a:t>
            </a:r>
            <a:r>
              <a:rPr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 (during fetal development)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969300" y="2002575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5097825" y="6308175"/>
            <a:ext cx="100200" cy="939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5097825" y="6989525"/>
            <a:ext cx="100200" cy="939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/>
        </p:nvSpPr>
        <p:spPr>
          <a:xfrm>
            <a:off x="1147957" y="280225"/>
            <a:ext cx="5445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General Principles of the Veins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513899" y="167168"/>
            <a:ext cx="4554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716400" y="1298490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716399" y="1995375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716400" y="2641139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716400" y="3286933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"/>
          <p:cNvSpPr txBox="1"/>
          <p:nvPr/>
        </p:nvSpPr>
        <p:spPr>
          <a:xfrm>
            <a:off x="1027804" y="1225445"/>
            <a:ext cx="6071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Veins have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thinner wall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,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wider lumen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and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less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muscular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tissue than arteries.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969288" y="1916620"/>
            <a:ext cx="6071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Veins have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valves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that prevent backflow of blood.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3" name="Google Shape;123;p9"/>
          <p:cNvSpPr txBox="1"/>
          <p:nvPr/>
        </p:nvSpPr>
        <p:spPr>
          <a:xfrm>
            <a:off x="969304" y="2562385"/>
            <a:ext cx="60717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Veins carry blood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under low or negative pressure.</a:t>
            </a:r>
            <a:endParaRPr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1032461" y="3209934"/>
            <a:ext cx="56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Exo"/>
                <a:ea typeface="Exo"/>
                <a:cs typeface="Exo"/>
                <a:sym typeface="Exo"/>
              </a:rPr>
              <a:t>Systemic veins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: are veins draining into the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right atrium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of the heart.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They are arranged into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Three Groups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: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4568"/>
              </a:buClr>
              <a:buSzPts val="1300"/>
              <a:buFont typeface="Exo"/>
              <a:buAutoNum type="arabicPeriod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Veins draining the heart.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4568"/>
              </a:buClr>
              <a:buSzPts val="1300"/>
              <a:buFont typeface="Exo"/>
              <a:buAutoNum type="arabicPeriod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Veins draining the upper limbs, head &amp; neck, and thorax which end into the superior vena cava.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4568"/>
              </a:buClr>
              <a:buSzPts val="1300"/>
              <a:buFont typeface="Exo"/>
              <a:buAutoNum type="arabicPeriod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Veins draining the lower limbs, abdomen and pelvis which end into the inferior vena cava.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3171671" y="825250"/>
            <a:ext cx="12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Males Slides</a:t>
            </a:r>
            <a:endParaRPr b="1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2004825" y="5083825"/>
            <a:ext cx="3634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Superior Vena Cava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996463" y="5883168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"/>
          <p:cNvSpPr txBox="1"/>
          <p:nvPr/>
        </p:nvSpPr>
        <p:spPr>
          <a:xfrm>
            <a:off x="1298363" y="5778575"/>
            <a:ext cx="5474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Formed by: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union of the 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right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and 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left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Brachiocephalic veins,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behind the lower border of the 1st right costal cartilage.</a:t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"/>
              <a:buChar char="-"/>
            </a:pP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Brachiocephalic (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innominate</a:t>
            </a:r>
            <a:r>
              <a:rPr b="1"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) veins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are formed by the union of  internal jugular and subclavian veins.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996463" y="6771266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"/>
          <p:cNvSpPr txBox="1"/>
          <p:nvPr/>
        </p:nvSpPr>
        <p:spPr>
          <a:xfrm>
            <a:off x="1298363" y="6703525"/>
            <a:ext cx="3000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Drains Venous Blood From:</a:t>
            </a:r>
            <a:endParaRPr b="1"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        -Head &amp; neck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        -Thoracic wall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        -Upper limbs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996463" y="7767179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"/>
          <p:cNvSpPr txBox="1"/>
          <p:nvPr/>
        </p:nvSpPr>
        <p:spPr>
          <a:xfrm>
            <a:off x="1303488" y="7688713"/>
            <a:ext cx="459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It Passes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downward and enter the right atrium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(where it ends at the level of the right 3rd costal cartilage)</a:t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996463" y="8422750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"/>
          <p:cNvSpPr txBox="1"/>
          <p:nvPr/>
        </p:nvSpPr>
        <p:spPr>
          <a:xfrm>
            <a:off x="1298363" y="8336571"/>
            <a:ext cx="575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Receives: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azygos vein </a:t>
            </a:r>
            <a:r>
              <a:rPr lang="en" sz="13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on its posterior aspect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just before it enters the heart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(just before its termination)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35" name="Google Shape;135;p9"/>
          <p:cNvCxnSpPr/>
          <p:nvPr/>
        </p:nvCxnSpPr>
        <p:spPr>
          <a:xfrm flipH="1" rot="10800000">
            <a:off x="1628248" y="5622193"/>
            <a:ext cx="4484400" cy="99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E:\dad\Student Gray\3. Thorax\F66122-003-f011.jpg" id="136" name="Google Shape;136;p9"/>
          <p:cNvPicPr preferRelativeResize="0"/>
          <p:nvPr/>
        </p:nvPicPr>
        <p:blipFill rotWithShape="1">
          <a:blip r:embed="rId3">
            <a:alphaModFix/>
          </a:blip>
          <a:srcRect b="52249" l="0" r="0" t="0"/>
          <a:stretch/>
        </p:blipFill>
        <p:spPr>
          <a:xfrm>
            <a:off x="1654143" y="8987275"/>
            <a:ext cx="2714321" cy="1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/>
          <p:nvPr/>
        </p:nvSpPr>
        <p:spPr>
          <a:xfrm>
            <a:off x="1654138" y="9666425"/>
            <a:ext cx="532200" cy="1701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zygos vein.png"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1966" y="8912550"/>
            <a:ext cx="1123426" cy="14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/>
          <p:nvPr/>
        </p:nvSpPr>
        <p:spPr>
          <a:xfrm>
            <a:off x="4811963" y="9331735"/>
            <a:ext cx="288000" cy="1701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/>
        </p:nvSpPr>
        <p:spPr>
          <a:xfrm>
            <a:off x="1253313" y="294411"/>
            <a:ext cx="50829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Azygos Vein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5" name="Google Shape;145;p10"/>
          <p:cNvSpPr txBox="1"/>
          <p:nvPr/>
        </p:nvSpPr>
        <p:spPr>
          <a:xfrm>
            <a:off x="1016456" y="1254741"/>
            <a:ext cx="6071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It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connects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solidFill>
                  <a:srgbClr val="E69138"/>
                </a:solidFill>
                <a:latin typeface="Exo"/>
                <a:ea typeface="Exo"/>
                <a:cs typeface="Exo"/>
                <a:sym typeface="Exo"/>
              </a:rPr>
              <a:t>inferior vena cava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with </a:t>
            </a:r>
            <a:r>
              <a:rPr lang="en" sz="1300">
                <a:solidFill>
                  <a:srgbClr val="38761D"/>
                </a:solidFill>
                <a:latin typeface="Exo"/>
                <a:ea typeface="Exo"/>
                <a:cs typeface="Exo"/>
                <a:sym typeface="Exo"/>
              </a:rPr>
              <a:t>superior vena cava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and can provide an alternative path for blood to the right atrium when either of the venae cavae is blocked.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6" name="Google Shape;146;p10"/>
          <p:cNvSpPr/>
          <p:nvPr/>
        </p:nvSpPr>
        <p:spPr>
          <a:xfrm>
            <a:off x="716400" y="1400707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"/>
          <p:cNvSpPr txBox="1"/>
          <p:nvPr/>
        </p:nvSpPr>
        <p:spPr>
          <a:xfrm>
            <a:off x="1016456" y="2294262"/>
            <a:ext cx="297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N.B.:</a:t>
            </a:r>
            <a:r>
              <a:rPr lang="en">
                <a:latin typeface="Exo"/>
                <a:ea typeface="Exo"/>
                <a:cs typeface="Exo"/>
                <a:sym typeface="Exo"/>
              </a:rPr>
              <a:t> </a:t>
            </a:r>
            <a:r>
              <a:rPr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Azygos = single / unpaired.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716400" y="2374953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1650" y="3359084"/>
            <a:ext cx="3915045" cy="1986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0"/>
          <p:cNvCxnSpPr/>
          <p:nvPr/>
        </p:nvCxnSpPr>
        <p:spPr>
          <a:xfrm>
            <a:off x="5690755" y="4502727"/>
            <a:ext cx="954300" cy="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10"/>
          <p:cNvSpPr txBox="1"/>
          <p:nvPr/>
        </p:nvSpPr>
        <p:spPr>
          <a:xfrm>
            <a:off x="6569841" y="4363235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Exo"/>
                <a:ea typeface="Exo"/>
                <a:cs typeface="Exo"/>
                <a:sym typeface="Exo"/>
              </a:rPr>
              <a:t>Inferior vena cava</a:t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6645050" y="4440800"/>
            <a:ext cx="663000" cy="1107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4288925" y="4139050"/>
            <a:ext cx="761100" cy="1107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"/>
          <p:cNvSpPr/>
          <p:nvPr/>
        </p:nvSpPr>
        <p:spPr>
          <a:xfrm>
            <a:off x="4210046" y="3422201"/>
            <a:ext cx="791400" cy="1107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56" name="Google Shape;156;p10"/>
          <p:cNvCxnSpPr/>
          <p:nvPr/>
        </p:nvCxnSpPr>
        <p:spPr>
          <a:xfrm flipH="1" rot="10800000">
            <a:off x="1405173" y="6388818"/>
            <a:ext cx="4484400" cy="99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10"/>
          <p:cNvSpPr txBox="1"/>
          <p:nvPr/>
        </p:nvSpPr>
        <p:spPr>
          <a:xfrm>
            <a:off x="1628063" y="5865582"/>
            <a:ext cx="403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Veins of Head &amp; Neck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8" name="Google Shape;158;p10"/>
          <p:cNvSpPr/>
          <p:nvPr/>
        </p:nvSpPr>
        <p:spPr>
          <a:xfrm rot="-5400000">
            <a:off x="-940174" y="7826447"/>
            <a:ext cx="2690100" cy="435900"/>
          </a:xfrm>
          <a:prstGeom prst="roundRect">
            <a:avLst>
              <a:gd fmla="val 16667" name="adj"/>
            </a:avLst>
          </a:prstGeom>
          <a:solidFill>
            <a:srgbClr val="26557B"/>
          </a:solidFill>
          <a:ln cap="flat" cmpd="sng" w="9525">
            <a:solidFill>
              <a:srgbClr val="2655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Two Divisions:</a:t>
            </a:r>
            <a:endParaRPr b="1" sz="12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59" name="Google Shape;159;p10"/>
          <p:cNvCxnSpPr/>
          <p:nvPr/>
        </p:nvCxnSpPr>
        <p:spPr>
          <a:xfrm flipH="1" rot="10800000">
            <a:off x="622826" y="7264346"/>
            <a:ext cx="506100" cy="74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10"/>
          <p:cNvCxnSpPr/>
          <p:nvPr/>
        </p:nvCxnSpPr>
        <p:spPr>
          <a:xfrm>
            <a:off x="622826" y="8008046"/>
            <a:ext cx="506100" cy="76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10"/>
          <p:cNvSpPr/>
          <p:nvPr/>
        </p:nvSpPr>
        <p:spPr>
          <a:xfrm>
            <a:off x="1128919" y="7005578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9CB0C1"/>
          </a:solidFill>
          <a:ln cap="flat" cmpd="sng" w="952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Superficial Veins</a:t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1128919" y="8559526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9CB0C1"/>
          </a:solidFill>
          <a:ln cap="flat" cmpd="sng" w="952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Deep Veins</a:t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63" name="Google Shape;163;p10"/>
          <p:cNvCxnSpPr/>
          <p:nvPr/>
        </p:nvCxnSpPr>
        <p:spPr>
          <a:xfrm>
            <a:off x="2805919" y="7264353"/>
            <a:ext cx="442800" cy="368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10"/>
          <p:cNvCxnSpPr/>
          <p:nvPr/>
        </p:nvCxnSpPr>
        <p:spPr>
          <a:xfrm flipH="1" rot="10800000">
            <a:off x="2805919" y="6880053"/>
            <a:ext cx="442800" cy="384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10"/>
          <p:cNvSpPr/>
          <p:nvPr/>
        </p:nvSpPr>
        <p:spPr>
          <a:xfrm>
            <a:off x="3248732" y="6642275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BF9000"/>
                </a:solidFill>
                <a:latin typeface="Exo"/>
                <a:ea typeface="Exo"/>
                <a:cs typeface="Exo"/>
                <a:sym typeface="Exo"/>
              </a:rPr>
              <a:t>External Jugular veins</a:t>
            </a:r>
            <a:endParaRPr b="1" sz="900">
              <a:solidFill>
                <a:srgbClr val="BF9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3248732" y="7418250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Anterior jugular veins</a:t>
            </a:r>
            <a:endParaRPr b="1" sz="9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E:\dad\Student Gray\8. Head and neck\F66122-008-f154.jpg" id="167" name="Google Shape;167;p10"/>
          <p:cNvPicPr preferRelativeResize="0"/>
          <p:nvPr/>
        </p:nvPicPr>
        <p:blipFill rotWithShape="1">
          <a:blip r:embed="rId4">
            <a:alphaModFix/>
          </a:blip>
          <a:srcRect b="5553" l="0" r="0" t="0"/>
          <a:stretch/>
        </p:blipFill>
        <p:spPr>
          <a:xfrm>
            <a:off x="5130500" y="6756525"/>
            <a:ext cx="2238899" cy="22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5171975" y="8050025"/>
            <a:ext cx="435900" cy="111000"/>
          </a:xfrm>
          <a:prstGeom prst="rect">
            <a:avLst/>
          </a:prstGeom>
          <a:noFill/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"/>
          <p:cNvSpPr/>
          <p:nvPr/>
        </p:nvSpPr>
        <p:spPr>
          <a:xfrm>
            <a:off x="5171975" y="7780125"/>
            <a:ext cx="435900" cy="111000"/>
          </a:xfrm>
          <a:prstGeom prst="rect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6966700" y="7702200"/>
            <a:ext cx="435900" cy="1110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9296" y="3383960"/>
            <a:ext cx="2454200" cy="1908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0"/>
          <p:cNvSpPr/>
          <p:nvPr/>
        </p:nvSpPr>
        <p:spPr>
          <a:xfrm>
            <a:off x="1089625" y="5181000"/>
            <a:ext cx="506100" cy="1110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2217500" y="4608674"/>
            <a:ext cx="570000" cy="1110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"/>
          <p:cNvSpPr txBox="1"/>
          <p:nvPr/>
        </p:nvSpPr>
        <p:spPr>
          <a:xfrm>
            <a:off x="3128984" y="847100"/>
            <a:ext cx="12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Males Slides</a:t>
            </a:r>
            <a:endParaRPr b="1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75" name="Google Shape;175;p10"/>
          <p:cNvCxnSpPr/>
          <p:nvPr/>
        </p:nvCxnSpPr>
        <p:spPr>
          <a:xfrm>
            <a:off x="2805932" y="8816303"/>
            <a:ext cx="442800" cy="368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10"/>
          <p:cNvCxnSpPr/>
          <p:nvPr/>
        </p:nvCxnSpPr>
        <p:spPr>
          <a:xfrm flipH="1" rot="10800000">
            <a:off x="2805932" y="8432003"/>
            <a:ext cx="442800" cy="384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10"/>
          <p:cNvSpPr/>
          <p:nvPr/>
        </p:nvSpPr>
        <p:spPr>
          <a:xfrm>
            <a:off x="3248745" y="8194225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8761D"/>
                </a:solidFill>
                <a:latin typeface="Exo"/>
                <a:ea typeface="Exo"/>
                <a:cs typeface="Exo"/>
                <a:sym typeface="Exo"/>
              </a:rPr>
              <a:t>Internal Jugular vein</a:t>
            </a:r>
            <a:endParaRPr b="1" sz="900">
              <a:solidFill>
                <a:srgbClr val="BF9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3248745" y="8970200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Subclavian vein</a:t>
            </a:r>
            <a:endParaRPr b="1" sz="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513899" y="167168"/>
            <a:ext cx="4554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1775470" y="258576"/>
            <a:ext cx="40386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Veins of Head &amp; Neck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185" name="Google Shape;185;p11"/>
          <p:cNvGraphicFramePr/>
          <p:nvPr/>
        </p:nvGraphicFramePr>
        <p:xfrm>
          <a:off x="-25" y="9164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{F010001C-738B-4761-9CC0-EBFEF7BA43E6}</a:tableStyleId>
              </a:tblPr>
              <a:tblGrid>
                <a:gridCol w="2529850"/>
                <a:gridCol w="2529850"/>
                <a:gridCol w="2529850"/>
              </a:tblGrid>
              <a:tr h="381925">
                <a:tc gridSpan="2">
                  <a:txBody>
                    <a:bodyPr/>
                    <a:lstStyle/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Superficial Veins</a:t>
                      </a:r>
                      <a:endParaRPr sz="16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B0C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Deep veins</a:t>
                      </a:r>
                      <a:endParaRPr b="1" sz="16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B0C1"/>
                    </a:solidFill>
                  </a:tcPr>
                </a:tc>
              </a:tr>
              <a:tr h="38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External Jugular vein</a:t>
                      </a:r>
                      <a:endParaRPr b="1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8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Anterior </a:t>
                      </a:r>
                      <a:r>
                        <a:rPr b="1" lang="en" sz="130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Jugular Vein</a:t>
                      </a:r>
                      <a:endParaRPr b="1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8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Internal Jugular vein</a:t>
                      </a:r>
                      <a:endParaRPr b="1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8E0"/>
                    </a:solidFill>
                  </a:tcPr>
                </a:tc>
              </a:tr>
              <a:tr h="22917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Begins just behind the angle of mandible and formed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by union of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posterior auricular vein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200">
                          <a:solidFill>
                            <a:srgbClr val="98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with the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posterior division of retromandibular vein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.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begins in the upper part of the neck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by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union of the submental veins,</a:t>
                      </a:r>
                      <a:r>
                        <a:rPr lang="en" sz="12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below the chin.</a:t>
                      </a:r>
                      <a:endParaRPr sz="12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Joins the subclavian vein   to form the brachiocephalic vein, </a:t>
                      </a:r>
                      <a:r>
                        <a:rPr lang="en" sz="12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behind the sternoclavicular joint. </a:t>
                      </a:r>
                      <a:endParaRPr sz="12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Drains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2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blood from the brain, face, head &amp; neck.</a:t>
                      </a:r>
                      <a:endParaRPr sz="1200">
                        <a:solidFill>
                          <a:srgbClr val="D5A6B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9EEB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is the largest vein in the neck</a:t>
                      </a:r>
                      <a:endParaRPr sz="12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9EEB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is the continuation of the sigmoid sinus through the jugular foramen.</a:t>
                      </a:r>
                      <a:endParaRPr sz="12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860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Lies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2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(descends)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superficial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to the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sternomastoid muscle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passes down the neck and it is the only tributary of the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subclavian vein 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</a:t>
                      </a:r>
                      <a:r>
                        <a:rPr lang="en" sz="12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it’s ends in it)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.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drains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the superficial structures of: 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557B"/>
                        </a:buClr>
                        <a:buSzPts val="1200"/>
                        <a:buFont typeface="Exo"/>
                        <a:buAutoNum type="arabicPeriod"/>
                      </a:pPr>
                      <a:r>
                        <a:rPr lang="en" sz="12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Outside of the skull, </a:t>
                      </a:r>
                      <a:r>
                        <a:rPr lang="en" sz="12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head &amp; neck</a:t>
                      </a:r>
                      <a:endParaRPr sz="12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557B"/>
                        </a:buClr>
                        <a:buSzPts val="1200"/>
                        <a:buFont typeface="Exo"/>
                        <a:buAutoNum type="arabicPeriod"/>
                      </a:pPr>
                      <a:r>
                        <a:rPr lang="en" sz="12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Deep parts of the face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.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Exo"/>
                        <a:buChar char="-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descends close to the median line of the neck,  medial to the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sternomastoid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.</a:t>
                      </a:r>
                      <a:endParaRPr sz="11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Exo"/>
                        <a:buChar char="-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At the lower part of the neck, it passes laterally </a:t>
                      </a:r>
                      <a:r>
                        <a:rPr lang="en" sz="11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beneath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(deep to)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sternomastoid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muscle to drain into the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external jugular vein.</a:t>
                      </a:r>
                      <a:endParaRPr sz="11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Exo"/>
                        <a:buChar char="-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Just above the sternum, </a:t>
                      </a:r>
                      <a:r>
                        <a:rPr lang="en" sz="11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two anterior jugular veins communicate by a transverse vein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1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(joined to the opposite vein)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to form the jugular arch.</a:t>
                      </a:r>
                      <a:r>
                        <a:rPr lang="en" sz="11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endParaRPr sz="11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drains the superficial structures in the anterior aspect of the neck</a:t>
                      </a:r>
                      <a:endParaRPr sz="11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It  descends  in  the  neck   along  with  the internal and common carotid  arteries and vagus nerve, within the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carotid sheath.</a:t>
                      </a:r>
                      <a:endParaRPr sz="12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9EEB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has 7 tributaries.</a:t>
                      </a:r>
                      <a:endParaRPr sz="12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Exo"/>
                        <a:buChar char="-"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Tributaries:</a:t>
                      </a:r>
                      <a:endParaRPr b="1" sz="12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568"/>
                        </a:buClr>
                        <a:buSzPts val="1200"/>
                        <a:buFont typeface="Exo"/>
                        <a:buAutoNum type="arabicPeriod"/>
                      </a:pPr>
                      <a:r>
                        <a:rPr b="1"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S</a:t>
                      </a: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uperior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thyroid.</a:t>
                      </a: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568"/>
                        </a:buClr>
                        <a:buSzPts val="1200"/>
                        <a:buFont typeface="Exo"/>
                        <a:buAutoNum type="arabicPeriod"/>
                      </a:pPr>
                      <a:r>
                        <a:rPr b="1"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M</a:t>
                      </a: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iddle thyroid.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568"/>
                        </a:buClr>
                        <a:buSzPts val="1200"/>
                        <a:buFont typeface="Exo"/>
                        <a:buAutoNum type="arabicPeriod"/>
                      </a:pPr>
                      <a:r>
                        <a:rPr b="1"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L</a:t>
                      </a: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ingual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568"/>
                        </a:buClr>
                        <a:buSzPts val="1200"/>
                        <a:buFont typeface="Exo"/>
                        <a:buAutoNum type="arabicPeriod"/>
                      </a:pPr>
                      <a:r>
                        <a:rPr b="1"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F</a:t>
                      </a: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acial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568"/>
                        </a:buClr>
                        <a:buSzPts val="1200"/>
                        <a:buFont typeface="Exo"/>
                        <a:buAutoNum type="arabicPeriod"/>
                      </a:pPr>
                      <a:r>
                        <a:rPr b="1"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P</a:t>
                      </a: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haryngeal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568"/>
                        </a:buClr>
                        <a:buSzPts val="1200"/>
                        <a:buFont typeface="Exo"/>
                        <a:buAutoNum type="arabicPeriod"/>
                      </a:pPr>
                      <a:r>
                        <a:rPr b="1"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O</a:t>
                      </a: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ccipital veins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4568"/>
                        </a:buClr>
                        <a:buSzPts val="1200"/>
                        <a:buFont typeface="Exo"/>
                        <a:buAutoNum type="arabicPeriod"/>
                      </a:pP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Dural venous sinuses (</a:t>
                      </a:r>
                      <a:r>
                        <a:rPr b="1"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I</a:t>
                      </a: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nferior petrosal sinus).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3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D5A6B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32075">
                <a:tc vMerge="1"/>
                <a:tc vMerge="1"/>
                <a:tc vMerge="1"/>
              </a:tr>
            </a:tbl>
          </a:graphicData>
        </a:graphic>
      </p:graphicFrame>
      <p:pic>
        <p:nvPicPr>
          <p:cNvPr id="186" name="Google Shape;1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000" y="7996159"/>
            <a:ext cx="2487874" cy="205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/>
          <p:nvPr/>
        </p:nvSpPr>
        <p:spPr>
          <a:xfrm>
            <a:off x="39879" y="9192109"/>
            <a:ext cx="488700" cy="2169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1474750" y="9367275"/>
            <a:ext cx="686400" cy="1887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"/>
          <p:cNvSpPr/>
          <p:nvPr/>
        </p:nvSpPr>
        <p:spPr>
          <a:xfrm>
            <a:off x="1751682" y="8816335"/>
            <a:ext cx="686400" cy="2406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0" y="8727450"/>
            <a:ext cx="488700" cy="1887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244650" y="184840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244650" y="4218975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244650" y="4776625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244650" y="5696038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2752500" y="184840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2752500" y="4218975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2752500" y="4720238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2752500" y="557315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2752500" y="6740825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:\dad\Student Gray\8. Head and neck\F66122-008-f154.jpg" id="200" name="Google Shape;200;p11"/>
          <p:cNvPicPr preferRelativeResize="0"/>
          <p:nvPr/>
        </p:nvPicPr>
        <p:blipFill rotWithShape="1">
          <a:blip r:embed="rId4">
            <a:alphaModFix/>
          </a:blip>
          <a:srcRect b="5553" l="0" r="0" t="0"/>
          <a:stretch/>
        </p:blipFill>
        <p:spPr>
          <a:xfrm>
            <a:off x="2675325" y="7996162"/>
            <a:ext cx="2238899" cy="22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/>
          <p:nvPr/>
        </p:nvSpPr>
        <p:spPr>
          <a:xfrm>
            <a:off x="2708750" y="9030575"/>
            <a:ext cx="435000" cy="981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2" name="Google Shape;202;p11"/>
          <p:cNvCxnSpPr/>
          <p:nvPr/>
        </p:nvCxnSpPr>
        <p:spPr>
          <a:xfrm rot="10800000">
            <a:off x="3075725" y="9614900"/>
            <a:ext cx="767700" cy="1707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11"/>
          <p:cNvSpPr txBox="1"/>
          <p:nvPr/>
        </p:nvSpPr>
        <p:spPr>
          <a:xfrm>
            <a:off x="2655050" y="9472500"/>
            <a:ext cx="488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Exo"/>
                <a:ea typeface="Exo"/>
                <a:cs typeface="Exo"/>
                <a:sym typeface="Exo"/>
              </a:rPr>
              <a:t>Jugular Arch</a:t>
            </a:r>
            <a:endParaRPr sz="4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2708750" y="9542450"/>
            <a:ext cx="366900" cy="1188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5250600" y="5696050"/>
            <a:ext cx="166500" cy="142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7675" y="7624356"/>
            <a:ext cx="2350250" cy="291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/>
          <p:nvPr/>
        </p:nvSpPr>
        <p:spPr>
          <a:xfrm>
            <a:off x="5260350" y="184840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5260350" y="5331950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5260350" y="2781425"/>
            <a:ext cx="147000" cy="142500"/>
          </a:xfrm>
          <a:prstGeom prst="ellipse">
            <a:avLst/>
          </a:prstGeom>
          <a:solidFill>
            <a:srgbClr val="C27BA0"/>
          </a:solidFill>
          <a:ln cap="flat" cmpd="sng" w="2857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5260350" y="4238863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5260350" y="3510075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5260350" y="3145763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"/>
          <p:cNvSpPr txBox="1"/>
          <p:nvPr/>
        </p:nvSpPr>
        <p:spPr>
          <a:xfrm>
            <a:off x="6001875" y="7831900"/>
            <a:ext cx="19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1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5331000" y="8246325"/>
            <a:ext cx="19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1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6001875" y="8130225"/>
            <a:ext cx="19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6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001875" y="8407113"/>
            <a:ext cx="19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1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6001875" y="8610300"/>
            <a:ext cx="19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 sz="1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001875" y="8843100"/>
            <a:ext cx="19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6</a:t>
            </a:r>
            <a:endParaRPr b="1" sz="1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6001875" y="9367275"/>
            <a:ext cx="19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7</a:t>
            </a:r>
            <a:endParaRPr b="1" sz="1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6455125" y="5490250"/>
            <a:ext cx="108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Mnemonic: </a:t>
            </a:r>
            <a:r>
              <a:rPr b="1"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M</a:t>
            </a:r>
            <a:r>
              <a:rPr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ed </a:t>
            </a:r>
            <a:r>
              <a:rPr b="1"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S</a:t>
            </a:r>
            <a:r>
              <a:rPr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chool </a:t>
            </a:r>
            <a:r>
              <a:rPr b="1"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O</a:t>
            </a:r>
            <a:r>
              <a:rPr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nly</a:t>
            </a:r>
            <a:r>
              <a:rPr b="1"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 L</a:t>
            </a:r>
            <a:r>
              <a:rPr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et </a:t>
            </a:r>
            <a:r>
              <a:rPr b="1"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F</a:t>
            </a:r>
            <a:r>
              <a:rPr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un </a:t>
            </a:r>
            <a:r>
              <a:rPr b="1"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P</a:t>
            </a:r>
            <a:r>
              <a:rPr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eople</a:t>
            </a:r>
            <a:r>
              <a:rPr b="1"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 I</a:t>
            </a:r>
            <a:r>
              <a:rPr lang="en" sz="8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n </a:t>
            </a:r>
            <a:endParaRPr sz="8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1147957" y="280225"/>
            <a:ext cx="54450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Subclavian Vein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513899" y="167168"/>
            <a:ext cx="455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716400" y="1298490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2"/>
          <p:cNvSpPr/>
          <p:nvPr/>
        </p:nvSpPr>
        <p:spPr>
          <a:xfrm>
            <a:off x="716399" y="1995375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"/>
          <p:cNvSpPr/>
          <p:nvPr/>
        </p:nvSpPr>
        <p:spPr>
          <a:xfrm>
            <a:off x="716400" y="2641139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969304" y="1224545"/>
            <a:ext cx="6071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It is the continuation of the axillary vein, at the outer border of the first rib.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969288" y="1885183"/>
            <a:ext cx="6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It joins the internal jugular vein, behind the sternoclavicular joint, to form the brachiocephalic vein.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969304" y="2562385"/>
            <a:ext cx="607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It has only one tributary: external jugular vein.</a:t>
            </a:r>
            <a:endParaRPr sz="13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33" name="Google Shape;233;p12"/>
          <p:cNvCxnSpPr/>
          <p:nvPr/>
        </p:nvCxnSpPr>
        <p:spPr>
          <a:xfrm flipH="1" rot="10800000">
            <a:off x="1552573" y="5118201"/>
            <a:ext cx="4484400" cy="99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12"/>
          <p:cNvSpPr txBox="1"/>
          <p:nvPr/>
        </p:nvSpPr>
        <p:spPr>
          <a:xfrm>
            <a:off x="1796816" y="4530802"/>
            <a:ext cx="39105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Veins of Upper Limbs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5" name="Google Shape;235;p12"/>
          <p:cNvSpPr/>
          <p:nvPr/>
        </p:nvSpPr>
        <p:spPr>
          <a:xfrm rot="-5400000">
            <a:off x="-502199" y="6571818"/>
            <a:ext cx="2690100" cy="435900"/>
          </a:xfrm>
          <a:prstGeom prst="roundRect">
            <a:avLst>
              <a:gd fmla="val 16667" name="adj"/>
            </a:avLst>
          </a:prstGeom>
          <a:solidFill>
            <a:srgbClr val="26557B"/>
          </a:solidFill>
          <a:ln cap="flat" cmpd="sng" w="9525">
            <a:solidFill>
              <a:srgbClr val="2655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Two Divisions:</a:t>
            </a:r>
            <a:endParaRPr b="1" sz="12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36" name="Google Shape;236;p12"/>
          <p:cNvCxnSpPr/>
          <p:nvPr/>
        </p:nvCxnSpPr>
        <p:spPr>
          <a:xfrm flipH="1" rot="10800000">
            <a:off x="1060801" y="6053551"/>
            <a:ext cx="506100" cy="74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" name="Google Shape;237;p12"/>
          <p:cNvCxnSpPr/>
          <p:nvPr/>
        </p:nvCxnSpPr>
        <p:spPr>
          <a:xfrm>
            <a:off x="1054801" y="6797260"/>
            <a:ext cx="506100" cy="76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8" name="Google Shape;238;p12"/>
          <p:cNvSpPr/>
          <p:nvPr/>
        </p:nvSpPr>
        <p:spPr>
          <a:xfrm>
            <a:off x="1567041" y="5830673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9CB0C1"/>
          </a:solidFill>
          <a:ln cap="flat" cmpd="sng" w="952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Superficial Veins</a:t>
            </a:r>
            <a:endParaRPr sz="13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1563890" y="7329436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9CB0C1"/>
          </a:solidFill>
          <a:ln cap="flat" cmpd="sng" w="952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Deep Veins</a:t>
            </a:r>
            <a:endParaRPr sz="13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40" name="Google Shape;240;p12"/>
          <p:cNvCxnSpPr/>
          <p:nvPr/>
        </p:nvCxnSpPr>
        <p:spPr>
          <a:xfrm flipH="1" rot="10800000">
            <a:off x="3243901" y="5549859"/>
            <a:ext cx="506400" cy="50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" name="Google Shape;241;p12"/>
          <p:cNvCxnSpPr/>
          <p:nvPr/>
        </p:nvCxnSpPr>
        <p:spPr>
          <a:xfrm>
            <a:off x="3249901" y="6057335"/>
            <a:ext cx="494400" cy="48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12"/>
          <p:cNvCxnSpPr/>
          <p:nvPr/>
        </p:nvCxnSpPr>
        <p:spPr>
          <a:xfrm flipH="1" rot="10800000">
            <a:off x="3243901" y="7060046"/>
            <a:ext cx="506400" cy="50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p12"/>
          <p:cNvCxnSpPr/>
          <p:nvPr/>
        </p:nvCxnSpPr>
        <p:spPr>
          <a:xfrm>
            <a:off x="3249901" y="7563760"/>
            <a:ext cx="494400" cy="48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12"/>
          <p:cNvSpPr/>
          <p:nvPr/>
        </p:nvSpPr>
        <p:spPr>
          <a:xfrm>
            <a:off x="3750007" y="5349241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8761D"/>
                </a:solidFill>
                <a:latin typeface="Exo"/>
                <a:ea typeface="Exo"/>
                <a:cs typeface="Exo"/>
                <a:sym typeface="Exo"/>
              </a:rPr>
              <a:t>Cephalic vein</a:t>
            </a:r>
            <a:endParaRPr b="1" sz="1100">
              <a:solidFill>
                <a:srgbClr val="38761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3738607" y="6288778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Basilic Vein</a:t>
            </a:r>
            <a:endParaRPr b="1" sz="1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3738607" y="6876228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Venae comitantes</a:t>
            </a:r>
            <a:endParaRPr b="1" sz="12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3738607" y="7815704"/>
            <a:ext cx="1677000" cy="435900"/>
          </a:xfrm>
          <a:prstGeom prst="roundRect">
            <a:avLst>
              <a:gd fmla="val 16667" name="adj"/>
            </a:avLst>
          </a:prstGeom>
          <a:solidFill>
            <a:srgbClr val="CED8E0"/>
          </a:solidFill>
          <a:ln cap="flat" cmpd="sng" w="952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BF9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F9000"/>
                </a:solidFill>
                <a:latin typeface="Exo"/>
                <a:ea typeface="Exo"/>
                <a:cs typeface="Exo"/>
                <a:sym typeface="Exo"/>
              </a:rPr>
              <a:t>Axillary vein</a:t>
            </a:r>
            <a:endParaRPr b="1" sz="1200">
              <a:solidFill>
                <a:srgbClr val="BF9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BF9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400" y="2282050"/>
            <a:ext cx="2195387" cy="21653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6729525" y="3926275"/>
            <a:ext cx="377100" cy="768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"/>
          <p:cNvSpPr txBox="1"/>
          <p:nvPr/>
        </p:nvSpPr>
        <p:spPr>
          <a:xfrm>
            <a:off x="3128984" y="847100"/>
            <a:ext cx="12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Males Slides</a:t>
            </a:r>
            <a:endParaRPr b="1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51" name="Google Shape;25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832" y="8403191"/>
            <a:ext cx="1869118" cy="211677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/>
          <p:nvPr/>
        </p:nvSpPr>
        <p:spPr>
          <a:xfrm>
            <a:off x="5272475" y="8522950"/>
            <a:ext cx="307200" cy="948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2"/>
          <p:cNvSpPr/>
          <p:nvPr/>
        </p:nvSpPr>
        <p:spPr>
          <a:xfrm>
            <a:off x="5272475" y="9490100"/>
            <a:ext cx="307200" cy="948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6036975" y="9825925"/>
            <a:ext cx="203700" cy="948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41B47"/>
              </a:solidFill>
            </a:endParaRPr>
          </a:p>
        </p:txBody>
      </p:sp>
      <p:pic>
        <p:nvPicPr>
          <p:cNvPr id="255" name="Google Shape;25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9638" y="8664221"/>
            <a:ext cx="1614324" cy="18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74" y="8849500"/>
            <a:ext cx="1931450" cy="15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2"/>
          <p:cNvSpPr/>
          <p:nvPr/>
        </p:nvSpPr>
        <p:spPr>
          <a:xfrm>
            <a:off x="2663575" y="8682725"/>
            <a:ext cx="407700" cy="948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"/>
          <p:cNvSpPr/>
          <p:nvPr/>
        </p:nvSpPr>
        <p:spPr>
          <a:xfrm>
            <a:off x="709425" y="10097800"/>
            <a:ext cx="377100" cy="948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"/>
          <p:cNvSpPr/>
          <p:nvPr/>
        </p:nvSpPr>
        <p:spPr>
          <a:xfrm>
            <a:off x="3971200" y="8937475"/>
            <a:ext cx="358500" cy="948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3338700" y="10160575"/>
            <a:ext cx="203700" cy="948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1884625" y="10097800"/>
            <a:ext cx="358500" cy="948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/>
          <p:nvPr/>
        </p:nvSpPr>
        <p:spPr>
          <a:xfrm>
            <a:off x="1839516" y="338077"/>
            <a:ext cx="39105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Veins of Upper Limbs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513899" y="167168"/>
            <a:ext cx="4554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6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268" name="Google Shape;268;p13"/>
          <p:cNvGraphicFramePr/>
          <p:nvPr/>
        </p:nvGraphicFramePr>
        <p:xfrm>
          <a:off x="13" y="9577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{F010001C-738B-4761-9CC0-EBFEF7BA43E6}</a:tableStyleId>
              </a:tblPr>
              <a:tblGrid>
                <a:gridCol w="1897375"/>
                <a:gridCol w="1897375"/>
                <a:gridCol w="1897375"/>
                <a:gridCol w="1897375"/>
              </a:tblGrid>
              <a:tr h="6863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Superficial Veins</a:t>
                      </a:r>
                      <a:endParaRPr b="1" sz="15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B0C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Deep  Veins</a:t>
                      </a:r>
                      <a:endParaRPr sz="15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B0C1"/>
                    </a:solidFill>
                  </a:tcPr>
                </a:tc>
                <a:tc hMerge="1"/>
              </a:tr>
              <a:tr h="465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Cephalic vein</a:t>
                      </a:r>
                      <a:endParaRPr b="1" sz="13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8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Basilic Vein</a:t>
                      </a:r>
                      <a:endParaRPr b="1" sz="13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8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Venae Comitantes</a:t>
                      </a:r>
                      <a:endParaRPr b="1" sz="13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8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Axillary Vein</a:t>
                      </a:r>
                      <a:endParaRPr b="1" sz="13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8E0"/>
                    </a:solidFill>
                  </a:tcPr>
                </a:tc>
              </a:tr>
              <a:tr h="39195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Ascends in the  superficial fascia on the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lateral side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of </a:t>
                      </a:r>
                      <a:r>
                        <a:rPr lang="en" sz="12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biceps 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(forearm and arm).</a:t>
                      </a:r>
                      <a:endParaRPr sz="1200"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arises from the lateral end of the dorsal venous arch of hand.</a:t>
                      </a:r>
                      <a:endParaRPr sz="1200"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runs in the deltopectoral groove.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9EEB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arises from the medial end of the dorsal venous arch of hand.</a:t>
                      </a:r>
                      <a:endParaRPr sz="12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Ascends in the  superficial fascia on the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medial side</a:t>
                      </a: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 of the </a:t>
                      </a:r>
                      <a:r>
                        <a:rPr lang="en" sz="12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biceps</a:t>
                      </a:r>
                      <a:r>
                        <a:rPr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200">
                          <a:solidFill>
                            <a:srgbClr val="6D9EEB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(forearm and arm).</a:t>
                      </a:r>
                      <a:endParaRPr sz="1200">
                        <a:solidFill>
                          <a:srgbClr val="6D9EEB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Which  accompany  all  the large arteries 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(and are situated one on either side of the corresponding artery.)</a:t>
                      </a:r>
                      <a:endParaRPr sz="1200"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usually in pairs.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FA8DC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Venae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comitantes of the radial artery join those of the ulnar artery to form the venae comitantes of the  brachial artery.</a:t>
                      </a:r>
                      <a:endParaRPr sz="1200"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Exo"/>
                        <a:buChar char="-"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Formed by the  union of basilic  vein and the venae comitantes (brachial veins) of the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brachial artery.</a:t>
                      </a:r>
                      <a:endParaRPr sz="1300">
                        <a:solidFill>
                          <a:srgbClr val="990000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3400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pierces the clavipectoral fascia to end into the axillary vein.</a:t>
                      </a:r>
                      <a:endParaRPr sz="1200"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Drains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into: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     the Axillary vein</a:t>
                      </a:r>
                      <a:r>
                        <a:rPr lang="en" sz="12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.</a:t>
                      </a:r>
                      <a:endParaRPr sz="1200">
                        <a:solidFill>
                          <a:srgbClr val="D5A6B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Exo"/>
                        <a:buChar char="●"/>
                      </a:pPr>
                      <a:r>
                        <a:rPr b="1" lang="en" sz="11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Halfway up the arm</a:t>
                      </a:r>
                      <a:r>
                        <a:rPr b="1" lang="en" sz="1100"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b="1" lang="en" sz="11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(middle of the arm): </a:t>
                      </a:r>
                      <a:r>
                        <a:rPr lang="en" sz="1100">
                          <a:latin typeface="Exo"/>
                          <a:ea typeface="Exo"/>
                          <a:cs typeface="Exo"/>
                          <a:sym typeface="Exo"/>
                        </a:rPr>
                        <a:t>it pierces the deep fascia</a:t>
                      </a:r>
                      <a:endParaRPr sz="11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D5A6BD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Exo"/>
                        <a:buChar char="●"/>
                      </a:pPr>
                      <a:r>
                        <a:rPr b="1" lang="en" sz="1100">
                          <a:solidFill>
                            <a:srgbClr val="D5A6BD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At  the  lower  border of</a:t>
                      </a:r>
                      <a:r>
                        <a:rPr b="1" lang="en" sz="1100">
                          <a:latin typeface="Exo"/>
                          <a:ea typeface="Exo"/>
                          <a:cs typeface="Exo"/>
                          <a:sym typeface="Exo"/>
                        </a:rPr>
                        <a:t>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teres major</a:t>
                      </a:r>
                      <a:r>
                        <a:rPr lang="en" sz="1100">
                          <a:latin typeface="Exo"/>
                          <a:ea typeface="Exo"/>
                          <a:cs typeface="Exo"/>
                          <a:sym typeface="Exo"/>
                        </a:rPr>
                        <a:t>; it joins  the venae comitantes of  the brachial artery to form the Axillary vein.</a:t>
                      </a:r>
                      <a:endParaRPr b="1" sz="11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FA8DC"/>
                        </a:buClr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Venae comitantes of the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brachial artery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join the basilic vein which continues as the axillary vein.</a:t>
                      </a:r>
                      <a:endParaRPr sz="1200"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FA8DC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xo"/>
                        <a:buChar char="-"/>
                      </a:pP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It drains/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continue 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(At the outer border of the first rib)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as the subclavian vein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73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69" name="Google Shape;269;p13"/>
          <p:cNvSpPr txBox="1"/>
          <p:nvPr/>
        </p:nvSpPr>
        <p:spPr>
          <a:xfrm>
            <a:off x="128695" y="8721200"/>
            <a:ext cx="219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D9EEB"/>
                </a:solidFill>
                <a:latin typeface="Exo"/>
                <a:ea typeface="Exo"/>
                <a:cs typeface="Exo"/>
                <a:sym typeface="Exo"/>
              </a:rPr>
              <a:t>Median Cubital Vein:</a:t>
            </a:r>
            <a:endParaRPr sz="1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200716" y="9298985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"/>
          <p:cNvSpPr/>
          <p:nvPr/>
        </p:nvSpPr>
        <p:spPr>
          <a:xfrm>
            <a:off x="200732" y="9760217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513888" y="9225916"/>
            <a:ext cx="497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It links the cephalic vein and basilic vein in the cubital fossa.</a:t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513888" y="9687170"/>
            <a:ext cx="6071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D9EEB"/>
                </a:solidFill>
                <a:latin typeface="Exo"/>
                <a:ea typeface="Exo"/>
                <a:cs typeface="Exo"/>
                <a:sym typeface="Exo"/>
              </a:rPr>
              <a:t>It is a frequent site for </a:t>
            </a:r>
            <a:r>
              <a:rPr lang="en" sz="1300">
                <a:solidFill>
                  <a:srgbClr val="6D9EEB"/>
                </a:solidFill>
                <a:latin typeface="Exo"/>
                <a:ea typeface="Exo"/>
                <a:cs typeface="Exo"/>
                <a:sym typeface="Exo"/>
              </a:rPr>
              <a:t>venipuncture</a:t>
            </a:r>
            <a:r>
              <a:rPr lang="en" sz="1300">
                <a:solidFill>
                  <a:srgbClr val="6D9EEB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215650" y="220525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"/>
          <p:cNvSpPr/>
          <p:nvPr/>
        </p:nvSpPr>
        <p:spPr>
          <a:xfrm>
            <a:off x="215650" y="3495725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215650" y="4422488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3"/>
          <p:cNvSpPr/>
          <p:nvPr/>
        </p:nvSpPr>
        <p:spPr>
          <a:xfrm>
            <a:off x="253675" y="6164650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"/>
          <p:cNvSpPr/>
          <p:nvPr/>
        </p:nvSpPr>
        <p:spPr>
          <a:xfrm>
            <a:off x="2108475" y="2205250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3"/>
          <p:cNvSpPr/>
          <p:nvPr/>
        </p:nvSpPr>
        <p:spPr>
          <a:xfrm>
            <a:off x="2108475" y="312785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3"/>
          <p:cNvSpPr/>
          <p:nvPr/>
        </p:nvSpPr>
        <p:spPr>
          <a:xfrm>
            <a:off x="2108475" y="6185588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3"/>
          <p:cNvSpPr/>
          <p:nvPr/>
        </p:nvSpPr>
        <p:spPr>
          <a:xfrm>
            <a:off x="2108475" y="699145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4001300" y="2255725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4001300" y="3878675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4001300" y="4422488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3"/>
          <p:cNvSpPr/>
          <p:nvPr/>
        </p:nvSpPr>
        <p:spPr>
          <a:xfrm>
            <a:off x="4001300" y="6164650"/>
            <a:ext cx="147000" cy="142500"/>
          </a:xfrm>
          <a:prstGeom prst="ellipse">
            <a:avLst/>
          </a:prstGeom>
          <a:solidFill>
            <a:srgbClr val="6FA8DC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3"/>
          <p:cNvSpPr/>
          <p:nvPr/>
        </p:nvSpPr>
        <p:spPr>
          <a:xfrm>
            <a:off x="5894125" y="2255725"/>
            <a:ext cx="147000" cy="142500"/>
          </a:xfrm>
          <a:prstGeom prst="ellipse">
            <a:avLst/>
          </a:prstGeom>
          <a:solidFill>
            <a:srgbClr val="C27BA0"/>
          </a:solidFill>
          <a:ln cap="flat" cmpd="sng" w="2857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3"/>
          <p:cNvSpPr/>
          <p:nvPr/>
        </p:nvSpPr>
        <p:spPr>
          <a:xfrm>
            <a:off x="5894125" y="616465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120" y="8575491"/>
            <a:ext cx="1869118" cy="211677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3"/>
          <p:cNvSpPr/>
          <p:nvPr/>
        </p:nvSpPr>
        <p:spPr>
          <a:xfrm>
            <a:off x="6018096" y="8695300"/>
            <a:ext cx="218400" cy="948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6018098" y="9665425"/>
            <a:ext cx="252900" cy="948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6752238" y="9998275"/>
            <a:ext cx="203700" cy="948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253675" y="7040650"/>
            <a:ext cx="147000" cy="1425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2082250" y="6821175"/>
            <a:ext cx="1603500" cy="14574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 txBox="1"/>
          <p:nvPr/>
        </p:nvSpPr>
        <p:spPr>
          <a:xfrm>
            <a:off x="1977662" y="280225"/>
            <a:ext cx="36342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Inferior</a:t>
            </a:r>
            <a:r>
              <a:rPr b="1" lang="en" sz="2800">
                <a:solidFill>
                  <a:srgbClr val="26557B"/>
                </a:solidFill>
                <a:latin typeface="Exo"/>
                <a:ea typeface="Exo"/>
                <a:cs typeface="Exo"/>
                <a:sym typeface="Exo"/>
              </a:rPr>
              <a:t> Vena Cava</a:t>
            </a:r>
            <a:endParaRPr b="1" sz="2800">
              <a:solidFill>
                <a:srgbClr val="26557B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513899" y="167168"/>
            <a:ext cx="4554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7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969300" y="1103931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"/>
          <p:cNvSpPr txBox="1"/>
          <p:nvPr/>
        </p:nvSpPr>
        <p:spPr>
          <a:xfrm>
            <a:off x="1276325" y="987350"/>
            <a:ext cx="5474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Formed by: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union of the 2 common iliac veins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behind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the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right common iliac artery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at the level of the 5th lumbar vertebra (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L5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).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969300" y="1731857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1271200" y="1625585"/>
            <a:ext cx="6224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Drains 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most of the blood from the:</a:t>
            </a:r>
            <a:endParaRPr b="1"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body </a:t>
            </a:r>
            <a:r>
              <a:rPr lang="en" sz="13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below the diaphragm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(abdomen, pelvis &amp; lower limbs.) 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to the right atrium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969300" y="2494869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"/>
          <p:cNvSpPr txBox="1"/>
          <p:nvPr/>
        </p:nvSpPr>
        <p:spPr>
          <a:xfrm>
            <a:off x="1276325" y="2424127"/>
            <a:ext cx="45900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Ascends on the right side of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the abdominal 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aorta.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969300" y="2943529"/>
            <a:ext cx="252900" cy="238800"/>
          </a:xfrm>
          <a:prstGeom prst="ellipse">
            <a:avLst/>
          </a:prstGeom>
          <a:solidFill>
            <a:srgbClr val="26557B"/>
          </a:solidFill>
          <a:ln cap="flat" cmpd="sng" w="28575">
            <a:solidFill>
              <a:srgbClr val="9CB0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1271200" y="2848400"/>
            <a:ext cx="63183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Pierces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the central tendon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(It enters the thorax through the inferior vena caval opening) 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of diaphragm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at the level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of the 8th thoracic vertebra(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T8</a:t>
            </a:r>
            <a:r>
              <a:rPr lang="en" sz="1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).</a:t>
            </a:r>
            <a:endParaRPr sz="13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271200" y="4020683"/>
            <a:ext cx="63183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Tributaries</a:t>
            </a:r>
            <a:r>
              <a:rPr b="1"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of Inferior Vena Cava:</a:t>
            </a:r>
            <a:r>
              <a:rPr b="1" lang="en" sz="1300">
                <a:solidFill>
                  <a:srgbClr val="B6D7A8"/>
                </a:solidFill>
                <a:latin typeface="Exo"/>
                <a:ea typeface="Exo"/>
                <a:cs typeface="Exo"/>
                <a:sym typeface="Exo"/>
              </a:rPr>
              <a:t> very important </a:t>
            </a:r>
            <a:endParaRPr b="1" sz="1300">
              <a:solidFill>
                <a:srgbClr val="B6D7A8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Two common (right/left)</a:t>
            </a:r>
            <a:r>
              <a:rPr lang="en" sz="1300">
                <a:solidFill>
                  <a:srgbClr val="783F04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300">
                <a:solidFill>
                  <a:srgbClr val="783F04"/>
                </a:solidFill>
                <a:latin typeface="Exo"/>
                <a:ea typeface="Exo"/>
                <a:cs typeface="Exo"/>
                <a:sym typeface="Exo"/>
              </a:rPr>
              <a:t>Iliac Veins</a:t>
            </a:r>
            <a:endParaRPr b="1" sz="1300">
              <a:solidFill>
                <a:srgbClr val="783F04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Median Sacral Vein</a:t>
            </a:r>
            <a:endParaRPr b="1" sz="13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Four paired 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(right/left)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300">
                <a:solidFill>
                  <a:srgbClr val="351C75"/>
                </a:solidFill>
                <a:latin typeface="Exo"/>
                <a:ea typeface="Exo"/>
                <a:cs typeface="Exo"/>
                <a:sym typeface="Exo"/>
              </a:rPr>
              <a:t>L</a:t>
            </a:r>
            <a:r>
              <a:rPr b="1" lang="en" sz="1300">
                <a:solidFill>
                  <a:srgbClr val="351C75"/>
                </a:solidFill>
                <a:latin typeface="Exo"/>
                <a:ea typeface="Exo"/>
                <a:cs typeface="Exo"/>
                <a:sym typeface="Exo"/>
              </a:rPr>
              <a:t>umbar Veins</a:t>
            </a:r>
            <a:endParaRPr b="1" sz="1300">
              <a:solidFill>
                <a:srgbClr val="351C75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solidFill>
                  <a:srgbClr val="BF9000"/>
                </a:solidFill>
                <a:latin typeface="Exo"/>
                <a:ea typeface="Exo"/>
                <a:cs typeface="Exo"/>
                <a:sym typeface="Exo"/>
              </a:rPr>
              <a:t>Right Gonadal Vein </a:t>
            </a:r>
            <a:endParaRPr sz="13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paired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(right/left) </a:t>
            </a:r>
            <a:r>
              <a:rPr b="1" lang="en" sz="1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R</a:t>
            </a:r>
            <a:r>
              <a:rPr b="1" lang="en" sz="1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enal Veins</a:t>
            </a:r>
            <a:endParaRPr b="1" sz="1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b="1" lang="en" sz="1300">
                <a:solidFill>
                  <a:srgbClr val="DD7E6B"/>
                </a:solidFill>
                <a:latin typeface="Exo"/>
                <a:ea typeface="Exo"/>
                <a:cs typeface="Exo"/>
                <a:sym typeface="Exo"/>
              </a:rPr>
              <a:t>Right Suprarenal vein</a:t>
            </a:r>
            <a:endParaRPr sz="13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(right/left)</a:t>
            </a: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300">
                <a:solidFill>
                  <a:srgbClr val="FF9900"/>
                </a:solidFill>
                <a:latin typeface="Exo"/>
                <a:ea typeface="Exo"/>
                <a:cs typeface="Exo"/>
                <a:sym typeface="Exo"/>
              </a:rPr>
              <a:t>Hepatic Veins</a:t>
            </a:r>
            <a:endParaRPr b="1" sz="1300">
              <a:solidFill>
                <a:srgbClr val="FF9900"/>
              </a:solidFill>
              <a:latin typeface="Exo"/>
              <a:ea typeface="Exo"/>
              <a:cs typeface="Exo"/>
              <a:sym typeface="Ex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557B"/>
              </a:buClr>
              <a:buSzPts val="1300"/>
              <a:buFont typeface="Exo"/>
              <a:buAutoNum type="arabicPeriod"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Paired (right/left)</a:t>
            </a:r>
            <a:r>
              <a:rPr lang="en" sz="1300">
                <a:solidFill>
                  <a:srgbClr val="274E13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300">
                <a:solidFill>
                  <a:srgbClr val="274E13"/>
                </a:solidFill>
                <a:latin typeface="Exo"/>
                <a:ea typeface="Exo"/>
                <a:cs typeface="Exo"/>
                <a:sym typeface="Exo"/>
              </a:rPr>
              <a:t>Inferior Phrenic Veins.</a:t>
            </a:r>
            <a:endParaRPr b="1" sz="1300">
              <a:solidFill>
                <a:srgbClr val="274E13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9" name="Google Shape;309;p14"/>
          <p:cNvSpPr/>
          <p:nvPr/>
        </p:nvSpPr>
        <p:spPr>
          <a:xfrm>
            <a:off x="969300" y="3566556"/>
            <a:ext cx="252900" cy="238800"/>
          </a:xfrm>
          <a:prstGeom prst="ellipse">
            <a:avLst/>
          </a:prstGeom>
          <a:solidFill>
            <a:srgbClr val="9CB0C1"/>
          </a:solidFill>
          <a:ln cap="flat" cmpd="sng" w="28575">
            <a:solidFill>
              <a:srgbClr val="CED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4"/>
          <p:cNvSpPr txBox="1"/>
          <p:nvPr/>
        </p:nvSpPr>
        <p:spPr>
          <a:xfrm>
            <a:off x="1250749" y="3454346"/>
            <a:ext cx="59388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It ends by opening into the right atrium, at the level of right 6th costal cartilage (T9).</a:t>
            </a:r>
            <a:endParaRPr sz="13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1" name="Google Shape;311;p14"/>
          <p:cNvSpPr txBox="1"/>
          <p:nvPr/>
        </p:nvSpPr>
        <p:spPr>
          <a:xfrm>
            <a:off x="698344" y="6298271"/>
            <a:ext cx="5938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N.B.: Left gonadal &amp; left suprarenal veins drain into the left renal vein.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Tributaries of IVC = paired branches of abdominal aorta: </a:t>
            </a:r>
            <a:endParaRPr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400"/>
              <a:buFont typeface="Exo"/>
              <a:buAutoNum type="arabicPeriod"/>
            </a:pP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Minus 2: left gonadal &amp; left suprarenal veins </a:t>
            </a:r>
            <a:endParaRPr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400"/>
              <a:buFont typeface="Exo"/>
              <a:buAutoNum type="arabicPeriod"/>
            </a:pP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Plus 2: right &amp; left hepatic veins</a:t>
            </a:r>
            <a:endParaRPr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12" name="Google Shape;312;p14"/>
          <p:cNvPicPr preferRelativeResize="0"/>
          <p:nvPr/>
        </p:nvPicPr>
        <p:blipFill rotWithShape="1">
          <a:blip r:embed="rId3">
            <a:alphaModFix/>
          </a:blip>
          <a:srcRect b="0" l="324" r="1473" t="0"/>
          <a:stretch/>
        </p:blipFill>
        <p:spPr>
          <a:xfrm>
            <a:off x="698350" y="7775775"/>
            <a:ext cx="2683149" cy="261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099" y="7775771"/>
            <a:ext cx="3094449" cy="261790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4"/>
          <p:cNvSpPr/>
          <p:nvPr/>
        </p:nvSpPr>
        <p:spPr>
          <a:xfrm>
            <a:off x="3741175" y="9953175"/>
            <a:ext cx="1162200" cy="3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783F04"/>
                </a:solidFill>
                <a:latin typeface="Exo"/>
                <a:ea typeface="Exo"/>
                <a:cs typeface="Exo"/>
                <a:sym typeface="Exo"/>
              </a:rPr>
              <a:t>Right Common </a:t>
            </a:r>
            <a:r>
              <a:rPr b="1" lang="en" sz="1000">
                <a:solidFill>
                  <a:srgbClr val="783F04"/>
                </a:solidFill>
                <a:latin typeface="Exo"/>
                <a:ea typeface="Exo"/>
                <a:cs typeface="Exo"/>
                <a:sym typeface="Exo"/>
              </a:rPr>
              <a:t>Iliac</a:t>
            </a:r>
            <a:endParaRPr b="1" sz="1000">
              <a:solidFill>
                <a:srgbClr val="783F0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4052850" y="9354800"/>
            <a:ext cx="850500" cy="46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F9000"/>
                </a:solidFill>
                <a:latin typeface="Exo"/>
                <a:ea typeface="Exo"/>
                <a:cs typeface="Exo"/>
                <a:sym typeface="Exo"/>
              </a:rPr>
              <a:t>Right Gonadal </a:t>
            </a:r>
            <a:r>
              <a:rPr b="1" lang="en" sz="5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(Testicular or Ovarian) </a:t>
            </a:r>
            <a:r>
              <a:rPr b="1" lang="en" sz="1000">
                <a:solidFill>
                  <a:srgbClr val="BF9000"/>
                </a:solidFill>
                <a:latin typeface="Exo"/>
                <a:ea typeface="Exo"/>
                <a:cs typeface="Exo"/>
                <a:sym typeface="Exo"/>
              </a:rPr>
              <a:t>Vein</a:t>
            </a:r>
            <a:endParaRPr b="1" sz="1000">
              <a:solidFill>
                <a:srgbClr val="BF9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3802450" y="8852825"/>
            <a:ext cx="11622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Right Renal Vein</a:t>
            </a:r>
            <a:endParaRPr b="1" sz="10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3977975" y="7775875"/>
            <a:ext cx="109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Hepatic Veins</a:t>
            </a:r>
            <a:endParaRPr b="1" sz="1000">
              <a:solidFill>
                <a:srgbClr val="FF9900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6133075" y="7875363"/>
            <a:ext cx="14223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74E13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Inferior Phrenic Vein</a:t>
            </a:r>
            <a:endParaRPr b="1" sz="1000">
              <a:solidFill>
                <a:srgbClr val="274E13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4903350" y="10245175"/>
            <a:ext cx="1162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C27BA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Median Sacral</a:t>
            </a:r>
            <a:endParaRPr b="1" sz="1000">
              <a:solidFill>
                <a:srgbClr val="C27BA0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3664275" y="8476275"/>
            <a:ext cx="1239300" cy="3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D7E6B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Right Suprarenal Vein</a:t>
            </a:r>
            <a:endParaRPr b="1" sz="1000">
              <a:solidFill>
                <a:srgbClr val="DD7E6B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1" name="Google Shape;321;p14"/>
          <p:cNvSpPr/>
          <p:nvPr/>
        </p:nvSpPr>
        <p:spPr>
          <a:xfrm>
            <a:off x="6204900" y="10011725"/>
            <a:ext cx="1162200" cy="3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783F04"/>
                </a:solidFill>
                <a:latin typeface="Exo"/>
                <a:ea typeface="Exo"/>
                <a:cs typeface="Exo"/>
                <a:sym typeface="Exo"/>
              </a:rPr>
              <a:t>Left</a:t>
            </a:r>
            <a:r>
              <a:rPr b="1" lang="en" sz="1000">
                <a:solidFill>
                  <a:srgbClr val="783F04"/>
                </a:solidFill>
                <a:latin typeface="Exo"/>
                <a:ea typeface="Exo"/>
                <a:cs typeface="Exo"/>
                <a:sym typeface="Exo"/>
              </a:rPr>
              <a:t> Common Iliac</a:t>
            </a:r>
            <a:endParaRPr b="1" sz="1000">
              <a:solidFill>
                <a:srgbClr val="783F0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6106625" y="9064625"/>
            <a:ext cx="12393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F90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Left</a:t>
            </a:r>
            <a:r>
              <a:rPr b="1" lang="en" sz="1000">
                <a:solidFill>
                  <a:srgbClr val="BF90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 Gonadal Vein</a:t>
            </a:r>
            <a:endParaRPr b="1" sz="1000">
              <a:solidFill>
                <a:srgbClr val="BF9000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3" name="Google Shape;323;p14"/>
          <p:cNvSpPr/>
          <p:nvPr/>
        </p:nvSpPr>
        <p:spPr>
          <a:xfrm>
            <a:off x="6133075" y="8788700"/>
            <a:ext cx="11622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Left</a:t>
            </a:r>
            <a:r>
              <a:rPr b="1" lang="en" sz="10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 Renal Vein</a:t>
            </a:r>
            <a:endParaRPr b="1" sz="10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4" name="Google Shape;324;p14"/>
          <p:cNvSpPr/>
          <p:nvPr/>
        </p:nvSpPr>
        <p:spPr>
          <a:xfrm>
            <a:off x="6204900" y="8470000"/>
            <a:ext cx="1239300" cy="3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D7E6B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Left</a:t>
            </a:r>
            <a:r>
              <a:rPr b="1" lang="en" sz="1000">
                <a:solidFill>
                  <a:srgbClr val="DD7E6B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 Suprarenal Vein</a:t>
            </a:r>
            <a:endParaRPr b="1" sz="1000">
              <a:solidFill>
                <a:srgbClr val="DD7E6B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6133075" y="9403950"/>
            <a:ext cx="98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51C75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Second Lumbar</a:t>
            </a:r>
            <a:endParaRPr b="1" sz="800">
              <a:solidFill>
                <a:srgbClr val="351C75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6133075" y="9556350"/>
            <a:ext cx="98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51C75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Third</a:t>
            </a:r>
            <a:r>
              <a:rPr b="1" lang="en" sz="800">
                <a:solidFill>
                  <a:srgbClr val="351C75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 Lumbar</a:t>
            </a:r>
            <a:endParaRPr b="1" sz="800">
              <a:solidFill>
                <a:srgbClr val="351C75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6133075" y="9702025"/>
            <a:ext cx="98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51C75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Fourth</a:t>
            </a:r>
            <a:r>
              <a:rPr b="1" lang="en" sz="800">
                <a:solidFill>
                  <a:srgbClr val="351C75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 Lumbar</a:t>
            </a:r>
            <a:endParaRPr b="1" sz="800">
              <a:solidFill>
                <a:srgbClr val="351C75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8" name="Google Shape;328;p14"/>
          <p:cNvSpPr/>
          <p:nvPr/>
        </p:nvSpPr>
        <p:spPr>
          <a:xfrm>
            <a:off x="922050" y="4020663"/>
            <a:ext cx="347400" cy="30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4"/>
          <p:cNvSpPr txBox="1"/>
          <p:nvPr/>
        </p:nvSpPr>
        <p:spPr>
          <a:xfrm>
            <a:off x="5611850" y="4673525"/>
            <a:ext cx="134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Mnemonic:</a:t>
            </a:r>
            <a:endParaRPr sz="12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I L</a:t>
            </a:r>
            <a:r>
              <a:rPr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ike </a:t>
            </a:r>
            <a:r>
              <a:rPr b="1"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T</a:t>
            </a:r>
            <a:r>
              <a:rPr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o </a:t>
            </a:r>
            <a:r>
              <a:rPr b="1"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R</a:t>
            </a:r>
            <a:r>
              <a:rPr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ise </a:t>
            </a:r>
            <a:r>
              <a:rPr b="1"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S</a:t>
            </a:r>
            <a:r>
              <a:rPr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o </a:t>
            </a:r>
            <a:r>
              <a:rPr b="1"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H</a:t>
            </a:r>
            <a:r>
              <a:rPr lang="en" sz="12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igh</a:t>
            </a:r>
            <a:endParaRPr sz="12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