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698475" cx="7589525"/>
  <p:notesSz cx="6858000" cy="9144000"/>
  <p:embeddedFontLst>
    <p:embeddedFont>
      <p:font typeface="Caveat"/>
      <p:regular r:id="rId19"/>
      <p:bold r:id="rId20"/>
    </p:embeddedFont>
    <p:embeddedFont>
      <p:font typeface="Ex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bold.fntdata"/><Relationship Id="rId22" Type="http://schemas.openxmlformats.org/officeDocument/2006/relationships/font" Target="fonts/Exo-bold.fntdata"/><Relationship Id="rId21" Type="http://schemas.openxmlformats.org/officeDocument/2006/relationships/font" Target="fonts/Exo-regular.fntdata"/><Relationship Id="rId24" Type="http://schemas.openxmlformats.org/officeDocument/2006/relationships/font" Target="fonts/Exo-boldItalic.fntdata"/><Relationship Id="rId23" Type="http://schemas.openxmlformats.org/officeDocument/2006/relationships/font" Target="fonts/Ex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114f65e5ad0_0_0: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114f65e5a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4e487684761abdf9_3: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e487684761abdf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4e487684761abdf9_6: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4e487684761abdf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7b421c20a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17b421c2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80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12a5b8f68_0_330: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112a5b8f68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1b51bfb31_1_0: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1b51bfb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12a5b8f68_0_273: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12a5b8f6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951debd33_1_25: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951debd3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bf9e8dd73be52b6_17: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bf9e8dd73be52b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1b51bfb31_0_55: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11b51bfb3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f49125b52_0_2: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1f49125b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1f1f269d98_0_8: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1f1f269d9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1f1f269d98_0_135:notes"/>
          <p:cNvSpPr/>
          <p:nvPr>
            <p:ph idx="2" type="sldImg"/>
          </p:nvPr>
        </p:nvSpPr>
        <p:spPr>
          <a:xfrm>
            <a:off x="2213053"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1f1f269d9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819020" y="7325836"/>
            <a:ext cx="455400" cy="818700"/>
          </a:xfrm>
          <a:prstGeom prst="rect">
            <a:avLst/>
          </a:prstGeom>
        </p:spPr>
        <p:txBody>
          <a:bodyPr anchorCtr="0" anchor="ctr" bIns="95650" lIns="95650" spcFirstLastPara="1" rIns="95650" wrap="square" tIns="956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idx="2" type="sldNum"/>
          </p:nvPr>
        </p:nvSpPr>
        <p:spPr>
          <a:xfrm>
            <a:off x="4848070" y="11620211"/>
            <a:ext cx="455400" cy="818700"/>
          </a:xfrm>
          <a:prstGeom prst="rect">
            <a:avLst/>
          </a:prstGeom>
        </p:spPr>
        <p:txBody>
          <a:bodyPr anchorCtr="0" anchor="ctr" bIns="95650" lIns="95650" spcFirstLastPara="1" rIns="95650" wrap="square" tIns="956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cxnSp>
        <p:nvCxnSpPr>
          <p:cNvPr id="13" name="Google Shape;13;p3"/>
          <p:cNvCxnSpPr/>
          <p:nvPr/>
        </p:nvCxnSpPr>
        <p:spPr>
          <a:xfrm>
            <a:off x="1542378" y="843119"/>
            <a:ext cx="4504800" cy="1800"/>
          </a:xfrm>
          <a:prstGeom prst="straightConnector1">
            <a:avLst/>
          </a:prstGeom>
          <a:noFill/>
          <a:ln cap="flat" cmpd="sng" w="38100">
            <a:solidFill>
              <a:srgbClr val="1A4568"/>
            </a:solidFill>
            <a:prstDash val="solid"/>
            <a:round/>
            <a:headEnd len="med" w="med" type="none"/>
            <a:tailEnd len="med" w="med" type="none"/>
          </a:ln>
        </p:spPr>
      </p:cxnSp>
      <p:sp>
        <p:nvSpPr>
          <p:cNvPr id="14" name="Google Shape;14;p3"/>
          <p:cNvSpPr txBox="1"/>
          <p:nvPr/>
        </p:nvSpPr>
        <p:spPr>
          <a:xfrm>
            <a:off x="148699" y="167168"/>
            <a:ext cx="11856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chemeClr val="lt1"/>
                </a:solidFill>
                <a:latin typeface="Exo"/>
                <a:ea typeface="Exo"/>
                <a:cs typeface="Exo"/>
                <a:sym typeface="Exo"/>
              </a:rPr>
              <a:t>1</a:t>
            </a:r>
            <a:endParaRPr sz="2800"/>
          </a:p>
        </p:txBody>
      </p:sp>
      <p:sp>
        <p:nvSpPr>
          <p:cNvPr id="15" name="Google Shape;15;p3"/>
          <p:cNvSpPr/>
          <p:nvPr/>
        </p:nvSpPr>
        <p:spPr>
          <a:xfrm rot="10800000">
            <a:off x="352086" y="-73"/>
            <a:ext cx="778800" cy="831600"/>
          </a:xfrm>
          <a:prstGeom prst="snip2SameRect">
            <a:avLst>
              <a:gd fmla="val 16667" name="adj1"/>
              <a:gd fmla="val 0" name="adj2"/>
            </a:avLst>
          </a:prstGeom>
          <a:solidFill>
            <a:srgbClr val="9CB0C1"/>
          </a:solidFill>
          <a:ln>
            <a:noFill/>
          </a:ln>
        </p:spPr>
        <p:txBody>
          <a:bodyPr anchorCtr="0" anchor="ctr" bIns="36100" lIns="36100" spcFirstLastPara="1" rIns="36100" wrap="square" tIns="36100">
            <a:noAutofit/>
          </a:bodyPr>
          <a:lstStyle/>
          <a:p>
            <a:pPr indent="0" lvl="0" marL="0" rtl="0" algn="ctr">
              <a:spcBef>
                <a:spcPts val="0"/>
              </a:spcBef>
              <a:spcAft>
                <a:spcPts val="0"/>
              </a:spcAft>
              <a:buNone/>
            </a:pPr>
            <a:r>
              <a:t/>
            </a:r>
            <a:endParaRPr b="1" sz="2800">
              <a:solidFill>
                <a:srgbClr val="FFFFFF"/>
              </a:solidFill>
              <a:latin typeface="Exo"/>
              <a:ea typeface="Exo"/>
              <a:cs typeface="Exo"/>
              <a:sym typeface="Ex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5650" lIns="95650" spcFirstLastPara="1" rIns="95650" wrap="square" tIns="95650">
            <a:norm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18" name="Google Shape;18;p4"/>
          <p:cNvSpPr txBox="1"/>
          <p:nvPr>
            <p:ph idx="12" type="sldNum"/>
          </p:nvPr>
        </p:nvSpPr>
        <p:spPr>
          <a:xfrm>
            <a:off x="7032145" y="9699486"/>
            <a:ext cx="455400" cy="818700"/>
          </a:xfrm>
          <a:prstGeom prst="rect">
            <a:avLst/>
          </a:prstGeom>
        </p:spPr>
        <p:txBody>
          <a:bodyPr anchorCtr="0" anchor="ctr" bIns="95650" lIns="95650" spcFirstLastPara="1" rIns="95650" wrap="square" tIns="956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TITLE_2">
    <p:spTree>
      <p:nvGrpSpPr>
        <p:cNvPr id="19" name="Shape 19"/>
        <p:cNvGrpSpPr/>
        <p:nvPr/>
      </p:nvGrpSpPr>
      <p:grpSpPr>
        <a:xfrm>
          <a:off x="0" y="0"/>
          <a:ext cx="0" cy="0"/>
          <a:chOff x="0" y="0"/>
          <a:chExt cx="0" cy="0"/>
        </a:xfrm>
      </p:grpSpPr>
      <p:sp>
        <p:nvSpPr>
          <p:cNvPr id="20" name="Google Shape;20;p5"/>
          <p:cNvSpPr txBox="1"/>
          <p:nvPr>
            <p:ph idx="12" type="sldNum"/>
          </p:nvPr>
        </p:nvSpPr>
        <p:spPr>
          <a:xfrm>
            <a:off x="7032145" y="9699486"/>
            <a:ext cx="455400" cy="818700"/>
          </a:xfrm>
          <a:prstGeom prst="rect">
            <a:avLst/>
          </a:prstGeom>
        </p:spPr>
        <p:txBody>
          <a:bodyPr anchorCtr="0" anchor="ctr" bIns="95650" lIns="95650" spcFirstLastPara="1" rIns="95650" wrap="square" tIns="956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1" name="Google Shape;21;p5"/>
          <p:cNvCxnSpPr/>
          <p:nvPr/>
        </p:nvCxnSpPr>
        <p:spPr>
          <a:xfrm>
            <a:off x="1542378" y="843119"/>
            <a:ext cx="4504800" cy="1800"/>
          </a:xfrm>
          <a:prstGeom prst="straightConnector1">
            <a:avLst/>
          </a:prstGeom>
          <a:noFill/>
          <a:ln cap="flat" cmpd="sng" w="38100">
            <a:solidFill>
              <a:srgbClr val="1A4568"/>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5650" lIns="95650" spcFirstLastPara="1" rIns="95650" wrap="square" tIns="95650">
            <a:normAutofit/>
          </a:bodyPr>
          <a:lstStyle>
            <a:lvl1pPr lvl="0">
              <a:spcBef>
                <a:spcPts val="0"/>
              </a:spcBef>
              <a:spcAft>
                <a:spcPts val="0"/>
              </a:spcAft>
              <a:buClr>
                <a:schemeClr val="dk1"/>
              </a:buClr>
              <a:buSzPts val="2900"/>
              <a:buFont typeface="Exo"/>
              <a:buNone/>
              <a:defRPr sz="2900">
                <a:solidFill>
                  <a:schemeClr val="dk1"/>
                </a:solidFill>
                <a:latin typeface="Exo"/>
                <a:ea typeface="Exo"/>
                <a:cs typeface="Exo"/>
                <a:sym typeface="Exo"/>
              </a:defRPr>
            </a:lvl1pPr>
            <a:lvl2pPr lvl="1">
              <a:spcBef>
                <a:spcPts val="0"/>
              </a:spcBef>
              <a:spcAft>
                <a:spcPts val="0"/>
              </a:spcAft>
              <a:buClr>
                <a:schemeClr val="dk1"/>
              </a:buClr>
              <a:buSzPts val="2900"/>
              <a:buNone/>
              <a:defRPr sz="2900">
                <a:solidFill>
                  <a:schemeClr val="dk1"/>
                </a:solidFill>
              </a:defRPr>
            </a:lvl2pPr>
            <a:lvl3pPr lvl="2">
              <a:spcBef>
                <a:spcPts val="0"/>
              </a:spcBef>
              <a:spcAft>
                <a:spcPts val="0"/>
              </a:spcAft>
              <a:buClr>
                <a:schemeClr val="dk1"/>
              </a:buClr>
              <a:buSzPts val="2900"/>
              <a:buNone/>
              <a:defRPr sz="2900">
                <a:solidFill>
                  <a:schemeClr val="dk1"/>
                </a:solidFill>
              </a:defRPr>
            </a:lvl3pPr>
            <a:lvl4pPr lvl="3">
              <a:spcBef>
                <a:spcPts val="0"/>
              </a:spcBef>
              <a:spcAft>
                <a:spcPts val="0"/>
              </a:spcAft>
              <a:buClr>
                <a:schemeClr val="dk1"/>
              </a:buClr>
              <a:buSzPts val="2900"/>
              <a:buNone/>
              <a:defRPr sz="2900">
                <a:solidFill>
                  <a:schemeClr val="dk1"/>
                </a:solidFill>
              </a:defRPr>
            </a:lvl4pPr>
            <a:lvl5pPr lvl="4">
              <a:spcBef>
                <a:spcPts val="0"/>
              </a:spcBef>
              <a:spcAft>
                <a:spcPts val="0"/>
              </a:spcAft>
              <a:buClr>
                <a:schemeClr val="dk1"/>
              </a:buClr>
              <a:buSzPts val="2900"/>
              <a:buNone/>
              <a:defRPr sz="2900">
                <a:solidFill>
                  <a:schemeClr val="dk1"/>
                </a:solidFill>
              </a:defRPr>
            </a:lvl5pPr>
            <a:lvl6pPr lvl="5">
              <a:spcBef>
                <a:spcPts val="0"/>
              </a:spcBef>
              <a:spcAft>
                <a:spcPts val="0"/>
              </a:spcAft>
              <a:buClr>
                <a:schemeClr val="dk1"/>
              </a:buClr>
              <a:buSzPts val="2900"/>
              <a:buNone/>
              <a:defRPr sz="2900">
                <a:solidFill>
                  <a:schemeClr val="dk1"/>
                </a:solidFill>
              </a:defRPr>
            </a:lvl6pPr>
            <a:lvl7pPr lvl="6">
              <a:spcBef>
                <a:spcPts val="0"/>
              </a:spcBef>
              <a:spcAft>
                <a:spcPts val="0"/>
              </a:spcAft>
              <a:buClr>
                <a:schemeClr val="dk1"/>
              </a:buClr>
              <a:buSzPts val="2900"/>
              <a:buNone/>
              <a:defRPr sz="2900">
                <a:solidFill>
                  <a:schemeClr val="dk1"/>
                </a:solidFill>
              </a:defRPr>
            </a:lvl7pPr>
            <a:lvl8pPr lvl="7">
              <a:spcBef>
                <a:spcPts val="0"/>
              </a:spcBef>
              <a:spcAft>
                <a:spcPts val="0"/>
              </a:spcAft>
              <a:buClr>
                <a:schemeClr val="dk1"/>
              </a:buClr>
              <a:buSzPts val="2900"/>
              <a:buNone/>
              <a:defRPr sz="2900">
                <a:solidFill>
                  <a:schemeClr val="dk1"/>
                </a:solidFill>
              </a:defRPr>
            </a:lvl8pPr>
            <a:lvl9pPr lvl="8">
              <a:spcBef>
                <a:spcPts val="0"/>
              </a:spcBef>
              <a:spcAft>
                <a:spcPts val="0"/>
              </a:spcAft>
              <a:buClr>
                <a:schemeClr val="dk1"/>
              </a:buClr>
              <a:buSzPts val="2900"/>
              <a:buNone/>
              <a:defRPr sz="2900">
                <a:solidFill>
                  <a:schemeClr val="dk1"/>
                </a:solidFill>
              </a:defRPr>
            </a:lvl9pPr>
          </a:lstStyle>
          <a:p/>
        </p:txBody>
      </p:sp>
      <p:sp>
        <p:nvSpPr>
          <p:cNvPr id="7" name="Google Shape;7;p1"/>
          <p:cNvSpPr txBox="1"/>
          <p:nvPr>
            <p:ph idx="1" type="body"/>
          </p:nvPr>
        </p:nvSpPr>
        <p:spPr>
          <a:xfrm>
            <a:off x="258674" y="2355159"/>
            <a:ext cx="7072200" cy="7106100"/>
          </a:xfrm>
          <a:prstGeom prst="rect">
            <a:avLst/>
          </a:prstGeom>
          <a:noFill/>
          <a:ln>
            <a:noFill/>
          </a:ln>
        </p:spPr>
        <p:txBody>
          <a:bodyPr anchorCtr="0" anchor="t" bIns="95650" lIns="95650" spcFirstLastPara="1" rIns="95650" wrap="square" tIns="95650">
            <a:normAutofit/>
          </a:bodyPr>
          <a:lstStyle>
            <a:lvl1pPr indent="-349250" lvl="0" marL="457200">
              <a:lnSpc>
                <a:spcPct val="115000"/>
              </a:lnSpc>
              <a:spcBef>
                <a:spcPts val="0"/>
              </a:spcBef>
              <a:spcAft>
                <a:spcPts val="0"/>
              </a:spcAft>
              <a:buClr>
                <a:schemeClr val="dk2"/>
              </a:buClr>
              <a:buSzPts val="1900"/>
              <a:buFont typeface="Exo"/>
              <a:buChar char="●"/>
              <a:defRPr sz="1900">
                <a:solidFill>
                  <a:schemeClr val="dk2"/>
                </a:solidFill>
                <a:latin typeface="Exo"/>
                <a:ea typeface="Exo"/>
                <a:cs typeface="Exo"/>
                <a:sym typeface="Exo"/>
              </a:defRPr>
            </a:lvl1pPr>
            <a:lvl2pPr indent="-323850" lvl="1" marL="9144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2pPr>
            <a:lvl3pPr indent="-323850" lvl="2" marL="13716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3pPr>
            <a:lvl4pPr indent="-323850" lvl="3" marL="18288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4pPr>
            <a:lvl5pPr indent="-323850" lvl="4" marL="22860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5pPr>
            <a:lvl6pPr indent="-323850" lvl="5" marL="27432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6pPr>
            <a:lvl7pPr indent="-323850" lvl="6" marL="32004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7pPr>
            <a:lvl8pPr indent="-323850" lvl="7" marL="36576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8pPr>
            <a:lvl9pPr indent="-323850" lvl="8" marL="4114800">
              <a:lnSpc>
                <a:spcPct val="115000"/>
              </a:lnSpc>
              <a:spcBef>
                <a:spcPts val="0"/>
              </a:spcBef>
              <a:spcAft>
                <a:spcPts val="0"/>
              </a:spcAft>
              <a:buClr>
                <a:schemeClr val="dk2"/>
              </a:buClr>
              <a:buSzPts val="1500"/>
              <a:buFont typeface="Exo"/>
              <a:buChar char="■"/>
              <a:defRPr sz="1500">
                <a:solidFill>
                  <a:schemeClr val="dk2"/>
                </a:solidFill>
                <a:latin typeface="Exo"/>
                <a:ea typeface="Exo"/>
                <a:cs typeface="Exo"/>
                <a:sym typeface="Exo"/>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5650" lIns="95650" spcFirstLastPara="1" rIns="95650" wrap="square" tIns="9565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hyperlink" Target="https://docs.google.com/presentation/d/1hWZI_sEt2OFsjf5rN7ay5J0imNIx-Zggfn8D9Vrxqp4/edit#slide=id.p"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0.jpg"/><Relationship Id="rId7" Type="http://schemas.openxmlformats.org/officeDocument/2006/relationships/hyperlink" Target="https://www.youtube.com/watch?v=ggj4OWNkBbw" TargetMode="External"/><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31.jpg"/><Relationship Id="rId6" Type="http://schemas.openxmlformats.org/officeDocument/2006/relationships/hyperlink" Target="https://www.youtube.com/watch?v=ggj4OWNkBbw" TargetMode="External"/><Relationship Id="rId7" Type="http://schemas.openxmlformats.org/officeDocument/2006/relationships/image" Target="../media/image9.png"/><Relationship Id="rId8"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hyperlink" Target="https://www.youtube.com/watch?v=ggj4OWNkBbw" TargetMode="External"/><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9.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6"/>
          <p:cNvSpPr/>
          <p:nvPr/>
        </p:nvSpPr>
        <p:spPr>
          <a:xfrm>
            <a:off x="-841779" y="7009342"/>
            <a:ext cx="4544400" cy="4427100"/>
          </a:xfrm>
          <a:prstGeom prst="ellipse">
            <a:avLst/>
          </a:prstGeom>
          <a:solidFill>
            <a:srgbClr val="EEEEEE">
              <a:alpha val="45100"/>
            </a:srgbClr>
          </a:solidFill>
          <a:ln>
            <a:noFill/>
          </a:ln>
        </p:spPr>
        <p:txBody>
          <a:bodyPr anchorCtr="0" anchor="ctr" bIns="36100" lIns="36100" spcFirstLastPara="1" rIns="36100" wrap="square" tIns="36100">
            <a:noAutofit/>
          </a:bodyPr>
          <a:lstStyle/>
          <a:p>
            <a:pPr indent="0" lvl="0" marL="0" rtl="0" algn="l">
              <a:spcBef>
                <a:spcPts val="0"/>
              </a:spcBef>
              <a:spcAft>
                <a:spcPts val="0"/>
              </a:spcAft>
              <a:buNone/>
            </a:pPr>
            <a:r>
              <a:t/>
            </a:r>
            <a:endParaRPr/>
          </a:p>
        </p:txBody>
      </p:sp>
      <p:pic>
        <p:nvPicPr>
          <p:cNvPr id="27" name="Google Shape;27;p6"/>
          <p:cNvPicPr preferRelativeResize="0"/>
          <p:nvPr/>
        </p:nvPicPr>
        <p:blipFill>
          <a:blip r:embed="rId3">
            <a:alphaModFix/>
          </a:blip>
          <a:stretch>
            <a:fillRect/>
          </a:stretch>
        </p:blipFill>
        <p:spPr>
          <a:xfrm>
            <a:off x="657833" y="7782232"/>
            <a:ext cx="1812042" cy="2641625"/>
          </a:xfrm>
          <a:prstGeom prst="rect">
            <a:avLst/>
          </a:prstGeom>
          <a:noFill/>
          <a:ln>
            <a:noFill/>
          </a:ln>
        </p:spPr>
      </p:pic>
      <p:sp>
        <p:nvSpPr>
          <p:cNvPr id="28" name="Google Shape;28;p6"/>
          <p:cNvSpPr txBox="1"/>
          <p:nvPr/>
        </p:nvSpPr>
        <p:spPr>
          <a:xfrm>
            <a:off x="1773950" y="3719275"/>
            <a:ext cx="4041600" cy="2163300"/>
          </a:xfrm>
          <a:prstGeom prst="rect">
            <a:avLst/>
          </a:prstGeom>
          <a:noFill/>
          <a:ln>
            <a:noFill/>
          </a:ln>
        </p:spPr>
        <p:txBody>
          <a:bodyPr anchorCtr="0" anchor="t" bIns="95650" lIns="95650" spcFirstLastPara="1" rIns="95650" wrap="square" tIns="95650">
            <a:spAutoFit/>
          </a:bodyPr>
          <a:lstStyle/>
          <a:p>
            <a:pPr indent="0" lvl="0" marL="0" rtl="0" algn="ctr">
              <a:spcBef>
                <a:spcPts val="0"/>
              </a:spcBef>
              <a:spcAft>
                <a:spcPts val="0"/>
              </a:spcAft>
              <a:buNone/>
            </a:pPr>
            <a:r>
              <a:rPr b="1" lang="en" sz="3200">
                <a:solidFill>
                  <a:srgbClr val="26557B"/>
                </a:solidFill>
                <a:latin typeface="Exo"/>
                <a:ea typeface="Exo"/>
                <a:cs typeface="Exo"/>
                <a:sym typeface="Exo"/>
              </a:rPr>
              <a:t>Anatomy of the Arterial Supply and Venous Drainage of the Heart</a:t>
            </a:r>
            <a:endParaRPr b="1" sz="3200">
              <a:solidFill>
                <a:srgbClr val="26557B"/>
              </a:solidFill>
              <a:latin typeface="Exo"/>
              <a:ea typeface="Exo"/>
              <a:cs typeface="Exo"/>
              <a:sym typeface="Exo"/>
            </a:endParaRPr>
          </a:p>
        </p:txBody>
      </p:sp>
      <p:sp>
        <p:nvSpPr>
          <p:cNvPr id="29" name="Google Shape;29;p6"/>
          <p:cNvSpPr txBox="1"/>
          <p:nvPr/>
        </p:nvSpPr>
        <p:spPr>
          <a:xfrm>
            <a:off x="2736507" y="6035150"/>
            <a:ext cx="2116500" cy="439500"/>
          </a:xfrm>
          <a:prstGeom prst="rect">
            <a:avLst/>
          </a:prstGeom>
          <a:noFill/>
          <a:ln>
            <a:noFill/>
          </a:ln>
        </p:spPr>
        <p:txBody>
          <a:bodyPr anchorCtr="0" anchor="t" bIns="95650" lIns="95650" spcFirstLastPara="1" rIns="95650" wrap="square" tIns="95650">
            <a:spAutoFit/>
          </a:bodyPr>
          <a:lstStyle/>
          <a:p>
            <a:pPr indent="0" lvl="0" marL="0" rtl="0" algn="ctr">
              <a:spcBef>
                <a:spcPts val="0"/>
              </a:spcBef>
              <a:spcAft>
                <a:spcPts val="0"/>
              </a:spcAft>
              <a:buNone/>
            </a:pPr>
            <a:r>
              <a:rPr b="1" lang="en" sz="1600">
                <a:solidFill>
                  <a:srgbClr val="26557B"/>
                </a:solidFill>
                <a:latin typeface="Exo"/>
                <a:ea typeface="Exo"/>
                <a:cs typeface="Exo"/>
                <a:sym typeface="Exo"/>
              </a:rPr>
              <a:t>CVS Block</a:t>
            </a:r>
            <a:endParaRPr b="1" sz="1600">
              <a:solidFill>
                <a:srgbClr val="26557B"/>
              </a:solidFill>
              <a:latin typeface="Exo"/>
              <a:ea typeface="Exo"/>
              <a:cs typeface="Exo"/>
              <a:sym typeface="Exo"/>
            </a:endParaRPr>
          </a:p>
        </p:txBody>
      </p:sp>
      <p:sp>
        <p:nvSpPr>
          <p:cNvPr id="30" name="Google Shape;30;p6"/>
          <p:cNvSpPr txBox="1"/>
          <p:nvPr/>
        </p:nvSpPr>
        <p:spPr>
          <a:xfrm>
            <a:off x="2658986" y="5606514"/>
            <a:ext cx="2271600" cy="439500"/>
          </a:xfrm>
          <a:prstGeom prst="rect">
            <a:avLst/>
          </a:prstGeom>
          <a:noFill/>
          <a:ln>
            <a:noFill/>
          </a:ln>
        </p:spPr>
        <p:txBody>
          <a:bodyPr anchorCtr="0" anchor="t" bIns="95650" lIns="95650" spcFirstLastPara="1" rIns="95650" wrap="square" tIns="95650">
            <a:spAutoFit/>
          </a:bodyPr>
          <a:lstStyle/>
          <a:p>
            <a:pPr indent="0" lvl="0" marL="0" rtl="0" algn="ctr">
              <a:spcBef>
                <a:spcPts val="0"/>
              </a:spcBef>
              <a:spcAft>
                <a:spcPts val="0"/>
              </a:spcAft>
              <a:buNone/>
            </a:pPr>
            <a:r>
              <a:rPr lang="en" sz="1600">
                <a:latin typeface="Open Sans"/>
                <a:ea typeface="Open Sans"/>
                <a:cs typeface="Open Sans"/>
                <a:sym typeface="Open Sans"/>
              </a:rPr>
              <a:t>____________</a:t>
            </a:r>
            <a:endParaRPr sz="1600">
              <a:latin typeface="Open Sans"/>
              <a:ea typeface="Open Sans"/>
              <a:cs typeface="Open Sans"/>
              <a:sym typeface="Open Sans"/>
            </a:endParaRPr>
          </a:p>
        </p:txBody>
      </p:sp>
      <p:pic>
        <p:nvPicPr>
          <p:cNvPr id="31" name="Google Shape;31;p6"/>
          <p:cNvPicPr preferRelativeResize="0"/>
          <p:nvPr/>
        </p:nvPicPr>
        <p:blipFill>
          <a:blip r:embed="rId4">
            <a:alphaModFix/>
          </a:blip>
          <a:stretch>
            <a:fillRect/>
          </a:stretch>
        </p:blipFill>
        <p:spPr>
          <a:xfrm>
            <a:off x="-249468" y="302"/>
            <a:ext cx="1812038" cy="1812038"/>
          </a:xfrm>
          <a:prstGeom prst="rect">
            <a:avLst/>
          </a:prstGeom>
          <a:noFill/>
          <a:ln>
            <a:noFill/>
          </a:ln>
        </p:spPr>
      </p:pic>
      <p:pic>
        <p:nvPicPr>
          <p:cNvPr id="32" name="Google Shape;32;p6"/>
          <p:cNvPicPr preferRelativeResize="0"/>
          <p:nvPr/>
        </p:nvPicPr>
        <p:blipFill rotWithShape="1">
          <a:blip r:embed="rId5">
            <a:alphaModFix/>
          </a:blip>
          <a:srcRect b="0" l="0" r="0" t="0"/>
          <a:stretch/>
        </p:blipFill>
        <p:spPr>
          <a:xfrm flipH="1">
            <a:off x="5757624" y="-641802"/>
            <a:ext cx="2541050" cy="2541075"/>
          </a:xfrm>
          <a:prstGeom prst="rect">
            <a:avLst/>
          </a:prstGeom>
          <a:noFill/>
          <a:ln>
            <a:noFill/>
          </a:ln>
        </p:spPr>
      </p:pic>
      <p:sp>
        <p:nvSpPr>
          <p:cNvPr id="33" name="Google Shape;33;p6"/>
          <p:cNvSpPr/>
          <p:nvPr/>
        </p:nvSpPr>
        <p:spPr>
          <a:xfrm>
            <a:off x="6483850" y="636025"/>
            <a:ext cx="726900" cy="540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nvSpPr>
        <p:spPr>
          <a:xfrm>
            <a:off x="6609175" y="636013"/>
            <a:ext cx="188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solidFill>
                  <a:srgbClr val="EEEEEE"/>
                </a:solidFill>
                <a:latin typeface="Exo"/>
                <a:ea typeface="Exo"/>
                <a:cs typeface="Exo"/>
                <a:sym typeface="Exo"/>
              </a:rPr>
              <a:t>4</a:t>
            </a:r>
            <a:endParaRPr b="1" sz="3100">
              <a:solidFill>
                <a:srgbClr val="EEEEEE"/>
              </a:solidFill>
              <a:latin typeface="Exo"/>
              <a:ea typeface="Exo"/>
              <a:cs typeface="Exo"/>
              <a:sym typeface="Exo"/>
            </a:endParaRPr>
          </a:p>
        </p:txBody>
      </p:sp>
      <p:pic>
        <p:nvPicPr>
          <p:cNvPr id="35" name="Google Shape;35;p6"/>
          <p:cNvPicPr preferRelativeResize="0"/>
          <p:nvPr/>
        </p:nvPicPr>
        <p:blipFill>
          <a:blip r:embed="rId6">
            <a:alphaModFix amt="60000"/>
          </a:blip>
          <a:stretch>
            <a:fillRect/>
          </a:stretch>
        </p:blipFill>
        <p:spPr>
          <a:xfrm>
            <a:off x="5330875" y="1297825"/>
            <a:ext cx="2116500" cy="2116500"/>
          </a:xfrm>
          <a:prstGeom prst="rect">
            <a:avLst/>
          </a:prstGeom>
          <a:noFill/>
          <a:ln>
            <a:noFill/>
          </a:ln>
        </p:spPr>
      </p:pic>
      <p:pic>
        <p:nvPicPr>
          <p:cNvPr id="36" name="Google Shape;36;p6"/>
          <p:cNvPicPr preferRelativeResize="0"/>
          <p:nvPr/>
        </p:nvPicPr>
        <p:blipFill>
          <a:blip r:embed="rId6">
            <a:alphaModFix amt="55000"/>
          </a:blip>
          <a:stretch>
            <a:fillRect/>
          </a:stretch>
        </p:blipFill>
        <p:spPr>
          <a:xfrm>
            <a:off x="5330875" y="2209050"/>
            <a:ext cx="2116500" cy="2116500"/>
          </a:xfrm>
          <a:prstGeom prst="rect">
            <a:avLst/>
          </a:prstGeom>
          <a:noFill/>
          <a:ln>
            <a:noFill/>
          </a:ln>
        </p:spPr>
      </p:pic>
      <p:pic>
        <p:nvPicPr>
          <p:cNvPr id="37" name="Google Shape;37;p6"/>
          <p:cNvPicPr preferRelativeResize="0"/>
          <p:nvPr/>
        </p:nvPicPr>
        <p:blipFill>
          <a:blip r:embed="rId6">
            <a:alphaModFix amt="50000"/>
          </a:blip>
          <a:stretch>
            <a:fillRect/>
          </a:stretch>
        </p:blipFill>
        <p:spPr>
          <a:xfrm>
            <a:off x="5330875" y="3110325"/>
            <a:ext cx="2116500" cy="2116500"/>
          </a:xfrm>
          <a:prstGeom prst="rect">
            <a:avLst/>
          </a:prstGeom>
          <a:noFill/>
          <a:ln>
            <a:noFill/>
          </a:ln>
        </p:spPr>
      </p:pic>
      <p:pic>
        <p:nvPicPr>
          <p:cNvPr id="38" name="Google Shape;38;p6"/>
          <p:cNvPicPr preferRelativeResize="0"/>
          <p:nvPr/>
        </p:nvPicPr>
        <p:blipFill>
          <a:blip r:embed="rId6">
            <a:alphaModFix amt="50000"/>
          </a:blip>
          <a:stretch>
            <a:fillRect/>
          </a:stretch>
        </p:blipFill>
        <p:spPr>
          <a:xfrm>
            <a:off x="5330875" y="3982150"/>
            <a:ext cx="2116500" cy="2116500"/>
          </a:xfrm>
          <a:prstGeom prst="rect">
            <a:avLst/>
          </a:prstGeom>
          <a:noFill/>
          <a:ln>
            <a:noFill/>
          </a:ln>
        </p:spPr>
      </p:pic>
      <p:pic>
        <p:nvPicPr>
          <p:cNvPr id="39" name="Google Shape;39;p6"/>
          <p:cNvPicPr preferRelativeResize="0"/>
          <p:nvPr/>
        </p:nvPicPr>
        <p:blipFill>
          <a:blip r:embed="rId6">
            <a:alphaModFix amt="40000"/>
          </a:blip>
          <a:stretch>
            <a:fillRect/>
          </a:stretch>
        </p:blipFill>
        <p:spPr>
          <a:xfrm>
            <a:off x="5330875" y="4893375"/>
            <a:ext cx="2116500" cy="2116500"/>
          </a:xfrm>
          <a:prstGeom prst="rect">
            <a:avLst/>
          </a:prstGeom>
          <a:noFill/>
          <a:ln>
            <a:noFill/>
          </a:ln>
        </p:spPr>
      </p:pic>
      <p:pic>
        <p:nvPicPr>
          <p:cNvPr id="40" name="Google Shape;40;p6"/>
          <p:cNvPicPr preferRelativeResize="0"/>
          <p:nvPr/>
        </p:nvPicPr>
        <p:blipFill>
          <a:blip r:embed="rId6">
            <a:alphaModFix amt="35000"/>
          </a:blip>
          <a:stretch>
            <a:fillRect/>
          </a:stretch>
        </p:blipFill>
        <p:spPr>
          <a:xfrm>
            <a:off x="5330875" y="5794650"/>
            <a:ext cx="2116500" cy="2116500"/>
          </a:xfrm>
          <a:prstGeom prst="rect">
            <a:avLst/>
          </a:prstGeom>
          <a:noFill/>
          <a:ln>
            <a:noFill/>
          </a:ln>
        </p:spPr>
      </p:pic>
      <p:pic>
        <p:nvPicPr>
          <p:cNvPr id="41" name="Google Shape;41;p6"/>
          <p:cNvPicPr preferRelativeResize="0"/>
          <p:nvPr/>
        </p:nvPicPr>
        <p:blipFill>
          <a:blip r:embed="rId6">
            <a:alphaModFix amt="30000"/>
          </a:blip>
          <a:stretch>
            <a:fillRect/>
          </a:stretch>
        </p:blipFill>
        <p:spPr>
          <a:xfrm>
            <a:off x="5330875" y="6769475"/>
            <a:ext cx="2116500" cy="2116500"/>
          </a:xfrm>
          <a:prstGeom prst="rect">
            <a:avLst/>
          </a:prstGeom>
          <a:noFill/>
          <a:ln>
            <a:noFill/>
          </a:ln>
        </p:spPr>
      </p:pic>
      <p:pic>
        <p:nvPicPr>
          <p:cNvPr id="42" name="Google Shape;42;p6"/>
          <p:cNvPicPr preferRelativeResize="0"/>
          <p:nvPr/>
        </p:nvPicPr>
        <p:blipFill>
          <a:blip r:embed="rId6">
            <a:alphaModFix amt="30000"/>
          </a:blip>
          <a:stretch>
            <a:fillRect/>
          </a:stretch>
        </p:blipFill>
        <p:spPr>
          <a:xfrm>
            <a:off x="5330875" y="7680700"/>
            <a:ext cx="2116500" cy="2116500"/>
          </a:xfrm>
          <a:prstGeom prst="rect">
            <a:avLst/>
          </a:prstGeom>
          <a:noFill/>
          <a:ln>
            <a:noFill/>
          </a:ln>
        </p:spPr>
      </p:pic>
      <p:pic>
        <p:nvPicPr>
          <p:cNvPr id="43" name="Google Shape;43;p6"/>
          <p:cNvPicPr preferRelativeResize="0"/>
          <p:nvPr/>
        </p:nvPicPr>
        <p:blipFill>
          <a:blip r:embed="rId6">
            <a:alphaModFix amt="25000"/>
          </a:blip>
          <a:stretch>
            <a:fillRect/>
          </a:stretch>
        </p:blipFill>
        <p:spPr>
          <a:xfrm>
            <a:off x="5330875" y="8581975"/>
            <a:ext cx="2116500" cy="2116500"/>
          </a:xfrm>
          <a:prstGeom prst="rect">
            <a:avLst/>
          </a:prstGeom>
          <a:noFill/>
          <a:ln>
            <a:noFill/>
          </a:ln>
        </p:spPr>
      </p:pic>
      <p:pic>
        <p:nvPicPr>
          <p:cNvPr id="44" name="Google Shape;44;p6"/>
          <p:cNvPicPr preferRelativeResize="0"/>
          <p:nvPr/>
        </p:nvPicPr>
        <p:blipFill>
          <a:blip r:embed="rId6">
            <a:alphaModFix amt="25000"/>
          </a:blip>
          <a:stretch>
            <a:fillRect/>
          </a:stretch>
        </p:blipFill>
        <p:spPr>
          <a:xfrm>
            <a:off x="5330875" y="9482425"/>
            <a:ext cx="2116500" cy="2116500"/>
          </a:xfrm>
          <a:prstGeom prst="rect">
            <a:avLst/>
          </a:prstGeom>
          <a:noFill/>
          <a:ln>
            <a:noFill/>
          </a:ln>
        </p:spPr>
      </p:pic>
      <p:sp>
        <p:nvSpPr>
          <p:cNvPr id="45" name="Google Shape;45;p6">
            <a:hlinkClick r:id="rId7"/>
          </p:cNvPr>
          <p:cNvSpPr txBox="1"/>
          <p:nvPr/>
        </p:nvSpPr>
        <p:spPr>
          <a:xfrm>
            <a:off x="5512943" y="8075614"/>
            <a:ext cx="1923300" cy="4116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200" u="sng">
                <a:solidFill>
                  <a:srgbClr val="26557B"/>
                </a:solidFill>
                <a:latin typeface="Exo"/>
                <a:ea typeface="Exo"/>
                <a:cs typeface="Exo"/>
                <a:sym typeface="Exo"/>
              </a:rPr>
              <a:t>Editing File</a:t>
            </a:r>
            <a:endParaRPr b="1" sz="2200" u="sng">
              <a:solidFill>
                <a:srgbClr val="26557B"/>
              </a:solidFill>
              <a:latin typeface="Exo"/>
              <a:ea typeface="Exo"/>
              <a:cs typeface="Exo"/>
              <a:sym typeface="Exo"/>
            </a:endParaRPr>
          </a:p>
        </p:txBody>
      </p:sp>
      <p:sp>
        <p:nvSpPr>
          <p:cNvPr id="46" name="Google Shape;46;p6"/>
          <p:cNvSpPr txBox="1"/>
          <p:nvPr/>
        </p:nvSpPr>
        <p:spPr>
          <a:xfrm>
            <a:off x="5549869" y="8508118"/>
            <a:ext cx="1974000" cy="2135400"/>
          </a:xfrm>
          <a:prstGeom prst="rect">
            <a:avLst/>
          </a:prstGeom>
          <a:noFill/>
          <a:ln>
            <a:noFill/>
          </a:ln>
        </p:spPr>
        <p:txBody>
          <a:bodyPr anchorCtr="0" anchor="t" bIns="36100" lIns="36100" spcFirstLastPara="1" rIns="36100" wrap="square" tIns="36100">
            <a:spAutoFit/>
          </a:bodyPr>
          <a:lstStyle/>
          <a:p>
            <a:pPr indent="-215900" lvl="0" marL="177800" rtl="0" algn="l">
              <a:spcBef>
                <a:spcPts val="0"/>
              </a:spcBef>
              <a:spcAft>
                <a:spcPts val="0"/>
              </a:spcAft>
              <a:buClr>
                <a:srgbClr val="1A4568"/>
              </a:buClr>
              <a:buSzPts val="2000"/>
              <a:buFont typeface="Exo"/>
              <a:buChar char="-"/>
            </a:pPr>
            <a:r>
              <a:rPr b="1" lang="en" sz="2000">
                <a:solidFill>
                  <a:srgbClr val="26557B"/>
                </a:solidFill>
                <a:latin typeface="Exo"/>
                <a:ea typeface="Exo"/>
                <a:cs typeface="Exo"/>
                <a:sym typeface="Exo"/>
              </a:rPr>
              <a:t>Color Index:</a:t>
            </a:r>
            <a:r>
              <a:rPr b="1" lang="en" sz="2000">
                <a:solidFill>
                  <a:srgbClr val="1A4568"/>
                </a:solidFill>
                <a:latin typeface="Exo"/>
                <a:ea typeface="Exo"/>
                <a:cs typeface="Exo"/>
                <a:sym typeface="Exo"/>
              </a:rPr>
              <a:t> </a:t>
            </a:r>
            <a:endParaRPr b="1" sz="2000">
              <a:solidFill>
                <a:srgbClr val="1A4568"/>
              </a:solidFill>
              <a:latin typeface="Exo"/>
              <a:ea typeface="Exo"/>
              <a:cs typeface="Exo"/>
              <a:sym typeface="Exo"/>
            </a:endParaRPr>
          </a:p>
          <a:p>
            <a:pPr indent="0" lvl="0" marL="0" rtl="0" algn="l">
              <a:spcBef>
                <a:spcPts val="0"/>
              </a:spcBef>
              <a:spcAft>
                <a:spcPts val="0"/>
              </a:spcAft>
              <a:buNone/>
            </a:pPr>
            <a:r>
              <a:rPr lang="en" sz="1900">
                <a:solidFill>
                  <a:schemeClr val="dk1"/>
                </a:solidFill>
                <a:latin typeface="Exo"/>
                <a:ea typeface="Exo"/>
                <a:cs typeface="Exo"/>
                <a:sym typeface="Exo"/>
              </a:rPr>
              <a:t>Main Text</a:t>
            </a:r>
            <a:endParaRPr sz="1900">
              <a:solidFill>
                <a:schemeClr val="dk1"/>
              </a:solidFill>
              <a:latin typeface="Exo"/>
              <a:ea typeface="Exo"/>
              <a:cs typeface="Exo"/>
              <a:sym typeface="Exo"/>
            </a:endParaRPr>
          </a:p>
          <a:p>
            <a:pPr indent="0" lvl="0" marL="0" rtl="0" algn="l">
              <a:spcBef>
                <a:spcPts val="0"/>
              </a:spcBef>
              <a:spcAft>
                <a:spcPts val="0"/>
              </a:spcAft>
              <a:buNone/>
            </a:pPr>
            <a:r>
              <a:rPr lang="en" sz="1900">
                <a:solidFill>
                  <a:srgbClr val="6FA8DC"/>
                </a:solidFill>
                <a:latin typeface="Exo"/>
                <a:ea typeface="Exo"/>
                <a:cs typeface="Exo"/>
                <a:sym typeface="Exo"/>
              </a:rPr>
              <a:t>Male’s Slides</a:t>
            </a:r>
            <a:endParaRPr sz="1900">
              <a:solidFill>
                <a:srgbClr val="6FA8DC"/>
              </a:solidFill>
              <a:latin typeface="Exo"/>
              <a:ea typeface="Exo"/>
              <a:cs typeface="Exo"/>
              <a:sym typeface="Exo"/>
            </a:endParaRPr>
          </a:p>
          <a:p>
            <a:pPr indent="0" lvl="0" marL="0" rtl="0" algn="l">
              <a:spcBef>
                <a:spcPts val="0"/>
              </a:spcBef>
              <a:spcAft>
                <a:spcPts val="0"/>
              </a:spcAft>
              <a:buNone/>
            </a:pPr>
            <a:r>
              <a:rPr lang="en" sz="1900">
                <a:solidFill>
                  <a:srgbClr val="D5A6BD"/>
                </a:solidFill>
                <a:latin typeface="Exo"/>
                <a:ea typeface="Exo"/>
                <a:cs typeface="Exo"/>
                <a:sym typeface="Exo"/>
              </a:rPr>
              <a:t>Female’s Slides</a:t>
            </a:r>
            <a:endParaRPr sz="1900">
              <a:solidFill>
                <a:srgbClr val="D5A6BD"/>
              </a:solidFill>
              <a:latin typeface="Exo"/>
              <a:ea typeface="Exo"/>
              <a:cs typeface="Exo"/>
              <a:sym typeface="Exo"/>
            </a:endParaRPr>
          </a:p>
          <a:p>
            <a:pPr indent="0" lvl="0" marL="0" rtl="0" algn="l">
              <a:spcBef>
                <a:spcPts val="0"/>
              </a:spcBef>
              <a:spcAft>
                <a:spcPts val="0"/>
              </a:spcAft>
              <a:buNone/>
            </a:pPr>
            <a:r>
              <a:rPr lang="en" sz="1900">
                <a:solidFill>
                  <a:srgbClr val="990000"/>
                </a:solidFill>
                <a:latin typeface="Exo"/>
                <a:ea typeface="Exo"/>
                <a:cs typeface="Exo"/>
                <a:sym typeface="Exo"/>
              </a:rPr>
              <a:t>Important</a:t>
            </a:r>
            <a:endParaRPr sz="1900">
              <a:solidFill>
                <a:srgbClr val="990000"/>
              </a:solidFill>
              <a:latin typeface="Exo"/>
              <a:ea typeface="Exo"/>
              <a:cs typeface="Exo"/>
              <a:sym typeface="Exo"/>
            </a:endParaRPr>
          </a:p>
          <a:p>
            <a:pPr indent="0" lvl="0" marL="0" rtl="0" algn="l">
              <a:spcBef>
                <a:spcPts val="0"/>
              </a:spcBef>
              <a:spcAft>
                <a:spcPts val="0"/>
              </a:spcAft>
              <a:buNone/>
            </a:pPr>
            <a:r>
              <a:rPr lang="en" sz="1900">
                <a:solidFill>
                  <a:srgbClr val="B6D7A8"/>
                </a:solidFill>
                <a:latin typeface="Exo"/>
                <a:ea typeface="Exo"/>
                <a:cs typeface="Exo"/>
                <a:sym typeface="Exo"/>
              </a:rPr>
              <a:t>Doctor’s Notes</a:t>
            </a:r>
            <a:endParaRPr sz="1900">
              <a:solidFill>
                <a:srgbClr val="B6D7A8"/>
              </a:solidFill>
              <a:latin typeface="Exo"/>
              <a:ea typeface="Exo"/>
              <a:cs typeface="Exo"/>
              <a:sym typeface="Exo"/>
            </a:endParaRPr>
          </a:p>
          <a:p>
            <a:pPr indent="0" lvl="0" marL="0" rtl="0" algn="l">
              <a:spcBef>
                <a:spcPts val="0"/>
              </a:spcBef>
              <a:spcAft>
                <a:spcPts val="0"/>
              </a:spcAft>
              <a:buNone/>
            </a:pPr>
            <a:r>
              <a:rPr lang="en" sz="1900">
                <a:solidFill>
                  <a:srgbClr val="999999"/>
                </a:solidFill>
                <a:latin typeface="Exo"/>
                <a:ea typeface="Exo"/>
                <a:cs typeface="Exo"/>
                <a:sym typeface="Exo"/>
              </a:rPr>
              <a:t>Extra Info</a:t>
            </a:r>
            <a:endParaRPr sz="1100"/>
          </a:p>
        </p:txBody>
      </p:sp>
      <p:pic>
        <p:nvPicPr>
          <p:cNvPr id="47" name="Google Shape;47;p6"/>
          <p:cNvPicPr preferRelativeResize="0"/>
          <p:nvPr/>
        </p:nvPicPr>
        <p:blipFill>
          <a:blip r:embed="rId8">
            <a:alphaModFix/>
          </a:blip>
          <a:stretch>
            <a:fillRect/>
          </a:stretch>
        </p:blipFill>
        <p:spPr>
          <a:xfrm>
            <a:off x="995348" y="-76695"/>
            <a:ext cx="1923302" cy="1858494"/>
          </a:xfrm>
          <a:prstGeom prst="rect">
            <a:avLst/>
          </a:prstGeom>
          <a:noFill/>
          <a:ln>
            <a:noFill/>
          </a:ln>
        </p:spPr>
      </p:pic>
      <p:sp>
        <p:nvSpPr>
          <p:cNvPr id="48" name="Google Shape;48;p6"/>
          <p:cNvSpPr txBox="1"/>
          <p:nvPr/>
        </p:nvSpPr>
        <p:spPr>
          <a:xfrm>
            <a:off x="1364200" y="1329975"/>
            <a:ext cx="11856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rgbClr val="999999"/>
                </a:solidFill>
                <a:latin typeface="Caveat"/>
                <a:ea typeface="Caveat"/>
                <a:cs typeface="Caveat"/>
                <a:sym typeface="Caveat"/>
              </a:rPr>
              <a:t>By Faisal Alomar</a:t>
            </a:r>
            <a:endParaRPr sz="900">
              <a:solidFill>
                <a:srgbClr val="999999"/>
              </a:solidFill>
              <a:latin typeface="Caveat"/>
              <a:ea typeface="Caveat"/>
              <a:cs typeface="Caveat"/>
              <a:sym typeface="Caveat"/>
            </a:endParaRPr>
          </a:p>
        </p:txBody>
      </p:sp>
      <p:pic>
        <p:nvPicPr>
          <p:cNvPr id="49" name="Google Shape;49;p6"/>
          <p:cNvPicPr preferRelativeResize="0"/>
          <p:nvPr/>
        </p:nvPicPr>
        <p:blipFill>
          <a:blip r:embed="rId9">
            <a:alphaModFix/>
          </a:blip>
          <a:stretch>
            <a:fillRect/>
          </a:stretch>
        </p:blipFill>
        <p:spPr>
          <a:xfrm>
            <a:off x="2582776" y="380637"/>
            <a:ext cx="1409172" cy="1051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5"/>
          <p:cNvSpPr txBox="1"/>
          <p:nvPr/>
        </p:nvSpPr>
        <p:spPr>
          <a:xfrm>
            <a:off x="1230500" y="52450"/>
            <a:ext cx="51285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rgbClr val="26557B"/>
                </a:solidFill>
                <a:latin typeface="Exo"/>
                <a:ea typeface="Exo"/>
                <a:cs typeface="Exo"/>
                <a:sym typeface="Exo"/>
              </a:rPr>
              <a:t>Nerve Supply of the Coronary Arteries</a:t>
            </a:r>
            <a:endParaRPr b="1" sz="100">
              <a:solidFill>
                <a:srgbClr val="26557B"/>
              </a:solidFill>
              <a:latin typeface="Exo"/>
              <a:ea typeface="Exo"/>
              <a:cs typeface="Exo"/>
              <a:sym typeface="Exo"/>
            </a:endParaRPr>
          </a:p>
        </p:txBody>
      </p:sp>
      <p:sp>
        <p:nvSpPr>
          <p:cNvPr id="383" name="Google Shape;383;p15"/>
          <p:cNvSpPr txBox="1"/>
          <p:nvPr/>
        </p:nvSpPr>
        <p:spPr>
          <a:xfrm>
            <a:off x="573709" y="1052775"/>
            <a:ext cx="55044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300">
                <a:solidFill>
                  <a:schemeClr val="dk1"/>
                </a:solidFill>
                <a:latin typeface="Exo"/>
                <a:ea typeface="Exo"/>
                <a:cs typeface="Exo"/>
                <a:sym typeface="Exo"/>
              </a:rPr>
              <a:t>The coronary vessels are supplied by autonomic nervous system via the cardiac plexus which is situated below the arch of aorta</a:t>
            </a:r>
            <a:endParaRPr sz="1300">
              <a:solidFill>
                <a:schemeClr val="dk1"/>
              </a:solidFill>
              <a:latin typeface="Exo"/>
              <a:ea typeface="Exo"/>
              <a:cs typeface="Exo"/>
              <a:sym typeface="Exo"/>
            </a:endParaRPr>
          </a:p>
        </p:txBody>
      </p:sp>
      <p:sp>
        <p:nvSpPr>
          <p:cNvPr id="384" name="Google Shape;384;p15"/>
          <p:cNvSpPr txBox="1"/>
          <p:nvPr/>
        </p:nvSpPr>
        <p:spPr>
          <a:xfrm>
            <a:off x="573709" y="1627589"/>
            <a:ext cx="59655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The </a:t>
            </a:r>
            <a:r>
              <a:rPr b="1" lang="en" sz="1300">
                <a:solidFill>
                  <a:schemeClr val="dk1"/>
                </a:solidFill>
                <a:latin typeface="Exo"/>
                <a:ea typeface="Exo"/>
                <a:cs typeface="Exo"/>
                <a:sym typeface="Exo"/>
              </a:rPr>
              <a:t>sympathetic supply</a:t>
            </a:r>
            <a:r>
              <a:rPr lang="en" sz="1300">
                <a:solidFill>
                  <a:schemeClr val="dk1"/>
                </a:solidFill>
                <a:latin typeface="Exo"/>
                <a:ea typeface="Exo"/>
                <a:cs typeface="Exo"/>
                <a:sym typeface="Exo"/>
              </a:rPr>
              <a:t> arise from the </a:t>
            </a:r>
            <a:r>
              <a:rPr b="1" lang="en" sz="1300">
                <a:solidFill>
                  <a:schemeClr val="dk1"/>
                </a:solidFill>
                <a:latin typeface="Exo"/>
                <a:ea typeface="Exo"/>
                <a:cs typeface="Exo"/>
                <a:sym typeface="Exo"/>
              </a:rPr>
              <a:t>cervical and upper thoracic portion of the sympathetic chain</a:t>
            </a:r>
            <a:endParaRPr b="1" sz="1300">
              <a:solidFill>
                <a:schemeClr val="dk1"/>
              </a:solidFill>
              <a:latin typeface="Exo"/>
              <a:ea typeface="Exo"/>
              <a:cs typeface="Exo"/>
              <a:sym typeface="Exo"/>
            </a:endParaRPr>
          </a:p>
        </p:txBody>
      </p:sp>
      <p:sp>
        <p:nvSpPr>
          <p:cNvPr id="385" name="Google Shape;385;p15"/>
          <p:cNvSpPr txBox="1"/>
          <p:nvPr/>
        </p:nvSpPr>
        <p:spPr>
          <a:xfrm>
            <a:off x="573709" y="2275266"/>
            <a:ext cx="5296500" cy="36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The </a:t>
            </a:r>
            <a:r>
              <a:rPr b="1" lang="en" sz="1300">
                <a:solidFill>
                  <a:schemeClr val="dk1"/>
                </a:solidFill>
                <a:latin typeface="Exo"/>
                <a:ea typeface="Exo"/>
                <a:cs typeface="Exo"/>
                <a:sym typeface="Exo"/>
              </a:rPr>
              <a:t>parasympathetic supply </a:t>
            </a:r>
            <a:r>
              <a:rPr lang="en" sz="1300">
                <a:solidFill>
                  <a:schemeClr val="dk1"/>
                </a:solidFill>
                <a:latin typeface="Exo"/>
                <a:ea typeface="Exo"/>
                <a:cs typeface="Exo"/>
                <a:sym typeface="Exo"/>
              </a:rPr>
              <a:t>comes from the</a:t>
            </a:r>
            <a:r>
              <a:rPr b="1" lang="en" sz="1300">
                <a:solidFill>
                  <a:schemeClr val="dk1"/>
                </a:solidFill>
                <a:latin typeface="Exo"/>
                <a:ea typeface="Exo"/>
                <a:cs typeface="Exo"/>
                <a:sym typeface="Exo"/>
              </a:rPr>
              <a:t> vagus nerve</a:t>
            </a:r>
            <a:endParaRPr b="1" sz="1300">
              <a:solidFill>
                <a:schemeClr val="dk1"/>
              </a:solidFill>
              <a:latin typeface="Exo"/>
              <a:ea typeface="Exo"/>
              <a:cs typeface="Exo"/>
              <a:sym typeface="Exo"/>
            </a:endParaRPr>
          </a:p>
        </p:txBody>
      </p:sp>
      <p:sp>
        <p:nvSpPr>
          <p:cNvPr id="386" name="Google Shape;386;p15"/>
          <p:cNvSpPr txBox="1"/>
          <p:nvPr/>
        </p:nvSpPr>
        <p:spPr>
          <a:xfrm>
            <a:off x="573709" y="2772568"/>
            <a:ext cx="49944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Postganglionic</a:t>
            </a:r>
            <a:r>
              <a:rPr lang="en" sz="1300">
                <a:solidFill>
                  <a:schemeClr val="dk1"/>
                </a:solidFill>
                <a:latin typeface="Exo"/>
                <a:ea typeface="Exo"/>
                <a:cs typeface="Exo"/>
                <a:sym typeface="Exo"/>
              </a:rPr>
              <a:t> </a:t>
            </a:r>
            <a:r>
              <a:rPr b="1" lang="en" sz="1300">
                <a:solidFill>
                  <a:schemeClr val="dk1"/>
                </a:solidFill>
                <a:latin typeface="Exo"/>
                <a:ea typeface="Exo"/>
                <a:cs typeface="Exo"/>
                <a:sym typeface="Exo"/>
              </a:rPr>
              <a:t>sympathetic </a:t>
            </a:r>
            <a:r>
              <a:rPr lang="en" sz="1300">
                <a:solidFill>
                  <a:schemeClr val="dk1"/>
                </a:solidFill>
                <a:latin typeface="Exo"/>
                <a:ea typeface="Exo"/>
                <a:cs typeface="Exo"/>
                <a:sym typeface="Exo"/>
              </a:rPr>
              <a:t>supplying the coronary arteries, leads to </a:t>
            </a:r>
            <a:r>
              <a:rPr b="1" lang="en" sz="1300">
                <a:solidFill>
                  <a:schemeClr val="dk1"/>
                </a:solidFill>
                <a:latin typeface="Exo"/>
                <a:ea typeface="Exo"/>
                <a:cs typeface="Exo"/>
                <a:sym typeface="Exo"/>
              </a:rPr>
              <a:t>vaso-dilatation</a:t>
            </a:r>
            <a:r>
              <a:rPr lang="en" sz="1300">
                <a:solidFill>
                  <a:schemeClr val="dk1"/>
                </a:solidFill>
                <a:latin typeface="Exo"/>
                <a:ea typeface="Exo"/>
                <a:cs typeface="Exo"/>
                <a:sym typeface="Exo"/>
              </a:rPr>
              <a:t> of the coronary arteries</a:t>
            </a:r>
            <a:endParaRPr sz="1300">
              <a:solidFill>
                <a:schemeClr val="dk1"/>
              </a:solidFill>
              <a:latin typeface="Exo"/>
              <a:ea typeface="Exo"/>
              <a:cs typeface="Exo"/>
              <a:sym typeface="Exo"/>
            </a:endParaRPr>
          </a:p>
        </p:txBody>
      </p:sp>
      <p:sp>
        <p:nvSpPr>
          <p:cNvPr id="387" name="Google Shape;387;p15"/>
          <p:cNvSpPr txBox="1"/>
          <p:nvPr/>
        </p:nvSpPr>
        <p:spPr>
          <a:xfrm>
            <a:off x="573709" y="3317783"/>
            <a:ext cx="63978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Postganglionic</a:t>
            </a:r>
            <a:r>
              <a:rPr lang="en" sz="1300">
                <a:solidFill>
                  <a:schemeClr val="dk1"/>
                </a:solidFill>
                <a:latin typeface="Exo"/>
                <a:ea typeface="Exo"/>
                <a:cs typeface="Exo"/>
                <a:sym typeface="Exo"/>
              </a:rPr>
              <a:t> </a:t>
            </a:r>
            <a:r>
              <a:rPr b="1" lang="en" sz="1300">
                <a:solidFill>
                  <a:schemeClr val="dk1"/>
                </a:solidFill>
                <a:latin typeface="Exo"/>
                <a:ea typeface="Exo"/>
                <a:cs typeface="Exo"/>
                <a:sym typeface="Exo"/>
              </a:rPr>
              <a:t>parasympathetic</a:t>
            </a:r>
            <a:r>
              <a:rPr lang="en" sz="1300">
                <a:solidFill>
                  <a:schemeClr val="dk1"/>
                </a:solidFill>
                <a:latin typeface="Exo"/>
                <a:ea typeface="Exo"/>
                <a:cs typeface="Exo"/>
                <a:sym typeface="Exo"/>
              </a:rPr>
              <a:t> supplying the coronary arteries, leads to </a:t>
            </a:r>
            <a:r>
              <a:rPr b="1" lang="en" sz="1300">
                <a:solidFill>
                  <a:schemeClr val="dk1"/>
                </a:solidFill>
                <a:latin typeface="Exo"/>
                <a:ea typeface="Exo"/>
                <a:cs typeface="Exo"/>
                <a:sym typeface="Exo"/>
              </a:rPr>
              <a:t>vaso-</a:t>
            </a:r>
            <a:r>
              <a:rPr b="1" lang="en" sz="1300">
                <a:solidFill>
                  <a:schemeClr val="dk1"/>
                </a:solidFill>
                <a:latin typeface="Exo"/>
                <a:ea typeface="Exo"/>
                <a:cs typeface="Exo"/>
                <a:sym typeface="Exo"/>
              </a:rPr>
              <a:t>constriction</a:t>
            </a:r>
            <a:r>
              <a:rPr lang="en" sz="1300">
                <a:solidFill>
                  <a:schemeClr val="dk1"/>
                </a:solidFill>
                <a:latin typeface="Exo"/>
                <a:ea typeface="Exo"/>
                <a:cs typeface="Exo"/>
                <a:sym typeface="Exo"/>
              </a:rPr>
              <a:t> of the coronary arteries.</a:t>
            </a:r>
            <a:endParaRPr sz="900">
              <a:latin typeface="Exo"/>
              <a:ea typeface="Exo"/>
              <a:cs typeface="Exo"/>
              <a:sym typeface="Exo"/>
            </a:endParaRPr>
          </a:p>
        </p:txBody>
      </p:sp>
      <p:sp>
        <p:nvSpPr>
          <p:cNvPr id="388" name="Google Shape;388;p15"/>
          <p:cNvSpPr txBox="1"/>
          <p:nvPr/>
        </p:nvSpPr>
        <p:spPr>
          <a:xfrm>
            <a:off x="148900" y="4140075"/>
            <a:ext cx="35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B6D7A8"/>
                </a:solidFill>
                <a:latin typeface="Exo"/>
                <a:ea typeface="Exo"/>
                <a:cs typeface="Exo"/>
                <a:sym typeface="Exo"/>
              </a:rPr>
              <a:t>Extra explanation from the doctor :</a:t>
            </a:r>
            <a:endParaRPr b="1">
              <a:solidFill>
                <a:srgbClr val="B6D7A8"/>
              </a:solidFill>
              <a:latin typeface="Exo"/>
              <a:ea typeface="Exo"/>
              <a:cs typeface="Exo"/>
              <a:sym typeface="Exo"/>
            </a:endParaRPr>
          </a:p>
        </p:txBody>
      </p:sp>
      <p:sp>
        <p:nvSpPr>
          <p:cNvPr id="389" name="Google Shape;389;p15"/>
          <p:cNvSpPr/>
          <p:nvPr/>
        </p:nvSpPr>
        <p:spPr>
          <a:xfrm>
            <a:off x="148900" y="4540275"/>
            <a:ext cx="7097400" cy="1138800"/>
          </a:xfrm>
          <a:prstGeom prst="roundRect">
            <a:avLst>
              <a:gd fmla="val 16667" name="adj"/>
            </a:avLst>
          </a:prstGeom>
          <a:noFill/>
          <a:ln cap="flat" cmpd="sng" w="9525">
            <a:solidFill>
              <a:srgbClr val="B6D7A8"/>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B6D7A8"/>
                </a:solidFill>
                <a:latin typeface="Exo"/>
                <a:ea typeface="Exo"/>
                <a:cs typeface="Exo"/>
                <a:sym typeface="Exo"/>
              </a:rPr>
              <a:t>The effect of sympathetic system on coronary artery is vasodilation because we need more blood supply but the parasympathetic will cause vasoconstriction because when we are at rest we do not need that much blood, this is a special case related to coronary artery which is different than other blood vessels</a:t>
            </a:r>
            <a:endParaRPr sz="1200">
              <a:solidFill>
                <a:schemeClr val="dk1"/>
              </a:solidFill>
              <a:latin typeface="Exo"/>
              <a:ea typeface="Exo"/>
              <a:cs typeface="Exo"/>
              <a:sym typeface="Exo"/>
            </a:endParaRPr>
          </a:p>
        </p:txBody>
      </p:sp>
      <p:sp>
        <p:nvSpPr>
          <p:cNvPr id="390" name="Google Shape;390;p15"/>
          <p:cNvSpPr txBox="1"/>
          <p:nvPr/>
        </p:nvSpPr>
        <p:spPr>
          <a:xfrm>
            <a:off x="-71925" y="79574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1"/>
                </a:solidFill>
                <a:latin typeface="Exo"/>
                <a:ea typeface="Exo"/>
                <a:cs typeface="Exo"/>
                <a:sym typeface="Exo"/>
              </a:rPr>
              <a:t>8</a:t>
            </a:r>
            <a:endParaRPr/>
          </a:p>
        </p:txBody>
      </p:sp>
      <p:sp>
        <p:nvSpPr>
          <p:cNvPr id="391" name="Google Shape;391;p15"/>
          <p:cNvSpPr txBox="1"/>
          <p:nvPr/>
        </p:nvSpPr>
        <p:spPr>
          <a:xfrm>
            <a:off x="771100" y="6231175"/>
            <a:ext cx="5853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rgbClr val="26557B"/>
                </a:solidFill>
                <a:latin typeface="Exo"/>
                <a:ea typeface="Exo"/>
                <a:cs typeface="Exo"/>
                <a:sym typeface="Exo"/>
              </a:rPr>
              <a:t>Coronary Heart Diseases</a:t>
            </a:r>
            <a:endParaRPr b="1" sz="100">
              <a:solidFill>
                <a:srgbClr val="26557B"/>
              </a:solidFill>
              <a:latin typeface="Exo"/>
              <a:ea typeface="Exo"/>
              <a:cs typeface="Exo"/>
              <a:sym typeface="Exo"/>
            </a:endParaRPr>
          </a:p>
        </p:txBody>
      </p:sp>
      <p:sp>
        <p:nvSpPr>
          <p:cNvPr id="392" name="Google Shape;392;p15"/>
          <p:cNvSpPr/>
          <p:nvPr/>
        </p:nvSpPr>
        <p:spPr>
          <a:xfrm>
            <a:off x="1440538" y="7140400"/>
            <a:ext cx="2053800" cy="635700"/>
          </a:xfrm>
          <a:prstGeom prst="curvedDownArrow">
            <a:avLst>
              <a:gd fmla="val 25000" name="adj1"/>
              <a:gd fmla="val 50000" name="adj2"/>
              <a:gd fmla="val 25000" name="adj3"/>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5"/>
          <p:cNvSpPr/>
          <p:nvPr/>
        </p:nvSpPr>
        <p:spPr>
          <a:xfrm flipH="1" rot="10800000">
            <a:off x="3422413" y="9428916"/>
            <a:ext cx="2053800" cy="635700"/>
          </a:xfrm>
          <a:prstGeom prst="curvedDownArrow">
            <a:avLst>
              <a:gd fmla="val 25000" name="adj1"/>
              <a:gd fmla="val 50000" name="adj2"/>
              <a:gd fmla="val 25000" name="adj3"/>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2561800" y="7982475"/>
            <a:ext cx="2229600" cy="1355400"/>
          </a:xfrm>
          <a:prstGeom prst="roundRect">
            <a:avLst>
              <a:gd fmla="val 16667" name="adj"/>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26557B"/>
              </a:solidFill>
              <a:latin typeface="Exo"/>
              <a:ea typeface="Exo"/>
              <a:cs typeface="Exo"/>
              <a:sym typeface="Exo"/>
            </a:endParaRPr>
          </a:p>
        </p:txBody>
      </p:sp>
      <p:sp>
        <p:nvSpPr>
          <p:cNvPr id="395" name="Google Shape;395;p15"/>
          <p:cNvSpPr/>
          <p:nvPr/>
        </p:nvSpPr>
        <p:spPr>
          <a:xfrm>
            <a:off x="4979750" y="7982475"/>
            <a:ext cx="2229600" cy="1355400"/>
          </a:xfrm>
          <a:prstGeom prst="roundRect">
            <a:avLst>
              <a:gd fmla="val 16667" name="adj"/>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26557B"/>
              </a:solidFill>
              <a:latin typeface="Exo"/>
              <a:ea typeface="Exo"/>
              <a:cs typeface="Exo"/>
              <a:sym typeface="Exo"/>
            </a:endParaRPr>
          </a:p>
        </p:txBody>
      </p:sp>
      <p:sp>
        <p:nvSpPr>
          <p:cNvPr id="396" name="Google Shape;396;p15"/>
          <p:cNvSpPr txBox="1"/>
          <p:nvPr/>
        </p:nvSpPr>
        <p:spPr>
          <a:xfrm flipH="1">
            <a:off x="2649700" y="8117613"/>
            <a:ext cx="2053800" cy="1085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This may be due to </a:t>
            </a:r>
            <a:r>
              <a:rPr b="1" lang="en" sz="1300">
                <a:solidFill>
                  <a:schemeClr val="dk1"/>
                </a:solidFill>
                <a:latin typeface="Exo"/>
                <a:ea typeface="Exo"/>
                <a:cs typeface="Exo"/>
                <a:sym typeface="Exo"/>
              </a:rPr>
              <a:t>atherosclerosis</a:t>
            </a:r>
            <a:r>
              <a:rPr lang="en" sz="1300">
                <a:solidFill>
                  <a:schemeClr val="dk1"/>
                </a:solidFill>
                <a:latin typeface="Exo"/>
                <a:ea typeface="Exo"/>
                <a:cs typeface="Exo"/>
                <a:sym typeface="Exo"/>
              </a:rPr>
              <a:t>, thrombosis, high blood pressure, diabetes or smoking. </a:t>
            </a:r>
            <a:endParaRPr sz="1300">
              <a:solidFill>
                <a:schemeClr val="dk1"/>
              </a:solidFill>
              <a:latin typeface="Exo"/>
              <a:ea typeface="Exo"/>
              <a:cs typeface="Exo"/>
              <a:sym typeface="Exo"/>
            </a:endParaRPr>
          </a:p>
        </p:txBody>
      </p:sp>
      <p:sp>
        <p:nvSpPr>
          <p:cNvPr id="397" name="Google Shape;397;p15"/>
          <p:cNvSpPr txBox="1"/>
          <p:nvPr/>
        </p:nvSpPr>
        <p:spPr>
          <a:xfrm>
            <a:off x="4979750" y="8117625"/>
            <a:ext cx="2338500" cy="1085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All these factors lead to a </a:t>
            </a:r>
            <a:r>
              <a:rPr b="1" lang="en" sz="1300">
                <a:solidFill>
                  <a:schemeClr val="dk1"/>
                </a:solidFill>
                <a:latin typeface="Exo"/>
                <a:ea typeface="Exo"/>
                <a:cs typeface="Exo"/>
                <a:sym typeface="Exo"/>
              </a:rPr>
              <a:t>reduced flow of blood</a:t>
            </a:r>
            <a:r>
              <a:rPr lang="en" sz="1300">
                <a:solidFill>
                  <a:schemeClr val="dk1"/>
                </a:solidFill>
                <a:latin typeface="Exo"/>
                <a:ea typeface="Exo"/>
                <a:cs typeface="Exo"/>
                <a:sym typeface="Exo"/>
              </a:rPr>
              <a:t> to the heart through physical obstruction or changes in the vessel wall.</a:t>
            </a:r>
            <a:endParaRPr sz="1300">
              <a:solidFill>
                <a:schemeClr val="dk1"/>
              </a:solidFill>
              <a:latin typeface="Exo"/>
              <a:ea typeface="Exo"/>
              <a:cs typeface="Exo"/>
              <a:sym typeface="Exo"/>
            </a:endParaRPr>
          </a:p>
        </p:txBody>
      </p:sp>
      <p:sp>
        <p:nvSpPr>
          <p:cNvPr id="398" name="Google Shape;398;p15"/>
          <p:cNvSpPr txBox="1"/>
          <p:nvPr/>
        </p:nvSpPr>
        <p:spPr>
          <a:xfrm>
            <a:off x="-71925" y="80336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1"/>
                </a:solidFill>
                <a:latin typeface="Exo"/>
                <a:ea typeface="Exo"/>
                <a:cs typeface="Exo"/>
                <a:sym typeface="Exo"/>
              </a:rPr>
              <a:t>8</a:t>
            </a:r>
            <a:endParaRPr/>
          </a:p>
        </p:txBody>
      </p:sp>
      <p:sp>
        <p:nvSpPr>
          <p:cNvPr id="399" name="Google Shape;399;p15"/>
          <p:cNvSpPr/>
          <p:nvPr/>
        </p:nvSpPr>
        <p:spPr>
          <a:xfrm>
            <a:off x="143850" y="8024450"/>
            <a:ext cx="2229600" cy="1355400"/>
          </a:xfrm>
          <a:prstGeom prst="roundRect">
            <a:avLst>
              <a:gd fmla="val 16667" name="adj"/>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sz="800">
              <a:solidFill>
                <a:srgbClr val="26557B"/>
              </a:solidFill>
              <a:latin typeface="Exo"/>
              <a:ea typeface="Exo"/>
              <a:cs typeface="Exo"/>
              <a:sym typeface="Exo"/>
            </a:endParaRPr>
          </a:p>
        </p:txBody>
      </p:sp>
      <p:cxnSp>
        <p:nvCxnSpPr>
          <p:cNvPr id="400" name="Google Shape;400;p15"/>
          <p:cNvCxnSpPr/>
          <p:nvPr/>
        </p:nvCxnSpPr>
        <p:spPr>
          <a:xfrm flipH="1" rot="10800000">
            <a:off x="-17196" y="5852676"/>
            <a:ext cx="7623900" cy="300"/>
          </a:xfrm>
          <a:prstGeom prst="straightConnector1">
            <a:avLst/>
          </a:prstGeom>
          <a:noFill/>
          <a:ln cap="flat" cmpd="sng" w="9525">
            <a:solidFill>
              <a:srgbClr val="26557B"/>
            </a:solidFill>
            <a:prstDash val="dash"/>
            <a:round/>
            <a:headEnd len="med" w="med" type="none"/>
            <a:tailEnd len="med" w="med" type="none"/>
          </a:ln>
        </p:spPr>
      </p:cxnSp>
      <p:cxnSp>
        <p:nvCxnSpPr>
          <p:cNvPr id="401" name="Google Shape;401;p15"/>
          <p:cNvCxnSpPr/>
          <p:nvPr/>
        </p:nvCxnSpPr>
        <p:spPr>
          <a:xfrm>
            <a:off x="1434350" y="6711538"/>
            <a:ext cx="4416000" cy="18600"/>
          </a:xfrm>
          <a:prstGeom prst="straightConnector1">
            <a:avLst/>
          </a:prstGeom>
          <a:noFill/>
          <a:ln cap="flat" cmpd="sng" w="38100">
            <a:solidFill>
              <a:srgbClr val="1A4568"/>
            </a:solidFill>
            <a:prstDash val="solid"/>
            <a:round/>
            <a:headEnd len="med" w="med" type="none"/>
            <a:tailEnd len="med" w="med" type="none"/>
          </a:ln>
        </p:spPr>
      </p:cxnSp>
      <p:sp>
        <p:nvSpPr>
          <p:cNvPr id="402" name="Google Shape;402;p15"/>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8</a:t>
            </a:r>
            <a:endParaRPr b="1" sz="2800">
              <a:solidFill>
                <a:srgbClr val="FFFFFF"/>
              </a:solidFill>
              <a:latin typeface="Exo"/>
              <a:ea typeface="Exo"/>
              <a:cs typeface="Exo"/>
              <a:sym typeface="Exo"/>
            </a:endParaRPr>
          </a:p>
        </p:txBody>
      </p:sp>
      <p:sp>
        <p:nvSpPr>
          <p:cNvPr id="403" name="Google Shape;403;p15"/>
          <p:cNvSpPr/>
          <p:nvPr/>
        </p:nvSpPr>
        <p:spPr>
          <a:xfrm>
            <a:off x="198358" y="3476607"/>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198358" y="2897914"/>
            <a:ext cx="242400" cy="230700"/>
          </a:xfrm>
          <a:prstGeom prst="ellipse">
            <a:avLst/>
          </a:prstGeom>
          <a:solidFill>
            <a:srgbClr val="9CB0C1"/>
          </a:solidFill>
          <a:ln cap="flat" cmpd="sng" w="28575">
            <a:solidFill>
              <a:srgbClr val="CED8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p:nvPr/>
        </p:nvSpPr>
        <p:spPr>
          <a:xfrm>
            <a:off x="198233" y="2319257"/>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a:off x="198358" y="1740564"/>
            <a:ext cx="242400" cy="230700"/>
          </a:xfrm>
          <a:prstGeom prst="ellipse">
            <a:avLst/>
          </a:prstGeom>
          <a:solidFill>
            <a:srgbClr val="9CB0C1"/>
          </a:solidFill>
          <a:ln cap="flat" cmpd="sng" w="28575">
            <a:solidFill>
              <a:srgbClr val="CED8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198233" y="1161907"/>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txBox="1"/>
          <p:nvPr/>
        </p:nvSpPr>
        <p:spPr>
          <a:xfrm>
            <a:off x="231750" y="8117625"/>
            <a:ext cx="2053800" cy="1085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300">
                <a:solidFill>
                  <a:schemeClr val="dk1"/>
                </a:solidFill>
                <a:latin typeface="Exo"/>
                <a:ea typeface="Exo"/>
                <a:cs typeface="Exo"/>
                <a:sym typeface="Exo"/>
              </a:rPr>
              <a:t>Can result in reduced blood flow to the heart as a result of narrowing or blockage of the coronary arteries.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6"/>
          <p:cNvSpPr txBox="1"/>
          <p:nvPr/>
        </p:nvSpPr>
        <p:spPr>
          <a:xfrm>
            <a:off x="1073925" y="308675"/>
            <a:ext cx="54417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rgbClr val="26557B"/>
                </a:solidFill>
                <a:latin typeface="Exo"/>
                <a:ea typeface="Exo"/>
                <a:cs typeface="Exo"/>
                <a:sym typeface="Exo"/>
              </a:rPr>
              <a:t>Cardiac Pain (Angina Pectoris)</a:t>
            </a:r>
            <a:endParaRPr b="1" sz="2500">
              <a:solidFill>
                <a:srgbClr val="26557B"/>
              </a:solidFill>
              <a:latin typeface="Exo"/>
              <a:ea typeface="Exo"/>
              <a:cs typeface="Exo"/>
              <a:sym typeface="Exo"/>
            </a:endParaRPr>
          </a:p>
        </p:txBody>
      </p:sp>
      <p:pic>
        <p:nvPicPr>
          <p:cNvPr id="414" name="Google Shape;414;p16"/>
          <p:cNvPicPr preferRelativeResize="0"/>
          <p:nvPr/>
        </p:nvPicPr>
        <p:blipFill rotWithShape="1">
          <a:blip r:embed="rId3">
            <a:alphaModFix/>
          </a:blip>
          <a:srcRect b="0" l="0" r="0" t="0"/>
          <a:stretch/>
        </p:blipFill>
        <p:spPr>
          <a:xfrm>
            <a:off x="1041450" y="4691525"/>
            <a:ext cx="5215350" cy="3105975"/>
          </a:xfrm>
          <a:prstGeom prst="rect">
            <a:avLst/>
          </a:prstGeom>
          <a:noFill/>
          <a:ln>
            <a:noFill/>
          </a:ln>
        </p:spPr>
      </p:pic>
      <p:sp>
        <p:nvSpPr>
          <p:cNvPr id="415" name="Google Shape;415;p16"/>
          <p:cNvSpPr/>
          <p:nvPr/>
        </p:nvSpPr>
        <p:spPr>
          <a:xfrm>
            <a:off x="201133" y="1451064"/>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
          <p:cNvSpPr/>
          <p:nvPr/>
        </p:nvSpPr>
        <p:spPr>
          <a:xfrm>
            <a:off x="201133" y="2655882"/>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6"/>
          <p:cNvSpPr/>
          <p:nvPr/>
        </p:nvSpPr>
        <p:spPr>
          <a:xfrm>
            <a:off x="201133" y="3860682"/>
            <a:ext cx="242400" cy="230700"/>
          </a:xfrm>
          <a:prstGeom prst="ellipse">
            <a:avLst/>
          </a:prstGeom>
          <a:solidFill>
            <a:srgbClr val="26557B"/>
          </a:solidFill>
          <a:ln cap="flat" cmpd="sng" w="28575">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6"/>
          <p:cNvSpPr/>
          <p:nvPr/>
        </p:nvSpPr>
        <p:spPr>
          <a:xfrm>
            <a:off x="201183" y="2053464"/>
            <a:ext cx="242400" cy="230700"/>
          </a:xfrm>
          <a:prstGeom prst="ellipse">
            <a:avLst/>
          </a:prstGeom>
          <a:solidFill>
            <a:srgbClr val="9CB0C1"/>
          </a:solidFill>
          <a:ln cap="flat" cmpd="sng" w="28575">
            <a:solidFill>
              <a:srgbClr val="CED8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6"/>
          <p:cNvSpPr/>
          <p:nvPr/>
        </p:nvSpPr>
        <p:spPr>
          <a:xfrm>
            <a:off x="201183" y="3258264"/>
            <a:ext cx="242400" cy="230700"/>
          </a:xfrm>
          <a:prstGeom prst="ellipse">
            <a:avLst/>
          </a:prstGeom>
          <a:solidFill>
            <a:srgbClr val="9CB0C1"/>
          </a:solidFill>
          <a:ln cap="flat" cmpd="sng" w="28575">
            <a:solidFill>
              <a:srgbClr val="CED8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txBox="1"/>
          <p:nvPr/>
        </p:nvSpPr>
        <p:spPr>
          <a:xfrm>
            <a:off x="535713" y="1384025"/>
            <a:ext cx="3629400" cy="36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300">
                <a:solidFill>
                  <a:schemeClr val="dk1"/>
                </a:solidFill>
                <a:latin typeface="Exo"/>
                <a:ea typeface="Exo"/>
                <a:cs typeface="Exo"/>
                <a:sym typeface="Exo"/>
              </a:rPr>
              <a:t>Originates due to acute myocardial ischemia</a:t>
            </a:r>
            <a:endParaRPr/>
          </a:p>
        </p:txBody>
      </p:sp>
      <p:sp>
        <p:nvSpPr>
          <p:cNvPr id="421" name="Google Shape;421;p16"/>
          <p:cNvSpPr txBox="1"/>
          <p:nvPr/>
        </p:nvSpPr>
        <p:spPr>
          <a:xfrm>
            <a:off x="535713" y="1896425"/>
            <a:ext cx="57972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Afferent nerve fibers ascend through cardiac branch of the sympathetic trunk entering the posterior root of upper 4 thoracic nerves</a:t>
            </a:r>
            <a:endParaRPr sz="1300">
              <a:solidFill>
                <a:schemeClr val="dk1"/>
              </a:solidFill>
              <a:latin typeface="Exo"/>
              <a:ea typeface="Exo"/>
              <a:cs typeface="Exo"/>
              <a:sym typeface="Exo"/>
            </a:endParaRPr>
          </a:p>
        </p:txBody>
      </p:sp>
      <p:sp>
        <p:nvSpPr>
          <p:cNvPr id="422" name="Google Shape;422;p16"/>
          <p:cNvSpPr txBox="1"/>
          <p:nvPr/>
        </p:nvSpPr>
        <p:spPr>
          <a:xfrm>
            <a:off x="535713" y="2551100"/>
            <a:ext cx="54417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The pain is referred to skin area supplied by corresponding spinal nerves upper 4 intercostal nerves and intercostobrachial nerve  </a:t>
            </a:r>
            <a:endParaRPr/>
          </a:p>
        </p:txBody>
      </p:sp>
      <p:sp>
        <p:nvSpPr>
          <p:cNvPr id="423" name="Google Shape;423;p16"/>
          <p:cNvSpPr txBox="1"/>
          <p:nvPr/>
        </p:nvSpPr>
        <p:spPr>
          <a:xfrm>
            <a:off x="535713" y="3114075"/>
            <a:ext cx="65181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The intercostobrachial nerve communicates with medial cutaneous nerve of the arm and distributed to the skin of the medial side of the upper part of the left arm </a:t>
            </a:r>
            <a:endParaRPr sz="1300">
              <a:solidFill>
                <a:schemeClr val="dk1"/>
              </a:solidFill>
              <a:latin typeface="Exo"/>
              <a:ea typeface="Exo"/>
              <a:cs typeface="Exo"/>
              <a:sym typeface="Exo"/>
            </a:endParaRPr>
          </a:p>
        </p:txBody>
      </p:sp>
      <p:sp>
        <p:nvSpPr>
          <p:cNvPr id="424" name="Google Shape;424;p16"/>
          <p:cNvSpPr txBox="1"/>
          <p:nvPr/>
        </p:nvSpPr>
        <p:spPr>
          <a:xfrm>
            <a:off x="535713" y="3767513"/>
            <a:ext cx="6226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Exo"/>
                <a:ea typeface="Exo"/>
                <a:cs typeface="Exo"/>
                <a:sym typeface="Exo"/>
              </a:rPr>
              <a:t>It may be felt in the neck or the jaw </a:t>
            </a:r>
            <a:r>
              <a:rPr lang="en" sz="1300">
                <a:solidFill>
                  <a:srgbClr val="B6D7A8"/>
                </a:solidFill>
                <a:latin typeface="Exo"/>
                <a:ea typeface="Exo"/>
                <a:cs typeface="Exo"/>
                <a:sym typeface="Exo"/>
              </a:rPr>
              <a:t>and can radiate to medial side of left arm and shoulder</a:t>
            </a:r>
            <a:endParaRPr sz="1300">
              <a:solidFill>
                <a:srgbClr val="B6D7A8"/>
              </a:solidFill>
              <a:latin typeface="Exo"/>
              <a:ea typeface="Exo"/>
              <a:cs typeface="Exo"/>
              <a:sym typeface="Exo"/>
            </a:endParaRPr>
          </a:p>
        </p:txBody>
      </p:sp>
      <p:sp>
        <p:nvSpPr>
          <p:cNvPr id="425" name="Google Shape;425;p16"/>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9</a:t>
            </a:r>
            <a:endParaRPr b="1" sz="2800">
              <a:solidFill>
                <a:srgbClr val="FFFFFF"/>
              </a:solidFill>
              <a:latin typeface="Exo"/>
              <a:ea typeface="Exo"/>
              <a:cs typeface="Exo"/>
              <a:sym typeface="Ex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7"/>
          <p:cNvSpPr/>
          <p:nvPr/>
        </p:nvSpPr>
        <p:spPr>
          <a:xfrm>
            <a:off x="301250" y="6944075"/>
            <a:ext cx="6987000" cy="3678300"/>
          </a:xfrm>
          <a:prstGeom prst="rect">
            <a:avLst/>
          </a:prstGeom>
          <a:noFill/>
          <a:ln cap="flat" cmpd="sng" w="9525">
            <a:solidFill>
              <a:srgbClr val="1A4568"/>
            </a:solidFill>
            <a:prstDash val="dot"/>
            <a:round/>
            <a:headEnd len="sm" w="sm" type="none"/>
            <a:tailEnd len="sm" w="sm" type="none"/>
          </a:ln>
        </p:spPr>
        <p:txBody>
          <a:bodyPr anchorCtr="0" anchor="ctr" bIns="91675" lIns="91675" spcFirstLastPara="1" rIns="91675" wrap="square" tIns="91675">
            <a:noAutofit/>
          </a:bodyPr>
          <a:lstStyle/>
          <a:p>
            <a:pPr indent="0" lvl="0" marL="0" rtl="0" algn="l">
              <a:spcBef>
                <a:spcPts val="0"/>
              </a:spcBef>
              <a:spcAft>
                <a:spcPts val="0"/>
              </a:spcAft>
              <a:buNone/>
            </a:pPr>
            <a:r>
              <a:rPr b="1" lang="en" sz="1300">
                <a:solidFill>
                  <a:srgbClr val="26557B"/>
                </a:solidFill>
                <a:latin typeface="Exo"/>
                <a:ea typeface="Exo"/>
                <a:cs typeface="Exo"/>
                <a:sym typeface="Exo"/>
              </a:rPr>
              <a:t>Q1: </a:t>
            </a:r>
            <a:r>
              <a:rPr b="1" lang="en" sz="1300">
                <a:latin typeface="Exo"/>
                <a:ea typeface="Exo"/>
                <a:cs typeface="Exo"/>
                <a:sym typeface="Exo"/>
              </a:rPr>
              <a:t>Enumerate 5 branches of right coronary artery</a:t>
            </a:r>
            <a:endParaRPr b="1" sz="1300">
              <a:latin typeface="Exo"/>
              <a:ea typeface="Exo"/>
              <a:cs typeface="Exo"/>
              <a:sym typeface="Exo"/>
            </a:endParaRPr>
          </a:p>
          <a:p>
            <a:pPr indent="0" lvl="0" marL="0" rtl="0" algn="l">
              <a:spcBef>
                <a:spcPts val="0"/>
              </a:spcBef>
              <a:spcAft>
                <a:spcPts val="0"/>
              </a:spcAft>
              <a:buNone/>
            </a:pPr>
            <a:r>
              <a:t/>
            </a:r>
            <a:endParaRPr b="1" sz="1300">
              <a:latin typeface="Exo"/>
              <a:ea typeface="Exo"/>
              <a:cs typeface="Exo"/>
              <a:sym typeface="Exo"/>
            </a:endParaRPr>
          </a:p>
          <a:p>
            <a:pPr indent="0" lvl="0" marL="0" rtl="0" algn="l">
              <a:spcBef>
                <a:spcPts val="0"/>
              </a:spcBef>
              <a:spcAft>
                <a:spcPts val="0"/>
              </a:spcAft>
              <a:buNone/>
            </a:pPr>
            <a:r>
              <a:rPr lang="en" sz="1300">
                <a:solidFill>
                  <a:srgbClr val="999999"/>
                </a:solidFill>
                <a:latin typeface="Exo"/>
                <a:ea typeface="Exo"/>
                <a:cs typeface="Exo"/>
                <a:sym typeface="Exo"/>
              </a:rPr>
              <a:t>1- Atrial branches 2- Anterior ventricular branches 3- Right marginal branch 4- Posterior ventricular branches 5- Sinoatrial branch </a:t>
            </a:r>
            <a:endParaRPr sz="1300">
              <a:solidFill>
                <a:srgbClr val="999999"/>
              </a:solidFill>
              <a:latin typeface="Exo"/>
              <a:ea typeface="Exo"/>
              <a:cs typeface="Exo"/>
              <a:sym typeface="Exo"/>
            </a:endParaRPr>
          </a:p>
          <a:p>
            <a:pPr indent="0" lvl="0" marL="0" rtl="0" algn="l">
              <a:spcBef>
                <a:spcPts val="0"/>
              </a:spcBef>
              <a:spcAft>
                <a:spcPts val="0"/>
              </a:spcAft>
              <a:buNone/>
            </a:pPr>
            <a:r>
              <a:t/>
            </a:r>
            <a:endParaRPr sz="1300">
              <a:solidFill>
                <a:srgbClr val="999999"/>
              </a:solidFill>
              <a:latin typeface="Exo"/>
              <a:ea typeface="Exo"/>
              <a:cs typeface="Exo"/>
              <a:sym typeface="Exo"/>
            </a:endParaRPr>
          </a:p>
          <a:p>
            <a:pPr indent="0" lvl="0" marL="0" rtl="0" algn="l">
              <a:spcBef>
                <a:spcPts val="0"/>
              </a:spcBef>
              <a:spcAft>
                <a:spcPts val="0"/>
              </a:spcAft>
              <a:buNone/>
            </a:pPr>
            <a:r>
              <a:rPr b="1" lang="en" sz="1300">
                <a:solidFill>
                  <a:srgbClr val="26557B"/>
                </a:solidFill>
                <a:latin typeface="Exo"/>
                <a:ea typeface="Exo"/>
                <a:cs typeface="Exo"/>
                <a:sym typeface="Exo"/>
              </a:rPr>
              <a:t>Q2: </a:t>
            </a:r>
            <a:r>
              <a:rPr b="1" lang="en" sz="1300">
                <a:solidFill>
                  <a:schemeClr val="dk1"/>
                </a:solidFill>
                <a:latin typeface="Exo"/>
                <a:ea typeface="Exo"/>
                <a:cs typeface="Exo"/>
                <a:sym typeface="Exo"/>
              </a:rPr>
              <a:t>Enumerate the main tributaries of the coronary sinus</a:t>
            </a:r>
            <a:r>
              <a:rPr lang="en" sz="1500">
                <a:solidFill>
                  <a:srgbClr val="26557B"/>
                </a:solidFill>
                <a:latin typeface="Exo"/>
                <a:ea typeface="Exo"/>
                <a:cs typeface="Exo"/>
                <a:sym typeface="Exo"/>
              </a:rPr>
              <a:t> </a:t>
            </a:r>
            <a:endParaRPr sz="1500">
              <a:solidFill>
                <a:srgbClr val="26557B"/>
              </a:solidFill>
              <a:latin typeface="Exo"/>
              <a:ea typeface="Exo"/>
              <a:cs typeface="Exo"/>
              <a:sym typeface="Exo"/>
            </a:endParaRPr>
          </a:p>
          <a:p>
            <a:pPr indent="0" lvl="0" marL="0" rtl="0" algn="l">
              <a:spcBef>
                <a:spcPts val="0"/>
              </a:spcBef>
              <a:spcAft>
                <a:spcPts val="0"/>
              </a:spcAft>
              <a:buNone/>
            </a:pPr>
            <a:r>
              <a:t/>
            </a:r>
            <a:endParaRPr sz="1500">
              <a:solidFill>
                <a:srgbClr val="26557B"/>
              </a:solidFill>
              <a:latin typeface="Exo"/>
              <a:ea typeface="Exo"/>
              <a:cs typeface="Exo"/>
              <a:sym typeface="Exo"/>
            </a:endParaRPr>
          </a:p>
          <a:p>
            <a:pPr indent="0" lvl="0" marL="0" rtl="0" algn="l">
              <a:spcBef>
                <a:spcPts val="0"/>
              </a:spcBef>
              <a:spcAft>
                <a:spcPts val="0"/>
              </a:spcAft>
              <a:buNone/>
            </a:pPr>
            <a:r>
              <a:rPr lang="en" sz="1300">
                <a:solidFill>
                  <a:srgbClr val="999999"/>
                </a:solidFill>
                <a:latin typeface="Exo"/>
                <a:ea typeface="Exo"/>
                <a:cs typeface="Exo"/>
                <a:sym typeface="Exo"/>
              </a:rPr>
              <a:t>1- Great cardiac vein 2- Middle cardiac vein 3- Small cardiac vein 4-Oblique vein of left atrium (posterior)</a:t>
            </a:r>
            <a:endParaRPr sz="1300">
              <a:solidFill>
                <a:srgbClr val="999999"/>
              </a:solidFill>
              <a:latin typeface="Exo"/>
              <a:ea typeface="Exo"/>
              <a:cs typeface="Exo"/>
              <a:sym typeface="Exo"/>
            </a:endParaRPr>
          </a:p>
          <a:p>
            <a:pPr indent="0" lvl="0" marL="0" rtl="0" algn="l">
              <a:spcBef>
                <a:spcPts val="0"/>
              </a:spcBef>
              <a:spcAft>
                <a:spcPts val="0"/>
              </a:spcAft>
              <a:buNone/>
            </a:pPr>
            <a:r>
              <a:t/>
            </a:r>
            <a:endParaRPr sz="1300">
              <a:solidFill>
                <a:srgbClr val="999999"/>
              </a:solidFill>
              <a:latin typeface="Exo"/>
              <a:ea typeface="Exo"/>
              <a:cs typeface="Exo"/>
              <a:sym typeface="Exo"/>
            </a:endParaRPr>
          </a:p>
          <a:p>
            <a:pPr indent="0" lvl="0" marL="0" rtl="0" algn="l">
              <a:spcBef>
                <a:spcPts val="0"/>
              </a:spcBef>
              <a:spcAft>
                <a:spcPts val="0"/>
              </a:spcAft>
              <a:buNone/>
            </a:pPr>
            <a:r>
              <a:rPr b="1" lang="en" sz="1300">
                <a:solidFill>
                  <a:srgbClr val="26557B"/>
                </a:solidFill>
                <a:latin typeface="Exo"/>
                <a:ea typeface="Exo"/>
                <a:cs typeface="Exo"/>
                <a:sym typeface="Exo"/>
              </a:rPr>
              <a:t>Q3: </a:t>
            </a:r>
            <a:r>
              <a:rPr b="1" lang="en" sz="1300">
                <a:solidFill>
                  <a:schemeClr val="dk1"/>
                </a:solidFill>
                <a:latin typeface="Exo"/>
                <a:ea typeface="Exo"/>
                <a:cs typeface="Exo"/>
                <a:sym typeface="Exo"/>
              </a:rPr>
              <a:t>Where the sympathetic and parasympathetic supply arise from? And what are there effects on the coronary arteries?</a:t>
            </a:r>
            <a:endParaRPr b="1" sz="1300">
              <a:solidFill>
                <a:schemeClr val="dk1"/>
              </a:solidFill>
              <a:latin typeface="Exo"/>
              <a:ea typeface="Exo"/>
              <a:cs typeface="Exo"/>
              <a:sym typeface="Exo"/>
            </a:endParaRPr>
          </a:p>
          <a:p>
            <a:pPr indent="0" lvl="0" marL="0" rtl="0" algn="l">
              <a:lnSpc>
                <a:spcPct val="90000"/>
              </a:lnSpc>
              <a:spcBef>
                <a:spcPts val="1000"/>
              </a:spcBef>
              <a:spcAft>
                <a:spcPts val="0"/>
              </a:spcAft>
              <a:buClr>
                <a:schemeClr val="dk1"/>
              </a:buClr>
              <a:buSzPts val="1100"/>
              <a:buFont typeface="Arial"/>
              <a:buNone/>
            </a:pPr>
            <a:r>
              <a:rPr lang="en" sz="1300">
                <a:solidFill>
                  <a:srgbClr val="999999"/>
                </a:solidFill>
                <a:latin typeface="Exo"/>
                <a:ea typeface="Exo"/>
                <a:cs typeface="Exo"/>
                <a:sym typeface="Exo"/>
              </a:rPr>
              <a:t>The sympathetic supply arise from the cervical and upper thoracic portion of the sympathetic chain. It causes vasodilatation.</a:t>
            </a:r>
            <a:endParaRPr sz="1300">
              <a:solidFill>
                <a:srgbClr val="999999"/>
              </a:solidFill>
              <a:latin typeface="Exo"/>
              <a:ea typeface="Exo"/>
              <a:cs typeface="Exo"/>
              <a:sym typeface="Exo"/>
            </a:endParaRPr>
          </a:p>
          <a:p>
            <a:pPr indent="0" lvl="0" marL="0" rtl="0" algn="l">
              <a:spcBef>
                <a:spcPts val="0"/>
              </a:spcBef>
              <a:spcAft>
                <a:spcPts val="0"/>
              </a:spcAft>
              <a:buNone/>
            </a:pPr>
            <a:r>
              <a:t/>
            </a:r>
            <a:endParaRPr sz="800">
              <a:solidFill>
                <a:srgbClr val="999999"/>
              </a:solidFill>
              <a:latin typeface="Exo"/>
              <a:ea typeface="Exo"/>
              <a:cs typeface="Exo"/>
              <a:sym typeface="Exo"/>
            </a:endParaRPr>
          </a:p>
          <a:p>
            <a:pPr indent="0" lvl="0" marL="0" rtl="0" algn="l">
              <a:lnSpc>
                <a:spcPct val="90000"/>
              </a:lnSpc>
              <a:spcBef>
                <a:spcPts val="1000"/>
              </a:spcBef>
              <a:spcAft>
                <a:spcPts val="0"/>
              </a:spcAft>
              <a:buClr>
                <a:schemeClr val="dk1"/>
              </a:buClr>
              <a:buSzPts val="1100"/>
              <a:buFont typeface="Arial"/>
              <a:buNone/>
            </a:pPr>
            <a:r>
              <a:rPr lang="en" sz="1300">
                <a:solidFill>
                  <a:srgbClr val="999999"/>
                </a:solidFill>
                <a:latin typeface="Exo"/>
                <a:ea typeface="Exo"/>
                <a:cs typeface="Exo"/>
                <a:sym typeface="Exo"/>
              </a:rPr>
              <a:t>The parasympathetic supply comes from the vagus nerve. It causes vasoconstriction.</a:t>
            </a:r>
            <a:endParaRPr sz="1300">
              <a:solidFill>
                <a:srgbClr val="999999"/>
              </a:solidFill>
              <a:latin typeface="Exo"/>
              <a:ea typeface="Exo"/>
              <a:cs typeface="Exo"/>
              <a:sym typeface="Exo"/>
            </a:endParaRPr>
          </a:p>
          <a:p>
            <a:pPr indent="0" lvl="0" marL="0" rtl="0" algn="l">
              <a:spcBef>
                <a:spcPts val="0"/>
              </a:spcBef>
              <a:spcAft>
                <a:spcPts val="0"/>
              </a:spcAft>
              <a:buNone/>
            </a:pPr>
            <a:r>
              <a:t/>
            </a:r>
            <a:endParaRPr sz="800">
              <a:solidFill>
                <a:srgbClr val="999999"/>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sz="800">
              <a:solidFill>
                <a:srgbClr val="999999"/>
              </a:solidFill>
              <a:latin typeface="Exo"/>
              <a:ea typeface="Exo"/>
              <a:cs typeface="Exo"/>
              <a:sym typeface="Exo"/>
            </a:endParaRPr>
          </a:p>
        </p:txBody>
      </p:sp>
      <p:sp>
        <p:nvSpPr>
          <p:cNvPr id="431" name="Google Shape;431;p17"/>
          <p:cNvSpPr/>
          <p:nvPr/>
        </p:nvSpPr>
        <p:spPr>
          <a:xfrm>
            <a:off x="301250" y="1347139"/>
            <a:ext cx="3399000" cy="4833000"/>
          </a:xfrm>
          <a:prstGeom prst="rect">
            <a:avLst/>
          </a:prstGeom>
          <a:noFill/>
          <a:ln>
            <a:noFill/>
          </a:ln>
        </p:spPr>
        <p:txBody>
          <a:bodyPr anchorCtr="0" anchor="ctr" bIns="91675" lIns="91675" spcFirstLastPara="1" rIns="91675" wrap="square" tIns="91675">
            <a:noAutofit/>
          </a:bodyPr>
          <a:lstStyle/>
          <a:p>
            <a:pPr indent="0" lvl="0" marL="0" rtl="0" algn="l">
              <a:spcBef>
                <a:spcPts val="0"/>
              </a:spcBef>
              <a:spcAft>
                <a:spcPts val="0"/>
              </a:spcAft>
              <a:buClr>
                <a:schemeClr val="dk1"/>
              </a:buClr>
              <a:buSzPts val="1100"/>
              <a:buFont typeface="Arial"/>
              <a:buNone/>
            </a:pPr>
            <a:r>
              <a:rPr b="1" lang="en" sz="1000">
                <a:solidFill>
                  <a:srgbClr val="26557B"/>
                </a:solidFill>
                <a:latin typeface="Exo"/>
                <a:ea typeface="Exo"/>
                <a:cs typeface="Exo"/>
                <a:sym typeface="Exo"/>
              </a:rPr>
              <a:t>Q1: Coronary arteries are </a:t>
            </a:r>
            <a:r>
              <a:rPr b="1" lang="en" sz="1000">
                <a:solidFill>
                  <a:srgbClr val="26557B"/>
                </a:solidFill>
                <a:latin typeface="Exo"/>
                <a:ea typeface="Exo"/>
                <a:cs typeface="Exo"/>
                <a:sym typeface="Exo"/>
              </a:rPr>
              <a:t>distributed on cardiac surface within?</a:t>
            </a:r>
            <a:endParaRPr b="1" sz="1000">
              <a:solidFill>
                <a:srgbClr val="26557B"/>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b="1" sz="800">
              <a:solidFill>
                <a:srgbClr val="741B47"/>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parietal layer of pericardium</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B- </a:t>
            </a:r>
            <a:r>
              <a:rPr lang="en" sz="800">
                <a:solidFill>
                  <a:schemeClr val="dk1"/>
                </a:solidFill>
                <a:latin typeface="Exo"/>
                <a:ea typeface="Exo"/>
                <a:cs typeface="Exo"/>
                <a:sym typeface="Exo"/>
              </a:rPr>
              <a:t>endocardium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 fibrous layer of pericardium </a:t>
            </a:r>
            <a:endParaRPr b="1" sz="800">
              <a:solidFill>
                <a:schemeClr val="dk1"/>
              </a:solidFill>
              <a:latin typeface="Exo"/>
              <a:ea typeface="Exo"/>
              <a:cs typeface="Exo"/>
              <a:sym typeface="Exo"/>
            </a:endParaRPr>
          </a:p>
          <a:p>
            <a:pPr indent="0" lvl="0" marL="0" rtl="0" algn="l">
              <a:spcBef>
                <a:spcPts val="0"/>
              </a:spcBef>
              <a:spcAft>
                <a:spcPts val="0"/>
              </a:spcAft>
              <a:buNone/>
            </a:pPr>
            <a:r>
              <a:rPr b="1" lang="en" sz="800">
                <a:solidFill>
                  <a:schemeClr val="dk1"/>
                </a:solidFill>
                <a:highlight>
                  <a:srgbClr val="FFFFFF"/>
                </a:highlight>
                <a:latin typeface="Exo"/>
                <a:ea typeface="Exo"/>
                <a:cs typeface="Exo"/>
                <a:sym typeface="Exo"/>
              </a:rPr>
              <a:t>D- </a:t>
            </a:r>
            <a:r>
              <a:rPr lang="en" sz="800">
                <a:solidFill>
                  <a:schemeClr val="dk1"/>
                </a:solidFill>
                <a:latin typeface="Exo"/>
                <a:ea typeface="Exo"/>
                <a:cs typeface="Exo"/>
                <a:sym typeface="Exo"/>
              </a:rPr>
              <a:t>subepicardium connective tissues</a:t>
            </a:r>
            <a:endParaRPr b="1" sz="800">
              <a:solidFill>
                <a:schemeClr val="dk1"/>
              </a:solidFill>
              <a:highlight>
                <a:srgbClr val="FFFFFF"/>
              </a:highlight>
              <a:latin typeface="Exo"/>
              <a:ea typeface="Exo"/>
              <a:cs typeface="Exo"/>
              <a:sym typeface="Exo"/>
            </a:endParaRPr>
          </a:p>
          <a:p>
            <a:pPr indent="0" lvl="0" marL="0" rtl="0" algn="l">
              <a:spcBef>
                <a:spcPts val="0"/>
              </a:spcBef>
              <a:spcAft>
                <a:spcPts val="0"/>
              </a:spcAft>
              <a:buNone/>
            </a:pPr>
            <a:r>
              <a:t/>
            </a:r>
            <a:endParaRPr b="1" sz="800">
              <a:solidFill>
                <a:schemeClr val="dk1"/>
              </a:solidFill>
              <a:highlight>
                <a:srgbClr val="FFFFFF"/>
              </a:highlight>
              <a:latin typeface="Exo"/>
              <a:ea typeface="Exo"/>
              <a:cs typeface="Exo"/>
              <a:sym typeface="Exo"/>
            </a:endParaRPr>
          </a:p>
          <a:p>
            <a:pPr indent="0" lvl="0" marL="0" rtl="0" algn="l">
              <a:spcBef>
                <a:spcPts val="0"/>
              </a:spcBef>
              <a:spcAft>
                <a:spcPts val="0"/>
              </a:spcAft>
              <a:buNone/>
            </a:pPr>
            <a:r>
              <a:t/>
            </a:r>
            <a:endParaRPr b="1" sz="1400">
              <a:solidFill>
                <a:srgbClr val="741B47"/>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1000">
                <a:solidFill>
                  <a:srgbClr val="26557B"/>
                </a:solidFill>
                <a:latin typeface="Exo"/>
                <a:ea typeface="Exo"/>
                <a:cs typeface="Exo"/>
                <a:sym typeface="Exo"/>
              </a:rPr>
              <a:t>Q2: Most of people are right </a:t>
            </a:r>
            <a:r>
              <a:rPr b="1" lang="en" sz="1000">
                <a:solidFill>
                  <a:srgbClr val="26557B"/>
                </a:solidFill>
                <a:latin typeface="Exo"/>
                <a:ea typeface="Exo"/>
                <a:cs typeface="Exo"/>
                <a:sym typeface="Exo"/>
              </a:rPr>
              <a:t>dominance in which their posterior interventricular artery is a branch of?</a:t>
            </a:r>
            <a:endParaRPr b="1" sz="1000">
              <a:solidFill>
                <a:srgbClr val="26557B"/>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b="1" sz="800">
              <a:solidFill>
                <a:srgbClr val="741B47"/>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Circumflex artery</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B- </a:t>
            </a:r>
            <a:r>
              <a:rPr lang="en" sz="800">
                <a:solidFill>
                  <a:schemeClr val="dk1"/>
                </a:solidFill>
                <a:latin typeface="Exo"/>
                <a:ea typeface="Exo"/>
                <a:cs typeface="Exo"/>
                <a:sym typeface="Exo"/>
              </a:rPr>
              <a:t>Right coronary artery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Right marginal artery</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highlight>
                  <a:schemeClr val="lt1"/>
                </a:highlight>
                <a:latin typeface="Exo"/>
                <a:ea typeface="Exo"/>
                <a:cs typeface="Exo"/>
                <a:sym typeface="Exo"/>
              </a:rPr>
              <a:t>D- </a:t>
            </a:r>
            <a:r>
              <a:rPr lang="en" sz="800">
                <a:solidFill>
                  <a:schemeClr val="dk1"/>
                </a:solidFill>
                <a:latin typeface="Exo"/>
                <a:ea typeface="Exo"/>
                <a:cs typeface="Exo"/>
                <a:sym typeface="Exo"/>
              </a:rPr>
              <a:t>Left coronary artery </a:t>
            </a:r>
            <a:endParaRPr b="1" sz="800">
              <a:latin typeface="Exo"/>
              <a:ea typeface="Exo"/>
              <a:cs typeface="Exo"/>
              <a:sym typeface="Exo"/>
            </a:endParaRPr>
          </a:p>
          <a:p>
            <a:pPr indent="0" lvl="0" marL="0" rtl="0" algn="l">
              <a:spcBef>
                <a:spcPts val="0"/>
              </a:spcBef>
              <a:spcAft>
                <a:spcPts val="0"/>
              </a:spcAft>
              <a:buNone/>
            </a:pPr>
            <a:r>
              <a:t/>
            </a:r>
            <a:endParaRPr b="1" sz="1400">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1000">
                <a:solidFill>
                  <a:srgbClr val="26557B"/>
                </a:solidFill>
                <a:latin typeface="Exo"/>
                <a:ea typeface="Exo"/>
                <a:cs typeface="Exo"/>
                <a:sym typeface="Exo"/>
              </a:rPr>
              <a:t>Q3: What is the </a:t>
            </a:r>
            <a:r>
              <a:rPr b="1" lang="en" sz="1000">
                <a:solidFill>
                  <a:srgbClr val="26557B"/>
                </a:solidFill>
                <a:latin typeface="Exo"/>
                <a:ea typeface="Exo"/>
                <a:cs typeface="Exo"/>
                <a:sym typeface="Exo"/>
              </a:rPr>
              <a:t>largest branch of the right coronary artery?</a:t>
            </a:r>
            <a:endParaRPr b="1" sz="1000">
              <a:solidFill>
                <a:srgbClr val="26557B"/>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Right marginal artery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B- </a:t>
            </a:r>
            <a:r>
              <a:rPr lang="en" sz="800">
                <a:solidFill>
                  <a:schemeClr val="dk1"/>
                </a:solidFill>
                <a:latin typeface="Exo"/>
                <a:ea typeface="Exo"/>
                <a:cs typeface="Exo"/>
                <a:sym typeface="Exo"/>
              </a:rPr>
              <a:t>Posterior interventricular artery </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Anterior ventricular branch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highlight>
                  <a:schemeClr val="lt1"/>
                </a:highlight>
                <a:latin typeface="Exo"/>
                <a:ea typeface="Exo"/>
                <a:cs typeface="Exo"/>
                <a:sym typeface="Exo"/>
              </a:rPr>
              <a:t>D- </a:t>
            </a:r>
            <a:r>
              <a:rPr lang="en" sz="800">
                <a:solidFill>
                  <a:schemeClr val="dk1"/>
                </a:solidFill>
                <a:latin typeface="Exo"/>
                <a:ea typeface="Exo"/>
                <a:cs typeface="Exo"/>
                <a:sym typeface="Exo"/>
              </a:rPr>
              <a:t>Sinoatrial branch</a:t>
            </a:r>
            <a:endParaRPr b="1" sz="800">
              <a:solidFill>
                <a:schemeClr val="dk1"/>
              </a:solidFill>
              <a:highlight>
                <a:schemeClr val="lt1"/>
              </a:highlight>
              <a:latin typeface="Exo"/>
              <a:ea typeface="Exo"/>
              <a:cs typeface="Exo"/>
              <a:sym typeface="Exo"/>
            </a:endParaRPr>
          </a:p>
        </p:txBody>
      </p:sp>
      <p:sp>
        <p:nvSpPr>
          <p:cNvPr id="432" name="Google Shape;432;p17"/>
          <p:cNvSpPr/>
          <p:nvPr/>
        </p:nvSpPr>
        <p:spPr>
          <a:xfrm>
            <a:off x="3794775" y="6379814"/>
            <a:ext cx="3492900" cy="281700"/>
          </a:xfrm>
          <a:prstGeom prst="rect">
            <a:avLst/>
          </a:prstGeom>
          <a:noFill/>
          <a:ln cap="flat" cmpd="sng" w="9525">
            <a:solidFill>
              <a:srgbClr val="1A4568"/>
            </a:solidFill>
            <a:prstDash val="dot"/>
            <a:round/>
            <a:headEnd len="sm" w="sm" type="none"/>
            <a:tailEnd len="sm" w="sm" type="none"/>
          </a:ln>
        </p:spPr>
        <p:txBody>
          <a:bodyPr anchorCtr="0" anchor="ctr" bIns="91675" lIns="91675" spcFirstLastPara="1" rIns="91675" wrap="square" tIns="91675">
            <a:noAutofit/>
          </a:bodyPr>
          <a:lstStyle/>
          <a:p>
            <a:pPr indent="0" lvl="0" marL="0" rtl="0" algn="ctr">
              <a:spcBef>
                <a:spcPts val="0"/>
              </a:spcBef>
              <a:spcAft>
                <a:spcPts val="0"/>
              </a:spcAft>
              <a:buNone/>
            </a:pPr>
            <a:r>
              <a:rPr lang="en" sz="1200">
                <a:solidFill>
                  <a:srgbClr val="D9D9D9"/>
                </a:solidFill>
                <a:latin typeface="Exo"/>
                <a:ea typeface="Exo"/>
                <a:cs typeface="Exo"/>
                <a:sym typeface="Exo"/>
              </a:rPr>
              <a:t>Answers: 1. D 2. B 3. A 4. C 5. A 6. C </a:t>
            </a:r>
            <a:endParaRPr sz="1200">
              <a:solidFill>
                <a:srgbClr val="D9D9D9"/>
              </a:solidFill>
              <a:latin typeface="Exo"/>
              <a:ea typeface="Exo"/>
              <a:cs typeface="Exo"/>
              <a:sym typeface="Exo"/>
            </a:endParaRPr>
          </a:p>
        </p:txBody>
      </p:sp>
      <p:sp>
        <p:nvSpPr>
          <p:cNvPr id="433" name="Google Shape;433;p17"/>
          <p:cNvSpPr/>
          <p:nvPr/>
        </p:nvSpPr>
        <p:spPr>
          <a:xfrm>
            <a:off x="-693358" y="1104186"/>
            <a:ext cx="1895238" cy="379728"/>
          </a:xfrm>
          <a:prstGeom prst="flowChartTerminator">
            <a:avLst/>
          </a:prstGeom>
          <a:solidFill>
            <a:schemeClr val="lt2"/>
          </a:solidFill>
          <a:ln>
            <a:noFill/>
          </a:ln>
        </p:spPr>
        <p:txBody>
          <a:bodyPr anchorCtr="0" anchor="ctr" bIns="91675" lIns="91675" spcFirstLastPara="1" rIns="91675" wrap="square" tIns="91675">
            <a:noAutofit/>
          </a:bodyPr>
          <a:lstStyle/>
          <a:p>
            <a:pPr indent="0" lvl="0" marL="457200" rtl="0" algn="ctr">
              <a:spcBef>
                <a:spcPts val="0"/>
              </a:spcBef>
              <a:spcAft>
                <a:spcPts val="0"/>
              </a:spcAft>
              <a:buNone/>
            </a:pPr>
            <a:r>
              <a:rPr b="1" lang="en" sz="2200">
                <a:solidFill>
                  <a:srgbClr val="26557B"/>
                </a:solidFill>
                <a:latin typeface="Exo"/>
                <a:ea typeface="Exo"/>
                <a:cs typeface="Exo"/>
                <a:sym typeface="Exo"/>
              </a:rPr>
              <a:t>MCQ</a:t>
            </a:r>
            <a:r>
              <a:rPr b="1" lang="en" sz="2200">
                <a:solidFill>
                  <a:srgbClr val="26557B"/>
                </a:solidFill>
                <a:latin typeface="Exo"/>
                <a:ea typeface="Exo"/>
                <a:cs typeface="Exo"/>
                <a:sym typeface="Exo"/>
              </a:rPr>
              <a:t>s</a:t>
            </a:r>
            <a:endParaRPr sz="2200">
              <a:solidFill>
                <a:srgbClr val="26557B"/>
              </a:solidFill>
              <a:latin typeface="Exo"/>
              <a:ea typeface="Exo"/>
              <a:cs typeface="Exo"/>
              <a:sym typeface="Exo"/>
            </a:endParaRPr>
          </a:p>
        </p:txBody>
      </p:sp>
      <p:sp>
        <p:nvSpPr>
          <p:cNvPr id="434" name="Google Shape;434;p17"/>
          <p:cNvSpPr/>
          <p:nvPr/>
        </p:nvSpPr>
        <p:spPr>
          <a:xfrm>
            <a:off x="-693361" y="6499558"/>
            <a:ext cx="1895238" cy="379728"/>
          </a:xfrm>
          <a:prstGeom prst="flowChartTerminator">
            <a:avLst/>
          </a:prstGeom>
          <a:solidFill>
            <a:schemeClr val="lt2"/>
          </a:solidFill>
          <a:ln>
            <a:noFill/>
          </a:ln>
        </p:spPr>
        <p:txBody>
          <a:bodyPr anchorCtr="0" anchor="ctr" bIns="91675" lIns="91675" spcFirstLastPara="1" rIns="91675" wrap="square" tIns="91675">
            <a:noAutofit/>
          </a:bodyPr>
          <a:lstStyle/>
          <a:p>
            <a:pPr indent="0" lvl="0" marL="457200" rtl="0" algn="ctr">
              <a:spcBef>
                <a:spcPts val="0"/>
              </a:spcBef>
              <a:spcAft>
                <a:spcPts val="0"/>
              </a:spcAft>
              <a:buNone/>
            </a:pPr>
            <a:r>
              <a:rPr b="1" lang="en" sz="2200">
                <a:solidFill>
                  <a:srgbClr val="26557B"/>
                </a:solidFill>
                <a:latin typeface="Exo"/>
                <a:ea typeface="Exo"/>
                <a:cs typeface="Exo"/>
                <a:sym typeface="Exo"/>
              </a:rPr>
              <a:t>SAQs</a:t>
            </a:r>
            <a:endParaRPr sz="2200">
              <a:solidFill>
                <a:srgbClr val="26557B"/>
              </a:solidFill>
              <a:latin typeface="Exo"/>
              <a:ea typeface="Exo"/>
              <a:cs typeface="Exo"/>
              <a:sym typeface="Exo"/>
            </a:endParaRPr>
          </a:p>
        </p:txBody>
      </p:sp>
      <p:sp>
        <p:nvSpPr>
          <p:cNvPr id="435" name="Google Shape;435;p17"/>
          <p:cNvSpPr/>
          <p:nvPr/>
        </p:nvSpPr>
        <p:spPr>
          <a:xfrm>
            <a:off x="3898875" y="1347156"/>
            <a:ext cx="3492900" cy="4833000"/>
          </a:xfrm>
          <a:prstGeom prst="rect">
            <a:avLst/>
          </a:prstGeom>
          <a:noFill/>
          <a:ln>
            <a:noFill/>
          </a:ln>
        </p:spPr>
        <p:txBody>
          <a:bodyPr anchorCtr="0" anchor="ctr" bIns="91675" lIns="91675" spcFirstLastPara="1" rIns="91675" wrap="square" tIns="91675">
            <a:noAutofit/>
          </a:bodyPr>
          <a:lstStyle/>
          <a:p>
            <a:pPr indent="0" lvl="0" marL="0" rtl="0" algn="l">
              <a:spcBef>
                <a:spcPts val="0"/>
              </a:spcBef>
              <a:spcAft>
                <a:spcPts val="0"/>
              </a:spcAft>
              <a:buClr>
                <a:schemeClr val="dk1"/>
              </a:buClr>
              <a:buSzPts val="1100"/>
              <a:buFont typeface="Arial"/>
              <a:buNone/>
            </a:pPr>
            <a:r>
              <a:rPr b="1" lang="en" sz="1000">
                <a:solidFill>
                  <a:srgbClr val="26557B"/>
                </a:solidFill>
                <a:latin typeface="Exo"/>
                <a:ea typeface="Exo"/>
                <a:cs typeface="Exo"/>
                <a:sym typeface="Exo"/>
              </a:rPr>
              <a:t>Q4: Which of the following supply both left and right coronary arteries ?</a:t>
            </a:r>
            <a:endParaRPr b="1" sz="1000">
              <a:solidFill>
                <a:srgbClr val="26557B"/>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b="1" sz="800">
              <a:solidFill>
                <a:srgbClr val="741B47"/>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AV bundle (AVB)</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B- </a:t>
            </a:r>
            <a:r>
              <a:rPr lang="en" sz="800">
                <a:solidFill>
                  <a:schemeClr val="dk1"/>
                </a:solidFill>
                <a:latin typeface="Exo"/>
                <a:ea typeface="Exo"/>
                <a:cs typeface="Exo"/>
                <a:sym typeface="Exo"/>
              </a:rPr>
              <a:t>Right Bundle Branch (RBB) of (AVB)</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Left bundle Branch (LBB) of (AVB)</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highlight>
                  <a:srgbClr val="FFFFFF"/>
                </a:highlight>
                <a:latin typeface="Exo"/>
                <a:ea typeface="Exo"/>
                <a:cs typeface="Exo"/>
                <a:sym typeface="Exo"/>
              </a:rPr>
              <a:t>D- </a:t>
            </a:r>
            <a:r>
              <a:rPr lang="en" sz="800">
                <a:solidFill>
                  <a:schemeClr val="dk1"/>
                </a:solidFill>
                <a:latin typeface="Exo"/>
                <a:ea typeface="Exo"/>
                <a:cs typeface="Exo"/>
                <a:sym typeface="Exo"/>
              </a:rPr>
              <a:t>SA node (SAN)</a:t>
            </a:r>
            <a:endParaRPr sz="900">
              <a:solidFill>
                <a:schemeClr val="dk1"/>
              </a:solidFill>
            </a:endParaRPr>
          </a:p>
          <a:p>
            <a:pPr indent="0" lvl="0" marL="0" rtl="0" algn="l">
              <a:spcBef>
                <a:spcPts val="0"/>
              </a:spcBef>
              <a:spcAft>
                <a:spcPts val="0"/>
              </a:spcAft>
              <a:buNone/>
            </a:pPr>
            <a:r>
              <a:t/>
            </a:r>
            <a:endParaRPr b="1" sz="1400">
              <a:solidFill>
                <a:srgbClr val="741B47"/>
              </a:solidFill>
              <a:latin typeface="Exo"/>
              <a:ea typeface="Exo"/>
              <a:cs typeface="Exo"/>
              <a:sym typeface="Exo"/>
            </a:endParaRPr>
          </a:p>
          <a:p>
            <a:pPr indent="0" lvl="0" marL="0" rtl="0" algn="l">
              <a:spcBef>
                <a:spcPts val="0"/>
              </a:spcBef>
              <a:spcAft>
                <a:spcPts val="0"/>
              </a:spcAft>
              <a:buNone/>
            </a:pPr>
            <a:r>
              <a:rPr b="1" lang="en" sz="1000">
                <a:solidFill>
                  <a:srgbClr val="26557B"/>
                </a:solidFill>
                <a:latin typeface="Exo"/>
                <a:ea typeface="Exo"/>
                <a:cs typeface="Exo"/>
                <a:sym typeface="Exo"/>
              </a:rPr>
              <a:t>Q5: Which of the following is true about the coronary sinus ?</a:t>
            </a:r>
            <a:endParaRPr b="1" sz="1000">
              <a:solidFill>
                <a:srgbClr val="26557B"/>
              </a:solidFill>
              <a:latin typeface="Exo"/>
              <a:ea typeface="Exo"/>
              <a:cs typeface="Exo"/>
              <a:sym typeface="Exo"/>
            </a:endParaRPr>
          </a:p>
          <a:p>
            <a:pPr indent="0" lvl="0" marL="0" rtl="0" algn="l">
              <a:spcBef>
                <a:spcPts val="0"/>
              </a:spcBef>
              <a:spcAft>
                <a:spcPts val="0"/>
              </a:spcAft>
              <a:buNone/>
            </a:pPr>
            <a:r>
              <a:t/>
            </a:r>
            <a:endParaRPr b="1" sz="800">
              <a:solidFill>
                <a:srgbClr val="741B47"/>
              </a:solidFill>
              <a:latin typeface="Exo"/>
              <a:ea typeface="Exo"/>
              <a:cs typeface="Exo"/>
              <a:sym typeface="Exo"/>
            </a:endParaRPr>
          </a:p>
          <a:p>
            <a:pPr indent="0" lvl="0" marL="0" rtl="0" algn="l">
              <a:spcBef>
                <a:spcPts val="0"/>
              </a:spcBef>
              <a:spcAft>
                <a:spcPts val="0"/>
              </a:spcAft>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Lies in the posterior part of the AV groove.</a:t>
            </a:r>
            <a:endParaRPr sz="800">
              <a:solidFill>
                <a:schemeClr val="dk1"/>
              </a:solidFill>
              <a:latin typeface="Exo"/>
              <a:ea typeface="Exo"/>
              <a:cs typeface="Exo"/>
              <a:sym typeface="Exo"/>
            </a:endParaRPr>
          </a:p>
          <a:p>
            <a:pPr indent="0" lvl="0" marL="0" rtl="0" algn="l">
              <a:spcBef>
                <a:spcPts val="0"/>
              </a:spcBef>
              <a:spcAft>
                <a:spcPts val="0"/>
              </a:spcAft>
              <a:buNone/>
            </a:pPr>
            <a:r>
              <a:rPr b="1" lang="en" sz="800">
                <a:solidFill>
                  <a:schemeClr val="dk1"/>
                </a:solidFill>
                <a:latin typeface="Exo"/>
                <a:ea typeface="Exo"/>
                <a:cs typeface="Exo"/>
                <a:sym typeface="Exo"/>
              </a:rPr>
              <a:t>B-</a:t>
            </a:r>
            <a:r>
              <a:rPr lang="en" sz="800">
                <a:solidFill>
                  <a:schemeClr val="dk1"/>
                </a:solidFill>
                <a:latin typeface="Exo"/>
                <a:ea typeface="Exo"/>
                <a:cs typeface="Exo"/>
                <a:sym typeface="Exo"/>
              </a:rPr>
              <a:t> in</a:t>
            </a:r>
            <a:r>
              <a:rPr lang="en" sz="800">
                <a:solidFill>
                  <a:schemeClr val="dk1"/>
                </a:solidFill>
                <a:latin typeface="Exo"/>
                <a:ea typeface="Exo"/>
                <a:cs typeface="Exo"/>
                <a:sym typeface="Exo"/>
              </a:rPr>
              <a:t>direct continuation of the Great Cardiac Vein. </a:t>
            </a:r>
            <a:endParaRPr b="1" sz="800">
              <a:solidFill>
                <a:schemeClr val="dk1"/>
              </a:solidFill>
              <a:latin typeface="Exo"/>
              <a:ea typeface="Exo"/>
              <a:cs typeface="Exo"/>
              <a:sym typeface="Exo"/>
            </a:endParaRPr>
          </a:p>
          <a:p>
            <a:pPr indent="0" lvl="0" marL="0" rtl="0" algn="l">
              <a:spcBef>
                <a:spcPts val="0"/>
              </a:spcBef>
              <a:spcAft>
                <a:spcPts val="0"/>
              </a:spcAft>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It empties into left atrium </a:t>
            </a:r>
            <a:endParaRPr b="1" sz="800">
              <a:latin typeface="Exo"/>
              <a:ea typeface="Exo"/>
              <a:cs typeface="Exo"/>
              <a:sym typeface="Exo"/>
            </a:endParaRPr>
          </a:p>
          <a:p>
            <a:pPr indent="0" lvl="0" marL="0" rtl="0" algn="l">
              <a:spcBef>
                <a:spcPts val="0"/>
              </a:spcBef>
              <a:spcAft>
                <a:spcPts val="0"/>
              </a:spcAft>
              <a:buNone/>
            </a:pPr>
            <a:r>
              <a:rPr b="1" lang="en" sz="800">
                <a:solidFill>
                  <a:schemeClr val="dk1"/>
                </a:solidFill>
                <a:highlight>
                  <a:schemeClr val="lt1"/>
                </a:highlight>
                <a:latin typeface="Exo"/>
                <a:ea typeface="Exo"/>
                <a:cs typeface="Exo"/>
                <a:sym typeface="Exo"/>
              </a:rPr>
              <a:t>D- </a:t>
            </a:r>
            <a:r>
              <a:rPr lang="en" sz="800">
                <a:solidFill>
                  <a:schemeClr val="dk1"/>
                </a:solidFill>
                <a:latin typeface="Exo"/>
                <a:ea typeface="Exo"/>
                <a:cs typeface="Exo"/>
                <a:sym typeface="Exo"/>
              </a:rPr>
              <a:t>It is NOT guarded by a valve</a:t>
            </a:r>
            <a:endParaRPr sz="800">
              <a:latin typeface="Exo"/>
              <a:ea typeface="Exo"/>
              <a:cs typeface="Exo"/>
              <a:sym typeface="Exo"/>
            </a:endParaRPr>
          </a:p>
          <a:p>
            <a:pPr indent="0" lvl="0" marL="0" rtl="0" algn="l">
              <a:spcBef>
                <a:spcPts val="0"/>
              </a:spcBef>
              <a:spcAft>
                <a:spcPts val="0"/>
              </a:spcAft>
              <a:buNone/>
            </a:pPr>
            <a:r>
              <a:t/>
            </a:r>
            <a:endParaRPr b="1" sz="1400">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1000">
                <a:solidFill>
                  <a:srgbClr val="26557B"/>
                </a:solidFill>
                <a:latin typeface="Exo"/>
                <a:ea typeface="Exo"/>
                <a:cs typeface="Exo"/>
                <a:sym typeface="Exo"/>
              </a:rPr>
              <a:t>Q6: Anterior cardiac vein opens directly to which chamber of the heart ?</a:t>
            </a:r>
            <a:endParaRPr b="1" sz="1000">
              <a:solidFill>
                <a:srgbClr val="26557B"/>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b="1" sz="800">
              <a:solidFill>
                <a:srgbClr val="741B47"/>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A- </a:t>
            </a:r>
            <a:r>
              <a:rPr lang="en" sz="800">
                <a:solidFill>
                  <a:schemeClr val="dk1"/>
                </a:solidFill>
                <a:latin typeface="Exo"/>
                <a:ea typeface="Exo"/>
                <a:cs typeface="Exo"/>
                <a:sym typeface="Exo"/>
              </a:rPr>
              <a:t>Left atrium </a:t>
            </a:r>
            <a:endParaRPr b="1"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B- </a:t>
            </a:r>
            <a:r>
              <a:rPr lang="en" sz="800">
                <a:solidFill>
                  <a:schemeClr val="dk1"/>
                </a:solidFill>
                <a:latin typeface="Exo"/>
                <a:ea typeface="Exo"/>
                <a:cs typeface="Exo"/>
                <a:sym typeface="Exo"/>
              </a:rPr>
              <a:t>Right ventricle</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latin typeface="Exo"/>
                <a:ea typeface="Exo"/>
                <a:cs typeface="Exo"/>
                <a:sym typeface="Exo"/>
              </a:rPr>
              <a:t>C- </a:t>
            </a:r>
            <a:r>
              <a:rPr lang="en" sz="800">
                <a:solidFill>
                  <a:schemeClr val="dk1"/>
                </a:solidFill>
                <a:latin typeface="Exo"/>
                <a:ea typeface="Exo"/>
                <a:cs typeface="Exo"/>
                <a:sym typeface="Exo"/>
              </a:rPr>
              <a:t>Right atrium </a:t>
            </a:r>
            <a:endParaRPr sz="8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800">
                <a:solidFill>
                  <a:schemeClr val="dk1"/>
                </a:solidFill>
                <a:highlight>
                  <a:schemeClr val="lt1"/>
                </a:highlight>
                <a:latin typeface="Exo"/>
                <a:ea typeface="Exo"/>
                <a:cs typeface="Exo"/>
                <a:sym typeface="Exo"/>
              </a:rPr>
              <a:t>D- </a:t>
            </a:r>
            <a:r>
              <a:rPr lang="en" sz="800">
                <a:solidFill>
                  <a:schemeClr val="dk1"/>
                </a:solidFill>
                <a:latin typeface="Exo"/>
                <a:ea typeface="Exo"/>
                <a:cs typeface="Exo"/>
                <a:sym typeface="Exo"/>
              </a:rPr>
              <a:t>Left ventricle </a:t>
            </a:r>
            <a:endParaRPr b="1" sz="1400">
              <a:latin typeface="Exo"/>
              <a:ea typeface="Exo"/>
              <a:cs typeface="Exo"/>
              <a:sym typeface="Exo"/>
            </a:endParaRPr>
          </a:p>
        </p:txBody>
      </p:sp>
      <p:sp>
        <p:nvSpPr>
          <p:cNvPr id="436" name="Google Shape;436;p17"/>
          <p:cNvSpPr txBox="1"/>
          <p:nvPr/>
        </p:nvSpPr>
        <p:spPr>
          <a:xfrm>
            <a:off x="2726670" y="229036"/>
            <a:ext cx="21363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26557B"/>
                </a:solidFill>
                <a:latin typeface="Exo"/>
                <a:ea typeface="Exo"/>
                <a:cs typeface="Exo"/>
                <a:sym typeface="Exo"/>
              </a:rPr>
              <a:t>Quiz</a:t>
            </a:r>
            <a:endParaRPr b="1" sz="2800">
              <a:solidFill>
                <a:srgbClr val="26557B"/>
              </a:solidFill>
              <a:latin typeface="Exo"/>
              <a:ea typeface="Exo"/>
              <a:cs typeface="Exo"/>
              <a:sym typeface="Ex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8"/>
          <p:cNvSpPr txBox="1"/>
          <p:nvPr/>
        </p:nvSpPr>
        <p:spPr>
          <a:xfrm>
            <a:off x="2321689" y="247522"/>
            <a:ext cx="29460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26557B"/>
                </a:solidFill>
                <a:latin typeface="Exo"/>
                <a:ea typeface="Exo"/>
                <a:cs typeface="Exo"/>
                <a:sym typeface="Exo"/>
              </a:rPr>
              <a:t>Members Board</a:t>
            </a:r>
            <a:endParaRPr b="1" sz="2800">
              <a:solidFill>
                <a:srgbClr val="26557B"/>
              </a:solidFill>
              <a:latin typeface="Exo"/>
              <a:ea typeface="Exo"/>
              <a:cs typeface="Exo"/>
              <a:sym typeface="Exo"/>
            </a:endParaRPr>
          </a:p>
        </p:txBody>
      </p:sp>
      <p:sp>
        <p:nvSpPr>
          <p:cNvPr id="442" name="Google Shape;442;p18"/>
          <p:cNvSpPr/>
          <p:nvPr/>
        </p:nvSpPr>
        <p:spPr>
          <a:xfrm>
            <a:off x="-777512" y="1268137"/>
            <a:ext cx="3243132" cy="740394"/>
          </a:xfrm>
          <a:prstGeom prst="flowChartTerminator">
            <a:avLst/>
          </a:prstGeom>
          <a:solidFill>
            <a:schemeClr val="lt2"/>
          </a:solidFill>
          <a:ln>
            <a:noFill/>
          </a:ln>
        </p:spPr>
        <p:txBody>
          <a:bodyPr anchorCtr="0" anchor="ctr" bIns="91675" lIns="91675" spcFirstLastPara="1" rIns="91675" wrap="square" tIns="91675">
            <a:noAutofit/>
          </a:bodyPr>
          <a:lstStyle/>
          <a:p>
            <a:pPr indent="0" lvl="0" marL="457200" rtl="0" algn="ctr">
              <a:spcBef>
                <a:spcPts val="0"/>
              </a:spcBef>
              <a:spcAft>
                <a:spcPts val="0"/>
              </a:spcAft>
              <a:buNone/>
            </a:pPr>
            <a:r>
              <a:rPr b="1" lang="en" sz="2200">
                <a:solidFill>
                  <a:srgbClr val="26557B"/>
                </a:solidFill>
                <a:latin typeface="Exo"/>
                <a:ea typeface="Exo"/>
                <a:cs typeface="Exo"/>
                <a:sym typeface="Exo"/>
              </a:rPr>
              <a:t>Team Leaders</a:t>
            </a:r>
            <a:endParaRPr sz="2200">
              <a:solidFill>
                <a:srgbClr val="26557B"/>
              </a:solidFill>
              <a:latin typeface="Exo"/>
              <a:ea typeface="Exo"/>
              <a:cs typeface="Exo"/>
              <a:sym typeface="Exo"/>
            </a:endParaRPr>
          </a:p>
        </p:txBody>
      </p:sp>
      <p:sp>
        <p:nvSpPr>
          <p:cNvPr id="443" name="Google Shape;443;p18"/>
          <p:cNvSpPr/>
          <p:nvPr/>
        </p:nvSpPr>
        <p:spPr>
          <a:xfrm>
            <a:off x="-777512" y="4054036"/>
            <a:ext cx="3243132" cy="740394"/>
          </a:xfrm>
          <a:prstGeom prst="flowChartTerminator">
            <a:avLst/>
          </a:prstGeom>
          <a:solidFill>
            <a:schemeClr val="lt2"/>
          </a:solidFill>
          <a:ln>
            <a:noFill/>
          </a:ln>
        </p:spPr>
        <p:txBody>
          <a:bodyPr anchorCtr="0" anchor="ctr" bIns="91675" lIns="91675" spcFirstLastPara="1" rIns="91675" wrap="square" tIns="91675">
            <a:noAutofit/>
          </a:bodyPr>
          <a:lstStyle/>
          <a:p>
            <a:pPr indent="0" lvl="0" marL="457200" rtl="0" algn="ctr">
              <a:spcBef>
                <a:spcPts val="0"/>
              </a:spcBef>
              <a:spcAft>
                <a:spcPts val="0"/>
              </a:spcAft>
              <a:buNone/>
            </a:pPr>
            <a:r>
              <a:rPr b="1" lang="en" sz="2200">
                <a:solidFill>
                  <a:srgbClr val="1A4568"/>
                </a:solidFill>
                <a:latin typeface="Exo"/>
                <a:ea typeface="Exo"/>
                <a:cs typeface="Exo"/>
                <a:sym typeface="Exo"/>
              </a:rPr>
              <a:t>  </a:t>
            </a:r>
            <a:r>
              <a:rPr b="1" lang="en" sz="2200">
                <a:solidFill>
                  <a:srgbClr val="26557B"/>
                </a:solidFill>
                <a:latin typeface="Exo"/>
                <a:ea typeface="Exo"/>
                <a:cs typeface="Exo"/>
                <a:sym typeface="Exo"/>
              </a:rPr>
              <a:t>Team Members</a:t>
            </a:r>
            <a:endParaRPr sz="2200">
              <a:solidFill>
                <a:srgbClr val="26557B"/>
              </a:solidFill>
              <a:latin typeface="Exo"/>
              <a:ea typeface="Exo"/>
              <a:cs typeface="Exo"/>
              <a:sym typeface="Exo"/>
            </a:endParaRPr>
          </a:p>
        </p:txBody>
      </p:sp>
      <p:sp>
        <p:nvSpPr>
          <p:cNvPr id="444" name="Google Shape;444;p18"/>
          <p:cNvSpPr txBox="1"/>
          <p:nvPr/>
        </p:nvSpPr>
        <p:spPr>
          <a:xfrm>
            <a:off x="1189022" y="2843306"/>
            <a:ext cx="1761000" cy="6885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000">
                <a:latin typeface="Exo"/>
                <a:ea typeface="Exo"/>
                <a:cs typeface="Exo"/>
                <a:sym typeface="Exo"/>
              </a:rPr>
              <a:t>Mohammad Alrashed</a:t>
            </a:r>
            <a:endParaRPr b="1" sz="2000">
              <a:latin typeface="Exo"/>
              <a:ea typeface="Exo"/>
              <a:cs typeface="Exo"/>
              <a:sym typeface="Exo"/>
            </a:endParaRPr>
          </a:p>
        </p:txBody>
      </p:sp>
      <p:sp>
        <p:nvSpPr>
          <p:cNvPr id="445" name="Google Shape;445;p18"/>
          <p:cNvSpPr txBox="1"/>
          <p:nvPr/>
        </p:nvSpPr>
        <p:spPr>
          <a:xfrm>
            <a:off x="4430450" y="2848800"/>
            <a:ext cx="1844100" cy="6885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000">
                <a:latin typeface="Exo"/>
                <a:ea typeface="Exo"/>
                <a:cs typeface="Exo"/>
                <a:sym typeface="Exo"/>
              </a:rPr>
              <a:t>Najla Aldhbiban</a:t>
            </a:r>
            <a:endParaRPr b="1" sz="2000">
              <a:latin typeface="Exo"/>
              <a:ea typeface="Exo"/>
              <a:cs typeface="Exo"/>
              <a:sym typeface="Exo"/>
            </a:endParaRPr>
          </a:p>
        </p:txBody>
      </p:sp>
      <p:sp>
        <p:nvSpPr>
          <p:cNvPr id="446" name="Google Shape;446;p18"/>
          <p:cNvSpPr txBox="1"/>
          <p:nvPr/>
        </p:nvSpPr>
        <p:spPr>
          <a:xfrm>
            <a:off x="1189022" y="517418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Abdullah Alsalem</a:t>
            </a:r>
            <a:endParaRPr b="1" sz="1800">
              <a:latin typeface="Exo"/>
              <a:ea typeface="Exo"/>
              <a:cs typeface="Exo"/>
              <a:sym typeface="Exo"/>
            </a:endParaRPr>
          </a:p>
        </p:txBody>
      </p:sp>
      <p:pic>
        <p:nvPicPr>
          <p:cNvPr id="447" name="Google Shape;447;p18"/>
          <p:cNvPicPr preferRelativeResize="0"/>
          <p:nvPr/>
        </p:nvPicPr>
        <p:blipFill>
          <a:blip r:embed="rId3">
            <a:alphaModFix/>
          </a:blip>
          <a:stretch>
            <a:fillRect/>
          </a:stretch>
        </p:blipFill>
        <p:spPr>
          <a:xfrm>
            <a:off x="3619704" y="10019954"/>
            <a:ext cx="350100" cy="350100"/>
          </a:xfrm>
          <a:prstGeom prst="rect">
            <a:avLst/>
          </a:prstGeom>
          <a:noFill/>
          <a:ln>
            <a:noFill/>
          </a:ln>
        </p:spPr>
      </p:pic>
      <p:sp>
        <p:nvSpPr>
          <p:cNvPr id="448" name="Google Shape;448;p18"/>
          <p:cNvSpPr txBox="1"/>
          <p:nvPr/>
        </p:nvSpPr>
        <p:spPr>
          <a:xfrm>
            <a:off x="2173279" y="10293850"/>
            <a:ext cx="3243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6557B"/>
                </a:solidFill>
                <a:latin typeface="Exo"/>
                <a:ea typeface="Exo"/>
                <a:cs typeface="Exo"/>
                <a:sym typeface="Exo"/>
              </a:rPr>
              <a:t>anatomyteam442@gmail.com</a:t>
            </a:r>
            <a:endParaRPr>
              <a:solidFill>
                <a:srgbClr val="26557B"/>
              </a:solidFill>
              <a:latin typeface="Exo"/>
              <a:ea typeface="Exo"/>
              <a:cs typeface="Exo"/>
              <a:sym typeface="Exo"/>
            </a:endParaRPr>
          </a:p>
        </p:txBody>
      </p:sp>
      <p:pic>
        <p:nvPicPr>
          <p:cNvPr id="449" name="Google Shape;449;p18"/>
          <p:cNvPicPr preferRelativeResize="0"/>
          <p:nvPr/>
        </p:nvPicPr>
        <p:blipFill rotWithShape="1">
          <a:blip r:embed="rId4">
            <a:alphaModFix amt="60000"/>
          </a:blip>
          <a:srcRect b="0" l="0" r="0" t="0"/>
          <a:stretch/>
        </p:blipFill>
        <p:spPr>
          <a:xfrm>
            <a:off x="-202150" y="6012950"/>
            <a:ext cx="470075" cy="470100"/>
          </a:xfrm>
          <a:prstGeom prst="rect">
            <a:avLst/>
          </a:prstGeom>
          <a:noFill/>
          <a:ln>
            <a:noFill/>
          </a:ln>
        </p:spPr>
      </p:pic>
      <p:pic>
        <p:nvPicPr>
          <p:cNvPr id="450" name="Google Shape;450;p18"/>
          <p:cNvPicPr preferRelativeResize="0"/>
          <p:nvPr/>
        </p:nvPicPr>
        <p:blipFill rotWithShape="1">
          <a:blip r:embed="rId4">
            <a:alphaModFix amt="50000"/>
          </a:blip>
          <a:srcRect b="0" l="6264" r="3864" t="0"/>
          <a:stretch/>
        </p:blipFill>
        <p:spPr>
          <a:xfrm>
            <a:off x="267925" y="6012950"/>
            <a:ext cx="422450" cy="470100"/>
          </a:xfrm>
          <a:prstGeom prst="rect">
            <a:avLst/>
          </a:prstGeom>
          <a:noFill/>
          <a:ln>
            <a:noFill/>
          </a:ln>
        </p:spPr>
      </p:pic>
      <p:pic>
        <p:nvPicPr>
          <p:cNvPr id="451" name="Google Shape;451;p18"/>
          <p:cNvPicPr preferRelativeResize="0"/>
          <p:nvPr/>
        </p:nvPicPr>
        <p:blipFill rotWithShape="1">
          <a:blip r:embed="rId4">
            <a:alphaModFix amt="40000"/>
          </a:blip>
          <a:srcRect b="0" l="10137" r="-8" t="0"/>
          <a:stretch/>
        </p:blipFill>
        <p:spPr>
          <a:xfrm>
            <a:off x="690375" y="6012950"/>
            <a:ext cx="422450" cy="470100"/>
          </a:xfrm>
          <a:prstGeom prst="rect">
            <a:avLst/>
          </a:prstGeom>
          <a:noFill/>
          <a:ln>
            <a:noFill/>
          </a:ln>
        </p:spPr>
      </p:pic>
      <p:sp>
        <p:nvSpPr>
          <p:cNvPr id="452" name="Google Shape;452;p18"/>
          <p:cNvSpPr txBox="1"/>
          <p:nvPr/>
        </p:nvSpPr>
        <p:spPr>
          <a:xfrm>
            <a:off x="1189025" y="5623575"/>
            <a:ext cx="23121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Faisal Alomar</a:t>
            </a:r>
            <a:endParaRPr b="1" sz="1800">
              <a:latin typeface="Exo"/>
              <a:ea typeface="Exo"/>
              <a:cs typeface="Exo"/>
              <a:sym typeface="Exo"/>
            </a:endParaRPr>
          </a:p>
        </p:txBody>
      </p:sp>
      <p:sp>
        <p:nvSpPr>
          <p:cNvPr id="453" name="Google Shape;453;p18"/>
          <p:cNvSpPr txBox="1"/>
          <p:nvPr/>
        </p:nvSpPr>
        <p:spPr>
          <a:xfrm>
            <a:off x="1189025" y="6072950"/>
            <a:ext cx="24306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Mishal Alsuwayegh</a:t>
            </a:r>
            <a:endParaRPr b="1" sz="1800">
              <a:latin typeface="Exo"/>
              <a:ea typeface="Exo"/>
              <a:cs typeface="Exo"/>
              <a:sym typeface="Exo"/>
            </a:endParaRPr>
          </a:p>
        </p:txBody>
      </p:sp>
      <p:sp>
        <p:nvSpPr>
          <p:cNvPr id="454" name="Google Shape;454;p18"/>
          <p:cNvSpPr txBox="1"/>
          <p:nvPr/>
        </p:nvSpPr>
        <p:spPr>
          <a:xfrm>
            <a:off x="1189022" y="6522314"/>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Waleed Alrashoud</a:t>
            </a:r>
            <a:endParaRPr b="1" sz="1800">
              <a:latin typeface="Exo"/>
              <a:ea typeface="Exo"/>
              <a:cs typeface="Exo"/>
              <a:sym typeface="Exo"/>
            </a:endParaRPr>
          </a:p>
        </p:txBody>
      </p:sp>
      <p:sp>
        <p:nvSpPr>
          <p:cNvPr id="455" name="Google Shape;455;p18"/>
          <p:cNvSpPr txBox="1"/>
          <p:nvPr/>
        </p:nvSpPr>
        <p:spPr>
          <a:xfrm>
            <a:off x="1189022" y="697168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Emad Almutairi</a:t>
            </a:r>
            <a:endParaRPr b="1" sz="1800">
              <a:latin typeface="Exo"/>
              <a:ea typeface="Exo"/>
              <a:cs typeface="Exo"/>
              <a:sym typeface="Exo"/>
            </a:endParaRPr>
          </a:p>
        </p:txBody>
      </p:sp>
      <p:sp>
        <p:nvSpPr>
          <p:cNvPr id="456" name="Google Shape;456;p18"/>
          <p:cNvSpPr txBox="1"/>
          <p:nvPr/>
        </p:nvSpPr>
        <p:spPr>
          <a:xfrm>
            <a:off x="1189022" y="7421064"/>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Saud Altaleb</a:t>
            </a:r>
            <a:endParaRPr b="1" sz="1800">
              <a:latin typeface="Exo"/>
              <a:ea typeface="Exo"/>
              <a:cs typeface="Exo"/>
              <a:sym typeface="Exo"/>
            </a:endParaRPr>
          </a:p>
        </p:txBody>
      </p:sp>
      <p:sp>
        <p:nvSpPr>
          <p:cNvPr id="457" name="Google Shape;457;p18"/>
          <p:cNvSpPr txBox="1"/>
          <p:nvPr/>
        </p:nvSpPr>
        <p:spPr>
          <a:xfrm>
            <a:off x="1189022" y="787043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Nawaf Alturki</a:t>
            </a:r>
            <a:endParaRPr b="1" sz="1800">
              <a:latin typeface="Exo"/>
              <a:ea typeface="Exo"/>
              <a:cs typeface="Exo"/>
              <a:sym typeface="Exo"/>
            </a:endParaRPr>
          </a:p>
        </p:txBody>
      </p:sp>
      <p:sp>
        <p:nvSpPr>
          <p:cNvPr id="458" name="Google Shape;458;p18"/>
          <p:cNvSpPr txBox="1"/>
          <p:nvPr/>
        </p:nvSpPr>
        <p:spPr>
          <a:xfrm>
            <a:off x="1189025" y="8319825"/>
            <a:ext cx="22728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Abdulkarim Salman</a:t>
            </a:r>
            <a:endParaRPr b="1" sz="1800">
              <a:latin typeface="Exo"/>
              <a:ea typeface="Exo"/>
              <a:cs typeface="Exo"/>
              <a:sym typeface="Exo"/>
            </a:endParaRPr>
          </a:p>
        </p:txBody>
      </p:sp>
      <p:sp>
        <p:nvSpPr>
          <p:cNvPr id="459" name="Google Shape;459;p18"/>
          <p:cNvSpPr txBox="1"/>
          <p:nvPr/>
        </p:nvSpPr>
        <p:spPr>
          <a:xfrm>
            <a:off x="1189022" y="876918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Fahad Abdullah</a:t>
            </a:r>
            <a:endParaRPr b="1" sz="1800">
              <a:latin typeface="Exo"/>
              <a:ea typeface="Exo"/>
              <a:cs typeface="Exo"/>
              <a:sym typeface="Exo"/>
            </a:endParaRPr>
          </a:p>
        </p:txBody>
      </p:sp>
      <p:sp>
        <p:nvSpPr>
          <p:cNvPr id="460" name="Google Shape;460;p18"/>
          <p:cNvSpPr txBox="1"/>
          <p:nvPr/>
        </p:nvSpPr>
        <p:spPr>
          <a:xfrm>
            <a:off x="4485850" y="5174200"/>
            <a:ext cx="18441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Nouf Alsaigh</a:t>
            </a:r>
            <a:endParaRPr b="1" sz="1800">
              <a:latin typeface="Exo"/>
              <a:ea typeface="Exo"/>
              <a:cs typeface="Exo"/>
              <a:sym typeface="Exo"/>
            </a:endParaRPr>
          </a:p>
        </p:txBody>
      </p:sp>
      <p:sp>
        <p:nvSpPr>
          <p:cNvPr id="461" name="Google Shape;461;p18"/>
          <p:cNvSpPr txBox="1"/>
          <p:nvPr/>
        </p:nvSpPr>
        <p:spPr>
          <a:xfrm>
            <a:off x="4485847" y="563460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Nouf Aldalaqan</a:t>
            </a:r>
            <a:endParaRPr b="1" sz="1800">
              <a:latin typeface="Exo"/>
              <a:ea typeface="Exo"/>
              <a:cs typeface="Exo"/>
              <a:sym typeface="Exo"/>
            </a:endParaRPr>
          </a:p>
        </p:txBody>
      </p:sp>
      <p:sp>
        <p:nvSpPr>
          <p:cNvPr id="462" name="Google Shape;462;p18"/>
          <p:cNvSpPr txBox="1"/>
          <p:nvPr/>
        </p:nvSpPr>
        <p:spPr>
          <a:xfrm>
            <a:off x="4485847" y="6095017"/>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Nouf Aldhalaan</a:t>
            </a:r>
            <a:endParaRPr b="1" sz="1800">
              <a:latin typeface="Exo"/>
              <a:ea typeface="Exo"/>
              <a:cs typeface="Exo"/>
              <a:sym typeface="Exo"/>
            </a:endParaRPr>
          </a:p>
        </p:txBody>
      </p:sp>
      <p:sp>
        <p:nvSpPr>
          <p:cNvPr id="463" name="Google Shape;463;p18"/>
          <p:cNvSpPr txBox="1"/>
          <p:nvPr/>
        </p:nvSpPr>
        <p:spPr>
          <a:xfrm>
            <a:off x="4485847" y="6555425"/>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Raneem Alwatban</a:t>
            </a:r>
            <a:endParaRPr b="1" sz="1800">
              <a:latin typeface="Exo"/>
              <a:ea typeface="Exo"/>
              <a:cs typeface="Exo"/>
              <a:sym typeface="Exo"/>
            </a:endParaRPr>
          </a:p>
        </p:txBody>
      </p:sp>
      <p:sp>
        <p:nvSpPr>
          <p:cNvPr id="464" name="Google Shape;464;p18"/>
          <p:cNvSpPr txBox="1"/>
          <p:nvPr/>
        </p:nvSpPr>
        <p:spPr>
          <a:xfrm>
            <a:off x="4485847" y="7015833"/>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Deema Aljuribah</a:t>
            </a:r>
            <a:endParaRPr b="1" sz="1800">
              <a:latin typeface="Exo"/>
              <a:ea typeface="Exo"/>
              <a:cs typeface="Exo"/>
              <a:sym typeface="Exo"/>
            </a:endParaRPr>
          </a:p>
        </p:txBody>
      </p:sp>
      <p:sp>
        <p:nvSpPr>
          <p:cNvPr id="465" name="Google Shape;465;p18"/>
          <p:cNvSpPr txBox="1"/>
          <p:nvPr/>
        </p:nvSpPr>
        <p:spPr>
          <a:xfrm>
            <a:off x="4485847" y="7476241"/>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Haifa Alamri</a:t>
            </a:r>
            <a:endParaRPr b="1" sz="1800">
              <a:latin typeface="Exo"/>
              <a:ea typeface="Exo"/>
              <a:cs typeface="Exo"/>
              <a:sym typeface="Exo"/>
            </a:endParaRPr>
          </a:p>
        </p:txBody>
      </p:sp>
      <p:sp>
        <p:nvSpPr>
          <p:cNvPr id="466" name="Google Shape;466;p18"/>
          <p:cNvSpPr txBox="1"/>
          <p:nvPr/>
        </p:nvSpPr>
        <p:spPr>
          <a:xfrm>
            <a:off x="4485847" y="7936649"/>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Farah Alqazlan</a:t>
            </a:r>
            <a:endParaRPr b="1" sz="1800">
              <a:latin typeface="Exo"/>
              <a:ea typeface="Exo"/>
              <a:cs typeface="Exo"/>
              <a:sym typeface="Exo"/>
            </a:endParaRPr>
          </a:p>
        </p:txBody>
      </p:sp>
      <p:sp>
        <p:nvSpPr>
          <p:cNvPr id="467" name="Google Shape;467;p18"/>
          <p:cNvSpPr txBox="1"/>
          <p:nvPr/>
        </p:nvSpPr>
        <p:spPr>
          <a:xfrm>
            <a:off x="4485847" y="8397056"/>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Nourah Alfawaz</a:t>
            </a:r>
            <a:endParaRPr b="1" sz="1800">
              <a:latin typeface="Exo"/>
              <a:ea typeface="Exo"/>
              <a:cs typeface="Exo"/>
              <a:sym typeface="Exo"/>
            </a:endParaRPr>
          </a:p>
        </p:txBody>
      </p:sp>
      <p:sp>
        <p:nvSpPr>
          <p:cNvPr id="468" name="Google Shape;468;p18"/>
          <p:cNvSpPr txBox="1"/>
          <p:nvPr/>
        </p:nvSpPr>
        <p:spPr>
          <a:xfrm>
            <a:off x="4485847" y="8857464"/>
            <a:ext cx="2153700" cy="350100"/>
          </a:xfrm>
          <a:prstGeom prst="rect">
            <a:avLst/>
          </a:prstGeom>
          <a:noFill/>
          <a:ln>
            <a:noFill/>
          </a:ln>
        </p:spPr>
        <p:txBody>
          <a:bodyPr anchorCtr="0" anchor="t" bIns="36100" lIns="36100" spcFirstLastPara="1" rIns="36100" wrap="square" tIns="36100">
            <a:spAutoFit/>
          </a:bodyPr>
          <a:lstStyle/>
          <a:p>
            <a:pPr indent="0" lvl="0" marL="0" rtl="0" algn="l">
              <a:spcBef>
                <a:spcPts val="0"/>
              </a:spcBef>
              <a:spcAft>
                <a:spcPts val="0"/>
              </a:spcAft>
              <a:buNone/>
            </a:pPr>
            <a:r>
              <a:rPr b="1" lang="en" sz="1800">
                <a:latin typeface="Exo"/>
                <a:ea typeface="Exo"/>
                <a:cs typeface="Exo"/>
                <a:sym typeface="Exo"/>
              </a:rPr>
              <a:t>Lina Almohsen</a:t>
            </a:r>
            <a:endParaRPr b="1" sz="1800">
              <a:latin typeface="Exo"/>
              <a:ea typeface="Exo"/>
              <a:cs typeface="Exo"/>
              <a:sym typeface="Exo"/>
            </a:endParaRPr>
          </a:p>
        </p:txBody>
      </p:sp>
      <p:pic>
        <p:nvPicPr>
          <p:cNvPr id="469" name="Google Shape;469;p18"/>
          <p:cNvPicPr preferRelativeResize="0"/>
          <p:nvPr/>
        </p:nvPicPr>
        <p:blipFill rotWithShape="1">
          <a:blip r:embed="rId5">
            <a:alphaModFix amt="40000"/>
          </a:blip>
          <a:srcRect b="0" l="7305" r="2830" t="0"/>
          <a:stretch/>
        </p:blipFill>
        <p:spPr>
          <a:xfrm>
            <a:off x="6517850" y="5114200"/>
            <a:ext cx="422450" cy="470100"/>
          </a:xfrm>
          <a:prstGeom prst="rect">
            <a:avLst/>
          </a:prstGeom>
          <a:noFill/>
          <a:ln>
            <a:noFill/>
          </a:ln>
        </p:spPr>
      </p:pic>
      <p:pic>
        <p:nvPicPr>
          <p:cNvPr id="470" name="Google Shape;470;p18"/>
          <p:cNvPicPr preferRelativeResize="0"/>
          <p:nvPr/>
        </p:nvPicPr>
        <p:blipFill rotWithShape="1">
          <a:blip r:embed="rId5">
            <a:alphaModFix amt="50000"/>
          </a:blip>
          <a:srcRect b="0" l="7234" r="5068" t="0"/>
          <a:stretch/>
        </p:blipFill>
        <p:spPr>
          <a:xfrm>
            <a:off x="6940300" y="5114188"/>
            <a:ext cx="412275" cy="470100"/>
          </a:xfrm>
          <a:prstGeom prst="rect">
            <a:avLst/>
          </a:prstGeom>
          <a:noFill/>
          <a:ln>
            <a:noFill/>
          </a:ln>
        </p:spPr>
      </p:pic>
      <p:pic>
        <p:nvPicPr>
          <p:cNvPr id="471" name="Google Shape;471;p18"/>
          <p:cNvPicPr preferRelativeResize="0"/>
          <p:nvPr/>
        </p:nvPicPr>
        <p:blipFill rotWithShape="1">
          <a:blip r:embed="rId5">
            <a:alphaModFix amt="60000"/>
          </a:blip>
          <a:srcRect b="0" l="5068" r="5068" t="0"/>
          <a:stretch/>
        </p:blipFill>
        <p:spPr>
          <a:xfrm>
            <a:off x="7352575" y="5114188"/>
            <a:ext cx="422450" cy="470100"/>
          </a:xfrm>
          <a:prstGeom prst="rect">
            <a:avLst/>
          </a:prstGeom>
          <a:noFill/>
          <a:ln>
            <a:noFill/>
          </a:ln>
        </p:spPr>
      </p:pic>
      <p:pic>
        <p:nvPicPr>
          <p:cNvPr id="472" name="Google Shape;472;p18"/>
          <p:cNvPicPr preferRelativeResize="0"/>
          <p:nvPr/>
        </p:nvPicPr>
        <p:blipFill rotWithShape="1">
          <a:blip r:embed="rId5">
            <a:alphaModFix amt="30000"/>
          </a:blip>
          <a:srcRect b="0" l="0" r="2837" t="0"/>
          <a:stretch/>
        </p:blipFill>
        <p:spPr>
          <a:xfrm>
            <a:off x="6061075" y="5114200"/>
            <a:ext cx="456774" cy="47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nvSpPr>
        <p:spPr>
          <a:xfrm>
            <a:off x="258288" y="685090"/>
            <a:ext cx="21363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26557B"/>
                </a:solidFill>
                <a:latin typeface="Exo"/>
                <a:ea typeface="Exo"/>
                <a:cs typeface="Exo"/>
                <a:sym typeface="Exo"/>
              </a:rPr>
              <a:t>Objectives</a:t>
            </a:r>
            <a:endParaRPr b="1" sz="2800">
              <a:solidFill>
                <a:srgbClr val="26557B"/>
              </a:solidFill>
              <a:latin typeface="Exo"/>
              <a:ea typeface="Exo"/>
              <a:cs typeface="Exo"/>
              <a:sym typeface="Exo"/>
            </a:endParaRPr>
          </a:p>
        </p:txBody>
      </p:sp>
      <p:cxnSp>
        <p:nvCxnSpPr>
          <p:cNvPr id="55" name="Google Shape;55;p7"/>
          <p:cNvCxnSpPr/>
          <p:nvPr/>
        </p:nvCxnSpPr>
        <p:spPr>
          <a:xfrm flipH="1" rot="10800000">
            <a:off x="623923" y="1188272"/>
            <a:ext cx="1356000" cy="14100"/>
          </a:xfrm>
          <a:prstGeom prst="straightConnector1">
            <a:avLst/>
          </a:prstGeom>
          <a:noFill/>
          <a:ln cap="flat" cmpd="sng" w="19050">
            <a:solidFill>
              <a:srgbClr val="1A4568"/>
            </a:solidFill>
            <a:prstDash val="solid"/>
            <a:round/>
            <a:headEnd len="med" w="med" type="none"/>
            <a:tailEnd len="med" w="med" type="none"/>
          </a:ln>
        </p:spPr>
      </p:cxnSp>
      <p:pic>
        <p:nvPicPr>
          <p:cNvPr id="56" name="Google Shape;56;p7"/>
          <p:cNvPicPr preferRelativeResize="0"/>
          <p:nvPr/>
        </p:nvPicPr>
        <p:blipFill rotWithShape="1">
          <a:blip r:embed="rId3">
            <a:alphaModFix/>
          </a:blip>
          <a:srcRect b="4439" l="0" r="0" t="6774"/>
          <a:stretch/>
        </p:blipFill>
        <p:spPr>
          <a:xfrm>
            <a:off x="6820150" y="9934311"/>
            <a:ext cx="608026" cy="764177"/>
          </a:xfrm>
          <a:prstGeom prst="rect">
            <a:avLst/>
          </a:prstGeom>
          <a:noFill/>
          <a:ln>
            <a:noFill/>
          </a:ln>
        </p:spPr>
      </p:pic>
      <p:pic>
        <p:nvPicPr>
          <p:cNvPr id="57" name="Google Shape;57;p7"/>
          <p:cNvPicPr preferRelativeResize="0"/>
          <p:nvPr/>
        </p:nvPicPr>
        <p:blipFill rotWithShape="1">
          <a:blip r:embed="rId3">
            <a:alphaModFix/>
          </a:blip>
          <a:srcRect b="4439" l="0" r="0" t="6774"/>
          <a:stretch/>
        </p:blipFill>
        <p:spPr>
          <a:xfrm>
            <a:off x="6820150" y="9170135"/>
            <a:ext cx="608026" cy="764177"/>
          </a:xfrm>
          <a:prstGeom prst="rect">
            <a:avLst/>
          </a:prstGeom>
          <a:noFill/>
          <a:ln>
            <a:noFill/>
          </a:ln>
        </p:spPr>
      </p:pic>
      <p:pic>
        <p:nvPicPr>
          <p:cNvPr id="58" name="Google Shape;58;p7"/>
          <p:cNvPicPr preferRelativeResize="0"/>
          <p:nvPr/>
        </p:nvPicPr>
        <p:blipFill rotWithShape="1">
          <a:blip r:embed="rId3">
            <a:alphaModFix/>
          </a:blip>
          <a:srcRect b="4439" l="0" r="0" t="6774"/>
          <a:stretch/>
        </p:blipFill>
        <p:spPr>
          <a:xfrm>
            <a:off x="6820150" y="8405959"/>
            <a:ext cx="608026" cy="764177"/>
          </a:xfrm>
          <a:prstGeom prst="rect">
            <a:avLst/>
          </a:prstGeom>
          <a:noFill/>
          <a:ln>
            <a:noFill/>
          </a:ln>
        </p:spPr>
      </p:pic>
      <p:pic>
        <p:nvPicPr>
          <p:cNvPr id="59" name="Google Shape;59;p7"/>
          <p:cNvPicPr preferRelativeResize="0"/>
          <p:nvPr/>
        </p:nvPicPr>
        <p:blipFill rotWithShape="1">
          <a:blip r:embed="rId3">
            <a:alphaModFix/>
          </a:blip>
          <a:srcRect b="4439" l="0" r="0" t="6774"/>
          <a:stretch/>
        </p:blipFill>
        <p:spPr>
          <a:xfrm>
            <a:off x="6820150" y="7641783"/>
            <a:ext cx="608026" cy="764177"/>
          </a:xfrm>
          <a:prstGeom prst="rect">
            <a:avLst/>
          </a:prstGeom>
          <a:noFill/>
          <a:ln>
            <a:noFill/>
          </a:ln>
        </p:spPr>
      </p:pic>
      <p:pic>
        <p:nvPicPr>
          <p:cNvPr id="60" name="Google Shape;60;p7"/>
          <p:cNvPicPr preferRelativeResize="0"/>
          <p:nvPr/>
        </p:nvPicPr>
        <p:blipFill rotWithShape="1">
          <a:blip r:embed="rId3">
            <a:alphaModFix/>
          </a:blip>
          <a:srcRect b="4439" l="0" r="0" t="6774"/>
          <a:stretch/>
        </p:blipFill>
        <p:spPr>
          <a:xfrm>
            <a:off x="6820150" y="6877607"/>
            <a:ext cx="608026" cy="764177"/>
          </a:xfrm>
          <a:prstGeom prst="rect">
            <a:avLst/>
          </a:prstGeom>
          <a:noFill/>
          <a:ln>
            <a:noFill/>
          </a:ln>
        </p:spPr>
      </p:pic>
      <p:pic>
        <p:nvPicPr>
          <p:cNvPr id="61" name="Google Shape;61;p7"/>
          <p:cNvPicPr preferRelativeResize="0"/>
          <p:nvPr/>
        </p:nvPicPr>
        <p:blipFill rotWithShape="1">
          <a:blip r:embed="rId3">
            <a:alphaModFix/>
          </a:blip>
          <a:srcRect b="4439" l="0" r="0" t="6774"/>
          <a:stretch/>
        </p:blipFill>
        <p:spPr>
          <a:xfrm>
            <a:off x="6820150" y="6113430"/>
            <a:ext cx="608026" cy="764177"/>
          </a:xfrm>
          <a:prstGeom prst="rect">
            <a:avLst/>
          </a:prstGeom>
          <a:noFill/>
          <a:ln>
            <a:noFill/>
          </a:ln>
        </p:spPr>
      </p:pic>
      <p:pic>
        <p:nvPicPr>
          <p:cNvPr id="62" name="Google Shape;62;p7"/>
          <p:cNvPicPr preferRelativeResize="0"/>
          <p:nvPr/>
        </p:nvPicPr>
        <p:blipFill rotWithShape="1">
          <a:blip r:embed="rId3">
            <a:alphaModFix/>
          </a:blip>
          <a:srcRect b="4439" l="0" r="0" t="6774"/>
          <a:stretch/>
        </p:blipFill>
        <p:spPr>
          <a:xfrm>
            <a:off x="6820150" y="5349254"/>
            <a:ext cx="608026" cy="764177"/>
          </a:xfrm>
          <a:prstGeom prst="rect">
            <a:avLst/>
          </a:prstGeom>
          <a:noFill/>
          <a:ln>
            <a:noFill/>
          </a:ln>
        </p:spPr>
      </p:pic>
      <p:pic>
        <p:nvPicPr>
          <p:cNvPr id="63" name="Google Shape;63;p7"/>
          <p:cNvPicPr preferRelativeResize="0"/>
          <p:nvPr/>
        </p:nvPicPr>
        <p:blipFill rotWithShape="1">
          <a:blip r:embed="rId3">
            <a:alphaModFix/>
          </a:blip>
          <a:srcRect b="4439" l="0" r="0" t="6774"/>
          <a:stretch/>
        </p:blipFill>
        <p:spPr>
          <a:xfrm>
            <a:off x="6820150" y="4585078"/>
            <a:ext cx="608026" cy="764177"/>
          </a:xfrm>
          <a:prstGeom prst="rect">
            <a:avLst/>
          </a:prstGeom>
          <a:noFill/>
          <a:ln>
            <a:noFill/>
          </a:ln>
        </p:spPr>
      </p:pic>
      <p:pic>
        <p:nvPicPr>
          <p:cNvPr id="64" name="Google Shape;64;p7"/>
          <p:cNvPicPr preferRelativeResize="0"/>
          <p:nvPr/>
        </p:nvPicPr>
        <p:blipFill rotWithShape="1">
          <a:blip r:embed="rId3">
            <a:alphaModFix/>
          </a:blip>
          <a:srcRect b="4439" l="0" r="0" t="6774"/>
          <a:stretch/>
        </p:blipFill>
        <p:spPr>
          <a:xfrm>
            <a:off x="6820150" y="3820902"/>
            <a:ext cx="608026" cy="764177"/>
          </a:xfrm>
          <a:prstGeom prst="rect">
            <a:avLst/>
          </a:prstGeom>
          <a:noFill/>
          <a:ln>
            <a:noFill/>
          </a:ln>
        </p:spPr>
      </p:pic>
      <p:pic>
        <p:nvPicPr>
          <p:cNvPr id="65" name="Google Shape;65;p7"/>
          <p:cNvPicPr preferRelativeResize="0"/>
          <p:nvPr/>
        </p:nvPicPr>
        <p:blipFill rotWithShape="1">
          <a:blip r:embed="rId3">
            <a:alphaModFix/>
          </a:blip>
          <a:srcRect b="4439" l="0" r="0" t="6774"/>
          <a:stretch/>
        </p:blipFill>
        <p:spPr>
          <a:xfrm>
            <a:off x="6820150" y="3056726"/>
            <a:ext cx="608026" cy="764177"/>
          </a:xfrm>
          <a:prstGeom prst="rect">
            <a:avLst/>
          </a:prstGeom>
          <a:noFill/>
          <a:ln>
            <a:noFill/>
          </a:ln>
        </p:spPr>
      </p:pic>
      <p:pic>
        <p:nvPicPr>
          <p:cNvPr id="66" name="Google Shape;66;p7"/>
          <p:cNvPicPr preferRelativeResize="0"/>
          <p:nvPr/>
        </p:nvPicPr>
        <p:blipFill rotWithShape="1">
          <a:blip r:embed="rId3">
            <a:alphaModFix/>
          </a:blip>
          <a:srcRect b="4439" l="0" r="0" t="6774"/>
          <a:stretch/>
        </p:blipFill>
        <p:spPr>
          <a:xfrm>
            <a:off x="6820150" y="2292550"/>
            <a:ext cx="608026" cy="764177"/>
          </a:xfrm>
          <a:prstGeom prst="rect">
            <a:avLst/>
          </a:prstGeom>
          <a:noFill/>
          <a:ln>
            <a:noFill/>
          </a:ln>
        </p:spPr>
      </p:pic>
      <p:pic>
        <p:nvPicPr>
          <p:cNvPr id="67" name="Google Shape;67;p7"/>
          <p:cNvPicPr preferRelativeResize="0"/>
          <p:nvPr/>
        </p:nvPicPr>
        <p:blipFill rotWithShape="1">
          <a:blip r:embed="rId3">
            <a:alphaModFix/>
          </a:blip>
          <a:srcRect b="4439" l="0" r="0" t="6774"/>
          <a:stretch/>
        </p:blipFill>
        <p:spPr>
          <a:xfrm>
            <a:off x="6820150" y="1528374"/>
            <a:ext cx="608026" cy="764177"/>
          </a:xfrm>
          <a:prstGeom prst="rect">
            <a:avLst/>
          </a:prstGeom>
          <a:noFill/>
          <a:ln>
            <a:noFill/>
          </a:ln>
        </p:spPr>
      </p:pic>
      <p:pic>
        <p:nvPicPr>
          <p:cNvPr id="68" name="Google Shape;68;p7"/>
          <p:cNvPicPr preferRelativeResize="0"/>
          <p:nvPr/>
        </p:nvPicPr>
        <p:blipFill rotWithShape="1">
          <a:blip r:embed="rId3">
            <a:alphaModFix/>
          </a:blip>
          <a:srcRect b="4439" l="0" r="0" t="6774"/>
          <a:stretch/>
        </p:blipFill>
        <p:spPr>
          <a:xfrm>
            <a:off x="6820150" y="764198"/>
            <a:ext cx="608026" cy="764177"/>
          </a:xfrm>
          <a:prstGeom prst="rect">
            <a:avLst/>
          </a:prstGeom>
          <a:noFill/>
          <a:ln>
            <a:noFill/>
          </a:ln>
        </p:spPr>
      </p:pic>
      <p:pic>
        <p:nvPicPr>
          <p:cNvPr id="69" name="Google Shape;69;p7"/>
          <p:cNvPicPr preferRelativeResize="0"/>
          <p:nvPr/>
        </p:nvPicPr>
        <p:blipFill rotWithShape="1">
          <a:blip r:embed="rId3">
            <a:alphaModFix/>
          </a:blip>
          <a:srcRect b="4439" l="0" r="0" t="6774"/>
          <a:stretch/>
        </p:blipFill>
        <p:spPr>
          <a:xfrm>
            <a:off x="6820150" y="13"/>
            <a:ext cx="608026" cy="764177"/>
          </a:xfrm>
          <a:prstGeom prst="rect">
            <a:avLst/>
          </a:prstGeom>
          <a:noFill/>
          <a:ln>
            <a:noFill/>
          </a:ln>
        </p:spPr>
      </p:pic>
      <p:sp>
        <p:nvSpPr>
          <p:cNvPr id="70" name="Google Shape;70;p7"/>
          <p:cNvSpPr/>
          <p:nvPr/>
        </p:nvSpPr>
        <p:spPr>
          <a:xfrm>
            <a:off x="459975" y="2540075"/>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515775" y="2597075"/>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459975" y="3354175"/>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515775" y="3411175"/>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CB0C1"/>
              </a:solidFill>
            </a:endParaRPr>
          </a:p>
        </p:txBody>
      </p:sp>
      <p:sp>
        <p:nvSpPr>
          <p:cNvPr id="74" name="Google Shape;74;p7"/>
          <p:cNvSpPr/>
          <p:nvPr/>
        </p:nvSpPr>
        <p:spPr>
          <a:xfrm>
            <a:off x="459975" y="4116213"/>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a:off x="515775" y="4173213"/>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459975" y="4930325"/>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a:off x="515775" y="4987325"/>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a:off x="459975" y="5744425"/>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515775" y="5801425"/>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txBox="1"/>
          <p:nvPr/>
        </p:nvSpPr>
        <p:spPr>
          <a:xfrm>
            <a:off x="453825" y="1549475"/>
            <a:ext cx="57630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600">
                <a:solidFill>
                  <a:srgbClr val="26557B"/>
                </a:solidFill>
                <a:latin typeface="Exo"/>
                <a:ea typeface="Exo"/>
                <a:cs typeface="Exo"/>
                <a:sym typeface="Exo"/>
              </a:rPr>
              <a:t>At the end of the lecture the student should be able to know about:</a:t>
            </a:r>
            <a:endParaRPr sz="1600">
              <a:solidFill>
                <a:srgbClr val="26557B"/>
              </a:solidFill>
              <a:latin typeface="Exo"/>
              <a:ea typeface="Exo"/>
              <a:cs typeface="Exo"/>
              <a:sym typeface="Exo"/>
            </a:endParaRPr>
          </a:p>
        </p:txBody>
      </p:sp>
      <p:sp>
        <p:nvSpPr>
          <p:cNvPr id="81" name="Google Shape;81;p7"/>
          <p:cNvSpPr txBox="1"/>
          <p:nvPr/>
        </p:nvSpPr>
        <p:spPr>
          <a:xfrm>
            <a:off x="1057275" y="2388288"/>
            <a:ext cx="6053100" cy="69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a:solidFill>
                  <a:schemeClr val="dk1"/>
                </a:solidFill>
                <a:latin typeface="Exo"/>
                <a:ea typeface="Exo"/>
                <a:cs typeface="Exo"/>
                <a:sym typeface="Exo"/>
              </a:rPr>
              <a:t>The arterial supply of the cardiac muscle regarding (origin, course, distribution and branches). </a:t>
            </a:r>
            <a:endParaRPr>
              <a:latin typeface="Exo"/>
              <a:ea typeface="Exo"/>
              <a:cs typeface="Exo"/>
              <a:sym typeface="Exo"/>
            </a:endParaRPr>
          </a:p>
        </p:txBody>
      </p:sp>
      <p:sp>
        <p:nvSpPr>
          <p:cNvPr id="82" name="Google Shape;82;p7"/>
          <p:cNvSpPr txBox="1"/>
          <p:nvPr/>
        </p:nvSpPr>
        <p:spPr>
          <a:xfrm>
            <a:off x="1057275" y="3269650"/>
            <a:ext cx="2486100" cy="502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Exo"/>
                <a:ea typeface="Exo"/>
                <a:cs typeface="Exo"/>
                <a:sym typeface="Exo"/>
              </a:rPr>
              <a:t>The coronary anastomosis.</a:t>
            </a:r>
            <a:endParaRPr>
              <a:latin typeface="Exo"/>
              <a:ea typeface="Exo"/>
              <a:cs typeface="Exo"/>
              <a:sym typeface="Exo"/>
            </a:endParaRPr>
          </a:p>
        </p:txBody>
      </p:sp>
      <p:sp>
        <p:nvSpPr>
          <p:cNvPr id="83" name="Google Shape;83;p7"/>
          <p:cNvSpPr txBox="1"/>
          <p:nvPr/>
        </p:nvSpPr>
        <p:spPr>
          <a:xfrm>
            <a:off x="1043263" y="4046288"/>
            <a:ext cx="5562600" cy="71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Exo"/>
                <a:ea typeface="Exo"/>
                <a:cs typeface="Exo"/>
                <a:sym typeface="Exo"/>
              </a:rPr>
              <a:t>The arterial supply to the conducting system of the heart.</a:t>
            </a:r>
            <a:endParaRPr>
              <a:solidFill>
                <a:schemeClr val="dk1"/>
              </a:solidFill>
              <a:latin typeface="Exo"/>
              <a:ea typeface="Exo"/>
              <a:cs typeface="Exo"/>
              <a:sym typeface="Exo"/>
            </a:endParaRPr>
          </a:p>
          <a:p>
            <a:pPr indent="0" lvl="0" marL="0" rtl="0" algn="l">
              <a:spcBef>
                <a:spcPts val="0"/>
              </a:spcBef>
              <a:spcAft>
                <a:spcPts val="0"/>
              </a:spcAft>
              <a:buNone/>
            </a:pPr>
            <a:r>
              <a:t/>
            </a:r>
            <a:endParaRPr>
              <a:latin typeface="Exo"/>
              <a:ea typeface="Exo"/>
              <a:cs typeface="Exo"/>
              <a:sym typeface="Exo"/>
            </a:endParaRPr>
          </a:p>
        </p:txBody>
      </p:sp>
      <p:sp>
        <p:nvSpPr>
          <p:cNvPr id="84" name="Google Shape;84;p7"/>
          <p:cNvSpPr txBox="1"/>
          <p:nvPr/>
        </p:nvSpPr>
        <p:spPr>
          <a:xfrm>
            <a:off x="1015363" y="4828475"/>
            <a:ext cx="5562600" cy="69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Exo"/>
                <a:ea typeface="Exo"/>
                <a:cs typeface="Exo"/>
                <a:sym typeface="Exo"/>
              </a:rPr>
              <a:t>The venous drainage of the heart regarding (origin, tributaries and termination). </a:t>
            </a:r>
            <a:endParaRPr>
              <a:latin typeface="Exo"/>
              <a:ea typeface="Exo"/>
              <a:cs typeface="Exo"/>
              <a:sym typeface="Exo"/>
            </a:endParaRPr>
          </a:p>
        </p:txBody>
      </p:sp>
      <p:sp>
        <p:nvSpPr>
          <p:cNvPr id="85" name="Google Shape;85;p7"/>
          <p:cNvSpPr txBox="1"/>
          <p:nvPr/>
        </p:nvSpPr>
        <p:spPr>
          <a:xfrm>
            <a:off x="1057275" y="5728825"/>
            <a:ext cx="4556100" cy="594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a:solidFill>
                  <a:schemeClr val="dk1"/>
                </a:solidFill>
                <a:latin typeface="Exo"/>
                <a:ea typeface="Exo"/>
                <a:cs typeface="Exo"/>
                <a:sym typeface="Exo"/>
              </a:rPr>
              <a:t>Nerve supply of the coronary arteries</a:t>
            </a:r>
            <a:endParaRPr>
              <a:solidFill>
                <a:schemeClr val="dk1"/>
              </a:solidFill>
              <a:latin typeface="Exo"/>
              <a:ea typeface="Exo"/>
              <a:cs typeface="Exo"/>
              <a:sym typeface="Exo"/>
            </a:endParaRPr>
          </a:p>
          <a:p>
            <a:pPr indent="0" lvl="0" marL="0" rtl="0" algn="l">
              <a:spcBef>
                <a:spcPts val="0"/>
              </a:spcBef>
              <a:spcAft>
                <a:spcPts val="0"/>
              </a:spcAft>
              <a:buNone/>
            </a:pPr>
            <a:r>
              <a:t/>
            </a:r>
            <a:endParaRPr>
              <a:latin typeface="Exo"/>
              <a:ea typeface="Exo"/>
              <a:cs typeface="Exo"/>
              <a:sym typeface="Exo"/>
            </a:endParaRPr>
          </a:p>
        </p:txBody>
      </p:sp>
      <p:sp>
        <p:nvSpPr>
          <p:cNvPr id="86" name="Google Shape;86;p7"/>
          <p:cNvSpPr/>
          <p:nvPr/>
        </p:nvSpPr>
        <p:spPr>
          <a:xfrm>
            <a:off x="459975" y="6579825"/>
            <a:ext cx="369000" cy="369000"/>
          </a:xfrm>
          <a:prstGeom prst="flowChartConnector">
            <a:avLst/>
          </a:prstGeom>
          <a:solidFill>
            <a:srgbClr val="C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515775" y="6636825"/>
            <a:ext cx="257400" cy="255000"/>
          </a:xfrm>
          <a:prstGeom prst="flowChartConnector">
            <a:avLst/>
          </a:prstGeom>
          <a:solidFill>
            <a:srgbClr val="9CB0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txBox="1"/>
          <p:nvPr/>
        </p:nvSpPr>
        <p:spPr>
          <a:xfrm>
            <a:off x="1057275" y="6564225"/>
            <a:ext cx="5854800" cy="91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a:solidFill>
                  <a:schemeClr val="dk1"/>
                </a:solidFill>
                <a:latin typeface="Exo"/>
                <a:ea typeface="Exo"/>
                <a:cs typeface="Exo"/>
                <a:sym typeface="Exo"/>
              </a:rPr>
              <a:t>Clinical application; Coronary heart diseases , Angina pectoris </a:t>
            </a:r>
            <a:endParaRPr>
              <a:solidFill>
                <a:schemeClr val="dk1"/>
              </a:solidFill>
              <a:latin typeface="Exo"/>
              <a:ea typeface="Exo"/>
              <a:cs typeface="Exo"/>
              <a:sym typeface="Exo"/>
            </a:endParaRPr>
          </a:p>
          <a:p>
            <a:pPr indent="0" lvl="0" marL="0" rtl="0" algn="l">
              <a:lnSpc>
                <a:spcPct val="90000"/>
              </a:lnSpc>
              <a:spcBef>
                <a:spcPts val="1000"/>
              </a:spcBef>
              <a:spcAft>
                <a:spcPts val="0"/>
              </a:spcAft>
              <a:buNone/>
            </a:pPr>
            <a:r>
              <a:t/>
            </a:r>
            <a:endParaRPr>
              <a:solidFill>
                <a:schemeClr val="dk1"/>
              </a:solidFill>
              <a:latin typeface="Exo"/>
              <a:ea typeface="Exo"/>
              <a:cs typeface="Exo"/>
              <a:sym typeface="Exo"/>
            </a:endParaRPr>
          </a:p>
          <a:p>
            <a:pPr indent="0" lvl="0" marL="0" rtl="0" algn="l">
              <a:spcBef>
                <a:spcPts val="0"/>
              </a:spcBef>
              <a:spcAft>
                <a:spcPts val="0"/>
              </a:spcAft>
              <a:buNone/>
            </a:pPr>
            <a:r>
              <a:t/>
            </a:r>
            <a:endParaRPr>
              <a:latin typeface="Exo"/>
              <a:ea typeface="Exo"/>
              <a:cs typeface="Exo"/>
              <a:sym typeface="Ex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8"/>
          <p:cNvSpPr txBox="1"/>
          <p:nvPr/>
        </p:nvSpPr>
        <p:spPr>
          <a:xfrm>
            <a:off x="2219327" y="317100"/>
            <a:ext cx="3150900" cy="460800"/>
          </a:xfrm>
          <a:prstGeom prst="rect">
            <a:avLst/>
          </a:prstGeom>
          <a:noFill/>
          <a:ln>
            <a:noFill/>
          </a:ln>
        </p:spPr>
        <p:txBody>
          <a:bodyPr anchorCtr="0" anchor="t" bIns="36100" lIns="36100" spcFirstLastPara="1" rIns="36100" wrap="square" tIns="36100">
            <a:spAutoFit/>
          </a:bodyPr>
          <a:lstStyle/>
          <a:p>
            <a:pPr indent="0" lvl="0" marL="0" rtl="0" algn="ctr">
              <a:lnSpc>
                <a:spcPct val="90000"/>
              </a:lnSpc>
              <a:spcBef>
                <a:spcPts val="0"/>
              </a:spcBef>
              <a:spcAft>
                <a:spcPts val="0"/>
              </a:spcAft>
              <a:buClr>
                <a:srgbClr val="340A3F"/>
              </a:buClr>
              <a:buSzPts val="2400"/>
              <a:buFont typeface="Arial"/>
              <a:buNone/>
            </a:pPr>
            <a:r>
              <a:rPr b="1" lang="en" sz="2800">
                <a:solidFill>
                  <a:srgbClr val="26557B"/>
                </a:solidFill>
                <a:latin typeface="Calibri"/>
                <a:ea typeface="Calibri"/>
                <a:cs typeface="Calibri"/>
                <a:sym typeface="Calibri"/>
              </a:rPr>
              <a:t>The Arterial Supply</a:t>
            </a:r>
            <a:endParaRPr b="1" sz="2800">
              <a:solidFill>
                <a:srgbClr val="26557B"/>
              </a:solidFill>
              <a:latin typeface="Exo"/>
              <a:ea typeface="Exo"/>
              <a:cs typeface="Exo"/>
              <a:sym typeface="Exo"/>
            </a:endParaRPr>
          </a:p>
        </p:txBody>
      </p:sp>
      <p:sp>
        <p:nvSpPr>
          <p:cNvPr id="94" name="Google Shape;94;p8"/>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1</a:t>
            </a:r>
            <a:endParaRPr b="1" sz="2800">
              <a:solidFill>
                <a:srgbClr val="FFFFFF"/>
              </a:solidFill>
              <a:latin typeface="Exo"/>
              <a:ea typeface="Exo"/>
              <a:cs typeface="Exo"/>
              <a:sym typeface="Exo"/>
            </a:endParaRPr>
          </a:p>
        </p:txBody>
      </p:sp>
      <p:pic>
        <p:nvPicPr>
          <p:cNvPr id="95" name="Google Shape;95;p8"/>
          <p:cNvPicPr preferRelativeResize="0"/>
          <p:nvPr/>
        </p:nvPicPr>
        <p:blipFill rotWithShape="1">
          <a:blip r:embed="rId3">
            <a:alphaModFix/>
          </a:blip>
          <a:srcRect b="10177" l="13622" r="12341" t="11477"/>
          <a:stretch/>
        </p:blipFill>
        <p:spPr>
          <a:xfrm>
            <a:off x="2209830" y="3318024"/>
            <a:ext cx="3659120" cy="2427451"/>
          </a:xfrm>
          <a:prstGeom prst="rect">
            <a:avLst/>
          </a:prstGeom>
          <a:noFill/>
          <a:ln>
            <a:noFill/>
          </a:ln>
        </p:spPr>
      </p:pic>
      <p:sp>
        <p:nvSpPr>
          <p:cNvPr id="96" name="Google Shape;96;p8"/>
          <p:cNvSpPr txBox="1"/>
          <p:nvPr/>
        </p:nvSpPr>
        <p:spPr>
          <a:xfrm>
            <a:off x="153050" y="1460288"/>
            <a:ext cx="5715900" cy="684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800">
                <a:latin typeface="Exo"/>
                <a:ea typeface="Exo"/>
                <a:cs typeface="Exo"/>
                <a:sym typeface="Exo"/>
              </a:rPr>
              <a:t>The arterial supply of the heart is provided by </a:t>
            </a:r>
            <a:r>
              <a:rPr b="1" lang="en" sz="1800" u="sng">
                <a:latin typeface="Exo"/>
                <a:ea typeface="Exo"/>
                <a:cs typeface="Exo"/>
                <a:sym typeface="Exo"/>
              </a:rPr>
              <a:t>Coronary Arterie</a:t>
            </a:r>
            <a:r>
              <a:rPr b="1" lang="en" sz="1800" u="sng">
                <a:latin typeface="Exo"/>
                <a:ea typeface="Exo"/>
                <a:cs typeface="Exo"/>
                <a:sym typeface="Exo"/>
              </a:rPr>
              <a:t>s: </a:t>
            </a:r>
            <a:r>
              <a:rPr b="1" lang="en" sz="1800" u="sng">
                <a:latin typeface="Exo"/>
                <a:ea typeface="Exo"/>
                <a:cs typeface="Exo"/>
                <a:sym typeface="Exo"/>
              </a:rPr>
              <a:t> </a:t>
            </a:r>
            <a:endParaRPr b="1" sz="1800">
              <a:latin typeface="Exo"/>
              <a:ea typeface="Exo"/>
              <a:cs typeface="Exo"/>
              <a:sym typeface="Exo"/>
            </a:endParaRPr>
          </a:p>
        </p:txBody>
      </p:sp>
      <p:sp>
        <p:nvSpPr>
          <p:cNvPr id="97" name="Google Shape;97;p8"/>
          <p:cNvSpPr/>
          <p:nvPr/>
        </p:nvSpPr>
        <p:spPr>
          <a:xfrm>
            <a:off x="1028250" y="2340675"/>
            <a:ext cx="2094228" cy="584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         </a:t>
            </a:r>
            <a:endParaRPr b="1">
              <a:solidFill>
                <a:srgbClr val="FFFFFF"/>
              </a:solidFill>
              <a:latin typeface="Exo"/>
              <a:ea typeface="Exo"/>
              <a:cs typeface="Exo"/>
              <a:sym typeface="Exo"/>
            </a:endParaRPr>
          </a:p>
        </p:txBody>
      </p:sp>
      <p:sp>
        <p:nvSpPr>
          <p:cNvPr id="98" name="Google Shape;98;p8"/>
          <p:cNvSpPr/>
          <p:nvPr/>
        </p:nvSpPr>
        <p:spPr>
          <a:xfrm>
            <a:off x="1068976" y="2412524"/>
            <a:ext cx="457500" cy="441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1</a:t>
            </a:r>
            <a:endParaRPr b="1" sz="1900">
              <a:solidFill>
                <a:srgbClr val="1A4568"/>
              </a:solidFill>
              <a:latin typeface="Exo"/>
              <a:ea typeface="Exo"/>
              <a:cs typeface="Exo"/>
              <a:sym typeface="Exo"/>
            </a:endParaRPr>
          </a:p>
        </p:txBody>
      </p:sp>
      <p:sp>
        <p:nvSpPr>
          <p:cNvPr id="99" name="Google Shape;99;p8"/>
          <p:cNvSpPr/>
          <p:nvPr/>
        </p:nvSpPr>
        <p:spPr>
          <a:xfrm>
            <a:off x="4180000" y="2340650"/>
            <a:ext cx="2094228" cy="584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         </a:t>
            </a:r>
            <a:endParaRPr b="1">
              <a:solidFill>
                <a:srgbClr val="FFFFFF"/>
              </a:solidFill>
              <a:latin typeface="Exo"/>
              <a:ea typeface="Exo"/>
              <a:cs typeface="Exo"/>
              <a:sym typeface="Exo"/>
            </a:endParaRPr>
          </a:p>
        </p:txBody>
      </p:sp>
      <p:sp>
        <p:nvSpPr>
          <p:cNvPr id="100" name="Google Shape;100;p8"/>
          <p:cNvSpPr/>
          <p:nvPr/>
        </p:nvSpPr>
        <p:spPr>
          <a:xfrm>
            <a:off x="4220722" y="2412499"/>
            <a:ext cx="457500" cy="441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2</a:t>
            </a:r>
            <a:endParaRPr b="1" sz="1900">
              <a:solidFill>
                <a:srgbClr val="1A4568"/>
              </a:solidFill>
              <a:latin typeface="Exo"/>
              <a:ea typeface="Exo"/>
              <a:cs typeface="Exo"/>
              <a:sym typeface="Exo"/>
            </a:endParaRPr>
          </a:p>
        </p:txBody>
      </p:sp>
      <p:cxnSp>
        <p:nvCxnSpPr>
          <p:cNvPr id="101" name="Google Shape;101;p8"/>
          <p:cNvCxnSpPr>
            <a:stCxn id="97" idx="1"/>
          </p:cNvCxnSpPr>
          <p:nvPr/>
        </p:nvCxnSpPr>
        <p:spPr>
          <a:xfrm>
            <a:off x="1028250" y="2633166"/>
            <a:ext cx="1574700" cy="2066400"/>
          </a:xfrm>
          <a:prstGeom prst="bentConnector4">
            <a:avLst>
              <a:gd fmla="val -15122" name="adj1"/>
              <a:gd fmla="val 57077" name="adj2"/>
            </a:avLst>
          </a:prstGeom>
          <a:noFill/>
          <a:ln cap="flat" cmpd="sng" w="9525">
            <a:solidFill>
              <a:schemeClr val="dk2"/>
            </a:solidFill>
            <a:prstDash val="solid"/>
            <a:round/>
            <a:headEnd len="med" w="med" type="none"/>
            <a:tailEnd len="med" w="med" type="none"/>
          </a:ln>
        </p:spPr>
      </p:cxnSp>
      <p:cxnSp>
        <p:nvCxnSpPr>
          <p:cNvPr id="102" name="Google Shape;102;p8"/>
          <p:cNvCxnSpPr>
            <a:stCxn id="99" idx="3"/>
          </p:cNvCxnSpPr>
          <p:nvPr/>
        </p:nvCxnSpPr>
        <p:spPr>
          <a:xfrm flipH="1">
            <a:off x="5315128" y="2633141"/>
            <a:ext cx="959100" cy="896100"/>
          </a:xfrm>
          <a:prstGeom prst="bentConnector3">
            <a:avLst>
              <a:gd fmla="val -24828" name="adj1"/>
            </a:avLst>
          </a:prstGeom>
          <a:noFill/>
          <a:ln cap="flat" cmpd="sng" w="9525">
            <a:solidFill>
              <a:schemeClr val="dk2"/>
            </a:solidFill>
            <a:prstDash val="solid"/>
            <a:round/>
            <a:headEnd len="med" w="med" type="none"/>
            <a:tailEnd len="med" w="med" type="none"/>
          </a:ln>
        </p:spPr>
      </p:cxnSp>
      <p:sp>
        <p:nvSpPr>
          <p:cNvPr id="103" name="Google Shape;103;p8"/>
          <p:cNvSpPr txBox="1"/>
          <p:nvPr/>
        </p:nvSpPr>
        <p:spPr>
          <a:xfrm>
            <a:off x="153050" y="5861075"/>
            <a:ext cx="6854100" cy="544800"/>
          </a:xfrm>
          <a:prstGeom prst="rect">
            <a:avLst/>
          </a:prstGeom>
          <a:noFill/>
          <a:ln>
            <a:noFill/>
          </a:ln>
        </p:spPr>
        <p:txBody>
          <a:bodyPr anchorCtr="0" anchor="t" bIns="91425" lIns="91425" spcFirstLastPara="1" rIns="91425" wrap="square" tIns="91425">
            <a:spAutoFit/>
          </a:bodyPr>
          <a:lstStyle/>
          <a:p>
            <a:pPr indent="-311150" lvl="0" marL="457200" rtl="0" algn="l">
              <a:lnSpc>
                <a:spcPct val="90000"/>
              </a:lnSpc>
              <a:spcBef>
                <a:spcPts val="1000"/>
              </a:spcBef>
              <a:spcAft>
                <a:spcPts val="0"/>
              </a:spcAft>
              <a:buSzPts val="1300"/>
              <a:buFont typeface="Exo"/>
              <a:buChar char="●"/>
            </a:pPr>
            <a:r>
              <a:rPr lang="en" sz="1300">
                <a:latin typeface="Exo"/>
                <a:ea typeface="Exo"/>
                <a:cs typeface="Exo"/>
                <a:sym typeface="Exo"/>
              </a:rPr>
              <a:t>They </a:t>
            </a:r>
            <a:r>
              <a:rPr b="1" lang="en" sz="1300">
                <a:latin typeface="Exo"/>
                <a:ea typeface="Exo"/>
                <a:cs typeface="Exo"/>
                <a:sym typeface="Exo"/>
              </a:rPr>
              <a:t>originate</a:t>
            </a:r>
            <a:r>
              <a:rPr lang="en" sz="1300">
                <a:latin typeface="Exo"/>
                <a:ea typeface="Exo"/>
                <a:cs typeface="Exo"/>
                <a:sym typeface="Exo"/>
              </a:rPr>
              <a:t> from the initial part of the </a:t>
            </a:r>
            <a:r>
              <a:rPr b="1" lang="en" sz="1300">
                <a:latin typeface="Exo"/>
                <a:ea typeface="Exo"/>
                <a:cs typeface="Exo"/>
                <a:sym typeface="Exo"/>
              </a:rPr>
              <a:t>Ascending Aorta</a:t>
            </a:r>
            <a:r>
              <a:rPr lang="en" sz="1300">
                <a:latin typeface="Exo"/>
                <a:ea typeface="Exo"/>
                <a:cs typeface="Exo"/>
                <a:sym typeface="Exo"/>
              </a:rPr>
              <a:t>; Immediately above the aortic valve.</a:t>
            </a:r>
            <a:endParaRPr sz="1300">
              <a:latin typeface="Exo"/>
              <a:ea typeface="Exo"/>
              <a:cs typeface="Exo"/>
              <a:sym typeface="Exo"/>
            </a:endParaRPr>
          </a:p>
        </p:txBody>
      </p:sp>
      <p:pic>
        <p:nvPicPr>
          <p:cNvPr id="104" name="Google Shape;104;p8"/>
          <p:cNvPicPr preferRelativeResize="0"/>
          <p:nvPr/>
        </p:nvPicPr>
        <p:blipFill rotWithShape="1">
          <a:blip r:embed="rId4">
            <a:alphaModFix/>
          </a:blip>
          <a:srcRect b="19356" l="0" r="0" t="45423"/>
          <a:stretch/>
        </p:blipFill>
        <p:spPr>
          <a:xfrm>
            <a:off x="1847425" y="6405875"/>
            <a:ext cx="3637100" cy="1364825"/>
          </a:xfrm>
          <a:prstGeom prst="rect">
            <a:avLst/>
          </a:prstGeom>
          <a:noFill/>
          <a:ln>
            <a:noFill/>
          </a:ln>
        </p:spPr>
      </p:pic>
      <p:sp>
        <p:nvSpPr>
          <p:cNvPr id="105" name="Google Shape;105;p8"/>
          <p:cNvSpPr txBox="1"/>
          <p:nvPr/>
        </p:nvSpPr>
        <p:spPr>
          <a:xfrm>
            <a:off x="153050" y="7854600"/>
            <a:ext cx="7589400" cy="364800"/>
          </a:xfrm>
          <a:prstGeom prst="rect">
            <a:avLst/>
          </a:prstGeom>
          <a:noFill/>
          <a:ln>
            <a:noFill/>
          </a:ln>
        </p:spPr>
        <p:txBody>
          <a:bodyPr anchorCtr="0" anchor="t" bIns="91425" lIns="91425" spcFirstLastPara="1" rIns="91425" wrap="square" tIns="91425">
            <a:spAutoFit/>
          </a:bodyPr>
          <a:lstStyle/>
          <a:p>
            <a:pPr indent="-311150" lvl="0" marL="457200" rtl="0" algn="l">
              <a:lnSpc>
                <a:spcPct val="90000"/>
              </a:lnSpc>
              <a:spcBef>
                <a:spcPts val="1000"/>
              </a:spcBef>
              <a:spcAft>
                <a:spcPts val="0"/>
              </a:spcAft>
              <a:buSzPts val="1300"/>
              <a:buFont typeface="Exo"/>
              <a:buChar char="●"/>
            </a:pPr>
            <a:r>
              <a:rPr lang="en" sz="1300">
                <a:latin typeface="Exo"/>
                <a:ea typeface="Exo"/>
                <a:cs typeface="Exo"/>
                <a:sym typeface="Exo"/>
              </a:rPr>
              <a:t>They are distributed over the cardiac surface, within the </a:t>
            </a:r>
            <a:r>
              <a:rPr b="1" lang="en" sz="1300">
                <a:latin typeface="Exo"/>
                <a:ea typeface="Exo"/>
                <a:cs typeface="Exo"/>
                <a:sym typeface="Exo"/>
              </a:rPr>
              <a:t>subepicardium connective tissue. </a:t>
            </a:r>
            <a:endParaRPr b="1" sz="1300">
              <a:latin typeface="Exo"/>
              <a:ea typeface="Exo"/>
              <a:cs typeface="Exo"/>
              <a:sym typeface="Exo"/>
            </a:endParaRPr>
          </a:p>
        </p:txBody>
      </p:sp>
      <p:pic>
        <p:nvPicPr>
          <p:cNvPr id="106" name="Google Shape;106;p8"/>
          <p:cNvPicPr preferRelativeResize="0"/>
          <p:nvPr/>
        </p:nvPicPr>
        <p:blipFill rotWithShape="1">
          <a:blip r:embed="rId5">
            <a:alphaModFix/>
          </a:blip>
          <a:srcRect b="2439" l="0" r="14886" t="0"/>
          <a:stretch/>
        </p:blipFill>
        <p:spPr>
          <a:xfrm>
            <a:off x="1155313" y="8431100"/>
            <a:ext cx="1840100" cy="2109256"/>
          </a:xfrm>
          <a:prstGeom prst="rect">
            <a:avLst/>
          </a:prstGeom>
          <a:noFill/>
          <a:ln>
            <a:noFill/>
          </a:ln>
        </p:spPr>
      </p:pic>
      <p:pic>
        <p:nvPicPr>
          <p:cNvPr id="107" name="Google Shape;107;p8"/>
          <p:cNvPicPr preferRelativeResize="0"/>
          <p:nvPr/>
        </p:nvPicPr>
        <p:blipFill>
          <a:blip r:embed="rId6">
            <a:alphaModFix/>
          </a:blip>
          <a:stretch>
            <a:fillRect/>
          </a:stretch>
        </p:blipFill>
        <p:spPr>
          <a:xfrm>
            <a:off x="3867788" y="8588938"/>
            <a:ext cx="2964674" cy="1793575"/>
          </a:xfrm>
          <a:prstGeom prst="rect">
            <a:avLst/>
          </a:prstGeom>
          <a:noFill/>
          <a:ln>
            <a:noFill/>
          </a:ln>
        </p:spPr>
      </p:pic>
      <p:sp>
        <p:nvSpPr>
          <p:cNvPr id="108" name="Google Shape;108;p8"/>
          <p:cNvSpPr/>
          <p:nvPr/>
        </p:nvSpPr>
        <p:spPr>
          <a:xfrm>
            <a:off x="4220725" y="10092884"/>
            <a:ext cx="817200" cy="201000"/>
          </a:xfrm>
          <a:prstGeom prst="rect">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a:off x="5820925" y="9871103"/>
            <a:ext cx="817200" cy="201000"/>
          </a:xfrm>
          <a:prstGeom prst="rect">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8"/>
          <p:cNvCxnSpPr/>
          <p:nvPr/>
        </p:nvCxnSpPr>
        <p:spPr>
          <a:xfrm rot="10800000">
            <a:off x="5594364" y="8267043"/>
            <a:ext cx="43500" cy="1270200"/>
          </a:xfrm>
          <a:prstGeom prst="straightConnector1">
            <a:avLst/>
          </a:prstGeom>
          <a:noFill/>
          <a:ln cap="flat" cmpd="sng" w="9525">
            <a:solidFill>
              <a:schemeClr val="dk2"/>
            </a:solidFill>
            <a:prstDash val="solid"/>
            <a:round/>
            <a:headEnd len="med" w="med" type="none"/>
            <a:tailEnd len="med" w="med" type="none"/>
          </a:ln>
        </p:spPr>
      </p:cxnSp>
      <p:sp>
        <p:nvSpPr>
          <p:cNvPr id="111" name="Google Shape;111;p8"/>
          <p:cNvSpPr txBox="1"/>
          <p:nvPr/>
        </p:nvSpPr>
        <p:spPr>
          <a:xfrm>
            <a:off x="1526476" y="2340638"/>
            <a:ext cx="1467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300">
                <a:solidFill>
                  <a:schemeClr val="lt2"/>
                </a:solidFill>
                <a:latin typeface="Exo"/>
                <a:ea typeface="Exo"/>
                <a:cs typeface="Exo"/>
                <a:sym typeface="Exo"/>
              </a:rPr>
              <a:t>Right Coronary</a:t>
            </a:r>
            <a:endParaRPr b="1" sz="1300">
              <a:solidFill>
                <a:schemeClr val="lt2"/>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b="1" lang="en" sz="1300">
                <a:solidFill>
                  <a:schemeClr val="lt2"/>
                </a:solidFill>
                <a:latin typeface="Exo"/>
                <a:ea typeface="Exo"/>
                <a:cs typeface="Exo"/>
                <a:sym typeface="Exo"/>
              </a:rPr>
              <a:t>Artery</a:t>
            </a:r>
            <a:endParaRPr sz="1300">
              <a:solidFill>
                <a:schemeClr val="lt2"/>
              </a:solidFill>
              <a:latin typeface="Exo"/>
              <a:ea typeface="Exo"/>
              <a:cs typeface="Exo"/>
              <a:sym typeface="Exo"/>
            </a:endParaRPr>
          </a:p>
        </p:txBody>
      </p:sp>
      <p:sp>
        <p:nvSpPr>
          <p:cNvPr id="112" name="Google Shape;112;p8"/>
          <p:cNvSpPr txBox="1"/>
          <p:nvPr/>
        </p:nvSpPr>
        <p:spPr>
          <a:xfrm>
            <a:off x="4616626" y="2340663"/>
            <a:ext cx="1467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2"/>
                </a:solidFill>
                <a:latin typeface="Exo"/>
                <a:ea typeface="Exo"/>
                <a:cs typeface="Exo"/>
                <a:sym typeface="Exo"/>
              </a:rPr>
              <a:t>Left</a:t>
            </a:r>
            <a:r>
              <a:rPr b="1" lang="en" sz="1300">
                <a:solidFill>
                  <a:schemeClr val="lt2"/>
                </a:solidFill>
                <a:latin typeface="Exo"/>
                <a:ea typeface="Exo"/>
                <a:cs typeface="Exo"/>
                <a:sym typeface="Exo"/>
              </a:rPr>
              <a:t> Coronary</a:t>
            </a:r>
            <a:endParaRPr b="1" sz="1300">
              <a:solidFill>
                <a:schemeClr val="lt2"/>
              </a:solidFill>
              <a:latin typeface="Exo"/>
              <a:ea typeface="Exo"/>
              <a:cs typeface="Exo"/>
              <a:sym typeface="Exo"/>
            </a:endParaRPr>
          </a:p>
          <a:p>
            <a:pPr indent="0" lvl="0" marL="0" rtl="0" algn="ctr">
              <a:spcBef>
                <a:spcPts val="0"/>
              </a:spcBef>
              <a:spcAft>
                <a:spcPts val="0"/>
              </a:spcAft>
              <a:buNone/>
            </a:pPr>
            <a:r>
              <a:rPr b="1" lang="en" sz="1300">
                <a:solidFill>
                  <a:schemeClr val="lt2"/>
                </a:solidFill>
                <a:latin typeface="Exo"/>
                <a:ea typeface="Exo"/>
                <a:cs typeface="Exo"/>
                <a:sym typeface="Exo"/>
              </a:rPr>
              <a:t>Artery</a:t>
            </a:r>
            <a:endParaRPr sz="1300">
              <a:solidFill>
                <a:schemeClr val="lt2"/>
              </a:solidFill>
              <a:latin typeface="Exo"/>
              <a:ea typeface="Exo"/>
              <a:cs typeface="Exo"/>
              <a:sym typeface="Exo"/>
            </a:endParaRPr>
          </a:p>
        </p:txBody>
      </p:sp>
      <p:sp>
        <p:nvSpPr>
          <p:cNvPr id="113" name="Google Shape;113;p8"/>
          <p:cNvSpPr/>
          <p:nvPr/>
        </p:nvSpPr>
        <p:spPr>
          <a:xfrm>
            <a:off x="4381975" y="3480850"/>
            <a:ext cx="933300" cy="119400"/>
          </a:xfrm>
          <a:prstGeom prst="rect">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2271225" y="4606125"/>
            <a:ext cx="455400" cy="504000"/>
          </a:xfrm>
          <a:prstGeom prst="rect">
            <a:avLst/>
          </a:prstGeom>
          <a:noFill/>
          <a:ln cap="flat" cmpd="sng" w="9525">
            <a:solidFill>
              <a:srgbClr val="9CB0C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8">
            <a:hlinkClick r:id="rId7"/>
          </p:cNvPr>
          <p:cNvPicPr preferRelativeResize="0"/>
          <p:nvPr/>
        </p:nvPicPr>
        <p:blipFill>
          <a:blip r:embed="rId8">
            <a:alphaModFix/>
          </a:blip>
          <a:stretch>
            <a:fillRect/>
          </a:stretch>
        </p:blipFill>
        <p:spPr>
          <a:xfrm>
            <a:off x="6563738" y="149551"/>
            <a:ext cx="831276" cy="831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p:nvPr/>
        </p:nvSpPr>
        <p:spPr>
          <a:xfrm>
            <a:off x="531350" y="9402299"/>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Exo"/>
                <a:ea typeface="Exo"/>
                <a:cs typeface="Exo"/>
                <a:sym typeface="Exo"/>
              </a:rPr>
              <a:t>Posterior Ventricular Arteries</a:t>
            </a:r>
            <a:endParaRPr b="1" sz="900">
              <a:latin typeface="Exo"/>
              <a:ea typeface="Exo"/>
              <a:cs typeface="Exo"/>
              <a:sym typeface="Exo"/>
            </a:endParaRPr>
          </a:p>
        </p:txBody>
      </p:sp>
      <p:sp>
        <p:nvSpPr>
          <p:cNvPr id="121" name="Google Shape;121;p9"/>
          <p:cNvSpPr txBox="1"/>
          <p:nvPr/>
        </p:nvSpPr>
        <p:spPr>
          <a:xfrm>
            <a:off x="2219327" y="317100"/>
            <a:ext cx="3150900" cy="460800"/>
          </a:xfrm>
          <a:prstGeom prst="rect">
            <a:avLst/>
          </a:prstGeom>
          <a:noFill/>
          <a:ln>
            <a:noFill/>
          </a:ln>
        </p:spPr>
        <p:txBody>
          <a:bodyPr anchorCtr="0" anchor="t" bIns="36100" lIns="36100" spcFirstLastPara="1" rIns="36100" wrap="square" tIns="36100">
            <a:spAutoFit/>
          </a:bodyPr>
          <a:lstStyle/>
          <a:p>
            <a:pPr indent="0" lvl="0" marL="0" rtl="0" algn="ctr">
              <a:lnSpc>
                <a:spcPct val="90000"/>
              </a:lnSpc>
              <a:spcBef>
                <a:spcPts val="0"/>
              </a:spcBef>
              <a:spcAft>
                <a:spcPts val="0"/>
              </a:spcAft>
              <a:buNone/>
            </a:pPr>
            <a:r>
              <a:rPr b="1" lang="en" sz="2800">
                <a:solidFill>
                  <a:srgbClr val="26557B"/>
                </a:solidFill>
                <a:latin typeface="Calibri"/>
                <a:ea typeface="Calibri"/>
                <a:cs typeface="Calibri"/>
                <a:sym typeface="Calibri"/>
              </a:rPr>
              <a:t>The Arterial Supply</a:t>
            </a:r>
            <a:endParaRPr b="1" sz="2800">
              <a:solidFill>
                <a:srgbClr val="26557B"/>
              </a:solidFill>
              <a:latin typeface="Exo"/>
              <a:ea typeface="Exo"/>
              <a:cs typeface="Exo"/>
              <a:sym typeface="Exo"/>
            </a:endParaRPr>
          </a:p>
        </p:txBody>
      </p:sp>
      <p:sp>
        <p:nvSpPr>
          <p:cNvPr id="122" name="Google Shape;122;p9"/>
          <p:cNvSpPr/>
          <p:nvPr/>
        </p:nvSpPr>
        <p:spPr>
          <a:xfrm>
            <a:off x="1937397" y="1023911"/>
            <a:ext cx="3545640" cy="76615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2"/>
                </a:solidFill>
                <a:latin typeface="Exo"/>
                <a:ea typeface="Exo"/>
                <a:cs typeface="Exo"/>
                <a:sym typeface="Exo"/>
              </a:rPr>
              <a:t>Right C</a:t>
            </a:r>
            <a:r>
              <a:rPr b="1" lang="en" sz="2100">
                <a:solidFill>
                  <a:schemeClr val="lt2"/>
                </a:solidFill>
                <a:latin typeface="Exo"/>
                <a:ea typeface="Exo"/>
                <a:cs typeface="Exo"/>
                <a:sym typeface="Exo"/>
              </a:rPr>
              <a:t>oronary</a:t>
            </a:r>
            <a:endParaRPr b="1" sz="2100">
              <a:solidFill>
                <a:schemeClr val="lt2"/>
              </a:solidFill>
              <a:latin typeface="Exo"/>
              <a:ea typeface="Exo"/>
              <a:cs typeface="Exo"/>
              <a:sym typeface="Exo"/>
            </a:endParaRPr>
          </a:p>
          <a:p>
            <a:pPr indent="0" lvl="0" marL="0" rtl="0" algn="ctr">
              <a:spcBef>
                <a:spcPts val="0"/>
              </a:spcBef>
              <a:spcAft>
                <a:spcPts val="0"/>
              </a:spcAft>
              <a:buNone/>
            </a:pPr>
            <a:r>
              <a:rPr b="1" lang="en" sz="2100">
                <a:solidFill>
                  <a:schemeClr val="lt2"/>
                </a:solidFill>
                <a:latin typeface="Exo"/>
                <a:ea typeface="Exo"/>
                <a:cs typeface="Exo"/>
                <a:sym typeface="Exo"/>
              </a:rPr>
              <a:t>A</a:t>
            </a:r>
            <a:r>
              <a:rPr b="1" lang="en" sz="2100">
                <a:solidFill>
                  <a:schemeClr val="lt2"/>
                </a:solidFill>
                <a:latin typeface="Exo"/>
                <a:ea typeface="Exo"/>
                <a:cs typeface="Exo"/>
                <a:sym typeface="Exo"/>
              </a:rPr>
              <a:t>rtery          </a:t>
            </a:r>
            <a:endParaRPr b="1" sz="2100">
              <a:solidFill>
                <a:schemeClr val="lt2"/>
              </a:solidFill>
              <a:latin typeface="Exo"/>
              <a:ea typeface="Exo"/>
              <a:cs typeface="Exo"/>
              <a:sym typeface="Exo"/>
            </a:endParaRPr>
          </a:p>
        </p:txBody>
      </p:sp>
      <p:sp>
        <p:nvSpPr>
          <p:cNvPr id="123" name="Google Shape;123;p9"/>
          <p:cNvSpPr/>
          <p:nvPr/>
        </p:nvSpPr>
        <p:spPr>
          <a:xfrm>
            <a:off x="2002509" y="1132039"/>
            <a:ext cx="575700" cy="54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6557B"/>
                </a:solidFill>
                <a:latin typeface="Exo"/>
                <a:ea typeface="Exo"/>
                <a:cs typeface="Exo"/>
                <a:sym typeface="Exo"/>
              </a:rPr>
              <a:t>1</a:t>
            </a:r>
            <a:endParaRPr b="1" sz="3000">
              <a:solidFill>
                <a:srgbClr val="26557B"/>
              </a:solidFill>
              <a:latin typeface="Exo"/>
              <a:ea typeface="Exo"/>
              <a:cs typeface="Exo"/>
              <a:sym typeface="Exo"/>
            </a:endParaRPr>
          </a:p>
        </p:txBody>
      </p:sp>
      <p:sp>
        <p:nvSpPr>
          <p:cNvPr id="124" name="Google Shape;124;p9"/>
          <p:cNvSpPr/>
          <p:nvPr/>
        </p:nvSpPr>
        <p:spPr>
          <a:xfrm>
            <a:off x="185092" y="1896921"/>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185092" y="2497861"/>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85092" y="3098771"/>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185092" y="3699696"/>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txBox="1"/>
          <p:nvPr/>
        </p:nvSpPr>
        <p:spPr>
          <a:xfrm>
            <a:off x="511722" y="4225025"/>
            <a:ext cx="7064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Exo"/>
                <a:ea typeface="Exo"/>
                <a:cs typeface="Exo"/>
                <a:sym typeface="Exo"/>
              </a:rPr>
              <a:t>Right Coronary Artery Supplies:</a:t>
            </a:r>
            <a:endParaRPr b="1" sz="1200">
              <a:latin typeface="Exo"/>
              <a:ea typeface="Exo"/>
              <a:cs typeface="Exo"/>
              <a:sym typeface="Exo"/>
            </a:endParaRPr>
          </a:p>
          <a:p>
            <a:pPr indent="0" lvl="0" marL="0" rtl="0" algn="l">
              <a:spcBef>
                <a:spcPts val="0"/>
              </a:spcBef>
              <a:spcAft>
                <a:spcPts val="0"/>
              </a:spcAft>
              <a:buNone/>
            </a:pPr>
            <a:r>
              <a:t/>
            </a:r>
            <a:endParaRPr sz="1200">
              <a:latin typeface="Exo"/>
              <a:ea typeface="Exo"/>
              <a:cs typeface="Exo"/>
              <a:sym typeface="Exo"/>
            </a:endParaRPr>
          </a:p>
          <a:p>
            <a:pPr indent="0" lvl="0" marL="0" rtl="0" algn="l">
              <a:spcBef>
                <a:spcPts val="0"/>
              </a:spcBef>
              <a:spcAft>
                <a:spcPts val="0"/>
              </a:spcAft>
              <a:buNone/>
            </a:pPr>
            <a:r>
              <a:rPr lang="en" sz="1200">
                <a:latin typeface="Exo"/>
                <a:ea typeface="Exo"/>
                <a:cs typeface="Exo"/>
                <a:sym typeface="Exo"/>
              </a:rPr>
              <a:t>1- </a:t>
            </a:r>
            <a:r>
              <a:rPr lang="en" sz="1200">
                <a:solidFill>
                  <a:srgbClr val="3D85C6"/>
                </a:solidFill>
                <a:latin typeface="Exo"/>
                <a:ea typeface="Exo"/>
                <a:cs typeface="Exo"/>
                <a:sym typeface="Exo"/>
              </a:rPr>
              <a:t>Right</a:t>
            </a:r>
            <a:r>
              <a:rPr lang="en" sz="1200">
                <a:latin typeface="Exo"/>
                <a:ea typeface="Exo"/>
                <a:cs typeface="Exo"/>
                <a:sym typeface="Exo"/>
              </a:rPr>
              <a:t> atrium, and </a:t>
            </a:r>
            <a:r>
              <a:rPr lang="en" sz="1200">
                <a:solidFill>
                  <a:srgbClr val="3D85C6"/>
                </a:solidFill>
                <a:latin typeface="Exo"/>
                <a:ea typeface="Exo"/>
                <a:cs typeface="Exo"/>
                <a:sym typeface="Exo"/>
              </a:rPr>
              <a:t>Right</a:t>
            </a:r>
            <a:r>
              <a:rPr lang="en" sz="1200">
                <a:latin typeface="Exo"/>
                <a:ea typeface="Exo"/>
                <a:cs typeface="Exo"/>
                <a:sym typeface="Exo"/>
              </a:rPr>
              <a:t> ventricle, </a:t>
            </a:r>
            <a:endParaRPr sz="1200">
              <a:latin typeface="Exo"/>
              <a:ea typeface="Exo"/>
              <a:cs typeface="Exo"/>
              <a:sym typeface="Exo"/>
            </a:endParaRPr>
          </a:p>
          <a:p>
            <a:pPr indent="0" lvl="0" marL="0" rtl="0" algn="l">
              <a:spcBef>
                <a:spcPts val="0"/>
              </a:spcBef>
              <a:spcAft>
                <a:spcPts val="0"/>
              </a:spcAft>
              <a:buNone/>
            </a:pPr>
            <a:r>
              <a:rPr lang="en" sz="1200">
                <a:latin typeface="Exo"/>
                <a:ea typeface="Exo"/>
                <a:cs typeface="Exo"/>
                <a:sym typeface="Exo"/>
              </a:rPr>
              <a:t>2- Parts of </a:t>
            </a:r>
            <a:r>
              <a:rPr lang="en" sz="1200">
                <a:solidFill>
                  <a:srgbClr val="E69138"/>
                </a:solidFill>
                <a:latin typeface="Exo"/>
                <a:ea typeface="Exo"/>
                <a:cs typeface="Exo"/>
                <a:sym typeface="Exo"/>
              </a:rPr>
              <a:t>Left</a:t>
            </a:r>
            <a:r>
              <a:rPr lang="en" sz="1200">
                <a:latin typeface="Exo"/>
                <a:ea typeface="Exo"/>
                <a:cs typeface="Exo"/>
                <a:sym typeface="Exo"/>
              </a:rPr>
              <a:t> Atrium, </a:t>
            </a:r>
            <a:r>
              <a:rPr lang="en" sz="1200">
                <a:solidFill>
                  <a:srgbClr val="E69138"/>
                </a:solidFill>
                <a:latin typeface="Exo"/>
                <a:ea typeface="Exo"/>
                <a:cs typeface="Exo"/>
                <a:sym typeface="Exo"/>
              </a:rPr>
              <a:t>Left</a:t>
            </a:r>
            <a:r>
              <a:rPr lang="en" sz="1200">
                <a:latin typeface="Exo"/>
                <a:ea typeface="Exo"/>
                <a:cs typeface="Exo"/>
                <a:sym typeface="Exo"/>
              </a:rPr>
              <a:t> ventricle &amp; </a:t>
            </a:r>
            <a:r>
              <a:rPr lang="en" sz="1200" u="sng">
                <a:latin typeface="Exo"/>
                <a:ea typeface="Exo"/>
                <a:cs typeface="Exo"/>
                <a:sym typeface="Exo"/>
              </a:rPr>
              <a:t>Atrioventricular septum.</a:t>
            </a:r>
            <a:endParaRPr sz="1200" u="sng">
              <a:latin typeface="Exo"/>
              <a:ea typeface="Exo"/>
              <a:cs typeface="Exo"/>
              <a:sym typeface="Exo"/>
            </a:endParaRPr>
          </a:p>
        </p:txBody>
      </p:sp>
      <p:sp>
        <p:nvSpPr>
          <p:cNvPr id="129" name="Google Shape;129;p9"/>
          <p:cNvSpPr/>
          <p:nvPr/>
        </p:nvSpPr>
        <p:spPr>
          <a:xfrm>
            <a:off x="185088" y="4300621"/>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9"/>
          <p:cNvCxnSpPr/>
          <p:nvPr/>
        </p:nvCxnSpPr>
        <p:spPr>
          <a:xfrm>
            <a:off x="-654850" y="5349254"/>
            <a:ext cx="8633400" cy="0"/>
          </a:xfrm>
          <a:prstGeom prst="straightConnector1">
            <a:avLst/>
          </a:prstGeom>
          <a:noFill/>
          <a:ln cap="flat" cmpd="sng" w="9525">
            <a:solidFill>
              <a:srgbClr val="26557B"/>
            </a:solidFill>
            <a:prstDash val="dash"/>
            <a:round/>
            <a:headEnd len="med" w="med" type="none"/>
            <a:tailEnd len="med" w="med" type="none"/>
          </a:ln>
        </p:spPr>
      </p:cxnSp>
      <p:sp>
        <p:nvSpPr>
          <p:cNvPr id="131" name="Google Shape;131;p9"/>
          <p:cNvSpPr/>
          <p:nvPr/>
        </p:nvSpPr>
        <p:spPr>
          <a:xfrm>
            <a:off x="531350" y="6024263"/>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674EA7"/>
                </a:solidFill>
                <a:latin typeface="Exo"/>
                <a:ea typeface="Exo"/>
                <a:cs typeface="Exo"/>
                <a:sym typeface="Exo"/>
              </a:rPr>
              <a:t>Right Conus Artery </a:t>
            </a:r>
            <a:endParaRPr b="1" sz="1000">
              <a:solidFill>
                <a:srgbClr val="674EA7"/>
              </a:solidFill>
              <a:latin typeface="Exo"/>
              <a:ea typeface="Exo"/>
              <a:cs typeface="Exo"/>
              <a:sym typeface="Exo"/>
            </a:endParaRPr>
          </a:p>
        </p:txBody>
      </p:sp>
      <p:sp>
        <p:nvSpPr>
          <p:cNvPr id="132" name="Google Shape;132;p9"/>
          <p:cNvSpPr txBox="1"/>
          <p:nvPr/>
        </p:nvSpPr>
        <p:spPr>
          <a:xfrm>
            <a:off x="324525" y="5819663"/>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674EA7"/>
                </a:solidFill>
                <a:latin typeface="Exo"/>
                <a:ea typeface="Exo"/>
                <a:cs typeface="Exo"/>
                <a:sym typeface="Exo"/>
              </a:rPr>
              <a:t>1</a:t>
            </a:r>
            <a:endParaRPr b="1" sz="3300">
              <a:solidFill>
                <a:srgbClr val="674EA7"/>
              </a:solidFill>
              <a:latin typeface="Exo"/>
              <a:ea typeface="Exo"/>
              <a:cs typeface="Exo"/>
              <a:sym typeface="Exo"/>
            </a:endParaRPr>
          </a:p>
        </p:txBody>
      </p:sp>
      <p:sp>
        <p:nvSpPr>
          <p:cNvPr id="133" name="Google Shape;133;p9"/>
          <p:cNvSpPr/>
          <p:nvPr/>
        </p:nvSpPr>
        <p:spPr>
          <a:xfrm>
            <a:off x="531350" y="720767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274E13"/>
                </a:solidFill>
                <a:latin typeface="Exo"/>
                <a:ea typeface="Exo"/>
                <a:cs typeface="Exo"/>
                <a:sym typeface="Exo"/>
              </a:rPr>
              <a:t>Anterior Ventricular Arteries</a:t>
            </a:r>
            <a:endParaRPr b="1" sz="900">
              <a:solidFill>
                <a:srgbClr val="274E13"/>
              </a:solidFill>
              <a:latin typeface="Exo"/>
              <a:ea typeface="Exo"/>
              <a:cs typeface="Exo"/>
              <a:sym typeface="Exo"/>
            </a:endParaRPr>
          </a:p>
        </p:txBody>
      </p:sp>
      <p:sp>
        <p:nvSpPr>
          <p:cNvPr id="134" name="Google Shape;134;p9"/>
          <p:cNvSpPr txBox="1"/>
          <p:nvPr/>
        </p:nvSpPr>
        <p:spPr>
          <a:xfrm>
            <a:off x="304250" y="6982788"/>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74E13"/>
                </a:solidFill>
                <a:latin typeface="Exo"/>
                <a:ea typeface="Exo"/>
                <a:cs typeface="Exo"/>
                <a:sym typeface="Exo"/>
              </a:rPr>
              <a:t>2</a:t>
            </a:r>
            <a:endParaRPr b="1" sz="3300">
              <a:solidFill>
                <a:srgbClr val="274E13"/>
              </a:solidFill>
              <a:latin typeface="Exo"/>
              <a:ea typeface="Exo"/>
              <a:cs typeface="Exo"/>
              <a:sym typeface="Exo"/>
            </a:endParaRPr>
          </a:p>
        </p:txBody>
      </p:sp>
      <p:sp>
        <p:nvSpPr>
          <p:cNvPr id="135" name="Google Shape;135;p9"/>
          <p:cNvSpPr/>
          <p:nvPr/>
        </p:nvSpPr>
        <p:spPr>
          <a:xfrm>
            <a:off x="531350" y="833992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7F6000"/>
                </a:solidFill>
                <a:latin typeface="Exo"/>
                <a:ea typeface="Exo"/>
                <a:cs typeface="Exo"/>
                <a:sym typeface="Exo"/>
              </a:rPr>
              <a:t>Marginal Artery</a:t>
            </a:r>
            <a:endParaRPr b="1" sz="1000">
              <a:solidFill>
                <a:srgbClr val="7F6000"/>
              </a:solidFill>
              <a:latin typeface="Exo"/>
              <a:ea typeface="Exo"/>
              <a:cs typeface="Exo"/>
              <a:sym typeface="Exo"/>
            </a:endParaRPr>
          </a:p>
        </p:txBody>
      </p:sp>
      <p:sp>
        <p:nvSpPr>
          <p:cNvPr id="136" name="Google Shape;136;p9"/>
          <p:cNvSpPr txBox="1"/>
          <p:nvPr/>
        </p:nvSpPr>
        <p:spPr>
          <a:xfrm>
            <a:off x="304250" y="8114413"/>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7F6000"/>
                </a:solidFill>
                <a:latin typeface="Exo"/>
                <a:ea typeface="Exo"/>
                <a:cs typeface="Exo"/>
                <a:sym typeface="Exo"/>
              </a:rPr>
              <a:t>3</a:t>
            </a:r>
            <a:endParaRPr b="1" sz="3300">
              <a:solidFill>
                <a:srgbClr val="7F6000"/>
              </a:solidFill>
              <a:latin typeface="Exo"/>
              <a:ea typeface="Exo"/>
              <a:cs typeface="Exo"/>
              <a:sym typeface="Exo"/>
            </a:endParaRPr>
          </a:p>
        </p:txBody>
      </p:sp>
      <p:sp>
        <p:nvSpPr>
          <p:cNvPr id="137" name="Google Shape;137;p9"/>
          <p:cNvSpPr/>
          <p:nvPr/>
        </p:nvSpPr>
        <p:spPr>
          <a:xfrm>
            <a:off x="5416975" y="6442837"/>
            <a:ext cx="15198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E06666"/>
                </a:solidFill>
                <a:latin typeface="Exo"/>
                <a:ea typeface="Exo"/>
                <a:cs typeface="Exo"/>
                <a:sym typeface="Exo"/>
              </a:rPr>
              <a:t>Atrial Branches </a:t>
            </a:r>
            <a:endParaRPr b="1" sz="1000">
              <a:solidFill>
                <a:srgbClr val="E06666"/>
              </a:solidFill>
              <a:latin typeface="Exo"/>
              <a:ea typeface="Exo"/>
              <a:cs typeface="Exo"/>
              <a:sym typeface="Exo"/>
            </a:endParaRPr>
          </a:p>
        </p:txBody>
      </p:sp>
      <p:sp>
        <p:nvSpPr>
          <p:cNvPr id="138" name="Google Shape;138;p9"/>
          <p:cNvSpPr txBox="1"/>
          <p:nvPr/>
        </p:nvSpPr>
        <p:spPr>
          <a:xfrm>
            <a:off x="5189869" y="6261934"/>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E06666"/>
                </a:solidFill>
                <a:latin typeface="Exo"/>
                <a:ea typeface="Exo"/>
                <a:cs typeface="Exo"/>
                <a:sym typeface="Exo"/>
              </a:rPr>
              <a:t>5</a:t>
            </a:r>
            <a:endParaRPr b="1" sz="3300">
              <a:solidFill>
                <a:srgbClr val="E06666"/>
              </a:solidFill>
              <a:latin typeface="Exo"/>
              <a:ea typeface="Exo"/>
              <a:cs typeface="Exo"/>
              <a:sym typeface="Exo"/>
            </a:endParaRPr>
          </a:p>
        </p:txBody>
      </p:sp>
      <p:sp>
        <p:nvSpPr>
          <p:cNvPr id="139" name="Google Shape;139;p9"/>
          <p:cNvSpPr/>
          <p:nvPr/>
        </p:nvSpPr>
        <p:spPr>
          <a:xfrm>
            <a:off x="5416975" y="7570088"/>
            <a:ext cx="15198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A64D79"/>
                </a:solidFill>
                <a:latin typeface="Exo"/>
                <a:ea typeface="Exo"/>
                <a:cs typeface="Exo"/>
                <a:sym typeface="Exo"/>
              </a:rPr>
              <a:t>The Artery of the SAN</a:t>
            </a:r>
            <a:endParaRPr b="1" sz="1000">
              <a:solidFill>
                <a:srgbClr val="A64D79"/>
              </a:solidFill>
              <a:latin typeface="Exo"/>
              <a:ea typeface="Exo"/>
              <a:cs typeface="Exo"/>
              <a:sym typeface="Exo"/>
            </a:endParaRPr>
          </a:p>
        </p:txBody>
      </p:sp>
      <p:sp>
        <p:nvSpPr>
          <p:cNvPr id="140" name="Google Shape;140;p9"/>
          <p:cNvSpPr txBox="1"/>
          <p:nvPr/>
        </p:nvSpPr>
        <p:spPr>
          <a:xfrm>
            <a:off x="5189869" y="7400271"/>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A64D79"/>
                </a:solidFill>
                <a:latin typeface="Exo"/>
                <a:ea typeface="Exo"/>
                <a:cs typeface="Exo"/>
                <a:sym typeface="Exo"/>
              </a:rPr>
              <a:t>6</a:t>
            </a:r>
            <a:endParaRPr b="1" sz="3300">
              <a:solidFill>
                <a:srgbClr val="A64D79"/>
              </a:solidFill>
              <a:latin typeface="Exo"/>
              <a:ea typeface="Exo"/>
              <a:cs typeface="Exo"/>
              <a:sym typeface="Exo"/>
            </a:endParaRPr>
          </a:p>
        </p:txBody>
      </p:sp>
      <p:sp>
        <p:nvSpPr>
          <p:cNvPr id="141" name="Google Shape;141;p9"/>
          <p:cNvSpPr/>
          <p:nvPr/>
        </p:nvSpPr>
        <p:spPr>
          <a:xfrm>
            <a:off x="5416975" y="8415838"/>
            <a:ext cx="1519800" cy="33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FF9900"/>
                </a:solidFill>
                <a:latin typeface="Exo"/>
                <a:ea typeface="Exo"/>
                <a:cs typeface="Exo"/>
                <a:sym typeface="Exo"/>
              </a:rPr>
              <a:t>Posterior Interventricular Arteries</a:t>
            </a:r>
            <a:endParaRPr b="1" sz="900">
              <a:solidFill>
                <a:srgbClr val="FF9900"/>
              </a:solidFill>
              <a:latin typeface="Exo"/>
              <a:ea typeface="Exo"/>
              <a:cs typeface="Exo"/>
              <a:sym typeface="Exo"/>
            </a:endParaRPr>
          </a:p>
        </p:txBody>
      </p:sp>
      <p:sp>
        <p:nvSpPr>
          <p:cNvPr id="142" name="Google Shape;142;p9"/>
          <p:cNvSpPr txBox="1"/>
          <p:nvPr/>
        </p:nvSpPr>
        <p:spPr>
          <a:xfrm>
            <a:off x="5189869" y="8234059"/>
            <a:ext cx="4107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FF9900"/>
                </a:solidFill>
                <a:latin typeface="Exo"/>
                <a:ea typeface="Exo"/>
                <a:cs typeface="Exo"/>
                <a:sym typeface="Exo"/>
              </a:rPr>
              <a:t>7</a:t>
            </a:r>
            <a:endParaRPr b="1" sz="3300">
              <a:solidFill>
                <a:srgbClr val="FF9900"/>
              </a:solidFill>
              <a:latin typeface="Exo"/>
              <a:ea typeface="Exo"/>
              <a:cs typeface="Exo"/>
              <a:sym typeface="Exo"/>
            </a:endParaRPr>
          </a:p>
        </p:txBody>
      </p:sp>
      <p:sp>
        <p:nvSpPr>
          <p:cNvPr id="143" name="Google Shape;143;p9"/>
          <p:cNvSpPr txBox="1"/>
          <p:nvPr/>
        </p:nvSpPr>
        <p:spPr>
          <a:xfrm>
            <a:off x="304250" y="9194259"/>
            <a:ext cx="284400" cy="6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4</a:t>
            </a:r>
            <a:endParaRPr b="1" sz="3300">
              <a:solidFill>
                <a:srgbClr val="26557B"/>
              </a:solidFill>
              <a:latin typeface="Exo"/>
              <a:ea typeface="Exo"/>
              <a:cs typeface="Exo"/>
              <a:sym typeface="Exo"/>
            </a:endParaRPr>
          </a:p>
        </p:txBody>
      </p:sp>
      <p:pic>
        <p:nvPicPr>
          <p:cNvPr id="144" name="Google Shape;144;p9"/>
          <p:cNvPicPr preferRelativeResize="0"/>
          <p:nvPr/>
        </p:nvPicPr>
        <p:blipFill rotWithShape="1">
          <a:blip r:embed="rId3">
            <a:alphaModFix/>
          </a:blip>
          <a:srcRect b="3006" l="0" r="48419" t="0"/>
          <a:stretch/>
        </p:blipFill>
        <p:spPr>
          <a:xfrm>
            <a:off x="5425942" y="1598963"/>
            <a:ext cx="1824956" cy="1550699"/>
          </a:xfrm>
          <a:prstGeom prst="rect">
            <a:avLst/>
          </a:prstGeom>
          <a:noFill/>
          <a:ln>
            <a:noFill/>
          </a:ln>
        </p:spPr>
      </p:pic>
      <p:sp>
        <p:nvSpPr>
          <p:cNvPr id="145" name="Google Shape;145;p9"/>
          <p:cNvSpPr txBox="1"/>
          <p:nvPr/>
        </p:nvSpPr>
        <p:spPr>
          <a:xfrm>
            <a:off x="-34746" y="6325927"/>
            <a:ext cx="2652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xo"/>
                <a:ea typeface="Exo"/>
                <a:cs typeface="Exo"/>
                <a:sym typeface="Exo"/>
              </a:rPr>
              <a:t>To the </a:t>
            </a:r>
            <a:r>
              <a:rPr b="1" lang="en" sz="1100">
                <a:latin typeface="Exo"/>
                <a:ea typeface="Exo"/>
                <a:cs typeface="Exo"/>
                <a:sym typeface="Exo"/>
              </a:rPr>
              <a:t>infundibulum</a:t>
            </a:r>
            <a:r>
              <a:rPr lang="en" sz="1100">
                <a:latin typeface="Exo"/>
                <a:ea typeface="Exo"/>
                <a:cs typeface="Exo"/>
                <a:sym typeface="Exo"/>
              </a:rPr>
              <a:t> and </a:t>
            </a:r>
            <a:endParaRPr sz="1100">
              <a:latin typeface="Exo"/>
              <a:ea typeface="Exo"/>
              <a:cs typeface="Exo"/>
              <a:sym typeface="Exo"/>
            </a:endParaRPr>
          </a:p>
          <a:p>
            <a:pPr indent="0" lvl="0" marL="0" rtl="0" algn="ctr">
              <a:spcBef>
                <a:spcPts val="0"/>
              </a:spcBef>
              <a:spcAft>
                <a:spcPts val="0"/>
              </a:spcAft>
              <a:buNone/>
            </a:pPr>
            <a:r>
              <a:rPr lang="en" sz="1100">
                <a:latin typeface="Exo"/>
                <a:ea typeface="Exo"/>
                <a:cs typeface="Exo"/>
                <a:sym typeface="Exo"/>
              </a:rPr>
              <a:t>the </a:t>
            </a:r>
            <a:r>
              <a:rPr lang="en" sz="1100" u="sng">
                <a:latin typeface="Exo"/>
                <a:ea typeface="Exo"/>
                <a:cs typeface="Exo"/>
                <a:sym typeface="Exo"/>
              </a:rPr>
              <a:t>upper part of the anterior wall</a:t>
            </a:r>
            <a:endParaRPr sz="1100" u="sng">
              <a:latin typeface="Exo"/>
              <a:ea typeface="Exo"/>
              <a:cs typeface="Exo"/>
              <a:sym typeface="Exo"/>
            </a:endParaRPr>
          </a:p>
          <a:p>
            <a:pPr indent="0" lvl="0" marL="0" rtl="0" algn="ctr">
              <a:spcBef>
                <a:spcPts val="0"/>
              </a:spcBef>
              <a:spcAft>
                <a:spcPts val="0"/>
              </a:spcAft>
              <a:buNone/>
            </a:pPr>
            <a:r>
              <a:rPr lang="en" sz="1100">
                <a:latin typeface="Exo"/>
                <a:ea typeface="Exo"/>
                <a:cs typeface="Exo"/>
                <a:sym typeface="Exo"/>
              </a:rPr>
              <a:t> of the </a:t>
            </a:r>
            <a:r>
              <a:rPr b="1" lang="en" sz="1100">
                <a:latin typeface="Exo"/>
                <a:ea typeface="Exo"/>
                <a:cs typeface="Exo"/>
                <a:sym typeface="Exo"/>
              </a:rPr>
              <a:t>right ventricle.</a:t>
            </a:r>
            <a:endParaRPr b="1" sz="1100">
              <a:latin typeface="Exo"/>
              <a:ea typeface="Exo"/>
              <a:cs typeface="Exo"/>
              <a:sym typeface="Exo"/>
            </a:endParaRPr>
          </a:p>
        </p:txBody>
      </p:sp>
      <p:sp>
        <p:nvSpPr>
          <p:cNvPr id="146" name="Google Shape;146;p9"/>
          <p:cNvSpPr txBox="1"/>
          <p:nvPr/>
        </p:nvSpPr>
        <p:spPr>
          <a:xfrm>
            <a:off x="-208750" y="7531925"/>
            <a:ext cx="3000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latin typeface="Exo"/>
                <a:ea typeface="Exo"/>
                <a:cs typeface="Exo"/>
                <a:sym typeface="Exo"/>
              </a:rPr>
              <a:t>2</a:t>
            </a:r>
            <a:r>
              <a:rPr lang="en" sz="1100">
                <a:latin typeface="Exo"/>
                <a:ea typeface="Exo"/>
                <a:cs typeface="Exo"/>
                <a:sym typeface="Exo"/>
              </a:rPr>
              <a:t> or </a:t>
            </a:r>
            <a:r>
              <a:rPr b="1" lang="en" sz="1100">
                <a:latin typeface="Exo"/>
                <a:ea typeface="Exo"/>
                <a:cs typeface="Exo"/>
                <a:sym typeface="Exo"/>
              </a:rPr>
              <a:t>3</a:t>
            </a:r>
            <a:r>
              <a:rPr lang="en" sz="1100">
                <a:latin typeface="Exo"/>
                <a:ea typeface="Exo"/>
                <a:cs typeface="Exo"/>
                <a:sym typeface="Exo"/>
              </a:rPr>
              <a:t> branches, supplying </a:t>
            </a:r>
            <a:endParaRPr sz="1100">
              <a:latin typeface="Exo"/>
              <a:ea typeface="Exo"/>
              <a:cs typeface="Exo"/>
              <a:sym typeface="Exo"/>
            </a:endParaRPr>
          </a:p>
          <a:p>
            <a:pPr indent="0" lvl="0" marL="0" rtl="0" algn="ctr">
              <a:spcBef>
                <a:spcPts val="0"/>
              </a:spcBef>
              <a:spcAft>
                <a:spcPts val="0"/>
              </a:spcAft>
              <a:buNone/>
            </a:pPr>
            <a:r>
              <a:rPr lang="en" sz="1100">
                <a:latin typeface="Exo"/>
                <a:ea typeface="Exo"/>
                <a:cs typeface="Exo"/>
                <a:sym typeface="Exo"/>
              </a:rPr>
              <a:t> the </a:t>
            </a:r>
            <a:r>
              <a:rPr lang="en" sz="1100" u="sng">
                <a:latin typeface="Exo"/>
                <a:ea typeface="Exo"/>
                <a:cs typeface="Exo"/>
                <a:sym typeface="Exo"/>
              </a:rPr>
              <a:t>anterior surface</a:t>
            </a:r>
            <a:endParaRPr sz="1100" u="sng">
              <a:latin typeface="Exo"/>
              <a:ea typeface="Exo"/>
              <a:cs typeface="Exo"/>
              <a:sym typeface="Exo"/>
            </a:endParaRPr>
          </a:p>
          <a:p>
            <a:pPr indent="0" lvl="0" marL="0" rtl="0" algn="ctr">
              <a:spcBef>
                <a:spcPts val="0"/>
              </a:spcBef>
              <a:spcAft>
                <a:spcPts val="0"/>
              </a:spcAft>
              <a:buNone/>
            </a:pPr>
            <a:r>
              <a:rPr lang="en" sz="1100">
                <a:latin typeface="Exo"/>
                <a:ea typeface="Exo"/>
                <a:cs typeface="Exo"/>
                <a:sym typeface="Exo"/>
              </a:rPr>
              <a:t> of the </a:t>
            </a:r>
            <a:r>
              <a:rPr b="1" lang="en" sz="1100">
                <a:latin typeface="Exo"/>
                <a:ea typeface="Exo"/>
                <a:cs typeface="Exo"/>
                <a:sym typeface="Exo"/>
              </a:rPr>
              <a:t>right ventricle.</a:t>
            </a:r>
            <a:endParaRPr b="1" sz="1100">
              <a:latin typeface="Exo"/>
              <a:ea typeface="Exo"/>
              <a:cs typeface="Exo"/>
              <a:sym typeface="Exo"/>
            </a:endParaRPr>
          </a:p>
        </p:txBody>
      </p:sp>
      <p:sp>
        <p:nvSpPr>
          <p:cNvPr id="147" name="Google Shape;147;p9"/>
          <p:cNvSpPr txBox="1"/>
          <p:nvPr/>
        </p:nvSpPr>
        <p:spPr>
          <a:xfrm>
            <a:off x="-34759" y="8693202"/>
            <a:ext cx="2652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xo"/>
                <a:ea typeface="Exo"/>
                <a:cs typeface="Exo"/>
                <a:sym typeface="Exo"/>
              </a:rPr>
              <a:t>is the </a:t>
            </a:r>
            <a:r>
              <a:rPr b="1" lang="en" sz="1100">
                <a:latin typeface="Exo"/>
                <a:ea typeface="Exo"/>
                <a:cs typeface="Exo"/>
                <a:sym typeface="Exo"/>
              </a:rPr>
              <a:t>largest branch,</a:t>
            </a:r>
            <a:r>
              <a:rPr lang="en" sz="1100">
                <a:latin typeface="Exo"/>
                <a:ea typeface="Exo"/>
                <a:cs typeface="Exo"/>
                <a:sym typeface="Exo"/>
              </a:rPr>
              <a:t> runs along the </a:t>
            </a:r>
            <a:r>
              <a:rPr b="1" lang="en" sz="1100">
                <a:latin typeface="Exo"/>
                <a:ea typeface="Exo"/>
                <a:cs typeface="Exo"/>
                <a:sym typeface="Exo"/>
              </a:rPr>
              <a:t>inferior margin</a:t>
            </a:r>
            <a:r>
              <a:rPr lang="en" sz="1100">
                <a:latin typeface="Exo"/>
                <a:ea typeface="Exo"/>
                <a:cs typeface="Exo"/>
                <a:sym typeface="Exo"/>
              </a:rPr>
              <a:t> toward the apex.</a:t>
            </a:r>
            <a:endParaRPr sz="1100">
              <a:latin typeface="Exo"/>
              <a:ea typeface="Exo"/>
              <a:cs typeface="Exo"/>
              <a:sym typeface="Exo"/>
            </a:endParaRPr>
          </a:p>
          <a:p>
            <a:pPr indent="0" lvl="0" marL="0" rtl="0" algn="ctr">
              <a:spcBef>
                <a:spcPts val="0"/>
              </a:spcBef>
              <a:spcAft>
                <a:spcPts val="0"/>
              </a:spcAft>
              <a:buNone/>
            </a:pPr>
            <a:r>
              <a:rPr lang="en" sz="1100" u="sng">
                <a:solidFill>
                  <a:srgbClr val="B6D7A8"/>
                </a:solidFill>
                <a:latin typeface="Exo"/>
                <a:ea typeface="Exo"/>
                <a:cs typeface="Exo"/>
                <a:sym typeface="Exo"/>
              </a:rPr>
              <a:t>It doesn’t reach the apex</a:t>
            </a:r>
            <a:endParaRPr sz="1100" u="sng">
              <a:solidFill>
                <a:srgbClr val="B6D7A8"/>
              </a:solidFill>
              <a:latin typeface="Exo"/>
              <a:ea typeface="Exo"/>
              <a:cs typeface="Exo"/>
              <a:sym typeface="Exo"/>
            </a:endParaRPr>
          </a:p>
          <a:p>
            <a:pPr indent="0" lvl="0" marL="0" rtl="0" algn="ctr">
              <a:spcBef>
                <a:spcPts val="0"/>
              </a:spcBef>
              <a:spcAft>
                <a:spcPts val="0"/>
              </a:spcAft>
              <a:buNone/>
            </a:pPr>
            <a:r>
              <a:t/>
            </a:r>
            <a:endParaRPr sz="1100">
              <a:latin typeface="Exo"/>
              <a:ea typeface="Exo"/>
              <a:cs typeface="Exo"/>
              <a:sym typeface="Exo"/>
            </a:endParaRPr>
          </a:p>
        </p:txBody>
      </p:sp>
      <p:sp>
        <p:nvSpPr>
          <p:cNvPr id="148" name="Google Shape;148;p9"/>
          <p:cNvSpPr txBox="1"/>
          <p:nvPr/>
        </p:nvSpPr>
        <p:spPr>
          <a:xfrm>
            <a:off x="-34746" y="9742014"/>
            <a:ext cx="2652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xo"/>
                <a:ea typeface="Exo"/>
                <a:cs typeface="Exo"/>
                <a:sym typeface="Exo"/>
              </a:rPr>
              <a:t>To the </a:t>
            </a:r>
            <a:r>
              <a:rPr lang="en" sz="1100" u="sng">
                <a:latin typeface="Exo"/>
                <a:ea typeface="Exo"/>
                <a:cs typeface="Exo"/>
                <a:sym typeface="Exo"/>
              </a:rPr>
              <a:t>diaphragmatic</a:t>
            </a:r>
            <a:r>
              <a:rPr lang="en" sz="1100">
                <a:latin typeface="Exo"/>
                <a:ea typeface="Exo"/>
                <a:cs typeface="Exo"/>
                <a:sym typeface="Exo"/>
              </a:rPr>
              <a:t> surface of the </a:t>
            </a:r>
            <a:r>
              <a:rPr b="1" lang="en" sz="1100">
                <a:latin typeface="Exo"/>
                <a:ea typeface="Exo"/>
                <a:cs typeface="Exo"/>
                <a:sym typeface="Exo"/>
              </a:rPr>
              <a:t>right ventricle</a:t>
            </a:r>
            <a:r>
              <a:rPr lang="en" sz="1100">
                <a:latin typeface="Exo"/>
                <a:ea typeface="Exo"/>
                <a:cs typeface="Exo"/>
                <a:sym typeface="Exo"/>
              </a:rPr>
              <a:t>. (2 branches)</a:t>
            </a:r>
            <a:endParaRPr sz="1100">
              <a:latin typeface="Exo"/>
              <a:ea typeface="Exo"/>
              <a:cs typeface="Exo"/>
              <a:sym typeface="Exo"/>
            </a:endParaRPr>
          </a:p>
          <a:p>
            <a:pPr indent="0" lvl="0" marL="0" rtl="0" algn="ctr">
              <a:spcBef>
                <a:spcPts val="0"/>
              </a:spcBef>
              <a:spcAft>
                <a:spcPts val="0"/>
              </a:spcAft>
              <a:buNone/>
            </a:pPr>
            <a:r>
              <a:t/>
            </a:r>
            <a:endParaRPr sz="1100">
              <a:latin typeface="Exo"/>
              <a:ea typeface="Exo"/>
              <a:cs typeface="Exo"/>
              <a:sym typeface="Exo"/>
            </a:endParaRPr>
          </a:p>
        </p:txBody>
      </p:sp>
      <p:sp>
        <p:nvSpPr>
          <p:cNvPr id="149" name="Google Shape;149;p9"/>
          <p:cNvSpPr txBox="1"/>
          <p:nvPr/>
        </p:nvSpPr>
        <p:spPr>
          <a:xfrm>
            <a:off x="4850863" y="6819852"/>
            <a:ext cx="2652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xo"/>
                <a:ea typeface="Exo"/>
                <a:cs typeface="Exo"/>
                <a:sym typeface="Exo"/>
              </a:rPr>
              <a:t>To the </a:t>
            </a:r>
            <a:r>
              <a:rPr b="1" lang="en" sz="1100">
                <a:latin typeface="Exo"/>
                <a:ea typeface="Exo"/>
                <a:cs typeface="Exo"/>
                <a:sym typeface="Exo"/>
              </a:rPr>
              <a:t>right atrium</a:t>
            </a:r>
            <a:r>
              <a:rPr lang="en" sz="1100">
                <a:latin typeface="Exo"/>
                <a:ea typeface="Exo"/>
                <a:cs typeface="Exo"/>
                <a:sym typeface="Exo"/>
              </a:rPr>
              <a:t>; </a:t>
            </a:r>
            <a:r>
              <a:rPr lang="en" sz="1100" u="sng">
                <a:latin typeface="Exo"/>
                <a:ea typeface="Exo"/>
                <a:cs typeface="Exo"/>
                <a:sym typeface="Exo"/>
              </a:rPr>
              <a:t>anterior</a:t>
            </a:r>
            <a:r>
              <a:rPr lang="en" sz="1100">
                <a:latin typeface="Exo"/>
                <a:ea typeface="Exo"/>
                <a:cs typeface="Exo"/>
                <a:sym typeface="Exo"/>
              </a:rPr>
              <a:t> and </a:t>
            </a:r>
            <a:r>
              <a:rPr lang="en" sz="1100" u="sng">
                <a:latin typeface="Exo"/>
                <a:ea typeface="Exo"/>
                <a:cs typeface="Exo"/>
                <a:sym typeface="Exo"/>
              </a:rPr>
              <a:t>lateral</a:t>
            </a:r>
            <a:r>
              <a:rPr lang="en" sz="1100">
                <a:latin typeface="Exo"/>
                <a:ea typeface="Exo"/>
                <a:cs typeface="Exo"/>
                <a:sym typeface="Exo"/>
              </a:rPr>
              <a:t> surfaces. </a:t>
            </a:r>
            <a:r>
              <a:rPr lang="en" sz="1100" u="sng">
                <a:latin typeface="Exo"/>
                <a:ea typeface="Exo"/>
                <a:cs typeface="Exo"/>
                <a:sym typeface="Exo"/>
              </a:rPr>
              <a:t>Posterior</a:t>
            </a:r>
            <a:r>
              <a:rPr lang="en" sz="1100">
                <a:latin typeface="Exo"/>
                <a:ea typeface="Exo"/>
                <a:cs typeface="Exo"/>
                <a:sym typeface="Exo"/>
              </a:rPr>
              <a:t> surface of </a:t>
            </a:r>
            <a:r>
              <a:rPr b="1" lang="en" sz="1100">
                <a:latin typeface="Exo"/>
                <a:ea typeface="Exo"/>
                <a:cs typeface="Exo"/>
                <a:sym typeface="Exo"/>
              </a:rPr>
              <a:t>both atria</a:t>
            </a:r>
            <a:endParaRPr b="1" sz="1100">
              <a:latin typeface="Exo"/>
              <a:ea typeface="Exo"/>
              <a:cs typeface="Exo"/>
              <a:sym typeface="Exo"/>
            </a:endParaRPr>
          </a:p>
        </p:txBody>
      </p:sp>
      <p:sp>
        <p:nvSpPr>
          <p:cNvPr id="150" name="Google Shape;150;p9"/>
          <p:cNvSpPr txBox="1"/>
          <p:nvPr/>
        </p:nvSpPr>
        <p:spPr>
          <a:xfrm>
            <a:off x="4850879" y="8000402"/>
            <a:ext cx="2652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Exo"/>
                <a:ea typeface="Exo"/>
                <a:cs typeface="Exo"/>
                <a:sym typeface="Exo"/>
              </a:rPr>
              <a:t>Supplies </a:t>
            </a:r>
            <a:r>
              <a:rPr b="1" lang="en" sz="1100">
                <a:latin typeface="Exo"/>
                <a:ea typeface="Exo"/>
                <a:cs typeface="Exo"/>
                <a:sym typeface="Exo"/>
              </a:rPr>
              <a:t>both atria</a:t>
            </a:r>
            <a:endParaRPr b="1" sz="1100">
              <a:latin typeface="Exo"/>
              <a:ea typeface="Exo"/>
              <a:cs typeface="Exo"/>
              <a:sym typeface="Exo"/>
            </a:endParaRPr>
          </a:p>
        </p:txBody>
      </p:sp>
      <p:sp>
        <p:nvSpPr>
          <p:cNvPr id="151" name="Google Shape;151;p9"/>
          <p:cNvSpPr txBox="1"/>
          <p:nvPr/>
        </p:nvSpPr>
        <p:spPr>
          <a:xfrm>
            <a:off x="4460875" y="8880475"/>
            <a:ext cx="32049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latin typeface="Exo"/>
                <a:ea typeface="Exo"/>
                <a:cs typeface="Exo"/>
                <a:sym typeface="Exo"/>
              </a:rPr>
              <a:t>Runs toward the apex, to supplies: </a:t>
            </a:r>
            <a:endParaRPr b="1" sz="1100">
              <a:latin typeface="Exo"/>
              <a:ea typeface="Exo"/>
              <a:cs typeface="Exo"/>
              <a:sym typeface="Exo"/>
            </a:endParaRPr>
          </a:p>
          <a:p>
            <a:pPr indent="0" lvl="0" marL="0" rtl="0" algn="ctr">
              <a:spcBef>
                <a:spcPts val="0"/>
              </a:spcBef>
              <a:spcAft>
                <a:spcPts val="0"/>
              </a:spcAft>
              <a:buNone/>
            </a:pPr>
            <a:r>
              <a:t/>
            </a:r>
            <a:endParaRPr b="1" sz="600">
              <a:latin typeface="Exo"/>
              <a:ea typeface="Exo"/>
              <a:cs typeface="Exo"/>
              <a:sym typeface="Exo"/>
            </a:endParaRPr>
          </a:p>
          <a:p>
            <a:pPr indent="0" lvl="0" marL="0" rtl="0" algn="ctr">
              <a:spcBef>
                <a:spcPts val="0"/>
              </a:spcBef>
              <a:spcAft>
                <a:spcPts val="0"/>
              </a:spcAft>
              <a:buNone/>
            </a:pPr>
            <a:r>
              <a:rPr b="1" lang="en" sz="1000">
                <a:solidFill>
                  <a:srgbClr val="26557B"/>
                </a:solidFill>
                <a:latin typeface="Exo"/>
                <a:ea typeface="Exo"/>
                <a:cs typeface="Exo"/>
                <a:sym typeface="Exo"/>
              </a:rPr>
              <a:t>A.</a:t>
            </a:r>
            <a:r>
              <a:rPr lang="en" sz="1000">
                <a:latin typeface="Exo"/>
                <a:ea typeface="Exo"/>
                <a:cs typeface="Exo"/>
                <a:sym typeface="Exo"/>
              </a:rPr>
              <a:t> </a:t>
            </a:r>
            <a:r>
              <a:rPr lang="en" sz="1000" u="sng">
                <a:latin typeface="Exo"/>
                <a:ea typeface="Exo"/>
                <a:cs typeface="Exo"/>
                <a:sym typeface="Exo"/>
              </a:rPr>
              <a:t>Diaphragmatic</a:t>
            </a:r>
            <a:r>
              <a:rPr lang="en" sz="1000">
                <a:latin typeface="Exo"/>
                <a:ea typeface="Exo"/>
                <a:cs typeface="Exo"/>
                <a:sym typeface="Exo"/>
              </a:rPr>
              <a:t> surface of the </a:t>
            </a:r>
            <a:r>
              <a:rPr b="1" lang="en" sz="1000">
                <a:latin typeface="Exo"/>
                <a:ea typeface="Exo"/>
                <a:cs typeface="Exo"/>
                <a:sym typeface="Exo"/>
              </a:rPr>
              <a:t>R &amp; L Ventricles.</a:t>
            </a:r>
            <a:endParaRPr b="1" sz="1000">
              <a:latin typeface="Exo"/>
              <a:ea typeface="Exo"/>
              <a:cs typeface="Exo"/>
              <a:sym typeface="Exo"/>
            </a:endParaRPr>
          </a:p>
          <a:p>
            <a:pPr indent="0" lvl="0" marL="0" rtl="0" algn="ctr">
              <a:spcBef>
                <a:spcPts val="0"/>
              </a:spcBef>
              <a:spcAft>
                <a:spcPts val="0"/>
              </a:spcAft>
              <a:buNone/>
            </a:pPr>
            <a:r>
              <a:t/>
            </a:r>
            <a:endParaRPr sz="1000">
              <a:latin typeface="Exo"/>
              <a:ea typeface="Exo"/>
              <a:cs typeface="Exo"/>
              <a:sym typeface="Exo"/>
            </a:endParaRPr>
          </a:p>
          <a:p>
            <a:pPr indent="0" lvl="0" marL="0" rtl="0" algn="ctr">
              <a:spcBef>
                <a:spcPts val="0"/>
              </a:spcBef>
              <a:spcAft>
                <a:spcPts val="0"/>
              </a:spcAft>
              <a:buNone/>
            </a:pPr>
            <a:r>
              <a:rPr b="1" lang="en" sz="1000">
                <a:solidFill>
                  <a:srgbClr val="26557B"/>
                </a:solidFill>
                <a:latin typeface="Exo"/>
                <a:ea typeface="Exo"/>
                <a:cs typeface="Exo"/>
                <a:sym typeface="Exo"/>
              </a:rPr>
              <a:t> B.</a:t>
            </a:r>
            <a:r>
              <a:rPr lang="en" sz="1000">
                <a:latin typeface="Exo"/>
                <a:ea typeface="Exo"/>
                <a:cs typeface="Exo"/>
                <a:sym typeface="Exo"/>
              </a:rPr>
              <a:t> </a:t>
            </a:r>
            <a:r>
              <a:rPr lang="en" sz="1000" u="sng">
                <a:latin typeface="Exo"/>
                <a:ea typeface="Exo"/>
                <a:cs typeface="Exo"/>
                <a:sym typeface="Exo"/>
              </a:rPr>
              <a:t>Posterior</a:t>
            </a:r>
            <a:r>
              <a:rPr lang="en" sz="1000">
                <a:latin typeface="Exo"/>
                <a:ea typeface="Exo"/>
                <a:cs typeface="Exo"/>
                <a:sym typeface="Exo"/>
              </a:rPr>
              <a:t> part of the </a:t>
            </a:r>
            <a:r>
              <a:rPr b="1" lang="en" sz="1000">
                <a:latin typeface="Exo"/>
                <a:ea typeface="Exo"/>
                <a:cs typeface="Exo"/>
                <a:sym typeface="Exo"/>
              </a:rPr>
              <a:t>IVS</a:t>
            </a:r>
            <a:r>
              <a:rPr lang="en" sz="1000">
                <a:latin typeface="Exo"/>
                <a:ea typeface="Exo"/>
                <a:cs typeface="Exo"/>
                <a:sym typeface="Exo"/>
              </a:rPr>
              <a:t> </a:t>
            </a:r>
            <a:r>
              <a:rPr b="1" lang="en" sz="1000" u="sng">
                <a:latin typeface="Exo"/>
                <a:ea typeface="Exo"/>
                <a:cs typeface="Exo"/>
                <a:sym typeface="Exo"/>
              </a:rPr>
              <a:t>excluding its Apex</a:t>
            </a:r>
            <a:r>
              <a:rPr lang="en" sz="1000" u="sng">
                <a:latin typeface="Exo"/>
                <a:ea typeface="Exo"/>
                <a:cs typeface="Exo"/>
                <a:sym typeface="Exo"/>
              </a:rPr>
              <a:t>. </a:t>
            </a:r>
            <a:endParaRPr sz="1000" u="sng">
              <a:latin typeface="Exo"/>
              <a:ea typeface="Exo"/>
              <a:cs typeface="Exo"/>
              <a:sym typeface="Exo"/>
            </a:endParaRPr>
          </a:p>
          <a:p>
            <a:pPr indent="0" lvl="0" marL="0" rtl="0" algn="ctr">
              <a:spcBef>
                <a:spcPts val="0"/>
              </a:spcBef>
              <a:spcAft>
                <a:spcPts val="0"/>
              </a:spcAft>
              <a:buNone/>
            </a:pPr>
            <a:r>
              <a:t/>
            </a:r>
            <a:endParaRPr sz="1000">
              <a:latin typeface="Exo"/>
              <a:ea typeface="Exo"/>
              <a:cs typeface="Exo"/>
              <a:sym typeface="Exo"/>
            </a:endParaRPr>
          </a:p>
          <a:p>
            <a:pPr indent="0" lvl="0" marL="0" rtl="0" algn="ctr">
              <a:spcBef>
                <a:spcPts val="0"/>
              </a:spcBef>
              <a:spcAft>
                <a:spcPts val="0"/>
              </a:spcAft>
              <a:buNone/>
            </a:pPr>
            <a:r>
              <a:rPr b="1" lang="en" sz="1000">
                <a:solidFill>
                  <a:srgbClr val="26557B"/>
                </a:solidFill>
                <a:latin typeface="Exo"/>
                <a:ea typeface="Exo"/>
                <a:cs typeface="Exo"/>
                <a:sym typeface="Exo"/>
              </a:rPr>
              <a:t>C.</a:t>
            </a:r>
            <a:r>
              <a:rPr lang="en" sz="1000">
                <a:latin typeface="Exo"/>
                <a:ea typeface="Exo"/>
                <a:cs typeface="Exo"/>
                <a:sym typeface="Exo"/>
              </a:rPr>
              <a:t> Septal branch to the </a:t>
            </a:r>
            <a:r>
              <a:rPr b="1" lang="en" sz="1000">
                <a:latin typeface="Exo"/>
                <a:ea typeface="Exo"/>
                <a:cs typeface="Exo"/>
                <a:sym typeface="Exo"/>
              </a:rPr>
              <a:t>AVN</a:t>
            </a:r>
            <a:endParaRPr b="1" sz="1000">
              <a:latin typeface="Exo"/>
              <a:ea typeface="Exo"/>
              <a:cs typeface="Exo"/>
              <a:sym typeface="Exo"/>
            </a:endParaRPr>
          </a:p>
          <a:p>
            <a:pPr indent="0" lvl="0" marL="0" rtl="0" algn="ctr">
              <a:spcBef>
                <a:spcPts val="0"/>
              </a:spcBef>
              <a:spcAft>
                <a:spcPts val="0"/>
              </a:spcAft>
              <a:buNone/>
            </a:pPr>
            <a:r>
              <a:rPr lang="en" sz="1000">
                <a:latin typeface="Exo"/>
                <a:ea typeface="Exo"/>
                <a:cs typeface="Exo"/>
                <a:sym typeface="Exo"/>
              </a:rPr>
              <a:t>.- (N.b) in 10% it is replaced by a branch from the left coronary</a:t>
            </a:r>
            <a:endParaRPr sz="1000">
              <a:latin typeface="Exo"/>
              <a:ea typeface="Exo"/>
              <a:cs typeface="Exo"/>
              <a:sym typeface="Exo"/>
            </a:endParaRPr>
          </a:p>
          <a:p>
            <a:pPr indent="0" lvl="0" marL="0" rtl="0" algn="ctr">
              <a:spcBef>
                <a:spcPts val="0"/>
              </a:spcBef>
              <a:spcAft>
                <a:spcPts val="0"/>
              </a:spcAft>
              <a:buNone/>
            </a:pPr>
            <a:r>
              <a:t/>
            </a:r>
            <a:endParaRPr sz="1100">
              <a:latin typeface="Exo"/>
              <a:ea typeface="Exo"/>
              <a:cs typeface="Exo"/>
              <a:sym typeface="Exo"/>
            </a:endParaRPr>
          </a:p>
        </p:txBody>
      </p:sp>
      <p:sp>
        <p:nvSpPr>
          <p:cNvPr id="152" name="Google Shape;152;p9"/>
          <p:cNvSpPr/>
          <p:nvPr/>
        </p:nvSpPr>
        <p:spPr>
          <a:xfrm rot="384">
            <a:off x="2481924" y="5461832"/>
            <a:ext cx="2685300" cy="437400"/>
          </a:xfrm>
          <a:prstGeom prst="roundRect">
            <a:avLst>
              <a:gd fmla="val 16667" name="adj"/>
            </a:avLst>
          </a:prstGeom>
          <a:solidFill>
            <a:srgbClr val="26557B"/>
          </a:solidFill>
          <a:ln cap="flat" cmpd="sng" w="9525">
            <a:solidFill>
              <a:srgbClr val="26557B"/>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2000">
                <a:solidFill>
                  <a:srgbClr val="FFFFFF"/>
                </a:solidFill>
                <a:latin typeface="Exo"/>
                <a:ea typeface="Exo"/>
                <a:cs typeface="Exo"/>
                <a:sym typeface="Exo"/>
              </a:rPr>
              <a:t>Branches</a:t>
            </a:r>
            <a:endParaRPr b="1" sz="2000">
              <a:solidFill>
                <a:srgbClr val="FFFFFF"/>
              </a:solidFill>
              <a:latin typeface="Exo"/>
              <a:ea typeface="Exo"/>
              <a:cs typeface="Exo"/>
              <a:sym typeface="Exo"/>
            </a:endParaRPr>
          </a:p>
        </p:txBody>
      </p:sp>
      <p:pic>
        <p:nvPicPr>
          <p:cNvPr id="153" name="Google Shape;153;p9"/>
          <p:cNvPicPr preferRelativeResize="0"/>
          <p:nvPr/>
        </p:nvPicPr>
        <p:blipFill rotWithShape="1">
          <a:blip r:embed="rId4">
            <a:alphaModFix/>
          </a:blip>
          <a:srcRect b="0" l="0" r="50000" t="0"/>
          <a:stretch/>
        </p:blipFill>
        <p:spPr>
          <a:xfrm>
            <a:off x="2496638" y="6074038"/>
            <a:ext cx="2474836" cy="2236653"/>
          </a:xfrm>
          <a:prstGeom prst="rect">
            <a:avLst/>
          </a:prstGeom>
          <a:noFill/>
          <a:ln>
            <a:noFill/>
          </a:ln>
        </p:spPr>
      </p:pic>
      <p:sp>
        <p:nvSpPr>
          <p:cNvPr id="154" name="Google Shape;154;p9"/>
          <p:cNvSpPr/>
          <p:nvPr/>
        </p:nvSpPr>
        <p:spPr>
          <a:xfrm>
            <a:off x="2678737" y="6664395"/>
            <a:ext cx="767100" cy="115500"/>
          </a:xfrm>
          <a:prstGeom prst="rect">
            <a:avLst/>
          </a:prstGeom>
          <a:no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2678725" y="7070410"/>
            <a:ext cx="767100" cy="1449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2734325" y="7307663"/>
            <a:ext cx="711600" cy="144900"/>
          </a:xfrm>
          <a:prstGeom prst="rect">
            <a:avLst/>
          </a:prstGeom>
          <a:noFill/>
          <a:ln cap="flat" cmpd="sng" w="952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2791250" y="6867409"/>
            <a:ext cx="668400" cy="1155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2692550" y="6461362"/>
            <a:ext cx="767100" cy="1155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2962625" y="7849942"/>
            <a:ext cx="1056300" cy="115500"/>
          </a:xfrm>
          <a:prstGeom prst="rect">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9"/>
          <p:cNvPicPr preferRelativeResize="0"/>
          <p:nvPr/>
        </p:nvPicPr>
        <p:blipFill rotWithShape="1">
          <a:blip r:embed="rId5">
            <a:alphaModFix/>
          </a:blip>
          <a:srcRect b="2695" l="0" r="8324" t="0"/>
          <a:stretch/>
        </p:blipFill>
        <p:spPr>
          <a:xfrm>
            <a:off x="3045288" y="8183400"/>
            <a:ext cx="1237750" cy="1819720"/>
          </a:xfrm>
          <a:prstGeom prst="rect">
            <a:avLst/>
          </a:prstGeom>
          <a:noFill/>
          <a:ln>
            <a:noFill/>
          </a:ln>
        </p:spPr>
      </p:pic>
      <p:sp>
        <p:nvSpPr>
          <p:cNvPr id="161" name="Google Shape;161;p9"/>
          <p:cNvSpPr/>
          <p:nvPr/>
        </p:nvSpPr>
        <p:spPr>
          <a:xfrm>
            <a:off x="4183180" y="9784778"/>
            <a:ext cx="529500" cy="52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rot="-1540236">
            <a:off x="3853999" y="9038132"/>
            <a:ext cx="1486853" cy="69237"/>
          </a:xfrm>
          <a:prstGeom prst="leftArrow">
            <a:avLst>
              <a:gd fmla="val 5661" name="adj1"/>
              <a:gd fmla="val 144974" name="adj2"/>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txBox="1"/>
          <p:nvPr/>
        </p:nvSpPr>
        <p:spPr>
          <a:xfrm>
            <a:off x="5313632" y="8726875"/>
            <a:ext cx="20496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99999"/>
                </a:solidFill>
                <a:latin typeface="Exo"/>
                <a:ea typeface="Exo"/>
                <a:cs typeface="Exo"/>
                <a:sym typeface="Exo"/>
              </a:rPr>
              <a:t>(Posterior descending artery)</a:t>
            </a:r>
            <a:endParaRPr sz="900">
              <a:solidFill>
                <a:srgbClr val="999999"/>
              </a:solidFill>
              <a:latin typeface="Exo"/>
              <a:ea typeface="Exo"/>
              <a:cs typeface="Exo"/>
              <a:sym typeface="Exo"/>
            </a:endParaRPr>
          </a:p>
        </p:txBody>
      </p:sp>
      <p:sp>
        <p:nvSpPr>
          <p:cNvPr id="164" name="Google Shape;164;p9"/>
          <p:cNvSpPr txBox="1"/>
          <p:nvPr/>
        </p:nvSpPr>
        <p:spPr>
          <a:xfrm>
            <a:off x="2998474" y="10003125"/>
            <a:ext cx="9846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99999"/>
                </a:solidFill>
                <a:latin typeface="Exo"/>
                <a:ea typeface="Exo"/>
                <a:cs typeface="Exo"/>
                <a:sym typeface="Exo"/>
              </a:rPr>
              <a:t>Posterior view </a:t>
            </a:r>
            <a:endParaRPr sz="900">
              <a:solidFill>
                <a:srgbClr val="999999"/>
              </a:solidFill>
              <a:latin typeface="Exo"/>
              <a:ea typeface="Exo"/>
              <a:cs typeface="Exo"/>
              <a:sym typeface="Exo"/>
            </a:endParaRPr>
          </a:p>
        </p:txBody>
      </p:sp>
      <p:sp>
        <p:nvSpPr>
          <p:cNvPr id="165" name="Google Shape;165;p9"/>
          <p:cNvSpPr txBox="1"/>
          <p:nvPr/>
        </p:nvSpPr>
        <p:spPr>
          <a:xfrm>
            <a:off x="5416975" y="10198050"/>
            <a:ext cx="166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latin typeface="Exo"/>
                <a:ea typeface="Exo"/>
                <a:cs typeface="Exo"/>
                <a:sym typeface="Exo"/>
              </a:rPr>
              <a:t>SAN: Sinoatrial node </a:t>
            </a:r>
            <a:endParaRPr sz="800">
              <a:solidFill>
                <a:srgbClr val="999999"/>
              </a:solidFill>
              <a:latin typeface="Exo"/>
              <a:ea typeface="Exo"/>
              <a:cs typeface="Exo"/>
              <a:sym typeface="Exo"/>
            </a:endParaRPr>
          </a:p>
          <a:p>
            <a:pPr indent="0" lvl="0" marL="0" rtl="0" algn="l">
              <a:spcBef>
                <a:spcPts val="0"/>
              </a:spcBef>
              <a:spcAft>
                <a:spcPts val="0"/>
              </a:spcAft>
              <a:buNone/>
            </a:pPr>
            <a:r>
              <a:rPr lang="en" sz="800">
                <a:solidFill>
                  <a:srgbClr val="999999"/>
                </a:solidFill>
                <a:latin typeface="Exo"/>
                <a:ea typeface="Exo"/>
                <a:cs typeface="Exo"/>
                <a:sym typeface="Exo"/>
              </a:rPr>
              <a:t>IVS: Interventricular septum</a:t>
            </a:r>
            <a:endParaRPr sz="800">
              <a:solidFill>
                <a:srgbClr val="999999"/>
              </a:solidFill>
              <a:latin typeface="Exo"/>
              <a:ea typeface="Exo"/>
              <a:cs typeface="Exo"/>
              <a:sym typeface="Exo"/>
            </a:endParaRPr>
          </a:p>
          <a:p>
            <a:pPr indent="0" lvl="0" marL="0" rtl="0" algn="l">
              <a:spcBef>
                <a:spcPts val="0"/>
              </a:spcBef>
              <a:spcAft>
                <a:spcPts val="0"/>
              </a:spcAft>
              <a:buNone/>
            </a:pPr>
            <a:r>
              <a:rPr lang="en" sz="800">
                <a:solidFill>
                  <a:srgbClr val="999999"/>
                </a:solidFill>
                <a:latin typeface="Exo"/>
                <a:ea typeface="Exo"/>
                <a:cs typeface="Exo"/>
                <a:sym typeface="Exo"/>
              </a:rPr>
              <a:t>AVN: Atrioventricular node</a:t>
            </a:r>
            <a:endParaRPr sz="800">
              <a:solidFill>
                <a:srgbClr val="999999"/>
              </a:solidFill>
              <a:latin typeface="Exo"/>
              <a:ea typeface="Exo"/>
              <a:cs typeface="Exo"/>
              <a:sym typeface="Exo"/>
            </a:endParaRPr>
          </a:p>
        </p:txBody>
      </p:sp>
      <p:sp>
        <p:nvSpPr>
          <p:cNvPr id="166" name="Google Shape;166;p9"/>
          <p:cNvSpPr txBox="1"/>
          <p:nvPr/>
        </p:nvSpPr>
        <p:spPr>
          <a:xfrm>
            <a:off x="513897" y="1860625"/>
            <a:ext cx="5465700" cy="35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200">
                <a:solidFill>
                  <a:schemeClr val="dk1"/>
                </a:solidFill>
                <a:latin typeface="Exo"/>
                <a:ea typeface="Exo"/>
                <a:cs typeface="Exo"/>
                <a:sym typeface="Exo"/>
              </a:rPr>
              <a:t>Arises</a:t>
            </a:r>
            <a:r>
              <a:rPr lang="en" sz="1200">
                <a:solidFill>
                  <a:schemeClr val="dk1"/>
                </a:solidFill>
                <a:latin typeface="Exo"/>
                <a:ea typeface="Exo"/>
                <a:cs typeface="Exo"/>
                <a:sym typeface="Exo"/>
              </a:rPr>
              <a:t> from the </a:t>
            </a:r>
            <a:r>
              <a:rPr b="1" lang="en" sz="1200">
                <a:solidFill>
                  <a:schemeClr val="dk1"/>
                </a:solidFill>
                <a:latin typeface="Exo"/>
                <a:ea typeface="Exo"/>
                <a:cs typeface="Exo"/>
                <a:sym typeface="Exo"/>
              </a:rPr>
              <a:t>a</a:t>
            </a:r>
            <a:r>
              <a:rPr b="1" lang="en" sz="1200">
                <a:solidFill>
                  <a:schemeClr val="dk1"/>
                </a:solidFill>
                <a:latin typeface="Exo"/>
                <a:ea typeface="Exo"/>
                <a:cs typeface="Exo"/>
                <a:sym typeface="Exo"/>
              </a:rPr>
              <a:t>nterior </a:t>
            </a:r>
            <a:r>
              <a:rPr b="1" lang="en" sz="1200">
                <a:solidFill>
                  <a:srgbClr val="D5A6BD"/>
                </a:solidFill>
                <a:latin typeface="Exo"/>
                <a:ea typeface="Exo"/>
                <a:cs typeface="Exo"/>
                <a:sym typeface="Exo"/>
              </a:rPr>
              <a:t>(right)</a:t>
            </a:r>
            <a:r>
              <a:rPr b="1" lang="en" sz="1200">
                <a:solidFill>
                  <a:schemeClr val="dk1"/>
                </a:solidFill>
                <a:latin typeface="Exo"/>
                <a:ea typeface="Exo"/>
                <a:cs typeface="Exo"/>
                <a:sym typeface="Exo"/>
              </a:rPr>
              <a:t> aortic sinus</a:t>
            </a:r>
            <a:r>
              <a:rPr lang="en" sz="1200">
                <a:solidFill>
                  <a:schemeClr val="dk1"/>
                </a:solidFill>
                <a:latin typeface="Exo"/>
                <a:ea typeface="Exo"/>
                <a:cs typeface="Exo"/>
                <a:sym typeface="Exo"/>
              </a:rPr>
              <a:t> of the </a:t>
            </a:r>
            <a:r>
              <a:rPr b="1" lang="en" sz="1200">
                <a:solidFill>
                  <a:schemeClr val="dk1"/>
                </a:solidFill>
                <a:latin typeface="Exo"/>
                <a:ea typeface="Exo"/>
                <a:cs typeface="Exo"/>
                <a:sym typeface="Exo"/>
              </a:rPr>
              <a:t>a</a:t>
            </a:r>
            <a:r>
              <a:rPr lang="en" sz="1200">
                <a:solidFill>
                  <a:schemeClr val="dk1"/>
                </a:solidFill>
                <a:latin typeface="Exo"/>
                <a:ea typeface="Exo"/>
                <a:cs typeface="Exo"/>
                <a:sym typeface="Exo"/>
              </a:rPr>
              <a:t>scending aorta.</a:t>
            </a:r>
            <a:endParaRPr sz="1200">
              <a:solidFill>
                <a:schemeClr val="dk1"/>
              </a:solidFill>
              <a:latin typeface="Exo"/>
              <a:ea typeface="Exo"/>
              <a:cs typeface="Exo"/>
              <a:sym typeface="Exo"/>
            </a:endParaRPr>
          </a:p>
        </p:txBody>
      </p:sp>
      <p:sp>
        <p:nvSpPr>
          <p:cNvPr id="167" name="Google Shape;167;p9"/>
          <p:cNvSpPr txBox="1"/>
          <p:nvPr/>
        </p:nvSpPr>
        <p:spPr>
          <a:xfrm>
            <a:off x="513900" y="2466722"/>
            <a:ext cx="6869100" cy="35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dk1"/>
                </a:solidFill>
                <a:latin typeface="Exo"/>
                <a:ea typeface="Exo"/>
                <a:cs typeface="Exo"/>
                <a:sym typeface="Exo"/>
              </a:rPr>
              <a:t>Runs forward between </a:t>
            </a:r>
            <a:r>
              <a:rPr b="1" lang="en" sz="1200">
                <a:solidFill>
                  <a:schemeClr val="dk1"/>
                </a:solidFill>
                <a:latin typeface="Exo"/>
                <a:ea typeface="Exo"/>
                <a:cs typeface="Exo"/>
                <a:sym typeface="Exo"/>
              </a:rPr>
              <a:t>pulmonary trunk</a:t>
            </a:r>
            <a:r>
              <a:rPr lang="en" sz="1200">
                <a:solidFill>
                  <a:schemeClr val="dk1"/>
                </a:solidFill>
                <a:latin typeface="Exo"/>
                <a:ea typeface="Exo"/>
                <a:cs typeface="Exo"/>
                <a:sym typeface="Exo"/>
              </a:rPr>
              <a:t> and </a:t>
            </a:r>
            <a:r>
              <a:rPr b="1" lang="en" sz="1200">
                <a:solidFill>
                  <a:schemeClr val="dk1"/>
                </a:solidFill>
                <a:latin typeface="Exo"/>
                <a:ea typeface="Exo"/>
                <a:cs typeface="Exo"/>
                <a:sym typeface="Exo"/>
              </a:rPr>
              <a:t>right auricle</a:t>
            </a:r>
            <a:r>
              <a:rPr lang="en" sz="1200">
                <a:solidFill>
                  <a:schemeClr val="dk1"/>
                </a:solidFill>
                <a:latin typeface="Exo"/>
                <a:ea typeface="Exo"/>
                <a:cs typeface="Exo"/>
                <a:sym typeface="Exo"/>
              </a:rPr>
              <a:t>. </a:t>
            </a:r>
            <a:endParaRPr sz="1200">
              <a:solidFill>
                <a:schemeClr val="dk1"/>
              </a:solidFill>
              <a:latin typeface="Exo"/>
              <a:ea typeface="Exo"/>
              <a:cs typeface="Exo"/>
              <a:sym typeface="Exo"/>
            </a:endParaRPr>
          </a:p>
        </p:txBody>
      </p:sp>
      <p:sp>
        <p:nvSpPr>
          <p:cNvPr id="168" name="Google Shape;168;p9"/>
          <p:cNvSpPr txBox="1"/>
          <p:nvPr/>
        </p:nvSpPr>
        <p:spPr>
          <a:xfrm>
            <a:off x="511722" y="3072825"/>
            <a:ext cx="5872200" cy="35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sz="1200">
                <a:solidFill>
                  <a:schemeClr val="dk1"/>
                </a:solidFill>
                <a:latin typeface="Exo"/>
                <a:ea typeface="Exo"/>
                <a:cs typeface="Exo"/>
                <a:sym typeface="Exo"/>
              </a:rPr>
              <a:t>Descends</a:t>
            </a:r>
            <a:r>
              <a:rPr lang="en" sz="1200">
                <a:solidFill>
                  <a:schemeClr val="dk1"/>
                </a:solidFill>
                <a:latin typeface="Exo"/>
                <a:ea typeface="Exo"/>
                <a:cs typeface="Exo"/>
                <a:sym typeface="Exo"/>
              </a:rPr>
              <a:t> vertically in the </a:t>
            </a:r>
            <a:r>
              <a:rPr b="1" lang="en" sz="1200">
                <a:solidFill>
                  <a:schemeClr val="dk1"/>
                </a:solidFill>
                <a:latin typeface="Exo"/>
                <a:ea typeface="Exo"/>
                <a:cs typeface="Exo"/>
                <a:sym typeface="Exo"/>
              </a:rPr>
              <a:t>right</a:t>
            </a:r>
            <a:r>
              <a:rPr lang="en" sz="1200">
                <a:solidFill>
                  <a:schemeClr val="dk1"/>
                </a:solidFill>
                <a:latin typeface="Exo"/>
                <a:ea typeface="Exo"/>
                <a:cs typeface="Exo"/>
                <a:sym typeface="Exo"/>
              </a:rPr>
              <a:t> </a:t>
            </a:r>
            <a:r>
              <a:rPr b="1" lang="en" sz="1200">
                <a:solidFill>
                  <a:srgbClr val="990000"/>
                </a:solidFill>
                <a:latin typeface="Exo"/>
                <a:ea typeface="Exo"/>
                <a:cs typeface="Exo"/>
                <a:sym typeface="Exo"/>
              </a:rPr>
              <a:t>atrioventricular groove</a:t>
            </a:r>
            <a:r>
              <a:rPr i="1" lang="en" sz="1200">
                <a:solidFill>
                  <a:schemeClr val="dk1"/>
                </a:solidFill>
                <a:latin typeface="Exo"/>
                <a:ea typeface="Exo"/>
                <a:cs typeface="Exo"/>
                <a:sym typeface="Exo"/>
              </a:rPr>
              <a:t>.</a:t>
            </a:r>
            <a:endParaRPr i="1" sz="1200">
              <a:solidFill>
                <a:schemeClr val="dk1"/>
              </a:solidFill>
              <a:latin typeface="Exo"/>
              <a:ea typeface="Exo"/>
              <a:cs typeface="Exo"/>
              <a:sym typeface="Exo"/>
            </a:endParaRPr>
          </a:p>
        </p:txBody>
      </p:sp>
      <p:sp>
        <p:nvSpPr>
          <p:cNvPr id="169" name="Google Shape;169;p9"/>
          <p:cNvSpPr txBox="1"/>
          <p:nvPr/>
        </p:nvSpPr>
        <p:spPr>
          <a:xfrm>
            <a:off x="513900" y="3592413"/>
            <a:ext cx="7437000" cy="51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200">
                <a:solidFill>
                  <a:schemeClr val="dk1"/>
                </a:solidFill>
                <a:latin typeface="Exo"/>
                <a:ea typeface="Exo"/>
                <a:cs typeface="Exo"/>
                <a:sym typeface="Exo"/>
              </a:rPr>
              <a:t>At the inferior border of the heart it is </a:t>
            </a:r>
            <a:r>
              <a:rPr b="1" lang="en" sz="1200">
                <a:solidFill>
                  <a:srgbClr val="990000"/>
                </a:solidFill>
                <a:latin typeface="Exo"/>
                <a:ea typeface="Exo"/>
                <a:cs typeface="Exo"/>
                <a:sym typeface="Exo"/>
              </a:rPr>
              <a:t>continuous posteriorly along the atrioventricular groove</a:t>
            </a:r>
            <a:r>
              <a:rPr lang="en" sz="1200">
                <a:solidFill>
                  <a:srgbClr val="FF0000"/>
                </a:solidFill>
                <a:latin typeface="Exo"/>
                <a:ea typeface="Exo"/>
                <a:cs typeface="Exo"/>
                <a:sym typeface="Exo"/>
              </a:rPr>
              <a:t> </a:t>
            </a:r>
            <a:r>
              <a:rPr lang="en" sz="1200">
                <a:solidFill>
                  <a:schemeClr val="dk1"/>
                </a:solidFill>
                <a:latin typeface="Exo"/>
                <a:ea typeface="Exo"/>
                <a:cs typeface="Exo"/>
                <a:sym typeface="Exo"/>
              </a:rPr>
              <a:t>to </a:t>
            </a:r>
            <a:r>
              <a:rPr lang="en" sz="1200" u="sng">
                <a:solidFill>
                  <a:schemeClr val="dk1"/>
                </a:solidFill>
                <a:latin typeface="Exo"/>
                <a:ea typeface="Exo"/>
                <a:cs typeface="Exo"/>
                <a:sym typeface="Exo"/>
              </a:rPr>
              <a:t>anastomose</a:t>
            </a:r>
            <a:r>
              <a:rPr lang="en" sz="1200">
                <a:solidFill>
                  <a:schemeClr val="dk1"/>
                </a:solidFill>
                <a:latin typeface="Exo"/>
                <a:ea typeface="Exo"/>
                <a:cs typeface="Exo"/>
                <a:sym typeface="Exo"/>
              </a:rPr>
              <a:t> with the </a:t>
            </a:r>
            <a:r>
              <a:rPr lang="en" sz="1200" u="sng">
                <a:solidFill>
                  <a:schemeClr val="dk1"/>
                </a:solidFill>
                <a:latin typeface="Exo"/>
                <a:ea typeface="Exo"/>
                <a:cs typeface="Exo"/>
                <a:sym typeface="Exo"/>
              </a:rPr>
              <a:t>left coronary artery</a:t>
            </a:r>
            <a:r>
              <a:rPr lang="en" sz="1200">
                <a:solidFill>
                  <a:schemeClr val="dk1"/>
                </a:solidFill>
                <a:latin typeface="Exo"/>
                <a:ea typeface="Exo"/>
                <a:cs typeface="Exo"/>
                <a:sym typeface="Exo"/>
              </a:rPr>
              <a:t> in the </a:t>
            </a:r>
            <a:r>
              <a:rPr b="1" lang="en" sz="1200">
                <a:solidFill>
                  <a:schemeClr val="dk1"/>
                </a:solidFill>
                <a:latin typeface="Exo"/>
                <a:ea typeface="Exo"/>
                <a:cs typeface="Exo"/>
                <a:sym typeface="Exo"/>
              </a:rPr>
              <a:t>posterior interventricular groove</a:t>
            </a:r>
            <a:r>
              <a:rPr lang="en" sz="1200">
                <a:solidFill>
                  <a:schemeClr val="dk1"/>
                </a:solidFill>
                <a:latin typeface="Exo"/>
                <a:ea typeface="Exo"/>
                <a:cs typeface="Exo"/>
                <a:sym typeface="Exo"/>
              </a:rPr>
              <a:t>.</a:t>
            </a:r>
            <a:endParaRPr sz="1200">
              <a:solidFill>
                <a:schemeClr val="dk1"/>
              </a:solidFill>
              <a:latin typeface="Exo"/>
              <a:ea typeface="Exo"/>
              <a:cs typeface="Exo"/>
              <a:sym typeface="Exo"/>
            </a:endParaRPr>
          </a:p>
        </p:txBody>
      </p:sp>
      <p:sp>
        <p:nvSpPr>
          <p:cNvPr id="170" name="Google Shape;170;p9"/>
          <p:cNvSpPr txBox="1"/>
          <p:nvPr/>
        </p:nvSpPr>
        <p:spPr>
          <a:xfrm>
            <a:off x="3019275" y="4271825"/>
            <a:ext cx="2049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B6D7A8"/>
                </a:solidFill>
                <a:latin typeface="Exo"/>
                <a:ea typeface="Exo"/>
                <a:cs typeface="Exo"/>
                <a:sym typeface="Exo"/>
              </a:rPr>
              <a:t>It doesn’t supply the apex even if it reaches the apex</a:t>
            </a:r>
            <a:endParaRPr sz="1200">
              <a:solidFill>
                <a:srgbClr val="B6D7A8"/>
              </a:solidFill>
              <a:latin typeface="Exo"/>
              <a:ea typeface="Exo"/>
              <a:cs typeface="Exo"/>
              <a:sym typeface="Exo"/>
            </a:endParaRPr>
          </a:p>
        </p:txBody>
      </p:sp>
      <p:pic>
        <p:nvPicPr>
          <p:cNvPr id="171" name="Google Shape;171;p9">
            <a:hlinkClick r:id="rId6"/>
          </p:cNvPr>
          <p:cNvPicPr preferRelativeResize="0"/>
          <p:nvPr/>
        </p:nvPicPr>
        <p:blipFill>
          <a:blip r:embed="rId7">
            <a:alphaModFix/>
          </a:blip>
          <a:stretch>
            <a:fillRect/>
          </a:stretch>
        </p:blipFill>
        <p:spPr>
          <a:xfrm>
            <a:off x="6563738" y="149551"/>
            <a:ext cx="831276" cy="831276"/>
          </a:xfrm>
          <a:prstGeom prst="rect">
            <a:avLst/>
          </a:prstGeom>
          <a:noFill/>
          <a:ln>
            <a:noFill/>
          </a:ln>
        </p:spPr>
      </p:pic>
      <p:sp>
        <p:nvSpPr>
          <p:cNvPr id="172" name="Google Shape;172;p9"/>
          <p:cNvSpPr txBox="1"/>
          <p:nvPr/>
        </p:nvSpPr>
        <p:spPr>
          <a:xfrm>
            <a:off x="531338" y="6207900"/>
            <a:ext cx="204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99999"/>
                </a:solidFill>
                <a:latin typeface="Exo"/>
                <a:ea typeface="Exo"/>
                <a:cs typeface="Exo"/>
                <a:sym typeface="Exo"/>
              </a:rPr>
              <a:t>(Conus arteriosus branch)</a:t>
            </a:r>
            <a:endParaRPr sz="900">
              <a:solidFill>
                <a:srgbClr val="999999"/>
              </a:solidFill>
              <a:latin typeface="Exo"/>
              <a:ea typeface="Exo"/>
              <a:cs typeface="Exo"/>
              <a:sym typeface="Exo"/>
            </a:endParaRPr>
          </a:p>
        </p:txBody>
      </p:sp>
      <p:pic>
        <p:nvPicPr>
          <p:cNvPr id="173" name="Google Shape;173;p9"/>
          <p:cNvPicPr preferRelativeResize="0"/>
          <p:nvPr/>
        </p:nvPicPr>
        <p:blipFill>
          <a:blip r:embed="rId8">
            <a:alphaModFix/>
          </a:blip>
          <a:stretch>
            <a:fillRect/>
          </a:stretch>
        </p:blipFill>
        <p:spPr>
          <a:xfrm>
            <a:off x="5023023" y="2858637"/>
            <a:ext cx="2307708" cy="766175"/>
          </a:xfrm>
          <a:prstGeom prst="rect">
            <a:avLst/>
          </a:prstGeom>
          <a:noFill/>
          <a:ln>
            <a:noFill/>
          </a:ln>
        </p:spPr>
      </p:pic>
      <p:sp>
        <p:nvSpPr>
          <p:cNvPr id="174" name="Google Shape;174;p9"/>
          <p:cNvSpPr/>
          <p:nvPr/>
        </p:nvSpPr>
        <p:spPr>
          <a:xfrm>
            <a:off x="1988400" y="9380075"/>
            <a:ext cx="132000" cy="129600"/>
          </a:xfrm>
          <a:prstGeom prst="star5">
            <a:avLst>
              <a:gd fmla="val 19098" name="adj"/>
              <a:gd fmla="val 105146" name="hf"/>
              <a:gd fmla="val 110557" name="vf"/>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6849204" y="8399650"/>
            <a:ext cx="132000" cy="129600"/>
          </a:xfrm>
          <a:prstGeom prst="star5">
            <a:avLst>
              <a:gd fmla="val 19098" name="adj"/>
              <a:gd fmla="val 105146" name="hf"/>
              <a:gd fmla="val 110557" name="vf"/>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2</a:t>
            </a:r>
            <a:endParaRPr b="1" sz="2800">
              <a:solidFill>
                <a:srgbClr val="FFFFFF"/>
              </a:solidFill>
              <a:latin typeface="Exo"/>
              <a:ea typeface="Exo"/>
              <a:cs typeface="Exo"/>
              <a:sym typeface="Ex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2219327" y="317100"/>
            <a:ext cx="3150900" cy="460800"/>
          </a:xfrm>
          <a:prstGeom prst="rect">
            <a:avLst/>
          </a:prstGeom>
          <a:noFill/>
          <a:ln>
            <a:noFill/>
          </a:ln>
        </p:spPr>
        <p:txBody>
          <a:bodyPr anchorCtr="0" anchor="t" bIns="36100" lIns="36100" spcFirstLastPara="1" rIns="36100" wrap="square" tIns="36100">
            <a:spAutoFit/>
          </a:bodyPr>
          <a:lstStyle/>
          <a:p>
            <a:pPr indent="0" lvl="0" marL="0" rtl="0" algn="ctr">
              <a:lnSpc>
                <a:spcPct val="90000"/>
              </a:lnSpc>
              <a:spcBef>
                <a:spcPts val="0"/>
              </a:spcBef>
              <a:spcAft>
                <a:spcPts val="0"/>
              </a:spcAft>
              <a:buNone/>
            </a:pPr>
            <a:r>
              <a:rPr b="1" lang="en" sz="2800">
                <a:solidFill>
                  <a:srgbClr val="26557B"/>
                </a:solidFill>
                <a:latin typeface="Calibri"/>
                <a:ea typeface="Calibri"/>
                <a:cs typeface="Calibri"/>
                <a:sym typeface="Calibri"/>
              </a:rPr>
              <a:t>The Arterial Supply</a:t>
            </a:r>
            <a:endParaRPr b="1" sz="2800">
              <a:solidFill>
                <a:srgbClr val="26557B"/>
              </a:solidFill>
              <a:latin typeface="Exo"/>
              <a:ea typeface="Exo"/>
              <a:cs typeface="Exo"/>
              <a:sym typeface="Exo"/>
            </a:endParaRPr>
          </a:p>
        </p:txBody>
      </p:sp>
      <p:sp>
        <p:nvSpPr>
          <p:cNvPr id="182" name="Google Shape;182;p10"/>
          <p:cNvSpPr txBox="1"/>
          <p:nvPr/>
        </p:nvSpPr>
        <p:spPr>
          <a:xfrm>
            <a:off x="513899" y="167168"/>
            <a:ext cx="455400" cy="5058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3</a:t>
            </a:r>
            <a:endParaRPr b="1" sz="2800">
              <a:solidFill>
                <a:srgbClr val="FFFFFF"/>
              </a:solidFill>
              <a:latin typeface="Exo"/>
              <a:ea typeface="Exo"/>
              <a:cs typeface="Exo"/>
              <a:sym typeface="Exo"/>
            </a:endParaRPr>
          </a:p>
        </p:txBody>
      </p:sp>
      <p:sp>
        <p:nvSpPr>
          <p:cNvPr id="183" name="Google Shape;183;p10"/>
          <p:cNvSpPr/>
          <p:nvPr/>
        </p:nvSpPr>
        <p:spPr>
          <a:xfrm>
            <a:off x="146594" y="181861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a:off x="146594" y="2397729"/>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a:off x="146594" y="2976846"/>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146594" y="361673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 name="Google Shape;187;p10"/>
          <p:cNvCxnSpPr/>
          <p:nvPr/>
        </p:nvCxnSpPr>
        <p:spPr>
          <a:xfrm>
            <a:off x="-651707" y="4929029"/>
            <a:ext cx="8633400" cy="0"/>
          </a:xfrm>
          <a:prstGeom prst="straightConnector1">
            <a:avLst/>
          </a:prstGeom>
          <a:noFill/>
          <a:ln cap="flat" cmpd="sng" w="9525">
            <a:solidFill>
              <a:srgbClr val="26557B"/>
            </a:solidFill>
            <a:prstDash val="dash"/>
            <a:round/>
            <a:headEnd len="med" w="med" type="none"/>
            <a:tailEnd len="med" w="med" type="none"/>
          </a:ln>
        </p:spPr>
      </p:cxnSp>
      <p:pic>
        <p:nvPicPr>
          <p:cNvPr id="188" name="Google Shape;188;p10"/>
          <p:cNvPicPr preferRelativeResize="0"/>
          <p:nvPr/>
        </p:nvPicPr>
        <p:blipFill rotWithShape="1">
          <a:blip r:embed="rId3">
            <a:alphaModFix/>
          </a:blip>
          <a:srcRect b="7612" l="51660" r="0" t="0"/>
          <a:stretch/>
        </p:blipFill>
        <p:spPr>
          <a:xfrm>
            <a:off x="5753400" y="1148781"/>
            <a:ext cx="1664424" cy="1437575"/>
          </a:xfrm>
          <a:prstGeom prst="rect">
            <a:avLst/>
          </a:prstGeom>
          <a:noFill/>
          <a:ln>
            <a:noFill/>
          </a:ln>
        </p:spPr>
      </p:pic>
      <p:cxnSp>
        <p:nvCxnSpPr>
          <p:cNvPr id="189" name="Google Shape;189;p10"/>
          <p:cNvCxnSpPr>
            <a:stCxn id="190" idx="3"/>
            <a:endCxn id="191" idx="0"/>
          </p:cNvCxnSpPr>
          <p:nvPr/>
        </p:nvCxnSpPr>
        <p:spPr>
          <a:xfrm>
            <a:off x="5095474" y="5215527"/>
            <a:ext cx="838800" cy="757500"/>
          </a:xfrm>
          <a:prstGeom prst="bentConnector2">
            <a:avLst/>
          </a:prstGeom>
          <a:noFill/>
          <a:ln cap="flat" cmpd="sng" w="9525">
            <a:solidFill>
              <a:srgbClr val="C2C2C2"/>
            </a:solidFill>
            <a:prstDash val="solid"/>
            <a:round/>
            <a:headEnd len="sm" w="sm" type="none"/>
            <a:tailEnd len="sm" w="sm" type="none"/>
          </a:ln>
        </p:spPr>
      </p:cxnSp>
      <p:sp>
        <p:nvSpPr>
          <p:cNvPr id="190" name="Google Shape;190;p10"/>
          <p:cNvSpPr/>
          <p:nvPr/>
        </p:nvSpPr>
        <p:spPr>
          <a:xfrm rot="384">
            <a:off x="2410174" y="4996677"/>
            <a:ext cx="2685300" cy="437400"/>
          </a:xfrm>
          <a:prstGeom prst="roundRect">
            <a:avLst>
              <a:gd fmla="val 16667" name="adj"/>
            </a:avLst>
          </a:prstGeom>
          <a:solidFill>
            <a:srgbClr val="26557B"/>
          </a:solidFill>
          <a:ln cap="flat" cmpd="sng" w="9525">
            <a:solidFill>
              <a:srgbClr val="26557B"/>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2000">
                <a:solidFill>
                  <a:srgbClr val="FFFFFF"/>
                </a:solidFill>
                <a:latin typeface="Exo"/>
                <a:ea typeface="Exo"/>
                <a:cs typeface="Exo"/>
                <a:sym typeface="Exo"/>
              </a:rPr>
              <a:t>Branches</a:t>
            </a:r>
            <a:endParaRPr b="1" sz="2000">
              <a:solidFill>
                <a:srgbClr val="FFFFFF"/>
              </a:solidFill>
              <a:latin typeface="Exo"/>
              <a:ea typeface="Exo"/>
              <a:cs typeface="Exo"/>
              <a:sym typeface="Exo"/>
            </a:endParaRPr>
          </a:p>
        </p:txBody>
      </p:sp>
      <p:sp>
        <p:nvSpPr>
          <p:cNvPr id="191" name="Google Shape;191;p10"/>
          <p:cNvSpPr/>
          <p:nvPr/>
        </p:nvSpPr>
        <p:spPr>
          <a:xfrm>
            <a:off x="5102075" y="5973044"/>
            <a:ext cx="1664400" cy="435900"/>
          </a:xfrm>
          <a:prstGeom prst="roundRect">
            <a:avLst>
              <a:gd fmla="val 16667" name="adj"/>
            </a:avLst>
          </a:prstGeom>
          <a:solidFill>
            <a:srgbClr val="CED8E0"/>
          </a:solidFill>
          <a:ln cap="flat" cmpd="sng" w="9525">
            <a:solidFill>
              <a:srgbClr val="CED8E0"/>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900">
                <a:solidFill>
                  <a:srgbClr val="38761D"/>
                </a:solidFill>
                <a:latin typeface="Exo"/>
                <a:ea typeface="Exo"/>
                <a:cs typeface="Exo"/>
                <a:sym typeface="Exo"/>
              </a:rPr>
              <a:t>Circumflex Artery</a:t>
            </a:r>
            <a:endParaRPr b="1" sz="900">
              <a:solidFill>
                <a:srgbClr val="38761D"/>
              </a:solidFill>
              <a:latin typeface="Exo"/>
              <a:ea typeface="Exo"/>
              <a:cs typeface="Exo"/>
              <a:sym typeface="Exo"/>
            </a:endParaRPr>
          </a:p>
        </p:txBody>
      </p:sp>
      <p:sp>
        <p:nvSpPr>
          <p:cNvPr id="192" name="Google Shape;192;p10"/>
          <p:cNvSpPr/>
          <p:nvPr/>
        </p:nvSpPr>
        <p:spPr>
          <a:xfrm>
            <a:off x="976771" y="5973033"/>
            <a:ext cx="1677000" cy="435900"/>
          </a:xfrm>
          <a:prstGeom prst="roundRect">
            <a:avLst>
              <a:gd fmla="val 16667" name="adj"/>
            </a:avLst>
          </a:prstGeom>
          <a:solidFill>
            <a:srgbClr val="CED8E0"/>
          </a:solidFill>
          <a:ln cap="flat" cmpd="sng" w="9525">
            <a:solidFill>
              <a:srgbClr val="CED8E0"/>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900">
                <a:solidFill>
                  <a:srgbClr val="B45F06"/>
                </a:solidFill>
                <a:latin typeface="Exo"/>
                <a:ea typeface="Exo"/>
                <a:cs typeface="Exo"/>
                <a:sym typeface="Exo"/>
              </a:rPr>
              <a:t>Anterior Interventricular Artery </a:t>
            </a:r>
            <a:endParaRPr b="1" sz="900">
              <a:solidFill>
                <a:srgbClr val="B45F06"/>
              </a:solidFill>
              <a:latin typeface="Exo"/>
              <a:ea typeface="Exo"/>
              <a:cs typeface="Exo"/>
              <a:sym typeface="Exo"/>
            </a:endParaRPr>
          </a:p>
        </p:txBody>
      </p:sp>
      <p:cxnSp>
        <p:nvCxnSpPr>
          <p:cNvPr id="193" name="Google Shape;193;p10"/>
          <p:cNvCxnSpPr>
            <a:stCxn id="191" idx="3"/>
            <a:endCxn id="194" idx="0"/>
          </p:cNvCxnSpPr>
          <p:nvPr/>
        </p:nvCxnSpPr>
        <p:spPr>
          <a:xfrm flipH="1">
            <a:off x="6397175" y="6190994"/>
            <a:ext cx="369300" cy="846000"/>
          </a:xfrm>
          <a:prstGeom prst="bentConnector4">
            <a:avLst>
              <a:gd fmla="val -64480" name="adj1"/>
              <a:gd fmla="val 62877" name="adj2"/>
            </a:avLst>
          </a:prstGeom>
          <a:noFill/>
          <a:ln cap="flat" cmpd="sng" w="9525">
            <a:solidFill>
              <a:srgbClr val="C2C2C2"/>
            </a:solidFill>
            <a:prstDash val="solid"/>
            <a:round/>
            <a:headEnd len="sm" w="sm" type="none"/>
            <a:tailEnd len="sm" w="sm" type="none"/>
          </a:ln>
        </p:spPr>
      </p:cxnSp>
      <p:cxnSp>
        <p:nvCxnSpPr>
          <p:cNvPr id="195" name="Google Shape;195;p10"/>
          <p:cNvCxnSpPr>
            <a:stCxn id="192" idx="1"/>
            <a:endCxn id="196" idx="0"/>
          </p:cNvCxnSpPr>
          <p:nvPr/>
        </p:nvCxnSpPr>
        <p:spPr>
          <a:xfrm>
            <a:off x="976771" y="6190983"/>
            <a:ext cx="508800" cy="352800"/>
          </a:xfrm>
          <a:prstGeom prst="bentConnector4">
            <a:avLst>
              <a:gd fmla="val -46801" name="adj1"/>
              <a:gd fmla="val 80901" name="adj2"/>
            </a:avLst>
          </a:prstGeom>
          <a:noFill/>
          <a:ln cap="flat" cmpd="sng" w="9525">
            <a:solidFill>
              <a:srgbClr val="C2C2C2"/>
            </a:solidFill>
            <a:prstDash val="solid"/>
            <a:round/>
            <a:headEnd len="sm" w="sm" type="none"/>
            <a:tailEnd len="sm" w="sm" type="none"/>
          </a:ln>
        </p:spPr>
      </p:cxnSp>
      <p:cxnSp>
        <p:nvCxnSpPr>
          <p:cNvPr id="197" name="Google Shape;197;p10"/>
          <p:cNvCxnSpPr>
            <a:stCxn id="190" idx="1"/>
            <a:endCxn id="192" idx="0"/>
          </p:cNvCxnSpPr>
          <p:nvPr/>
        </p:nvCxnSpPr>
        <p:spPr>
          <a:xfrm flipH="1">
            <a:off x="1815274" y="5215227"/>
            <a:ext cx="594900" cy="757800"/>
          </a:xfrm>
          <a:prstGeom prst="bentConnector2">
            <a:avLst/>
          </a:prstGeom>
          <a:noFill/>
          <a:ln cap="flat" cmpd="sng" w="9525">
            <a:solidFill>
              <a:srgbClr val="C2C2C2"/>
            </a:solidFill>
            <a:prstDash val="solid"/>
            <a:round/>
            <a:headEnd len="sm" w="sm" type="none"/>
            <a:tailEnd len="sm" w="sm" type="none"/>
          </a:ln>
        </p:spPr>
      </p:cxnSp>
      <p:sp>
        <p:nvSpPr>
          <p:cNvPr id="196" name="Google Shape;196;p10"/>
          <p:cNvSpPr txBox="1"/>
          <p:nvPr/>
        </p:nvSpPr>
        <p:spPr>
          <a:xfrm>
            <a:off x="87825" y="6543870"/>
            <a:ext cx="2795400" cy="2272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Exo"/>
              <a:buChar char="●"/>
            </a:pPr>
            <a:r>
              <a:rPr b="1" lang="en" sz="1100">
                <a:latin typeface="Exo"/>
                <a:ea typeface="Exo"/>
                <a:cs typeface="Exo"/>
                <a:sym typeface="Exo"/>
              </a:rPr>
              <a:t>Descends</a:t>
            </a:r>
            <a:r>
              <a:rPr lang="en" sz="1100">
                <a:latin typeface="Exo"/>
                <a:ea typeface="Exo"/>
                <a:cs typeface="Exo"/>
                <a:sym typeface="Exo"/>
              </a:rPr>
              <a:t> in the anterior interventricular groove (with great cardiac vein) toward the apex of the heart.</a:t>
            </a:r>
            <a:endParaRPr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a:p>
            <a:pPr indent="-298450" lvl="0" marL="457200" rtl="0" algn="l">
              <a:spcBef>
                <a:spcPts val="0"/>
              </a:spcBef>
              <a:spcAft>
                <a:spcPts val="0"/>
              </a:spcAft>
              <a:buSzPts val="1100"/>
              <a:buFont typeface="Exo"/>
              <a:buChar char="●"/>
            </a:pPr>
            <a:r>
              <a:rPr lang="en" sz="1100">
                <a:latin typeface="Exo"/>
                <a:ea typeface="Exo"/>
                <a:cs typeface="Exo"/>
                <a:sym typeface="Exo"/>
              </a:rPr>
              <a:t>(in most individuals it passes around the apex and </a:t>
            </a:r>
            <a:r>
              <a:rPr b="1" lang="en" sz="1100">
                <a:latin typeface="Exo"/>
                <a:ea typeface="Exo"/>
                <a:cs typeface="Exo"/>
                <a:sym typeface="Exo"/>
              </a:rPr>
              <a:t>anastomoses</a:t>
            </a:r>
            <a:r>
              <a:rPr lang="en" sz="1100">
                <a:latin typeface="Exo"/>
                <a:ea typeface="Exo"/>
                <a:cs typeface="Exo"/>
                <a:sym typeface="Exo"/>
              </a:rPr>
              <a:t> with the </a:t>
            </a:r>
            <a:r>
              <a:rPr b="1" lang="en" sz="1100">
                <a:latin typeface="Exo"/>
                <a:ea typeface="Exo"/>
                <a:cs typeface="Exo"/>
                <a:sym typeface="Exo"/>
              </a:rPr>
              <a:t>right coronary </a:t>
            </a:r>
            <a:r>
              <a:rPr lang="en" sz="1100">
                <a:latin typeface="Exo"/>
                <a:ea typeface="Exo"/>
                <a:cs typeface="Exo"/>
                <a:sym typeface="Exo"/>
              </a:rPr>
              <a:t>in the posterior Interventricular groove, in one third it ends at the apex) </a:t>
            </a:r>
            <a:endParaRPr sz="1100">
              <a:latin typeface="Exo"/>
              <a:ea typeface="Exo"/>
              <a:cs typeface="Exo"/>
              <a:sym typeface="Exo"/>
            </a:endParaRPr>
          </a:p>
          <a:p>
            <a:pPr indent="0" lvl="0" marL="0" rtl="0" algn="l">
              <a:spcBef>
                <a:spcPts val="0"/>
              </a:spcBef>
              <a:spcAft>
                <a:spcPts val="0"/>
              </a:spcAft>
              <a:buNone/>
            </a:pPr>
            <a:r>
              <a:t/>
            </a:r>
            <a:endParaRPr sz="1200">
              <a:latin typeface="Exo"/>
              <a:ea typeface="Exo"/>
              <a:cs typeface="Exo"/>
              <a:sym typeface="Exo"/>
            </a:endParaRPr>
          </a:p>
        </p:txBody>
      </p:sp>
      <p:sp>
        <p:nvSpPr>
          <p:cNvPr id="194" name="Google Shape;194;p10"/>
          <p:cNvSpPr txBox="1"/>
          <p:nvPr/>
        </p:nvSpPr>
        <p:spPr>
          <a:xfrm>
            <a:off x="4999515" y="7036920"/>
            <a:ext cx="2795400" cy="278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Exo"/>
                <a:ea typeface="Exo"/>
                <a:cs typeface="Exo"/>
                <a:sym typeface="Exo"/>
              </a:rPr>
              <a:t>Winds around the left margin of the heart in the atrioventricular groove</a:t>
            </a:r>
            <a:endParaRPr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a:p>
            <a:pPr indent="0" lvl="0" marL="0" rtl="0" algn="l">
              <a:spcBef>
                <a:spcPts val="0"/>
              </a:spcBef>
              <a:spcAft>
                <a:spcPts val="0"/>
              </a:spcAft>
              <a:buNone/>
            </a:pPr>
            <a:r>
              <a:rPr lang="en" sz="1100">
                <a:latin typeface="Exo"/>
                <a:ea typeface="Exo"/>
                <a:cs typeface="Exo"/>
                <a:sym typeface="Exo"/>
              </a:rPr>
              <a:t> </a:t>
            </a:r>
            <a:r>
              <a:rPr b="1" lang="en" sz="1100">
                <a:latin typeface="Exo"/>
                <a:ea typeface="Exo"/>
                <a:cs typeface="Exo"/>
                <a:sym typeface="Exo"/>
              </a:rPr>
              <a:t>it gives: </a:t>
            </a:r>
            <a:endParaRPr b="1"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a:p>
            <a:pPr indent="0" lvl="0" marL="0" rtl="0" algn="l">
              <a:spcBef>
                <a:spcPts val="0"/>
              </a:spcBef>
              <a:spcAft>
                <a:spcPts val="0"/>
              </a:spcAft>
              <a:buNone/>
            </a:pPr>
            <a:r>
              <a:rPr lang="en" sz="1100">
                <a:latin typeface="Exo"/>
                <a:ea typeface="Exo"/>
                <a:cs typeface="Exo"/>
                <a:sym typeface="Exo"/>
              </a:rPr>
              <a:t>1- A </a:t>
            </a:r>
            <a:r>
              <a:rPr b="1" lang="en" sz="1100">
                <a:solidFill>
                  <a:srgbClr val="E06666"/>
                </a:solidFill>
                <a:latin typeface="Exo"/>
                <a:ea typeface="Exo"/>
                <a:cs typeface="Exo"/>
                <a:sym typeface="Exo"/>
              </a:rPr>
              <a:t>Left Marginal artery</a:t>
            </a:r>
            <a:r>
              <a:rPr lang="en" sz="1100">
                <a:latin typeface="Exo"/>
                <a:ea typeface="Exo"/>
                <a:cs typeface="Exo"/>
                <a:sym typeface="Exo"/>
              </a:rPr>
              <a:t>; supplies the left margin of the left ventricle to the apex. </a:t>
            </a:r>
            <a:endParaRPr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a:p>
            <a:pPr indent="0" lvl="0" marL="0" rtl="0" algn="l">
              <a:spcBef>
                <a:spcPts val="0"/>
              </a:spcBef>
              <a:spcAft>
                <a:spcPts val="0"/>
              </a:spcAft>
              <a:buNone/>
            </a:pPr>
            <a:r>
              <a:rPr lang="en" sz="1100">
                <a:latin typeface="Exo"/>
                <a:ea typeface="Exo"/>
                <a:cs typeface="Exo"/>
                <a:sym typeface="Exo"/>
              </a:rPr>
              <a:t>2-</a:t>
            </a:r>
            <a:r>
              <a:rPr b="1" lang="en" sz="1100">
                <a:solidFill>
                  <a:srgbClr val="351C75"/>
                </a:solidFill>
                <a:latin typeface="Exo"/>
                <a:ea typeface="Exo"/>
                <a:cs typeface="Exo"/>
                <a:sym typeface="Exo"/>
              </a:rPr>
              <a:t>Anterior ventricular </a:t>
            </a:r>
            <a:r>
              <a:rPr lang="en" sz="1100">
                <a:solidFill>
                  <a:srgbClr val="351C75"/>
                </a:solidFill>
                <a:latin typeface="Exo"/>
                <a:ea typeface="Exo"/>
                <a:cs typeface="Exo"/>
                <a:sym typeface="Exo"/>
              </a:rPr>
              <a:t>and</a:t>
            </a:r>
            <a:r>
              <a:rPr b="1" lang="en" sz="1100">
                <a:solidFill>
                  <a:srgbClr val="351C75"/>
                </a:solidFill>
                <a:latin typeface="Exo"/>
                <a:ea typeface="Exo"/>
                <a:cs typeface="Exo"/>
                <a:sym typeface="Exo"/>
              </a:rPr>
              <a:t> Posterior ventricular branches</a:t>
            </a:r>
            <a:r>
              <a:rPr lang="en" sz="1100">
                <a:latin typeface="Exo"/>
                <a:ea typeface="Exo"/>
                <a:cs typeface="Exo"/>
                <a:sym typeface="Exo"/>
              </a:rPr>
              <a:t> supply the</a:t>
            </a:r>
            <a:r>
              <a:rPr b="1" lang="en" sz="1100">
                <a:latin typeface="Exo"/>
                <a:ea typeface="Exo"/>
                <a:cs typeface="Exo"/>
                <a:sym typeface="Exo"/>
              </a:rPr>
              <a:t> left ventricle</a:t>
            </a:r>
            <a:endParaRPr b="1"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a:p>
            <a:pPr indent="0" lvl="0" marL="0" rtl="0" algn="l">
              <a:spcBef>
                <a:spcPts val="0"/>
              </a:spcBef>
              <a:spcAft>
                <a:spcPts val="0"/>
              </a:spcAft>
              <a:buNone/>
            </a:pPr>
            <a:r>
              <a:rPr lang="en" sz="1100">
                <a:latin typeface="Exo"/>
                <a:ea typeface="Exo"/>
                <a:cs typeface="Exo"/>
                <a:sym typeface="Exo"/>
              </a:rPr>
              <a:t>3-Atrial branches to the </a:t>
            </a:r>
            <a:r>
              <a:rPr b="1" lang="en" sz="1100">
                <a:latin typeface="Exo"/>
                <a:ea typeface="Exo"/>
                <a:cs typeface="Exo"/>
                <a:sym typeface="Exo"/>
              </a:rPr>
              <a:t>left atrium.</a:t>
            </a:r>
            <a:endParaRPr b="1" sz="1100">
              <a:latin typeface="Exo"/>
              <a:ea typeface="Exo"/>
              <a:cs typeface="Exo"/>
              <a:sym typeface="Exo"/>
            </a:endParaRPr>
          </a:p>
          <a:p>
            <a:pPr indent="0" lvl="0" marL="0" rtl="0" algn="l">
              <a:spcBef>
                <a:spcPts val="0"/>
              </a:spcBef>
              <a:spcAft>
                <a:spcPts val="0"/>
              </a:spcAft>
              <a:buNone/>
            </a:pPr>
            <a:r>
              <a:t/>
            </a:r>
            <a:endParaRPr sz="1100">
              <a:latin typeface="Exo"/>
              <a:ea typeface="Exo"/>
              <a:cs typeface="Exo"/>
              <a:sym typeface="Exo"/>
            </a:endParaRPr>
          </a:p>
        </p:txBody>
      </p:sp>
      <p:pic>
        <p:nvPicPr>
          <p:cNvPr id="198" name="Google Shape;198;p10"/>
          <p:cNvPicPr preferRelativeResize="0"/>
          <p:nvPr/>
        </p:nvPicPr>
        <p:blipFill rotWithShape="1">
          <a:blip r:embed="rId4">
            <a:alphaModFix/>
          </a:blip>
          <a:srcRect b="3679" l="50000" r="0" t="0"/>
          <a:stretch/>
        </p:blipFill>
        <p:spPr>
          <a:xfrm>
            <a:off x="2910113" y="6543794"/>
            <a:ext cx="2062524" cy="1795482"/>
          </a:xfrm>
          <a:prstGeom prst="rect">
            <a:avLst/>
          </a:prstGeom>
          <a:noFill/>
          <a:ln>
            <a:noFill/>
          </a:ln>
        </p:spPr>
      </p:pic>
      <p:sp>
        <p:nvSpPr>
          <p:cNvPr id="199" name="Google Shape;199;p10"/>
          <p:cNvSpPr/>
          <p:nvPr/>
        </p:nvSpPr>
        <p:spPr>
          <a:xfrm>
            <a:off x="4270575" y="7619145"/>
            <a:ext cx="515400" cy="229200"/>
          </a:xfrm>
          <a:prstGeom prst="rect">
            <a:avLst/>
          </a:prstGeom>
          <a:no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a:off x="4270575" y="7068670"/>
            <a:ext cx="631500" cy="149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pic>
        <p:nvPicPr>
          <p:cNvPr id="201" name="Google Shape;201;p10"/>
          <p:cNvPicPr preferRelativeResize="0"/>
          <p:nvPr/>
        </p:nvPicPr>
        <p:blipFill rotWithShape="1">
          <a:blip r:embed="rId4">
            <a:alphaModFix/>
          </a:blip>
          <a:srcRect b="3679" l="50000" r="0" t="0"/>
          <a:stretch/>
        </p:blipFill>
        <p:spPr>
          <a:xfrm>
            <a:off x="2910088" y="8451367"/>
            <a:ext cx="2062524" cy="1795482"/>
          </a:xfrm>
          <a:prstGeom prst="rect">
            <a:avLst/>
          </a:prstGeom>
          <a:noFill/>
          <a:ln>
            <a:noFill/>
          </a:ln>
        </p:spPr>
      </p:pic>
      <p:sp>
        <p:nvSpPr>
          <p:cNvPr id="202" name="Google Shape;202;p10"/>
          <p:cNvSpPr/>
          <p:nvPr/>
        </p:nvSpPr>
        <p:spPr>
          <a:xfrm>
            <a:off x="4251225" y="9291369"/>
            <a:ext cx="554100" cy="1155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
          <p:cNvSpPr/>
          <p:nvPr/>
        </p:nvSpPr>
        <p:spPr>
          <a:xfrm>
            <a:off x="4304225" y="8879929"/>
            <a:ext cx="668400" cy="115500"/>
          </a:xfrm>
          <a:prstGeom prst="rect">
            <a:avLst/>
          </a:prstGeom>
          <a:no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40A3F"/>
              </a:solidFill>
            </a:endParaRPr>
          </a:p>
        </p:txBody>
      </p:sp>
      <p:sp>
        <p:nvSpPr>
          <p:cNvPr id="204" name="Google Shape;204;p10"/>
          <p:cNvSpPr/>
          <p:nvPr/>
        </p:nvSpPr>
        <p:spPr>
          <a:xfrm>
            <a:off x="4270575" y="9126634"/>
            <a:ext cx="607500" cy="115500"/>
          </a:xfrm>
          <a:prstGeom prst="rect">
            <a:avLst/>
          </a:prstGeom>
          <a:no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
          <p:cNvSpPr/>
          <p:nvPr/>
        </p:nvSpPr>
        <p:spPr>
          <a:xfrm flipH="1">
            <a:off x="3744005" y="9976495"/>
            <a:ext cx="938400" cy="2292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
          <p:cNvSpPr txBox="1"/>
          <p:nvPr/>
        </p:nvSpPr>
        <p:spPr>
          <a:xfrm>
            <a:off x="1424079" y="6329295"/>
            <a:ext cx="20496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99999"/>
                </a:solidFill>
                <a:latin typeface="Exo"/>
                <a:ea typeface="Exo"/>
                <a:cs typeface="Exo"/>
                <a:sym typeface="Exo"/>
              </a:rPr>
              <a:t>(Left </a:t>
            </a:r>
            <a:r>
              <a:rPr lang="en" sz="900">
                <a:solidFill>
                  <a:srgbClr val="999999"/>
                </a:solidFill>
                <a:latin typeface="Exo"/>
                <a:ea typeface="Exo"/>
                <a:cs typeface="Exo"/>
                <a:sym typeface="Exo"/>
              </a:rPr>
              <a:t>anterior </a:t>
            </a:r>
            <a:r>
              <a:rPr lang="en" sz="900">
                <a:solidFill>
                  <a:srgbClr val="999999"/>
                </a:solidFill>
                <a:latin typeface="Exo"/>
                <a:ea typeface="Exo"/>
                <a:cs typeface="Exo"/>
                <a:sym typeface="Exo"/>
              </a:rPr>
              <a:t>descending artery)</a:t>
            </a:r>
            <a:endParaRPr sz="900">
              <a:solidFill>
                <a:srgbClr val="999999"/>
              </a:solidFill>
              <a:latin typeface="Exo"/>
              <a:ea typeface="Exo"/>
              <a:cs typeface="Exo"/>
              <a:sym typeface="Exo"/>
            </a:endParaRPr>
          </a:p>
        </p:txBody>
      </p:sp>
      <p:sp>
        <p:nvSpPr>
          <p:cNvPr id="207" name="Google Shape;207;p10"/>
          <p:cNvSpPr/>
          <p:nvPr/>
        </p:nvSpPr>
        <p:spPr>
          <a:xfrm>
            <a:off x="2021950" y="945774"/>
            <a:ext cx="3545640" cy="76615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2"/>
                </a:solidFill>
                <a:latin typeface="Exo"/>
                <a:ea typeface="Exo"/>
                <a:cs typeface="Exo"/>
                <a:sym typeface="Exo"/>
              </a:rPr>
              <a:t>Left</a:t>
            </a:r>
            <a:r>
              <a:rPr b="1" lang="en" sz="2100">
                <a:solidFill>
                  <a:schemeClr val="lt2"/>
                </a:solidFill>
                <a:latin typeface="Exo"/>
                <a:ea typeface="Exo"/>
                <a:cs typeface="Exo"/>
                <a:sym typeface="Exo"/>
              </a:rPr>
              <a:t> Coronary</a:t>
            </a:r>
            <a:endParaRPr b="1" sz="2100">
              <a:solidFill>
                <a:schemeClr val="lt2"/>
              </a:solidFill>
              <a:latin typeface="Exo"/>
              <a:ea typeface="Exo"/>
              <a:cs typeface="Exo"/>
              <a:sym typeface="Exo"/>
            </a:endParaRPr>
          </a:p>
          <a:p>
            <a:pPr indent="0" lvl="0" marL="0" rtl="0" algn="ctr">
              <a:spcBef>
                <a:spcPts val="0"/>
              </a:spcBef>
              <a:spcAft>
                <a:spcPts val="0"/>
              </a:spcAft>
              <a:buNone/>
            </a:pPr>
            <a:r>
              <a:rPr b="1" lang="en" sz="2100">
                <a:solidFill>
                  <a:schemeClr val="lt2"/>
                </a:solidFill>
                <a:latin typeface="Exo"/>
                <a:ea typeface="Exo"/>
                <a:cs typeface="Exo"/>
                <a:sym typeface="Exo"/>
              </a:rPr>
              <a:t>Artery</a:t>
            </a:r>
            <a:r>
              <a:rPr b="1" lang="en" sz="2200">
                <a:solidFill>
                  <a:schemeClr val="lt2"/>
                </a:solidFill>
              </a:rPr>
              <a:t>          </a:t>
            </a:r>
            <a:endParaRPr b="1" sz="2200">
              <a:solidFill>
                <a:schemeClr val="lt2"/>
              </a:solidFill>
              <a:latin typeface="Exo"/>
              <a:ea typeface="Exo"/>
              <a:cs typeface="Exo"/>
              <a:sym typeface="Exo"/>
            </a:endParaRPr>
          </a:p>
        </p:txBody>
      </p:sp>
      <p:sp>
        <p:nvSpPr>
          <p:cNvPr id="208" name="Google Shape;208;p10"/>
          <p:cNvSpPr/>
          <p:nvPr/>
        </p:nvSpPr>
        <p:spPr>
          <a:xfrm>
            <a:off x="2087062" y="1053902"/>
            <a:ext cx="575700" cy="549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6557B"/>
                </a:solidFill>
                <a:latin typeface="Exo"/>
                <a:ea typeface="Exo"/>
                <a:cs typeface="Exo"/>
                <a:sym typeface="Exo"/>
              </a:rPr>
              <a:t>2</a:t>
            </a:r>
            <a:endParaRPr b="1" sz="3000">
              <a:solidFill>
                <a:srgbClr val="26557B"/>
              </a:solidFill>
              <a:latin typeface="Exo"/>
              <a:ea typeface="Exo"/>
              <a:cs typeface="Exo"/>
              <a:sym typeface="Exo"/>
            </a:endParaRPr>
          </a:p>
        </p:txBody>
      </p:sp>
      <p:sp>
        <p:nvSpPr>
          <p:cNvPr id="209" name="Google Shape;209;p10"/>
          <p:cNvSpPr txBox="1"/>
          <p:nvPr/>
        </p:nvSpPr>
        <p:spPr>
          <a:xfrm>
            <a:off x="513900" y="1775425"/>
            <a:ext cx="3000000" cy="36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The </a:t>
            </a:r>
            <a:r>
              <a:rPr b="1" lang="en" sz="1300">
                <a:solidFill>
                  <a:schemeClr val="dk1"/>
                </a:solidFill>
                <a:latin typeface="Exo"/>
                <a:ea typeface="Exo"/>
                <a:cs typeface="Exo"/>
                <a:sym typeface="Exo"/>
              </a:rPr>
              <a:t>larger</a:t>
            </a:r>
            <a:r>
              <a:rPr lang="en" sz="1300">
                <a:solidFill>
                  <a:schemeClr val="dk1"/>
                </a:solidFill>
                <a:latin typeface="Exo"/>
                <a:ea typeface="Exo"/>
                <a:cs typeface="Exo"/>
                <a:sym typeface="Exo"/>
              </a:rPr>
              <a:t> of the two coronaries. </a:t>
            </a:r>
            <a:endParaRPr sz="1300">
              <a:solidFill>
                <a:schemeClr val="dk1"/>
              </a:solidFill>
              <a:latin typeface="Exo"/>
              <a:ea typeface="Exo"/>
              <a:cs typeface="Exo"/>
              <a:sym typeface="Exo"/>
            </a:endParaRPr>
          </a:p>
        </p:txBody>
      </p:sp>
      <p:sp>
        <p:nvSpPr>
          <p:cNvPr id="210" name="Google Shape;210;p10"/>
          <p:cNvSpPr txBox="1"/>
          <p:nvPr/>
        </p:nvSpPr>
        <p:spPr>
          <a:xfrm>
            <a:off x="523025" y="2354600"/>
            <a:ext cx="5321100" cy="36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sz="1300">
                <a:solidFill>
                  <a:schemeClr val="dk1"/>
                </a:solidFill>
                <a:latin typeface="Exo"/>
                <a:ea typeface="Exo"/>
                <a:cs typeface="Exo"/>
                <a:sym typeface="Exo"/>
              </a:rPr>
              <a:t>Arises</a:t>
            </a:r>
            <a:r>
              <a:rPr lang="en" sz="1300">
                <a:solidFill>
                  <a:schemeClr val="dk1"/>
                </a:solidFill>
                <a:latin typeface="Exo"/>
                <a:ea typeface="Exo"/>
                <a:cs typeface="Exo"/>
                <a:sym typeface="Exo"/>
              </a:rPr>
              <a:t> from the </a:t>
            </a:r>
            <a:r>
              <a:rPr b="1" lang="en" sz="1300">
                <a:solidFill>
                  <a:schemeClr val="dk1"/>
                </a:solidFill>
                <a:latin typeface="Exo"/>
                <a:ea typeface="Exo"/>
                <a:cs typeface="Exo"/>
                <a:sym typeface="Exo"/>
              </a:rPr>
              <a:t>Posterior (left) aortic sinus </a:t>
            </a:r>
            <a:r>
              <a:rPr lang="en" sz="1300">
                <a:solidFill>
                  <a:schemeClr val="dk1"/>
                </a:solidFill>
                <a:latin typeface="Exo"/>
                <a:ea typeface="Exo"/>
                <a:cs typeface="Exo"/>
                <a:sym typeface="Exo"/>
              </a:rPr>
              <a:t>of the ascending aorta</a:t>
            </a:r>
            <a:endParaRPr sz="1300">
              <a:solidFill>
                <a:schemeClr val="dk1"/>
              </a:solidFill>
              <a:latin typeface="Exo"/>
              <a:ea typeface="Exo"/>
              <a:cs typeface="Exo"/>
              <a:sym typeface="Exo"/>
            </a:endParaRPr>
          </a:p>
        </p:txBody>
      </p:sp>
      <p:sp>
        <p:nvSpPr>
          <p:cNvPr id="211" name="Google Shape;211;p10"/>
          <p:cNvSpPr txBox="1"/>
          <p:nvPr/>
        </p:nvSpPr>
        <p:spPr>
          <a:xfrm>
            <a:off x="523025" y="2841175"/>
            <a:ext cx="68367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Passes forward between the </a:t>
            </a:r>
            <a:r>
              <a:rPr b="1" lang="en" sz="1300">
                <a:solidFill>
                  <a:schemeClr val="dk1"/>
                </a:solidFill>
                <a:latin typeface="Exo"/>
                <a:ea typeface="Exo"/>
                <a:cs typeface="Exo"/>
                <a:sym typeface="Exo"/>
              </a:rPr>
              <a:t>pulmonary trunk</a:t>
            </a:r>
            <a:r>
              <a:rPr lang="en" sz="1300">
                <a:solidFill>
                  <a:schemeClr val="dk1"/>
                </a:solidFill>
                <a:latin typeface="Exo"/>
                <a:ea typeface="Exo"/>
                <a:cs typeface="Exo"/>
                <a:sym typeface="Exo"/>
              </a:rPr>
              <a:t> and the </a:t>
            </a:r>
            <a:r>
              <a:rPr b="1" lang="en" sz="1300">
                <a:solidFill>
                  <a:schemeClr val="dk1"/>
                </a:solidFill>
                <a:latin typeface="Exo"/>
                <a:ea typeface="Exo"/>
                <a:cs typeface="Exo"/>
                <a:sym typeface="Exo"/>
              </a:rPr>
              <a:t>left auricle </a:t>
            </a:r>
            <a:r>
              <a:rPr lang="en" sz="1300">
                <a:solidFill>
                  <a:schemeClr val="dk1"/>
                </a:solidFill>
                <a:latin typeface="Exo"/>
                <a:ea typeface="Exo"/>
                <a:cs typeface="Exo"/>
                <a:sym typeface="Exo"/>
              </a:rPr>
              <a:t>and enters the </a:t>
            </a:r>
            <a:r>
              <a:rPr lang="en" sz="1300">
                <a:solidFill>
                  <a:srgbClr val="999999"/>
                </a:solidFill>
                <a:latin typeface="Exo"/>
                <a:ea typeface="Exo"/>
                <a:cs typeface="Exo"/>
                <a:sym typeface="Exo"/>
              </a:rPr>
              <a:t>(left)</a:t>
            </a:r>
            <a:r>
              <a:rPr lang="en" sz="1300">
                <a:solidFill>
                  <a:schemeClr val="dk1"/>
                </a:solidFill>
                <a:latin typeface="Exo"/>
                <a:ea typeface="Exo"/>
                <a:cs typeface="Exo"/>
                <a:sym typeface="Exo"/>
              </a:rPr>
              <a:t> atrioventricular groove </a:t>
            </a:r>
            <a:endParaRPr sz="1300">
              <a:solidFill>
                <a:schemeClr val="dk1"/>
              </a:solidFill>
              <a:latin typeface="Exo"/>
              <a:ea typeface="Exo"/>
              <a:cs typeface="Exo"/>
              <a:sym typeface="Exo"/>
            </a:endParaRPr>
          </a:p>
        </p:txBody>
      </p:sp>
      <p:sp>
        <p:nvSpPr>
          <p:cNvPr id="212" name="Google Shape;212;p10"/>
          <p:cNvSpPr txBox="1"/>
          <p:nvPr/>
        </p:nvSpPr>
        <p:spPr>
          <a:xfrm>
            <a:off x="488475" y="3598025"/>
            <a:ext cx="6612600" cy="36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1300">
                <a:solidFill>
                  <a:schemeClr val="dk1"/>
                </a:solidFill>
                <a:latin typeface="Exo"/>
                <a:ea typeface="Exo"/>
                <a:cs typeface="Exo"/>
                <a:sym typeface="Exo"/>
              </a:rPr>
              <a:t>divides into </a:t>
            </a:r>
            <a:r>
              <a:rPr b="1" lang="en" sz="1300">
                <a:solidFill>
                  <a:schemeClr val="dk1"/>
                </a:solidFill>
                <a:latin typeface="Exo"/>
                <a:ea typeface="Exo"/>
                <a:cs typeface="Exo"/>
                <a:sym typeface="Exo"/>
              </a:rPr>
              <a:t>Anterior interventricular artery</a:t>
            </a:r>
            <a:r>
              <a:rPr lang="en" sz="1300">
                <a:solidFill>
                  <a:schemeClr val="dk1"/>
                </a:solidFill>
                <a:latin typeface="Exo"/>
                <a:ea typeface="Exo"/>
                <a:cs typeface="Exo"/>
                <a:sym typeface="Exo"/>
              </a:rPr>
              <a:t> &amp; </a:t>
            </a:r>
            <a:r>
              <a:rPr b="1" lang="en" sz="1300">
                <a:solidFill>
                  <a:schemeClr val="dk1"/>
                </a:solidFill>
                <a:latin typeface="Exo"/>
                <a:ea typeface="Exo"/>
                <a:cs typeface="Exo"/>
                <a:sym typeface="Exo"/>
              </a:rPr>
              <a:t>Circumflex artery </a:t>
            </a:r>
            <a:endParaRPr/>
          </a:p>
        </p:txBody>
      </p:sp>
      <p:sp>
        <p:nvSpPr>
          <p:cNvPr id="213" name="Google Shape;213;p10"/>
          <p:cNvSpPr/>
          <p:nvPr/>
        </p:nvSpPr>
        <p:spPr>
          <a:xfrm>
            <a:off x="146594" y="425663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532779" y="4096163"/>
            <a:ext cx="8211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Exo"/>
                <a:ea typeface="Exo"/>
                <a:cs typeface="Exo"/>
                <a:sym typeface="Exo"/>
              </a:rPr>
              <a:t>It s</a:t>
            </a:r>
            <a:r>
              <a:rPr b="1" lang="en" sz="1300">
                <a:latin typeface="Exo"/>
                <a:ea typeface="Exo"/>
                <a:cs typeface="Exo"/>
                <a:sym typeface="Exo"/>
              </a:rPr>
              <a:t>upplies:</a:t>
            </a:r>
            <a:endParaRPr sz="1300">
              <a:latin typeface="Exo"/>
              <a:ea typeface="Exo"/>
              <a:cs typeface="Exo"/>
              <a:sym typeface="Exo"/>
            </a:endParaRPr>
          </a:p>
          <a:p>
            <a:pPr indent="0" lvl="0" marL="0" rtl="0" algn="l">
              <a:spcBef>
                <a:spcPts val="0"/>
              </a:spcBef>
              <a:spcAft>
                <a:spcPts val="0"/>
              </a:spcAft>
              <a:buNone/>
            </a:pPr>
            <a:r>
              <a:rPr lang="en" sz="1300">
                <a:latin typeface="Exo"/>
                <a:ea typeface="Exo"/>
                <a:cs typeface="Exo"/>
                <a:sym typeface="Exo"/>
              </a:rPr>
              <a:t>Greater part of </a:t>
            </a:r>
            <a:r>
              <a:rPr lang="en" sz="1300">
                <a:solidFill>
                  <a:srgbClr val="E69138"/>
                </a:solidFill>
                <a:latin typeface="Exo"/>
                <a:ea typeface="Exo"/>
                <a:cs typeface="Exo"/>
                <a:sym typeface="Exo"/>
              </a:rPr>
              <a:t>left</a:t>
            </a:r>
            <a:r>
              <a:rPr lang="en" sz="1300">
                <a:latin typeface="Exo"/>
                <a:ea typeface="Exo"/>
                <a:cs typeface="Exo"/>
                <a:sym typeface="Exo"/>
              </a:rPr>
              <a:t> atrium, </a:t>
            </a:r>
            <a:r>
              <a:rPr lang="en" sz="1300">
                <a:solidFill>
                  <a:srgbClr val="E69138"/>
                </a:solidFill>
                <a:latin typeface="Exo"/>
                <a:ea typeface="Exo"/>
                <a:cs typeface="Exo"/>
                <a:sym typeface="Exo"/>
              </a:rPr>
              <a:t>left</a:t>
            </a:r>
            <a:r>
              <a:rPr lang="en" sz="1300">
                <a:latin typeface="Exo"/>
                <a:ea typeface="Exo"/>
                <a:cs typeface="Exo"/>
                <a:sym typeface="Exo"/>
              </a:rPr>
              <a:t> ventricle, including the </a:t>
            </a:r>
            <a:r>
              <a:rPr lang="en" sz="1300" u="sng">
                <a:latin typeface="Exo"/>
                <a:ea typeface="Exo"/>
                <a:cs typeface="Exo"/>
                <a:sym typeface="Exo"/>
              </a:rPr>
              <a:t>apex</a:t>
            </a:r>
            <a:r>
              <a:rPr lang="en" sz="1300">
                <a:latin typeface="Exo"/>
                <a:ea typeface="Exo"/>
                <a:cs typeface="Exo"/>
                <a:sym typeface="Exo"/>
              </a:rPr>
              <a:t>, and </a:t>
            </a:r>
            <a:r>
              <a:rPr lang="en" sz="1300" u="sng">
                <a:latin typeface="Exo"/>
                <a:ea typeface="Exo"/>
                <a:cs typeface="Exo"/>
                <a:sym typeface="Exo"/>
              </a:rPr>
              <a:t>ventricular septum.</a:t>
            </a:r>
            <a:endParaRPr sz="1300" u="sng">
              <a:latin typeface="Exo"/>
              <a:ea typeface="Exo"/>
              <a:cs typeface="Exo"/>
              <a:sym typeface="Exo"/>
            </a:endParaRPr>
          </a:p>
        </p:txBody>
      </p:sp>
      <p:pic>
        <p:nvPicPr>
          <p:cNvPr id="215" name="Google Shape;215;p10">
            <a:hlinkClick r:id="rId5"/>
          </p:cNvPr>
          <p:cNvPicPr preferRelativeResize="0"/>
          <p:nvPr/>
        </p:nvPicPr>
        <p:blipFill>
          <a:blip r:embed="rId6">
            <a:alphaModFix/>
          </a:blip>
          <a:stretch>
            <a:fillRect/>
          </a:stretch>
        </p:blipFill>
        <p:spPr>
          <a:xfrm>
            <a:off x="6563738" y="149551"/>
            <a:ext cx="831276" cy="831276"/>
          </a:xfrm>
          <a:prstGeom prst="rect">
            <a:avLst/>
          </a:prstGeom>
          <a:noFill/>
          <a:ln>
            <a:noFill/>
          </a:ln>
        </p:spPr>
      </p:pic>
      <p:sp>
        <p:nvSpPr>
          <p:cNvPr id="216" name="Google Shape;216;p10"/>
          <p:cNvSpPr txBox="1"/>
          <p:nvPr/>
        </p:nvSpPr>
        <p:spPr>
          <a:xfrm>
            <a:off x="-14475" y="8393749"/>
            <a:ext cx="30000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1100">
                <a:solidFill>
                  <a:schemeClr val="dk1"/>
                </a:solidFill>
                <a:latin typeface="Exo"/>
                <a:ea typeface="Exo"/>
                <a:cs typeface="Exo"/>
                <a:sym typeface="Exo"/>
              </a:rPr>
              <a:t>It Supplies:</a:t>
            </a:r>
            <a:endParaRPr b="1"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lang="en" sz="1100">
                <a:solidFill>
                  <a:schemeClr val="dk1"/>
                </a:solidFill>
                <a:latin typeface="Exo"/>
                <a:ea typeface="Exo"/>
                <a:cs typeface="Exo"/>
                <a:sym typeface="Exo"/>
              </a:rPr>
              <a:t>1-the right and left ventricles </a:t>
            </a:r>
            <a:endParaRPr sz="1100">
              <a:solidFill>
                <a:schemeClr val="dk1"/>
              </a:solidFill>
              <a:latin typeface="Exo"/>
              <a:ea typeface="Exo"/>
              <a:cs typeface="Exo"/>
              <a:sym typeface="Exo"/>
            </a:endParaRPr>
          </a:p>
          <a:p>
            <a:pPr indent="0" lvl="0" marL="0" rtl="0" algn="l">
              <a:spcBef>
                <a:spcPts val="0"/>
              </a:spcBef>
              <a:spcAft>
                <a:spcPts val="0"/>
              </a:spcAft>
              <a:buNone/>
            </a:pPr>
            <a:r>
              <a:rPr lang="en" sz="1100">
                <a:solidFill>
                  <a:schemeClr val="dk1"/>
                </a:solidFill>
                <a:latin typeface="Exo"/>
                <a:ea typeface="Exo"/>
                <a:cs typeface="Exo"/>
                <a:sym typeface="Exo"/>
              </a:rPr>
              <a:t>2- the anterior part of ventricular septum, </a:t>
            </a:r>
            <a:r>
              <a:rPr b="1" lang="en" sz="1100">
                <a:solidFill>
                  <a:srgbClr val="6FA8DC"/>
                </a:solidFill>
                <a:latin typeface="Exo"/>
                <a:ea typeface="Exo"/>
                <a:cs typeface="Exo"/>
                <a:sym typeface="Exo"/>
              </a:rPr>
              <a:t>including the </a:t>
            </a:r>
            <a:r>
              <a:rPr b="1" lang="en" sz="1100">
                <a:solidFill>
                  <a:srgbClr val="990000"/>
                </a:solidFill>
                <a:latin typeface="Exo"/>
                <a:ea typeface="Exo"/>
                <a:cs typeface="Exo"/>
                <a:sym typeface="Exo"/>
              </a:rPr>
              <a:t>apex.</a:t>
            </a:r>
            <a:endParaRPr sz="1100">
              <a:solidFill>
                <a:srgbClr val="990000"/>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b="1" lang="en" sz="1100">
                <a:solidFill>
                  <a:schemeClr val="dk1"/>
                </a:solidFill>
                <a:latin typeface="Exo"/>
                <a:ea typeface="Exo"/>
                <a:cs typeface="Exo"/>
                <a:sym typeface="Exo"/>
              </a:rPr>
              <a:t>It may give also: </a:t>
            </a:r>
            <a:endParaRPr b="1"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lang="en" sz="1100">
                <a:solidFill>
                  <a:schemeClr val="dk1"/>
                </a:solidFill>
                <a:latin typeface="Exo"/>
                <a:ea typeface="Exo"/>
                <a:cs typeface="Exo"/>
                <a:sym typeface="Exo"/>
              </a:rPr>
              <a:t>1-</a:t>
            </a:r>
            <a:r>
              <a:rPr b="1" lang="en" sz="1100">
                <a:solidFill>
                  <a:schemeClr val="accent5"/>
                </a:solidFill>
                <a:latin typeface="Exo"/>
                <a:ea typeface="Exo"/>
                <a:cs typeface="Exo"/>
                <a:sym typeface="Exo"/>
              </a:rPr>
              <a:t>Left diagonal artery</a:t>
            </a:r>
            <a:r>
              <a:rPr lang="en" sz="1100">
                <a:solidFill>
                  <a:schemeClr val="dk1"/>
                </a:solidFill>
                <a:latin typeface="Exo"/>
                <a:ea typeface="Exo"/>
                <a:cs typeface="Exo"/>
                <a:sym typeface="Exo"/>
              </a:rPr>
              <a:t>, which may arise from trunk of the left coronary </a:t>
            </a:r>
            <a:endParaRPr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lang="en" sz="1100">
                <a:solidFill>
                  <a:schemeClr val="dk1"/>
                </a:solidFill>
                <a:latin typeface="Exo"/>
                <a:ea typeface="Exo"/>
                <a:cs typeface="Exo"/>
                <a:sym typeface="Exo"/>
              </a:rPr>
              <a:t>2- a small </a:t>
            </a:r>
            <a:r>
              <a:rPr b="1" lang="en" sz="1100">
                <a:solidFill>
                  <a:srgbClr val="BF9000"/>
                </a:solidFill>
                <a:latin typeface="Exo"/>
                <a:ea typeface="Exo"/>
                <a:cs typeface="Exo"/>
                <a:sym typeface="Exo"/>
              </a:rPr>
              <a:t>Left conus</a:t>
            </a:r>
            <a:r>
              <a:rPr lang="en" sz="1100">
                <a:solidFill>
                  <a:srgbClr val="BF9000"/>
                </a:solidFill>
                <a:latin typeface="Exo"/>
                <a:ea typeface="Exo"/>
                <a:cs typeface="Exo"/>
                <a:sym typeface="Exo"/>
              </a:rPr>
              <a:t> </a:t>
            </a:r>
            <a:r>
              <a:rPr lang="en" sz="1100">
                <a:solidFill>
                  <a:schemeClr val="dk1"/>
                </a:solidFill>
                <a:latin typeface="Exo"/>
                <a:ea typeface="Exo"/>
                <a:cs typeface="Exo"/>
                <a:sym typeface="Exo"/>
              </a:rPr>
              <a:t>artery to </a:t>
            </a:r>
            <a:endParaRPr sz="11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rPr lang="en" sz="1100">
                <a:solidFill>
                  <a:schemeClr val="dk1"/>
                </a:solidFill>
                <a:latin typeface="Exo"/>
                <a:ea typeface="Exo"/>
                <a:cs typeface="Exo"/>
                <a:sym typeface="Exo"/>
              </a:rPr>
              <a:t>supply the pulmonary conous</a:t>
            </a:r>
            <a:endParaRPr sz="1100">
              <a:latin typeface="Exo"/>
              <a:ea typeface="Exo"/>
              <a:cs typeface="Exo"/>
              <a:sym typeface="Ex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nvSpPr>
        <p:spPr>
          <a:xfrm>
            <a:off x="1192480" y="328543"/>
            <a:ext cx="5406300" cy="8907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500">
                <a:solidFill>
                  <a:srgbClr val="26557B"/>
                </a:solidFill>
                <a:latin typeface="Exo"/>
                <a:ea typeface="Exo"/>
                <a:cs typeface="Exo"/>
                <a:sym typeface="Exo"/>
              </a:rPr>
              <a:t>Variations of the Coronary Arteries</a:t>
            </a:r>
            <a:endParaRPr b="1" sz="2500">
              <a:solidFill>
                <a:srgbClr val="26557B"/>
              </a:solidFill>
              <a:latin typeface="Exo"/>
              <a:ea typeface="Exo"/>
              <a:cs typeface="Exo"/>
              <a:sym typeface="Exo"/>
            </a:endParaRPr>
          </a:p>
          <a:p>
            <a:pPr indent="0" lvl="0" marL="0" rtl="0" algn="ctr">
              <a:spcBef>
                <a:spcPts val="0"/>
              </a:spcBef>
              <a:spcAft>
                <a:spcPts val="0"/>
              </a:spcAft>
              <a:buNone/>
            </a:pPr>
            <a:r>
              <a:t/>
            </a:r>
            <a:endParaRPr b="1" sz="2800">
              <a:solidFill>
                <a:srgbClr val="26557B"/>
              </a:solidFill>
              <a:latin typeface="Exo"/>
              <a:ea typeface="Exo"/>
              <a:cs typeface="Exo"/>
              <a:sym typeface="Exo"/>
            </a:endParaRPr>
          </a:p>
        </p:txBody>
      </p:sp>
      <p:sp>
        <p:nvSpPr>
          <p:cNvPr id="222" name="Google Shape;222;p11"/>
          <p:cNvSpPr txBox="1"/>
          <p:nvPr/>
        </p:nvSpPr>
        <p:spPr>
          <a:xfrm>
            <a:off x="513899" y="167168"/>
            <a:ext cx="455400" cy="5058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4</a:t>
            </a:r>
            <a:endParaRPr b="1" sz="2800">
              <a:solidFill>
                <a:srgbClr val="FFFFFF"/>
              </a:solidFill>
              <a:latin typeface="Exo"/>
              <a:ea typeface="Exo"/>
              <a:cs typeface="Exo"/>
              <a:sym typeface="Exo"/>
            </a:endParaRPr>
          </a:p>
        </p:txBody>
      </p:sp>
      <p:sp>
        <p:nvSpPr>
          <p:cNvPr id="223" name="Google Shape;223;p11"/>
          <p:cNvSpPr txBox="1"/>
          <p:nvPr/>
        </p:nvSpPr>
        <p:spPr>
          <a:xfrm>
            <a:off x="152389" y="1219260"/>
            <a:ext cx="64353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Exo"/>
              <a:buChar char="●"/>
            </a:pPr>
            <a:r>
              <a:rPr lang="en" sz="1300">
                <a:latin typeface="Exo"/>
                <a:ea typeface="Exo"/>
                <a:cs typeface="Exo"/>
                <a:sym typeface="Exo"/>
              </a:rPr>
              <a:t>Affecting the diaphragmatic surfaces of both ventricles due to the origin, size, and distribution of the </a:t>
            </a:r>
            <a:r>
              <a:rPr b="1" lang="en" sz="1300">
                <a:latin typeface="Exo"/>
                <a:ea typeface="Exo"/>
                <a:cs typeface="Exo"/>
                <a:sym typeface="Exo"/>
              </a:rPr>
              <a:t>posterior interventricular artery </a:t>
            </a:r>
            <a:endParaRPr sz="1300">
              <a:latin typeface="Exo"/>
              <a:ea typeface="Exo"/>
              <a:cs typeface="Exo"/>
              <a:sym typeface="Exo"/>
            </a:endParaRPr>
          </a:p>
        </p:txBody>
      </p:sp>
      <p:sp>
        <p:nvSpPr>
          <p:cNvPr id="224" name="Google Shape;224;p11"/>
          <p:cNvSpPr txBox="1"/>
          <p:nvPr/>
        </p:nvSpPr>
        <p:spPr>
          <a:xfrm>
            <a:off x="187252" y="4865087"/>
            <a:ext cx="65223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Exo"/>
              <a:buChar char="●"/>
            </a:pPr>
            <a:r>
              <a:rPr lang="en" sz="1300">
                <a:solidFill>
                  <a:schemeClr val="dk1"/>
                </a:solidFill>
                <a:latin typeface="Exo"/>
                <a:ea typeface="Exo"/>
                <a:cs typeface="Exo"/>
                <a:sym typeface="Exo"/>
              </a:rPr>
              <a:t>In the rest </a:t>
            </a:r>
            <a:r>
              <a:rPr b="1" lang="en" sz="1300">
                <a:solidFill>
                  <a:schemeClr val="dk1"/>
                </a:solidFill>
                <a:latin typeface="Exo"/>
                <a:ea typeface="Exo"/>
                <a:cs typeface="Exo"/>
                <a:sym typeface="Exo"/>
              </a:rPr>
              <a:t>(10%)</a:t>
            </a:r>
            <a:r>
              <a:rPr lang="en" sz="1300">
                <a:solidFill>
                  <a:schemeClr val="dk1"/>
                </a:solidFill>
                <a:latin typeface="Exo"/>
                <a:ea typeface="Exo"/>
                <a:cs typeface="Exo"/>
                <a:sym typeface="Exo"/>
              </a:rPr>
              <a:t>, the posterior Interventricular artery arises from the </a:t>
            </a:r>
            <a:r>
              <a:rPr b="1" lang="en" sz="1300">
                <a:solidFill>
                  <a:schemeClr val="dk1"/>
                </a:solidFill>
                <a:latin typeface="Exo"/>
                <a:ea typeface="Exo"/>
                <a:cs typeface="Exo"/>
                <a:sym typeface="Exo"/>
              </a:rPr>
              <a:t>Circumflex branch </a:t>
            </a:r>
            <a:r>
              <a:rPr lang="en" sz="1300">
                <a:solidFill>
                  <a:schemeClr val="dk1"/>
                </a:solidFill>
                <a:latin typeface="Exo"/>
                <a:ea typeface="Exo"/>
                <a:cs typeface="Exo"/>
                <a:sym typeface="Exo"/>
              </a:rPr>
              <a:t>of the</a:t>
            </a:r>
            <a:r>
              <a:rPr b="1" lang="en" sz="1300">
                <a:solidFill>
                  <a:schemeClr val="dk1"/>
                </a:solidFill>
                <a:latin typeface="Exo"/>
                <a:ea typeface="Exo"/>
                <a:cs typeface="Exo"/>
                <a:sym typeface="Exo"/>
              </a:rPr>
              <a:t> Left Coronary </a:t>
            </a:r>
            <a:endParaRPr b="1" sz="1300">
              <a:solidFill>
                <a:schemeClr val="dk1"/>
              </a:solidFill>
              <a:latin typeface="Exo"/>
              <a:ea typeface="Exo"/>
              <a:cs typeface="Exo"/>
              <a:sym typeface="Exo"/>
            </a:endParaRPr>
          </a:p>
        </p:txBody>
      </p:sp>
      <p:sp>
        <p:nvSpPr>
          <p:cNvPr id="225" name="Google Shape;225;p11"/>
          <p:cNvSpPr/>
          <p:nvPr/>
        </p:nvSpPr>
        <p:spPr>
          <a:xfrm>
            <a:off x="187250" y="2483113"/>
            <a:ext cx="2458242" cy="665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2"/>
                </a:solidFill>
                <a:latin typeface="Exo"/>
                <a:ea typeface="Exo"/>
                <a:cs typeface="Exo"/>
                <a:sym typeface="Exo"/>
              </a:rPr>
              <a:t>      </a:t>
            </a:r>
            <a:r>
              <a:rPr b="1" lang="en" sz="1600">
                <a:solidFill>
                  <a:schemeClr val="lt2"/>
                </a:solidFill>
                <a:latin typeface="Exo"/>
                <a:ea typeface="Exo"/>
                <a:cs typeface="Exo"/>
                <a:sym typeface="Exo"/>
              </a:rPr>
              <a:t>Right Dominance </a:t>
            </a:r>
            <a:r>
              <a:rPr lang="en" sz="1700">
                <a:solidFill>
                  <a:schemeClr val="lt2"/>
                </a:solidFill>
                <a:latin typeface="Exo"/>
                <a:ea typeface="Exo"/>
                <a:cs typeface="Exo"/>
                <a:sym typeface="Exo"/>
              </a:rPr>
              <a:t>      </a:t>
            </a:r>
            <a:r>
              <a:rPr lang="en">
                <a:solidFill>
                  <a:schemeClr val="lt2"/>
                </a:solidFill>
                <a:latin typeface="Exo"/>
                <a:ea typeface="Exo"/>
                <a:cs typeface="Exo"/>
                <a:sym typeface="Exo"/>
              </a:rPr>
              <a:t> </a:t>
            </a:r>
            <a:endParaRPr>
              <a:solidFill>
                <a:schemeClr val="lt2"/>
              </a:solidFill>
              <a:latin typeface="Exo"/>
              <a:ea typeface="Exo"/>
              <a:cs typeface="Exo"/>
              <a:sym typeface="Exo"/>
            </a:endParaRPr>
          </a:p>
        </p:txBody>
      </p:sp>
      <p:sp>
        <p:nvSpPr>
          <p:cNvPr id="226" name="Google Shape;226;p11"/>
          <p:cNvSpPr/>
          <p:nvPr/>
        </p:nvSpPr>
        <p:spPr>
          <a:xfrm>
            <a:off x="260110" y="2585853"/>
            <a:ext cx="455400" cy="460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1</a:t>
            </a:r>
            <a:endParaRPr b="1" sz="1900">
              <a:solidFill>
                <a:srgbClr val="1A4568"/>
              </a:solidFill>
              <a:latin typeface="Exo"/>
              <a:ea typeface="Exo"/>
              <a:cs typeface="Exo"/>
              <a:sym typeface="Exo"/>
            </a:endParaRPr>
          </a:p>
        </p:txBody>
      </p:sp>
      <p:sp>
        <p:nvSpPr>
          <p:cNvPr id="227" name="Google Shape;227;p11"/>
          <p:cNvSpPr/>
          <p:nvPr/>
        </p:nvSpPr>
        <p:spPr>
          <a:xfrm>
            <a:off x="187250" y="4127135"/>
            <a:ext cx="2458242" cy="665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2"/>
                </a:solidFill>
                <a:latin typeface="Exo"/>
                <a:ea typeface="Exo"/>
                <a:cs typeface="Exo"/>
                <a:sym typeface="Exo"/>
              </a:rPr>
              <a:t>      </a:t>
            </a:r>
            <a:r>
              <a:rPr b="1" lang="en" sz="1700">
                <a:solidFill>
                  <a:schemeClr val="lt2"/>
                </a:solidFill>
                <a:latin typeface="Exo"/>
                <a:ea typeface="Exo"/>
                <a:cs typeface="Exo"/>
                <a:sym typeface="Exo"/>
              </a:rPr>
              <a:t>Left Dominance  </a:t>
            </a:r>
            <a:r>
              <a:rPr lang="en" sz="1700">
                <a:solidFill>
                  <a:schemeClr val="lt2"/>
                </a:solidFill>
                <a:latin typeface="Exo"/>
                <a:ea typeface="Exo"/>
                <a:cs typeface="Exo"/>
                <a:sym typeface="Exo"/>
              </a:rPr>
              <a:t>     </a:t>
            </a:r>
            <a:r>
              <a:rPr lang="en">
                <a:solidFill>
                  <a:schemeClr val="lt2"/>
                </a:solidFill>
                <a:latin typeface="Exo"/>
                <a:ea typeface="Exo"/>
                <a:cs typeface="Exo"/>
                <a:sym typeface="Exo"/>
              </a:rPr>
              <a:t> </a:t>
            </a:r>
            <a:endParaRPr>
              <a:solidFill>
                <a:schemeClr val="lt2"/>
              </a:solidFill>
              <a:latin typeface="Exo"/>
              <a:ea typeface="Exo"/>
              <a:cs typeface="Exo"/>
              <a:sym typeface="Exo"/>
            </a:endParaRPr>
          </a:p>
        </p:txBody>
      </p:sp>
      <p:sp>
        <p:nvSpPr>
          <p:cNvPr id="228" name="Google Shape;228;p11"/>
          <p:cNvSpPr/>
          <p:nvPr/>
        </p:nvSpPr>
        <p:spPr>
          <a:xfrm>
            <a:off x="260110" y="4229875"/>
            <a:ext cx="455400" cy="460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2</a:t>
            </a:r>
            <a:endParaRPr b="1" sz="1900">
              <a:solidFill>
                <a:srgbClr val="1A4568"/>
              </a:solidFill>
              <a:latin typeface="Exo"/>
              <a:ea typeface="Exo"/>
              <a:cs typeface="Exo"/>
              <a:sym typeface="Exo"/>
            </a:endParaRPr>
          </a:p>
        </p:txBody>
      </p:sp>
      <p:sp>
        <p:nvSpPr>
          <p:cNvPr id="229" name="Google Shape;229;p11"/>
          <p:cNvSpPr txBox="1"/>
          <p:nvPr/>
        </p:nvSpPr>
        <p:spPr>
          <a:xfrm>
            <a:off x="187250" y="3228323"/>
            <a:ext cx="58107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Font typeface="Exo"/>
              <a:buChar char="●"/>
            </a:pPr>
            <a:r>
              <a:rPr lang="en" sz="1300">
                <a:solidFill>
                  <a:schemeClr val="dk1"/>
                </a:solidFill>
                <a:latin typeface="Exo"/>
                <a:ea typeface="Exo"/>
                <a:cs typeface="Exo"/>
                <a:sym typeface="Exo"/>
              </a:rPr>
              <a:t>In</a:t>
            </a:r>
            <a:r>
              <a:rPr b="1" lang="en" sz="1300">
                <a:solidFill>
                  <a:schemeClr val="dk1"/>
                </a:solidFill>
                <a:latin typeface="Exo"/>
                <a:ea typeface="Exo"/>
                <a:cs typeface="Exo"/>
                <a:sym typeface="Exo"/>
              </a:rPr>
              <a:t> (90%)</a:t>
            </a:r>
            <a:r>
              <a:rPr lang="en" sz="1300">
                <a:solidFill>
                  <a:schemeClr val="dk1"/>
                </a:solidFill>
                <a:latin typeface="Exo"/>
                <a:ea typeface="Exo"/>
                <a:cs typeface="Exo"/>
                <a:sym typeface="Exo"/>
              </a:rPr>
              <a:t> of population, the </a:t>
            </a:r>
            <a:r>
              <a:rPr lang="en" sz="1300">
                <a:solidFill>
                  <a:schemeClr val="dk1"/>
                </a:solidFill>
                <a:latin typeface="Exo"/>
                <a:ea typeface="Exo"/>
                <a:cs typeface="Exo"/>
                <a:sym typeface="Exo"/>
              </a:rPr>
              <a:t>posterior </a:t>
            </a:r>
            <a:r>
              <a:rPr lang="en" sz="1300">
                <a:solidFill>
                  <a:schemeClr val="dk1"/>
                </a:solidFill>
                <a:latin typeface="Exo"/>
                <a:ea typeface="Exo"/>
                <a:cs typeface="Exo"/>
                <a:sym typeface="Exo"/>
              </a:rPr>
              <a:t>Interventricular artery</a:t>
            </a:r>
            <a:r>
              <a:rPr lang="en" sz="1300">
                <a:solidFill>
                  <a:schemeClr val="dk1"/>
                </a:solidFill>
                <a:latin typeface="Exo"/>
                <a:ea typeface="Exo"/>
                <a:cs typeface="Exo"/>
                <a:sym typeface="Exo"/>
              </a:rPr>
              <a:t> is a branch of the </a:t>
            </a:r>
            <a:r>
              <a:rPr b="1" lang="en" sz="1300">
                <a:solidFill>
                  <a:schemeClr val="dk1"/>
                </a:solidFill>
                <a:latin typeface="Exo"/>
                <a:ea typeface="Exo"/>
                <a:cs typeface="Exo"/>
                <a:sym typeface="Exo"/>
              </a:rPr>
              <a:t>Right Coronary</a:t>
            </a:r>
            <a:r>
              <a:rPr lang="en" sz="1300">
                <a:solidFill>
                  <a:schemeClr val="dk1"/>
                </a:solidFill>
                <a:latin typeface="Exo"/>
                <a:ea typeface="Exo"/>
                <a:cs typeface="Exo"/>
                <a:sym typeface="Exo"/>
              </a:rPr>
              <a:t>. </a:t>
            </a:r>
            <a:endParaRPr sz="1300">
              <a:solidFill>
                <a:schemeClr val="dk1"/>
              </a:solidFill>
              <a:latin typeface="Exo"/>
              <a:ea typeface="Exo"/>
              <a:cs typeface="Exo"/>
              <a:sym typeface="Exo"/>
            </a:endParaRPr>
          </a:p>
          <a:p>
            <a:pPr indent="0" lvl="0" marL="0" rtl="0" algn="l">
              <a:spcBef>
                <a:spcPts val="0"/>
              </a:spcBef>
              <a:spcAft>
                <a:spcPts val="0"/>
              </a:spcAft>
              <a:buNone/>
            </a:pPr>
            <a:r>
              <a:t/>
            </a:r>
            <a:endParaRPr sz="1300">
              <a:solidFill>
                <a:schemeClr val="dk1"/>
              </a:solidFill>
              <a:latin typeface="Exo"/>
              <a:ea typeface="Exo"/>
              <a:cs typeface="Exo"/>
              <a:sym typeface="Exo"/>
            </a:endParaRPr>
          </a:p>
        </p:txBody>
      </p:sp>
      <p:pic>
        <p:nvPicPr>
          <p:cNvPr id="230" name="Google Shape;230;p11"/>
          <p:cNvPicPr preferRelativeResize="0"/>
          <p:nvPr/>
        </p:nvPicPr>
        <p:blipFill rotWithShape="1">
          <a:blip r:embed="rId3">
            <a:alphaModFix/>
          </a:blip>
          <a:srcRect b="0" l="0" r="0" t="0"/>
          <a:stretch/>
        </p:blipFill>
        <p:spPr>
          <a:xfrm>
            <a:off x="1055900" y="5580875"/>
            <a:ext cx="4785000" cy="2007300"/>
          </a:xfrm>
          <a:prstGeom prst="rect">
            <a:avLst/>
          </a:prstGeom>
          <a:noFill/>
          <a:ln>
            <a:noFill/>
          </a:ln>
        </p:spPr>
      </p:pic>
      <p:sp>
        <p:nvSpPr>
          <p:cNvPr id="231" name="Google Shape;231;p11"/>
          <p:cNvSpPr txBox="1"/>
          <p:nvPr/>
        </p:nvSpPr>
        <p:spPr>
          <a:xfrm>
            <a:off x="1192475" y="7777047"/>
            <a:ext cx="5406300" cy="8907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500">
                <a:solidFill>
                  <a:srgbClr val="26557B"/>
                </a:solidFill>
                <a:latin typeface="Exo"/>
                <a:ea typeface="Exo"/>
                <a:cs typeface="Exo"/>
                <a:sym typeface="Exo"/>
              </a:rPr>
              <a:t>Coronary Anastomosis</a:t>
            </a:r>
            <a:endParaRPr b="1" sz="2500">
              <a:solidFill>
                <a:srgbClr val="26557B"/>
              </a:solidFill>
              <a:latin typeface="Exo"/>
              <a:ea typeface="Exo"/>
              <a:cs typeface="Exo"/>
              <a:sym typeface="Exo"/>
            </a:endParaRPr>
          </a:p>
          <a:p>
            <a:pPr indent="0" lvl="0" marL="0" rtl="0" algn="ctr">
              <a:spcBef>
                <a:spcPts val="0"/>
              </a:spcBef>
              <a:spcAft>
                <a:spcPts val="0"/>
              </a:spcAft>
              <a:buNone/>
            </a:pPr>
            <a:r>
              <a:t/>
            </a:r>
            <a:endParaRPr b="1" sz="2800">
              <a:solidFill>
                <a:srgbClr val="26557B"/>
              </a:solidFill>
              <a:latin typeface="Exo"/>
              <a:ea typeface="Exo"/>
              <a:cs typeface="Exo"/>
              <a:sym typeface="Exo"/>
            </a:endParaRPr>
          </a:p>
        </p:txBody>
      </p:sp>
      <p:cxnSp>
        <p:nvCxnSpPr>
          <p:cNvPr id="232" name="Google Shape;232;p11"/>
          <p:cNvCxnSpPr/>
          <p:nvPr/>
        </p:nvCxnSpPr>
        <p:spPr>
          <a:xfrm>
            <a:off x="-324446" y="7695876"/>
            <a:ext cx="8633400" cy="0"/>
          </a:xfrm>
          <a:prstGeom prst="straightConnector1">
            <a:avLst/>
          </a:prstGeom>
          <a:noFill/>
          <a:ln cap="flat" cmpd="sng" w="9525">
            <a:solidFill>
              <a:srgbClr val="26557B"/>
            </a:solidFill>
            <a:prstDash val="dash"/>
            <a:round/>
            <a:headEnd len="med" w="med" type="none"/>
            <a:tailEnd len="med" w="med" type="none"/>
          </a:ln>
        </p:spPr>
      </p:cxnSp>
      <p:pic>
        <p:nvPicPr>
          <p:cNvPr id="233" name="Google Shape;233;p11"/>
          <p:cNvPicPr preferRelativeResize="0"/>
          <p:nvPr/>
        </p:nvPicPr>
        <p:blipFill>
          <a:blip r:embed="rId4">
            <a:alphaModFix/>
          </a:blip>
          <a:stretch>
            <a:fillRect/>
          </a:stretch>
        </p:blipFill>
        <p:spPr>
          <a:xfrm>
            <a:off x="4703365" y="9133775"/>
            <a:ext cx="2403250" cy="1564700"/>
          </a:xfrm>
          <a:prstGeom prst="rect">
            <a:avLst/>
          </a:prstGeom>
          <a:noFill/>
          <a:ln>
            <a:noFill/>
          </a:ln>
        </p:spPr>
      </p:pic>
      <p:sp>
        <p:nvSpPr>
          <p:cNvPr id="234" name="Google Shape;234;p11"/>
          <p:cNvSpPr txBox="1"/>
          <p:nvPr/>
        </p:nvSpPr>
        <p:spPr>
          <a:xfrm>
            <a:off x="492050" y="8495717"/>
            <a:ext cx="7402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xo"/>
                <a:ea typeface="Exo"/>
                <a:cs typeface="Exo"/>
                <a:sym typeface="Exo"/>
              </a:rPr>
              <a:t>Anastomoses between terminal branches of the right and left</a:t>
            </a:r>
            <a:endParaRPr>
              <a:latin typeface="Exo"/>
              <a:ea typeface="Exo"/>
              <a:cs typeface="Exo"/>
              <a:sym typeface="Exo"/>
            </a:endParaRPr>
          </a:p>
          <a:p>
            <a:pPr indent="0" lvl="0" marL="0" rtl="0" algn="l">
              <a:spcBef>
                <a:spcPts val="0"/>
              </a:spcBef>
              <a:spcAft>
                <a:spcPts val="0"/>
              </a:spcAft>
              <a:buNone/>
            </a:pPr>
            <a:r>
              <a:rPr lang="en">
                <a:latin typeface="Exo"/>
                <a:ea typeface="Exo"/>
                <a:cs typeface="Exo"/>
                <a:sym typeface="Exo"/>
              </a:rPr>
              <a:t>coronaries exist but </a:t>
            </a:r>
            <a:r>
              <a:rPr b="1" lang="en">
                <a:latin typeface="Exo"/>
                <a:ea typeface="Exo"/>
                <a:cs typeface="Exo"/>
                <a:sym typeface="Exo"/>
              </a:rPr>
              <a:t>not large enough</a:t>
            </a:r>
            <a:r>
              <a:rPr lang="en">
                <a:latin typeface="Exo"/>
                <a:ea typeface="Exo"/>
                <a:cs typeface="Exo"/>
                <a:sym typeface="Exo"/>
              </a:rPr>
              <a:t> to provide adequate blood</a:t>
            </a:r>
            <a:endParaRPr>
              <a:latin typeface="Exo"/>
              <a:ea typeface="Exo"/>
              <a:cs typeface="Exo"/>
              <a:sym typeface="Exo"/>
            </a:endParaRPr>
          </a:p>
          <a:p>
            <a:pPr indent="0" lvl="0" marL="0" rtl="0" algn="l">
              <a:spcBef>
                <a:spcPts val="0"/>
              </a:spcBef>
              <a:spcAft>
                <a:spcPts val="0"/>
              </a:spcAft>
              <a:buNone/>
            </a:pPr>
            <a:r>
              <a:rPr lang="en">
                <a:latin typeface="Exo"/>
                <a:ea typeface="Exo"/>
                <a:cs typeface="Exo"/>
                <a:sym typeface="Exo"/>
              </a:rPr>
              <a:t>supply. </a:t>
            </a:r>
            <a:r>
              <a:rPr lang="en">
                <a:solidFill>
                  <a:srgbClr val="999999"/>
                </a:solidFill>
                <a:latin typeface="Exo"/>
                <a:ea typeface="Exo"/>
                <a:cs typeface="Exo"/>
                <a:sym typeface="Exo"/>
              </a:rPr>
              <a:t>(Functional end arteries)</a:t>
            </a:r>
            <a:endParaRPr>
              <a:solidFill>
                <a:srgbClr val="999999"/>
              </a:solidFill>
              <a:latin typeface="Exo"/>
              <a:ea typeface="Exo"/>
              <a:cs typeface="Exo"/>
              <a:sym typeface="Exo"/>
            </a:endParaRPr>
          </a:p>
          <a:p>
            <a:pPr indent="0" lvl="0" marL="0" rtl="0" algn="l">
              <a:spcBef>
                <a:spcPts val="0"/>
              </a:spcBef>
              <a:spcAft>
                <a:spcPts val="0"/>
              </a:spcAft>
              <a:buNone/>
            </a:pPr>
            <a:r>
              <a:t/>
            </a:r>
            <a:endParaRPr>
              <a:latin typeface="Exo"/>
              <a:ea typeface="Exo"/>
              <a:cs typeface="Exo"/>
              <a:sym typeface="Exo"/>
            </a:endParaRPr>
          </a:p>
          <a:p>
            <a:pPr indent="0" lvl="0" marL="0" rtl="0" algn="l">
              <a:spcBef>
                <a:spcPts val="0"/>
              </a:spcBef>
              <a:spcAft>
                <a:spcPts val="0"/>
              </a:spcAft>
              <a:buNone/>
            </a:pPr>
            <a:r>
              <a:rPr lang="en">
                <a:latin typeface="Exo"/>
                <a:ea typeface="Exo"/>
                <a:cs typeface="Exo"/>
                <a:sym typeface="Exo"/>
              </a:rPr>
              <a:t>A sudden block of one of the large branches </a:t>
            </a:r>
            <a:endParaRPr>
              <a:latin typeface="Exo"/>
              <a:ea typeface="Exo"/>
              <a:cs typeface="Exo"/>
              <a:sym typeface="Exo"/>
            </a:endParaRPr>
          </a:p>
          <a:p>
            <a:pPr indent="0" lvl="0" marL="0" rtl="0" algn="l">
              <a:spcBef>
                <a:spcPts val="0"/>
              </a:spcBef>
              <a:spcAft>
                <a:spcPts val="0"/>
              </a:spcAft>
              <a:buNone/>
            </a:pPr>
            <a:r>
              <a:rPr lang="en">
                <a:latin typeface="Exo"/>
                <a:ea typeface="Exo"/>
                <a:cs typeface="Exo"/>
                <a:sym typeface="Exo"/>
              </a:rPr>
              <a:t>of either arteries leads to </a:t>
            </a:r>
            <a:r>
              <a:rPr lang="en">
                <a:latin typeface="Exo"/>
                <a:ea typeface="Exo"/>
                <a:cs typeface="Exo"/>
                <a:sym typeface="Exo"/>
              </a:rPr>
              <a:t>myocardial</a:t>
            </a:r>
            <a:r>
              <a:rPr lang="en">
                <a:latin typeface="Exo"/>
                <a:ea typeface="Exo"/>
                <a:cs typeface="Exo"/>
                <a:sym typeface="Exo"/>
              </a:rPr>
              <a:t> infarction</a:t>
            </a:r>
            <a:endParaRPr>
              <a:latin typeface="Exo"/>
              <a:ea typeface="Exo"/>
              <a:cs typeface="Exo"/>
              <a:sym typeface="Exo"/>
            </a:endParaRPr>
          </a:p>
        </p:txBody>
      </p:sp>
      <p:pic>
        <p:nvPicPr>
          <p:cNvPr id="235" name="Google Shape;235;p11"/>
          <p:cNvPicPr preferRelativeResize="0"/>
          <p:nvPr/>
        </p:nvPicPr>
        <p:blipFill rotWithShape="1">
          <a:blip r:embed="rId5">
            <a:alphaModFix/>
          </a:blip>
          <a:srcRect b="49972" l="0" r="0" t="0"/>
          <a:stretch/>
        </p:blipFill>
        <p:spPr>
          <a:xfrm>
            <a:off x="3125613" y="1860218"/>
            <a:ext cx="2135067" cy="1454700"/>
          </a:xfrm>
          <a:prstGeom prst="rect">
            <a:avLst/>
          </a:prstGeom>
          <a:noFill/>
          <a:ln>
            <a:noFill/>
          </a:ln>
        </p:spPr>
      </p:pic>
      <p:pic>
        <p:nvPicPr>
          <p:cNvPr id="236" name="Google Shape;236;p11"/>
          <p:cNvPicPr preferRelativeResize="0"/>
          <p:nvPr/>
        </p:nvPicPr>
        <p:blipFill rotWithShape="1">
          <a:blip r:embed="rId5">
            <a:alphaModFix/>
          </a:blip>
          <a:srcRect b="0" l="2467" r="0" t="51413"/>
          <a:stretch/>
        </p:blipFill>
        <p:spPr>
          <a:xfrm>
            <a:off x="3175287" y="3553420"/>
            <a:ext cx="2035725" cy="1381105"/>
          </a:xfrm>
          <a:prstGeom prst="rect">
            <a:avLst/>
          </a:prstGeom>
          <a:noFill/>
          <a:ln>
            <a:noFill/>
          </a:ln>
        </p:spPr>
      </p:pic>
      <p:sp>
        <p:nvSpPr>
          <p:cNvPr id="237" name="Google Shape;237;p11"/>
          <p:cNvSpPr txBox="1"/>
          <p:nvPr/>
        </p:nvSpPr>
        <p:spPr>
          <a:xfrm>
            <a:off x="2973666" y="5580875"/>
            <a:ext cx="1226100" cy="35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Exo"/>
                <a:ea typeface="Exo"/>
                <a:cs typeface="Exo"/>
                <a:sym typeface="Exo"/>
              </a:rPr>
              <a:t>Posterior view </a:t>
            </a:r>
            <a:endParaRPr sz="1100">
              <a:latin typeface="Exo"/>
              <a:ea typeface="Exo"/>
              <a:cs typeface="Exo"/>
              <a:sym typeface="Exo"/>
            </a:endParaRPr>
          </a:p>
        </p:txBody>
      </p:sp>
      <p:sp>
        <p:nvSpPr>
          <p:cNvPr id="238" name="Google Shape;238;p11"/>
          <p:cNvSpPr txBox="1"/>
          <p:nvPr/>
        </p:nvSpPr>
        <p:spPr>
          <a:xfrm>
            <a:off x="945461" y="5771149"/>
            <a:ext cx="17346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Exo"/>
                <a:ea typeface="Exo"/>
                <a:cs typeface="Exo"/>
                <a:sym typeface="Exo"/>
              </a:rPr>
              <a:t>Right dominance </a:t>
            </a:r>
            <a:endParaRPr b="1" sz="900">
              <a:latin typeface="Exo"/>
              <a:ea typeface="Exo"/>
              <a:cs typeface="Exo"/>
              <a:sym typeface="Exo"/>
            </a:endParaRPr>
          </a:p>
          <a:p>
            <a:pPr indent="0" lvl="0" marL="0" rtl="0" algn="ctr">
              <a:spcBef>
                <a:spcPts val="0"/>
              </a:spcBef>
              <a:spcAft>
                <a:spcPts val="0"/>
              </a:spcAft>
              <a:buNone/>
            </a:pPr>
            <a:r>
              <a:rPr b="1" lang="en" sz="500">
                <a:latin typeface="Exo"/>
                <a:ea typeface="Exo"/>
                <a:cs typeface="Exo"/>
                <a:sym typeface="Exo"/>
              </a:rPr>
              <a:t>90% of people</a:t>
            </a:r>
            <a:endParaRPr b="1" sz="500">
              <a:latin typeface="Exo"/>
              <a:ea typeface="Exo"/>
              <a:cs typeface="Exo"/>
              <a:sym typeface="Exo"/>
            </a:endParaRPr>
          </a:p>
        </p:txBody>
      </p:sp>
      <p:sp>
        <p:nvSpPr>
          <p:cNvPr id="239" name="Google Shape;239;p11"/>
          <p:cNvSpPr txBox="1"/>
          <p:nvPr/>
        </p:nvSpPr>
        <p:spPr>
          <a:xfrm>
            <a:off x="4461397" y="5673749"/>
            <a:ext cx="17346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Exo"/>
                <a:ea typeface="Exo"/>
                <a:cs typeface="Exo"/>
                <a:sym typeface="Exo"/>
              </a:rPr>
              <a:t>Left</a:t>
            </a:r>
            <a:r>
              <a:rPr b="1" lang="en" sz="900">
                <a:latin typeface="Exo"/>
                <a:ea typeface="Exo"/>
                <a:cs typeface="Exo"/>
                <a:sym typeface="Exo"/>
              </a:rPr>
              <a:t> dominance </a:t>
            </a:r>
            <a:endParaRPr b="1" sz="900">
              <a:latin typeface="Exo"/>
              <a:ea typeface="Exo"/>
              <a:cs typeface="Exo"/>
              <a:sym typeface="Exo"/>
            </a:endParaRPr>
          </a:p>
          <a:p>
            <a:pPr indent="0" lvl="0" marL="0" rtl="0" algn="ctr">
              <a:spcBef>
                <a:spcPts val="0"/>
              </a:spcBef>
              <a:spcAft>
                <a:spcPts val="0"/>
              </a:spcAft>
              <a:buNone/>
            </a:pPr>
            <a:r>
              <a:rPr b="1" lang="en" sz="500">
                <a:latin typeface="Exo"/>
                <a:ea typeface="Exo"/>
                <a:cs typeface="Exo"/>
                <a:sym typeface="Exo"/>
              </a:rPr>
              <a:t>10</a:t>
            </a:r>
            <a:r>
              <a:rPr b="1" lang="en" sz="500">
                <a:latin typeface="Exo"/>
                <a:ea typeface="Exo"/>
                <a:cs typeface="Exo"/>
                <a:sym typeface="Exo"/>
              </a:rPr>
              <a:t>% of people</a:t>
            </a:r>
            <a:endParaRPr b="1" sz="500">
              <a:latin typeface="Exo"/>
              <a:ea typeface="Exo"/>
              <a:cs typeface="Exo"/>
              <a:sym typeface="Exo"/>
            </a:endParaRPr>
          </a:p>
        </p:txBody>
      </p:sp>
      <p:sp>
        <p:nvSpPr>
          <p:cNvPr id="240" name="Google Shape;240;p11"/>
          <p:cNvSpPr/>
          <p:nvPr/>
        </p:nvSpPr>
        <p:spPr>
          <a:xfrm>
            <a:off x="146594" y="875281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a:off x="146594" y="9501738"/>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2" name="Google Shape;242;p11"/>
          <p:cNvCxnSpPr/>
          <p:nvPr/>
        </p:nvCxnSpPr>
        <p:spPr>
          <a:xfrm>
            <a:off x="1542378" y="8234519"/>
            <a:ext cx="4504800" cy="1800"/>
          </a:xfrm>
          <a:prstGeom prst="straightConnector1">
            <a:avLst/>
          </a:prstGeom>
          <a:noFill/>
          <a:ln cap="flat" cmpd="sng" w="38100">
            <a:solidFill>
              <a:srgbClr val="1A4568"/>
            </a:solidFill>
            <a:prstDash val="solid"/>
            <a:round/>
            <a:headEnd len="med" w="med" type="none"/>
            <a:tailEnd len="med" w="med" type="none"/>
          </a:ln>
        </p:spPr>
      </p:cxnSp>
      <p:sp>
        <p:nvSpPr>
          <p:cNvPr id="243" name="Google Shape;243;p11"/>
          <p:cNvSpPr/>
          <p:nvPr/>
        </p:nvSpPr>
        <p:spPr>
          <a:xfrm>
            <a:off x="308244" y="5010776"/>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p:nvPr/>
        </p:nvSpPr>
        <p:spPr>
          <a:xfrm>
            <a:off x="308244" y="336291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a:off x="308244" y="1372538"/>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nvSpPr>
        <p:spPr>
          <a:xfrm>
            <a:off x="1745900" y="28725"/>
            <a:ext cx="4097700" cy="7809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300">
                <a:solidFill>
                  <a:srgbClr val="26557B"/>
                </a:solidFill>
                <a:latin typeface="Exo"/>
                <a:ea typeface="Exo"/>
                <a:cs typeface="Exo"/>
                <a:sym typeface="Exo"/>
              </a:rPr>
              <a:t>Arterial Supply of Conducting System</a:t>
            </a:r>
            <a:endParaRPr b="1" sz="2300">
              <a:solidFill>
                <a:srgbClr val="26557B"/>
              </a:solidFill>
              <a:latin typeface="Exo"/>
              <a:ea typeface="Exo"/>
              <a:cs typeface="Exo"/>
              <a:sym typeface="Exo"/>
            </a:endParaRPr>
          </a:p>
        </p:txBody>
      </p:sp>
      <p:sp>
        <p:nvSpPr>
          <p:cNvPr id="251" name="Google Shape;251;p12"/>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5</a:t>
            </a:r>
            <a:endParaRPr b="1" sz="2800">
              <a:solidFill>
                <a:srgbClr val="FFFFFF"/>
              </a:solidFill>
              <a:latin typeface="Exo"/>
              <a:ea typeface="Exo"/>
              <a:cs typeface="Exo"/>
              <a:sym typeface="Exo"/>
            </a:endParaRPr>
          </a:p>
        </p:txBody>
      </p:sp>
      <p:cxnSp>
        <p:nvCxnSpPr>
          <p:cNvPr id="252" name="Google Shape;252;p12"/>
          <p:cNvCxnSpPr/>
          <p:nvPr/>
        </p:nvCxnSpPr>
        <p:spPr>
          <a:xfrm>
            <a:off x="-3698850" y="-762125"/>
            <a:ext cx="18600" cy="40590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12"/>
          <p:cNvCxnSpPr/>
          <p:nvPr/>
        </p:nvCxnSpPr>
        <p:spPr>
          <a:xfrm flipH="1">
            <a:off x="-2966850" y="-521450"/>
            <a:ext cx="54000" cy="900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12"/>
          <p:cNvCxnSpPr/>
          <p:nvPr/>
        </p:nvCxnSpPr>
        <p:spPr>
          <a:xfrm>
            <a:off x="-5951600" y="-1024900"/>
            <a:ext cx="2319600" cy="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12"/>
          <p:cNvCxnSpPr/>
          <p:nvPr/>
        </p:nvCxnSpPr>
        <p:spPr>
          <a:xfrm>
            <a:off x="-1959650" y="-231400"/>
            <a:ext cx="18000" cy="72000"/>
          </a:xfrm>
          <a:prstGeom prst="straightConnector1">
            <a:avLst/>
          </a:prstGeom>
          <a:noFill/>
          <a:ln cap="flat" cmpd="sng" w="9525">
            <a:solidFill>
              <a:schemeClr val="dk2"/>
            </a:solidFill>
            <a:prstDash val="solid"/>
            <a:round/>
            <a:headEnd len="med" w="med" type="none"/>
            <a:tailEnd len="med" w="med" type="none"/>
          </a:ln>
        </p:spPr>
      </p:cxnSp>
      <p:cxnSp>
        <p:nvCxnSpPr>
          <p:cNvPr id="256" name="Google Shape;256;p12"/>
          <p:cNvCxnSpPr/>
          <p:nvPr/>
        </p:nvCxnSpPr>
        <p:spPr>
          <a:xfrm flipH="1" rot="10800000">
            <a:off x="-880825" y="-249475"/>
            <a:ext cx="18000" cy="9000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12"/>
          <p:cNvSpPr/>
          <p:nvPr/>
        </p:nvSpPr>
        <p:spPr>
          <a:xfrm>
            <a:off x="609739" y="1327250"/>
            <a:ext cx="1781400" cy="504000"/>
          </a:xfrm>
          <a:prstGeom prst="roundRect">
            <a:avLst>
              <a:gd fmla="val 16667" name="adj"/>
            </a:avLst>
          </a:prstGeom>
          <a:solidFill>
            <a:srgbClr val="9CB0C1"/>
          </a:solidFill>
          <a:ln cap="flat" cmpd="sng" w="9525">
            <a:solidFill>
              <a:srgbClr val="9CB0C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300">
                <a:solidFill>
                  <a:srgbClr val="FFFFFF"/>
                </a:solidFill>
                <a:latin typeface="Exo"/>
                <a:ea typeface="Exo"/>
                <a:cs typeface="Exo"/>
                <a:sym typeface="Exo"/>
              </a:rPr>
              <a:t>Right Coronary Supplies</a:t>
            </a:r>
            <a:endParaRPr b="1" sz="900">
              <a:solidFill>
                <a:srgbClr val="FFFFFF"/>
              </a:solidFill>
              <a:latin typeface="Exo"/>
              <a:ea typeface="Exo"/>
              <a:cs typeface="Exo"/>
              <a:sym typeface="Exo"/>
            </a:endParaRPr>
          </a:p>
        </p:txBody>
      </p:sp>
      <p:sp>
        <p:nvSpPr>
          <p:cNvPr id="258" name="Google Shape;258;p12"/>
          <p:cNvSpPr/>
          <p:nvPr/>
        </p:nvSpPr>
        <p:spPr>
          <a:xfrm>
            <a:off x="2904064" y="1327250"/>
            <a:ext cx="1781400" cy="504000"/>
          </a:xfrm>
          <a:prstGeom prst="roundRect">
            <a:avLst>
              <a:gd fmla="val 16667" name="adj"/>
            </a:avLst>
          </a:prstGeom>
          <a:solidFill>
            <a:srgbClr val="9CB0C1"/>
          </a:solidFill>
          <a:ln cap="flat" cmpd="sng" w="9525">
            <a:solidFill>
              <a:srgbClr val="9CB0C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300">
                <a:solidFill>
                  <a:srgbClr val="FFFFFF"/>
                </a:solidFill>
                <a:latin typeface="Exo"/>
                <a:ea typeface="Exo"/>
                <a:cs typeface="Exo"/>
                <a:sym typeface="Exo"/>
              </a:rPr>
              <a:t>Left</a:t>
            </a:r>
            <a:r>
              <a:rPr b="1" lang="en" sz="1300">
                <a:solidFill>
                  <a:srgbClr val="FFFFFF"/>
                </a:solidFill>
                <a:latin typeface="Exo"/>
                <a:ea typeface="Exo"/>
                <a:cs typeface="Exo"/>
                <a:sym typeface="Exo"/>
              </a:rPr>
              <a:t> Coronary Supplies</a:t>
            </a:r>
            <a:endParaRPr b="1" sz="900">
              <a:solidFill>
                <a:srgbClr val="FFFFFF"/>
              </a:solidFill>
              <a:latin typeface="Exo"/>
              <a:ea typeface="Exo"/>
              <a:cs typeface="Exo"/>
              <a:sym typeface="Exo"/>
            </a:endParaRPr>
          </a:p>
        </p:txBody>
      </p:sp>
      <p:sp>
        <p:nvSpPr>
          <p:cNvPr id="259" name="Google Shape;259;p12"/>
          <p:cNvSpPr/>
          <p:nvPr/>
        </p:nvSpPr>
        <p:spPr>
          <a:xfrm>
            <a:off x="5198389" y="1327250"/>
            <a:ext cx="1781400" cy="504000"/>
          </a:xfrm>
          <a:prstGeom prst="roundRect">
            <a:avLst>
              <a:gd fmla="val 16667" name="adj"/>
            </a:avLst>
          </a:prstGeom>
          <a:solidFill>
            <a:srgbClr val="9CB0C1"/>
          </a:solidFill>
          <a:ln cap="flat" cmpd="sng" w="9525">
            <a:solidFill>
              <a:srgbClr val="9CB0C1"/>
            </a:solidFill>
            <a:prstDash val="solid"/>
            <a:round/>
            <a:headEnd len="sm" w="sm" type="none"/>
            <a:tailEnd len="sm" w="sm" type="none"/>
          </a:ln>
        </p:spPr>
        <p:txBody>
          <a:bodyPr anchorCtr="0" anchor="ctr" bIns="75875" lIns="75875" spcFirstLastPara="1" rIns="75875" wrap="square" tIns="75875">
            <a:noAutofit/>
          </a:bodyPr>
          <a:lstStyle/>
          <a:p>
            <a:pPr indent="0" lvl="0" marL="0" rtl="0" algn="ctr">
              <a:spcBef>
                <a:spcPts val="0"/>
              </a:spcBef>
              <a:spcAft>
                <a:spcPts val="0"/>
              </a:spcAft>
              <a:buNone/>
            </a:pPr>
            <a:r>
              <a:rPr b="1" lang="en" sz="1300">
                <a:solidFill>
                  <a:srgbClr val="FFFFFF"/>
                </a:solidFill>
                <a:latin typeface="Exo"/>
                <a:ea typeface="Exo"/>
                <a:cs typeface="Exo"/>
                <a:sym typeface="Exo"/>
              </a:rPr>
              <a:t>Both </a:t>
            </a:r>
            <a:r>
              <a:rPr b="1" lang="en" sz="1300">
                <a:solidFill>
                  <a:srgbClr val="FFFFFF"/>
                </a:solidFill>
                <a:latin typeface="Exo"/>
                <a:ea typeface="Exo"/>
                <a:cs typeface="Exo"/>
                <a:sym typeface="Exo"/>
              </a:rPr>
              <a:t>Supply</a:t>
            </a:r>
            <a:endParaRPr b="1" sz="900">
              <a:solidFill>
                <a:srgbClr val="FFFFFF"/>
              </a:solidFill>
              <a:latin typeface="Exo"/>
              <a:ea typeface="Exo"/>
              <a:cs typeface="Exo"/>
              <a:sym typeface="Exo"/>
            </a:endParaRPr>
          </a:p>
        </p:txBody>
      </p:sp>
      <p:sp>
        <p:nvSpPr>
          <p:cNvPr id="260" name="Google Shape;260;p12"/>
          <p:cNvSpPr/>
          <p:nvPr/>
        </p:nvSpPr>
        <p:spPr>
          <a:xfrm>
            <a:off x="777900" y="2080599"/>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Exo"/>
                <a:ea typeface="Exo"/>
                <a:cs typeface="Exo"/>
                <a:sym typeface="Exo"/>
              </a:rPr>
              <a:t>SA Node (SAN)</a:t>
            </a:r>
            <a:endParaRPr b="1" sz="1000">
              <a:latin typeface="Exo"/>
              <a:ea typeface="Exo"/>
              <a:cs typeface="Exo"/>
              <a:sym typeface="Exo"/>
            </a:endParaRPr>
          </a:p>
        </p:txBody>
      </p:sp>
      <p:sp>
        <p:nvSpPr>
          <p:cNvPr id="261" name="Google Shape;261;p12"/>
          <p:cNvSpPr txBox="1"/>
          <p:nvPr/>
        </p:nvSpPr>
        <p:spPr>
          <a:xfrm>
            <a:off x="550800" y="1872559"/>
            <a:ext cx="28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1</a:t>
            </a:r>
            <a:endParaRPr b="1" sz="3300">
              <a:solidFill>
                <a:srgbClr val="26557B"/>
              </a:solidFill>
              <a:latin typeface="Exo"/>
              <a:ea typeface="Exo"/>
              <a:cs typeface="Exo"/>
              <a:sym typeface="Exo"/>
            </a:endParaRPr>
          </a:p>
        </p:txBody>
      </p:sp>
      <p:sp>
        <p:nvSpPr>
          <p:cNvPr id="262" name="Google Shape;262;p12"/>
          <p:cNvSpPr/>
          <p:nvPr/>
        </p:nvSpPr>
        <p:spPr>
          <a:xfrm>
            <a:off x="777900" y="2555012"/>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Exo"/>
                <a:ea typeface="Exo"/>
                <a:cs typeface="Exo"/>
                <a:sym typeface="Exo"/>
              </a:rPr>
              <a:t>AV Node (AVN)</a:t>
            </a:r>
            <a:endParaRPr b="1" sz="1000">
              <a:latin typeface="Exo"/>
              <a:ea typeface="Exo"/>
              <a:cs typeface="Exo"/>
              <a:sym typeface="Exo"/>
            </a:endParaRPr>
          </a:p>
        </p:txBody>
      </p:sp>
      <p:sp>
        <p:nvSpPr>
          <p:cNvPr id="263" name="Google Shape;263;p12"/>
          <p:cNvSpPr txBox="1"/>
          <p:nvPr/>
        </p:nvSpPr>
        <p:spPr>
          <a:xfrm>
            <a:off x="550800" y="2334934"/>
            <a:ext cx="28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2</a:t>
            </a:r>
            <a:endParaRPr b="1" sz="3300">
              <a:solidFill>
                <a:srgbClr val="26557B"/>
              </a:solidFill>
              <a:latin typeface="Exo"/>
              <a:ea typeface="Exo"/>
              <a:cs typeface="Exo"/>
              <a:sym typeface="Exo"/>
            </a:endParaRPr>
          </a:p>
        </p:txBody>
      </p:sp>
      <p:sp>
        <p:nvSpPr>
          <p:cNvPr id="264" name="Google Shape;264;p12"/>
          <p:cNvSpPr/>
          <p:nvPr/>
        </p:nvSpPr>
        <p:spPr>
          <a:xfrm>
            <a:off x="777900" y="3029424"/>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Exo"/>
                <a:ea typeface="Exo"/>
                <a:cs typeface="Exo"/>
                <a:sym typeface="Exo"/>
              </a:rPr>
              <a:t>AV Bundle (AVB)</a:t>
            </a:r>
            <a:endParaRPr b="1" sz="1000">
              <a:latin typeface="Exo"/>
              <a:ea typeface="Exo"/>
              <a:cs typeface="Exo"/>
              <a:sym typeface="Exo"/>
            </a:endParaRPr>
          </a:p>
        </p:txBody>
      </p:sp>
      <p:sp>
        <p:nvSpPr>
          <p:cNvPr id="265" name="Google Shape;265;p12"/>
          <p:cNvSpPr txBox="1"/>
          <p:nvPr/>
        </p:nvSpPr>
        <p:spPr>
          <a:xfrm>
            <a:off x="550800" y="2821384"/>
            <a:ext cx="28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3</a:t>
            </a:r>
            <a:endParaRPr b="1" sz="3300">
              <a:solidFill>
                <a:srgbClr val="26557B"/>
              </a:solidFill>
              <a:latin typeface="Exo"/>
              <a:ea typeface="Exo"/>
              <a:cs typeface="Exo"/>
              <a:sym typeface="Exo"/>
            </a:endParaRPr>
          </a:p>
        </p:txBody>
      </p:sp>
      <p:sp>
        <p:nvSpPr>
          <p:cNvPr id="266" name="Google Shape;266;p12"/>
          <p:cNvSpPr/>
          <p:nvPr/>
        </p:nvSpPr>
        <p:spPr>
          <a:xfrm>
            <a:off x="3084975" y="2080600"/>
            <a:ext cx="1519800" cy="367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Exo"/>
                <a:ea typeface="Exo"/>
                <a:cs typeface="Exo"/>
                <a:sym typeface="Exo"/>
              </a:rPr>
              <a:t>Right Bundle Branch of AVB</a:t>
            </a:r>
            <a:endParaRPr b="1" sz="1000">
              <a:latin typeface="Exo"/>
              <a:ea typeface="Exo"/>
              <a:cs typeface="Exo"/>
              <a:sym typeface="Exo"/>
            </a:endParaRPr>
          </a:p>
        </p:txBody>
      </p:sp>
      <p:sp>
        <p:nvSpPr>
          <p:cNvPr id="267" name="Google Shape;267;p12"/>
          <p:cNvSpPr txBox="1"/>
          <p:nvPr/>
        </p:nvSpPr>
        <p:spPr>
          <a:xfrm>
            <a:off x="2857875" y="1918159"/>
            <a:ext cx="28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1</a:t>
            </a:r>
            <a:endParaRPr b="1" sz="3300">
              <a:solidFill>
                <a:srgbClr val="26557B"/>
              </a:solidFill>
              <a:latin typeface="Exo"/>
              <a:ea typeface="Exo"/>
              <a:cs typeface="Exo"/>
              <a:sym typeface="Exo"/>
            </a:endParaRPr>
          </a:p>
        </p:txBody>
      </p:sp>
      <p:sp>
        <p:nvSpPr>
          <p:cNvPr id="268" name="Google Shape;268;p12"/>
          <p:cNvSpPr/>
          <p:nvPr/>
        </p:nvSpPr>
        <p:spPr>
          <a:xfrm>
            <a:off x="5392050" y="2080600"/>
            <a:ext cx="1519800" cy="367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Exo"/>
                <a:ea typeface="Exo"/>
                <a:cs typeface="Exo"/>
                <a:sym typeface="Exo"/>
              </a:rPr>
              <a:t>Left</a:t>
            </a:r>
            <a:r>
              <a:rPr b="1" lang="en" sz="1000">
                <a:latin typeface="Exo"/>
                <a:ea typeface="Exo"/>
                <a:cs typeface="Exo"/>
                <a:sym typeface="Exo"/>
              </a:rPr>
              <a:t> Bundle Branch of AVB</a:t>
            </a:r>
            <a:endParaRPr b="1" sz="1000">
              <a:latin typeface="Exo"/>
              <a:ea typeface="Exo"/>
              <a:cs typeface="Exo"/>
              <a:sym typeface="Exo"/>
            </a:endParaRPr>
          </a:p>
        </p:txBody>
      </p:sp>
      <p:sp>
        <p:nvSpPr>
          <p:cNvPr id="269" name="Google Shape;269;p12"/>
          <p:cNvSpPr txBox="1"/>
          <p:nvPr/>
        </p:nvSpPr>
        <p:spPr>
          <a:xfrm>
            <a:off x="5164950" y="1918159"/>
            <a:ext cx="28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26557B"/>
                </a:solidFill>
                <a:latin typeface="Exo"/>
                <a:ea typeface="Exo"/>
                <a:cs typeface="Exo"/>
                <a:sym typeface="Exo"/>
              </a:rPr>
              <a:t>1</a:t>
            </a:r>
            <a:endParaRPr b="1" sz="3300">
              <a:solidFill>
                <a:srgbClr val="26557B"/>
              </a:solidFill>
              <a:latin typeface="Exo"/>
              <a:ea typeface="Exo"/>
              <a:cs typeface="Exo"/>
              <a:sym typeface="Exo"/>
            </a:endParaRPr>
          </a:p>
        </p:txBody>
      </p:sp>
      <p:pic>
        <p:nvPicPr>
          <p:cNvPr id="270" name="Google Shape;270;p12"/>
          <p:cNvPicPr preferRelativeResize="0"/>
          <p:nvPr/>
        </p:nvPicPr>
        <p:blipFill rotWithShape="1">
          <a:blip r:embed="rId3">
            <a:alphaModFix/>
          </a:blip>
          <a:srcRect b="0" l="-8839" r="-8862" t="-9110"/>
          <a:stretch/>
        </p:blipFill>
        <p:spPr>
          <a:xfrm>
            <a:off x="2949200" y="2695476"/>
            <a:ext cx="3436800" cy="2094159"/>
          </a:xfrm>
          <a:prstGeom prst="rect">
            <a:avLst/>
          </a:prstGeom>
          <a:noFill/>
          <a:ln>
            <a:noFill/>
          </a:ln>
        </p:spPr>
      </p:pic>
      <p:sp>
        <p:nvSpPr>
          <p:cNvPr id="271" name="Google Shape;271;p12"/>
          <p:cNvSpPr txBox="1"/>
          <p:nvPr/>
        </p:nvSpPr>
        <p:spPr>
          <a:xfrm>
            <a:off x="2899088" y="2748775"/>
            <a:ext cx="343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26557B"/>
                </a:solidFill>
                <a:highlight>
                  <a:srgbClr val="FFFFFF"/>
                </a:highlight>
                <a:latin typeface="Exo"/>
                <a:ea typeface="Exo"/>
                <a:cs typeface="Exo"/>
                <a:sym typeface="Exo"/>
              </a:rPr>
              <a:t>Arterial Supply of Conducting System</a:t>
            </a:r>
            <a:endParaRPr b="1">
              <a:solidFill>
                <a:srgbClr val="26557B"/>
              </a:solidFill>
              <a:highlight>
                <a:srgbClr val="FFFFFF"/>
              </a:highlight>
              <a:latin typeface="Exo"/>
              <a:ea typeface="Exo"/>
              <a:cs typeface="Exo"/>
              <a:sym typeface="Exo"/>
            </a:endParaRPr>
          </a:p>
        </p:txBody>
      </p:sp>
      <p:cxnSp>
        <p:nvCxnSpPr>
          <p:cNvPr id="272" name="Google Shape;272;p12"/>
          <p:cNvCxnSpPr/>
          <p:nvPr/>
        </p:nvCxnSpPr>
        <p:spPr>
          <a:xfrm flipH="1" rot="10800000">
            <a:off x="-17196" y="5036689"/>
            <a:ext cx="7623900" cy="300"/>
          </a:xfrm>
          <a:prstGeom prst="straightConnector1">
            <a:avLst/>
          </a:prstGeom>
          <a:noFill/>
          <a:ln cap="flat" cmpd="sng" w="9525">
            <a:solidFill>
              <a:srgbClr val="26557B"/>
            </a:solidFill>
            <a:prstDash val="dash"/>
            <a:round/>
            <a:headEnd len="med" w="med" type="none"/>
            <a:tailEnd len="med" w="med" type="none"/>
          </a:ln>
        </p:spPr>
      </p:cxnSp>
      <p:pic>
        <p:nvPicPr>
          <p:cNvPr id="273" name="Google Shape;273;p12"/>
          <p:cNvPicPr preferRelativeResize="0"/>
          <p:nvPr/>
        </p:nvPicPr>
        <p:blipFill>
          <a:blip r:embed="rId4">
            <a:alphaModFix/>
          </a:blip>
          <a:stretch>
            <a:fillRect/>
          </a:stretch>
        </p:blipFill>
        <p:spPr>
          <a:xfrm>
            <a:off x="1747650" y="5731130"/>
            <a:ext cx="4194427" cy="2553900"/>
          </a:xfrm>
          <a:prstGeom prst="rect">
            <a:avLst/>
          </a:prstGeom>
          <a:noFill/>
          <a:ln>
            <a:noFill/>
          </a:ln>
        </p:spPr>
      </p:pic>
      <p:sp>
        <p:nvSpPr>
          <p:cNvPr id="274" name="Google Shape;274;p12"/>
          <p:cNvSpPr/>
          <p:nvPr/>
        </p:nvSpPr>
        <p:spPr>
          <a:xfrm>
            <a:off x="5018625" y="8071750"/>
            <a:ext cx="975000" cy="27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txBox="1"/>
          <p:nvPr/>
        </p:nvSpPr>
        <p:spPr>
          <a:xfrm>
            <a:off x="1082726" y="5112025"/>
            <a:ext cx="5310300" cy="419400"/>
          </a:xfrm>
          <a:prstGeom prst="rect">
            <a:avLst/>
          </a:prstGeom>
          <a:noFill/>
          <a:ln>
            <a:noFill/>
          </a:ln>
        </p:spPr>
        <p:txBody>
          <a:bodyPr anchorCtr="0" anchor="t" bIns="36100" lIns="36100" spcFirstLastPara="1" rIns="36100" wrap="square" tIns="36100">
            <a:spAutoFit/>
          </a:bodyPr>
          <a:lstStyle/>
          <a:p>
            <a:pPr indent="0" lvl="0" marL="0" rtl="0" algn="ctr">
              <a:lnSpc>
                <a:spcPct val="90000"/>
              </a:lnSpc>
              <a:spcBef>
                <a:spcPts val="0"/>
              </a:spcBef>
              <a:spcAft>
                <a:spcPts val="0"/>
              </a:spcAft>
              <a:buClr>
                <a:schemeClr val="dk1"/>
              </a:buClr>
              <a:buSzPts val="4400"/>
              <a:buFont typeface="Calibri"/>
              <a:buNone/>
            </a:pPr>
            <a:r>
              <a:rPr b="1" lang="en" sz="2500">
                <a:solidFill>
                  <a:srgbClr val="1A4568"/>
                </a:solidFill>
                <a:latin typeface="Exo"/>
                <a:ea typeface="Exo"/>
                <a:cs typeface="Exo"/>
                <a:sym typeface="Exo"/>
              </a:rPr>
              <a:t>Summary of the Arterial Supply</a:t>
            </a:r>
            <a:endParaRPr b="1" sz="2500">
              <a:solidFill>
                <a:srgbClr val="26557B"/>
              </a:solidFill>
              <a:latin typeface="Exo"/>
              <a:ea typeface="Exo"/>
              <a:cs typeface="Exo"/>
              <a:sym typeface="Exo"/>
            </a:endParaRPr>
          </a:p>
        </p:txBody>
      </p:sp>
      <p:cxnSp>
        <p:nvCxnSpPr>
          <p:cNvPr id="276" name="Google Shape;276;p12"/>
          <p:cNvCxnSpPr/>
          <p:nvPr/>
        </p:nvCxnSpPr>
        <p:spPr>
          <a:xfrm>
            <a:off x="1955629" y="5605351"/>
            <a:ext cx="3560400" cy="1500"/>
          </a:xfrm>
          <a:prstGeom prst="straightConnector1">
            <a:avLst/>
          </a:prstGeom>
          <a:noFill/>
          <a:ln cap="flat" cmpd="sng" w="38100">
            <a:solidFill>
              <a:srgbClr val="1A4568"/>
            </a:solidFill>
            <a:prstDash val="solid"/>
            <a:round/>
            <a:headEnd len="med" w="med" type="none"/>
            <a:tailEnd len="med" w="med" type="none"/>
          </a:ln>
        </p:spPr>
      </p:cxnSp>
      <p:pic>
        <p:nvPicPr>
          <p:cNvPr id="277" name="Google Shape;277;p12"/>
          <p:cNvPicPr preferRelativeResize="0"/>
          <p:nvPr/>
        </p:nvPicPr>
        <p:blipFill>
          <a:blip r:embed="rId5">
            <a:alphaModFix/>
          </a:blip>
          <a:stretch>
            <a:fillRect/>
          </a:stretch>
        </p:blipFill>
        <p:spPr>
          <a:xfrm>
            <a:off x="2041875" y="8408530"/>
            <a:ext cx="3387892" cy="2184845"/>
          </a:xfrm>
          <a:prstGeom prst="rect">
            <a:avLst/>
          </a:prstGeom>
          <a:noFill/>
          <a:ln>
            <a:noFill/>
          </a:ln>
        </p:spPr>
      </p:pic>
      <p:sp>
        <p:nvSpPr>
          <p:cNvPr id="278" name="Google Shape;278;p12"/>
          <p:cNvSpPr/>
          <p:nvPr/>
        </p:nvSpPr>
        <p:spPr>
          <a:xfrm>
            <a:off x="3195800" y="8408525"/>
            <a:ext cx="1059900" cy="27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
          <p:cNvSpPr/>
          <p:nvPr/>
        </p:nvSpPr>
        <p:spPr>
          <a:xfrm>
            <a:off x="1847875" y="6778775"/>
            <a:ext cx="975000" cy="45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
          <p:cNvSpPr txBox="1"/>
          <p:nvPr/>
        </p:nvSpPr>
        <p:spPr>
          <a:xfrm>
            <a:off x="1384275" y="6778763"/>
            <a:ext cx="1519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D966"/>
                </a:solidFill>
                <a:latin typeface="Exo"/>
                <a:ea typeface="Exo"/>
                <a:cs typeface="Exo"/>
                <a:sym typeface="Exo"/>
              </a:rPr>
              <a:t>Right Coronary Artery:</a:t>
            </a:r>
            <a:endParaRPr b="1" sz="900">
              <a:solidFill>
                <a:srgbClr val="FFD966"/>
              </a:solidFill>
              <a:latin typeface="Exo"/>
              <a:ea typeface="Exo"/>
              <a:cs typeface="Exo"/>
              <a:sym typeface="Exo"/>
            </a:endParaRPr>
          </a:p>
          <a:p>
            <a:pPr indent="0" lvl="0" marL="0" rtl="0" algn="l">
              <a:spcBef>
                <a:spcPts val="0"/>
              </a:spcBef>
              <a:spcAft>
                <a:spcPts val="0"/>
              </a:spcAft>
              <a:buNone/>
            </a:pPr>
            <a:r>
              <a:rPr lang="en" sz="900">
                <a:solidFill>
                  <a:srgbClr val="FFD966"/>
                </a:solidFill>
                <a:latin typeface="Exo"/>
                <a:ea typeface="Exo"/>
                <a:cs typeface="Exo"/>
                <a:sym typeface="Exo"/>
              </a:rPr>
              <a:t>Supplies the right atrium and the right ventricle</a:t>
            </a:r>
            <a:endParaRPr sz="800">
              <a:solidFill>
                <a:srgbClr val="FFD966"/>
              </a:solidFill>
              <a:latin typeface="Exo"/>
              <a:ea typeface="Exo"/>
              <a:cs typeface="Exo"/>
              <a:sym typeface="Exo"/>
            </a:endParaRPr>
          </a:p>
        </p:txBody>
      </p:sp>
      <p:sp>
        <p:nvSpPr>
          <p:cNvPr id="281" name="Google Shape;281;p12"/>
          <p:cNvSpPr/>
          <p:nvPr/>
        </p:nvSpPr>
        <p:spPr>
          <a:xfrm>
            <a:off x="3195800" y="5739950"/>
            <a:ext cx="975000" cy="40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
          <p:cNvSpPr txBox="1"/>
          <p:nvPr/>
        </p:nvSpPr>
        <p:spPr>
          <a:xfrm>
            <a:off x="2899100" y="5645825"/>
            <a:ext cx="1653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FF0000"/>
                </a:solidFill>
                <a:latin typeface="Exo"/>
                <a:ea typeface="Exo"/>
                <a:cs typeface="Exo"/>
                <a:sym typeface="Exo"/>
              </a:rPr>
              <a:t>Left Circumflex Artery:</a:t>
            </a:r>
            <a:endParaRPr b="1" sz="900">
              <a:solidFill>
                <a:srgbClr val="FF0000"/>
              </a:solidFill>
              <a:latin typeface="Exo"/>
              <a:ea typeface="Exo"/>
              <a:cs typeface="Exo"/>
              <a:sym typeface="Exo"/>
            </a:endParaRPr>
          </a:p>
          <a:p>
            <a:pPr indent="0" lvl="0" marL="0" rtl="0" algn="l">
              <a:spcBef>
                <a:spcPts val="0"/>
              </a:spcBef>
              <a:spcAft>
                <a:spcPts val="0"/>
              </a:spcAft>
              <a:buNone/>
            </a:pPr>
            <a:r>
              <a:rPr lang="en" sz="900">
                <a:solidFill>
                  <a:srgbClr val="FF0000"/>
                </a:solidFill>
                <a:latin typeface="Exo"/>
                <a:ea typeface="Exo"/>
                <a:cs typeface="Exo"/>
                <a:sym typeface="Exo"/>
              </a:rPr>
              <a:t>Supplies the left atrium and the left ventricle</a:t>
            </a:r>
            <a:endParaRPr sz="800">
              <a:solidFill>
                <a:srgbClr val="FF0000"/>
              </a:solidFill>
              <a:latin typeface="Exo"/>
              <a:ea typeface="Exo"/>
              <a:cs typeface="Exo"/>
              <a:sym typeface="Exo"/>
            </a:endParaRPr>
          </a:p>
        </p:txBody>
      </p:sp>
      <p:sp>
        <p:nvSpPr>
          <p:cNvPr id="283" name="Google Shape;283;p12"/>
          <p:cNvSpPr/>
          <p:nvPr/>
        </p:nvSpPr>
        <p:spPr>
          <a:xfrm>
            <a:off x="3142275" y="7766675"/>
            <a:ext cx="975000" cy="45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2"/>
          <p:cNvSpPr txBox="1"/>
          <p:nvPr/>
        </p:nvSpPr>
        <p:spPr>
          <a:xfrm>
            <a:off x="2794800" y="7749838"/>
            <a:ext cx="1519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38761D"/>
                </a:solidFill>
                <a:latin typeface="Exo"/>
                <a:ea typeface="Exo"/>
                <a:cs typeface="Exo"/>
                <a:sym typeface="Exo"/>
              </a:rPr>
              <a:t>Right Marginal Artery:</a:t>
            </a:r>
            <a:endParaRPr b="1" sz="900">
              <a:solidFill>
                <a:srgbClr val="38761D"/>
              </a:solidFill>
              <a:latin typeface="Exo"/>
              <a:ea typeface="Exo"/>
              <a:cs typeface="Exo"/>
              <a:sym typeface="Exo"/>
            </a:endParaRPr>
          </a:p>
          <a:p>
            <a:pPr indent="0" lvl="0" marL="0" rtl="0" algn="l">
              <a:spcBef>
                <a:spcPts val="0"/>
              </a:spcBef>
              <a:spcAft>
                <a:spcPts val="0"/>
              </a:spcAft>
              <a:buNone/>
            </a:pPr>
            <a:r>
              <a:rPr lang="en" sz="900">
                <a:solidFill>
                  <a:srgbClr val="38761D"/>
                </a:solidFill>
                <a:latin typeface="Exo"/>
                <a:ea typeface="Exo"/>
                <a:cs typeface="Exo"/>
                <a:sym typeface="Exo"/>
              </a:rPr>
              <a:t>Supplies the right ventricle</a:t>
            </a:r>
            <a:endParaRPr sz="800">
              <a:solidFill>
                <a:srgbClr val="38761D"/>
              </a:solidFill>
              <a:latin typeface="Exo"/>
              <a:ea typeface="Exo"/>
              <a:cs typeface="Exo"/>
              <a:sym typeface="Exo"/>
            </a:endParaRPr>
          </a:p>
        </p:txBody>
      </p:sp>
      <p:sp>
        <p:nvSpPr>
          <p:cNvPr id="285" name="Google Shape;285;p12"/>
          <p:cNvSpPr txBox="1"/>
          <p:nvPr/>
        </p:nvSpPr>
        <p:spPr>
          <a:xfrm>
            <a:off x="4547250" y="6983763"/>
            <a:ext cx="1519800" cy="600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3D85C6"/>
                </a:solidFill>
                <a:latin typeface="Exo"/>
                <a:ea typeface="Exo"/>
                <a:cs typeface="Exo"/>
                <a:sym typeface="Exo"/>
              </a:rPr>
              <a:t>Left</a:t>
            </a:r>
            <a:r>
              <a:rPr b="1" lang="en" sz="900">
                <a:solidFill>
                  <a:srgbClr val="3D85C6"/>
                </a:solidFill>
                <a:latin typeface="Exo"/>
                <a:ea typeface="Exo"/>
                <a:cs typeface="Exo"/>
                <a:sym typeface="Exo"/>
              </a:rPr>
              <a:t> Marginal Artery:</a:t>
            </a:r>
            <a:endParaRPr b="1" sz="900">
              <a:solidFill>
                <a:srgbClr val="3D85C6"/>
              </a:solidFill>
              <a:latin typeface="Exo"/>
              <a:ea typeface="Exo"/>
              <a:cs typeface="Exo"/>
              <a:sym typeface="Exo"/>
            </a:endParaRPr>
          </a:p>
          <a:p>
            <a:pPr indent="0" lvl="0" marL="0" rtl="0" algn="l">
              <a:spcBef>
                <a:spcPts val="0"/>
              </a:spcBef>
              <a:spcAft>
                <a:spcPts val="0"/>
              </a:spcAft>
              <a:buNone/>
            </a:pPr>
            <a:r>
              <a:rPr lang="en" sz="900">
                <a:solidFill>
                  <a:srgbClr val="3D85C6"/>
                </a:solidFill>
                <a:latin typeface="Exo"/>
                <a:ea typeface="Exo"/>
                <a:cs typeface="Exo"/>
                <a:sym typeface="Exo"/>
              </a:rPr>
              <a:t>Supplies the left ventricle</a:t>
            </a:r>
            <a:endParaRPr sz="800">
              <a:solidFill>
                <a:srgbClr val="3D85C6"/>
              </a:solidFill>
              <a:latin typeface="Exo"/>
              <a:ea typeface="Exo"/>
              <a:cs typeface="Exo"/>
              <a:sym typeface="Exo"/>
            </a:endParaRPr>
          </a:p>
        </p:txBody>
      </p:sp>
      <p:sp>
        <p:nvSpPr>
          <p:cNvPr id="286" name="Google Shape;286;p12"/>
          <p:cNvSpPr txBox="1"/>
          <p:nvPr/>
        </p:nvSpPr>
        <p:spPr>
          <a:xfrm>
            <a:off x="4398700" y="6284325"/>
            <a:ext cx="2073900" cy="738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A64D79"/>
                </a:solidFill>
                <a:latin typeface="Exo"/>
                <a:ea typeface="Exo"/>
                <a:cs typeface="Exo"/>
                <a:sym typeface="Exo"/>
              </a:rPr>
              <a:t>Left Anterior Descending Artery:</a:t>
            </a:r>
            <a:endParaRPr b="1" sz="900">
              <a:solidFill>
                <a:srgbClr val="A64D79"/>
              </a:solidFill>
              <a:latin typeface="Exo"/>
              <a:ea typeface="Exo"/>
              <a:cs typeface="Exo"/>
              <a:sym typeface="Exo"/>
            </a:endParaRPr>
          </a:p>
          <a:p>
            <a:pPr indent="0" lvl="0" marL="0" rtl="0" algn="l">
              <a:spcBef>
                <a:spcPts val="0"/>
              </a:spcBef>
              <a:spcAft>
                <a:spcPts val="0"/>
              </a:spcAft>
              <a:buNone/>
            </a:pPr>
            <a:r>
              <a:rPr lang="en" sz="900">
                <a:solidFill>
                  <a:srgbClr val="A64D79"/>
                </a:solidFill>
                <a:latin typeface="Exo"/>
                <a:ea typeface="Exo"/>
                <a:cs typeface="Exo"/>
                <a:sym typeface="Exo"/>
              </a:rPr>
              <a:t>Supplies the right ventricle, left ventricle and interventricular septum</a:t>
            </a:r>
            <a:endParaRPr sz="800">
              <a:solidFill>
                <a:srgbClr val="A64D79"/>
              </a:solidFill>
              <a:latin typeface="Exo"/>
              <a:ea typeface="Exo"/>
              <a:cs typeface="Exo"/>
              <a:sym typeface="Exo"/>
            </a:endParaRPr>
          </a:p>
        </p:txBody>
      </p:sp>
      <p:sp>
        <p:nvSpPr>
          <p:cNvPr id="287" name="Google Shape;287;p12"/>
          <p:cNvSpPr txBox="1"/>
          <p:nvPr/>
        </p:nvSpPr>
        <p:spPr>
          <a:xfrm>
            <a:off x="1929375" y="8720925"/>
            <a:ext cx="1155600" cy="507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FF0000"/>
                </a:solidFill>
                <a:latin typeface="Exo"/>
                <a:ea typeface="Exo"/>
                <a:cs typeface="Exo"/>
                <a:sym typeface="Exo"/>
              </a:rPr>
              <a:t>Left Circumflex Artery:</a:t>
            </a:r>
            <a:endParaRPr b="1" sz="700">
              <a:solidFill>
                <a:srgbClr val="FF0000"/>
              </a:solidFill>
              <a:latin typeface="Exo"/>
              <a:ea typeface="Exo"/>
              <a:cs typeface="Exo"/>
              <a:sym typeface="Exo"/>
            </a:endParaRPr>
          </a:p>
          <a:p>
            <a:pPr indent="0" lvl="0" marL="0" rtl="0" algn="l">
              <a:spcBef>
                <a:spcPts val="0"/>
              </a:spcBef>
              <a:spcAft>
                <a:spcPts val="0"/>
              </a:spcAft>
              <a:buNone/>
            </a:pPr>
            <a:r>
              <a:rPr lang="en" sz="700">
                <a:solidFill>
                  <a:srgbClr val="FF0000"/>
                </a:solidFill>
                <a:latin typeface="Exo"/>
                <a:ea typeface="Exo"/>
                <a:cs typeface="Exo"/>
                <a:sym typeface="Exo"/>
              </a:rPr>
              <a:t>Supplies the left atrium and the left ventricle</a:t>
            </a:r>
            <a:endParaRPr sz="600">
              <a:solidFill>
                <a:srgbClr val="FF0000"/>
              </a:solidFill>
              <a:latin typeface="Exo"/>
              <a:ea typeface="Exo"/>
              <a:cs typeface="Exo"/>
              <a:sym typeface="Exo"/>
            </a:endParaRPr>
          </a:p>
        </p:txBody>
      </p:sp>
      <p:sp>
        <p:nvSpPr>
          <p:cNvPr id="288" name="Google Shape;288;p12"/>
          <p:cNvSpPr txBox="1"/>
          <p:nvPr/>
        </p:nvSpPr>
        <p:spPr>
          <a:xfrm>
            <a:off x="1747650" y="9272475"/>
            <a:ext cx="1238100" cy="400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3D85C6"/>
                </a:solidFill>
                <a:latin typeface="Exo"/>
                <a:ea typeface="Exo"/>
                <a:cs typeface="Exo"/>
                <a:sym typeface="Exo"/>
              </a:rPr>
              <a:t>Left Marginal Artery:</a:t>
            </a:r>
            <a:endParaRPr b="1" sz="700">
              <a:solidFill>
                <a:srgbClr val="3D85C6"/>
              </a:solidFill>
              <a:latin typeface="Exo"/>
              <a:ea typeface="Exo"/>
              <a:cs typeface="Exo"/>
              <a:sym typeface="Exo"/>
            </a:endParaRPr>
          </a:p>
          <a:p>
            <a:pPr indent="0" lvl="0" marL="0" rtl="0" algn="l">
              <a:spcBef>
                <a:spcPts val="0"/>
              </a:spcBef>
              <a:spcAft>
                <a:spcPts val="0"/>
              </a:spcAft>
              <a:buNone/>
            </a:pPr>
            <a:r>
              <a:rPr lang="en" sz="700">
                <a:solidFill>
                  <a:srgbClr val="3D85C6"/>
                </a:solidFill>
                <a:latin typeface="Exo"/>
                <a:ea typeface="Exo"/>
                <a:cs typeface="Exo"/>
                <a:sym typeface="Exo"/>
              </a:rPr>
              <a:t>Supplies the left ventricle</a:t>
            </a:r>
            <a:endParaRPr sz="600">
              <a:solidFill>
                <a:srgbClr val="3D85C6"/>
              </a:solidFill>
              <a:latin typeface="Exo"/>
              <a:ea typeface="Exo"/>
              <a:cs typeface="Exo"/>
              <a:sym typeface="Exo"/>
            </a:endParaRPr>
          </a:p>
        </p:txBody>
      </p:sp>
      <p:sp>
        <p:nvSpPr>
          <p:cNvPr id="289" name="Google Shape;289;p12"/>
          <p:cNvSpPr txBox="1"/>
          <p:nvPr/>
        </p:nvSpPr>
        <p:spPr>
          <a:xfrm>
            <a:off x="2333225" y="10000909"/>
            <a:ext cx="1221000" cy="502200"/>
          </a:xfrm>
          <a:prstGeom prst="rect">
            <a:avLst/>
          </a:prstGeom>
          <a:solidFill>
            <a:srgbClr val="FFFFFF"/>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700">
                <a:solidFill>
                  <a:srgbClr val="38761D"/>
                </a:solidFill>
                <a:latin typeface="Exo"/>
                <a:ea typeface="Exo"/>
                <a:cs typeface="Exo"/>
                <a:sym typeface="Exo"/>
              </a:rPr>
              <a:t>Right Marginal Artery:</a:t>
            </a:r>
            <a:endParaRPr b="1" sz="700">
              <a:solidFill>
                <a:srgbClr val="38761D"/>
              </a:solidFill>
              <a:latin typeface="Exo"/>
              <a:ea typeface="Exo"/>
              <a:cs typeface="Exo"/>
              <a:sym typeface="Exo"/>
            </a:endParaRPr>
          </a:p>
          <a:p>
            <a:pPr indent="0" lvl="0" marL="0" rtl="0" algn="l">
              <a:spcBef>
                <a:spcPts val="0"/>
              </a:spcBef>
              <a:spcAft>
                <a:spcPts val="0"/>
              </a:spcAft>
              <a:buNone/>
            </a:pPr>
            <a:r>
              <a:rPr lang="en" sz="700">
                <a:solidFill>
                  <a:srgbClr val="38761D"/>
                </a:solidFill>
                <a:latin typeface="Exo"/>
                <a:ea typeface="Exo"/>
                <a:cs typeface="Exo"/>
                <a:sym typeface="Exo"/>
              </a:rPr>
              <a:t>Supplies the right ventricle</a:t>
            </a:r>
            <a:endParaRPr sz="600">
              <a:solidFill>
                <a:srgbClr val="38761D"/>
              </a:solidFill>
              <a:latin typeface="Exo"/>
              <a:ea typeface="Exo"/>
              <a:cs typeface="Exo"/>
              <a:sym typeface="Exo"/>
            </a:endParaRPr>
          </a:p>
        </p:txBody>
      </p:sp>
      <p:sp>
        <p:nvSpPr>
          <p:cNvPr id="290" name="Google Shape;290;p12"/>
          <p:cNvSpPr txBox="1"/>
          <p:nvPr/>
        </p:nvSpPr>
        <p:spPr>
          <a:xfrm>
            <a:off x="4323800" y="9118388"/>
            <a:ext cx="1519800" cy="507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FFD966"/>
                </a:solidFill>
                <a:latin typeface="Exo"/>
                <a:ea typeface="Exo"/>
                <a:cs typeface="Exo"/>
                <a:sym typeface="Exo"/>
              </a:rPr>
              <a:t>Right Coronary Artery:</a:t>
            </a:r>
            <a:endParaRPr b="1" sz="700">
              <a:solidFill>
                <a:srgbClr val="FFD966"/>
              </a:solidFill>
              <a:latin typeface="Exo"/>
              <a:ea typeface="Exo"/>
              <a:cs typeface="Exo"/>
              <a:sym typeface="Exo"/>
            </a:endParaRPr>
          </a:p>
          <a:p>
            <a:pPr indent="0" lvl="0" marL="0" rtl="0" algn="l">
              <a:spcBef>
                <a:spcPts val="0"/>
              </a:spcBef>
              <a:spcAft>
                <a:spcPts val="0"/>
              </a:spcAft>
              <a:buNone/>
            </a:pPr>
            <a:r>
              <a:rPr lang="en" sz="700">
                <a:solidFill>
                  <a:srgbClr val="FFD966"/>
                </a:solidFill>
                <a:latin typeface="Exo"/>
                <a:ea typeface="Exo"/>
                <a:cs typeface="Exo"/>
                <a:sym typeface="Exo"/>
              </a:rPr>
              <a:t>Supplies the right atrium and the right ventricle</a:t>
            </a:r>
            <a:endParaRPr sz="600">
              <a:solidFill>
                <a:srgbClr val="FFD966"/>
              </a:solidFill>
              <a:latin typeface="Exo"/>
              <a:ea typeface="Exo"/>
              <a:cs typeface="Exo"/>
              <a:sym typeface="Exo"/>
            </a:endParaRPr>
          </a:p>
        </p:txBody>
      </p:sp>
      <p:sp>
        <p:nvSpPr>
          <p:cNvPr id="291" name="Google Shape;291;p12"/>
          <p:cNvSpPr txBox="1"/>
          <p:nvPr/>
        </p:nvSpPr>
        <p:spPr>
          <a:xfrm>
            <a:off x="3527250" y="9910025"/>
            <a:ext cx="1864800" cy="507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666666"/>
                </a:solidFill>
                <a:latin typeface="Exo"/>
                <a:ea typeface="Exo"/>
                <a:cs typeface="Exo"/>
                <a:sym typeface="Exo"/>
              </a:rPr>
              <a:t>Posterior Interventricular Artery:</a:t>
            </a:r>
            <a:endParaRPr b="1" sz="700">
              <a:solidFill>
                <a:srgbClr val="666666"/>
              </a:solidFill>
              <a:latin typeface="Exo"/>
              <a:ea typeface="Exo"/>
              <a:cs typeface="Exo"/>
              <a:sym typeface="Exo"/>
            </a:endParaRPr>
          </a:p>
          <a:p>
            <a:pPr indent="0" lvl="0" marL="0" rtl="0" algn="l">
              <a:spcBef>
                <a:spcPts val="0"/>
              </a:spcBef>
              <a:spcAft>
                <a:spcPts val="0"/>
              </a:spcAft>
              <a:buNone/>
            </a:pPr>
            <a:r>
              <a:rPr lang="en" sz="700">
                <a:solidFill>
                  <a:srgbClr val="666666"/>
                </a:solidFill>
                <a:latin typeface="Exo"/>
                <a:ea typeface="Exo"/>
                <a:cs typeface="Exo"/>
                <a:sym typeface="Exo"/>
              </a:rPr>
              <a:t>Supplies the right and left ventricles and the interventricular septum</a:t>
            </a:r>
            <a:endParaRPr sz="600">
              <a:solidFill>
                <a:srgbClr val="666666"/>
              </a:solidFill>
              <a:latin typeface="Exo"/>
              <a:ea typeface="Exo"/>
              <a:cs typeface="Exo"/>
              <a:sym typeface="Exo"/>
            </a:endParaRPr>
          </a:p>
        </p:txBody>
      </p:sp>
      <p:sp>
        <p:nvSpPr>
          <p:cNvPr id="292" name="Google Shape;292;p12"/>
          <p:cNvSpPr txBox="1"/>
          <p:nvPr/>
        </p:nvSpPr>
        <p:spPr>
          <a:xfrm>
            <a:off x="2827425" y="868347"/>
            <a:ext cx="2034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B6D7A8"/>
                </a:solidFill>
                <a:latin typeface="Exo"/>
                <a:ea typeface="Exo"/>
                <a:cs typeface="Exo"/>
                <a:sym typeface="Exo"/>
              </a:rPr>
              <a:t>Important for MCQs</a:t>
            </a:r>
            <a:endParaRPr b="1">
              <a:solidFill>
                <a:srgbClr val="B6D7A8"/>
              </a:solidFill>
              <a:latin typeface="Exo"/>
              <a:ea typeface="Exo"/>
              <a:cs typeface="Exo"/>
              <a:sym typeface="Ex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3"/>
          <p:cNvSpPr txBox="1"/>
          <p:nvPr/>
        </p:nvSpPr>
        <p:spPr>
          <a:xfrm>
            <a:off x="1723413" y="29125"/>
            <a:ext cx="4142700" cy="8424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500">
                <a:solidFill>
                  <a:srgbClr val="26557B"/>
                </a:solidFill>
                <a:latin typeface="Exo"/>
                <a:ea typeface="Exo"/>
                <a:cs typeface="Exo"/>
                <a:sym typeface="Exo"/>
              </a:rPr>
              <a:t>Venous Drainage of the Heart</a:t>
            </a:r>
            <a:endParaRPr b="1" sz="2200">
              <a:solidFill>
                <a:srgbClr val="26557B"/>
              </a:solidFill>
              <a:latin typeface="Exo"/>
              <a:ea typeface="Exo"/>
              <a:cs typeface="Exo"/>
              <a:sym typeface="Exo"/>
            </a:endParaRPr>
          </a:p>
        </p:txBody>
      </p:sp>
      <p:sp>
        <p:nvSpPr>
          <p:cNvPr id="298" name="Google Shape;298;p13"/>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6</a:t>
            </a:r>
            <a:endParaRPr b="1" sz="2800">
              <a:solidFill>
                <a:srgbClr val="FFFFFF"/>
              </a:solidFill>
              <a:latin typeface="Exo"/>
              <a:ea typeface="Exo"/>
              <a:cs typeface="Exo"/>
              <a:sym typeface="Exo"/>
            </a:endParaRPr>
          </a:p>
        </p:txBody>
      </p:sp>
      <p:sp>
        <p:nvSpPr>
          <p:cNvPr id="299" name="Google Shape;299;p13"/>
          <p:cNvSpPr/>
          <p:nvPr/>
        </p:nvSpPr>
        <p:spPr>
          <a:xfrm>
            <a:off x="137150" y="2418251"/>
            <a:ext cx="2218320" cy="584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t/>
            </a:r>
            <a:endParaRPr b="1" sz="1700">
              <a:solidFill>
                <a:schemeClr val="lt2"/>
              </a:solidFill>
              <a:latin typeface="Exo"/>
              <a:ea typeface="Exo"/>
              <a:cs typeface="Exo"/>
              <a:sym typeface="Exo"/>
            </a:endParaRPr>
          </a:p>
        </p:txBody>
      </p:sp>
      <p:sp>
        <p:nvSpPr>
          <p:cNvPr id="300" name="Google Shape;300;p13"/>
          <p:cNvSpPr/>
          <p:nvPr/>
        </p:nvSpPr>
        <p:spPr>
          <a:xfrm>
            <a:off x="200300" y="2471428"/>
            <a:ext cx="498600" cy="479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1</a:t>
            </a:r>
            <a:endParaRPr b="1" sz="1900">
              <a:solidFill>
                <a:srgbClr val="1A4568"/>
              </a:solidFill>
              <a:latin typeface="Exo"/>
              <a:ea typeface="Exo"/>
              <a:cs typeface="Exo"/>
              <a:sym typeface="Exo"/>
            </a:endParaRPr>
          </a:p>
        </p:txBody>
      </p:sp>
      <p:pic>
        <p:nvPicPr>
          <p:cNvPr descr="C:\Documents and Settings\User\My Documents\Student Gray\3. Thorax\F66122-003-f074.jpg" id="301" name="Google Shape;301;p13"/>
          <p:cNvPicPr preferRelativeResize="0"/>
          <p:nvPr/>
        </p:nvPicPr>
        <p:blipFill rotWithShape="1">
          <a:blip r:embed="rId3">
            <a:alphaModFix/>
          </a:blip>
          <a:srcRect b="2600" l="0" r="0" t="0"/>
          <a:stretch/>
        </p:blipFill>
        <p:spPr>
          <a:xfrm>
            <a:off x="4754050" y="2950525"/>
            <a:ext cx="2738100" cy="3606300"/>
          </a:xfrm>
          <a:prstGeom prst="rect">
            <a:avLst/>
          </a:prstGeom>
          <a:noFill/>
          <a:ln>
            <a:noFill/>
          </a:ln>
        </p:spPr>
      </p:pic>
      <p:sp>
        <p:nvSpPr>
          <p:cNvPr id="302" name="Google Shape;302;p13"/>
          <p:cNvSpPr/>
          <p:nvPr/>
        </p:nvSpPr>
        <p:spPr>
          <a:xfrm>
            <a:off x="209069" y="315928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txBox="1"/>
          <p:nvPr/>
        </p:nvSpPr>
        <p:spPr>
          <a:xfrm>
            <a:off x="554375" y="3044075"/>
            <a:ext cx="402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xo"/>
                <a:ea typeface="Exo"/>
                <a:cs typeface="Exo"/>
                <a:sym typeface="Exo"/>
              </a:rPr>
              <a:t>It is the direct </a:t>
            </a:r>
            <a:r>
              <a:rPr b="1" lang="en" sz="1300">
                <a:solidFill>
                  <a:schemeClr val="dk1"/>
                </a:solidFill>
                <a:latin typeface="Exo"/>
                <a:ea typeface="Exo"/>
                <a:cs typeface="Exo"/>
                <a:sym typeface="Exo"/>
              </a:rPr>
              <a:t>continuation</a:t>
            </a:r>
            <a:r>
              <a:rPr lang="en" sz="1300">
                <a:solidFill>
                  <a:schemeClr val="dk1"/>
                </a:solidFill>
                <a:latin typeface="Exo"/>
                <a:ea typeface="Exo"/>
                <a:cs typeface="Exo"/>
                <a:sym typeface="Exo"/>
              </a:rPr>
              <a:t> of the </a:t>
            </a:r>
            <a:r>
              <a:rPr b="1" lang="en" sz="1300">
                <a:solidFill>
                  <a:schemeClr val="dk1"/>
                </a:solidFill>
                <a:latin typeface="Exo"/>
                <a:ea typeface="Exo"/>
                <a:cs typeface="Exo"/>
                <a:sym typeface="Exo"/>
              </a:rPr>
              <a:t>Great Cardiac Vein. </a:t>
            </a:r>
            <a:endParaRPr b="1" sz="1300">
              <a:solidFill>
                <a:schemeClr val="dk1"/>
              </a:solidFill>
              <a:latin typeface="Exo"/>
              <a:ea typeface="Exo"/>
              <a:cs typeface="Exo"/>
              <a:sym typeface="Exo"/>
            </a:endParaRPr>
          </a:p>
        </p:txBody>
      </p:sp>
      <p:sp>
        <p:nvSpPr>
          <p:cNvPr id="304" name="Google Shape;304;p13"/>
          <p:cNvSpPr/>
          <p:nvPr/>
        </p:nvSpPr>
        <p:spPr>
          <a:xfrm>
            <a:off x="209069" y="3860408"/>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txBox="1"/>
          <p:nvPr/>
        </p:nvSpPr>
        <p:spPr>
          <a:xfrm>
            <a:off x="554375" y="3722625"/>
            <a:ext cx="37947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Exo"/>
                <a:ea typeface="Exo"/>
                <a:cs typeface="Exo"/>
                <a:sym typeface="Exo"/>
              </a:rPr>
              <a:t>Lies in the posterior part of the </a:t>
            </a:r>
            <a:r>
              <a:rPr b="1" lang="en" sz="1300">
                <a:solidFill>
                  <a:schemeClr val="dk1"/>
                </a:solidFill>
                <a:latin typeface="Exo"/>
                <a:ea typeface="Exo"/>
                <a:cs typeface="Exo"/>
                <a:sym typeface="Exo"/>
              </a:rPr>
              <a:t>AV groove</a:t>
            </a:r>
            <a:r>
              <a:rPr lang="en" sz="1300">
                <a:solidFill>
                  <a:schemeClr val="dk1"/>
                </a:solidFill>
                <a:latin typeface="Exo"/>
                <a:ea typeface="Exo"/>
                <a:cs typeface="Exo"/>
                <a:sym typeface="Exo"/>
              </a:rPr>
              <a:t>, it opens in the</a:t>
            </a:r>
            <a:r>
              <a:rPr b="1" lang="en" sz="1300">
                <a:solidFill>
                  <a:schemeClr val="dk1"/>
                </a:solidFill>
                <a:latin typeface="Exo"/>
                <a:ea typeface="Exo"/>
                <a:cs typeface="Exo"/>
                <a:sym typeface="Exo"/>
              </a:rPr>
              <a:t> right atrium</a:t>
            </a:r>
            <a:r>
              <a:rPr lang="en" sz="1300">
                <a:solidFill>
                  <a:schemeClr val="dk1"/>
                </a:solidFill>
                <a:latin typeface="Exo"/>
                <a:ea typeface="Exo"/>
                <a:cs typeface="Exo"/>
                <a:sym typeface="Exo"/>
              </a:rPr>
              <a:t> to the left of the inferior vena cava opening</a:t>
            </a:r>
            <a:endParaRPr sz="1300">
              <a:solidFill>
                <a:schemeClr val="dk1"/>
              </a:solidFill>
              <a:latin typeface="Exo"/>
              <a:ea typeface="Exo"/>
              <a:cs typeface="Exo"/>
              <a:sym typeface="Exo"/>
            </a:endParaRPr>
          </a:p>
          <a:p>
            <a:pPr indent="0" lvl="0" marL="0" rtl="0" algn="l">
              <a:spcBef>
                <a:spcPts val="0"/>
              </a:spcBef>
              <a:spcAft>
                <a:spcPts val="0"/>
              </a:spcAft>
              <a:buClr>
                <a:schemeClr val="dk1"/>
              </a:buClr>
              <a:buSzPts val="1100"/>
              <a:buFont typeface="Arial"/>
              <a:buNone/>
            </a:pPr>
            <a:r>
              <a:t/>
            </a:r>
            <a:endParaRPr sz="1300">
              <a:solidFill>
                <a:schemeClr val="dk1"/>
              </a:solidFill>
              <a:latin typeface="Exo"/>
              <a:ea typeface="Exo"/>
              <a:cs typeface="Exo"/>
              <a:sym typeface="Exo"/>
            </a:endParaRPr>
          </a:p>
          <a:p>
            <a:pPr indent="0" lvl="0" marL="0" rtl="0" algn="l">
              <a:spcBef>
                <a:spcPts val="0"/>
              </a:spcBef>
              <a:spcAft>
                <a:spcPts val="0"/>
              </a:spcAft>
              <a:buNone/>
            </a:pPr>
            <a:r>
              <a:t/>
            </a:r>
            <a:endParaRPr sz="1300">
              <a:solidFill>
                <a:schemeClr val="dk1"/>
              </a:solidFill>
              <a:latin typeface="Exo"/>
              <a:ea typeface="Exo"/>
              <a:cs typeface="Exo"/>
              <a:sym typeface="Exo"/>
            </a:endParaRPr>
          </a:p>
        </p:txBody>
      </p:sp>
      <p:sp>
        <p:nvSpPr>
          <p:cNvPr id="306" name="Google Shape;306;p13"/>
          <p:cNvSpPr/>
          <p:nvPr/>
        </p:nvSpPr>
        <p:spPr>
          <a:xfrm>
            <a:off x="209074" y="4576838"/>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txBox="1"/>
          <p:nvPr/>
        </p:nvSpPr>
        <p:spPr>
          <a:xfrm>
            <a:off x="581450" y="453945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Exo"/>
                <a:ea typeface="Exo"/>
                <a:cs typeface="Exo"/>
                <a:sym typeface="Exo"/>
              </a:rPr>
              <a:t>It is guarded by a </a:t>
            </a:r>
            <a:r>
              <a:rPr b="1" lang="en" sz="1300">
                <a:solidFill>
                  <a:schemeClr val="dk1"/>
                </a:solidFill>
                <a:latin typeface="Exo"/>
                <a:ea typeface="Exo"/>
                <a:cs typeface="Exo"/>
                <a:sym typeface="Exo"/>
              </a:rPr>
              <a:t>valve</a:t>
            </a:r>
            <a:r>
              <a:rPr lang="en" sz="1300">
                <a:solidFill>
                  <a:schemeClr val="dk1"/>
                </a:solidFill>
                <a:latin typeface="Exo"/>
                <a:ea typeface="Exo"/>
                <a:cs typeface="Exo"/>
                <a:sym typeface="Exo"/>
              </a:rPr>
              <a:t>.</a:t>
            </a:r>
            <a:endParaRPr sz="1300">
              <a:solidFill>
                <a:schemeClr val="dk1"/>
              </a:solidFill>
              <a:latin typeface="Exo"/>
              <a:ea typeface="Exo"/>
              <a:cs typeface="Exo"/>
              <a:sym typeface="Exo"/>
            </a:endParaRPr>
          </a:p>
        </p:txBody>
      </p:sp>
      <p:sp>
        <p:nvSpPr>
          <p:cNvPr id="308" name="Google Shape;308;p13"/>
          <p:cNvSpPr txBox="1"/>
          <p:nvPr/>
        </p:nvSpPr>
        <p:spPr>
          <a:xfrm>
            <a:off x="513875" y="1193575"/>
            <a:ext cx="6318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Exo"/>
                <a:ea typeface="Exo"/>
                <a:cs typeface="Exo"/>
                <a:sym typeface="Exo"/>
              </a:rPr>
              <a:t>Blood of the heart is drained into the </a:t>
            </a:r>
            <a:r>
              <a:rPr b="1" lang="en" sz="1500">
                <a:solidFill>
                  <a:schemeClr val="dk1"/>
                </a:solidFill>
                <a:latin typeface="Exo"/>
                <a:ea typeface="Exo"/>
                <a:cs typeface="Exo"/>
                <a:sym typeface="Exo"/>
              </a:rPr>
              <a:t>R</a:t>
            </a:r>
            <a:r>
              <a:rPr b="1" lang="en" sz="1500">
                <a:solidFill>
                  <a:schemeClr val="dk1"/>
                </a:solidFill>
                <a:latin typeface="Exo"/>
                <a:ea typeface="Exo"/>
                <a:cs typeface="Exo"/>
                <a:sym typeface="Exo"/>
              </a:rPr>
              <a:t>ight Atrium</a:t>
            </a:r>
            <a:r>
              <a:rPr lang="en" sz="1500">
                <a:solidFill>
                  <a:schemeClr val="dk1"/>
                </a:solidFill>
                <a:latin typeface="Exo"/>
                <a:ea typeface="Exo"/>
                <a:cs typeface="Exo"/>
                <a:sym typeface="Exo"/>
              </a:rPr>
              <a:t> through:</a:t>
            </a:r>
            <a:endParaRPr sz="1500">
              <a:solidFill>
                <a:schemeClr val="dk1"/>
              </a:solidFill>
              <a:latin typeface="Exo"/>
              <a:ea typeface="Exo"/>
              <a:cs typeface="Exo"/>
              <a:sym typeface="Exo"/>
            </a:endParaRPr>
          </a:p>
          <a:p>
            <a:pPr indent="0" lvl="0" marL="0" rtl="0" algn="l">
              <a:spcBef>
                <a:spcPts val="0"/>
              </a:spcBef>
              <a:spcAft>
                <a:spcPts val="0"/>
              </a:spcAft>
              <a:buNone/>
            </a:pPr>
            <a:r>
              <a:t/>
            </a:r>
            <a:endParaRPr sz="1500">
              <a:solidFill>
                <a:schemeClr val="dk1"/>
              </a:solidFill>
              <a:latin typeface="Exo"/>
              <a:ea typeface="Exo"/>
              <a:cs typeface="Exo"/>
              <a:sym typeface="Exo"/>
            </a:endParaRPr>
          </a:p>
          <a:p>
            <a:pPr indent="-323850" lvl="0" marL="457200" rtl="0" algn="l">
              <a:spcBef>
                <a:spcPts val="0"/>
              </a:spcBef>
              <a:spcAft>
                <a:spcPts val="0"/>
              </a:spcAft>
              <a:buClr>
                <a:srgbClr val="26557B"/>
              </a:buClr>
              <a:buSzPts val="1500"/>
              <a:buFont typeface="Exo"/>
              <a:buAutoNum type="arabicPeriod"/>
            </a:pPr>
            <a:r>
              <a:rPr lang="en" sz="1500">
                <a:solidFill>
                  <a:schemeClr val="dk1"/>
                </a:solidFill>
                <a:latin typeface="Exo"/>
                <a:ea typeface="Exo"/>
                <a:cs typeface="Exo"/>
                <a:sym typeface="Exo"/>
              </a:rPr>
              <a:t>Coronary Sinus                      </a:t>
            </a:r>
            <a:r>
              <a:rPr b="1" lang="en" sz="1500">
                <a:solidFill>
                  <a:schemeClr val="dk1"/>
                </a:solidFill>
                <a:latin typeface="Exo"/>
                <a:ea typeface="Exo"/>
                <a:cs typeface="Exo"/>
                <a:sym typeface="Exo"/>
              </a:rPr>
              <a:t> </a:t>
            </a:r>
            <a:r>
              <a:rPr b="1" lang="en" sz="1500">
                <a:solidFill>
                  <a:srgbClr val="26557B"/>
                </a:solidFill>
                <a:latin typeface="Exo"/>
                <a:ea typeface="Exo"/>
                <a:cs typeface="Exo"/>
                <a:sym typeface="Exo"/>
              </a:rPr>
              <a:t>2.     </a:t>
            </a:r>
            <a:r>
              <a:rPr lang="en" sz="1500">
                <a:solidFill>
                  <a:schemeClr val="dk1"/>
                </a:solidFill>
                <a:latin typeface="Exo"/>
                <a:ea typeface="Exo"/>
                <a:cs typeface="Exo"/>
                <a:sym typeface="Exo"/>
              </a:rPr>
              <a:t>Directly into the Right Atrium</a:t>
            </a:r>
            <a:endParaRPr sz="1500">
              <a:solidFill>
                <a:schemeClr val="dk1"/>
              </a:solidFill>
              <a:latin typeface="Exo"/>
              <a:ea typeface="Exo"/>
              <a:cs typeface="Exo"/>
              <a:sym typeface="Exo"/>
            </a:endParaRPr>
          </a:p>
        </p:txBody>
      </p:sp>
      <p:sp>
        <p:nvSpPr>
          <p:cNvPr id="309" name="Google Shape;309;p13"/>
          <p:cNvSpPr txBox="1"/>
          <p:nvPr/>
        </p:nvSpPr>
        <p:spPr>
          <a:xfrm>
            <a:off x="698900" y="2498125"/>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2"/>
                </a:solidFill>
                <a:latin typeface="Exo"/>
                <a:ea typeface="Exo"/>
                <a:cs typeface="Exo"/>
                <a:sym typeface="Exo"/>
              </a:rPr>
              <a:t>Coronary Sinus</a:t>
            </a:r>
            <a:endParaRPr b="1" sz="1500">
              <a:solidFill>
                <a:schemeClr val="lt2"/>
              </a:solidFill>
              <a:latin typeface="Exo"/>
              <a:ea typeface="Exo"/>
              <a:cs typeface="Exo"/>
              <a:sym typeface="Exo"/>
            </a:endParaRPr>
          </a:p>
        </p:txBody>
      </p:sp>
      <p:sp>
        <p:nvSpPr>
          <p:cNvPr id="310" name="Google Shape;310;p13"/>
          <p:cNvSpPr/>
          <p:nvPr/>
        </p:nvSpPr>
        <p:spPr>
          <a:xfrm>
            <a:off x="209074" y="527796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txBox="1"/>
          <p:nvPr/>
        </p:nvSpPr>
        <p:spPr>
          <a:xfrm>
            <a:off x="572675" y="5212350"/>
            <a:ext cx="3991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Exo"/>
                <a:ea typeface="Exo"/>
                <a:cs typeface="Exo"/>
                <a:sym typeface="Exo"/>
              </a:rPr>
              <a:t>Drains most of  the venous blood of the heart. </a:t>
            </a:r>
            <a:endParaRPr sz="1300">
              <a:solidFill>
                <a:schemeClr val="dk1"/>
              </a:solidFill>
              <a:latin typeface="Exo"/>
              <a:ea typeface="Exo"/>
              <a:cs typeface="Exo"/>
              <a:sym typeface="Exo"/>
            </a:endParaRPr>
          </a:p>
        </p:txBody>
      </p:sp>
      <p:sp>
        <p:nvSpPr>
          <p:cNvPr id="312" name="Google Shape;312;p13"/>
          <p:cNvSpPr/>
          <p:nvPr/>
        </p:nvSpPr>
        <p:spPr>
          <a:xfrm>
            <a:off x="209074" y="5902888"/>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txBox="1"/>
          <p:nvPr/>
        </p:nvSpPr>
        <p:spPr>
          <a:xfrm>
            <a:off x="581450" y="5834725"/>
            <a:ext cx="113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Exo"/>
                <a:ea typeface="Exo"/>
                <a:cs typeface="Exo"/>
                <a:sym typeface="Exo"/>
              </a:rPr>
              <a:t>Tributaries</a:t>
            </a:r>
            <a:r>
              <a:rPr lang="en">
                <a:solidFill>
                  <a:schemeClr val="dk1"/>
                </a:solidFill>
                <a:latin typeface="Exo"/>
                <a:ea typeface="Exo"/>
                <a:cs typeface="Exo"/>
                <a:sym typeface="Exo"/>
              </a:rPr>
              <a:t>:</a:t>
            </a:r>
            <a:endParaRPr>
              <a:solidFill>
                <a:schemeClr val="dk1"/>
              </a:solidFill>
              <a:latin typeface="Exo"/>
              <a:ea typeface="Exo"/>
              <a:cs typeface="Exo"/>
              <a:sym typeface="Exo"/>
            </a:endParaRPr>
          </a:p>
        </p:txBody>
      </p:sp>
      <p:sp>
        <p:nvSpPr>
          <p:cNvPr id="314" name="Google Shape;314;p13"/>
          <p:cNvSpPr/>
          <p:nvPr/>
        </p:nvSpPr>
        <p:spPr>
          <a:xfrm>
            <a:off x="599963" y="650927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741B47"/>
                </a:solidFill>
                <a:latin typeface="Exo"/>
                <a:ea typeface="Exo"/>
                <a:cs typeface="Exo"/>
                <a:sym typeface="Exo"/>
              </a:rPr>
              <a:t>Great Cardiac Vein</a:t>
            </a:r>
            <a:endParaRPr b="1" sz="1100">
              <a:solidFill>
                <a:srgbClr val="741B47"/>
              </a:solidFill>
              <a:latin typeface="Exo"/>
              <a:ea typeface="Exo"/>
              <a:cs typeface="Exo"/>
              <a:sym typeface="Exo"/>
            </a:endParaRPr>
          </a:p>
        </p:txBody>
      </p:sp>
      <p:sp>
        <p:nvSpPr>
          <p:cNvPr id="315" name="Google Shape;315;p13"/>
          <p:cNvSpPr txBox="1"/>
          <p:nvPr/>
        </p:nvSpPr>
        <p:spPr>
          <a:xfrm>
            <a:off x="372863" y="628376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741B47"/>
                </a:solidFill>
                <a:latin typeface="Exo"/>
                <a:ea typeface="Exo"/>
                <a:cs typeface="Exo"/>
                <a:sym typeface="Exo"/>
              </a:rPr>
              <a:t>1</a:t>
            </a:r>
            <a:endParaRPr b="1" sz="3300">
              <a:solidFill>
                <a:srgbClr val="741B47"/>
              </a:solidFill>
              <a:latin typeface="Exo"/>
              <a:ea typeface="Exo"/>
              <a:cs typeface="Exo"/>
              <a:sym typeface="Exo"/>
            </a:endParaRPr>
          </a:p>
        </p:txBody>
      </p:sp>
      <p:sp>
        <p:nvSpPr>
          <p:cNvPr id="316" name="Google Shape;316;p13"/>
          <p:cNvSpPr/>
          <p:nvPr/>
        </p:nvSpPr>
        <p:spPr>
          <a:xfrm>
            <a:off x="2704825" y="652382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DD7E6B"/>
                </a:solidFill>
                <a:latin typeface="Exo"/>
                <a:ea typeface="Exo"/>
                <a:cs typeface="Exo"/>
                <a:sym typeface="Exo"/>
              </a:rPr>
              <a:t>Middle Cardiac Vein</a:t>
            </a:r>
            <a:endParaRPr b="1" sz="1100">
              <a:solidFill>
                <a:srgbClr val="DD7E6B"/>
              </a:solidFill>
              <a:latin typeface="Exo"/>
              <a:ea typeface="Exo"/>
              <a:cs typeface="Exo"/>
              <a:sym typeface="Exo"/>
            </a:endParaRPr>
          </a:p>
        </p:txBody>
      </p:sp>
      <p:sp>
        <p:nvSpPr>
          <p:cNvPr id="317" name="Google Shape;317;p13"/>
          <p:cNvSpPr txBox="1"/>
          <p:nvPr/>
        </p:nvSpPr>
        <p:spPr>
          <a:xfrm>
            <a:off x="2477725" y="629831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DD7E6B"/>
                </a:solidFill>
                <a:latin typeface="Exo"/>
                <a:ea typeface="Exo"/>
                <a:cs typeface="Exo"/>
                <a:sym typeface="Exo"/>
              </a:rPr>
              <a:t>4</a:t>
            </a:r>
            <a:endParaRPr b="1" sz="3300">
              <a:solidFill>
                <a:srgbClr val="DD7E6B"/>
              </a:solidFill>
              <a:latin typeface="Exo"/>
              <a:ea typeface="Exo"/>
              <a:cs typeface="Exo"/>
              <a:sym typeface="Exo"/>
            </a:endParaRPr>
          </a:p>
        </p:txBody>
      </p:sp>
      <p:sp>
        <p:nvSpPr>
          <p:cNvPr id="318" name="Google Shape;318;p13"/>
          <p:cNvSpPr/>
          <p:nvPr/>
        </p:nvSpPr>
        <p:spPr>
          <a:xfrm>
            <a:off x="599950" y="708832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BF9000"/>
                </a:solidFill>
                <a:latin typeface="Exo"/>
                <a:ea typeface="Exo"/>
                <a:cs typeface="Exo"/>
                <a:sym typeface="Exo"/>
              </a:rPr>
              <a:t>Small Cardiac Vein</a:t>
            </a:r>
            <a:endParaRPr b="1" sz="1100">
              <a:solidFill>
                <a:srgbClr val="BF9000"/>
              </a:solidFill>
              <a:latin typeface="Exo"/>
              <a:ea typeface="Exo"/>
              <a:cs typeface="Exo"/>
              <a:sym typeface="Exo"/>
            </a:endParaRPr>
          </a:p>
        </p:txBody>
      </p:sp>
      <p:sp>
        <p:nvSpPr>
          <p:cNvPr id="319" name="Google Shape;319;p13"/>
          <p:cNvSpPr txBox="1"/>
          <p:nvPr/>
        </p:nvSpPr>
        <p:spPr>
          <a:xfrm>
            <a:off x="372850" y="686281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BF9000"/>
                </a:solidFill>
                <a:latin typeface="Exo"/>
                <a:ea typeface="Exo"/>
                <a:cs typeface="Exo"/>
                <a:sym typeface="Exo"/>
              </a:rPr>
              <a:t>2</a:t>
            </a:r>
            <a:endParaRPr b="1" sz="3300">
              <a:solidFill>
                <a:srgbClr val="BF9000"/>
              </a:solidFill>
              <a:latin typeface="Exo"/>
              <a:ea typeface="Exo"/>
              <a:cs typeface="Exo"/>
              <a:sym typeface="Exo"/>
            </a:endParaRPr>
          </a:p>
        </p:txBody>
      </p:sp>
      <p:sp>
        <p:nvSpPr>
          <p:cNvPr id="320" name="Google Shape;320;p13"/>
          <p:cNvSpPr/>
          <p:nvPr/>
        </p:nvSpPr>
        <p:spPr>
          <a:xfrm>
            <a:off x="2704825" y="7106675"/>
            <a:ext cx="1519800" cy="278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rgbClr val="38761D"/>
                </a:solidFill>
                <a:latin typeface="Exo"/>
                <a:ea typeface="Exo"/>
                <a:cs typeface="Exo"/>
                <a:sym typeface="Exo"/>
              </a:rPr>
              <a:t>Oblique vein of left atrium</a:t>
            </a:r>
            <a:endParaRPr b="1" sz="900">
              <a:solidFill>
                <a:srgbClr val="38761D"/>
              </a:solidFill>
              <a:latin typeface="Exo"/>
              <a:ea typeface="Exo"/>
              <a:cs typeface="Exo"/>
              <a:sym typeface="Exo"/>
            </a:endParaRPr>
          </a:p>
        </p:txBody>
      </p:sp>
      <p:sp>
        <p:nvSpPr>
          <p:cNvPr id="321" name="Google Shape;321;p13"/>
          <p:cNvSpPr txBox="1"/>
          <p:nvPr/>
        </p:nvSpPr>
        <p:spPr>
          <a:xfrm>
            <a:off x="2477725" y="6881163"/>
            <a:ext cx="410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38761D"/>
                </a:solidFill>
                <a:latin typeface="Exo"/>
                <a:ea typeface="Exo"/>
                <a:cs typeface="Exo"/>
                <a:sym typeface="Exo"/>
              </a:rPr>
              <a:t>3</a:t>
            </a:r>
            <a:endParaRPr b="1" sz="3300">
              <a:solidFill>
                <a:srgbClr val="38761D"/>
              </a:solidFill>
              <a:latin typeface="Exo"/>
              <a:ea typeface="Exo"/>
              <a:cs typeface="Exo"/>
              <a:sym typeface="Exo"/>
            </a:endParaRPr>
          </a:p>
        </p:txBody>
      </p:sp>
      <p:sp>
        <p:nvSpPr>
          <p:cNvPr id="322" name="Google Shape;322;p13"/>
          <p:cNvSpPr txBox="1"/>
          <p:nvPr/>
        </p:nvSpPr>
        <p:spPr>
          <a:xfrm>
            <a:off x="6646425" y="3692625"/>
            <a:ext cx="9669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741B47"/>
                </a:solidFill>
                <a:highlight>
                  <a:srgbClr val="FFFFFF"/>
                </a:highlight>
                <a:latin typeface="Exo"/>
                <a:ea typeface="Exo"/>
                <a:cs typeface="Exo"/>
                <a:sym typeface="Exo"/>
              </a:rPr>
              <a:t>Great Cardiac Vein</a:t>
            </a:r>
            <a:endParaRPr b="1" sz="700">
              <a:solidFill>
                <a:srgbClr val="741B47"/>
              </a:solidFill>
              <a:highlight>
                <a:srgbClr val="FFFFFF"/>
              </a:highlight>
              <a:latin typeface="Exo"/>
              <a:ea typeface="Exo"/>
              <a:cs typeface="Exo"/>
              <a:sym typeface="Exo"/>
            </a:endParaRPr>
          </a:p>
        </p:txBody>
      </p:sp>
      <p:sp>
        <p:nvSpPr>
          <p:cNvPr id="323" name="Google Shape;323;p13"/>
          <p:cNvSpPr txBox="1"/>
          <p:nvPr/>
        </p:nvSpPr>
        <p:spPr>
          <a:xfrm>
            <a:off x="6167975" y="4607425"/>
            <a:ext cx="1107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DD7E6B"/>
                </a:solidFill>
                <a:highlight>
                  <a:srgbClr val="FFFFFF"/>
                </a:highlight>
                <a:latin typeface="Exo"/>
                <a:ea typeface="Exo"/>
                <a:cs typeface="Exo"/>
                <a:sym typeface="Exo"/>
              </a:rPr>
              <a:t>Middle</a:t>
            </a:r>
            <a:r>
              <a:rPr b="1" lang="en" sz="700">
                <a:solidFill>
                  <a:srgbClr val="DD7E6B"/>
                </a:solidFill>
                <a:highlight>
                  <a:srgbClr val="FFFFFF"/>
                </a:highlight>
                <a:latin typeface="Exo"/>
                <a:ea typeface="Exo"/>
                <a:cs typeface="Exo"/>
                <a:sym typeface="Exo"/>
              </a:rPr>
              <a:t> Cardiac Vein</a:t>
            </a:r>
            <a:endParaRPr b="1" sz="700">
              <a:solidFill>
                <a:srgbClr val="DD7E6B"/>
              </a:solidFill>
              <a:highlight>
                <a:srgbClr val="FFFFFF"/>
              </a:highlight>
              <a:latin typeface="Exo"/>
              <a:ea typeface="Exo"/>
              <a:cs typeface="Exo"/>
              <a:sym typeface="Exo"/>
            </a:endParaRPr>
          </a:p>
        </p:txBody>
      </p:sp>
      <p:sp>
        <p:nvSpPr>
          <p:cNvPr id="324" name="Google Shape;324;p13"/>
          <p:cNvSpPr txBox="1"/>
          <p:nvPr/>
        </p:nvSpPr>
        <p:spPr>
          <a:xfrm>
            <a:off x="4661225" y="4369300"/>
            <a:ext cx="1107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BF9000"/>
                </a:solidFill>
                <a:highlight>
                  <a:srgbClr val="FFFFFF"/>
                </a:highlight>
                <a:latin typeface="Exo"/>
                <a:ea typeface="Exo"/>
                <a:cs typeface="Exo"/>
                <a:sym typeface="Exo"/>
              </a:rPr>
              <a:t>Small</a:t>
            </a:r>
            <a:r>
              <a:rPr b="1" lang="en" sz="700">
                <a:solidFill>
                  <a:srgbClr val="BF9000"/>
                </a:solidFill>
                <a:highlight>
                  <a:srgbClr val="FFFFFF"/>
                </a:highlight>
                <a:latin typeface="Exo"/>
                <a:ea typeface="Exo"/>
                <a:cs typeface="Exo"/>
                <a:sym typeface="Exo"/>
              </a:rPr>
              <a:t> Cardiac Vein</a:t>
            </a:r>
            <a:endParaRPr b="1" sz="700">
              <a:solidFill>
                <a:srgbClr val="BF9000"/>
              </a:solidFill>
              <a:highlight>
                <a:srgbClr val="FFFFFF"/>
              </a:highlight>
              <a:latin typeface="Exo"/>
              <a:ea typeface="Exo"/>
              <a:cs typeface="Exo"/>
              <a:sym typeface="Exo"/>
            </a:endParaRPr>
          </a:p>
        </p:txBody>
      </p:sp>
      <p:sp>
        <p:nvSpPr>
          <p:cNvPr id="325" name="Google Shape;325;p13"/>
          <p:cNvSpPr txBox="1"/>
          <p:nvPr/>
        </p:nvSpPr>
        <p:spPr>
          <a:xfrm>
            <a:off x="4754050" y="5314275"/>
            <a:ext cx="9669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741B47"/>
                </a:solidFill>
                <a:highlight>
                  <a:srgbClr val="FFFFFF"/>
                </a:highlight>
                <a:latin typeface="Exo"/>
                <a:ea typeface="Exo"/>
                <a:cs typeface="Exo"/>
                <a:sym typeface="Exo"/>
              </a:rPr>
              <a:t>Great Cardiac Vein</a:t>
            </a:r>
            <a:endParaRPr b="1" sz="700">
              <a:solidFill>
                <a:srgbClr val="741B47"/>
              </a:solidFill>
              <a:highlight>
                <a:srgbClr val="FFFFFF"/>
              </a:highlight>
              <a:latin typeface="Exo"/>
              <a:ea typeface="Exo"/>
              <a:cs typeface="Exo"/>
              <a:sym typeface="Exo"/>
            </a:endParaRPr>
          </a:p>
        </p:txBody>
      </p:sp>
      <p:sp>
        <p:nvSpPr>
          <p:cNvPr id="326" name="Google Shape;326;p13"/>
          <p:cNvSpPr txBox="1"/>
          <p:nvPr/>
        </p:nvSpPr>
        <p:spPr>
          <a:xfrm>
            <a:off x="6646425" y="5806150"/>
            <a:ext cx="1107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BF9000"/>
                </a:solidFill>
                <a:highlight>
                  <a:srgbClr val="FFFFFF"/>
                </a:highlight>
                <a:latin typeface="Exo"/>
                <a:ea typeface="Exo"/>
                <a:cs typeface="Exo"/>
                <a:sym typeface="Exo"/>
              </a:rPr>
              <a:t>Small Cardiac Vein</a:t>
            </a:r>
            <a:endParaRPr b="1" sz="700">
              <a:solidFill>
                <a:srgbClr val="BF9000"/>
              </a:solidFill>
              <a:highlight>
                <a:srgbClr val="FFFFFF"/>
              </a:highlight>
              <a:latin typeface="Exo"/>
              <a:ea typeface="Exo"/>
              <a:cs typeface="Exo"/>
              <a:sym typeface="Exo"/>
            </a:endParaRPr>
          </a:p>
        </p:txBody>
      </p:sp>
      <p:sp>
        <p:nvSpPr>
          <p:cNvPr id="327" name="Google Shape;327;p13"/>
          <p:cNvSpPr txBox="1"/>
          <p:nvPr/>
        </p:nvSpPr>
        <p:spPr>
          <a:xfrm>
            <a:off x="6385150" y="6264325"/>
            <a:ext cx="1107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DD7E6B"/>
                </a:solidFill>
                <a:highlight>
                  <a:srgbClr val="FFFFFF"/>
                </a:highlight>
                <a:latin typeface="Exo"/>
                <a:ea typeface="Exo"/>
                <a:cs typeface="Exo"/>
                <a:sym typeface="Exo"/>
              </a:rPr>
              <a:t>Middle Cardiac Vein</a:t>
            </a:r>
            <a:endParaRPr b="1" sz="700">
              <a:solidFill>
                <a:srgbClr val="DD7E6B"/>
              </a:solidFill>
              <a:highlight>
                <a:srgbClr val="FFFFFF"/>
              </a:highlight>
              <a:latin typeface="Exo"/>
              <a:ea typeface="Exo"/>
              <a:cs typeface="Exo"/>
              <a:sym typeface="Exo"/>
            </a:endParaRPr>
          </a:p>
        </p:txBody>
      </p:sp>
      <p:sp>
        <p:nvSpPr>
          <p:cNvPr id="328" name="Google Shape;328;p13"/>
          <p:cNvSpPr txBox="1"/>
          <p:nvPr/>
        </p:nvSpPr>
        <p:spPr>
          <a:xfrm>
            <a:off x="4265825" y="5632575"/>
            <a:ext cx="11070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0B5394"/>
                </a:solidFill>
                <a:highlight>
                  <a:srgbClr val="FFFFFF"/>
                </a:highlight>
                <a:latin typeface="Exo"/>
                <a:ea typeface="Exo"/>
                <a:cs typeface="Exo"/>
                <a:sym typeface="Exo"/>
              </a:rPr>
              <a:t>Posterior</a:t>
            </a:r>
            <a:r>
              <a:rPr b="1" lang="en" sz="700">
                <a:solidFill>
                  <a:srgbClr val="0B5394"/>
                </a:solidFill>
                <a:highlight>
                  <a:srgbClr val="FFFFFF"/>
                </a:highlight>
                <a:latin typeface="Exo"/>
                <a:ea typeface="Exo"/>
                <a:cs typeface="Exo"/>
                <a:sym typeface="Exo"/>
              </a:rPr>
              <a:t> cardiac vein</a:t>
            </a:r>
            <a:endParaRPr b="1" sz="700">
              <a:solidFill>
                <a:srgbClr val="0B5394"/>
              </a:solidFill>
              <a:highlight>
                <a:srgbClr val="FFFFFF"/>
              </a:highlight>
              <a:latin typeface="Exo"/>
              <a:ea typeface="Exo"/>
              <a:cs typeface="Exo"/>
              <a:sym typeface="Exo"/>
            </a:endParaRPr>
          </a:p>
        </p:txBody>
      </p:sp>
      <p:sp>
        <p:nvSpPr>
          <p:cNvPr id="329" name="Google Shape;329;p13"/>
          <p:cNvSpPr/>
          <p:nvPr/>
        </p:nvSpPr>
        <p:spPr>
          <a:xfrm>
            <a:off x="137150" y="7609813"/>
            <a:ext cx="2218320" cy="584982"/>
          </a:xfrm>
          <a:prstGeom prst="flowChartTerminator">
            <a:avLst/>
          </a:prstGeom>
          <a:solidFill>
            <a:srgbClr val="9CB0C1"/>
          </a:solid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t/>
            </a:r>
            <a:endParaRPr b="1" sz="1700">
              <a:solidFill>
                <a:schemeClr val="lt2"/>
              </a:solidFill>
              <a:latin typeface="Exo"/>
              <a:ea typeface="Exo"/>
              <a:cs typeface="Exo"/>
              <a:sym typeface="Exo"/>
            </a:endParaRPr>
          </a:p>
        </p:txBody>
      </p:sp>
      <p:sp>
        <p:nvSpPr>
          <p:cNvPr id="330" name="Google Shape;330;p13"/>
          <p:cNvSpPr/>
          <p:nvPr/>
        </p:nvSpPr>
        <p:spPr>
          <a:xfrm>
            <a:off x="200300" y="7662990"/>
            <a:ext cx="498600" cy="479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1A4568"/>
                </a:solidFill>
                <a:latin typeface="Exo"/>
                <a:ea typeface="Exo"/>
                <a:cs typeface="Exo"/>
                <a:sym typeface="Exo"/>
              </a:rPr>
              <a:t>2</a:t>
            </a:r>
            <a:endParaRPr b="1" sz="1900">
              <a:solidFill>
                <a:srgbClr val="1A4568"/>
              </a:solidFill>
              <a:latin typeface="Exo"/>
              <a:ea typeface="Exo"/>
              <a:cs typeface="Exo"/>
              <a:sym typeface="Exo"/>
            </a:endParaRPr>
          </a:p>
        </p:txBody>
      </p:sp>
      <p:sp>
        <p:nvSpPr>
          <p:cNvPr id="331" name="Google Shape;331;p13"/>
          <p:cNvSpPr txBox="1"/>
          <p:nvPr/>
        </p:nvSpPr>
        <p:spPr>
          <a:xfrm>
            <a:off x="698900" y="7609825"/>
            <a:ext cx="1704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2"/>
                </a:solidFill>
                <a:latin typeface="Exo"/>
                <a:ea typeface="Exo"/>
                <a:cs typeface="Exo"/>
                <a:sym typeface="Exo"/>
              </a:rPr>
              <a:t>Directly into the Right Atrium</a:t>
            </a:r>
            <a:endParaRPr b="1" sz="1300">
              <a:solidFill>
                <a:schemeClr val="lt2"/>
              </a:solidFill>
              <a:latin typeface="Exo"/>
              <a:ea typeface="Exo"/>
              <a:cs typeface="Exo"/>
              <a:sym typeface="Exo"/>
            </a:endParaRPr>
          </a:p>
        </p:txBody>
      </p:sp>
      <p:sp>
        <p:nvSpPr>
          <p:cNvPr id="332" name="Google Shape;332;p13"/>
          <p:cNvSpPr/>
          <p:nvPr/>
        </p:nvSpPr>
        <p:spPr>
          <a:xfrm>
            <a:off x="560834" y="8488130"/>
            <a:ext cx="4015500" cy="642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Exo"/>
              <a:ea typeface="Exo"/>
              <a:cs typeface="Exo"/>
              <a:sym typeface="Exo"/>
            </a:endParaRPr>
          </a:p>
        </p:txBody>
      </p:sp>
      <p:sp>
        <p:nvSpPr>
          <p:cNvPr id="333" name="Google Shape;333;p13"/>
          <p:cNvSpPr/>
          <p:nvPr/>
        </p:nvSpPr>
        <p:spPr>
          <a:xfrm>
            <a:off x="560825" y="9333575"/>
            <a:ext cx="4015500" cy="642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Exo"/>
              <a:ea typeface="Exo"/>
              <a:cs typeface="Exo"/>
              <a:sym typeface="Exo"/>
            </a:endParaRPr>
          </a:p>
        </p:txBody>
      </p:sp>
      <p:sp>
        <p:nvSpPr>
          <p:cNvPr id="334" name="Google Shape;334;p13"/>
          <p:cNvSpPr txBox="1"/>
          <p:nvPr/>
        </p:nvSpPr>
        <p:spPr>
          <a:xfrm>
            <a:off x="245100" y="8286075"/>
            <a:ext cx="498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600">
                <a:solidFill>
                  <a:srgbClr val="26557B"/>
                </a:solidFill>
                <a:latin typeface="Exo"/>
                <a:ea typeface="Exo"/>
                <a:cs typeface="Exo"/>
                <a:sym typeface="Exo"/>
              </a:rPr>
              <a:t>1</a:t>
            </a:r>
            <a:endParaRPr b="1" sz="5600">
              <a:solidFill>
                <a:srgbClr val="26557B"/>
              </a:solidFill>
              <a:latin typeface="Exo"/>
              <a:ea typeface="Exo"/>
              <a:cs typeface="Exo"/>
              <a:sym typeface="Exo"/>
            </a:endParaRPr>
          </a:p>
        </p:txBody>
      </p:sp>
      <p:sp>
        <p:nvSpPr>
          <p:cNvPr id="335" name="Google Shape;335;p13"/>
          <p:cNvSpPr txBox="1"/>
          <p:nvPr/>
        </p:nvSpPr>
        <p:spPr>
          <a:xfrm>
            <a:off x="200300" y="9119125"/>
            <a:ext cx="498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600">
                <a:solidFill>
                  <a:srgbClr val="26557B"/>
                </a:solidFill>
                <a:latin typeface="Exo"/>
                <a:ea typeface="Exo"/>
                <a:cs typeface="Exo"/>
                <a:sym typeface="Exo"/>
              </a:rPr>
              <a:t>2</a:t>
            </a:r>
            <a:endParaRPr b="1" sz="5600">
              <a:solidFill>
                <a:srgbClr val="26557B"/>
              </a:solidFill>
              <a:latin typeface="Exo"/>
              <a:ea typeface="Exo"/>
              <a:cs typeface="Exo"/>
              <a:sym typeface="Exo"/>
            </a:endParaRPr>
          </a:p>
        </p:txBody>
      </p:sp>
      <p:sp>
        <p:nvSpPr>
          <p:cNvPr id="336" name="Google Shape;336;p13"/>
          <p:cNvSpPr txBox="1"/>
          <p:nvPr/>
        </p:nvSpPr>
        <p:spPr>
          <a:xfrm>
            <a:off x="756275" y="9366275"/>
            <a:ext cx="359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Exo"/>
                <a:ea typeface="Exo"/>
                <a:cs typeface="Exo"/>
                <a:sym typeface="Exo"/>
              </a:rPr>
              <a:t>Venae Cordis Minimae</a:t>
            </a:r>
            <a:r>
              <a:rPr lang="en" sz="1300">
                <a:solidFill>
                  <a:schemeClr val="dk1"/>
                </a:solidFill>
                <a:latin typeface="Exo"/>
                <a:ea typeface="Exo"/>
                <a:cs typeface="Exo"/>
                <a:sym typeface="Exo"/>
              </a:rPr>
              <a:t>: (small cardiac veins): Open into the heart chambers.</a:t>
            </a:r>
            <a:endParaRPr sz="1300">
              <a:solidFill>
                <a:schemeClr val="dk1"/>
              </a:solidFill>
              <a:latin typeface="Exo"/>
              <a:ea typeface="Exo"/>
              <a:cs typeface="Exo"/>
              <a:sym typeface="Exo"/>
            </a:endParaRPr>
          </a:p>
        </p:txBody>
      </p:sp>
      <p:sp>
        <p:nvSpPr>
          <p:cNvPr id="337" name="Google Shape;337;p13"/>
          <p:cNvSpPr txBox="1"/>
          <p:nvPr/>
        </p:nvSpPr>
        <p:spPr>
          <a:xfrm>
            <a:off x="756275" y="8516925"/>
            <a:ext cx="359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Exo"/>
                <a:ea typeface="Exo"/>
                <a:cs typeface="Exo"/>
                <a:sym typeface="Exo"/>
              </a:rPr>
              <a:t>Anterior Cardiac Veins</a:t>
            </a:r>
            <a:r>
              <a:rPr lang="en" sz="1300">
                <a:solidFill>
                  <a:schemeClr val="dk1"/>
                </a:solidFill>
                <a:latin typeface="Exo"/>
                <a:ea typeface="Exo"/>
                <a:cs typeface="Exo"/>
                <a:sym typeface="Exo"/>
              </a:rPr>
              <a:t>: Open directly into the Right Atrium</a:t>
            </a:r>
            <a:r>
              <a:rPr lang="en" sz="1000">
                <a:solidFill>
                  <a:schemeClr val="dk1"/>
                </a:solidFill>
                <a:latin typeface="Exo"/>
                <a:ea typeface="Exo"/>
                <a:cs typeface="Exo"/>
                <a:sym typeface="Exo"/>
              </a:rPr>
              <a:t>.</a:t>
            </a:r>
            <a:endParaRPr sz="1000">
              <a:solidFill>
                <a:schemeClr val="dk1"/>
              </a:solidFill>
              <a:latin typeface="Exo"/>
              <a:ea typeface="Exo"/>
              <a:cs typeface="Exo"/>
              <a:sym typeface="Exo"/>
            </a:endParaRPr>
          </a:p>
        </p:txBody>
      </p:sp>
      <p:sp>
        <p:nvSpPr>
          <p:cNvPr id="338" name="Google Shape;338;p13"/>
          <p:cNvSpPr/>
          <p:nvPr/>
        </p:nvSpPr>
        <p:spPr>
          <a:xfrm>
            <a:off x="209069" y="1284633"/>
            <a:ext cx="284400" cy="278400"/>
          </a:xfrm>
          <a:prstGeom prst="ellipse">
            <a:avLst/>
          </a:prstGeom>
          <a:solidFill>
            <a:srgbClr val="26557B"/>
          </a:solidFill>
          <a:ln cap="flat" cmpd="sng" w="76200">
            <a:solidFill>
              <a:srgbClr val="9CB0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9" name="Google Shape;339;p13"/>
          <p:cNvPicPr preferRelativeResize="0"/>
          <p:nvPr/>
        </p:nvPicPr>
        <p:blipFill>
          <a:blip r:embed="rId4">
            <a:alphaModFix/>
          </a:blip>
          <a:stretch>
            <a:fillRect/>
          </a:stretch>
        </p:blipFill>
        <p:spPr>
          <a:xfrm>
            <a:off x="4577675" y="6718322"/>
            <a:ext cx="3000000" cy="1390177"/>
          </a:xfrm>
          <a:prstGeom prst="rect">
            <a:avLst/>
          </a:prstGeom>
          <a:noFill/>
          <a:ln>
            <a:noFill/>
          </a:ln>
        </p:spPr>
      </p:pic>
      <p:sp>
        <p:nvSpPr>
          <p:cNvPr id="340" name="Google Shape;340;p13"/>
          <p:cNvSpPr/>
          <p:nvPr/>
        </p:nvSpPr>
        <p:spPr>
          <a:xfrm>
            <a:off x="6244175" y="7942250"/>
            <a:ext cx="1319700" cy="194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674EA7"/>
                </a:solidFill>
              </a:rPr>
              <a:t>Posterior veins of left ventricle</a:t>
            </a:r>
            <a:endParaRPr sz="600">
              <a:solidFill>
                <a:srgbClr val="674EA7"/>
              </a:solidFill>
            </a:endParaRPr>
          </a:p>
        </p:txBody>
      </p:sp>
      <p:sp>
        <p:nvSpPr>
          <p:cNvPr id="341" name="Google Shape;341;p13"/>
          <p:cNvSpPr txBox="1"/>
          <p:nvPr/>
        </p:nvSpPr>
        <p:spPr>
          <a:xfrm>
            <a:off x="5105050" y="8380050"/>
            <a:ext cx="2036100" cy="1169700"/>
          </a:xfrm>
          <a:prstGeom prst="rect">
            <a:avLst/>
          </a:prstGeom>
          <a:noFill/>
          <a:ln cap="flat" cmpd="sng" w="9525">
            <a:solidFill>
              <a:srgbClr val="999999"/>
            </a:solidFill>
            <a:prstDash val="lg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rgbClr val="999999"/>
                </a:solidFill>
                <a:latin typeface="Exo"/>
                <a:ea typeface="Exo"/>
                <a:cs typeface="Exo"/>
                <a:sym typeface="Exo"/>
              </a:rPr>
              <a:t>Posterior cardiac vein</a:t>
            </a:r>
            <a:endParaRPr sz="1000">
              <a:solidFill>
                <a:srgbClr val="999999"/>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lang="en" sz="1000">
                <a:solidFill>
                  <a:srgbClr val="999999"/>
                </a:solidFill>
                <a:latin typeface="Exo"/>
                <a:ea typeface="Exo"/>
                <a:cs typeface="Exo"/>
                <a:sym typeface="Exo"/>
              </a:rPr>
              <a:t>غير عن</a:t>
            </a:r>
            <a:endParaRPr sz="1000">
              <a:solidFill>
                <a:srgbClr val="999999"/>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lang="en" sz="1000">
                <a:solidFill>
                  <a:srgbClr val="999999"/>
                </a:solidFill>
                <a:latin typeface="Exo"/>
                <a:ea typeface="Exo"/>
                <a:cs typeface="Exo"/>
                <a:sym typeface="Exo"/>
              </a:rPr>
              <a:t>Posterior left ventricular vein</a:t>
            </a:r>
            <a:endParaRPr sz="1000">
              <a:solidFill>
                <a:srgbClr val="999999"/>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lang="en" sz="1000">
                <a:solidFill>
                  <a:srgbClr val="999999"/>
                </a:solidFill>
                <a:latin typeface="Exo"/>
                <a:ea typeface="Exo"/>
                <a:cs typeface="Exo"/>
                <a:sym typeface="Exo"/>
              </a:rPr>
              <a:t>غير عن</a:t>
            </a:r>
            <a:endParaRPr sz="1000">
              <a:solidFill>
                <a:srgbClr val="999999"/>
              </a:solidFill>
              <a:latin typeface="Exo"/>
              <a:ea typeface="Exo"/>
              <a:cs typeface="Exo"/>
              <a:sym typeface="Exo"/>
            </a:endParaRPr>
          </a:p>
          <a:p>
            <a:pPr indent="0" lvl="0" marL="0" rtl="0" algn="ctr">
              <a:spcBef>
                <a:spcPts val="0"/>
              </a:spcBef>
              <a:spcAft>
                <a:spcPts val="0"/>
              </a:spcAft>
              <a:buClr>
                <a:schemeClr val="dk1"/>
              </a:buClr>
              <a:buSzPts val="1100"/>
              <a:buFont typeface="Arial"/>
              <a:buNone/>
            </a:pPr>
            <a:r>
              <a:rPr lang="en" sz="1000">
                <a:solidFill>
                  <a:srgbClr val="999999"/>
                </a:solidFill>
                <a:latin typeface="Exo"/>
                <a:ea typeface="Exo"/>
                <a:cs typeface="Exo"/>
                <a:sym typeface="Exo"/>
              </a:rPr>
              <a:t>Oblique vein of the left atrium</a:t>
            </a:r>
            <a:endParaRPr sz="1000">
              <a:solidFill>
                <a:srgbClr val="999999"/>
              </a:solidFill>
              <a:latin typeface="Exo"/>
              <a:ea typeface="Exo"/>
              <a:cs typeface="Exo"/>
              <a:sym typeface="Exo"/>
            </a:endParaRPr>
          </a:p>
          <a:p>
            <a:pPr indent="0" lvl="0" marL="0" rtl="0" algn="l">
              <a:spcBef>
                <a:spcPts val="0"/>
              </a:spcBef>
              <a:spcAft>
                <a:spcPts val="0"/>
              </a:spcAft>
              <a:buNone/>
            </a:pPr>
            <a:r>
              <a:t/>
            </a:r>
            <a:endParaRPr>
              <a:latin typeface="Exo"/>
              <a:ea typeface="Exo"/>
              <a:cs typeface="Exo"/>
              <a:sym typeface="Ex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4"/>
          <p:cNvSpPr txBox="1"/>
          <p:nvPr/>
        </p:nvSpPr>
        <p:spPr>
          <a:xfrm>
            <a:off x="1261800" y="93375"/>
            <a:ext cx="6415800" cy="405300"/>
          </a:xfrm>
          <a:prstGeom prst="rect">
            <a:avLst/>
          </a:prstGeom>
          <a:noFill/>
          <a:ln>
            <a:noFill/>
          </a:ln>
        </p:spPr>
        <p:txBody>
          <a:bodyPr anchorCtr="0" anchor="t" bIns="36100" lIns="36100" spcFirstLastPara="1" rIns="36100" wrap="square" tIns="36100">
            <a:spAutoFit/>
          </a:bodyPr>
          <a:lstStyle/>
          <a:p>
            <a:pPr indent="0" lvl="0" marL="0" rtl="0" algn="l">
              <a:lnSpc>
                <a:spcPct val="90000"/>
              </a:lnSpc>
              <a:spcBef>
                <a:spcPts val="0"/>
              </a:spcBef>
              <a:spcAft>
                <a:spcPts val="0"/>
              </a:spcAft>
              <a:buClr>
                <a:schemeClr val="dk1"/>
              </a:buClr>
              <a:buSzPts val="3200"/>
              <a:buFont typeface="Calibri"/>
              <a:buNone/>
            </a:pPr>
            <a:r>
              <a:rPr b="1" lang="en" sz="2400">
                <a:solidFill>
                  <a:srgbClr val="26557B"/>
                </a:solidFill>
                <a:latin typeface="Exo"/>
                <a:ea typeface="Exo"/>
                <a:cs typeface="Exo"/>
                <a:sym typeface="Exo"/>
              </a:rPr>
              <a:t>Main Tributaries of the Coronary Sinus</a:t>
            </a:r>
            <a:r>
              <a:rPr lang="en" sz="2400">
                <a:solidFill>
                  <a:srgbClr val="26557B"/>
                </a:solidFill>
                <a:latin typeface="Exo"/>
                <a:ea typeface="Exo"/>
                <a:cs typeface="Exo"/>
                <a:sym typeface="Exo"/>
              </a:rPr>
              <a:t> </a:t>
            </a:r>
            <a:endParaRPr b="1">
              <a:solidFill>
                <a:srgbClr val="26557B"/>
              </a:solidFill>
              <a:latin typeface="Exo"/>
              <a:ea typeface="Exo"/>
              <a:cs typeface="Exo"/>
              <a:sym typeface="Exo"/>
            </a:endParaRPr>
          </a:p>
        </p:txBody>
      </p:sp>
      <p:sp>
        <p:nvSpPr>
          <p:cNvPr id="347" name="Google Shape;347;p14"/>
          <p:cNvSpPr txBox="1"/>
          <p:nvPr/>
        </p:nvSpPr>
        <p:spPr>
          <a:xfrm>
            <a:off x="513899" y="167168"/>
            <a:ext cx="455400" cy="504000"/>
          </a:xfrm>
          <a:prstGeom prst="rect">
            <a:avLst/>
          </a:prstGeom>
          <a:noFill/>
          <a:ln>
            <a:noFill/>
          </a:ln>
        </p:spPr>
        <p:txBody>
          <a:bodyPr anchorCtr="0" anchor="t" bIns="36100" lIns="36100" spcFirstLastPara="1" rIns="36100" wrap="square" tIns="36100">
            <a:spAutoFit/>
          </a:bodyPr>
          <a:lstStyle/>
          <a:p>
            <a:pPr indent="0" lvl="0" marL="0" rtl="0" algn="ctr">
              <a:spcBef>
                <a:spcPts val="0"/>
              </a:spcBef>
              <a:spcAft>
                <a:spcPts val="0"/>
              </a:spcAft>
              <a:buNone/>
            </a:pPr>
            <a:r>
              <a:rPr b="1" lang="en" sz="2800">
                <a:solidFill>
                  <a:srgbClr val="FFFFFF"/>
                </a:solidFill>
                <a:latin typeface="Exo"/>
                <a:ea typeface="Exo"/>
                <a:cs typeface="Exo"/>
                <a:sym typeface="Exo"/>
              </a:rPr>
              <a:t>7</a:t>
            </a:r>
            <a:endParaRPr b="1" sz="2800">
              <a:solidFill>
                <a:srgbClr val="FFFFFF"/>
              </a:solidFill>
              <a:latin typeface="Exo"/>
              <a:ea typeface="Exo"/>
              <a:cs typeface="Exo"/>
              <a:sym typeface="Exo"/>
            </a:endParaRPr>
          </a:p>
        </p:txBody>
      </p:sp>
      <p:sp>
        <p:nvSpPr>
          <p:cNvPr id="348" name="Google Shape;348;p14"/>
          <p:cNvSpPr txBox="1"/>
          <p:nvPr/>
        </p:nvSpPr>
        <p:spPr>
          <a:xfrm>
            <a:off x="2877025" y="350225"/>
            <a:ext cx="4063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26557B"/>
                </a:solidFill>
                <a:latin typeface="Exo"/>
                <a:ea typeface="Exo"/>
                <a:cs typeface="Exo"/>
                <a:sym typeface="Exo"/>
              </a:rPr>
              <a:t>(Cardiac Veins</a:t>
            </a:r>
            <a:r>
              <a:rPr b="1" lang="en" sz="1500">
                <a:solidFill>
                  <a:srgbClr val="26557B"/>
                </a:solidFill>
                <a:latin typeface="Exo"/>
                <a:ea typeface="Exo"/>
                <a:cs typeface="Exo"/>
                <a:sym typeface="Exo"/>
              </a:rPr>
              <a:t> </a:t>
            </a:r>
            <a:r>
              <a:rPr b="1" lang="en" sz="2200">
                <a:solidFill>
                  <a:srgbClr val="26557B"/>
                </a:solidFill>
                <a:latin typeface="Exo"/>
                <a:ea typeface="Exo"/>
                <a:cs typeface="Exo"/>
                <a:sym typeface="Exo"/>
              </a:rPr>
              <a:t>)</a:t>
            </a:r>
            <a:endParaRPr b="1" sz="2200">
              <a:solidFill>
                <a:srgbClr val="26557B"/>
              </a:solidFill>
              <a:latin typeface="Exo"/>
              <a:ea typeface="Exo"/>
              <a:cs typeface="Exo"/>
              <a:sym typeface="Exo"/>
            </a:endParaRPr>
          </a:p>
        </p:txBody>
      </p:sp>
      <p:pic>
        <p:nvPicPr>
          <p:cNvPr id="349" name="Google Shape;349;p14"/>
          <p:cNvPicPr preferRelativeResize="0"/>
          <p:nvPr/>
        </p:nvPicPr>
        <p:blipFill rotWithShape="1">
          <a:blip r:embed="rId3">
            <a:alphaModFix/>
          </a:blip>
          <a:srcRect b="0" l="3284" r="1523" t="0"/>
          <a:stretch/>
        </p:blipFill>
        <p:spPr>
          <a:xfrm>
            <a:off x="1261800" y="4126000"/>
            <a:ext cx="4958476" cy="2865501"/>
          </a:xfrm>
          <a:prstGeom prst="rect">
            <a:avLst/>
          </a:prstGeom>
          <a:noFill/>
          <a:ln>
            <a:noFill/>
          </a:ln>
        </p:spPr>
      </p:pic>
      <p:sp>
        <p:nvSpPr>
          <p:cNvPr id="350" name="Google Shape;350;p14"/>
          <p:cNvSpPr txBox="1"/>
          <p:nvPr/>
        </p:nvSpPr>
        <p:spPr>
          <a:xfrm>
            <a:off x="4508525" y="5779475"/>
            <a:ext cx="2289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BF9000"/>
                </a:solidFill>
                <a:highlight>
                  <a:srgbClr val="FFFFFF"/>
                </a:highlight>
                <a:latin typeface="Exo"/>
                <a:ea typeface="Exo"/>
                <a:cs typeface="Exo"/>
                <a:sym typeface="Exo"/>
              </a:rPr>
              <a:t>Small Cardiac Vein</a:t>
            </a:r>
            <a:endParaRPr b="1" sz="1100">
              <a:solidFill>
                <a:srgbClr val="BF9000"/>
              </a:solidFill>
              <a:highlight>
                <a:srgbClr val="FFFFFF"/>
              </a:highlight>
              <a:latin typeface="Exo"/>
              <a:ea typeface="Exo"/>
              <a:cs typeface="Exo"/>
              <a:sym typeface="Exo"/>
            </a:endParaRPr>
          </a:p>
        </p:txBody>
      </p:sp>
      <p:sp>
        <p:nvSpPr>
          <p:cNvPr id="351" name="Google Shape;351;p14"/>
          <p:cNvSpPr/>
          <p:nvPr/>
        </p:nvSpPr>
        <p:spPr>
          <a:xfrm>
            <a:off x="1793475" y="4120950"/>
            <a:ext cx="1508700" cy="42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549972" y="1244219"/>
            <a:ext cx="1751100" cy="63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lnSpc>
                <a:spcPct val="80000"/>
              </a:lnSpc>
              <a:spcBef>
                <a:spcPts val="1000"/>
              </a:spcBef>
              <a:spcAft>
                <a:spcPts val="0"/>
              </a:spcAft>
              <a:buClr>
                <a:schemeClr val="dk1"/>
              </a:buClr>
              <a:buSzPts val="1100"/>
              <a:buFont typeface="Arial"/>
              <a:buNone/>
            </a:pPr>
            <a:r>
              <a:rPr b="1" lang="en" sz="1600">
                <a:solidFill>
                  <a:srgbClr val="A64D79"/>
                </a:solidFill>
                <a:latin typeface="Exo"/>
                <a:ea typeface="Exo"/>
                <a:cs typeface="Exo"/>
                <a:sym typeface="Exo"/>
              </a:rPr>
              <a:t>Great Cardiac Vein</a:t>
            </a:r>
            <a:endParaRPr b="1" sz="1700">
              <a:solidFill>
                <a:srgbClr val="A64D79"/>
              </a:solidFill>
            </a:endParaRPr>
          </a:p>
        </p:txBody>
      </p:sp>
      <p:sp>
        <p:nvSpPr>
          <p:cNvPr id="353" name="Google Shape;353;p14"/>
          <p:cNvSpPr txBox="1"/>
          <p:nvPr/>
        </p:nvSpPr>
        <p:spPr>
          <a:xfrm>
            <a:off x="291287" y="1082226"/>
            <a:ext cx="40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741B47"/>
                </a:solidFill>
                <a:latin typeface="Exo"/>
                <a:ea typeface="Exo"/>
                <a:cs typeface="Exo"/>
                <a:sym typeface="Exo"/>
              </a:rPr>
              <a:t>1</a:t>
            </a:r>
            <a:endParaRPr b="1" sz="5000">
              <a:solidFill>
                <a:srgbClr val="741B47"/>
              </a:solidFill>
              <a:latin typeface="Exo"/>
              <a:ea typeface="Exo"/>
              <a:cs typeface="Exo"/>
              <a:sym typeface="Exo"/>
            </a:endParaRPr>
          </a:p>
        </p:txBody>
      </p:sp>
      <p:sp>
        <p:nvSpPr>
          <p:cNvPr id="354" name="Google Shape;354;p14"/>
          <p:cNvSpPr txBox="1"/>
          <p:nvPr/>
        </p:nvSpPr>
        <p:spPr>
          <a:xfrm>
            <a:off x="168075" y="2401775"/>
            <a:ext cx="2709000" cy="2511900"/>
          </a:xfrm>
          <a:prstGeom prst="rect">
            <a:avLst/>
          </a:prstGeom>
          <a:noFill/>
          <a:ln cap="flat" cmpd="sng" w="19050">
            <a:solidFill>
              <a:srgbClr val="741B47"/>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a:solidFill>
                  <a:schemeClr val="dk1"/>
                </a:solidFill>
                <a:latin typeface="Exo"/>
                <a:ea typeface="Exo"/>
                <a:cs typeface="Exo"/>
                <a:sym typeface="Exo"/>
              </a:rPr>
              <a:t>(anterior interventricular vein) </a:t>
            </a:r>
            <a:r>
              <a:rPr b="1" lang="en">
                <a:solidFill>
                  <a:schemeClr val="dk1"/>
                </a:solidFill>
                <a:latin typeface="Exo"/>
                <a:ea typeface="Exo"/>
                <a:cs typeface="Exo"/>
                <a:sym typeface="Exo"/>
              </a:rPr>
              <a:t>-</a:t>
            </a:r>
            <a:r>
              <a:rPr lang="en">
                <a:solidFill>
                  <a:schemeClr val="dk1"/>
                </a:solidFill>
                <a:latin typeface="Exo"/>
                <a:ea typeface="Exo"/>
                <a:cs typeface="Exo"/>
                <a:sym typeface="Exo"/>
              </a:rPr>
              <a:t> the </a:t>
            </a:r>
            <a:r>
              <a:rPr b="1" lang="en">
                <a:solidFill>
                  <a:schemeClr val="dk1"/>
                </a:solidFill>
                <a:latin typeface="Exo"/>
                <a:ea typeface="Exo"/>
                <a:cs typeface="Exo"/>
                <a:sym typeface="Exo"/>
              </a:rPr>
              <a:t>largest</a:t>
            </a:r>
            <a:r>
              <a:rPr lang="en">
                <a:solidFill>
                  <a:schemeClr val="dk1"/>
                </a:solidFill>
                <a:latin typeface="Exo"/>
                <a:ea typeface="Exo"/>
                <a:cs typeface="Exo"/>
                <a:sym typeface="Exo"/>
              </a:rPr>
              <a:t> tributary of the coronary sinus.</a:t>
            </a:r>
            <a:endParaRPr>
              <a:solidFill>
                <a:schemeClr val="dk1"/>
              </a:solidFill>
              <a:latin typeface="Exo"/>
              <a:ea typeface="Exo"/>
              <a:cs typeface="Exo"/>
              <a:sym typeface="Exo"/>
            </a:endParaRPr>
          </a:p>
          <a:p>
            <a:pPr indent="0" lvl="0" marL="0" rtl="0" algn="l">
              <a:lnSpc>
                <a:spcPct val="90000"/>
              </a:lnSpc>
              <a:spcBef>
                <a:spcPts val="0"/>
              </a:spcBef>
              <a:spcAft>
                <a:spcPts val="0"/>
              </a:spcAft>
              <a:buNone/>
            </a:pPr>
            <a:r>
              <a:rPr b="1" lang="en">
                <a:solidFill>
                  <a:schemeClr val="dk1"/>
                </a:solidFill>
                <a:latin typeface="Exo"/>
                <a:ea typeface="Exo"/>
                <a:cs typeface="Exo"/>
                <a:sym typeface="Exo"/>
              </a:rPr>
              <a:t>-</a:t>
            </a:r>
            <a:r>
              <a:rPr lang="en">
                <a:solidFill>
                  <a:schemeClr val="dk1"/>
                </a:solidFill>
                <a:latin typeface="Exo"/>
                <a:ea typeface="Exo"/>
                <a:cs typeface="Exo"/>
                <a:sym typeface="Exo"/>
              </a:rPr>
              <a:t> </a:t>
            </a:r>
            <a:r>
              <a:rPr b="1" lang="en">
                <a:solidFill>
                  <a:schemeClr val="dk1"/>
                </a:solidFill>
                <a:latin typeface="Exo"/>
                <a:ea typeface="Exo"/>
                <a:cs typeface="Exo"/>
                <a:sym typeface="Exo"/>
              </a:rPr>
              <a:t>originates</a:t>
            </a:r>
            <a:r>
              <a:rPr lang="en">
                <a:solidFill>
                  <a:schemeClr val="dk1"/>
                </a:solidFill>
                <a:latin typeface="Exo"/>
                <a:ea typeface="Exo"/>
                <a:cs typeface="Exo"/>
                <a:sym typeface="Exo"/>
              </a:rPr>
              <a:t> at the </a:t>
            </a:r>
            <a:r>
              <a:rPr b="1" lang="en">
                <a:solidFill>
                  <a:schemeClr val="dk1"/>
                </a:solidFill>
                <a:latin typeface="Exo"/>
                <a:ea typeface="Exo"/>
                <a:cs typeface="Exo"/>
                <a:sym typeface="Exo"/>
              </a:rPr>
              <a:t>apex</a:t>
            </a:r>
            <a:r>
              <a:rPr lang="en">
                <a:solidFill>
                  <a:schemeClr val="dk1"/>
                </a:solidFill>
                <a:latin typeface="Exo"/>
                <a:ea typeface="Exo"/>
                <a:cs typeface="Exo"/>
                <a:sym typeface="Exo"/>
              </a:rPr>
              <a:t> of the heart and ascends in the </a:t>
            </a:r>
            <a:r>
              <a:rPr lang="en" u="sng">
                <a:solidFill>
                  <a:schemeClr val="dk1"/>
                </a:solidFill>
                <a:latin typeface="Exo"/>
                <a:ea typeface="Exo"/>
                <a:cs typeface="Exo"/>
                <a:sym typeface="Exo"/>
              </a:rPr>
              <a:t>anterior interventricular groove. </a:t>
            </a:r>
            <a:endParaRPr u="sng">
              <a:solidFill>
                <a:schemeClr val="dk1"/>
              </a:solidFill>
              <a:latin typeface="Exo"/>
              <a:ea typeface="Exo"/>
              <a:cs typeface="Exo"/>
              <a:sym typeface="Exo"/>
            </a:endParaRPr>
          </a:p>
          <a:p>
            <a:pPr indent="0" lvl="0" marL="0" rtl="0" algn="l">
              <a:lnSpc>
                <a:spcPct val="90000"/>
              </a:lnSpc>
              <a:spcBef>
                <a:spcPts val="0"/>
              </a:spcBef>
              <a:spcAft>
                <a:spcPts val="0"/>
              </a:spcAft>
              <a:buNone/>
            </a:pPr>
            <a:r>
              <a:rPr b="1" lang="en">
                <a:solidFill>
                  <a:schemeClr val="dk1"/>
                </a:solidFill>
                <a:latin typeface="Exo"/>
                <a:ea typeface="Exo"/>
                <a:cs typeface="Exo"/>
                <a:sym typeface="Exo"/>
              </a:rPr>
              <a:t>-</a:t>
            </a:r>
            <a:r>
              <a:rPr lang="en">
                <a:solidFill>
                  <a:schemeClr val="dk1"/>
                </a:solidFill>
                <a:latin typeface="Exo"/>
                <a:ea typeface="Exo"/>
                <a:cs typeface="Exo"/>
                <a:sym typeface="Exo"/>
              </a:rPr>
              <a:t> then </a:t>
            </a:r>
            <a:r>
              <a:rPr b="1" lang="en">
                <a:solidFill>
                  <a:schemeClr val="dk1"/>
                </a:solidFill>
                <a:latin typeface="Exo"/>
                <a:ea typeface="Exo"/>
                <a:cs typeface="Exo"/>
                <a:sym typeface="Exo"/>
              </a:rPr>
              <a:t>curves</a:t>
            </a:r>
            <a:r>
              <a:rPr lang="en">
                <a:solidFill>
                  <a:schemeClr val="dk1"/>
                </a:solidFill>
                <a:latin typeface="Exo"/>
                <a:ea typeface="Exo"/>
                <a:cs typeface="Exo"/>
                <a:sym typeface="Exo"/>
              </a:rPr>
              <a:t> to the </a:t>
            </a:r>
            <a:r>
              <a:rPr b="1" lang="en">
                <a:solidFill>
                  <a:schemeClr val="dk1"/>
                </a:solidFill>
                <a:latin typeface="Exo"/>
                <a:ea typeface="Exo"/>
                <a:cs typeface="Exo"/>
                <a:sym typeface="Exo"/>
              </a:rPr>
              <a:t>left</a:t>
            </a:r>
            <a:r>
              <a:rPr lang="en">
                <a:solidFill>
                  <a:schemeClr val="dk1"/>
                </a:solidFill>
                <a:latin typeface="Exo"/>
                <a:ea typeface="Exo"/>
                <a:cs typeface="Exo"/>
                <a:sym typeface="Exo"/>
              </a:rPr>
              <a:t> and continues onto the posterior surface of the heart.</a:t>
            </a:r>
            <a:endParaRPr>
              <a:solidFill>
                <a:schemeClr val="dk1"/>
              </a:solidFill>
              <a:latin typeface="Exo"/>
              <a:ea typeface="Exo"/>
              <a:cs typeface="Exo"/>
              <a:sym typeface="Exo"/>
            </a:endParaRPr>
          </a:p>
          <a:p>
            <a:pPr indent="0" lvl="0" marL="0" rtl="0" algn="l">
              <a:lnSpc>
                <a:spcPct val="90000"/>
              </a:lnSpc>
              <a:spcBef>
                <a:spcPts val="0"/>
              </a:spcBef>
              <a:spcAft>
                <a:spcPts val="0"/>
              </a:spcAft>
              <a:buNone/>
            </a:pPr>
            <a:r>
              <a:rPr lang="en">
                <a:solidFill>
                  <a:schemeClr val="dk1"/>
                </a:solidFill>
                <a:latin typeface="Exo"/>
                <a:ea typeface="Exo"/>
                <a:cs typeface="Exo"/>
                <a:sym typeface="Exo"/>
              </a:rPr>
              <a:t>- Here, it gradually </a:t>
            </a:r>
            <a:r>
              <a:rPr b="1" lang="en">
                <a:solidFill>
                  <a:schemeClr val="dk1"/>
                </a:solidFill>
                <a:latin typeface="Exo"/>
                <a:ea typeface="Exo"/>
                <a:cs typeface="Exo"/>
                <a:sym typeface="Exo"/>
              </a:rPr>
              <a:t>enlarges</a:t>
            </a:r>
            <a:r>
              <a:rPr lang="en">
                <a:solidFill>
                  <a:schemeClr val="dk1"/>
                </a:solidFill>
                <a:latin typeface="Exo"/>
                <a:ea typeface="Exo"/>
                <a:cs typeface="Exo"/>
                <a:sym typeface="Exo"/>
              </a:rPr>
              <a:t> to form the </a:t>
            </a:r>
            <a:r>
              <a:rPr b="1" lang="en">
                <a:solidFill>
                  <a:schemeClr val="dk1"/>
                </a:solidFill>
                <a:latin typeface="Exo"/>
                <a:ea typeface="Exo"/>
                <a:cs typeface="Exo"/>
                <a:sym typeface="Exo"/>
              </a:rPr>
              <a:t>coronary sinus.</a:t>
            </a:r>
            <a:endParaRPr b="1">
              <a:latin typeface="Exo"/>
              <a:ea typeface="Exo"/>
              <a:cs typeface="Exo"/>
              <a:sym typeface="Exo"/>
            </a:endParaRPr>
          </a:p>
        </p:txBody>
      </p:sp>
      <p:cxnSp>
        <p:nvCxnSpPr>
          <p:cNvPr id="355" name="Google Shape;355;p14"/>
          <p:cNvCxnSpPr>
            <a:stCxn id="354" idx="0"/>
          </p:cNvCxnSpPr>
          <p:nvPr/>
        </p:nvCxnSpPr>
        <p:spPr>
          <a:xfrm rot="10800000">
            <a:off x="1522575" y="1874375"/>
            <a:ext cx="0" cy="527400"/>
          </a:xfrm>
          <a:prstGeom prst="straightConnector1">
            <a:avLst/>
          </a:prstGeom>
          <a:noFill/>
          <a:ln cap="flat" cmpd="sng" w="19050">
            <a:solidFill>
              <a:srgbClr val="741B47"/>
            </a:solidFill>
            <a:prstDash val="dash"/>
            <a:round/>
            <a:headEnd len="med" w="med" type="none"/>
            <a:tailEnd len="med" w="med" type="none"/>
          </a:ln>
        </p:spPr>
      </p:cxnSp>
      <p:sp>
        <p:nvSpPr>
          <p:cNvPr id="356" name="Google Shape;356;p14"/>
          <p:cNvSpPr/>
          <p:nvPr/>
        </p:nvSpPr>
        <p:spPr>
          <a:xfrm>
            <a:off x="5207837" y="1244220"/>
            <a:ext cx="1751100" cy="63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lnSpc>
                <a:spcPct val="80000"/>
              </a:lnSpc>
              <a:spcBef>
                <a:spcPts val="1000"/>
              </a:spcBef>
              <a:spcAft>
                <a:spcPts val="0"/>
              </a:spcAft>
              <a:buClr>
                <a:schemeClr val="dk1"/>
              </a:buClr>
              <a:buSzPts val="1100"/>
              <a:buFont typeface="Arial"/>
              <a:buNone/>
            </a:pPr>
            <a:r>
              <a:rPr b="1" lang="en" sz="1600">
                <a:solidFill>
                  <a:srgbClr val="BF9000"/>
                </a:solidFill>
                <a:latin typeface="Exo"/>
                <a:ea typeface="Exo"/>
                <a:cs typeface="Exo"/>
                <a:sym typeface="Exo"/>
              </a:rPr>
              <a:t>Small</a:t>
            </a:r>
            <a:r>
              <a:rPr b="1" lang="en" sz="1600">
                <a:solidFill>
                  <a:srgbClr val="BF9000"/>
                </a:solidFill>
                <a:latin typeface="Exo"/>
                <a:ea typeface="Exo"/>
                <a:cs typeface="Exo"/>
                <a:sym typeface="Exo"/>
              </a:rPr>
              <a:t> Cardiac Vein</a:t>
            </a:r>
            <a:endParaRPr b="1" sz="1200">
              <a:solidFill>
                <a:srgbClr val="BF9000"/>
              </a:solidFill>
              <a:latin typeface="Exo"/>
              <a:ea typeface="Exo"/>
              <a:cs typeface="Exo"/>
              <a:sym typeface="Exo"/>
            </a:endParaRPr>
          </a:p>
        </p:txBody>
      </p:sp>
      <p:sp>
        <p:nvSpPr>
          <p:cNvPr id="357" name="Google Shape;357;p14"/>
          <p:cNvSpPr txBox="1"/>
          <p:nvPr/>
        </p:nvSpPr>
        <p:spPr>
          <a:xfrm>
            <a:off x="4885139" y="1082224"/>
            <a:ext cx="40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BF9000"/>
                </a:solidFill>
                <a:latin typeface="Exo"/>
                <a:ea typeface="Exo"/>
                <a:cs typeface="Exo"/>
                <a:sym typeface="Exo"/>
              </a:rPr>
              <a:t>2</a:t>
            </a:r>
            <a:endParaRPr b="1" sz="5000">
              <a:solidFill>
                <a:srgbClr val="BF9000"/>
              </a:solidFill>
              <a:latin typeface="Exo"/>
              <a:ea typeface="Exo"/>
              <a:cs typeface="Exo"/>
              <a:sym typeface="Exo"/>
            </a:endParaRPr>
          </a:p>
        </p:txBody>
      </p:sp>
      <p:sp>
        <p:nvSpPr>
          <p:cNvPr id="358" name="Google Shape;358;p14"/>
          <p:cNvSpPr txBox="1"/>
          <p:nvPr/>
        </p:nvSpPr>
        <p:spPr>
          <a:xfrm>
            <a:off x="5017525" y="2422300"/>
            <a:ext cx="2354700" cy="1930200"/>
          </a:xfrm>
          <a:prstGeom prst="rect">
            <a:avLst/>
          </a:prstGeom>
          <a:noFill/>
          <a:ln cap="flat" cmpd="sng" w="19050">
            <a:solidFill>
              <a:srgbClr val="BF9000"/>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a:solidFill>
                  <a:schemeClr val="dk1"/>
                </a:solidFill>
                <a:latin typeface="Exo"/>
                <a:ea typeface="Exo"/>
                <a:cs typeface="Exo"/>
                <a:sym typeface="Exo"/>
              </a:rPr>
              <a:t>located</a:t>
            </a:r>
            <a:r>
              <a:rPr lang="en">
                <a:solidFill>
                  <a:schemeClr val="dk1"/>
                </a:solidFill>
                <a:latin typeface="Exo"/>
                <a:ea typeface="Exo"/>
                <a:cs typeface="Exo"/>
                <a:sym typeface="Exo"/>
              </a:rPr>
              <a:t> on the</a:t>
            </a:r>
            <a:r>
              <a:rPr lang="en" u="sng">
                <a:solidFill>
                  <a:schemeClr val="dk1"/>
                </a:solidFill>
                <a:latin typeface="Exo"/>
                <a:ea typeface="Exo"/>
                <a:cs typeface="Exo"/>
                <a:sym typeface="Exo"/>
              </a:rPr>
              <a:t> anterior surface</a:t>
            </a:r>
            <a:r>
              <a:rPr lang="en">
                <a:solidFill>
                  <a:schemeClr val="dk1"/>
                </a:solidFill>
                <a:latin typeface="Exo"/>
                <a:ea typeface="Exo"/>
                <a:cs typeface="Exo"/>
                <a:sym typeface="Exo"/>
              </a:rPr>
              <a:t> of the heart, in a groove between the right atrium and right ventricle. It </a:t>
            </a:r>
            <a:r>
              <a:rPr b="1" lang="en">
                <a:solidFill>
                  <a:schemeClr val="dk1"/>
                </a:solidFill>
                <a:latin typeface="Exo"/>
                <a:ea typeface="Exo"/>
                <a:cs typeface="Exo"/>
                <a:sym typeface="Exo"/>
              </a:rPr>
              <a:t>travels</a:t>
            </a:r>
            <a:r>
              <a:rPr lang="en">
                <a:solidFill>
                  <a:schemeClr val="dk1"/>
                </a:solidFill>
                <a:latin typeface="Exo"/>
                <a:ea typeface="Exo"/>
                <a:cs typeface="Exo"/>
                <a:sym typeface="Exo"/>
              </a:rPr>
              <a:t> within this groove onto the </a:t>
            </a:r>
            <a:r>
              <a:rPr lang="en" u="sng">
                <a:solidFill>
                  <a:schemeClr val="dk1"/>
                </a:solidFill>
                <a:latin typeface="Exo"/>
                <a:ea typeface="Exo"/>
                <a:cs typeface="Exo"/>
                <a:sym typeface="Exo"/>
              </a:rPr>
              <a:t>posterior surface</a:t>
            </a:r>
            <a:r>
              <a:rPr lang="en">
                <a:solidFill>
                  <a:schemeClr val="dk1"/>
                </a:solidFill>
                <a:latin typeface="Exo"/>
                <a:ea typeface="Exo"/>
                <a:cs typeface="Exo"/>
                <a:sym typeface="Exo"/>
              </a:rPr>
              <a:t> of the heart, where it </a:t>
            </a:r>
            <a:r>
              <a:rPr b="1" lang="en">
                <a:solidFill>
                  <a:schemeClr val="dk1"/>
                </a:solidFill>
                <a:latin typeface="Exo"/>
                <a:ea typeface="Exo"/>
                <a:cs typeface="Exo"/>
                <a:sym typeface="Exo"/>
              </a:rPr>
              <a:t>empties</a:t>
            </a:r>
            <a:r>
              <a:rPr lang="en">
                <a:solidFill>
                  <a:schemeClr val="dk1"/>
                </a:solidFill>
                <a:latin typeface="Exo"/>
                <a:ea typeface="Exo"/>
                <a:cs typeface="Exo"/>
                <a:sym typeface="Exo"/>
              </a:rPr>
              <a:t> into the </a:t>
            </a:r>
            <a:r>
              <a:rPr lang="en" u="sng">
                <a:solidFill>
                  <a:schemeClr val="dk1"/>
                </a:solidFill>
                <a:latin typeface="Exo"/>
                <a:ea typeface="Exo"/>
                <a:cs typeface="Exo"/>
                <a:sym typeface="Exo"/>
              </a:rPr>
              <a:t>coronary sinus.</a:t>
            </a:r>
            <a:endParaRPr u="sng">
              <a:solidFill>
                <a:schemeClr val="dk1"/>
              </a:solidFill>
              <a:latin typeface="Exo"/>
              <a:ea typeface="Exo"/>
              <a:cs typeface="Exo"/>
              <a:sym typeface="Exo"/>
            </a:endParaRPr>
          </a:p>
        </p:txBody>
      </p:sp>
      <p:cxnSp>
        <p:nvCxnSpPr>
          <p:cNvPr id="359" name="Google Shape;359;p14"/>
          <p:cNvCxnSpPr/>
          <p:nvPr/>
        </p:nvCxnSpPr>
        <p:spPr>
          <a:xfrm rot="10800000">
            <a:off x="6083375" y="1874374"/>
            <a:ext cx="0" cy="527400"/>
          </a:xfrm>
          <a:prstGeom prst="straightConnector1">
            <a:avLst/>
          </a:prstGeom>
          <a:noFill/>
          <a:ln cap="flat" cmpd="sng" w="19050">
            <a:solidFill>
              <a:srgbClr val="BF9000"/>
            </a:solidFill>
            <a:prstDash val="dash"/>
            <a:round/>
            <a:headEnd len="med" w="med" type="none"/>
            <a:tailEnd len="med" w="med" type="none"/>
          </a:ln>
        </p:spPr>
      </p:cxnSp>
      <p:sp>
        <p:nvSpPr>
          <p:cNvPr id="360" name="Google Shape;360;p14"/>
          <p:cNvSpPr/>
          <p:nvPr/>
        </p:nvSpPr>
        <p:spPr>
          <a:xfrm>
            <a:off x="763831" y="7131759"/>
            <a:ext cx="1751100" cy="6303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500">
                <a:solidFill>
                  <a:srgbClr val="0B5394"/>
                </a:solidFill>
                <a:latin typeface="Exo"/>
                <a:ea typeface="Exo"/>
                <a:cs typeface="Exo"/>
                <a:sym typeface="Exo"/>
              </a:rPr>
              <a:t>Posterior Cardiac Vein </a:t>
            </a:r>
            <a:endParaRPr b="1" sz="1500">
              <a:solidFill>
                <a:srgbClr val="0B5394"/>
              </a:solidFill>
              <a:latin typeface="Exo"/>
              <a:ea typeface="Exo"/>
              <a:cs typeface="Exo"/>
              <a:sym typeface="Exo"/>
            </a:endParaRPr>
          </a:p>
        </p:txBody>
      </p:sp>
      <p:sp>
        <p:nvSpPr>
          <p:cNvPr id="361" name="Google Shape;361;p14"/>
          <p:cNvSpPr txBox="1"/>
          <p:nvPr/>
        </p:nvSpPr>
        <p:spPr>
          <a:xfrm>
            <a:off x="387458" y="6969750"/>
            <a:ext cx="403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0B5394"/>
                </a:solidFill>
                <a:latin typeface="Exo"/>
                <a:ea typeface="Exo"/>
                <a:cs typeface="Exo"/>
                <a:sym typeface="Exo"/>
              </a:rPr>
              <a:t>3</a:t>
            </a:r>
            <a:endParaRPr b="1" sz="5000">
              <a:solidFill>
                <a:srgbClr val="0B5394"/>
              </a:solidFill>
              <a:latin typeface="Exo"/>
              <a:ea typeface="Exo"/>
              <a:cs typeface="Exo"/>
              <a:sym typeface="Exo"/>
            </a:endParaRPr>
          </a:p>
        </p:txBody>
      </p:sp>
      <p:sp>
        <p:nvSpPr>
          <p:cNvPr id="362" name="Google Shape;362;p14"/>
          <p:cNvSpPr txBox="1"/>
          <p:nvPr/>
        </p:nvSpPr>
        <p:spPr>
          <a:xfrm>
            <a:off x="360300" y="8257175"/>
            <a:ext cx="3000000" cy="1410900"/>
          </a:xfrm>
          <a:prstGeom prst="rect">
            <a:avLst/>
          </a:prstGeom>
          <a:noFill/>
          <a:ln cap="flat" cmpd="sng" w="19050">
            <a:solidFill>
              <a:srgbClr val="0B5394"/>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a:solidFill>
                  <a:schemeClr val="dk1"/>
                </a:solidFill>
                <a:latin typeface="Exo"/>
                <a:ea typeface="Exo"/>
                <a:cs typeface="Exo"/>
                <a:sym typeface="Exo"/>
              </a:rPr>
              <a:t>located</a:t>
            </a:r>
            <a:r>
              <a:rPr lang="en">
                <a:solidFill>
                  <a:schemeClr val="dk1"/>
                </a:solidFill>
                <a:latin typeface="Exo"/>
                <a:ea typeface="Exo"/>
                <a:cs typeface="Exo"/>
                <a:sym typeface="Exo"/>
              </a:rPr>
              <a:t> on the </a:t>
            </a:r>
            <a:r>
              <a:rPr lang="en" u="sng">
                <a:solidFill>
                  <a:schemeClr val="dk1"/>
                </a:solidFill>
                <a:latin typeface="Exo"/>
                <a:ea typeface="Exo"/>
                <a:cs typeface="Exo"/>
                <a:sym typeface="Exo"/>
              </a:rPr>
              <a:t>posterior surface </a:t>
            </a:r>
            <a:r>
              <a:rPr lang="en">
                <a:solidFill>
                  <a:schemeClr val="dk1"/>
                </a:solidFill>
                <a:latin typeface="Exo"/>
                <a:ea typeface="Exo"/>
                <a:cs typeface="Exo"/>
                <a:sym typeface="Exo"/>
              </a:rPr>
              <a:t>of the left ventricle.</a:t>
            </a:r>
            <a:endParaRPr>
              <a:solidFill>
                <a:schemeClr val="dk1"/>
              </a:solidFill>
              <a:latin typeface="Exo"/>
              <a:ea typeface="Exo"/>
              <a:cs typeface="Exo"/>
              <a:sym typeface="Exo"/>
            </a:endParaRPr>
          </a:p>
          <a:p>
            <a:pPr indent="0" lvl="0" marL="0" rtl="0" algn="l">
              <a:lnSpc>
                <a:spcPct val="90000"/>
              </a:lnSpc>
              <a:spcBef>
                <a:spcPts val="1000"/>
              </a:spcBef>
              <a:spcAft>
                <a:spcPts val="0"/>
              </a:spcAft>
              <a:buNone/>
            </a:pPr>
            <a:r>
              <a:rPr lang="en">
                <a:solidFill>
                  <a:schemeClr val="dk1"/>
                </a:solidFill>
                <a:latin typeface="Exo"/>
                <a:ea typeface="Exo"/>
                <a:cs typeface="Exo"/>
                <a:sym typeface="Exo"/>
              </a:rPr>
              <a:t> It </a:t>
            </a:r>
            <a:r>
              <a:rPr b="1" lang="en">
                <a:solidFill>
                  <a:schemeClr val="dk1"/>
                </a:solidFill>
                <a:latin typeface="Exo"/>
                <a:ea typeface="Exo"/>
                <a:cs typeface="Exo"/>
                <a:sym typeface="Exo"/>
              </a:rPr>
              <a:t>lies</a:t>
            </a:r>
            <a:r>
              <a:rPr lang="en">
                <a:solidFill>
                  <a:schemeClr val="dk1"/>
                </a:solidFill>
                <a:latin typeface="Exo"/>
                <a:ea typeface="Exo"/>
                <a:cs typeface="Exo"/>
                <a:sym typeface="Exo"/>
              </a:rPr>
              <a:t> to the left of the middle</a:t>
            </a:r>
            <a:r>
              <a:rPr lang="en" u="sng">
                <a:solidFill>
                  <a:schemeClr val="dk1"/>
                </a:solidFill>
                <a:latin typeface="Exo"/>
                <a:ea typeface="Exo"/>
                <a:cs typeface="Exo"/>
                <a:sym typeface="Exo"/>
              </a:rPr>
              <a:t> cardiac vein </a:t>
            </a:r>
            <a:r>
              <a:rPr lang="en">
                <a:solidFill>
                  <a:schemeClr val="dk1"/>
                </a:solidFill>
                <a:latin typeface="Exo"/>
                <a:ea typeface="Exo"/>
                <a:cs typeface="Exo"/>
                <a:sym typeface="Exo"/>
              </a:rPr>
              <a:t>and </a:t>
            </a:r>
            <a:endParaRPr>
              <a:solidFill>
                <a:schemeClr val="dk1"/>
              </a:solidFill>
              <a:latin typeface="Exo"/>
              <a:ea typeface="Exo"/>
              <a:cs typeface="Exo"/>
              <a:sym typeface="Exo"/>
            </a:endParaRPr>
          </a:p>
          <a:p>
            <a:pPr indent="0" lvl="0" marL="0" rtl="0" algn="l">
              <a:lnSpc>
                <a:spcPct val="90000"/>
              </a:lnSpc>
              <a:spcBef>
                <a:spcPts val="1000"/>
              </a:spcBef>
              <a:spcAft>
                <a:spcPts val="0"/>
              </a:spcAft>
              <a:buNone/>
            </a:pPr>
            <a:r>
              <a:rPr b="1" lang="en">
                <a:solidFill>
                  <a:schemeClr val="dk1"/>
                </a:solidFill>
                <a:latin typeface="Exo"/>
                <a:ea typeface="Exo"/>
                <a:cs typeface="Exo"/>
                <a:sym typeface="Exo"/>
              </a:rPr>
              <a:t>empties</a:t>
            </a:r>
            <a:r>
              <a:rPr lang="en">
                <a:solidFill>
                  <a:schemeClr val="dk1"/>
                </a:solidFill>
                <a:latin typeface="Exo"/>
                <a:ea typeface="Exo"/>
                <a:cs typeface="Exo"/>
                <a:sym typeface="Exo"/>
              </a:rPr>
              <a:t> into the </a:t>
            </a:r>
            <a:r>
              <a:rPr lang="en" u="sng">
                <a:solidFill>
                  <a:schemeClr val="dk1"/>
                </a:solidFill>
                <a:latin typeface="Exo"/>
                <a:ea typeface="Exo"/>
                <a:cs typeface="Exo"/>
                <a:sym typeface="Exo"/>
              </a:rPr>
              <a:t>coronary sinus.</a:t>
            </a:r>
            <a:endParaRPr>
              <a:solidFill>
                <a:schemeClr val="dk1"/>
              </a:solidFill>
              <a:latin typeface="Exo"/>
              <a:ea typeface="Exo"/>
              <a:cs typeface="Exo"/>
              <a:sym typeface="Exo"/>
            </a:endParaRPr>
          </a:p>
        </p:txBody>
      </p:sp>
      <p:cxnSp>
        <p:nvCxnSpPr>
          <p:cNvPr id="363" name="Google Shape;363;p14"/>
          <p:cNvCxnSpPr/>
          <p:nvPr/>
        </p:nvCxnSpPr>
        <p:spPr>
          <a:xfrm flipH="1" rot="10800000">
            <a:off x="1637731" y="7729784"/>
            <a:ext cx="3300" cy="527400"/>
          </a:xfrm>
          <a:prstGeom prst="straightConnector1">
            <a:avLst/>
          </a:prstGeom>
          <a:noFill/>
          <a:ln cap="flat" cmpd="sng" w="19050">
            <a:solidFill>
              <a:srgbClr val="0B5394"/>
            </a:solidFill>
            <a:prstDash val="dash"/>
            <a:round/>
            <a:headEnd len="med" w="med" type="none"/>
            <a:tailEnd len="med" w="med" type="none"/>
          </a:ln>
        </p:spPr>
      </p:cxnSp>
      <p:sp>
        <p:nvSpPr>
          <p:cNvPr id="364" name="Google Shape;364;p14"/>
          <p:cNvSpPr/>
          <p:nvPr/>
        </p:nvSpPr>
        <p:spPr>
          <a:xfrm>
            <a:off x="5121475" y="7100550"/>
            <a:ext cx="2146800" cy="692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500">
                <a:solidFill>
                  <a:srgbClr val="DD7E6B"/>
                </a:solidFill>
                <a:latin typeface="Exo"/>
                <a:ea typeface="Exo"/>
                <a:cs typeface="Exo"/>
                <a:sym typeface="Exo"/>
              </a:rPr>
              <a:t>Middle Cardiac Vein</a:t>
            </a:r>
            <a:endParaRPr b="1" sz="1500">
              <a:solidFill>
                <a:srgbClr val="DD7E6B"/>
              </a:solidFill>
              <a:latin typeface="Exo"/>
              <a:ea typeface="Exo"/>
              <a:cs typeface="Exo"/>
              <a:sym typeface="Exo"/>
            </a:endParaRPr>
          </a:p>
        </p:txBody>
      </p:sp>
      <p:sp>
        <p:nvSpPr>
          <p:cNvPr id="365" name="Google Shape;365;p14"/>
          <p:cNvSpPr txBox="1"/>
          <p:nvPr/>
        </p:nvSpPr>
        <p:spPr>
          <a:xfrm>
            <a:off x="4753300" y="6969750"/>
            <a:ext cx="667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DD7E6B"/>
                </a:solidFill>
                <a:latin typeface="Exo"/>
                <a:ea typeface="Exo"/>
                <a:cs typeface="Exo"/>
                <a:sym typeface="Exo"/>
              </a:rPr>
              <a:t>4</a:t>
            </a:r>
            <a:endParaRPr>
              <a:solidFill>
                <a:srgbClr val="DD7E6B"/>
              </a:solidFill>
            </a:endParaRPr>
          </a:p>
        </p:txBody>
      </p:sp>
      <p:sp>
        <p:nvSpPr>
          <p:cNvPr id="366" name="Google Shape;366;p14"/>
          <p:cNvSpPr txBox="1"/>
          <p:nvPr/>
        </p:nvSpPr>
        <p:spPr>
          <a:xfrm>
            <a:off x="4450650" y="8257175"/>
            <a:ext cx="3000000" cy="1410900"/>
          </a:xfrm>
          <a:prstGeom prst="rect">
            <a:avLst/>
          </a:prstGeom>
          <a:noFill/>
          <a:ln cap="flat" cmpd="sng" w="19050">
            <a:solidFill>
              <a:srgbClr val="DD7E6B"/>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
                <a:solidFill>
                  <a:schemeClr val="dk1"/>
                </a:solidFill>
                <a:latin typeface="Exo"/>
                <a:ea typeface="Exo"/>
                <a:cs typeface="Exo"/>
                <a:sym typeface="Exo"/>
              </a:rPr>
              <a:t> </a:t>
            </a:r>
            <a:r>
              <a:rPr lang="en">
                <a:solidFill>
                  <a:schemeClr val="dk1"/>
                </a:solidFill>
                <a:latin typeface="Exo"/>
                <a:ea typeface="Exo"/>
                <a:cs typeface="Exo"/>
                <a:sym typeface="Exo"/>
              </a:rPr>
              <a:t>(posterior interventricular vein)</a:t>
            </a:r>
            <a:endParaRPr>
              <a:solidFill>
                <a:schemeClr val="dk1"/>
              </a:solidFill>
              <a:latin typeface="Exo"/>
              <a:ea typeface="Exo"/>
              <a:cs typeface="Exo"/>
              <a:sym typeface="Exo"/>
            </a:endParaRPr>
          </a:p>
          <a:p>
            <a:pPr indent="0" lvl="0" marL="0" rtl="0" algn="l">
              <a:lnSpc>
                <a:spcPct val="90000"/>
              </a:lnSpc>
              <a:spcBef>
                <a:spcPts val="1000"/>
              </a:spcBef>
              <a:spcAft>
                <a:spcPts val="0"/>
              </a:spcAft>
              <a:buNone/>
            </a:pPr>
            <a:r>
              <a:rPr lang="en">
                <a:solidFill>
                  <a:schemeClr val="dk1"/>
                </a:solidFill>
                <a:latin typeface="Exo"/>
                <a:ea typeface="Exo"/>
                <a:cs typeface="Exo"/>
                <a:sym typeface="Exo"/>
              </a:rPr>
              <a:t> – </a:t>
            </a:r>
            <a:r>
              <a:rPr b="1" lang="en">
                <a:solidFill>
                  <a:schemeClr val="dk1"/>
                </a:solidFill>
                <a:latin typeface="Exo"/>
                <a:ea typeface="Exo"/>
                <a:cs typeface="Exo"/>
                <a:sym typeface="Exo"/>
              </a:rPr>
              <a:t>begins</a:t>
            </a:r>
            <a:r>
              <a:rPr lang="en">
                <a:solidFill>
                  <a:schemeClr val="dk1"/>
                </a:solidFill>
                <a:latin typeface="Exo"/>
                <a:ea typeface="Exo"/>
                <a:cs typeface="Exo"/>
                <a:sym typeface="Exo"/>
              </a:rPr>
              <a:t> at the </a:t>
            </a:r>
            <a:r>
              <a:rPr b="1" lang="en">
                <a:solidFill>
                  <a:schemeClr val="dk1"/>
                </a:solidFill>
                <a:latin typeface="Exo"/>
                <a:ea typeface="Exo"/>
                <a:cs typeface="Exo"/>
                <a:sym typeface="Exo"/>
              </a:rPr>
              <a:t>apex</a:t>
            </a:r>
            <a:r>
              <a:rPr lang="en">
                <a:solidFill>
                  <a:schemeClr val="dk1"/>
                </a:solidFill>
                <a:latin typeface="Exo"/>
                <a:ea typeface="Exo"/>
                <a:cs typeface="Exo"/>
                <a:sym typeface="Exo"/>
              </a:rPr>
              <a:t> of the heart and ascends in the posterior interventricular groove to </a:t>
            </a:r>
            <a:endParaRPr>
              <a:solidFill>
                <a:schemeClr val="dk1"/>
              </a:solidFill>
              <a:latin typeface="Exo"/>
              <a:ea typeface="Exo"/>
              <a:cs typeface="Exo"/>
              <a:sym typeface="Exo"/>
            </a:endParaRPr>
          </a:p>
          <a:p>
            <a:pPr indent="0" lvl="0" marL="0" rtl="0" algn="l">
              <a:lnSpc>
                <a:spcPct val="90000"/>
              </a:lnSpc>
              <a:spcBef>
                <a:spcPts val="1000"/>
              </a:spcBef>
              <a:spcAft>
                <a:spcPts val="0"/>
              </a:spcAft>
              <a:buNone/>
            </a:pPr>
            <a:r>
              <a:rPr b="1" lang="en">
                <a:solidFill>
                  <a:schemeClr val="dk1"/>
                </a:solidFill>
                <a:latin typeface="Exo"/>
                <a:ea typeface="Exo"/>
                <a:cs typeface="Exo"/>
                <a:sym typeface="Exo"/>
              </a:rPr>
              <a:t>empty</a:t>
            </a:r>
            <a:r>
              <a:rPr lang="en">
                <a:solidFill>
                  <a:schemeClr val="dk1"/>
                </a:solidFill>
                <a:latin typeface="Exo"/>
                <a:ea typeface="Exo"/>
                <a:cs typeface="Exo"/>
                <a:sym typeface="Exo"/>
              </a:rPr>
              <a:t> into the </a:t>
            </a:r>
            <a:r>
              <a:rPr lang="en" u="sng">
                <a:solidFill>
                  <a:schemeClr val="dk1"/>
                </a:solidFill>
                <a:latin typeface="Exo"/>
                <a:ea typeface="Exo"/>
                <a:cs typeface="Exo"/>
                <a:sym typeface="Exo"/>
              </a:rPr>
              <a:t>coronary sinus. </a:t>
            </a:r>
            <a:endParaRPr u="sng">
              <a:solidFill>
                <a:schemeClr val="dk1"/>
              </a:solidFill>
              <a:latin typeface="Exo"/>
              <a:ea typeface="Exo"/>
              <a:cs typeface="Exo"/>
              <a:sym typeface="Exo"/>
            </a:endParaRPr>
          </a:p>
        </p:txBody>
      </p:sp>
      <p:cxnSp>
        <p:nvCxnSpPr>
          <p:cNvPr id="367" name="Google Shape;367;p14"/>
          <p:cNvCxnSpPr/>
          <p:nvPr/>
        </p:nvCxnSpPr>
        <p:spPr>
          <a:xfrm flipH="1" rot="10800000">
            <a:off x="6081731" y="7729784"/>
            <a:ext cx="3300" cy="527400"/>
          </a:xfrm>
          <a:prstGeom prst="straightConnector1">
            <a:avLst/>
          </a:prstGeom>
          <a:noFill/>
          <a:ln cap="flat" cmpd="sng" w="19050">
            <a:solidFill>
              <a:srgbClr val="DD7E6B"/>
            </a:solidFill>
            <a:prstDash val="dash"/>
            <a:round/>
            <a:headEnd len="med" w="med" type="none"/>
            <a:tailEnd len="med" w="med" type="none"/>
          </a:ln>
        </p:spPr>
      </p:cxnSp>
      <p:cxnSp>
        <p:nvCxnSpPr>
          <p:cNvPr id="368" name="Google Shape;368;p14"/>
          <p:cNvCxnSpPr>
            <a:stCxn id="350" idx="0"/>
            <a:endCxn id="358" idx="2"/>
          </p:cNvCxnSpPr>
          <p:nvPr/>
        </p:nvCxnSpPr>
        <p:spPr>
          <a:xfrm rot="-5400000">
            <a:off x="5210525" y="4795175"/>
            <a:ext cx="1427100" cy="541500"/>
          </a:xfrm>
          <a:prstGeom prst="curvedConnector3">
            <a:avLst>
              <a:gd fmla="val 49996" name="adj1"/>
            </a:avLst>
          </a:prstGeom>
          <a:noFill/>
          <a:ln cap="flat" cmpd="sng" w="19050">
            <a:solidFill>
              <a:srgbClr val="BF9000"/>
            </a:solidFill>
            <a:prstDash val="solid"/>
            <a:round/>
            <a:headEnd len="med" w="med" type="none"/>
            <a:tailEnd len="med" w="med" type="none"/>
          </a:ln>
        </p:spPr>
      </p:cxnSp>
      <p:sp>
        <p:nvSpPr>
          <p:cNvPr id="369" name="Google Shape;369;p14"/>
          <p:cNvSpPr txBox="1"/>
          <p:nvPr/>
        </p:nvSpPr>
        <p:spPr>
          <a:xfrm>
            <a:off x="4109075" y="6502313"/>
            <a:ext cx="2289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DD7E6B"/>
                </a:solidFill>
                <a:highlight>
                  <a:srgbClr val="FFFFFF"/>
                </a:highlight>
                <a:latin typeface="Exo"/>
                <a:ea typeface="Exo"/>
                <a:cs typeface="Exo"/>
                <a:sym typeface="Exo"/>
              </a:rPr>
              <a:t>Middle</a:t>
            </a:r>
            <a:r>
              <a:rPr b="1" lang="en" sz="1100">
                <a:solidFill>
                  <a:srgbClr val="DD7E6B"/>
                </a:solidFill>
                <a:highlight>
                  <a:srgbClr val="FFFFFF"/>
                </a:highlight>
                <a:latin typeface="Exo"/>
                <a:ea typeface="Exo"/>
                <a:cs typeface="Exo"/>
                <a:sym typeface="Exo"/>
              </a:rPr>
              <a:t> Cardiac Vein</a:t>
            </a:r>
            <a:endParaRPr b="1" sz="1100">
              <a:solidFill>
                <a:srgbClr val="DD7E6B"/>
              </a:solidFill>
              <a:highlight>
                <a:srgbClr val="FFFFFF"/>
              </a:highlight>
              <a:latin typeface="Exo"/>
              <a:ea typeface="Exo"/>
              <a:cs typeface="Exo"/>
              <a:sym typeface="Exo"/>
            </a:endParaRPr>
          </a:p>
        </p:txBody>
      </p:sp>
      <p:cxnSp>
        <p:nvCxnSpPr>
          <p:cNvPr id="370" name="Google Shape;370;p14"/>
          <p:cNvCxnSpPr>
            <a:stCxn id="369" idx="2"/>
            <a:endCxn id="364" idx="0"/>
          </p:cNvCxnSpPr>
          <p:nvPr/>
        </p:nvCxnSpPr>
        <p:spPr>
          <a:xfrm flipH="1" rot="-5400000">
            <a:off x="5602325" y="6507863"/>
            <a:ext cx="244200" cy="941100"/>
          </a:xfrm>
          <a:prstGeom prst="curvedConnector3">
            <a:avLst>
              <a:gd fmla="val 50008" name="adj1"/>
            </a:avLst>
          </a:prstGeom>
          <a:noFill/>
          <a:ln cap="flat" cmpd="sng" w="19050">
            <a:solidFill>
              <a:srgbClr val="DD7E6B"/>
            </a:solidFill>
            <a:prstDash val="solid"/>
            <a:round/>
            <a:headEnd len="med" w="med" type="none"/>
            <a:tailEnd len="med" w="med" type="none"/>
          </a:ln>
        </p:spPr>
      </p:cxnSp>
      <p:cxnSp>
        <p:nvCxnSpPr>
          <p:cNvPr id="371" name="Google Shape;371;p14"/>
          <p:cNvCxnSpPr>
            <a:stCxn id="372" idx="2"/>
            <a:endCxn id="360" idx="0"/>
          </p:cNvCxnSpPr>
          <p:nvPr/>
        </p:nvCxnSpPr>
        <p:spPr>
          <a:xfrm flipH="1" rot="-5400000">
            <a:off x="1385175" y="6877725"/>
            <a:ext cx="391500" cy="116700"/>
          </a:xfrm>
          <a:prstGeom prst="curvedConnector3">
            <a:avLst>
              <a:gd fmla="val 49992" name="adj1"/>
            </a:avLst>
          </a:prstGeom>
          <a:noFill/>
          <a:ln cap="flat" cmpd="sng" w="19050">
            <a:solidFill>
              <a:srgbClr val="0B5394"/>
            </a:solidFill>
            <a:prstDash val="solid"/>
            <a:round/>
            <a:headEnd len="med" w="med" type="none"/>
            <a:tailEnd len="med" w="med" type="none"/>
          </a:ln>
        </p:spPr>
      </p:cxnSp>
      <p:sp>
        <p:nvSpPr>
          <p:cNvPr id="373" name="Google Shape;373;p14"/>
          <p:cNvSpPr txBox="1"/>
          <p:nvPr/>
        </p:nvSpPr>
        <p:spPr>
          <a:xfrm>
            <a:off x="1465325" y="5042888"/>
            <a:ext cx="2289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741B47"/>
                </a:solidFill>
                <a:highlight>
                  <a:srgbClr val="FFFFFF"/>
                </a:highlight>
                <a:latin typeface="Exo"/>
                <a:ea typeface="Exo"/>
                <a:cs typeface="Exo"/>
                <a:sym typeface="Exo"/>
              </a:rPr>
              <a:t>Great</a:t>
            </a:r>
            <a:r>
              <a:rPr b="1" lang="en" sz="1100">
                <a:solidFill>
                  <a:srgbClr val="741B47"/>
                </a:solidFill>
                <a:highlight>
                  <a:srgbClr val="FFFFFF"/>
                </a:highlight>
                <a:latin typeface="Exo"/>
                <a:ea typeface="Exo"/>
                <a:cs typeface="Exo"/>
                <a:sym typeface="Exo"/>
              </a:rPr>
              <a:t> Cardiac Vein</a:t>
            </a:r>
            <a:endParaRPr b="1" sz="1100">
              <a:solidFill>
                <a:srgbClr val="741B47"/>
              </a:solidFill>
              <a:highlight>
                <a:srgbClr val="FFFFFF"/>
              </a:highlight>
              <a:latin typeface="Exo"/>
              <a:ea typeface="Exo"/>
              <a:cs typeface="Exo"/>
              <a:sym typeface="Exo"/>
            </a:endParaRPr>
          </a:p>
        </p:txBody>
      </p:sp>
      <p:sp>
        <p:nvSpPr>
          <p:cNvPr id="374" name="Google Shape;374;p14"/>
          <p:cNvSpPr/>
          <p:nvPr/>
        </p:nvSpPr>
        <p:spPr>
          <a:xfrm>
            <a:off x="1877875" y="5168888"/>
            <a:ext cx="89100" cy="1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5" name="Google Shape;375;p14"/>
          <p:cNvCxnSpPr>
            <a:endCxn id="354" idx="2"/>
          </p:cNvCxnSpPr>
          <p:nvPr/>
        </p:nvCxnSpPr>
        <p:spPr>
          <a:xfrm rot="10800000">
            <a:off x="1522575" y="4913675"/>
            <a:ext cx="479100" cy="311100"/>
          </a:xfrm>
          <a:prstGeom prst="curvedConnector2">
            <a:avLst/>
          </a:prstGeom>
          <a:noFill/>
          <a:ln cap="flat" cmpd="sng" w="19050">
            <a:solidFill>
              <a:srgbClr val="741B47"/>
            </a:solidFill>
            <a:prstDash val="solid"/>
            <a:round/>
            <a:headEnd len="med" w="med" type="none"/>
            <a:tailEnd len="med" w="med" type="none"/>
          </a:ln>
        </p:spPr>
      </p:cxnSp>
      <p:sp>
        <p:nvSpPr>
          <p:cNvPr id="376" name="Google Shape;376;p14"/>
          <p:cNvSpPr/>
          <p:nvPr/>
        </p:nvSpPr>
        <p:spPr>
          <a:xfrm>
            <a:off x="1077475" y="5542525"/>
            <a:ext cx="1948200" cy="427200"/>
          </a:xfrm>
          <a:prstGeom prst="roundRect">
            <a:avLst>
              <a:gd fmla="val 16667"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7" name="Google Shape;377;p14"/>
          <p:cNvCxnSpPr/>
          <p:nvPr/>
        </p:nvCxnSpPr>
        <p:spPr>
          <a:xfrm flipH="1">
            <a:off x="2193275" y="5576175"/>
            <a:ext cx="1145400" cy="993900"/>
          </a:xfrm>
          <a:prstGeom prst="straightConnector1">
            <a:avLst/>
          </a:prstGeom>
          <a:noFill/>
          <a:ln cap="flat" cmpd="sng" w="9525">
            <a:solidFill>
              <a:schemeClr val="dk2"/>
            </a:solidFill>
            <a:prstDash val="solid"/>
            <a:round/>
            <a:headEnd len="med" w="med" type="none"/>
            <a:tailEnd len="med" w="med" type="none"/>
          </a:ln>
        </p:spPr>
      </p:cxnSp>
      <p:sp>
        <p:nvSpPr>
          <p:cNvPr id="372" name="Google Shape;372;p14"/>
          <p:cNvSpPr txBox="1"/>
          <p:nvPr/>
        </p:nvSpPr>
        <p:spPr>
          <a:xfrm>
            <a:off x="22575" y="6386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B5394"/>
                </a:solidFill>
                <a:highlight>
                  <a:schemeClr val="lt1"/>
                </a:highlight>
                <a:latin typeface="Exo"/>
                <a:ea typeface="Exo"/>
                <a:cs typeface="Exo"/>
                <a:sym typeface="Exo"/>
              </a:rPr>
              <a:t>Posterior Cardiac Vein</a:t>
            </a:r>
            <a:endParaRPr b="1" sz="1100">
              <a:solidFill>
                <a:srgbClr val="0B5394"/>
              </a:solidFill>
              <a:highlight>
                <a:schemeClr val="lt1"/>
              </a:highlight>
              <a:latin typeface="Exo"/>
              <a:ea typeface="Exo"/>
              <a:cs typeface="Exo"/>
              <a:sym typeface="Ex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