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bril Fatface"/>
      <p:regular r:id="rId24"/>
    </p:embeddedFont>
    <p:embeddedFont>
      <p:font typeface="Bebas Neue"/>
      <p:regular r:id="rId25"/>
    </p:embeddedFont>
    <p:embeddedFont>
      <p:font typeface="Cairo"/>
      <p:regular r:id="rId26"/>
      <p:bold r:id="rId27"/>
    </p:embeddedFont>
    <p:embeddedFont>
      <p:font typeface="Barlow Semi Condensed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885B28-B911-4057-9018-E21C9C7A246C}">
  <a:tblStyle styleId="{2A885B28-B911-4057-9018-E21C9C7A24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873DCD2-52AE-4482-B5D5-37F6B12EAAE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53FB0B0-AA81-4E14-9D19-B88CA1D226C4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brilFatfac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iro-regular.fntdata"/><Relationship Id="rId25" Type="http://schemas.openxmlformats.org/officeDocument/2006/relationships/font" Target="fonts/BebasNeue-regular.fntdata"/><Relationship Id="rId28" Type="http://schemas.openxmlformats.org/officeDocument/2006/relationships/font" Target="fonts/BarlowSemiCondensed-regular.fntdata"/><Relationship Id="rId27" Type="http://schemas.openxmlformats.org/officeDocument/2006/relationships/font" Target="fonts/Cai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-boldItalic.fntdata"/><Relationship Id="rId30" Type="http://schemas.openxmlformats.org/officeDocument/2006/relationships/font" Target="fonts/BarlowSemiCondensed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5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6" name="Google Shape;4646;g11d66f91f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7" name="Google Shape;4647;g11d66f91f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5" name="Shape 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6" name="Google Shape;4656;g11d66f91f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7" name="Google Shape;4657;g11d66f91f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0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66f91f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66f91f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0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g11d66f91f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2" name="Google Shape;4702;g11d66f91f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7" name="Shape 4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8" name="Google Shape;4708;g11d66f91f3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9" name="Google Shape;4709;g11d66f91f3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3" name="Shape 4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" name="Google Shape;4714;ga90875fc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5" name="Google Shape;4715;ga90875fc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0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1" name="Google Shape;4721;g118418a0f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2" name="Google Shape;4722;g118418a0f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7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Google Shape;4728;gf3a206705e_0_9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9" name="Google Shape;4729;gf3a206705e_0_9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4" name="Shape 4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5" name="Google Shape;4735;gf3a206705e_0_4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6" name="Google Shape;4736;gf3a206705e_0_4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7" name="Shape 4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" name="Google Shape;4518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9" name="Google Shape;4519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8" name="Shape 4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9" name="Google Shape;4529;g54857cce21d9840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0" name="Google Shape;4530;g54857cce21d9840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7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g54857cce21d9840e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9" name="Google Shape;4549;g54857cce21d9840e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6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54857cce21d9840e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8" name="Google Shape;4558;g54857cce21d9840e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3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54857cce21d9840e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54857cce21d9840e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4" name="Shape 4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5" name="Google Shape;4595;g54857cce21d9840e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6" name="Google Shape;4596;g54857cce21d9840e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6" name="Shape 4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Google Shape;4617;ga7d29b217d_1_6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8" name="Google Shape;4618;ga7d29b217d_1_6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4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g118418a0f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6" name="Google Shape;4626;g118418a0f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5Hdy6pyxy6QrtFdedwvl9i5YRDFocIcd/view?usp=sharing" TargetMode="External"/><Relationship Id="rId4" Type="http://schemas.openxmlformats.org/officeDocument/2006/relationships/hyperlink" Target="https://drive.google.com/file/d/15Hdy6pyxy6QrtFdedwvl9i5YRDFocIcd/view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Biochemksumed442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6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30"/>
          <p:cNvSpPr txBox="1"/>
          <p:nvPr>
            <p:ph type="ctrTitle"/>
          </p:nvPr>
        </p:nvSpPr>
        <p:spPr>
          <a:xfrm>
            <a:off x="2396684" y="4168050"/>
            <a:ext cx="464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Biochemical Markers of Myocardial Infarction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8" name="Google Shape;4508;p30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9" name="Google Shape;4509;p30"/>
          <p:cNvSpPr txBox="1"/>
          <p:nvPr/>
        </p:nvSpPr>
        <p:spPr>
          <a:xfrm>
            <a:off x="-50225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Main text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0" name="Google Shape;4510;p30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1" name="Google Shape;4511;p30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2" name="Google Shape;45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938" y="-260650"/>
            <a:ext cx="4094275" cy="4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3" name="Google Shape;45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4" name="Google Shape;45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5" name="Google Shape;4515;p30"/>
          <p:cNvSpPr txBox="1"/>
          <p:nvPr/>
        </p:nvSpPr>
        <p:spPr>
          <a:xfrm>
            <a:off x="2351650" y="3291400"/>
            <a:ext cx="46455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L:3</a:t>
            </a:r>
            <a:endParaRPr b="1" sz="1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W:5</a:t>
            </a:r>
            <a:endParaRPr b="1" sz="1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16" name="Google Shape;451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326" y="4244927"/>
            <a:ext cx="1102198" cy="822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8" name="Shape 4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" name="Google Shape;4649;p39"/>
          <p:cNvSpPr txBox="1"/>
          <p:nvPr>
            <p:ph type="title"/>
          </p:nvPr>
        </p:nvSpPr>
        <p:spPr>
          <a:xfrm>
            <a:off x="586850" y="149600"/>
            <a:ext cx="3972000" cy="11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Heart Fatty Acid Binding Protein (h-FABP)</a:t>
            </a:r>
            <a:endParaRPr b="1" sz="22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(Heart Tissue Ischemia Marker)</a:t>
            </a:r>
            <a:endParaRPr b="1" sz="2200">
              <a:solidFill>
                <a:srgbClr val="99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650" name="Google Shape;4650;p39"/>
          <p:cNvGraphicFramePr/>
          <p:nvPr/>
        </p:nvGraphicFramePr>
        <p:xfrm>
          <a:off x="586850" y="131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{A873DCD2-52AE-4482-B5D5-37F6B12EAAE8}</a:tableStyleId>
              </a:tblPr>
              <a:tblGrid>
                <a:gridCol w="904875"/>
                <a:gridCol w="3352800"/>
              </a:tblGrid>
              <a:tr h="838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endParaRPr b="1"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Definition</a:t>
                      </a:r>
                      <a:endParaRPr b="1"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</a:t>
                      </a: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 cytosolic protein involved in fatty acid transport </a:t>
                      </a:r>
                      <a:endParaRPr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and metabolism.</a:t>
                      </a:r>
                      <a:endParaRPr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</a:t>
                      </a: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It’s a promising marker to be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used in combination </a:t>
                      </a:r>
                      <a:endParaRPr sz="1100">
                        <a:solidFill>
                          <a:srgbClr val="990000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with troponins.</a:t>
                      </a:r>
                      <a:endParaRPr sz="1100">
                        <a:solidFill>
                          <a:srgbClr val="990000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Existing</a:t>
                      </a:r>
                      <a:endParaRPr b="1"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02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Higher amounts in myocardium than in brain, kidney &amp;  skeletal muscle.</a:t>
                      </a:r>
                      <a:endParaRPr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1362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Appearance </a:t>
                      </a:r>
                      <a:endParaRPr b="1"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</a:t>
                      </a: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Appears in plasma as early as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30 min</a:t>
                      </a:r>
                      <a:r>
                        <a:rPr lang="en" sz="1100">
                          <a:solidFill>
                            <a:srgbClr val="B8245D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. </a:t>
                      </a: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after acute  ischemia.</a:t>
                      </a:r>
                      <a:endParaRPr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</a:t>
                      </a: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Peaks in blood in 6-8 h.</a:t>
                      </a:r>
                      <a:endParaRPr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</a:t>
                      </a:r>
                      <a:r>
                        <a:rPr lang="en" sz="1100">
                          <a:solidFill>
                            <a:srgbClr val="424242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Returns to normal levels in 24-30 h.</a:t>
                      </a:r>
                      <a:endParaRPr sz="1100">
                        <a:solidFill>
                          <a:srgbClr val="424242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51" name="Google Shape;4651;p39"/>
          <p:cNvSpPr txBox="1"/>
          <p:nvPr>
            <p:ph type="title"/>
          </p:nvPr>
        </p:nvSpPr>
        <p:spPr>
          <a:xfrm>
            <a:off x="5131975" y="149600"/>
            <a:ext cx="3601500" cy="11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B-Type Natriuretic Peptide</a:t>
            </a:r>
            <a:endParaRPr b="1" sz="22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(BNP) </a:t>
            </a:r>
            <a:r>
              <a:rPr b="1" lang="en" sz="2200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(Heart Failure Marker)</a:t>
            </a:r>
            <a:endParaRPr b="1" sz="2200">
              <a:solidFill>
                <a:srgbClr val="99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652" name="Google Shape;4652;p39"/>
          <p:cNvGraphicFramePr/>
          <p:nvPr/>
        </p:nvGraphicFramePr>
        <p:xfrm>
          <a:off x="539231" y="14040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904875"/>
                <a:gridCol w="3067125"/>
              </a:tblGrid>
              <a:tr h="87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3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03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653" name="Google Shape;4653;p39"/>
          <p:cNvGraphicFramePr/>
          <p:nvPr/>
        </p:nvGraphicFramePr>
        <p:xfrm>
          <a:off x="5131975" y="1404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925000"/>
                <a:gridCol w="2676500"/>
              </a:tblGrid>
              <a:tr h="53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Definition</a:t>
                      </a:r>
                      <a:endParaRPr b="1"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 peptide produced by the ventricles of the heart in response to myocardial stretching &amp; ventricular dysfunction after MI.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312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It causes</a:t>
                      </a:r>
                      <a:endParaRPr b="1"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1.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Vasodilation</a:t>
                      </a:r>
                      <a:endParaRPr sz="1100">
                        <a:solidFill>
                          <a:srgbClr val="990000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2. Sodium and water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excretion</a:t>
                      </a:r>
                      <a:endParaRPr sz="1100">
                        <a:solidFill>
                          <a:srgbClr val="990000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3.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Reduces</a:t>
                      </a: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blood pressure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91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Marker for</a:t>
                      </a:r>
                      <a:endParaRPr b="1"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 </a:t>
                      </a: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Detecting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congestive heart failure.</a:t>
                      </a:r>
                      <a:endParaRPr sz="1100">
                        <a:solidFill>
                          <a:srgbClr val="990000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 Differential diagnosis of pulmonary diseases and congestive heart failure (Important marker) </a:t>
                      </a:r>
                      <a:endParaRPr sz="1100">
                        <a:solidFill>
                          <a:schemeClr val="hlink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67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Facts</a:t>
                      </a:r>
                      <a:endParaRPr b="1"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● Its serum levels are high in some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pulmonary diseases</a:t>
                      </a: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but in heart failure its levels are markedly high.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54" name="Google Shape;4654;p39"/>
          <p:cNvSpPr/>
          <p:nvPr/>
        </p:nvSpPr>
        <p:spPr>
          <a:xfrm>
            <a:off x="4643548" y="2415541"/>
            <a:ext cx="356100" cy="334500"/>
          </a:xfrm>
          <a:prstGeom prst="smileyFace">
            <a:avLst>
              <a:gd fmla="val 4653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8" name="Shape 4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" name="Google Shape;4659;p40"/>
          <p:cNvSpPr txBox="1"/>
          <p:nvPr>
            <p:ph type="title"/>
          </p:nvPr>
        </p:nvSpPr>
        <p:spPr>
          <a:xfrm>
            <a:off x="720000" y="1754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Pathogenesis of MI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660" name="Google Shape;4660;p40"/>
          <p:cNvGrpSpPr/>
          <p:nvPr/>
        </p:nvGrpSpPr>
        <p:grpSpPr>
          <a:xfrm>
            <a:off x="3227049" y="1215216"/>
            <a:ext cx="3216561" cy="3061178"/>
            <a:chOff x="1839112" y="2209163"/>
            <a:chExt cx="1918159" cy="2233784"/>
          </a:xfrm>
        </p:grpSpPr>
        <p:sp>
          <p:nvSpPr>
            <p:cNvPr id="4661" name="Google Shape;4661;p40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chemeClr val="accent3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40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chemeClr val="accent3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663" name="Google Shape;4663;p40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chemeClr val="accent3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664" name="Google Shape;4664;p40"/>
            <p:cNvCxnSpPr>
              <a:stCxn id="4661" idx="6"/>
              <a:endCxn id="4662" idx="2"/>
            </p:cNvCxnSpPr>
            <p:nvPr/>
          </p:nvCxnSpPr>
          <p:spPr>
            <a:xfrm>
              <a:off x="2414212" y="2496713"/>
              <a:ext cx="768000" cy="3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rgbClr val="325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5" name="Google Shape;4665;p40"/>
            <p:cNvCxnSpPr>
              <a:stCxn id="4662" idx="4"/>
              <a:endCxn id="4666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325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7" name="Google Shape;4667;p40"/>
            <p:cNvCxnSpPr>
              <a:stCxn id="4666" idx="6"/>
              <a:endCxn id="4663" idx="2"/>
            </p:cNvCxnSpPr>
            <p:nvPr/>
          </p:nvCxnSpPr>
          <p:spPr>
            <a:xfrm>
              <a:off x="2414212" y="3328316"/>
              <a:ext cx="768000" cy="3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rgbClr val="325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8" name="Google Shape;4668;p40"/>
            <p:cNvCxnSpPr>
              <a:stCxn id="4663" idx="4"/>
              <a:endCxn id="4669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fmla="val 49996" name="adj1"/>
              </a:avLst>
            </a:prstGeom>
            <a:noFill/>
            <a:ln cap="flat" cmpd="sng" w="9525">
              <a:solidFill>
                <a:srgbClr val="325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66" name="Google Shape;4666;p40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chemeClr val="accent3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40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chemeClr val="accent3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40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chemeClr val="accent3"/>
            </a:solidFill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671" name="Google Shape;4671;p40"/>
            <p:cNvCxnSpPr>
              <a:endCxn id="4670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325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72" name="Google Shape;4672;p40"/>
          <p:cNvSpPr/>
          <p:nvPr/>
        </p:nvSpPr>
        <p:spPr>
          <a:xfrm>
            <a:off x="4353074" y="4276402"/>
            <a:ext cx="964500" cy="7881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3" name="Google Shape;4673;p40"/>
          <p:cNvSpPr txBox="1"/>
          <p:nvPr/>
        </p:nvSpPr>
        <p:spPr>
          <a:xfrm>
            <a:off x="3169525" y="1215225"/>
            <a:ext cx="1053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1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Atherosclerotic 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plaque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4" name="Google Shape;4674;p40"/>
          <p:cNvSpPr txBox="1"/>
          <p:nvPr/>
        </p:nvSpPr>
        <p:spPr>
          <a:xfrm>
            <a:off x="5615275" y="1230525"/>
            <a:ext cx="747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2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Plaque rupture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5" name="Google Shape;4675;p40"/>
          <p:cNvSpPr txBox="1"/>
          <p:nvPr/>
        </p:nvSpPr>
        <p:spPr>
          <a:xfrm>
            <a:off x="3169525" y="2468763"/>
            <a:ext cx="105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Thrombosis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6" name="Google Shape;4676;p40"/>
          <p:cNvSpPr txBox="1"/>
          <p:nvPr/>
        </p:nvSpPr>
        <p:spPr>
          <a:xfrm>
            <a:off x="5551975" y="2384150"/>
            <a:ext cx="87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4</a:t>
            </a:r>
            <a:endParaRPr b="1"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Tissue ischemia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7" name="Google Shape;4677;p40"/>
          <p:cNvSpPr txBox="1"/>
          <p:nvPr/>
        </p:nvSpPr>
        <p:spPr>
          <a:xfrm>
            <a:off x="3282025" y="3484100"/>
            <a:ext cx="828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 b="1"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Tissue necrosis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8" name="Google Shape;4678;p40"/>
          <p:cNvSpPr txBox="1"/>
          <p:nvPr/>
        </p:nvSpPr>
        <p:spPr>
          <a:xfrm>
            <a:off x="5575075" y="3484100"/>
            <a:ext cx="828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endParaRPr b="1"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Myocardial dysfunction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9" name="Google Shape;4679;p40"/>
          <p:cNvSpPr/>
          <p:nvPr/>
        </p:nvSpPr>
        <p:spPr>
          <a:xfrm>
            <a:off x="5166625" y="4763900"/>
            <a:ext cx="322200" cy="29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0" name="Google Shape;4680;p40"/>
          <p:cNvSpPr/>
          <p:nvPr/>
        </p:nvSpPr>
        <p:spPr>
          <a:xfrm>
            <a:off x="6305675" y="3977300"/>
            <a:ext cx="322200" cy="29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1" name="Google Shape;4681;p40"/>
          <p:cNvSpPr/>
          <p:nvPr/>
        </p:nvSpPr>
        <p:spPr>
          <a:xfrm>
            <a:off x="6381875" y="2806100"/>
            <a:ext cx="402600" cy="29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2" name="Google Shape;4682;p40"/>
          <p:cNvSpPr/>
          <p:nvPr/>
        </p:nvSpPr>
        <p:spPr>
          <a:xfrm>
            <a:off x="3961975" y="3900175"/>
            <a:ext cx="494700" cy="380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83" name="Google Shape;4683;p40"/>
          <p:cNvCxnSpPr/>
          <p:nvPr/>
        </p:nvCxnSpPr>
        <p:spPr>
          <a:xfrm flipH="1" rot="10800000">
            <a:off x="5166625" y="4207400"/>
            <a:ext cx="494700" cy="19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4" name="Google Shape;4684;p40"/>
          <p:cNvSpPr txBox="1"/>
          <p:nvPr/>
        </p:nvSpPr>
        <p:spPr>
          <a:xfrm>
            <a:off x="4398075" y="4277900"/>
            <a:ext cx="874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7</a:t>
            </a:r>
            <a:endParaRPr b="1"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Heart failure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5" name="Google Shape;4685;p40"/>
          <p:cNvSpPr txBox="1"/>
          <p:nvPr/>
        </p:nvSpPr>
        <p:spPr>
          <a:xfrm>
            <a:off x="6216100" y="2794101"/>
            <a:ext cx="828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</a:t>
            </a:r>
            <a:r>
              <a:rPr b="1" lang="en" sz="9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H-FABP</a:t>
            </a:r>
            <a:endParaRPr b="1" sz="900">
              <a:solidFill>
                <a:srgbClr val="B8245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6" name="Google Shape;4686;p40"/>
          <p:cNvSpPr txBox="1"/>
          <p:nvPr/>
        </p:nvSpPr>
        <p:spPr>
          <a:xfrm>
            <a:off x="6301325" y="3957475"/>
            <a:ext cx="56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BNB</a:t>
            </a:r>
            <a:endParaRPr b="1" sz="900">
              <a:solidFill>
                <a:srgbClr val="B8245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7" name="Google Shape;4687;p40"/>
          <p:cNvSpPr txBox="1"/>
          <p:nvPr/>
        </p:nvSpPr>
        <p:spPr>
          <a:xfrm>
            <a:off x="5132125" y="4751900"/>
            <a:ext cx="56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BNB</a:t>
            </a:r>
            <a:endParaRPr b="1" sz="900">
              <a:solidFill>
                <a:srgbClr val="B8245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8" name="Google Shape;4688;p40"/>
          <p:cNvSpPr txBox="1"/>
          <p:nvPr/>
        </p:nvSpPr>
        <p:spPr>
          <a:xfrm>
            <a:off x="3962925" y="3826700"/>
            <a:ext cx="56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</a:t>
            </a:r>
            <a:r>
              <a:rPr b="1" lang="en" sz="9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cTn    CK-MB</a:t>
            </a:r>
            <a:endParaRPr b="1" sz="900">
              <a:solidFill>
                <a:srgbClr val="B8245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B8245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900">
              <a:solidFill>
                <a:srgbClr val="B8245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9" name="Google Shape;4689;p40"/>
          <p:cNvSpPr txBox="1"/>
          <p:nvPr/>
        </p:nvSpPr>
        <p:spPr>
          <a:xfrm>
            <a:off x="643800" y="777375"/>
            <a:ext cx="63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-With special focus on the biomarkers implicated in the development of MI.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3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4" name="Google Shape;4694;p4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Cases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695" name="Google Shape;4695;p41"/>
          <p:cNvGraphicFramePr/>
          <p:nvPr/>
        </p:nvGraphicFramePr>
        <p:xfrm>
          <a:off x="1237800" y="132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3056300"/>
              </a:tblGrid>
              <a:tr h="185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5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96" name="Google Shape;4696;p41"/>
          <p:cNvSpPr txBox="1"/>
          <p:nvPr/>
        </p:nvSpPr>
        <p:spPr>
          <a:xfrm>
            <a:off x="1196950" y="1254225"/>
            <a:ext cx="31692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 66-year-old man had experienced central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chest pain on exertion for some months, but in the afternoon of the day prior to admission </a:t>
            </a:r>
            <a:r>
              <a:rPr lang="en" sz="1200">
                <a:highlight>
                  <a:schemeClr val="accent3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he had a particularly severe episode of the pain, which came on without any exertion and lasted for about an hour</a:t>
            </a: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. On admission there were no abnormalities on examination and the ECG was normal. 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highlight>
                  <a:schemeClr val="accent2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troponin was clearly detectable.</a:t>
            </a:r>
            <a:endParaRPr sz="1200">
              <a:highlight>
                <a:schemeClr val="accent2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97" name="Google Shape;4697;p41"/>
          <p:cNvSpPr txBox="1"/>
          <p:nvPr/>
        </p:nvSpPr>
        <p:spPr>
          <a:xfrm>
            <a:off x="1175500" y="3105400"/>
            <a:ext cx="302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Comments</a:t>
            </a: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: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highlight>
                  <a:schemeClr val="accent3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Typical heart attack symptoms</a:t>
            </a:r>
            <a:endParaRPr sz="1200">
              <a:highlight>
                <a:schemeClr val="accent3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highlight>
                  <a:schemeClr val="accent2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Characteristic Pattern of Cardiac biomarker</a:t>
            </a:r>
            <a:endParaRPr sz="1200">
              <a:highlight>
                <a:schemeClr val="accent2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He has an elevated troponin &amp; a typical history.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is sufficient to diagnose a myocardial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infarction by the most recent definition, even in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absence of ECG changes.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698" name="Google Shape;4698;p41"/>
          <p:cNvGraphicFramePr/>
          <p:nvPr/>
        </p:nvGraphicFramePr>
        <p:xfrm>
          <a:off x="4956950" y="1326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3467050"/>
              </a:tblGrid>
              <a:tr h="162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 well-trained marathon runner collapsed as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he was approaching the finishing line. An ECG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was normal but CK was elevated at 9500 U/L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(reference range 30-200 UL), and the CK-MB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was 14 % of the total CK (normally &lt;6%).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Troponin was undetectable.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183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Comments: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99" name="Google Shape;4699;p41"/>
          <p:cNvSpPr txBox="1"/>
          <p:nvPr/>
        </p:nvSpPr>
        <p:spPr>
          <a:xfrm>
            <a:off x="4956950" y="3105400"/>
            <a:ext cx="33945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total CK is substantially elevated and CK -MB &gt; 6 % can usually be taken to mean that it is of myocardial origin. However, the normal ECG and troponin are both reassuring. in trained endurance athletes, the proportion  of CK-MB in muscle increases from the normal low levels and may be as high as 10-15 % . An elevated CK- MB in such individuals can no longer be taken to imply a cardiac origin for the raised CK. </a:t>
            </a:r>
            <a:r>
              <a:rPr lang="en" sz="11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Extreme exercise, especially in unfit individuals, causes an elevated CK, potentially to very high levels</a:t>
            </a:r>
            <a:r>
              <a:rPr lang="en" sz="1100">
                <a:solidFill>
                  <a:srgbClr val="FF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sz="1100">
              <a:solidFill>
                <a:srgbClr val="FF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3" name="Shape 4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Google Shape;4704;p4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Take Home Messages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05" name="Google Shape;4705;p42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6" name="Google Shape;4706;p42"/>
          <p:cNvSpPr txBox="1"/>
          <p:nvPr/>
        </p:nvSpPr>
        <p:spPr>
          <a:xfrm>
            <a:off x="720000" y="1326050"/>
            <a:ext cx="764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cTn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Currently the most definitive markers and are replacing CK-MB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Highly specific to heart muscle damage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They remain elevated in plasma longer than CK-MB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They have higher sensitivity and specificity than CK-MB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CK-MB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Its main advantage is for detecting re-infarction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h-FABP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An early marker for detecting acute ischemia prior to necrosis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BNP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✦ A cardiac marker that can be used for differential diagnosis of pulmonary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diseases and heart failure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0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p4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SUMMARY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12" name="Google Shape;4712;p43"/>
          <p:cNvSpPr txBox="1"/>
          <p:nvPr/>
        </p:nvSpPr>
        <p:spPr>
          <a:xfrm>
            <a:off x="803675" y="1326050"/>
            <a:ext cx="7574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CLICK </a:t>
            </a:r>
            <a:r>
              <a:rPr b="1" lang="en" sz="2000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HER</a:t>
            </a:r>
            <a:r>
              <a:rPr b="1" lang="en" sz="2000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E</a:t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SHOUT OUT TO TEAM441</a:t>
            </a:r>
            <a:endParaRPr b="1" sz="26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6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7" name="Google Shape;4717;p4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718" name="Google Shape;4718;p44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{053FB0B0-AA81-4E14-9D19-B88CA1D226C4}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 What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is the marke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 of diagnostic value</a:t>
                      </a:r>
                      <a:r>
                        <a:rPr b="1" lang="en">
                          <a:solidFill>
                            <a:schemeClr val="dk2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in heart failure ?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Cardiac troponins T and I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Creatine kinase (CK-MB)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B-type natriuretic peptide (BNP)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Heart fatty acid binding protein (h-FABP)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isn’t an ideal feature of a cardiac marker?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:High sensitivity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B:slo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 release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High concentration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D:rapid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release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 After how many hours would the troponin be detectable?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A:12-24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B:4-6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C:6-10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D:12-36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19" name="Google Shape;4719;p44"/>
          <p:cNvSpPr txBox="1"/>
          <p:nvPr/>
        </p:nvSpPr>
        <p:spPr>
          <a:xfrm rot="-10799656">
            <a:off x="1347818" y="4556501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Q1:C  Q2:B  Q3:B</a:t>
            </a: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3" name="Shape 4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4" name="Google Shape;4724;p4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725" name="Google Shape;4725;p45"/>
          <p:cNvGraphicFramePr/>
          <p:nvPr/>
        </p:nvGraphicFramePr>
        <p:xfrm>
          <a:off x="632450" y="128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{053FB0B0-AA81-4E14-9D19-B88CA1D226C4}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4: Our brain is mainly composed of: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CK-MB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 CK-MM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 CK-BB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CK-BM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5: In heart failure BNP causes?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Vasodilation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:NA &amp; water excretion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Reduces BP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 All of the above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1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6:</a:t>
                      </a:r>
                      <a:r>
                        <a:rPr lang="en" sz="11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An important marker for differential diagnosis of pulmonary diseases and congestive heart failure?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h-FABP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 BNP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CK-MB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 CK-MM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26" name="Google Shape;4726;p45"/>
          <p:cNvSpPr txBox="1"/>
          <p:nvPr/>
        </p:nvSpPr>
        <p:spPr>
          <a:xfrm rot="-10799313">
            <a:off x="1175230" y="4633357"/>
            <a:ext cx="30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Q4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.C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Q5.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Q6.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0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" name="Google Shape;4731;p4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32" name="Google Shape;4732;p46"/>
          <p:cNvSpPr txBox="1"/>
          <p:nvPr/>
        </p:nvSpPr>
        <p:spPr>
          <a:xfrm>
            <a:off x="632450" y="3304200"/>
            <a:ext cx="2254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 :slide #3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•Cardiac troponin T (cTnT)</a:t>
            </a:r>
            <a:endParaRPr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•Cardiac troponin I (cTnI)</a:t>
            </a:r>
            <a:endParaRPr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•Creatine kinase-MB(CK-MB)</a:t>
            </a:r>
            <a:endParaRPr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Q3: Slid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e #9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733" name="Google Shape;4733;p46"/>
          <p:cNvGraphicFramePr/>
          <p:nvPr/>
        </p:nvGraphicFramePr>
        <p:xfrm>
          <a:off x="632450" y="1638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{053FB0B0-AA81-4E14-9D19-B88CA1D226C4}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Q1:list the 3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characteristics for the diagnosis of MI .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Q2:list 3 current MI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markers.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Q3: M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ention the advantages and disadvantages of CK-MB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7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Google Shape;4738;p47"/>
          <p:cNvSpPr txBox="1"/>
          <p:nvPr>
            <p:ph idx="9" type="subTitle"/>
          </p:nvPr>
        </p:nvSpPr>
        <p:spPr>
          <a:xfrm>
            <a:off x="6269100" y="1838725"/>
            <a:ext cx="22395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39" name="Google Shape;4739;p47"/>
          <p:cNvSpPr txBox="1"/>
          <p:nvPr>
            <p:ph idx="1" type="subTitle"/>
          </p:nvPr>
        </p:nvSpPr>
        <p:spPr>
          <a:xfrm>
            <a:off x="902414" y="1870753"/>
            <a:ext cx="2480400" cy="16140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 </a:t>
            </a:r>
            <a:r>
              <a:rPr lang="en"/>
              <a:t>Alotaebe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Mohammed Ibn Saqyan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40" name="Google Shape;4740;p47"/>
          <p:cNvSpPr txBox="1"/>
          <p:nvPr>
            <p:ph idx="9" type="subTitle"/>
          </p:nvPr>
        </p:nvSpPr>
        <p:spPr>
          <a:xfrm>
            <a:off x="3984300" y="1838725"/>
            <a:ext cx="22848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741" name="Google Shape;4741;p47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42" name="Google Shape;4742;p47"/>
          <p:cNvSpPr txBox="1"/>
          <p:nvPr>
            <p:ph idx="4" type="title"/>
          </p:nvPr>
        </p:nvSpPr>
        <p:spPr>
          <a:xfrm>
            <a:off x="3984300" y="1311025"/>
            <a:ext cx="443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Team members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43" name="Google Shape;4743;p4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4744" name="Google Shape;4744;p47"/>
          <p:cNvSpPr txBox="1"/>
          <p:nvPr/>
        </p:nvSpPr>
        <p:spPr>
          <a:xfrm>
            <a:off x="228324" y="4564862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5" name="Google Shape;4745;p47"/>
          <p:cNvSpPr txBox="1"/>
          <p:nvPr/>
        </p:nvSpPr>
        <p:spPr>
          <a:xfrm>
            <a:off x="720150" y="3516775"/>
            <a:ext cx="2480400" cy="5310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746" name="Google Shape;4746;p47"/>
          <p:cNvGrpSpPr/>
          <p:nvPr/>
        </p:nvGrpSpPr>
        <p:grpSpPr>
          <a:xfrm>
            <a:off x="8218499" y="66058"/>
            <a:ext cx="665663" cy="527714"/>
            <a:chOff x="5746938" y="1543503"/>
            <a:chExt cx="387261" cy="280356"/>
          </a:xfrm>
        </p:grpSpPr>
        <p:sp>
          <p:nvSpPr>
            <p:cNvPr id="4747" name="Google Shape;4747;p47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47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9" name="Google Shape;4749;p47"/>
          <p:cNvSpPr txBox="1"/>
          <p:nvPr/>
        </p:nvSpPr>
        <p:spPr>
          <a:xfrm>
            <a:off x="6182675" y="1986300"/>
            <a:ext cx="21735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Raseel Alwehibi 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Mashael Alsuliman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Hoor Aloraini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Nouf Aldhalaan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Fatima Halawo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0" name="Shape 4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Google Shape;4521;p31"/>
          <p:cNvSpPr txBox="1"/>
          <p:nvPr>
            <p:ph idx="1" type="body"/>
          </p:nvPr>
        </p:nvSpPr>
        <p:spPr>
          <a:xfrm>
            <a:off x="720000" y="1426848"/>
            <a:ext cx="7704000" cy="27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Describe the general sequence of events of myocardial infarction (MI)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List the criteria for diagnosis of MI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Discuss the features of an ideal MI marker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Understand the significance of changes in plasma marker levels over time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Identify the properties and diagnostic value of cardiac troponins, creatine kinase, h-FABP and BNP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Know about markers with potential clinical use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522" name="Google Shape;4522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3" name="Google Shape;4523;p31"/>
          <p:cNvSpPr txBox="1"/>
          <p:nvPr/>
        </p:nvSpPr>
        <p:spPr>
          <a:xfrm>
            <a:off x="2071800" y="289800"/>
            <a:ext cx="4770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objectives</a:t>
            </a:r>
            <a:endParaRPr b="1" sz="35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24" name="Google Shape;4524;p31"/>
          <p:cNvGrpSpPr/>
          <p:nvPr/>
        </p:nvGrpSpPr>
        <p:grpSpPr>
          <a:xfrm>
            <a:off x="2798795" y="314467"/>
            <a:ext cx="490526" cy="505665"/>
            <a:chOff x="-63250675" y="3744075"/>
            <a:chExt cx="308216" cy="308238"/>
          </a:xfrm>
        </p:grpSpPr>
        <p:sp>
          <p:nvSpPr>
            <p:cNvPr id="4525" name="Google Shape;4525;p31"/>
            <p:cNvSpPr/>
            <p:nvPr/>
          </p:nvSpPr>
          <p:spPr>
            <a:xfrm>
              <a:off x="-63130958" y="3744075"/>
              <a:ext cx="188499" cy="186896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26" name="Google Shape;4526;p31"/>
            <p:cNvSpPr/>
            <p:nvPr/>
          </p:nvSpPr>
          <p:spPr>
            <a:xfrm>
              <a:off x="-63192320" y="3811873"/>
              <a:ext cx="179600" cy="180137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27" name="Google Shape;4527;p31"/>
            <p:cNvSpPr/>
            <p:nvPr/>
          </p:nvSpPr>
          <p:spPr>
            <a:xfrm>
              <a:off x="-63250675" y="3750833"/>
              <a:ext cx="299333" cy="301480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1" name="Shape 4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2" name="Google Shape;4532;p32"/>
          <p:cNvSpPr txBox="1"/>
          <p:nvPr/>
        </p:nvSpPr>
        <p:spPr>
          <a:xfrm>
            <a:off x="6986325" y="2624875"/>
            <a:ext cx="153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* with contenues measurements  of the Criteria for diagnosis of MI</a:t>
            </a:r>
            <a:endParaRPr sz="7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troponin every 4hr, first it will be reduced, then it rise quickly, then fall gradually.</a:t>
            </a:r>
            <a:endParaRPr sz="7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3" name="Google Shape;4533;p32"/>
          <p:cNvSpPr txBox="1"/>
          <p:nvPr/>
        </p:nvSpPr>
        <p:spPr>
          <a:xfrm>
            <a:off x="760213" y="4319550"/>
            <a:ext cx="225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E.g Chest pain radiate to the left shoulder Nausea,Sweating,Shortness of breath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4" name="Google Shape;4534;p32"/>
          <p:cNvSpPr txBox="1"/>
          <p:nvPr>
            <p:ph type="title"/>
          </p:nvPr>
        </p:nvSpPr>
        <p:spPr>
          <a:xfrm>
            <a:off x="720000" y="1754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Myocardial Infarction (MI)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5" name="Google Shape;4535;p32"/>
          <p:cNvSpPr txBox="1"/>
          <p:nvPr/>
        </p:nvSpPr>
        <p:spPr>
          <a:xfrm>
            <a:off x="720000" y="2571925"/>
            <a:ext cx="713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•Recommended by the European Society of Cardiology and American College of Cardiology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•Requires the presence of at least 2 of the following characteristics: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536" name="Google Shape;4536;p32"/>
          <p:cNvGraphicFramePr/>
          <p:nvPr/>
        </p:nvGraphicFramePr>
        <p:xfrm>
          <a:off x="720000" y="967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1926000"/>
                <a:gridCol w="1926000"/>
                <a:gridCol w="1926000"/>
                <a:gridCol w="1926000"/>
              </a:tblGrid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Occlusion of coronary arteries 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Restricted blood supply (O2) to heart tissue (ischemia)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Damage to heart tissue (infraction)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Release of enzymes                   and other proteins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into the blood (markers)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37" name="Google Shape;4537;p32"/>
          <p:cNvSpPr txBox="1"/>
          <p:nvPr>
            <p:ph type="title"/>
          </p:nvPr>
        </p:nvSpPr>
        <p:spPr>
          <a:xfrm>
            <a:off x="720000" y="2007637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Criteria for Diagnosis of </a:t>
            </a: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(MI)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8" name="Google Shape;4538;p32"/>
          <p:cNvSpPr/>
          <p:nvPr/>
        </p:nvSpPr>
        <p:spPr>
          <a:xfrm>
            <a:off x="720012" y="3541831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Typical heart attack 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symptoms 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9" name="Google Shape;4539;p32"/>
          <p:cNvSpPr/>
          <p:nvPr/>
        </p:nvSpPr>
        <p:spPr>
          <a:xfrm>
            <a:off x="3405429" y="3541831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Characteristic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rise and fall pattern of a cardiac marker in plasma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0" name="Google Shape;4540;p32"/>
          <p:cNvSpPr/>
          <p:nvPr/>
        </p:nvSpPr>
        <p:spPr>
          <a:xfrm>
            <a:off x="6090843" y="3541831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1" name="Google Shape;4541;p32"/>
          <p:cNvSpPr txBox="1"/>
          <p:nvPr/>
        </p:nvSpPr>
        <p:spPr>
          <a:xfrm>
            <a:off x="6439007" y="3722925"/>
            <a:ext cx="163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Typical ECG pattern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2" name="Google Shape;4542;p32"/>
          <p:cNvSpPr txBox="1"/>
          <p:nvPr/>
        </p:nvSpPr>
        <p:spPr>
          <a:xfrm>
            <a:off x="3181311" y="4271550"/>
            <a:ext cx="3257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•Rise and gradual fall of cardiac 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troponins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•More rapid rise and fall of 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CK-MB</a:t>
            </a:r>
            <a:endParaRPr sz="13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3" name="Google Shape;4543;p32"/>
          <p:cNvSpPr txBox="1"/>
          <p:nvPr/>
        </p:nvSpPr>
        <p:spPr>
          <a:xfrm>
            <a:off x="6381750" y="4319550"/>
            <a:ext cx="2254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E.g. elevated ST segment.</a:t>
            </a:r>
            <a:endParaRPr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4" name="Google Shape;4544;p32"/>
          <p:cNvSpPr/>
          <p:nvPr/>
        </p:nvSpPr>
        <p:spPr>
          <a:xfrm>
            <a:off x="2445150" y="1311876"/>
            <a:ext cx="403800" cy="123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5" name="Google Shape;4545;p32"/>
          <p:cNvSpPr/>
          <p:nvPr/>
        </p:nvSpPr>
        <p:spPr>
          <a:xfrm>
            <a:off x="4370100" y="1325426"/>
            <a:ext cx="403800" cy="123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6" name="Google Shape;4546;p32"/>
          <p:cNvSpPr/>
          <p:nvPr/>
        </p:nvSpPr>
        <p:spPr>
          <a:xfrm>
            <a:off x="6295048" y="1311875"/>
            <a:ext cx="403800" cy="123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0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p33"/>
          <p:cNvSpPr txBox="1"/>
          <p:nvPr>
            <p:ph type="title"/>
          </p:nvPr>
        </p:nvSpPr>
        <p:spPr>
          <a:xfrm>
            <a:off x="720000" y="1754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Features of an Ideal Cardiac Marker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2" name="Google Shape;4552;p33"/>
          <p:cNvSpPr txBox="1"/>
          <p:nvPr/>
        </p:nvSpPr>
        <p:spPr>
          <a:xfrm flipH="1" rot="-1339">
            <a:off x="720000" y="919179"/>
            <a:ext cx="7704001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1-High 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concentration </a:t>
            </a: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the myocardium</a:t>
            </a:r>
            <a:endParaRPr b="1"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2-High 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sensitivity</a:t>
            </a:r>
            <a:endParaRPr b="1" sz="15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Detected even in low concentration at early stages of the disease.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3-High 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specificity</a:t>
            </a:r>
            <a:endParaRPr b="1" sz="15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Specifically detecting damage of cardiac tissue, and is absent in non-myocardial tissue injury.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4-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Rapid release</a:t>
            </a: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into plasma following myocardial injury</a:t>
            </a:r>
            <a:endParaRPr b="1"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5-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Good prognostic value</a:t>
            </a:r>
            <a:endParaRPr b="1" sz="15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trong correlation between plasma level and extent of myocardial injury.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6-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Easily measured</a:t>
            </a:r>
            <a:endParaRPr b="1" sz="15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Detectable by rapid, simple and automated assay methods.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53" name="Google Shape;4553;p33"/>
          <p:cNvSpPr txBox="1"/>
          <p:nvPr/>
        </p:nvSpPr>
        <p:spPr>
          <a:xfrm>
            <a:off x="6053298" y="3416590"/>
            <a:ext cx="1673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يعني كل ما كانت كمية </a:t>
            </a:r>
            <a:endParaRPr sz="13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54" name="Google Shape;4554;p33"/>
          <p:cNvSpPr txBox="1"/>
          <p:nvPr/>
        </p:nvSpPr>
        <p:spPr>
          <a:xfrm>
            <a:off x="5112037" y="3416600"/>
            <a:ext cx="119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biomarker </a:t>
            </a:r>
            <a:endParaRPr sz="13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55" name="Google Shape;4555;p33"/>
          <p:cNvSpPr txBox="1"/>
          <p:nvPr/>
        </p:nvSpPr>
        <p:spPr>
          <a:xfrm>
            <a:off x="2673657" y="3416608"/>
            <a:ext cx="270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كثيره في الدم كل ما كان الجزء المتضرر اكبر</a:t>
            </a:r>
            <a:endParaRPr sz="13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9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Google Shape;4560;p34"/>
          <p:cNvSpPr txBox="1"/>
          <p:nvPr>
            <p:ph type="title"/>
          </p:nvPr>
        </p:nvSpPr>
        <p:spPr>
          <a:xfrm>
            <a:off x="720000" y="1754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Plasma Cardiac Markers 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1" name="Google Shape;4561;p34"/>
          <p:cNvSpPr/>
          <p:nvPr/>
        </p:nvSpPr>
        <p:spPr>
          <a:xfrm>
            <a:off x="720008" y="850306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Current MI markers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2" name="Google Shape;4562;p34"/>
          <p:cNvSpPr txBox="1"/>
          <p:nvPr>
            <p:ph type="title"/>
          </p:nvPr>
        </p:nvSpPr>
        <p:spPr>
          <a:xfrm>
            <a:off x="720013" y="256208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Markers of Diagnostic Value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3" name="Google Shape;4563;p34"/>
          <p:cNvSpPr/>
          <p:nvPr/>
        </p:nvSpPr>
        <p:spPr>
          <a:xfrm>
            <a:off x="6090883" y="850306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4" name="Google Shape;4564;p34"/>
          <p:cNvSpPr/>
          <p:nvPr/>
        </p:nvSpPr>
        <p:spPr>
          <a:xfrm>
            <a:off x="3455768" y="850306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5" name="Google Shape;4565;p34"/>
          <p:cNvSpPr/>
          <p:nvPr/>
        </p:nvSpPr>
        <p:spPr>
          <a:xfrm>
            <a:off x="720008" y="3235594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6" name="Google Shape;4566;p34"/>
          <p:cNvSpPr/>
          <p:nvPr/>
        </p:nvSpPr>
        <p:spPr>
          <a:xfrm>
            <a:off x="3405443" y="3235594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7" name="Google Shape;4567;p34"/>
          <p:cNvSpPr/>
          <p:nvPr/>
        </p:nvSpPr>
        <p:spPr>
          <a:xfrm>
            <a:off x="6090906" y="3235594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Heart Failure</a:t>
            </a:r>
            <a:r>
              <a:rPr lang="en"/>
              <a:t> </a:t>
            </a:r>
            <a:endParaRPr/>
          </a:p>
        </p:txBody>
      </p:sp>
      <p:sp>
        <p:nvSpPr>
          <p:cNvPr id="4568" name="Google Shape;4568;p34"/>
          <p:cNvSpPr txBox="1"/>
          <p:nvPr/>
        </p:nvSpPr>
        <p:spPr>
          <a:xfrm>
            <a:off x="3257949" y="838963"/>
            <a:ext cx="272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Markers with 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potential clinical use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9" name="Google Shape;4569;p34"/>
          <p:cNvSpPr txBox="1"/>
          <p:nvPr/>
        </p:nvSpPr>
        <p:spPr>
          <a:xfrm>
            <a:off x="6090917" y="838963"/>
            <a:ext cx="233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Markers no 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longer used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0" name="Google Shape;4570;p34"/>
          <p:cNvSpPr txBox="1"/>
          <p:nvPr/>
        </p:nvSpPr>
        <p:spPr>
          <a:xfrm>
            <a:off x="890418" y="3224244"/>
            <a:ext cx="199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myocardial infarction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1" name="Google Shape;4571;p34"/>
          <p:cNvSpPr txBox="1"/>
          <p:nvPr/>
        </p:nvSpPr>
        <p:spPr>
          <a:xfrm>
            <a:off x="3835953" y="3224250"/>
            <a:ext cx="147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Tissue Ischemia 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2" name="Google Shape;4572;p34"/>
          <p:cNvSpPr txBox="1"/>
          <p:nvPr/>
        </p:nvSpPr>
        <p:spPr>
          <a:xfrm>
            <a:off x="772204" y="1644600"/>
            <a:ext cx="218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•Cardiac troponin T (cTnT)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•Cardiac troponin I (cTnI)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•Creatine kinase-MB (CK-MB)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3" name="Google Shape;4573;p34"/>
          <p:cNvSpPr txBox="1"/>
          <p:nvPr/>
        </p:nvSpPr>
        <p:spPr>
          <a:xfrm>
            <a:off x="3405450" y="1685250"/>
            <a:ext cx="258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•Heart fatty acid binding protein (h-FABP)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*detecting heart tissue </a:t>
            </a: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ischemia 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4" name="Google Shape;4574;p34"/>
          <p:cNvSpPr txBox="1"/>
          <p:nvPr/>
        </p:nvSpPr>
        <p:spPr>
          <a:xfrm>
            <a:off x="6090925" y="1538700"/>
            <a:ext cx="272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•Aspartate Transaminase (AST)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•Lactate dehydrogenase (LDH)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•Ischemia modified albumin (IMA)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•Myoglobin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5" name="Google Shape;4575;p34"/>
          <p:cNvSpPr txBox="1"/>
          <p:nvPr/>
        </p:nvSpPr>
        <p:spPr>
          <a:xfrm>
            <a:off x="6760243" y="311320"/>
            <a:ext cx="1766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Cardiac markers = Cardiac enzymes</a:t>
            </a:r>
            <a:endParaRPr sz="7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6" name="Google Shape;4576;p34"/>
          <p:cNvSpPr txBox="1"/>
          <p:nvPr/>
        </p:nvSpPr>
        <p:spPr>
          <a:xfrm>
            <a:off x="6374393" y="1394856"/>
            <a:ext cx="17661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</a:rPr>
              <a:t>Low specificity</a:t>
            </a:r>
            <a:r>
              <a:rPr lang="en" sz="700">
                <a:solidFill>
                  <a:srgbClr val="999999"/>
                </a:solidFill>
              </a:rPr>
              <a:t> </a:t>
            </a:r>
            <a:endParaRPr sz="700">
              <a:solidFill>
                <a:srgbClr val="999999"/>
              </a:solidFill>
            </a:endParaRPr>
          </a:p>
        </p:txBody>
      </p:sp>
      <p:sp>
        <p:nvSpPr>
          <p:cNvPr id="4577" name="Google Shape;4577;p34"/>
          <p:cNvSpPr txBox="1"/>
          <p:nvPr/>
        </p:nvSpPr>
        <p:spPr>
          <a:xfrm>
            <a:off x="1296648" y="2271325"/>
            <a:ext cx="218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</a:rPr>
              <a:t>M</a:t>
            </a:r>
            <a:r>
              <a:rPr lang="en" sz="800">
                <a:solidFill>
                  <a:srgbClr val="666666"/>
                </a:solidFill>
              </a:rPr>
              <a:t>yocardium Bound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4578" name="Google Shape;4578;p34"/>
          <p:cNvSpPr txBox="1"/>
          <p:nvPr/>
        </p:nvSpPr>
        <p:spPr>
          <a:xfrm>
            <a:off x="869700" y="4122523"/>
            <a:ext cx="1992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•Cardiac troponins T and I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•Creatine kinase (CK-MB)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9" name="Google Shape;4579;p34"/>
          <p:cNvSpPr txBox="1"/>
          <p:nvPr/>
        </p:nvSpPr>
        <p:spPr>
          <a:xfrm>
            <a:off x="2978125" y="4122525"/>
            <a:ext cx="3011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•Heart fatty acid binding protein (h-FABP)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0" name="Google Shape;4580;p34"/>
          <p:cNvSpPr txBox="1"/>
          <p:nvPr/>
        </p:nvSpPr>
        <p:spPr>
          <a:xfrm>
            <a:off x="5989669" y="4122525"/>
            <a:ext cx="253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•B-type natriuretic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peptide (BNP)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1" name="Google Shape;4581;p34"/>
          <p:cNvSpPr txBox="1"/>
          <p:nvPr/>
        </p:nvSpPr>
        <p:spPr>
          <a:xfrm>
            <a:off x="6105948" y="4287836"/>
            <a:ext cx="242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Useful in late stage diagnosis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2" name="Google Shape;4582;p34"/>
          <p:cNvSpPr txBox="1"/>
          <p:nvPr/>
        </p:nvSpPr>
        <p:spPr>
          <a:xfrm>
            <a:off x="3412148" y="4287825"/>
            <a:ext cx="242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Useful in early stage diagnosis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6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35"/>
          <p:cNvSpPr txBox="1"/>
          <p:nvPr>
            <p:ph type="title"/>
          </p:nvPr>
        </p:nvSpPr>
        <p:spPr>
          <a:xfrm>
            <a:off x="720000" y="39983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Time-Course of Plasma Enzyme Changes</a:t>
            </a: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88" name="Google Shape;45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243" y="994539"/>
            <a:ext cx="2607708" cy="18394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89" name="Google Shape;4589;p35"/>
          <p:cNvGraphicFramePr/>
          <p:nvPr/>
        </p:nvGraphicFramePr>
        <p:xfrm>
          <a:off x="719996" y="6854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1210000"/>
                <a:gridCol w="1339950"/>
                <a:gridCol w="1155850"/>
                <a:gridCol w="1490825"/>
              </a:tblGrid>
              <a:tr h="3695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Time-course of plasma biochemical marker elevation after changes after MI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36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Enzyme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Abnormal activity detectable (Hours)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Peak </a:t>
                      </a: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value of abnormality 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Duration of </a:t>
                      </a: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abnormality (Days)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36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Troponin T or I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4-6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12-24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3-10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36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CK-MB isoenzyme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3-10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12-24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1.5-3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36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Total CK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5-12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18-30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2-5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90" name="Google Shape;4590;p35"/>
          <p:cNvSpPr txBox="1"/>
          <p:nvPr/>
        </p:nvSpPr>
        <p:spPr>
          <a:xfrm>
            <a:off x="5685567" y="3224275"/>
            <a:ext cx="2862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Blood samples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collected after MI: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•Baseline (upon admission)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•Between 12 and 24 hours after the onset of symptoms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1" name="Google Shape;4591;p35"/>
          <p:cNvSpPr txBox="1"/>
          <p:nvPr/>
        </p:nvSpPr>
        <p:spPr>
          <a:xfrm>
            <a:off x="1197384" y="2972400"/>
            <a:ext cx="39747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•Plasma enzymes follow a pattern of activities after MI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•The initial lag phase lasts for about 3 hours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•Enzymes rise rapidly to peak levels in 18-36 hours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•The levels return to normal based on enzyme half-life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•Rapid rise and fall indicates diagnostic value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2" name="Google Shape;4592;p35"/>
          <p:cNvSpPr txBox="1"/>
          <p:nvPr/>
        </p:nvSpPr>
        <p:spPr>
          <a:xfrm>
            <a:off x="917865" y="4748415"/>
            <a:ext cx="3684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*CK-MB: Rapid rise and fall. Troponin: Rapid rise and gradual fall.</a:t>
            </a:r>
            <a:endParaRPr sz="7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3" name="Google Shape;4593;p35"/>
          <p:cNvSpPr txBox="1"/>
          <p:nvPr/>
        </p:nvSpPr>
        <p:spPr>
          <a:xfrm>
            <a:off x="788598" y="3524267"/>
            <a:ext cx="40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Lag phase: a phase in which the conc. of plasma enzymes has not changed yet.</a:t>
            </a:r>
            <a:endParaRPr sz="7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“No elevation in markers appears”</a:t>
            </a:r>
            <a:endParaRPr sz="7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7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98" name="Google Shape;4598;p36"/>
          <p:cNvCxnSpPr/>
          <p:nvPr/>
        </p:nvCxnSpPr>
        <p:spPr>
          <a:xfrm flipH="1">
            <a:off x="1356635" y="3757401"/>
            <a:ext cx="728400" cy="4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9" name="Google Shape;4599;p36"/>
          <p:cNvCxnSpPr/>
          <p:nvPr/>
        </p:nvCxnSpPr>
        <p:spPr>
          <a:xfrm>
            <a:off x="2085025" y="3758151"/>
            <a:ext cx="738300" cy="41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00" name="Google Shape;4600;p36"/>
          <p:cNvSpPr txBox="1"/>
          <p:nvPr>
            <p:ph type="title"/>
          </p:nvPr>
        </p:nvSpPr>
        <p:spPr>
          <a:xfrm>
            <a:off x="720000" y="39983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Troponins</a:t>
            </a: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‘’the most important biomarker’’</a:t>
            </a:r>
            <a:endParaRPr b="1" sz="1000">
              <a:solidFill>
                <a:srgbClr val="38761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601" name="Google Shape;46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190" y="604284"/>
            <a:ext cx="2565425" cy="1809637"/>
          </a:xfrm>
          <a:prstGeom prst="rect">
            <a:avLst/>
          </a:prstGeom>
          <a:noFill/>
          <a:ln>
            <a:noFill/>
          </a:ln>
        </p:spPr>
      </p:pic>
      <p:sp>
        <p:nvSpPr>
          <p:cNvPr id="4602" name="Google Shape;4602;p36"/>
          <p:cNvSpPr txBox="1"/>
          <p:nvPr/>
        </p:nvSpPr>
        <p:spPr>
          <a:xfrm>
            <a:off x="566749" y="604269"/>
            <a:ext cx="5576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-Troponins are structural proteins in cardiac myocytes and in skeletal muscle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-Cardiac troponins (cTn) are structurally different from muscle troponins .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-Involved in the interaction between actin and myosin for muscle contraction.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-Highly specific markers for detecting MI.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03" name="Google Shape;4603;p36"/>
          <p:cNvSpPr/>
          <p:nvPr/>
        </p:nvSpPr>
        <p:spPr>
          <a:xfrm>
            <a:off x="3405437" y="2979699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Location of cardiac troponins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04" name="Google Shape;4604;p36"/>
          <p:cNvSpPr/>
          <p:nvPr/>
        </p:nvSpPr>
        <p:spPr>
          <a:xfrm>
            <a:off x="916074" y="2979702"/>
            <a:ext cx="2333124" cy="777708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Two main cardiac troponin(cTn)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605" name="Google Shape;4605;p36"/>
          <p:cNvGraphicFramePr/>
          <p:nvPr/>
        </p:nvGraphicFramePr>
        <p:xfrm>
          <a:off x="693454" y="1585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1330825"/>
                <a:gridCol w="1330825"/>
                <a:gridCol w="1330825"/>
                <a:gridCol w="1330825"/>
              </a:tblGrid>
              <a:tr h="2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Enzyme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Detectable</a:t>
                      </a: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in plasma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Level peaks </a:t>
                      </a: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Remai</a:t>
                      </a: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 elevated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Troponin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4-6 after MI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12-24 h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Up to 10 days</a:t>
                      </a:r>
                      <a:endParaRPr sz="11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06" name="Google Shape;4606;p36"/>
          <p:cNvSpPr txBox="1"/>
          <p:nvPr/>
        </p:nvSpPr>
        <p:spPr>
          <a:xfrm>
            <a:off x="566760" y="2267688"/>
            <a:ext cx="6732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After MI cytosolic troponins are released rapidly into the blood (first few hours).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 Structurally bound troponins are released later for several days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607" name="Google Shape;46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455" y="2413937"/>
            <a:ext cx="1988251" cy="229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8" name="Google Shape;4608;p36"/>
          <p:cNvCxnSpPr/>
          <p:nvPr/>
        </p:nvCxnSpPr>
        <p:spPr>
          <a:xfrm>
            <a:off x="4685925" y="3758151"/>
            <a:ext cx="738300" cy="41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9" name="Google Shape;4609;p36"/>
          <p:cNvCxnSpPr/>
          <p:nvPr/>
        </p:nvCxnSpPr>
        <p:spPr>
          <a:xfrm flipH="1">
            <a:off x="3967543" y="3757479"/>
            <a:ext cx="718500" cy="43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0" name="Google Shape;4610;p36"/>
          <p:cNvSpPr txBox="1"/>
          <p:nvPr/>
        </p:nvSpPr>
        <p:spPr>
          <a:xfrm>
            <a:off x="566750" y="4102475"/>
            <a:ext cx="1457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cTn</a:t>
            </a: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(</a:t>
            </a: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nhibitory protein)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1" name="Google Shape;4611;p36"/>
          <p:cNvSpPr txBox="1"/>
          <p:nvPr/>
        </p:nvSpPr>
        <p:spPr>
          <a:xfrm>
            <a:off x="577028" y="2363452"/>
            <a:ext cx="3158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2" name="Google Shape;4612;p36"/>
          <p:cNvSpPr txBox="1"/>
          <p:nvPr/>
        </p:nvSpPr>
        <p:spPr>
          <a:xfrm>
            <a:off x="2129754" y="4102475"/>
            <a:ext cx="1457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cTn</a:t>
            </a: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Binds to </a:t>
            </a: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ropomyosin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3" name="Google Shape;4613;p36"/>
          <p:cNvSpPr txBox="1"/>
          <p:nvPr/>
        </p:nvSpPr>
        <p:spPr>
          <a:xfrm>
            <a:off x="3321793" y="4102479"/>
            <a:ext cx="1222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Mainly bound to proteins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4" name="Google Shape;4614;p36"/>
          <p:cNvSpPr txBox="1"/>
          <p:nvPr/>
        </p:nvSpPr>
        <p:spPr>
          <a:xfrm>
            <a:off x="4920943" y="4102479"/>
            <a:ext cx="12225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Small amounts soluble in the cytosol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5" name="Google Shape;4615;p36"/>
          <p:cNvSpPr txBox="1"/>
          <p:nvPr/>
        </p:nvSpPr>
        <p:spPr>
          <a:xfrm>
            <a:off x="1638029" y="4759651"/>
            <a:ext cx="3714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</a:rPr>
              <a:t>Troponin C is present in both </a:t>
            </a:r>
            <a:r>
              <a:rPr lang="en" sz="900">
                <a:solidFill>
                  <a:srgbClr val="999999"/>
                </a:solidFill>
              </a:rPr>
              <a:t>cardiac and skeletal muscle cells, while cTnI and cTnT are expressed as cardiac muscle-specific isoforms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9" name="Shape 4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" name="Google Shape;4620;p3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Creatine Kinase (CK)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1" name="Google Shape;4621;p37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2" name="Google Shape;4622;p37"/>
          <p:cNvSpPr txBox="1"/>
          <p:nvPr/>
        </p:nvSpPr>
        <p:spPr>
          <a:xfrm>
            <a:off x="720000" y="1243938"/>
            <a:ext cx="764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Three main CK isoenzymes with two polypeptide chains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B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or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623" name="Google Shape;4623;p37"/>
          <p:cNvGraphicFramePr/>
          <p:nvPr/>
        </p:nvGraphicFramePr>
        <p:xfrm>
          <a:off x="720000" y="16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1262325"/>
                <a:gridCol w="3563675"/>
                <a:gridCol w="2413000"/>
              </a:tblGrid>
              <a:tr h="43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Type</a:t>
                      </a:r>
                      <a:endParaRPr b="1"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Composition</a:t>
                      </a:r>
                      <a:endParaRPr b="1"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Comment</a:t>
                      </a:r>
                      <a:endParaRPr b="1"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48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Skeletal muscle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98% CK-MM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2% CK-MB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Elevated in muscle disease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</a:tr>
              <a:tr h="60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Cardiac muscle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70-80% CK-MM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20-30% CK-MB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    Cardiac muscle has highest amount of CK-MB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</a:tr>
              <a:tr h="488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Brain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CK-BB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—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Plasma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Mainly CK-MM</a:t>
                      </a:r>
                      <a:endParaRPr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—</a:t>
                      </a:r>
                      <a:endParaRPr>
                        <a:solidFill>
                          <a:schemeClr val="hlink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7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p3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CK-MB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9" name="Google Shape;4629;p38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30" name="Google Shape;4630;p38"/>
          <p:cNvSpPr txBox="1"/>
          <p:nvPr/>
        </p:nvSpPr>
        <p:spPr>
          <a:xfrm>
            <a:off x="740250" y="1161325"/>
            <a:ext cx="766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CK-MB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is more sensitive and specific for MI than total CK.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-It rises and falls transiently </a:t>
            </a:r>
            <a:r>
              <a:rPr lang="en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(Last only for a short time)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after MI.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31" name="Google Shape;4631;p38"/>
          <p:cNvSpPr/>
          <p:nvPr/>
        </p:nvSpPr>
        <p:spPr>
          <a:xfrm>
            <a:off x="5638200" y="1167200"/>
            <a:ext cx="2347500" cy="7179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2" name="Google Shape;4632;p38"/>
          <p:cNvSpPr txBox="1"/>
          <p:nvPr/>
        </p:nvSpPr>
        <p:spPr>
          <a:xfrm>
            <a:off x="5304600" y="1104300"/>
            <a:ext cx="3014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Relative index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CK-MB mass / Total CK x 100</a:t>
            </a:r>
            <a:endParaRPr>
              <a:highlight>
                <a:schemeClr val="accent1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More than 5 % is indicative for MI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33" name="Google Shape;4633;p38"/>
          <p:cNvSpPr/>
          <p:nvPr/>
        </p:nvSpPr>
        <p:spPr>
          <a:xfrm>
            <a:off x="3002763" y="1948000"/>
            <a:ext cx="1645500" cy="46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4" name="Google Shape;4634;p38"/>
          <p:cNvSpPr txBox="1"/>
          <p:nvPr/>
        </p:nvSpPr>
        <p:spPr>
          <a:xfrm>
            <a:off x="3112113" y="1978000"/>
            <a:ext cx="142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CK-MB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35" name="Google Shape;4635;p38"/>
          <p:cNvCxnSpPr/>
          <p:nvPr/>
        </p:nvCxnSpPr>
        <p:spPr>
          <a:xfrm>
            <a:off x="3831263" y="2408275"/>
            <a:ext cx="0" cy="23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6" name="Google Shape;4636;p38"/>
          <p:cNvCxnSpPr/>
          <p:nvPr/>
        </p:nvCxnSpPr>
        <p:spPr>
          <a:xfrm>
            <a:off x="2335413" y="2638375"/>
            <a:ext cx="298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37" name="Google Shape;4637;p38"/>
          <p:cNvSpPr/>
          <p:nvPr/>
        </p:nvSpPr>
        <p:spPr>
          <a:xfrm>
            <a:off x="2231813" y="2638363"/>
            <a:ext cx="1104600" cy="40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Advantages</a:t>
            </a:r>
            <a:endParaRPr/>
          </a:p>
        </p:txBody>
      </p:sp>
      <p:sp>
        <p:nvSpPr>
          <p:cNvPr id="4638" name="Google Shape;4638;p38"/>
          <p:cNvSpPr/>
          <p:nvPr/>
        </p:nvSpPr>
        <p:spPr>
          <a:xfrm>
            <a:off x="4200938" y="2638375"/>
            <a:ext cx="1311600" cy="40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Disadvantages</a:t>
            </a:r>
            <a:endParaRPr/>
          </a:p>
        </p:txBody>
      </p:sp>
      <p:cxnSp>
        <p:nvCxnSpPr>
          <p:cNvPr id="4639" name="Google Shape;4639;p38"/>
          <p:cNvCxnSpPr/>
          <p:nvPr/>
        </p:nvCxnSpPr>
        <p:spPr>
          <a:xfrm>
            <a:off x="2784113" y="3041150"/>
            <a:ext cx="0" cy="2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0" name="Google Shape;4640;p38"/>
          <p:cNvSpPr/>
          <p:nvPr/>
        </p:nvSpPr>
        <p:spPr>
          <a:xfrm>
            <a:off x="2018213" y="3268750"/>
            <a:ext cx="1531800" cy="1380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1-</a:t>
            </a:r>
            <a:r>
              <a:rPr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Useful for early diagnosis of MI.</a:t>
            </a:r>
            <a:endParaRPr sz="12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2- </a:t>
            </a:r>
            <a:r>
              <a:rPr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Useful for diagnosis of re-infarction.</a:t>
            </a:r>
            <a:endParaRPr/>
          </a:p>
        </p:txBody>
      </p:sp>
      <p:cxnSp>
        <p:nvCxnSpPr>
          <p:cNvPr id="4641" name="Google Shape;4641;p38"/>
          <p:cNvCxnSpPr/>
          <p:nvPr/>
        </p:nvCxnSpPr>
        <p:spPr>
          <a:xfrm>
            <a:off x="4856750" y="3041150"/>
            <a:ext cx="0" cy="2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2" name="Google Shape;4642;p38"/>
          <p:cNvSpPr/>
          <p:nvPr/>
        </p:nvSpPr>
        <p:spPr>
          <a:xfrm>
            <a:off x="3857000" y="3268725"/>
            <a:ext cx="1999500" cy="1380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1-</a:t>
            </a:r>
            <a:r>
              <a:rPr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Not significant   if measured after  2 days of MI</a:t>
            </a:r>
            <a:endParaRPr sz="12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2-</a:t>
            </a:r>
            <a:r>
              <a:rPr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Not highly specific (elevated in skeletal muscle damage)</a:t>
            </a:r>
            <a:endParaRPr/>
          </a:p>
        </p:txBody>
      </p:sp>
      <p:graphicFrame>
        <p:nvGraphicFramePr>
          <p:cNvPr id="4643" name="Google Shape;4643;p38"/>
          <p:cNvGraphicFramePr/>
          <p:nvPr/>
        </p:nvGraphicFramePr>
        <p:xfrm>
          <a:off x="0" y="1948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{2A885B28-B911-4057-9018-E21C9C7A246C}</a:tableStyleId>
              </a:tblPr>
              <a:tblGrid>
                <a:gridCol w="866800"/>
                <a:gridCol w="6648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Enzyme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CK-MB</a:t>
                      </a:r>
                      <a:endParaRPr sz="120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54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Detectable in plasma 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3-10 h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After MI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Peaks in blood in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12-24 h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  <a:tr h="6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Returns to normal in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1.5-3 days</a:t>
                      </a:r>
                      <a:endParaRPr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44" name="Google Shape;46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025" y="2303400"/>
            <a:ext cx="2648575" cy="212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