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10698475" cx="7589525"/>
  <p:notesSz cx="6858000" cy="9144000"/>
  <p:embeddedFontLst>
    <p:embeddedFont>
      <p:font typeface="Caveat"/>
      <p:regular r:id="rId20"/>
      <p:bold r:id="rId21"/>
    </p:embeddedFont>
    <p:embeddedFont>
      <p:font typeface="Teko"/>
      <p:regular r:id="rId22"/>
      <p:bold r:id="rId23"/>
    </p:embeddedFont>
    <p:embeddedFont>
      <p:font typeface="Exo"/>
      <p:regular r:id="rId24"/>
      <p:bold r:id="rId25"/>
      <p:italic r:id="rId26"/>
      <p:boldItalic r:id="rId27"/>
    </p:embeddedFont>
    <p:embeddedFont>
      <p:font typeface="Open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70">
          <p15:clr>
            <a:srgbClr val="A4A3A4"/>
          </p15:clr>
        </p15:guide>
        <p15:guide id="2" pos="23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FC7CDB8-EA2B-4BB4-BD77-FE4831D12A72}">
  <a:tblStyle styleId="{3FC7CDB8-EA2B-4BB4-BD77-FE4831D12A7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BAAE2393-7D2F-4894-BBFE-5609560F737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70" orient="horz"/>
        <p:guide pos="239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veat-regular.fntdata"/><Relationship Id="rId22" Type="http://schemas.openxmlformats.org/officeDocument/2006/relationships/font" Target="fonts/Teko-regular.fntdata"/><Relationship Id="rId21" Type="http://schemas.openxmlformats.org/officeDocument/2006/relationships/font" Target="fonts/Caveat-bold.fntdata"/><Relationship Id="rId24" Type="http://schemas.openxmlformats.org/officeDocument/2006/relationships/font" Target="fonts/Exo-regular.fntdata"/><Relationship Id="rId23" Type="http://schemas.openxmlformats.org/officeDocument/2006/relationships/font" Target="fonts/Tek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Exo-italic.fntdata"/><Relationship Id="rId25" Type="http://schemas.openxmlformats.org/officeDocument/2006/relationships/font" Target="fonts/Exo-bold.fntdata"/><Relationship Id="rId28" Type="http://schemas.openxmlformats.org/officeDocument/2006/relationships/font" Target="fonts/OpenSans-regular.fntdata"/><Relationship Id="rId27" Type="http://schemas.openxmlformats.org/officeDocument/2006/relationships/font" Target="fonts/Ex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boldItalic.fntdata"/><Relationship Id="rId30" Type="http://schemas.openxmlformats.org/officeDocument/2006/relationships/font" Target="fonts/OpenSans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3053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177b4d4925_0_114:notes"/>
          <p:cNvSpPr/>
          <p:nvPr>
            <p:ph idx="2" type="sldImg"/>
          </p:nvPr>
        </p:nvSpPr>
        <p:spPr>
          <a:xfrm>
            <a:off x="2213053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" name="Google Shape;24;g1177b4d4925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16a0b3ac19_0_4:notes"/>
          <p:cNvSpPr/>
          <p:nvPr>
            <p:ph idx="2" type="sldImg"/>
          </p:nvPr>
        </p:nvSpPr>
        <p:spPr>
          <a:xfrm>
            <a:off x="2213053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16a0b3ac1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16a0b3ac19_0_32:notes"/>
          <p:cNvSpPr/>
          <p:nvPr>
            <p:ph idx="2" type="sldImg"/>
          </p:nvPr>
        </p:nvSpPr>
        <p:spPr>
          <a:xfrm>
            <a:off x="2213053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16a0b3ac1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17be1264cb_0_0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17be1264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177b4d4925_0_63:notes"/>
          <p:cNvSpPr/>
          <p:nvPr>
            <p:ph idx="2" type="sldImg"/>
          </p:nvPr>
        </p:nvSpPr>
        <p:spPr>
          <a:xfrm>
            <a:off x="2213053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177b4d4925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11b51bfb31_1_0:notes"/>
          <p:cNvSpPr/>
          <p:nvPr>
            <p:ph idx="2" type="sldImg"/>
          </p:nvPr>
        </p:nvSpPr>
        <p:spPr>
          <a:xfrm>
            <a:off x="2213053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111b51bfb3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12a5b8f68_0_273:notes"/>
          <p:cNvSpPr/>
          <p:nvPr>
            <p:ph idx="2" type="sldImg"/>
          </p:nvPr>
        </p:nvSpPr>
        <p:spPr>
          <a:xfrm>
            <a:off x="2213053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112a5b8f68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51b07f21e6f639_0:notes"/>
          <p:cNvSpPr/>
          <p:nvPr>
            <p:ph idx="2" type="sldImg"/>
          </p:nvPr>
        </p:nvSpPr>
        <p:spPr>
          <a:xfrm>
            <a:off x="2213053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51b07f21e6f63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51b07f21e6f639_40:notes"/>
          <p:cNvSpPr/>
          <p:nvPr>
            <p:ph idx="2" type="sldImg"/>
          </p:nvPr>
        </p:nvSpPr>
        <p:spPr>
          <a:xfrm>
            <a:off x="2213053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51b07f21e6f639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651b07f21e6f639_69:notes"/>
          <p:cNvSpPr/>
          <p:nvPr>
            <p:ph idx="2" type="sldImg"/>
          </p:nvPr>
        </p:nvSpPr>
        <p:spPr>
          <a:xfrm>
            <a:off x="2213053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651b07f21e6f639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82fc67d2e_1_12:notes"/>
          <p:cNvSpPr/>
          <p:nvPr>
            <p:ph idx="2" type="sldImg"/>
          </p:nvPr>
        </p:nvSpPr>
        <p:spPr>
          <a:xfrm>
            <a:off x="2213053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182fc67d2e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17bf2673ac_0_10:notes"/>
          <p:cNvSpPr/>
          <p:nvPr>
            <p:ph idx="2" type="sldImg"/>
          </p:nvPr>
        </p:nvSpPr>
        <p:spPr>
          <a:xfrm>
            <a:off x="2213053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17bf2673a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17bf2673ac_0_15:notes"/>
          <p:cNvSpPr/>
          <p:nvPr>
            <p:ph idx="2" type="sldImg"/>
          </p:nvPr>
        </p:nvSpPr>
        <p:spPr>
          <a:xfrm>
            <a:off x="2213053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17bf2673a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819020" y="7325836"/>
            <a:ext cx="455400" cy="818700"/>
          </a:xfrm>
          <a:prstGeom prst="rect">
            <a:avLst/>
          </a:prstGeom>
        </p:spPr>
        <p:txBody>
          <a:bodyPr anchorCtr="0" anchor="ctr" bIns="95650" lIns="95650" spcFirstLastPara="1" rIns="95650" wrap="square" tIns="9565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 txBox="1"/>
          <p:nvPr>
            <p:ph idx="2" type="sldNum"/>
          </p:nvPr>
        </p:nvSpPr>
        <p:spPr>
          <a:xfrm>
            <a:off x="4848070" y="11620211"/>
            <a:ext cx="455400" cy="818700"/>
          </a:xfrm>
          <a:prstGeom prst="rect">
            <a:avLst/>
          </a:prstGeom>
        </p:spPr>
        <p:txBody>
          <a:bodyPr anchorCtr="0" anchor="ctr" bIns="95650" lIns="95650" spcFirstLastPara="1" rIns="95650" wrap="square" tIns="9565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oogle Shape;13;p3"/>
          <p:cNvCxnSpPr/>
          <p:nvPr/>
        </p:nvCxnSpPr>
        <p:spPr>
          <a:xfrm>
            <a:off x="1542378" y="843119"/>
            <a:ext cx="4504800" cy="1800"/>
          </a:xfrm>
          <a:prstGeom prst="straightConnector1">
            <a:avLst/>
          </a:prstGeom>
          <a:noFill/>
          <a:ln cap="flat" cmpd="sng" w="38100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" name="Google Shape;14;p3"/>
          <p:cNvSpPr txBox="1"/>
          <p:nvPr/>
        </p:nvSpPr>
        <p:spPr>
          <a:xfrm>
            <a:off x="148699" y="167168"/>
            <a:ext cx="11856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sz="2800"/>
          </a:p>
        </p:txBody>
      </p:sp>
      <p:sp>
        <p:nvSpPr>
          <p:cNvPr id="15" name="Google Shape;15;p3"/>
          <p:cNvSpPr/>
          <p:nvPr/>
        </p:nvSpPr>
        <p:spPr>
          <a:xfrm rot="10800000">
            <a:off x="352086" y="-73"/>
            <a:ext cx="778800" cy="8316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741B47">
              <a:alpha val="72070"/>
            </a:srgbClr>
          </a:solidFill>
          <a:ln>
            <a:noFill/>
          </a:ln>
        </p:spPr>
        <p:txBody>
          <a:bodyPr anchorCtr="0" anchor="ctr" bIns="36100" lIns="36100" spcFirstLastPara="1" rIns="36100" wrap="square" tIns="36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5650" lIns="95650" spcFirstLastPara="1" rIns="95650" wrap="square" tIns="956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5650" lIns="95650" spcFirstLastPara="1" rIns="95650" wrap="square" tIns="956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TITLE_2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5650" lIns="95650" spcFirstLastPara="1" rIns="95650" wrap="square" tIns="9565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1" name="Google Shape;21;p5"/>
          <p:cNvCxnSpPr/>
          <p:nvPr/>
        </p:nvCxnSpPr>
        <p:spPr>
          <a:xfrm>
            <a:off x="1542378" y="843119"/>
            <a:ext cx="4504800" cy="1800"/>
          </a:xfrm>
          <a:prstGeom prst="straightConnector1">
            <a:avLst/>
          </a:prstGeom>
          <a:noFill/>
          <a:ln cap="flat" cmpd="sng" w="38100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5650" lIns="95650" spcFirstLastPara="1" rIns="95650" wrap="square" tIns="956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Exo"/>
              <a:buNone/>
              <a:defRPr sz="29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8674" y="2355159"/>
            <a:ext cx="7072200" cy="71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5650" lIns="95650" spcFirstLastPara="1" rIns="95650" wrap="square" tIns="95650">
            <a:normAutofit/>
          </a:bodyPr>
          <a:lstStyle>
            <a:lvl1pPr indent="-3492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Exo"/>
              <a:buChar char="●"/>
              <a:defRPr sz="1900">
                <a:solidFill>
                  <a:schemeClr val="dk2"/>
                </a:solidFill>
                <a:latin typeface="Exo"/>
                <a:ea typeface="Exo"/>
                <a:cs typeface="Exo"/>
                <a:sym typeface="Exo"/>
              </a:defRPr>
            </a:lvl1pPr>
            <a:lvl2pPr indent="-3238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xo"/>
              <a:buChar char="○"/>
              <a:defRPr sz="1500">
                <a:solidFill>
                  <a:schemeClr val="dk2"/>
                </a:solidFill>
                <a:latin typeface="Exo"/>
                <a:ea typeface="Exo"/>
                <a:cs typeface="Exo"/>
                <a:sym typeface="Exo"/>
              </a:defRPr>
            </a:lvl2pPr>
            <a:lvl3pPr indent="-3238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xo"/>
              <a:buChar char="■"/>
              <a:defRPr sz="1500">
                <a:solidFill>
                  <a:schemeClr val="dk2"/>
                </a:solidFill>
                <a:latin typeface="Exo"/>
                <a:ea typeface="Exo"/>
                <a:cs typeface="Exo"/>
                <a:sym typeface="Exo"/>
              </a:defRPr>
            </a:lvl3pPr>
            <a:lvl4pPr indent="-3238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xo"/>
              <a:buChar char="●"/>
              <a:defRPr sz="1500">
                <a:solidFill>
                  <a:schemeClr val="dk2"/>
                </a:solidFill>
                <a:latin typeface="Exo"/>
                <a:ea typeface="Exo"/>
                <a:cs typeface="Exo"/>
                <a:sym typeface="Exo"/>
              </a:defRPr>
            </a:lvl4pPr>
            <a:lvl5pPr indent="-3238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xo"/>
              <a:buChar char="○"/>
              <a:defRPr sz="1500">
                <a:solidFill>
                  <a:schemeClr val="dk2"/>
                </a:solidFill>
                <a:latin typeface="Exo"/>
                <a:ea typeface="Exo"/>
                <a:cs typeface="Exo"/>
                <a:sym typeface="Exo"/>
              </a:defRPr>
            </a:lvl5pPr>
            <a:lvl6pPr indent="-3238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xo"/>
              <a:buChar char="■"/>
              <a:defRPr sz="1500">
                <a:solidFill>
                  <a:schemeClr val="dk2"/>
                </a:solidFill>
                <a:latin typeface="Exo"/>
                <a:ea typeface="Exo"/>
                <a:cs typeface="Exo"/>
                <a:sym typeface="Exo"/>
              </a:defRPr>
            </a:lvl6pPr>
            <a:lvl7pPr indent="-3238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xo"/>
              <a:buChar char="●"/>
              <a:defRPr sz="1500">
                <a:solidFill>
                  <a:schemeClr val="dk2"/>
                </a:solidFill>
                <a:latin typeface="Exo"/>
                <a:ea typeface="Exo"/>
                <a:cs typeface="Exo"/>
                <a:sym typeface="Exo"/>
              </a:defRPr>
            </a:lvl7pPr>
            <a:lvl8pPr indent="-3238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xo"/>
              <a:buChar char="○"/>
              <a:defRPr sz="1500">
                <a:solidFill>
                  <a:schemeClr val="dk2"/>
                </a:solidFill>
                <a:latin typeface="Exo"/>
                <a:ea typeface="Exo"/>
                <a:cs typeface="Exo"/>
                <a:sym typeface="Exo"/>
              </a:defRPr>
            </a:lvl8pPr>
            <a:lvl9pPr indent="-3238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xo"/>
              <a:buChar char="■"/>
              <a:defRPr sz="1500">
                <a:solidFill>
                  <a:schemeClr val="dk2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50" lIns="95650" spcFirstLastPara="1" rIns="95650" wrap="square" tIns="9565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6.png"/><Relationship Id="rId5" Type="http://schemas.openxmlformats.org/officeDocument/2006/relationships/hyperlink" Target="https://docs.google.com/presentation/d/1hWZI_sEt2OFsjf5rN7ay5J0imNIx-Zggfn8D9Vrxqp4/edit#slide=id.p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40.png"/><Relationship Id="rId7" Type="http://schemas.openxmlformats.org/officeDocument/2006/relationships/image" Target="../media/image46.png"/><Relationship Id="rId8" Type="http://schemas.openxmlformats.org/officeDocument/2006/relationships/image" Target="../media/image4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5.png"/><Relationship Id="rId4" Type="http://schemas.openxmlformats.org/officeDocument/2006/relationships/image" Target="../media/image47.png"/><Relationship Id="rId5" Type="http://schemas.openxmlformats.org/officeDocument/2006/relationships/image" Target="../media/image4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hyperlink" Target="https://youtu.be/RjiPx6Xi-68" TargetMode="External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20.jpg"/><Relationship Id="rId10" Type="http://schemas.openxmlformats.org/officeDocument/2006/relationships/image" Target="../media/image8.png"/><Relationship Id="rId9" Type="http://schemas.openxmlformats.org/officeDocument/2006/relationships/hyperlink" Target="https://youtu.be/RpZHiwkFUM4" TargetMode="External"/><Relationship Id="rId5" Type="http://schemas.openxmlformats.org/officeDocument/2006/relationships/image" Target="../media/image14.jpg"/><Relationship Id="rId6" Type="http://schemas.openxmlformats.org/officeDocument/2006/relationships/image" Target="../media/image11.jpg"/><Relationship Id="rId7" Type="http://schemas.openxmlformats.org/officeDocument/2006/relationships/image" Target="../media/image13.jpg"/><Relationship Id="rId8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12.jpg"/><Relationship Id="rId9" Type="http://schemas.openxmlformats.org/officeDocument/2006/relationships/image" Target="../media/image8.png"/><Relationship Id="rId5" Type="http://schemas.openxmlformats.org/officeDocument/2006/relationships/image" Target="../media/image16.jpg"/><Relationship Id="rId6" Type="http://schemas.openxmlformats.org/officeDocument/2006/relationships/image" Target="../media/image18.jpg"/><Relationship Id="rId7" Type="http://schemas.openxmlformats.org/officeDocument/2006/relationships/image" Target="../media/image22.jpg"/><Relationship Id="rId8" Type="http://schemas.openxmlformats.org/officeDocument/2006/relationships/hyperlink" Target="https://youtu.be/a0qyagIgBPw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jpg"/><Relationship Id="rId4" Type="http://schemas.openxmlformats.org/officeDocument/2006/relationships/image" Target="../media/image17.jpg"/><Relationship Id="rId5" Type="http://schemas.openxmlformats.org/officeDocument/2006/relationships/image" Target="../media/image24.jpg"/><Relationship Id="rId6" Type="http://schemas.openxmlformats.org/officeDocument/2006/relationships/image" Target="../media/image36.jpg"/><Relationship Id="rId7" Type="http://schemas.openxmlformats.org/officeDocument/2006/relationships/image" Target="../media/image3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9.jpg"/><Relationship Id="rId4" Type="http://schemas.openxmlformats.org/officeDocument/2006/relationships/image" Target="../media/image28.jpg"/><Relationship Id="rId5" Type="http://schemas.openxmlformats.org/officeDocument/2006/relationships/image" Target="../media/image2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23.jpg"/><Relationship Id="rId5" Type="http://schemas.openxmlformats.org/officeDocument/2006/relationships/image" Target="../media/image29.png"/><Relationship Id="rId6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jpg"/><Relationship Id="rId4" Type="http://schemas.openxmlformats.org/officeDocument/2006/relationships/image" Target="../media/image38.jpg"/><Relationship Id="rId5" Type="http://schemas.openxmlformats.org/officeDocument/2006/relationships/image" Target="../media/image30.png"/><Relationship Id="rId6" Type="http://schemas.openxmlformats.org/officeDocument/2006/relationships/image" Target="../media/image3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/>
          <p:nvPr/>
        </p:nvSpPr>
        <p:spPr>
          <a:xfrm>
            <a:off x="-841779" y="7009342"/>
            <a:ext cx="4544400" cy="4427100"/>
          </a:xfrm>
          <a:prstGeom prst="ellipse">
            <a:avLst/>
          </a:prstGeom>
          <a:solidFill>
            <a:srgbClr val="EEEEEE">
              <a:alpha val="45100"/>
            </a:srgbClr>
          </a:solidFill>
          <a:ln>
            <a:noFill/>
          </a:ln>
        </p:spPr>
        <p:txBody>
          <a:bodyPr anchorCtr="0" anchor="ctr" bIns="36100" lIns="36100" spcFirstLastPara="1" rIns="36100" wrap="square" tIns="36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6"/>
          <p:cNvSpPr txBox="1"/>
          <p:nvPr/>
        </p:nvSpPr>
        <p:spPr>
          <a:xfrm>
            <a:off x="1160931" y="4200796"/>
            <a:ext cx="5267700" cy="11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5650" lIns="95650" spcFirstLastPara="1" rIns="95650" wrap="square" tIns="956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The Development of the Heart</a:t>
            </a:r>
            <a:endParaRPr b="1" sz="32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8" name="Google Shape;28;p6"/>
          <p:cNvSpPr txBox="1"/>
          <p:nvPr/>
        </p:nvSpPr>
        <p:spPr>
          <a:xfrm>
            <a:off x="2736507" y="5425550"/>
            <a:ext cx="21165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5650" lIns="95650" spcFirstLastPara="1" rIns="95650" wrap="square" tIns="956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CVS Block</a:t>
            </a:r>
            <a:endParaRPr b="1" sz="16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9" name="Google Shape;29;p6"/>
          <p:cNvSpPr txBox="1"/>
          <p:nvPr/>
        </p:nvSpPr>
        <p:spPr>
          <a:xfrm>
            <a:off x="2658986" y="5073114"/>
            <a:ext cx="22716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5650" lIns="95650" spcFirstLastPara="1" rIns="95650" wrap="square" tIns="956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____________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" name="Google Shape;30;p6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flipH="1">
            <a:off x="5757624" y="-641802"/>
            <a:ext cx="2541050" cy="254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6"/>
          <p:cNvPicPr preferRelativeResize="0"/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5330875" y="1297825"/>
            <a:ext cx="2116500" cy="21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6"/>
          <p:cNvPicPr preferRelativeResize="0"/>
          <p:nvPr/>
        </p:nvPicPr>
        <p:blipFill>
          <a:blip r:embed="rId4">
            <a:alphaModFix amt="55000"/>
          </a:blip>
          <a:stretch>
            <a:fillRect/>
          </a:stretch>
        </p:blipFill>
        <p:spPr>
          <a:xfrm>
            <a:off x="5330875" y="2209050"/>
            <a:ext cx="2116500" cy="21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6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5330875" y="3110325"/>
            <a:ext cx="2116500" cy="21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5330875" y="3982150"/>
            <a:ext cx="2116500" cy="21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6"/>
          <p:cNvPicPr preferRelativeResize="0"/>
          <p:nvPr/>
        </p:nvPicPr>
        <p:blipFill>
          <a:blip r:embed="rId4">
            <a:alphaModFix amt="40000"/>
          </a:blip>
          <a:stretch>
            <a:fillRect/>
          </a:stretch>
        </p:blipFill>
        <p:spPr>
          <a:xfrm>
            <a:off x="5330875" y="4893375"/>
            <a:ext cx="2116500" cy="21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6"/>
          <p:cNvPicPr preferRelativeResize="0"/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5330875" y="5794650"/>
            <a:ext cx="2116500" cy="21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6"/>
          <p:cNvPicPr preferRelativeResize="0"/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5330875" y="6769475"/>
            <a:ext cx="2116500" cy="21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/>
          <p:cNvPicPr preferRelativeResize="0"/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5330875" y="7680700"/>
            <a:ext cx="2116500" cy="21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/>
          <p:cNvPicPr preferRelativeResize="0"/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5330875" y="8581975"/>
            <a:ext cx="2116500" cy="21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6"/>
          <p:cNvPicPr preferRelativeResize="0"/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5330875" y="9482425"/>
            <a:ext cx="2116500" cy="21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>
            <a:hlinkClick r:id="rId5"/>
          </p:cNvPr>
          <p:cNvSpPr txBox="1"/>
          <p:nvPr/>
        </p:nvSpPr>
        <p:spPr>
          <a:xfrm>
            <a:off x="5512943" y="8075614"/>
            <a:ext cx="19233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Editing File</a:t>
            </a:r>
            <a:endParaRPr b="1" sz="2200" u="sng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2" name="Google Shape;42;p6"/>
          <p:cNvSpPr txBox="1"/>
          <p:nvPr/>
        </p:nvSpPr>
        <p:spPr>
          <a:xfrm>
            <a:off x="5549869" y="8508118"/>
            <a:ext cx="1974000" cy="21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-215900" lvl="0" marL="177800" rtl="0" algn="l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000"/>
              <a:buFont typeface="Exo"/>
              <a:buChar char="-"/>
            </a:pPr>
            <a:r>
              <a:rPr b="1" lang="en" sz="20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Color Index: </a:t>
            </a:r>
            <a:endParaRPr b="1" sz="20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Main Text</a:t>
            </a:r>
            <a:endParaRPr sz="19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Male’s Slides</a:t>
            </a:r>
            <a:endParaRPr sz="1900">
              <a:solidFill>
                <a:srgbClr val="6FA8DC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D5A6BD"/>
                </a:solidFill>
                <a:latin typeface="Exo"/>
                <a:ea typeface="Exo"/>
                <a:cs typeface="Exo"/>
                <a:sym typeface="Exo"/>
              </a:rPr>
              <a:t>Female’s Slides</a:t>
            </a:r>
            <a:endParaRPr sz="1900">
              <a:solidFill>
                <a:srgbClr val="D5A6BD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Important</a:t>
            </a:r>
            <a:endParaRPr sz="19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53863D"/>
                </a:solidFill>
                <a:latin typeface="Exo"/>
                <a:ea typeface="Exo"/>
                <a:cs typeface="Exo"/>
                <a:sym typeface="Exo"/>
              </a:rPr>
              <a:t>Doctor’s Notes</a:t>
            </a:r>
            <a:endParaRPr sz="1900">
              <a:solidFill>
                <a:srgbClr val="53863D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999999"/>
                </a:solidFill>
                <a:latin typeface="Exo"/>
                <a:ea typeface="Exo"/>
                <a:cs typeface="Exo"/>
                <a:sym typeface="Exo"/>
              </a:rPr>
              <a:t>Extra Info</a:t>
            </a:r>
            <a:endParaRPr sz="1100"/>
          </a:p>
        </p:txBody>
      </p:sp>
      <p:pic>
        <p:nvPicPr>
          <p:cNvPr id="43" name="Google Shape;43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49468" y="302"/>
            <a:ext cx="1812038" cy="1812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95348" y="-76695"/>
            <a:ext cx="1923302" cy="1858494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 txBox="1"/>
          <p:nvPr/>
        </p:nvSpPr>
        <p:spPr>
          <a:xfrm>
            <a:off x="1364200" y="1329975"/>
            <a:ext cx="1185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Caveat"/>
                <a:ea typeface="Caveat"/>
                <a:cs typeface="Caveat"/>
                <a:sym typeface="Caveat"/>
              </a:rPr>
              <a:t>By Faisal Alomar</a:t>
            </a:r>
            <a:endParaRPr sz="900">
              <a:solidFill>
                <a:srgbClr val="99999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46" name="Google Shape;46;p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4058" y="7948549"/>
            <a:ext cx="2548722" cy="2548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82776" y="380637"/>
            <a:ext cx="1409172" cy="105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"/>
          <p:cNvSpPr txBox="1"/>
          <p:nvPr/>
        </p:nvSpPr>
        <p:spPr>
          <a:xfrm>
            <a:off x="1276350" y="229025"/>
            <a:ext cx="50865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Major Cardiac Anomalies</a:t>
            </a:r>
            <a:endParaRPr b="1" sz="28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87" name="Google Shape;287;p15"/>
          <p:cNvSpPr txBox="1"/>
          <p:nvPr/>
        </p:nvSpPr>
        <p:spPr>
          <a:xfrm>
            <a:off x="513899" y="167168"/>
            <a:ext cx="455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8</a:t>
            </a:r>
            <a:endParaRPr b="1" sz="2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288" name="Google Shape;288;p15"/>
          <p:cNvCxnSpPr/>
          <p:nvPr/>
        </p:nvCxnSpPr>
        <p:spPr>
          <a:xfrm flipH="1" rot="10800000">
            <a:off x="133350" y="5257650"/>
            <a:ext cx="7372500" cy="19200"/>
          </a:xfrm>
          <a:prstGeom prst="straightConnector1">
            <a:avLst/>
          </a:prstGeom>
          <a:noFill/>
          <a:ln cap="flat" cmpd="sng" w="19050">
            <a:solidFill>
              <a:srgbClr val="741B47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289" name="Google Shape;289;p15"/>
          <p:cNvCxnSpPr/>
          <p:nvPr/>
        </p:nvCxnSpPr>
        <p:spPr>
          <a:xfrm flipH="1">
            <a:off x="3676650" y="1295400"/>
            <a:ext cx="38100" cy="8839200"/>
          </a:xfrm>
          <a:prstGeom prst="straightConnector1">
            <a:avLst/>
          </a:prstGeom>
          <a:noFill/>
          <a:ln cap="flat" cmpd="sng" w="19050">
            <a:solidFill>
              <a:srgbClr val="741B47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90" name="Google Shape;290;p15"/>
          <p:cNvSpPr txBox="1"/>
          <p:nvPr/>
        </p:nvSpPr>
        <p:spPr>
          <a:xfrm>
            <a:off x="458800" y="952500"/>
            <a:ext cx="26463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 u="sng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Atrial Septal Defects (ASD)</a:t>
            </a:r>
            <a:endParaRPr b="1" sz="1300" u="sng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91" name="Google Shape;291;p15"/>
          <p:cNvSpPr txBox="1"/>
          <p:nvPr/>
        </p:nvSpPr>
        <p:spPr>
          <a:xfrm>
            <a:off x="228600" y="1200150"/>
            <a:ext cx="114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xo"/>
                <a:ea typeface="Exo"/>
                <a:cs typeface="Exo"/>
                <a:sym typeface="Exo"/>
              </a:rPr>
              <a:t>Types:</a:t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92" name="Google Shape;292;p15"/>
          <p:cNvSpPr txBox="1"/>
          <p:nvPr/>
        </p:nvSpPr>
        <p:spPr>
          <a:xfrm>
            <a:off x="762000" y="1600200"/>
            <a:ext cx="30000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Absence of  both septum primum and septum secundum, leads to </a:t>
            </a:r>
            <a:r>
              <a:rPr b="1" lang="en" sz="1300" u="sng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Common Atrium.</a:t>
            </a:r>
            <a:endParaRPr sz="13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93" name="Google Shape;293;p15"/>
          <p:cNvSpPr txBox="1"/>
          <p:nvPr/>
        </p:nvSpPr>
        <p:spPr>
          <a:xfrm>
            <a:off x="762000" y="2286000"/>
            <a:ext cx="22098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Absence of </a:t>
            </a: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Septum Secundum</a:t>
            </a:r>
            <a:endParaRPr sz="13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94" name="Google Shape;294;p15"/>
          <p:cNvSpPr txBox="1"/>
          <p:nvPr/>
        </p:nvSpPr>
        <p:spPr>
          <a:xfrm>
            <a:off x="762000" y="2819400"/>
            <a:ext cx="30000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Large (</a:t>
            </a: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Patent</a:t>
            </a: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)</a:t>
            </a: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 foramen ovale : </a:t>
            </a: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Excessive resorption of septum primum</a:t>
            </a:r>
            <a:endParaRPr sz="13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295" name="Google Shape;29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350" y="3842625"/>
            <a:ext cx="744600" cy="901800"/>
          </a:xfrm>
          <a:prstGeom prst="rect">
            <a:avLst/>
          </a:prstGeom>
          <a:noFill/>
          <a:ln cap="flat" cmpd="sng" w="19050">
            <a:solidFill>
              <a:srgbClr val="741B47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96" name="Google Shape;296;p15"/>
          <p:cNvSpPr/>
          <p:nvPr/>
        </p:nvSpPr>
        <p:spPr>
          <a:xfrm>
            <a:off x="233150" y="2924299"/>
            <a:ext cx="455400" cy="406200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A64D79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" sz="2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endParaRPr b="1" i="0" sz="26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233150" y="2314699"/>
            <a:ext cx="455400" cy="406200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A64D79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" sz="2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endParaRPr b="1" i="0" sz="26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8" name="Google Shape;298;p15"/>
          <p:cNvSpPr/>
          <p:nvPr/>
        </p:nvSpPr>
        <p:spPr>
          <a:xfrm>
            <a:off x="233150" y="1705099"/>
            <a:ext cx="455400" cy="406200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A64D79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2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endParaRPr b="1" i="0" sz="26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99" name="Google Shape;29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3450" y="3849312"/>
            <a:ext cx="1143000" cy="901839"/>
          </a:xfrm>
          <a:prstGeom prst="rect">
            <a:avLst/>
          </a:prstGeom>
          <a:noFill/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0" name="Google Shape;300;p15"/>
          <p:cNvPicPr preferRelativeResize="0"/>
          <p:nvPr/>
        </p:nvPicPr>
        <p:blipFill rotWithShape="1">
          <a:blip r:embed="rId5">
            <a:alphaModFix/>
          </a:blip>
          <a:srcRect b="5004" l="1390" r="0" t="7498"/>
          <a:stretch/>
        </p:blipFill>
        <p:spPr>
          <a:xfrm>
            <a:off x="2116800" y="3849325"/>
            <a:ext cx="1519500" cy="901800"/>
          </a:xfrm>
          <a:prstGeom prst="rect">
            <a:avLst/>
          </a:prstGeom>
          <a:noFill/>
          <a:ln cap="flat" cmpd="sng" w="9525">
            <a:solidFill>
              <a:srgbClr val="741B47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01" name="Google Shape;301;p15"/>
          <p:cNvSpPr txBox="1"/>
          <p:nvPr/>
        </p:nvSpPr>
        <p:spPr>
          <a:xfrm>
            <a:off x="285750" y="3419475"/>
            <a:ext cx="40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[1]</a:t>
            </a:r>
            <a:endParaRPr b="1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02" name="Google Shape;302;p15"/>
          <p:cNvSpPr txBox="1"/>
          <p:nvPr/>
        </p:nvSpPr>
        <p:spPr>
          <a:xfrm>
            <a:off x="1440600" y="3419475"/>
            <a:ext cx="45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[2]</a:t>
            </a:r>
            <a:endParaRPr b="1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03" name="Google Shape;303;p15"/>
          <p:cNvSpPr txBox="1"/>
          <p:nvPr/>
        </p:nvSpPr>
        <p:spPr>
          <a:xfrm>
            <a:off x="2647950" y="3419475"/>
            <a:ext cx="45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[3]</a:t>
            </a:r>
            <a:endParaRPr b="1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04" name="Google Shape;304;p15"/>
          <p:cNvSpPr txBox="1"/>
          <p:nvPr/>
        </p:nvSpPr>
        <p:spPr>
          <a:xfrm>
            <a:off x="3429000" y="952500"/>
            <a:ext cx="45150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 u="sng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Ventricular Septal </a:t>
            </a:r>
            <a:r>
              <a:rPr b="1" lang="en" sz="1300" u="sng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Defect</a:t>
            </a:r>
            <a:r>
              <a:rPr b="1" lang="en" sz="1300" u="sng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 (VSD)</a:t>
            </a:r>
            <a:endParaRPr b="1" sz="1300" u="sng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05" name="Google Shape;305;p15"/>
          <p:cNvSpPr txBox="1"/>
          <p:nvPr/>
        </p:nvSpPr>
        <p:spPr>
          <a:xfrm>
            <a:off x="3886200" y="1447800"/>
            <a:ext cx="3000000" cy="15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 u="sng">
                <a:solidFill>
                  <a:srgbClr val="C00000"/>
                </a:solidFill>
                <a:latin typeface="Exo"/>
                <a:ea typeface="Exo"/>
                <a:cs typeface="Exo"/>
                <a:sym typeface="Exo"/>
              </a:rPr>
              <a:t>Roger’s disease</a:t>
            </a:r>
            <a:endParaRPr sz="13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Absence of the </a:t>
            </a:r>
            <a:r>
              <a:rPr b="1" i="1"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Membranous</a:t>
            </a:r>
            <a:r>
              <a:rPr b="1"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part of interventricular septum </a:t>
            </a:r>
            <a:r>
              <a:rPr b="1"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(persistent IV Foramen).</a:t>
            </a:r>
            <a:endParaRPr sz="13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Usually accompanied by other cardiac defects. </a:t>
            </a:r>
            <a:endParaRPr sz="13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306" name="Google Shape;306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84600" y="3209274"/>
            <a:ext cx="2501100" cy="1629300"/>
          </a:xfrm>
          <a:prstGeom prst="rect">
            <a:avLst/>
          </a:prstGeom>
          <a:noFill/>
          <a:ln cap="flat" cmpd="sng" w="9525">
            <a:solidFill>
              <a:srgbClr val="741B47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07" name="Google Shape;307;p15"/>
          <p:cNvSpPr txBox="1"/>
          <p:nvPr/>
        </p:nvSpPr>
        <p:spPr>
          <a:xfrm>
            <a:off x="443100" y="5427825"/>
            <a:ext cx="30000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 u="sng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Tetratology of Fallot</a:t>
            </a:r>
            <a:endParaRPr b="1" sz="1300" u="sng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08" name="Google Shape;308;p15"/>
          <p:cNvSpPr txBox="1"/>
          <p:nvPr/>
        </p:nvSpPr>
        <p:spPr>
          <a:xfrm>
            <a:off x="685800" y="5943600"/>
            <a:ext cx="3000000" cy="25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VSD.</a:t>
            </a:r>
            <a:r>
              <a:rPr lang="en" sz="1300">
                <a:solidFill>
                  <a:srgbClr val="9E9E9E"/>
                </a:solidFill>
                <a:latin typeface="Exo"/>
                <a:ea typeface="Exo"/>
                <a:cs typeface="Exo"/>
                <a:sym typeface="Exo"/>
              </a:rPr>
              <a:t>(Ventricular septal defect)</a:t>
            </a:r>
            <a:endParaRPr sz="1300">
              <a:solidFill>
                <a:srgbClr val="9E9E9E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Pulmonary stenosis.</a:t>
            </a:r>
            <a:endParaRPr sz="13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Overriding of the aorta</a:t>
            </a:r>
            <a:endParaRPr sz="13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Right ventricular hypertrophy.</a:t>
            </a:r>
            <a:endParaRPr sz="13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09" name="Google Shape;309;p15"/>
          <p:cNvSpPr/>
          <p:nvPr/>
        </p:nvSpPr>
        <p:spPr>
          <a:xfrm>
            <a:off x="233150" y="5896099"/>
            <a:ext cx="455400" cy="406200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A64D79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2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endParaRPr b="1" i="0" sz="26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0" name="Google Shape;310;p15"/>
          <p:cNvSpPr/>
          <p:nvPr/>
        </p:nvSpPr>
        <p:spPr>
          <a:xfrm>
            <a:off x="233150" y="6505699"/>
            <a:ext cx="455400" cy="406200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A64D79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" sz="2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endParaRPr b="1" i="0" sz="26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1" name="Google Shape;311;p15"/>
          <p:cNvSpPr/>
          <p:nvPr/>
        </p:nvSpPr>
        <p:spPr>
          <a:xfrm>
            <a:off x="233150" y="7115299"/>
            <a:ext cx="455400" cy="406200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A64D79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" sz="2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endParaRPr b="1" i="0" sz="26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2" name="Google Shape;312;p15"/>
          <p:cNvSpPr/>
          <p:nvPr/>
        </p:nvSpPr>
        <p:spPr>
          <a:xfrm>
            <a:off x="233150" y="7724899"/>
            <a:ext cx="455400" cy="406200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A64D79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" sz="2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endParaRPr b="1" i="0" sz="26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13" name="Google Shape;313;p15"/>
          <p:cNvPicPr preferRelativeResize="0"/>
          <p:nvPr/>
        </p:nvPicPr>
        <p:blipFill rotWithShape="1">
          <a:blip r:embed="rId7">
            <a:alphaModFix/>
          </a:blip>
          <a:srcRect b="9861" l="30987" r="31446" t="0"/>
          <a:stretch/>
        </p:blipFill>
        <p:spPr>
          <a:xfrm>
            <a:off x="133350" y="8334501"/>
            <a:ext cx="1787700" cy="1866300"/>
          </a:xfrm>
          <a:prstGeom prst="rect">
            <a:avLst/>
          </a:prstGeom>
          <a:noFill/>
          <a:ln cap="flat" cmpd="sng" w="9525">
            <a:solidFill>
              <a:srgbClr val="741B47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14" name="Google Shape;314;p15"/>
          <p:cNvSpPr txBox="1"/>
          <p:nvPr/>
        </p:nvSpPr>
        <p:spPr>
          <a:xfrm>
            <a:off x="4109450" y="5377713"/>
            <a:ext cx="30000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 u="sng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Transposition of Great Arteries (TGA)</a:t>
            </a:r>
            <a:endParaRPr b="1" sz="1300" u="sng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5" name="Google Shape;315;p15"/>
          <p:cNvSpPr txBox="1"/>
          <p:nvPr/>
        </p:nvSpPr>
        <p:spPr>
          <a:xfrm>
            <a:off x="3810000" y="5943600"/>
            <a:ext cx="3578100" cy="24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Exo"/>
              <a:buChar char="●"/>
            </a:pP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TGA</a:t>
            </a: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is due to abnormal rotation or malformation of the aorticopulmonary septum, so the right ventricle joins the aorta, while the left ventricle joins the pulmonary artery.</a:t>
            </a:r>
            <a:endParaRPr sz="13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Exo"/>
              <a:buChar char="●"/>
            </a:pP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It is one of the most common causes of cyanotic heart disease in the newborn</a:t>
            </a:r>
            <a:endParaRPr sz="13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Exo"/>
              <a:buChar char="●"/>
            </a:pP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Often associated with ASD or VSD</a:t>
            </a:r>
            <a:endParaRPr sz="13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316" name="Google Shape;316;p15"/>
          <p:cNvPicPr preferRelativeResize="0"/>
          <p:nvPr/>
        </p:nvPicPr>
        <p:blipFill rotWithShape="1">
          <a:blip r:embed="rId7">
            <a:alphaModFix/>
          </a:blip>
          <a:srcRect b="0" l="0" r="66012" t="0"/>
          <a:stretch/>
        </p:blipFill>
        <p:spPr>
          <a:xfrm>
            <a:off x="4595100" y="8330517"/>
            <a:ext cx="1787700" cy="2288700"/>
          </a:xfrm>
          <a:prstGeom prst="rect">
            <a:avLst/>
          </a:prstGeom>
          <a:noFill/>
          <a:ln cap="flat" cmpd="sng" w="9525">
            <a:solidFill>
              <a:srgbClr val="741B47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17" name="Google Shape;317;p15"/>
          <p:cNvSpPr txBox="1"/>
          <p:nvPr/>
        </p:nvSpPr>
        <p:spPr>
          <a:xfrm>
            <a:off x="1427250" y="10277000"/>
            <a:ext cx="1031700" cy="364800"/>
          </a:xfrm>
          <a:prstGeom prst="rect">
            <a:avLst/>
          </a:prstGeom>
          <a:noFill/>
          <a:ln cap="flat" cmpd="sng" w="19050">
            <a:solidFill>
              <a:srgbClr val="741B47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Blue baby</a:t>
            </a:r>
            <a:endParaRPr sz="13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descr="tetralogy of Fallot" id="318" name="Google Shape;318;p15"/>
          <p:cNvPicPr preferRelativeResize="0"/>
          <p:nvPr/>
        </p:nvPicPr>
        <p:blipFill rotWithShape="1">
          <a:blip r:embed="rId8">
            <a:alphaModFix/>
          </a:blip>
          <a:srcRect b="21230" l="5514" r="8589" t="19118"/>
          <a:stretch/>
        </p:blipFill>
        <p:spPr>
          <a:xfrm>
            <a:off x="1972025" y="8589300"/>
            <a:ext cx="1653649" cy="1179126"/>
          </a:xfrm>
          <a:prstGeom prst="rect">
            <a:avLst/>
          </a:prstGeom>
          <a:noFill/>
          <a:ln cap="flat" cmpd="sng" w="9525">
            <a:solidFill>
              <a:srgbClr val="82426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"/>
          <p:cNvSpPr txBox="1"/>
          <p:nvPr/>
        </p:nvSpPr>
        <p:spPr>
          <a:xfrm>
            <a:off x="1447800" y="425"/>
            <a:ext cx="4686300" cy="8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Persistent Truncus Arteriosus</a:t>
            </a:r>
            <a:endParaRPr b="1" sz="28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24" name="Google Shape;324;p16"/>
          <p:cNvSpPr txBox="1"/>
          <p:nvPr/>
        </p:nvSpPr>
        <p:spPr>
          <a:xfrm>
            <a:off x="513899" y="167168"/>
            <a:ext cx="455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9</a:t>
            </a:r>
            <a:endParaRPr b="1" sz="2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325" name="Google Shape;325;p16"/>
          <p:cNvPicPr preferRelativeResize="0"/>
          <p:nvPr/>
        </p:nvPicPr>
        <p:blipFill rotWithShape="1">
          <a:blip r:embed="rId3">
            <a:alphaModFix/>
          </a:blip>
          <a:srcRect b="0" l="2498" r="2498" t="6156"/>
          <a:stretch/>
        </p:blipFill>
        <p:spPr>
          <a:xfrm>
            <a:off x="1316625" y="5333000"/>
            <a:ext cx="4956300" cy="2604900"/>
          </a:xfrm>
          <a:prstGeom prst="rect">
            <a:avLst/>
          </a:prstGeom>
          <a:noFill/>
          <a:ln cap="flat" cmpd="sng" w="9525">
            <a:solidFill>
              <a:srgbClr val="741B47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26" name="Google Shape;326;p16"/>
          <p:cNvSpPr/>
          <p:nvPr/>
        </p:nvSpPr>
        <p:spPr>
          <a:xfrm>
            <a:off x="1316625" y="2760575"/>
            <a:ext cx="4956300" cy="2342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741B47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016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600"/>
              <a:buFont typeface="Exo"/>
              <a:buChar char="▪"/>
            </a:pPr>
            <a:r>
              <a:rPr lang="en" sz="16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b="1" lang="en" sz="16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It is due to:</a:t>
            </a:r>
            <a:endParaRPr b="1" sz="16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failure of the development of the aorticopulmonary (spiral) septum.</a:t>
            </a:r>
            <a:endParaRPr sz="16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-1016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41B47"/>
              </a:buClr>
              <a:buSzPts val="1600"/>
              <a:buFont typeface="Exo"/>
              <a:buChar char="▪"/>
            </a:pPr>
            <a:r>
              <a:rPr lang="en" sz="16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It is usually accompanied with VSD. </a:t>
            </a:r>
            <a:endParaRPr sz="16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It forms a single arterial trunk arising from the heart and supplies the systemic, pulmonary  &amp; coronary circulations.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7"/>
          <p:cNvSpPr/>
          <p:nvPr/>
        </p:nvSpPr>
        <p:spPr>
          <a:xfrm>
            <a:off x="2048325" y="10182239"/>
            <a:ext cx="3492900" cy="2817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675" lIns="91675" spcFirstLastPara="1" rIns="91675" wrap="square" tIns="91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9D9D9"/>
                </a:solidFill>
                <a:latin typeface="Exo"/>
                <a:ea typeface="Exo"/>
                <a:cs typeface="Exo"/>
                <a:sym typeface="Exo"/>
              </a:rPr>
              <a:t>Answers: 1. C 2. A 3. D 4. D 5. A 6. A</a:t>
            </a:r>
            <a:endParaRPr sz="1200">
              <a:solidFill>
                <a:srgbClr val="D9D9D9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32" name="Google Shape;332;p17"/>
          <p:cNvSpPr/>
          <p:nvPr/>
        </p:nvSpPr>
        <p:spPr>
          <a:xfrm>
            <a:off x="-693358" y="1104186"/>
            <a:ext cx="1895238" cy="379728"/>
          </a:xfrm>
          <a:prstGeom prst="flowChartTerminator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675" lIns="91675" spcFirstLastPara="1" rIns="91675" wrap="square" tIns="9167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MCQ</a:t>
            </a:r>
            <a:r>
              <a:rPr b="1" lang="en" sz="22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s</a:t>
            </a:r>
            <a:endParaRPr sz="22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33" name="Google Shape;333;p17"/>
          <p:cNvSpPr txBox="1"/>
          <p:nvPr/>
        </p:nvSpPr>
        <p:spPr>
          <a:xfrm>
            <a:off x="2726620" y="229036"/>
            <a:ext cx="21363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Quiz</a:t>
            </a:r>
            <a:endParaRPr b="1" sz="28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graphicFrame>
        <p:nvGraphicFramePr>
          <p:cNvPr id="334" name="Google Shape;334;p17"/>
          <p:cNvGraphicFramePr/>
          <p:nvPr/>
        </p:nvGraphicFramePr>
        <p:xfrm>
          <a:off x="952513" y="174782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{BAAE2393-7D2F-4894-BBFE-5609560F7378}</a:tableStyleId>
              </a:tblPr>
              <a:tblGrid>
                <a:gridCol w="1421125"/>
                <a:gridCol w="1421125"/>
                <a:gridCol w="1421125"/>
                <a:gridCol w="1421125"/>
              </a:tblGrid>
              <a:tr h="6571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741B47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Q1: </a:t>
                      </a:r>
                      <a:r>
                        <a:rPr lang="en" sz="1500">
                          <a:latin typeface="Exo"/>
                          <a:ea typeface="Exo"/>
                          <a:cs typeface="Exo"/>
                          <a:sym typeface="Exo"/>
                        </a:rPr>
                        <a:t>The heart begins to beat at 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CDAB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AB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AB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CDABBD">
                        <a:alpha val="41340"/>
                      </a:srgbClr>
                    </a:solidFill>
                  </a:tcPr>
                </a:tc>
                <a:tc hMerge="1"/>
                <a:tc hMerge="1"/>
                <a:tc hMerge="1"/>
              </a:tr>
              <a:tr h="631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A-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22nd -23rd week </a:t>
                      </a:r>
                      <a:endParaRPr b="1"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B-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10th -13th week</a:t>
                      </a:r>
                      <a:endParaRPr b="1"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C-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22nd -23rd days</a:t>
                      </a:r>
                      <a:endParaRPr b="1"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D-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10th-13th days </a:t>
                      </a:r>
                      <a:endParaRPr b="1"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71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741B47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Q2: </a:t>
                      </a:r>
                      <a:r>
                        <a:rPr lang="en" sz="1500">
                          <a:latin typeface="Exo"/>
                          <a:ea typeface="Exo"/>
                          <a:cs typeface="Exo"/>
                          <a:sym typeface="Exo"/>
                        </a:rPr>
                        <a:t>The smooth posterior part of right atrium is formed by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CDAB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AB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CDABBD">
                        <a:alpha val="41340"/>
                      </a:srgbClr>
                    </a:solidFill>
                  </a:tcPr>
                </a:tc>
                <a:tc hMerge="1"/>
                <a:tc hMerge="1"/>
                <a:tc hMerge="1"/>
              </a:tr>
              <a:tr h="631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A-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right horn of the sinus venosus </a:t>
                      </a:r>
                      <a:endParaRPr b="1"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B-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left horn of the sinus venosus </a:t>
                      </a:r>
                      <a:endParaRPr b="1"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C-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P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rimordial common atrium </a:t>
                      </a:r>
                      <a:endParaRPr b="1"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D-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crista terminalis</a:t>
                      </a:r>
                      <a:endParaRPr b="1"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71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741B47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Q3: </a:t>
                      </a:r>
                      <a:r>
                        <a:rPr lang="en" sz="1500">
                          <a:latin typeface="Exo"/>
                          <a:ea typeface="Exo"/>
                          <a:cs typeface="Exo"/>
                          <a:sym typeface="Exo"/>
                        </a:rPr>
                        <a:t>partitioning of primordial heart is completed by </a:t>
                      </a:r>
                      <a:endParaRPr sz="17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AB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AB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CDABBD">
                        <a:alpha val="41340"/>
                      </a:srgbClr>
                    </a:solidFill>
                  </a:tcPr>
                </a:tc>
                <a:tc hMerge="1"/>
                <a:tc hMerge="1"/>
                <a:tc hMerge="1"/>
              </a:tr>
              <a:tr h="631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A-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the middle of the 4th week </a:t>
                      </a:r>
                      <a:endParaRPr b="1"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B-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the middle of the 5th week </a:t>
                      </a:r>
                      <a:endParaRPr b="1"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C-</a:t>
                      </a:r>
                      <a:r>
                        <a:rPr b="1"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the end of the 4th week</a:t>
                      </a:r>
                      <a:endParaRPr b="1"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D-</a:t>
                      </a:r>
                      <a:r>
                        <a:rPr b="1" lang="en" sz="13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Exo"/>
                          <a:ea typeface="Exo"/>
                          <a:cs typeface="Exo"/>
                          <a:sym typeface="Exo"/>
                        </a:rPr>
                        <a:t>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the end of the 5th week</a:t>
                      </a:r>
                      <a:endParaRPr b="1"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71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741B47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Q4: </a:t>
                      </a:r>
                      <a:r>
                        <a:rPr lang="en" sz="1500">
                          <a:latin typeface="Exo"/>
                          <a:ea typeface="Exo"/>
                          <a:cs typeface="Exo"/>
                          <a:sym typeface="Exo"/>
                        </a:rPr>
                        <a:t>Which of the following is characterized by absence of the membranous part of interventricular septum?</a:t>
                      </a:r>
                      <a:endParaRPr sz="17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AB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AB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CDABBD">
                        <a:alpha val="41340"/>
                      </a:srgbClr>
                    </a:solidFill>
                  </a:tcPr>
                </a:tc>
                <a:tc hMerge="1"/>
                <a:tc hMerge="1"/>
                <a:tc hMerge="1"/>
              </a:tr>
              <a:tr h="631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A-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Persistent truncus arteriosus</a:t>
                      </a:r>
                      <a:endParaRPr b="1"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B-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Atrial septal defect (ASD)</a:t>
                      </a:r>
                      <a:endParaRPr b="1"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C-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TGA</a:t>
                      </a:r>
                      <a:endParaRPr b="1"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D-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R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oger’s disease</a:t>
                      </a:r>
                      <a:endParaRPr b="1"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71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741B47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Q5: </a:t>
                      </a:r>
                      <a:r>
                        <a:rPr lang="en" sz="1500">
                          <a:latin typeface="Exo"/>
                          <a:ea typeface="Exo"/>
                          <a:cs typeface="Exo"/>
                          <a:sym typeface="Exo"/>
                        </a:rPr>
                        <a:t>Which of the following forms the smooth upper part of the 2 ventricles?</a:t>
                      </a:r>
                      <a:endParaRPr sz="15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AB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AB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CDABBD">
                        <a:alpha val="41340"/>
                      </a:srgbClr>
                    </a:solidFill>
                  </a:tcPr>
                </a:tc>
                <a:tc hMerge="1"/>
                <a:tc hMerge="1"/>
                <a:tc hMerge="1"/>
              </a:tr>
              <a:tr h="631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A-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Bulbus cordis </a:t>
                      </a:r>
                      <a:endParaRPr b="1"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B-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Sinus venosus </a:t>
                      </a:r>
                      <a:endParaRPr b="1" sz="13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C-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infundibulum</a:t>
                      </a:r>
                      <a:endParaRPr b="1" sz="13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D-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I don’t know :)</a:t>
                      </a:r>
                      <a:endParaRPr b="1"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71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rgbClr val="741B47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Q6: </a:t>
                      </a:r>
                      <a:r>
                        <a:rPr lang="en" sz="1500">
                          <a:latin typeface="Exo"/>
                          <a:ea typeface="Exo"/>
                          <a:cs typeface="Exo"/>
                          <a:sym typeface="Exo"/>
                        </a:rPr>
                        <a:t>Which of the following veins drains from the fetal body?</a:t>
                      </a:r>
                      <a:endParaRPr sz="15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AB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AB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CDABBD">
                        <a:alpha val="41340"/>
                      </a:srgbClr>
                    </a:solidFill>
                  </a:tcPr>
                </a:tc>
                <a:tc hMerge="1"/>
                <a:tc hMerge="1"/>
                <a:tc hMerge="1"/>
              </a:tr>
              <a:tr h="631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A- </a:t>
                      </a:r>
                      <a:r>
                        <a:rPr b="1"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Common cardinal</a:t>
                      </a:r>
                      <a:endParaRPr b="1"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B-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Vitelline</a:t>
                      </a:r>
                      <a:endParaRPr b="1"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C-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Umbilical</a:t>
                      </a:r>
                      <a:endParaRPr b="1"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D-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Middle cardiac</a:t>
                      </a:r>
                      <a:endParaRPr b="1"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ABB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8"/>
          <p:cNvSpPr txBox="1"/>
          <p:nvPr/>
        </p:nvSpPr>
        <p:spPr>
          <a:xfrm>
            <a:off x="2321689" y="247522"/>
            <a:ext cx="29460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Members Board</a:t>
            </a:r>
            <a:endParaRPr b="1" sz="28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40" name="Google Shape;340;p18"/>
          <p:cNvSpPr/>
          <p:nvPr/>
        </p:nvSpPr>
        <p:spPr>
          <a:xfrm>
            <a:off x="-777512" y="1268137"/>
            <a:ext cx="3243132" cy="740394"/>
          </a:xfrm>
          <a:prstGeom prst="flowChartTerminator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675" lIns="91675" spcFirstLastPara="1" rIns="91675" wrap="square" tIns="9167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Team Leaders</a:t>
            </a:r>
            <a:endParaRPr sz="22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41" name="Google Shape;341;p18"/>
          <p:cNvSpPr/>
          <p:nvPr/>
        </p:nvSpPr>
        <p:spPr>
          <a:xfrm>
            <a:off x="-777512" y="4054036"/>
            <a:ext cx="3243132" cy="740394"/>
          </a:xfrm>
          <a:prstGeom prst="flowChartTerminator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675" lIns="91675" spcFirstLastPara="1" rIns="91675" wrap="square" tIns="9167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  Team Members</a:t>
            </a:r>
            <a:endParaRPr sz="22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42" name="Google Shape;342;p18"/>
          <p:cNvSpPr txBox="1"/>
          <p:nvPr/>
        </p:nvSpPr>
        <p:spPr>
          <a:xfrm>
            <a:off x="1189022" y="2843306"/>
            <a:ext cx="17610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Exo"/>
                <a:ea typeface="Exo"/>
                <a:cs typeface="Exo"/>
                <a:sym typeface="Exo"/>
              </a:rPr>
              <a:t>Mohammad Alrashed</a:t>
            </a:r>
            <a:endParaRPr b="1" sz="20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43" name="Google Shape;343;p18"/>
          <p:cNvSpPr txBox="1"/>
          <p:nvPr/>
        </p:nvSpPr>
        <p:spPr>
          <a:xfrm>
            <a:off x="4430450" y="2848800"/>
            <a:ext cx="18441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Exo"/>
                <a:ea typeface="Exo"/>
                <a:cs typeface="Exo"/>
                <a:sym typeface="Exo"/>
              </a:rPr>
              <a:t>Najla Aldhbiban</a:t>
            </a:r>
            <a:endParaRPr b="1" sz="20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44" name="Google Shape;344;p18"/>
          <p:cNvSpPr txBox="1"/>
          <p:nvPr/>
        </p:nvSpPr>
        <p:spPr>
          <a:xfrm>
            <a:off x="1189022" y="5174189"/>
            <a:ext cx="21537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Abdullah Alsalem</a:t>
            </a:r>
            <a:endParaRPr b="1" sz="18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45" name="Google Shape;345;p18"/>
          <p:cNvSpPr txBox="1"/>
          <p:nvPr/>
        </p:nvSpPr>
        <p:spPr>
          <a:xfrm>
            <a:off x="2173279" y="10293850"/>
            <a:ext cx="324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anatomyteam442@gmail.com</a:t>
            </a:r>
            <a:endParaRPr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346" name="Google Shape;346;p18"/>
          <p:cNvPicPr preferRelativeResize="0"/>
          <p:nvPr/>
        </p:nvPicPr>
        <p:blipFill rotWithShape="1">
          <a:blip r:embed="rId3">
            <a:alphaModFix amt="60000"/>
          </a:blip>
          <a:srcRect b="0" l="0" r="0" t="0"/>
          <a:stretch/>
        </p:blipFill>
        <p:spPr>
          <a:xfrm>
            <a:off x="-192375" y="6911700"/>
            <a:ext cx="470075" cy="47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8"/>
          <p:cNvPicPr preferRelativeResize="0"/>
          <p:nvPr/>
        </p:nvPicPr>
        <p:blipFill rotWithShape="1">
          <a:blip r:embed="rId3">
            <a:alphaModFix amt="50000"/>
          </a:blip>
          <a:srcRect b="0" l="6264" r="3864" t="0"/>
          <a:stretch/>
        </p:blipFill>
        <p:spPr>
          <a:xfrm>
            <a:off x="277700" y="6911700"/>
            <a:ext cx="422450" cy="47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8"/>
          <p:cNvPicPr preferRelativeResize="0"/>
          <p:nvPr/>
        </p:nvPicPr>
        <p:blipFill rotWithShape="1">
          <a:blip r:embed="rId3">
            <a:alphaModFix amt="40000"/>
          </a:blip>
          <a:srcRect b="0" l="10137" r="-8" t="0"/>
          <a:stretch/>
        </p:blipFill>
        <p:spPr>
          <a:xfrm>
            <a:off x="700150" y="6911700"/>
            <a:ext cx="422450" cy="4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8"/>
          <p:cNvSpPr txBox="1"/>
          <p:nvPr/>
        </p:nvSpPr>
        <p:spPr>
          <a:xfrm>
            <a:off x="1189025" y="5623575"/>
            <a:ext cx="23121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Faisal Alomar</a:t>
            </a:r>
            <a:endParaRPr b="1" sz="18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50" name="Google Shape;350;p18"/>
          <p:cNvSpPr txBox="1"/>
          <p:nvPr/>
        </p:nvSpPr>
        <p:spPr>
          <a:xfrm>
            <a:off x="1189025" y="6072950"/>
            <a:ext cx="24306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Mishal Alsuwayegh</a:t>
            </a:r>
            <a:endParaRPr b="1" sz="18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51" name="Google Shape;351;p18"/>
          <p:cNvSpPr txBox="1"/>
          <p:nvPr/>
        </p:nvSpPr>
        <p:spPr>
          <a:xfrm>
            <a:off x="1189022" y="6522314"/>
            <a:ext cx="21537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Waleed Alrashoud</a:t>
            </a:r>
            <a:endParaRPr b="1" sz="18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52" name="Google Shape;352;p18"/>
          <p:cNvSpPr txBox="1"/>
          <p:nvPr/>
        </p:nvSpPr>
        <p:spPr>
          <a:xfrm>
            <a:off x="1189022" y="6971689"/>
            <a:ext cx="21537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Emad Almutairi</a:t>
            </a:r>
            <a:endParaRPr b="1" sz="18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53" name="Google Shape;353;p18"/>
          <p:cNvSpPr txBox="1"/>
          <p:nvPr/>
        </p:nvSpPr>
        <p:spPr>
          <a:xfrm>
            <a:off x="1189022" y="7421064"/>
            <a:ext cx="21537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Saud Altaleb</a:t>
            </a:r>
            <a:endParaRPr b="1" sz="18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54" name="Google Shape;354;p18"/>
          <p:cNvSpPr txBox="1"/>
          <p:nvPr/>
        </p:nvSpPr>
        <p:spPr>
          <a:xfrm>
            <a:off x="1189022" y="7870439"/>
            <a:ext cx="21537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Nawaf Alturki</a:t>
            </a:r>
            <a:endParaRPr b="1" sz="18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55" name="Google Shape;355;p18"/>
          <p:cNvSpPr txBox="1"/>
          <p:nvPr/>
        </p:nvSpPr>
        <p:spPr>
          <a:xfrm>
            <a:off x="1189025" y="8319825"/>
            <a:ext cx="2272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Abdulkarim Salman</a:t>
            </a:r>
            <a:endParaRPr b="1" sz="18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56" name="Google Shape;356;p18"/>
          <p:cNvSpPr txBox="1"/>
          <p:nvPr/>
        </p:nvSpPr>
        <p:spPr>
          <a:xfrm>
            <a:off x="1189022" y="8769189"/>
            <a:ext cx="21537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Fahad Abdullah</a:t>
            </a:r>
            <a:endParaRPr b="1" sz="18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57" name="Google Shape;357;p18"/>
          <p:cNvSpPr txBox="1"/>
          <p:nvPr/>
        </p:nvSpPr>
        <p:spPr>
          <a:xfrm>
            <a:off x="4485847" y="5174202"/>
            <a:ext cx="21537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Nouf Alsaigh</a:t>
            </a:r>
            <a:endParaRPr b="1" sz="18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58" name="Google Shape;358;p18"/>
          <p:cNvSpPr txBox="1"/>
          <p:nvPr/>
        </p:nvSpPr>
        <p:spPr>
          <a:xfrm>
            <a:off x="4485847" y="5634609"/>
            <a:ext cx="21537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Nouf Aldalaqan</a:t>
            </a:r>
            <a:endParaRPr b="1" sz="18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59" name="Google Shape;359;p18"/>
          <p:cNvSpPr txBox="1"/>
          <p:nvPr/>
        </p:nvSpPr>
        <p:spPr>
          <a:xfrm>
            <a:off x="4485847" y="6095017"/>
            <a:ext cx="21537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Nouf Aldhalaan</a:t>
            </a:r>
            <a:endParaRPr b="1" sz="18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60" name="Google Shape;360;p18"/>
          <p:cNvSpPr txBox="1"/>
          <p:nvPr/>
        </p:nvSpPr>
        <p:spPr>
          <a:xfrm>
            <a:off x="4485847" y="6555425"/>
            <a:ext cx="21537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Raneem Alwatban</a:t>
            </a:r>
            <a:endParaRPr b="1" sz="18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61" name="Google Shape;361;p18"/>
          <p:cNvSpPr txBox="1"/>
          <p:nvPr/>
        </p:nvSpPr>
        <p:spPr>
          <a:xfrm>
            <a:off x="4485847" y="7015833"/>
            <a:ext cx="21537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Deema Aljuribah</a:t>
            </a:r>
            <a:endParaRPr b="1" sz="18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62" name="Google Shape;362;p18"/>
          <p:cNvSpPr txBox="1"/>
          <p:nvPr/>
        </p:nvSpPr>
        <p:spPr>
          <a:xfrm>
            <a:off x="4485847" y="7476241"/>
            <a:ext cx="21537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Haifa Alamri</a:t>
            </a:r>
            <a:endParaRPr b="1" sz="18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63" name="Google Shape;363;p18"/>
          <p:cNvSpPr txBox="1"/>
          <p:nvPr/>
        </p:nvSpPr>
        <p:spPr>
          <a:xfrm>
            <a:off x="4485847" y="7936649"/>
            <a:ext cx="21537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Farah Alqazlan</a:t>
            </a:r>
            <a:endParaRPr b="1" sz="18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64" name="Google Shape;364;p18"/>
          <p:cNvSpPr txBox="1"/>
          <p:nvPr/>
        </p:nvSpPr>
        <p:spPr>
          <a:xfrm>
            <a:off x="4485847" y="8397056"/>
            <a:ext cx="21537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Nourah Alfawaz</a:t>
            </a:r>
            <a:endParaRPr b="1" sz="18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65" name="Google Shape;365;p18"/>
          <p:cNvSpPr txBox="1"/>
          <p:nvPr/>
        </p:nvSpPr>
        <p:spPr>
          <a:xfrm>
            <a:off x="4485847" y="8857464"/>
            <a:ext cx="21537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Lina Almohsen</a:t>
            </a:r>
            <a:endParaRPr b="1" sz="1800"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366" name="Google Shape;366;p18"/>
          <p:cNvPicPr preferRelativeResize="0"/>
          <p:nvPr/>
        </p:nvPicPr>
        <p:blipFill rotWithShape="1">
          <a:blip r:embed="rId4">
            <a:alphaModFix amt="40000"/>
          </a:blip>
          <a:srcRect b="0" l="0" r="2837" t="0"/>
          <a:stretch/>
        </p:blipFill>
        <p:spPr>
          <a:xfrm>
            <a:off x="6298025" y="8818800"/>
            <a:ext cx="456774" cy="47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18"/>
          <p:cNvPicPr preferRelativeResize="0"/>
          <p:nvPr/>
        </p:nvPicPr>
        <p:blipFill rotWithShape="1">
          <a:blip r:embed="rId4">
            <a:alphaModFix amt="50000"/>
          </a:blip>
          <a:srcRect b="0" l="7234" r="5068" t="0"/>
          <a:stretch/>
        </p:blipFill>
        <p:spPr>
          <a:xfrm>
            <a:off x="6754800" y="8818788"/>
            <a:ext cx="412275" cy="47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18"/>
          <p:cNvPicPr preferRelativeResize="0"/>
          <p:nvPr/>
        </p:nvPicPr>
        <p:blipFill rotWithShape="1">
          <a:blip r:embed="rId4">
            <a:alphaModFix amt="60000"/>
          </a:blip>
          <a:srcRect b="0" l="5068" r="5068" t="0"/>
          <a:stretch/>
        </p:blipFill>
        <p:spPr>
          <a:xfrm>
            <a:off x="7167075" y="8818788"/>
            <a:ext cx="422450" cy="47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9735" y="9987425"/>
            <a:ext cx="350081" cy="35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/>
        </p:nvSpPr>
        <p:spPr>
          <a:xfrm>
            <a:off x="258288" y="685090"/>
            <a:ext cx="21363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Objectives</a:t>
            </a:r>
            <a:endParaRPr b="1" sz="28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53" name="Google Shape;53;p7"/>
          <p:cNvCxnSpPr/>
          <p:nvPr/>
        </p:nvCxnSpPr>
        <p:spPr>
          <a:xfrm flipH="1" rot="10800000">
            <a:off x="623923" y="1188272"/>
            <a:ext cx="1356000" cy="14100"/>
          </a:xfrm>
          <a:prstGeom prst="straightConnector1">
            <a:avLst/>
          </a:prstGeom>
          <a:noFill/>
          <a:ln cap="flat" cmpd="sng" w="38100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" name="Google Shape;54;p7"/>
          <p:cNvSpPr/>
          <p:nvPr/>
        </p:nvSpPr>
        <p:spPr>
          <a:xfrm>
            <a:off x="258300" y="2292550"/>
            <a:ext cx="319200" cy="310800"/>
          </a:xfrm>
          <a:prstGeom prst="ellipse">
            <a:avLst/>
          </a:prstGeom>
          <a:solidFill>
            <a:srgbClr val="741B47">
              <a:alpha val="72070"/>
            </a:srgbClr>
          </a:solidFill>
          <a:ln cap="flat" cmpd="sng" w="38100">
            <a:solidFill>
              <a:srgbClr val="CDAB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258300" y="3056725"/>
            <a:ext cx="319200" cy="310800"/>
          </a:xfrm>
          <a:prstGeom prst="ellipse">
            <a:avLst/>
          </a:prstGeom>
          <a:solidFill>
            <a:srgbClr val="741B47">
              <a:alpha val="72070"/>
            </a:srgbClr>
          </a:solidFill>
          <a:ln cap="flat" cmpd="sng" w="38100">
            <a:solidFill>
              <a:srgbClr val="CDAB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258300" y="3820900"/>
            <a:ext cx="319200" cy="310800"/>
          </a:xfrm>
          <a:prstGeom prst="ellipse">
            <a:avLst/>
          </a:prstGeom>
          <a:solidFill>
            <a:srgbClr val="741B47">
              <a:alpha val="72070"/>
            </a:srgbClr>
          </a:solidFill>
          <a:ln cap="flat" cmpd="sng" w="38100">
            <a:solidFill>
              <a:srgbClr val="CDAB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258300" y="4585075"/>
            <a:ext cx="319200" cy="310800"/>
          </a:xfrm>
          <a:prstGeom prst="ellipse">
            <a:avLst/>
          </a:prstGeom>
          <a:solidFill>
            <a:srgbClr val="741B47">
              <a:alpha val="72070"/>
            </a:srgbClr>
          </a:solidFill>
          <a:ln cap="flat" cmpd="sng" w="38100">
            <a:solidFill>
              <a:srgbClr val="CDAB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258300" y="5349250"/>
            <a:ext cx="319200" cy="310800"/>
          </a:xfrm>
          <a:prstGeom prst="ellipse">
            <a:avLst/>
          </a:prstGeom>
          <a:solidFill>
            <a:srgbClr val="741B47">
              <a:alpha val="72070"/>
            </a:srgbClr>
          </a:solidFill>
          <a:ln cap="flat" cmpd="sng" w="38100">
            <a:solidFill>
              <a:srgbClr val="CDAB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7"/>
          <p:cNvPicPr preferRelativeResize="0"/>
          <p:nvPr/>
        </p:nvPicPr>
        <p:blipFill rotWithShape="1">
          <a:blip r:embed="rId3">
            <a:alphaModFix/>
          </a:blip>
          <a:srcRect b="4214" l="0" r="0" t="3559"/>
          <a:stretch/>
        </p:blipFill>
        <p:spPr>
          <a:xfrm>
            <a:off x="6676375" y="0"/>
            <a:ext cx="681100" cy="78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7"/>
          <p:cNvPicPr preferRelativeResize="0"/>
          <p:nvPr/>
        </p:nvPicPr>
        <p:blipFill rotWithShape="1">
          <a:blip r:embed="rId3">
            <a:alphaModFix/>
          </a:blip>
          <a:srcRect b="4214" l="0" r="0" t="3559"/>
          <a:stretch/>
        </p:blipFill>
        <p:spPr>
          <a:xfrm>
            <a:off x="6676375" y="802312"/>
            <a:ext cx="681100" cy="78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7"/>
          <p:cNvPicPr preferRelativeResize="0"/>
          <p:nvPr/>
        </p:nvPicPr>
        <p:blipFill rotWithShape="1">
          <a:blip r:embed="rId3">
            <a:alphaModFix/>
          </a:blip>
          <a:srcRect b="4214" l="0" r="0" t="3559"/>
          <a:stretch/>
        </p:blipFill>
        <p:spPr>
          <a:xfrm>
            <a:off x="6676375" y="1604598"/>
            <a:ext cx="681100" cy="78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7"/>
          <p:cNvPicPr preferRelativeResize="0"/>
          <p:nvPr/>
        </p:nvPicPr>
        <p:blipFill rotWithShape="1">
          <a:blip r:embed="rId3">
            <a:alphaModFix/>
          </a:blip>
          <a:srcRect b="4214" l="0" r="0" t="3559"/>
          <a:stretch/>
        </p:blipFill>
        <p:spPr>
          <a:xfrm>
            <a:off x="6676375" y="2406910"/>
            <a:ext cx="681100" cy="78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 rotWithShape="1">
          <a:blip r:embed="rId3">
            <a:alphaModFix/>
          </a:blip>
          <a:srcRect b="4214" l="0" r="0" t="3559"/>
          <a:stretch/>
        </p:blipFill>
        <p:spPr>
          <a:xfrm>
            <a:off x="6676375" y="3209196"/>
            <a:ext cx="681100" cy="78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7"/>
          <p:cNvPicPr preferRelativeResize="0"/>
          <p:nvPr/>
        </p:nvPicPr>
        <p:blipFill rotWithShape="1">
          <a:blip r:embed="rId3">
            <a:alphaModFix/>
          </a:blip>
          <a:srcRect b="4214" l="0" r="0" t="3559"/>
          <a:stretch/>
        </p:blipFill>
        <p:spPr>
          <a:xfrm>
            <a:off x="6676375" y="4011508"/>
            <a:ext cx="681100" cy="78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7"/>
          <p:cNvPicPr preferRelativeResize="0"/>
          <p:nvPr/>
        </p:nvPicPr>
        <p:blipFill rotWithShape="1">
          <a:blip r:embed="rId3">
            <a:alphaModFix/>
          </a:blip>
          <a:srcRect b="4214" l="0" r="0" t="3559"/>
          <a:stretch/>
        </p:blipFill>
        <p:spPr>
          <a:xfrm>
            <a:off x="6676375" y="4813794"/>
            <a:ext cx="681100" cy="78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7"/>
          <p:cNvPicPr preferRelativeResize="0"/>
          <p:nvPr/>
        </p:nvPicPr>
        <p:blipFill rotWithShape="1">
          <a:blip r:embed="rId3">
            <a:alphaModFix/>
          </a:blip>
          <a:srcRect b="4214" l="0" r="0" t="3559"/>
          <a:stretch/>
        </p:blipFill>
        <p:spPr>
          <a:xfrm>
            <a:off x="6676375" y="5616106"/>
            <a:ext cx="681100" cy="78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7"/>
          <p:cNvPicPr preferRelativeResize="0"/>
          <p:nvPr/>
        </p:nvPicPr>
        <p:blipFill rotWithShape="1">
          <a:blip r:embed="rId3">
            <a:alphaModFix/>
          </a:blip>
          <a:srcRect b="4214" l="0" r="0" t="3559"/>
          <a:stretch/>
        </p:blipFill>
        <p:spPr>
          <a:xfrm>
            <a:off x="6676375" y="6418392"/>
            <a:ext cx="681100" cy="78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7"/>
          <p:cNvPicPr preferRelativeResize="0"/>
          <p:nvPr/>
        </p:nvPicPr>
        <p:blipFill rotWithShape="1">
          <a:blip r:embed="rId3">
            <a:alphaModFix/>
          </a:blip>
          <a:srcRect b="4214" l="0" r="0" t="3559"/>
          <a:stretch/>
        </p:blipFill>
        <p:spPr>
          <a:xfrm>
            <a:off x="6676375" y="7220704"/>
            <a:ext cx="681100" cy="78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7"/>
          <p:cNvPicPr preferRelativeResize="0"/>
          <p:nvPr/>
        </p:nvPicPr>
        <p:blipFill rotWithShape="1">
          <a:blip r:embed="rId3">
            <a:alphaModFix/>
          </a:blip>
          <a:srcRect b="4214" l="0" r="0" t="3559"/>
          <a:stretch/>
        </p:blipFill>
        <p:spPr>
          <a:xfrm>
            <a:off x="6676375" y="8022990"/>
            <a:ext cx="681100" cy="78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7"/>
          <p:cNvPicPr preferRelativeResize="0"/>
          <p:nvPr/>
        </p:nvPicPr>
        <p:blipFill rotWithShape="1">
          <a:blip r:embed="rId3">
            <a:alphaModFix/>
          </a:blip>
          <a:srcRect b="4214" l="0" r="0" t="3559"/>
          <a:stretch/>
        </p:blipFill>
        <p:spPr>
          <a:xfrm>
            <a:off x="6676375" y="8825302"/>
            <a:ext cx="681100" cy="78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7"/>
          <p:cNvPicPr preferRelativeResize="0"/>
          <p:nvPr/>
        </p:nvPicPr>
        <p:blipFill rotWithShape="1">
          <a:blip r:embed="rId3">
            <a:alphaModFix/>
          </a:blip>
          <a:srcRect b="4214" l="0" r="0" t="3559"/>
          <a:stretch/>
        </p:blipFill>
        <p:spPr>
          <a:xfrm>
            <a:off x="6676375" y="9627601"/>
            <a:ext cx="681100" cy="78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7"/>
          <p:cNvPicPr preferRelativeResize="0"/>
          <p:nvPr/>
        </p:nvPicPr>
        <p:blipFill rotWithShape="1">
          <a:blip r:embed="rId3">
            <a:alphaModFix/>
          </a:blip>
          <a:srcRect b="64927" l="0" r="0" t="3560"/>
          <a:stretch/>
        </p:blipFill>
        <p:spPr>
          <a:xfrm>
            <a:off x="6676375" y="10429901"/>
            <a:ext cx="681100" cy="2685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7"/>
          <p:cNvSpPr txBox="1"/>
          <p:nvPr/>
        </p:nvSpPr>
        <p:spPr>
          <a:xfrm>
            <a:off x="576237" y="2219688"/>
            <a:ext cx="59631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Exo"/>
                <a:ea typeface="Exo"/>
                <a:cs typeface="Exo"/>
                <a:sym typeface="Exo"/>
              </a:rPr>
              <a:t>Describe the formation, sit, union divisions of the of the heart tubes.</a:t>
            </a:r>
            <a:endParaRPr sz="16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74" name="Google Shape;74;p7"/>
          <p:cNvSpPr txBox="1"/>
          <p:nvPr/>
        </p:nvSpPr>
        <p:spPr>
          <a:xfrm>
            <a:off x="576225" y="2994763"/>
            <a:ext cx="56400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Describe the formation and fate  of the sinus venosus. </a:t>
            </a:r>
            <a:endParaRPr sz="16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75" name="Google Shape;75;p7"/>
          <p:cNvSpPr txBox="1"/>
          <p:nvPr/>
        </p:nvSpPr>
        <p:spPr>
          <a:xfrm>
            <a:off x="577500" y="3706812"/>
            <a:ext cx="6742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Describe the </a:t>
            </a:r>
            <a:r>
              <a:rPr b="1" lang="en" sz="16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partitioning</a:t>
            </a:r>
            <a:r>
              <a:rPr lang="en" sz="16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 of the common atrium and common ventricle.</a:t>
            </a:r>
            <a:endParaRPr sz="16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76" name="Google Shape;76;p7"/>
          <p:cNvSpPr txBox="1"/>
          <p:nvPr/>
        </p:nvSpPr>
        <p:spPr>
          <a:xfrm>
            <a:off x="576225" y="4523125"/>
            <a:ext cx="57354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Describe the partitioning of the truncus arteriosus. </a:t>
            </a:r>
            <a:endParaRPr sz="16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77" name="Google Shape;77;p7"/>
          <p:cNvSpPr txBox="1"/>
          <p:nvPr/>
        </p:nvSpPr>
        <p:spPr>
          <a:xfrm>
            <a:off x="623929" y="5287300"/>
            <a:ext cx="50424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List the most common cardiac anomalies.</a:t>
            </a:r>
            <a:endParaRPr sz="16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78" name="Google Shape;78;p7"/>
          <p:cNvSpPr txBox="1"/>
          <p:nvPr/>
        </p:nvSpPr>
        <p:spPr>
          <a:xfrm>
            <a:off x="576233" y="1456813"/>
            <a:ext cx="59631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Exo"/>
                <a:ea typeface="Exo"/>
                <a:cs typeface="Exo"/>
                <a:sym typeface="Exo"/>
              </a:rPr>
              <a:t>By the end of this lecture the student should be able to:</a:t>
            </a:r>
            <a:endParaRPr sz="1700"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79" name="Google Shape;79;p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6640" y="7286362"/>
            <a:ext cx="802282" cy="802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7"/>
          <p:cNvSpPr txBox="1"/>
          <p:nvPr/>
        </p:nvSpPr>
        <p:spPr>
          <a:xfrm>
            <a:off x="1272825" y="8178800"/>
            <a:ext cx="4569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We </a:t>
            </a:r>
            <a:r>
              <a:rPr b="1" lang="en" sz="15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Highly Recommend</a:t>
            </a:r>
            <a:r>
              <a:rPr lang="en" sz="15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 that you watch this video before studying this lecture</a:t>
            </a:r>
            <a:endParaRPr sz="15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"/>
          <p:cNvSpPr txBox="1"/>
          <p:nvPr/>
        </p:nvSpPr>
        <p:spPr>
          <a:xfrm>
            <a:off x="513899" y="167168"/>
            <a:ext cx="455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1" sz="2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86" name="Google Shape;86;p8"/>
          <p:cNvSpPr txBox="1"/>
          <p:nvPr/>
        </p:nvSpPr>
        <p:spPr>
          <a:xfrm>
            <a:off x="411756" y="1561978"/>
            <a:ext cx="5244169" cy="9927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Exo"/>
              <a:buChar char="●"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The CVS is the  first major system to function in the embryo. </a:t>
            </a:r>
            <a:endParaRPr sz="1300">
              <a:latin typeface="Exo"/>
              <a:ea typeface="Exo"/>
              <a:cs typeface="Exo"/>
              <a:sym typeface="Ex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Exo"/>
              <a:buChar char="●"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The heart begins to beat at (</a:t>
            </a: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22nd – 23rd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 )  days.</a:t>
            </a:r>
            <a:endParaRPr sz="1300">
              <a:latin typeface="Exo"/>
              <a:ea typeface="Exo"/>
              <a:cs typeface="Exo"/>
              <a:sym typeface="Ex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Exo"/>
              <a:buChar char="●"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Blood flow begins during the beginning of the  </a:t>
            </a: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4th week 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and can be visualized by </a:t>
            </a:r>
            <a:r>
              <a:rPr b="1" lang="en" sz="1300">
                <a:latin typeface="Exo"/>
                <a:ea typeface="Exo"/>
                <a:cs typeface="Exo"/>
                <a:sym typeface="Exo"/>
              </a:rPr>
              <a:t>Ultrasound Doppler.</a:t>
            </a:r>
            <a:endParaRPr b="1" sz="13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87" name="Google Shape;87;p8"/>
          <p:cNvSpPr txBox="1"/>
          <p:nvPr/>
        </p:nvSpPr>
        <p:spPr>
          <a:xfrm>
            <a:off x="327915" y="1100003"/>
            <a:ext cx="2871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Development of Heart Tube</a:t>
            </a:r>
            <a:endParaRPr b="1" sz="1600" u="sng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88" name="Google Shape;8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4692" y="1155681"/>
            <a:ext cx="1211082" cy="1054942"/>
          </a:xfrm>
          <a:prstGeom prst="rect">
            <a:avLst/>
          </a:prstGeom>
          <a:noFill/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9" name="Google Shape;89;p8"/>
          <p:cNvPicPr preferRelativeResize="0"/>
          <p:nvPr/>
        </p:nvPicPr>
        <p:blipFill rotWithShape="1">
          <a:blip r:embed="rId4">
            <a:alphaModFix/>
          </a:blip>
          <a:srcRect b="7272" l="3190" r="3803" t="5108"/>
          <a:stretch/>
        </p:blipFill>
        <p:spPr>
          <a:xfrm>
            <a:off x="6014680" y="2264494"/>
            <a:ext cx="1211084" cy="956111"/>
          </a:xfrm>
          <a:prstGeom prst="rect">
            <a:avLst/>
          </a:prstGeom>
          <a:noFill/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0" name="Google Shape;90;p8"/>
          <p:cNvSpPr txBox="1"/>
          <p:nvPr/>
        </p:nvSpPr>
        <p:spPr>
          <a:xfrm>
            <a:off x="325925" y="3350655"/>
            <a:ext cx="3777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Formation of the Heart Tube</a:t>
            </a:r>
            <a:endParaRPr b="1" sz="1600" u="sng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91" name="Google Shape;91;p8"/>
          <p:cNvSpPr/>
          <p:nvPr/>
        </p:nvSpPr>
        <p:spPr>
          <a:xfrm>
            <a:off x="537949" y="3914920"/>
            <a:ext cx="610087" cy="548353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A64D79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2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endParaRPr b="1" i="0" sz="26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2" name="Google Shape;92;p8"/>
          <p:cNvSpPr/>
          <p:nvPr/>
        </p:nvSpPr>
        <p:spPr>
          <a:xfrm>
            <a:off x="537957" y="5224890"/>
            <a:ext cx="610088" cy="548353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A64D79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2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endParaRPr b="1" i="0" sz="26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3" name="Google Shape;93;p8"/>
          <p:cNvSpPr/>
          <p:nvPr/>
        </p:nvSpPr>
        <p:spPr>
          <a:xfrm>
            <a:off x="4201569" y="3937872"/>
            <a:ext cx="610088" cy="548353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A64D79"/>
          </a:solidFill>
          <a:ln cap="flat" cmpd="sng" w="9525">
            <a:solidFill>
              <a:srgbClr val="4C11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2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endParaRPr b="1" i="0" sz="26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4" name="Google Shape;94;p8"/>
          <p:cNvSpPr/>
          <p:nvPr/>
        </p:nvSpPr>
        <p:spPr>
          <a:xfrm>
            <a:off x="4172278" y="5267274"/>
            <a:ext cx="610088" cy="548353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A64D79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2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endParaRPr b="1" i="0" sz="26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5" name="Google Shape;95;p8"/>
          <p:cNvSpPr txBox="1"/>
          <p:nvPr/>
        </p:nvSpPr>
        <p:spPr>
          <a:xfrm>
            <a:off x="1139806" y="4030082"/>
            <a:ext cx="2544567" cy="5145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The heart is the </a:t>
            </a: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first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 functional organ to develop.</a:t>
            </a:r>
            <a:endParaRPr i="0" sz="1300" u="none" cap="none" strike="noStrike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96" name="Google Shape;96;p8"/>
          <p:cNvSpPr txBox="1"/>
          <p:nvPr/>
        </p:nvSpPr>
        <p:spPr>
          <a:xfrm>
            <a:off x="4807389" y="4030075"/>
            <a:ext cx="2544567" cy="11617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The heart primordium is first evident at</a:t>
            </a: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 day 18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 (as an Angioplastic cords which soon canalize to form the 2 heart tubes).</a:t>
            </a:r>
            <a:endParaRPr i="0" sz="1300" u="none" cap="none" strike="noStrike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97" name="Google Shape;97;p8"/>
          <p:cNvSpPr txBox="1"/>
          <p:nvPr/>
        </p:nvSpPr>
        <p:spPr>
          <a:xfrm>
            <a:off x="4782268" y="5380094"/>
            <a:ext cx="2594810" cy="13329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300">
                <a:latin typeface="Exo"/>
                <a:ea typeface="Exo"/>
                <a:cs typeface="Exo"/>
                <a:sym typeface="Exo"/>
              </a:rPr>
              <a:t>As the Head Fold completed</a:t>
            </a:r>
            <a:endParaRPr sz="1300">
              <a:latin typeface="Exo"/>
              <a:ea typeface="Exo"/>
              <a:cs typeface="Exo"/>
              <a:sym typeface="Ex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the developing heart tubes change their position and become in the </a:t>
            </a: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Ventral aspect of the embryo,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 Dorsal to the developing Pericardial sac.</a:t>
            </a:r>
            <a:endParaRPr i="0" sz="1300" u="none" cap="none" strike="noStrike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98" name="Google Shape;98;p8"/>
          <p:cNvSpPr txBox="1"/>
          <p:nvPr/>
        </p:nvSpPr>
        <p:spPr>
          <a:xfrm>
            <a:off x="1139806" y="5316495"/>
            <a:ext cx="2714243" cy="14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It develops from </a:t>
            </a:r>
            <a:r>
              <a:rPr b="1"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Splanchnic Mesoderm </a:t>
            </a: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in the wall of the yolk sac (Cardiogenic Area)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: </a:t>
            </a:r>
            <a:endParaRPr sz="1300">
              <a:latin typeface="Exo"/>
              <a:ea typeface="Exo"/>
              <a:cs typeface="Exo"/>
              <a:sym typeface="Ex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Cranial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 to the developing </a:t>
            </a: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Mouth &amp; Nervous system .</a:t>
            </a:r>
            <a:endParaRPr sz="13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Ventral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 to the developing </a:t>
            </a:r>
            <a:r>
              <a:rPr b="1"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Pericardial sac.</a:t>
            </a:r>
            <a:endParaRPr b="1" i="0" sz="1300" u="none" cap="none" strike="noStrike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99" name="Google Shape;99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6561" y="7238050"/>
            <a:ext cx="1740069" cy="1077448"/>
          </a:xfrm>
          <a:prstGeom prst="rect">
            <a:avLst/>
          </a:prstGeom>
          <a:noFill/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0" name="Google Shape;100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22032" y="7238041"/>
            <a:ext cx="1805526" cy="1092080"/>
          </a:xfrm>
          <a:prstGeom prst="rect">
            <a:avLst/>
          </a:prstGeom>
          <a:noFill/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1" name="Google Shape;101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02962" y="7252673"/>
            <a:ext cx="1805527" cy="1077448"/>
          </a:xfrm>
          <a:prstGeom prst="rect">
            <a:avLst/>
          </a:prstGeom>
          <a:noFill/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2" name="Google Shape;102;p8"/>
          <p:cNvSpPr txBox="1"/>
          <p:nvPr/>
        </p:nvSpPr>
        <p:spPr>
          <a:xfrm>
            <a:off x="325925" y="8648460"/>
            <a:ext cx="3777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Development of the Heart Tube</a:t>
            </a:r>
            <a:endParaRPr b="1" sz="1600" u="sng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03" name="Google Shape;103;p8"/>
          <p:cNvSpPr txBox="1"/>
          <p:nvPr/>
        </p:nvSpPr>
        <p:spPr>
          <a:xfrm>
            <a:off x="537948" y="9083147"/>
            <a:ext cx="58113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Exo"/>
              <a:buChar char="●"/>
            </a:pPr>
            <a:r>
              <a:rPr b="1" lang="en" sz="1300">
                <a:latin typeface="Exo"/>
                <a:ea typeface="Exo"/>
                <a:cs typeface="Exo"/>
                <a:sym typeface="Exo"/>
              </a:rPr>
              <a:t>After Lateral Folding of the embryo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 </a:t>
            </a:r>
            <a:endParaRPr sz="1300">
              <a:latin typeface="Exo"/>
              <a:ea typeface="Exo"/>
              <a:cs typeface="Exo"/>
              <a:sym typeface="Ex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the 2 heart tubes  approach each other and fuse to </a:t>
            </a:r>
            <a:endParaRPr sz="1300">
              <a:latin typeface="Exo"/>
              <a:ea typeface="Exo"/>
              <a:cs typeface="Exo"/>
              <a:sym typeface="Ex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form a </a:t>
            </a: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single Endocardial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 Heart tube within the pericardial sac.</a:t>
            </a:r>
            <a:endParaRPr sz="13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Exo"/>
              <a:ea typeface="Exo"/>
              <a:cs typeface="Exo"/>
              <a:sym typeface="Ex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Exo"/>
              <a:buChar char="●"/>
            </a:pP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Fusion of the two tubes  occurs in a Craniocaudal direction.</a:t>
            </a:r>
            <a:endParaRPr sz="13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104" name="Google Shape;104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14670" y="9261771"/>
            <a:ext cx="910970" cy="1117838"/>
          </a:xfrm>
          <a:prstGeom prst="rect">
            <a:avLst/>
          </a:prstGeom>
          <a:noFill/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5" name="Google Shape;105;p8"/>
          <p:cNvSpPr txBox="1"/>
          <p:nvPr/>
        </p:nvSpPr>
        <p:spPr>
          <a:xfrm>
            <a:off x="1607085" y="290701"/>
            <a:ext cx="44889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Development of the heart </a:t>
            </a:r>
            <a:endParaRPr b="1" sz="28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106" name="Google Shape;106;p8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44854" y="129126"/>
            <a:ext cx="816050" cy="816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"/>
          <p:cNvSpPr txBox="1"/>
          <p:nvPr/>
        </p:nvSpPr>
        <p:spPr>
          <a:xfrm>
            <a:off x="513899" y="167168"/>
            <a:ext cx="4554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2</a:t>
            </a:r>
            <a:endParaRPr b="1" sz="2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12" name="Google Shape;112;p9"/>
          <p:cNvSpPr txBox="1"/>
          <p:nvPr/>
        </p:nvSpPr>
        <p:spPr>
          <a:xfrm>
            <a:off x="466237" y="1473550"/>
            <a:ext cx="6935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The heart tube grows faster than the pericardial sac, so it shows </a:t>
            </a:r>
            <a:r>
              <a:rPr lang="en" sz="1300">
                <a:solidFill>
                  <a:srgbClr val="C00000"/>
                </a:solidFill>
                <a:latin typeface="Exo"/>
                <a:ea typeface="Exo"/>
                <a:cs typeface="Exo"/>
                <a:sym typeface="Exo"/>
              </a:rPr>
              <a:t>5 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alternate</a:t>
            </a:r>
            <a:endParaRPr sz="13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dilations separated by constrictions.</a:t>
            </a:r>
            <a:endParaRPr sz="13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13" name="Google Shape;113;p9"/>
          <p:cNvSpPr txBox="1"/>
          <p:nvPr/>
        </p:nvSpPr>
        <p:spPr>
          <a:xfrm>
            <a:off x="548496" y="1971403"/>
            <a:ext cx="27216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These are:</a:t>
            </a:r>
            <a:endParaRPr sz="13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14" name="Google Shape;114;p9"/>
          <p:cNvSpPr txBox="1"/>
          <p:nvPr/>
        </p:nvSpPr>
        <p:spPr>
          <a:xfrm>
            <a:off x="237533" y="1073007"/>
            <a:ext cx="3946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Fate of the Heart Tube</a:t>
            </a:r>
            <a:endParaRPr b="1" sz="1600" u="sng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115" name="Google Shape;11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779" y="2494026"/>
            <a:ext cx="1819875" cy="167067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9"/>
          <p:cNvSpPr/>
          <p:nvPr/>
        </p:nvSpPr>
        <p:spPr>
          <a:xfrm>
            <a:off x="515762" y="2573754"/>
            <a:ext cx="10743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17" name="Google Shape;117;p9"/>
          <p:cNvSpPr txBox="1"/>
          <p:nvPr/>
        </p:nvSpPr>
        <p:spPr>
          <a:xfrm>
            <a:off x="329130" y="2441988"/>
            <a:ext cx="489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9FC5E8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1" sz="3300">
              <a:solidFill>
                <a:srgbClr val="9FC5E8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18" name="Google Shape;118;p9"/>
          <p:cNvSpPr/>
          <p:nvPr/>
        </p:nvSpPr>
        <p:spPr>
          <a:xfrm>
            <a:off x="2089048" y="2573252"/>
            <a:ext cx="10743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19" name="Google Shape;119;p9"/>
          <p:cNvSpPr txBox="1"/>
          <p:nvPr/>
        </p:nvSpPr>
        <p:spPr>
          <a:xfrm>
            <a:off x="1831185" y="2450000"/>
            <a:ext cx="5040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E06666"/>
                </a:solidFill>
                <a:latin typeface="Exo"/>
                <a:ea typeface="Exo"/>
                <a:cs typeface="Exo"/>
                <a:sym typeface="Exo"/>
              </a:rPr>
              <a:t>2</a:t>
            </a:r>
            <a:endParaRPr b="1" sz="3300">
              <a:solidFill>
                <a:srgbClr val="E06666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20" name="Google Shape;120;p9"/>
          <p:cNvSpPr/>
          <p:nvPr/>
        </p:nvSpPr>
        <p:spPr>
          <a:xfrm>
            <a:off x="3576880" y="2573748"/>
            <a:ext cx="10743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21" name="Google Shape;121;p9"/>
          <p:cNvSpPr txBox="1"/>
          <p:nvPr/>
        </p:nvSpPr>
        <p:spPr>
          <a:xfrm>
            <a:off x="3347330" y="2431550"/>
            <a:ext cx="4041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FF9900"/>
                </a:solidFill>
                <a:latin typeface="Exo"/>
                <a:ea typeface="Exo"/>
                <a:cs typeface="Exo"/>
                <a:sym typeface="Exo"/>
              </a:rPr>
              <a:t>3</a:t>
            </a:r>
            <a:endParaRPr b="1" sz="3300">
              <a:solidFill>
                <a:srgbClr val="FF990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1376746" y="3396966"/>
            <a:ext cx="10743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23" name="Google Shape;123;p9"/>
          <p:cNvSpPr txBox="1"/>
          <p:nvPr/>
        </p:nvSpPr>
        <p:spPr>
          <a:xfrm>
            <a:off x="1100130" y="3274012"/>
            <a:ext cx="4899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FFD966"/>
                </a:solidFill>
                <a:latin typeface="Exo"/>
                <a:ea typeface="Exo"/>
                <a:cs typeface="Exo"/>
                <a:sym typeface="Exo"/>
              </a:rPr>
              <a:t>4</a:t>
            </a:r>
            <a:endParaRPr b="1" sz="3300">
              <a:solidFill>
                <a:srgbClr val="FFD966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2950061" y="3396970"/>
            <a:ext cx="10743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25" name="Google Shape;125;p9"/>
          <p:cNvSpPr txBox="1"/>
          <p:nvPr/>
        </p:nvSpPr>
        <p:spPr>
          <a:xfrm>
            <a:off x="2673428" y="3274016"/>
            <a:ext cx="4899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93C47D"/>
                </a:solidFill>
                <a:latin typeface="Exo"/>
                <a:ea typeface="Exo"/>
                <a:cs typeface="Exo"/>
                <a:sym typeface="Exo"/>
              </a:rPr>
              <a:t>5</a:t>
            </a:r>
            <a:endParaRPr b="1" sz="3300">
              <a:solidFill>
                <a:srgbClr val="93C47D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26" name="Google Shape;126;p9"/>
          <p:cNvSpPr txBox="1"/>
          <p:nvPr/>
        </p:nvSpPr>
        <p:spPr>
          <a:xfrm>
            <a:off x="588125" y="2536450"/>
            <a:ext cx="9519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Sinus Venosu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s</a:t>
            </a:r>
            <a:endParaRPr sz="13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27" name="Google Shape;127;p9"/>
          <p:cNvSpPr txBox="1"/>
          <p:nvPr/>
        </p:nvSpPr>
        <p:spPr>
          <a:xfrm>
            <a:off x="2146040" y="2506662"/>
            <a:ext cx="1091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Truncus  Arteriosus</a:t>
            </a:r>
            <a:endParaRPr sz="13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28" name="Google Shape;128;p9"/>
          <p:cNvSpPr txBox="1"/>
          <p:nvPr/>
        </p:nvSpPr>
        <p:spPr>
          <a:xfrm>
            <a:off x="3712383" y="2540125"/>
            <a:ext cx="951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Bulbus Cordis</a:t>
            </a:r>
            <a:endParaRPr sz="13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29" name="Google Shape;129;p9"/>
          <p:cNvSpPr txBox="1"/>
          <p:nvPr/>
        </p:nvSpPr>
        <p:spPr>
          <a:xfrm>
            <a:off x="1400995" y="3337884"/>
            <a:ext cx="951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Common Ventricle</a:t>
            </a:r>
            <a:endParaRPr sz="13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30" name="Google Shape;130;p9"/>
          <p:cNvSpPr txBox="1"/>
          <p:nvPr/>
        </p:nvSpPr>
        <p:spPr>
          <a:xfrm>
            <a:off x="2967143" y="3337638"/>
            <a:ext cx="1186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Common Atrium</a:t>
            </a:r>
            <a:endParaRPr sz="13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31" name="Google Shape;131;p9"/>
          <p:cNvSpPr txBox="1"/>
          <p:nvPr/>
        </p:nvSpPr>
        <p:spPr>
          <a:xfrm>
            <a:off x="6042737" y="4115998"/>
            <a:ext cx="154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CCCCC"/>
                </a:solidFill>
                <a:latin typeface="Exo"/>
                <a:ea typeface="Exo"/>
                <a:cs typeface="Exo"/>
                <a:sym typeface="Exo"/>
              </a:rPr>
              <a:t>Thanks to 441 .</a:t>
            </a:r>
            <a:endParaRPr sz="900">
              <a:solidFill>
                <a:srgbClr val="CCCCCC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32" name="Google Shape;132;p9"/>
          <p:cNvSpPr txBox="1"/>
          <p:nvPr/>
        </p:nvSpPr>
        <p:spPr>
          <a:xfrm>
            <a:off x="466213" y="4066863"/>
            <a:ext cx="40461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The endocardial heart tube has 2 ends :</a:t>
            </a:r>
            <a:endParaRPr b="1" sz="13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33" name="Google Shape;133;p9"/>
          <p:cNvSpPr txBox="1"/>
          <p:nvPr/>
        </p:nvSpPr>
        <p:spPr>
          <a:xfrm>
            <a:off x="541079" y="4449038"/>
            <a:ext cx="46626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1-Venous end (Caudal): Sinus Venosus .</a:t>
            </a:r>
            <a:endParaRPr sz="13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2- Arterial end (Cranial): Truncus arteriosus.</a:t>
            </a:r>
            <a:endParaRPr sz="13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34" name="Google Shape;134;p9"/>
          <p:cNvSpPr/>
          <p:nvPr/>
        </p:nvSpPr>
        <p:spPr>
          <a:xfrm rot="10800000">
            <a:off x="109704" y="6463550"/>
            <a:ext cx="3483000" cy="3669000"/>
          </a:xfrm>
          <a:prstGeom prst="snip2SameRect">
            <a:avLst>
              <a:gd fmla="val 16667" name="adj1"/>
              <a:gd fmla="val 3369" name="adj2"/>
            </a:avLst>
          </a:prstGeom>
          <a:noFill/>
          <a:ln cap="flat" cmpd="sng" w="19050">
            <a:solidFill>
              <a:srgbClr val="C27BA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"/>
          <p:cNvSpPr/>
          <p:nvPr/>
        </p:nvSpPr>
        <p:spPr>
          <a:xfrm rot="10800000">
            <a:off x="4013000" y="6463550"/>
            <a:ext cx="3453300" cy="3669000"/>
          </a:xfrm>
          <a:prstGeom prst="snip2SameRect">
            <a:avLst>
              <a:gd fmla="val 16667" name="adj1"/>
              <a:gd fmla="val 3369" name="adj2"/>
            </a:avLst>
          </a:prstGeom>
          <a:noFill/>
          <a:ln cap="flat" cmpd="sng" w="19050">
            <a:solidFill>
              <a:srgbClr val="C27BA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9"/>
          <p:cNvSpPr/>
          <p:nvPr/>
        </p:nvSpPr>
        <p:spPr>
          <a:xfrm rot="-354">
            <a:off x="395369" y="6162538"/>
            <a:ext cx="2911500" cy="592500"/>
          </a:xfrm>
          <a:prstGeom prst="flowChartAlternateProcess">
            <a:avLst/>
          </a:prstGeom>
          <a:solidFill>
            <a:srgbClr val="EAD1DC"/>
          </a:solidFill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rgbClr val="351C75"/>
              </a:solidFill>
              <a:latin typeface="Teko"/>
              <a:ea typeface="Teko"/>
              <a:cs typeface="Teko"/>
              <a:sym typeface="Tek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rgbClr val="351C75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37" name="Google Shape;137;p9"/>
          <p:cNvSpPr/>
          <p:nvPr/>
        </p:nvSpPr>
        <p:spPr>
          <a:xfrm>
            <a:off x="4283859" y="6162375"/>
            <a:ext cx="2911500" cy="592800"/>
          </a:xfrm>
          <a:prstGeom prst="flowChartAlternateProcess">
            <a:avLst/>
          </a:prstGeom>
          <a:solidFill>
            <a:srgbClr val="EAD1DC"/>
          </a:solidFill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351C75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38" name="Google Shape;138;p9"/>
          <p:cNvSpPr txBox="1"/>
          <p:nvPr/>
        </p:nvSpPr>
        <p:spPr>
          <a:xfrm>
            <a:off x="109783" y="5483747"/>
            <a:ext cx="3946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Shape of the Heart Tube</a:t>
            </a:r>
            <a:endParaRPr b="1" sz="1600" u="sng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39" name="Google Shape;139;p9"/>
          <p:cNvSpPr txBox="1"/>
          <p:nvPr/>
        </p:nvSpPr>
        <p:spPr>
          <a:xfrm>
            <a:off x="351128" y="6870889"/>
            <a:ext cx="30000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- </a:t>
            </a: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Bulbus cordis and ventricle grow faster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 than other regions. </a:t>
            </a:r>
            <a:endParaRPr sz="7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- So the heart  bends upon itself, forming The </a:t>
            </a:r>
            <a:r>
              <a:rPr b="1" lang="en" sz="1300">
                <a:latin typeface="Exo"/>
                <a:ea typeface="Exo"/>
                <a:cs typeface="Exo"/>
                <a:sym typeface="Exo"/>
              </a:rPr>
              <a:t>U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-shaped heart tube, </a:t>
            </a:r>
            <a:r>
              <a:rPr b="1" lang="en" sz="1300">
                <a:latin typeface="Exo"/>
                <a:ea typeface="Exo"/>
                <a:cs typeface="Exo"/>
                <a:sym typeface="Exo"/>
              </a:rPr>
              <a:t>(Bulboventricular loop).</a:t>
            </a:r>
            <a:endParaRPr b="1" sz="13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40" name="Google Shape;140;p9"/>
          <p:cNvSpPr txBox="1"/>
          <p:nvPr/>
        </p:nvSpPr>
        <p:spPr>
          <a:xfrm>
            <a:off x="351125" y="62511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U-Shaped Heart Tube</a:t>
            </a:r>
            <a:endParaRPr b="1" sz="18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41" name="Google Shape;141;p9"/>
          <p:cNvSpPr txBox="1"/>
          <p:nvPr/>
        </p:nvSpPr>
        <p:spPr>
          <a:xfrm>
            <a:off x="4403350" y="6222250"/>
            <a:ext cx="254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S-Shaped Heart Tube</a:t>
            </a:r>
            <a:endParaRPr b="1" sz="18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42" name="Google Shape;142;p9"/>
          <p:cNvSpPr txBox="1"/>
          <p:nvPr/>
        </p:nvSpPr>
        <p:spPr>
          <a:xfrm>
            <a:off x="4110900" y="6693950"/>
            <a:ext cx="32574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As the heart tube develops it bends , upon itself and forms </a:t>
            </a:r>
            <a:r>
              <a:rPr b="1" lang="en" sz="1300">
                <a:latin typeface="Exo"/>
                <a:ea typeface="Exo"/>
                <a:cs typeface="Exo"/>
                <a:sym typeface="Exo"/>
              </a:rPr>
              <a:t>S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-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shaped heart tube: </a:t>
            </a:r>
            <a:endParaRPr sz="13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  SO, the  </a:t>
            </a: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Atrium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 and </a:t>
            </a: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Sinus venosus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 become </a:t>
            </a: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Cranial in position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 &amp;  </a:t>
            </a: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Dorsal to the Truncus arteriosus, Bulbus cordis, and Ventricle.</a:t>
            </a:r>
            <a:endParaRPr sz="13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 By this stage the sinus venosus (opens in the dorsal surface of the atrium) has developed 2 lateral expansions, (Horns) :Right and Left</a:t>
            </a:r>
            <a:endParaRPr sz="1300"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143" name="Google Shape;143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750" y="8611138"/>
            <a:ext cx="1074300" cy="875625"/>
          </a:xfrm>
          <a:prstGeom prst="rect">
            <a:avLst/>
          </a:prstGeom>
          <a:noFill/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4" name="Google Shape;144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75741" y="8541278"/>
            <a:ext cx="1074300" cy="1015350"/>
          </a:xfrm>
          <a:prstGeom prst="rect">
            <a:avLst/>
          </a:prstGeom>
          <a:noFill/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5" name="Google Shape;145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22725" y="9298023"/>
            <a:ext cx="951901" cy="744428"/>
          </a:xfrm>
          <a:prstGeom prst="rect">
            <a:avLst/>
          </a:prstGeom>
          <a:noFill/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6" name="Google Shape;146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68330" y="9251650"/>
            <a:ext cx="1011195" cy="790799"/>
          </a:xfrm>
          <a:prstGeom prst="rect">
            <a:avLst/>
          </a:prstGeom>
          <a:noFill/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7" name="Google Shape;147;p9"/>
          <p:cNvSpPr txBox="1"/>
          <p:nvPr/>
        </p:nvSpPr>
        <p:spPr>
          <a:xfrm>
            <a:off x="2726670" y="229036"/>
            <a:ext cx="21363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Heart tube </a:t>
            </a:r>
            <a:endParaRPr b="1" sz="28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148" name="Google Shape;148;p9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07988" y="251175"/>
            <a:ext cx="816276" cy="81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 txBox="1"/>
          <p:nvPr/>
        </p:nvSpPr>
        <p:spPr>
          <a:xfrm>
            <a:off x="513899" y="167168"/>
            <a:ext cx="4554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3</a:t>
            </a:r>
            <a:endParaRPr b="1" sz="2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grpSp>
        <p:nvGrpSpPr>
          <p:cNvPr id="154" name="Google Shape;154;p10"/>
          <p:cNvGrpSpPr/>
          <p:nvPr/>
        </p:nvGrpSpPr>
        <p:grpSpPr>
          <a:xfrm>
            <a:off x="1240465" y="1324994"/>
            <a:ext cx="5037686" cy="313261"/>
            <a:chOff x="2355505" y="1892606"/>
            <a:chExt cx="4837417" cy="780614"/>
          </a:xfrm>
        </p:grpSpPr>
        <p:cxnSp>
          <p:nvCxnSpPr>
            <p:cNvPr id="155" name="Google Shape;155;p10"/>
            <p:cNvCxnSpPr>
              <a:stCxn id="156" idx="2"/>
              <a:endCxn id="157" idx="0"/>
            </p:cNvCxnSpPr>
            <p:nvPr/>
          </p:nvCxnSpPr>
          <p:spPr>
            <a:xfrm flipH="1" rot="-5400000">
              <a:off x="5587323" y="1067620"/>
              <a:ext cx="780600" cy="2430600"/>
            </a:xfrm>
            <a:prstGeom prst="bentConnector3">
              <a:avLst>
                <a:gd fmla="val 49996" name="adj1"/>
              </a:avLst>
            </a:prstGeom>
            <a:noFill/>
            <a:ln cap="flat" cmpd="sng" w="9525">
              <a:solidFill>
                <a:srgbClr val="4C1130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  <p:cxnSp>
          <p:nvCxnSpPr>
            <p:cNvPr id="158" name="Google Shape;158;p10"/>
            <p:cNvCxnSpPr>
              <a:stCxn id="159" idx="0"/>
              <a:endCxn id="156" idx="2"/>
            </p:cNvCxnSpPr>
            <p:nvPr/>
          </p:nvCxnSpPr>
          <p:spPr>
            <a:xfrm rot="-5400000">
              <a:off x="3168805" y="1079306"/>
              <a:ext cx="780300" cy="2406900"/>
            </a:xfrm>
            <a:prstGeom prst="bentConnector3">
              <a:avLst>
                <a:gd fmla="val 49999" name="adj1"/>
              </a:avLst>
            </a:prstGeom>
            <a:noFill/>
            <a:ln cap="flat" cmpd="sng" w="9525">
              <a:solidFill>
                <a:srgbClr val="4C1130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</p:grpSp>
      <p:grpSp>
        <p:nvGrpSpPr>
          <p:cNvPr id="160" name="Google Shape;160;p10"/>
          <p:cNvGrpSpPr/>
          <p:nvPr/>
        </p:nvGrpSpPr>
        <p:grpSpPr>
          <a:xfrm>
            <a:off x="146199" y="1638129"/>
            <a:ext cx="7226271" cy="1309373"/>
            <a:chOff x="1737357" y="3375725"/>
            <a:chExt cx="5980032" cy="2617700"/>
          </a:xfrm>
        </p:grpSpPr>
        <p:sp>
          <p:nvSpPr>
            <p:cNvPr id="159" name="Google Shape;159;p10"/>
            <p:cNvSpPr txBox="1"/>
            <p:nvPr/>
          </p:nvSpPr>
          <p:spPr>
            <a:xfrm>
              <a:off x="1737357" y="3375725"/>
              <a:ext cx="1811100" cy="2617500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62625" lIns="162625" spcFirstLastPara="1" rIns="162625" wrap="square" tIns="162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t/>
              </a:r>
              <a:endParaRPr b="0" i="0" sz="1700" u="none" cap="none" strike="noStrike">
                <a:solidFill>
                  <a:srgbClr val="666666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157" name="Google Shape;157;p10"/>
            <p:cNvSpPr txBox="1"/>
            <p:nvPr/>
          </p:nvSpPr>
          <p:spPr>
            <a:xfrm>
              <a:off x="5906289" y="3375924"/>
              <a:ext cx="1811100" cy="2617500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62625" lIns="162625" spcFirstLastPara="1" rIns="162625" wrap="square" tIns="162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t/>
              </a:r>
              <a:endParaRPr b="0" i="0" sz="1700" u="none" cap="none" strike="noStrike">
                <a:solidFill>
                  <a:srgbClr val="666666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sp>
        <p:nvSpPr>
          <p:cNvPr id="161" name="Google Shape;161;p10"/>
          <p:cNvSpPr txBox="1"/>
          <p:nvPr/>
        </p:nvSpPr>
        <p:spPr>
          <a:xfrm>
            <a:off x="2221575" y="894725"/>
            <a:ext cx="314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Veins Draining into Sinus Venosus</a:t>
            </a:r>
            <a:endParaRPr b="1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62" name="Google Shape;162;p10"/>
          <p:cNvSpPr txBox="1"/>
          <p:nvPr/>
        </p:nvSpPr>
        <p:spPr>
          <a:xfrm>
            <a:off x="146194" y="1625949"/>
            <a:ext cx="1823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xo"/>
                <a:ea typeface="Exo"/>
                <a:cs typeface="Exo"/>
                <a:sym typeface="Exo"/>
              </a:rPr>
              <a:t>Each horn of the sinus venosus receives </a:t>
            </a:r>
            <a:r>
              <a:rPr b="1" lang="en">
                <a:latin typeface="Exo"/>
                <a:ea typeface="Exo"/>
                <a:cs typeface="Exo"/>
                <a:sym typeface="Exo"/>
              </a:rPr>
              <a:t>3 veins</a:t>
            </a:r>
            <a:r>
              <a:rPr lang="en">
                <a:latin typeface="Exo"/>
                <a:ea typeface="Exo"/>
                <a:cs typeface="Exo"/>
                <a:sym typeface="Exo"/>
              </a:rPr>
              <a:t>:</a:t>
            </a:r>
            <a:endParaRPr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00000"/>
                </a:solidFill>
                <a:latin typeface="Exo"/>
                <a:ea typeface="Exo"/>
                <a:cs typeface="Exo"/>
                <a:sym typeface="Exo"/>
              </a:rPr>
              <a:t>-</a:t>
            </a:r>
            <a:r>
              <a:rPr lang="en">
                <a:solidFill>
                  <a:srgbClr val="C00000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Common cardinal </a:t>
            </a:r>
            <a:endParaRPr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A64D79"/>
                </a:solidFill>
                <a:latin typeface="Exo"/>
                <a:ea typeface="Exo"/>
                <a:cs typeface="Exo"/>
                <a:sym typeface="Exo"/>
              </a:rPr>
              <a:t>-</a:t>
            </a:r>
            <a:r>
              <a:rPr lang="en">
                <a:solidFill>
                  <a:srgbClr val="8E7CC3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Vitelline </a:t>
            </a:r>
            <a:endParaRPr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AA84F"/>
                </a:solidFill>
                <a:latin typeface="Exo"/>
                <a:ea typeface="Exo"/>
                <a:cs typeface="Exo"/>
                <a:sym typeface="Exo"/>
              </a:rPr>
              <a:t>-</a:t>
            </a:r>
            <a:r>
              <a:rPr lang="en">
                <a:latin typeface="Exo"/>
                <a:ea typeface="Exo"/>
                <a:cs typeface="Exo"/>
                <a:sym typeface="Exo"/>
              </a:rPr>
              <a:t> </a:t>
            </a:r>
            <a:r>
              <a:rPr lang="en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Umbilical</a:t>
            </a:r>
            <a:endParaRPr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63" name="Google Shape;163;p10"/>
          <p:cNvSpPr txBox="1"/>
          <p:nvPr/>
        </p:nvSpPr>
        <p:spPr>
          <a:xfrm>
            <a:off x="5209701" y="1693375"/>
            <a:ext cx="1983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Exo"/>
                <a:ea typeface="Exo"/>
                <a:cs typeface="Exo"/>
                <a:sym typeface="Exo"/>
              </a:rPr>
              <a:t>- </a:t>
            </a:r>
            <a:r>
              <a:rPr b="1" lang="en">
                <a:latin typeface="Exo"/>
                <a:ea typeface="Exo"/>
                <a:cs typeface="Exo"/>
                <a:sym typeface="Exo"/>
              </a:rPr>
              <a:t>Cardinal vein</a:t>
            </a:r>
            <a:r>
              <a:rPr lang="en">
                <a:latin typeface="Exo"/>
                <a:ea typeface="Exo"/>
                <a:cs typeface="Exo"/>
                <a:sym typeface="Exo"/>
              </a:rPr>
              <a:t> from the fetal body. </a:t>
            </a:r>
            <a:endParaRPr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Exo"/>
                <a:ea typeface="Exo"/>
                <a:cs typeface="Exo"/>
                <a:sym typeface="Exo"/>
              </a:rPr>
              <a:t>- </a:t>
            </a:r>
            <a:r>
              <a:rPr b="1" lang="en">
                <a:latin typeface="Exo"/>
                <a:ea typeface="Exo"/>
                <a:cs typeface="Exo"/>
                <a:sym typeface="Exo"/>
              </a:rPr>
              <a:t>Vitelline</a:t>
            </a:r>
            <a:r>
              <a:rPr lang="en">
                <a:latin typeface="Exo"/>
                <a:ea typeface="Exo"/>
                <a:cs typeface="Exo"/>
                <a:sym typeface="Exo"/>
              </a:rPr>
              <a:t> from the yolk sac.</a:t>
            </a:r>
            <a:endParaRPr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Exo"/>
                <a:ea typeface="Exo"/>
                <a:cs typeface="Exo"/>
                <a:sym typeface="Exo"/>
              </a:rPr>
              <a:t>- </a:t>
            </a:r>
            <a:r>
              <a:rPr b="1" lang="en">
                <a:latin typeface="Exo"/>
                <a:ea typeface="Exo"/>
                <a:cs typeface="Exo"/>
                <a:sym typeface="Exo"/>
              </a:rPr>
              <a:t>Umbilical</a:t>
            </a:r>
            <a:r>
              <a:rPr lang="en">
                <a:latin typeface="Exo"/>
                <a:ea typeface="Exo"/>
                <a:cs typeface="Exo"/>
                <a:sym typeface="Exo"/>
              </a:rPr>
              <a:t> from the placenta.</a:t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56" name="Google Shape;156;p10"/>
          <p:cNvSpPr txBox="1"/>
          <p:nvPr/>
        </p:nvSpPr>
        <p:spPr>
          <a:xfrm>
            <a:off x="2402325" y="915500"/>
            <a:ext cx="26892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2625" lIns="162625" spcFirstLastPara="1" rIns="162625" wrap="square" tIns="162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164" name="Google Shape;16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5221" y="1945914"/>
            <a:ext cx="1823400" cy="1174112"/>
          </a:xfrm>
          <a:prstGeom prst="rect">
            <a:avLst/>
          </a:prstGeom>
          <a:noFill/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5" name="Google Shape;165;p10"/>
          <p:cNvSpPr txBox="1"/>
          <p:nvPr/>
        </p:nvSpPr>
        <p:spPr>
          <a:xfrm>
            <a:off x="14081" y="3427692"/>
            <a:ext cx="3258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Fate of Sinus Venosus</a:t>
            </a:r>
            <a:endParaRPr b="1" sz="1600" u="sng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66" name="Google Shape;166;p10"/>
          <p:cNvSpPr txBox="1"/>
          <p:nvPr/>
        </p:nvSpPr>
        <p:spPr>
          <a:xfrm>
            <a:off x="209025" y="3897450"/>
            <a:ext cx="3255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xo"/>
              <a:buChar char="●"/>
            </a:pPr>
            <a:r>
              <a:rPr lang="en">
                <a:latin typeface="Exo"/>
                <a:ea typeface="Exo"/>
                <a:cs typeface="Exo"/>
                <a:sym typeface="Exo"/>
              </a:rPr>
              <a:t>The </a:t>
            </a:r>
            <a:r>
              <a:rPr lang="en" u="sng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Right Horn</a:t>
            </a:r>
            <a:r>
              <a:rPr lang="en">
                <a:latin typeface="Exo"/>
                <a:ea typeface="Exo"/>
                <a:cs typeface="Exo"/>
                <a:sym typeface="Exo"/>
              </a:rPr>
              <a:t> forms the smooth posterior part of the right atrium; sinus </a:t>
            </a:r>
            <a:r>
              <a:rPr lang="en" u="sng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venirium</a:t>
            </a:r>
            <a:r>
              <a:rPr lang="en">
                <a:latin typeface="Exo"/>
                <a:ea typeface="Exo"/>
                <a:cs typeface="Exo"/>
                <a:sym typeface="Exo"/>
              </a:rPr>
              <a:t>.</a:t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67" name="Google Shape;167;p10"/>
          <p:cNvSpPr txBox="1"/>
          <p:nvPr/>
        </p:nvSpPr>
        <p:spPr>
          <a:xfrm>
            <a:off x="209025" y="4752075"/>
            <a:ext cx="3258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xo"/>
              <a:buChar char="●"/>
            </a:pPr>
            <a:r>
              <a:rPr lang="en">
                <a:latin typeface="Exo"/>
                <a:ea typeface="Exo"/>
                <a:cs typeface="Exo"/>
                <a:sym typeface="Exo"/>
              </a:rPr>
              <a:t>The Left Horn and Body atrophy and form the </a:t>
            </a:r>
            <a:r>
              <a:rPr lang="en" u="sng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Coronary Sinus</a:t>
            </a:r>
            <a:r>
              <a:rPr lang="en" u="sng">
                <a:latin typeface="Exo"/>
                <a:ea typeface="Exo"/>
                <a:cs typeface="Exo"/>
                <a:sym typeface="Exo"/>
              </a:rPr>
              <a:t>.</a:t>
            </a:r>
            <a:endParaRPr u="sng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68" name="Google Shape;168;p10"/>
          <p:cNvSpPr txBox="1"/>
          <p:nvPr/>
        </p:nvSpPr>
        <p:spPr>
          <a:xfrm>
            <a:off x="209025" y="5360200"/>
            <a:ext cx="3255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xo"/>
              <a:buChar char="●"/>
            </a:pPr>
            <a:r>
              <a:rPr lang="en">
                <a:latin typeface="Exo"/>
                <a:ea typeface="Exo"/>
                <a:cs typeface="Exo"/>
                <a:sym typeface="Exo"/>
              </a:rPr>
              <a:t>The </a:t>
            </a:r>
            <a:r>
              <a:rPr lang="en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Left Common cardinal</a:t>
            </a:r>
            <a:r>
              <a:rPr lang="en">
                <a:latin typeface="Exo"/>
                <a:ea typeface="Exo"/>
                <a:cs typeface="Exo"/>
                <a:sym typeface="Exo"/>
              </a:rPr>
              <a:t> vein forms the </a:t>
            </a:r>
            <a:r>
              <a:rPr lang="en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Oblique Vein</a:t>
            </a:r>
            <a:r>
              <a:rPr lang="en">
                <a:latin typeface="Exo"/>
                <a:ea typeface="Exo"/>
                <a:cs typeface="Exo"/>
                <a:sym typeface="Exo"/>
              </a:rPr>
              <a:t> of the Left Atrium.</a:t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169" name="Google Shape;169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1183" y="3785704"/>
            <a:ext cx="2063950" cy="1043075"/>
          </a:xfrm>
          <a:prstGeom prst="rect">
            <a:avLst/>
          </a:prstGeom>
          <a:noFill/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0" name="Google Shape;170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1175" y="4991609"/>
            <a:ext cx="2063942" cy="1043075"/>
          </a:xfrm>
          <a:prstGeom prst="rect">
            <a:avLst/>
          </a:prstGeom>
          <a:noFill/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</p:pic>
      <p:graphicFrame>
        <p:nvGraphicFramePr>
          <p:cNvPr id="171" name="Google Shape;171;p10"/>
          <p:cNvGraphicFramePr/>
          <p:nvPr/>
        </p:nvGraphicFramePr>
        <p:xfrm>
          <a:off x="209016" y="66640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{3FC7CDB8-EA2B-4BB4-BD77-FE4831D12A72}</a:tableStyleId>
              </a:tblPr>
              <a:tblGrid>
                <a:gridCol w="3400525"/>
                <a:gridCol w="3383225"/>
              </a:tblGrid>
              <a:tr h="45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Right Atrium </a:t>
                      </a:r>
                      <a:endParaRPr b="1" sz="1400" u="none" cap="none" strike="noStrike">
                        <a:solidFill>
                          <a:srgbClr val="FFFFFF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64D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Left Atrium</a:t>
                      </a:r>
                      <a:endParaRPr b="1" sz="1400" u="none" cap="none" strike="noStrike">
                        <a:solidFill>
                          <a:srgbClr val="FFFFFF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64D7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2" name="Google Shape;172;p10"/>
          <p:cNvGraphicFramePr/>
          <p:nvPr/>
        </p:nvGraphicFramePr>
        <p:xfrm>
          <a:off x="209028" y="711205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{3FC7CDB8-EA2B-4BB4-BD77-FE4831D12A72}</a:tableStyleId>
              </a:tblPr>
              <a:tblGrid>
                <a:gridCol w="3400525"/>
                <a:gridCol w="3383225"/>
              </a:tblGrid>
              <a:tr h="3511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3" name="Google Shape;173;p10"/>
          <p:cNvSpPr txBox="1"/>
          <p:nvPr/>
        </p:nvSpPr>
        <p:spPr>
          <a:xfrm>
            <a:off x="209025" y="7112050"/>
            <a:ext cx="3477000" cy="27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The right atrium is developed from:</a:t>
            </a:r>
            <a:endParaRPr sz="8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 -Rough Trabeculated anterior part (</a:t>
            </a: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musculi pectanti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) of the right atrium is  derived from the primordial common atrium. </a:t>
            </a:r>
            <a:endParaRPr sz="4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-The </a:t>
            </a: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right horn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 of the sinus venosus forms the  </a:t>
            </a: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smooth posterior part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 of the right atrium. </a:t>
            </a:r>
            <a:endParaRPr sz="4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-These two parts are demarcated by the </a:t>
            </a: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crista terminalis internally 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and</a:t>
            </a: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 sulcus terminalis externally.</a:t>
            </a:r>
            <a:endParaRPr sz="13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174" name="Google Shape;174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77398" y="9586225"/>
            <a:ext cx="1435299" cy="916801"/>
          </a:xfrm>
          <a:prstGeom prst="rect">
            <a:avLst/>
          </a:prstGeom>
          <a:noFill/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5" name="Google Shape;175;p10"/>
          <p:cNvSpPr txBox="1"/>
          <p:nvPr/>
        </p:nvSpPr>
        <p:spPr>
          <a:xfrm>
            <a:off x="3609550" y="7432318"/>
            <a:ext cx="33066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-Rough Trabeculated part:  derived from the common primordial atrium. </a:t>
            </a:r>
            <a:endParaRPr sz="8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-The smooth part:  derived from the absorbed Pulmonary Veins.</a:t>
            </a:r>
            <a:endParaRPr sz="1300"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176" name="Google Shape;176;p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1163" y="8575925"/>
            <a:ext cx="1383375" cy="1927101"/>
          </a:xfrm>
          <a:prstGeom prst="rect">
            <a:avLst/>
          </a:prstGeom>
          <a:noFill/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7" name="Google Shape;177;p10"/>
          <p:cNvSpPr txBox="1"/>
          <p:nvPr/>
        </p:nvSpPr>
        <p:spPr>
          <a:xfrm>
            <a:off x="1556774" y="327950"/>
            <a:ext cx="43803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Fate of Sinus Venosus </a:t>
            </a:r>
            <a:endParaRPr b="1" sz="28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78" name="Google Shape;178;p10"/>
          <p:cNvSpPr txBox="1"/>
          <p:nvPr/>
        </p:nvSpPr>
        <p:spPr>
          <a:xfrm>
            <a:off x="79731" y="6203504"/>
            <a:ext cx="3258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Development of the atriums</a:t>
            </a:r>
            <a:endParaRPr b="1" sz="1600" u="sng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79" name="Google Shape;179;p10"/>
          <p:cNvSpPr txBox="1"/>
          <p:nvPr/>
        </p:nvSpPr>
        <p:spPr>
          <a:xfrm>
            <a:off x="1969588" y="3252125"/>
            <a:ext cx="3927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80" name="Google Shape;180;p10"/>
          <p:cNvSpPr/>
          <p:nvPr/>
        </p:nvSpPr>
        <p:spPr>
          <a:xfrm>
            <a:off x="1848638" y="3174138"/>
            <a:ext cx="3821400" cy="384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741B4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Each vessel is paired at this stage </a:t>
            </a:r>
            <a:endParaRPr sz="13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(not illustrated)</a:t>
            </a:r>
            <a:endParaRPr sz="10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81" name="Google Shape;181;p10"/>
          <p:cNvSpPr/>
          <p:nvPr/>
        </p:nvSpPr>
        <p:spPr>
          <a:xfrm>
            <a:off x="909400" y="3189675"/>
            <a:ext cx="297000" cy="313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99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 txBox="1"/>
          <p:nvPr/>
        </p:nvSpPr>
        <p:spPr>
          <a:xfrm>
            <a:off x="1139880" y="327309"/>
            <a:ext cx="5679300" cy="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Partitioning of Primordial Heart</a:t>
            </a:r>
            <a:endParaRPr b="1" sz="28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87" name="Google Shape;187;p11"/>
          <p:cNvSpPr txBox="1"/>
          <p:nvPr/>
        </p:nvSpPr>
        <p:spPr>
          <a:xfrm>
            <a:off x="513899" y="167168"/>
            <a:ext cx="4554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4</a:t>
            </a:r>
            <a:endParaRPr b="1" sz="2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88" name="Google Shape;188;p11"/>
          <p:cNvSpPr txBox="1"/>
          <p:nvPr/>
        </p:nvSpPr>
        <p:spPr>
          <a:xfrm>
            <a:off x="233942" y="2946397"/>
            <a:ext cx="5589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300"/>
              <a:buFont typeface="Exo"/>
              <a:buChar char="●"/>
            </a:pP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It </a:t>
            </a:r>
            <a:r>
              <a:rPr b="1"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begins</a:t>
            </a: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 by the middle of </a:t>
            </a:r>
            <a:r>
              <a:rPr b="1"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4th</a:t>
            </a: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 week. </a:t>
            </a:r>
            <a:endParaRPr sz="13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300"/>
              <a:buFont typeface="Exo"/>
              <a:buChar char="●"/>
            </a:pP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It is </a:t>
            </a:r>
            <a:r>
              <a:rPr b="1"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completed</a:t>
            </a: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 by the end of </a:t>
            </a:r>
            <a:r>
              <a:rPr b="1"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5th</a:t>
            </a: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 week.</a:t>
            </a:r>
            <a:endParaRPr sz="13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89" name="Google Shape;189;p11"/>
          <p:cNvSpPr txBox="1"/>
          <p:nvPr/>
        </p:nvSpPr>
        <p:spPr>
          <a:xfrm>
            <a:off x="140729" y="1193101"/>
            <a:ext cx="4251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Partitioning of Primordial Heart</a:t>
            </a:r>
            <a:endParaRPr b="1" sz="1600" u="sng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741B47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0" name="Google Shape;190;p11"/>
          <p:cNvSpPr/>
          <p:nvPr/>
        </p:nvSpPr>
        <p:spPr>
          <a:xfrm>
            <a:off x="154500" y="1946238"/>
            <a:ext cx="477000" cy="355200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A64D79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13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endParaRPr b="1" i="0" sz="13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1" name="Google Shape;191;p11"/>
          <p:cNvSpPr/>
          <p:nvPr/>
        </p:nvSpPr>
        <p:spPr>
          <a:xfrm>
            <a:off x="154511" y="2422146"/>
            <a:ext cx="477000" cy="337200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A64D79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13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endParaRPr b="1" i="0" sz="13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2" name="Google Shape;192;p11"/>
          <p:cNvSpPr/>
          <p:nvPr/>
        </p:nvSpPr>
        <p:spPr>
          <a:xfrm>
            <a:off x="3348830" y="1948059"/>
            <a:ext cx="477000" cy="355200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A64D79"/>
          </a:solidFill>
          <a:ln cap="flat" cmpd="sng" w="9525">
            <a:solidFill>
              <a:srgbClr val="4C11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13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endParaRPr b="1" i="0" sz="13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3" name="Google Shape;193;p11"/>
          <p:cNvSpPr/>
          <p:nvPr/>
        </p:nvSpPr>
        <p:spPr>
          <a:xfrm>
            <a:off x="3348843" y="2415226"/>
            <a:ext cx="477000" cy="355200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A64D79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13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endParaRPr b="1" i="0" sz="13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4" name="Google Shape;194;p11"/>
          <p:cNvSpPr txBox="1"/>
          <p:nvPr/>
        </p:nvSpPr>
        <p:spPr>
          <a:xfrm>
            <a:off x="588973" y="1966638"/>
            <a:ext cx="1975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Atrioventricular canal.</a:t>
            </a:r>
            <a:endParaRPr/>
          </a:p>
        </p:txBody>
      </p:sp>
      <p:sp>
        <p:nvSpPr>
          <p:cNvPr id="195" name="Google Shape;195;p11"/>
          <p:cNvSpPr txBox="1"/>
          <p:nvPr/>
        </p:nvSpPr>
        <p:spPr>
          <a:xfrm>
            <a:off x="631498" y="2422137"/>
            <a:ext cx="30000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Common atrium. </a:t>
            </a:r>
            <a:endParaRPr/>
          </a:p>
        </p:txBody>
      </p:sp>
      <p:sp>
        <p:nvSpPr>
          <p:cNvPr id="196" name="Google Shape;196;p11"/>
          <p:cNvSpPr txBox="1"/>
          <p:nvPr/>
        </p:nvSpPr>
        <p:spPr>
          <a:xfrm>
            <a:off x="3825825" y="1966658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Common ventricle. </a:t>
            </a:r>
            <a:endParaRPr/>
          </a:p>
        </p:txBody>
      </p:sp>
      <p:sp>
        <p:nvSpPr>
          <p:cNvPr id="197" name="Google Shape;197;p11"/>
          <p:cNvSpPr txBox="1"/>
          <p:nvPr/>
        </p:nvSpPr>
        <p:spPr>
          <a:xfrm>
            <a:off x="3825825" y="2390922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Truncus arteriosus &amp; Bulbus cordis.</a:t>
            </a:r>
            <a:endParaRPr/>
          </a:p>
        </p:txBody>
      </p:sp>
      <p:sp>
        <p:nvSpPr>
          <p:cNvPr id="198" name="Google Shape;198;p11"/>
          <p:cNvSpPr txBox="1"/>
          <p:nvPr/>
        </p:nvSpPr>
        <p:spPr>
          <a:xfrm>
            <a:off x="305197" y="1511147"/>
            <a:ext cx="30000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Partitioning of:</a:t>
            </a:r>
            <a:endParaRPr/>
          </a:p>
        </p:txBody>
      </p:sp>
      <p:pic>
        <p:nvPicPr>
          <p:cNvPr id="199" name="Google Shape;19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8751" y="2815175"/>
            <a:ext cx="1696830" cy="984901"/>
          </a:xfrm>
          <a:prstGeom prst="rect">
            <a:avLst/>
          </a:prstGeom>
          <a:noFill/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0" name="Google Shape;200;p11"/>
          <p:cNvSpPr txBox="1"/>
          <p:nvPr/>
        </p:nvSpPr>
        <p:spPr>
          <a:xfrm>
            <a:off x="140725" y="4286307"/>
            <a:ext cx="4251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Endocardial cushions</a:t>
            </a:r>
            <a:endParaRPr b="1" sz="1600" u="sng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741B47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1" name="Google Shape;201;p11"/>
          <p:cNvSpPr txBox="1"/>
          <p:nvPr/>
        </p:nvSpPr>
        <p:spPr>
          <a:xfrm>
            <a:off x="233950" y="4583550"/>
            <a:ext cx="6301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They appear around the </a:t>
            </a: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middle of the </a:t>
            </a:r>
            <a:r>
              <a:rPr b="1"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4th</a:t>
            </a: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 week</a:t>
            </a: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as Mesenchymal Proliferation.</a:t>
            </a:r>
            <a:endParaRPr sz="1300">
              <a:latin typeface="Exo"/>
              <a:ea typeface="Exo"/>
              <a:cs typeface="Exo"/>
              <a:sym typeface="Exo"/>
            </a:endParaRPr>
          </a:p>
        </p:txBody>
      </p:sp>
      <p:grpSp>
        <p:nvGrpSpPr>
          <p:cNvPr id="202" name="Google Shape;202;p11"/>
          <p:cNvGrpSpPr/>
          <p:nvPr/>
        </p:nvGrpSpPr>
        <p:grpSpPr>
          <a:xfrm>
            <a:off x="307400" y="5349241"/>
            <a:ext cx="7344250" cy="1010703"/>
            <a:chOff x="293575" y="5107572"/>
            <a:chExt cx="7344250" cy="1010703"/>
          </a:xfrm>
        </p:grpSpPr>
        <p:sp>
          <p:nvSpPr>
            <p:cNvPr id="203" name="Google Shape;203;p11"/>
            <p:cNvSpPr/>
            <p:nvPr/>
          </p:nvSpPr>
          <p:spPr>
            <a:xfrm>
              <a:off x="293575" y="5126295"/>
              <a:ext cx="477600" cy="355200"/>
            </a:xfrm>
            <a:prstGeom prst="heptagon">
              <a:avLst>
                <a:gd fmla="val 102572" name="hf"/>
                <a:gd fmla="val 105210" name="vf"/>
              </a:avLst>
            </a:prstGeom>
            <a:solidFill>
              <a:srgbClr val="A64D79"/>
            </a:solidFill>
            <a:ln cap="flat" cmpd="sng" w="9525">
              <a:solidFill>
                <a:srgbClr val="741B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1" i="0" lang="en" sz="1300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</a:t>
              </a:r>
              <a:endParaRPr b="1" i="0" sz="13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293586" y="5602195"/>
              <a:ext cx="477600" cy="337200"/>
            </a:xfrm>
            <a:prstGeom prst="heptagon">
              <a:avLst>
                <a:gd fmla="val 102572" name="hf"/>
                <a:gd fmla="val 105210" name="vf"/>
              </a:avLst>
            </a:prstGeom>
            <a:solidFill>
              <a:srgbClr val="A64D79"/>
            </a:solidFill>
            <a:ln cap="flat" cmpd="sng" w="9525">
              <a:solidFill>
                <a:srgbClr val="741B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1" i="0" lang="en" sz="1300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2</a:t>
              </a:r>
              <a:endParaRPr b="1" i="0" sz="13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3491804" y="5128116"/>
              <a:ext cx="477600" cy="355200"/>
            </a:xfrm>
            <a:prstGeom prst="heptagon">
              <a:avLst>
                <a:gd fmla="val 102572" name="hf"/>
                <a:gd fmla="val 105210" name="vf"/>
              </a:avLst>
            </a:prstGeom>
            <a:solidFill>
              <a:srgbClr val="A64D79"/>
            </a:solidFill>
            <a:ln cap="flat" cmpd="sng" w="9525">
              <a:solidFill>
                <a:srgbClr val="4C11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1" i="0" lang="en" sz="1300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3</a:t>
              </a:r>
              <a:endParaRPr b="1" i="0" sz="13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06" name="Google Shape;206;p11"/>
            <p:cNvSpPr/>
            <p:nvPr/>
          </p:nvSpPr>
          <p:spPr>
            <a:xfrm>
              <a:off x="3491818" y="5595276"/>
              <a:ext cx="477600" cy="355200"/>
            </a:xfrm>
            <a:prstGeom prst="heptagon">
              <a:avLst>
                <a:gd fmla="val 102572" name="hf"/>
                <a:gd fmla="val 105210" name="vf"/>
              </a:avLst>
            </a:prstGeom>
            <a:solidFill>
              <a:srgbClr val="A64D79"/>
            </a:solidFill>
            <a:ln cap="flat" cmpd="sng" w="9525">
              <a:solidFill>
                <a:srgbClr val="741B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1" i="0" lang="en" sz="1300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4</a:t>
              </a:r>
              <a:endParaRPr b="1" i="0" sz="13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07" name="Google Shape;207;p11"/>
            <p:cNvSpPr txBox="1"/>
            <p:nvPr/>
          </p:nvSpPr>
          <p:spPr>
            <a:xfrm>
              <a:off x="766675" y="5151075"/>
              <a:ext cx="27945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Exo"/>
                  <a:ea typeface="Exo"/>
                  <a:cs typeface="Exo"/>
                  <a:sym typeface="Exo"/>
                </a:rPr>
                <a:t>A.V</a:t>
              </a:r>
              <a:r>
                <a:rPr lang="en" sz="1000">
                  <a:solidFill>
                    <a:srgbClr val="999999"/>
                  </a:solidFill>
                  <a:latin typeface="Exo"/>
                  <a:ea typeface="Exo"/>
                  <a:cs typeface="Exo"/>
                  <a:sym typeface="Exo"/>
                </a:rPr>
                <a:t> </a:t>
              </a:r>
              <a:r>
                <a:rPr lang="en" sz="1300">
                  <a:solidFill>
                    <a:schemeClr val="dk1"/>
                  </a:solidFill>
                  <a:latin typeface="Exo"/>
                  <a:ea typeface="Exo"/>
                  <a:cs typeface="Exo"/>
                  <a:sym typeface="Exo"/>
                </a:rPr>
                <a:t>canals and valves. </a:t>
              </a:r>
              <a:r>
                <a:rPr lang="en" sz="1000">
                  <a:solidFill>
                    <a:srgbClr val="999999"/>
                  </a:solidFill>
                  <a:latin typeface="Exo"/>
                  <a:ea typeface="Exo"/>
                  <a:cs typeface="Exo"/>
                  <a:sym typeface="Exo"/>
                </a:rPr>
                <a:t>(AV=atrioventricular)</a:t>
              </a:r>
              <a:endParaRPr sz="1300"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208" name="Google Shape;208;p11"/>
            <p:cNvSpPr txBox="1"/>
            <p:nvPr/>
          </p:nvSpPr>
          <p:spPr>
            <a:xfrm>
              <a:off x="766675" y="5572650"/>
              <a:ext cx="2794500" cy="41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Exo"/>
                  <a:ea typeface="Exo"/>
                  <a:cs typeface="Exo"/>
                  <a:sym typeface="Exo"/>
                </a:rPr>
                <a:t>Atrial septa. </a:t>
              </a:r>
              <a:endParaRPr sz="1300"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209" name="Google Shape;209;p11"/>
            <p:cNvSpPr txBox="1"/>
            <p:nvPr/>
          </p:nvSpPr>
          <p:spPr>
            <a:xfrm>
              <a:off x="3921125" y="5107572"/>
              <a:ext cx="3716700" cy="41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Exo"/>
                  <a:ea typeface="Exo"/>
                  <a:cs typeface="Exo"/>
                  <a:sym typeface="Exo"/>
                </a:rPr>
                <a:t>Membranous part of Ventricular septum.</a:t>
              </a:r>
              <a:endParaRPr sz="1300"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210" name="Google Shape;210;p11"/>
            <p:cNvSpPr txBox="1"/>
            <p:nvPr/>
          </p:nvSpPr>
          <p:spPr>
            <a:xfrm>
              <a:off x="3969425" y="5503875"/>
              <a:ext cx="3620100" cy="6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Exo"/>
                  <a:ea typeface="Exo"/>
                  <a:cs typeface="Exo"/>
                  <a:sym typeface="Exo"/>
                </a:rPr>
                <a:t>Aortic and Pulmonary channels (Spiral septum).</a:t>
              </a:r>
              <a:endParaRPr sz="1300">
                <a:latin typeface="Exo"/>
                <a:ea typeface="Exo"/>
                <a:cs typeface="Exo"/>
                <a:sym typeface="Exo"/>
              </a:endParaRPr>
            </a:p>
          </p:txBody>
        </p:sp>
      </p:grpSp>
      <p:sp>
        <p:nvSpPr>
          <p:cNvPr id="211" name="Google Shape;211;p11"/>
          <p:cNvSpPr txBox="1"/>
          <p:nvPr/>
        </p:nvSpPr>
        <p:spPr>
          <a:xfrm>
            <a:off x="307398" y="4911071"/>
            <a:ext cx="34728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They participate in formation of :</a:t>
            </a:r>
            <a:endParaRPr sz="1300"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212" name="Google Shape;212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6626" y="6420375"/>
            <a:ext cx="4386927" cy="984900"/>
          </a:xfrm>
          <a:prstGeom prst="rect">
            <a:avLst/>
          </a:prstGeom>
          <a:noFill/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3" name="Google Shape;213;p11"/>
          <p:cNvSpPr txBox="1"/>
          <p:nvPr/>
        </p:nvSpPr>
        <p:spPr>
          <a:xfrm>
            <a:off x="127750" y="7883325"/>
            <a:ext cx="53550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Exo"/>
              <a:buChar char="●"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Two Endocardial Cushions are formed on the </a:t>
            </a:r>
            <a:r>
              <a:rPr b="1" lang="en" sz="1300">
                <a:latin typeface="Exo"/>
                <a:ea typeface="Exo"/>
                <a:cs typeface="Exo"/>
                <a:sym typeface="Exo"/>
              </a:rPr>
              <a:t>dorsal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 and </a:t>
            </a:r>
            <a:r>
              <a:rPr b="1" lang="en" sz="1300">
                <a:latin typeface="Exo"/>
                <a:ea typeface="Exo"/>
                <a:cs typeface="Exo"/>
                <a:sym typeface="Exo"/>
              </a:rPr>
              <a:t>ventral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 walls of the </a:t>
            </a:r>
            <a:r>
              <a:rPr b="1" lang="en" sz="1300">
                <a:latin typeface="Exo"/>
                <a:ea typeface="Exo"/>
                <a:cs typeface="Exo"/>
                <a:sym typeface="Exo"/>
              </a:rPr>
              <a:t>AV canal.</a:t>
            </a:r>
            <a:endParaRPr b="1" sz="1300">
              <a:latin typeface="Exo"/>
              <a:ea typeface="Exo"/>
              <a:cs typeface="Exo"/>
              <a:sym typeface="Ex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Exo"/>
              <a:ea typeface="Exo"/>
              <a:cs typeface="Exo"/>
              <a:sym typeface="Ex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Exo"/>
              <a:buChar char="●"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The AV endocardial cushions approach each other </a:t>
            </a:r>
            <a:endParaRPr sz="1300">
              <a:latin typeface="Exo"/>
              <a:ea typeface="Exo"/>
              <a:cs typeface="Exo"/>
              <a:sym typeface="Ex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and </a:t>
            </a:r>
            <a:r>
              <a:rPr b="1" lang="en" sz="1300">
                <a:latin typeface="Exo"/>
                <a:ea typeface="Exo"/>
                <a:cs typeface="Exo"/>
                <a:sym typeface="Exo"/>
              </a:rPr>
              <a:t>fuse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 to form the </a:t>
            </a:r>
            <a:r>
              <a:rPr b="1" lang="en" sz="1300">
                <a:latin typeface="Exo"/>
                <a:ea typeface="Exo"/>
                <a:cs typeface="Exo"/>
                <a:sym typeface="Exo"/>
              </a:rPr>
              <a:t>Septum Intermedium. </a:t>
            </a:r>
            <a:endParaRPr b="1" sz="1300">
              <a:latin typeface="Exo"/>
              <a:ea typeface="Exo"/>
              <a:cs typeface="Exo"/>
              <a:sym typeface="Ex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Exo"/>
              <a:ea typeface="Exo"/>
              <a:cs typeface="Exo"/>
              <a:sym typeface="Ex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Exo"/>
              <a:buChar char="●"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Dividing the AV canal into right  &amp; left canals. </a:t>
            </a:r>
            <a:endParaRPr sz="1300">
              <a:latin typeface="Exo"/>
              <a:ea typeface="Exo"/>
              <a:cs typeface="Exo"/>
              <a:sym typeface="Ex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Exo"/>
              <a:ea typeface="Exo"/>
              <a:cs typeface="Exo"/>
              <a:sym typeface="Ex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Exo"/>
              <a:buChar char="●"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These 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canals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 partially </a:t>
            </a:r>
            <a:r>
              <a:rPr b="1" lang="en" sz="1300">
                <a:latin typeface="Exo"/>
                <a:ea typeface="Exo"/>
                <a:cs typeface="Exo"/>
                <a:sym typeface="Exo"/>
              </a:rPr>
              <a:t>separate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 the primordial </a:t>
            </a:r>
            <a:r>
              <a:rPr b="1" lang="en" sz="1300">
                <a:latin typeface="Exo"/>
                <a:ea typeface="Exo"/>
                <a:cs typeface="Exo"/>
                <a:sym typeface="Exo"/>
              </a:rPr>
              <a:t>atrium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 from the </a:t>
            </a:r>
            <a:r>
              <a:rPr b="1" lang="en" sz="1300">
                <a:latin typeface="Exo"/>
                <a:ea typeface="Exo"/>
                <a:cs typeface="Exo"/>
                <a:sym typeface="Exo"/>
              </a:rPr>
              <a:t>ventricle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.</a:t>
            </a:r>
            <a:endParaRPr sz="13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14" name="Google Shape;214;p11"/>
          <p:cNvSpPr txBox="1"/>
          <p:nvPr/>
        </p:nvSpPr>
        <p:spPr>
          <a:xfrm>
            <a:off x="127750" y="7552150"/>
            <a:ext cx="48546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Partitioning of the atrioventricular canal </a:t>
            </a:r>
            <a:endParaRPr b="1" sz="1600" u="sng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215" name="Google Shape;215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1050" y="7909125"/>
            <a:ext cx="2248475" cy="1854650"/>
          </a:xfrm>
          <a:prstGeom prst="rect">
            <a:avLst/>
          </a:prstGeom>
          <a:noFill/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"/>
          <p:cNvSpPr txBox="1"/>
          <p:nvPr/>
        </p:nvSpPr>
        <p:spPr>
          <a:xfrm>
            <a:off x="390725" y="37200"/>
            <a:ext cx="98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21" name="Google Shape;221;p12"/>
          <p:cNvSpPr txBox="1"/>
          <p:nvPr/>
        </p:nvSpPr>
        <p:spPr>
          <a:xfrm>
            <a:off x="495324" y="148568"/>
            <a:ext cx="455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5</a:t>
            </a:r>
            <a:endParaRPr b="1" sz="2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graphicFrame>
        <p:nvGraphicFramePr>
          <p:cNvPr id="222" name="Google Shape;222;p12"/>
          <p:cNvGraphicFramePr/>
          <p:nvPr/>
        </p:nvGraphicFramePr>
        <p:xfrm>
          <a:off x="195350" y="162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{BAAE2393-7D2F-4894-BBFE-5609560F7378}</a:tableStyleId>
              </a:tblPr>
              <a:tblGrid>
                <a:gridCol w="2399600"/>
                <a:gridCol w="2399600"/>
                <a:gridCol w="2399600"/>
              </a:tblGrid>
              <a:tr h="602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741B47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Septum Primum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DAB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741B47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Ostium Primum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DAB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741B47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Septum Secundum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DABBD"/>
                    </a:solidFill>
                  </a:tcPr>
                </a:tc>
              </a:tr>
              <a:tr h="1399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It is </a:t>
                      </a:r>
                      <a:r>
                        <a:rPr b="1"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sickle- shaped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septum that grows from the roof of the common atrium towards the fusing endocardial cushions (</a:t>
                      </a:r>
                      <a:r>
                        <a:rPr b="1" lang="en" sz="13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septum intermedium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EEEEE">
                        <a:alpha val="451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The two ends of septum primum reach to the growing endocardial cushions before it’s central part.</a:t>
                      </a:r>
                      <a:endParaRPr sz="13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EEEEEE">
                        <a:alpha val="451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340A3F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The upper part of septum primum that is attached to the roof of the common atrium shows gradual  resorption forming an opening called </a:t>
                      </a:r>
                      <a:r>
                        <a:rPr lang="en" sz="13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ostium secundum</a:t>
                      </a:r>
                      <a:r>
                        <a:rPr lang="en" sz="1300">
                          <a:solidFill>
                            <a:srgbClr val="340A3F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.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EEEEE">
                        <a:alpha val="45100"/>
                      </a:srgbClr>
                    </a:solidFill>
                  </a:tcPr>
                </a:tc>
              </a:tr>
              <a:tr h="1035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So it divides the common atrium into right &amp; left halves.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EEEEE">
                        <a:alpha val="451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Now the septum primum bounds a foramen called </a:t>
                      </a:r>
                      <a:r>
                        <a:rPr lang="en" sz="13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ostium primum.</a:t>
                      </a:r>
                      <a:endParaRPr sz="1300">
                        <a:solidFill>
                          <a:srgbClr val="990000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EEEEEE">
                        <a:alpha val="451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340A3F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Another septum descends on the right side of the septum primum is called</a:t>
                      </a:r>
                      <a:r>
                        <a:rPr lang="en" sz="13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</a:t>
                      </a:r>
                      <a:r>
                        <a:rPr b="1" lang="en" sz="13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Septum Secundum</a:t>
                      </a:r>
                      <a:r>
                        <a:rPr lang="en" sz="13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.</a:t>
                      </a:r>
                      <a:endParaRPr sz="1300">
                        <a:solidFill>
                          <a:srgbClr val="990000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EEEEEE">
                        <a:alpha val="45100"/>
                      </a:srgbClr>
                    </a:solidFill>
                  </a:tcPr>
                </a:tc>
              </a:tr>
              <a:tr h="1263650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EEEEEE">
                        <a:alpha val="451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It serves as a shunt, enabling the oxygenated blood to pass from right to left atrium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EEEEE">
                        <a:alpha val="451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</a:t>
                      </a:r>
                      <a:r>
                        <a:rPr lang="en" sz="1300">
                          <a:solidFill>
                            <a:srgbClr val="340A3F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t forms an </a:t>
                      </a:r>
                      <a:r>
                        <a:rPr b="1" lang="en" sz="1300">
                          <a:solidFill>
                            <a:srgbClr val="340A3F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incomplete partition </a:t>
                      </a:r>
                      <a:r>
                        <a:rPr lang="en" sz="1300">
                          <a:solidFill>
                            <a:srgbClr val="340A3F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between the two atria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EEEEE">
                        <a:alpha val="45100"/>
                      </a:srgbClr>
                    </a:solidFill>
                  </a:tcPr>
                </a:tc>
              </a:tr>
              <a:tr h="12427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The </a:t>
                      </a:r>
                      <a:r>
                        <a:rPr lang="en" sz="13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ostium primum</a:t>
                      </a:r>
                      <a:r>
                        <a:rPr lang="en" sz="1300">
                          <a:solidFill>
                            <a:srgbClr val="FF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become smaller and disappears as the </a:t>
                      </a:r>
                      <a:r>
                        <a:rPr b="1"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septum primum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fuses completely with the </a:t>
                      </a:r>
                      <a:r>
                        <a:rPr b="1"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septum intermedium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to form the </a:t>
                      </a:r>
                      <a:r>
                        <a:rPr b="1" lang="en" sz="13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AV septum.</a:t>
                      </a:r>
                      <a:endParaRPr sz="1300">
                        <a:solidFill>
                          <a:srgbClr val="990000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EEEEEE">
                        <a:alpha val="451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340A3F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Consequently a valvular oval foramen forms, (Foramen Ovale)</a:t>
                      </a:r>
                      <a:endParaRPr sz="13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EEEEEE">
                        <a:alpha val="45100"/>
                      </a:srgbClr>
                    </a:solidFill>
                  </a:tcPr>
                </a:tc>
              </a:tr>
              <a:tr h="23578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EEEEEE">
                        <a:alpha val="451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EEEEEE">
                        <a:alpha val="451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23" name="Google Shape;223;p12"/>
          <p:cNvSpPr txBox="1"/>
          <p:nvPr/>
        </p:nvSpPr>
        <p:spPr>
          <a:xfrm>
            <a:off x="1436100" y="229025"/>
            <a:ext cx="49029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Partition of Common Atrium</a:t>
            </a:r>
            <a:endParaRPr b="1" sz="28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224" name="Google Shape;224;p12"/>
          <p:cNvPicPr preferRelativeResize="0"/>
          <p:nvPr/>
        </p:nvPicPr>
        <p:blipFill rotWithShape="1">
          <a:blip r:embed="rId3">
            <a:alphaModFix/>
          </a:blip>
          <a:srcRect b="3673" l="4913" r="4922" t="2860"/>
          <a:stretch/>
        </p:blipFill>
        <p:spPr>
          <a:xfrm>
            <a:off x="390730" y="6302300"/>
            <a:ext cx="2058000" cy="2019900"/>
          </a:xfrm>
          <a:prstGeom prst="rect">
            <a:avLst/>
          </a:prstGeom>
          <a:noFill/>
          <a:ln cap="flat" cmpd="sng" w="9525">
            <a:solidFill>
              <a:srgbClr val="99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Tube011" id="225" name="Google Shape;225;p12"/>
          <p:cNvPicPr preferRelativeResize="0"/>
          <p:nvPr/>
        </p:nvPicPr>
        <p:blipFill rotWithShape="1">
          <a:blip r:embed="rId4">
            <a:alphaModFix/>
          </a:blip>
          <a:srcRect b="6349" l="0" r="0" t="0"/>
          <a:stretch/>
        </p:blipFill>
        <p:spPr>
          <a:xfrm>
            <a:off x="2708900" y="7580499"/>
            <a:ext cx="2171700" cy="1145700"/>
          </a:xfrm>
          <a:prstGeom prst="rect">
            <a:avLst/>
          </a:prstGeom>
          <a:noFill/>
          <a:ln cap="flat" cmpd="sng" w="9525">
            <a:solidFill>
              <a:srgbClr val="99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226" name="Google Shape;226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42931" y="8799157"/>
            <a:ext cx="1703644" cy="960550"/>
          </a:xfrm>
          <a:prstGeom prst="rect">
            <a:avLst/>
          </a:prstGeom>
          <a:noFill/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7" name="Google Shape;227;p12"/>
          <p:cNvPicPr preferRelativeResize="0"/>
          <p:nvPr/>
        </p:nvPicPr>
        <p:blipFill rotWithShape="1">
          <a:blip r:embed="rId6">
            <a:alphaModFix/>
          </a:blip>
          <a:srcRect b="12727" l="7144" r="12495" t="6464"/>
          <a:stretch/>
        </p:blipFill>
        <p:spPr>
          <a:xfrm>
            <a:off x="5310005" y="7741894"/>
            <a:ext cx="1844100" cy="1865100"/>
          </a:xfrm>
          <a:prstGeom prst="rect">
            <a:avLst/>
          </a:prstGeom>
          <a:noFill/>
          <a:ln cap="flat" cmpd="sng" w="19050">
            <a:solidFill>
              <a:srgbClr val="99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"/>
          <p:cNvSpPr txBox="1"/>
          <p:nvPr/>
        </p:nvSpPr>
        <p:spPr>
          <a:xfrm>
            <a:off x="1128674" y="-48225"/>
            <a:ext cx="5332200" cy="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Partition of Common Atrium &amp; Ventricle</a:t>
            </a:r>
            <a:endParaRPr b="1" sz="28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33" name="Google Shape;233;p13"/>
          <p:cNvSpPr txBox="1"/>
          <p:nvPr/>
        </p:nvSpPr>
        <p:spPr>
          <a:xfrm>
            <a:off x="513899" y="167168"/>
            <a:ext cx="455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6</a:t>
            </a:r>
            <a:endParaRPr b="1" sz="2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34" name="Google Shape;234;p13"/>
          <p:cNvSpPr txBox="1"/>
          <p:nvPr/>
        </p:nvSpPr>
        <p:spPr>
          <a:xfrm>
            <a:off x="361500" y="1466850"/>
            <a:ext cx="31629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Fate of foramen Ovale</a:t>
            </a:r>
            <a:endParaRPr b="1" sz="1600" u="sng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35" name="Google Shape;235;p13"/>
          <p:cNvSpPr txBox="1"/>
          <p:nvPr/>
        </p:nvSpPr>
        <p:spPr>
          <a:xfrm>
            <a:off x="154000" y="1913746"/>
            <a:ext cx="6535500" cy="18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Exo"/>
              <a:buChar char="●"/>
            </a:pPr>
            <a:r>
              <a:rPr lang="en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At birth when the lung circulation begins,  the pressure in the left atrium increases.</a:t>
            </a:r>
            <a:endParaRPr sz="13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Exo"/>
              <a:buChar char="●"/>
            </a:pPr>
            <a:r>
              <a:rPr lang="en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The valve of the foramen ovale is pressed against the septum secundum and obliterates the foramen ovale.</a:t>
            </a:r>
            <a:endParaRPr sz="13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Exo"/>
              <a:buChar char="●"/>
            </a:pPr>
            <a:r>
              <a:rPr lang="en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Its site is represented by the </a:t>
            </a:r>
            <a:r>
              <a:rPr b="1"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Fossa Ovalis: </a:t>
            </a:r>
            <a:r>
              <a:rPr b="1" lang="en" sz="1300">
                <a:solidFill>
                  <a:srgbClr val="93C47D"/>
                </a:solidFill>
                <a:latin typeface="Exo"/>
                <a:ea typeface="Exo"/>
                <a:cs typeface="Exo"/>
                <a:sym typeface="Exo"/>
              </a:rPr>
              <a:t>[1]</a:t>
            </a:r>
            <a:endParaRPr sz="1300">
              <a:solidFill>
                <a:srgbClr val="93C47D"/>
              </a:solidFill>
              <a:latin typeface="Exo"/>
              <a:ea typeface="Exo"/>
              <a:cs typeface="Exo"/>
              <a:sym typeface="Ex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Exo"/>
              <a:buChar char="●"/>
            </a:pPr>
            <a:r>
              <a:rPr lang="en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Its </a:t>
            </a:r>
            <a:r>
              <a:rPr b="1" lang="en" sz="1300" u="sng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floor</a:t>
            </a:r>
            <a:r>
              <a:rPr b="1"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represents the persistent part of the </a:t>
            </a:r>
            <a:r>
              <a:rPr b="1"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septum primum. </a:t>
            </a:r>
            <a:r>
              <a:rPr b="1" lang="en" sz="1300">
                <a:solidFill>
                  <a:srgbClr val="FF0000"/>
                </a:solidFill>
                <a:latin typeface="Exo"/>
                <a:ea typeface="Exo"/>
                <a:cs typeface="Exo"/>
                <a:sym typeface="Exo"/>
              </a:rPr>
              <a:t>[2]</a:t>
            </a:r>
            <a:endParaRPr sz="1300">
              <a:solidFill>
                <a:srgbClr val="FF0000"/>
              </a:solidFill>
              <a:latin typeface="Exo"/>
              <a:ea typeface="Exo"/>
              <a:cs typeface="Exo"/>
              <a:sym typeface="Ex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Exo"/>
              <a:buChar char="●"/>
            </a:pPr>
            <a:r>
              <a:rPr lang="en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Its </a:t>
            </a:r>
            <a:r>
              <a:rPr b="1" lang="en" sz="1300" u="sng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limbus</a:t>
            </a: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(annulus) is the </a:t>
            </a:r>
            <a:r>
              <a:rPr b="1" lang="en" sz="13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lower edge of the </a:t>
            </a:r>
            <a:r>
              <a:rPr b="1"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septum secundum</a:t>
            </a:r>
            <a:r>
              <a:rPr b="1" lang="en" sz="1300">
                <a:solidFill>
                  <a:srgbClr val="1C4587"/>
                </a:solidFill>
                <a:latin typeface="Exo"/>
                <a:ea typeface="Exo"/>
                <a:cs typeface="Exo"/>
                <a:sym typeface="Exo"/>
              </a:rPr>
              <a:t>. </a:t>
            </a:r>
            <a:r>
              <a:rPr b="1" lang="en" sz="1300">
                <a:solidFill>
                  <a:srgbClr val="FFD966"/>
                </a:solidFill>
                <a:latin typeface="Exo"/>
                <a:ea typeface="Exo"/>
                <a:cs typeface="Exo"/>
                <a:sym typeface="Exo"/>
              </a:rPr>
              <a:t>[3]</a:t>
            </a:r>
            <a:endParaRPr sz="13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descr="C:\Users\galmadani\Desktop\Documents\Documents\Student Gray\3. Thorax\F66122-003-f063.jpg" id="236" name="Google Shape;236;p13"/>
          <p:cNvPicPr preferRelativeResize="0"/>
          <p:nvPr/>
        </p:nvPicPr>
        <p:blipFill rotWithShape="1">
          <a:blip r:embed="rId3">
            <a:alphaModFix/>
          </a:blip>
          <a:srcRect b="3119" l="0" r="0" t="0"/>
          <a:stretch/>
        </p:blipFill>
        <p:spPr>
          <a:xfrm>
            <a:off x="209550" y="3850600"/>
            <a:ext cx="2000250" cy="1670400"/>
          </a:xfrm>
          <a:prstGeom prst="rect">
            <a:avLst/>
          </a:prstGeom>
          <a:noFill/>
          <a:ln cap="flat" cmpd="sng" w="9525">
            <a:solidFill>
              <a:srgbClr val="741B47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C:\Users\galmadani\Pictures\Picture1.jpg" id="237" name="Google Shape;23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03519" y="3850602"/>
            <a:ext cx="2106000" cy="1670400"/>
          </a:xfrm>
          <a:prstGeom prst="rect">
            <a:avLst/>
          </a:prstGeom>
          <a:noFill/>
          <a:ln cap="flat" cmpd="sng" w="9525">
            <a:solidFill>
              <a:srgbClr val="741B47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38" name="Google Shape;238;p13"/>
          <p:cNvSpPr txBox="1"/>
          <p:nvPr/>
        </p:nvSpPr>
        <p:spPr>
          <a:xfrm>
            <a:off x="323850" y="5049296"/>
            <a:ext cx="319200" cy="122700"/>
          </a:xfrm>
          <a:prstGeom prst="rect">
            <a:avLst/>
          </a:prstGeom>
          <a:noFill/>
          <a:ln cap="flat" cmpd="sng" w="19050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239" name="Google Shape;23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28875" y="3850600"/>
            <a:ext cx="2626999" cy="1670400"/>
          </a:xfrm>
          <a:prstGeom prst="rect">
            <a:avLst/>
          </a:prstGeom>
          <a:noFill/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0" name="Google Shape;240;p13"/>
          <p:cNvSpPr txBox="1"/>
          <p:nvPr/>
        </p:nvSpPr>
        <p:spPr>
          <a:xfrm>
            <a:off x="76050" y="5693838"/>
            <a:ext cx="37338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Partitioning of Primordial Ventricle</a:t>
            </a:r>
            <a:endParaRPr b="1" sz="1600" u="sng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41" name="Google Shape;241;p13"/>
          <p:cNvSpPr txBox="1"/>
          <p:nvPr/>
        </p:nvSpPr>
        <p:spPr>
          <a:xfrm>
            <a:off x="126950" y="7024325"/>
            <a:ext cx="4782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1st: </a:t>
            </a:r>
            <a:r>
              <a:rPr b="1"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Muscular </a:t>
            </a: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part of the interventricular septum:</a:t>
            </a:r>
            <a:endParaRPr sz="13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42" name="Google Shape;242;p13"/>
          <p:cNvSpPr/>
          <p:nvPr/>
        </p:nvSpPr>
        <p:spPr>
          <a:xfrm>
            <a:off x="1302291" y="7460075"/>
            <a:ext cx="2350500" cy="7605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CDAB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3"/>
          <p:cNvSpPr/>
          <p:nvPr/>
        </p:nvSpPr>
        <p:spPr>
          <a:xfrm flipH="1" rot="10800000">
            <a:off x="3652743" y="9659850"/>
            <a:ext cx="2350500" cy="7605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CDAB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3"/>
          <p:cNvSpPr/>
          <p:nvPr/>
        </p:nvSpPr>
        <p:spPr>
          <a:xfrm>
            <a:off x="209550" y="8426451"/>
            <a:ext cx="2350500" cy="1022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741B4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Division of the primordial ventricle is first indicated by a </a:t>
            </a:r>
            <a:r>
              <a:rPr b="1"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median muscular ridge, the primordial interventricular septum</a:t>
            </a:r>
            <a:r>
              <a:rPr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.</a:t>
            </a:r>
            <a:endParaRPr sz="12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45" name="Google Shape;245;p13"/>
          <p:cNvSpPr/>
          <p:nvPr/>
        </p:nvSpPr>
        <p:spPr>
          <a:xfrm>
            <a:off x="2724150" y="8404675"/>
            <a:ext cx="2272800" cy="1022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741B4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It is a thick crescentic fold which has a concave upper free edge.</a:t>
            </a:r>
            <a:endParaRPr sz="12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46" name="Google Shape;246;p13"/>
          <p:cNvSpPr/>
          <p:nvPr/>
        </p:nvSpPr>
        <p:spPr>
          <a:xfrm>
            <a:off x="5183550" y="8422050"/>
            <a:ext cx="2226000" cy="1022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741B4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This septum bounds a temporary connection between the two ventricles called </a:t>
            </a:r>
            <a:r>
              <a:rPr b="1" lang="en" sz="1200">
                <a:solidFill>
                  <a:srgbClr val="C00000"/>
                </a:solidFill>
                <a:latin typeface="Exo"/>
                <a:ea typeface="Exo"/>
                <a:cs typeface="Exo"/>
                <a:sym typeface="Exo"/>
              </a:rPr>
              <a:t>Interventricular foramen</a:t>
            </a:r>
            <a:r>
              <a:rPr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.</a:t>
            </a:r>
            <a:endParaRPr sz="12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descr="E:\New Folder\fe26-013.jpg" id="247" name="Google Shape;247;p13"/>
          <p:cNvPicPr preferRelativeResize="0"/>
          <p:nvPr/>
        </p:nvPicPr>
        <p:blipFill rotWithShape="1">
          <a:blip r:embed="rId6">
            <a:alphaModFix/>
          </a:blip>
          <a:srcRect b="7142" l="11108" r="5558" t="9703"/>
          <a:stretch/>
        </p:blipFill>
        <p:spPr>
          <a:xfrm>
            <a:off x="4585350" y="5986775"/>
            <a:ext cx="2804400" cy="2021400"/>
          </a:xfrm>
          <a:prstGeom prst="rect">
            <a:avLst/>
          </a:prstGeom>
          <a:noFill/>
          <a:ln cap="flat" cmpd="sng" w="28575">
            <a:solidFill>
              <a:srgbClr val="741B47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48" name="Google Shape;248;p13"/>
          <p:cNvSpPr/>
          <p:nvPr/>
        </p:nvSpPr>
        <p:spPr>
          <a:xfrm>
            <a:off x="233150" y="6429499"/>
            <a:ext cx="455400" cy="406200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A64D79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2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endParaRPr b="1" i="0" sz="26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9" name="Google Shape;249;p13"/>
          <p:cNvSpPr txBox="1"/>
          <p:nvPr/>
        </p:nvSpPr>
        <p:spPr>
          <a:xfrm>
            <a:off x="382250" y="6049800"/>
            <a:ext cx="3412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Interventricular septum consists of: </a:t>
            </a:r>
            <a:endParaRPr sz="13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2290550" y="6429499"/>
            <a:ext cx="455400" cy="406200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A64D79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" sz="2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endParaRPr b="1" i="0" sz="26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1" name="Google Shape;251;p13"/>
          <p:cNvSpPr txBox="1"/>
          <p:nvPr/>
        </p:nvSpPr>
        <p:spPr>
          <a:xfrm>
            <a:off x="704850" y="6477000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Exo"/>
                <a:ea typeface="Exo"/>
                <a:cs typeface="Exo"/>
                <a:sym typeface="Exo"/>
              </a:rPr>
              <a:t>Muscular part</a:t>
            </a:r>
            <a:endParaRPr b="1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52" name="Google Shape;252;p13"/>
          <p:cNvSpPr txBox="1"/>
          <p:nvPr/>
        </p:nvSpPr>
        <p:spPr>
          <a:xfrm>
            <a:off x="2762250" y="6477000"/>
            <a:ext cx="200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Exo"/>
                <a:ea typeface="Exo"/>
                <a:cs typeface="Exo"/>
                <a:sym typeface="Exo"/>
              </a:rPr>
              <a:t>Membranous part</a:t>
            </a:r>
            <a:endParaRPr b="1"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 txBox="1"/>
          <p:nvPr/>
        </p:nvSpPr>
        <p:spPr>
          <a:xfrm>
            <a:off x="1524000" y="425"/>
            <a:ext cx="4686300" cy="8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Partitioning of Primordial Ventricle </a:t>
            </a:r>
            <a:endParaRPr b="1" sz="28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58" name="Google Shape;258;p14"/>
          <p:cNvSpPr txBox="1"/>
          <p:nvPr/>
        </p:nvSpPr>
        <p:spPr>
          <a:xfrm>
            <a:off x="513899" y="167168"/>
            <a:ext cx="455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7</a:t>
            </a:r>
            <a:endParaRPr b="1" sz="2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59" name="Google Shape;259;p14"/>
          <p:cNvSpPr txBox="1"/>
          <p:nvPr/>
        </p:nvSpPr>
        <p:spPr>
          <a:xfrm>
            <a:off x="419100" y="1028700"/>
            <a:ext cx="40767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Interventricular Septum</a:t>
            </a:r>
            <a:endParaRPr b="1" sz="1600" u="sng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60" name="Google Shape;260;p14"/>
          <p:cNvSpPr txBox="1"/>
          <p:nvPr/>
        </p:nvSpPr>
        <p:spPr>
          <a:xfrm>
            <a:off x="190500" y="1434900"/>
            <a:ext cx="45531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2nd: </a:t>
            </a:r>
            <a:r>
              <a:rPr b="1"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The Membranous</a:t>
            </a: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part:</a:t>
            </a:r>
            <a:endParaRPr sz="13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61" name="Google Shape;261;p14"/>
          <p:cNvSpPr txBox="1"/>
          <p:nvPr/>
        </p:nvSpPr>
        <p:spPr>
          <a:xfrm>
            <a:off x="190500" y="2095500"/>
            <a:ext cx="41721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The Membranous</a:t>
            </a: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part  of the IV septum is derived from:</a:t>
            </a:r>
            <a:endParaRPr sz="13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62" name="Google Shape;262;p14"/>
          <p:cNvSpPr/>
          <p:nvPr/>
        </p:nvSpPr>
        <p:spPr>
          <a:xfrm>
            <a:off x="156950" y="2848099"/>
            <a:ext cx="455400" cy="406200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A64D79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2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endParaRPr b="1" i="0" sz="26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3" name="Google Shape;263;p14"/>
          <p:cNvSpPr/>
          <p:nvPr/>
        </p:nvSpPr>
        <p:spPr>
          <a:xfrm>
            <a:off x="4195550" y="2848099"/>
            <a:ext cx="455400" cy="406200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A64D79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" sz="2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endParaRPr b="1" i="0" sz="26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4" name="Google Shape;264;p14"/>
          <p:cNvSpPr/>
          <p:nvPr/>
        </p:nvSpPr>
        <p:spPr>
          <a:xfrm>
            <a:off x="1604750" y="3838699"/>
            <a:ext cx="455400" cy="406200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A64D79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" sz="2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endParaRPr b="1" i="0" sz="26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5" name="Google Shape;265;p14"/>
          <p:cNvSpPr txBox="1"/>
          <p:nvPr/>
        </p:nvSpPr>
        <p:spPr>
          <a:xfrm>
            <a:off x="794775" y="2792025"/>
            <a:ext cx="3000000" cy="544800"/>
          </a:xfrm>
          <a:prstGeom prst="rect">
            <a:avLst/>
          </a:prstGeom>
          <a:noFill/>
          <a:ln cap="flat" cmpd="sng" w="19050">
            <a:solidFill>
              <a:srgbClr val="741B47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 tissue extension from the right side of the</a:t>
            </a: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b="1"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Endocardial Cushion.</a:t>
            </a:r>
            <a:endParaRPr sz="13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66" name="Google Shape;266;p14"/>
          <p:cNvSpPr txBox="1"/>
          <p:nvPr/>
        </p:nvSpPr>
        <p:spPr>
          <a:xfrm>
            <a:off x="4909575" y="2792025"/>
            <a:ext cx="2253300" cy="544800"/>
          </a:xfrm>
          <a:prstGeom prst="rect">
            <a:avLst/>
          </a:prstGeom>
          <a:noFill/>
          <a:ln cap="flat" cmpd="sng" w="19050">
            <a:solidFill>
              <a:srgbClr val="741B47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Aorticopulmonary septum. </a:t>
            </a:r>
            <a:endParaRPr sz="13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67" name="Google Shape;267;p14"/>
          <p:cNvSpPr txBox="1"/>
          <p:nvPr/>
        </p:nvSpPr>
        <p:spPr>
          <a:xfrm>
            <a:off x="2242575" y="3782625"/>
            <a:ext cx="2934000" cy="544800"/>
          </a:xfrm>
          <a:prstGeom prst="rect">
            <a:avLst/>
          </a:prstGeom>
          <a:noFill/>
          <a:ln cap="flat" cmpd="sng" w="19050">
            <a:solidFill>
              <a:srgbClr val="741B47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Thick </a:t>
            </a:r>
            <a:r>
              <a:rPr b="1"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Muscular</a:t>
            </a:r>
            <a:r>
              <a:rPr b="1"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part of the IV septum</a:t>
            </a: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.</a:t>
            </a:r>
            <a:endParaRPr sz="13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68" name="Google Shape;268;p14"/>
          <p:cNvSpPr txBox="1"/>
          <p:nvPr/>
        </p:nvSpPr>
        <p:spPr>
          <a:xfrm>
            <a:off x="457200" y="4724400"/>
            <a:ext cx="30000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Bulbus</a:t>
            </a:r>
            <a:r>
              <a:rPr b="1" lang="en" sz="1600" u="sng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 Cordis</a:t>
            </a:r>
            <a:endParaRPr b="1" sz="1600" u="sng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69" name="Google Shape;269;p14"/>
          <p:cNvSpPr txBox="1"/>
          <p:nvPr/>
        </p:nvSpPr>
        <p:spPr>
          <a:xfrm>
            <a:off x="2176650" y="5196850"/>
            <a:ext cx="3000000" cy="544800"/>
          </a:xfrm>
          <a:prstGeom prst="rect">
            <a:avLst/>
          </a:prstGeom>
          <a:noFill/>
          <a:ln cap="flat" cmpd="sng" w="19050">
            <a:solidFill>
              <a:srgbClr val="741B47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The bulbus </a:t>
            </a: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cordis forms the smooth upper part of the two ventricles</a:t>
            </a:r>
            <a:r>
              <a:rPr b="1"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.</a:t>
            </a:r>
            <a:endParaRPr sz="13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descr="155B6C1C" id="270" name="Google Shape;270;p14"/>
          <p:cNvPicPr preferRelativeResize="0"/>
          <p:nvPr/>
        </p:nvPicPr>
        <p:blipFill rotWithShape="1">
          <a:blip r:embed="rId3">
            <a:alphaModFix/>
          </a:blip>
          <a:srcRect b="50963" l="34270" r="5921" t="0"/>
          <a:stretch/>
        </p:blipFill>
        <p:spPr>
          <a:xfrm>
            <a:off x="4819650" y="935275"/>
            <a:ext cx="2343300" cy="170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71" name="Google Shape;271;p14"/>
          <p:cNvSpPr txBox="1"/>
          <p:nvPr/>
        </p:nvSpPr>
        <p:spPr>
          <a:xfrm>
            <a:off x="6486525" y="2433650"/>
            <a:ext cx="676500" cy="247800"/>
          </a:xfrm>
          <a:prstGeom prst="rect">
            <a:avLst/>
          </a:prstGeom>
          <a:noFill/>
          <a:ln cap="flat" cmpd="sng" w="1905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3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72" name="Google Shape;272;p14"/>
          <p:cNvSpPr/>
          <p:nvPr/>
        </p:nvSpPr>
        <p:spPr>
          <a:xfrm rot="10800000">
            <a:off x="1200150" y="5372100"/>
            <a:ext cx="914400" cy="544800"/>
          </a:xfrm>
          <a:prstGeom prst="bentUpArrow">
            <a:avLst>
              <a:gd fmla="val 17483" name="adj1"/>
              <a:gd fmla="val 25000" name="adj2"/>
              <a:gd fmla="val 25000" name="adj3"/>
            </a:avLst>
          </a:prstGeom>
          <a:noFill/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73" name="Google Shape;273;p14"/>
          <p:cNvSpPr/>
          <p:nvPr/>
        </p:nvSpPr>
        <p:spPr>
          <a:xfrm flipH="1" rot="10800000">
            <a:off x="5238750" y="5372100"/>
            <a:ext cx="914400" cy="544800"/>
          </a:xfrm>
          <a:prstGeom prst="bentUpArrow">
            <a:avLst>
              <a:gd fmla="val 17483" name="adj1"/>
              <a:gd fmla="val 25000" name="adj2"/>
              <a:gd fmla="val 25000" name="adj3"/>
            </a:avLst>
          </a:prstGeom>
          <a:noFill/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74" name="Google Shape;274;p14"/>
          <p:cNvSpPr txBox="1"/>
          <p:nvPr/>
        </p:nvSpPr>
        <p:spPr>
          <a:xfrm>
            <a:off x="5410200" y="5943600"/>
            <a:ext cx="15051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Right Ventricle</a:t>
            </a: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:</a:t>
            </a:r>
            <a:endParaRPr sz="13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75" name="Google Shape;275;p14"/>
          <p:cNvSpPr txBox="1"/>
          <p:nvPr/>
        </p:nvSpPr>
        <p:spPr>
          <a:xfrm>
            <a:off x="762000" y="5943600"/>
            <a:ext cx="15051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Left ventricle:</a:t>
            </a:r>
            <a:endParaRPr sz="13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76" name="Google Shape;276;p14"/>
          <p:cNvSpPr txBox="1"/>
          <p:nvPr/>
        </p:nvSpPr>
        <p:spPr>
          <a:xfrm>
            <a:off x="4572000" y="6324600"/>
            <a:ext cx="30000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300" u="sng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Conus Arteriosus</a:t>
            </a:r>
            <a:r>
              <a:rPr b="1"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b="1"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or (Infundibulum</a:t>
            </a: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) which leads to the pulmonary trunk.</a:t>
            </a:r>
            <a:endParaRPr sz="13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77" name="Google Shape;277;p14"/>
          <p:cNvSpPr txBox="1"/>
          <p:nvPr/>
        </p:nvSpPr>
        <p:spPr>
          <a:xfrm>
            <a:off x="381000" y="6324600"/>
            <a:ext cx="23433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300" u="sng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Aortic Vestibule </a:t>
            </a:r>
            <a:r>
              <a:rPr b="1"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leading to ascending aorta.</a:t>
            </a:r>
            <a:endParaRPr sz="13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78" name="Google Shape;278;p14"/>
          <p:cNvSpPr txBox="1"/>
          <p:nvPr/>
        </p:nvSpPr>
        <p:spPr>
          <a:xfrm>
            <a:off x="437688" y="7053138"/>
            <a:ext cx="3219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Partition of Truncus Arteriosus</a:t>
            </a:r>
            <a:endParaRPr b="1" sz="1600" u="sng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79" name="Google Shape;279;p14"/>
          <p:cNvSpPr txBox="1"/>
          <p:nvPr/>
        </p:nvSpPr>
        <p:spPr>
          <a:xfrm>
            <a:off x="180050" y="7530000"/>
            <a:ext cx="30000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descr="155B6C1C" id="280" name="Google Shape;280;p14"/>
          <p:cNvPicPr preferRelativeResize="0"/>
          <p:nvPr/>
        </p:nvPicPr>
        <p:blipFill rotWithShape="1">
          <a:blip r:embed="rId3">
            <a:alphaModFix/>
          </a:blip>
          <a:srcRect b="47775" l="33531" r="3285" t="0"/>
          <a:stretch/>
        </p:blipFill>
        <p:spPr>
          <a:xfrm>
            <a:off x="4195550" y="7356599"/>
            <a:ext cx="3219300" cy="3095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graphicFrame>
        <p:nvGraphicFramePr>
          <p:cNvPr id="281" name="Google Shape;281;p14"/>
          <p:cNvGraphicFramePr/>
          <p:nvPr/>
        </p:nvGraphicFramePr>
        <p:xfrm>
          <a:off x="165263" y="745235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{BAAE2393-7D2F-4894-BBFE-5609560F7378}</a:tableStyleId>
              </a:tblPr>
              <a:tblGrid>
                <a:gridCol w="3764175"/>
              </a:tblGrid>
              <a:tr h="1034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In the </a:t>
                      </a:r>
                      <a:r>
                        <a:rPr b="1" lang="en" sz="13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5</a:t>
                      </a:r>
                      <a:r>
                        <a:rPr b="1" baseline="30000" lang="en" sz="13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th</a:t>
                      </a:r>
                      <a:r>
                        <a:rPr b="1" lang="en" sz="13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week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, proliferation of mesenchymal cells </a:t>
                      </a:r>
                      <a:r>
                        <a:rPr b="1"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(Endocardial Cushions)</a:t>
                      </a:r>
                      <a:r>
                        <a:rPr lang="en" sz="1300">
                          <a:solidFill>
                            <a:srgbClr val="FF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appear in the wall of the </a:t>
                      </a:r>
                      <a:r>
                        <a:rPr b="1"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truncus arteriosus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,they</a:t>
                      </a:r>
                      <a:r>
                        <a:rPr lang="en" sz="1300">
                          <a:solidFill>
                            <a:schemeClr val="lt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form a </a:t>
                      </a:r>
                      <a:r>
                        <a:rPr b="1" lang="en" sz="1300" u="sng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Spiral Septum: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ABBD"/>
                    </a:solidFill>
                  </a:tcPr>
                </a:tc>
              </a:tr>
              <a:tr h="685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It divides the</a:t>
                      </a:r>
                      <a:r>
                        <a:rPr lang="en" sz="1300">
                          <a:solidFill>
                            <a:srgbClr val="00B05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</a:t>
                      </a:r>
                      <a:r>
                        <a:rPr b="1" lang="en" sz="1300">
                          <a:solidFill>
                            <a:srgbClr val="351C75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Lower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part</a:t>
                      </a:r>
                      <a:r>
                        <a:rPr lang="en" sz="1300">
                          <a:solidFill>
                            <a:srgbClr val="FF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of the </a:t>
                      </a:r>
                      <a:r>
                        <a:rPr b="1"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Truncus Arteriosus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into </a:t>
                      </a:r>
                      <a:r>
                        <a:rPr b="1" lang="en" sz="1300">
                          <a:solidFill>
                            <a:srgbClr val="8E7CC3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Right &amp; Left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parts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>
                        <a:alpha val="45100"/>
                      </a:srgbClr>
                    </a:solidFill>
                  </a:tcPr>
                </a:tc>
              </a:tr>
              <a:tr h="690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It divides the </a:t>
                      </a:r>
                      <a:r>
                        <a:rPr b="1" lang="en" sz="1300">
                          <a:solidFill>
                            <a:srgbClr val="BF9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Middle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part</a:t>
                      </a:r>
                      <a:r>
                        <a:rPr lang="en" sz="1300">
                          <a:solidFill>
                            <a:srgbClr val="0033CC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of </a:t>
                      </a:r>
                      <a:r>
                        <a:rPr b="1"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Truncus Arteriosus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into </a:t>
                      </a:r>
                      <a:r>
                        <a:rPr lang="en" sz="1300">
                          <a:solidFill>
                            <a:srgbClr val="BF9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Anterior &amp; Posterior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parts</a:t>
                      </a:r>
                      <a:r>
                        <a:rPr b="1"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>
                        <a:alpha val="45100"/>
                      </a:srgbClr>
                    </a:solidFill>
                  </a:tcPr>
                </a:tc>
              </a:tr>
              <a:tr h="685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It divides the </a:t>
                      </a:r>
                      <a:r>
                        <a:rPr b="1" lang="en" sz="1300">
                          <a:solidFill>
                            <a:srgbClr val="20124D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Upper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part of the</a:t>
                      </a:r>
                      <a:r>
                        <a:rPr lang="en" sz="1300">
                          <a:solidFill>
                            <a:srgbClr val="C55A1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</a:t>
                      </a:r>
                      <a:r>
                        <a:rPr b="1"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Truncus Arteriosus</a:t>
                      </a:r>
                      <a:r>
                        <a:rPr lang="en" sz="1300">
                          <a:solidFill>
                            <a:srgbClr val="C55A1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into </a:t>
                      </a:r>
                      <a:r>
                        <a:rPr b="1" lang="en" sz="1300">
                          <a:solidFill>
                            <a:srgbClr val="8E7CC3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Right &amp; left</a:t>
                      </a:r>
                      <a:r>
                        <a:rPr b="1"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parts</a:t>
                      </a:r>
                      <a:r>
                        <a:rPr b="1"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.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>
                        <a:alpha val="451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