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y="5143500" cx="9144000"/>
  <p:notesSz cx="6858000" cy="9144000"/>
  <p:embeddedFontLst>
    <p:embeddedFont>
      <p:font typeface="Hammersmith One"/>
      <p:regular r:id="rId24"/>
    </p:embeddedFont>
    <p:embeddedFont>
      <p:font typeface="Anaheim"/>
      <p:regular r:id="rId25"/>
    </p:embeddedFont>
    <p:embeddedFont>
      <p:font typeface="EB Garamond"/>
      <p:regular r:id="rId26"/>
      <p:bold r:id="rId27"/>
      <p:italic r:id="rId28"/>
      <p:boldItalic r:id="rId29"/>
    </p:embeddedFont>
    <p:embeddedFont>
      <p:font typeface="Fira Sans Extra Condensed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Med 442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890E359-BACA-420E-B37A-312CE683DB17}">
  <a:tblStyle styleId="{D890E359-BACA-420E-B37A-312CE683DB1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font" Target="fonts/HammersmithOne-regular.fntdata"/><Relationship Id="rId23" Type="http://schemas.openxmlformats.org/officeDocument/2006/relationships/slide" Target="slides/slide1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font" Target="fonts/EBGaramond-regular.fntdata"/><Relationship Id="rId25" Type="http://schemas.openxmlformats.org/officeDocument/2006/relationships/font" Target="fonts/Anaheim-regular.fntdata"/><Relationship Id="rId28" Type="http://schemas.openxmlformats.org/officeDocument/2006/relationships/font" Target="fonts/EBGaramond-italic.fntdata"/><Relationship Id="rId27" Type="http://schemas.openxmlformats.org/officeDocument/2006/relationships/font" Target="fonts/EBGaramond-bold.fntdata"/><Relationship Id="rId5" Type="http://schemas.openxmlformats.org/officeDocument/2006/relationships/commentAuthors" Target="commentAuthors.xml"/><Relationship Id="rId6" Type="http://schemas.openxmlformats.org/officeDocument/2006/relationships/slideMaster" Target="slideMasters/slideMaster1.xml"/><Relationship Id="rId29" Type="http://schemas.openxmlformats.org/officeDocument/2006/relationships/font" Target="fonts/EBGaramond-boldItalic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FiraSansExtraCondensed-bold.fntdata"/><Relationship Id="rId30" Type="http://schemas.openxmlformats.org/officeDocument/2006/relationships/font" Target="fonts/FiraSansExtraCondensed-regular.fntdata"/><Relationship Id="rId11" Type="http://schemas.openxmlformats.org/officeDocument/2006/relationships/slide" Target="slides/slide4.xml"/><Relationship Id="rId33" Type="http://schemas.openxmlformats.org/officeDocument/2006/relationships/font" Target="fonts/FiraSansExtraCondensed-boldItalic.fntdata"/><Relationship Id="rId10" Type="http://schemas.openxmlformats.org/officeDocument/2006/relationships/slide" Target="slides/slide3.xml"/><Relationship Id="rId32" Type="http://schemas.openxmlformats.org/officeDocument/2006/relationships/font" Target="fonts/FiraSansExtraCondensed-italic.fnt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2-03-09T12:49:15.198">
    <p:pos x="6000" y="0"/>
    <p:text>why different font ?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45627a8e483633ea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45627a8e483633ea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ed89da456a4af74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ed89da456a4af74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ed89da456a4af7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ed89da456a4af7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7c0306247e5dddf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7c0306247e5dddf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7c0306247e5dddf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7c0306247e5dddf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7c0306247e5dddf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7c0306247e5dddf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7c0306247e5dddf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7c0306247e5dddf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702736e7250ce00c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702736e7250ce00c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60a17cdb6cba15ef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60a17cdb6cba15ef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55dd7880568b780e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55dd7880568b780e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6bab73770d6218b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6bab73770d6218b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779d54787e497717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779d54787e497717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779d54787e497717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779d54787e497717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779d54787e497717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779d54787e497717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40e5892d26552948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40e5892d26552948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7a9bbb99495f9f33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7a9bbb99495f9f33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jp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hyperlink" Target="https://docs.google.com/presentation/d/1hWZI_sEt2OFsjf5rN7ay5J0imNIx-Zggfn8D9Vrxqp4/edit" TargetMode="External"/><Relationship Id="rId7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5.png"/><Relationship Id="rId5" Type="http://schemas.openxmlformats.org/officeDocument/2006/relationships/image" Target="../media/image13.png"/><Relationship Id="rId6" Type="http://schemas.openxmlformats.org/officeDocument/2006/relationships/image" Target="../media/image11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hyperlink" Target="https://youtu.be/aun61Xq8G3g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12.jpg"/><Relationship Id="rId5" Type="http://schemas.openxmlformats.org/officeDocument/2006/relationships/image" Target="../media/image1.jpg"/><Relationship Id="rId6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Relationship Id="rId4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comments" Target="../comments/comment1.xml"/><Relationship Id="rId4" Type="http://schemas.openxmlformats.org/officeDocument/2006/relationships/image" Target="../media/image1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Relationship Id="rId4" Type="http://schemas.openxmlformats.org/officeDocument/2006/relationships/image" Target="../media/image1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1225" y="131450"/>
            <a:ext cx="1194600" cy="134086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56250" y="56038"/>
            <a:ext cx="9031500" cy="5027100"/>
          </a:xfrm>
          <a:prstGeom prst="roundRect">
            <a:avLst>
              <a:gd fmla="val 1738" name="adj"/>
            </a:avLst>
          </a:prstGeom>
          <a:noFill/>
          <a:ln cap="flat" cmpd="sng" w="9525">
            <a:solidFill>
              <a:srgbClr val="D9D9D9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3"/>
          <p:cNvSpPr txBox="1"/>
          <p:nvPr>
            <p:ph type="ctrTitle"/>
          </p:nvPr>
        </p:nvSpPr>
        <p:spPr>
          <a:xfrm>
            <a:off x="1118967" y="2000188"/>
            <a:ext cx="8172600" cy="93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434343"/>
                </a:solidFill>
                <a:latin typeface="Trebuchet MS"/>
                <a:ea typeface="Trebuchet MS"/>
                <a:cs typeface="Trebuchet MS"/>
                <a:sym typeface="Trebuchet MS"/>
              </a:rPr>
              <a:t>Rheumatic Heart Disease</a:t>
            </a:r>
            <a:endParaRPr b="1">
              <a:solidFill>
                <a:srgbClr val="434343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b="13000" l="23268" r="7728" t="18176"/>
          <a:stretch/>
        </p:blipFill>
        <p:spPr>
          <a:xfrm>
            <a:off x="7687114" y="85375"/>
            <a:ext cx="1344337" cy="1340876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/>
          <p:nvPr/>
        </p:nvSpPr>
        <p:spPr>
          <a:xfrm>
            <a:off x="284536" y="271173"/>
            <a:ext cx="834450" cy="747625"/>
          </a:xfrm>
          <a:prstGeom prst="flowChartPreparation">
            <a:avLst/>
          </a:prstGeom>
          <a:noFill/>
          <a:ln cap="flat" cmpd="sng" w="9525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3"/>
          <p:cNvSpPr/>
          <p:nvPr/>
        </p:nvSpPr>
        <p:spPr>
          <a:xfrm>
            <a:off x="963725" y="1159935"/>
            <a:ext cx="935350" cy="840275"/>
          </a:xfrm>
          <a:prstGeom prst="flowChartPreparation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3"/>
          <p:cNvSpPr/>
          <p:nvPr/>
        </p:nvSpPr>
        <p:spPr>
          <a:xfrm>
            <a:off x="234071" y="2149448"/>
            <a:ext cx="935350" cy="840275"/>
          </a:xfrm>
          <a:prstGeom prst="flowChartPreparation">
            <a:avLst/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3"/>
          <p:cNvSpPr/>
          <p:nvPr/>
        </p:nvSpPr>
        <p:spPr>
          <a:xfrm>
            <a:off x="1014186" y="3152987"/>
            <a:ext cx="834450" cy="747625"/>
          </a:xfrm>
          <a:prstGeom prst="flowChartPreparation">
            <a:avLst/>
          </a:prstGeom>
          <a:noFill/>
          <a:ln cap="flat" cmpd="sng" w="9525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3"/>
          <p:cNvSpPr/>
          <p:nvPr/>
        </p:nvSpPr>
        <p:spPr>
          <a:xfrm>
            <a:off x="234075" y="4063847"/>
            <a:ext cx="935350" cy="840275"/>
          </a:xfrm>
          <a:prstGeom prst="flowChartPreparation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3"/>
          <p:cNvSpPr txBox="1"/>
          <p:nvPr/>
        </p:nvSpPr>
        <p:spPr>
          <a:xfrm>
            <a:off x="2980809" y="3101017"/>
            <a:ext cx="1591200" cy="16470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Trebuchet MS"/>
              <a:buChar char="●"/>
            </a:pPr>
            <a:r>
              <a:rPr lang="en-GB" sz="16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Important</a:t>
            </a:r>
            <a:endParaRPr sz="1600"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600"/>
              <a:buFont typeface="Trebuchet MS"/>
              <a:buChar char="●"/>
            </a:pPr>
            <a:r>
              <a:rPr lang="en-GB" sz="1600">
                <a:solidFill>
                  <a:srgbClr val="6AA84F"/>
                </a:solidFill>
                <a:latin typeface="Trebuchet MS"/>
                <a:ea typeface="Trebuchet MS"/>
                <a:cs typeface="Trebuchet MS"/>
                <a:sym typeface="Trebuchet MS"/>
              </a:rPr>
              <a:t>Drs’ notes</a:t>
            </a:r>
            <a:endParaRPr sz="1600">
              <a:solidFill>
                <a:srgbClr val="6AA84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Trebuchet MS"/>
              <a:buChar char="●"/>
            </a:pPr>
            <a:r>
              <a:rPr lang="en-GB" sz="1600">
                <a:latin typeface="Trebuchet MS"/>
                <a:ea typeface="Trebuchet MS"/>
                <a:cs typeface="Trebuchet MS"/>
                <a:sym typeface="Trebuchet MS"/>
              </a:rPr>
              <a:t>Text</a:t>
            </a: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Trebuchet MS"/>
              <a:buChar char="●"/>
            </a:pPr>
            <a:r>
              <a:rPr lang="en-GB" sz="1600">
                <a:solidFill>
                  <a:srgbClr val="999999"/>
                </a:solidFill>
                <a:latin typeface="Trebuchet MS"/>
                <a:ea typeface="Trebuchet MS"/>
                <a:cs typeface="Trebuchet MS"/>
                <a:sym typeface="Trebuchet MS"/>
              </a:rPr>
              <a:t>Extra</a:t>
            </a:r>
            <a:endParaRPr sz="1600">
              <a:solidFill>
                <a:srgbClr val="999999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64" name="Google Shape;64;p13"/>
          <p:cNvPicPr preferRelativeResize="0"/>
          <p:nvPr/>
        </p:nvPicPr>
        <p:blipFill rotWithShape="1">
          <a:blip r:embed="rId5">
            <a:alphaModFix/>
          </a:blip>
          <a:srcRect b="0" l="58910" r="0" t="0"/>
          <a:stretch/>
        </p:blipFill>
        <p:spPr>
          <a:xfrm>
            <a:off x="4572003" y="3076838"/>
            <a:ext cx="1758050" cy="169537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>
            <a:hlinkClick r:id="rId6"/>
          </p:cNvPr>
          <p:cNvSpPr txBox="1"/>
          <p:nvPr/>
        </p:nvSpPr>
        <p:spPr>
          <a:xfrm>
            <a:off x="6283480" y="3627772"/>
            <a:ext cx="1490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E06666"/>
                </a:solidFill>
                <a:highlight>
                  <a:srgbClr val="CCCCCC"/>
                </a:highlight>
                <a:latin typeface="Trebuchet MS"/>
                <a:ea typeface="Trebuchet MS"/>
                <a:cs typeface="Trebuchet MS"/>
                <a:sym typeface="Trebuchet MS"/>
              </a:rPr>
              <a:t>Editing File</a:t>
            </a:r>
            <a:endParaRPr sz="2000">
              <a:solidFill>
                <a:srgbClr val="E06666"/>
              </a:solidFill>
              <a:highlight>
                <a:srgbClr val="CCCCCC"/>
              </a:highlight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66" name="Google Shape;66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01576" y="194149"/>
            <a:ext cx="1344324" cy="1002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2"/>
          <p:cNvSpPr txBox="1"/>
          <p:nvPr>
            <p:ph type="title"/>
          </p:nvPr>
        </p:nvSpPr>
        <p:spPr>
          <a:xfrm>
            <a:off x="353587" y="155240"/>
            <a:ext cx="3993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Clinical presentation</a:t>
            </a:r>
            <a:endParaRPr b="1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39" name="Google Shape;239;p22"/>
          <p:cNvSpPr/>
          <p:nvPr/>
        </p:nvSpPr>
        <p:spPr>
          <a:xfrm rot="3004563">
            <a:off x="-398498" y="-318142"/>
            <a:ext cx="1059725" cy="881037"/>
          </a:xfrm>
          <a:prstGeom prst="diamond">
            <a:avLst/>
          </a:prstGeom>
          <a:noFill/>
          <a:ln cap="flat" cmpd="sng" w="95250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2"/>
          <p:cNvSpPr/>
          <p:nvPr/>
        </p:nvSpPr>
        <p:spPr>
          <a:xfrm>
            <a:off x="353575" y="1026800"/>
            <a:ext cx="4495500" cy="27813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 cap="flat" cmpd="sng" w="19050">
            <a:solidFill>
              <a:srgbClr val="F4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Trebuchet MS"/>
              <a:buChar char="●"/>
            </a:pPr>
            <a:r>
              <a:rPr lang="en-GB" sz="1300">
                <a:latin typeface="Trebuchet MS"/>
                <a:ea typeface="Trebuchet MS"/>
                <a:cs typeface="Trebuchet MS"/>
                <a:sym typeface="Trebuchet MS"/>
              </a:rPr>
              <a:t>Up to 60% of patients with ARF progress to Rheumatic Heart Disease (RHD)</a:t>
            </a:r>
            <a:endParaRPr sz="13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300"/>
              <a:buFont typeface="Trebuchet MS"/>
              <a:buChar char="●"/>
            </a:pPr>
            <a:r>
              <a:rPr lang="en-GB" sz="13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only manifestation of ARF </a:t>
            </a:r>
            <a:r>
              <a:rPr lang="en-GB" sz="1300">
                <a:solidFill>
                  <a:srgbClr val="999999"/>
                </a:solidFill>
                <a:latin typeface="Trebuchet MS"/>
                <a:ea typeface="Trebuchet MS"/>
                <a:cs typeface="Trebuchet MS"/>
                <a:sym typeface="Trebuchet MS"/>
              </a:rPr>
              <a:t>(acute rheumatic fever)</a:t>
            </a:r>
            <a:r>
              <a:rPr lang="en-GB" sz="13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 with significant potential to cause long-term disability and/or death</a:t>
            </a:r>
            <a:endParaRPr sz="13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Trebuchet MS"/>
              <a:buChar char="●"/>
            </a:pPr>
            <a:r>
              <a:rPr lang="en-GB" sz="1300">
                <a:latin typeface="Trebuchet MS"/>
                <a:ea typeface="Trebuchet MS"/>
                <a:cs typeface="Trebuchet MS"/>
                <a:sym typeface="Trebuchet MS"/>
              </a:rPr>
              <a:t>The endocardium,pericardium,or	myocardium may be affected (</a:t>
            </a:r>
            <a:r>
              <a:rPr b="1" lang="en-GB" sz="13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pancarditis</a:t>
            </a:r>
            <a:r>
              <a:rPr lang="en-GB" sz="1300">
                <a:latin typeface="Trebuchet MS"/>
                <a:ea typeface="Trebuchet MS"/>
                <a:cs typeface="Trebuchet MS"/>
                <a:sym typeface="Trebuchet MS"/>
              </a:rPr>
              <a:t>)</a:t>
            </a:r>
            <a:endParaRPr sz="13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Trebuchet MS"/>
              <a:buChar char="●"/>
            </a:pPr>
            <a:r>
              <a:rPr lang="en-GB" sz="1300">
                <a:latin typeface="Trebuchet MS"/>
                <a:ea typeface="Trebuchet MS"/>
                <a:cs typeface="Trebuchet MS"/>
                <a:sym typeface="Trebuchet MS"/>
              </a:rPr>
              <a:t>Valvular damage is the hallmark of rheumatic carditis.</a:t>
            </a:r>
            <a:r>
              <a:rPr lang="en-GB" sz="1300"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b="1" lang="en-GB" sz="1300">
                <a:latin typeface="Trebuchet MS"/>
                <a:ea typeface="Trebuchet MS"/>
                <a:cs typeface="Trebuchet MS"/>
                <a:sym typeface="Trebuchet MS"/>
              </a:rPr>
              <a:t>The mitral valve is almost affected.</a:t>
            </a:r>
            <a:endParaRPr b="1" sz="13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41" name="Google Shape;241;p22"/>
          <p:cNvSpPr/>
          <p:nvPr/>
        </p:nvSpPr>
        <p:spPr>
          <a:xfrm>
            <a:off x="154069" y="800650"/>
            <a:ext cx="1354500" cy="572700"/>
          </a:xfrm>
          <a:prstGeom prst="roundRect">
            <a:avLst>
              <a:gd fmla="val 16667" name="adj"/>
            </a:avLst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Heart</a:t>
            </a:r>
            <a:endParaRPr sz="17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42" name="Google Shape;242;p22"/>
          <p:cNvSpPr/>
          <p:nvPr/>
        </p:nvSpPr>
        <p:spPr>
          <a:xfrm>
            <a:off x="5630750" y="1026800"/>
            <a:ext cx="3277200" cy="27813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 cap="flat" cmpd="sng" w="19050">
            <a:solidFill>
              <a:srgbClr val="F4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Trebuchet MS"/>
              <a:buChar char="●"/>
            </a:pPr>
            <a:r>
              <a:rPr lang="en-GB" sz="1300">
                <a:latin typeface="Trebuchet MS"/>
                <a:ea typeface="Trebuchet MS"/>
                <a:cs typeface="Trebuchet MS"/>
                <a:sym typeface="Trebuchet MS"/>
              </a:rPr>
              <a:t>This is usually polyarthritis, sometimes	</a:t>
            </a:r>
            <a:r>
              <a:rPr lang="en-GB" sz="13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flitting</a:t>
            </a:r>
            <a:r>
              <a:rPr lang="en-GB" sz="1300">
                <a:latin typeface="Trebuchet MS"/>
                <a:ea typeface="Trebuchet MS"/>
                <a:cs typeface="Trebuchet MS"/>
                <a:sym typeface="Trebuchet MS"/>
              </a:rPr>
              <a:t> from joint to joint (migratory), affecting the larger joints more than the smaller ones. </a:t>
            </a:r>
            <a:endParaRPr sz="13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Trebuchet MS"/>
              <a:buChar char="●"/>
            </a:pPr>
            <a:r>
              <a:rPr lang="en-GB" sz="1300">
                <a:latin typeface="Trebuchet MS"/>
                <a:ea typeface="Trebuchet MS"/>
                <a:cs typeface="Trebuchet MS"/>
                <a:sym typeface="Trebuchet MS"/>
              </a:rPr>
              <a:t>Swelling,redness	and tenderness	are the common	findings and occasionally joint effusions.</a:t>
            </a:r>
            <a:endParaRPr sz="13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43" name="Google Shape;243;p22"/>
          <p:cNvSpPr/>
          <p:nvPr/>
        </p:nvSpPr>
        <p:spPr>
          <a:xfrm>
            <a:off x="5374287" y="800650"/>
            <a:ext cx="1677900" cy="572700"/>
          </a:xfrm>
          <a:prstGeom prst="roundRect">
            <a:avLst>
              <a:gd fmla="val 16667" name="adj"/>
            </a:avLst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Joints	(arthritis) </a:t>
            </a:r>
            <a:endParaRPr sz="17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44" name="Google Shape;244;p22"/>
          <p:cNvSpPr/>
          <p:nvPr/>
        </p:nvSpPr>
        <p:spPr>
          <a:xfrm>
            <a:off x="8683206" y="206088"/>
            <a:ext cx="460800" cy="471000"/>
          </a:xfrm>
          <a:prstGeom prst="ellipse">
            <a:avLst/>
          </a:prstGeom>
          <a:solidFill>
            <a:srgbClr val="B6D7A8"/>
          </a:solidFill>
          <a:ln cap="flat" cmpd="sng" w="571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2"/>
          <p:cNvSpPr/>
          <p:nvPr/>
        </p:nvSpPr>
        <p:spPr>
          <a:xfrm>
            <a:off x="8222409" y="397365"/>
            <a:ext cx="460800" cy="471000"/>
          </a:xfrm>
          <a:prstGeom prst="ellipse">
            <a:avLst/>
          </a:prstGeom>
          <a:solidFill>
            <a:srgbClr val="B6D7A8"/>
          </a:solidFill>
          <a:ln cap="flat" cmpd="sng" w="571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2"/>
          <p:cNvSpPr/>
          <p:nvPr/>
        </p:nvSpPr>
        <p:spPr>
          <a:xfrm>
            <a:off x="8406101" y="-232062"/>
            <a:ext cx="460800" cy="471000"/>
          </a:xfrm>
          <a:prstGeom prst="ellipse">
            <a:avLst/>
          </a:prstGeom>
          <a:solidFill>
            <a:srgbClr val="B6D7A8"/>
          </a:solidFill>
          <a:ln cap="flat" cmpd="sng" w="571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47" name="Google Shape;247;p22"/>
          <p:cNvCxnSpPr/>
          <p:nvPr/>
        </p:nvCxnSpPr>
        <p:spPr>
          <a:xfrm flipH="1" rot="10800000">
            <a:off x="5096087" y="209862"/>
            <a:ext cx="31200" cy="4723800"/>
          </a:xfrm>
          <a:prstGeom prst="straightConnector1">
            <a:avLst/>
          </a:prstGeom>
          <a:noFill/>
          <a:ln cap="flat" cmpd="sng" w="19050">
            <a:solidFill>
              <a:srgbClr val="B7B7B7"/>
            </a:solidFill>
            <a:prstDash val="dot"/>
            <a:round/>
            <a:headEnd len="med" w="med" type="oval"/>
            <a:tailEnd len="med" w="med" type="oval"/>
          </a:ln>
        </p:spPr>
      </p:cxnSp>
      <p:pic>
        <p:nvPicPr>
          <p:cNvPr id="248" name="Google Shape;248;p22"/>
          <p:cNvPicPr preferRelativeResize="0"/>
          <p:nvPr/>
        </p:nvPicPr>
        <p:blipFill rotWithShape="1">
          <a:blip r:embed="rId3">
            <a:alphaModFix/>
          </a:blip>
          <a:srcRect b="55449" l="31393" r="51006" t="23294"/>
          <a:stretch/>
        </p:blipFill>
        <p:spPr>
          <a:xfrm>
            <a:off x="716199" y="3913489"/>
            <a:ext cx="1296027" cy="1093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2"/>
          <p:cNvPicPr preferRelativeResize="0"/>
          <p:nvPr/>
        </p:nvPicPr>
        <p:blipFill rotWithShape="1">
          <a:blip r:embed="rId4">
            <a:alphaModFix/>
          </a:blip>
          <a:srcRect b="35060" l="28223" r="53366" t="38144"/>
          <a:stretch/>
        </p:blipFill>
        <p:spPr>
          <a:xfrm>
            <a:off x="5901766" y="3913500"/>
            <a:ext cx="1075454" cy="1093299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2"/>
          <p:cNvSpPr txBox="1"/>
          <p:nvPr/>
        </p:nvSpPr>
        <p:spPr>
          <a:xfrm>
            <a:off x="2012225" y="3985150"/>
            <a:ext cx="2836800" cy="9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Left ventricle has been cut open to display characteristic severe thickening of mitral valve, thickened chordae tendineae, and hypertrophied left ventricular</a:t>
            </a:r>
            <a:endParaRPr sz="1100"/>
          </a:p>
        </p:txBody>
      </p:sp>
      <p:sp>
        <p:nvSpPr>
          <p:cNvPr id="251" name="Google Shape;251;p22"/>
          <p:cNvSpPr txBox="1"/>
          <p:nvPr/>
        </p:nvSpPr>
        <p:spPr>
          <a:xfrm>
            <a:off x="7052175" y="4271600"/>
            <a:ext cx="23205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Inﬂamed knee Joint</a:t>
            </a:r>
            <a:endParaRPr sz="11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3"/>
          <p:cNvSpPr txBox="1"/>
          <p:nvPr>
            <p:ph type="title"/>
          </p:nvPr>
        </p:nvSpPr>
        <p:spPr>
          <a:xfrm>
            <a:off x="214162" y="155240"/>
            <a:ext cx="3993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Clinical presentation</a:t>
            </a:r>
            <a:endParaRPr b="1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57" name="Google Shape;257;p23"/>
          <p:cNvSpPr/>
          <p:nvPr/>
        </p:nvSpPr>
        <p:spPr>
          <a:xfrm rot="3004563">
            <a:off x="-398498" y="-318142"/>
            <a:ext cx="1059725" cy="881037"/>
          </a:xfrm>
          <a:prstGeom prst="diamond">
            <a:avLst/>
          </a:prstGeom>
          <a:noFill/>
          <a:ln cap="flat" cmpd="sng" w="95250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23"/>
          <p:cNvSpPr/>
          <p:nvPr/>
        </p:nvSpPr>
        <p:spPr>
          <a:xfrm>
            <a:off x="353575" y="1026800"/>
            <a:ext cx="3736800" cy="29616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 cap="flat" cmpd="sng" w="19050">
            <a:solidFill>
              <a:srgbClr val="F4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300"/>
              <a:buFont typeface="Trebuchet MS"/>
              <a:buChar char="●"/>
            </a:pPr>
            <a:r>
              <a:rPr b="1" lang="en-GB" sz="13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Occurs in children, rare in adults</a:t>
            </a:r>
            <a:endParaRPr b="1" sz="1300"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Trebuchet MS"/>
              <a:buChar char="●"/>
            </a:pPr>
            <a:r>
              <a:rPr lang="en-GB" sz="1300">
                <a:latin typeface="Trebuchet MS"/>
                <a:ea typeface="Trebuchet MS"/>
                <a:cs typeface="Trebuchet MS"/>
                <a:sym typeface="Trebuchet MS"/>
              </a:rPr>
              <a:t>The</a:t>
            </a:r>
            <a:r>
              <a:rPr b="1" lang="en-GB" sz="1300">
                <a:latin typeface="Trebuchet MS"/>
                <a:ea typeface="Trebuchet MS"/>
                <a:cs typeface="Trebuchet MS"/>
                <a:sym typeface="Trebuchet MS"/>
              </a:rPr>
              <a:t> choreiform movements</a:t>
            </a:r>
            <a:r>
              <a:rPr lang="en-GB" sz="1300">
                <a:latin typeface="Trebuchet MS"/>
                <a:ea typeface="Trebuchet MS"/>
                <a:cs typeface="Trebuchet MS"/>
                <a:sym typeface="Trebuchet MS"/>
              </a:rPr>
              <a:t> affect particularly the </a:t>
            </a:r>
            <a:r>
              <a:rPr lang="en-GB" sz="13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head</a:t>
            </a:r>
            <a:r>
              <a:rPr lang="en-GB" sz="1300">
                <a:latin typeface="Trebuchet MS"/>
                <a:ea typeface="Trebuchet MS"/>
                <a:cs typeface="Trebuchet MS"/>
                <a:sym typeface="Trebuchet MS"/>
              </a:rPr>
              <a:t> and the </a:t>
            </a:r>
            <a:r>
              <a:rPr lang="en-GB" sz="13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upper limbs </a:t>
            </a:r>
            <a:endParaRPr sz="1300"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Trebuchet MS"/>
              <a:buChar char="●"/>
            </a:pPr>
            <a:r>
              <a:rPr lang="en-GB" sz="1300">
                <a:latin typeface="Trebuchet MS"/>
                <a:ea typeface="Trebuchet MS"/>
                <a:cs typeface="Trebuchet MS"/>
                <a:sym typeface="Trebuchet MS"/>
              </a:rPr>
              <a:t>They may be generalized or restricted to one side of the body (hemichorea) </a:t>
            </a:r>
            <a:r>
              <a:rPr lang="en-GB" sz="1300">
                <a:solidFill>
                  <a:srgbClr val="999999"/>
                </a:solidFill>
                <a:latin typeface="Trebuchet MS"/>
                <a:ea typeface="Trebuchet MS"/>
                <a:cs typeface="Trebuchet MS"/>
                <a:sym typeface="Trebuchet MS"/>
              </a:rPr>
              <a:t>(=either right or left)</a:t>
            </a:r>
            <a:endParaRPr sz="1300">
              <a:solidFill>
                <a:srgbClr val="999999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Trebuchet MS"/>
              <a:buChar char="●"/>
            </a:pPr>
            <a:r>
              <a:rPr lang="en-GB" sz="1300">
                <a:latin typeface="Trebuchet MS"/>
                <a:ea typeface="Trebuchet MS"/>
                <a:cs typeface="Trebuchet MS"/>
                <a:sym typeface="Trebuchet MS"/>
              </a:rPr>
              <a:t>Chorea eventually resolves completely, usually within 6 weeks</a:t>
            </a:r>
            <a:endParaRPr sz="13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300"/>
              <a:buFont typeface="Trebuchet MS"/>
              <a:buChar char="●"/>
            </a:pPr>
            <a:r>
              <a:rPr lang="en-GB" sz="13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likely due to molecular mimicry, with autoantibodies reacting with brain ganglioside</a:t>
            </a:r>
            <a:endParaRPr sz="1300"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59" name="Google Shape;259;p23"/>
          <p:cNvSpPr/>
          <p:nvPr/>
        </p:nvSpPr>
        <p:spPr>
          <a:xfrm>
            <a:off x="154074" y="800650"/>
            <a:ext cx="2837700" cy="572700"/>
          </a:xfrm>
          <a:prstGeom prst="roundRect">
            <a:avLst>
              <a:gd fmla="val 16667" name="adj"/>
            </a:avLst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Central Nervous System</a:t>
            </a:r>
            <a:endParaRPr sz="17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Sydenham's chorea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0" name="Google Shape;260;p23"/>
          <p:cNvSpPr/>
          <p:nvPr/>
        </p:nvSpPr>
        <p:spPr>
          <a:xfrm>
            <a:off x="4635775" y="475650"/>
            <a:ext cx="3126300" cy="26544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 cap="flat" cmpd="sng" w="19050">
            <a:solidFill>
              <a:srgbClr val="F4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Trebuchet MS"/>
              <a:buChar char="●"/>
            </a:pPr>
            <a:r>
              <a:rPr lang="en-GB" sz="1300">
                <a:latin typeface="Trebuchet MS"/>
                <a:ea typeface="Trebuchet MS"/>
                <a:cs typeface="Trebuchet MS"/>
                <a:sym typeface="Trebuchet MS"/>
              </a:rPr>
              <a:t>These are</a:t>
            </a:r>
            <a:r>
              <a:rPr lang="en-GB" sz="13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 painless, round, ﬁrm lumps</a:t>
            </a:r>
            <a:r>
              <a:rPr lang="en-GB" sz="1300">
                <a:latin typeface="Trebuchet MS"/>
                <a:ea typeface="Trebuchet MS"/>
                <a:cs typeface="Trebuchet MS"/>
                <a:sym typeface="Trebuchet MS"/>
              </a:rPr>
              <a:t> over laid by normal looking skin </a:t>
            </a:r>
            <a:endParaRPr sz="13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Trebuchet MS"/>
              <a:buChar char="●"/>
            </a:pPr>
            <a:r>
              <a:rPr lang="en-GB" sz="1300">
                <a:latin typeface="Trebuchet MS"/>
                <a:ea typeface="Trebuchet MS"/>
                <a:cs typeface="Trebuchet MS"/>
                <a:sym typeface="Trebuchet MS"/>
              </a:rPr>
              <a:t>They range from a few millimeters to 1.5 cm in diameter ,and are normally localized over </a:t>
            </a:r>
            <a:r>
              <a:rPr lang="en-GB" sz="13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bony prominences</a:t>
            </a:r>
            <a:r>
              <a:rPr lang="en-GB" sz="1300">
                <a:latin typeface="Trebuchet MS"/>
                <a:ea typeface="Trebuchet MS"/>
                <a:cs typeface="Trebuchet MS"/>
                <a:sym typeface="Trebuchet MS"/>
              </a:rPr>
              <a:t> like the elbow, shin and spine, they sometimes last longer than a month</a:t>
            </a:r>
            <a:endParaRPr sz="13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61" name="Google Shape;261;p23"/>
          <p:cNvSpPr/>
          <p:nvPr/>
        </p:nvSpPr>
        <p:spPr>
          <a:xfrm>
            <a:off x="4518100" y="155250"/>
            <a:ext cx="1993200" cy="572700"/>
          </a:xfrm>
          <a:prstGeom prst="roundRect">
            <a:avLst>
              <a:gd fmla="val 16667" name="adj"/>
            </a:avLst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Subcutaneous nodules</a:t>
            </a:r>
            <a:endParaRPr sz="17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2" name="Google Shape;262;p23"/>
          <p:cNvSpPr/>
          <p:nvPr/>
        </p:nvSpPr>
        <p:spPr>
          <a:xfrm>
            <a:off x="8683206" y="206088"/>
            <a:ext cx="460800" cy="471000"/>
          </a:xfrm>
          <a:prstGeom prst="ellipse">
            <a:avLst/>
          </a:prstGeom>
          <a:solidFill>
            <a:srgbClr val="B6D7A8"/>
          </a:solidFill>
          <a:ln cap="flat" cmpd="sng" w="571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23"/>
          <p:cNvSpPr/>
          <p:nvPr/>
        </p:nvSpPr>
        <p:spPr>
          <a:xfrm>
            <a:off x="7970892" y="364515"/>
            <a:ext cx="434100" cy="471000"/>
          </a:xfrm>
          <a:prstGeom prst="ellipse">
            <a:avLst/>
          </a:prstGeom>
          <a:solidFill>
            <a:srgbClr val="B6D7A8"/>
          </a:solidFill>
          <a:ln cap="flat" cmpd="sng" w="571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3"/>
          <p:cNvSpPr/>
          <p:nvPr/>
        </p:nvSpPr>
        <p:spPr>
          <a:xfrm>
            <a:off x="8406101" y="-232062"/>
            <a:ext cx="460800" cy="471000"/>
          </a:xfrm>
          <a:prstGeom prst="ellipse">
            <a:avLst/>
          </a:prstGeom>
          <a:solidFill>
            <a:srgbClr val="B6D7A8"/>
          </a:solidFill>
          <a:ln cap="flat" cmpd="sng" w="571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65" name="Google Shape;265;p23"/>
          <p:cNvCxnSpPr/>
          <p:nvPr/>
        </p:nvCxnSpPr>
        <p:spPr>
          <a:xfrm flipH="1" rot="10800000">
            <a:off x="4347470" y="238956"/>
            <a:ext cx="31200" cy="4723800"/>
          </a:xfrm>
          <a:prstGeom prst="straightConnector1">
            <a:avLst/>
          </a:prstGeom>
          <a:noFill/>
          <a:ln cap="flat" cmpd="sng" w="19050">
            <a:solidFill>
              <a:srgbClr val="B7B7B7"/>
            </a:solidFill>
            <a:prstDash val="dot"/>
            <a:round/>
            <a:headEnd len="med" w="med" type="oval"/>
            <a:tailEnd len="med" w="med" type="oval"/>
          </a:ln>
        </p:spPr>
      </p:cxnSp>
      <p:sp>
        <p:nvSpPr>
          <p:cNvPr id="266" name="Google Shape;266;p23"/>
          <p:cNvSpPr/>
          <p:nvPr/>
        </p:nvSpPr>
        <p:spPr>
          <a:xfrm>
            <a:off x="4635925" y="3584550"/>
            <a:ext cx="3098400" cy="13782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 cap="flat" cmpd="sng" w="19050">
            <a:solidFill>
              <a:srgbClr val="F4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Trebuchet MS"/>
              <a:buChar char="●"/>
            </a:pPr>
            <a:r>
              <a:rPr lang="en-GB" sz="13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Skin lesions</a:t>
            </a:r>
            <a:r>
              <a:rPr lang="en-GB" sz="1300">
                <a:latin typeface="Trebuchet MS"/>
                <a:ea typeface="Trebuchet MS"/>
                <a:cs typeface="Trebuchet MS"/>
                <a:sym typeface="Trebuchet MS"/>
              </a:rPr>
              <a:t>: The classical </a:t>
            </a:r>
            <a:r>
              <a:rPr lang="en-GB" sz="13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erythema marginatum</a:t>
            </a:r>
            <a:r>
              <a:rPr lang="en-GB" sz="1300">
                <a:latin typeface="Trebuchet MS"/>
                <a:ea typeface="Trebuchet MS"/>
                <a:cs typeface="Trebuchet MS"/>
                <a:sym typeface="Trebuchet MS"/>
              </a:rPr>
              <a:t> lesions with prominent margins slightly raised</a:t>
            </a:r>
            <a:r>
              <a:rPr lang="en-GB" sz="1300"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3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67" name="Google Shape;267;p23"/>
          <p:cNvSpPr/>
          <p:nvPr/>
        </p:nvSpPr>
        <p:spPr>
          <a:xfrm>
            <a:off x="4572000" y="3217791"/>
            <a:ext cx="2297700" cy="669900"/>
          </a:xfrm>
          <a:prstGeom prst="roundRect">
            <a:avLst>
              <a:gd fmla="val 16667" name="adj"/>
            </a:avLst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Skin</a:t>
            </a:r>
            <a:r>
              <a:rPr lang="en-GB" sz="17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	</a:t>
            </a:r>
            <a:endParaRPr sz="17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Erythema Marginatum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68" name="Google Shape;26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0901" y="1026800"/>
            <a:ext cx="1054976" cy="803675"/>
          </a:xfrm>
          <a:prstGeom prst="rect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69" name="Google Shape;26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0901" y="1830463"/>
            <a:ext cx="1054976" cy="803675"/>
          </a:xfrm>
          <a:prstGeom prst="rect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0" name="Google Shape;27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1584" y="3584541"/>
            <a:ext cx="1041726" cy="627600"/>
          </a:xfrm>
          <a:prstGeom prst="rect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1" name="Google Shape;271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91575" y="4225675"/>
            <a:ext cx="1041725" cy="627600"/>
          </a:xfrm>
          <a:prstGeom prst="rect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2" name="Google Shape;272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3563" y="4058102"/>
            <a:ext cx="1803875" cy="96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3"/>
          <p:cNvPicPr preferRelativeResize="0"/>
          <p:nvPr/>
        </p:nvPicPr>
        <p:blipFill rotWithShape="1">
          <a:blip r:embed="rId8">
            <a:alphaModFix/>
          </a:blip>
          <a:srcRect b="5125" l="6139" r="6271" t="5260"/>
          <a:stretch/>
        </p:blipFill>
        <p:spPr>
          <a:xfrm>
            <a:off x="2157450" y="4058089"/>
            <a:ext cx="1803875" cy="96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/>
          <p:nvPr/>
        </p:nvSpPr>
        <p:spPr>
          <a:xfrm rot="3004563">
            <a:off x="-398498" y="-318142"/>
            <a:ext cx="1059725" cy="881037"/>
          </a:xfrm>
          <a:prstGeom prst="diamond">
            <a:avLst/>
          </a:prstGeom>
          <a:noFill/>
          <a:ln cap="flat" cmpd="sng" w="95250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24"/>
          <p:cNvSpPr/>
          <p:nvPr/>
        </p:nvSpPr>
        <p:spPr>
          <a:xfrm>
            <a:off x="8406101" y="-232062"/>
            <a:ext cx="460800" cy="471000"/>
          </a:xfrm>
          <a:prstGeom prst="ellipse">
            <a:avLst/>
          </a:prstGeom>
          <a:solidFill>
            <a:srgbClr val="B6D7A8"/>
          </a:solidFill>
          <a:ln cap="flat" cmpd="sng" w="571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24"/>
          <p:cNvSpPr/>
          <p:nvPr/>
        </p:nvSpPr>
        <p:spPr>
          <a:xfrm>
            <a:off x="8683206" y="206088"/>
            <a:ext cx="460800" cy="471000"/>
          </a:xfrm>
          <a:prstGeom prst="ellipse">
            <a:avLst/>
          </a:prstGeom>
          <a:solidFill>
            <a:srgbClr val="B6D7A8"/>
          </a:solidFill>
          <a:ln cap="flat" cmpd="sng" w="571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24"/>
          <p:cNvSpPr/>
          <p:nvPr/>
        </p:nvSpPr>
        <p:spPr>
          <a:xfrm>
            <a:off x="8222409" y="397365"/>
            <a:ext cx="460800" cy="471000"/>
          </a:xfrm>
          <a:prstGeom prst="ellipse">
            <a:avLst/>
          </a:prstGeom>
          <a:solidFill>
            <a:srgbClr val="B6D7A8"/>
          </a:solidFill>
          <a:ln cap="flat" cmpd="sng" w="571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24"/>
          <p:cNvSpPr txBox="1"/>
          <p:nvPr>
            <p:ph type="title"/>
          </p:nvPr>
        </p:nvSpPr>
        <p:spPr>
          <a:xfrm>
            <a:off x="571200" y="238950"/>
            <a:ext cx="63135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Rheumatic Fever	– Clinical course</a:t>
            </a:r>
            <a:endParaRPr b="1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3" name="Google Shape;283;p24"/>
          <p:cNvSpPr txBox="1"/>
          <p:nvPr/>
        </p:nvSpPr>
        <p:spPr>
          <a:xfrm>
            <a:off x="188850" y="1847196"/>
            <a:ext cx="4288800" cy="22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Trebuchet MS"/>
              <a:buChar char="●"/>
            </a:pPr>
            <a:r>
              <a:rPr lang="en-GB" sz="1500">
                <a:latin typeface="Trebuchet MS"/>
                <a:ea typeface="Trebuchet MS"/>
                <a:cs typeface="Trebuchet MS"/>
                <a:sym typeface="Trebuchet MS"/>
              </a:rPr>
              <a:t>Increased vulnerability to </a:t>
            </a:r>
            <a:r>
              <a:rPr lang="en-GB" sz="15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reactivation of disease </a:t>
            </a:r>
            <a:r>
              <a:rPr lang="en-GB" sz="1500">
                <a:latin typeface="Trebuchet MS"/>
                <a:ea typeface="Trebuchet MS"/>
                <a:cs typeface="Trebuchet MS"/>
                <a:sym typeface="Trebuchet MS"/>
              </a:rPr>
              <a:t>with subsequent streptococcal infections </a:t>
            </a: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Trebuchet MS"/>
              <a:buChar char="●"/>
            </a:pPr>
            <a:r>
              <a:rPr lang="en-GB" sz="1500">
                <a:latin typeface="Trebuchet MS"/>
                <a:ea typeface="Trebuchet MS"/>
                <a:cs typeface="Trebuchet MS"/>
                <a:sym typeface="Trebuchet MS"/>
              </a:rPr>
              <a:t>Same symptoms with each attack</a:t>
            </a: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Trebuchet MS"/>
              <a:buChar char="●"/>
            </a:pPr>
            <a:r>
              <a:rPr lang="en-GB" sz="15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Carditis</a:t>
            </a:r>
            <a:r>
              <a:rPr lang="en-GB" sz="1500">
                <a:latin typeface="Trebuchet MS"/>
                <a:ea typeface="Trebuchet MS"/>
                <a:cs typeface="Trebuchet MS"/>
                <a:sym typeface="Trebuchet MS"/>
              </a:rPr>
              <a:t> worsens with each attack</a:t>
            </a: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Trebuchet MS"/>
              <a:buChar char="●"/>
            </a:pPr>
            <a:r>
              <a:rPr lang="en-GB" sz="15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Heart valves</a:t>
            </a:r>
            <a:r>
              <a:rPr lang="en-GB" sz="1500">
                <a:latin typeface="Trebuchet MS"/>
                <a:ea typeface="Trebuchet MS"/>
                <a:cs typeface="Trebuchet MS"/>
                <a:sym typeface="Trebuchet MS"/>
              </a:rPr>
              <a:t> (mitral) are frequently deformed (Mitral)</a:t>
            </a: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Trebuchet MS"/>
              <a:buChar char="●"/>
            </a:pPr>
            <a:r>
              <a:rPr lang="en-GB" sz="15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Heart failure</a:t>
            </a:r>
            <a:r>
              <a:rPr lang="en-GB" sz="1500">
                <a:latin typeface="Trebuchet MS"/>
                <a:ea typeface="Trebuchet MS"/>
                <a:cs typeface="Trebuchet MS"/>
                <a:sym typeface="Trebuchet MS"/>
              </a:rPr>
              <a:t> develops after decades</a:t>
            </a: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284" name="Google Shape;284;p24"/>
          <p:cNvCxnSpPr/>
          <p:nvPr/>
        </p:nvCxnSpPr>
        <p:spPr>
          <a:xfrm rot="10800000">
            <a:off x="4396257" y="868368"/>
            <a:ext cx="58800" cy="3968400"/>
          </a:xfrm>
          <a:prstGeom prst="straightConnector1">
            <a:avLst/>
          </a:prstGeom>
          <a:noFill/>
          <a:ln cap="flat" cmpd="sng" w="19050">
            <a:solidFill>
              <a:srgbClr val="B7B7B7"/>
            </a:solidFill>
            <a:prstDash val="dot"/>
            <a:round/>
            <a:headEnd len="med" w="med" type="oval"/>
            <a:tailEnd len="med" w="med" type="oval"/>
          </a:ln>
        </p:spPr>
      </p:cxnSp>
      <p:sp>
        <p:nvSpPr>
          <p:cNvPr id="285" name="Google Shape;285;p24"/>
          <p:cNvSpPr/>
          <p:nvPr/>
        </p:nvSpPr>
        <p:spPr>
          <a:xfrm>
            <a:off x="1027050" y="989549"/>
            <a:ext cx="2612400" cy="4710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latin typeface="Trebuchet MS"/>
                <a:ea typeface="Trebuchet MS"/>
                <a:cs typeface="Trebuchet MS"/>
                <a:sym typeface="Trebuchet MS"/>
              </a:rPr>
              <a:t>Subsequent attacks</a:t>
            </a:r>
            <a:endParaRPr sz="17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6" name="Google Shape;286;p24"/>
          <p:cNvSpPr/>
          <p:nvPr/>
        </p:nvSpPr>
        <p:spPr>
          <a:xfrm>
            <a:off x="5320800" y="989550"/>
            <a:ext cx="2901600" cy="4710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latin typeface="Trebuchet MS"/>
                <a:ea typeface="Trebuchet MS"/>
                <a:cs typeface="Trebuchet MS"/>
                <a:sym typeface="Trebuchet MS"/>
              </a:rPr>
              <a:t>Acute, recurring, chronic</a:t>
            </a:r>
            <a:endParaRPr sz="17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7" name="Google Shape;287;p24"/>
          <p:cNvSpPr txBox="1"/>
          <p:nvPr/>
        </p:nvSpPr>
        <p:spPr>
          <a:xfrm>
            <a:off x="4477650" y="1460538"/>
            <a:ext cx="4288800" cy="18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Trebuchet MS"/>
              <a:buChar char="●"/>
            </a:pPr>
            <a:r>
              <a:rPr lang="en-GB" sz="1500">
                <a:latin typeface="Trebuchet MS"/>
                <a:ea typeface="Trebuchet MS"/>
                <a:cs typeface="Trebuchet MS"/>
                <a:sym typeface="Trebuchet MS"/>
              </a:rPr>
              <a:t>Symptoms	 prone to recur with subsequent Streptococcal infections </a:t>
            </a: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Trebuchet MS"/>
              <a:buChar char="●"/>
            </a:pPr>
            <a:r>
              <a:rPr lang="en-GB" sz="15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Chronic disease	 leads to fibrosis </a:t>
            </a:r>
            <a:r>
              <a:rPr lang="en-GB" sz="1500">
                <a:latin typeface="Trebuchet MS"/>
                <a:ea typeface="Trebuchet MS"/>
                <a:cs typeface="Trebuchet MS"/>
                <a:sym typeface="Trebuchet MS"/>
              </a:rPr>
              <a:t>(chordae	of heart valves + valve cusps) </a:t>
            </a:r>
            <a:r>
              <a:rPr lang="en-GB" sz="1500">
                <a:solidFill>
                  <a:srgbClr val="999999"/>
                </a:solidFill>
                <a:latin typeface="Trebuchet MS"/>
                <a:ea typeface="Trebuchet MS"/>
                <a:cs typeface="Trebuchet MS"/>
                <a:sym typeface="Trebuchet MS"/>
              </a:rPr>
              <a:t>which</a:t>
            </a:r>
            <a:r>
              <a:rPr lang="en-GB" sz="1500">
                <a:solidFill>
                  <a:srgbClr val="999999"/>
                </a:solidFill>
                <a:latin typeface="Trebuchet MS"/>
                <a:ea typeface="Trebuchet MS"/>
                <a:cs typeface="Trebuchet MS"/>
                <a:sym typeface="Trebuchet MS"/>
              </a:rPr>
              <a:t> makes the valves stif</a:t>
            </a:r>
            <a:r>
              <a:rPr lang="en-GB" sz="1500">
                <a:solidFill>
                  <a:srgbClr val="999999"/>
                </a:solidFill>
                <a:latin typeface="Trebuchet MS"/>
                <a:ea typeface="Trebuchet MS"/>
                <a:cs typeface="Trebuchet MS"/>
                <a:sym typeface="Trebuchet MS"/>
              </a:rPr>
              <a:t>f </a:t>
            </a:r>
            <a:r>
              <a:rPr lang="en-GB" sz="1500">
                <a:solidFill>
                  <a:srgbClr val="999999"/>
                </a:solidFill>
                <a:latin typeface="Trebuchet MS"/>
                <a:ea typeface="Trebuchet MS"/>
                <a:cs typeface="Trebuchet MS"/>
                <a:sym typeface="Trebuchet MS"/>
              </a:rPr>
              <a:t>and unable to move the blood in proper way</a:t>
            </a:r>
            <a:endParaRPr sz="1500">
              <a:solidFill>
                <a:srgbClr val="999999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88" name="Google Shape;288;p24"/>
          <p:cNvPicPr preferRelativeResize="0"/>
          <p:nvPr/>
        </p:nvPicPr>
        <p:blipFill rotWithShape="1">
          <a:blip r:embed="rId3">
            <a:alphaModFix/>
          </a:blip>
          <a:srcRect b="19903" l="28130" r="64821" t="66223"/>
          <a:stretch/>
        </p:blipFill>
        <p:spPr>
          <a:xfrm>
            <a:off x="6975653" y="3276538"/>
            <a:ext cx="1355697" cy="1451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4"/>
          <p:cNvPicPr preferRelativeResize="0"/>
          <p:nvPr/>
        </p:nvPicPr>
        <p:blipFill rotWithShape="1">
          <a:blip r:embed="rId3">
            <a:alphaModFix/>
          </a:blip>
          <a:srcRect b="19903" l="40892" r="52369" t="66223"/>
          <a:stretch/>
        </p:blipFill>
        <p:spPr>
          <a:xfrm>
            <a:off x="5211855" y="3276538"/>
            <a:ext cx="1355697" cy="1451577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4"/>
          <p:cNvSpPr/>
          <p:nvPr/>
        </p:nvSpPr>
        <p:spPr>
          <a:xfrm>
            <a:off x="5211850" y="4728113"/>
            <a:ext cx="1355700" cy="283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Trebuchet MS"/>
                <a:ea typeface="Trebuchet MS"/>
                <a:cs typeface="Trebuchet MS"/>
                <a:sym typeface="Trebuchet MS"/>
              </a:rPr>
              <a:t>Opened stenotic mitral valve</a:t>
            </a:r>
            <a:endParaRPr sz="9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1" name="Google Shape;291;p24"/>
          <p:cNvSpPr/>
          <p:nvPr/>
        </p:nvSpPr>
        <p:spPr>
          <a:xfrm>
            <a:off x="6975650" y="4728113"/>
            <a:ext cx="1355700" cy="283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Trebuchet MS"/>
                <a:ea typeface="Trebuchet MS"/>
                <a:cs typeface="Trebuchet MS"/>
                <a:sym typeface="Trebuchet MS"/>
              </a:rPr>
              <a:t>Stenotic mitral valve seen from left atrium</a:t>
            </a:r>
            <a:endParaRPr sz="9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5"/>
          <p:cNvSpPr/>
          <p:nvPr/>
        </p:nvSpPr>
        <p:spPr>
          <a:xfrm rot="3004563">
            <a:off x="-398498" y="-318142"/>
            <a:ext cx="1059725" cy="881037"/>
          </a:xfrm>
          <a:prstGeom prst="diamond">
            <a:avLst/>
          </a:prstGeom>
          <a:noFill/>
          <a:ln cap="flat" cmpd="sng" w="95250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25"/>
          <p:cNvSpPr/>
          <p:nvPr/>
        </p:nvSpPr>
        <p:spPr>
          <a:xfrm>
            <a:off x="8406101" y="-232062"/>
            <a:ext cx="460800" cy="471000"/>
          </a:xfrm>
          <a:prstGeom prst="ellipse">
            <a:avLst/>
          </a:prstGeom>
          <a:solidFill>
            <a:srgbClr val="B6D7A8"/>
          </a:solidFill>
          <a:ln cap="flat" cmpd="sng" w="571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25"/>
          <p:cNvSpPr/>
          <p:nvPr/>
        </p:nvSpPr>
        <p:spPr>
          <a:xfrm>
            <a:off x="8683206" y="206088"/>
            <a:ext cx="460800" cy="471000"/>
          </a:xfrm>
          <a:prstGeom prst="ellipse">
            <a:avLst/>
          </a:prstGeom>
          <a:solidFill>
            <a:srgbClr val="B6D7A8"/>
          </a:solidFill>
          <a:ln cap="flat" cmpd="sng" w="571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25"/>
          <p:cNvSpPr/>
          <p:nvPr/>
        </p:nvSpPr>
        <p:spPr>
          <a:xfrm>
            <a:off x="8222409" y="397365"/>
            <a:ext cx="460800" cy="471000"/>
          </a:xfrm>
          <a:prstGeom prst="ellipse">
            <a:avLst/>
          </a:prstGeom>
          <a:solidFill>
            <a:srgbClr val="B6D7A8"/>
          </a:solidFill>
          <a:ln cap="flat" cmpd="sng" w="571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25"/>
          <p:cNvSpPr txBox="1"/>
          <p:nvPr>
            <p:ph type="title"/>
          </p:nvPr>
        </p:nvSpPr>
        <p:spPr>
          <a:xfrm>
            <a:off x="0" y="677100"/>
            <a:ext cx="42612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434343"/>
                </a:solidFill>
                <a:highlight>
                  <a:srgbClr val="D9EAD3"/>
                </a:highlight>
                <a:latin typeface="Comic Sans MS"/>
                <a:ea typeface="Comic Sans MS"/>
                <a:cs typeface="Comic Sans MS"/>
                <a:sym typeface="Comic Sans MS"/>
              </a:rPr>
              <a:t>Investigation of Rheumatic Fever</a:t>
            </a:r>
            <a:endParaRPr b="1" sz="2000">
              <a:solidFill>
                <a:srgbClr val="434343"/>
              </a:solidFill>
              <a:highlight>
                <a:srgbClr val="D9EAD3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434343"/>
              </a:solidFill>
              <a:highlight>
                <a:srgbClr val="D9EAD3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301" name="Google Shape;301;p25"/>
          <p:cNvCxnSpPr/>
          <p:nvPr/>
        </p:nvCxnSpPr>
        <p:spPr>
          <a:xfrm rot="10800000">
            <a:off x="4396257" y="868368"/>
            <a:ext cx="58800" cy="3968400"/>
          </a:xfrm>
          <a:prstGeom prst="straightConnector1">
            <a:avLst/>
          </a:prstGeom>
          <a:noFill/>
          <a:ln cap="flat" cmpd="sng" w="19050">
            <a:solidFill>
              <a:srgbClr val="B7B7B7"/>
            </a:solidFill>
            <a:prstDash val="dot"/>
            <a:round/>
            <a:headEnd len="med" w="med" type="oval"/>
            <a:tailEnd len="med" w="med" type="oval"/>
          </a:ln>
        </p:spPr>
      </p:cxnSp>
      <p:sp>
        <p:nvSpPr>
          <p:cNvPr id="302" name="Google Shape;302;p25"/>
          <p:cNvSpPr txBox="1"/>
          <p:nvPr>
            <p:ph type="title"/>
          </p:nvPr>
        </p:nvSpPr>
        <p:spPr>
          <a:xfrm>
            <a:off x="4590775" y="677100"/>
            <a:ext cx="3495900" cy="65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434343"/>
                </a:solidFill>
                <a:highlight>
                  <a:srgbClr val="D9EAD3"/>
                </a:highlight>
                <a:latin typeface="Comic Sans MS"/>
                <a:ea typeface="Comic Sans MS"/>
                <a:cs typeface="Comic Sans MS"/>
                <a:sym typeface="Comic Sans MS"/>
              </a:rPr>
              <a:t>Treatment </a:t>
            </a:r>
            <a:r>
              <a:rPr b="1" lang="en-GB" sz="2000">
                <a:solidFill>
                  <a:srgbClr val="434343"/>
                </a:solidFill>
                <a:highlight>
                  <a:srgbClr val="D9EAD3"/>
                </a:highlight>
                <a:latin typeface="Comic Sans MS"/>
                <a:ea typeface="Comic Sans MS"/>
                <a:cs typeface="Comic Sans MS"/>
                <a:sym typeface="Comic Sans MS"/>
              </a:rPr>
              <a:t>of Rheumatic Fever</a:t>
            </a:r>
            <a:endParaRPr b="1" sz="2000">
              <a:solidFill>
                <a:srgbClr val="434343"/>
              </a:solidFill>
              <a:highlight>
                <a:srgbClr val="D9EAD3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434343"/>
              </a:solidFill>
              <a:highlight>
                <a:srgbClr val="D9EAD3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03" name="Google Shape;303;p25"/>
          <p:cNvSpPr/>
          <p:nvPr/>
        </p:nvSpPr>
        <p:spPr>
          <a:xfrm>
            <a:off x="621295" y="1562075"/>
            <a:ext cx="3639900" cy="1009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Antistreptolysin O (ASO) titer</a:t>
            </a:r>
            <a:endParaRPr b="1" sz="1300"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Trebuchet MS"/>
                <a:ea typeface="Trebuchet MS"/>
                <a:cs typeface="Trebuchet MS"/>
                <a:sym typeface="Trebuchet MS"/>
              </a:rPr>
              <a:t> –</a:t>
            </a:r>
            <a:r>
              <a:rPr lang="en-GB" sz="1300"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GB" sz="1300">
                <a:latin typeface="Trebuchet MS"/>
                <a:ea typeface="Trebuchet MS"/>
                <a:cs typeface="Trebuchet MS"/>
                <a:sym typeface="Trebuchet MS"/>
              </a:rPr>
              <a:t>At least 80% of patients with ARF have an elevated antistreptolysin O titer at presentation</a:t>
            </a:r>
            <a:endParaRPr sz="13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Trebuchet MS"/>
                <a:ea typeface="Trebuchet MS"/>
                <a:cs typeface="Trebuchet MS"/>
                <a:sym typeface="Trebuchet MS"/>
              </a:rPr>
              <a:t> (Rising titer is more convincing)</a:t>
            </a:r>
            <a:endParaRPr sz="13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04" name="Google Shape;304;p25"/>
          <p:cNvSpPr/>
          <p:nvPr/>
        </p:nvSpPr>
        <p:spPr>
          <a:xfrm>
            <a:off x="81750" y="1562075"/>
            <a:ext cx="539700" cy="1009800"/>
          </a:xfrm>
          <a:prstGeom prst="rect">
            <a:avLst/>
          </a:prstGeom>
          <a:solidFill>
            <a:srgbClr val="F4CCCC"/>
          </a:solidFill>
          <a:ln cap="flat" cmpd="sng" w="9525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2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</a:t>
            </a:r>
            <a:endParaRPr b="1" i="1" sz="24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05" name="Google Shape;305;p25"/>
          <p:cNvSpPr/>
          <p:nvPr/>
        </p:nvSpPr>
        <p:spPr>
          <a:xfrm>
            <a:off x="621296" y="2706250"/>
            <a:ext cx="3639900" cy="555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Anti-DNAse B</a:t>
            </a:r>
            <a:endParaRPr b="1"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06" name="Google Shape;306;p25"/>
          <p:cNvSpPr/>
          <p:nvPr/>
        </p:nvSpPr>
        <p:spPr>
          <a:xfrm>
            <a:off x="81750" y="2706250"/>
            <a:ext cx="539700" cy="555600"/>
          </a:xfrm>
          <a:prstGeom prst="rect">
            <a:avLst/>
          </a:prstGeom>
          <a:solidFill>
            <a:srgbClr val="F4CCCC"/>
          </a:solidFill>
          <a:ln cap="flat" cmpd="sng" w="9525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2400">
                <a:solidFill>
                  <a:schemeClr val="lt1"/>
                </a:solidFill>
              </a:rPr>
              <a:t>2</a:t>
            </a:r>
            <a:endParaRPr b="1" i="1" sz="2400">
              <a:solidFill>
                <a:schemeClr val="lt1"/>
              </a:solidFill>
            </a:endParaRPr>
          </a:p>
        </p:txBody>
      </p:sp>
      <p:sp>
        <p:nvSpPr>
          <p:cNvPr id="307" name="Google Shape;307;p25"/>
          <p:cNvSpPr/>
          <p:nvPr/>
        </p:nvSpPr>
        <p:spPr>
          <a:xfrm>
            <a:off x="621296" y="3396225"/>
            <a:ext cx="3639900" cy="555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Anti-hyaluronidase test</a:t>
            </a:r>
            <a:endParaRPr b="1"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08" name="Google Shape;308;p25"/>
          <p:cNvSpPr/>
          <p:nvPr/>
        </p:nvSpPr>
        <p:spPr>
          <a:xfrm>
            <a:off x="81750" y="3396225"/>
            <a:ext cx="539700" cy="555600"/>
          </a:xfrm>
          <a:prstGeom prst="rect">
            <a:avLst/>
          </a:prstGeom>
          <a:solidFill>
            <a:srgbClr val="F4CCCC"/>
          </a:solidFill>
          <a:ln cap="flat" cmpd="sng" w="9525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2400">
                <a:solidFill>
                  <a:schemeClr val="lt1"/>
                </a:solidFill>
              </a:rPr>
              <a:t>3</a:t>
            </a:r>
            <a:endParaRPr b="1" i="1" sz="2400">
              <a:solidFill>
                <a:schemeClr val="lt1"/>
              </a:solidFill>
            </a:endParaRPr>
          </a:p>
        </p:txBody>
      </p:sp>
      <p:sp>
        <p:nvSpPr>
          <p:cNvPr id="309" name="Google Shape;309;p25"/>
          <p:cNvSpPr/>
          <p:nvPr/>
        </p:nvSpPr>
        <p:spPr>
          <a:xfrm>
            <a:off x="621296" y="4086204"/>
            <a:ext cx="3639900" cy="555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Throat culture </a:t>
            </a: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for group A streptococci   (2 - 3 cultures) </a:t>
            </a:r>
            <a:r>
              <a:rPr lang="en-GB">
                <a:solidFill>
                  <a:srgbClr val="999999"/>
                </a:solidFill>
                <a:latin typeface="Trebuchet MS"/>
                <a:ea typeface="Trebuchet MS"/>
                <a:cs typeface="Trebuchet MS"/>
                <a:sym typeface="Trebuchet MS"/>
              </a:rPr>
              <a:t>(gold standard )</a:t>
            </a:r>
            <a:endParaRPr>
              <a:solidFill>
                <a:srgbClr val="999999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10" name="Google Shape;310;p25"/>
          <p:cNvSpPr/>
          <p:nvPr/>
        </p:nvSpPr>
        <p:spPr>
          <a:xfrm>
            <a:off x="81750" y="4086204"/>
            <a:ext cx="539700" cy="555600"/>
          </a:xfrm>
          <a:prstGeom prst="rect">
            <a:avLst/>
          </a:prstGeom>
          <a:solidFill>
            <a:srgbClr val="F4CCCC"/>
          </a:solidFill>
          <a:ln cap="flat" cmpd="sng" w="9525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2400">
                <a:solidFill>
                  <a:schemeClr val="lt1"/>
                </a:solidFill>
              </a:rPr>
              <a:t>4</a:t>
            </a:r>
            <a:endParaRPr b="1" i="1" sz="2400">
              <a:solidFill>
                <a:schemeClr val="lt1"/>
              </a:solidFill>
            </a:endParaRPr>
          </a:p>
        </p:txBody>
      </p:sp>
      <p:sp>
        <p:nvSpPr>
          <p:cNvPr id="311" name="Google Shape;311;p25"/>
          <p:cNvSpPr/>
          <p:nvPr/>
        </p:nvSpPr>
        <p:spPr>
          <a:xfrm>
            <a:off x="5129646" y="1991904"/>
            <a:ext cx="3639900" cy="555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Treat </a:t>
            </a:r>
            <a:r>
              <a:rPr b="1" lang="en-GB">
                <a:latin typeface="Trebuchet MS"/>
                <a:ea typeface="Trebuchet MS"/>
                <a:cs typeface="Trebuchet MS"/>
                <a:sym typeface="Trebuchet MS"/>
              </a:rPr>
              <a:t>ﬁrst</a:t>
            </a: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 strep throat infection with </a:t>
            </a:r>
            <a:r>
              <a:rPr b="1" lang="en-GB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penicillin</a:t>
            </a:r>
            <a:endParaRPr b="1"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12" name="Google Shape;312;p25"/>
          <p:cNvSpPr/>
          <p:nvPr/>
        </p:nvSpPr>
        <p:spPr>
          <a:xfrm>
            <a:off x="4590100" y="1991904"/>
            <a:ext cx="539700" cy="555600"/>
          </a:xfrm>
          <a:prstGeom prst="rect">
            <a:avLst/>
          </a:prstGeom>
          <a:solidFill>
            <a:srgbClr val="F4CCCC"/>
          </a:solidFill>
          <a:ln cap="flat" cmpd="sng" w="9525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2400">
                <a:solidFill>
                  <a:schemeClr val="lt1"/>
                </a:solidFill>
              </a:rPr>
              <a:t>1</a:t>
            </a:r>
            <a:endParaRPr b="1" i="1" sz="2400">
              <a:solidFill>
                <a:schemeClr val="lt1"/>
              </a:solidFill>
            </a:endParaRPr>
          </a:p>
        </p:txBody>
      </p:sp>
      <p:sp>
        <p:nvSpPr>
          <p:cNvPr id="313" name="Google Shape;313;p25"/>
          <p:cNvSpPr/>
          <p:nvPr/>
        </p:nvSpPr>
        <p:spPr>
          <a:xfrm>
            <a:off x="5129646" y="2681879"/>
            <a:ext cx="3639900" cy="555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Treat other manifestations </a:t>
            </a:r>
            <a:r>
              <a:rPr lang="en-GB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symptomatically</a:t>
            </a:r>
            <a:endParaRPr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14" name="Google Shape;314;p25"/>
          <p:cNvSpPr/>
          <p:nvPr/>
        </p:nvSpPr>
        <p:spPr>
          <a:xfrm>
            <a:off x="4590100" y="2681879"/>
            <a:ext cx="539700" cy="555600"/>
          </a:xfrm>
          <a:prstGeom prst="rect">
            <a:avLst/>
          </a:prstGeom>
          <a:solidFill>
            <a:srgbClr val="F4CCCC"/>
          </a:solidFill>
          <a:ln cap="flat" cmpd="sng" w="9525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2400">
                <a:solidFill>
                  <a:schemeClr val="lt1"/>
                </a:solidFill>
              </a:rPr>
              <a:t>2</a:t>
            </a:r>
            <a:endParaRPr b="1" i="1" sz="2400">
              <a:solidFill>
                <a:schemeClr val="lt1"/>
              </a:solidFill>
            </a:endParaRPr>
          </a:p>
        </p:txBody>
      </p:sp>
      <p:sp>
        <p:nvSpPr>
          <p:cNvPr id="315" name="Google Shape;315;p25"/>
          <p:cNvSpPr/>
          <p:nvPr/>
        </p:nvSpPr>
        <p:spPr>
          <a:xfrm>
            <a:off x="5129650" y="3371867"/>
            <a:ext cx="3639900" cy="840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Prophylactic</a:t>
            </a: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 long	term	anti-strep therapy	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given	to anyone who has had	 rheumatic	fever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16" name="Google Shape;316;p25"/>
          <p:cNvSpPr/>
          <p:nvPr/>
        </p:nvSpPr>
        <p:spPr>
          <a:xfrm>
            <a:off x="4590100" y="3371871"/>
            <a:ext cx="539700" cy="840300"/>
          </a:xfrm>
          <a:prstGeom prst="rect">
            <a:avLst/>
          </a:prstGeom>
          <a:solidFill>
            <a:srgbClr val="F4CCCC"/>
          </a:solidFill>
          <a:ln cap="flat" cmpd="sng" w="9525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2400">
                <a:solidFill>
                  <a:schemeClr val="lt1"/>
                </a:solidFill>
              </a:rPr>
              <a:t>3</a:t>
            </a:r>
            <a:endParaRPr b="1" i="1" sz="2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6"/>
          <p:cNvSpPr txBox="1"/>
          <p:nvPr>
            <p:ph type="title"/>
          </p:nvPr>
        </p:nvSpPr>
        <p:spPr>
          <a:xfrm>
            <a:off x="2201250" y="258720"/>
            <a:ext cx="4741500" cy="75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400">
                <a:solidFill>
                  <a:srgbClr val="434343"/>
                </a:solidFill>
                <a:latin typeface="Trebuchet MS"/>
                <a:ea typeface="Trebuchet MS"/>
                <a:cs typeface="Trebuchet MS"/>
                <a:sym typeface="Trebuchet MS"/>
              </a:rPr>
              <a:t>Take home messages</a:t>
            </a:r>
            <a:endParaRPr b="1" sz="3400">
              <a:solidFill>
                <a:srgbClr val="434343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22" name="Google Shape;322;p26"/>
          <p:cNvSpPr txBox="1"/>
          <p:nvPr>
            <p:ph idx="1" type="body"/>
          </p:nvPr>
        </p:nvSpPr>
        <p:spPr>
          <a:xfrm>
            <a:off x="1236600" y="1206800"/>
            <a:ext cx="7629900" cy="351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Trebuchet MS"/>
              <a:buChar char="❖"/>
            </a:pPr>
            <a:r>
              <a:rPr lang="en-GB" sz="1700">
                <a:latin typeface="Trebuchet MS"/>
                <a:ea typeface="Trebuchet MS"/>
                <a:cs typeface="Trebuchet MS"/>
                <a:sym typeface="Trebuchet MS"/>
              </a:rPr>
              <a:t>Rheumatic Heart Disease Results From Cross Reacting antibodies binding the heart valves.</a:t>
            </a:r>
            <a:endParaRPr sz="17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Trebuchet MS"/>
              <a:buChar char="❖"/>
            </a:pPr>
            <a:r>
              <a:rPr lang="en-GB" sz="1700">
                <a:latin typeface="Trebuchet MS"/>
                <a:ea typeface="Trebuchet MS"/>
                <a:cs typeface="Trebuchet MS"/>
                <a:sym typeface="Trebuchet MS"/>
              </a:rPr>
              <a:t>Repeated attacks of Streptococcal throat infection over the years damage heart valves resulting in either stenotic or incompetent heart valves.</a:t>
            </a:r>
            <a:endParaRPr sz="17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Trebuchet MS"/>
              <a:buChar char="❖"/>
            </a:pPr>
            <a:r>
              <a:rPr lang="en-GB" sz="1700">
                <a:latin typeface="Trebuchet MS"/>
                <a:ea typeface="Trebuchet MS"/>
                <a:cs typeface="Trebuchet MS"/>
                <a:sym typeface="Trebuchet MS"/>
              </a:rPr>
              <a:t>Treatment Involves Surgical Replacement of the damaged heart valves.</a:t>
            </a:r>
            <a:endParaRPr sz="17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Trebuchet MS"/>
              <a:buChar char="❖"/>
            </a:pPr>
            <a:r>
              <a:rPr lang="en-GB" sz="1700">
                <a:latin typeface="Trebuchet MS"/>
                <a:ea typeface="Trebuchet MS"/>
                <a:cs typeface="Trebuchet MS"/>
                <a:sym typeface="Trebuchet MS"/>
              </a:rPr>
              <a:t>In patients with Rheumatic Fever long term administration of penicillin is recommended for prevention of future infections by group A Streptococcus.</a:t>
            </a:r>
            <a:endParaRPr sz="17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23" name="Google Shape;323;p26"/>
          <p:cNvSpPr/>
          <p:nvPr/>
        </p:nvSpPr>
        <p:spPr>
          <a:xfrm rot="5400000">
            <a:off x="-1786350" y="1953450"/>
            <a:ext cx="4809300" cy="1236600"/>
          </a:xfrm>
          <a:prstGeom prst="triangle">
            <a:avLst>
              <a:gd fmla="val 49855" name="adj"/>
            </a:avLst>
          </a:pr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24" name="Google Shape;324;p26"/>
          <p:cNvCxnSpPr/>
          <p:nvPr/>
        </p:nvCxnSpPr>
        <p:spPr>
          <a:xfrm>
            <a:off x="3196200" y="1009018"/>
            <a:ext cx="2751600" cy="16800"/>
          </a:xfrm>
          <a:prstGeom prst="straightConnector1">
            <a:avLst/>
          </a:prstGeom>
          <a:noFill/>
          <a:ln cap="flat" cmpd="sng" w="28575">
            <a:solidFill>
              <a:srgbClr val="F4CCCC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7"/>
          <p:cNvSpPr txBox="1"/>
          <p:nvPr>
            <p:ph type="title"/>
          </p:nvPr>
        </p:nvSpPr>
        <p:spPr>
          <a:xfrm>
            <a:off x="352684" y="33591"/>
            <a:ext cx="1849200" cy="64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MCQs:</a:t>
            </a:r>
            <a:endParaRPr b="1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30" name="Google Shape;330;p27"/>
          <p:cNvSpPr/>
          <p:nvPr/>
        </p:nvSpPr>
        <p:spPr>
          <a:xfrm rot="3004563">
            <a:off x="-398498" y="-318142"/>
            <a:ext cx="1059725" cy="881037"/>
          </a:xfrm>
          <a:prstGeom prst="diamond">
            <a:avLst/>
          </a:prstGeom>
          <a:noFill/>
          <a:ln cap="flat" cmpd="sng" w="95250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27"/>
          <p:cNvSpPr/>
          <p:nvPr/>
        </p:nvSpPr>
        <p:spPr>
          <a:xfrm>
            <a:off x="8406101" y="-232062"/>
            <a:ext cx="460800" cy="471000"/>
          </a:xfrm>
          <a:prstGeom prst="ellipse">
            <a:avLst/>
          </a:prstGeom>
          <a:solidFill>
            <a:srgbClr val="B6D7A8"/>
          </a:solidFill>
          <a:ln cap="flat" cmpd="sng" w="571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27"/>
          <p:cNvSpPr/>
          <p:nvPr/>
        </p:nvSpPr>
        <p:spPr>
          <a:xfrm>
            <a:off x="8683206" y="206088"/>
            <a:ext cx="460800" cy="471000"/>
          </a:xfrm>
          <a:prstGeom prst="ellipse">
            <a:avLst/>
          </a:prstGeom>
          <a:solidFill>
            <a:srgbClr val="B6D7A8"/>
          </a:solidFill>
          <a:ln cap="flat" cmpd="sng" w="571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27"/>
          <p:cNvSpPr/>
          <p:nvPr/>
        </p:nvSpPr>
        <p:spPr>
          <a:xfrm>
            <a:off x="8222409" y="397365"/>
            <a:ext cx="460800" cy="471000"/>
          </a:xfrm>
          <a:prstGeom prst="ellipse">
            <a:avLst/>
          </a:prstGeom>
          <a:solidFill>
            <a:srgbClr val="B6D7A8"/>
          </a:solidFill>
          <a:ln cap="flat" cmpd="sng" w="571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334" name="Google Shape;334;p27"/>
          <p:cNvGraphicFramePr/>
          <p:nvPr/>
        </p:nvGraphicFramePr>
        <p:xfrm>
          <a:off x="489742" y="64349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{D890E359-BACA-420E-B37A-312CE683DB17}</a:tableStyleId>
              </a:tblPr>
              <a:tblGrid>
                <a:gridCol w="2041125"/>
                <a:gridCol w="2041125"/>
                <a:gridCol w="2041125"/>
                <a:gridCol w="2041125"/>
              </a:tblGrid>
              <a:tr h="392400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3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Q1: Rheumatic fever is an inﬂammatory disease which may develop after </a:t>
                      </a:r>
                      <a:r>
                        <a:rPr b="1" lang="en-GB" sz="13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infection of </a:t>
                      </a:r>
                      <a:r>
                        <a:rPr b="1" lang="en-GB" sz="13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:</a:t>
                      </a:r>
                      <a:endParaRPr b="1" sz="13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 hMerge="1"/>
                <a:tc hMerge="1"/>
                <a:tc hMerge="1"/>
              </a:tr>
              <a:tr h="601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A) Haemophilus influenzae</a:t>
                      </a:r>
                      <a:endParaRPr sz="13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B) Group A Streptococcal</a:t>
                      </a:r>
                      <a:endParaRPr sz="13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C) Staphylococcus aureus </a:t>
                      </a:r>
                      <a:endParaRPr sz="13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D) Mycobacterium tuberculosis</a:t>
                      </a:r>
                      <a:endParaRPr sz="13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/>
                </a:tc>
              </a:tr>
              <a:tr h="396200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3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Q2: Virulence factors of Group A streptococcus :</a:t>
                      </a:r>
                      <a:endParaRPr b="1" sz="13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>
                    <a:solidFill>
                      <a:srgbClr val="EA9999"/>
                    </a:solidFill>
                  </a:tcPr>
                </a:tc>
                <a:tc hMerge="1"/>
                <a:tc hMerge="1"/>
                <a:tc hMerge="1"/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A) Cell wall</a:t>
                      </a:r>
                      <a:endParaRPr sz="13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B) Autolysins</a:t>
                      </a:r>
                      <a:endParaRPr sz="13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C) M protein</a:t>
                      </a:r>
                      <a:endParaRPr sz="13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D) capsule</a:t>
                      </a:r>
                      <a:endParaRPr sz="13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/>
                </a:tc>
              </a:tr>
              <a:tr h="396200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3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Q3: The antibody cross-reactivity which cause rheumatic fever is :</a:t>
                      </a:r>
                      <a:endParaRPr b="1" sz="13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 hMerge="1"/>
                <a:tc hMerge="1"/>
                <a:tc hMerge="1"/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A) Type I hypersensitivity reaction</a:t>
                      </a:r>
                      <a:endParaRPr sz="13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B) Type II hypersensitivity reaction</a:t>
                      </a:r>
                      <a:endParaRPr sz="13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C) Type III hypersensitivity reaction</a:t>
                      </a:r>
                      <a:endParaRPr sz="13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D) Type IV hypersensitivity reaction</a:t>
                      </a:r>
                      <a:endParaRPr sz="13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/>
                </a:tc>
              </a:tr>
              <a:tr h="396200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3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Q4: The </a:t>
                      </a:r>
                      <a:r>
                        <a:rPr b="1" lang="en-GB" sz="13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only manifestation of acute rheumatic fever with potential to cause long term disability :</a:t>
                      </a:r>
                      <a:endParaRPr b="1" sz="13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>
                    <a:solidFill>
                      <a:srgbClr val="EA9999"/>
                    </a:solidFill>
                  </a:tcPr>
                </a:tc>
                <a:tc hMerge="1"/>
                <a:tc hMerge="1"/>
                <a:tc hMerge="1"/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A) </a:t>
                      </a:r>
                      <a:r>
                        <a:rPr lang="en-GB" sz="13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the joints</a:t>
                      </a:r>
                      <a:endParaRPr sz="13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B) the CNS</a:t>
                      </a:r>
                      <a:endParaRPr sz="13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C) the skin</a:t>
                      </a:r>
                      <a:endParaRPr sz="13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D) the heart</a:t>
                      </a:r>
                      <a:endParaRPr sz="13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/>
                </a:tc>
              </a:tr>
              <a:tr h="396200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3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Q5: One of the Investigations of rheumatic fever is :</a:t>
                      </a:r>
                      <a:endParaRPr b="1" sz="13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 hMerge="1"/>
                <a:tc hMerge="1"/>
                <a:tc hMerge="1"/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A) </a:t>
                      </a:r>
                      <a:r>
                        <a:rPr lang="en-GB" sz="13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Anti-DNAse A</a:t>
                      </a:r>
                      <a:endParaRPr sz="13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B) Anti-DNAse B</a:t>
                      </a:r>
                      <a:endParaRPr sz="13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C) Anti-DNAse C</a:t>
                      </a:r>
                      <a:endParaRPr sz="13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D) Anti-DNAse D</a:t>
                      </a:r>
                      <a:endParaRPr sz="13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335" name="Google Shape;335;p27"/>
          <p:cNvSpPr txBox="1"/>
          <p:nvPr>
            <p:ph idx="1" type="body"/>
          </p:nvPr>
        </p:nvSpPr>
        <p:spPr>
          <a:xfrm rot="10800000">
            <a:off x="8683200" y="3002157"/>
            <a:ext cx="460800" cy="199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999999"/>
                </a:solidFill>
                <a:latin typeface="Trebuchet MS"/>
                <a:ea typeface="Trebuchet MS"/>
                <a:cs typeface="Trebuchet MS"/>
                <a:sym typeface="Trebuchet MS"/>
              </a:rPr>
              <a:t>1-B</a:t>
            </a:r>
            <a:endParaRPr sz="1000">
              <a:solidFill>
                <a:srgbClr val="999999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999999"/>
                </a:solidFill>
                <a:latin typeface="Trebuchet MS"/>
                <a:ea typeface="Trebuchet MS"/>
                <a:cs typeface="Trebuchet MS"/>
                <a:sym typeface="Trebuchet MS"/>
              </a:rPr>
              <a:t>2-C</a:t>
            </a:r>
            <a:endParaRPr sz="1000">
              <a:solidFill>
                <a:srgbClr val="999999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999999"/>
                </a:solidFill>
                <a:latin typeface="Trebuchet MS"/>
                <a:ea typeface="Trebuchet MS"/>
                <a:cs typeface="Trebuchet MS"/>
                <a:sym typeface="Trebuchet MS"/>
              </a:rPr>
              <a:t>3-B</a:t>
            </a:r>
            <a:endParaRPr sz="1000">
              <a:solidFill>
                <a:srgbClr val="999999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999999"/>
                </a:solidFill>
                <a:latin typeface="Trebuchet MS"/>
                <a:ea typeface="Trebuchet MS"/>
                <a:cs typeface="Trebuchet MS"/>
                <a:sym typeface="Trebuchet MS"/>
              </a:rPr>
              <a:t>4-D</a:t>
            </a:r>
            <a:endParaRPr sz="1000">
              <a:solidFill>
                <a:srgbClr val="999999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000">
                <a:solidFill>
                  <a:srgbClr val="999999"/>
                </a:solidFill>
                <a:latin typeface="Trebuchet MS"/>
                <a:ea typeface="Trebuchet MS"/>
                <a:cs typeface="Trebuchet MS"/>
                <a:sym typeface="Trebuchet MS"/>
              </a:rPr>
              <a:t>5-B</a:t>
            </a:r>
            <a:endParaRPr sz="1000">
              <a:solidFill>
                <a:srgbClr val="999999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8"/>
          <p:cNvSpPr/>
          <p:nvPr/>
        </p:nvSpPr>
        <p:spPr>
          <a:xfrm>
            <a:off x="56260" y="58208"/>
            <a:ext cx="9031500" cy="5027100"/>
          </a:xfrm>
          <a:prstGeom prst="roundRect">
            <a:avLst>
              <a:gd fmla="val 1738" name="adj"/>
            </a:avLst>
          </a:prstGeom>
          <a:solidFill>
            <a:schemeClr val="lt1"/>
          </a:solidFill>
          <a:ln cap="flat" cmpd="sng" w="9525">
            <a:solidFill>
              <a:srgbClr val="D9D9D9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28"/>
          <p:cNvSpPr/>
          <p:nvPr/>
        </p:nvSpPr>
        <p:spPr>
          <a:xfrm>
            <a:off x="284536" y="271173"/>
            <a:ext cx="834450" cy="747625"/>
          </a:xfrm>
          <a:prstGeom prst="flowChartPreparation">
            <a:avLst/>
          </a:prstGeom>
          <a:noFill/>
          <a:ln cap="flat" cmpd="sng" w="9525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28"/>
          <p:cNvSpPr/>
          <p:nvPr/>
        </p:nvSpPr>
        <p:spPr>
          <a:xfrm>
            <a:off x="963725" y="1159935"/>
            <a:ext cx="935350" cy="840275"/>
          </a:xfrm>
          <a:prstGeom prst="flowChartPreparation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28"/>
          <p:cNvSpPr/>
          <p:nvPr/>
        </p:nvSpPr>
        <p:spPr>
          <a:xfrm>
            <a:off x="234071" y="2149448"/>
            <a:ext cx="935350" cy="840275"/>
          </a:xfrm>
          <a:prstGeom prst="flowChartPreparation">
            <a:avLst/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28"/>
          <p:cNvSpPr/>
          <p:nvPr/>
        </p:nvSpPr>
        <p:spPr>
          <a:xfrm>
            <a:off x="1118975" y="2989722"/>
            <a:ext cx="935350" cy="840275"/>
          </a:xfrm>
          <a:prstGeom prst="flowChartPreparation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28"/>
          <p:cNvSpPr/>
          <p:nvPr/>
        </p:nvSpPr>
        <p:spPr>
          <a:xfrm>
            <a:off x="4891275" y="2000200"/>
            <a:ext cx="4252725" cy="3143300"/>
          </a:xfrm>
          <a:prstGeom prst="flowChartPreparation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28"/>
          <p:cNvSpPr/>
          <p:nvPr/>
        </p:nvSpPr>
        <p:spPr>
          <a:xfrm>
            <a:off x="3626519" y="3413716"/>
            <a:ext cx="1890975" cy="1576225"/>
          </a:xfrm>
          <a:prstGeom prst="flowChartPreparation">
            <a:avLst/>
          </a:prstGeom>
          <a:noFill/>
          <a:ln cap="flat" cmpd="sng" w="9525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28"/>
          <p:cNvSpPr/>
          <p:nvPr/>
        </p:nvSpPr>
        <p:spPr>
          <a:xfrm>
            <a:off x="6977010" y="709734"/>
            <a:ext cx="2110750" cy="1740675"/>
          </a:xfrm>
          <a:prstGeom prst="flowChartPreparation">
            <a:avLst/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28"/>
          <p:cNvSpPr txBox="1"/>
          <p:nvPr>
            <p:ph type="title"/>
          </p:nvPr>
        </p:nvSpPr>
        <p:spPr>
          <a:xfrm>
            <a:off x="1525400" y="437039"/>
            <a:ext cx="4530000" cy="10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rgbClr val="434343"/>
                </a:solidFill>
                <a:latin typeface="Trebuchet MS"/>
                <a:ea typeface="Trebuchet MS"/>
                <a:cs typeface="Trebuchet MS"/>
                <a:sym typeface="Trebuchet MS"/>
              </a:rPr>
              <a:t>CARDIOVASCULAR BLOCK</a:t>
            </a:r>
            <a:endParaRPr b="1" sz="2600">
              <a:solidFill>
                <a:srgbClr val="43434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rgbClr val="434343"/>
                </a:solidFill>
                <a:latin typeface="Trebuchet MS"/>
                <a:ea typeface="Trebuchet MS"/>
                <a:cs typeface="Trebuchet MS"/>
                <a:sym typeface="Trebuchet MS"/>
              </a:rPr>
              <a:t>Immunology team 442</a:t>
            </a:r>
            <a:endParaRPr b="1" sz="2600">
              <a:solidFill>
                <a:srgbClr val="434343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49" name="Google Shape;349;p28"/>
          <p:cNvSpPr txBox="1"/>
          <p:nvPr>
            <p:ph type="title"/>
          </p:nvPr>
        </p:nvSpPr>
        <p:spPr>
          <a:xfrm>
            <a:off x="7086925" y="1206262"/>
            <a:ext cx="1890900" cy="7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DONE BY</a:t>
            </a:r>
            <a:endParaRPr b="1" sz="30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50" name="Google Shape;350;p28"/>
          <p:cNvSpPr txBox="1"/>
          <p:nvPr>
            <p:ph type="title"/>
          </p:nvPr>
        </p:nvSpPr>
        <p:spPr>
          <a:xfrm>
            <a:off x="5594293" y="2666136"/>
            <a:ext cx="2846700" cy="7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434343"/>
                </a:solidFill>
                <a:latin typeface="Trebuchet MS"/>
                <a:ea typeface="Trebuchet MS"/>
                <a:cs typeface="Trebuchet MS"/>
                <a:sym typeface="Trebuchet MS"/>
              </a:rPr>
              <a:t>Fay Aldossari</a:t>
            </a:r>
            <a:endParaRPr b="1" sz="2400">
              <a:solidFill>
                <a:srgbClr val="434343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51" name="Google Shape;351;p28"/>
          <p:cNvSpPr txBox="1"/>
          <p:nvPr>
            <p:ph type="title"/>
          </p:nvPr>
        </p:nvSpPr>
        <p:spPr>
          <a:xfrm>
            <a:off x="5088500" y="3198041"/>
            <a:ext cx="3858300" cy="7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434343"/>
                </a:solidFill>
                <a:latin typeface="Trebuchet MS"/>
                <a:ea typeface="Trebuchet MS"/>
                <a:cs typeface="Trebuchet MS"/>
                <a:sym typeface="Trebuchet MS"/>
              </a:rPr>
              <a:t>Abdulrahman Alqurashi</a:t>
            </a:r>
            <a:endParaRPr b="1" sz="2400">
              <a:solidFill>
                <a:srgbClr val="434343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52" name="Google Shape;35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5825" y="329775"/>
            <a:ext cx="1177601" cy="132185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8"/>
          <p:cNvSpPr txBox="1"/>
          <p:nvPr/>
        </p:nvSpPr>
        <p:spPr>
          <a:xfrm>
            <a:off x="75419" y="4654033"/>
            <a:ext cx="36090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rgbClr val="66666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Immunologymed442@gmail.com</a:t>
            </a:r>
            <a:endParaRPr sz="1700">
              <a:solidFill>
                <a:srgbClr val="666666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354" name="Google Shape;354;p28"/>
          <p:cNvGrpSpPr/>
          <p:nvPr/>
        </p:nvGrpSpPr>
        <p:grpSpPr>
          <a:xfrm>
            <a:off x="111792" y="4793352"/>
            <a:ext cx="381172" cy="219111"/>
            <a:chOff x="1492675" y="1520750"/>
            <a:chExt cx="481825" cy="310575"/>
          </a:xfrm>
        </p:grpSpPr>
        <p:sp>
          <p:nvSpPr>
            <p:cNvPr id="355" name="Google Shape;355;p28"/>
            <p:cNvSpPr/>
            <p:nvPr/>
          </p:nvSpPr>
          <p:spPr>
            <a:xfrm>
              <a:off x="1492675" y="1540400"/>
              <a:ext cx="481825" cy="290925"/>
            </a:xfrm>
            <a:custGeom>
              <a:rect b="b" l="l" r="r" t="t"/>
              <a:pathLst>
                <a:path extrusionOk="0" h="11637" w="19273">
                  <a:moveTo>
                    <a:pt x="266" y="1"/>
                  </a:moveTo>
                  <a:cubicBezTo>
                    <a:pt x="91" y="272"/>
                    <a:pt x="1" y="585"/>
                    <a:pt x="1" y="907"/>
                  </a:cubicBezTo>
                  <a:lnTo>
                    <a:pt x="1" y="9941"/>
                  </a:lnTo>
                  <a:cubicBezTo>
                    <a:pt x="1" y="10877"/>
                    <a:pt x="757" y="11633"/>
                    <a:pt x="1693" y="11636"/>
                  </a:cubicBezTo>
                  <a:lnTo>
                    <a:pt x="17577" y="11636"/>
                  </a:lnTo>
                  <a:cubicBezTo>
                    <a:pt x="18514" y="11633"/>
                    <a:pt x="19270" y="10877"/>
                    <a:pt x="19273" y="9941"/>
                  </a:cubicBezTo>
                  <a:lnTo>
                    <a:pt x="19273" y="907"/>
                  </a:lnTo>
                  <a:cubicBezTo>
                    <a:pt x="19270" y="585"/>
                    <a:pt x="19176" y="272"/>
                    <a:pt x="19005" y="1"/>
                  </a:cubicBezTo>
                  <a:lnTo>
                    <a:pt x="9974" y="7005"/>
                  </a:lnTo>
                  <a:cubicBezTo>
                    <a:pt x="9873" y="7080"/>
                    <a:pt x="9754" y="7118"/>
                    <a:pt x="9635" y="7118"/>
                  </a:cubicBezTo>
                  <a:cubicBezTo>
                    <a:pt x="9516" y="7118"/>
                    <a:pt x="9397" y="7080"/>
                    <a:pt x="9296" y="7005"/>
                  </a:cubicBezTo>
                  <a:lnTo>
                    <a:pt x="266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56" name="Google Shape;356;p28"/>
            <p:cNvSpPr/>
            <p:nvPr/>
          </p:nvSpPr>
          <p:spPr>
            <a:xfrm>
              <a:off x="1522575" y="1520750"/>
              <a:ext cx="421975" cy="165800"/>
            </a:xfrm>
            <a:custGeom>
              <a:rect b="b" l="l" r="r" t="t"/>
              <a:pathLst>
                <a:path extrusionOk="0" h="6632" w="16879">
                  <a:moveTo>
                    <a:pt x="497" y="1"/>
                  </a:moveTo>
                  <a:cubicBezTo>
                    <a:pt x="328" y="1"/>
                    <a:pt x="160" y="31"/>
                    <a:pt x="0" y="82"/>
                  </a:cubicBezTo>
                  <a:lnTo>
                    <a:pt x="8441" y="6631"/>
                  </a:lnTo>
                  <a:lnTo>
                    <a:pt x="16878" y="82"/>
                  </a:lnTo>
                  <a:cubicBezTo>
                    <a:pt x="16719" y="31"/>
                    <a:pt x="16550" y="1"/>
                    <a:pt x="1638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/>
          <p:nvPr>
            <p:ph type="title"/>
          </p:nvPr>
        </p:nvSpPr>
        <p:spPr>
          <a:xfrm>
            <a:off x="2201250" y="258720"/>
            <a:ext cx="4741500" cy="75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400">
                <a:solidFill>
                  <a:srgbClr val="434343"/>
                </a:solidFill>
                <a:latin typeface="Trebuchet MS"/>
                <a:ea typeface="Trebuchet MS"/>
                <a:cs typeface="Trebuchet MS"/>
                <a:sym typeface="Trebuchet MS"/>
              </a:rPr>
              <a:t>Objectives</a:t>
            </a:r>
            <a:endParaRPr b="1" sz="3400">
              <a:solidFill>
                <a:srgbClr val="434343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2" name="Google Shape;72;p14"/>
          <p:cNvSpPr txBox="1"/>
          <p:nvPr>
            <p:ph idx="1" type="body"/>
          </p:nvPr>
        </p:nvSpPr>
        <p:spPr>
          <a:xfrm>
            <a:off x="1236611" y="1206791"/>
            <a:ext cx="7239900" cy="351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rebuchet MS"/>
              <a:buChar char="❖"/>
            </a:pP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To understand basis of rheumatic fever as an immunologically mediated </a:t>
            </a:r>
            <a:r>
              <a:rPr lang="en-GB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late complication</a:t>
            </a: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 of streptococcal infection.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rebuchet MS"/>
              <a:buChar char="❖"/>
            </a:pP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To know that autoimmunity results from production of </a:t>
            </a:r>
            <a:r>
              <a:rPr lang="en-GB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cross reacting antibodies</a:t>
            </a: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 (mimicry) against streptococcal antigens.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rebuchet MS"/>
              <a:buChar char="❖"/>
            </a:pP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To describe rheumatic </a:t>
            </a:r>
            <a:r>
              <a:rPr lang="en-GB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heart disease</a:t>
            </a: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 as one of the several manifestations of rheumatic fever.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rebuchet MS"/>
              <a:buChar char="❖"/>
            </a:pP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To know the signs, symptoms, pathogenesis, treatment and prophylaxis of rheumatic heart disease.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3" name="Google Shape;73;p14"/>
          <p:cNvSpPr/>
          <p:nvPr/>
        </p:nvSpPr>
        <p:spPr>
          <a:xfrm rot="5400000">
            <a:off x="-1786350" y="1953450"/>
            <a:ext cx="4809300" cy="1236600"/>
          </a:xfrm>
          <a:prstGeom prst="triangle">
            <a:avLst>
              <a:gd fmla="val 49855" name="adj"/>
            </a:avLst>
          </a:pr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4" name="Google Shape;74;p14"/>
          <p:cNvPicPr preferRelativeResize="0"/>
          <p:nvPr/>
        </p:nvPicPr>
        <p:blipFill rotWithShape="1">
          <a:blip r:embed="rId3">
            <a:alphaModFix/>
          </a:blip>
          <a:srcRect b="8978" l="0" r="0" t="7813"/>
          <a:stretch/>
        </p:blipFill>
        <p:spPr>
          <a:xfrm>
            <a:off x="7860826" y="120310"/>
            <a:ext cx="823100" cy="684876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4">
            <a:hlinkClick r:id="rId4"/>
          </p:cNvPr>
          <p:cNvSpPr txBox="1"/>
          <p:nvPr/>
        </p:nvSpPr>
        <p:spPr>
          <a:xfrm>
            <a:off x="7596381" y="719796"/>
            <a:ext cx="15942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 u="sng">
                <a:latin typeface="Anaheim"/>
                <a:ea typeface="Anaheim"/>
                <a:cs typeface="Anaheim"/>
                <a:sym typeface="Anaheim"/>
              </a:rPr>
              <a:t>Recommended video</a:t>
            </a:r>
            <a:endParaRPr b="1" sz="1100" u="sng">
              <a:latin typeface="Anaheim"/>
              <a:ea typeface="Anaheim"/>
              <a:cs typeface="Anaheim"/>
              <a:sym typeface="Anaheim"/>
            </a:endParaRPr>
          </a:p>
        </p:txBody>
      </p:sp>
      <p:cxnSp>
        <p:nvCxnSpPr>
          <p:cNvPr id="76" name="Google Shape;76;p14"/>
          <p:cNvCxnSpPr/>
          <p:nvPr/>
        </p:nvCxnSpPr>
        <p:spPr>
          <a:xfrm>
            <a:off x="3196200" y="1009018"/>
            <a:ext cx="2751600" cy="16800"/>
          </a:xfrm>
          <a:prstGeom prst="straightConnector1">
            <a:avLst/>
          </a:prstGeom>
          <a:noFill/>
          <a:ln cap="flat" cmpd="sng" w="28575">
            <a:solidFill>
              <a:srgbClr val="F4CCCC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/>
          <p:nvPr>
            <p:ph type="title"/>
          </p:nvPr>
        </p:nvSpPr>
        <p:spPr>
          <a:xfrm>
            <a:off x="353587" y="238940"/>
            <a:ext cx="3993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Rheumatic fever</a:t>
            </a:r>
            <a:endParaRPr b="1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2" name="Google Shape;82;p15"/>
          <p:cNvSpPr/>
          <p:nvPr/>
        </p:nvSpPr>
        <p:spPr>
          <a:xfrm rot="3004563">
            <a:off x="-398498" y="-318142"/>
            <a:ext cx="1059725" cy="881037"/>
          </a:xfrm>
          <a:prstGeom prst="diamond">
            <a:avLst/>
          </a:prstGeom>
          <a:noFill/>
          <a:ln cap="flat" cmpd="sng" w="95250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5"/>
          <p:cNvSpPr/>
          <p:nvPr/>
        </p:nvSpPr>
        <p:spPr>
          <a:xfrm>
            <a:off x="257948" y="1026799"/>
            <a:ext cx="4565700" cy="21672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 cap="flat" cmpd="sng" w="19050">
            <a:solidFill>
              <a:srgbClr val="F4CCCC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Char char="●"/>
            </a:pP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Rheumatic fever is an </a:t>
            </a:r>
            <a:r>
              <a:rPr lang="en-GB">
                <a:solidFill>
                  <a:srgbClr val="999999"/>
                </a:solidFill>
                <a:latin typeface="Trebuchet MS"/>
                <a:ea typeface="Trebuchet MS"/>
                <a:cs typeface="Trebuchet MS"/>
                <a:sym typeface="Trebuchet MS"/>
              </a:rPr>
              <a:t>acute</a:t>
            </a: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, </a:t>
            </a:r>
            <a:r>
              <a:rPr lang="en-GB">
                <a:solidFill>
                  <a:srgbClr val="999999"/>
                </a:solidFill>
                <a:latin typeface="Trebuchet MS"/>
                <a:ea typeface="Trebuchet MS"/>
                <a:cs typeface="Trebuchet MS"/>
                <a:sym typeface="Trebuchet MS"/>
              </a:rPr>
              <a:t>multisystem</a:t>
            </a: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, </a:t>
            </a:r>
            <a:r>
              <a:rPr lang="en-GB">
                <a:solidFill>
                  <a:srgbClr val="999999"/>
                </a:solidFill>
                <a:latin typeface="Trebuchet MS"/>
                <a:ea typeface="Trebuchet MS"/>
                <a:cs typeface="Trebuchet MS"/>
                <a:sym typeface="Trebuchet MS"/>
              </a:rPr>
              <a:t>autoimmune</a:t>
            </a: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 inﬂammatory disease which may develop after a </a:t>
            </a:r>
            <a:r>
              <a:rPr lang="en-GB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Group A Streptococcal infection</a:t>
            </a: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 Such as:                                                              - Streptococcal throat infection (pharyngitis)        - Scarlet fever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Char char="●"/>
            </a:pP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Can involve the </a:t>
            </a:r>
            <a:r>
              <a:rPr lang="en-GB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heart</a:t>
            </a: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, </a:t>
            </a:r>
            <a:r>
              <a:rPr lang="en-GB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joints</a:t>
            </a: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, </a:t>
            </a:r>
            <a:r>
              <a:rPr lang="en-GB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skin</a:t>
            </a: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, and </a:t>
            </a:r>
            <a:r>
              <a:rPr lang="en-GB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brain</a:t>
            </a:r>
            <a:endParaRPr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4" name="Google Shape;84;p15"/>
          <p:cNvSpPr/>
          <p:nvPr/>
        </p:nvSpPr>
        <p:spPr>
          <a:xfrm>
            <a:off x="154069" y="800650"/>
            <a:ext cx="1354500" cy="572700"/>
          </a:xfrm>
          <a:prstGeom prst="roundRect">
            <a:avLst>
              <a:gd fmla="val 16667" name="adj"/>
            </a:avLst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Definition </a:t>
            </a:r>
            <a:endParaRPr sz="1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5" name="Google Shape;85;p15"/>
          <p:cNvSpPr/>
          <p:nvPr/>
        </p:nvSpPr>
        <p:spPr>
          <a:xfrm>
            <a:off x="4966275" y="1026800"/>
            <a:ext cx="3941700" cy="21672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 cap="flat" cmpd="sng" w="19050">
            <a:solidFill>
              <a:srgbClr val="F4CCCC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Char char="●"/>
            </a:pP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~3%of persons with untreated group A streptococcal </a:t>
            </a:r>
            <a:r>
              <a:rPr lang="en-GB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pharyngitis</a:t>
            </a: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 develop rheumatic fever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Char char="●"/>
            </a:pP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15-20 million new cases a year in developing countries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Char char="●"/>
            </a:pP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It commonly appears in children ages </a:t>
            </a:r>
            <a:r>
              <a:rPr lang="en-GB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5 through 15</a:t>
            </a:r>
            <a:endParaRPr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6" name="Google Shape;86;p15"/>
          <p:cNvSpPr/>
          <p:nvPr/>
        </p:nvSpPr>
        <p:spPr>
          <a:xfrm>
            <a:off x="4898793" y="800650"/>
            <a:ext cx="1677900" cy="572700"/>
          </a:xfrm>
          <a:prstGeom prst="roundRect">
            <a:avLst>
              <a:gd fmla="val 16667" name="adj"/>
            </a:avLst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Epidemiology </a:t>
            </a:r>
            <a:endParaRPr sz="1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7" name="Google Shape;87;p15"/>
          <p:cNvSpPr/>
          <p:nvPr/>
        </p:nvSpPr>
        <p:spPr>
          <a:xfrm>
            <a:off x="154078" y="3275501"/>
            <a:ext cx="1577100" cy="572700"/>
          </a:xfrm>
          <a:prstGeom prst="roundRect">
            <a:avLst>
              <a:gd fmla="val 16667" name="adj"/>
            </a:avLst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Risk factors</a:t>
            </a:r>
            <a:endParaRPr sz="1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8" name="Google Shape;88;p15"/>
          <p:cNvSpPr txBox="1"/>
          <p:nvPr/>
        </p:nvSpPr>
        <p:spPr>
          <a:xfrm>
            <a:off x="2444800" y="4064650"/>
            <a:ext cx="3482400" cy="10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Individual (HLA) Susceptibility 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Antigen-presenting cells bearing the</a:t>
            </a:r>
            <a:r>
              <a:rPr b="1" lang="en-GB"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b="1" lang="en-GB" sz="12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HLA-DR7</a:t>
            </a:r>
            <a:r>
              <a:rPr lang="en-GB"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molecule from RHD patient preferentially recognize heart tissue proteins</a:t>
            </a:r>
            <a:endParaRPr sz="12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89" name="Google Shape;89;p15"/>
          <p:cNvSpPr txBox="1"/>
          <p:nvPr/>
        </p:nvSpPr>
        <p:spPr>
          <a:xfrm>
            <a:off x="6411409" y="3942500"/>
            <a:ext cx="2922300" cy="3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Trebuchet MS"/>
                <a:ea typeface="Trebuchet MS"/>
                <a:cs typeface="Trebuchet MS"/>
                <a:sym typeface="Trebuchet MS"/>
              </a:rPr>
              <a:t>The various HLA-typing methods</a:t>
            </a:r>
            <a:endParaRPr sz="13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0" name="Google Shape;90;p15"/>
          <p:cNvSpPr txBox="1"/>
          <p:nvPr/>
        </p:nvSpPr>
        <p:spPr>
          <a:xfrm>
            <a:off x="38725" y="4581596"/>
            <a:ext cx="22878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Low standard of living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1" name="Google Shape;91;p15"/>
          <p:cNvSpPr txBox="1"/>
          <p:nvPr/>
        </p:nvSpPr>
        <p:spPr>
          <a:xfrm>
            <a:off x="442025" y="3967050"/>
            <a:ext cx="13557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Crowding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2" name="Google Shape;92;p15"/>
          <p:cNvSpPr txBox="1"/>
          <p:nvPr/>
        </p:nvSpPr>
        <p:spPr>
          <a:xfrm>
            <a:off x="6562450" y="4474350"/>
            <a:ext cx="2407800" cy="3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Trebuchet MS"/>
                <a:ea typeface="Trebuchet MS"/>
                <a:cs typeface="Trebuchet MS"/>
                <a:sym typeface="Trebuchet MS"/>
              </a:rPr>
              <a:t>Ways of grouping the cases</a:t>
            </a:r>
            <a:endParaRPr sz="13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3" name="Google Shape;93;p15"/>
          <p:cNvSpPr/>
          <p:nvPr/>
        </p:nvSpPr>
        <p:spPr>
          <a:xfrm>
            <a:off x="8683206" y="206088"/>
            <a:ext cx="460800" cy="471000"/>
          </a:xfrm>
          <a:prstGeom prst="ellipse">
            <a:avLst/>
          </a:prstGeom>
          <a:solidFill>
            <a:srgbClr val="B6D7A8"/>
          </a:solidFill>
          <a:ln cap="flat" cmpd="sng" w="571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5"/>
          <p:cNvSpPr/>
          <p:nvPr/>
        </p:nvSpPr>
        <p:spPr>
          <a:xfrm>
            <a:off x="8222409" y="397365"/>
            <a:ext cx="460800" cy="471000"/>
          </a:xfrm>
          <a:prstGeom prst="ellipse">
            <a:avLst/>
          </a:prstGeom>
          <a:solidFill>
            <a:srgbClr val="B6D7A8"/>
          </a:solidFill>
          <a:ln cap="flat" cmpd="sng" w="571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5"/>
          <p:cNvSpPr/>
          <p:nvPr/>
        </p:nvSpPr>
        <p:spPr>
          <a:xfrm>
            <a:off x="8406101" y="-232062"/>
            <a:ext cx="460800" cy="471000"/>
          </a:xfrm>
          <a:prstGeom prst="ellipse">
            <a:avLst/>
          </a:prstGeom>
          <a:solidFill>
            <a:srgbClr val="B6D7A8"/>
          </a:solidFill>
          <a:ln cap="flat" cmpd="sng" w="571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6" name="Google Shape;96;p15"/>
          <p:cNvCxnSpPr/>
          <p:nvPr/>
        </p:nvCxnSpPr>
        <p:spPr>
          <a:xfrm flipH="1">
            <a:off x="6311423" y="3487500"/>
            <a:ext cx="17400" cy="1490400"/>
          </a:xfrm>
          <a:prstGeom prst="straightConnector1">
            <a:avLst/>
          </a:prstGeom>
          <a:noFill/>
          <a:ln cap="flat" cmpd="sng" w="19050">
            <a:solidFill>
              <a:srgbClr val="B7B7B7"/>
            </a:solidFill>
            <a:prstDash val="dot"/>
            <a:round/>
            <a:headEnd len="med" w="med" type="oval"/>
            <a:tailEnd len="med" w="med" type="oval"/>
          </a:ln>
        </p:spPr>
      </p:cxnSp>
      <p:sp>
        <p:nvSpPr>
          <p:cNvPr id="97" name="Google Shape;97;p15"/>
          <p:cNvSpPr/>
          <p:nvPr/>
        </p:nvSpPr>
        <p:spPr>
          <a:xfrm>
            <a:off x="6626100" y="3326350"/>
            <a:ext cx="2057100" cy="471000"/>
          </a:xfrm>
          <a:prstGeom prst="roundRect">
            <a:avLst>
              <a:gd fmla="val 16667" name="adj"/>
            </a:avLst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Other	views	in the	literature exist,due to :</a:t>
            </a:r>
            <a:endParaRPr sz="12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8" name="Google Shape;98;p15"/>
          <p:cNvSpPr txBox="1"/>
          <p:nvPr/>
        </p:nvSpPr>
        <p:spPr>
          <a:xfrm>
            <a:off x="154075" y="3929694"/>
            <a:ext cx="2057100" cy="471000"/>
          </a:xfrm>
          <a:prstGeom prst="rect">
            <a:avLst/>
          </a:prstGeom>
          <a:noFill/>
          <a:ln cap="flat" cmpd="sng" w="19050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9" name="Google Shape;99;p15"/>
          <p:cNvSpPr txBox="1"/>
          <p:nvPr/>
        </p:nvSpPr>
        <p:spPr>
          <a:xfrm>
            <a:off x="154071" y="4544250"/>
            <a:ext cx="2057100" cy="471000"/>
          </a:xfrm>
          <a:prstGeom prst="rect">
            <a:avLst/>
          </a:prstGeom>
          <a:noFill/>
          <a:ln cap="flat" cmpd="sng" w="19050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0" name="Google Shape;100;p15"/>
          <p:cNvSpPr txBox="1"/>
          <p:nvPr/>
        </p:nvSpPr>
        <p:spPr>
          <a:xfrm>
            <a:off x="2444800" y="3946150"/>
            <a:ext cx="3633000" cy="1057200"/>
          </a:xfrm>
          <a:prstGeom prst="rect">
            <a:avLst/>
          </a:prstGeom>
          <a:noFill/>
          <a:ln cap="flat" cmpd="sng" w="19050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1" name="Google Shape;101;p15"/>
          <p:cNvSpPr txBox="1"/>
          <p:nvPr/>
        </p:nvSpPr>
        <p:spPr>
          <a:xfrm>
            <a:off x="6464572" y="3900350"/>
            <a:ext cx="2505600" cy="471000"/>
          </a:xfrm>
          <a:prstGeom prst="rect">
            <a:avLst/>
          </a:prstGeom>
          <a:noFill/>
          <a:ln cap="flat" cmpd="sng" w="19050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2" name="Google Shape;102;p15"/>
          <p:cNvSpPr txBox="1"/>
          <p:nvPr/>
        </p:nvSpPr>
        <p:spPr>
          <a:xfrm>
            <a:off x="6464572" y="4432200"/>
            <a:ext cx="2505600" cy="471000"/>
          </a:xfrm>
          <a:prstGeom prst="rect">
            <a:avLst/>
          </a:prstGeom>
          <a:noFill/>
          <a:ln cap="flat" cmpd="sng" w="19050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3" name="Google Shape;103;p15"/>
          <p:cNvSpPr/>
          <p:nvPr/>
        </p:nvSpPr>
        <p:spPr>
          <a:xfrm>
            <a:off x="2552634" y="3966051"/>
            <a:ext cx="387000" cy="3396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/>
          <p:nvPr/>
        </p:nvSpPr>
        <p:spPr>
          <a:xfrm>
            <a:off x="1026657" y="2032130"/>
            <a:ext cx="3081300" cy="819600"/>
          </a:xfrm>
          <a:prstGeom prst="roundRect">
            <a:avLst>
              <a:gd fmla="val 3735" name="adj"/>
            </a:avLst>
          </a:prstGeom>
          <a:solidFill>
            <a:srgbClr val="F3F3F3"/>
          </a:solidFill>
          <a:ln cap="flat" cmpd="sng" w="19050">
            <a:solidFill>
              <a:srgbClr val="E06666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Antibody and cellular</a:t>
            </a:r>
            <a:r>
              <a:rPr lang="en-GB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immune response </a:t>
            </a:r>
            <a:r>
              <a:rPr b="1" lang="en-GB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cross reacts </a:t>
            </a:r>
            <a:r>
              <a:rPr lang="en-GB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with human connective tissue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9" name="Google Shape;109;p16"/>
          <p:cNvSpPr/>
          <p:nvPr/>
        </p:nvSpPr>
        <p:spPr>
          <a:xfrm>
            <a:off x="446600" y="1037972"/>
            <a:ext cx="3081300" cy="819600"/>
          </a:xfrm>
          <a:prstGeom prst="roundRect">
            <a:avLst>
              <a:gd fmla="val 3735" name="adj"/>
            </a:avLst>
          </a:prstGeom>
          <a:solidFill>
            <a:srgbClr val="F3F3F3"/>
          </a:solidFill>
          <a:ln cap="flat" cmpd="sng" w="19050">
            <a:solidFill>
              <a:srgbClr val="E06666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6"/>
          <p:cNvSpPr/>
          <p:nvPr/>
        </p:nvSpPr>
        <p:spPr>
          <a:xfrm rot="3004563">
            <a:off x="-398498" y="-318142"/>
            <a:ext cx="1059725" cy="881037"/>
          </a:xfrm>
          <a:prstGeom prst="diamond">
            <a:avLst/>
          </a:prstGeom>
          <a:noFill/>
          <a:ln cap="flat" cmpd="sng" w="95250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6"/>
          <p:cNvSpPr txBox="1"/>
          <p:nvPr>
            <p:ph type="title"/>
          </p:nvPr>
        </p:nvSpPr>
        <p:spPr>
          <a:xfrm>
            <a:off x="571196" y="238950"/>
            <a:ext cx="4000800" cy="6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Causative</a:t>
            </a:r>
            <a:r>
              <a:rPr b="1" lang="en-GB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 organism</a:t>
            </a:r>
            <a:endParaRPr b="1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2" name="Google Shape;112;p16"/>
          <p:cNvSpPr/>
          <p:nvPr/>
        </p:nvSpPr>
        <p:spPr>
          <a:xfrm>
            <a:off x="8406101" y="-232062"/>
            <a:ext cx="460800" cy="471000"/>
          </a:xfrm>
          <a:prstGeom prst="ellipse">
            <a:avLst/>
          </a:prstGeom>
          <a:solidFill>
            <a:srgbClr val="B6D7A8"/>
          </a:solidFill>
          <a:ln cap="flat" cmpd="sng" w="571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6"/>
          <p:cNvSpPr/>
          <p:nvPr/>
        </p:nvSpPr>
        <p:spPr>
          <a:xfrm>
            <a:off x="8683206" y="206088"/>
            <a:ext cx="460800" cy="471000"/>
          </a:xfrm>
          <a:prstGeom prst="ellipse">
            <a:avLst/>
          </a:prstGeom>
          <a:solidFill>
            <a:srgbClr val="B6D7A8"/>
          </a:solidFill>
          <a:ln cap="flat" cmpd="sng" w="571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6"/>
          <p:cNvSpPr/>
          <p:nvPr/>
        </p:nvSpPr>
        <p:spPr>
          <a:xfrm>
            <a:off x="8222409" y="397365"/>
            <a:ext cx="460800" cy="471000"/>
          </a:xfrm>
          <a:prstGeom prst="ellipse">
            <a:avLst/>
          </a:prstGeom>
          <a:solidFill>
            <a:srgbClr val="B6D7A8"/>
          </a:solidFill>
          <a:ln cap="flat" cmpd="sng" w="571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6"/>
          <p:cNvSpPr txBox="1"/>
          <p:nvPr/>
        </p:nvSpPr>
        <p:spPr>
          <a:xfrm>
            <a:off x="281443" y="1143507"/>
            <a:ext cx="3411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Caused by streptococcus</a:t>
            </a:r>
            <a:r>
              <a:rPr b="1" lang="en-GB"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b="1" lang="en-GB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group A          β-haemolytic streptococcus</a:t>
            </a:r>
            <a:endParaRPr b="1"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16" name="Google Shape;116;p16"/>
          <p:cNvCxnSpPr/>
          <p:nvPr/>
        </p:nvCxnSpPr>
        <p:spPr>
          <a:xfrm flipH="1" rot="-5400000">
            <a:off x="558656" y="1902284"/>
            <a:ext cx="512700" cy="423300"/>
          </a:xfrm>
          <a:prstGeom prst="curvedConnector3">
            <a:avLst>
              <a:gd fmla="val 94063" name="adj1"/>
            </a:avLst>
          </a:prstGeom>
          <a:noFill/>
          <a:ln cap="flat" cmpd="sng" w="19050">
            <a:solidFill>
              <a:srgbClr val="E0666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7" name="Google Shape;117;p16"/>
          <p:cNvSpPr/>
          <p:nvPr/>
        </p:nvSpPr>
        <p:spPr>
          <a:xfrm>
            <a:off x="1607325" y="3081841"/>
            <a:ext cx="2959800" cy="819600"/>
          </a:xfrm>
          <a:prstGeom prst="roundRect">
            <a:avLst>
              <a:gd fmla="val 3735" name="adj"/>
            </a:avLst>
          </a:prstGeom>
          <a:solidFill>
            <a:srgbClr val="F3F3F3"/>
          </a:solidFill>
          <a:ln cap="flat" cmpd="sng" w="19050">
            <a:solidFill>
              <a:srgbClr val="E06666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Clinical manifestations of RF appear ~3 weeks (1–5 weeks) after streptococcal infection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8" name="Google Shape;118;p16"/>
          <p:cNvSpPr/>
          <p:nvPr/>
        </p:nvSpPr>
        <p:spPr>
          <a:xfrm>
            <a:off x="2260448" y="4131581"/>
            <a:ext cx="2959800" cy="819600"/>
          </a:xfrm>
          <a:prstGeom prst="roundRect">
            <a:avLst>
              <a:gd fmla="val 3735" name="adj"/>
            </a:avLst>
          </a:prstGeom>
          <a:solidFill>
            <a:srgbClr val="F3F3F3"/>
          </a:solidFill>
          <a:ln cap="flat" cmpd="sng" w="19050">
            <a:solidFill>
              <a:srgbClr val="E06666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Streptococcal infections could cause pharyngitis or scarlet fever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19" name="Google Shape;119;p16"/>
          <p:cNvCxnSpPr/>
          <p:nvPr/>
        </p:nvCxnSpPr>
        <p:spPr>
          <a:xfrm flipH="1" rot="-5400000">
            <a:off x="1139323" y="2896427"/>
            <a:ext cx="512700" cy="423300"/>
          </a:xfrm>
          <a:prstGeom prst="curvedConnector3">
            <a:avLst>
              <a:gd fmla="val 94063" name="adj1"/>
            </a:avLst>
          </a:prstGeom>
          <a:noFill/>
          <a:ln cap="flat" cmpd="sng" w="19050">
            <a:solidFill>
              <a:srgbClr val="E0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0" name="Google Shape;120;p16"/>
          <p:cNvCxnSpPr/>
          <p:nvPr/>
        </p:nvCxnSpPr>
        <p:spPr>
          <a:xfrm flipH="1" rot="-5400000">
            <a:off x="1792445" y="3946152"/>
            <a:ext cx="512700" cy="423300"/>
          </a:xfrm>
          <a:prstGeom prst="curvedConnector3">
            <a:avLst>
              <a:gd fmla="val 94063" name="adj1"/>
            </a:avLst>
          </a:prstGeom>
          <a:noFill/>
          <a:ln cap="flat" cmpd="sng" w="19050">
            <a:solidFill>
              <a:srgbClr val="E0666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21" name="Google Shape;12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7450" y="584750"/>
            <a:ext cx="1434409" cy="137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8695" y="2032117"/>
            <a:ext cx="1292600" cy="13782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3" name="Google Shape;12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3975" y="3573000"/>
            <a:ext cx="1292600" cy="137817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4" name="Google Shape;124;p16"/>
          <p:cNvSpPr txBox="1"/>
          <p:nvPr/>
        </p:nvSpPr>
        <p:spPr>
          <a:xfrm>
            <a:off x="6044800" y="1037975"/>
            <a:ext cx="23613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- Streptococcus pyogenes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25" name="Google Shape;12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43002" y="2032125"/>
            <a:ext cx="1355700" cy="137817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6" name="Google Shape;126;p16"/>
          <p:cNvSpPr txBox="1"/>
          <p:nvPr/>
        </p:nvSpPr>
        <p:spPr>
          <a:xfrm>
            <a:off x="7627501" y="2522325"/>
            <a:ext cx="13557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- Scarlet fever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7" name="Google Shape;127;p16"/>
          <p:cNvSpPr txBox="1"/>
          <p:nvPr/>
        </p:nvSpPr>
        <p:spPr>
          <a:xfrm>
            <a:off x="7254334" y="4008175"/>
            <a:ext cx="13557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- Pharyngitis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/>
          <p:nvPr/>
        </p:nvSpPr>
        <p:spPr>
          <a:xfrm>
            <a:off x="1266425" y="1734838"/>
            <a:ext cx="2317125" cy="567575"/>
          </a:xfrm>
          <a:prstGeom prst="flowChartPreparation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Hyaluronic acid </a:t>
            </a:r>
            <a:r>
              <a:rPr lang="en-GB" u="sng">
                <a:latin typeface="Trebuchet MS"/>
                <a:ea typeface="Trebuchet MS"/>
                <a:cs typeface="Trebuchet MS"/>
                <a:sym typeface="Trebuchet MS"/>
              </a:rPr>
              <a:t>c</a:t>
            </a: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apsule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3" name="Google Shape;133;p17"/>
          <p:cNvSpPr/>
          <p:nvPr/>
        </p:nvSpPr>
        <p:spPr>
          <a:xfrm rot="3004563">
            <a:off x="-398498" y="-318142"/>
            <a:ext cx="1059725" cy="881037"/>
          </a:xfrm>
          <a:prstGeom prst="diamond">
            <a:avLst/>
          </a:prstGeom>
          <a:noFill/>
          <a:ln cap="flat" cmpd="sng" w="95250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7"/>
          <p:cNvSpPr/>
          <p:nvPr/>
        </p:nvSpPr>
        <p:spPr>
          <a:xfrm>
            <a:off x="8406101" y="-232062"/>
            <a:ext cx="460800" cy="471000"/>
          </a:xfrm>
          <a:prstGeom prst="ellipse">
            <a:avLst/>
          </a:prstGeom>
          <a:solidFill>
            <a:srgbClr val="B6D7A8"/>
          </a:solidFill>
          <a:ln cap="flat" cmpd="sng" w="571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7"/>
          <p:cNvSpPr/>
          <p:nvPr/>
        </p:nvSpPr>
        <p:spPr>
          <a:xfrm>
            <a:off x="8683206" y="206088"/>
            <a:ext cx="460800" cy="471000"/>
          </a:xfrm>
          <a:prstGeom prst="ellipse">
            <a:avLst/>
          </a:prstGeom>
          <a:solidFill>
            <a:srgbClr val="B6D7A8"/>
          </a:solidFill>
          <a:ln cap="flat" cmpd="sng" w="571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7"/>
          <p:cNvSpPr/>
          <p:nvPr/>
        </p:nvSpPr>
        <p:spPr>
          <a:xfrm>
            <a:off x="8222409" y="397365"/>
            <a:ext cx="460800" cy="471000"/>
          </a:xfrm>
          <a:prstGeom prst="ellipse">
            <a:avLst/>
          </a:prstGeom>
          <a:solidFill>
            <a:srgbClr val="B6D7A8"/>
          </a:solidFill>
          <a:ln cap="flat" cmpd="sng" w="571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7"/>
          <p:cNvSpPr txBox="1"/>
          <p:nvPr>
            <p:ph type="title"/>
          </p:nvPr>
        </p:nvSpPr>
        <p:spPr>
          <a:xfrm>
            <a:off x="571196" y="238950"/>
            <a:ext cx="4000800" cy="6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Virulence</a:t>
            </a:r>
            <a:r>
              <a:rPr b="1" lang="en-GB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 factors</a:t>
            </a:r>
            <a:endParaRPr b="1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8" name="Google Shape;138;p17"/>
          <p:cNvSpPr/>
          <p:nvPr/>
        </p:nvSpPr>
        <p:spPr>
          <a:xfrm>
            <a:off x="1266425" y="1181600"/>
            <a:ext cx="2317125" cy="567575"/>
          </a:xfrm>
          <a:prstGeom prst="flowChartPreparation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M protein</a:t>
            </a:r>
            <a:endParaRPr b="1"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9" name="Google Shape;139;p17"/>
          <p:cNvSpPr/>
          <p:nvPr/>
        </p:nvSpPr>
        <p:spPr>
          <a:xfrm>
            <a:off x="1266425" y="2303150"/>
            <a:ext cx="2317125" cy="567575"/>
          </a:xfrm>
          <a:prstGeom prst="flowChartPreparation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Streptokinases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0" name="Google Shape;140;p17"/>
          <p:cNvSpPr/>
          <p:nvPr/>
        </p:nvSpPr>
        <p:spPr>
          <a:xfrm>
            <a:off x="1266431" y="2871488"/>
            <a:ext cx="2317125" cy="567575"/>
          </a:xfrm>
          <a:prstGeom prst="flowChartPreparation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Peptidases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1" name="Google Shape;141;p17"/>
          <p:cNvSpPr/>
          <p:nvPr/>
        </p:nvSpPr>
        <p:spPr>
          <a:xfrm>
            <a:off x="1266425" y="3439075"/>
            <a:ext cx="2317125" cy="567575"/>
          </a:xfrm>
          <a:prstGeom prst="flowChartPreparation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Pyrogenic toxins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2" name="Google Shape;142;p17"/>
          <p:cNvSpPr/>
          <p:nvPr/>
        </p:nvSpPr>
        <p:spPr>
          <a:xfrm>
            <a:off x="1266425" y="4006624"/>
            <a:ext cx="2317125" cy="567575"/>
          </a:xfrm>
          <a:prstGeom prst="flowChartPreparation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Streptolysins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43" name="Google Shape;143;p17"/>
          <p:cNvCxnSpPr/>
          <p:nvPr/>
        </p:nvCxnSpPr>
        <p:spPr>
          <a:xfrm flipH="1" rot="10800000">
            <a:off x="2921382" y="1447150"/>
            <a:ext cx="783000" cy="4800"/>
          </a:xfrm>
          <a:prstGeom prst="straightConnector1">
            <a:avLst/>
          </a:prstGeom>
          <a:noFill/>
          <a:ln cap="flat" cmpd="sng" w="28575">
            <a:solidFill>
              <a:srgbClr val="D9EAD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4" name="Google Shape;144;p17"/>
          <p:cNvCxnSpPr/>
          <p:nvPr/>
        </p:nvCxnSpPr>
        <p:spPr>
          <a:xfrm flipH="1" rot="10800000">
            <a:off x="2921369" y="2016225"/>
            <a:ext cx="783000" cy="4800"/>
          </a:xfrm>
          <a:prstGeom prst="straightConnector1">
            <a:avLst/>
          </a:prstGeom>
          <a:noFill/>
          <a:ln cap="flat" cmpd="sng" w="28575">
            <a:solidFill>
              <a:srgbClr val="D9EAD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5" name="Google Shape;145;p17"/>
          <p:cNvCxnSpPr/>
          <p:nvPr/>
        </p:nvCxnSpPr>
        <p:spPr>
          <a:xfrm flipH="1" rot="10800000">
            <a:off x="2921363" y="2585300"/>
            <a:ext cx="783000" cy="4800"/>
          </a:xfrm>
          <a:prstGeom prst="straightConnector1">
            <a:avLst/>
          </a:prstGeom>
          <a:noFill/>
          <a:ln cap="flat" cmpd="sng" w="28575">
            <a:solidFill>
              <a:srgbClr val="D9EAD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6" name="Google Shape;146;p17"/>
          <p:cNvCxnSpPr/>
          <p:nvPr/>
        </p:nvCxnSpPr>
        <p:spPr>
          <a:xfrm flipH="1" rot="10800000">
            <a:off x="2921369" y="3152887"/>
            <a:ext cx="783000" cy="4800"/>
          </a:xfrm>
          <a:prstGeom prst="straightConnector1">
            <a:avLst/>
          </a:prstGeom>
          <a:noFill/>
          <a:ln cap="flat" cmpd="sng" w="28575">
            <a:solidFill>
              <a:srgbClr val="D9EAD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7" name="Google Shape;147;p17"/>
          <p:cNvCxnSpPr/>
          <p:nvPr/>
        </p:nvCxnSpPr>
        <p:spPr>
          <a:xfrm flipH="1" rot="10800000">
            <a:off x="2921369" y="3720450"/>
            <a:ext cx="783000" cy="4800"/>
          </a:xfrm>
          <a:prstGeom prst="straightConnector1">
            <a:avLst/>
          </a:prstGeom>
          <a:noFill/>
          <a:ln cap="flat" cmpd="sng" w="28575">
            <a:solidFill>
              <a:srgbClr val="D9EAD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8" name="Google Shape;148;p17"/>
          <p:cNvCxnSpPr/>
          <p:nvPr/>
        </p:nvCxnSpPr>
        <p:spPr>
          <a:xfrm flipH="1" rot="10800000">
            <a:off x="2921369" y="4288062"/>
            <a:ext cx="783000" cy="4800"/>
          </a:xfrm>
          <a:prstGeom prst="straightConnector1">
            <a:avLst/>
          </a:prstGeom>
          <a:noFill/>
          <a:ln cap="flat" cmpd="sng" w="28575">
            <a:solidFill>
              <a:srgbClr val="D9EAD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9" name="Google Shape;149;p17"/>
          <p:cNvSpPr txBox="1"/>
          <p:nvPr/>
        </p:nvSpPr>
        <p:spPr>
          <a:xfrm>
            <a:off x="3704366" y="1168750"/>
            <a:ext cx="3903300" cy="550200"/>
          </a:xfrm>
          <a:prstGeom prst="rect">
            <a:avLst/>
          </a:prstGeom>
          <a:noFill/>
          <a:ln cap="flat" cmpd="sng" w="19050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Trebuchet MS"/>
                <a:ea typeface="Trebuchet MS"/>
                <a:cs typeface="Trebuchet MS"/>
                <a:sym typeface="Trebuchet MS"/>
              </a:rPr>
              <a:t>Adherence of Streptococcus pyogenes to host cells &amp; inhibiting the host immune response</a:t>
            </a:r>
            <a:endParaRPr sz="12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0" name="Google Shape;150;p17"/>
          <p:cNvSpPr txBox="1"/>
          <p:nvPr/>
        </p:nvSpPr>
        <p:spPr>
          <a:xfrm>
            <a:off x="3704375" y="1718950"/>
            <a:ext cx="3903300" cy="550200"/>
          </a:xfrm>
          <a:prstGeom prst="rect">
            <a:avLst/>
          </a:prstGeom>
          <a:noFill/>
          <a:ln cap="flat" cmpd="sng" w="19050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u="sng">
                <a:latin typeface="Trebuchet MS"/>
                <a:ea typeface="Trebuchet MS"/>
                <a:cs typeface="Trebuchet MS"/>
                <a:sym typeface="Trebuchet MS"/>
              </a:rPr>
              <a:t>C</a:t>
            </a:r>
            <a:r>
              <a:rPr lang="en-GB" sz="1200">
                <a:latin typeface="Trebuchet MS"/>
                <a:ea typeface="Trebuchet MS"/>
                <a:cs typeface="Trebuchet MS"/>
                <a:sym typeface="Trebuchet MS"/>
              </a:rPr>
              <a:t>amouﬂages the bacterium</a:t>
            </a:r>
            <a:endParaRPr sz="12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1" name="Google Shape;151;p17"/>
          <p:cNvSpPr txBox="1"/>
          <p:nvPr/>
        </p:nvSpPr>
        <p:spPr>
          <a:xfrm>
            <a:off x="3704375" y="2269150"/>
            <a:ext cx="3903300" cy="550200"/>
          </a:xfrm>
          <a:prstGeom prst="rect">
            <a:avLst/>
          </a:prstGeom>
          <a:noFill/>
          <a:ln cap="flat" cmpd="sng" w="19050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Trebuchet MS"/>
                <a:ea typeface="Trebuchet MS"/>
                <a:cs typeface="Trebuchet MS"/>
                <a:sym typeface="Trebuchet MS"/>
              </a:rPr>
              <a:t>Dissolve blood clots</a:t>
            </a:r>
            <a:endParaRPr sz="12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2" name="Google Shape;152;p17"/>
          <p:cNvSpPr txBox="1"/>
          <p:nvPr/>
        </p:nvSpPr>
        <p:spPr>
          <a:xfrm>
            <a:off x="3704375" y="2819350"/>
            <a:ext cx="3903300" cy="550200"/>
          </a:xfrm>
          <a:prstGeom prst="rect">
            <a:avLst/>
          </a:prstGeom>
          <a:noFill/>
          <a:ln cap="flat" cmpd="sng" w="19050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Trebuchet MS"/>
                <a:ea typeface="Trebuchet MS"/>
                <a:cs typeface="Trebuchet MS"/>
                <a:sym typeface="Trebuchet MS"/>
              </a:rPr>
              <a:t>Degrades proteins involved in immune response</a:t>
            </a:r>
            <a:endParaRPr sz="12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3" name="Google Shape;153;p17"/>
          <p:cNvSpPr txBox="1"/>
          <p:nvPr/>
        </p:nvSpPr>
        <p:spPr>
          <a:xfrm>
            <a:off x="3704375" y="3369550"/>
            <a:ext cx="3903300" cy="550200"/>
          </a:xfrm>
          <a:prstGeom prst="rect">
            <a:avLst/>
          </a:prstGeom>
          <a:noFill/>
          <a:ln cap="flat" cmpd="sng" w="19050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Trebuchet MS"/>
                <a:ea typeface="Trebuchet MS"/>
                <a:cs typeface="Trebuchet MS"/>
                <a:sym typeface="Trebuchet MS"/>
              </a:rPr>
              <a:t>Stimulate fever, rash &amp; shock</a:t>
            </a:r>
            <a:endParaRPr sz="12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4" name="Google Shape;154;p17"/>
          <p:cNvSpPr txBox="1"/>
          <p:nvPr/>
        </p:nvSpPr>
        <p:spPr>
          <a:xfrm>
            <a:off x="3704375" y="3919750"/>
            <a:ext cx="3903300" cy="550200"/>
          </a:xfrm>
          <a:prstGeom prst="rect">
            <a:avLst/>
          </a:prstGeom>
          <a:noFill/>
          <a:ln cap="flat" cmpd="sng" w="19050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Trebuchet MS"/>
                <a:ea typeface="Trebuchet MS"/>
                <a:cs typeface="Trebuchet MS"/>
                <a:sym typeface="Trebuchet MS"/>
              </a:rPr>
              <a:t>Lyse erythrocytes, leukocytes &amp; platelets</a:t>
            </a:r>
            <a:endParaRPr sz="12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55" name="Google Shape;155;p17"/>
          <p:cNvCxnSpPr/>
          <p:nvPr/>
        </p:nvCxnSpPr>
        <p:spPr>
          <a:xfrm flipH="1" rot="10800000">
            <a:off x="7607682" y="1442050"/>
            <a:ext cx="531000" cy="4200"/>
          </a:xfrm>
          <a:prstGeom prst="straightConnector1">
            <a:avLst/>
          </a:prstGeom>
          <a:noFill/>
          <a:ln cap="flat" cmpd="sng" w="28575">
            <a:solidFill>
              <a:srgbClr val="D9EAD3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156" name="Google Shape;156;p17"/>
          <p:cNvCxnSpPr/>
          <p:nvPr/>
        </p:nvCxnSpPr>
        <p:spPr>
          <a:xfrm flipH="1" rot="10800000">
            <a:off x="7607682" y="1991950"/>
            <a:ext cx="531000" cy="4200"/>
          </a:xfrm>
          <a:prstGeom prst="straightConnector1">
            <a:avLst/>
          </a:prstGeom>
          <a:noFill/>
          <a:ln cap="flat" cmpd="sng" w="28575">
            <a:solidFill>
              <a:srgbClr val="D9EAD3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157" name="Google Shape;157;p17"/>
          <p:cNvCxnSpPr/>
          <p:nvPr/>
        </p:nvCxnSpPr>
        <p:spPr>
          <a:xfrm flipH="1" rot="10800000">
            <a:off x="7607682" y="2541850"/>
            <a:ext cx="531000" cy="4200"/>
          </a:xfrm>
          <a:prstGeom prst="straightConnector1">
            <a:avLst/>
          </a:prstGeom>
          <a:noFill/>
          <a:ln cap="flat" cmpd="sng" w="28575">
            <a:solidFill>
              <a:srgbClr val="D9EAD3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158" name="Google Shape;158;p17"/>
          <p:cNvCxnSpPr/>
          <p:nvPr/>
        </p:nvCxnSpPr>
        <p:spPr>
          <a:xfrm flipH="1" rot="10800000">
            <a:off x="7607682" y="3153175"/>
            <a:ext cx="531000" cy="4200"/>
          </a:xfrm>
          <a:prstGeom prst="straightConnector1">
            <a:avLst/>
          </a:prstGeom>
          <a:noFill/>
          <a:ln cap="flat" cmpd="sng" w="28575">
            <a:solidFill>
              <a:srgbClr val="D9EAD3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159" name="Google Shape;159;p17"/>
          <p:cNvCxnSpPr/>
          <p:nvPr/>
        </p:nvCxnSpPr>
        <p:spPr>
          <a:xfrm flipH="1" rot="10800000">
            <a:off x="7607682" y="3720750"/>
            <a:ext cx="531000" cy="4200"/>
          </a:xfrm>
          <a:prstGeom prst="straightConnector1">
            <a:avLst/>
          </a:prstGeom>
          <a:noFill/>
          <a:ln cap="flat" cmpd="sng" w="28575">
            <a:solidFill>
              <a:srgbClr val="D9EAD3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160" name="Google Shape;160;p17"/>
          <p:cNvCxnSpPr/>
          <p:nvPr/>
        </p:nvCxnSpPr>
        <p:spPr>
          <a:xfrm flipH="1" rot="10800000">
            <a:off x="7607682" y="4283850"/>
            <a:ext cx="531000" cy="4200"/>
          </a:xfrm>
          <a:prstGeom prst="straightConnector1">
            <a:avLst/>
          </a:prstGeom>
          <a:noFill/>
          <a:ln cap="flat" cmpd="sng" w="28575">
            <a:solidFill>
              <a:srgbClr val="D9EAD3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161" name="Google Shape;161;p17"/>
          <p:cNvSpPr/>
          <p:nvPr/>
        </p:nvSpPr>
        <p:spPr>
          <a:xfrm>
            <a:off x="6017477" y="189599"/>
            <a:ext cx="531000" cy="5040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7"/>
          <p:cNvSpPr txBox="1"/>
          <p:nvPr/>
        </p:nvSpPr>
        <p:spPr>
          <a:xfrm>
            <a:off x="6548474" y="243450"/>
            <a:ext cx="17433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Important slide</a:t>
            </a:r>
            <a:endParaRPr b="1"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8"/>
          <p:cNvSpPr/>
          <p:nvPr/>
        </p:nvSpPr>
        <p:spPr>
          <a:xfrm rot="3004563">
            <a:off x="-398498" y="-318142"/>
            <a:ext cx="1059725" cy="881037"/>
          </a:xfrm>
          <a:prstGeom prst="diamond">
            <a:avLst/>
          </a:prstGeom>
          <a:noFill/>
          <a:ln cap="flat" cmpd="sng" w="95250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8"/>
          <p:cNvSpPr txBox="1"/>
          <p:nvPr>
            <p:ph type="title"/>
          </p:nvPr>
        </p:nvSpPr>
        <p:spPr>
          <a:xfrm>
            <a:off x="609200" y="134421"/>
            <a:ext cx="40008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Pathogenesis</a:t>
            </a:r>
            <a:endParaRPr b="1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9" name="Google Shape;169;p18"/>
          <p:cNvSpPr txBox="1"/>
          <p:nvPr/>
        </p:nvSpPr>
        <p:spPr>
          <a:xfrm>
            <a:off x="176071" y="609300"/>
            <a:ext cx="7450800" cy="18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Trebuchet MS"/>
              <a:buChar char="●"/>
            </a:pPr>
            <a:r>
              <a:rPr lang="en-GB" sz="1500">
                <a:latin typeface="Trebuchet MS"/>
                <a:ea typeface="Trebuchet MS"/>
                <a:cs typeface="Trebuchet MS"/>
                <a:sym typeface="Trebuchet MS"/>
              </a:rPr>
              <a:t>Rheumatic fever affect the periarteriolar connective tissue</a:t>
            </a: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Trebuchet MS"/>
              <a:buChar char="●"/>
            </a:pPr>
            <a:r>
              <a:rPr lang="en-GB" sz="1500">
                <a:latin typeface="Trebuchet MS"/>
                <a:ea typeface="Trebuchet MS"/>
                <a:cs typeface="Trebuchet MS"/>
                <a:sym typeface="Trebuchet MS"/>
              </a:rPr>
              <a:t>It is believed to be caused by </a:t>
            </a:r>
            <a:r>
              <a:rPr lang="en-GB" sz="15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antibody cross-reactivity</a:t>
            </a: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Trebuchet MS"/>
              <a:buChar char="●"/>
            </a:pPr>
            <a:r>
              <a:rPr lang="en-GB" sz="1500">
                <a:latin typeface="Trebuchet MS"/>
                <a:ea typeface="Trebuchet MS"/>
                <a:cs typeface="Trebuchet MS"/>
                <a:sym typeface="Trebuchet MS"/>
              </a:rPr>
              <a:t>This cross-reactivity is a </a:t>
            </a:r>
            <a:r>
              <a:rPr lang="en-GB" sz="15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Type II hypersensitivity</a:t>
            </a:r>
            <a:r>
              <a:rPr lang="en-GB" sz="1500">
                <a:latin typeface="Trebuchet MS"/>
                <a:ea typeface="Trebuchet MS"/>
                <a:cs typeface="Trebuchet MS"/>
                <a:sym typeface="Trebuchet MS"/>
              </a:rPr>
              <a:t> reaction and is termed </a:t>
            </a:r>
            <a:r>
              <a:rPr lang="en-GB" sz="15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molecular mimicry</a:t>
            </a:r>
            <a:endParaRPr sz="1500"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Trebuchet MS"/>
              <a:buChar char="●"/>
            </a:pPr>
            <a:r>
              <a:rPr lang="en-GB" sz="15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Immunofluorescent staining</a:t>
            </a:r>
            <a:r>
              <a:rPr lang="en-GB" sz="1500">
                <a:latin typeface="Trebuchet MS"/>
                <a:ea typeface="Trebuchet MS"/>
                <a:cs typeface="Trebuchet MS"/>
                <a:sym typeface="Trebuchet MS"/>
              </a:rPr>
              <a:t> of heart muscle with serum is used to </a:t>
            </a:r>
            <a:r>
              <a:rPr lang="en-GB" sz="1500">
                <a:solidFill>
                  <a:srgbClr val="6AA84F"/>
                </a:solidFill>
                <a:latin typeface="Trebuchet MS"/>
                <a:ea typeface="Trebuchet MS"/>
                <a:cs typeface="Trebuchet MS"/>
                <a:sym typeface="Trebuchet MS"/>
              </a:rPr>
              <a:t>diagnose</a:t>
            </a:r>
            <a:r>
              <a:rPr lang="en-GB" sz="1500">
                <a:latin typeface="Trebuchet MS"/>
                <a:ea typeface="Trebuchet MS"/>
                <a:cs typeface="Trebuchet MS"/>
                <a:sym typeface="Trebuchet MS"/>
              </a:rPr>
              <a:t> RF disease</a:t>
            </a: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70" name="Google Shape;170;p18"/>
          <p:cNvCxnSpPr/>
          <p:nvPr/>
        </p:nvCxnSpPr>
        <p:spPr>
          <a:xfrm>
            <a:off x="461848" y="2378950"/>
            <a:ext cx="8345400" cy="7800"/>
          </a:xfrm>
          <a:prstGeom prst="straightConnector1">
            <a:avLst/>
          </a:prstGeom>
          <a:noFill/>
          <a:ln cap="flat" cmpd="sng" w="19050">
            <a:solidFill>
              <a:srgbClr val="B7B7B7"/>
            </a:solidFill>
            <a:prstDash val="dot"/>
            <a:round/>
            <a:headEnd len="med" w="med" type="oval"/>
            <a:tailEnd len="med" w="med" type="oval"/>
          </a:ln>
        </p:spPr>
      </p:cxnSp>
      <p:sp>
        <p:nvSpPr>
          <p:cNvPr id="171" name="Google Shape;171;p18"/>
          <p:cNvSpPr/>
          <p:nvPr/>
        </p:nvSpPr>
        <p:spPr>
          <a:xfrm rot="-5400000">
            <a:off x="-2583450" y="2095015"/>
            <a:ext cx="2852850" cy="3237750"/>
          </a:xfrm>
          <a:prstGeom prst="flowChartExtract">
            <a:avLst/>
          </a:pr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8"/>
          <p:cNvSpPr txBox="1"/>
          <p:nvPr/>
        </p:nvSpPr>
        <p:spPr>
          <a:xfrm rot="-5400000">
            <a:off x="-1114049" y="3293675"/>
            <a:ext cx="2720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Pathogenesis steps</a:t>
            </a:r>
            <a:endParaRPr b="1" sz="20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3" name="Google Shape;173;p18"/>
          <p:cNvSpPr/>
          <p:nvPr/>
        </p:nvSpPr>
        <p:spPr>
          <a:xfrm>
            <a:off x="571200" y="2408700"/>
            <a:ext cx="8220300" cy="821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8"/>
          <p:cNvSpPr/>
          <p:nvPr/>
        </p:nvSpPr>
        <p:spPr>
          <a:xfrm>
            <a:off x="571200" y="3301299"/>
            <a:ext cx="8220300" cy="821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8"/>
          <p:cNvSpPr/>
          <p:nvPr/>
        </p:nvSpPr>
        <p:spPr>
          <a:xfrm>
            <a:off x="571200" y="4193899"/>
            <a:ext cx="8220300" cy="821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8"/>
          <p:cNvSpPr/>
          <p:nvPr/>
        </p:nvSpPr>
        <p:spPr>
          <a:xfrm>
            <a:off x="571200" y="2408700"/>
            <a:ext cx="559200" cy="8211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8"/>
          <p:cNvSpPr/>
          <p:nvPr/>
        </p:nvSpPr>
        <p:spPr>
          <a:xfrm>
            <a:off x="571200" y="3301300"/>
            <a:ext cx="559200" cy="8211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8"/>
          <p:cNvSpPr/>
          <p:nvPr/>
        </p:nvSpPr>
        <p:spPr>
          <a:xfrm>
            <a:off x="571200" y="4193900"/>
            <a:ext cx="559200" cy="8211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8"/>
          <p:cNvSpPr txBox="1"/>
          <p:nvPr/>
        </p:nvSpPr>
        <p:spPr>
          <a:xfrm>
            <a:off x="663600" y="2392314"/>
            <a:ext cx="374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666666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1</a:t>
            </a:r>
            <a:endParaRPr sz="3600">
              <a:solidFill>
                <a:srgbClr val="666666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80" name="Google Shape;180;p18"/>
          <p:cNvSpPr txBox="1"/>
          <p:nvPr/>
        </p:nvSpPr>
        <p:spPr>
          <a:xfrm>
            <a:off x="609188" y="3293101"/>
            <a:ext cx="374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666666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2</a:t>
            </a:r>
            <a:endParaRPr sz="3600">
              <a:solidFill>
                <a:srgbClr val="666666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81" name="Google Shape;181;p18"/>
          <p:cNvSpPr txBox="1"/>
          <p:nvPr/>
        </p:nvSpPr>
        <p:spPr>
          <a:xfrm>
            <a:off x="609200" y="4193889"/>
            <a:ext cx="374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666666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3</a:t>
            </a:r>
            <a:endParaRPr sz="3600">
              <a:solidFill>
                <a:srgbClr val="666666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82" name="Google Shape;182;p18"/>
          <p:cNvSpPr txBox="1"/>
          <p:nvPr/>
        </p:nvSpPr>
        <p:spPr>
          <a:xfrm>
            <a:off x="1340653" y="2481706"/>
            <a:ext cx="6147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Group A streptococcus pyogenes has a cell wall composed of branched polymers which sometimes contain </a:t>
            </a:r>
            <a:r>
              <a:rPr b="1" lang="en-GB">
                <a:solidFill>
                  <a:srgbClr val="FF0000"/>
                </a:solidFill>
              </a:rPr>
              <a:t>M proteins</a:t>
            </a:r>
            <a:r>
              <a:rPr lang="en-GB"/>
              <a:t> that are highly antigenic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3" name="Google Shape;18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2550" y="2410200"/>
            <a:ext cx="1588951" cy="8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8"/>
          <p:cNvSpPr txBox="1"/>
          <p:nvPr/>
        </p:nvSpPr>
        <p:spPr>
          <a:xfrm>
            <a:off x="1294078" y="3302050"/>
            <a:ext cx="7450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The </a:t>
            </a:r>
            <a:r>
              <a:rPr lang="en-GB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antibodies </a:t>
            </a: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which the immune system generates against the “</a:t>
            </a:r>
            <a:r>
              <a:rPr lang="en-GB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M proteins</a:t>
            </a: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” may cross react with cardiac myofiber protein </a:t>
            </a:r>
            <a:r>
              <a:rPr lang="en-GB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myosin</a:t>
            </a: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 and </a:t>
            </a:r>
            <a:r>
              <a:rPr lang="en-GB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smooth muscle</a:t>
            </a: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 cells of arteries, inducing cytokines and tissue destructions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5" name="Google Shape;185;p18"/>
          <p:cNvSpPr txBox="1"/>
          <p:nvPr/>
        </p:nvSpPr>
        <p:spPr>
          <a:xfrm>
            <a:off x="1340650" y="4300400"/>
            <a:ext cx="7450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This inflammation occurs through direct attachment of </a:t>
            </a:r>
            <a:r>
              <a:rPr lang="en-GB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complement </a:t>
            </a: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and Fc receptor-mediated recruitment of </a:t>
            </a:r>
            <a:r>
              <a:rPr lang="en-GB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neutrophils</a:t>
            </a: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 and </a:t>
            </a:r>
            <a:r>
              <a:rPr lang="en-GB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macrophages</a:t>
            </a:r>
            <a:endParaRPr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86" name="Google Shape;18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3725" y="713175"/>
            <a:ext cx="1434500" cy="890518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8"/>
          <p:cNvSpPr txBox="1"/>
          <p:nvPr/>
        </p:nvSpPr>
        <p:spPr>
          <a:xfrm>
            <a:off x="7563773" y="1526296"/>
            <a:ext cx="1434300" cy="6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Trebuchet MS"/>
                <a:ea typeface="Trebuchet MS"/>
                <a:cs typeface="Trebuchet MS"/>
                <a:sym typeface="Trebuchet MS"/>
              </a:rPr>
              <a:t>Immunofluorescent staining of heart muscle with serum obtained from an acute rheumatic fever patients</a:t>
            </a:r>
            <a:endParaRPr sz="7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9"/>
          <p:cNvSpPr/>
          <p:nvPr/>
        </p:nvSpPr>
        <p:spPr>
          <a:xfrm rot="3004563">
            <a:off x="-398498" y="-318142"/>
            <a:ext cx="1059725" cy="881037"/>
          </a:xfrm>
          <a:prstGeom prst="diamond">
            <a:avLst/>
          </a:prstGeom>
          <a:noFill/>
          <a:ln cap="flat" cmpd="sng" w="95250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9"/>
          <p:cNvSpPr/>
          <p:nvPr/>
        </p:nvSpPr>
        <p:spPr>
          <a:xfrm>
            <a:off x="8406101" y="-232062"/>
            <a:ext cx="460800" cy="471000"/>
          </a:xfrm>
          <a:prstGeom prst="ellipse">
            <a:avLst/>
          </a:prstGeom>
          <a:solidFill>
            <a:srgbClr val="B6D7A8"/>
          </a:solidFill>
          <a:ln cap="flat" cmpd="sng" w="571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9"/>
          <p:cNvSpPr/>
          <p:nvPr/>
        </p:nvSpPr>
        <p:spPr>
          <a:xfrm>
            <a:off x="8683206" y="206088"/>
            <a:ext cx="460800" cy="471000"/>
          </a:xfrm>
          <a:prstGeom prst="ellipse">
            <a:avLst/>
          </a:prstGeom>
          <a:solidFill>
            <a:srgbClr val="B6D7A8"/>
          </a:solidFill>
          <a:ln cap="flat" cmpd="sng" w="571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9"/>
          <p:cNvSpPr/>
          <p:nvPr/>
        </p:nvSpPr>
        <p:spPr>
          <a:xfrm>
            <a:off x="8222409" y="397365"/>
            <a:ext cx="460800" cy="471000"/>
          </a:xfrm>
          <a:prstGeom prst="ellipse">
            <a:avLst/>
          </a:prstGeom>
          <a:solidFill>
            <a:srgbClr val="B6D7A8"/>
          </a:solidFill>
          <a:ln cap="flat" cmpd="sng" w="571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9"/>
          <p:cNvSpPr txBox="1"/>
          <p:nvPr>
            <p:ph type="title"/>
          </p:nvPr>
        </p:nvSpPr>
        <p:spPr>
          <a:xfrm>
            <a:off x="571200" y="238950"/>
            <a:ext cx="40008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Pathophysiology</a:t>
            </a:r>
            <a:endParaRPr b="1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7" name="Google Shape;197;p19"/>
          <p:cNvSpPr txBox="1"/>
          <p:nvPr/>
        </p:nvSpPr>
        <p:spPr>
          <a:xfrm>
            <a:off x="176786" y="989550"/>
            <a:ext cx="460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434343"/>
                </a:solidFill>
                <a:highlight>
                  <a:srgbClr val="F4CCCC"/>
                </a:highlight>
                <a:latin typeface="Anaheim"/>
                <a:ea typeface="Anaheim"/>
                <a:cs typeface="Anaheim"/>
                <a:sym typeface="Anaheim"/>
              </a:rPr>
              <a:t>1.</a:t>
            </a:r>
            <a:endParaRPr sz="3000">
              <a:solidFill>
                <a:srgbClr val="434343"/>
              </a:solidFill>
              <a:highlight>
                <a:srgbClr val="F4CCCC"/>
              </a:highlight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98" name="Google Shape;198;p19"/>
          <p:cNvSpPr txBox="1"/>
          <p:nvPr/>
        </p:nvSpPr>
        <p:spPr>
          <a:xfrm>
            <a:off x="176776" y="2343639"/>
            <a:ext cx="460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434343"/>
                </a:solidFill>
                <a:highlight>
                  <a:srgbClr val="F4CCCC"/>
                </a:highlight>
                <a:latin typeface="Anaheim"/>
                <a:ea typeface="Anaheim"/>
                <a:cs typeface="Anaheim"/>
                <a:sym typeface="Anaheim"/>
              </a:rPr>
              <a:t>2</a:t>
            </a:r>
            <a:r>
              <a:rPr lang="en-GB" sz="3000">
                <a:solidFill>
                  <a:srgbClr val="434343"/>
                </a:solidFill>
                <a:highlight>
                  <a:srgbClr val="F4CCCC"/>
                </a:highlight>
                <a:latin typeface="Anaheim"/>
                <a:ea typeface="Anaheim"/>
                <a:cs typeface="Anaheim"/>
                <a:sym typeface="Anaheim"/>
              </a:rPr>
              <a:t>.</a:t>
            </a:r>
            <a:endParaRPr sz="3000">
              <a:solidFill>
                <a:srgbClr val="434343"/>
              </a:solidFill>
              <a:highlight>
                <a:srgbClr val="F4CCCC"/>
              </a:highlight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99" name="Google Shape;199;p19"/>
          <p:cNvSpPr txBox="1"/>
          <p:nvPr/>
        </p:nvSpPr>
        <p:spPr>
          <a:xfrm>
            <a:off x="176776" y="3697714"/>
            <a:ext cx="460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434343"/>
                </a:solidFill>
                <a:highlight>
                  <a:srgbClr val="F4CCCC"/>
                </a:highlight>
                <a:latin typeface="Anaheim"/>
                <a:ea typeface="Anaheim"/>
                <a:cs typeface="Anaheim"/>
                <a:sym typeface="Anaheim"/>
              </a:rPr>
              <a:t>3</a:t>
            </a:r>
            <a:r>
              <a:rPr lang="en-GB" sz="3000">
                <a:solidFill>
                  <a:srgbClr val="434343"/>
                </a:solidFill>
                <a:highlight>
                  <a:srgbClr val="F4CCCC"/>
                </a:highlight>
                <a:latin typeface="Anaheim"/>
                <a:ea typeface="Anaheim"/>
                <a:cs typeface="Anaheim"/>
                <a:sym typeface="Anaheim"/>
              </a:rPr>
              <a:t>.</a:t>
            </a:r>
            <a:endParaRPr sz="3000">
              <a:solidFill>
                <a:srgbClr val="434343"/>
              </a:solidFill>
              <a:highlight>
                <a:srgbClr val="F4CCCC"/>
              </a:highlight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200" name="Google Shape;200;p19"/>
          <p:cNvSpPr/>
          <p:nvPr/>
        </p:nvSpPr>
        <p:spPr>
          <a:xfrm>
            <a:off x="637575" y="1068313"/>
            <a:ext cx="4672800" cy="10503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 cap="flat" cmpd="sng" w="19050">
            <a:solidFill>
              <a:srgbClr val="E6B8AF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During a Streptococcus infection, activated antigen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presenting cells </a:t>
            </a:r>
            <a:r>
              <a:rPr lang="en-GB">
                <a:solidFill>
                  <a:srgbClr val="B7B7B7"/>
                </a:solidFill>
                <a:latin typeface="Trebuchet MS"/>
                <a:ea typeface="Trebuchet MS"/>
                <a:cs typeface="Trebuchet MS"/>
                <a:sym typeface="Trebuchet MS"/>
              </a:rPr>
              <a:t>(APCs)</a:t>
            </a: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 such as macrophages present the bacterial antigen to helper T cells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1" name="Google Shape;201;p19"/>
          <p:cNvSpPr/>
          <p:nvPr/>
        </p:nvSpPr>
        <p:spPr>
          <a:xfrm>
            <a:off x="637575" y="2383015"/>
            <a:ext cx="4672800" cy="10503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 cap="flat" cmpd="sng" w="19050">
            <a:solidFill>
              <a:srgbClr val="E6B8AF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Helper</a:t>
            </a:r>
            <a:r>
              <a:rPr lang="en-GB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 T cells subsequently activate self reactive B cells </a:t>
            </a: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and induce the production of antibodies against the cell wall of Streptococcus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2" name="Google Shape;202;p19"/>
          <p:cNvSpPr/>
          <p:nvPr/>
        </p:nvSpPr>
        <p:spPr>
          <a:xfrm>
            <a:off x="637575" y="3697721"/>
            <a:ext cx="4672800" cy="10503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 cap="flat" cmpd="sng" w="19050">
            <a:solidFill>
              <a:srgbClr val="E6B8AF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Trebuchet MS"/>
                <a:ea typeface="Trebuchet MS"/>
                <a:cs typeface="Trebuchet MS"/>
                <a:sym typeface="Trebuchet MS"/>
              </a:rPr>
              <a:t>However</a:t>
            </a: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 the antibodies may also react against the 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myocardium</a:t>
            </a: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 and </a:t>
            </a:r>
            <a:r>
              <a:rPr lang="en-GB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joints</a:t>
            </a:r>
            <a:r>
              <a:rPr lang="en-GB">
                <a:latin typeface="Trebuchet MS"/>
                <a:ea typeface="Trebuchet MS"/>
                <a:cs typeface="Trebuchet MS"/>
                <a:sym typeface="Trebuchet MS"/>
              </a:rPr>
              <a:t>, producing the symptoms of rheumatic fever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03" name="Google Shape;20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2775" y="1020780"/>
            <a:ext cx="3528827" cy="3727249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9"/>
          <p:cNvSpPr txBox="1"/>
          <p:nvPr/>
        </p:nvSpPr>
        <p:spPr>
          <a:xfrm>
            <a:off x="7381863" y="4276979"/>
            <a:ext cx="1547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93C47D"/>
                </a:solidFill>
                <a:latin typeface="Trebuchet MS"/>
                <a:ea typeface="Trebuchet MS"/>
                <a:cs typeface="Trebuchet MS"/>
                <a:sym typeface="Trebuchet MS"/>
              </a:rPr>
              <a:t>HLA-DR7 molecule is a subtype of MHC II. Its role is unknown.</a:t>
            </a:r>
            <a:endParaRPr sz="700">
              <a:solidFill>
                <a:srgbClr val="93C47D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0"/>
          <p:cNvSpPr/>
          <p:nvPr/>
        </p:nvSpPr>
        <p:spPr>
          <a:xfrm rot="3004563">
            <a:off x="-398498" y="-318142"/>
            <a:ext cx="1059725" cy="881037"/>
          </a:xfrm>
          <a:prstGeom prst="diamond">
            <a:avLst/>
          </a:prstGeom>
          <a:noFill/>
          <a:ln cap="flat" cmpd="sng" w="95250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0"/>
          <p:cNvSpPr/>
          <p:nvPr/>
        </p:nvSpPr>
        <p:spPr>
          <a:xfrm>
            <a:off x="8406101" y="-232062"/>
            <a:ext cx="460800" cy="471000"/>
          </a:xfrm>
          <a:prstGeom prst="ellipse">
            <a:avLst/>
          </a:prstGeom>
          <a:solidFill>
            <a:srgbClr val="B6D7A8"/>
          </a:solidFill>
          <a:ln cap="flat" cmpd="sng" w="571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0"/>
          <p:cNvSpPr/>
          <p:nvPr/>
        </p:nvSpPr>
        <p:spPr>
          <a:xfrm>
            <a:off x="8683206" y="206088"/>
            <a:ext cx="460800" cy="471000"/>
          </a:xfrm>
          <a:prstGeom prst="ellipse">
            <a:avLst/>
          </a:prstGeom>
          <a:solidFill>
            <a:srgbClr val="B6D7A8"/>
          </a:solidFill>
          <a:ln cap="flat" cmpd="sng" w="571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0"/>
          <p:cNvSpPr/>
          <p:nvPr/>
        </p:nvSpPr>
        <p:spPr>
          <a:xfrm>
            <a:off x="8222409" y="397365"/>
            <a:ext cx="460800" cy="471000"/>
          </a:xfrm>
          <a:prstGeom prst="ellipse">
            <a:avLst/>
          </a:prstGeom>
          <a:solidFill>
            <a:srgbClr val="B6D7A8"/>
          </a:solidFill>
          <a:ln cap="flat" cmpd="sng" w="571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0"/>
          <p:cNvSpPr txBox="1"/>
          <p:nvPr>
            <p:ph type="title"/>
          </p:nvPr>
        </p:nvSpPr>
        <p:spPr>
          <a:xfrm>
            <a:off x="571200" y="238950"/>
            <a:ext cx="40008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Pathophysiology</a:t>
            </a:r>
            <a:endParaRPr b="1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14" name="Google Shape;214;p20"/>
          <p:cNvPicPr preferRelativeResize="0"/>
          <p:nvPr/>
        </p:nvPicPr>
        <p:blipFill rotWithShape="1">
          <a:blip r:embed="rId3">
            <a:alphaModFix/>
          </a:blip>
          <a:srcRect b="2106" l="2791" r="2269" t="3007"/>
          <a:stretch/>
        </p:blipFill>
        <p:spPr>
          <a:xfrm>
            <a:off x="0" y="989550"/>
            <a:ext cx="4859975" cy="4153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9975" y="989550"/>
            <a:ext cx="4284023" cy="23178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6" name="Google Shape;216;p20"/>
          <p:cNvCxnSpPr/>
          <p:nvPr/>
        </p:nvCxnSpPr>
        <p:spPr>
          <a:xfrm flipH="1">
            <a:off x="6999128" y="3232006"/>
            <a:ext cx="5700" cy="3879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diamond"/>
            <a:tailEnd len="med" w="med" type="stealth"/>
          </a:ln>
        </p:spPr>
      </p:cxnSp>
      <p:sp>
        <p:nvSpPr>
          <p:cNvPr id="217" name="Google Shape;217;p20"/>
          <p:cNvSpPr/>
          <p:nvPr/>
        </p:nvSpPr>
        <p:spPr>
          <a:xfrm>
            <a:off x="4933850" y="3619900"/>
            <a:ext cx="4121700" cy="14643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 cap="flat" cmpd="sng" w="19050">
            <a:solidFill>
              <a:srgbClr val="FFFFFF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Diagram illustrating the process of initial mimicry which leads to </a:t>
            </a:r>
            <a:r>
              <a:rPr lang="en-GB" sz="1100">
                <a:solidFill>
                  <a:srgbClr val="FF0000"/>
                </a:solidFill>
              </a:rPr>
              <a:t>granuloma formation</a:t>
            </a:r>
            <a:r>
              <a:rPr lang="en-GB" sz="1100"/>
              <a:t>, </a:t>
            </a:r>
            <a:r>
              <a:rPr lang="en-GB" sz="1100">
                <a:solidFill>
                  <a:srgbClr val="FF0000"/>
                </a:solidFill>
              </a:rPr>
              <a:t>gamma interferon production</a:t>
            </a:r>
            <a:r>
              <a:rPr lang="en-GB" sz="1100"/>
              <a:t> and </a:t>
            </a:r>
            <a:r>
              <a:rPr lang="en-GB" sz="1100">
                <a:solidFill>
                  <a:srgbClr val="FF0000"/>
                </a:solidFill>
              </a:rPr>
              <a:t>scarring in the valve</a:t>
            </a:r>
            <a:r>
              <a:rPr lang="en-GB" sz="1100"/>
              <a:t>. After the initial process has developed inﬂammation in the valve, other proteins in the valve may then be recognized by the immune system leading potentially to </a:t>
            </a:r>
            <a:r>
              <a:rPr lang="en-GB" sz="1100">
                <a:solidFill>
                  <a:srgbClr val="FF0000"/>
                </a:solidFill>
              </a:rPr>
              <a:t>epitope spreading</a:t>
            </a:r>
            <a:r>
              <a:rPr lang="en-GB" sz="1100"/>
              <a:t> and responses against other valve proteins such as</a:t>
            </a:r>
            <a:r>
              <a:rPr lang="en-GB" sz="1100">
                <a:solidFill>
                  <a:srgbClr val="FF0000"/>
                </a:solidFill>
              </a:rPr>
              <a:t> vimentin and collagen.</a:t>
            </a:r>
            <a:endParaRPr sz="11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1"/>
          <p:cNvSpPr/>
          <p:nvPr/>
        </p:nvSpPr>
        <p:spPr>
          <a:xfrm>
            <a:off x="753887" y="944421"/>
            <a:ext cx="7714200" cy="4002300"/>
          </a:xfrm>
          <a:prstGeom prst="roundRect">
            <a:avLst>
              <a:gd fmla="val 2081" name="adj"/>
            </a:avLst>
          </a:prstGeom>
          <a:solidFill>
            <a:srgbClr val="F3F3F3"/>
          </a:solidFill>
          <a:ln cap="flat" cmpd="sng" w="19050">
            <a:solidFill>
              <a:srgbClr val="D9EAD3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1"/>
          <p:cNvSpPr txBox="1"/>
          <p:nvPr/>
        </p:nvSpPr>
        <p:spPr>
          <a:xfrm>
            <a:off x="809225" y="923650"/>
            <a:ext cx="7439100" cy="46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highlight>
                  <a:srgbClr val="F4CCCC"/>
                </a:highlight>
                <a:latin typeface="Trebuchet MS"/>
                <a:ea typeface="Trebuchet MS"/>
                <a:cs typeface="Trebuchet MS"/>
                <a:sym typeface="Trebuchet MS"/>
              </a:rPr>
              <a:t>1.</a:t>
            </a:r>
            <a:r>
              <a:rPr lang="en-GB" sz="1500">
                <a:latin typeface="Trebuchet MS"/>
                <a:ea typeface="Trebuchet MS"/>
                <a:cs typeface="Trebuchet MS"/>
                <a:sym typeface="Trebuchet MS"/>
              </a:rPr>
              <a:t> Group A streptococcus cell wall composed of M proteins that are highly antigenic</a:t>
            </a: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highlight>
                  <a:srgbClr val="F4CCCC"/>
                </a:highlight>
                <a:latin typeface="Trebuchet MS"/>
                <a:ea typeface="Trebuchet MS"/>
                <a:cs typeface="Trebuchet MS"/>
                <a:sym typeface="Trebuchet MS"/>
              </a:rPr>
              <a:t>2.</a:t>
            </a:r>
            <a:r>
              <a:rPr lang="en-GB" sz="1500">
                <a:latin typeface="Trebuchet MS"/>
                <a:ea typeface="Trebuchet MS"/>
                <a:cs typeface="Trebuchet MS"/>
                <a:sym typeface="Trebuchet MS"/>
              </a:rPr>
              <a:t> Activated antigen presenting cells present the bacterial antigen to helper T cells</a:t>
            </a: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highlight>
                  <a:srgbClr val="F4CCCC"/>
                </a:highlight>
                <a:latin typeface="Trebuchet MS"/>
                <a:ea typeface="Trebuchet MS"/>
                <a:cs typeface="Trebuchet MS"/>
                <a:sym typeface="Trebuchet MS"/>
              </a:rPr>
              <a:t>3.</a:t>
            </a:r>
            <a:r>
              <a:rPr lang="en-GB" sz="1500">
                <a:latin typeface="Trebuchet MS"/>
                <a:ea typeface="Trebuchet MS"/>
                <a:cs typeface="Trebuchet MS"/>
                <a:sym typeface="Trebuchet MS"/>
              </a:rPr>
              <a:t> Helper T cells activate self reactive B cells and produce antibodies against the cell wall of streptococcus (anti-group A carbohydrate antibody) IgG antibodies. Also it activates cross-reactive T cells which release TNF, IFN-y, IL-2 and other cytokines</a:t>
            </a: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highlight>
                  <a:srgbClr val="F4CCCC"/>
                </a:highlight>
                <a:latin typeface="Trebuchet MS"/>
                <a:ea typeface="Trebuchet MS"/>
                <a:cs typeface="Trebuchet MS"/>
                <a:sym typeface="Trebuchet MS"/>
              </a:rPr>
              <a:t>4.</a:t>
            </a:r>
            <a:r>
              <a:rPr lang="en-GB" sz="1500">
                <a:latin typeface="Trebuchet MS"/>
                <a:ea typeface="Trebuchet MS"/>
                <a:cs typeface="Trebuchet MS"/>
                <a:sym typeface="Trebuchet MS"/>
              </a:rPr>
              <a:t> Antibodies may cross react with myocardium, valvular tissue and joints producing the symptoms of RF. This inflammation occurs through direct attachment of complement and Fc receptor-mediated recruitment of neutrophils and macrophages</a:t>
            </a: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highlight>
                  <a:srgbClr val="F4CCCC"/>
                </a:highlight>
                <a:latin typeface="Trebuchet MS"/>
                <a:ea typeface="Trebuchet MS"/>
                <a:cs typeface="Trebuchet MS"/>
                <a:sym typeface="Trebuchet MS"/>
              </a:rPr>
              <a:t>5.</a:t>
            </a:r>
            <a:r>
              <a:rPr lang="en-GB" sz="1500">
                <a:latin typeface="Trebuchet MS"/>
                <a:ea typeface="Trebuchet MS"/>
                <a:cs typeface="Trebuchet MS"/>
                <a:sym typeface="Trebuchet MS"/>
              </a:rPr>
              <a:t> Up-regulates the vascular cell adhesion molecule-1 (VCAM-1) on the valve and T-cells adhere to the VCAM-1 on the valve endothelium and extravasate into the valve</a:t>
            </a: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highlight>
                  <a:srgbClr val="F4CCCC"/>
                </a:highlight>
                <a:latin typeface="Trebuchet MS"/>
                <a:ea typeface="Trebuchet MS"/>
                <a:cs typeface="Trebuchet MS"/>
                <a:sym typeface="Trebuchet MS"/>
              </a:rPr>
              <a:t>6.</a:t>
            </a:r>
            <a:r>
              <a:rPr lang="en-GB" sz="1500">
                <a:latin typeface="Trebuchet MS"/>
                <a:ea typeface="Trebuchet MS"/>
                <a:cs typeface="Trebuchet MS"/>
                <a:sym typeface="Trebuchet MS"/>
              </a:rPr>
              <a:t> Tissue destruction (endothelium) making the inner structure of the valve exposed “laminar basement membrane”</a:t>
            </a: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highlight>
                  <a:srgbClr val="F4CCCC"/>
                </a:highlight>
                <a:latin typeface="Trebuchet MS"/>
                <a:ea typeface="Trebuchet MS"/>
                <a:cs typeface="Trebuchet MS"/>
                <a:sym typeface="Trebuchet MS"/>
              </a:rPr>
              <a:t>7.</a:t>
            </a:r>
            <a:r>
              <a:rPr lang="en-GB" sz="1500">
                <a:latin typeface="Trebuchet MS"/>
                <a:ea typeface="Trebuchet MS"/>
                <a:cs typeface="Trebuchet MS"/>
                <a:sym typeface="Trebuchet MS"/>
              </a:rPr>
              <a:t> Granuloma formation, gamma interferon production and scarring in the valve</a:t>
            </a: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4" name="Google Shape;224;p21"/>
          <p:cNvSpPr/>
          <p:nvPr/>
        </p:nvSpPr>
        <p:spPr>
          <a:xfrm rot="3004563">
            <a:off x="-398498" y="-318142"/>
            <a:ext cx="1059725" cy="881037"/>
          </a:xfrm>
          <a:prstGeom prst="diamond">
            <a:avLst/>
          </a:prstGeom>
          <a:noFill/>
          <a:ln cap="flat" cmpd="sng" w="95250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1"/>
          <p:cNvSpPr/>
          <p:nvPr/>
        </p:nvSpPr>
        <p:spPr>
          <a:xfrm>
            <a:off x="8406101" y="-232062"/>
            <a:ext cx="460800" cy="471000"/>
          </a:xfrm>
          <a:prstGeom prst="ellipse">
            <a:avLst/>
          </a:prstGeom>
          <a:solidFill>
            <a:srgbClr val="B6D7A8"/>
          </a:solidFill>
          <a:ln cap="flat" cmpd="sng" w="571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1"/>
          <p:cNvSpPr/>
          <p:nvPr/>
        </p:nvSpPr>
        <p:spPr>
          <a:xfrm>
            <a:off x="8683206" y="206088"/>
            <a:ext cx="460800" cy="471000"/>
          </a:xfrm>
          <a:prstGeom prst="ellipse">
            <a:avLst/>
          </a:prstGeom>
          <a:solidFill>
            <a:srgbClr val="B6D7A8"/>
          </a:solidFill>
          <a:ln cap="flat" cmpd="sng" w="571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1"/>
          <p:cNvSpPr/>
          <p:nvPr/>
        </p:nvSpPr>
        <p:spPr>
          <a:xfrm>
            <a:off x="8222409" y="397365"/>
            <a:ext cx="460800" cy="471000"/>
          </a:xfrm>
          <a:prstGeom prst="ellipse">
            <a:avLst/>
          </a:prstGeom>
          <a:solidFill>
            <a:srgbClr val="B6D7A8"/>
          </a:solidFill>
          <a:ln cap="flat" cmpd="sng" w="571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1"/>
          <p:cNvSpPr txBox="1"/>
          <p:nvPr>
            <p:ph type="title"/>
          </p:nvPr>
        </p:nvSpPr>
        <p:spPr>
          <a:xfrm>
            <a:off x="809225" y="257575"/>
            <a:ext cx="35901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Pathogenesis</a:t>
            </a:r>
            <a:endParaRPr b="1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29" name="Google Shape;229;p21"/>
          <p:cNvSpPr txBox="1"/>
          <p:nvPr/>
        </p:nvSpPr>
        <p:spPr>
          <a:xfrm>
            <a:off x="1500319" y="2210578"/>
            <a:ext cx="61476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21"/>
          <p:cNvSpPr/>
          <p:nvPr/>
        </p:nvSpPr>
        <p:spPr>
          <a:xfrm>
            <a:off x="-842875" y="811075"/>
            <a:ext cx="1355700" cy="1752900"/>
          </a:xfrm>
          <a:prstGeom prst="flowChartDelay">
            <a:avLst/>
          </a:pr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21"/>
          <p:cNvSpPr/>
          <p:nvPr/>
        </p:nvSpPr>
        <p:spPr>
          <a:xfrm>
            <a:off x="-842875" y="2896517"/>
            <a:ext cx="1355700" cy="1752900"/>
          </a:xfrm>
          <a:prstGeom prst="flowChartDelay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1"/>
          <p:cNvSpPr/>
          <p:nvPr/>
        </p:nvSpPr>
        <p:spPr>
          <a:xfrm rot="10800000">
            <a:off x="6473401" y="290626"/>
            <a:ext cx="740700" cy="457200"/>
          </a:xfrm>
          <a:prstGeom prst="teardrop">
            <a:avLst>
              <a:gd fmla="val 138636" name="adj"/>
            </a:avLst>
          </a:prstGeom>
          <a:solidFill>
            <a:srgbClr val="F3F3F3"/>
          </a:solidFill>
          <a:ln cap="flat" cmpd="sng" w="28575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1"/>
          <p:cNvSpPr txBox="1"/>
          <p:nvPr/>
        </p:nvSpPr>
        <p:spPr>
          <a:xfrm>
            <a:off x="6563491" y="297075"/>
            <a:ext cx="7407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666666"/>
                </a:solidFill>
                <a:latin typeface="EB Garamond"/>
                <a:ea typeface="EB Garamond"/>
                <a:cs typeface="EB Garamond"/>
                <a:sym typeface="EB Garamond"/>
              </a:rPr>
              <a:t>435</a:t>
            </a:r>
            <a:endParaRPr b="1" sz="1700">
              <a:solidFill>
                <a:srgbClr val="666666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