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9906000" cx="6858000"/>
  <p:notesSz cx="6858000" cy="9144000"/>
  <p:embeddedFontLst>
    <p:embeddedFont>
      <p:font typeface="Titillium Web"/>
      <p:regular r:id="rId25"/>
      <p:bold r:id="rId26"/>
      <p:italic r:id="rId27"/>
      <p:boldItalic r:id="rId28"/>
    </p:embeddedFont>
    <p:embeddedFont>
      <p:font typeface="Asap"/>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5" name="Med 442"/>
  <p:cmAuthor clrIdx="1" id="1" initials="" lastIdx="4" name="Micro 442"/>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2487A4C-BF87-4A40-8A9A-ABE4F0CECC3C}">
  <a:tblStyle styleId="{92487A4C-BF87-4A40-8A9A-ABE4F0CECC3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4E9E8495-E788-47C2-A096-ABBBB2D0F1D5}"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TitilliumWeb-bold.fntdata"/><Relationship Id="rId25" Type="http://schemas.openxmlformats.org/officeDocument/2006/relationships/font" Target="fonts/TitilliumWeb-regular.fntdata"/><Relationship Id="rId28" Type="http://schemas.openxmlformats.org/officeDocument/2006/relationships/font" Target="fonts/TitilliumWeb-boldItalic.fntdata"/><Relationship Id="rId27" Type="http://schemas.openxmlformats.org/officeDocument/2006/relationships/font" Target="fonts/TitilliumWeb-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sap-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sap-italic.fntdata"/><Relationship Id="rId30" Type="http://schemas.openxmlformats.org/officeDocument/2006/relationships/font" Target="fonts/Asap-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Asap-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3-08T17:29:46.871">
    <p:pos x="162" y="137"/>
    <p:text>Amazing work, but write the meaning of the abbreviation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03-08T18:39:41.909">
    <p:pos x="6000" y="0"/>
    <p:text>Fascinating work, but why you didn't write the symptoms</p:text>
  </p:cm>
  <p:cm authorId="1" idx="1" dt="2022-03-08T18:39:41.909">
    <p:pos x="6000" y="0"/>
    <p:text>We wrote it in slide 4</p:text>
  </p:cm>
  <p:cm authorId="0" idx="3" dt="2022-03-08T18:45:52.900">
    <p:pos x="153" y="121"/>
    <p:text>From where did get this information</p:text>
  </p:cm>
  <p:cm authorId="1" idx="2" dt="2022-03-08T18:45:52.900">
    <p:pos x="153" y="121"/>
    <p:text>in slide 16 we have ECG so it is the meaning of ECG and Girls doctor give us the Ultrasound note so we put it</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2-03-08T18:49:07.971">
    <p:pos x="6000" y="0"/>
    <p:text>Check slide 19</p:text>
  </p:cm>
  <p:cm authorId="1" idx="3" dt="2022-03-08T18:49:07.971">
    <p:pos x="6000" y="0"/>
    <p:text>I Added the information</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2-03-08T18:57:48.763">
    <p:pos x="271" y="3655"/>
    <p:text>Check the slides</p:text>
  </p:cm>
  <p:cm authorId="1" idx="4" dt="2022-03-08T18:57:48.763">
    <p:pos x="271" y="3655"/>
    <p:text>Done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6" name="Shape 1546"/>
        <p:cNvGrpSpPr/>
        <p:nvPr/>
      </p:nvGrpSpPr>
      <p:grpSpPr>
        <a:xfrm>
          <a:off x="0" y="0"/>
          <a:ext cx="0" cy="0"/>
          <a:chOff x="0" y="0"/>
          <a:chExt cx="0" cy="0"/>
        </a:xfrm>
      </p:grpSpPr>
      <p:sp>
        <p:nvSpPr>
          <p:cNvPr id="1547" name="Google Shape;154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8" name="Google Shape;154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1" name="Shape 1861"/>
        <p:cNvGrpSpPr/>
        <p:nvPr/>
      </p:nvGrpSpPr>
      <p:grpSpPr>
        <a:xfrm>
          <a:off x="0" y="0"/>
          <a:ext cx="0" cy="0"/>
          <a:chOff x="0" y="0"/>
          <a:chExt cx="0" cy="0"/>
        </a:xfrm>
      </p:grpSpPr>
      <p:sp>
        <p:nvSpPr>
          <p:cNvPr id="1862" name="Google Shape;1862;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3" name="Google Shape;186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8" name="Shape 1918"/>
        <p:cNvGrpSpPr/>
        <p:nvPr/>
      </p:nvGrpSpPr>
      <p:grpSpPr>
        <a:xfrm>
          <a:off x="0" y="0"/>
          <a:ext cx="0" cy="0"/>
          <a:chOff x="0" y="0"/>
          <a:chExt cx="0" cy="0"/>
        </a:xfrm>
      </p:grpSpPr>
      <p:sp>
        <p:nvSpPr>
          <p:cNvPr id="1919" name="Google Shape;1919;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0" name="Google Shape;192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5" name="Shape 1945"/>
        <p:cNvGrpSpPr/>
        <p:nvPr/>
      </p:nvGrpSpPr>
      <p:grpSpPr>
        <a:xfrm>
          <a:off x="0" y="0"/>
          <a:ext cx="0" cy="0"/>
          <a:chOff x="0" y="0"/>
          <a:chExt cx="0" cy="0"/>
        </a:xfrm>
      </p:grpSpPr>
      <p:sp>
        <p:nvSpPr>
          <p:cNvPr id="1946" name="Google Shape;1946;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7" name="Google Shape;194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0" name="Shape 1980"/>
        <p:cNvGrpSpPr/>
        <p:nvPr/>
      </p:nvGrpSpPr>
      <p:grpSpPr>
        <a:xfrm>
          <a:off x="0" y="0"/>
          <a:ext cx="0" cy="0"/>
          <a:chOff x="0" y="0"/>
          <a:chExt cx="0" cy="0"/>
        </a:xfrm>
      </p:grpSpPr>
      <p:sp>
        <p:nvSpPr>
          <p:cNvPr id="1981" name="Google Shape;1981;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2" name="Google Shape;198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2" name="Shape 1992"/>
        <p:cNvGrpSpPr/>
        <p:nvPr/>
      </p:nvGrpSpPr>
      <p:grpSpPr>
        <a:xfrm>
          <a:off x="0" y="0"/>
          <a:ext cx="0" cy="0"/>
          <a:chOff x="0" y="0"/>
          <a:chExt cx="0" cy="0"/>
        </a:xfrm>
      </p:grpSpPr>
      <p:sp>
        <p:nvSpPr>
          <p:cNvPr id="1993" name="Google Shape;1993;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4" name="Google Shape;199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0" name="Shape 2000"/>
        <p:cNvGrpSpPr/>
        <p:nvPr/>
      </p:nvGrpSpPr>
      <p:grpSpPr>
        <a:xfrm>
          <a:off x="0" y="0"/>
          <a:ext cx="0" cy="0"/>
          <a:chOff x="0" y="0"/>
          <a:chExt cx="0" cy="0"/>
        </a:xfrm>
      </p:grpSpPr>
      <p:sp>
        <p:nvSpPr>
          <p:cNvPr id="2001" name="Google Shape;2001;g1c1a1106733adf7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02" name="Google Shape;2002;g1c1a1106733adf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6" name="Shape 2006"/>
        <p:cNvGrpSpPr/>
        <p:nvPr/>
      </p:nvGrpSpPr>
      <p:grpSpPr>
        <a:xfrm>
          <a:off x="0" y="0"/>
          <a:ext cx="0" cy="0"/>
          <a:chOff x="0" y="0"/>
          <a:chExt cx="0" cy="0"/>
        </a:xfrm>
      </p:grpSpPr>
      <p:sp>
        <p:nvSpPr>
          <p:cNvPr id="2007" name="Google Shape;2007;g23f9f73e3e9f9516_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2008" name="Google Shape;2008;g23f9f73e3e9f951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4" name="Shape 2014"/>
        <p:cNvGrpSpPr/>
        <p:nvPr/>
      </p:nvGrpSpPr>
      <p:grpSpPr>
        <a:xfrm>
          <a:off x="0" y="0"/>
          <a:ext cx="0" cy="0"/>
          <a:chOff x="0" y="0"/>
          <a:chExt cx="0" cy="0"/>
        </a:xfrm>
      </p:grpSpPr>
      <p:sp>
        <p:nvSpPr>
          <p:cNvPr id="2015" name="Google Shape;2015;g23f9f73e3e9f9516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16" name="Google Shape;2016;g23f9f73e3e9f9516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3" name="Shape 2023"/>
        <p:cNvGrpSpPr/>
        <p:nvPr/>
      </p:nvGrpSpPr>
      <p:grpSpPr>
        <a:xfrm>
          <a:off x="0" y="0"/>
          <a:ext cx="0" cy="0"/>
          <a:chOff x="0" y="0"/>
          <a:chExt cx="0" cy="0"/>
        </a:xfrm>
      </p:grpSpPr>
      <p:sp>
        <p:nvSpPr>
          <p:cNvPr id="2024" name="Google Shape;2024;g23f9f73e3e9f9516_19: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2025" name="Google Shape;2025;g23f9f73e3e9f9516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3" name="Shape 1553"/>
        <p:cNvGrpSpPr/>
        <p:nvPr/>
      </p:nvGrpSpPr>
      <p:grpSpPr>
        <a:xfrm>
          <a:off x="0" y="0"/>
          <a:ext cx="0" cy="0"/>
          <a:chOff x="0" y="0"/>
          <a:chExt cx="0" cy="0"/>
        </a:xfrm>
      </p:grpSpPr>
      <p:sp>
        <p:nvSpPr>
          <p:cNvPr id="1554" name="Google Shape;1554;g45d0d89d4ee35872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55" name="Google Shape;1555;g45d0d89d4ee3587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7" name="Shape 1637"/>
        <p:cNvGrpSpPr/>
        <p:nvPr/>
      </p:nvGrpSpPr>
      <p:grpSpPr>
        <a:xfrm>
          <a:off x="0" y="0"/>
          <a:ext cx="0" cy="0"/>
          <a:chOff x="0" y="0"/>
          <a:chExt cx="0" cy="0"/>
        </a:xfrm>
      </p:grpSpPr>
      <p:sp>
        <p:nvSpPr>
          <p:cNvPr id="1638" name="Google Shape;1638;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9" name="Google Shape;163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8" name="Shape 1648"/>
        <p:cNvGrpSpPr/>
        <p:nvPr/>
      </p:nvGrpSpPr>
      <p:grpSpPr>
        <a:xfrm>
          <a:off x="0" y="0"/>
          <a:ext cx="0" cy="0"/>
          <a:chOff x="0" y="0"/>
          <a:chExt cx="0" cy="0"/>
        </a:xfrm>
      </p:grpSpPr>
      <p:sp>
        <p:nvSpPr>
          <p:cNvPr id="1649" name="Google Shape;1649;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0" name="Google Shape;165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4" name="Shape 1654"/>
        <p:cNvGrpSpPr/>
        <p:nvPr/>
      </p:nvGrpSpPr>
      <p:grpSpPr>
        <a:xfrm>
          <a:off x="0" y="0"/>
          <a:ext cx="0" cy="0"/>
          <a:chOff x="0" y="0"/>
          <a:chExt cx="0" cy="0"/>
        </a:xfrm>
      </p:grpSpPr>
      <p:sp>
        <p:nvSpPr>
          <p:cNvPr id="1655" name="Google Shape;1655;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6" name="Google Shape;165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5" name="Shape 1685"/>
        <p:cNvGrpSpPr/>
        <p:nvPr/>
      </p:nvGrpSpPr>
      <p:grpSpPr>
        <a:xfrm>
          <a:off x="0" y="0"/>
          <a:ext cx="0" cy="0"/>
          <a:chOff x="0" y="0"/>
          <a:chExt cx="0" cy="0"/>
        </a:xfrm>
      </p:grpSpPr>
      <p:sp>
        <p:nvSpPr>
          <p:cNvPr id="1686" name="Google Shape;1686;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7" name="Google Shape;168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4" name="Shape 1694"/>
        <p:cNvGrpSpPr/>
        <p:nvPr/>
      </p:nvGrpSpPr>
      <p:grpSpPr>
        <a:xfrm>
          <a:off x="0" y="0"/>
          <a:ext cx="0" cy="0"/>
          <a:chOff x="0" y="0"/>
          <a:chExt cx="0" cy="0"/>
        </a:xfrm>
      </p:grpSpPr>
      <p:sp>
        <p:nvSpPr>
          <p:cNvPr id="1695" name="Google Shape;1695;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6" name="Google Shape;169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4" name="Shape 1704"/>
        <p:cNvGrpSpPr/>
        <p:nvPr/>
      </p:nvGrpSpPr>
      <p:grpSpPr>
        <a:xfrm>
          <a:off x="0" y="0"/>
          <a:ext cx="0" cy="0"/>
          <a:chOff x="0" y="0"/>
          <a:chExt cx="0" cy="0"/>
        </a:xfrm>
      </p:grpSpPr>
      <p:sp>
        <p:nvSpPr>
          <p:cNvPr id="1705" name="Google Shape;1705;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6" name="Google Shape;170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0" name="Shape 1720"/>
        <p:cNvGrpSpPr/>
        <p:nvPr/>
      </p:nvGrpSpPr>
      <p:grpSpPr>
        <a:xfrm>
          <a:off x="0" y="0"/>
          <a:ext cx="0" cy="0"/>
          <a:chOff x="0" y="0"/>
          <a:chExt cx="0" cy="0"/>
        </a:xfrm>
      </p:grpSpPr>
      <p:sp>
        <p:nvSpPr>
          <p:cNvPr id="1721" name="Google Shape;1721;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2" name="Google Shape;172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75" y="2739741"/>
            <a:ext cx="6390300" cy="26472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1pPr>
            <a:lvl2pPr lvl="1"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2pPr>
            <a:lvl3pPr lvl="2"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3pPr>
            <a:lvl4pPr lvl="3"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4pPr>
            <a:lvl5pPr lvl="4"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5pPr>
            <a:lvl6pPr lvl="5"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6pPr>
            <a:lvl7pPr lvl="6"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7pPr>
            <a:lvl8pPr lvl="7"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8pPr>
            <a:lvl9pPr lvl="8"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9pPr>
          </a:lstStyle>
          <a:p/>
        </p:txBody>
      </p:sp>
      <p:sp>
        <p:nvSpPr>
          <p:cNvPr id="11" name="Google Shape;11;p2"/>
          <p:cNvSpPr txBox="1"/>
          <p:nvPr/>
        </p:nvSpPr>
        <p:spPr>
          <a:xfrm>
            <a:off x="4735425" y="7853322"/>
            <a:ext cx="1974300" cy="192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SA" sz="2000">
                <a:solidFill>
                  <a:srgbClr val="262626"/>
                </a:solidFill>
                <a:latin typeface="Titillium Web"/>
                <a:ea typeface="Titillium Web"/>
                <a:cs typeface="Titillium Web"/>
                <a:sym typeface="Titillium Web"/>
              </a:rPr>
              <a:t>Color Index:</a:t>
            </a:r>
            <a:endParaRPr b="1" sz="2000">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434343"/>
                </a:solidFill>
                <a:latin typeface="Titillium Web"/>
                <a:ea typeface="Titillium Web"/>
                <a:cs typeface="Titillium Web"/>
                <a:sym typeface="Titillium Web"/>
              </a:rPr>
              <a:t>Main Text</a:t>
            </a:r>
            <a:endParaRPr b="1" sz="1600">
              <a:solidFill>
                <a:srgbClr val="434343"/>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CC0000"/>
                </a:solidFill>
                <a:highlight>
                  <a:srgbClr val="F4CCCC"/>
                </a:highlight>
                <a:latin typeface="Titillium Web"/>
                <a:ea typeface="Titillium Web"/>
                <a:cs typeface="Titillium Web"/>
                <a:sym typeface="Titillium Web"/>
              </a:rPr>
              <a:t>Important</a:t>
            </a:r>
            <a:endParaRPr b="1" sz="1600">
              <a:solidFill>
                <a:srgbClr val="CC0000"/>
              </a:solidFill>
              <a:highlight>
                <a:srgbClr val="F4CCCC"/>
              </a:highlight>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A64D79"/>
                </a:solidFill>
                <a:latin typeface="Titillium Web"/>
                <a:ea typeface="Titillium Web"/>
                <a:cs typeface="Titillium Web"/>
                <a:sym typeface="Titillium Web"/>
              </a:rPr>
              <a:t>Females slides</a:t>
            </a:r>
            <a:endParaRPr b="1" sz="1600">
              <a:solidFill>
                <a:srgbClr val="A64D79"/>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3C78D8"/>
                </a:solidFill>
                <a:latin typeface="Titillium Web"/>
                <a:ea typeface="Titillium Web"/>
                <a:cs typeface="Titillium Web"/>
                <a:sym typeface="Titillium Web"/>
              </a:rPr>
              <a:t>Males slides</a:t>
            </a:r>
            <a:endParaRPr b="1" sz="1600">
              <a:solidFill>
                <a:srgbClr val="3C78D8"/>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6AA84F"/>
                </a:solidFill>
                <a:latin typeface="Titillium Web"/>
                <a:ea typeface="Titillium Web"/>
                <a:cs typeface="Titillium Web"/>
                <a:sym typeface="Titillium Web"/>
              </a:rPr>
              <a:t>Doctor’s notes</a:t>
            </a:r>
            <a:endParaRPr b="1" sz="1600">
              <a:solidFill>
                <a:srgbClr val="6AA84F"/>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999999"/>
                </a:solidFill>
                <a:latin typeface="Titillium Web"/>
                <a:ea typeface="Titillium Web"/>
                <a:cs typeface="Titillium Web"/>
                <a:sym typeface="Titillium Web"/>
              </a:rPr>
              <a:t>Extra notes</a:t>
            </a:r>
            <a:endParaRPr b="1" sz="1600">
              <a:solidFill>
                <a:srgbClr val="999999"/>
              </a:solidFill>
              <a:latin typeface="Titillium Web"/>
              <a:ea typeface="Titillium Web"/>
              <a:cs typeface="Titillium Web"/>
              <a:sym typeface="Titillium Web"/>
            </a:endParaRPr>
          </a:p>
        </p:txBody>
      </p:sp>
      <p:sp>
        <p:nvSpPr>
          <p:cNvPr id="12" name="Google Shape;12;p2"/>
          <p:cNvSpPr/>
          <p:nvPr/>
        </p:nvSpPr>
        <p:spPr>
          <a:xfrm>
            <a:off x="-1263200" y="5691985"/>
            <a:ext cx="5565000" cy="5445900"/>
          </a:xfrm>
          <a:prstGeom prst="ellips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 name="Google Shape;13;p2"/>
          <p:cNvPicPr preferRelativeResize="0"/>
          <p:nvPr/>
        </p:nvPicPr>
        <p:blipFill>
          <a:blip r:embed="rId2">
            <a:alphaModFix/>
          </a:blip>
          <a:stretch>
            <a:fillRect/>
          </a:stretch>
        </p:blipFill>
        <p:spPr>
          <a:xfrm>
            <a:off x="805650" y="6119809"/>
            <a:ext cx="2095179" cy="3519148"/>
          </a:xfrm>
          <a:prstGeom prst="rect">
            <a:avLst/>
          </a:prstGeom>
          <a:noFill/>
          <a:ln>
            <a:noFill/>
          </a:ln>
        </p:spPr>
      </p:pic>
      <p:pic>
        <p:nvPicPr>
          <p:cNvPr id="14" name="Google Shape;14;p2"/>
          <p:cNvPicPr preferRelativeResize="0"/>
          <p:nvPr/>
        </p:nvPicPr>
        <p:blipFill>
          <a:blip r:embed="rId3">
            <a:alphaModFix/>
          </a:blip>
          <a:stretch>
            <a:fillRect/>
          </a:stretch>
        </p:blipFill>
        <p:spPr>
          <a:xfrm>
            <a:off x="5197875" y="158806"/>
            <a:ext cx="1437127" cy="1410375"/>
          </a:xfrm>
          <a:prstGeom prst="rect">
            <a:avLst/>
          </a:prstGeom>
          <a:noFill/>
          <a:ln>
            <a:noFill/>
          </a:ln>
        </p:spPr>
      </p:pic>
      <p:pic>
        <p:nvPicPr>
          <p:cNvPr id="15" name="Google Shape;15;p2"/>
          <p:cNvPicPr preferRelativeResize="0"/>
          <p:nvPr/>
        </p:nvPicPr>
        <p:blipFill>
          <a:blip r:embed="rId4">
            <a:alphaModFix/>
          </a:blip>
          <a:stretch>
            <a:fillRect/>
          </a:stretch>
        </p:blipFill>
        <p:spPr>
          <a:xfrm>
            <a:off x="197521" y="162705"/>
            <a:ext cx="1461326" cy="14492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6" name="Shape 16"/>
        <p:cNvGrpSpPr/>
        <p:nvPr/>
      </p:nvGrpSpPr>
      <p:grpSpPr>
        <a:xfrm>
          <a:off x="0" y="0"/>
          <a:ext cx="0" cy="0"/>
          <a:chOff x="0" y="0"/>
          <a:chExt cx="0" cy="0"/>
        </a:xfrm>
      </p:grpSpPr>
      <p:sp>
        <p:nvSpPr>
          <p:cNvPr id="17" name="Google Shape;17;p3"/>
          <p:cNvSpPr txBox="1"/>
          <p:nvPr>
            <p:ph type="ctrTitle"/>
          </p:nvPr>
        </p:nvSpPr>
        <p:spPr>
          <a:xfrm>
            <a:off x="233775" y="2739741"/>
            <a:ext cx="6390300" cy="26472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1pPr>
            <a:lvl2pPr lvl="1"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2pPr>
            <a:lvl3pPr lvl="2"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3pPr>
            <a:lvl4pPr lvl="3"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4pPr>
            <a:lvl5pPr lvl="4"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5pPr>
            <a:lvl6pPr lvl="5"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6pPr>
            <a:lvl7pPr lvl="6"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7pPr>
            <a:lvl8pPr lvl="7"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8pPr>
            <a:lvl9pPr lvl="8"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9pPr>
          </a:lstStyle>
          <a:p/>
        </p:txBody>
      </p:sp>
      <p:sp>
        <p:nvSpPr>
          <p:cNvPr id="18" name="Google Shape;18;p3"/>
          <p:cNvSpPr/>
          <p:nvPr/>
        </p:nvSpPr>
        <p:spPr>
          <a:xfrm>
            <a:off x="-1263200" y="5387222"/>
            <a:ext cx="5565000" cy="5445900"/>
          </a:xfrm>
          <a:prstGeom prst="ellips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flipH="1">
            <a:off x="1572631" y="7343597"/>
            <a:ext cx="292056" cy="114012"/>
          </a:xfrm>
          <a:custGeom>
            <a:rect b="b" l="l" r="r" t="t"/>
            <a:pathLst>
              <a:path extrusionOk="0" h="2351" w="5423">
                <a:moveTo>
                  <a:pt x="342" y="0"/>
                </a:moveTo>
                <a:cubicBezTo>
                  <a:pt x="228" y="379"/>
                  <a:pt x="114" y="796"/>
                  <a:pt x="0" y="1176"/>
                </a:cubicBezTo>
                <a:cubicBezTo>
                  <a:pt x="1707" y="1631"/>
                  <a:pt x="3413" y="2010"/>
                  <a:pt x="5157" y="2351"/>
                </a:cubicBezTo>
                <a:cubicBezTo>
                  <a:pt x="5233" y="1934"/>
                  <a:pt x="5346" y="1479"/>
                  <a:pt x="5422" y="1024"/>
                </a:cubicBezTo>
                <a:cubicBezTo>
                  <a:pt x="4285" y="796"/>
                  <a:pt x="3185" y="569"/>
                  <a:pt x="2086" y="342"/>
                </a:cubicBezTo>
                <a:cubicBezTo>
                  <a:pt x="1479" y="266"/>
                  <a:pt x="910" y="152"/>
                  <a:pt x="342"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flipH="1">
            <a:off x="1096675" y="6732747"/>
            <a:ext cx="545443" cy="371957"/>
          </a:xfrm>
          <a:custGeom>
            <a:rect b="b" l="l" r="r" t="t"/>
            <a:pathLst>
              <a:path extrusionOk="0" h="7670" w="10128">
                <a:moveTo>
                  <a:pt x="4652" y="1473"/>
                </a:moveTo>
                <a:cubicBezTo>
                  <a:pt x="5347" y="1473"/>
                  <a:pt x="6030" y="1787"/>
                  <a:pt x="6483" y="2398"/>
                </a:cubicBezTo>
                <a:cubicBezTo>
                  <a:pt x="7279" y="3422"/>
                  <a:pt x="7090" y="4863"/>
                  <a:pt x="6104" y="5659"/>
                </a:cubicBezTo>
                <a:cubicBezTo>
                  <a:pt x="5681" y="5991"/>
                  <a:pt x="5186" y="6149"/>
                  <a:pt x="4695" y="6149"/>
                </a:cubicBezTo>
                <a:cubicBezTo>
                  <a:pt x="3954" y="6149"/>
                  <a:pt x="3224" y="5790"/>
                  <a:pt x="2768" y="5128"/>
                </a:cubicBezTo>
                <a:cubicBezTo>
                  <a:pt x="2161" y="4218"/>
                  <a:pt x="2275" y="3005"/>
                  <a:pt x="2995" y="2171"/>
                </a:cubicBezTo>
                <a:cubicBezTo>
                  <a:pt x="3033" y="2133"/>
                  <a:pt x="3071" y="2095"/>
                  <a:pt x="3109" y="2019"/>
                </a:cubicBezTo>
                <a:cubicBezTo>
                  <a:pt x="3185" y="1981"/>
                  <a:pt x="3223" y="1943"/>
                  <a:pt x="3299" y="1906"/>
                </a:cubicBezTo>
                <a:cubicBezTo>
                  <a:pt x="3711" y="1616"/>
                  <a:pt x="4184" y="1473"/>
                  <a:pt x="4652" y="1473"/>
                </a:cubicBezTo>
                <a:close/>
                <a:moveTo>
                  <a:pt x="4473" y="1"/>
                </a:moveTo>
                <a:cubicBezTo>
                  <a:pt x="3768" y="1"/>
                  <a:pt x="3028" y="242"/>
                  <a:pt x="2313" y="806"/>
                </a:cubicBezTo>
                <a:cubicBezTo>
                  <a:pt x="0" y="2853"/>
                  <a:pt x="1137" y="6455"/>
                  <a:pt x="3450" y="7441"/>
                </a:cubicBezTo>
                <a:cubicBezTo>
                  <a:pt x="3526" y="7479"/>
                  <a:pt x="3640" y="7479"/>
                  <a:pt x="3716" y="7517"/>
                </a:cubicBezTo>
                <a:cubicBezTo>
                  <a:pt x="4036" y="7619"/>
                  <a:pt x="4369" y="7670"/>
                  <a:pt x="4703" y="7670"/>
                </a:cubicBezTo>
                <a:cubicBezTo>
                  <a:pt x="5355" y="7670"/>
                  <a:pt x="6007" y="7476"/>
                  <a:pt x="6559" y="7100"/>
                </a:cubicBezTo>
                <a:cubicBezTo>
                  <a:pt x="10128" y="4897"/>
                  <a:pt x="7651" y="1"/>
                  <a:pt x="4473"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flipH="1">
            <a:off x="1337826" y="6538344"/>
            <a:ext cx="486041" cy="788820"/>
          </a:xfrm>
          <a:custGeom>
            <a:rect b="b" l="l" r="r" t="t"/>
            <a:pathLst>
              <a:path extrusionOk="0" h="16266" w="9025">
                <a:moveTo>
                  <a:pt x="4437" y="0"/>
                </a:moveTo>
                <a:cubicBezTo>
                  <a:pt x="2958" y="5043"/>
                  <a:pt x="1479" y="10123"/>
                  <a:pt x="1" y="15203"/>
                </a:cubicBezTo>
                <a:cubicBezTo>
                  <a:pt x="228" y="15241"/>
                  <a:pt x="645" y="15355"/>
                  <a:pt x="797" y="15393"/>
                </a:cubicBezTo>
                <a:cubicBezTo>
                  <a:pt x="1328" y="15507"/>
                  <a:pt x="1821" y="15621"/>
                  <a:pt x="2351" y="15734"/>
                </a:cubicBezTo>
                <a:lnTo>
                  <a:pt x="4929" y="16265"/>
                </a:lnTo>
                <a:cubicBezTo>
                  <a:pt x="5233" y="15014"/>
                  <a:pt x="5574" y="13801"/>
                  <a:pt x="5877" y="12549"/>
                </a:cubicBezTo>
                <a:cubicBezTo>
                  <a:pt x="5043" y="12170"/>
                  <a:pt x="4361" y="11564"/>
                  <a:pt x="3868" y="10805"/>
                </a:cubicBezTo>
                <a:cubicBezTo>
                  <a:pt x="2503" y="8682"/>
                  <a:pt x="2693" y="5687"/>
                  <a:pt x="4550" y="3943"/>
                </a:cubicBezTo>
                <a:cubicBezTo>
                  <a:pt x="4588" y="3905"/>
                  <a:pt x="4626" y="3867"/>
                  <a:pt x="4664" y="3829"/>
                </a:cubicBezTo>
                <a:cubicBezTo>
                  <a:pt x="5607" y="3049"/>
                  <a:pt x="6772" y="2659"/>
                  <a:pt x="7969" y="2659"/>
                </a:cubicBezTo>
                <a:cubicBezTo>
                  <a:pt x="8168" y="2659"/>
                  <a:pt x="8369" y="2670"/>
                  <a:pt x="8569" y="2692"/>
                </a:cubicBezTo>
                <a:cubicBezTo>
                  <a:pt x="8759" y="2275"/>
                  <a:pt x="8910" y="1820"/>
                  <a:pt x="9024" y="1365"/>
                </a:cubicBezTo>
                <a:cubicBezTo>
                  <a:pt x="7508" y="872"/>
                  <a:pt x="5991" y="379"/>
                  <a:pt x="4437"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1318786" y="6871676"/>
            <a:ext cx="136576" cy="93304"/>
          </a:xfrm>
          <a:custGeom>
            <a:rect b="b" l="l" r="r" t="t"/>
            <a:pathLst>
              <a:path extrusionOk="0" h="1924" w="2536">
                <a:moveTo>
                  <a:pt x="1142" y="1"/>
                </a:moveTo>
                <a:cubicBezTo>
                  <a:pt x="984" y="1"/>
                  <a:pt x="821" y="54"/>
                  <a:pt x="665" y="178"/>
                </a:cubicBezTo>
                <a:cubicBezTo>
                  <a:pt x="0" y="747"/>
                  <a:pt x="444" y="1924"/>
                  <a:pt x="1204" y="1924"/>
                </a:cubicBezTo>
                <a:cubicBezTo>
                  <a:pt x="1355" y="1924"/>
                  <a:pt x="1519" y="1877"/>
                  <a:pt x="1688" y="1770"/>
                </a:cubicBezTo>
                <a:cubicBezTo>
                  <a:pt x="2536" y="1237"/>
                  <a:pt x="1902" y="1"/>
                  <a:pt x="11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a:off x="1609344" y="8443001"/>
            <a:ext cx="1292520" cy="345721"/>
          </a:xfrm>
          <a:custGeom>
            <a:rect b="b" l="l" r="r" t="t"/>
            <a:pathLst>
              <a:path extrusionOk="0" h="7129" w="24000">
                <a:moveTo>
                  <a:pt x="569" y="1"/>
                </a:moveTo>
                <a:cubicBezTo>
                  <a:pt x="379" y="987"/>
                  <a:pt x="190" y="1934"/>
                  <a:pt x="0" y="2920"/>
                </a:cubicBezTo>
                <a:cubicBezTo>
                  <a:pt x="6938" y="4133"/>
                  <a:pt x="13839" y="5726"/>
                  <a:pt x="20739" y="7129"/>
                </a:cubicBezTo>
                <a:lnTo>
                  <a:pt x="20815" y="7129"/>
                </a:lnTo>
                <a:cubicBezTo>
                  <a:pt x="21687" y="6143"/>
                  <a:pt x="22786" y="5385"/>
                  <a:pt x="24000" y="4892"/>
                </a:cubicBezTo>
                <a:cubicBezTo>
                  <a:pt x="16152" y="3451"/>
                  <a:pt x="8379" y="1593"/>
                  <a:pt x="569"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1795135" y="8261012"/>
            <a:ext cx="1231287" cy="312599"/>
          </a:xfrm>
          <a:custGeom>
            <a:rect b="b" l="l" r="r" t="t"/>
            <a:pathLst>
              <a:path extrusionOk="0" h="6446" w="22863">
                <a:moveTo>
                  <a:pt x="342" y="0"/>
                </a:moveTo>
                <a:cubicBezTo>
                  <a:pt x="228" y="531"/>
                  <a:pt x="114" y="1100"/>
                  <a:pt x="1" y="1631"/>
                </a:cubicBezTo>
                <a:lnTo>
                  <a:pt x="2465" y="2199"/>
                </a:lnTo>
                <a:cubicBezTo>
                  <a:pt x="9100" y="3564"/>
                  <a:pt x="15735" y="5081"/>
                  <a:pt x="22370" y="6446"/>
                </a:cubicBezTo>
                <a:cubicBezTo>
                  <a:pt x="22521" y="5877"/>
                  <a:pt x="22711" y="5308"/>
                  <a:pt x="22862" y="4777"/>
                </a:cubicBezTo>
                <a:lnTo>
                  <a:pt x="342"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flipH="1">
            <a:off x="1591031" y="6257043"/>
            <a:ext cx="547275" cy="1169408"/>
          </a:xfrm>
          <a:custGeom>
            <a:rect b="b" l="l" r="r" t="t"/>
            <a:pathLst>
              <a:path extrusionOk="0" h="24114" w="10162">
                <a:moveTo>
                  <a:pt x="7584" y="2995"/>
                </a:moveTo>
                <a:cubicBezTo>
                  <a:pt x="7593" y="3005"/>
                  <a:pt x="7602" y="3014"/>
                  <a:pt x="7612" y="3022"/>
                </a:cubicBezTo>
                <a:lnTo>
                  <a:pt x="7612" y="3022"/>
                </a:lnTo>
                <a:cubicBezTo>
                  <a:pt x="7616" y="3023"/>
                  <a:pt x="7619" y="3024"/>
                  <a:pt x="7622" y="3024"/>
                </a:cubicBezTo>
                <a:cubicBezTo>
                  <a:pt x="7631" y="3024"/>
                  <a:pt x="7622" y="3014"/>
                  <a:pt x="7584" y="2995"/>
                </a:cubicBezTo>
                <a:close/>
                <a:moveTo>
                  <a:pt x="7413" y="1498"/>
                </a:moveTo>
                <a:cubicBezTo>
                  <a:pt x="7468" y="1498"/>
                  <a:pt x="7524" y="1504"/>
                  <a:pt x="7584" y="1517"/>
                </a:cubicBezTo>
                <a:cubicBezTo>
                  <a:pt x="7963" y="1593"/>
                  <a:pt x="8304" y="1782"/>
                  <a:pt x="8607" y="2010"/>
                </a:cubicBezTo>
                <a:cubicBezTo>
                  <a:pt x="8873" y="2313"/>
                  <a:pt x="8873" y="2730"/>
                  <a:pt x="8607" y="3033"/>
                </a:cubicBezTo>
                <a:cubicBezTo>
                  <a:pt x="8467" y="3157"/>
                  <a:pt x="8293" y="3214"/>
                  <a:pt x="8121" y="3214"/>
                </a:cubicBezTo>
                <a:cubicBezTo>
                  <a:pt x="7935" y="3214"/>
                  <a:pt x="7751" y="3147"/>
                  <a:pt x="7612" y="3022"/>
                </a:cubicBezTo>
                <a:lnTo>
                  <a:pt x="7612" y="3022"/>
                </a:lnTo>
                <a:cubicBezTo>
                  <a:pt x="7599" y="3019"/>
                  <a:pt x="7575" y="3010"/>
                  <a:pt x="7546" y="2995"/>
                </a:cubicBezTo>
                <a:cubicBezTo>
                  <a:pt x="7508" y="2957"/>
                  <a:pt x="7470" y="2920"/>
                  <a:pt x="7432" y="2920"/>
                </a:cubicBezTo>
                <a:lnTo>
                  <a:pt x="7356" y="2920"/>
                </a:lnTo>
                <a:lnTo>
                  <a:pt x="7243" y="2882"/>
                </a:lnTo>
                <a:cubicBezTo>
                  <a:pt x="6430" y="2634"/>
                  <a:pt x="6671" y="1498"/>
                  <a:pt x="7413" y="1498"/>
                </a:cubicBezTo>
                <a:close/>
                <a:moveTo>
                  <a:pt x="6953" y="3699"/>
                </a:moveTo>
                <a:cubicBezTo>
                  <a:pt x="7078" y="3699"/>
                  <a:pt x="7205" y="3728"/>
                  <a:pt x="7318" y="3792"/>
                </a:cubicBezTo>
                <a:lnTo>
                  <a:pt x="7811" y="4019"/>
                </a:lnTo>
                <a:cubicBezTo>
                  <a:pt x="8152" y="4209"/>
                  <a:pt x="8266" y="4626"/>
                  <a:pt x="8077" y="5005"/>
                </a:cubicBezTo>
                <a:cubicBezTo>
                  <a:pt x="7925" y="5207"/>
                  <a:pt x="7689" y="5325"/>
                  <a:pt x="7448" y="5325"/>
                </a:cubicBezTo>
                <a:cubicBezTo>
                  <a:pt x="7327" y="5325"/>
                  <a:pt x="7205" y="5295"/>
                  <a:pt x="7091" y="5232"/>
                </a:cubicBezTo>
                <a:lnTo>
                  <a:pt x="6598" y="5005"/>
                </a:lnTo>
                <a:cubicBezTo>
                  <a:pt x="6257" y="4815"/>
                  <a:pt x="6143" y="4360"/>
                  <a:pt x="6333" y="4019"/>
                </a:cubicBezTo>
                <a:cubicBezTo>
                  <a:pt x="6459" y="3817"/>
                  <a:pt x="6703" y="3699"/>
                  <a:pt x="6953" y="3699"/>
                </a:cubicBezTo>
                <a:close/>
                <a:moveTo>
                  <a:pt x="6611" y="5759"/>
                </a:moveTo>
                <a:cubicBezTo>
                  <a:pt x="6771" y="5759"/>
                  <a:pt x="6938" y="5816"/>
                  <a:pt x="7091" y="5953"/>
                </a:cubicBezTo>
                <a:lnTo>
                  <a:pt x="7394" y="6256"/>
                </a:lnTo>
                <a:cubicBezTo>
                  <a:pt x="7660" y="6559"/>
                  <a:pt x="7660" y="6976"/>
                  <a:pt x="7394" y="7280"/>
                </a:cubicBezTo>
                <a:cubicBezTo>
                  <a:pt x="7261" y="7412"/>
                  <a:pt x="7081" y="7479"/>
                  <a:pt x="6901" y="7479"/>
                </a:cubicBezTo>
                <a:cubicBezTo>
                  <a:pt x="6721" y="7479"/>
                  <a:pt x="6541" y="7412"/>
                  <a:pt x="6408" y="7280"/>
                </a:cubicBezTo>
                <a:lnTo>
                  <a:pt x="6067" y="6976"/>
                </a:lnTo>
                <a:cubicBezTo>
                  <a:pt x="5597" y="6447"/>
                  <a:pt x="6061" y="5759"/>
                  <a:pt x="6611" y="5759"/>
                </a:cubicBezTo>
                <a:close/>
                <a:moveTo>
                  <a:pt x="6295" y="0"/>
                </a:moveTo>
                <a:cubicBezTo>
                  <a:pt x="4247" y="7773"/>
                  <a:pt x="2010" y="15545"/>
                  <a:pt x="1" y="23355"/>
                </a:cubicBezTo>
                <a:cubicBezTo>
                  <a:pt x="1138" y="23621"/>
                  <a:pt x="2314" y="23886"/>
                  <a:pt x="3451" y="24113"/>
                </a:cubicBezTo>
                <a:cubicBezTo>
                  <a:pt x="5688" y="16417"/>
                  <a:pt x="7925" y="8720"/>
                  <a:pt x="10162" y="1024"/>
                </a:cubicBezTo>
                <a:cubicBezTo>
                  <a:pt x="8911" y="607"/>
                  <a:pt x="7584" y="266"/>
                  <a:pt x="629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1874837" y="6233137"/>
            <a:ext cx="410429" cy="1139972"/>
          </a:xfrm>
          <a:custGeom>
            <a:rect b="b" l="l" r="r" t="t"/>
            <a:pathLst>
              <a:path extrusionOk="0" h="23507" w="7621">
                <a:moveTo>
                  <a:pt x="6408" y="0"/>
                </a:moveTo>
                <a:cubicBezTo>
                  <a:pt x="4284" y="7735"/>
                  <a:pt x="2123" y="15431"/>
                  <a:pt x="0" y="23166"/>
                </a:cubicBezTo>
                <a:lnTo>
                  <a:pt x="1365" y="23507"/>
                </a:lnTo>
                <a:cubicBezTo>
                  <a:pt x="3375" y="15735"/>
                  <a:pt x="5574" y="8000"/>
                  <a:pt x="7621" y="228"/>
                </a:cubicBezTo>
                <a:cubicBezTo>
                  <a:pt x="7204" y="152"/>
                  <a:pt x="6825" y="76"/>
                  <a:pt x="6408"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flipH="1">
            <a:off x="2074911" y="7444702"/>
            <a:ext cx="161350" cy="123226"/>
          </a:xfrm>
          <a:custGeom>
            <a:rect b="b" l="l" r="r" t="t"/>
            <a:pathLst>
              <a:path extrusionOk="0" h="2541" w="2996">
                <a:moveTo>
                  <a:pt x="531" y="1"/>
                </a:moveTo>
                <a:cubicBezTo>
                  <a:pt x="341" y="645"/>
                  <a:pt x="228" y="1290"/>
                  <a:pt x="0" y="1934"/>
                </a:cubicBezTo>
                <a:cubicBezTo>
                  <a:pt x="796" y="2200"/>
                  <a:pt x="1630" y="2389"/>
                  <a:pt x="2502" y="2541"/>
                </a:cubicBezTo>
                <a:cubicBezTo>
                  <a:pt x="2654" y="1896"/>
                  <a:pt x="2844" y="1252"/>
                  <a:pt x="2995" y="607"/>
                </a:cubicBezTo>
                <a:cubicBezTo>
                  <a:pt x="2199" y="418"/>
                  <a:pt x="1365" y="190"/>
                  <a:pt x="5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588425" y="9505697"/>
            <a:ext cx="2162386" cy="208916"/>
          </a:xfrm>
          <a:custGeom>
            <a:rect b="b" l="l" r="r" t="t"/>
            <a:pathLst>
              <a:path extrusionOk="0" h="4308" w="40152">
                <a:moveTo>
                  <a:pt x="14787" y="1289"/>
                </a:moveTo>
                <a:cubicBezTo>
                  <a:pt x="15735" y="1289"/>
                  <a:pt x="15735" y="2730"/>
                  <a:pt x="14787" y="2730"/>
                </a:cubicBezTo>
                <a:lnTo>
                  <a:pt x="2276" y="2730"/>
                </a:lnTo>
                <a:cubicBezTo>
                  <a:pt x="1328" y="2730"/>
                  <a:pt x="1328" y="1289"/>
                  <a:pt x="2276" y="1289"/>
                </a:cubicBezTo>
                <a:close/>
                <a:moveTo>
                  <a:pt x="19413" y="1289"/>
                </a:moveTo>
                <a:cubicBezTo>
                  <a:pt x="20361" y="1289"/>
                  <a:pt x="20361" y="2730"/>
                  <a:pt x="19413" y="2730"/>
                </a:cubicBezTo>
                <a:lnTo>
                  <a:pt x="17479" y="2730"/>
                </a:lnTo>
                <a:cubicBezTo>
                  <a:pt x="16531" y="2730"/>
                  <a:pt x="16493" y="1289"/>
                  <a:pt x="17441" y="1289"/>
                </a:cubicBezTo>
                <a:close/>
                <a:moveTo>
                  <a:pt x="22332" y="1289"/>
                </a:moveTo>
                <a:cubicBezTo>
                  <a:pt x="23280" y="1289"/>
                  <a:pt x="23280" y="2730"/>
                  <a:pt x="22332" y="2730"/>
                </a:cubicBezTo>
                <a:cubicBezTo>
                  <a:pt x="21384" y="2730"/>
                  <a:pt x="21346" y="1289"/>
                  <a:pt x="22294" y="1289"/>
                </a:cubicBezTo>
                <a:close/>
                <a:moveTo>
                  <a:pt x="39" y="0"/>
                </a:moveTo>
                <a:cubicBezTo>
                  <a:pt x="1" y="1403"/>
                  <a:pt x="39" y="2806"/>
                  <a:pt x="39" y="4171"/>
                </a:cubicBezTo>
                <a:cubicBezTo>
                  <a:pt x="8264" y="4217"/>
                  <a:pt x="16490" y="4307"/>
                  <a:pt x="24715" y="4307"/>
                </a:cubicBezTo>
                <a:cubicBezTo>
                  <a:pt x="29835" y="4307"/>
                  <a:pt x="34955" y="4272"/>
                  <a:pt x="40076" y="4171"/>
                </a:cubicBezTo>
                <a:cubicBezTo>
                  <a:pt x="40152" y="2806"/>
                  <a:pt x="40152" y="1403"/>
                  <a:pt x="40076"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flipH="1">
            <a:off x="482362" y="6628393"/>
            <a:ext cx="1002565" cy="2362725"/>
          </a:xfrm>
          <a:custGeom>
            <a:rect b="b" l="l" r="r" t="t"/>
            <a:pathLst>
              <a:path extrusionOk="0" h="48721" w="18616">
                <a:moveTo>
                  <a:pt x="5843" y="14093"/>
                </a:moveTo>
                <a:cubicBezTo>
                  <a:pt x="5950" y="14093"/>
                  <a:pt x="6064" y="14120"/>
                  <a:pt x="6180" y="14181"/>
                </a:cubicBezTo>
                <a:cubicBezTo>
                  <a:pt x="8303" y="15394"/>
                  <a:pt x="9782" y="17441"/>
                  <a:pt x="10313" y="19830"/>
                </a:cubicBezTo>
                <a:cubicBezTo>
                  <a:pt x="10427" y="20376"/>
                  <a:pt x="9981" y="20731"/>
                  <a:pt x="9565" y="20731"/>
                </a:cubicBezTo>
                <a:cubicBezTo>
                  <a:pt x="9288" y="20731"/>
                  <a:pt x="9024" y="20573"/>
                  <a:pt x="8948" y="20209"/>
                </a:cubicBezTo>
                <a:cubicBezTo>
                  <a:pt x="8531" y="18199"/>
                  <a:pt x="7280" y="16455"/>
                  <a:pt x="5498" y="15432"/>
                </a:cubicBezTo>
                <a:cubicBezTo>
                  <a:pt x="4818" y="15011"/>
                  <a:pt x="5216" y="14093"/>
                  <a:pt x="5843" y="14093"/>
                </a:cubicBezTo>
                <a:close/>
                <a:moveTo>
                  <a:pt x="10104" y="23669"/>
                </a:moveTo>
                <a:cubicBezTo>
                  <a:pt x="10455" y="23669"/>
                  <a:pt x="10806" y="23905"/>
                  <a:pt x="10806" y="24379"/>
                </a:cubicBezTo>
                <a:cubicBezTo>
                  <a:pt x="10844" y="29991"/>
                  <a:pt x="9668" y="35526"/>
                  <a:pt x="7394" y="40682"/>
                </a:cubicBezTo>
                <a:lnTo>
                  <a:pt x="7394" y="40644"/>
                </a:lnTo>
                <a:cubicBezTo>
                  <a:pt x="7275" y="40906"/>
                  <a:pt x="7070" y="41015"/>
                  <a:pt x="6856" y="41015"/>
                </a:cubicBezTo>
                <a:cubicBezTo>
                  <a:pt x="6389" y="41015"/>
                  <a:pt x="5882" y="40496"/>
                  <a:pt x="6142" y="39924"/>
                </a:cubicBezTo>
                <a:cubicBezTo>
                  <a:pt x="8303" y="35033"/>
                  <a:pt x="9403" y="29725"/>
                  <a:pt x="9403" y="24379"/>
                </a:cubicBezTo>
                <a:cubicBezTo>
                  <a:pt x="9403" y="23905"/>
                  <a:pt x="9754" y="23669"/>
                  <a:pt x="10104" y="23669"/>
                </a:cubicBezTo>
                <a:close/>
                <a:moveTo>
                  <a:pt x="4057" y="1"/>
                </a:moveTo>
                <a:cubicBezTo>
                  <a:pt x="3943" y="418"/>
                  <a:pt x="3830" y="835"/>
                  <a:pt x="3640" y="1252"/>
                </a:cubicBezTo>
                <a:cubicBezTo>
                  <a:pt x="4474" y="1593"/>
                  <a:pt x="5195" y="2162"/>
                  <a:pt x="5763" y="2882"/>
                </a:cubicBezTo>
                <a:cubicBezTo>
                  <a:pt x="7469" y="5119"/>
                  <a:pt x="7090" y="8342"/>
                  <a:pt x="4891" y="10086"/>
                </a:cubicBezTo>
                <a:cubicBezTo>
                  <a:pt x="4002" y="10791"/>
                  <a:pt x="2889" y="11174"/>
                  <a:pt x="1753" y="11174"/>
                </a:cubicBezTo>
                <a:cubicBezTo>
                  <a:pt x="1485" y="11174"/>
                  <a:pt x="1216" y="11153"/>
                  <a:pt x="948" y="11110"/>
                </a:cubicBezTo>
                <a:cubicBezTo>
                  <a:pt x="645" y="12323"/>
                  <a:pt x="304" y="13536"/>
                  <a:pt x="0" y="14749"/>
                </a:cubicBezTo>
                <a:cubicBezTo>
                  <a:pt x="2086" y="15394"/>
                  <a:pt x="4095" y="16342"/>
                  <a:pt x="5346" y="18237"/>
                </a:cubicBezTo>
                <a:cubicBezTo>
                  <a:pt x="6522" y="20019"/>
                  <a:pt x="6863" y="22256"/>
                  <a:pt x="7014" y="24341"/>
                </a:cubicBezTo>
                <a:cubicBezTo>
                  <a:pt x="7394" y="30294"/>
                  <a:pt x="5687" y="36398"/>
                  <a:pt x="2882" y="41668"/>
                </a:cubicBezTo>
                <a:cubicBezTo>
                  <a:pt x="5650" y="42161"/>
                  <a:pt x="8152" y="43602"/>
                  <a:pt x="9972" y="45763"/>
                </a:cubicBezTo>
                <a:cubicBezTo>
                  <a:pt x="10730" y="46635"/>
                  <a:pt x="11374" y="47659"/>
                  <a:pt x="11867" y="48720"/>
                </a:cubicBezTo>
                <a:cubicBezTo>
                  <a:pt x="15621" y="40379"/>
                  <a:pt x="18616" y="31773"/>
                  <a:pt x="18351" y="22484"/>
                </a:cubicBezTo>
                <a:cubicBezTo>
                  <a:pt x="18123" y="12626"/>
                  <a:pt x="13611" y="3603"/>
                  <a:pt x="4057"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845747" y="8712373"/>
            <a:ext cx="1051627" cy="725388"/>
          </a:xfrm>
          <a:custGeom>
            <a:rect b="b" l="l" r="r" t="t"/>
            <a:pathLst>
              <a:path extrusionOk="0" h="14958" w="19527">
                <a:moveTo>
                  <a:pt x="14522" y="6313"/>
                </a:moveTo>
                <a:cubicBezTo>
                  <a:pt x="15470" y="6313"/>
                  <a:pt x="15470" y="7754"/>
                  <a:pt x="14522" y="7754"/>
                </a:cubicBezTo>
                <a:lnTo>
                  <a:pt x="13763" y="7754"/>
                </a:lnTo>
                <a:cubicBezTo>
                  <a:pt x="12816" y="7754"/>
                  <a:pt x="12816" y="6313"/>
                  <a:pt x="13763" y="6313"/>
                </a:cubicBezTo>
                <a:close/>
                <a:moveTo>
                  <a:pt x="8954" y="3034"/>
                </a:moveTo>
                <a:cubicBezTo>
                  <a:pt x="9830" y="3034"/>
                  <a:pt x="10699" y="3433"/>
                  <a:pt x="11261" y="4190"/>
                </a:cubicBezTo>
                <a:cubicBezTo>
                  <a:pt x="12247" y="5479"/>
                  <a:pt x="12019" y="7299"/>
                  <a:pt x="10806" y="8284"/>
                </a:cubicBezTo>
                <a:cubicBezTo>
                  <a:pt x="10273" y="8696"/>
                  <a:pt x="9642" y="8893"/>
                  <a:pt x="9018" y="8893"/>
                </a:cubicBezTo>
                <a:cubicBezTo>
                  <a:pt x="8090" y="8893"/>
                  <a:pt x="7180" y="8456"/>
                  <a:pt x="6636" y="7640"/>
                </a:cubicBezTo>
                <a:cubicBezTo>
                  <a:pt x="5877" y="6427"/>
                  <a:pt x="5991" y="4910"/>
                  <a:pt x="6939" y="3886"/>
                </a:cubicBezTo>
                <a:cubicBezTo>
                  <a:pt x="6977" y="3811"/>
                  <a:pt x="7015" y="3773"/>
                  <a:pt x="7091" y="3735"/>
                </a:cubicBezTo>
                <a:cubicBezTo>
                  <a:pt x="7629" y="3262"/>
                  <a:pt x="8293" y="3034"/>
                  <a:pt x="8954" y="3034"/>
                </a:cubicBezTo>
                <a:close/>
                <a:moveTo>
                  <a:pt x="15015" y="9156"/>
                </a:moveTo>
                <a:cubicBezTo>
                  <a:pt x="15962" y="9156"/>
                  <a:pt x="15962" y="10597"/>
                  <a:pt x="15015" y="10597"/>
                </a:cubicBezTo>
                <a:lnTo>
                  <a:pt x="13574" y="10597"/>
                </a:lnTo>
                <a:cubicBezTo>
                  <a:pt x="12626" y="10597"/>
                  <a:pt x="12626" y="9156"/>
                  <a:pt x="13574" y="9156"/>
                </a:cubicBezTo>
                <a:close/>
                <a:moveTo>
                  <a:pt x="15659" y="11810"/>
                </a:moveTo>
                <a:cubicBezTo>
                  <a:pt x="16607" y="11810"/>
                  <a:pt x="16607" y="13251"/>
                  <a:pt x="15659" y="13251"/>
                </a:cubicBezTo>
                <a:lnTo>
                  <a:pt x="13005" y="13251"/>
                </a:lnTo>
                <a:cubicBezTo>
                  <a:pt x="12057" y="13251"/>
                  <a:pt x="12057" y="11810"/>
                  <a:pt x="13005" y="11810"/>
                </a:cubicBezTo>
                <a:close/>
                <a:moveTo>
                  <a:pt x="9071" y="1"/>
                </a:moveTo>
                <a:cubicBezTo>
                  <a:pt x="8369" y="1"/>
                  <a:pt x="7655" y="91"/>
                  <a:pt x="6939" y="285"/>
                </a:cubicBezTo>
                <a:cubicBezTo>
                  <a:pt x="570" y="2029"/>
                  <a:pt x="1" y="9460"/>
                  <a:pt x="911" y="14919"/>
                </a:cubicBezTo>
                <a:lnTo>
                  <a:pt x="19526" y="14957"/>
                </a:lnTo>
                <a:cubicBezTo>
                  <a:pt x="19526" y="11052"/>
                  <a:pt x="19451" y="7223"/>
                  <a:pt x="16834" y="4038"/>
                </a:cubicBezTo>
                <a:cubicBezTo>
                  <a:pt x="14897" y="1670"/>
                  <a:pt x="12087" y="1"/>
                  <a:pt x="9071"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1295193" y="8925639"/>
            <a:ext cx="225060" cy="150771"/>
          </a:xfrm>
          <a:custGeom>
            <a:rect b="b" l="l" r="r" t="t"/>
            <a:pathLst>
              <a:path extrusionOk="0" h="3109" w="4179">
                <a:moveTo>
                  <a:pt x="1921" y="1"/>
                </a:moveTo>
                <a:cubicBezTo>
                  <a:pt x="1643" y="1"/>
                  <a:pt x="1354" y="97"/>
                  <a:pt x="1073" y="322"/>
                </a:cubicBezTo>
                <a:cubicBezTo>
                  <a:pt x="0" y="1269"/>
                  <a:pt x="766" y="3109"/>
                  <a:pt x="1993" y="3109"/>
                </a:cubicBezTo>
                <a:cubicBezTo>
                  <a:pt x="2240" y="3109"/>
                  <a:pt x="2506" y="3034"/>
                  <a:pt x="2780" y="2863"/>
                </a:cubicBezTo>
                <a:cubicBezTo>
                  <a:pt x="4178" y="1992"/>
                  <a:pt x="3182" y="1"/>
                  <a:pt x="1921"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flipH="1">
            <a:off x="384236" y="5691436"/>
            <a:ext cx="2729964" cy="4091475"/>
          </a:xfrm>
          <a:custGeom>
            <a:rect b="b" l="l" r="r" t="t"/>
            <a:pathLst>
              <a:path extrusionOk="0" h="84369" w="50691">
                <a:moveTo>
                  <a:pt x="27121" y="1378"/>
                </a:moveTo>
                <a:cubicBezTo>
                  <a:pt x="27289" y="1378"/>
                  <a:pt x="27520" y="1480"/>
                  <a:pt x="27905" y="1655"/>
                </a:cubicBezTo>
                <a:cubicBezTo>
                  <a:pt x="28625" y="1996"/>
                  <a:pt x="28511" y="2299"/>
                  <a:pt x="28360" y="3020"/>
                </a:cubicBezTo>
                <a:cubicBezTo>
                  <a:pt x="28246" y="3778"/>
                  <a:pt x="28056" y="4423"/>
                  <a:pt x="27867" y="5105"/>
                </a:cubicBezTo>
                <a:cubicBezTo>
                  <a:pt x="27564" y="6280"/>
                  <a:pt x="27222" y="7418"/>
                  <a:pt x="26919" y="8555"/>
                </a:cubicBezTo>
                <a:lnTo>
                  <a:pt x="25175" y="8176"/>
                </a:lnTo>
                <a:cubicBezTo>
                  <a:pt x="25516" y="6697"/>
                  <a:pt x="25819" y="5219"/>
                  <a:pt x="26161" y="3740"/>
                </a:cubicBezTo>
                <a:cubicBezTo>
                  <a:pt x="26237" y="3096"/>
                  <a:pt x="26426" y="2451"/>
                  <a:pt x="26654" y="1844"/>
                </a:cubicBezTo>
                <a:cubicBezTo>
                  <a:pt x="26817" y="1518"/>
                  <a:pt x="26925" y="1378"/>
                  <a:pt x="27121" y="1378"/>
                </a:cubicBezTo>
                <a:close/>
                <a:moveTo>
                  <a:pt x="23355" y="9238"/>
                </a:moveTo>
                <a:lnTo>
                  <a:pt x="27943" y="10261"/>
                </a:lnTo>
                <a:cubicBezTo>
                  <a:pt x="27867" y="10527"/>
                  <a:pt x="27829" y="10792"/>
                  <a:pt x="27753" y="11020"/>
                </a:cubicBezTo>
                <a:cubicBezTo>
                  <a:pt x="26274" y="10603"/>
                  <a:pt x="24758" y="10261"/>
                  <a:pt x="23279" y="9996"/>
                </a:cubicBezTo>
                <a:cubicBezTo>
                  <a:pt x="23279" y="9768"/>
                  <a:pt x="23317" y="9465"/>
                  <a:pt x="23355" y="9238"/>
                </a:cubicBezTo>
                <a:close/>
                <a:moveTo>
                  <a:pt x="31809" y="21475"/>
                </a:moveTo>
                <a:cubicBezTo>
                  <a:pt x="34987" y="21475"/>
                  <a:pt x="37464" y="26371"/>
                  <a:pt x="33895" y="28574"/>
                </a:cubicBezTo>
                <a:cubicBezTo>
                  <a:pt x="33343" y="28950"/>
                  <a:pt x="32691" y="29144"/>
                  <a:pt x="32039" y="29144"/>
                </a:cubicBezTo>
                <a:cubicBezTo>
                  <a:pt x="31705" y="29144"/>
                  <a:pt x="31372" y="29093"/>
                  <a:pt x="31052" y="28991"/>
                </a:cubicBezTo>
                <a:cubicBezTo>
                  <a:pt x="30938" y="28953"/>
                  <a:pt x="30862" y="28915"/>
                  <a:pt x="30786" y="28915"/>
                </a:cubicBezTo>
                <a:cubicBezTo>
                  <a:pt x="28473" y="27929"/>
                  <a:pt x="27336" y="24327"/>
                  <a:pt x="29649" y="22280"/>
                </a:cubicBezTo>
                <a:cubicBezTo>
                  <a:pt x="30364" y="21716"/>
                  <a:pt x="31104" y="21475"/>
                  <a:pt x="31809" y="21475"/>
                </a:cubicBezTo>
                <a:close/>
                <a:moveTo>
                  <a:pt x="28398" y="17465"/>
                </a:moveTo>
                <a:cubicBezTo>
                  <a:pt x="29952" y="17844"/>
                  <a:pt x="31469" y="18337"/>
                  <a:pt x="32985" y="18830"/>
                </a:cubicBezTo>
                <a:cubicBezTo>
                  <a:pt x="32871" y="19285"/>
                  <a:pt x="32720" y="19740"/>
                  <a:pt x="32568" y="20157"/>
                </a:cubicBezTo>
                <a:cubicBezTo>
                  <a:pt x="32362" y="20135"/>
                  <a:pt x="32157" y="20124"/>
                  <a:pt x="31954" y="20124"/>
                </a:cubicBezTo>
                <a:cubicBezTo>
                  <a:pt x="30733" y="20124"/>
                  <a:pt x="29568" y="20514"/>
                  <a:pt x="28625" y="21294"/>
                </a:cubicBezTo>
                <a:cubicBezTo>
                  <a:pt x="28587" y="21332"/>
                  <a:pt x="28549" y="21370"/>
                  <a:pt x="28511" y="21408"/>
                </a:cubicBezTo>
                <a:cubicBezTo>
                  <a:pt x="26654" y="23152"/>
                  <a:pt x="26464" y="26147"/>
                  <a:pt x="27829" y="28270"/>
                </a:cubicBezTo>
                <a:cubicBezTo>
                  <a:pt x="28322" y="29067"/>
                  <a:pt x="29004" y="29635"/>
                  <a:pt x="29838" y="30014"/>
                </a:cubicBezTo>
                <a:cubicBezTo>
                  <a:pt x="29535" y="31266"/>
                  <a:pt x="29194" y="32517"/>
                  <a:pt x="28890" y="33730"/>
                </a:cubicBezTo>
                <a:lnTo>
                  <a:pt x="26312" y="33199"/>
                </a:lnTo>
                <a:cubicBezTo>
                  <a:pt x="25782" y="33086"/>
                  <a:pt x="25289" y="32972"/>
                  <a:pt x="24758" y="32858"/>
                </a:cubicBezTo>
                <a:cubicBezTo>
                  <a:pt x="24606" y="32820"/>
                  <a:pt x="24189" y="32706"/>
                  <a:pt x="23962" y="32668"/>
                </a:cubicBezTo>
                <a:cubicBezTo>
                  <a:pt x="25440" y="27626"/>
                  <a:pt x="26919" y="22545"/>
                  <a:pt x="28398" y="17465"/>
                </a:cubicBezTo>
                <a:close/>
                <a:moveTo>
                  <a:pt x="21839" y="11209"/>
                </a:moveTo>
                <a:cubicBezTo>
                  <a:pt x="22218" y="11247"/>
                  <a:pt x="22635" y="11323"/>
                  <a:pt x="23052" y="11399"/>
                </a:cubicBezTo>
                <a:cubicBezTo>
                  <a:pt x="21004" y="19171"/>
                  <a:pt x="18768" y="26906"/>
                  <a:pt x="16758" y="34678"/>
                </a:cubicBezTo>
                <a:lnTo>
                  <a:pt x="15431" y="34337"/>
                </a:lnTo>
                <a:cubicBezTo>
                  <a:pt x="17516" y="26602"/>
                  <a:pt x="19677" y="18906"/>
                  <a:pt x="21839" y="11209"/>
                </a:cubicBezTo>
                <a:close/>
                <a:moveTo>
                  <a:pt x="24417" y="11664"/>
                </a:moveTo>
                <a:cubicBezTo>
                  <a:pt x="25744" y="11967"/>
                  <a:pt x="27033" y="12309"/>
                  <a:pt x="28322" y="12726"/>
                </a:cubicBezTo>
                <a:cubicBezTo>
                  <a:pt x="26048" y="20382"/>
                  <a:pt x="23812" y="28113"/>
                  <a:pt x="21575" y="35807"/>
                </a:cubicBezTo>
                <a:lnTo>
                  <a:pt x="21575" y="35807"/>
                </a:lnTo>
                <a:cubicBezTo>
                  <a:pt x="20413" y="35545"/>
                  <a:pt x="19287" y="35282"/>
                  <a:pt x="18161" y="35019"/>
                </a:cubicBezTo>
                <a:cubicBezTo>
                  <a:pt x="20170" y="27209"/>
                  <a:pt x="22407" y="19474"/>
                  <a:pt x="24417" y="11664"/>
                </a:cubicBezTo>
                <a:close/>
                <a:moveTo>
                  <a:pt x="23545" y="34071"/>
                </a:moveTo>
                <a:cubicBezTo>
                  <a:pt x="24113" y="34223"/>
                  <a:pt x="24682" y="34337"/>
                  <a:pt x="25289" y="34413"/>
                </a:cubicBezTo>
                <a:cubicBezTo>
                  <a:pt x="26388" y="34640"/>
                  <a:pt x="27488" y="34905"/>
                  <a:pt x="28625" y="35095"/>
                </a:cubicBezTo>
                <a:cubicBezTo>
                  <a:pt x="28549" y="35550"/>
                  <a:pt x="28436" y="36005"/>
                  <a:pt x="28360" y="36422"/>
                </a:cubicBezTo>
                <a:cubicBezTo>
                  <a:pt x="26654" y="36081"/>
                  <a:pt x="24910" y="35739"/>
                  <a:pt x="23203" y="35247"/>
                </a:cubicBezTo>
                <a:cubicBezTo>
                  <a:pt x="23317" y="34867"/>
                  <a:pt x="23431" y="34450"/>
                  <a:pt x="23545" y="34071"/>
                </a:cubicBezTo>
                <a:close/>
                <a:moveTo>
                  <a:pt x="16872" y="36194"/>
                </a:moveTo>
                <a:cubicBezTo>
                  <a:pt x="17668" y="36384"/>
                  <a:pt x="18502" y="36612"/>
                  <a:pt x="19336" y="36763"/>
                </a:cubicBezTo>
                <a:cubicBezTo>
                  <a:pt x="19147" y="37408"/>
                  <a:pt x="18957" y="38052"/>
                  <a:pt x="18805" y="38659"/>
                </a:cubicBezTo>
                <a:lnTo>
                  <a:pt x="18805" y="38697"/>
                </a:lnTo>
                <a:cubicBezTo>
                  <a:pt x="17971" y="38583"/>
                  <a:pt x="17137" y="38356"/>
                  <a:pt x="16341" y="38090"/>
                </a:cubicBezTo>
                <a:cubicBezTo>
                  <a:pt x="16531" y="37446"/>
                  <a:pt x="16682" y="36801"/>
                  <a:pt x="16872" y="36194"/>
                </a:cubicBezTo>
                <a:close/>
                <a:moveTo>
                  <a:pt x="15962" y="39455"/>
                </a:moveTo>
                <a:cubicBezTo>
                  <a:pt x="16758" y="39720"/>
                  <a:pt x="17592" y="39948"/>
                  <a:pt x="18426" y="40062"/>
                </a:cubicBezTo>
                <a:cubicBezTo>
                  <a:pt x="18199" y="40934"/>
                  <a:pt x="17971" y="42488"/>
                  <a:pt x="17099" y="42640"/>
                </a:cubicBezTo>
                <a:lnTo>
                  <a:pt x="17137" y="42640"/>
                </a:lnTo>
                <a:cubicBezTo>
                  <a:pt x="17090" y="42648"/>
                  <a:pt x="17036" y="42652"/>
                  <a:pt x="16977" y="42652"/>
                </a:cubicBezTo>
                <a:cubicBezTo>
                  <a:pt x="16470" y="42652"/>
                  <a:pt x="15597" y="42373"/>
                  <a:pt x="15393" y="42033"/>
                </a:cubicBezTo>
                <a:cubicBezTo>
                  <a:pt x="15166" y="41654"/>
                  <a:pt x="15583" y="40744"/>
                  <a:pt x="15734" y="40289"/>
                </a:cubicBezTo>
                <a:cubicBezTo>
                  <a:pt x="15810" y="40024"/>
                  <a:pt x="15886" y="39758"/>
                  <a:pt x="15962" y="39455"/>
                </a:cubicBezTo>
                <a:close/>
                <a:moveTo>
                  <a:pt x="1972" y="52990"/>
                </a:moveTo>
                <a:lnTo>
                  <a:pt x="24492" y="57767"/>
                </a:lnTo>
                <a:cubicBezTo>
                  <a:pt x="24303" y="58298"/>
                  <a:pt x="24151" y="58867"/>
                  <a:pt x="24000" y="59436"/>
                </a:cubicBezTo>
                <a:cubicBezTo>
                  <a:pt x="17365" y="58071"/>
                  <a:pt x="10730" y="56554"/>
                  <a:pt x="4095" y="55189"/>
                </a:cubicBezTo>
                <a:lnTo>
                  <a:pt x="1631" y="54621"/>
                </a:lnTo>
                <a:cubicBezTo>
                  <a:pt x="1744" y="54090"/>
                  <a:pt x="1858" y="53521"/>
                  <a:pt x="1972" y="52990"/>
                </a:cubicBezTo>
                <a:close/>
                <a:moveTo>
                  <a:pt x="4512" y="56744"/>
                </a:moveTo>
                <a:cubicBezTo>
                  <a:pt x="12322" y="58336"/>
                  <a:pt x="20132" y="60194"/>
                  <a:pt x="27981" y="61635"/>
                </a:cubicBezTo>
                <a:cubicBezTo>
                  <a:pt x="26729" y="62128"/>
                  <a:pt x="25668" y="62886"/>
                  <a:pt x="24796" y="63872"/>
                </a:cubicBezTo>
                <a:lnTo>
                  <a:pt x="24682" y="63872"/>
                </a:lnTo>
                <a:cubicBezTo>
                  <a:pt x="17782" y="62469"/>
                  <a:pt x="10881" y="60876"/>
                  <a:pt x="3943" y="59663"/>
                </a:cubicBezTo>
                <a:cubicBezTo>
                  <a:pt x="4171" y="58715"/>
                  <a:pt x="4360" y="57730"/>
                  <a:pt x="4512" y="56744"/>
                </a:cubicBezTo>
                <a:close/>
                <a:moveTo>
                  <a:pt x="34350" y="19285"/>
                </a:moveTo>
                <a:cubicBezTo>
                  <a:pt x="43904" y="22887"/>
                  <a:pt x="48378" y="31948"/>
                  <a:pt x="48644" y="41806"/>
                </a:cubicBezTo>
                <a:cubicBezTo>
                  <a:pt x="48909" y="51133"/>
                  <a:pt x="45914" y="59701"/>
                  <a:pt x="42122" y="68042"/>
                </a:cubicBezTo>
                <a:cubicBezTo>
                  <a:pt x="41629" y="66981"/>
                  <a:pt x="41023" y="65957"/>
                  <a:pt x="40227" y="65085"/>
                </a:cubicBezTo>
                <a:cubicBezTo>
                  <a:pt x="38407" y="62924"/>
                  <a:pt x="35905" y="61483"/>
                  <a:pt x="33175" y="60990"/>
                </a:cubicBezTo>
                <a:cubicBezTo>
                  <a:pt x="35980" y="55720"/>
                  <a:pt x="37649" y="49616"/>
                  <a:pt x="37269" y="43626"/>
                </a:cubicBezTo>
                <a:cubicBezTo>
                  <a:pt x="37156" y="41578"/>
                  <a:pt x="36814" y="39341"/>
                  <a:pt x="35639" y="37559"/>
                </a:cubicBezTo>
                <a:cubicBezTo>
                  <a:pt x="34388" y="35664"/>
                  <a:pt x="32379" y="34716"/>
                  <a:pt x="30293" y="34071"/>
                </a:cubicBezTo>
                <a:cubicBezTo>
                  <a:pt x="30559" y="32820"/>
                  <a:pt x="30900" y="31645"/>
                  <a:pt x="31241" y="30432"/>
                </a:cubicBezTo>
                <a:cubicBezTo>
                  <a:pt x="31509" y="30475"/>
                  <a:pt x="31777" y="30496"/>
                  <a:pt x="32043" y="30496"/>
                </a:cubicBezTo>
                <a:cubicBezTo>
                  <a:pt x="33170" y="30496"/>
                  <a:pt x="34264" y="30113"/>
                  <a:pt x="35184" y="29408"/>
                </a:cubicBezTo>
                <a:cubicBezTo>
                  <a:pt x="37383" y="27626"/>
                  <a:pt x="37762" y="24403"/>
                  <a:pt x="36018" y="22204"/>
                </a:cubicBezTo>
                <a:cubicBezTo>
                  <a:pt x="35487" y="21484"/>
                  <a:pt x="34767" y="20915"/>
                  <a:pt x="33933" y="20536"/>
                </a:cubicBezTo>
                <a:cubicBezTo>
                  <a:pt x="34085" y="20119"/>
                  <a:pt x="34236" y="19702"/>
                  <a:pt x="34350" y="19285"/>
                </a:cubicBezTo>
                <a:close/>
                <a:moveTo>
                  <a:pt x="10347" y="69817"/>
                </a:moveTo>
                <a:cubicBezTo>
                  <a:pt x="13641" y="69817"/>
                  <a:pt x="17747" y="70335"/>
                  <a:pt x="18350" y="71341"/>
                </a:cubicBezTo>
                <a:cubicBezTo>
                  <a:pt x="17952" y="71896"/>
                  <a:pt x="16099" y="72130"/>
                  <a:pt x="13950" y="72130"/>
                </a:cubicBezTo>
                <a:cubicBezTo>
                  <a:pt x="10377" y="72130"/>
                  <a:pt x="5986" y="71482"/>
                  <a:pt x="6104" y="70582"/>
                </a:cubicBezTo>
                <a:cubicBezTo>
                  <a:pt x="6151" y="70069"/>
                  <a:pt x="8052" y="69817"/>
                  <a:pt x="10347" y="69817"/>
                </a:cubicBezTo>
                <a:close/>
                <a:moveTo>
                  <a:pt x="31725" y="62319"/>
                </a:moveTo>
                <a:cubicBezTo>
                  <a:pt x="34730" y="62319"/>
                  <a:pt x="37543" y="63982"/>
                  <a:pt x="39468" y="66336"/>
                </a:cubicBezTo>
                <a:cubicBezTo>
                  <a:pt x="42047" y="69521"/>
                  <a:pt x="42160" y="73350"/>
                  <a:pt x="42160" y="77255"/>
                </a:cubicBezTo>
                <a:lnTo>
                  <a:pt x="23507" y="77255"/>
                </a:lnTo>
                <a:cubicBezTo>
                  <a:pt x="22597" y="71758"/>
                  <a:pt x="23166" y="64327"/>
                  <a:pt x="29535" y="62620"/>
                </a:cubicBezTo>
                <a:cubicBezTo>
                  <a:pt x="30270" y="62415"/>
                  <a:pt x="31003" y="62319"/>
                  <a:pt x="31725" y="62319"/>
                </a:cubicBezTo>
                <a:close/>
                <a:moveTo>
                  <a:pt x="46862" y="78658"/>
                </a:moveTo>
                <a:cubicBezTo>
                  <a:pt x="46900" y="80099"/>
                  <a:pt x="46900" y="81464"/>
                  <a:pt x="46862" y="82866"/>
                </a:cubicBezTo>
                <a:cubicBezTo>
                  <a:pt x="42028" y="82949"/>
                  <a:pt x="37190" y="82977"/>
                  <a:pt x="32351" y="82977"/>
                </a:cubicBezTo>
                <a:cubicBezTo>
                  <a:pt x="23827" y="82977"/>
                  <a:pt x="15299" y="82891"/>
                  <a:pt x="6787" y="82866"/>
                </a:cubicBezTo>
                <a:cubicBezTo>
                  <a:pt x="6787" y="81464"/>
                  <a:pt x="6749" y="80061"/>
                  <a:pt x="6787" y="78658"/>
                </a:cubicBezTo>
                <a:close/>
                <a:moveTo>
                  <a:pt x="26966" y="1"/>
                </a:moveTo>
                <a:cubicBezTo>
                  <a:pt x="26269" y="1"/>
                  <a:pt x="25693" y="331"/>
                  <a:pt x="25365" y="1200"/>
                </a:cubicBezTo>
                <a:cubicBezTo>
                  <a:pt x="24568" y="3323"/>
                  <a:pt x="24303" y="5674"/>
                  <a:pt x="23772" y="7835"/>
                </a:cubicBezTo>
                <a:lnTo>
                  <a:pt x="22976" y="7683"/>
                </a:lnTo>
                <a:cubicBezTo>
                  <a:pt x="22910" y="7663"/>
                  <a:pt x="22843" y="7654"/>
                  <a:pt x="22778" y="7654"/>
                </a:cubicBezTo>
                <a:cubicBezTo>
                  <a:pt x="22472" y="7654"/>
                  <a:pt x="22198" y="7863"/>
                  <a:pt x="22104" y="8176"/>
                </a:cubicBezTo>
                <a:cubicBezTo>
                  <a:pt x="22028" y="8707"/>
                  <a:pt x="21952" y="9238"/>
                  <a:pt x="21876" y="9731"/>
                </a:cubicBezTo>
                <a:lnTo>
                  <a:pt x="21497" y="9693"/>
                </a:lnTo>
                <a:lnTo>
                  <a:pt x="21308" y="9693"/>
                </a:lnTo>
                <a:cubicBezTo>
                  <a:pt x="21282" y="9689"/>
                  <a:pt x="21256" y="9688"/>
                  <a:pt x="21230" y="9688"/>
                </a:cubicBezTo>
                <a:cubicBezTo>
                  <a:pt x="20954" y="9688"/>
                  <a:pt x="20695" y="9870"/>
                  <a:pt x="20625" y="10148"/>
                </a:cubicBezTo>
                <a:cubicBezTo>
                  <a:pt x="18388" y="18299"/>
                  <a:pt x="16076" y="26451"/>
                  <a:pt x="13839" y="34602"/>
                </a:cubicBezTo>
                <a:cubicBezTo>
                  <a:pt x="13763" y="34981"/>
                  <a:pt x="13990" y="35360"/>
                  <a:pt x="14370" y="35474"/>
                </a:cubicBezTo>
                <a:cubicBezTo>
                  <a:pt x="14711" y="35588"/>
                  <a:pt x="15090" y="35664"/>
                  <a:pt x="15469" y="35777"/>
                </a:cubicBezTo>
                <a:cubicBezTo>
                  <a:pt x="15204" y="36763"/>
                  <a:pt x="14938" y="37749"/>
                  <a:pt x="14673" y="38735"/>
                </a:cubicBezTo>
                <a:cubicBezTo>
                  <a:pt x="14407" y="39607"/>
                  <a:pt x="13763" y="40972"/>
                  <a:pt x="13839" y="41882"/>
                </a:cubicBezTo>
                <a:cubicBezTo>
                  <a:pt x="13952" y="43209"/>
                  <a:pt x="15621" y="43853"/>
                  <a:pt x="16720" y="43967"/>
                </a:cubicBezTo>
                <a:cubicBezTo>
                  <a:pt x="16859" y="43981"/>
                  <a:pt x="16990" y="43989"/>
                  <a:pt x="17114" y="43989"/>
                </a:cubicBezTo>
                <a:cubicBezTo>
                  <a:pt x="18276" y="43989"/>
                  <a:pt x="18811" y="43353"/>
                  <a:pt x="19222" y="42223"/>
                </a:cubicBezTo>
                <a:cubicBezTo>
                  <a:pt x="19829" y="40555"/>
                  <a:pt x="20284" y="38773"/>
                  <a:pt x="20739" y="37029"/>
                </a:cubicBezTo>
                <a:lnTo>
                  <a:pt x="21914" y="37294"/>
                </a:lnTo>
                <a:cubicBezTo>
                  <a:pt x="21964" y="37305"/>
                  <a:pt x="22016" y="37310"/>
                  <a:pt x="22067" y="37310"/>
                </a:cubicBezTo>
                <a:cubicBezTo>
                  <a:pt x="22371" y="37310"/>
                  <a:pt x="22689" y="37125"/>
                  <a:pt x="22786" y="36801"/>
                </a:cubicBezTo>
                <a:cubicBezTo>
                  <a:pt x="22786" y="36725"/>
                  <a:pt x="22824" y="36649"/>
                  <a:pt x="22824" y="36574"/>
                </a:cubicBezTo>
                <a:cubicBezTo>
                  <a:pt x="24796" y="37142"/>
                  <a:pt x="26767" y="37521"/>
                  <a:pt x="28777" y="37938"/>
                </a:cubicBezTo>
                <a:cubicBezTo>
                  <a:pt x="28844" y="37959"/>
                  <a:pt x="28911" y="37968"/>
                  <a:pt x="28977" y="37968"/>
                </a:cubicBezTo>
                <a:cubicBezTo>
                  <a:pt x="29282" y="37968"/>
                  <a:pt x="29555" y="37764"/>
                  <a:pt x="29649" y="37484"/>
                </a:cubicBezTo>
                <a:cubicBezTo>
                  <a:pt x="29725" y="36801"/>
                  <a:pt x="29876" y="36157"/>
                  <a:pt x="30028" y="35474"/>
                </a:cubicBezTo>
                <a:cubicBezTo>
                  <a:pt x="32151" y="36194"/>
                  <a:pt x="34085" y="37218"/>
                  <a:pt x="35033" y="39455"/>
                </a:cubicBezTo>
                <a:cubicBezTo>
                  <a:pt x="35791" y="41351"/>
                  <a:pt x="35942" y="43474"/>
                  <a:pt x="35905" y="45483"/>
                </a:cubicBezTo>
                <a:cubicBezTo>
                  <a:pt x="35753" y="50867"/>
                  <a:pt x="34312" y="56137"/>
                  <a:pt x="31658" y="60838"/>
                </a:cubicBezTo>
                <a:cubicBezTo>
                  <a:pt x="29573" y="60497"/>
                  <a:pt x="27488" y="60118"/>
                  <a:pt x="25440" y="59701"/>
                </a:cubicBezTo>
                <a:cubicBezTo>
                  <a:pt x="25668" y="58943"/>
                  <a:pt x="25895" y="58185"/>
                  <a:pt x="26085" y="57426"/>
                </a:cubicBezTo>
                <a:cubicBezTo>
                  <a:pt x="26199" y="57047"/>
                  <a:pt x="26009" y="56630"/>
                  <a:pt x="25630" y="56516"/>
                </a:cubicBezTo>
                <a:lnTo>
                  <a:pt x="1631" y="51474"/>
                </a:lnTo>
                <a:cubicBezTo>
                  <a:pt x="1564" y="51454"/>
                  <a:pt x="1498" y="51444"/>
                  <a:pt x="1433" y="51444"/>
                </a:cubicBezTo>
                <a:cubicBezTo>
                  <a:pt x="1127" y="51444"/>
                  <a:pt x="852" y="51654"/>
                  <a:pt x="759" y="51967"/>
                </a:cubicBezTo>
                <a:lnTo>
                  <a:pt x="76" y="54962"/>
                </a:lnTo>
                <a:cubicBezTo>
                  <a:pt x="0" y="55341"/>
                  <a:pt x="190" y="55720"/>
                  <a:pt x="569" y="55834"/>
                </a:cubicBezTo>
                <a:lnTo>
                  <a:pt x="3109" y="56440"/>
                </a:lnTo>
                <a:cubicBezTo>
                  <a:pt x="2920" y="57654"/>
                  <a:pt x="2654" y="58829"/>
                  <a:pt x="2427" y="60042"/>
                </a:cubicBezTo>
                <a:cubicBezTo>
                  <a:pt x="2313" y="60384"/>
                  <a:pt x="2540" y="60801"/>
                  <a:pt x="2920" y="60914"/>
                </a:cubicBezTo>
                <a:cubicBezTo>
                  <a:pt x="9934" y="62128"/>
                  <a:pt x="16872" y="63720"/>
                  <a:pt x="23848" y="65123"/>
                </a:cubicBezTo>
                <a:cubicBezTo>
                  <a:pt x="22824" y="66791"/>
                  <a:pt x="22180" y="68687"/>
                  <a:pt x="21990" y="70620"/>
                </a:cubicBezTo>
                <a:cubicBezTo>
                  <a:pt x="21459" y="70620"/>
                  <a:pt x="20929" y="70603"/>
                  <a:pt x="20398" y="70603"/>
                </a:cubicBezTo>
                <a:cubicBezTo>
                  <a:pt x="20132" y="70603"/>
                  <a:pt x="19867" y="70608"/>
                  <a:pt x="19602" y="70620"/>
                </a:cubicBezTo>
                <a:cubicBezTo>
                  <a:pt x="18540" y="68725"/>
                  <a:pt x="13573" y="68649"/>
                  <a:pt x="12019" y="68573"/>
                </a:cubicBezTo>
                <a:cubicBezTo>
                  <a:pt x="11501" y="68535"/>
                  <a:pt x="10523" y="68451"/>
                  <a:pt x="9446" y="68451"/>
                </a:cubicBezTo>
                <a:cubicBezTo>
                  <a:pt x="7292" y="68451"/>
                  <a:pt x="4739" y="68788"/>
                  <a:pt x="4664" y="70507"/>
                </a:cubicBezTo>
                <a:cubicBezTo>
                  <a:pt x="4550" y="73274"/>
                  <a:pt x="10351" y="73350"/>
                  <a:pt x="12019" y="73426"/>
                </a:cubicBezTo>
                <a:cubicBezTo>
                  <a:pt x="12468" y="73438"/>
                  <a:pt x="13298" y="73485"/>
                  <a:pt x="14253" y="73485"/>
                </a:cubicBezTo>
                <a:cubicBezTo>
                  <a:pt x="16283" y="73485"/>
                  <a:pt x="18880" y="73273"/>
                  <a:pt x="19602" y="72061"/>
                </a:cubicBezTo>
                <a:lnTo>
                  <a:pt x="21839" y="72061"/>
                </a:lnTo>
                <a:cubicBezTo>
                  <a:pt x="21725" y="73767"/>
                  <a:pt x="21801" y="75511"/>
                  <a:pt x="22066" y="77255"/>
                </a:cubicBezTo>
                <a:lnTo>
                  <a:pt x="6104" y="77255"/>
                </a:lnTo>
                <a:cubicBezTo>
                  <a:pt x="6075" y="77250"/>
                  <a:pt x="6046" y="77248"/>
                  <a:pt x="6016" y="77248"/>
                </a:cubicBezTo>
                <a:cubicBezTo>
                  <a:pt x="5820" y="77248"/>
                  <a:pt x="5635" y="77356"/>
                  <a:pt x="5536" y="77521"/>
                </a:cubicBezTo>
                <a:lnTo>
                  <a:pt x="5498" y="77559"/>
                </a:lnTo>
                <a:cubicBezTo>
                  <a:pt x="5422" y="77672"/>
                  <a:pt x="5384" y="77824"/>
                  <a:pt x="5384" y="77938"/>
                </a:cubicBezTo>
                <a:cubicBezTo>
                  <a:pt x="5308" y="79795"/>
                  <a:pt x="5384" y="81691"/>
                  <a:pt x="5384" y="83549"/>
                </a:cubicBezTo>
                <a:cubicBezTo>
                  <a:pt x="5384" y="83701"/>
                  <a:pt x="5460" y="83890"/>
                  <a:pt x="5574" y="84004"/>
                </a:cubicBezTo>
                <a:lnTo>
                  <a:pt x="5611" y="84042"/>
                </a:lnTo>
                <a:cubicBezTo>
                  <a:pt x="5725" y="84156"/>
                  <a:pt x="5915" y="84231"/>
                  <a:pt x="6066" y="84231"/>
                </a:cubicBezTo>
                <a:cubicBezTo>
                  <a:pt x="14572" y="84278"/>
                  <a:pt x="23092" y="84368"/>
                  <a:pt x="31609" y="84368"/>
                </a:cubicBezTo>
                <a:cubicBezTo>
                  <a:pt x="36911" y="84368"/>
                  <a:pt x="42211" y="84333"/>
                  <a:pt x="47506" y="84231"/>
                </a:cubicBezTo>
                <a:cubicBezTo>
                  <a:pt x="47772" y="84231"/>
                  <a:pt x="47999" y="84080"/>
                  <a:pt x="48113" y="83890"/>
                </a:cubicBezTo>
                <a:cubicBezTo>
                  <a:pt x="48189" y="83776"/>
                  <a:pt x="48226" y="83663"/>
                  <a:pt x="48226" y="83511"/>
                </a:cubicBezTo>
                <a:cubicBezTo>
                  <a:pt x="48302" y="81653"/>
                  <a:pt x="48302" y="79795"/>
                  <a:pt x="48226" y="77938"/>
                </a:cubicBezTo>
                <a:cubicBezTo>
                  <a:pt x="48226" y="77521"/>
                  <a:pt x="47885" y="77217"/>
                  <a:pt x="47506" y="77217"/>
                </a:cubicBezTo>
                <a:lnTo>
                  <a:pt x="43563" y="77217"/>
                </a:lnTo>
                <a:cubicBezTo>
                  <a:pt x="43563" y="74677"/>
                  <a:pt x="43449" y="72213"/>
                  <a:pt x="42805" y="69938"/>
                </a:cubicBezTo>
                <a:cubicBezTo>
                  <a:pt x="47241" y="60346"/>
                  <a:pt x="50691" y="50526"/>
                  <a:pt x="49971" y="39796"/>
                </a:cubicBezTo>
                <a:cubicBezTo>
                  <a:pt x="49288" y="29749"/>
                  <a:pt x="43753" y="20991"/>
                  <a:pt x="33971" y="17692"/>
                </a:cubicBezTo>
                <a:cubicBezTo>
                  <a:pt x="32265" y="17086"/>
                  <a:pt x="30521" y="16517"/>
                  <a:pt x="28777" y="16100"/>
                </a:cubicBezTo>
                <a:lnTo>
                  <a:pt x="29876" y="12422"/>
                </a:lnTo>
                <a:cubicBezTo>
                  <a:pt x="29952" y="12157"/>
                  <a:pt x="29838" y="11854"/>
                  <a:pt x="29573" y="11702"/>
                </a:cubicBezTo>
                <a:cubicBezTo>
                  <a:pt x="29535" y="11626"/>
                  <a:pt x="29459" y="11588"/>
                  <a:pt x="29345" y="11550"/>
                </a:cubicBezTo>
                <a:lnTo>
                  <a:pt x="29080" y="11475"/>
                </a:lnTo>
                <a:cubicBezTo>
                  <a:pt x="29194" y="10944"/>
                  <a:pt x="29345" y="10451"/>
                  <a:pt x="29459" y="9920"/>
                </a:cubicBezTo>
                <a:cubicBezTo>
                  <a:pt x="29573" y="9541"/>
                  <a:pt x="29345" y="9162"/>
                  <a:pt x="29004" y="9048"/>
                </a:cubicBezTo>
                <a:lnTo>
                  <a:pt x="28284" y="8896"/>
                </a:lnTo>
                <a:cubicBezTo>
                  <a:pt x="28777" y="7077"/>
                  <a:pt x="29345" y="5295"/>
                  <a:pt x="29725" y="3437"/>
                </a:cubicBezTo>
                <a:cubicBezTo>
                  <a:pt x="30066" y="1920"/>
                  <a:pt x="29952" y="972"/>
                  <a:pt x="28360" y="328"/>
                </a:cubicBezTo>
                <a:cubicBezTo>
                  <a:pt x="27869" y="126"/>
                  <a:pt x="27394" y="1"/>
                  <a:pt x="26966"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1250062" y="6805097"/>
            <a:ext cx="275684" cy="226908"/>
          </a:xfrm>
          <a:custGeom>
            <a:rect b="b" l="l" r="r" t="t"/>
            <a:pathLst>
              <a:path extrusionOk="0" h="4679" w="5119">
                <a:moveTo>
                  <a:pt x="2456" y="1371"/>
                </a:moveTo>
                <a:cubicBezTo>
                  <a:pt x="3213" y="1371"/>
                  <a:pt x="3840" y="2580"/>
                  <a:pt x="2995" y="3143"/>
                </a:cubicBezTo>
                <a:cubicBezTo>
                  <a:pt x="2819" y="3250"/>
                  <a:pt x="2652" y="3297"/>
                  <a:pt x="2498" y="3297"/>
                </a:cubicBezTo>
                <a:cubicBezTo>
                  <a:pt x="1725" y="3297"/>
                  <a:pt x="1307" y="2120"/>
                  <a:pt x="1972" y="1551"/>
                </a:cubicBezTo>
                <a:cubicBezTo>
                  <a:pt x="2131" y="1425"/>
                  <a:pt x="2296" y="1371"/>
                  <a:pt x="2456" y="1371"/>
                </a:cubicBezTo>
                <a:close/>
                <a:moveTo>
                  <a:pt x="2494" y="0"/>
                </a:moveTo>
                <a:cubicBezTo>
                  <a:pt x="2025" y="0"/>
                  <a:pt x="1550" y="146"/>
                  <a:pt x="1138" y="451"/>
                </a:cubicBezTo>
                <a:cubicBezTo>
                  <a:pt x="1062" y="489"/>
                  <a:pt x="1024" y="527"/>
                  <a:pt x="986" y="565"/>
                </a:cubicBezTo>
                <a:cubicBezTo>
                  <a:pt x="910" y="603"/>
                  <a:pt x="872" y="641"/>
                  <a:pt x="834" y="717"/>
                </a:cubicBezTo>
                <a:cubicBezTo>
                  <a:pt x="114" y="1551"/>
                  <a:pt x="0" y="2726"/>
                  <a:pt x="607" y="3674"/>
                </a:cubicBezTo>
                <a:cubicBezTo>
                  <a:pt x="1061" y="4333"/>
                  <a:pt x="1788" y="4679"/>
                  <a:pt x="2526" y="4679"/>
                </a:cubicBezTo>
                <a:cubicBezTo>
                  <a:pt x="3019" y="4679"/>
                  <a:pt x="3518" y="4524"/>
                  <a:pt x="3943" y="4205"/>
                </a:cubicBezTo>
                <a:cubicBezTo>
                  <a:pt x="4929" y="3371"/>
                  <a:pt x="5118" y="1930"/>
                  <a:pt x="4322" y="906"/>
                </a:cubicBezTo>
                <a:cubicBezTo>
                  <a:pt x="3870" y="318"/>
                  <a:pt x="3188" y="0"/>
                  <a:pt x="24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flipH="1">
            <a:off x="1237833" y="8859497"/>
            <a:ext cx="345103" cy="284132"/>
          </a:xfrm>
          <a:custGeom>
            <a:rect b="b" l="l" r="r" t="t"/>
            <a:pathLst>
              <a:path extrusionOk="0" h="5859" w="6408">
                <a:moveTo>
                  <a:pt x="3073" y="1379"/>
                </a:moveTo>
                <a:cubicBezTo>
                  <a:pt x="4340" y="1379"/>
                  <a:pt x="5346" y="3354"/>
                  <a:pt x="3944" y="4227"/>
                </a:cubicBezTo>
                <a:cubicBezTo>
                  <a:pt x="3670" y="4398"/>
                  <a:pt x="3404" y="4473"/>
                  <a:pt x="3157" y="4473"/>
                </a:cubicBezTo>
                <a:cubicBezTo>
                  <a:pt x="1930" y="4473"/>
                  <a:pt x="1164" y="2633"/>
                  <a:pt x="2237" y="1686"/>
                </a:cubicBezTo>
                <a:cubicBezTo>
                  <a:pt x="2514" y="1471"/>
                  <a:pt x="2800" y="1379"/>
                  <a:pt x="3073" y="1379"/>
                </a:cubicBezTo>
                <a:close/>
                <a:moveTo>
                  <a:pt x="3096" y="0"/>
                </a:moveTo>
                <a:cubicBezTo>
                  <a:pt x="2435" y="0"/>
                  <a:pt x="1768" y="228"/>
                  <a:pt x="1214" y="701"/>
                </a:cubicBezTo>
                <a:cubicBezTo>
                  <a:pt x="1176" y="739"/>
                  <a:pt x="1138" y="777"/>
                  <a:pt x="1100" y="852"/>
                </a:cubicBezTo>
                <a:cubicBezTo>
                  <a:pt x="152" y="1876"/>
                  <a:pt x="1" y="3430"/>
                  <a:pt x="759" y="4606"/>
                </a:cubicBezTo>
                <a:cubicBezTo>
                  <a:pt x="1326" y="5422"/>
                  <a:pt x="2232" y="5859"/>
                  <a:pt x="3152" y="5859"/>
                </a:cubicBezTo>
                <a:cubicBezTo>
                  <a:pt x="3771" y="5859"/>
                  <a:pt x="4396" y="5662"/>
                  <a:pt x="4929" y="5250"/>
                </a:cubicBezTo>
                <a:cubicBezTo>
                  <a:pt x="6180" y="4265"/>
                  <a:pt x="6408" y="2445"/>
                  <a:pt x="5422" y="1156"/>
                </a:cubicBezTo>
                <a:cubicBezTo>
                  <a:pt x="4839" y="399"/>
                  <a:pt x="3972" y="0"/>
                  <a:pt x="309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900944" y="7778859"/>
            <a:ext cx="265182" cy="838479"/>
          </a:xfrm>
          <a:custGeom>
            <a:rect b="b" l="l" r="r" t="t"/>
            <a:pathLst>
              <a:path extrusionOk="0" h="17290" w="4924">
                <a:moveTo>
                  <a:pt x="4203" y="0"/>
                </a:moveTo>
                <a:cubicBezTo>
                  <a:pt x="3862" y="0"/>
                  <a:pt x="3521" y="218"/>
                  <a:pt x="3483" y="654"/>
                </a:cubicBezTo>
                <a:cubicBezTo>
                  <a:pt x="3521" y="6000"/>
                  <a:pt x="2421" y="11308"/>
                  <a:pt x="260" y="16199"/>
                </a:cubicBezTo>
                <a:cubicBezTo>
                  <a:pt x="0" y="16771"/>
                  <a:pt x="490" y="17290"/>
                  <a:pt x="945" y="17290"/>
                </a:cubicBezTo>
                <a:cubicBezTo>
                  <a:pt x="1153" y="17290"/>
                  <a:pt x="1355" y="17181"/>
                  <a:pt x="1474" y="16919"/>
                </a:cubicBezTo>
                <a:cubicBezTo>
                  <a:pt x="3748" y="11801"/>
                  <a:pt x="4924" y="6266"/>
                  <a:pt x="4924" y="654"/>
                </a:cubicBezTo>
                <a:cubicBezTo>
                  <a:pt x="4886" y="218"/>
                  <a:pt x="4545" y="0"/>
                  <a:pt x="4203"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flipH="1">
            <a:off x="923398" y="7311738"/>
            <a:ext cx="302073" cy="321958"/>
          </a:xfrm>
          <a:custGeom>
            <a:rect b="b" l="l" r="r" t="t"/>
            <a:pathLst>
              <a:path extrusionOk="0" h="6639" w="5609">
                <a:moveTo>
                  <a:pt x="1048" y="1"/>
                </a:moveTo>
                <a:cubicBezTo>
                  <a:pt x="398" y="1"/>
                  <a:pt x="0" y="919"/>
                  <a:pt x="680" y="1340"/>
                </a:cubicBezTo>
                <a:cubicBezTo>
                  <a:pt x="2462" y="2363"/>
                  <a:pt x="3713" y="4107"/>
                  <a:pt x="4130" y="6117"/>
                </a:cubicBezTo>
                <a:cubicBezTo>
                  <a:pt x="4206" y="6481"/>
                  <a:pt x="4470" y="6639"/>
                  <a:pt x="4747" y="6639"/>
                </a:cubicBezTo>
                <a:cubicBezTo>
                  <a:pt x="5163" y="6639"/>
                  <a:pt x="5609" y="6284"/>
                  <a:pt x="5495" y="5738"/>
                </a:cubicBezTo>
                <a:cubicBezTo>
                  <a:pt x="5002" y="3349"/>
                  <a:pt x="3485" y="1302"/>
                  <a:pt x="1400" y="89"/>
                </a:cubicBezTo>
                <a:cubicBezTo>
                  <a:pt x="1278" y="28"/>
                  <a:pt x="1160" y="1"/>
                  <a:pt x="1048"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1725796" y="6536259"/>
            <a:ext cx="111157" cy="83460"/>
          </a:xfrm>
          <a:custGeom>
            <a:rect b="b" l="l" r="r" t="t"/>
            <a:pathLst>
              <a:path extrusionOk="0" h="1721" w="2064">
                <a:moveTo>
                  <a:pt x="1015" y="1"/>
                </a:moveTo>
                <a:cubicBezTo>
                  <a:pt x="465" y="1"/>
                  <a:pt x="1" y="689"/>
                  <a:pt x="471" y="1218"/>
                </a:cubicBezTo>
                <a:lnTo>
                  <a:pt x="812" y="1522"/>
                </a:lnTo>
                <a:cubicBezTo>
                  <a:pt x="945" y="1654"/>
                  <a:pt x="1125" y="1721"/>
                  <a:pt x="1305" y="1721"/>
                </a:cubicBezTo>
                <a:cubicBezTo>
                  <a:pt x="1485" y="1721"/>
                  <a:pt x="1665" y="1654"/>
                  <a:pt x="1798" y="1522"/>
                </a:cubicBezTo>
                <a:cubicBezTo>
                  <a:pt x="2064" y="1218"/>
                  <a:pt x="2064" y="801"/>
                  <a:pt x="1798" y="498"/>
                </a:cubicBezTo>
                <a:lnTo>
                  <a:pt x="1495" y="195"/>
                </a:lnTo>
                <a:cubicBezTo>
                  <a:pt x="1342" y="58"/>
                  <a:pt x="1175" y="1"/>
                  <a:pt x="10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flipH="1">
            <a:off x="1002994" y="9285060"/>
            <a:ext cx="245094" cy="68087"/>
          </a:xfrm>
          <a:custGeom>
            <a:rect b="b" l="l" r="r" t="t"/>
            <a:pathLst>
              <a:path extrusionOk="0" h="1404" w="4551">
                <a:moveTo>
                  <a:pt x="948" y="0"/>
                </a:moveTo>
                <a:cubicBezTo>
                  <a:pt x="0" y="0"/>
                  <a:pt x="0" y="1403"/>
                  <a:pt x="948" y="1403"/>
                </a:cubicBezTo>
                <a:lnTo>
                  <a:pt x="3602" y="1403"/>
                </a:lnTo>
                <a:cubicBezTo>
                  <a:pt x="4550" y="1403"/>
                  <a:pt x="4550" y="0"/>
                  <a:pt x="3602"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flipH="1">
            <a:off x="1037732" y="9156363"/>
            <a:ext cx="179714" cy="69930"/>
          </a:xfrm>
          <a:custGeom>
            <a:rect b="b" l="l" r="r" t="t"/>
            <a:pathLst>
              <a:path extrusionOk="0" h="1442" w="3337">
                <a:moveTo>
                  <a:pt x="948" y="0"/>
                </a:moveTo>
                <a:cubicBezTo>
                  <a:pt x="0" y="0"/>
                  <a:pt x="0" y="1441"/>
                  <a:pt x="948" y="1441"/>
                </a:cubicBezTo>
                <a:lnTo>
                  <a:pt x="2389" y="1441"/>
                </a:lnTo>
                <a:cubicBezTo>
                  <a:pt x="3336" y="1441"/>
                  <a:pt x="3336" y="0"/>
                  <a:pt x="2389"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flipH="1">
            <a:off x="1064284" y="9018452"/>
            <a:ext cx="142985" cy="69930"/>
          </a:xfrm>
          <a:custGeom>
            <a:rect b="b" l="l" r="r" t="t"/>
            <a:pathLst>
              <a:path extrusionOk="0" h="1442" w="2655">
                <a:moveTo>
                  <a:pt x="948" y="1"/>
                </a:moveTo>
                <a:cubicBezTo>
                  <a:pt x="1" y="1"/>
                  <a:pt x="1" y="1442"/>
                  <a:pt x="948" y="1442"/>
                </a:cubicBezTo>
                <a:lnTo>
                  <a:pt x="1707" y="1442"/>
                </a:lnTo>
                <a:cubicBezTo>
                  <a:pt x="2655" y="1442"/>
                  <a:pt x="2655" y="1"/>
                  <a:pt x="1707"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flipH="1">
            <a:off x="1905400" y="9568203"/>
            <a:ext cx="773950" cy="69881"/>
          </a:xfrm>
          <a:custGeom>
            <a:rect b="b" l="l" r="r" t="t"/>
            <a:pathLst>
              <a:path extrusionOk="0" h="1441" w="14371">
                <a:moveTo>
                  <a:pt x="949" y="0"/>
                </a:moveTo>
                <a:cubicBezTo>
                  <a:pt x="1" y="0"/>
                  <a:pt x="1" y="1441"/>
                  <a:pt x="949" y="1441"/>
                </a:cubicBezTo>
                <a:lnTo>
                  <a:pt x="13422" y="1441"/>
                </a:lnTo>
                <a:cubicBezTo>
                  <a:pt x="14370" y="1441"/>
                  <a:pt x="14370" y="0"/>
                  <a:pt x="13422"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flipH="1">
            <a:off x="1654329" y="9568203"/>
            <a:ext cx="208311" cy="69881"/>
          </a:xfrm>
          <a:custGeom>
            <a:rect b="b" l="l" r="r" t="t"/>
            <a:pathLst>
              <a:path extrusionOk="0" h="1441" w="3868">
                <a:moveTo>
                  <a:pt x="948" y="0"/>
                </a:moveTo>
                <a:cubicBezTo>
                  <a:pt x="0" y="0"/>
                  <a:pt x="0" y="1441"/>
                  <a:pt x="948" y="1441"/>
                </a:cubicBezTo>
                <a:lnTo>
                  <a:pt x="2920" y="1441"/>
                </a:lnTo>
                <a:cubicBezTo>
                  <a:pt x="3868" y="1441"/>
                  <a:pt x="3868" y="0"/>
                  <a:pt x="2920"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flipH="1">
            <a:off x="1499190" y="9568203"/>
            <a:ext cx="102109" cy="69881"/>
          </a:xfrm>
          <a:custGeom>
            <a:rect b="b" l="l" r="r" t="t"/>
            <a:pathLst>
              <a:path extrusionOk="0" h="1441" w="1896">
                <a:moveTo>
                  <a:pt x="948" y="0"/>
                </a:moveTo>
                <a:cubicBezTo>
                  <a:pt x="0" y="0"/>
                  <a:pt x="0" y="1441"/>
                  <a:pt x="948" y="1441"/>
                </a:cubicBezTo>
                <a:cubicBezTo>
                  <a:pt x="1896" y="1441"/>
                  <a:pt x="1896" y="0"/>
                  <a:pt x="948"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txBox="1"/>
          <p:nvPr/>
        </p:nvSpPr>
        <p:spPr>
          <a:xfrm>
            <a:off x="4735425" y="7853322"/>
            <a:ext cx="1974300" cy="192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SA" sz="2000">
                <a:solidFill>
                  <a:srgbClr val="262626"/>
                </a:solidFill>
                <a:latin typeface="Titillium Web"/>
                <a:ea typeface="Titillium Web"/>
                <a:cs typeface="Titillium Web"/>
                <a:sym typeface="Titillium Web"/>
              </a:rPr>
              <a:t>Color Index:</a:t>
            </a:r>
            <a:endParaRPr b="1" sz="2000">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434343"/>
                </a:solidFill>
                <a:latin typeface="Titillium Web"/>
                <a:ea typeface="Titillium Web"/>
                <a:cs typeface="Titillium Web"/>
                <a:sym typeface="Titillium Web"/>
              </a:rPr>
              <a:t>Main Text</a:t>
            </a:r>
            <a:endParaRPr b="1" sz="1600">
              <a:solidFill>
                <a:srgbClr val="434343"/>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CC0000"/>
                </a:solidFill>
                <a:latin typeface="Titillium Web"/>
                <a:ea typeface="Titillium Web"/>
                <a:cs typeface="Titillium Web"/>
                <a:sym typeface="Titillium Web"/>
              </a:rPr>
              <a:t>Important</a:t>
            </a:r>
            <a:endParaRPr b="1" sz="1600">
              <a:solidFill>
                <a:srgbClr val="CC0000"/>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A64D79"/>
                </a:solidFill>
                <a:latin typeface="Titillium Web"/>
                <a:ea typeface="Titillium Web"/>
                <a:cs typeface="Titillium Web"/>
                <a:sym typeface="Titillium Web"/>
              </a:rPr>
              <a:t>Females slides</a:t>
            </a:r>
            <a:endParaRPr b="1" sz="1600">
              <a:solidFill>
                <a:srgbClr val="A64D79"/>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3C78D8"/>
                </a:solidFill>
                <a:latin typeface="Titillium Web"/>
                <a:ea typeface="Titillium Web"/>
                <a:cs typeface="Titillium Web"/>
                <a:sym typeface="Titillium Web"/>
              </a:rPr>
              <a:t>Males slides</a:t>
            </a:r>
            <a:endParaRPr b="1" sz="1600">
              <a:solidFill>
                <a:srgbClr val="3C78D8"/>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6AA84F"/>
                </a:solidFill>
                <a:latin typeface="Titillium Web"/>
                <a:ea typeface="Titillium Web"/>
                <a:cs typeface="Titillium Web"/>
                <a:sym typeface="Titillium Web"/>
              </a:rPr>
              <a:t>Doctor’s notes</a:t>
            </a:r>
            <a:endParaRPr b="1" sz="1600">
              <a:solidFill>
                <a:srgbClr val="6AA84F"/>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999999"/>
                </a:solidFill>
                <a:latin typeface="Titillium Web"/>
                <a:ea typeface="Titillium Web"/>
                <a:cs typeface="Titillium Web"/>
                <a:sym typeface="Titillium Web"/>
              </a:rPr>
              <a:t>Extra notes</a:t>
            </a:r>
            <a:endParaRPr b="1" sz="1600">
              <a:solidFill>
                <a:srgbClr val="999999"/>
              </a:solidFill>
              <a:latin typeface="Titillium Web"/>
              <a:ea typeface="Titillium Web"/>
              <a:cs typeface="Titillium Web"/>
              <a:sym typeface="Titillium Web"/>
            </a:endParaRPr>
          </a:p>
        </p:txBody>
      </p:sp>
      <p:pic>
        <p:nvPicPr>
          <p:cNvPr id="45" name="Google Shape;45;p3"/>
          <p:cNvPicPr preferRelativeResize="0"/>
          <p:nvPr/>
        </p:nvPicPr>
        <p:blipFill>
          <a:blip r:embed="rId2">
            <a:alphaModFix/>
          </a:blip>
          <a:stretch>
            <a:fillRect/>
          </a:stretch>
        </p:blipFill>
        <p:spPr>
          <a:xfrm>
            <a:off x="5197875" y="158806"/>
            <a:ext cx="1437127" cy="1410375"/>
          </a:xfrm>
          <a:prstGeom prst="rect">
            <a:avLst/>
          </a:prstGeom>
          <a:noFill/>
          <a:ln>
            <a:noFill/>
          </a:ln>
        </p:spPr>
      </p:pic>
      <p:pic>
        <p:nvPicPr>
          <p:cNvPr id="46" name="Google Shape;46;p3"/>
          <p:cNvPicPr preferRelativeResize="0"/>
          <p:nvPr/>
        </p:nvPicPr>
        <p:blipFill>
          <a:blip r:embed="rId3">
            <a:alphaModFix/>
          </a:blip>
          <a:stretch>
            <a:fillRect/>
          </a:stretch>
        </p:blipFill>
        <p:spPr>
          <a:xfrm>
            <a:off x="197521" y="162705"/>
            <a:ext cx="1461326" cy="14492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47" name="Shape 47"/>
        <p:cNvGrpSpPr/>
        <p:nvPr/>
      </p:nvGrpSpPr>
      <p:grpSpPr>
        <a:xfrm>
          <a:off x="0" y="0"/>
          <a:ext cx="0" cy="0"/>
          <a:chOff x="0" y="0"/>
          <a:chExt cx="0" cy="0"/>
        </a:xfrm>
      </p:grpSpPr>
      <p:sp>
        <p:nvSpPr>
          <p:cNvPr id="48" name="Google Shape;48;p4"/>
          <p:cNvSpPr/>
          <p:nvPr/>
        </p:nvSpPr>
        <p:spPr>
          <a:xfrm flipH="1">
            <a:off x="-2284338" y="-2341222"/>
            <a:ext cx="3622329" cy="4125008"/>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rgbClr val="CC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49" name="Google Shape;49;p4"/>
          <p:cNvGrpSpPr/>
          <p:nvPr/>
        </p:nvGrpSpPr>
        <p:grpSpPr>
          <a:xfrm>
            <a:off x="729682" y="2190492"/>
            <a:ext cx="300659" cy="297030"/>
            <a:chOff x="-1138843" y="4300472"/>
            <a:chExt cx="300659" cy="297030"/>
          </a:xfrm>
        </p:grpSpPr>
        <p:sp>
          <p:nvSpPr>
            <p:cNvPr id="50" name="Google Shape;50;p4"/>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4"/>
          <p:cNvGrpSpPr/>
          <p:nvPr/>
        </p:nvGrpSpPr>
        <p:grpSpPr>
          <a:xfrm>
            <a:off x="729682" y="2607245"/>
            <a:ext cx="300659" cy="297030"/>
            <a:chOff x="-1017593" y="4240422"/>
            <a:chExt cx="300659" cy="297030"/>
          </a:xfrm>
        </p:grpSpPr>
        <p:sp>
          <p:nvSpPr>
            <p:cNvPr id="68" name="Google Shape;68;p4"/>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4"/>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 name="Google Shape;85;p4"/>
          <p:cNvGrpSpPr/>
          <p:nvPr/>
        </p:nvGrpSpPr>
        <p:grpSpPr>
          <a:xfrm>
            <a:off x="729682" y="3440769"/>
            <a:ext cx="300659" cy="297030"/>
            <a:chOff x="-1017593" y="4240422"/>
            <a:chExt cx="300659" cy="297030"/>
          </a:xfrm>
        </p:grpSpPr>
        <p:sp>
          <p:nvSpPr>
            <p:cNvPr id="86" name="Google Shape;86;p4"/>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4"/>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 name="Google Shape;103;p4"/>
          <p:cNvGrpSpPr/>
          <p:nvPr/>
        </p:nvGrpSpPr>
        <p:grpSpPr>
          <a:xfrm>
            <a:off x="729682" y="3857540"/>
            <a:ext cx="300659" cy="297030"/>
            <a:chOff x="-1138843" y="4300472"/>
            <a:chExt cx="300659" cy="297030"/>
          </a:xfrm>
        </p:grpSpPr>
        <p:sp>
          <p:nvSpPr>
            <p:cNvPr id="104" name="Google Shape;104;p4"/>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 name="Google Shape;121;p4"/>
          <p:cNvGrpSpPr/>
          <p:nvPr/>
        </p:nvGrpSpPr>
        <p:grpSpPr>
          <a:xfrm>
            <a:off x="729682" y="4274293"/>
            <a:ext cx="300659" cy="297030"/>
            <a:chOff x="-1017593" y="4240422"/>
            <a:chExt cx="300659" cy="297030"/>
          </a:xfrm>
        </p:grpSpPr>
        <p:sp>
          <p:nvSpPr>
            <p:cNvPr id="122" name="Google Shape;122;p4"/>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 name="Google Shape;139;p4"/>
          <p:cNvGrpSpPr/>
          <p:nvPr/>
        </p:nvGrpSpPr>
        <p:grpSpPr>
          <a:xfrm>
            <a:off x="729682" y="4691064"/>
            <a:ext cx="300659" cy="297030"/>
            <a:chOff x="-1138843" y="4300472"/>
            <a:chExt cx="300659" cy="297030"/>
          </a:xfrm>
        </p:grpSpPr>
        <p:sp>
          <p:nvSpPr>
            <p:cNvPr id="140" name="Google Shape;140;p4"/>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 name="Google Shape;157;p4"/>
          <p:cNvGrpSpPr/>
          <p:nvPr/>
        </p:nvGrpSpPr>
        <p:grpSpPr>
          <a:xfrm>
            <a:off x="729682" y="5107817"/>
            <a:ext cx="300659" cy="297030"/>
            <a:chOff x="-1017593" y="4240422"/>
            <a:chExt cx="300659" cy="297030"/>
          </a:xfrm>
        </p:grpSpPr>
        <p:sp>
          <p:nvSpPr>
            <p:cNvPr id="158" name="Google Shape;158;p4"/>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 name="Google Shape;175;p4"/>
          <p:cNvSpPr txBox="1"/>
          <p:nvPr/>
        </p:nvSpPr>
        <p:spPr>
          <a:xfrm>
            <a:off x="290700" y="859046"/>
            <a:ext cx="6276600" cy="7389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b="1" lang="en-SA" sz="3600">
                <a:solidFill>
                  <a:srgbClr val="A61C00"/>
                </a:solidFill>
                <a:latin typeface="Asap"/>
                <a:ea typeface="Asap"/>
                <a:cs typeface="Asap"/>
                <a:sym typeface="Asap"/>
              </a:rPr>
              <a:t>Objectives</a:t>
            </a:r>
            <a:endParaRPr b="1" sz="3600">
              <a:solidFill>
                <a:srgbClr val="A61C00"/>
              </a:solidFill>
              <a:latin typeface="Asap"/>
              <a:ea typeface="Asap"/>
              <a:cs typeface="Asap"/>
              <a:sym typeface="Asap"/>
            </a:endParaRPr>
          </a:p>
        </p:txBody>
      </p:sp>
      <p:sp>
        <p:nvSpPr>
          <p:cNvPr id="176" name="Google Shape;176;p4"/>
          <p:cNvSpPr txBox="1"/>
          <p:nvPr>
            <p:ph idx="1" type="subTitle"/>
          </p:nvPr>
        </p:nvSpPr>
        <p:spPr>
          <a:xfrm>
            <a:off x="1043550" y="2177386"/>
            <a:ext cx="4770900" cy="3225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177" name="Google Shape;177;p4"/>
          <p:cNvSpPr txBox="1"/>
          <p:nvPr>
            <p:ph idx="2" type="subTitle"/>
          </p:nvPr>
        </p:nvSpPr>
        <p:spPr>
          <a:xfrm>
            <a:off x="1043550" y="2594148"/>
            <a:ext cx="4770900" cy="3225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178" name="Google Shape;178;p4"/>
          <p:cNvSpPr txBox="1"/>
          <p:nvPr>
            <p:ph idx="3" type="subTitle"/>
          </p:nvPr>
        </p:nvSpPr>
        <p:spPr>
          <a:xfrm>
            <a:off x="1030350" y="3010910"/>
            <a:ext cx="4770900" cy="3225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179" name="Google Shape;179;p4"/>
          <p:cNvSpPr txBox="1"/>
          <p:nvPr>
            <p:ph idx="4" type="subTitle"/>
          </p:nvPr>
        </p:nvSpPr>
        <p:spPr>
          <a:xfrm>
            <a:off x="1043550" y="3427660"/>
            <a:ext cx="4770900" cy="3225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180" name="Google Shape;180;p4"/>
          <p:cNvSpPr txBox="1"/>
          <p:nvPr>
            <p:ph idx="5" type="subTitle"/>
          </p:nvPr>
        </p:nvSpPr>
        <p:spPr>
          <a:xfrm>
            <a:off x="1043550" y="3844409"/>
            <a:ext cx="4770900" cy="3225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181" name="Google Shape;181;p4"/>
          <p:cNvSpPr txBox="1"/>
          <p:nvPr>
            <p:ph idx="6" type="subTitle"/>
          </p:nvPr>
        </p:nvSpPr>
        <p:spPr>
          <a:xfrm>
            <a:off x="1043550" y="4261159"/>
            <a:ext cx="4770900" cy="3225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182" name="Google Shape;182;p4"/>
          <p:cNvSpPr txBox="1"/>
          <p:nvPr>
            <p:ph idx="7" type="subTitle"/>
          </p:nvPr>
        </p:nvSpPr>
        <p:spPr>
          <a:xfrm>
            <a:off x="1043550" y="4677908"/>
            <a:ext cx="4770900" cy="3225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183" name="Google Shape;183;p4"/>
          <p:cNvSpPr txBox="1"/>
          <p:nvPr>
            <p:ph idx="8" type="subTitle"/>
          </p:nvPr>
        </p:nvSpPr>
        <p:spPr>
          <a:xfrm>
            <a:off x="1043550" y="5094658"/>
            <a:ext cx="4770900" cy="3225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grpSp>
        <p:nvGrpSpPr>
          <p:cNvPr id="184" name="Google Shape;184;p4"/>
          <p:cNvGrpSpPr/>
          <p:nvPr/>
        </p:nvGrpSpPr>
        <p:grpSpPr>
          <a:xfrm>
            <a:off x="729682" y="3024016"/>
            <a:ext cx="300659" cy="297030"/>
            <a:chOff x="-1138843" y="4300472"/>
            <a:chExt cx="300659" cy="297030"/>
          </a:xfrm>
        </p:grpSpPr>
        <p:sp>
          <p:nvSpPr>
            <p:cNvPr id="185" name="Google Shape;185;p4"/>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4"/>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 name="Google Shape;202;p4"/>
          <p:cNvGrpSpPr/>
          <p:nvPr/>
        </p:nvGrpSpPr>
        <p:grpSpPr>
          <a:xfrm>
            <a:off x="6324052" y="9487708"/>
            <a:ext cx="495788" cy="384157"/>
            <a:chOff x="1843738" y="1801138"/>
            <a:chExt cx="1616525" cy="1236425"/>
          </a:xfrm>
        </p:grpSpPr>
        <p:sp>
          <p:nvSpPr>
            <p:cNvPr id="203" name="Google Shape;203;p4"/>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4"/>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4"/>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 name="Google Shape;274;p4"/>
          <p:cNvSpPr/>
          <p:nvPr/>
        </p:nvSpPr>
        <p:spPr>
          <a:xfrm>
            <a:off x="6329837" y="9718460"/>
            <a:ext cx="110504" cy="6299"/>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5" name="Google Shape;275;p4"/>
          <p:cNvGrpSpPr/>
          <p:nvPr/>
        </p:nvGrpSpPr>
        <p:grpSpPr>
          <a:xfrm>
            <a:off x="6507909" y="9118275"/>
            <a:ext cx="311934" cy="322303"/>
            <a:chOff x="7097375" y="2473588"/>
            <a:chExt cx="407864" cy="403636"/>
          </a:xfrm>
        </p:grpSpPr>
        <p:sp>
          <p:nvSpPr>
            <p:cNvPr id="276" name="Google Shape;276;p4"/>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 name="Google Shape;279;p4"/>
          <p:cNvGrpSpPr/>
          <p:nvPr/>
        </p:nvGrpSpPr>
        <p:grpSpPr>
          <a:xfrm>
            <a:off x="5975934" y="9545174"/>
            <a:ext cx="311934" cy="322303"/>
            <a:chOff x="7097375" y="2473588"/>
            <a:chExt cx="407864" cy="403636"/>
          </a:xfrm>
        </p:grpSpPr>
        <p:sp>
          <p:nvSpPr>
            <p:cNvPr id="280" name="Google Shape;280;p4"/>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3" name="Google Shape;283;p4"/>
          <p:cNvSpPr/>
          <p:nvPr/>
        </p:nvSpPr>
        <p:spPr>
          <a:xfrm>
            <a:off x="6507900" y="8775267"/>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
          <p:cNvSpPr/>
          <p:nvPr/>
        </p:nvSpPr>
        <p:spPr>
          <a:xfrm>
            <a:off x="6522939" y="8772651"/>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
          <p:cNvSpPr/>
          <p:nvPr/>
        </p:nvSpPr>
        <p:spPr>
          <a:xfrm>
            <a:off x="6530136" y="8794327"/>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
          <p:cNvSpPr/>
          <p:nvPr/>
        </p:nvSpPr>
        <p:spPr>
          <a:xfrm>
            <a:off x="6542884" y="8791668"/>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
          <p:cNvSpPr/>
          <p:nvPr/>
        </p:nvSpPr>
        <p:spPr>
          <a:xfrm>
            <a:off x="6565776" y="8815566"/>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
          <p:cNvSpPr/>
          <p:nvPr/>
        </p:nvSpPr>
        <p:spPr>
          <a:xfrm>
            <a:off x="6647974" y="8906833"/>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
          <p:cNvSpPr/>
          <p:nvPr/>
        </p:nvSpPr>
        <p:spPr>
          <a:xfrm>
            <a:off x="6654719" y="8904244"/>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EA9999"/>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
          <p:cNvSpPr/>
          <p:nvPr/>
        </p:nvSpPr>
        <p:spPr>
          <a:xfrm>
            <a:off x="6589711" y="8944468"/>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
          <p:cNvSpPr/>
          <p:nvPr/>
        </p:nvSpPr>
        <p:spPr>
          <a:xfrm>
            <a:off x="6593240" y="8941890"/>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
          <p:cNvSpPr/>
          <p:nvPr/>
        </p:nvSpPr>
        <p:spPr>
          <a:xfrm>
            <a:off x="6724654" y="8877601"/>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
          <p:cNvSpPr/>
          <p:nvPr/>
        </p:nvSpPr>
        <p:spPr>
          <a:xfrm>
            <a:off x="6640648" y="8979568"/>
            <a:ext cx="45666" cy="27998"/>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
          <p:cNvSpPr/>
          <p:nvPr/>
        </p:nvSpPr>
        <p:spPr>
          <a:xfrm>
            <a:off x="6702450" y="8933498"/>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5" name="Google Shape;295;p4"/>
          <p:cNvGrpSpPr/>
          <p:nvPr/>
        </p:nvGrpSpPr>
        <p:grpSpPr>
          <a:xfrm>
            <a:off x="4841770" y="9567413"/>
            <a:ext cx="288394" cy="277764"/>
            <a:chOff x="8008751" y="37351"/>
            <a:chExt cx="598452" cy="591240"/>
          </a:xfrm>
        </p:grpSpPr>
        <p:sp>
          <p:nvSpPr>
            <p:cNvPr id="296" name="Google Shape;296;p4"/>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4"/>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 name="Google Shape;313;p4"/>
          <p:cNvGrpSpPr/>
          <p:nvPr/>
        </p:nvGrpSpPr>
        <p:grpSpPr>
          <a:xfrm rot="5400000">
            <a:off x="5218659" y="9510256"/>
            <a:ext cx="303165" cy="384134"/>
            <a:chOff x="6295459" y="2059568"/>
            <a:chExt cx="2176346" cy="2549000"/>
          </a:xfrm>
        </p:grpSpPr>
        <p:sp>
          <p:nvSpPr>
            <p:cNvPr id="314" name="Google Shape;314;p4"/>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 name="Google Shape;359;p4"/>
          <p:cNvGrpSpPr/>
          <p:nvPr/>
        </p:nvGrpSpPr>
        <p:grpSpPr>
          <a:xfrm>
            <a:off x="6519270" y="8017576"/>
            <a:ext cx="288394" cy="277764"/>
            <a:chOff x="8008751" y="37351"/>
            <a:chExt cx="598452" cy="591240"/>
          </a:xfrm>
        </p:grpSpPr>
        <p:sp>
          <p:nvSpPr>
            <p:cNvPr id="360" name="Google Shape;360;p4"/>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 name="Google Shape;377;p4"/>
          <p:cNvGrpSpPr/>
          <p:nvPr/>
        </p:nvGrpSpPr>
        <p:grpSpPr>
          <a:xfrm>
            <a:off x="6522769" y="7714467"/>
            <a:ext cx="288384" cy="277802"/>
            <a:chOff x="1577421" y="1609174"/>
            <a:chExt cx="818111" cy="754282"/>
          </a:xfrm>
        </p:grpSpPr>
        <p:sp>
          <p:nvSpPr>
            <p:cNvPr id="378" name="Google Shape;378;p4"/>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6" name="Google Shape;426;p4"/>
          <p:cNvGrpSpPr/>
          <p:nvPr/>
        </p:nvGrpSpPr>
        <p:grpSpPr>
          <a:xfrm>
            <a:off x="4505394" y="9563393"/>
            <a:ext cx="288384" cy="277802"/>
            <a:chOff x="1577421" y="1609174"/>
            <a:chExt cx="818111" cy="754282"/>
          </a:xfrm>
        </p:grpSpPr>
        <p:sp>
          <p:nvSpPr>
            <p:cNvPr id="427" name="Google Shape;427;p4"/>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5" name="Google Shape;475;p4"/>
          <p:cNvSpPr/>
          <p:nvPr/>
        </p:nvSpPr>
        <p:spPr>
          <a:xfrm>
            <a:off x="5598525" y="9585269"/>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
          <p:cNvSpPr/>
          <p:nvPr/>
        </p:nvSpPr>
        <p:spPr>
          <a:xfrm>
            <a:off x="5613564" y="9582653"/>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
          <p:cNvSpPr/>
          <p:nvPr/>
        </p:nvSpPr>
        <p:spPr>
          <a:xfrm>
            <a:off x="5620761" y="9604329"/>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
          <p:cNvSpPr/>
          <p:nvPr/>
        </p:nvSpPr>
        <p:spPr>
          <a:xfrm>
            <a:off x="5633509" y="9601670"/>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
          <p:cNvSpPr/>
          <p:nvPr/>
        </p:nvSpPr>
        <p:spPr>
          <a:xfrm>
            <a:off x="5656401" y="9625568"/>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
          <p:cNvSpPr/>
          <p:nvPr/>
        </p:nvSpPr>
        <p:spPr>
          <a:xfrm>
            <a:off x="5738599" y="9716835"/>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
          <p:cNvSpPr/>
          <p:nvPr/>
        </p:nvSpPr>
        <p:spPr>
          <a:xfrm>
            <a:off x="5745344" y="9714246"/>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EA9999"/>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
          <p:cNvSpPr/>
          <p:nvPr/>
        </p:nvSpPr>
        <p:spPr>
          <a:xfrm>
            <a:off x="5680336" y="9754470"/>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
          <p:cNvSpPr/>
          <p:nvPr/>
        </p:nvSpPr>
        <p:spPr>
          <a:xfrm>
            <a:off x="5683865" y="9751892"/>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
          <p:cNvSpPr/>
          <p:nvPr/>
        </p:nvSpPr>
        <p:spPr>
          <a:xfrm>
            <a:off x="5815279" y="9687603"/>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
          <p:cNvSpPr/>
          <p:nvPr/>
        </p:nvSpPr>
        <p:spPr>
          <a:xfrm>
            <a:off x="5731273" y="9789570"/>
            <a:ext cx="45666" cy="27998"/>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
          <p:cNvSpPr/>
          <p:nvPr/>
        </p:nvSpPr>
        <p:spPr>
          <a:xfrm>
            <a:off x="5793075" y="9743500"/>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7" name="Google Shape;487;p4"/>
          <p:cNvGrpSpPr/>
          <p:nvPr/>
        </p:nvGrpSpPr>
        <p:grpSpPr>
          <a:xfrm>
            <a:off x="6512005" y="8320823"/>
            <a:ext cx="302947" cy="384134"/>
            <a:chOff x="6295459" y="2059568"/>
            <a:chExt cx="2176346" cy="2549000"/>
          </a:xfrm>
        </p:grpSpPr>
        <p:sp>
          <p:nvSpPr>
            <p:cNvPr id="488" name="Google Shape;488;p4"/>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33" name="Shape 533"/>
        <p:cNvGrpSpPr/>
        <p:nvPr/>
      </p:nvGrpSpPr>
      <p:grpSpPr>
        <a:xfrm>
          <a:off x="0" y="0"/>
          <a:ext cx="0" cy="0"/>
          <a:chOff x="0" y="0"/>
          <a:chExt cx="0" cy="0"/>
        </a:xfrm>
      </p:grpSpPr>
      <p:sp>
        <p:nvSpPr>
          <p:cNvPr id="534" name="Google Shape;534;p5"/>
          <p:cNvSpPr txBox="1"/>
          <p:nvPr>
            <p:ph type="title"/>
          </p:nvPr>
        </p:nvSpPr>
        <p:spPr>
          <a:xfrm>
            <a:off x="233850" y="368155"/>
            <a:ext cx="6390300" cy="11112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rgbClr val="A61C00"/>
              </a:buClr>
              <a:buSzPts val="3600"/>
              <a:buFont typeface="Asap"/>
              <a:buNone/>
              <a:defRPr b="1" sz="3600">
                <a:solidFill>
                  <a:srgbClr val="A61C00"/>
                </a:solidFill>
                <a:latin typeface="Asap"/>
                <a:ea typeface="Asap"/>
                <a:cs typeface="Asap"/>
                <a:sym typeface="Asap"/>
              </a:defRPr>
            </a:lvl1pPr>
            <a:lvl2pPr lvl="1"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2pPr>
            <a:lvl3pPr lvl="2"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3pPr>
            <a:lvl4pPr lvl="3"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4pPr>
            <a:lvl5pPr lvl="4"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5pPr>
            <a:lvl6pPr lvl="5"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6pPr>
            <a:lvl7pPr lvl="6"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7pPr>
            <a:lvl8pPr lvl="7"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8pPr>
            <a:lvl9pPr lvl="8"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9pPr>
          </a:lstStyle>
          <a:p/>
        </p:txBody>
      </p:sp>
      <p:sp>
        <p:nvSpPr>
          <p:cNvPr id="535" name="Google Shape;535;p5"/>
          <p:cNvSpPr/>
          <p:nvPr/>
        </p:nvSpPr>
        <p:spPr>
          <a:xfrm flipH="1">
            <a:off x="-2284338" y="-2341222"/>
            <a:ext cx="3622329" cy="4125008"/>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rgbClr val="CC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536" name="Google Shape;536;p5"/>
          <p:cNvGrpSpPr/>
          <p:nvPr/>
        </p:nvGrpSpPr>
        <p:grpSpPr>
          <a:xfrm>
            <a:off x="6324052" y="9487708"/>
            <a:ext cx="495788" cy="384157"/>
            <a:chOff x="1843738" y="1801138"/>
            <a:chExt cx="1616525" cy="1236425"/>
          </a:xfrm>
        </p:grpSpPr>
        <p:sp>
          <p:nvSpPr>
            <p:cNvPr id="537" name="Google Shape;537;p5"/>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5"/>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5"/>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5"/>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5"/>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5"/>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5"/>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5"/>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5"/>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5"/>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5"/>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5"/>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5"/>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5"/>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5"/>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5"/>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5"/>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5"/>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5"/>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5"/>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5"/>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5"/>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5"/>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5"/>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5"/>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5"/>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5"/>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5"/>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5"/>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5"/>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5"/>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5"/>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5"/>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5"/>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5"/>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5"/>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5"/>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5"/>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5"/>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5"/>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5"/>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5"/>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5"/>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5"/>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5"/>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5"/>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5"/>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5"/>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5"/>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5"/>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5"/>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5"/>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5"/>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5"/>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5"/>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5"/>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8" name="Google Shape;608;p5"/>
          <p:cNvSpPr/>
          <p:nvPr/>
        </p:nvSpPr>
        <p:spPr>
          <a:xfrm>
            <a:off x="6329837" y="9718460"/>
            <a:ext cx="110504" cy="6299"/>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9" name="Google Shape;609;p5"/>
          <p:cNvGrpSpPr/>
          <p:nvPr/>
        </p:nvGrpSpPr>
        <p:grpSpPr>
          <a:xfrm>
            <a:off x="6507909" y="9118275"/>
            <a:ext cx="311934" cy="322303"/>
            <a:chOff x="7097375" y="2473588"/>
            <a:chExt cx="407864" cy="403636"/>
          </a:xfrm>
        </p:grpSpPr>
        <p:sp>
          <p:nvSpPr>
            <p:cNvPr id="610" name="Google Shape;610;p5"/>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5"/>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5"/>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 name="Google Shape;613;p5"/>
          <p:cNvGrpSpPr/>
          <p:nvPr/>
        </p:nvGrpSpPr>
        <p:grpSpPr>
          <a:xfrm>
            <a:off x="5975934" y="9545174"/>
            <a:ext cx="311934" cy="322303"/>
            <a:chOff x="7097375" y="2473588"/>
            <a:chExt cx="407864" cy="403636"/>
          </a:xfrm>
        </p:grpSpPr>
        <p:sp>
          <p:nvSpPr>
            <p:cNvPr id="614" name="Google Shape;614;p5"/>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5"/>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7" name="Google Shape;617;p5"/>
          <p:cNvSpPr/>
          <p:nvPr/>
        </p:nvSpPr>
        <p:spPr>
          <a:xfrm>
            <a:off x="6507900" y="8775267"/>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5"/>
          <p:cNvSpPr/>
          <p:nvPr/>
        </p:nvSpPr>
        <p:spPr>
          <a:xfrm>
            <a:off x="6522939" y="8772651"/>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5"/>
          <p:cNvSpPr/>
          <p:nvPr/>
        </p:nvSpPr>
        <p:spPr>
          <a:xfrm>
            <a:off x="6530136" y="8794327"/>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5"/>
          <p:cNvSpPr/>
          <p:nvPr/>
        </p:nvSpPr>
        <p:spPr>
          <a:xfrm>
            <a:off x="6542884" y="8791668"/>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5"/>
          <p:cNvSpPr/>
          <p:nvPr/>
        </p:nvSpPr>
        <p:spPr>
          <a:xfrm>
            <a:off x="6565776" y="8815566"/>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5"/>
          <p:cNvSpPr/>
          <p:nvPr/>
        </p:nvSpPr>
        <p:spPr>
          <a:xfrm>
            <a:off x="6647974" y="8906833"/>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5"/>
          <p:cNvSpPr/>
          <p:nvPr/>
        </p:nvSpPr>
        <p:spPr>
          <a:xfrm>
            <a:off x="6654719" y="8904244"/>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EA9999"/>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5"/>
          <p:cNvSpPr/>
          <p:nvPr/>
        </p:nvSpPr>
        <p:spPr>
          <a:xfrm>
            <a:off x="6589711" y="8944468"/>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5"/>
          <p:cNvSpPr/>
          <p:nvPr/>
        </p:nvSpPr>
        <p:spPr>
          <a:xfrm>
            <a:off x="6593240" y="8941890"/>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5"/>
          <p:cNvSpPr/>
          <p:nvPr/>
        </p:nvSpPr>
        <p:spPr>
          <a:xfrm>
            <a:off x="6724654" y="8877601"/>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5"/>
          <p:cNvSpPr/>
          <p:nvPr/>
        </p:nvSpPr>
        <p:spPr>
          <a:xfrm>
            <a:off x="6640648" y="8979568"/>
            <a:ext cx="45666" cy="27998"/>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5"/>
          <p:cNvSpPr/>
          <p:nvPr/>
        </p:nvSpPr>
        <p:spPr>
          <a:xfrm>
            <a:off x="6702450" y="8933498"/>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9" name="Google Shape;629;p5"/>
          <p:cNvGrpSpPr/>
          <p:nvPr/>
        </p:nvGrpSpPr>
        <p:grpSpPr>
          <a:xfrm>
            <a:off x="4841770" y="9567413"/>
            <a:ext cx="288394" cy="277764"/>
            <a:chOff x="8008751" y="37351"/>
            <a:chExt cx="598452" cy="591240"/>
          </a:xfrm>
        </p:grpSpPr>
        <p:sp>
          <p:nvSpPr>
            <p:cNvPr id="630" name="Google Shape;630;p5"/>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5"/>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5"/>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5"/>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5"/>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5"/>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5"/>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5"/>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5"/>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5"/>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5"/>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5"/>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5"/>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5"/>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5"/>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5"/>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5"/>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7" name="Google Shape;647;p5"/>
          <p:cNvGrpSpPr/>
          <p:nvPr/>
        </p:nvGrpSpPr>
        <p:grpSpPr>
          <a:xfrm rot="5400000">
            <a:off x="5218659" y="9510256"/>
            <a:ext cx="303165" cy="384134"/>
            <a:chOff x="6295459" y="2059568"/>
            <a:chExt cx="2176346" cy="2549000"/>
          </a:xfrm>
        </p:grpSpPr>
        <p:sp>
          <p:nvSpPr>
            <p:cNvPr id="648" name="Google Shape;648;p5"/>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5"/>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5"/>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5"/>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5"/>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5"/>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5"/>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5"/>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5"/>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5"/>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5"/>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5"/>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5"/>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5"/>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5"/>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5"/>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5"/>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5"/>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5"/>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5"/>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5"/>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5"/>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5"/>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5"/>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5"/>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5"/>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5"/>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5"/>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5"/>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5"/>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5"/>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5"/>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5"/>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5"/>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5"/>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5"/>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5"/>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5"/>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5"/>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5"/>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5"/>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5"/>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5"/>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5"/>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3" name="Google Shape;693;p5"/>
          <p:cNvGrpSpPr/>
          <p:nvPr/>
        </p:nvGrpSpPr>
        <p:grpSpPr>
          <a:xfrm>
            <a:off x="6519270" y="8017576"/>
            <a:ext cx="288394" cy="277764"/>
            <a:chOff x="8008751" y="37351"/>
            <a:chExt cx="598452" cy="591240"/>
          </a:xfrm>
        </p:grpSpPr>
        <p:sp>
          <p:nvSpPr>
            <p:cNvPr id="694" name="Google Shape;694;p5"/>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5"/>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5"/>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5"/>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5"/>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5"/>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5"/>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5"/>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5"/>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5"/>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5"/>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5"/>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5"/>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1" name="Google Shape;711;p5"/>
          <p:cNvGrpSpPr/>
          <p:nvPr/>
        </p:nvGrpSpPr>
        <p:grpSpPr>
          <a:xfrm>
            <a:off x="6522769" y="7714467"/>
            <a:ext cx="288384" cy="277802"/>
            <a:chOff x="1577421" y="1609174"/>
            <a:chExt cx="818111" cy="754282"/>
          </a:xfrm>
        </p:grpSpPr>
        <p:sp>
          <p:nvSpPr>
            <p:cNvPr id="712" name="Google Shape;712;p5"/>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5"/>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5"/>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5"/>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5"/>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5"/>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5"/>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5"/>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5"/>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5"/>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5"/>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5"/>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5"/>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5"/>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5"/>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5"/>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5"/>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5"/>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5"/>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5"/>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5"/>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5"/>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5"/>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5"/>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5"/>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5"/>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5"/>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5"/>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5"/>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5"/>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5"/>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5"/>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5"/>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5"/>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5"/>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5"/>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5"/>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5"/>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5"/>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5"/>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5"/>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5"/>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5"/>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5"/>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5"/>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5"/>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5"/>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5"/>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0" name="Google Shape;760;p5"/>
          <p:cNvGrpSpPr/>
          <p:nvPr/>
        </p:nvGrpSpPr>
        <p:grpSpPr>
          <a:xfrm>
            <a:off x="4505394" y="9563393"/>
            <a:ext cx="288384" cy="277802"/>
            <a:chOff x="1577421" y="1609174"/>
            <a:chExt cx="818111" cy="754282"/>
          </a:xfrm>
        </p:grpSpPr>
        <p:sp>
          <p:nvSpPr>
            <p:cNvPr id="761" name="Google Shape;761;p5"/>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5"/>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5"/>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5"/>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5"/>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5"/>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5"/>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5"/>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5"/>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5"/>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5"/>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5"/>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5"/>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5"/>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5"/>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5"/>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5"/>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5"/>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5"/>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5"/>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5"/>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5"/>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5"/>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5"/>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5"/>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5"/>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5"/>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5"/>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5"/>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5"/>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5"/>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5"/>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5"/>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5"/>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5"/>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5"/>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5"/>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5"/>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5"/>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5"/>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5"/>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5"/>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5"/>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5"/>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5"/>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5"/>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9" name="Google Shape;809;p5"/>
          <p:cNvSpPr/>
          <p:nvPr/>
        </p:nvSpPr>
        <p:spPr>
          <a:xfrm>
            <a:off x="5598525" y="9585269"/>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5"/>
          <p:cNvSpPr/>
          <p:nvPr/>
        </p:nvSpPr>
        <p:spPr>
          <a:xfrm>
            <a:off x="5613564" y="9582653"/>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5"/>
          <p:cNvSpPr/>
          <p:nvPr/>
        </p:nvSpPr>
        <p:spPr>
          <a:xfrm>
            <a:off x="5620761" y="9604329"/>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5"/>
          <p:cNvSpPr/>
          <p:nvPr/>
        </p:nvSpPr>
        <p:spPr>
          <a:xfrm>
            <a:off x="5633509" y="9601670"/>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5"/>
          <p:cNvSpPr/>
          <p:nvPr/>
        </p:nvSpPr>
        <p:spPr>
          <a:xfrm>
            <a:off x="5656401" y="9625568"/>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5"/>
          <p:cNvSpPr/>
          <p:nvPr/>
        </p:nvSpPr>
        <p:spPr>
          <a:xfrm>
            <a:off x="5738599" y="9716835"/>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5"/>
          <p:cNvSpPr/>
          <p:nvPr/>
        </p:nvSpPr>
        <p:spPr>
          <a:xfrm>
            <a:off x="5745344" y="9714246"/>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EA9999"/>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5"/>
          <p:cNvSpPr/>
          <p:nvPr/>
        </p:nvSpPr>
        <p:spPr>
          <a:xfrm>
            <a:off x="5680336" y="9754470"/>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5"/>
          <p:cNvSpPr/>
          <p:nvPr/>
        </p:nvSpPr>
        <p:spPr>
          <a:xfrm>
            <a:off x="5683865" y="9751892"/>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5"/>
          <p:cNvSpPr/>
          <p:nvPr/>
        </p:nvSpPr>
        <p:spPr>
          <a:xfrm>
            <a:off x="5815279" y="9687603"/>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5"/>
          <p:cNvSpPr/>
          <p:nvPr/>
        </p:nvSpPr>
        <p:spPr>
          <a:xfrm>
            <a:off x="5731273" y="9789570"/>
            <a:ext cx="45666" cy="27998"/>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5"/>
          <p:cNvSpPr/>
          <p:nvPr/>
        </p:nvSpPr>
        <p:spPr>
          <a:xfrm>
            <a:off x="5793075" y="9743500"/>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1" name="Google Shape;821;p5"/>
          <p:cNvGrpSpPr/>
          <p:nvPr/>
        </p:nvGrpSpPr>
        <p:grpSpPr>
          <a:xfrm>
            <a:off x="6512005" y="8320823"/>
            <a:ext cx="302947" cy="384134"/>
            <a:chOff x="6295459" y="2059568"/>
            <a:chExt cx="2176346" cy="2549000"/>
          </a:xfrm>
        </p:grpSpPr>
        <p:sp>
          <p:nvSpPr>
            <p:cNvPr id="822" name="Google Shape;822;p5"/>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5"/>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5"/>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5"/>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5"/>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5"/>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5"/>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5"/>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5"/>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5"/>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5"/>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5"/>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5"/>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5"/>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5"/>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5"/>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5"/>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5"/>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5"/>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5"/>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5"/>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5"/>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5"/>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5"/>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5"/>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5"/>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5"/>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5"/>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5"/>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5"/>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5"/>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5"/>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5"/>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5"/>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5"/>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5"/>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5"/>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5"/>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5"/>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5"/>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5"/>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5"/>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5"/>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5"/>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5"/>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867" name="Shape 867"/>
        <p:cNvGrpSpPr/>
        <p:nvPr/>
      </p:nvGrpSpPr>
      <p:grpSpPr>
        <a:xfrm>
          <a:off x="0" y="0"/>
          <a:ext cx="0" cy="0"/>
          <a:chOff x="0" y="0"/>
          <a:chExt cx="0" cy="0"/>
        </a:xfrm>
      </p:grpSpPr>
      <p:sp>
        <p:nvSpPr>
          <p:cNvPr id="868" name="Google Shape;868;p6"/>
          <p:cNvSpPr/>
          <p:nvPr/>
        </p:nvSpPr>
        <p:spPr>
          <a:xfrm flipH="1">
            <a:off x="-2284338" y="-2341222"/>
            <a:ext cx="3622329" cy="4125008"/>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rgbClr val="CC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869" name="Google Shape;869;p6"/>
          <p:cNvGrpSpPr/>
          <p:nvPr/>
        </p:nvGrpSpPr>
        <p:grpSpPr>
          <a:xfrm>
            <a:off x="6324052" y="9487708"/>
            <a:ext cx="495788" cy="384157"/>
            <a:chOff x="1843738" y="1801138"/>
            <a:chExt cx="1616525" cy="1236425"/>
          </a:xfrm>
        </p:grpSpPr>
        <p:sp>
          <p:nvSpPr>
            <p:cNvPr id="870" name="Google Shape;870;p6"/>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6"/>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6"/>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6"/>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6"/>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6"/>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6"/>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6"/>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6"/>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6"/>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6"/>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6"/>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6"/>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6"/>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6"/>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6"/>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6"/>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6"/>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6"/>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6"/>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6"/>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6"/>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6"/>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6"/>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6"/>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6"/>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6"/>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6"/>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6"/>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6"/>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6"/>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6"/>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6"/>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6"/>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6"/>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6"/>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6"/>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6"/>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6"/>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6"/>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6"/>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6"/>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6"/>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6"/>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6"/>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6"/>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6"/>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6"/>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6"/>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6"/>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6"/>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6"/>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6"/>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6"/>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6"/>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6"/>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6"/>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6"/>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6"/>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6"/>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6"/>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6"/>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6"/>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6"/>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6"/>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6"/>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6"/>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6"/>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6"/>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6"/>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6"/>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1" name="Google Shape;941;p6"/>
          <p:cNvSpPr/>
          <p:nvPr/>
        </p:nvSpPr>
        <p:spPr>
          <a:xfrm>
            <a:off x="6329837" y="9718460"/>
            <a:ext cx="110504" cy="6299"/>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2" name="Google Shape;942;p6"/>
          <p:cNvGrpSpPr/>
          <p:nvPr/>
        </p:nvGrpSpPr>
        <p:grpSpPr>
          <a:xfrm>
            <a:off x="6507909" y="9118275"/>
            <a:ext cx="311934" cy="322303"/>
            <a:chOff x="7097375" y="2473588"/>
            <a:chExt cx="407864" cy="403636"/>
          </a:xfrm>
        </p:grpSpPr>
        <p:sp>
          <p:nvSpPr>
            <p:cNvPr id="943" name="Google Shape;943;p6"/>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6"/>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6"/>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6" name="Google Shape;946;p6"/>
          <p:cNvGrpSpPr/>
          <p:nvPr/>
        </p:nvGrpSpPr>
        <p:grpSpPr>
          <a:xfrm>
            <a:off x="5975934" y="9545174"/>
            <a:ext cx="311934" cy="322303"/>
            <a:chOff x="7097375" y="2473588"/>
            <a:chExt cx="407864" cy="403636"/>
          </a:xfrm>
        </p:grpSpPr>
        <p:sp>
          <p:nvSpPr>
            <p:cNvPr id="947" name="Google Shape;947;p6"/>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6"/>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6"/>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0" name="Google Shape;950;p6"/>
          <p:cNvSpPr/>
          <p:nvPr/>
        </p:nvSpPr>
        <p:spPr>
          <a:xfrm>
            <a:off x="6507900" y="8775267"/>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6"/>
          <p:cNvSpPr/>
          <p:nvPr/>
        </p:nvSpPr>
        <p:spPr>
          <a:xfrm>
            <a:off x="6522939" y="8772651"/>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6"/>
          <p:cNvSpPr/>
          <p:nvPr/>
        </p:nvSpPr>
        <p:spPr>
          <a:xfrm>
            <a:off x="6530136" y="8794327"/>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6"/>
          <p:cNvSpPr/>
          <p:nvPr/>
        </p:nvSpPr>
        <p:spPr>
          <a:xfrm>
            <a:off x="6542884" y="8791668"/>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6"/>
          <p:cNvSpPr/>
          <p:nvPr/>
        </p:nvSpPr>
        <p:spPr>
          <a:xfrm>
            <a:off x="6565776" y="8815566"/>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6"/>
          <p:cNvSpPr/>
          <p:nvPr/>
        </p:nvSpPr>
        <p:spPr>
          <a:xfrm>
            <a:off x="6647974" y="8906833"/>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6"/>
          <p:cNvSpPr/>
          <p:nvPr/>
        </p:nvSpPr>
        <p:spPr>
          <a:xfrm>
            <a:off x="6654719" y="8904244"/>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EA9999"/>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6"/>
          <p:cNvSpPr/>
          <p:nvPr/>
        </p:nvSpPr>
        <p:spPr>
          <a:xfrm>
            <a:off x="6589711" y="8944468"/>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6"/>
          <p:cNvSpPr/>
          <p:nvPr/>
        </p:nvSpPr>
        <p:spPr>
          <a:xfrm>
            <a:off x="6593240" y="8941890"/>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6"/>
          <p:cNvSpPr/>
          <p:nvPr/>
        </p:nvSpPr>
        <p:spPr>
          <a:xfrm>
            <a:off x="6724654" y="8877601"/>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6"/>
          <p:cNvSpPr/>
          <p:nvPr/>
        </p:nvSpPr>
        <p:spPr>
          <a:xfrm>
            <a:off x="6640648" y="8979568"/>
            <a:ext cx="45666" cy="27998"/>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6"/>
          <p:cNvSpPr/>
          <p:nvPr/>
        </p:nvSpPr>
        <p:spPr>
          <a:xfrm>
            <a:off x="6702450" y="8933498"/>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2" name="Google Shape;962;p6"/>
          <p:cNvGrpSpPr/>
          <p:nvPr/>
        </p:nvGrpSpPr>
        <p:grpSpPr>
          <a:xfrm>
            <a:off x="4841770" y="9567413"/>
            <a:ext cx="288394" cy="277764"/>
            <a:chOff x="8008751" y="37351"/>
            <a:chExt cx="598452" cy="591240"/>
          </a:xfrm>
        </p:grpSpPr>
        <p:sp>
          <p:nvSpPr>
            <p:cNvPr id="963" name="Google Shape;963;p6"/>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6"/>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6"/>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6"/>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6"/>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6"/>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6"/>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6"/>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6"/>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6"/>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6"/>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6"/>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6"/>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6"/>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6"/>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6"/>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6"/>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0" name="Google Shape;980;p6"/>
          <p:cNvGrpSpPr/>
          <p:nvPr/>
        </p:nvGrpSpPr>
        <p:grpSpPr>
          <a:xfrm rot="5400000">
            <a:off x="5218659" y="9510256"/>
            <a:ext cx="303165" cy="384134"/>
            <a:chOff x="6295459" y="2059568"/>
            <a:chExt cx="2176346" cy="2549000"/>
          </a:xfrm>
        </p:grpSpPr>
        <p:sp>
          <p:nvSpPr>
            <p:cNvPr id="981" name="Google Shape;981;p6"/>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6"/>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6"/>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6"/>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6"/>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6"/>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6"/>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6"/>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6"/>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6"/>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6"/>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6"/>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6"/>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6"/>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6"/>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6"/>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6"/>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6"/>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6"/>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6"/>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6"/>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6"/>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6"/>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6"/>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6"/>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6"/>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6"/>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6"/>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6"/>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6"/>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6"/>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6"/>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6"/>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6"/>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6"/>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6"/>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6"/>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6"/>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6"/>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6"/>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6"/>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6"/>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6"/>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6"/>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6"/>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6" name="Google Shape;1026;p6"/>
          <p:cNvGrpSpPr/>
          <p:nvPr/>
        </p:nvGrpSpPr>
        <p:grpSpPr>
          <a:xfrm>
            <a:off x="6519270" y="8017576"/>
            <a:ext cx="288394" cy="277764"/>
            <a:chOff x="8008751" y="37351"/>
            <a:chExt cx="598452" cy="591240"/>
          </a:xfrm>
        </p:grpSpPr>
        <p:sp>
          <p:nvSpPr>
            <p:cNvPr id="1027" name="Google Shape;1027;p6"/>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6"/>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6"/>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6"/>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6"/>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6"/>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6"/>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6"/>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6"/>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6"/>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6"/>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6"/>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6"/>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6"/>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6"/>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6"/>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6"/>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4" name="Google Shape;1044;p6"/>
          <p:cNvGrpSpPr/>
          <p:nvPr/>
        </p:nvGrpSpPr>
        <p:grpSpPr>
          <a:xfrm>
            <a:off x="6522769" y="7714467"/>
            <a:ext cx="288384" cy="277802"/>
            <a:chOff x="1577421" y="1609174"/>
            <a:chExt cx="818111" cy="754282"/>
          </a:xfrm>
        </p:grpSpPr>
        <p:sp>
          <p:nvSpPr>
            <p:cNvPr id="1045" name="Google Shape;1045;p6"/>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6"/>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6"/>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6"/>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6"/>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6"/>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6"/>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6"/>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6"/>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6"/>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6"/>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6"/>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6"/>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6"/>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6"/>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6"/>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6"/>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6"/>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6"/>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6"/>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6"/>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6"/>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6"/>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6"/>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6"/>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6"/>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6"/>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6"/>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6"/>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6"/>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6"/>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6"/>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6"/>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6"/>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6"/>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6"/>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6"/>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6"/>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6"/>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6"/>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6"/>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6"/>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6"/>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6"/>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6"/>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6"/>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6"/>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6"/>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3" name="Google Shape;1093;p6"/>
          <p:cNvGrpSpPr/>
          <p:nvPr/>
        </p:nvGrpSpPr>
        <p:grpSpPr>
          <a:xfrm>
            <a:off x="4505394" y="9563393"/>
            <a:ext cx="288384" cy="277802"/>
            <a:chOff x="1577421" y="1609174"/>
            <a:chExt cx="818111" cy="754282"/>
          </a:xfrm>
        </p:grpSpPr>
        <p:sp>
          <p:nvSpPr>
            <p:cNvPr id="1094" name="Google Shape;1094;p6"/>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6"/>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6"/>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6"/>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6"/>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6"/>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6"/>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6"/>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6"/>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6"/>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6"/>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6"/>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6"/>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6"/>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6"/>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6"/>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6"/>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6"/>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6"/>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6"/>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6"/>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6"/>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6"/>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6"/>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6"/>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6"/>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6"/>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6"/>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6"/>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6"/>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6"/>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6"/>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6"/>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6"/>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6"/>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6"/>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6"/>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6"/>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6"/>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6"/>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6"/>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6"/>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6"/>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6"/>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6"/>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6"/>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6"/>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6"/>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2" name="Google Shape;1142;p6"/>
          <p:cNvSpPr/>
          <p:nvPr/>
        </p:nvSpPr>
        <p:spPr>
          <a:xfrm>
            <a:off x="5598525" y="9585269"/>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6"/>
          <p:cNvSpPr/>
          <p:nvPr/>
        </p:nvSpPr>
        <p:spPr>
          <a:xfrm>
            <a:off x="5613564" y="9582653"/>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6"/>
          <p:cNvSpPr/>
          <p:nvPr/>
        </p:nvSpPr>
        <p:spPr>
          <a:xfrm>
            <a:off x="5620761" y="9604329"/>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6"/>
          <p:cNvSpPr/>
          <p:nvPr/>
        </p:nvSpPr>
        <p:spPr>
          <a:xfrm>
            <a:off x="5633509" y="9601670"/>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6"/>
          <p:cNvSpPr/>
          <p:nvPr/>
        </p:nvSpPr>
        <p:spPr>
          <a:xfrm>
            <a:off x="5656401" y="9625568"/>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6"/>
          <p:cNvSpPr/>
          <p:nvPr/>
        </p:nvSpPr>
        <p:spPr>
          <a:xfrm>
            <a:off x="5738599" y="9716835"/>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6"/>
          <p:cNvSpPr/>
          <p:nvPr/>
        </p:nvSpPr>
        <p:spPr>
          <a:xfrm>
            <a:off x="5745344" y="9714246"/>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EA9999"/>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6"/>
          <p:cNvSpPr/>
          <p:nvPr/>
        </p:nvSpPr>
        <p:spPr>
          <a:xfrm>
            <a:off x="5680336" y="9754470"/>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6"/>
          <p:cNvSpPr/>
          <p:nvPr/>
        </p:nvSpPr>
        <p:spPr>
          <a:xfrm>
            <a:off x="5683865" y="9751892"/>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6"/>
          <p:cNvSpPr/>
          <p:nvPr/>
        </p:nvSpPr>
        <p:spPr>
          <a:xfrm>
            <a:off x="5815279" y="9687603"/>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6"/>
          <p:cNvSpPr/>
          <p:nvPr/>
        </p:nvSpPr>
        <p:spPr>
          <a:xfrm>
            <a:off x="5731273" y="9789570"/>
            <a:ext cx="45666" cy="27998"/>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6"/>
          <p:cNvSpPr/>
          <p:nvPr/>
        </p:nvSpPr>
        <p:spPr>
          <a:xfrm>
            <a:off x="5793075" y="9743500"/>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4" name="Google Shape;1154;p6"/>
          <p:cNvGrpSpPr/>
          <p:nvPr/>
        </p:nvGrpSpPr>
        <p:grpSpPr>
          <a:xfrm>
            <a:off x="6512005" y="8320823"/>
            <a:ext cx="302947" cy="384134"/>
            <a:chOff x="6295459" y="2059568"/>
            <a:chExt cx="2176346" cy="2549000"/>
          </a:xfrm>
        </p:grpSpPr>
        <p:sp>
          <p:nvSpPr>
            <p:cNvPr id="1155" name="Google Shape;1155;p6"/>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6"/>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6"/>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6"/>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6"/>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6"/>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6"/>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6"/>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6"/>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6"/>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6"/>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6"/>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6"/>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6"/>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6"/>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6"/>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6"/>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6"/>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6"/>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6"/>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6"/>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6"/>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6"/>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6"/>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6"/>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6"/>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6"/>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6"/>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6"/>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6"/>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6"/>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6"/>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6"/>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6"/>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6"/>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6"/>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6"/>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6"/>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6"/>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6"/>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6"/>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6"/>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6"/>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6"/>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6"/>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OBJECT_1_1">
    <p:spTree>
      <p:nvGrpSpPr>
        <p:cNvPr id="1200" name="Shape 1200"/>
        <p:cNvGrpSpPr/>
        <p:nvPr/>
      </p:nvGrpSpPr>
      <p:grpSpPr>
        <a:xfrm>
          <a:off x="0" y="0"/>
          <a:ext cx="0" cy="0"/>
          <a:chOff x="0" y="0"/>
          <a:chExt cx="0" cy="0"/>
        </a:xfrm>
      </p:grpSpPr>
      <p:sp>
        <p:nvSpPr>
          <p:cNvPr id="1201" name="Google Shape;1201;p7"/>
          <p:cNvSpPr txBox="1"/>
          <p:nvPr>
            <p:ph type="title"/>
          </p:nvPr>
        </p:nvSpPr>
        <p:spPr>
          <a:xfrm>
            <a:off x="233850" y="368155"/>
            <a:ext cx="6390300" cy="11112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rgbClr val="A61C00"/>
              </a:buClr>
              <a:buSzPts val="3600"/>
              <a:buFont typeface="Asap"/>
              <a:buNone/>
              <a:defRPr b="1" sz="3600">
                <a:solidFill>
                  <a:srgbClr val="A61C00"/>
                </a:solidFill>
                <a:latin typeface="Asap"/>
                <a:ea typeface="Asap"/>
                <a:cs typeface="Asap"/>
                <a:sym typeface="Asap"/>
              </a:defRPr>
            </a:lvl1pPr>
            <a:lvl2pPr lvl="1"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2pPr>
            <a:lvl3pPr lvl="2"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3pPr>
            <a:lvl4pPr lvl="3"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4pPr>
            <a:lvl5pPr lvl="4"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5pPr>
            <a:lvl6pPr lvl="5"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6pPr>
            <a:lvl7pPr lvl="6"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7pPr>
            <a:lvl8pPr lvl="7"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8pPr>
            <a:lvl9pPr lvl="8"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9pPr>
          </a:lstStyle>
          <a:p/>
        </p:txBody>
      </p:sp>
      <p:sp>
        <p:nvSpPr>
          <p:cNvPr id="1202" name="Google Shape;1202;p7"/>
          <p:cNvSpPr/>
          <p:nvPr/>
        </p:nvSpPr>
        <p:spPr>
          <a:xfrm flipH="1">
            <a:off x="-2284338" y="-2341222"/>
            <a:ext cx="3622329" cy="4125148"/>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rgbClr val="CC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1203" name="Google Shape;1203;p7"/>
          <p:cNvGrpSpPr/>
          <p:nvPr/>
        </p:nvGrpSpPr>
        <p:grpSpPr>
          <a:xfrm>
            <a:off x="6324052" y="9487708"/>
            <a:ext cx="495788" cy="384157"/>
            <a:chOff x="1843738" y="1801138"/>
            <a:chExt cx="1616525" cy="1236425"/>
          </a:xfrm>
        </p:grpSpPr>
        <p:sp>
          <p:nvSpPr>
            <p:cNvPr id="1204" name="Google Shape;1204;p7"/>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7"/>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7"/>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7"/>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7"/>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7"/>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7"/>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7"/>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7"/>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7"/>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7"/>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7"/>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7"/>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7"/>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7"/>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7"/>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7"/>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7"/>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7"/>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7"/>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7"/>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7"/>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7"/>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7"/>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7"/>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7"/>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7"/>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7"/>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7"/>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7"/>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7"/>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7"/>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7"/>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7"/>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7"/>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7"/>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7"/>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7"/>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7"/>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7"/>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7"/>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7"/>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7"/>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7"/>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7"/>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7"/>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7"/>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7"/>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7"/>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7"/>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7"/>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7"/>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7"/>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7"/>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7"/>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7"/>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7"/>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7"/>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7"/>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7"/>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7"/>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7"/>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7"/>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7"/>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7"/>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7"/>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7"/>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7"/>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7"/>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7"/>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7"/>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5" name="Google Shape;1275;p7"/>
          <p:cNvSpPr/>
          <p:nvPr/>
        </p:nvSpPr>
        <p:spPr>
          <a:xfrm>
            <a:off x="6329837" y="9718460"/>
            <a:ext cx="110504" cy="6299"/>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6" name="Google Shape;1276;p7"/>
          <p:cNvGrpSpPr/>
          <p:nvPr/>
        </p:nvGrpSpPr>
        <p:grpSpPr>
          <a:xfrm>
            <a:off x="6507909" y="9118275"/>
            <a:ext cx="311934" cy="322303"/>
            <a:chOff x="7097375" y="2473588"/>
            <a:chExt cx="407864" cy="403636"/>
          </a:xfrm>
        </p:grpSpPr>
        <p:sp>
          <p:nvSpPr>
            <p:cNvPr id="1277" name="Google Shape;1277;p7"/>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7"/>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7"/>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0" name="Google Shape;1280;p7"/>
          <p:cNvGrpSpPr/>
          <p:nvPr/>
        </p:nvGrpSpPr>
        <p:grpSpPr>
          <a:xfrm>
            <a:off x="5975934" y="9545174"/>
            <a:ext cx="311934" cy="322303"/>
            <a:chOff x="7097375" y="2473588"/>
            <a:chExt cx="407864" cy="403636"/>
          </a:xfrm>
        </p:grpSpPr>
        <p:sp>
          <p:nvSpPr>
            <p:cNvPr id="1281" name="Google Shape;1281;p7"/>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7"/>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7"/>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4" name="Google Shape;1284;p7"/>
          <p:cNvSpPr/>
          <p:nvPr/>
        </p:nvSpPr>
        <p:spPr>
          <a:xfrm>
            <a:off x="6507900" y="8775267"/>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7"/>
          <p:cNvSpPr/>
          <p:nvPr/>
        </p:nvSpPr>
        <p:spPr>
          <a:xfrm>
            <a:off x="6522939" y="8772651"/>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7"/>
          <p:cNvSpPr/>
          <p:nvPr/>
        </p:nvSpPr>
        <p:spPr>
          <a:xfrm>
            <a:off x="6530136" y="8794327"/>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7"/>
          <p:cNvSpPr/>
          <p:nvPr/>
        </p:nvSpPr>
        <p:spPr>
          <a:xfrm>
            <a:off x="6542884" y="8791668"/>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7"/>
          <p:cNvSpPr/>
          <p:nvPr/>
        </p:nvSpPr>
        <p:spPr>
          <a:xfrm>
            <a:off x="6565776" y="8815566"/>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7"/>
          <p:cNvSpPr/>
          <p:nvPr/>
        </p:nvSpPr>
        <p:spPr>
          <a:xfrm>
            <a:off x="6647974" y="8906833"/>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7"/>
          <p:cNvSpPr/>
          <p:nvPr/>
        </p:nvSpPr>
        <p:spPr>
          <a:xfrm>
            <a:off x="6654719" y="8904244"/>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EA9999"/>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7"/>
          <p:cNvSpPr/>
          <p:nvPr/>
        </p:nvSpPr>
        <p:spPr>
          <a:xfrm>
            <a:off x="6589711" y="8944468"/>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7"/>
          <p:cNvSpPr/>
          <p:nvPr/>
        </p:nvSpPr>
        <p:spPr>
          <a:xfrm>
            <a:off x="6593240" y="8941890"/>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7"/>
          <p:cNvSpPr/>
          <p:nvPr/>
        </p:nvSpPr>
        <p:spPr>
          <a:xfrm>
            <a:off x="6724654" y="8877601"/>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7"/>
          <p:cNvSpPr/>
          <p:nvPr/>
        </p:nvSpPr>
        <p:spPr>
          <a:xfrm>
            <a:off x="6640648" y="8979568"/>
            <a:ext cx="45666" cy="27998"/>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7"/>
          <p:cNvSpPr/>
          <p:nvPr/>
        </p:nvSpPr>
        <p:spPr>
          <a:xfrm>
            <a:off x="6702450" y="8933498"/>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6" name="Google Shape;1296;p7"/>
          <p:cNvGrpSpPr/>
          <p:nvPr/>
        </p:nvGrpSpPr>
        <p:grpSpPr>
          <a:xfrm>
            <a:off x="4841770" y="9567413"/>
            <a:ext cx="288394" cy="277764"/>
            <a:chOff x="8008751" y="37351"/>
            <a:chExt cx="598452" cy="591240"/>
          </a:xfrm>
        </p:grpSpPr>
        <p:sp>
          <p:nvSpPr>
            <p:cNvPr id="1297" name="Google Shape;1297;p7"/>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7"/>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7"/>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7"/>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7"/>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7"/>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7"/>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7"/>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7"/>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7"/>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7"/>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7"/>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7"/>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7"/>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7"/>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7"/>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7"/>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4" name="Google Shape;1314;p7"/>
          <p:cNvGrpSpPr/>
          <p:nvPr/>
        </p:nvGrpSpPr>
        <p:grpSpPr>
          <a:xfrm rot="5400000">
            <a:off x="5218659" y="9510256"/>
            <a:ext cx="303165" cy="384134"/>
            <a:chOff x="6295459" y="2059568"/>
            <a:chExt cx="2176346" cy="2549000"/>
          </a:xfrm>
        </p:grpSpPr>
        <p:sp>
          <p:nvSpPr>
            <p:cNvPr id="1315" name="Google Shape;1315;p7"/>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7"/>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7"/>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7"/>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7"/>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7"/>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7"/>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7"/>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7"/>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7"/>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7"/>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7"/>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7"/>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7"/>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7"/>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7"/>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7"/>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7"/>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7"/>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7"/>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7"/>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7"/>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7"/>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7"/>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7"/>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7"/>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7"/>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7"/>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7"/>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7"/>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7"/>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7"/>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7"/>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7"/>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7"/>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7"/>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7"/>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7"/>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7"/>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7"/>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7"/>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7"/>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7"/>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7"/>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7"/>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0" name="Google Shape;1360;p7"/>
          <p:cNvGrpSpPr/>
          <p:nvPr/>
        </p:nvGrpSpPr>
        <p:grpSpPr>
          <a:xfrm>
            <a:off x="6519270" y="8017576"/>
            <a:ext cx="288394" cy="277764"/>
            <a:chOff x="8008751" y="37351"/>
            <a:chExt cx="598452" cy="591240"/>
          </a:xfrm>
        </p:grpSpPr>
        <p:sp>
          <p:nvSpPr>
            <p:cNvPr id="1361" name="Google Shape;1361;p7"/>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7"/>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7"/>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7"/>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7"/>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7"/>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7"/>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7"/>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7"/>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7"/>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7"/>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7"/>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7"/>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7"/>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7"/>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7"/>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7"/>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8" name="Google Shape;1378;p7"/>
          <p:cNvGrpSpPr/>
          <p:nvPr/>
        </p:nvGrpSpPr>
        <p:grpSpPr>
          <a:xfrm>
            <a:off x="6522769" y="7714467"/>
            <a:ext cx="288384" cy="277802"/>
            <a:chOff x="1577421" y="1609174"/>
            <a:chExt cx="818111" cy="754282"/>
          </a:xfrm>
        </p:grpSpPr>
        <p:sp>
          <p:nvSpPr>
            <p:cNvPr id="1379" name="Google Shape;1379;p7"/>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7"/>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7"/>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7"/>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7"/>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7"/>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7"/>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7"/>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7"/>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7"/>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7"/>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7"/>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7"/>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7"/>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7"/>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7"/>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7"/>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7"/>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7"/>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7"/>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7"/>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7"/>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7"/>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7"/>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7"/>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7"/>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7"/>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7"/>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7"/>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7"/>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7"/>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7"/>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7"/>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7"/>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7"/>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7"/>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7"/>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7"/>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7"/>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7"/>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7"/>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7"/>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7"/>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7"/>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7"/>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7"/>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7"/>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7"/>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7" name="Google Shape;1427;p7"/>
          <p:cNvGrpSpPr/>
          <p:nvPr/>
        </p:nvGrpSpPr>
        <p:grpSpPr>
          <a:xfrm>
            <a:off x="4505394" y="9563393"/>
            <a:ext cx="288384" cy="277802"/>
            <a:chOff x="1577421" y="1609174"/>
            <a:chExt cx="818111" cy="754282"/>
          </a:xfrm>
        </p:grpSpPr>
        <p:sp>
          <p:nvSpPr>
            <p:cNvPr id="1428" name="Google Shape;1428;p7"/>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7"/>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7"/>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7"/>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7"/>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7"/>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7"/>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7"/>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7"/>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7"/>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7"/>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7"/>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7"/>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7"/>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7"/>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7"/>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7"/>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7"/>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7"/>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7"/>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7"/>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7"/>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7"/>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7"/>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7"/>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7"/>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7"/>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7"/>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7"/>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7"/>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7"/>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7"/>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7"/>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7"/>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7"/>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7"/>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7"/>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7"/>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7"/>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7"/>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7"/>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7"/>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7"/>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7"/>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7"/>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7"/>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7"/>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7"/>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6" name="Google Shape;1476;p7"/>
          <p:cNvSpPr/>
          <p:nvPr/>
        </p:nvSpPr>
        <p:spPr>
          <a:xfrm>
            <a:off x="5598525" y="9585269"/>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7"/>
          <p:cNvSpPr/>
          <p:nvPr/>
        </p:nvSpPr>
        <p:spPr>
          <a:xfrm>
            <a:off x="5613564" y="9582653"/>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7"/>
          <p:cNvSpPr/>
          <p:nvPr/>
        </p:nvSpPr>
        <p:spPr>
          <a:xfrm>
            <a:off x="5620761" y="9604329"/>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7"/>
          <p:cNvSpPr/>
          <p:nvPr/>
        </p:nvSpPr>
        <p:spPr>
          <a:xfrm>
            <a:off x="5633509" y="9601670"/>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7"/>
          <p:cNvSpPr/>
          <p:nvPr/>
        </p:nvSpPr>
        <p:spPr>
          <a:xfrm>
            <a:off x="5656401" y="9625568"/>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7"/>
          <p:cNvSpPr/>
          <p:nvPr/>
        </p:nvSpPr>
        <p:spPr>
          <a:xfrm>
            <a:off x="5738599" y="9716835"/>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7"/>
          <p:cNvSpPr/>
          <p:nvPr/>
        </p:nvSpPr>
        <p:spPr>
          <a:xfrm>
            <a:off x="5745344" y="9714246"/>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EA9999"/>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7"/>
          <p:cNvSpPr/>
          <p:nvPr/>
        </p:nvSpPr>
        <p:spPr>
          <a:xfrm>
            <a:off x="5680336" y="9754470"/>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7"/>
          <p:cNvSpPr/>
          <p:nvPr/>
        </p:nvSpPr>
        <p:spPr>
          <a:xfrm>
            <a:off x="5683865" y="9751892"/>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7"/>
          <p:cNvSpPr/>
          <p:nvPr/>
        </p:nvSpPr>
        <p:spPr>
          <a:xfrm>
            <a:off x="5815279" y="9687603"/>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7"/>
          <p:cNvSpPr/>
          <p:nvPr/>
        </p:nvSpPr>
        <p:spPr>
          <a:xfrm>
            <a:off x="5731273" y="9789570"/>
            <a:ext cx="45666" cy="27998"/>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7"/>
          <p:cNvSpPr/>
          <p:nvPr/>
        </p:nvSpPr>
        <p:spPr>
          <a:xfrm>
            <a:off x="5793075" y="9743500"/>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88" name="Google Shape;1488;p7"/>
          <p:cNvGrpSpPr/>
          <p:nvPr/>
        </p:nvGrpSpPr>
        <p:grpSpPr>
          <a:xfrm>
            <a:off x="6512005" y="8320823"/>
            <a:ext cx="302947" cy="384134"/>
            <a:chOff x="6295459" y="2059568"/>
            <a:chExt cx="2176346" cy="2549000"/>
          </a:xfrm>
        </p:grpSpPr>
        <p:sp>
          <p:nvSpPr>
            <p:cNvPr id="1489" name="Google Shape;1489;p7"/>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7"/>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7"/>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7"/>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7"/>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7"/>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7"/>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7"/>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7"/>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7"/>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7"/>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7"/>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7"/>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7"/>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7"/>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7"/>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7"/>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7"/>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7"/>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7"/>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7"/>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7"/>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7"/>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7"/>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7"/>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7"/>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7"/>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7"/>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7"/>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7"/>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7"/>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7"/>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7"/>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7"/>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7"/>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7"/>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7"/>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7"/>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7"/>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7"/>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7"/>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7"/>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7"/>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7"/>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7"/>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1534" name="Shape 1534"/>
        <p:cNvGrpSpPr/>
        <p:nvPr/>
      </p:nvGrpSpPr>
      <p:grpSpPr>
        <a:xfrm>
          <a:off x="0" y="0"/>
          <a:ext cx="0" cy="0"/>
          <a:chOff x="0" y="0"/>
          <a:chExt cx="0" cy="0"/>
        </a:xfrm>
      </p:grpSpPr>
      <p:sp>
        <p:nvSpPr>
          <p:cNvPr id="1535" name="Google Shape;1535;p8"/>
          <p:cNvSpPr txBox="1"/>
          <p:nvPr>
            <p:ph type="ctrTitle"/>
          </p:nvPr>
        </p:nvSpPr>
        <p:spPr>
          <a:xfrm>
            <a:off x="514350" y="1621191"/>
            <a:ext cx="5829300" cy="34488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36" name="Google Shape;1536;p8"/>
          <p:cNvSpPr txBox="1"/>
          <p:nvPr>
            <p:ph idx="1" type="subTitle"/>
          </p:nvPr>
        </p:nvSpPr>
        <p:spPr>
          <a:xfrm>
            <a:off x="857250" y="5202944"/>
            <a:ext cx="5143500" cy="23916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750"/>
              </a:spcBef>
              <a:spcAft>
                <a:spcPts val="0"/>
              </a:spcAft>
              <a:buClr>
                <a:schemeClr val="dk1"/>
              </a:buClr>
              <a:buSzPts val="1800"/>
              <a:buNone/>
              <a:defRPr sz="1800"/>
            </a:lvl1pPr>
            <a:lvl2pPr lvl="1" rtl="0" algn="ctr">
              <a:lnSpc>
                <a:spcPct val="90000"/>
              </a:lnSpc>
              <a:spcBef>
                <a:spcPts val="375"/>
              </a:spcBef>
              <a:spcAft>
                <a:spcPts val="0"/>
              </a:spcAft>
              <a:buClr>
                <a:schemeClr val="dk1"/>
              </a:buClr>
              <a:buSzPts val="1500"/>
              <a:buNone/>
              <a:defRPr sz="1500"/>
            </a:lvl2pPr>
            <a:lvl3pPr lvl="2" rtl="0" algn="ctr">
              <a:lnSpc>
                <a:spcPct val="90000"/>
              </a:lnSpc>
              <a:spcBef>
                <a:spcPts val="375"/>
              </a:spcBef>
              <a:spcAft>
                <a:spcPts val="0"/>
              </a:spcAft>
              <a:buClr>
                <a:schemeClr val="dk1"/>
              </a:buClr>
              <a:buSzPts val="1350"/>
              <a:buNone/>
              <a:defRPr sz="1350"/>
            </a:lvl3pPr>
            <a:lvl4pPr lvl="3" rtl="0" algn="ctr">
              <a:lnSpc>
                <a:spcPct val="90000"/>
              </a:lnSpc>
              <a:spcBef>
                <a:spcPts val="375"/>
              </a:spcBef>
              <a:spcAft>
                <a:spcPts val="0"/>
              </a:spcAft>
              <a:buClr>
                <a:schemeClr val="dk1"/>
              </a:buClr>
              <a:buSzPts val="1200"/>
              <a:buNone/>
              <a:defRPr sz="1200"/>
            </a:lvl4pPr>
            <a:lvl5pPr lvl="4" rtl="0" algn="ctr">
              <a:lnSpc>
                <a:spcPct val="90000"/>
              </a:lnSpc>
              <a:spcBef>
                <a:spcPts val="375"/>
              </a:spcBef>
              <a:spcAft>
                <a:spcPts val="0"/>
              </a:spcAft>
              <a:buClr>
                <a:schemeClr val="dk1"/>
              </a:buClr>
              <a:buSzPts val="1200"/>
              <a:buNone/>
              <a:defRPr sz="1200"/>
            </a:lvl5pPr>
            <a:lvl6pPr lvl="5" rtl="0" algn="ctr">
              <a:lnSpc>
                <a:spcPct val="90000"/>
              </a:lnSpc>
              <a:spcBef>
                <a:spcPts val="375"/>
              </a:spcBef>
              <a:spcAft>
                <a:spcPts val="0"/>
              </a:spcAft>
              <a:buClr>
                <a:schemeClr val="dk1"/>
              </a:buClr>
              <a:buSzPts val="1200"/>
              <a:buNone/>
              <a:defRPr sz="1200"/>
            </a:lvl6pPr>
            <a:lvl7pPr lvl="6" rtl="0" algn="ctr">
              <a:lnSpc>
                <a:spcPct val="90000"/>
              </a:lnSpc>
              <a:spcBef>
                <a:spcPts val="375"/>
              </a:spcBef>
              <a:spcAft>
                <a:spcPts val="0"/>
              </a:spcAft>
              <a:buClr>
                <a:schemeClr val="dk1"/>
              </a:buClr>
              <a:buSzPts val="1200"/>
              <a:buNone/>
              <a:defRPr sz="1200"/>
            </a:lvl7pPr>
            <a:lvl8pPr lvl="7" rtl="0" algn="ctr">
              <a:lnSpc>
                <a:spcPct val="90000"/>
              </a:lnSpc>
              <a:spcBef>
                <a:spcPts val="375"/>
              </a:spcBef>
              <a:spcAft>
                <a:spcPts val="0"/>
              </a:spcAft>
              <a:buClr>
                <a:schemeClr val="dk1"/>
              </a:buClr>
              <a:buSzPts val="1200"/>
              <a:buNone/>
              <a:defRPr sz="1200"/>
            </a:lvl8pPr>
            <a:lvl9pPr lvl="8" rtl="0" algn="ctr">
              <a:lnSpc>
                <a:spcPct val="90000"/>
              </a:lnSpc>
              <a:spcBef>
                <a:spcPts val="375"/>
              </a:spcBef>
              <a:spcAft>
                <a:spcPts val="0"/>
              </a:spcAft>
              <a:buClr>
                <a:schemeClr val="dk1"/>
              </a:buClr>
              <a:buSzPts val="1200"/>
              <a:buNone/>
              <a:defRPr sz="1200"/>
            </a:lvl9pPr>
          </a:lstStyle>
          <a:p/>
        </p:txBody>
      </p:sp>
      <p:sp>
        <p:nvSpPr>
          <p:cNvPr id="1537" name="Google Shape;1537;p8"/>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38" name="Google Shape;1538;p8"/>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39" name="Google Shape;1539;p8"/>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S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p:cSld name="OBJECT_2">
    <p:spTree>
      <p:nvGrpSpPr>
        <p:cNvPr id="1540" name="Shape 1540"/>
        <p:cNvGrpSpPr/>
        <p:nvPr/>
      </p:nvGrpSpPr>
      <p:grpSpPr>
        <a:xfrm>
          <a:off x="0" y="0"/>
          <a:ext cx="0" cy="0"/>
          <a:chOff x="0" y="0"/>
          <a:chExt cx="0" cy="0"/>
        </a:xfrm>
      </p:grpSpPr>
      <p:sp>
        <p:nvSpPr>
          <p:cNvPr id="1541" name="Google Shape;1541;p9"/>
          <p:cNvSpPr txBox="1"/>
          <p:nvPr>
            <p:ph type="title"/>
          </p:nvPr>
        </p:nvSpPr>
        <p:spPr>
          <a:xfrm>
            <a:off x="471488" y="527405"/>
            <a:ext cx="5915100" cy="1914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42" name="Google Shape;1542;p9"/>
          <p:cNvSpPr txBox="1"/>
          <p:nvPr>
            <p:ph idx="1" type="body"/>
          </p:nvPr>
        </p:nvSpPr>
        <p:spPr>
          <a:xfrm>
            <a:off x="471488" y="2637014"/>
            <a:ext cx="5915100" cy="6285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543" name="Google Shape;1543;p9"/>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44" name="Google Shape;1544;p9"/>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45" name="Google Shape;1545;p9"/>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S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7085"/>
            <a:ext cx="6390300" cy="1103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581"/>
            <a:ext cx="6390300" cy="65796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81010"/>
            <a:ext cx="411600" cy="75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S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presentation/d/1hWZI_sEt2OFsjf5rN7ay5J0imNIx-Zggfn8D9Vrxqp4/edit"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22.png"/><Relationship Id="rId6" Type="http://schemas.openxmlformats.org/officeDocument/2006/relationships/image" Target="../media/image18.png"/><Relationship Id="rId7" Type="http://schemas.openxmlformats.org/officeDocument/2006/relationships/image" Target="../media/image20.png"/><Relationship Id="rId8"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3.jpg"/><Relationship Id="rId5" Type="http://schemas.openxmlformats.org/officeDocument/2006/relationships/image" Target="../media/image25.jpg"/><Relationship Id="rId6" Type="http://schemas.openxmlformats.org/officeDocument/2006/relationships/image" Target="../media/image26.jpg"/><Relationship Id="rId7"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comments" Target="../comments/commen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comments" Target="../comments/commen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comments" Target="../comments/commen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comments" Target="../comments/commen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4.png"/><Relationship Id="rId10" Type="http://schemas.openxmlformats.org/officeDocument/2006/relationships/image" Target="../media/image8.png"/><Relationship Id="rId9"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10.png"/><Relationship Id="rId8"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alpha val="0"/>
          </a:srgbClr>
        </a:solidFill>
      </p:bgPr>
    </p:bg>
    <p:spTree>
      <p:nvGrpSpPr>
        <p:cNvPr id="1549" name="Shape 1549"/>
        <p:cNvGrpSpPr/>
        <p:nvPr/>
      </p:nvGrpSpPr>
      <p:grpSpPr>
        <a:xfrm>
          <a:off x="0" y="0"/>
          <a:ext cx="0" cy="0"/>
          <a:chOff x="0" y="0"/>
          <a:chExt cx="0" cy="0"/>
        </a:xfrm>
      </p:grpSpPr>
      <p:sp>
        <p:nvSpPr>
          <p:cNvPr id="1550" name="Google Shape;1550;p10"/>
          <p:cNvSpPr txBox="1"/>
          <p:nvPr/>
        </p:nvSpPr>
        <p:spPr>
          <a:xfrm>
            <a:off x="3029996" y="9326627"/>
            <a:ext cx="182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SA" sz="2000" u="sng" cap="none" strike="noStrike">
                <a:solidFill>
                  <a:srgbClr val="002060"/>
                </a:solidFill>
                <a:latin typeface="Comic Sans MS"/>
                <a:ea typeface="Comic Sans MS"/>
                <a:cs typeface="Comic Sans MS"/>
                <a:sym typeface="Comic Sans MS"/>
                <a:hlinkClick r:id="rId3">
                  <a:extLst>
                    <a:ext uri="{A12FA001-AC4F-418D-AE19-62706E023703}">
                      <ahyp:hlinkClr val="tx"/>
                    </a:ext>
                  </a:extLst>
                </a:hlinkClick>
              </a:rPr>
              <a:t>Editing File</a:t>
            </a:r>
            <a:endParaRPr b="0" i="0" sz="2000" u="none" cap="none" strike="noStrike">
              <a:solidFill>
                <a:srgbClr val="002060"/>
              </a:solidFill>
              <a:latin typeface="Comic Sans MS"/>
              <a:ea typeface="Comic Sans MS"/>
              <a:cs typeface="Comic Sans MS"/>
              <a:sym typeface="Comic Sans MS"/>
            </a:endParaRPr>
          </a:p>
        </p:txBody>
      </p:sp>
      <p:sp>
        <p:nvSpPr>
          <p:cNvPr id="1551" name="Google Shape;1551;p10"/>
          <p:cNvSpPr txBox="1"/>
          <p:nvPr>
            <p:ph type="ctrTitle"/>
          </p:nvPr>
        </p:nvSpPr>
        <p:spPr>
          <a:xfrm>
            <a:off x="1013250" y="3263483"/>
            <a:ext cx="4831500" cy="3116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rgbClr val="000000"/>
              </a:buClr>
              <a:buSzPts val="4000"/>
              <a:buFont typeface="Arial"/>
              <a:buNone/>
            </a:pPr>
            <a:r>
              <a:rPr lang="en-SA">
                <a:solidFill>
                  <a:srgbClr val="980000"/>
                </a:solidFill>
              </a:rPr>
              <a:t>Infective Endocarditis </a:t>
            </a:r>
            <a:endParaRPr>
              <a:solidFill>
                <a:srgbClr val="980000"/>
              </a:solidFill>
            </a:endParaRPr>
          </a:p>
          <a:p>
            <a:pPr indent="0" lvl="0" marL="0" rtl="0" algn="ctr">
              <a:spcBef>
                <a:spcPts val="0"/>
              </a:spcBef>
              <a:spcAft>
                <a:spcPts val="0"/>
              </a:spcAft>
              <a:buClr>
                <a:srgbClr val="000000"/>
              </a:buClr>
              <a:buSzPts val="4000"/>
              <a:buFont typeface="Arial"/>
              <a:buNone/>
            </a:pPr>
            <a:r>
              <a:t/>
            </a:r>
            <a:endParaRPr b="0" sz="4000">
              <a:solidFill>
                <a:srgbClr val="980000"/>
              </a:solidFill>
              <a:latin typeface="Comic Sans MS"/>
              <a:ea typeface="Comic Sans MS"/>
              <a:cs typeface="Comic Sans MS"/>
              <a:sym typeface="Comic Sans MS"/>
            </a:endParaRPr>
          </a:p>
          <a:p>
            <a:pPr indent="0" lvl="0" marL="0" rtl="0" algn="ctr">
              <a:spcBef>
                <a:spcPts val="0"/>
              </a:spcBef>
              <a:spcAft>
                <a:spcPts val="0"/>
              </a:spcAft>
              <a:buNone/>
            </a:pPr>
            <a:r>
              <a:t/>
            </a:r>
            <a:endParaRPr>
              <a:solidFill>
                <a:srgbClr val="980000"/>
              </a:solidFill>
            </a:endParaRPr>
          </a:p>
        </p:txBody>
      </p:sp>
      <p:pic>
        <p:nvPicPr>
          <p:cNvPr id="1552" name="Google Shape;1552;p10"/>
          <p:cNvPicPr preferRelativeResize="0"/>
          <p:nvPr/>
        </p:nvPicPr>
        <p:blipFill>
          <a:blip r:embed="rId4">
            <a:alphaModFix/>
          </a:blip>
          <a:stretch>
            <a:fillRect/>
          </a:stretch>
        </p:blipFill>
        <p:spPr>
          <a:xfrm>
            <a:off x="2580650" y="196700"/>
            <a:ext cx="1696701" cy="12658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64" name="Shape 1864"/>
        <p:cNvGrpSpPr/>
        <p:nvPr/>
      </p:nvGrpSpPr>
      <p:grpSpPr>
        <a:xfrm>
          <a:off x="0" y="0"/>
          <a:ext cx="0" cy="0"/>
          <a:chOff x="0" y="0"/>
          <a:chExt cx="0" cy="0"/>
        </a:xfrm>
      </p:grpSpPr>
      <p:pic>
        <p:nvPicPr>
          <p:cNvPr id="1865" name="Google Shape;1865;p19"/>
          <p:cNvPicPr preferRelativeResize="0"/>
          <p:nvPr/>
        </p:nvPicPr>
        <p:blipFill rotWithShape="1">
          <a:blip r:embed="rId3">
            <a:alphaModFix/>
          </a:blip>
          <a:srcRect b="0" l="0" r="0" t="0"/>
          <a:stretch/>
        </p:blipFill>
        <p:spPr>
          <a:xfrm>
            <a:off x="-5835477" y="6279988"/>
            <a:ext cx="381300" cy="434672"/>
          </a:xfrm>
          <a:prstGeom prst="rect">
            <a:avLst/>
          </a:prstGeom>
          <a:noFill/>
          <a:ln>
            <a:noFill/>
          </a:ln>
        </p:spPr>
      </p:pic>
      <p:pic>
        <p:nvPicPr>
          <p:cNvPr id="1866" name="Google Shape;1866;p19"/>
          <p:cNvPicPr preferRelativeResize="0"/>
          <p:nvPr/>
        </p:nvPicPr>
        <p:blipFill rotWithShape="1">
          <a:blip r:embed="rId4">
            <a:alphaModFix/>
          </a:blip>
          <a:srcRect b="0" l="0" r="0" t="0"/>
          <a:stretch/>
        </p:blipFill>
        <p:spPr>
          <a:xfrm>
            <a:off x="-5863302" y="7170551"/>
            <a:ext cx="381300" cy="434672"/>
          </a:xfrm>
          <a:prstGeom prst="rect">
            <a:avLst/>
          </a:prstGeom>
          <a:noFill/>
          <a:ln>
            <a:noFill/>
          </a:ln>
        </p:spPr>
      </p:pic>
      <p:pic>
        <p:nvPicPr>
          <p:cNvPr id="1867" name="Google Shape;1867;p19"/>
          <p:cNvPicPr preferRelativeResize="0"/>
          <p:nvPr/>
        </p:nvPicPr>
        <p:blipFill rotWithShape="1">
          <a:blip r:embed="rId5">
            <a:alphaModFix/>
          </a:blip>
          <a:srcRect b="0" l="0" r="0" t="0"/>
          <a:stretch/>
        </p:blipFill>
        <p:spPr>
          <a:xfrm>
            <a:off x="-5835475" y="6679050"/>
            <a:ext cx="381300" cy="434707"/>
          </a:xfrm>
          <a:prstGeom prst="rect">
            <a:avLst/>
          </a:prstGeom>
          <a:noFill/>
          <a:ln>
            <a:noFill/>
          </a:ln>
        </p:spPr>
      </p:pic>
      <p:pic>
        <p:nvPicPr>
          <p:cNvPr id="1868" name="Google Shape;1868;p19"/>
          <p:cNvPicPr preferRelativeResize="0"/>
          <p:nvPr/>
        </p:nvPicPr>
        <p:blipFill rotWithShape="1">
          <a:blip r:embed="rId6">
            <a:alphaModFix/>
          </a:blip>
          <a:srcRect b="0" l="0" r="0" t="0"/>
          <a:stretch/>
        </p:blipFill>
        <p:spPr>
          <a:xfrm>
            <a:off x="-5877075" y="7605214"/>
            <a:ext cx="381296" cy="434671"/>
          </a:xfrm>
          <a:prstGeom prst="rect">
            <a:avLst/>
          </a:prstGeom>
          <a:noFill/>
          <a:ln>
            <a:noFill/>
          </a:ln>
        </p:spPr>
      </p:pic>
      <p:pic>
        <p:nvPicPr>
          <p:cNvPr id="1869" name="Google Shape;1869;p19"/>
          <p:cNvPicPr preferRelativeResize="0"/>
          <p:nvPr/>
        </p:nvPicPr>
        <p:blipFill rotWithShape="1">
          <a:blip r:embed="rId7">
            <a:alphaModFix/>
          </a:blip>
          <a:srcRect b="0" l="0" r="0" t="0"/>
          <a:stretch/>
        </p:blipFill>
        <p:spPr>
          <a:xfrm>
            <a:off x="-5877071" y="8005918"/>
            <a:ext cx="381296" cy="434682"/>
          </a:xfrm>
          <a:prstGeom prst="rect">
            <a:avLst/>
          </a:prstGeom>
          <a:noFill/>
          <a:ln>
            <a:noFill/>
          </a:ln>
        </p:spPr>
      </p:pic>
      <p:pic>
        <p:nvPicPr>
          <p:cNvPr id="1870" name="Google Shape;1870;p19"/>
          <p:cNvPicPr preferRelativeResize="0"/>
          <p:nvPr/>
        </p:nvPicPr>
        <p:blipFill rotWithShape="1">
          <a:blip r:embed="rId8">
            <a:alphaModFix/>
          </a:blip>
          <a:srcRect b="0" l="0" r="0" t="0"/>
          <a:stretch/>
        </p:blipFill>
        <p:spPr>
          <a:xfrm>
            <a:off x="-6153475" y="5156013"/>
            <a:ext cx="668075" cy="668075"/>
          </a:xfrm>
          <a:prstGeom prst="rect">
            <a:avLst/>
          </a:prstGeom>
          <a:noFill/>
          <a:ln>
            <a:noFill/>
          </a:ln>
        </p:spPr>
      </p:pic>
      <p:grpSp>
        <p:nvGrpSpPr>
          <p:cNvPr id="1871" name="Google Shape;1871;p19"/>
          <p:cNvGrpSpPr/>
          <p:nvPr/>
        </p:nvGrpSpPr>
        <p:grpSpPr>
          <a:xfrm>
            <a:off x="285728" y="5665711"/>
            <a:ext cx="428737" cy="644144"/>
            <a:chOff x="4041649" y="1707654"/>
            <a:chExt cx="1060704" cy="1429526"/>
          </a:xfrm>
        </p:grpSpPr>
        <p:sp>
          <p:nvSpPr>
            <p:cNvPr id="1872" name="Google Shape;1872;p1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u="none" cap="none" strike="noStrike">
                <a:solidFill>
                  <a:srgbClr val="434343"/>
                </a:solidFill>
                <a:latin typeface="Asap"/>
                <a:ea typeface="Asap"/>
                <a:cs typeface="Asap"/>
                <a:sym typeface="Asap"/>
              </a:endParaRPr>
            </a:p>
          </p:txBody>
        </p:sp>
        <p:sp>
          <p:nvSpPr>
            <p:cNvPr id="1873" name="Google Shape;1873;p1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SA">
                  <a:solidFill>
                    <a:srgbClr val="434343"/>
                  </a:solidFill>
                  <a:latin typeface="Asap"/>
                  <a:ea typeface="Asap"/>
                  <a:cs typeface="Asap"/>
                  <a:sym typeface="Asap"/>
                </a:rPr>
                <a:t>1</a:t>
              </a:r>
              <a:endParaRPr b="1">
                <a:solidFill>
                  <a:srgbClr val="434343"/>
                </a:solidFill>
                <a:latin typeface="Asap"/>
                <a:ea typeface="Asap"/>
                <a:cs typeface="Asap"/>
                <a:sym typeface="Asap"/>
              </a:endParaRPr>
            </a:p>
          </p:txBody>
        </p:sp>
      </p:grpSp>
      <p:grpSp>
        <p:nvGrpSpPr>
          <p:cNvPr id="1874" name="Google Shape;1874;p19"/>
          <p:cNvGrpSpPr/>
          <p:nvPr/>
        </p:nvGrpSpPr>
        <p:grpSpPr>
          <a:xfrm>
            <a:off x="2436226" y="5667484"/>
            <a:ext cx="428737" cy="644144"/>
            <a:chOff x="4041649" y="1707654"/>
            <a:chExt cx="1060704" cy="1429526"/>
          </a:xfrm>
        </p:grpSpPr>
        <p:sp>
          <p:nvSpPr>
            <p:cNvPr id="1875" name="Google Shape;1875;p1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u="none" cap="none" strike="noStrike">
                <a:solidFill>
                  <a:srgbClr val="434343"/>
                </a:solidFill>
                <a:latin typeface="Asap"/>
                <a:ea typeface="Asap"/>
                <a:cs typeface="Asap"/>
                <a:sym typeface="Asap"/>
              </a:endParaRPr>
            </a:p>
          </p:txBody>
        </p:sp>
        <p:sp>
          <p:nvSpPr>
            <p:cNvPr id="1876" name="Google Shape;1876;p1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SA">
                  <a:solidFill>
                    <a:srgbClr val="434343"/>
                  </a:solidFill>
                  <a:latin typeface="Asap"/>
                  <a:ea typeface="Asap"/>
                  <a:cs typeface="Asap"/>
                  <a:sym typeface="Asap"/>
                </a:rPr>
                <a:t>2</a:t>
              </a:r>
              <a:endParaRPr b="1" i="0" u="none" cap="none" strike="noStrike">
                <a:solidFill>
                  <a:srgbClr val="434343"/>
                </a:solidFill>
                <a:latin typeface="Asap"/>
                <a:ea typeface="Asap"/>
                <a:cs typeface="Asap"/>
                <a:sym typeface="Asap"/>
              </a:endParaRPr>
            </a:p>
          </p:txBody>
        </p:sp>
      </p:grpSp>
      <p:grpSp>
        <p:nvGrpSpPr>
          <p:cNvPr id="1877" name="Google Shape;1877;p19"/>
          <p:cNvGrpSpPr/>
          <p:nvPr/>
        </p:nvGrpSpPr>
        <p:grpSpPr>
          <a:xfrm>
            <a:off x="4586726" y="5724932"/>
            <a:ext cx="428737" cy="644144"/>
            <a:chOff x="4041649" y="1707654"/>
            <a:chExt cx="1060704" cy="1429526"/>
          </a:xfrm>
        </p:grpSpPr>
        <p:sp>
          <p:nvSpPr>
            <p:cNvPr id="1878" name="Google Shape;1878;p1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u="none" cap="none" strike="noStrike">
                <a:solidFill>
                  <a:srgbClr val="434343"/>
                </a:solidFill>
                <a:latin typeface="Asap"/>
                <a:ea typeface="Asap"/>
                <a:cs typeface="Asap"/>
                <a:sym typeface="Asap"/>
              </a:endParaRPr>
            </a:p>
          </p:txBody>
        </p:sp>
        <p:sp>
          <p:nvSpPr>
            <p:cNvPr id="1879" name="Google Shape;1879;p1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SA">
                  <a:solidFill>
                    <a:srgbClr val="434343"/>
                  </a:solidFill>
                  <a:latin typeface="Asap"/>
                  <a:ea typeface="Asap"/>
                  <a:cs typeface="Asap"/>
                  <a:sym typeface="Asap"/>
                </a:rPr>
                <a:t>3</a:t>
              </a:r>
              <a:endParaRPr b="1" i="0" u="none" cap="none" strike="noStrike">
                <a:solidFill>
                  <a:srgbClr val="434343"/>
                </a:solidFill>
                <a:latin typeface="Asap"/>
                <a:ea typeface="Asap"/>
                <a:cs typeface="Asap"/>
                <a:sym typeface="Asap"/>
              </a:endParaRPr>
            </a:p>
          </p:txBody>
        </p:sp>
      </p:grpSp>
      <p:grpSp>
        <p:nvGrpSpPr>
          <p:cNvPr id="1880" name="Google Shape;1880;p19"/>
          <p:cNvGrpSpPr/>
          <p:nvPr/>
        </p:nvGrpSpPr>
        <p:grpSpPr>
          <a:xfrm>
            <a:off x="285641" y="6674865"/>
            <a:ext cx="428737" cy="644144"/>
            <a:chOff x="4041649" y="1707654"/>
            <a:chExt cx="1060704" cy="1429526"/>
          </a:xfrm>
        </p:grpSpPr>
        <p:sp>
          <p:nvSpPr>
            <p:cNvPr id="1881" name="Google Shape;1881;p1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u="none" cap="none" strike="noStrike">
                <a:solidFill>
                  <a:srgbClr val="434343"/>
                </a:solidFill>
                <a:latin typeface="Asap"/>
                <a:ea typeface="Asap"/>
                <a:cs typeface="Asap"/>
                <a:sym typeface="Asap"/>
              </a:endParaRPr>
            </a:p>
          </p:txBody>
        </p:sp>
        <p:sp>
          <p:nvSpPr>
            <p:cNvPr id="1882" name="Google Shape;1882;p1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SA">
                  <a:solidFill>
                    <a:srgbClr val="434343"/>
                  </a:solidFill>
                  <a:latin typeface="Asap"/>
                  <a:ea typeface="Asap"/>
                  <a:cs typeface="Asap"/>
                  <a:sym typeface="Asap"/>
                </a:rPr>
                <a:t>4</a:t>
              </a:r>
              <a:endParaRPr b="1" i="0" u="none" cap="none" strike="noStrike">
                <a:solidFill>
                  <a:srgbClr val="434343"/>
                </a:solidFill>
                <a:latin typeface="Asap"/>
                <a:ea typeface="Asap"/>
                <a:cs typeface="Asap"/>
                <a:sym typeface="Asap"/>
              </a:endParaRPr>
            </a:p>
          </p:txBody>
        </p:sp>
      </p:grpSp>
      <p:grpSp>
        <p:nvGrpSpPr>
          <p:cNvPr id="1883" name="Google Shape;1883;p19"/>
          <p:cNvGrpSpPr/>
          <p:nvPr/>
        </p:nvGrpSpPr>
        <p:grpSpPr>
          <a:xfrm>
            <a:off x="2436129" y="6676638"/>
            <a:ext cx="428737" cy="644144"/>
            <a:chOff x="4041649" y="1707654"/>
            <a:chExt cx="1060704" cy="1429526"/>
          </a:xfrm>
        </p:grpSpPr>
        <p:sp>
          <p:nvSpPr>
            <p:cNvPr id="1884" name="Google Shape;1884;p1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u="none" cap="none" strike="noStrike">
                <a:solidFill>
                  <a:srgbClr val="434343"/>
                </a:solidFill>
                <a:latin typeface="Asap"/>
                <a:ea typeface="Asap"/>
                <a:cs typeface="Asap"/>
                <a:sym typeface="Asap"/>
              </a:endParaRPr>
            </a:p>
          </p:txBody>
        </p:sp>
        <p:sp>
          <p:nvSpPr>
            <p:cNvPr id="1885" name="Google Shape;1885;p1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SA">
                  <a:solidFill>
                    <a:srgbClr val="434343"/>
                  </a:solidFill>
                  <a:latin typeface="Asap"/>
                  <a:ea typeface="Asap"/>
                  <a:cs typeface="Asap"/>
                  <a:sym typeface="Asap"/>
                </a:rPr>
                <a:t>5</a:t>
              </a:r>
              <a:endParaRPr b="1" i="0" u="none" cap="none" strike="noStrike">
                <a:solidFill>
                  <a:srgbClr val="434343"/>
                </a:solidFill>
                <a:latin typeface="Asap"/>
                <a:ea typeface="Asap"/>
                <a:cs typeface="Asap"/>
                <a:sym typeface="Asap"/>
              </a:endParaRPr>
            </a:p>
          </p:txBody>
        </p:sp>
      </p:grpSp>
      <p:grpSp>
        <p:nvGrpSpPr>
          <p:cNvPr id="1886" name="Google Shape;1886;p19"/>
          <p:cNvGrpSpPr/>
          <p:nvPr/>
        </p:nvGrpSpPr>
        <p:grpSpPr>
          <a:xfrm>
            <a:off x="4606218" y="6695677"/>
            <a:ext cx="428737" cy="644144"/>
            <a:chOff x="4041649" y="1707654"/>
            <a:chExt cx="1060704" cy="1429526"/>
          </a:xfrm>
        </p:grpSpPr>
        <p:sp>
          <p:nvSpPr>
            <p:cNvPr id="1887" name="Google Shape;1887;p1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u="none" cap="none" strike="noStrike">
                <a:solidFill>
                  <a:srgbClr val="434343"/>
                </a:solidFill>
                <a:latin typeface="Asap"/>
                <a:ea typeface="Asap"/>
                <a:cs typeface="Asap"/>
                <a:sym typeface="Asap"/>
              </a:endParaRPr>
            </a:p>
          </p:txBody>
        </p:sp>
        <p:sp>
          <p:nvSpPr>
            <p:cNvPr id="1888" name="Google Shape;1888;p1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SA">
                  <a:solidFill>
                    <a:srgbClr val="434343"/>
                  </a:solidFill>
                  <a:latin typeface="Asap"/>
                  <a:ea typeface="Asap"/>
                  <a:cs typeface="Asap"/>
                  <a:sym typeface="Asap"/>
                </a:rPr>
                <a:t>6</a:t>
              </a:r>
              <a:endParaRPr b="1" i="0" u="none" cap="none" strike="noStrike">
                <a:solidFill>
                  <a:srgbClr val="434343"/>
                </a:solidFill>
                <a:latin typeface="Asap"/>
                <a:ea typeface="Asap"/>
                <a:cs typeface="Asap"/>
                <a:sym typeface="Asap"/>
              </a:endParaRPr>
            </a:p>
          </p:txBody>
        </p:sp>
      </p:grpSp>
      <p:sp>
        <p:nvSpPr>
          <p:cNvPr id="1889" name="Google Shape;1889;p19"/>
          <p:cNvSpPr txBox="1"/>
          <p:nvPr/>
        </p:nvSpPr>
        <p:spPr>
          <a:xfrm>
            <a:off x="146112" y="4981562"/>
            <a:ext cx="6565800" cy="55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900"/>
              <a:buFont typeface="Arial"/>
              <a:buNone/>
            </a:pPr>
            <a:r>
              <a:rPr b="1" lang="en-SA" sz="2400">
                <a:latin typeface="Asap"/>
                <a:ea typeface="Asap"/>
                <a:cs typeface="Asap"/>
                <a:sym typeface="Asap"/>
              </a:rPr>
              <a:t>P</a:t>
            </a:r>
            <a:r>
              <a:rPr b="1" lang="en-SA" sz="2400">
                <a:latin typeface="Asap"/>
                <a:ea typeface="Asap"/>
                <a:cs typeface="Asap"/>
                <a:sym typeface="Asap"/>
              </a:rPr>
              <a:t>oor Prognostic Factors </a:t>
            </a:r>
            <a:r>
              <a:rPr lang="en-SA" sz="1500">
                <a:solidFill>
                  <a:schemeClr val="accent6"/>
                </a:solidFill>
                <a:latin typeface="Asap"/>
                <a:ea typeface="Asap"/>
                <a:cs typeface="Asap"/>
                <a:sym typeface="Asap"/>
              </a:rPr>
              <a:t>Not Important</a:t>
            </a:r>
            <a:r>
              <a:rPr b="1" lang="en-SA" sz="2400">
                <a:latin typeface="Asap"/>
                <a:ea typeface="Asap"/>
                <a:cs typeface="Asap"/>
                <a:sym typeface="Asap"/>
              </a:rPr>
              <a:t> </a:t>
            </a:r>
            <a:endParaRPr b="1" sz="2400">
              <a:solidFill>
                <a:srgbClr val="941651"/>
              </a:solidFill>
              <a:latin typeface="Asap"/>
              <a:ea typeface="Asap"/>
              <a:cs typeface="Asap"/>
              <a:sym typeface="Asap"/>
            </a:endParaRPr>
          </a:p>
          <a:p>
            <a:pPr indent="0" lvl="0" marL="0" marR="0" rtl="0" algn="ctr">
              <a:lnSpc>
                <a:spcPct val="100000"/>
              </a:lnSpc>
              <a:spcBef>
                <a:spcPts val="0"/>
              </a:spcBef>
              <a:spcAft>
                <a:spcPts val="0"/>
              </a:spcAft>
              <a:buClr>
                <a:srgbClr val="000000"/>
              </a:buClr>
              <a:buSzPts val="2300"/>
              <a:buFont typeface="Arial"/>
              <a:buNone/>
            </a:pPr>
            <a:r>
              <a:t/>
            </a:r>
            <a:endParaRPr b="1" sz="2400">
              <a:solidFill>
                <a:srgbClr val="434343"/>
              </a:solidFill>
              <a:latin typeface="Asap"/>
              <a:ea typeface="Asap"/>
              <a:cs typeface="Asap"/>
              <a:sym typeface="Asap"/>
            </a:endParaRPr>
          </a:p>
        </p:txBody>
      </p:sp>
      <p:sp>
        <p:nvSpPr>
          <p:cNvPr id="1890" name="Google Shape;1890;p19"/>
          <p:cNvSpPr txBox="1"/>
          <p:nvPr/>
        </p:nvSpPr>
        <p:spPr>
          <a:xfrm>
            <a:off x="714275" y="5655125"/>
            <a:ext cx="1537500" cy="43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SA" sz="1600">
                <a:latin typeface="Titillium Web"/>
                <a:ea typeface="Titillium Web"/>
                <a:cs typeface="Titillium Web"/>
                <a:sym typeface="Titillium Web"/>
              </a:rPr>
              <a:t>Female</a:t>
            </a:r>
            <a:endParaRPr sz="1600">
              <a:latin typeface="Titillium Web"/>
              <a:ea typeface="Titillium Web"/>
              <a:cs typeface="Titillium Web"/>
              <a:sym typeface="Titillium Web"/>
            </a:endParaRPr>
          </a:p>
        </p:txBody>
      </p:sp>
      <p:sp>
        <p:nvSpPr>
          <p:cNvPr id="1891" name="Google Shape;1891;p19"/>
          <p:cNvSpPr txBox="1"/>
          <p:nvPr/>
        </p:nvSpPr>
        <p:spPr>
          <a:xfrm>
            <a:off x="713500" y="6674750"/>
            <a:ext cx="1537500" cy="477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SA" sz="1600">
                <a:latin typeface="Titillium Web"/>
                <a:ea typeface="Titillium Web"/>
                <a:cs typeface="Titillium Web"/>
                <a:sym typeface="Titillium Web"/>
              </a:rPr>
              <a:t>Prosthetic valve</a:t>
            </a:r>
            <a:endParaRPr sz="1600">
              <a:latin typeface="Titillium Web"/>
              <a:ea typeface="Titillium Web"/>
              <a:cs typeface="Titillium Web"/>
              <a:sym typeface="Titillium Web"/>
            </a:endParaRPr>
          </a:p>
        </p:txBody>
      </p:sp>
      <p:sp>
        <p:nvSpPr>
          <p:cNvPr id="1892" name="Google Shape;1892;p19"/>
          <p:cNvSpPr txBox="1"/>
          <p:nvPr/>
        </p:nvSpPr>
        <p:spPr>
          <a:xfrm>
            <a:off x="2864775" y="5731325"/>
            <a:ext cx="1537500" cy="339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SA" sz="1600">
                <a:latin typeface="Titillium Web"/>
                <a:ea typeface="Titillium Web"/>
                <a:cs typeface="Titillium Web"/>
                <a:sym typeface="Titillium Web"/>
              </a:rPr>
              <a:t>S. aureus</a:t>
            </a:r>
            <a:endParaRPr b="1" sz="1600">
              <a:latin typeface="Titillium Web"/>
              <a:ea typeface="Titillium Web"/>
              <a:cs typeface="Titillium Web"/>
              <a:sym typeface="Titillium Web"/>
            </a:endParaRPr>
          </a:p>
        </p:txBody>
      </p:sp>
      <p:sp>
        <p:nvSpPr>
          <p:cNvPr id="1893" name="Google Shape;1893;p19"/>
          <p:cNvSpPr txBox="1"/>
          <p:nvPr/>
        </p:nvSpPr>
        <p:spPr>
          <a:xfrm>
            <a:off x="2852250" y="6674738"/>
            <a:ext cx="1537500" cy="477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SA" sz="1600">
                <a:latin typeface="Titillium Web"/>
                <a:ea typeface="Titillium Web"/>
                <a:cs typeface="Titillium Web"/>
                <a:sym typeface="Titillium Web"/>
              </a:rPr>
              <a:t>Diabetes mellitus</a:t>
            </a:r>
            <a:endParaRPr b="1" sz="1600">
              <a:latin typeface="Titillium Web"/>
              <a:ea typeface="Titillium Web"/>
              <a:cs typeface="Titillium Web"/>
              <a:sym typeface="Titillium Web"/>
            </a:endParaRPr>
          </a:p>
        </p:txBody>
      </p:sp>
      <p:sp>
        <p:nvSpPr>
          <p:cNvPr id="1894" name="Google Shape;1894;p19"/>
          <p:cNvSpPr txBox="1"/>
          <p:nvPr/>
        </p:nvSpPr>
        <p:spPr>
          <a:xfrm>
            <a:off x="5015275" y="5665825"/>
            <a:ext cx="1537500" cy="554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SA" sz="1600">
                <a:latin typeface="Titillium Web"/>
                <a:ea typeface="Titillium Web"/>
                <a:cs typeface="Titillium Web"/>
                <a:sym typeface="Titillium Web"/>
              </a:rPr>
              <a:t>Older age</a:t>
            </a:r>
            <a:endParaRPr b="1" sz="1600">
              <a:latin typeface="Titillium Web"/>
              <a:ea typeface="Titillium Web"/>
              <a:cs typeface="Titillium Web"/>
              <a:sym typeface="Titillium Web"/>
            </a:endParaRPr>
          </a:p>
        </p:txBody>
      </p:sp>
      <p:sp>
        <p:nvSpPr>
          <p:cNvPr id="1895" name="Google Shape;1895;p19"/>
          <p:cNvSpPr txBox="1"/>
          <p:nvPr/>
        </p:nvSpPr>
        <p:spPr>
          <a:xfrm>
            <a:off x="4991000" y="6674425"/>
            <a:ext cx="1677000" cy="477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SA" sz="1600">
                <a:latin typeface="Titillium Web"/>
                <a:ea typeface="Titillium Web"/>
                <a:cs typeface="Titillium Web"/>
                <a:sym typeface="Titillium Web"/>
              </a:rPr>
              <a:t>Low serum albumin</a:t>
            </a:r>
            <a:endParaRPr sz="1600">
              <a:latin typeface="Titillium Web"/>
              <a:ea typeface="Titillium Web"/>
              <a:cs typeface="Titillium Web"/>
              <a:sym typeface="Titillium Web"/>
            </a:endParaRPr>
          </a:p>
        </p:txBody>
      </p:sp>
      <p:grpSp>
        <p:nvGrpSpPr>
          <p:cNvPr id="1896" name="Google Shape;1896;p19"/>
          <p:cNvGrpSpPr/>
          <p:nvPr/>
        </p:nvGrpSpPr>
        <p:grpSpPr>
          <a:xfrm>
            <a:off x="2436129" y="7667238"/>
            <a:ext cx="428737" cy="644144"/>
            <a:chOff x="4041649" y="1707654"/>
            <a:chExt cx="1060704" cy="1429526"/>
          </a:xfrm>
        </p:grpSpPr>
        <p:sp>
          <p:nvSpPr>
            <p:cNvPr id="1897" name="Google Shape;1897;p1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u="none" cap="none" strike="noStrike">
                <a:solidFill>
                  <a:srgbClr val="434343"/>
                </a:solidFill>
                <a:latin typeface="Asap"/>
                <a:ea typeface="Asap"/>
                <a:cs typeface="Asap"/>
                <a:sym typeface="Asap"/>
              </a:endParaRPr>
            </a:p>
          </p:txBody>
        </p:sp>
        <p:sp>
          <p:nvSpPr>
            <p:cNvPr id="1898" name="Google Shape;1898;p1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SA">
                  <a:solidFill>
                    <a:srgbClr val="434343"/>
                  </a:solidFill>
                  <a:latin typeface="Asap"/>
                  <a:ea typeface="Asap"/>
                  <a:cs typeface="Asap"/>
                  <a:sym typeface="Asap"/>
                </a:rPr>
                <a:t>8</a:t>
              </a:r>
              <a:endParaRPr i="0" u="none" cap="none" strike="noStrike">
                <a:solidFill>
                  <a:srgbClr val="434343"/>
                </a:solidFill>
                <a:latin typeface="Asap"/>
                <a:ea typeface="Asap"/>
                <a:cs typeface="Asap"/>
                <a:sym typeface="Asap"/>
              </a:endParaRPr>
            </a:p>
          </p:txBody>
        </p:sp>
      </p:grpSp>
      <p:grpSp>
        <p:nvGrpSpPr>
          <p:cNvPr id="1899" name="Google Shape;1899;p19"/>
          <p:cNvGrpSpPr/>
          <p:nvPr/>
        </p:nvGrpSpPr>
        <p:grpSpPr>
          <a:xfrm>
            <a:off x="266041" y="7665465"/>
            <a:ext cx="428737" cy="644144"/>
            <a:chOff x="4041649" y="1707654"/>
            <a:chExt cx="1060704" cy="1429526"/>
          </a:xfrm>
        </p:grpSpPr>
        <p:sp>
          <p:nvSpPr>
            <p:cNvPr id="1900" name="Google Shape;1900;p1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u="none" cap="none" strike="noStrike">
                <a:solidFill>
                  <a:srgbClr val="434343"/>
                </a:solidFill>
                <a:latin typeface="Asap"/>
                <a:ea typeface="Asap"/>
                <a:cs typeface="Asap"/>
                <a:sym typeface="Asap"/>
              </a:endParaRPr>
            </a:p>
          </p:txBody>
        </p:sp>
        <p:sp>
          <p:nvSpPr>
            <p:cNvPr id="1901" name="Google Shape;1901;p1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SA">
                  <a:solidFill>
                    <a:srgbClr val="434343"/>
                  </a:solidFill>
                  <a:latin typeface="Asap"/>
                  <a:ea typeface="Asap"/>
                  <a:cs typeface="Asap"/>
                  <a:sym typeface="Asap"/>
                </a:rPr>
                <a:t>7</a:t>
              </a:r>
              <a:endParaRPr i="0" u="none" cap="none" strike="noStrike">
                <a:solidFill>
                  <a:srgbClr val="434343"/>
                </a:solidFill>
                <a:latin typeface="Asap"/>
                <a:ea typeface="Asap"/>
                <a:cs typeface="Asap"/>
                <a:sym typeface="Asap"/>
              </a:endParaRPr>
            </a:p>
          </p:txBody>
        </p:sp>
      </p:grpSp>
      <p:grpSp>
        <p:nvGrpSpPr>
          <p:cNvPr id="1902" name="Google Shape;1902;p19"/>
          <p:cNvGrpSpPr/>
          <p:nvPr/>
        </p:nvGrpSpPr>
        <p:grpSpPr>
          <a:xfrm>
            <a:off x="4606218" y="7686277"/>
            <a:ext cx="428737" cy="644144"/>
            <a:chOff x="4041649" y="1707654"/>
            <a:chExt cx="1060704" cy="1429526"/>
          </a:xfrm>
        </p:grpSpPr>
        <p:sp>
          <p:nvSpPr>
            <p:cNvPr id="1903" name="Google Shape;1903;p1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u="none" cap="none" strike="noStrike">
                <a:solidFill>
                  <a:srgbClr val="434343"/>
                </a:solidFill>
                <a:latin typeface="Asap"/>
                <a:ea typeface="Asap"/>
                <a:cs typeface="Asap"/>
                <a:sym typeface="Asap"/>
              </a:endParaRPr>
            </a:p>
          </p:txBody>
        </p:sp>
        <p:sp>
          <p:nvSpPr>
            <p:cNvPr id="1904" name="Google Shape;1904;p1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SA">
                  <a:solidFill>
                    <a:srgbClr val="434343"/>
                  </a:solidFill>
                  <a:latin typeface="Asap"/>
                  <a:ea typeface="Asap"/>
                  <a:cs typeface="Asap"/>
                  <a:sym typeface="Asap"/>
                </a:rPr>
                <a:t>9</a:t>
              </a:r>
              <a:endParaRPr i="0" u="none" cap="none" strike="noStrike">
                <a:solidFill>
                  <a:srgbClr val="434343"/>
                </a:solidFill>
                <a:latin typeface="Asap"/>
                <a:ea typeface="Asap"/>
                <a:cs typeface="Asap"/>
                <a:sym typeface="Asap"/>
              </a:endParaRPr>
            </a:p>
          </p:txBody>
        </p:sp>
      </p:grpSp>
      <p:grpSp>
        <p:nvGrpSpPr>
          <p:cNvPr id="1905" name="Google Shape;1905;p19"/>
          <p:cNvGrpSpPr/>
          <p:nvPr/>
        </p:nvGrpSpPr>
        <p:grpSpPr>
          <a:xfrm>
            <a:off x="2436129" y="8734038"/>
            <a:ext cx="428737" cy="644144"/>
            <a:chOff x="4041649" y="1707654"/>
            <a:chExt cx="1060704" cy="1429526"/>
          </a:xfrm>
        </p:grpSpPr>
        <p:sp>
          <p:nvSpPr>
            <p:cNvPr id="1906" name="Google Shape;1906;p1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u="none" cap="none" strike="noStrike">
                <a:solidFill>
                  <a:srgbClr val="434343"/>
                </a:solidFill>
                <a:latin typeface="Asap"/>
                <a:ea typeface="Asap"/>
                <a:cs typeface="Asap"/>
                <a:sym typeface="Asap"/>
              </a:endParaRPr>
            </a:p>
          </p:txBody>
        </p:sp>
        <p:sp>
          <p:nvSpPr>
            <p:cNvPr id="1907" name="Google Shape;1907;p1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SA">
                  <a:solidFill>
                    <a:srgbClr val="434343"/>
                  </a:solidFill>
                  <a:latin typeface="Asap"/>
                  <a:ea typeface="Asap"/>
                  <a:cs typeface="Asap"/>
                  <a:sym typeface="Asap"/>
                </a:rPr>
                <a:t>11</a:t>
              </a:r>
              <a:endParaRPr b="1" i="0" u="none" cap="none" strike="noStrike">
                <a:solidFill>
                  <a:srgbClr val="434343"/>
                </a:solidFill>
                <a:latin typeface="Asap"/>
                <a:ea typeface="Asap"/>
                <a:cs typeface="Asap"/>
                <a:sym typeface="Asap"/>
              </a:endParaRPr>
            </a:p>
          </p:txBody>
        </p:sp>
      </p:grpSp>
      <p:sp>
        <p:nvSpPr>
          <p:cNvPr id="1908" name="Google Shape;1908;p19"/>
          <p:cNvSpPr txBox="1"/>
          <p:nvPr/>
        </p:nvSpPr>
        <p:spPr>
          <a:xfrm>
            <a:off x="2852250" y="8676875"/>
            <a:ext cx="3000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sz="1600">
                <a:latin typeface="Titillium Web"/>
                <a:ea typeface="Titillium Web"/>
                <a:cs typeface="Titillium Web"/>
                <a:sym typeface="Titillium Web"/>
              </a:rPr>
              <a:t>Apache ll score</a:t>
            </a:r>
            <a:r>
              <a:rPr lang="en-SA">
                <a:latin typeface="Titillium Web"/>
                <a:ea typeface="Titillium Web"/>
                <a:cs typeface="Titillium Web"/>
                <a:sym typeface="Titillium Web"/>
              </a:rPr>
              <a:t> </a:t>
            </a:r>
            <a:r>
              <a:rPr lang="en-SA" sz="1000">
                <a:latin typeface="Titillium Web"/>
                <a:ea typeface="Titillium Web"/>
                <a:cs typeface="Titillium Web"/>
                <a:sym typeface="Titillium Web"/>
              </a:rPr>
              <a:t>(Acute Physiologic</a:t>
            </a:r>
            <a:endParaRPr sz="1000">
              <a:latin typeface="Titillium Web"/>
              <a:ea typeface="Titillium Web"/>
              <a:cs typeface="Titillium Web"/>
              <a:sym typeface="Titillium Web"/>
            </a:endParaRPr>
          </a:p>
          <a:p>
            <a:pPr indent="0" lvl="0" marL="0" rtl="0" algn="l">
              <a:spcBef>
                <a:spcPts val="0"/>
              </a:spcBef>
              <a:spcAft>
                <a:spcPts val="0"/>
              </a:spcAft>
              <a:buNone/>
            </a:pPr>
            <a:r>
              <a:rPr lang="en-SA" sz="1000">
                <a:latin typeface="Titillium Web"/>
                <a:ea typeface="Titillium Web"/>
                <a:cs typeface="Titillium Web"/>
                <a:sym typeface="Titillium Web"/>
              </a:rPr>
              <a:t>Assessment and Chronic Health Evaluation II)</a:t>
            </a:r>
            <a:endParaRPr sz="1000">
              <a:latin typeface="Titillium Web"/>
              <a:ea typeface="Titillium Web"/>
              <a:cs typeface="Titillium Web"/>
              <a:sym typeface="Titillium Web"/>
            </a:endParaRPr>
          </a:p>
          <a:p>
            <a:pPr indent="0" lvl="0" marL="0" rtl="0" algn="l">
              <a:spcBef>
                <a:spcPts val="0"/>
              </a:spcBef>
              <a:spcAft>
                <a:spcPts val="0"/>
              </a:spcAft>
              <a:buNone/>
            </a:pPr>
            <a:r>
              <a:rPr lang="en-SA" sz="1000">
                <a:latin typeface="Titillium Web"/>
                <a:ea typeface="Titillium Web"/>
                <a:cs typeface="Titillium Web"/>
                <a:sym typeface="Titillium Web"/>
              </a:rPr>
              <a:t>Is a severity of disease classification system</a:t>
            </a:r>
            <a:endParaRPr sz="1000">
              <a:latin typeface="Titillium Web"/>
              <a:ea typeface="Titillium Web"/>
              <a:cs typeface="Titillium Web"/>
              <a:sym typeface="Titillium Web"/>
            </a:endParaRPr>
          </a:p>
        </p:txBody>
      </p:sp>
      <p:sp>
        <p:nvSpPr>
          <p:cNvPr id="1909" name="Google Shape;1909;p19"/>
          <p:cNvSpPr txBox="1"/>
          <p:nvPr/>
        </p:nvSpPr>
        <p:spPr>
          <a:xfrm>
            <a:off x="685800" y="7772400"/>
            <a:ext cx="1677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SA" sz="1600">
                <a:latin typeface="Titillium Web"/>
                <a:ea typeface="Titillium Web"/>
                <a:cs typeface="Titillium Web"/>
                <a:sym typeface="Titillium Web"/>
              </a:rPr>
              <a:t>paravalvular abscess</a:t>
            </a:r>
            <a:endParaRPr sz="1600">
              <a:latin typeface="Titillium Web"/>
              <a:ea typeface="Titillium Web"/>
              <a:cs typeface="Titillium Web"/>
              <a:sym typeface="Titillium Web"/>
            </a:endParaRPr>
          </a:p>
        </p:txBody>
      </p:sp>
      <p:sp>
        <p:nvSpPr>
          <p:cNvPr id="1910" name="Google Shape;1910;p19"/>
          <p:cNvSpPr txBox="1"/>
          <p:nvPr/>
        </p:nvSpPr>
        <p:spPr>
          <a:xfrm>
            <a:off x="2895600" y="7696200"/>
            <a:ext cx="15375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SA" sz="1600">
                <a:latin typeface="Titillium Web"/>
                <a:ea typeface="Titillium Web"/>
                <a:cs typeface="Titillium Web"/>
                <a:sym typeface="Titillium Web"/>
              </a:rPr>
              <a:t>Heart failure</a:t>
            </a:r>
            <a:endParaRPr sz="1600">
              <a:latin typeface="Titillium Web"/>
              <a:ea typeface="Titillium Web"/>
              <a:cs typeface="Titillium Web"/>
              <a:sym typeface="Titillium Web"/>
            </a:endParaRPr>
          </a:p>
        </p:txBody>
      </p:sp>
      <p:sp>
        <p:nvSpPr>
          <p:cNvPr id="1911" name="Google Shape;1911;p19"/>
          <p:cNvSpPr txBox="1"/>
          <p:nvPr/>
        </p:nvSpPr>
        <p:spPr>
          <a:xfrm>
            <a:off x="5029200" y="7696200"/>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sz="1600">
                <a:latin typeface="Titillium Web"/>
                <a:ea typeface="Titillium Web"/>
                <a:cs typeface="Titillium Web"/>
                <a:sym typeface="Titillium Web"/>
              </a:rPr>
              <a:t>Embolic events</a:t>
            </a:r>
            <a:endParaRPr sz="1600">
              <a:latin typeface="Titillium Web"/>
              <a:ea typeface="Titillium Web"/>
              <a:cs typeface="Titillium Web"/>
              <a:sym typeface="Titillium Web"/>
            </a:endParaRPr>
          </a:p>
        </p:txBody>
      </p:sp>
      <p:sp>
        <p:nvSpPr>
          <p:cNvPr id="1912" name="Google Shape;1912;p19"/>
          <p:cNvSpPr txBox="1"/>
          <p:nvPr/>
        </p:nvSpPr>
        <p:spPr>
          <a:xfrm>
            <a:off x="685800" y="8686800"/>
            <a:ext cx="167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sz="1600">
                <a:latin typeface="Titillium Web"/>
                <a:ea typeface="Titillium Web"/>
                <a:cs typeface="Titillium Web"/>
                <a:sym typeface="Titillium Web"/>
              </a:rPr>
              <a:t>Vegetation size </a:t>
            </a:r>
            <a:endParaRPr sz="1600">
              <a:latin typeface="Titillium Web"/>
              <a:ea typeface="Titillium Web"/>
              <a:cs typeface="Titillium Web"/>
              <a:sym typeface="Titillium Web"/>
            </a:endParaRPr>
          </a:p>
        </p:txBody>
      </p:sp>
      <p:grpSp>
        <p:nvGrpSpPr>
          <p:cNvPr id="1913" name="Google Shape;1913;p19"/>
          <p:cNvGrpSpPr/>
          <p:nvPr/>
        </p:nvGrpSpPr>
        <p:grpSpPr>
          <a:xfrm>
            <a:off x="266041" y="8732265"/>
            <a:ext cx="428737" cy="644144"/>
            <a:chOff x="4041649" y="1707654"/>
            <a:chExt cx="1060704" cy="1429526"/>
          </a:xfrm>
        </p:grpSpPr>
        <p:sp>
          <p:nvSpPr>
            <p:cNvPr id="1914" name="Google Shape;1914;p1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u="none" cap="none" strike="noStrike">
                <a:solidFill>
                  <a:srgbClr val="434343"/>
                </a:solidFill>
                <a:latin typeface="Asap"/>
                <a:ea typeface="Asap"/>
                <a:cs typeface="Asap"/>
                <a:sym typeface="Asap"/>
              </a:endParaRPr>
            </a:p>
          </p:txBody>
        </p:sp>
        <p:sp>
          <p:nvSpPr>
            <p:cNvPr id="1915" name="Google Shape;1915;p1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SA">
                  <a:solidFill>
                    <a:srgbClr val="434343"/>
                  </a:solidFill>
                  <a:latin typeface="Asap"/>
                  <a:ea typeface="Asap"/>
                  <a:cs typeface="Asap"/>
                  <a:sym typeface="Asap"/>
                </a:rPr>
                <a:t>10</a:t>
              </a:r>
              <a:endParaRPr b="1" i="0" u="none" cap="none" strike="noStrike">
                <a:solidFill>
                  <a:srgbClr val="434343"/>
                </a:solidFill>
                <a:latin typeface="Asap"/>
                <a:ea typeface="Asap"/>
                <a:cs typeface="Asap"/>
                <a:sym typeface="Asap"/>
              </a:endParaRPr>
            </a:p>
          </p:txBody>
        </p:sp>
      </p:grpSp>
      <p:sp>
        <p:nvSpPr>
          <p:cNvPr id="1916" name="Google Shape;1916;p19"/>
          <p:cNvSpPr/>
          <p:nvPr/>
        </p:nvSpPr>
        <p:spPr>
          <a:xfrm>
            <a:off x="-399900" y="-310250"/>
            <a:ext cx="2117400" cy="2371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917" name="Google Shape;1917;p19"/>
          <p:cNvGraphicFramePr/>
          <p:nvPr/>
        </p:nvGraphicFramePr>
        <p:xfrm>
          <a:off x="556874" y="489481"/>
          <a:ext cx="3000000" cy="3000000"/>
        </p:xfrm>
        <a:graphic>
          <a:graphicData uri="http://schemas.openxmlformats.org/drawingml/2006/table">
            <a:tbl>
              <a:tblPr>
                <a:noFill/>
                <a:tableStyleId>{4E9E8495-E788-47C2-A096-ABBBB2D0F1D5}</a:tableStyleId>
              </a:tblPr>
              <a:tblGrid>
                <a:gridCol w="2862125"/>
                <a:gridCol w="438625"/>
                <a:gridCol w="2696100"/>
              </a:tblGrid>
              <a:tr h="361600">
                <a:tc gridSpan="3">
                  <a:txBody>
                    <a:bodyPr/>
                    <a:lstStyle/>
                    <a:p>
                      <a:pPr indent="0" lvl="0" marL="0" rtl="0" algn="ctr">
                        <a:spcBef>
                          <a:spcPts val="0"/>
                        </a:spcBef>
                        <a:spcAft>
                          <a:spcPts val="0"/>
                        </a:spcAft>
                        <a:buNone/>
                      </a:pPr>
                      <a:r>
                        <a:rPr b="1" lang="en-SA" sz="1800">
                          <a:solidFill>
                            <a:schemeClr val="lt1"/>
                          </a:solidFill>
                          <a:latin typeface="Asap"/>
                          <a:ea typeface="Asap"/>
                          <a:cs typeface="Asap"/>
                          <a:sym typeface="Asap"/>
                        </a:rPr>
                        <a:t>How will you detect the organism if the culture came negative ?</a:t>
                      </a:r>
                      <a:endParaRPr b="1" sz="1800">
                        <a:solidFill>
                          <a:schemeClr val="lt1"/>
                        </a:solidFill>
                        <a:latin typeface="Asap"/>
                        <a:ea typeface="Asap"/>
                        <a:cs typeface="Asap"/>
                        <a:sym typeface="Asap"/>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hMerge="1"/>
                <a:tc hMerge="1"/>
              </a:tr>
              <a:tr h="361600">
                <a:tc>
                  <a:txBody>
                    <a:bodyPr/>
                    <a:lstStyle/>
                    <a:p>
                      <a:pPr indent="0" lvl="0" marL="0" rtl="0" algn="ctr">
                        <a:spcBef>
                          <a:spcPts val="0"/>
                        </a:spcBef>
                        <a:spcAft>
                          <a:spcPts val="0"/>
                        </a:spcAft>
                        <a:buNone/>
                      </a:pPr>
                      <a:r>
                        <a:rPr b="1" lang="en-SA" sz="1800">
                          <a:solidFill>
                            <a:schemeClr val="dk1"/>
                          </a:solidFill>
                          <a:latin typeface="Titillium Web"/>
                          <a:ea typeface="Titillium Web"/>
                          <a:cs typeface="Titillium Web"/>
                          <a:sym typeface="Titillium Web"/>
                        </a:rPr>
                        <a:t>Laboratory test</a:t>
                      </a:r>
                      <a:endParaRPr b="1" sz="1800">
                        <a:solidFill>
                          <a:schemeClr val="dk1"/>
                        </a:solidFill>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ctr">
                        <a:spcBef>
                          <a:spcPts val="0"/>
                        </a:spcBef>
                        <a:spcAft>
                          <a:spcPts val="0"/>
                        </a:spcAft>
                        <a:buClr>
                          <a:schemeClr val="dk1"/>
                        </a:buClr>
                        <a:buSzPts val="1100"/>
                        <a:buFont typeface="Arial"/>
                        <a:buNone/>
                      </a:pPr>
                      <a:r>
                        <a:rPr b="1" lang="en-SA" sz="1800">
                          <a:solidFill>
                            <a:schemeClr val="dk1"/>
                          </a:solidFill>
                          <a:latin typeface="Titillium Web"/>
                          <a:ea typeface="Titillium Web"/>
                          <a:cs typeface="Titillium Web"/>
                          <a:sym typeface="Titillium Web"/>
                        </a:rPr>
                        <a:t>Etiology</a:t>
                      </a:r>
                      <a:endParaRPr sz="1800">
                        <a:solidFill>
                          <a:schemeClr val="dk1"/>
                        </a:solidFill>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r>
              <a:tr h="361600">
                <a:tc>
                  <a:txBody>
                    <a:bodyPr/>
                    <a:lstStyle/>
                    <a:p>
                      <a:pPr indent="0" lvl="0" marL="0" rtl="0" algn="ctr">
                        <a:spcBef>
                          <a:spcPts val="0"/>
                        </a:spcBef>
                        <a:spcAft>
                          <a:spcPts val="0"/>
                        </a:spcAft>
                        <a:buNone/>
                      </a:pPr>
                      <a:r>
                        <a:rPr lang="en-SA">
                          <a:latin typeface="Titillium Web"/>
                          <a:ea typeface="Titillium Web"/>
                          <a:cs typeface="Titillium Web"/>
                          <a:sym typeface="Titillium Web"/>
                        </a:rPr>
                        <a:t>PCR of vegetation/emboli</a:t>
                      </a:r>
                      <a:endParaRPr b="1" sz="13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gridSpan="2">
                  <a:txBody>
                    <a:bodyPr/>
                    <a:lstStyle/>
                    <a:p>
                      <a:pPr indent="0" lvl="0" marL="0" rtl="0" algn="ctr">
                        <a:spcBef>
                          <a:spcPts val="0"/>
                        </a:spcBef>
                        <a:spcAft>
                          <a:spcPts val="0"/>
                        </a:spcAft>
                        <a:buNone/>
                      </a:pPr>
                      <a:r>
                        <a:rPr lang="en-SA">
                          <a:latin typeface="Titillium Web"/>
                          <a:ea typeface="Titillium Web"/>
                          <a:cs typeface="Titillium Web"/>
                          <a:sym typeface="Titillium Web"/>
                        </a:rPr>
                        <a:t>Tropheryma whippelii, bartonella</a:t>
                      </a:r>
                      <a:endParaRPr sz="12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8100">
                <a:tc>
                  <a:txBody>
                    <a:bodyPr/>
                    <a:lstStyle/>
                    <a:p>
                      <a:pPr indent="0" lvl="0" marL="0" rtl="0" algn="ctr">
                        <a:spcBef>
                          <a:spcPts val="0"/>
                        </a:spcBef>
                        <a:spcAft>
                          <a:spcPts val="0"/>
                        </a:spcAft>
                        <a:buNone/>
                      </a:pPr>
                      <a:r>
                        <a:rPr lang="en-SA">
                          <a:latin typeface="Titillium Web"/>
                          <a:ea typeface="Titillium Web"/>
                          <a:cs typeface="Titillium Web"/>
                          <a:sym typeface="Titillium Web"/>
                        </a:rPr>
                        <a:t>Histology/stain /culture of vegetation/emboli</a:t>
                      </a:r>
                      <a:endParaRPr b="1" sz="13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gridSpan="2">
                  <a:txBody>
                    <a:bodyPr/>
                    <a:lstStyle/>
                    <a:p>
                      <a:pPr indent="0" lvl="0" marL="0" rtl="0" algn="ctr">
                        <a:spcBef>
                          <a:spcPts val="0"/>
                        </a:spcBef>
                        <a:spcAft>
                          <a:spcPts val="0"/>
                        </a:spcAft>
                        <a:buNone/>
                      </a:pPr>
                      <a:r>
                        <a:rPr lang="en-SA">
                          <a:latin typeface="Titillium Web"/>
                          <a:ea typeface="Titillium Web"/>
                          <a:cs typeface="Titillium Web"/>
                          <a:sym typeface="Titillium Web"/>
                        </a:rPr>
                        <a:t>Fungus</a:t>
                      </a:r>
                      <a:endParaRPr sz="12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226950">
                <a:tc>
                  <a:txBody>
                    <a:bodyPr/>
                    <a:lstStyle/>
                    <a:p>
                      <a:pPr indent="0" lvl="0" marL="0" rtl="0" algn="ctr">
                        <a:spcBef>
                          <a:spcPts val="0"/>
                        </a:spcBef>
                        <a:spcAft>
                          <a:spcPts val="0"/>
                        </a:spcAft>
                        <a:buNone/>
                      </a:pPr>
                      <a:r>
                        <a:rPr lang="en-SA">
                          <a:latin typeface="Titillium Web"/>
                          <a:ea typeface="Titillium Web"/>
                          <a:cs typeface="Titillium Web"/>
                          <a:sym typeface="Titillium Web"/>
                        </a:rPr>
                        <a:t>Prolonged, enriched cultures </a:t>
                      </a:r>
                      <a:endParaRPr b="1" sz="13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gridSpan="2">
                  <a:txBody>
                    <a:bodyPr/>
                    <a:lstStyle/>
                    <a:p>
                      <a:pPr indent="0" lvl="0" marL="0" rtl="0" algn="ctr">
                        <a:spcBef>
                          <a:spcPts val="0"/>
                        </a:spcBef>
                        <a:spcAft>
                          <a:spcPts val="0"/>
                        </a:spcAft>
                        <a:buClr>
                          <a:schemeClr val="dk1"/>
                        </a:buClr>
                        <a:buSzPts val="1400"/>
                        <a:buFont typeface="Arial"/>
                        <a:buNone/>
                      </a:pPr>
                      <a:r>
                        <a:rPr lang="en-SA">
                          <a:solidFill>
                            <a:schemeClr val="accent3"/>
                          </a:solidFill>
                          <a:latin typeface="Titillium Web"/>
                          <a:ea typeface="Titillium Web"/>
                          <a:cs typeface="Titillium Web"/>
                          <a:sym typeface="Titillium Web"/>
                        </a:rPr>
                        <a:t>HACEK </a:t>
                      </a:r>
                      <a:endParaRPr>
                        <a:solidFill>
                          <a:schemeClr val="accent3"/>
                        </a:solidFill>
                        <a:latin typeface="Titillium Web"/>
                        <a:ea typeface="Titillium Web"/>
                        <a:cs typeface="Titillium Web"/>
                        <a:sym typeface="Titillium Web"/>
                      </a:endParaRPr>
                    </a:p>
                    <a:p>
                      <a:pPr indent="0" lvl="0" marL="0" rtl="0" algn="ctr">
                        <a:spcBef>
                          <a:spcPts val="0"/>
                        </a:spcBef>
                        <a:spcAft>
                          <a:spcPts val="0"/>
                        </a:spcAft>
                        <a:buNone/>
                      </a:pPr>
                      <a:r>
                        <a:rPr lang="en-SA">
                          <a:solidFill>
                            <a:srgbClr val="9E9E9E"/>
                          </a:solidFill>
                          <a:latin typeface="Titillium Web"/>
                          <a:ea typeface="Titillium Web"/>
                          <a:cs typeface="Titillium Web"/>
                          <a:sym typeface="Titillium Web"/>
                        </a:rPr>
                        <a:t>animal bite </a:t>
                      </a:r>
                      <a:endParaRPr sz="1200">
                        <a:solidFill>
                          <a:srgbClr val="9E9E9E"/>
                        </a:solidFill>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a:txBody>
                    <a:bodyPr/>
                    <a:lstStyle/>
                    <a:p>
                      <a:pPr indent="0" lvl="0" marL="0" rtl="0" algn="ctr">
                        <a:spcBef>
                          <a:spcPts val="0"/>
                        </a:spcBef>
                        <a:spcAft>
                          <a:spcPts val="0"/>
                        </a:spcAft>
                        <a:buNone/>
                      </a:pPr>
                      <a:r>
                        <a:rPr lang="en-SA">
                          <a:latin typeface="Titillium Web"/>
                          <a:ea typeface="Titillium Web"/>
                          <a:cs typeface="Titillium Web"/>
                          <a:sym typeface="Titillium Web"/>
                        </a:rPr>
                        <a:t>Lysis centrifugation system (Isolator)</a:t>
                      </a:r>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gridSpan="2">
                  <a:txBody>
                    <a:bodyPr/>
                    <a:lstStyle/>
                    <a:p>
                      <a:pPr indent="0" lvl="0" marL="0" rtl="0" algn="ctr">
                        <a:spcBef>
                          <a:spcPts val="0"/>
                        </a:spcBef>
                        <a:spcAft>
                          <a:spcPts val="0"/>
                        </a:spcAft>
                        <a:buNone/>
                      </a:pPr>
                      <a:r>
                        <a:rPr lang="en-SA">
                          <a:latin typeface="Titillium Web"/>
                          <a:ea typeface="Titillium Web"/>
                          <a:cs typeface="Titillium Web"/>
                          <a:sym typeface="Titillium Web"/>
                        </a:rPr>
                        <a:t>Bartonella, legionella (BCYE), fungal</a:t>
                      </a:r>
                      <a:endParaRPr sz="12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a:txBody>
                    <a:bodyPr/>
                    <a:lstStyle/>
                    <a:p>
                      <a:pPr indent="0" lvl="0" marL="0" rtl="0" algn="ctr">
                        <a:spcBef>
                          <a:spcPts val="0"/>
                        </a:spcBef>
                        <a:spcAft>
                          <a:spcPts val="0"/>
                        </a:spcAft>
                        <a:buNone/>
                      </a:pPr>
                      <a:r>
                        <a:rPr lang="en-SA">
                          <a:solidFill>
                            <a:schemeClr val="accent3"/>
                          </a:solidFill>
                          <a:latin typeface="Titillium Web"/>
                          <a:ea typeface="Titillium Web"/>
                          <a:cs typeface="Titillium Web"/>
                          <a:sym typeface="Titillium Web"/>
                        </a:rPr>
                        <a:t>Serology</a:t>
                      </a:r>
                      <a:endParaRPr b="1" sz="1500">
                        <a:solidFill>
                          <a:schemeClr val="accent3"/>
                        </a:solidFill>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gridSpan="2">
                  <a:txBody>
                    <a:bodyPr/>
                    <a:lstStyle/>
                    <a:p>
                      <a:pPr indent="0" lvl="0" marL="0" rtl="0" algn="ctr">
                        <a:spcBef>
                          <a:spcPts val="0"/>
                        </a:spcBef>
                        <a:spcAft>
                          <a:spcPts val="0"/>
                        </a:spcAft>
                        <a:buNone/>
                      </a:pPr>
                      <a:r>
                        <a:rPr lang="en-SA">
                          <a:latin typeface="Titillium Web"/>
                          <a:ea typeface="Titillium Web"/>
                          <a:cs typeface="Titillium Web"/>
                          <a:sym typeface="Titillium Web"/>
                        </a:rPr>
                        <a:t>Endemic fungi, bartonella, Q fever, brucella ,legionella, chlamydia</a:t>
                      </a:r>
                      <a:endParaRPr>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a:txBody>
                    <a:bodyPr/>
                    <a:lstStyle/>
                    <a:p>
                      <a:pPr indent="0" lvl="0" marL="0" rtl="0" algn="ctr">
                        <a:spcBef>
                          <a:spcPts val="0"/>
                        </a:spcBef>
                        <a:spcAft>
                          <a:spcPts val="0"/>
                        </a:spcAft>
                        <a:buNone/>
                      </a:pPr>
                      <a:r>
                        <a:rPr lang="en-SA">
                          <a:latin typeface="Titillium Web"/>
                          <a:ea typeface="Titillium Web"/>
                          <a:cs typeface="Titillium Web"/>
                          <a:sym typeface="Titillium Web"/>
                        </a:rPr>
                        <a:t>Thioglycolate or cysteine supplemented media</a:t>
                      </a:r>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gridSpan="2">
                  <a:txBody>
                    <a:bodyPr/>
                    <a:lstStyle/>
                    <a:p>
                      <a:pPr indent="0" lvl="0" marL="0" rtl="0" algn="ctr">
                        <a:spcBef>
                          <a:spcPts val="0"/>
                        </a:spcBef>
                        <a:spcAft>
                          <a:spcPts val="0"/>
                        </a:spcAft>
                        <a:buNone/>
                      </a:pPr>
                      <a:r>
                        <a:rPr lang="en-SA">
                          <a:latin typeface="Titillium Web"/>
                          <a:ea typeface="Titillium Web"/>
                          <a:cs typeface="Titillium Web"/>
                          <a:sym typeface="Titillium Web"/>
                        </a:rPr>
                        <a:t>S.aureus satellitism: Abiotrophia (NVS)</a:t>
                      </a:r>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21" name="Shape 1921"/>
        <p:cNvGrpSpPr/>
        <p:nvPr/>
      </p:nvGrpSpPr>
      <p:grpSpPr>
        <a:xfrm>
          <a:off x="0" y="0"/>
          <a:ext cx="0" cy="0"/>
          <a:chOff x="0" y="0"/>
          <a:chExt cx="0" cy="0"/>
        </a:xfrm>
      </p:grpSpPr>
      <p:pic>
        <p:nvPicPr>
          <p:cNvPr id="1922" name="Google Shape;1922;p20"/>
          <p:cNvPicPr preferRelativeResize="0"/>
          <p:nvPr/>
        </p:nvPicPr>
        <p:blipFill>
          <a:blip r:embed="rId3">
            <a:alphaModFix/>
          </a:blip>
          <a:stretch>
            <a:fillRect/>
          </a:stretch>
        </p:blipFill>
        <p:spPr>
          <a:xfrm>
            <a:off x="3390900" y="7429500"/>
            <a:ext cx="3467100" cy="2476500"/>
          </a:xfrm>
          <a:prstGeom prst="rect">
            <a:avLst/>
          </a:prstGeom>
          <a:noFill/>
          <a:ln>
            <a:noFill/>
          </a:ln>
        </p:spPr>
      </p:pic>
      <p:graphicFrame>
        <p:nvGraphicFramePr>
          <p:cNvPr id="1923" name="Google Shape;1923;p20"/>
          <p:cNvGraphicFramePr/>
          <p:nvPr/>
        </p:nvGraphicFramePr>
        <p:xfrm>
          <a:off x="519336" y="2243448"/>
          <a:ext cx="3000000" cy="3000000"/>
        </p:xfrm>
        <a:graphic>
          <a:graphicData uri="http://schemas.openxmlformats.org/drawingml/2006/table">
            <a:tbl>
              <a:tblPr>
                <a:noFill/>
                <a:tableStyleId>{4E9E8495-E788-47C2-A096-ABBBB2D0F1D5}</a:tableStyleId>
              </a:tblPr>
              <a:tblGrid>
                <a:gridCol w="1320400"/>
                <a:gridCol w="1998075"/>
                <a:gridCol w="2731550"/>
              </a:tblGrid>
              <a:tr h="447725">
                <a:tc gridSpan="3">
                  <a:txBody>
                    <a:bodyPr/>
                    <a:lstStyle/>
                    <a:p>
                      <a:pPr indent="0" lvl="0" marL="0" marR="0" rtl="0" algn="ctr">
                        <a:spcBef>
                          <a:spcPts val="0"/>
                        </a:spcBef>
                        <a:spcAft>
                          <a:spcPts val="0"/>
                        </a:spcAft>
                        <a:buNone/>
                      </a:pPr>
                      <a:r>
                        <a:rPr b="1" lang="en-SA" sz="2400">
                          <a:solidFill>
                            <a:schemeClr val="lt1"/>
                          </a:solidFill>
                          <a:latin typeface="Asap"/>
                          <a:ea typeface="Asap"/>
                          <a:cs typeface="Asap"/>
                          <a:sym typeface="Asap"/>
                        </a:rPr>
                        <a:t>Complications</a:t>
                      </a:r>
                      <a:endParaRPr b="1" sz="2400">
                        <a:solidFill>
                          <a:schemeClr val="lt1"/>
                        </a:solidFill>
                        <a:latin typeface="Asap"/>
                        <a:ea typeface="Asap"/>
                        <a:cs typeface="Asap"/>
                        <a:sym typeface="Asap"/>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4CCCC"/>
                    </a:solidFill>
                  </a:tcPr>
                </a:tc>
                <a:tc hMerge="1"/>
                <a:tc hMerge="1"/>
              </a:tr>
              <a:tr h="361600">
                <a:tc>
                  <a:txBody>
                    <a:bodyPr/>
                    <a:lstStyle/>
                    <a:p>
                      <a:pPr indent="0" lvl="0" marL="0" rtl="0" algn="ctr">
                        <a:spcBef>
                          <a:spcPts val="0"/>
                        </a:spcBef>
                        <a:spcAft>
                          <a:spcPts val="0"/>
                        </a:spcAft>
                        <a:buClr>
                          <a:schemeClr val="dk1"/>
                        </a:buClr>
                        <a:buSzPts val="1200"/>
                        <a:buFont typeface="Arial"/>
                        <a:buNone/>
                      </a:pPr>
                      <a:r>
                        <a:rPr b="1" lang="en-SA">
                          <a:solidFill>
                            <a:schemeClr val="lt1"/>
                          </a:solidFill>
                          <a:latin typeface="Titillium Web"/>
                          <a:ea typeface="Titillium Web"/>
                          <a:cs typeface="Titillium Web"/>
                          <a:sym typeface="Titillium Web"/>
                        </a:rPr>
                        <a:t>Embolic</a:t>
                      </a:r>
                      <a:endParaRPr b="1">
                        <a:solidFill>
                          <a:schemeClr val="lt1"/>
                        </a:solidFill>
                        <a:latin typeface="Titillium Web"/>
                        <a:ea typeface="Titillium Web"/>
                        <a:cs typeface="Titillium Web"/>
                        <a:sym typeface="Titillium Web"/>
                      </a:endParaRPr>
                    </a:p>
                    <a:p>
                      <a:pPr indent="0" lvl="0" marL="0" rtl="0" algn="ctr">
                        <a:spcBef>
                          <a:spcPts val="0"/>
                        </a:spcBef>
                        <a:spcAft>
                          <a:spcPts val="0"/>
                        </a:spcAft>
                        <a:buClr>
                          <a:schemeClr val="dk1"/>
                        </a:buClr>
                        <a:buSzPts val="1200"/>
                        <a:buFont typeface="Arial"/>
                        <a:buNone/>
                      </a:pPr>
                      <a:r>
                        <a:rPr b="1" lang="en-SA">
                          <a:solidFill>
                            <a:schemeClr val="lt1"/>
                          </a:solidFill>
                          <a:latin typeface="Titillium Web"/>
                          <a:ea typeface="Titillium Web"/>
                          <a:cs typeface="Titillium Web"/>
                          <a:sym typeface="Titillium Web"/>
                        </a:rPr>
                        <a:t>complications</a:t>
                      </a:r>
                      <a:endParaRPr b="1">
                        <a:solidFill>
                          <a:schemeClr val="lt1"/>
                        </a:solidFill>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304800" lvl="0" marL="457200" rtl="0" algn="l">
                        <a:spcBef>
                          <a:spcPts val="0"/>
                        </a:spcBef>
                        <a:spcAft>
                          <a:spcPts val="0"/>
                        </a:spcAft>
                        <a:buClr>
                          <a:srgbClr val="000000"/>
                        </a:buClr>
                        <a:buSzPts val="1200"/>
                        <a:buFont typeface="Titillium Web"/>
                        <a:buChar char="●"/>
                      </a:pPr>
                      <a:r>
                        <a:rPr lang="en-SA" sz="1200">
                          <a:latin typeface="Titillium Web"/>
                          <a:ea typeface="Titillium Web"/>
                          <a:cs typeface="Titillium Web"/>
                          <a:sym typeface="Titillium Web"/>
                        </a:rPr>
                        <a:t> Occur in up to 40% of patients with IE</a:t>
                      </a:r>
                      <a:endParaRPr sz="1200">
                        <a:latin typeface="Titillium Web"/>
                        <a:ea typeface="Titillium Web"/>
                        <a:cs typeface="Titillium Web"/>
                        <a:sym typeface="Titillium Web"/>
                      </a:endParaRPr>
                    </a:p>
                    <a:p>
                      <a:pPr indent="-304800" lvl="0" marL="457200" rtl="0" algn="l">
                        <a:spcBef>
                          <a:spcPts val="0"/>
                        </a:spcBef>
                        <a:spcAft>
                          <a:spcPts val="0"/>
                        </a:spcAft>
                        <a:buClr>
                          <a:srgbClr val="000000"/>
                        </a:buClr>
                        <a:buSzPts val="1200"/>
                        <a:buFont typeface="Titillium Web"/>
                        <a:buChar char="●"/>
                      </a:pPr>
                      <a:r>
                        <a:rPr lang="en-SA" sz="1200">
                          <a:latin typeface="Titillium Web"/>
                          <a:ea typeface="Titillium Web"/>
                          <a:cs typeface="Titillium Web"/>
                          <a:sym typeface="Titillium Web"/>
                        </a:rPr>
                        <a:t> Predictors of embolization :</a:t>
                      </a:r>
                      <a:endParaRPr sz="1200">
                        <a:latin typeface="Titillium Web"/>
                        <a:ea typeface="Titillium Web"/>
                        <a:cs typeface="Titillium Web"/>
                        <a:sym typeface="Titillium Web"/>
                      </a:endParaRPr>
                    </a:p>
                    <a:p>
                      <a:pPr indent="-304800" lvl="0" marL="457200" rtl="0" algn="l">
                        <a:spcBef>
                          <a:spcPts val="0"/>
                        </a:spcBef>
                        <a:spcAft>
                          <a:spcPts val="0"/>
                        </a:spcAft>
                        <a:buClr>
                          <a:srgbClr val="000000"/>
                        </a:buClr>
                        <a:buSzPts val="1200"/>
                        <a:buFont typeface="Titillium Web"/>
                        <a:buChar char="●"/>
                      </a:pPr>
                      <a:r>
                        <a:rPr lang="en-SA" sz="1200">
                          <a:latin typeface="Titillium Web"/>
                          <a:ea typeface="Titillium Web"/>
                          <a:cs typeface="Titillium Web"/>
                          <a:sym typeface="Titillium Web"/>
                        </a:rPr>
                        <a:t> Size of vegetation.</a:t>
                      </a:r>
                      <a:endParaRPr sz="1200">
                        <a:latin typeface="Titillium Web"/>
                        <a:ea typeface="Titillium Web"/>
                        <a:cs typeface="Titillium Web"/>
                        <a:sym typeface="Titillium Web"/>
                      </a:endParaRPr>
                    </a:p>
                    <a:p>
                      <a:pPr indent="-304800" lvl="0" marL="457200" rtl="0" algn="l">
                        <a:spcBef>
                          <a:spcPts val="0"/>
                        </a:spcBef>
                        <a:spcAft>
                          <a:spcPts val="0"/>
                        </a:spcAft>
                        <a:buClr>
                          <a:srgbClr val="000000"/>
                        </a:buClr>
                        <a:buSzPts val="1200"/>
                        <a:buFont typeface="Titillium Web"/>
                        <a:buChar char="●"/>
                      </a:pPr>
                      <a:r>
                        <a:rPr lang="en-SA" sz="1200">
                          <a:latin typeface="Titillium Web"/>
                          <a:ea typeface="Titillium Web"/>
                          <a:cs typeface="Titillium Web"/>
                          <a:sym typeface="Titillium Web"/>
                        </a:rPr>
                        <a:t> Left-sided vegetations.</a:t>
                      </a:r>
                      <a:endParaRPr sz="1200">
                        <a:latin typeface="Titillium Web"/>
                        <a:ea typeface="Titillium Web"/>
                        <a:cs typeface="Titillium Web"/>
                        <a:sym typeface="Titillium Web"/>
                      </a:endParaRPr>
                    </a:p>
                    <a:p>
                      <a:pPr indent="-304800" lvl="0" marL="457200" rtl="0" algn="l">
                        <a:spcBef>
                          <a:spcPts val="0"/>
                        </a:spcBef>
                        <a:spcAft>
                          <a:spcPts val="0"/>
                        </a:spcAft>
                        <a:buClr>
                          <a:srgbClr val="000000"/>
                        </a:buClr>
                        <a:buSzPts val="1200"/>
                        <a:buFont typeface="Titillium Web"/>
                        <a:buChar char="●"/>
                      </a:pPr>
                      <a:r>
                        <a:rPr lang="en-SA" sz="1200">
                          <a:latin typeface="Titillium Web"/>
                          <a:ea typeface="Titillium Web"/>
                          <a:cs typeface="Titillium Web"/>
                          <a:sym typeface="Titillium Web"/>
                        </a:rPr>
                        <a:t> Virulent organisms (Fungal pathogens, S. aureus, and Strep. Bovis).</a:t>
                      </a:r>
                      <a:endParaRPr sz="1200">
                        <a:latin typeface="Titillium Web"/>
                        <a:ea typeface="Titillium Web"/>
                        <a:cs typeface="Titillium Web"/>
                        <a:sym typeface="Titillium Web"/>
                      </a:endParaRPr>
                    </a:p>
                    <a:p>
                      <a:pPr indent="-304800" lvl="0" marL="457200" rtl="0" algn="l">
                        <a:spcBef>
                          <a:spcPts val="0"/>
                        </a:spcBef>
                        <a:spcAft>
                          <a:spcPts val="0"/>
                        </a:spcAft>
                        <a:buClr>
                          <a:srgbClr val="000000"/>
                        </a:buClr>
                        <a:buSzPts val="1200"/>
                        <a:buFont typeface="Titillium Web"/>
                        <a:buChar char="●"/>
                      </a:pPr>
                      <a:r>
                        <a:rPr lang="en-SA" sz="1200">
                          <a:latin typeface="Titillium Web"/>
                          <a:ea typeface="Titillium Web"/>
                          <a:cs typeface="Titillium Web"/>
                          <a:sym typeface="Titillium Web"/>
                        </a:rPr>
                        <a:t> Incidence decreases significantly after initiation of effective antibiotics.</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en-SA" sz="1200">
                          <a:latin typeface="Titillium Web"/>
                          <a:ea typeface="Titillium Web"/>
                          <a:cs typeface="Titillium Web"/>
                          <a:sym typeface="Titillium Web"/>
                        </a:rPr>
                        <a:t>Includes:</a:t>
                      </a:r>
                      <a:endParaRPr b="1"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200">
                          <a:latin typeface="Titillium Web"/>
                          <a:ea typeface="Titillium Web"/>
                          <a:cs typeface="Titillium Web"/>
                          <a:sym typeface="Titillium Web"/>
                        </a:rPr>
                        <a:t>1-</a:t>
                      </a:r>
                      <a:r>
                        <a:rPr lang="en-SA" sz="1200">
                          <a:solidFill>
                            <a:srgbClr val="9E9E9E"/>
                          </a:solidFill>
                          <a:latin typeface="Titillium Web"/>
                          <a:ea typeface="Titillium Web"/>
                          <a:cs typeface="Titillium Web"/>
                          <a:sym typeface="Titillium Web"/>
                        </a:rPr>
                        <a:t>Brain</a:t>
                      </a:r>
                      <a:r>
                        <a:rPr lang="en-SA" sz="1200">
                          <a:latin typeface="Titillium Web"/>
                          <a:ea typeface="Titillium Web"/>
                          <a:cs typeface="Titillium Web"/>
                          <a:sym typeface="Titillium Web"/>
                        </a:rPr>
                        <a:t>: Stroke</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200">
                          <a:latin typeface="Titillium Web"/>
                          <a:ea typeface="Titillium Web"/>
                          <a:cs typeface="Titillium Web"/>
                          <a:sym typeface="Titillium Web"/>
                        </a:rPr>
                        <a:t>2-</a:t>
                      </a:r>
                      <a:r>
                        <a:rPr lang="en-SA" sz="1200">
                          <a:solidFill>
                            <a:srgbClr val="9E9E9E"/>
                          </a:solidFill>
                          <a:latin typeface="Titillium Web"/>
                          <a:ea typeface="Titillium Web"/>
                          <a:cs typeface="Titillium Web"/>
                          <a:sym typeface="Titillium Web"/>
                        </a:rPr>
                        <a:t>Heart</a:t>
                      </a:r>
                      <a:r>
                        <a:rPr lang="en-SA" sz="1200">
                          <a:latin typeface="Titillium Web"/>
                          <a:ea typeface="Titillium Web"/>
                          <a:cs typeface="Titillium Web"/>
                          <a:sym typeface="Titillium Web"/>
                        </a:rPr>
                        <a:t> : Myocardial infarction</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200">
                          <a:latin typeface="Titillium Web"/>
                          <a:ea typeface="Titillium Web"/>
                          <a:cs typeface="Titillium Web"/>
                          <a:sym typeface="Titillium Web"/>
                        </a:rPr>
                        <a:t>   </a:t>
                      </a:r>
                      <a:r>
                        <a:rPr lang="en-SA" sz="1000">
                          <a:latin typeface="Titillium Web"/>
                          <a:ea typeface="Titillium Web"/>
                          <a:cs typeface="Titillium Web"/>
                          <a:sym typeface="Titillium Web"/>
                        </a:rPr>
                        <a:t> (Fragments of valvular vegetation or vegetation-induced stenosis of coronary ostia).</a:t>
                      </a:r>
                      <a:endParaRPr sz="10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200">
                          <a:latin typeface="Titillium Web"/>
                          <a:ea typeface="Titillium Web"/>
                          <a:cs typeface="Titillium Web"/>
                          <a:sym typeface="Titillium Web"/>
                        </a:rPr>
                        <a:t>3- </a:t>
                      </a:r>
                      <a:r>
                        <a:rPr lang="en-SA" sz="1200">
                          <a:solidFill>
                            <a:srgbClr val="9E9E9E"/>
                          </a:solidFill>
                          <a:latin typeface="Titillium Web"/>
                          <a:ea typeface="Titillium Web"/>
                          <a:cs typeface="Titillium Web"/>
                          <a:sym typeface="Titillium Web"/>
                        </a:rPr>
                        <a:t>Lung / Pulmonary circulation: </a:t>
                      </a:r>
                      <a:r>
                        <a:rPr lang="en-SA" sz="1200">
                          <a:latin typeface="Titillium Web"/>
                          <a:ea typeface="Titillium Web"/>
                          <a:cs typeface="Titillium Web"/>
                          <a:sym typeface="Titillium Web"/>
                        </a:rPr>
                        <a:t>Hypoxia from septic pulmonary emboli.</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200">
                          <a:latin typeface="Titillium Web"/>
                          <a:ea typeface="Titillium Web"/>
                          <a:cs typeface="Titillium Web"/>
                          <a:sym typeface="Titillium Web"/>
                        </a:rPr>
                        <a:t>4-</a:t>
                      </a:r>
                      <a:r>
                        <a:rPr lang="en-SA" sz="1200">
                          <a:solidFill>
                            <a:srgbClr val="9E9E9E"/>
                          </a:solidFill>
                          <a:latin typeface="Titillium Web"/>
                          <a:ea typeface="Titillium Web"/>
                          <a:cs typeface="Titillium Web"/>
                          <a:sym typeface="Titillium Web"/>
                        </a:rPr>
                        <a:t>Abdomen</a:t>
                      </a:r>
                      <a:r>
                        <a:rPr lang="en-SA" sz="1200">
                          <a:latin typeface="Titillium Web"/>
                          <a:ea typeface="Titillium Web"/>
                          <a:cs typeface="Titillium Web"/>
                          <a:sym typeface="Titillium Web"/>
                        </a:rPr>
                        <a:t>: Abdominal pain (splenic or renal infarction)</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200">
                          <a:latin typeface="Titillium Web"/>
                          <a:ea typeface="Titillium Web"/>
                          <a:cs typeface="Titillium Web"/>
                          <a:sym typeface="Titillium Web"/>
                        </a:rPr>
                        <a:t>5-</a:t>
                      </a:r>
                      <a:r>
                        <a:rPr lang="en-SA" sz="1200">
                          <a:solidFill>
                            <a:srgbClr val="9E9E9E"/>
                          </a:solidFill>
                          <a:latin typeface="Titillium Web"/>
                          <a:ea typeface="Titillium Web"/>
                          <a:cs typeface="Titillium Web"/>
                          <a:sym typeface="Titillium Web"/>
                        </a:rPr>
                        <a:t>Extremities</a:t>
                      </a:r>
                      <a:r>
                        <a:rPr lang="en-SA" sz="1200">
                          <a:latin typeface="Titillium Web"/>
                          <a:ea typeface="Titillium Web"/>
                          <a:cs typeface="Titillium Web"/>
                          <a:sym typeface="Titillium Web"/>
                        </a:rPr>
                        <a:t>: Ischemic limbs</a:t>
                      </a:r>
                      <a:endParaRPr sz="1200">
                        <a:latin typeface="Titillium Web"/>
                        <a:ea typeface="Titillium Web"/>
                        <a:cs typeface="Titillium Web"/>
                        <a:sym typeface="Titillium Web"/>
                      </a:endParaRPr>
                    </a:p>
                    <a:p>
                      <a:pPr indent="0" lvl="0" marL="0" rtl="0" algn="l">
                        <a:spcBef>
                          <a:spcPts val="0"/>
                        </a:spcBef>
                        <a:spcAft>
                          <a:spcPts val="0"/>
                        </a:spcAft>
                        <a:buNone/>
                      </a:pPr>
                      <a:r>
                        <a:rPr lang="en-SA" sz="1200">
                          <a:latin typeface="Titillium Web"/>
                          <a:ea typeface="Titillium Web"/>
                          <a:cs typeface="Titillium Web"/>
                          <a:sym typeface="Titillium Web"/>
                        </a:rPr>
                        <a:t>6- </a:t>
                      </a:r>
                      <a:r>
                        <a:rPr lang="en-SA" sz="1200">
                          <a:solidFill>
                            <a:srgbClr val="9E9E9E"/>
                          </a:solidFill>
                          <a:latin typeface="Titillium Web"/>
                          <a:ea typeface="Titillium Web"/>
                          <a:cs typeface="Titillium Web"/>
                          <a:sym typeface="Titillium Web"/>
                        </a:rPr>
                        <a:t>Eye</a:t>
                      </a:r>
                      <a:r>
                        <a:rPr lang="en-SA" sz="1200">
                          <a:latin typeface="Titillium Web"/>
                          <a:ea typeface="Titillium Web"/>
                          <a:cs typeface="Titillium Web"/>
                          <a:sym typeface="Titillium Web"/>
                        </a:rPr>
                        <a:t>: septic retinal embolus</a:t>
                      </a:r>
                      <a:endParaRPr sz="12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8100">
                <a:tc>
                  <a:txBody>
                    <a:bodyPr/>
                    <a:lstStyle/>
                    <a:p>
                      <a:pPr indent="0" lvl="0" marL="0" rtl="0" algn="ctr">
                        <a:spcBef>
                          <a:spcPts val="0"/>
                        </a:spcBef>
                        <a:spcAft>
                          <a:spcPts val="0"/>
                        </a:spcAft>
                        <a:buNone/>
                      </a:pPr>
                      <a:r>
                        <a:rPr b="1" lang="en-SA">
                          <a:latin typeface="Titillium Web"/>
                          <a:ea typeface="Titillium Web"/>
                          <a:cs typeface="Titillium Web"/>
                          <a:sym typeface="Titillium Web"/>
                        </a:rPr>
                        <a:t>Local spread of infection (inside the heart)</a:t>
                      </a:r>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l">
                        <a:spcBef>
                          <a:spcPts val="0"/>
                        </a:spcBef>
                        <a:spcAft>
                          <a:spcPts val="0"/>
                        </a:spcAft>
                        <a:buClr>
                          <a:schemeClr val="dk1"/>
                        </a:buClr>
                        <a:buSzPts val="1200"/>
                        <a:buFont typeface="Arial"/>
                        <a:buNone/>
                      </a:pPr>
                      <a:r>
                        <a:rPr lang="en-SA" sz="1200">
                          <a:latin typeface="Titillium Web"/>
                          <a:ea typeface="Titillium Web"/>
                          <a:cs typeface="Titillium Web"/>
                          <a:sym typeface="Titillium Web"/>
                        </a:rPr>
                        <a:t>1-</a:t>
                      </a:r>
                      <a:r>
                        <a:rPr lang="en-SA" sz="1200">
                          <a:solidFill>
                            <a:srgbClr val="A61C00"/>
                          </a:solidFill>
                          <a:latin typeface="Titillium Web"/>
                          <a:ea typeface="Titillium Web"/>
                          <a:cs typeface="Titillium Web"/>
                          <a:sym typeface="Titillium Web"/>
                        </a:rPr>
                        <a:t> </a:t>
                      </a:r>
                      <a:r>
                        <a:rPr lang="en-SA" sz="1200">
                          <a:solidFill>
                            <a:schemeClr val="accent3"/>
                          </a:solidFill>
                          <a:latin typeface="Titillium Web"/>
                          <a:ea typeface="Titillium Web"/>
                          <a:cs typeface="Titillium Web"/>
                          <a:sym typeface="Titillium Web"/>
                        </a:rPr>
                        <a:t>Heart failure due to extensive valvular damage.</a:t>
                      </a:r>
                      <a:r>
                        <a:rPr lang="en-SA" sz="1200">
                          <a:solidFill>
                            <a:srgbClr val="A61C00"/>
                          </a:solidFill>
                          <a:latin typeface="Titillium Web"/>
                          <a:ea typeface="Titillium Web"/>
                          <a:cs typeface="Titillium Web"/>
                          <a:sym typeface="Titillium Web"/>
                        </a:rPr>
                        <a:t> </a:t>
                      </a:r>
                      <a:endParaRPr sz="1200">
                        <a:solidFill>
                          <a:srgbClr val="A61C00"/>
                        </a:solidFill>
                        <a:latin typeface="Titillium Web"/>
                        <a:ea typeface="Titillium Web"/>
                        <a:cs typeface="Titillium Web"/>
                        <a:sym typeface="Titillium Web"/>
                      </a:endParaRPr>
                    </a:p>
                    <a:p>
                      <a:pPr indent="0" lvl="0" marL="0" rtl="0" algn="l">
                        <a:spcBef>
                          <a:spcPts val="0"/>
                        </a:spcBef>
                        <a:spcAft>
                          <a:spcPts val="0"/>
                        </a:spcAft>
                        <a:buClr>
                          <a:schemeClr val="dk1"/>
                        </a:buClr>
                        <a:buSzPts val="1200"/>
                        <a:buFont typeface="Arial"/>
                        <a:buNone/>
                      </a:pPr>
                      <a:r>
                        <a:t/>
                      </a:r>
                      <a:endParaRPr sz="1200">
                        <a:solidFill>
                          <a:srgbClr val="002060"/>
                        </a:solidFill>
                        <a:latin typeface="Titillium Web"/>
                        <a:ea typeface="Titillium Web"/>
                        <a:cs typeface="Titillium Web"/>
                        <a:sym typeface="Titillium Web"/>
                      </a:endParaRPr>
                    </a:p>
                    <a:p>
                      <a:pPr indent="0" lvl="0" marL="0" rtl="0" algn="l">
                        <a:spcBef>
                          <a:spcPts val="0"/>
                        </a:spcBef>
                        <a:spcAft>
                          <a:spcPts val="0"/>
                        </a:spcAft>
                        <a:buClr>
                          <a:schemeClr val="dk1"/>
                        </a:buClr>
                        <a:buSzPts val="1200"/>
                        <a:buFont typeface="Arial"/>
                        <a:buNone/>
                      </a:pPr>
                      <a:r>
                        <a:rPr lang="en-SA" sz="1200">
                          <a:latin typeface="Titillium Web"/>
                          <a:ea typeface="Titillium Web"/>
                          <a:cs typeface="Titillium Web"/>
                          <a:sym typeface="Titillium Web"/>
                        </a:rPr>
                        <a:t>2-</a:t>
                      </a:r>
                      <a:r>
                        <a:rPr lang="en-SA" sz="1200">
                          <a:solidFill>
                            <a:srgbClr val="002060"/>
                          </a:solidFill>
                          <a:latin typeface="Titillium Web"/>
                          <a:ea typeface="Titillium Web"/>
                          <a:cs typeface="Titillium Web"/>
                          <a:sym typeface="Titillium Web"/>
                        </a:rPr>
                        <a:t> </a:t>
                      </a:r>
                      <a:r>
                        <a:rPr lang="en-SA" sz="1200">
                          <a:solidFill>
                            <a:schemeClr val="accent3"/>
                          </a:solidFill>
                          <a:latin typeface="Titillium Web"/>
                          <a:ea typeface="Titillium Web"/>
                          <a:cs typeface="Titillium Web"/>
                          <a:sym typeface="Titillium Web"/>
                        </a:rPr>
                        <a:t>Paravalvular abscess</a:t>
                      </a:r>
                      <a:r>
                        <a:rPr lang="en-SA" sz="1200">
                          <a:solidFill>
                            <a:srgbClr val="A61C00"/>
                          </a:solidFill>
                          <a:latin typeface="Titillium Web"/>
                          <a:ea typeface="Titillium Web"/>
                          <a:cs typeface="Titillium Web"/>
                          <a:sym typeface="Titillium Web"/>
                        </a:rPr>
                        <a:t> </a:t>
                      </a:r>
                      <a:r>
                        <a:rPr lang="en-SA" sz="1200">
                          <a:latin typeface="Titillium Web"/>
                          <a:ea typeface="Titillium Web"/>
                          <a:cs typeface="Titillium Web"/>
                          <a:sym typeface="Titillium Web"/>
                        </a:rPr>
                        <a:t>(30-40%)</a:t>
                      </a:r>
                      <a:r>
                        <a:rPr lang="en-SA" sz="1200">
                          <a:solidFill>
                            <a:srgbClr val="002060"/>
                          </a:solidFill>
                          <a:latin typeface="Titillium Web"/>
                          <a:ea typeface="Titillium Web"/>
                          <a:cs typeface="Titillium Web"/>
                          <a:sym typeface="Titillium Web"/>
                        </a:rPr>
                        <a:t>: </a:t>
                      </a:r>
                      <a:endParaRPr sz="1200">
                        <a:solidFill>
                          <a:srgbClr val="002060"/>
                        </a:solidFill>
                        <a:latin typeface="Titillium Web"/>
                        <a:ea typeface="Titillium Web"/>
                        <a:cs typeface="Titillium Web"/>
                        <a:sym typeface="Titillium Web"/>
                      </a:endParaRPr>
                    </a:p>
                    <a:p>
                      <a:pPr indent="0" lvl="0" marL="0" rtl="0" algn="l">
                        <a:spcBef>
                          <a:spcPts val="0"/>
                        </a:spcBef>
                        <a:spcAft>
                          <a:spcPts val="0"/>
                        </a:spcAft>
                        <a:buClr>
                          <a:schemeClr val="dk1"/>
                        </a:buClr>
                        <a:buSzPts val="1200"/>
                        <a:buFont typeface="Arial"/>
                        <a:buNone/>
                      </a:pPr>
                      <a:r>
                        <a:rPr lang="en-SA" sz="1200">
                          <a:latin typeface="Titillium Web"/>
                          <a:ea typeface="Titillium Web"/>
                          <a:cs typeface="Titillium Web"/>
                          <a:sym typeface="Titillium Web"/>
                        </a:rPr>
                        <a:t>Most common in aortic valve, IVDU, and S. aureus </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200"/>
                        <a:buFont typeface="Arial"/>
                        <a:buNone/>
                      </a:pPr>
                      <a:r>
                        <a:rPr lang="en-SA" sz="1200">
                          <a:latin typeface="Titillium Web"/>
                          <a:ea typeface="Titillium Web"/>
                          <a:cs typeface="Titillium Web"/>
                          <a:sym typeface="Titillium Web"/>
                        </a:rPr>
                        <a:t>May extend into adjacent conduction tissue causing arrhythmias. </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200"/>
                        <a:buFont typeface="Arial"/>
                        <a:buNone/>
                      </a:pPr>
                      <a:r>
                        <a:rPr lang="en-SA" sz="1200">
                          <a:latin typeface="Titillium Web"/>
                          <a:ea typeface="Titillium Web"/>
                          <a:cs typeface="Titillium Web"/>
                          <a:sym typeface="Titillium Web"/>
                        </a:rPr>
                        <a:t>Higher rates of embolization and mortality. </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200"/>
                        <a:buFont typeface="Arial"/>
                        <a:buNone/>
                      </a:pPr>
                      <a:r>
                        <a:t/>
                      </a:r>
                      <a:endParaRPr sz="1200">
                        <a:solidFill>
                          <a:srgbClr val="002060"/>
                        </a:solidFill>
                        <a:latin typeface="Titillium Web"/>
                        <a:ea typeface="Titillium Web"/>
                        <a:cs typeface="Titillium Web"/>
                        <a:sym typeface="Titillium Web"/>
                      </a:endParaRPr>
                    </a:p>
                    <a:p>
                      <a:pPr indent="0" lvl="0" marL="0" rtl="0" algn="l">
                        <a:spcBef>
                          <a:spcPts val="0"/>
                        </a:spcBef>
                        <a:spcAft>
                          <a:spcPts val="0"/>
                        </a:spcAft>
                        <a:buClr>
                          <a:schemeClr val="dk1"/>
                        </a:buClr>
                        <a:buSzPts val="1200"/>
                        <a:buFont typeface="Arial"/>
                        <a:buNone/>
                      </a:pPr>
                      <a:r>
                        <a:rPr lang="en-SA" sz="1200">
                          <a:latin typeface="Titillium Web"/>
                          <a:ea typeface="Titillium Web"/>
                          <a:cs typeface="Titillium Web"/>
                          <a:sym typeface="Titillium Web"/>
                        </a:rPr>
                        <a:t>3-</a:t>
                      </a:r>
                      <a:r>
                        <a:rPr lang="en-SA" sz="1200">
                          <a:solidFill>
                            <a:schemeClr val="accent3"/>
                          </a:solidFill>
                          <a:latin typeface="Titillium Web"/>
                          <a:ea typeface="Titillium Web"/>
                          <a:cs typeface="Titillium Web"/>
                          <a:sym typeface="Titillium Web"/>
                        </a:rPr>
                        <a:t>Pericarditis</a:t>
                      </a:r>
                      <a:endParaRPr sz="1200">
                        <a:solidFill>
                          <a:schemeClr val="accent3"/>
                        </a:solidFill>
                        <a:latin typeface="Titillium Web"/>
                        <a:ea typeface="Titillium Web"/>
                        <a:cs typeface="Titillium Web"/>
                        <a:sym typeface="Titillium Web"/>
                      </a:endParaRPr>
                    </a:p>
                    <a:p>
                      <a:pPr indent="0" lvl="0" marL="0" rtl="0" algn="l">
                        <a:spcBef>
                          <a:spcPts val="0"/>
                        </a:spcBef>
                        <a:spcAft>
                          <a:spcPts val="0"/>
                        </a:spcAft>
                        <a:buClr>
                          <a:schemeClr val="dk1"/>
                        </a:buClr>
                        <a:buSzPts val="1200"/>
                        <a:buFont typeface="Arial"/>
                        <a:buNone/>
                      </a:pPr>
                      <a:r>
                        <a:t/>
                      </a:r>
                      <a:endParaRPr sz="12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lang="en-SA" sz="1200">
                          <a:latin typeface="Titillium Web"/>
                          <a:ea typeface="Titillium Web"/>
                          <a:cs typeface="Titillium Web"/>
                          <a:sym typeface="Titillium Web"/>
                        </a:rPr>
                        <a:t>4- Fistulous intracardiac connection</a:t>
                      </a:r>
                      <a:r>
                        <a:rPr lang="en-SA" sz="1200">
                          <a:solidFill>
                            <a:srgbClr val="002060"/>
                          </a:solidFill>
                          <a:latin typeface="Titillium Web"/>
                          <a:ea typeface="Titillium Web"/>
                          <a:cs typeface="Titillium Web"/>
                          <a:sym typeface="Titillium Web"/>
                        </a:rPr>
                        <a:t> </a:t>
                      </a:r>
                      <a:r>
                        <a:rPr lang="en-SA" sz="1200">
                          <a:solidFill>
                            <a:srgbClr val="999999"/>
                          </a:solidFill>
                          <a:latin typeface="Titillium Web"/>
                          <a:ea typeface="Titillium Web"/>
                          <a:cs typeface="Titillium Web"/>
                          <a:sym typeface="Titillium Web"/>
                        </a:rPr>
                        <a:t>Abnormal connection between one of the coronary arteries and a heart chamber or another blood vessel.</a:t>
                      </a:r>
                      <a:endParaRPr>
                        <a:solidFill>
                          <a:srgbClr val="999999"/>
                        </a:solidFill>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226950">
                <a:tc rowSpan="4">
                  <a:txBody>
                    <a:bodyPr/>
                    <a:lstStyle/>
                    <a:p>
                      <a:pPr indent="0" lvl="0" marL="0" rtl="0" algn="ctr">
                        <a:spcBef>
                          <a:spcPts val="0"/>
                        </a:spcBef>
                        <a:spcAft>
                          <a:spcPts val="0"/>
                        </a:spcAft>
                        <a:buNone/>
                      </a:pPr>
                      <a:r>
                        <a:rPr b="1" lang="en-SA">
                          <a:latin typeface="Titillium Web"/>
                          <a:ea typeface="Titillium Web"/>
                          <a:cs typeface="Titillium Web"/>
                          <a:sym typeface="Titillium Web"/>
                        </a:rPr>
                        <a:t>Metastatic spread of infection</a:t>
                      </a:r>
                      <a:endParaRPr b="1">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rowSpan="4">
                  <a:txBody>
                    <a:bodyPr/>
                    <a:lstStyle/>
                    <a:p>
                      <a:pPr indent="0" lvl="0" marL="0" rtl="0" algn="l">
                        <a:spcBef>
                          <a:spcPts val="0"/>
                        </a:spcBef>
                        <a:spcAft>
                          <a:spcPts val="0"/>
                        </a:spcAft>
                        <a:buClr>
                          <a:schemeClr val="dk1"/>
                        </a:buClr>
                        <a:buSzPts val="1200"/>
                        <a:buFont typeface="Arial"/>
                        <a:buNone/>
                      </a:pPr>
                      <a:r>
                        <a:rPr lang="en-SA" sz="1200">
                          <a:solidFill>
                            <a:schemeClr val="lt1"/>
                          </a:solidFill>
                          <a:highlight>
                            <a:srgbClr val="FFFFFF"/>
                          </a:highlight>
                          <a:latin typeface="Titillium Web"/>
                          <a:ea typeface="Titillium Web"/>
                          <a:cs typeface="Titillium Web"/>
                          <a:sym typeface="Titillium Web"/>
                        </a:rPr>
                        <a:t>1-Metastatic abscess: Kidneys, spleen, brain, soft tissues </a:t>
                      </a:r>
                      <a:endParaRPr sz="1200">
                        <a:solidFill>
                          <a:schemeClr val="lt1"/>
                        </a:solidFill>
                        <a:highlight>
                          <a:srgbClr val="FFFFFF"/>
                        </a:highlight>
                        <a:latin typeface="Titillium Web"/>
                        <a:ea typeface="Titillium Web"/>
                        <a:cs typeface="Titillium Web"/>
                        <a:sym typeface="Titillium Web"/>
                      </a:endParaRPr>
                    </a:p>
                    <a:p>
                      <a:pPr indent="0" lvl="0" marL="0" rtl="0" algn="l">
                        <a:spcBef>
                          <a:spcPts val="0"/>
                        </a:spcBef>
                        <a:spcAft>
                          <a:spcPts val="0"/>
                        </a:spcAft>
                        <a:buClr>
                          <a:schemeClr val="dk1"/>
                        </a:buClr>
                        <a:buSzPts val="1200"/>
                        <a:buFont typeface="Arial"/>
                        <a:buNone/>
                      </a:pPr>
                      <a:r>
                        <a:rPr lang="en-SA" sz="1200">
                          <a:solidFill>
                            <a:schemeClr val="lt1"/>
                          </a:solidFill>
                          <a:highlight>
                            <a:srgbClr val="FFFFFF"/>
                          </a:highlight>
                          <a:latin typeface="Titillium Web"/>
                          <a:ea typeface="Titillium Web"/>
                          <a:cs typeface="Titillium Web"/>
                          <a:sym typeface="Titillium Web"/>
                        </a:rPr>
                        <a:t>2-Meningitis and/or encephalitis</a:t>
                      </a:r>
                      <a:endParaRPr sz="1200">
                        <a:solidFill>
                          <a:schemeClr val="lt1"/>
                        </a:solidFill>
                        <a:highlight>
                          <a:srgbClr val="FFFFFF"/>
                        </a:highlight>
                        <a:latin typeface="Titillium Web"/>
                        <a:ea typeface="Titillium Web"/>
                        <a:cs typeface="Titillium Web"/>
                        <a:sym typeface="Titillium Web"/>
                      </a:endParaRPr>
                    </a:p>
                    <a:p>
                      <a:pPr indent="0" lvl="0" marL="0" rtl="0" algn="l">
                        <a:spcBef>
                          <a:spcPts val="0"/>
                        </a:spcBef>
                        <a:spcAft>
                          <a:spcPts val="0"/>
                        </a:spcAft>
                        <a:buClr>
                          <a:schemeClr val="dk1"/>
                        </a:buClr>
                        <a:buSzPts val="1200"/>
                        <a:buFont typeface="Arial"/>
                        <a:buNone/>
                      </a:pPr>
                      <a:r>
                        <a:rPr lang="en-SA" sz="1200">
                          <a:solidFill>
                            <a:schemeClr val="lt1"/>
                          </a:solidFill>
                          <a:highlight>
                            <a:srgbClr val="FFFFFF"/>
                          </a:highlight>
                          <a:latin typeface="Titillium Web"/>
                          <a:ea typeface="Titillium Web"/>
                          <a:cs typeface="Titillium Web"/>
                          <a:sym typeface="Titillium Web"/>
                        </a:rPr>
                        <a:t>3-Vertebral osteomyelitis </a:t>
                      </a:r>
                      <a:r>
                        <a:rPr lang="en-SA" sz="1200">
                          <a:solidFill>
                            <a:srgbClr val="999999"/>
                          </a:solidFill>
                          <a:highlight>
                            <a:srgbClr val="FFFFFF"/>
                          </a:highlight>
                          <a:latin typeface="Titillium Web"/>
                          <a:ea typeface="Titillium Web"/>
                          <a:cs typeface="Titillium Web"/>
                          <a:sym typeface="Titillium Web"/>
                        </a:rPr>
                        <a:t>(especially staph aureus in older people)</a:t>
                      </a:r>
                      <a:r>
                        <a:rPr lang="en-SA" sz="1200">
                          <a:highlight>
                            <a:srgbClr val="FFFFFF"/>
                          </a:highlight>
                          <a:latin typeface="Titillium Web"/>
                          <a:ea typeface="Titillium Web"/>
                          <a:cs typeface="Titillium Web"/>
                          <a:sym typeface="Titillium Web"/>
                        </a:rPr>
                        <a:t> </a:t>
                      </a:r>
                      <a:endParaRPr sz="1200">
                        <a:highlight>
                          <a:srgbClr val="FFFFFF"/>
                        </a:highlight>
                        <a:latin typeface="Titillium Web"/>
                        <a:ea typeface="Titillium Web"/>
                        <a:cs typeface="Titillium Web"/>
                        <a:sym typeface="Titillium Web"/>
                      </a:endParaRPr>
                    </a:p>
                    <a:p>
                      <a:pPr indent="0" lvl="0" marL="0" rtl="0" algn="l">
                        <a:spcBef>
                          <a:spcPts val="0"/>
                        </a:spcBef>
                        <a:spcAft>
                          <a:spcPts val="0"/>
                        </a:spcAft>
                        <a:buNone/>
                      </a:pPr>
                      <a:r>
                        <a:rPr lang="en-SA" sz="1200">
                          <a:solidFill>
                            <a:schemeClr val="lt1"/>
                          </a:solidFill>
                          <a:highlight>
                            <a:srgbClr val="FFFFFF"/>
                          </a:highlight>
                          <a:latin typeface="Titillium Web"/>
                          <a:ea typeface="Titillium Web"/>
                          <a:cs typeface="Titillium Web"/>
                          <a:sym typeface="Titillium Web"/>
                        </a:rPr>
                        <a:t>4-Septic arthritis</a:t>
                      </a:r>
                      <a:endParaRPr sz="1200">
                        <a:solidFill>
                          <a:schemeClr val="lt1"/>
                        </a:solidFill>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4" hMerge="1"/>
              </a:tr>
              <a:tr h="100000">
                <a:tc vMerge="1"/>
                <a:tc gridSpan="2" vMerge="1"/>
                <a:tc hMerge="1" vMerge="1"/>
              </a:tr>
              <a:tr h="100000">
                <a:tc vMerge="1"/>
                <a:tc gridSpan="2" vMerge="1"/>
                <a:tc hMerge="1" vMerge="1"/>
              </a:tr>
              <a:tr h="100000">
                <a:tc vMerge="1"/>
                <a:tc gridSpan="2" vMerge="1"/>
                <a:tc hMerge="1" vMerge="1"/>
              </a:tr>
            </a:tbl>
          </a:graphicData>
        </a:graphic>
      </p:graphicFrame>
      <p:pic>
        <p:nvPicPr>
          <p:cNvPr id="1924" name="Google Shape;1924;p20"/>
          <p:cNvPicPr preferRelativeResize="0"/>
          <p:nvPr/>
        </p:nvPicPr>
        <p:blipFill>
          <a:blip r:embed="rId4">
            <a:alphaModFix/>
          </a:blip>
          <a:stretch>
            <a:fillRect/>
          </a:stretch>
        </p:blipFill>
        <p:spPr>
          <a:xfrm>
            <a:off x="5648528" y="4261648"/>
            <a:ext cx="761235" cy="584999"/>
          </a:xfrm>
          <a:prstGeom prst="rect">
            <a:avLst/>
          </a:prstGeom>
          <a:noFill/>
          <a:ln cap="flat" cmpd="sng" w="28575">
            <a:solidFill>
              <a:schemeClr val="dk2"/>
            </a:solidFill>
            <a:prstDash val="solid"/>
            <a:round/>
            <a:headEnd len="sm" w="sm" type="none"/>
            <a:tailEnd len="sm" w="sm" type="none"/>
          </a:ln>
        </p:spPr>
      </p:pic>
      <p:pic>
        <p:nvPicPr>
          <p:cNvPr id="1925" name="Google Shape;1925;p20"/>
          <p:cNvPicPr preferRelativeResize="0"/>
          <p:nvPr/>
        </p:nvPicPr>
        <p:blipFill>
          <a:blip r:embed="rId5">
            <a:alphaModFix/>
          </a:blip>
          <a:stretch>
            <a:fillRect/>
          </a:stretch>
        </p:blipFill>
        <p:spPr>
          <a:xfrm>
            <a:off x="5709275" y="5486374"/>
            <a:ext cx="761225" cy="585548"/>
          </a:xfrm>
          <a:prstGeom prst="rect">
            <a:avLst/>
          </a:prstGeom>
          <a:noFill/>
          <a:ln cap="flat" cmpd="sng" w="28575">
            <a:solidFill>
              <a:schemeClr val="dk2"/>
            </a:solidFill>
            <a:prstDash val="solid"/>
            <a:round/>
            <a:headEnd len="sm" w="sm" type="none"/>
            <a:tailEnd len="sm" w="sm" type="none"/>
          </a:ln>
        </p:spPr>
      </p:pic>
      <p:cxnSp>
        <p:nvCxnSpPr>
          <p:cNvPr id="1926" name="Google Shape;1926;p20"/>
          <p:cNvCxnSpPr>
            <a:endCxn id="1925" idx="1"/>
          </p:cNvCxnSpPr>
          <p:nvPr/>
        </p:nvCxnSpPr>
        <p:spPr>
          <a:xfrm flipH="1" rot="10800000">
            <a:off x="3894875" y="5779148"/>
            <a:ext cx="1814400" cy="84000"/>
          </a:xfrm>
          <a:prstGeom prst="straightConnector1">
            <a:avLst/>
          </a:prstGeom>
          <a:noFill/>
          <a:ln cap="flat" cmpd="sng" w="9525">
            <a:solidFill>
              <a:schemeClr val="dk2"/>
            </a:solidFill>
            <a:prstDash val="solid"/>
            <a:round/>
            <a:headEnd len="med" w="med" type="none"/>
            <a:tailEnd len="med" w="med" type="triangle"/>
          </a:ln>
        </p:spPr>
      </p:cxnSp>
      <p:cxnSp>
        <p:nvCxnSpPr>
          <p:cNvPr id="1927" name="Google Shape;1927;p20"/>
          <p:cNvCxnSpPr>
            <a:endCxn id="1924" idx="3"/>
          </p:cNvCxnSpPr>
          <p:nvPr/>
        </p:nvCxnSpPr>
        <p:spPr>
          <a:xfrm rot="-5400000">
            <a:off x="5879513" y="4741498"/>
            <a:ext cx="717600" cy="342900"/>
          </a:xfrm>
          <a:prstGeom prst="curvedConnector4">
            <a:avLst>
              <a:gd fmla="val 10284" name="adj1"/>
              <a:gd fmla="val 169444" name="adj2"/>
            </a:avLst>
          </a:prstGeom>
          <a:noFill/>
          <a:ln cap="flat" cmpd="sng" w="9525">
            <a:solidFill>
              <a:schemeClr val="dk2"/>
            </a:solidFill>
            <a:prstDash val="solid"/>
            <a:round/>
            <a:headEnd len="med" w="med" type="none"/>
            <a:tailEnd len="med" w="med" type="none"/>
          </a:ln>
        </p:spPr>
      </p:cxnSp>
      <p:sp>
        <p:nvSpPr>
          <p:cNvPr id="1928" name="Google Shape;1928;p20"/>
          <p:cNvSpPr/>
          <p:nvPr/>
        </p:nvSpPr>
        <p:spPr>
          <a:xfrm>
            <a:off x="5881700" y="5704800"/>
            <a:ext cx="294900" cy="156300"/>
          </a:xfrm>
          <a:prstGeom prst="ellipse">
            <a:avLst/>
          </a:prstGeom>
          <a:no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29" name="Google Shape;1929;p20"/>
          <p:cNvPicPr preferRelativeResize="0"/>
          <p:nvPr/>
        </p:nvPicPr>
        <p:blipFill>
          <a:blip r:embed="rId6">
            <a:alphaModFix/>
          </a:blip>
          <a:stretch>
            <a:fillRect/>
          </a:stretch>
        </p:blipFill>
        <p:spPr>
          <a:xfrm>
            <a:off x="5661000" y="7253379"/>
            <a:ext cx="857802" cy="585001"/>
          </a:xfrm>
          <a:prstGeom prst="rect">
            <a:avLst/>
          </a:prstGeom>
          <a:noFill/>
          <a:ln cap="flat" cmpd="sng" w="28575">
            <a:solidFill>
              <a:schemeClr val="dk2"/>
            </a:solidFill>
            <a:prstDash val="solid"/>
            <a:round/>
            <a:headEnd len="sm" w="sm" type="none"/>
            <a:tailEnd len="sm" w="sm" type="none"/>
          </a:ln>
        </p:spPr>
      </p:pic>
      <p:pic>
        <p:nvPicPr>
          <p:cNvPr id="1930" name="Google Shape;1930;p20"/>
          <p:cNvPicPr preferRelativeResize="0"/>
          <p:nvPr/>
        </p:nvPicPr>
        <p:blipFill>
          <a:blip r:embed="rId7">
            <a:alphaModFix/>
          </a:blip>
          <a:stretch>
            <a:fillRect/>
          </a:stretch>
        </p:blipFill>
        <p:spPr>
          <a:xfrm>
            <a:off x="5660988" y="6297372"/>
            <a:ext cx="857800" cy="584478"/>
          </a:xfrm>
          <a:prstGeom prst="rect">
            <a:avLst/>
          </a:prstGeom>
          <a:noFill/>
          <a:ln cap="flat" cmpd="sng" w="28575">
            <a:solidFill>
              <a:schemeClr val="dk2"/>
            </a:solidFill>
            <a:prstDash val="solid"/>
            <a:round/>
            <a:headEnd len="sm" w="sm" type="none"/>
            <a:tailEnd len="sm" w="sm" type="none"/>
          </a:ln>
        </p:spPr>
      </p:pic>
      <p:sp>
        <p:nvSpPr>
          <p:cNvPr id="1931" name="Google Shape;1931;p20"/>
          <p:cNvSpPr txBox="1"/>
          <p:nvPr/>
        </p:nvSpPr>
        <p:spPr>
          <a:xfrm>
            <a:off x="5292050" y="6336675"/>
            <a:ext cx="265500" cy="369300"/>
          </a:xfrm>
          <a:prstGeom prst="rect">
            <a:avLst/>
          </a:prstGeom>
          <a:solidFill>
            <a:srgbClr val="F3F3F3"/>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SA" sz="1200">
                <a:solidFill>
                  <a:schemeClr val="lt1"/>
                </a:solidFill>
                <a:latin typeface="Titillium Web"/>
                <a:ea typeface="Titillium Web"/>
                <a:cs typeface="Titillium Web"/>
                <a:sym typeface="Titillium Web"/>
              </a:rPr>
              <a:t>1</a:t>
            </a:r>
            <a:endParaRPr sz="1200">
              <a:solidFill>
                <a:schemeClr val="lt1"/>
              </a:solidFill>
              <a:latin typeface="Titillium Web"/>
              <a:ea typeface="Titillium Web"/>
              <a:cs typeface="Titillium Web"/>
              <a:sym typeface="Titillium Web"/>
            </a:endParaRPr>
          </a:p>
        </p:txBody>
      </p:sp>
      <p:sp>
        <p:nvSpPr>
          <p:cNvPr id="1932" name="Google Shape;1932;p20"/>
          <p:cNvSpPr txBox="1"/>
          <p:nvPr/>
        </p:nvSpPr>
        <p:spPr>
          <a:xfrm>
            <a:off x="5292050" y="7253363"/>
            <a:ext cx="265500" cy="369300"/>
          </a:xfrm>
          <a:prstGeom prst="rect">
            <a:avLst/>
          </a:prstGeom>
          <a:solidFill>
            <a:srgbClr val="F3F3F3"/>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SA" sz="1200">
                <a:solidFill>
                  <a:schemeClr val="lt1"/>
                </a:solidFill>
                <a:latin typeface="Titillium Web"/>
                <a:ea typeface="Titillium Web"/>
                <a:cs typeface="Titillium Web"/>
                <a:sym typeface="Titillium Web"/>
              </a:rPr>
              <a:t>2</a:t>
            </a:r>
            <a:endParaRPr sz="1200">
              <a:solidFill>
                <a:schemeClr val="lt1"/>
              </a:solidFill>
              <a:latin typeface="Titillium Web"/>
              <a:ea typeface="Titillium Web"/>
              <a:cs typeface="Titillium Web"/>
              <a:sym typeface="Titillium Web"/>
            </a:endParaRPr>
          </a:p>
        </p:txBody>
      </p:sp>
      <p:sp>
        <p:nvSpPr>
          <p:cNvPr id="1933" name="Google Shape;1933;p20"/>
          <p:cNvSpPr txBox="1"/>
          <p:nvPr/>
        </p:nvSpPr>
        <p:spPr>
          <a:xfrm>
            <a:off x="551025" y="9434250"/>
            <a:ext cx="5507400" cy="431100"/>
          </a:xfrm>
          <a:prstGeom prst="rect">
            <a:avLst/>
          </a:prstGeom>
          <a:solidFill>
            <a:srgbClr val="F3F3F3"/>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SA" sz="800">
                <a:latin typeface="Titillium Web"/>
                <a:ea typeface="Titillium Web"/>
                <a:cs typeface="Titillium Web"/>
                <a:sym typeface="Titillium Web"/>
              </a:rPr>
              <a:t>Picture (1) : Acute S.Aureus IE with Perforation of the Aortic Valve &amp; Aortic Valve Vegetations</a:t>
            </a:r>
            <a:endParaRPr sz="800">
              <a:latin typeface="Titillium Web"/>
              <a:ea typeface="Titillium Web"/>
              <a:cs typeface="Titillium Web"/>
              <a:sym typeface="Titillium Web"/>
            </a:endParaRPr>
          </a:p>
          <a:p>
            <a:pPr indent="0" lvl="0" marL="0" rtl="0" algn="l">
              <a:spcBef>
                <a:spcPts val="0"/>
              </a:spcBef>
              <a:spcAft>
                <a:spcPts val="0"/>
              </a:spcAft>
              <a:buNone/>
            </a:pPr>
            <a:r>
              <a:rPr lang="en-SA" sz="800">
                <a:latin typeface="Titillium Web"/>
                <a:ea typeface="Titillium Web"/>
                <a:cs typeface="Titillium Web"/>
                <a:sym typeface="Titillium Web"/>
              </a:rPr>
              <a:t>Picture (2) : Acute S.Aureus IE with Mitral Valve Ring Abscess extending into </a:t>
            </a:r>
            <a:r>
              <a:rPr lang="en-SA" sz="800">
                <a:latin typeface="Titillium Web"/>
                <a:ea typeface="Titillium Web"/>
                <a:cs typeface="Titillium Web"/>
                <a:sym typeface="Titillium Web"/>
              </a:rPr>
              <a:t>Myocardium</a:t>
            </a:r>
            <a:endParaRPr sz="800">
              <a:latin typeface="Titillium Web"/>
              <a:ea typeface="Titillium Web"/>
              <a:cs typeface="Titillium Web"/>
              <a:sym typeface="Titillium Web"/>
            </a:endParaRPr>
          </a:p>
        </p:txBody>
      </p:sp>
      <p:sp>
        <p:nvSpPr>
          <p:cNvPr id="1934" name="Google Shape;1934;p20"/>
          <p:cNvSpPr/>
          <p:nvPr/>
        </p:nvSpPr>
        <p:spPr>
          <a:xfrm>
            <a:off x="-908600" y="-66475"/>
            <a:ext cx="2460000" cy="1972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20"/>
          <p:cNvSpPr/>
          <p:nvPr/>
        </p:nvSpPr>
        <p:spPr>
          <a:xfrm>
            <a:off x="1323750" y="214425"/>
            <a:ext cx="4253100" cy="469800"/>
          </a:xfrm>
          <a:prstGeom prst="roundRect">
            <a:avLst>
              <a:gd fmla="val 16667" name="adj"/>
            </a:avLst>
          </a:prstGeom>
          <a:solidFill>
            <a:schemeClr val="dk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SA" sz="2000">
                <a:solidFill>
                  <a:srgbClr val="FFFFFF"/>
                </a:solidFill>
                <a:latin typeface="Asap"/>
                <a:ea typeface="Asap"/>
                <a:cs typeface="Asap"/>
                <a:sym typeface="Asap"/>
              </a:rPr>
              <a:t>Complications</a:t>
            </a:r>
            <a:endParaRPr b="1" sz="2000">
              <a:solidFill>
                <a:srgbClr val="FFFFFF"/>
              </a:solidFill>
              <a:latin typeface="Asap"/>
              <a:ea typeface="Asap"/>
              <a:cs typeface="Asap"/>
              <a:sym typeface="Asap"/>
            </a:endParaRPr>
          </a:p>
        </p:txBody>
      </p:sp>
      <p:cxnSp>
        <p:nvCxnSpPr>
          <p:cNvPr id="1936" name="Google Shape;1936;p20"/>
          <p:cNvCxnSpPr>
            <a:stCxn id="1935" idx="2"/>
            <a:endCxn id="1935" idx="2"/>
          </p:cNvCxnSpPr>
          <p:nvPr/>
        </p:nvCxnSpPr>
        <p:spPr>
          <a:xfrm>
            <a:off x="3450300" y="684225"/>
            <a:ext cx="0" cy="0"/>
          </a:xfrm>
          <a:prstGeom prst="straightConnector1">
            <a:avLst/>
          </a:prstGeom>
          <a:noFill/>
          <a:ln cap="flat" cmpd="sng" w="9525">
            <a:solidFill>
              <a:schemeClr val="dk2"/>
            </a:solidFill>
            <a:prstDash val="solid"/>
            <a:round/>
            <a:headEnd len="med" w="med" type="none"/>
            <a:tailEnd len="med" w="med" type="none"/>
          </a:ln>
        </p:spPr>
      </p:cxnSp>
      <p:sp>
        <p:nvSpPr>
          <p:cNvPr id="1937" name="Google Shape;1937;p20"/>
          <p:cNvSpPr txBox="1"/>
          <p:nvPr/>
        </p:nvSpPr>
        <p:spPr>
          <a:xfrm>
            <a:off x="159120" y="1247450"/>
            <a:ext cx="1440900" cy="800400"/>
          </a:xfrm>
          <a:prstGeom prst="rect">
            <a:avLst/>
          </a:prstGeom>
          <a:solidFill>
            <a:srgbClr val="F3F3F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SA" sz="1000">
                <a:latin typeface="Titillium Web"/>
                <a:ea typeface="Titillium Web"/>
                <a:cs typeface="Titillium Web"/>
                <a:sym typeface="Titillium Web"/>
              </a:rPr>
              <a:t>Embolic complications.</a:t>
            </a:r>
            <a:endParaRPr sz="1000">
              <a:latin typeface="Titillium Web"/>
              <a:ea typeface="Titillium Web"/>
              <a:cs typeface="Titillium Web"/>
              <a:sym typeface="Titillium Web"/>
            </a:endParaRPr>
          </a:p>
        </p:txBody>
      </p:sp>
      <p:sp>
        <p:nvSpPr>
          <p:cNvPr id="1938" name="Google Shape;1938;p20"/>
          <p:cNvSpPr txBox="1"/>
          <p:nvPr/>
        </p:nvSpPr>
        <p:spPr>
          <a:xfrm>
            <a:off x="1993317" y="1247450"/>
            <a:ext cx="1141500" cy="800400"/>
          </a:xfrm>
          <a:prstGeom prst="rect">
            <a:avLst/>
          </a:prstGeom>
          <a:solidFill>
            <a:srgbClr val="F3F3F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SA" sz="1000">
                <a:latin typeface="Titillium Web"/>
                <a:ea typeface="Titillium Web"/>
                <a:cs typeface="Titillium Web"/>
                <a:sym typeface="Titillium Web"/>
              </a:rPr>
              <a:t>Local spread of the infection.</a:t>
            </a:r>
            <a:endParaRPr sz="1000">
              <a:latin typeface="Titillium Web"/>
              <a:ea typeface="Titillium Web"/>
              <a:cs typeface="Titillium Web"/>
              <a:sym typeface="Titillium Web"/>
            </a:endParaRPr>
          </a:p>
        </p:txBody>
      </p:sp>
      <p:sp>
        <p:nvSpPr>
          <p:cNvPr id="1939" name="Google Shape;1939;p20"/>
          <p:cNvSpPr txBox="1"/>
          <p:nvPr/>
        </p:nvSpPr>
        <p:spPr>
          <a:xfrm>
            <a:off x="3673446" y="1247450"/>
            <a:ext cx="1141500" cy="800400"/>
          </a:xfrm>
          <a:prstGeom prst="rect">
            <a:avLst/>
          </a:prstGeom>
          <a:solidFill>
            <a:srgbClr val="F3F3F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SA" sz="1000">
                <a:latin typeface="Titillium Web"/>
                <a:ea typeface="Titillium Web"/>
                <a:cs typeface="Titillium Web"/>
                <a:sym typeface="Titillium Web"/>
              </a:rPr>
              <a:t>Metastatic spread </a:t>
            </a:r>
            <a:endParaRPr sz="1000">
              <a:latin typeface="Titillium Web"/>
              <a:ea typeface="Titillium Web"/>
              <a:cs typeface="Titillium Web"/>
              <a:sym typeface="Titillium Web"/>
            </a:endParaRPr>
          </a:p>
          <a:p>
            <a:pPr indent="0" lvl="0" marL="0" rtl="0" algn="ctr">
              <a:spcBef>
                <a:spcPts val="0"/>
              </a:spcBef>
              <a:spcAft>
                <a:spcPts val="0"/>
              </a:spcAft>
              <a:buNone/>
            </a:pPr>
            <a:r>
              <a:rPr lang="en-SA" sz="1000">
                <a:latin typeface="Titillium Web"/>
                <a:ea typeface="Titillium Web"/>
                <a:cs typeface="Titillium Web"/>
                <a:sym typeface="Titillium Web"/>
              </a:rPr>
              <a:t>of the infection</a:t>
            </a:r>
            <a:endParaRPr sz="1000">
              <a:latin typeface="Titillium Web"/>
              <a:ea typeface="Titillium Web"/>
              <a:cs typeface="Titillium Web"/>
              <a:sym typeface="Titillium Web"/>
            </a:endParaRPr>
          </a:p>
        </p:txBody>
      </p:sp>
      <p:sp>
        <p:nvSpPr>
          <p:cNvPr id="1940" name="Google Shape;1940;p20"/>
          <p:cNvSpPr txBox="1"/>
          <p:nvPr/>
        </p:nvSpPr>
        <p:spPr>
          <a:xfrm>
            <a:off x="5293238" y="1247450"/>
            <a:ext cx="1440900" cy="800400"/>
          </a:xfrm>
          <a:prstGeom prst="rect">
            <a:avLst/>
          </a:prstGeom>
          <a:solidFill>
            <a:srgbClr val="F3F3F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SA" sz="1000">
                <a:latin typeface="Titillium Web"/>
                <a:ea typeface="Titillium Web"/>
                <a:cs typeface="Titillium Web"/>
                <a:sym typeface="Titillium Web"/>
              </a:rPr>
              <a:t>Formation of immune complexes leading to:</a:t>
            </a:r>
            <a:endParaRPr sz="1000">
              <a:latin typeface="Titillium Web"/>
              <a:ea typeface="Titillium Web"/>
              <a:cs typeface="Titillium Web"/>
              <a:sym typeface="Titillium Web"/>
            </a:endParaRPr>
          </a:p>
          <a:p>
            <a:pPr indent="0" lvl="0" marL="0" rtl="0" algn="ctr">
              <a:spcBef>
                <a:spcPts val="0"/>
              </a:spcBef>
              <a:spcAft>
                <a:spcPts val="0"/>
              </a:spcAft>
              <a:buNone/>
            </a:pPr>
            <a:r>
              <a:rPr lang="en-SA" sz="1000">
                <a:latin typeface="Titillium Web"/>
                <a:ea typeface="Titillium Web"/>
                <a:cs typeface="Titillium Web"/>
                <a:sym typeface="Titillium Web"/>
              </a:rPr>
              <a:t>Glomerulonephritis, arthritis</a:t>
            </a:r>
            <a:endParaRPr sz="1000">
              <a:latin typeface="Titillium Web"/>
              <a:ea typeface="Titillium Web"/>
              <a:cs typeface="Titillium Web"/>
              <a:sym typeface="Titillium Web"/>
            </a:endParaRPr>
          </a:p>
        </p:txBody>
      </p:sp>
      <p:cxnSp>
        <p:nvCxnSpPr>
          <p:cNvPr id="1941" name="Google Shape;1941;p20"/>
          <p:cNvCxnSpPr>
            <a:stCxn id="1935" idx="2"/>
            <a:endCxn id="1937" idx="0"/>
          </p:cNvCxnSpPr>
          <p:nvPr/>
        </p:nvCxnSpPr>
        <p:spPr>
          <a:xfrm rot="5400000">
            <a:off x="1883400" y="-319575"/>
            <a:ext cx="563100" cy="2570700"/>
          </a:xfrm>
          <a:prstGeom prst="bentConnector3">
            <a:avLst>
              <a:gd fmla="val 50011" name="adj1"/>
            </a:avLst>
          </a:prstGeom>
          <a:noFill/>
          <a:ln cap="flat" cmpd="sng" w="19050">
            <a:solidFill>
              <a:schemeClr val="dk2"/>
            </a:solidFill>
            <a:prstDash val="solid"/>
            <a:round/>
            <a:headEnd len="med" w="med" type="none"/>
            <a:tailEnd len="med" w="med" type="none"/>
          </a:ln>
        </p:spPr>
      </p:cxnSp>
      <p:cxnSp>
        <p:nvCxnSpPr>
          <p:cNvPr id="1942" name="Google Shape;1942;p20"/>
          <p:cNvCxnSpPr>
            <a:stCxn id="1935" idx="2"/>
            <a:endCxn id="1938" idx="0"/>
          </p:cNvCxnSpPr>
          <p:nvPr/>
        </p:nvCxnSpPr>
        <p:spPr>
          <a:xfrm rot="5400000">
            <a:off x="2725650" y="522675"/>
            <a:ext cx="563100" cy="886200"/>
          </a:xfrm>
          <a:prstGeom prst="bentConnector3">
            <a:avLst>
              <a:gd fmla="val 50011" name="adj1"/>
            </a:avLst>
          </a:prstGeom>
          <a:noFill/>
          <a:ln cap="flat" cmpd="sng" w="19050">
            <a:solidFill>
              <a:schemeClr val="dk2"/>
            </a:solidFill>
            <a:prstDash val="solid"/>
            <a:round/>
            <a:headEnd len="med" w="med" type="none"/>
            <a:tailEnd len="med" w="med" type="none"/>
          </a:ln>
        </p:spPr>
      </p:cxnSp>
      <p:cxnSp>
        <p:nvCxnSpPr>
          <p:cNvPr id="1943" name="Google Shape;1943;p20"/>
          <p:cNvCxnSpPr>
            <a:stCxn id="1935" idx="2"/>
            <a:endCxn id="1939" idx="0"/>
          </p:cNvCxnSpPr>
          <p:nvPr/>
        </p:nvCxnSpPr>
        <p:spPr>
          <a:xfrm flipH="1" rot="-5400000">
            <a:off x="3565650" y="568875"/>
            <a:ext cx="563100" cy="793800"/>
          </a:xfrm>
          <a:prstGeom prst="bentConnector3">
            <a:avLst>
              <a:gd fmla="val 50011" name="adj1"/>
            </a:avLst>
          </a:prstGeom>
          <a:noFill/>
          <a:ln cap="flat" cmpd="sng" w="19050">
            <a:solidFill>
              <a:schemeClr val="dk2"/>
            </a:solidFill>
            <a:prstDash val="solid"/>
            <a:round/>
            <a:headEnd len="med" w="med" type="none"/>
            <a:tailEnd len="med" w="med" type="none"/>
          </a:ln>
        </p:spPr>
      </p:cxnSp>
      <p:cxnSp>
        <p:nvCxnSpPr>
          <p:cNvPr id="1944" name="Google Shape;1944;p20"/>
          <p:cNvCxnSpPr>
            <a:stCxn id="1935" idx="2"/>
            <a:endCxn id="1940" idx="0"/>
          </p:cNvCxnSpPr>
          <p:nvPr/>
        </p:nvCxnSpPr>
        <p:spPr>
          <a:xfrm flipH="1" rot="-5400000">
            <a:off x="4450500" y="-315975"/>
            <a:ext cx="563100" cy="2563500"/>
          </a:xfrm>
          <a:prstGeom prst="bentConnector3">
            <a:avLst>
              <a:gd fmla="val 50011" name="adj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48" name="Shape 1948"/>
        <p:cNvGrpSpPr/>
        <p:nvPr/>
      </p:nvGrpSpPr>
      <p:grpSpPr>
        <a:xfrm>
          <a:off x="0" y="0"/>
          <a:ext cx="0" cy="0"/>
          <a:chOff x="0" y="0"/>
          <a:chExt cx="0" cy="0"/>
        </a:xfrm>
      </p:grpSpPr>
      <p:pic>
        <p:nvPicPr>
          <p:cNvPr id="1949" name="Google Shape;1949;p21"/>
          <p:cNvPicPr preferRelativeResize="0"/>
          <p:nvPr/>
        </p:nvPicPr>
        <p:blipFill>
          <a:blip r:embed="rId4">
            <a:alphaModFix/>
          </a:blip>
          <a:stretch>
            <a:fillRect/>
          </a:stretch>
        </p:blipFill>
        <p:spPr>
          <a:xfrm>
            <a:off x="3390900" y="7429500"/>
            <a:ext cx="3467100" cy="2476500"/>
          </a:xfrm>
          <a:prstGeom prst="rect">
            <a:avLst/>
          </a:prstGeom>
          <a:noFill/>
          <a:ln>
            <a:noFill/>
          </a:ln>
        </p:spPr>
      </p:pic>
      <p:sp>
        <p:nvSpPr>
          <p:cNvPr id="1950" name="Google Shape;1950;p21"/>
          <p:cNvSpPr/>
          <p:nvPr/>
        </p:nvSpPr>
        <p:spPr>
          <a:xfrm rot="-5400000">
            <a:off x="-7842675" y="2435125"/>
            <a:ext cx="3060600" cy="386400"/>
          </a:xfrm>
          <a:prstGeom prst="rect">
            <a:avLst/>
          </a:prstGeom>
          <a:solidFill>
            <a:srgbClr val="A4C2F4"/>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SA" sz="1800" u="none" cap="none" strike="noStrike">
                <a:solidFill>
                  <a:srgbClr val="002060"/>
                </a:solidFill>
                <a:latin typeface="Comic Sans MS"/>
                <a:ea typeface="Comic Sans MS"/>
                <a:cs typeface="Comic Sans MS"/>
                <a:sym typeface="Comic Sans MS"/>
              </a:rPr>
              <a:t>Modified Duke Criteria</a:t>
            </a:r>
            <a:endParaRPr b="0" i="0" sz="1400" u="none" cap="none" strike="noStrike">
              <a:solidFill>
                <a:srgbClr val="000000"/>
              </a:solidFill>
              <a:latin typeface="Arial"/>
              <a:ea typeface="Arial"/>
              <a:cs typeface="Arial"/>
              <a:sym typeface="Arial"/>
            </a:endParaRPr>
          </a:p>
        </p:txBody>
      </p:sp>
      <p:cxnSp>
        <p:nvCxnSpPr>
          <p:cNvPr id="1951" name="Google Shape;1951;p21"/>
          <p:cNvCxnSpPr>
            <a:stCxn id="1950" idx="2"/>
          </p:cNvCxnSpPr>
          <p:nvPr/>
        </p:nvCxnSpPr>
        <p:spPr>
          <a:xfrm>
            <a:off x="-6119175" y="2628325"/>
            <a:ext cx="9000" cy="158400"/>
          </a:xfrm>
          <a:prstGeom prst="straightConnector1">
            <a:avLst/>
          </a:prstGeom>
          <a:noFill/>
          <a:ln cap="flat" cmpd="sng" w="9525">
            <a:solidFill>
              <a:schemeClr val="dk2"/>
            </a:solidFill>
            <a:prstDash val="solid"/>
            <a:round/>
            <a:headEnd len="sm" w="sm" type="none"/>
            <a:tailEnd len="sm" w="sm" type="none"/>
          </a:ln>
        </p:spPr>
      </p:cxnSp>
      <p:cxnSp>
        <p:nvCxnSpPr>
          <p:cNvPr id="1952" name="Google Shape;1952;p21"/>
          <p:cNvCxnSpPr>
            <a:stCxn id="1950" idx="2"/>
          </p:cNvCxnSpPr>
          <p:nvPr/>
        </p:nvCxnSpPr>
        <p:spPr>
          <a:xfrm>
            <a:off x="-6119175" y="2628325"/>
            <a:ext cx="0" cy="0"/>
          </a:xfrm>
          <a:prstGeom prst="straightConnector1">
            <a:avLst/>
          </a:prstGeom>
          <a:noFill/>
          <a:ln cap="flat" cmpd="sng" w="9525">
            <a:solidFill>
              <a:schemeClr val="dk2"/>
            </a:solidFill>
            <a:prstDash val="solid"/>
            <a:round/>
            <a:headEnd len="sm" w="sm" type="none"/>
            <a:tailEnd len="sm" w="sm" type="none"/>
          </a:ln>
        </p:spPr>
      </p:cxnSp>
      <p:cxnSp>
        <p:nvCxnSpPr>
          <p:cNvPr id="1953" name="Google Shape;1953;p21"/>
          <p:cNvCxnSpPr/>
          <p:nvPr/>
        </p:nvCxnSpPr>
        <p:spPr>
          <a:xfrm rot="-5400000">
            <a:off x="-6232040" y="2145439"/>
            <a:ext cx="950400" cy="0"/>
          </a:xfrm>
          <a:prstGeom prst="straightConnector1">
            <a:avLst/>
          </a:prstGeom>
          <a:noFill/>
          <a:ln cap="flat" cmpd="sng" w="9525">
            <a:solidFill>
              <a:schemeClr val="dk2"/>
            </a:solidFill>
            <a:prstDash val="solid"/>
            <a:round/>
            <a:headEnd len="sm" w="sm" type="none"/>
            <a:tailEnd len="sm" w="sm" type="none"/>
          </a:ln>
        </p:spPr>
      </p:cxnSp>
      <p:cxnSp>
        <p:nvCxnSpPr>
          <p:cNvPr id="1954" name="Google Shape;1954;p21"/>
          <p:cNvCxnSpPr/>
          <p:nvPr/>
        </p:nvCxnSpPr>
        <p:spPr>
          <a:xfrm rot="-5400000">
            <a:off x="-6232040" y="3105161"/>
            <a:ext cx="950400" cy="0"/>
          </a:xfrm>
          <a:prstGeom prst="straightConnector1">
            <a:avLst/>
          </a:prstGeom>
          <a:noFill/>
          <a:ln cap="flat" cmpd="sng" w="9525">
            <a:solidFill>
              <a:schemeClr val="dk2"/>
            </a:solidFill>
            <a:prstDash val="solid"/>
            <a:round/>
            <a:headEnd len="sm" w="sm" type="none"/>
            <a:tailEnd len="sm" w="sm" type="none"/>
          </a:ln>
        </p:spPr>
      </p:cxnSp>
      <p:cxnSp>
        <p:nvCxnSpPr>
          <p:cNvPr id="1955" name="Google Shape;1955;p21"/>
          <p:cNvCxnSpPr/>
          <p:nvPr/>
        </p:nvCxnSpPr>
        <p:spPr>
          <a:xfrm rot="10800000">
            <a:off x="-5606922" y="3423636"/>
            <a:ext cx="0" cy="328800"/>
          </a:xfrm>
          <a:prstGeom prst="straightConnector1">
            <a:avLst/>
          </a:prstGeom>
          <a:noFill/>
          <a:ln cap="flat" cmpd="sng" w="9525">
            <a:solidFill>
              <a:schemeClr val="dk2"/>
            </a:solidFill>
            <a:prstDash val="solid"/>
            <a:round/>
            <a:headEnd len="sm" w="sm" type="none"/>
            <a:tailEnd len="sm" w="sm" type="none"/>
          </a:ln>
        </p:spPr>
      </p:cxnSp>
      <p:cxnSp>
        <p:nvCxnSpPr>
          <p:cNvPr id="1956" name="Google Shape;1956;p21"/>
          <p:cNvCxnSpPr/>
          <p:nvPr/>
        </p:nvCxnSpPr>
        <p:spPr>
          <a:xfrm rot="10800000">
            <a:off x="-5606922" y="2463914"/>
            <a:ext cx="0" cy="328800"/>
          </a:xfrm>
          <a:prstGeom prst="straightConnector1">
            <a:avLst/>
          </a:prstGeom>
          <a:noFill/>
          <a:ln cap="flat" cmpd="sng" w="9525">
            <a:solidFill>
              <a:schemeClr val="dk2"/>
            </a:solidFill>
            <a:prstDash val="solid"/>
            <a:round/>
            <a:headEnd len="sm" w="sm" type="none"/>
            <a:tailEnd len="sm" w="sm" type="none"/>
          </a:ln>
        </p:spPr>
      </p:cxnSp>
      <p:cxnSp>
        <p:nvCxnSpPr>
          <p:cNvPr id="1957" name="Google Shape;1957;p21"/>
          <p:cNvCxnSpPr/>
          <p:nvPr/>
        </p:nvCxnSpPr>
        <p:spPr>
          <a:xfrm rot="10800000">
            <a:off x="-5606922" y="1504198"/>
            <a:ext cx="0" cy="328800"/>
          </a:xfrm>
          <a:prstGeom prst="straightConnector1">
            <a:avLst/>
          </a:prstGeom>
          <a:noFill/>
          <a:ln cap="flat" cmpd="sng" w="9525">
            <a:solidFill>
              <a:schemeClr val="dk2"/>
            </a:solidFill>
            <a:prstDash val="solid"/>
            <a:round/>
            <a:headEnd len="sm" w="sm" type="none"/>
            <a:tailEnd len="sm" w="sm" type="none"/>
          </a:ln>
        </p:spPr>
      </p:cxnSp>
      <p:cxnSp>
        <p:nvCxnSpPr>
          <p:cNvPr id="1958" name="Google Shape;1958;p21"/>
          <p:cNvCxnSpPr>
            <a:stCxn id="1950" idx="2"/>
          </p:cNvCxnSpPr>
          <p:nvPr/>
        </p:nvCxnSpPr>
        <p:spPr>
          <a:xfrm>
            <a:off x="-6119175" y="2628325"/>
            <a:ext cx="405300" cy="3000"/>
          </a:xfrm>
          <a:prstGeom prst="straightConnector1">
            <a:avLst/>
          </a:prstGeom>
          <a:noFill/>
          <a:ln cap="flat" cmpd="sng" w="9525">
            <a:solidFill>
              <a:schemeClr val="dk2"/>
            </a:solidFill>
            <a:prstDash val="solid"/>
            <a:round/>
            <a:headEnd len="sm" w="sm" type="none"/>
            <a:tailEnd len="sm" w="sm" type="none"/>
          </a:ln>
        </p:spPr>
      </p:cxnSp>
      <p:graphicFrame>
        <p:nvGraphicFramePr>
          <p:cNvPr id="1959" name="Google Shape;1959;p21"/>
          <p:cNvGraphicFramePr/>
          <p:nvPr/>
        </p:nvGraphicFramePr>
        <p:xfrm>
          <a:off x="430574" y="4372806"/>
          <a:ext cx="3000000" cy="3000000"/>
        </p:xfrm>
        <a:graphic>
          <a:graphicData uri="http://schemas.openxmlformats.org/drawingml/2006/table">
            <a:tbl>
              <a:tblPr>
                <a:noFill/>
                <a:tableStyleId>{4E9E8495-E788-47C2-A096-ABBBB2D0F1D5}</a:tableStyleId>
              </a:tblPr>
              <a:tblGrid>
                <a:gridCol w="890225"/>
                <a:gridCol w="2375075"/>
                <a:gridCol w="2731550"/>
              </a:tblGrid>
              <a:tr h="361600">
                <a:tc rowSpan="3">
                  <a:txBody>
                    <a:bodyPr/>
                    <a:lstStyle/>
                    <a:p>
                      <a:pPr indent="0" lvl="0" marL="0" rtl="0" algn="ctr">
                        <a:spcBef>
                          <a:spcPts val="0"/>
                        </a:spcBef>
                        <a:spcAft>
                          <a:spcPts val="0"/>
                        </a:spcAft>
                        <a:buNone/>
                      </a:pPr>
                      <a:r>
                        <a:rPr b="1" lang="en-SA">
                          <a:latin typeface="Titillium Web"/>
                          <a:ea typeface="Titillium Web"/>
                          <a:cs typeface="Titillium Web"/>
                          <a:sym typeface="Titillium Web"/>
                        </a:rPr>
                        <a:t>Major Criteria</a:t>
                      </a:r>
                      <a:endParaRPr b="1">
                        <a:latin typeface="Titillium Web"/>
                        <a:ea typeface="Titillium Web"/>
                        <a:cs typeface="Titillium Web"/>
                        <a:sym typeface="Titillium Web"/>
                      </a:endParaRPr>
                    </a:p>
                    <a:p>
                      <a:pPr indent="0" lvl="0" marL="0" rtl="0" algn="ctr">
                        <a:spcBef>
                          <a:spcPts val="0"/>
                        </a:spcBef>
                        <a:spcAft>
                          <a:spcPts val="0"/>
                        </a:spcAft>
                        <a:buNone/>
                      </a:pPr>
                      <a:r>
                        <a:rPr lang="en-SA" sz="900">
                          <a:solidFill>
                            <a:schemeClr val="accent6"/>
                          </a:solidFill>
                          <a:latin typeface="Titillium Web"/>
                          <a:ea typeface="Titillium Web"/>
                          <a:cs typeface="Titillium Web"/>
                          <a:sym typeface="Titillium Web"/>
                        </a:rPr>
                        <a:t>Just Know the Red Color</a:t>
                      </a:r>
                      <a:endParaRPr sz="900">
                        <a:solidFill>
                          <a:schemeClr val="accent6"/>
                        </a:solidFill>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l">
                        <a:spcBef>
                          <a:spcPts val="0"/>
                        </a:spcBef>
                        <a:spcAft>
                          <a:spcPts val="0"/>
                        </a:spcAft>
                        <a:buClr>
                          <a:schemeClr val="dk1"/>
                        </a:buClr>
                        <a:buSzPts val="1100"/>
                        <a:buFont typeface="Arial"/>
                        <a:buNone/>
                      </a:pPr>
                      <a:r>
                        <a:rPr b="1" lang="en-SA" sz="1100">
                          <a:latin typeface="Titillium Web"/>
                          <a:ea typeface="Titillium Web"/>
                          <a:cs typeface="Titillium Web"/>
                          <a:sym typeface="Titillium Web"/>
                        </a:rPr>
                        <a:t>1</a:t>
                      </a:r>
                      <a:r>
                        <a:rPr lang="en-SA" sz="1100">
                          <a:latin typeface="Titillium Web"/>
                          <a:ea typeface="Titillium Web"/>
                          <a:cs typeface="Titillium Web"/>
                          <a:sym typeface="Titillium Web"/>
                        </a:rPr>
                        <a:t>- </a:t>
                      </a:r>
                      <a:r>
                        <a:rPr b="1" lang="en-SA" sz="1100">
                          <a:solidFill>
                            <a:schemeClr val="accent3"/>
                          </a:solidFill>
                          <a:latin typeface="Titillium Web"/>
                          <a:ea typeface="Titillium Web"/>
                          <a:cs typeface="Titillium Web"/>
                          <a:sym typeface="Titillium Web"/>
                        </a:rPr>
                        <a:t>Microbiological evidence: Positive blood culture (BC)</a:t>
                      </a:r>
                      <a:endParaRPr b="1" sz="1100">
                        <a:solidFill>
                          <a:schemeClr val="accent3"/>
                        </a:solidFill>
                        <a:latin typeface="Titillium Web"/>
                        <a:ea typeface="Titillium Web"/>
                        <a:cs typeface="Titillium Web"/>
                        <a:sym typeface="Titillium Web"/>
                      </a:endParaRPr>
                    </a:p>
                    <a:p>
                      <a:pPr indent="-298450" lvl="0" marL="457200" rtl="0" algn="l">
                        <a:spcBef>
                          <a:spcPts val="0"/>
                        </a:spcBef>
                        <a:spcAft>
                          <a:spcPts val="0"/>
                        </a:spcAft>
                        <a:buClr>
                          <a:srgbClr val="000000"/>
                        </a:buClr>
                        <a:buSzPts val="1100"/>
                        <a:buFont typeface="Titillium Web"/>
                        <a:buChar char="●"/>
                      </a:pPr>
                      <a:r>
                        <a:rPr lang="en-SA" sz="1100">
                          <a:latin typeface="Titillium Web"/>
                          <a:ea typeface="Titillium Web"/>
                          <a:cs typeface="Titillium Web"/>
                          <a:sym typeface="Titillium Web"/>
                        </a:rPr>
                        <a:t>Typical organism from two separate blood cultures.</a:t>
                      </a:r>
                      <a:endParaRPr sz="1100">
                        <a:latin typeface="Titillium Web"/>
                        <a:ea typeface="Titillium Web"/>
                        <a:cs typeface="Titillium Web"/>
                        <a:sym typeface="Titillium Web"/>
                      </a:endParaRPr>
                    </a:p>
                    <a:p>
                      <a:pPr indent="-298450" lvl="0" marL="457200" rtl="0" algn="l">
                        <a:spcBef>
                          <a:spcPts val="0"/>
                        </a:spcBef>
                        <a:spcAft>
                          <a:spcPts val="0"/>
                        </a:spcAft>
                        <a:buClr>
                          <a:srgbClr val="000000"/>
                        </a:buClr>
                        <a:buSzPts val="1100"/>
                        <a:buFont typeface="Titillium Web"/>
                        <a:buChar char="●"/>
                      </a:pPr>
                      <a:r>
                        <a:rPr lang="en-SA" sz="1100">
                          <a:latin typeface="Titillium Web"/>
                          <a:ea typeface="Titillium Web"/>
                          <a:cs typeface="Titillium Web"/>
                          <a:sym typeface="Titillium Web"/>
                        </a:rPr>
                        <a:t>Two blood cultures positive for organisms typically found in patient with IE</a:t>
                      </a:r>
                      <a:endParaRPr sz="1100">
                        <a:latin typeface="Titillium Web"/>
                        <a:ea typeface="Titillium Web"/>
                        <a:cs typeface="Titillium Web"/>
                        <a:sym typeface="Titillium Web"/>
                      </a:endParaRPr>
                    </a:p>
                    <a:p>
                      <a:pPr indent="0" lvl="0" marL="457200" rtl="0" algn="l">
                        <a:spcBef>
                          <a:spcPts val="0"/>
                        </a:spcBef>
                        <a:spcAft>
                          <a:spcPts val="0"/>
                        </a:spcAft>
                        <a:buClr>
                          <a:schemeClr val="dk1"/>
                        </a:buClr>
                        <a:buSzPts val="900"/>
                        <a:buFont typeface="Arial"/>
                        <a:buNone/>
                      </a:pPr>
                      <a:r>
                        <a:rPr lang="en-SA" sz="900">
                          <a:latin typeface="Titillium Web"/>
                          <a:ea typeface="Titillium Web"/>
                          <a:cs typeface="Titillium Web"/>
                          <a:sym typeface="Titillium Web"/>
                        </a:rPr>
                        <a:t>(e.g.: s.aureus,s.viridans, HACEK organisms)</a:t>
                      </a:r>
                      <a:endParaRPr sz="900">
                        <a:latin typeface="Titillium Web"/>
                        <a:ea typeface="Titillium Web"/>
                        <a:cs typeface="Titillium Web"/>
                        <a:sym typeface="Titillium Web"/>
                      </a:endParaRPr>
                    </a:p>
                    <a:p>
                      <a:pPr indent="-298450" lvl="0" marL="457200" rtl="0" algn="l">
                        <a:spcBef>
                          <a:spcPts val="0"/>
                        </a:spcBef>
                        <a:spcAft>
                          <a:spcPts val="0"/>
                        </a:spcAft>
                        <a:buClr>
                          <a:srgbClr val="000000"/>
                        </a:buClr>
                        <a:buSzPts val="1100"/>
                        <a:buFont typeface="Titillium Web"/>
                        <a:buChar char="●"/>
                      </a:pPr>
                      <a:r>
                        <a:rPr lang="en-SA" sz="1100">
                          <a:latin typeface="Titillium Web"/>
                          <a:ea typeface="Titillium Web"/>
                          <a:cs typeface="Titillium Web"/>
                          <a:sym typeface="Titillium Web"/>
                        </a:rPr>
                        <a:t>Persistently positive blood cultures.</a:t>
                      </a:r>
                      <a:endParaRPr sz="1100">
                        <a:latin typeface="Titillium Web"/>
                        <a:ea typeface="Titillium Web"/>
                        <a:cs typeface="Titillium Web"/>
                        <a:sym typeface="Titillium Web"/>
                      </a:endParaRPr>
                    </a:p>
                    <a:p>
                      <a:pPr indent="-298450" lvl="0" marL="457200" rtl="0" algn="l">
                        <a:spcBef>
                          <a:spcPts val="0"/>
                        </a:spcBef>
                        <a:spcAft>
                          <a:spcPts val="0"/>
                        </a:spcAft>
                        <a:buClr>
                          <a:srgbClr val="000000"/>
                        </a:buClr>
                        <a:buSzPts val="1100"/>
                        <a:buFont typeface="Titillium Web"/>
                        <a:buChar char="●"/>
                      </a:pPr>
                      <a:r>
                        <a:rPr lang="en-SA" sz="1100">
                          <a:latin typeface="Titillium Web"/>
                          <a:ea typeface="Titillium Web"/>
                          <a:cs typeface="Titillium Web"/>
                          <a:sym typeface="Titillium Web"/>
                        </a:rPr>
                        <a:t>Single positive blood culture for for Coxiella Burnetii, or titer greater than 1:800.</a:t>
                      </a:r>
                      <a:endParaRPr sz="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600">
                          <a:latin typeface="Titillium Web"/>
                          <a:ea typeface="Titillium Web"/>
                          <a:cs typeface="Titillium Web"/>
                          <a:sym typeface="Titillium Web"/>
                        </a:rPr>
                        <a:t>If the organism was typical or common within IE patients, u need 2 positive blood cultures to meet a major criteria.</a:t>
                      </a:r>
                      <a:endParaRPr sz="600">
                        <a:latin typeface="Titillium Web"/>
                        <a:ea typeface="Titillium Web"/>
                        <a:cs typeface="Titillium Web"/>
                        <a:sym typeface="Titillium Web"/>
                      </a:endParaRPr>
                    </a:p>
                    <a:p>
                      <a:pPr indent="0" lvl="0" marL="0" rtl="0" algn="ctr">
                        <a:spcBef>
                          <a:spcPts val="0"/>
                        </a:spcBef>
                        <a:spcAft>
                          <a:spcPts val="0"/>
                        </a:spcAft>
                        <a:buNone/>
                      </a:pPr>
                      <a:r>
                        <a:rPr lang="en-SA" sz="600">
                          <a:latin typeface="Titillium Web"/>
                          <a:ea typeface="Titillium Web"/>
                          <a:cs typeface="Titillium Web"/>
                          <a:sym typeface="Titillium Web"/>
                        </a:rPr>
                        <a:t>However, if the organism was atypical such as coxiella, 1 single blood culture is enough to meet a major criteria.</a:t>
                      </a:r>
                      <a:endParaRPr sz="12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8100">
                <a:tc vMerge="1"/>
                <a:tc gridSpan="2">
                  <a:txBody>
                    <a:bodyPr/>
                    <a:lstStyle/>
                    <a:p>
                      <a:pPr indent="0" lvl="0" marL="0" rtl="0" algn="l">
                        <a:spcBef>
                          <a:spcPts val="0"/>
                        </a:spcBef>
                        <a:spcAft>
                          <a:spcPts val="0"/>
                        </a:spcAft>
                        <a:buNone/>
                      </a:pPr>
                      <a:r>
                        <a:rPr b="1" lang="en-SA" sz="900">
                          <a:latin typeface="Titillium Web"/>
                          <a:ea typeface="Titillium Web"/>
                          <a:cs typeface="Titillium Web"/>
                          <a:sym typeface="Titillium Web"/>
                        </a:rPr>
                        <a:t>2-</a:t>
                      </a:r>
                      <a:r>
                        <a:rPr b="1" lang="en-SA" sz="900">
                          <a:solidFill>
                            <a:schemeClr val="accent3"/>
                          </a:solidFill>
                          <a:latin typeface="Titillium Web"/>
                          <a:ea typeface="Titillium Web"/>
                          <a:cs typeface="Titillium Web"/>
                          <a:sym typeface="Titillium Web"/>
                        </a:rPr>
                        <a:t>Examination evidence / endocardial Involvement:</a:t>
                      </a:r>
                      <a:r>
                        <a:rPr b="1" lang="en-SA" sz="900">
                          <a:latin typeface="Titillium Web"/>
                          <a:ea typeface="Titillium Web"/>
                          <a:cs typeface="Titillium Web"/>
                          <a:sym typeface="Titillium Web"/>
                        </a:rPr>
                        <a:t> </a:t>
                      </a:r>
                      <a:r>
                        <a:rPr lang="en-SA" sz="900">
                          <a:latin typeface="Titillium Web"/>
                          <a:ea typeface="Titillium Web"/>
                          <a:cs typeface="Titillium Web"/>
                          <a:sym typeface="Titillium Web"/>
                        </a:rPr>
                        <a:t>New (not changed) </a:t>
                      </a:r>
                      <a:r>
                        <a:rPr lang="en-SA" sz="900" u="sng">
                          <a:latin typeface="Titillium Web"/>
                          <a:ea typeface="Titillium Web"/>
                          <a:cs typeface="Titillium Web"/>
                          <a:sym typeface="Titillium Web"/>
                        </a:rPr>
                        <a:t>murmur </a:t>
                      </a:r>
                      <a:r>
                        <a:rPr lang="en-SA" sz="900">
                          <a:latin typeface="Titillium Web"/>
                          <a:ea typeface="Titillium Web"/>
                          <a:cs typeface="Titillium Web"/>
                          <a:sym typeface="Titillium Web"/>
                        </a:rPr>
                        <a:t>of Regurgitation.</a:t>
                      </a:r>
                      <a:endParaRPr sz="12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8100">
                <a:tc vMerge="1"/>
                <a:tc gridSpan="2">
                  <a:txBody>
                    <a:bodyPr/>
                    <a:lstStyle/>
                    <a:p>
                      <a:pPr indent="0" lvl="0" marL="0" rtl="0" algn="l">
                        <a:spcBef>
                          <a:spcPts val="0"/>
                        </a:spcBef>
                        <a:spcAft>
                          <a:spcPts val="0"/>
                        </a:spcAft>
                        <a:buClr>
                          <a:schemeClr val="dk1"/>
                        </a:buClr>
                        <a:buSzPts val="1100"/>
                        <a:buFont typeface="Arial"/>
                        <a:buNone/>
                      </a:pPr>
                      <a:r>
                        <a:rPr b="1" lang="en-SA" sz="1000">
                          <a:latin typeface="Titillium Web"/>
                          <a:ea typeface="Titillium Web"/>
                          <a:cs typeface="Titillium Web"/>
                          <a:sym typeface="Titillium Web"/>
                        </a:rPr>
                        <a:t>3- </a:t>
                      </a:r>
                      <a:r>
                        <a:rPr b="1" lang="en-SA" sz="1000">
                          <a:solidFill>
                            <a:schemeClr val="accent3"/>
                          </a:solidFill>
                          <a:latin typeface="Titillium Web"/>
                          <a:ea typeface="Titillium Web"/>
                          <a:cs typeface="Titillium Web"/>
                          <a:sym typeface="Titillium Web"/>
                        </a:rPr>
                        <a:t>Positive Echo:</a:t>
                      </a:r>
                      <a:endParaRPr b="1" sz="1000">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rPr lang="en-SA" sz="800">
                          <a:latin typeface="Titillium Web"/>
                          <a:ea typeface="Titillium Web"/>
                          <a:cs typeface="Titillium Web"/>
                          <a:sym typeface="Titillium Web"/>
                        </a:rPr>
                        <a:t>(Transesophageal echocardiography if prosthetic valve, complicated, or pretest probability possible IE)</a:t>
                      </a:r>
                      <a:endParaRPr sz="12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226950">
                <a:tc rowSpan="6">
                  <a:txBody>
                    <a:bodyPr/>
                    <a:lstStyle/>
                    <a:p>
                      <a:pPr indent="0" lvl="0" marL="0" rtl="0" algn="ctr">
                        <a:spcBef>
                          <a:spcPts val="0"/>
                        </a:spcBef>
                        <a:spcAft>
                          <a:spcPts val="0"/>
                        </a:spcAft>
                        <a:buNone/>
                      </a:pPr>
                      <a:r>
                        <a:rPr b="1" lang="en-SA">
                          <a:latin typeface="Titillium Web"/>
                          <a:ea typeface="Titillium Web"/>
                          <a:cs typeface="Titillium Web"/>
                          <a:sym typeface="Titillium Web"/>
                        </a:rPr>
                        <a:t>Minor Criteria</a:t>
                      </a:r>
                      <a:endParaRPr b="1">
                        <a:latin typeface="Titillium Web"/>
                        <a:ea typeface="Titillium Web"/>
                        <a:cs typeface="Titillium Web"/>
                        <a:sym typeface="Titillium Web"/>
                      </a:endParaRPr>
                    </a:p>
                    <a:p>
                      <a:pPr indent="0" lvl="0" marL="0" rtl="0" algn="ctr">
                        <a:spcBef>
                          <a:spcPts val="0"/>
                        </a:spcBef>
                        <a:spcAft>
                          <a:spcPts val="0"/>
                        </a:spcAft>
                        <a:buNone/>
                      </a:pPr>
                      <a:r>
                        <a:rPr lang="en-SA" sz="700">
                          <a:solidFill>
                            <a:schemeClr val="accent6"/>
                          </a:solidFill>
                          <a:latin typeface="Titillium Web"/>
                          <a:ea typeface="Titillium Web"/>
                          <a:cs typeface="Titillium Web"/>
                          <a:sym typeface="Titillium Web"/>
                        </a:rPr>
                        <a:t>The boys doctor said: it is a clinical so it is not important and maybe we ask about it and maybe not الصميلي مايخلي حركاته </a:t>
                      </a:r>
                      <a:endParaRPr sz="700">
                        <a:solidFill>
                          <a:schemeClr val="accent6"/>
                        </a:solidFill>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l">
                        <a:spcBef>
                          <a:spcPts val="0"/>
                        </a:spcBef>
                        <a:spcAft>
                          <a:spcPts val="0"/>
                        </a:spcAft>
                        <a:buNone/>
                      </a:pPr>
                      <a:r>
                        <a:rPr b="1" lang="en-SA" sz="900">
                          <a:latin typeface="Titillium Web"/>
                          <a:ea typeface="Titillium Web"/>
                          <a:cs typeface="Titillium Web"/>
                          <a:sym typeface="Titillium Web"/>
                        </a:rPr>
                        <a:t>1-Predisposition: </a:t>
                      </a:r>
                      <a:r>
                        <a:rPr lang="en-SA" sz="900">
                          <a:latin typeface="Titillium Web"/>
                          <a:ea typeface="Titillium Web"/>
                          <a:cs typeface="Titillium Web"/>
                          <a:sym typeface="Titillium Web"/>
                        </a:rPr>
                        <a:t>Predisposing to heart condition or IV drug use.</a:t>
                      </a:r>
                      <a:endParaRPr sz="12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vMerge="1"/>
                <a:tc gridSpan="2">
                  <a:txBody>
                    <a:bodyPr/>
                    <a:lstStyle/>
                    <a:p>
                      <a:pPr indent="0" lvl="0" marL="0" rtl="0" algn="l">
                        <a:spcBef>
                          <a:spcPts val="0"/>
                        </a:spcBef>
                        <a:spcAft>
                          <a:spcPts val="0"/>
                        </a:spcAft>
                        <a:buClr>
                          <a:schemeClr val="dk1"/>
                        </a:buClr>
                        <a:buSzPts val="900"/>
                        <a:buFont typeface="Arial"/>
                        <a:buNone/>
                      </a:pPr>
                      <a:r>
                        <a:rPr b="1" lang="en-SA" sz="900">
                          <a:latin typeface="Titillium Web"/>
                          <a:ea typeface="Titillium Web"/>
                          <a:cs typeface="Titillium Web"/>
                          <a:sym typeface="Titillium Web"/>
                        </a:rPr>
                        <a:t>2- Fever </a:t>
                      </a:r>
                      <a:r>
                        <a:rPr lang="en-SA" sz="900">
                          <a:latin typeface="Titillium Web"/>
                          <a:ea typeface="Titillium Web"/>
                          <a:cs typeface="Titillium Web"/>
                          <a:sym typeface="Titillium Web"/>
                        </a:rPr>
                        <a:t>greater than 38C.</a:t>
                      </a:r>
                      <a:endParaRPr sz="12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vMerge="1"/>
                <a:tc gridSpan="2" rowSpan="2">
                  <a:txBody>
                    <a:bodyPr/>
                    <a:lstStyle/>
                    <a:p>
                      <a:pPr indent="0" lvl="0" marL="0" rtl="0" algn="l">
                        <a:spcBef>
                          <a:spcPts val="0"/>
                        </a:spcBef>
                        <a:spcAft>
                          <a:spcPts val="0"/>
                        </a:spcAft>
                        <a:buClr>
                          <a:schemeClr val="dk1"/>
                        </a:buClr>
                        <a:buSzPts val="1100"/>
                        <a:buFont typeface="Arial"/>
                        <a:buNone/>
                      </a:pPr>
                      <a:r>
                        <a:rPr b="1" lang="en-SA" sz="900">
                          <a:latin typeface="Titillium Web"/>
                          <a:ea typeface="Titillium Web"/>
                          <a:cs typeface="Titillium Web"/>
                          <a:sym typeface="Titillium Web"/>
                        </a:rPr>
                        <a:t>3- Vascular phenomena:</a:t>
                      </a:r>
                      <a:endParaRPr b="1" sz="9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en-SA" sz="900">
                          <a:latin typeface="Titillium Web"/>
                          <a:ea typeface="Titillium Web"/>
                          <a:cs typeface="Titillium Web"/>
                          <a:sym typeface="Titillium Web"/>
                        </a:rPr>
                        <a:t>Includes: major arterial emboli </a:t>
                      </a:r>
                      <a:r>
                        <a:rPr lang="en-SA" sz="900">
                          <a:latin typeface="Titillium Web"/>
                          <a:ea typeface="Titillium Web"/>
                          <a:cs typeface="Titillium Web"/>
                          <a:sym typeface="Titillium Web"/>
                        </a:rPr>
                        <a:t>(emboli travelling within the arterial circulation) causing:</a:t>
                      </a:r>
                      <a:endParaRPr sz="9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900">
                          <a:latin typeface="Titillium Web"/>
                          <a:ea typeface="Titillium Web"/>
                          <a:cs typeface="Titillium Web"/>
                          <a:sym typeface="Titillium Web"/>
                        </a:rPr>
                        <a:t>Mycotic aneurysm, Intracranial or conjunctival hemorrhages, Janeway lesions.</a:t>
                      </a:r>
                      <a:endParaRPr sz="9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en-SA" sz="900">
                          <a:latin typeface="Titillium Web"/>
                          <a:ea typeface="Titillium Web"/>
                          <a:cs typeface="Titillium Web"/>
                          <a:sym typeface="Titillium Web"/>
                        </a:rPr>
                        <a:t>Excludes :</a:t>
                      </a:r>
                      <a:endParaRPr b="1" sz="900">
                        <a:latin typeface="Titillium Web"/>
                        <a:ea typeface="Titillium Web"/>
                        <a:cs typeface="Titillium Web"/>
                        <a:sym typeface="Titillium Web"/>
                      </a:endParaRPr>
                    </a:p>
                    <a:p>
                      <a:pPr indent="0" lvl="0" marL="0" rtl="0" algn="l">
                        <a:spcBef>
                          <a:spcPts val="0"/>
                        </a:spcBef>
                        <a:spcAft>
                          <a:spcPts val="0"/>
                        </a:spcAft>
                        <a:buNone/>
                      </a:pPr>
                      <a:r>
                        <a:rPr lang="en-SA" sz="900">
                          <a:latin typeface="Titillium Web"/>
                          <a:ea typeface="Titillium Web"/>
                          <a:cs typeface="Titillium Web"/>
                          <a:sym typeface="Titillium Web"/>
                        </a:rPr>
                        <a:t>Petechiae, and Splinter Hemorrhages.</a:t>
                      </a:r>
                      <a:endParaRPr sz="12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hMerge="1"/>
              </a:tr>
              <a:tr h="100000">
                <a:tc vMerge="1"/>
                <a:tc gridSpan="2" vMerge="1"/>
                <a:tc hMerge="1" vMerge="1"/>
              </a:tr>
              <a:tr h="100000">
                <a:tc vMerge="1"/>
                <a:tc gridSpan="2">
                  <a:txBody>
                    <a:bodyPr/>
                    <a:lstStyle/>
                    <a:p>
                      <a:pPr indent="0" lvl="0" marL="0" rtl="0" algn="l">
                        <a:spcBef>
                          <a:spcPts val="0"/>
                        </a:spcBef>
                        <a:spcAft>
                          <a:spcPts val="0"/>
                        </a:spcAft>
                        <a:buClr>
                          <a:schemeClr val="dk1"/>
                        </a:buClr>
                        <a:buSzPts val="1100"/>
                        <a:buFont typeface="Arial"/>
                        <a:buNone/>
                      </a:pPr>
                      <a:r>
                        <a:rPr b="1" lang="en-SA" sz="900">
                          <a:latin typeface="Titillium Web"/>
                          <a:ea typeface="Titillium Web"/>
                          <a:cs typeface="Titillium Web"/>
                          <a:sym typeface="Titillium Web"/>
                        </a:rPr>
                        <a:t>4-Immunologic phenomena:</a:t>
                      </a:r>
                      <a:endParaRPr b="1" sz="900">
                        <a:latin typeface="Titillium Web"/>
                        <a:ea typeface="Titillium Web"/>
                        <a:cs typeface="Titillium Web"/>
                        <a:sym typeface="Titillium Web"/>
                      </a:endParaRPr>
                    </a:p>
                    <a:p>
                      <a:pPr indent="-285750" lvl="0" marL="457200" rtl="0" algn="l">
                        <a:spcBef>
                          <a:spcPts val="0"/>
                        </a:spcBef>
                        <a:spcAft>
                          <a:spcPts val="0"/>
                        </a:spcAft>
                        <a:buClr>
                          <a:srgbClr val="000000"/>
                        </a:buClr>
                        <a:buSzPts val="900"/>
                        <a:buFont typeface="Titillium Web"/>
                        <a:buChar char="●"/>
                      </a:pPr>
                      <a:r>
                        <a:rPr lang="en-SA" sz="900">
                          <a:latin typeface="Titillium Web"/>
                          <a:ea typeface="Titillium Web"/>
                          <a:cs typeface="Titillium Web"/>
                          <a:sym typeface="Titillium Web"/>
                        </a:rPr>
                        <a:t>Rheumatoid factor (RF).</a:t>
                      </a:r>
                      <a:endParaRPr sz="900">
                        <a:latin typeface="Titillium Web"/>
                        <a:ea typeface="Titillium Web"/>
                        <a:cs typeface="Titillium Web"/>
                        <a:sym typeface="Titillium Web"/>
                      </a:endParaRPr>
                    </a:p>
                    <a:p>
                      <a:pPr indent="-285750" lvl="0" marL="457200" rtl="0" algn="l">
                        <a:spcBef>
                          <a:spcPts val="0"/>
                        </a:spcBef>
                        <a:spcAft>
                          <a:spcPts val="0"/>
                        </a:spcAft>
                        <a:buClr>
                          <a:srgbClr val="000000"/>
                        </a:buClr>
                        <a:buSzPts val="900"/>
                        <a:buFont typeface="Titillium Web"/>
                        <a:buChar char="●"/>
                      </a:pPr>
                      <a:r>
                        <a:rPr lang="en-SA" sz="900">
                          <a:latin typeface="Titillium Web"/>
                          <a:ea typeface="Titillium Web"/>
                          <a:cs typeface="Titillium Web"/>
                          <a:sym typeface="Titillium Web"/>
                        </a:rPr>
                        <a:t>Roth’s spots (retinal hemorrhage with pale center).</a:t>
                      </a:r>
                      <a:endParaRPr sz="900">
                        <a:latin typeface="Titillium Web"/>
                        <a:ea typeface="Titillium Web"/>
                        <a:cs typeface="Titillium Web"/>
                        <a:sym typeface="Titillium Web"/>
                      </a:endParaRPr>
                    </a:p>
                    <a:p>
                      <a:pPr indent="-285750" lvl="0" marL="457200" rtl="0" algn="l">
                        <a:spcBef>
                          <a:spcPts val="0"/>
                        </a:spcBef>
                        <a:spcAft>
                          <a:spcPts val="0"/>
                        </a:spcAft>
                        <a:buClr>
                          <a:srgbClr val="000000"/>
                        </a:buClr>
                        <a:buSzPts val="900"/>
                        <a:buFont typeface="Titillium Web"/>
                        <a:buChar char="●"/>
                      </a:pPr>
                      <a:r>
                        <a:rPr lang="en-SA" sz="900">
                          <a:latin typeface="Titillium Web"/>
                          <a:ea typeface="Titillium Web"/>
                          <a:cs typeface="Titillium Web"/>
                          <a:sym typeface="Titillium Web"/>
                        </a:rPr>
                        <a:t>Glomerulonephritis.</a:t>
                      </a:r>
                      <a:endParaRPr sz="900">
                        <a:latin typeface="Titillium Web"/>
                        <a:ea typeface="Titillium Web"/>
                        <a:cs typeface="Titillium Web"/>
                        <a:sym typeface="Titillium Web"/>
                      </a:endParaRPr>
                    </a:p>
                    <a:p>
                      <a:pPr indent="-285750" lvl="0" marL="457200" rtl="0" algn="l">
                        <a:spcBef>
                          <a:spcPts val="0"/>
                        </a:spcBef>
                        <a:spcAft>
                          <a:spcPts val="0"/>
                        </a:spcAft>
                        <a:buClr>
                          <a:srgbClr val="000000"/>
                        </a:buClr>
                        <a:buSzPts val="900"/>
                        <a:buFont typeface="Titillium Web"/>
                        <a:buChar char="●"/>
                      </a:pPr>
                      <a:r>
                        <a:rPr lang="en-SA" sz="900">
                          <a:latin typeface="Titillium Web"/>
                          <a:ea typeface="Titillium Web"/>
                          <a:cs typeface="Titillium Web"/>
                          <a:sym typeface="Titillium Web"/>
                        </a:rPr>
                        <a:t>Osler’s nodes.</a:t>
                      </a:r>
                      <a:endParaRPr sz="12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vMerge="1"/>
                <a:tc gridSpan="2">
                  <a:txBody>
                    <a:bodyPr/>
                    <a:lstStyle/>
                    <a:p>
                      <a:pPr indent="0" lvl="0" marL="0" rtl="0" algn="l">
                        <a:spcBef>
                          <a:spcPts val="0"/>
                        </a:spcBef>
                        <a:spcAft>
                          <a:spcPts val="0"/>
                        </a:spcAft>
                        <a:buClr>
                          <a:schemeClr val="dk1"/>
                        </a:buClr>
                        <a:buSzPts val="1100"/>
                        <a:buFont typeface="Arial"/>
                        <a:buNone/>
                      </a:pPr>
                      <a:r>
                        <a:rPr b="1" lang="en-SA" sz="900">
                          <a:highlight>
                            <a:srgbClr val="FFFFFF"/>
                          </a:highlight>
                          <a:latin typeface="Titillium Web"/>
                          <a:ea typeface="Titillium Web"/>
                          <a:cs typeface="Titillium Web"/>
                          <a:sym typeface="Titillium Web"/>
                        </a:rPr>
                        <a:t>5-Microbiological evidence:</a:t>
                      </a:r>
                      <a:endParaRPr b="1" sz="900">
                        <a:highlight>
                          <a:srgbClr val="FFFFFF"/>
                        </a:highlight>
                        <a:latin typeface="Titillium Web"/>
                        <a:ea typeface="Titillium Web"/>
                        <a:cs typeface="Titillium Web"/>
                        <a:sym typeface="Titillium Web"/>
                      </a:endParaRPr>
                    </a:p>
                    <a:p>
                      <a:pPr indent="-285750" lvl="0" marL="457200" rtl="0" algn="l">
                        <a:spcBef>
                          <a:spcPts val="0"/>
                        </a:spcBef>
                        <a:spcAft>
                          <a:spcPts val="0"/>
                        </a:spcAft>
                        <a:buClr>
                          <a:srgbClr val="000000"/>
                        </a:buClr>
                        <a:buSzPts val="900"/>
                        <a:buFont typeface="Titillium Web"/>
                        <a:buChar char="●"/>
                      </a:pPr>
                      <a:r>
                        <a:rPr lang="en-SA" sz="900">
                          <a:highlight>
                            <a:srgbClr val="FFFFFF"/>
                          </a:highlight>
                          <a:latin typeface="Titillium Web"/>
                          <a:ea typeface="Titillium Web"/>
                          <a:cs typeface="Titillium Web"/>
                          <a:sym typeface="Titillium Web"/>
                        </a:rPr>
                        <a:t> Positive blood culture but NOT meeting major criteria. </a:t>
                      </a:r>
                      <a:endParaRPr sz="900">
                        <a:highlight>
                          <a:srgbClr val="FFFFFF"/>
                        </a:highlight>
                        <a:latin typeface="Titillium Web"/>
                        <a:ea typeface="Titillium Web"/>
                        <a:cs typeface="Titillium Web"/>
                        <a:sym typeface="Titillium Web"/>
                      </a:endParaRPr>
                    </a:p>
                    <a:p>
                      <a:pPr indent="-285750" lvl="0" marL="457200" rtl="0" algn="l">
                        <a:spcBef>
                          <a:spcPts val="0"/>
                        </a:spcBef>
                        <a:spcAft>
                          <a:spcPts val="0"/>
                        </a:spcAft>
                        <a:buClr>
                          <a:srgbClr val="000000"/>
                        </a:buClr>
                        <a:buSzPts val="900"/>
                        <a:buFont typeface="Titillium Web"/>
                        <a:buChar char="●"/>
                      </a:pPr>
                      <a:r>
                        <a:rPr lang="en-SA" sz="900">
                          <a:highlight>
                            <a:srgbClr val="FFFFFF"/>
                          </a:highlight>
                          <a:latin typeface="Titillium Web"/>
                          <a:ea typeface="Titillium Web"/>
                          <a:cs typeface="Titillium Web"/>
                          <a:sym typeface="Titillium Web"/>
                        </a:rPr>
                        <a:t> Serology test.</a:t>
                      </a:r>
                      <a:endParaRPr sz="12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sp>
        <p:nvSpPr>
          <p:cNvPr id="1960" name="Google Shape;1960;p21"/>
          <p:cNvSpPr/>
          <p:nvPr/>
        </p:nvSpPr>
        <p:spPr>
          <a:xfrm>
            <a:off x="-3700" y="400200"/>
            <a:ext cx="6493200" cy="2901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21"/>
          <p:cNvSpPr txBox="1"/>
          <p:nvPr/>
        </p:nvSpPr>
        <p:spPr>
          <a:xfrm>
            <a:off x="365050" y="668075"/>
            <a:ext cx="6390300" cy="877200"/>
          </a:xfrm>
          <a:prstGeom prst="rect">
            <a:avLst/>
          </a:prstGeom>
          <a:noFill/>
          <a:ln>
            <a:noFill/>
          </a:ln>
        </p:spPr>
        <p:txBody>
          <a:bodyPr anchorCtr="0" anchor="t" bIns="91425" lIns="91425" spcFirstLastPara="1" rIns="91425" wrap="square" tIns="91425">
            <a:spAutoFit/>
          </a:bodyPr>
          <a:lstStyle/>
          <a:p>
            <a:pPr indent="-285750" lvl="0" marL="457200" rtl="0" algn="l">
              <a:spcBef>
                <a:spcPts val="0"/>
              </a:spcBef>
              <a:spcAft>
                <a:spcPts val="0"/>
              </a:spcAft>
              <a:buClr>
                <a:srgbClr val="000000"/>
              </a:buClr>
              <a:buSzPts val="900"/>
              <a:buFont typeface="Titillium Web"/>
              <a:buChar char="●"/>
            </a:pPr>
            <a:r>
              <a:rPr lang="en-SA" sz="900">
                <a:latin typeface="Titillium Web"/>
                <a:ea typeface="Titillium Web"/>
                <a:cs typeface="Titillium Web"/>
                <a:sym typeface="Titillium Web"/>
              </a:rPr>
              <a:t>In 1994 investigators from Duke University modified the previous criteria to include the role of echocardiography in diagnosis.</a:t>
            </a:r>
            <a:endParaRPr sz="900">
              <a:latin typeface="Titillium Web"/>
              <a:ea typeface="Titillium Web"/>
              <a:cs typeface="Titillium Web"/>
              <a:sym typeface="Titillium Web"/>
            </a:endParaRPr>
          </a:p>
          <a:p>
            <a:pPr indent="-285750" lvl="0" marL="457200" rtl="0" algn="l">
              <a:spcBef>
                <a:spcPts val="0"/>
              </a:spcBef>
              <a:spcAft>
                <a:spcPts val="0"/>
              </a:spcAft>
              <a:buClr>
                <a:srgbClr val="000000"/>
              </a:buClr>
              <a:buSzPts val="900"/>
              <a:buFont typeface="Titillium Web"/>
              <a:buChar char="●"/>
            </a:pPr>
            <a:r>
              <a:rPr lang="en-SA" sz="900">
                <a:latin typeface="Titillium Web"/>
                <a:ea typeface="Titillium Web"/>
                <a:cs typeface="Titillium Web"/>
                <a:sym typeface="Titillium Web"/>
              </a:rPr>
              <a:t>They also expanded the category of predisposing heart conditions to include intravenous drug use.</a:t>
            </a:r>
            <a:endParaRPr sz="900">
              <a:latin typeface="Titillium Web"/>
              <a:ea typeface="Titillium Web"/>
              <a:cs typeface="Titillium Web"/>
              <a:sym typeface="Titillium Web"/>
            </a:endParaRPr>
          </a:p>
          <a:p>
            <a:pPr indent="-285750" lvl="0" marL="457200" rtl="0" algn="l">
              <a:spcBef>
                <a:spcPts val="0"/>
              </a:spcBef>
              <a:spcAft>
                <a:spcPts val="0"/>
              </a:spcAft>
              <a:buClr>
                <a:schemeClr val="dk1"/>
              </a:buClr>
              <a:buSzPts val="900"/>
              <a:buFont typeface="Titillium Web"/>
              <a:buChar char="●"/>
            </a:pPr>
            <a:r>
              <a:rPr lang="en-SA" sz="900">
                <a:latin typeface="Titillium Web"/>
                <a:ea typeface="Titillium Web"/>
                <a:cs typeface="Titillium Web"/>
                <a:sym typeface="Titillium Web"/>
              </a:rPr>
              <a:t>Proposed:2000, </a:t>
            </a:r>
            <a:r>
              <a:rPr lang="en-SA" sz="900">
                <a:latin typeface="Titillium Web"/>
                <a:ea typeface="Titillium Web"/>
                <a:cs typeface="Titillium Web"/>
                <a:sym typeface="Titillium Web"/>
              </a:rPr>
              <a:t>Addresses</a:t>
            </a:r>
            <a:r>
              <a:rPr lang="en-SA" sz="900">
                <a:latin typeface="Titillium Web"/>
                <a:ea typeface="Titillium Web"/>
                <a:cs typeface="Titillium Web"/>
                <a:sym typeface="Titillium Web"/>
              </a:rPr>
              <a:t> TEE, Broad “Possible categories.</a:t>
            </a:r>
            <a:endParaRPr sz="900">
              <a:latin typeface="Titillium Web"/>
              <a:ea typeface="Titillium Web"/>
              <a:cs typeface="Titillium Web"/>
              <a:sym typeface="Titillium Web"/>
            </a:endParaRPr>
          </a:p>
          <a:p>
            <a:pPr indent="-285750" lvl="0" marL="457200" rtl="0" algn="l">
              <a:spcBef>
                <a:spcPts val="0"/>
              </a:spcBef>
              <a:spcAft>
                <a:spcPts val="0"/>
              </a:spcAft>
              <a:buClr>
                <a:schemeClr val="dk1"/>
              </a:buClr>
              <a:buSzPts val="900"/>
              <a:buFont typeface="Titillium Web"/>
              <a:buChar char="●"/>
            </a:pPr>
            <a:r>
              <a:rPr lang="en-SA" sz="900">
                <a:latin typeface="Titillium Web"/>
                <a:ea typeface="Titillium Web"/>
                <a:cs typeface="Titillium Web"/>
                <a:sym typeface="Titillium Web"/>
              </a:rPr>
              <a:t>S.Aureus risks (13-25% S,</a:t>
            </a:r>
            <a:r>
              <a:rPr lang="en-SA" sz="900">
                <a:latin typeface="Titillium Web"/>
                <a:ea typeface="Titillium Web"/>
                <a:cs typeface="Titillium Web"/>
                <a:sym typeface="Titillium Web"/>
              </a:rPr>
              <a:t>Aureus</a:t>
            </a:r>
            <a:r>
              <a:rPr lang="en-SA" sz="900">
                <a:latin typeface="Titillium Web"/>
                <a:ea typeface="Titillium Web"/>
                <a:cs typeface="Titillium Web"/>
                <a:sym typeface="Titillium Web"/>
              </a:rPr>
              <a:t> Bacteremia have IE) </a:t>
            </a:r>
            <a:endParaRPr sz="900">
              <a:latin typeface="Titillium Web"/>
              <a:ea typeface="Titillium Web"/>
              <a:cs typeface="Titillium Web"/>
              <a:sym typeface="Titillium Web"/>
            </a:endParaRPr>
          </a:p>
        </p:txBody>
      </p:sp>
      <p:sp>
        <p:nvSpPr>
          <p:cNvPr id="1962" name="Google Shape;1962;p21"/>
          <p:cNvSpPr/>
          <p:nvPr/>
        </p:nvSpPr>
        <p:spPr>
          <a:xfrm rot="-5400000">
            <a:off x="-1137075" y="2511325"/>
            <a:ext cx="3060600" cy="386400"/>
          </a:xfrm>
          <a:prstGeom prst="rect">
            <a:avLst/>
          </a:prstGeom>
          <a:solidFill>
            <a:srgbClr val="F4CCCC"/>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SA" sz="1800" u="none" cap="none" strike="noStrike">
                <a:solidFill>
                  <a:schemeClr val="lt1"/>
                </a:solidFill>
                <a:latin typeface="Asap"/>
                <a:ea typeface="Asap"/>
                <a:cs typeface="Asap"/>
                <a:sym typeface="Asap"/>
              </a:rPr>
              <a:t>Modified Duke Criteria</a:t>
            </a:r>
            <a:endParaRPr i="0" sz="1400" u="none" cap="none" strike="noStrike">
              <a:solidFill>
                <a:schemeClr val="lt1"/>
              </a:solidFill>
              <a:latin typeface="Asap"/>
              <a:ea typeface="Asap"/>
              <a:cs typeface="Asap"/>
              <a:sym typeface="Asap"/>
            </a:endParaRPr>
          </a:p>
        </p:txBody>
      </p:sp>
      <p:cxnSp>
        <p:nvCxnSpPr>
          <p:cNvPr id="1963" name="Google Shape;1963;p21"/>
          <p:cNvCxnSpPr>
            <a:stCxn id="1962" idx="2"/>
          </p:cNvCxnSpPr>
          <p:nvPr/>
        </p:nvCxnSpPr>
        <p:spPr>
          <a:xfrm flipH="1" rot="10800000">
            <a:off x="586425" y="1608925"/>
            <a:ext cx="317400" cy="1095600"/>
          </a:xfrm>
          <a:prstGeom prst="bentConnector2">
            <a:avLst/>
          </a:prstGeom>
          <a:noFill/>
          <a:ln cap="flat" cmpd="sng" w="9525">
            <a:solidFill>
              <a:schemeClr val="dk2"/>
            </a:solidFill>
            <a:prstDash val="solid"/>
            <a:round/>
            <a:headEnd len="med" w="med" type="none"/>
            <a:tailEnd len="med" w="med" type="none"/>
          </a:ln>
        </p:spPr>
      </p:cxnSp>
      <p:cxnSp>
        <p:nvCxnSpPr>
          <p:cNvPr id="1964" name="Google Shape;1964;p21"/>
          <p:cNvCxnSpPr/>
          <p:nvPr/>
        </p:nvCxnSpPr>
        <p:spPr>
          <a:xfrm>
            <a:off x="903825" y="1608925"/>
            <a:ext cx="390000" cy="0"/>
          </a:xfrm>
          <a:prstGeom prst="straightConnector1">
            <a:avLst/>
          </a:prstGeom>
          <a:noFill/>
          <a:ln cap="flat" cmpd="sng" w="9525">
            <a:solidFill>
              <a:schemeClr val="dk2"/>
            </a:solidFill>
            <a:prstDash val="solid"/>
            <a:round/>
            <a:headEnd len="med" w="med" type="none"/>
            <a:tailEnd len="med" w="med" type="none"/>
          </a:ln>
        </p:spPr>
      </p:cxnSp>
      <p:cxnSp>
        <p:nvCxnSpPr>
          <p:cNvPr id="1965" name="Google Shape;1965;p21"/>
          <p:cNvCxnSpPr/>
          <p:nvPr/>
        </p:nvCxnSpPr>
        <p:spPr>
          <a:xfrm>
            <a:off x="903825" y="2704525"/>
            <a:ext cx="390000" cy="0"/>
          </a:xfrm>
          <a:prstGeom prst="straightConnector1">
            <a:avLst/>
          </a:prstGeom>
          <a:noFill/>
          <a:ln cap="flat" cmpd="sng" w="9525">
            <a:solidFill>
              <a:schemeClr val="dk2"/>
            </a:solidFill>
            <a:prstDash val="solid"/>
            <a:round/>
            <a:headEnd len="med" w="med" type="none"/>
            <a:tailEnd len="med" w="med" type="none"/>
          </a:ln>
        </p:spPr>
      </p:cxnSp>
      <p:cxnSp>
        <p:nvCxnSpPr>
          <p:cNvPr id="1966" name="Google Shape;1966;p21"/>
          <p:cNvCxnSpPr/>
          <p:nvPr/>
        </p:nvCxnSpPr>
        <p:spPr>
          <a:xfrm>
            <a:off x="903825" y="3797875"/>
            <a:ext cx="390000" cy="0"/>
          </a:xfrm>
          <a:prstGeom prst="straightConnector1">
            <a:avLst/>
          </a:prstGeom>
          <a:noFill/>
          <a:ln cap="flat" cmpd="sng" w="9525">
            <a:solidFill>
              <a:schemeClr val="dk2"/>
            </a:solidFill>
            <a:prstDash val="solid"/>
            <a:round/>
            <a:headEnd len="med" w="med" type="none"/>
            <a:tailEnd len="med" w="med" type="none"/>
          </a:ln>
        </p:spPr>
      </p:cxnSp>
      <p:cxnSp>
        <p:nvCxnSpPr>
          <p:cNvPr id="1967" name="Google Shape;1967;p21"/>
          <p:cNvCxnSpPr/>
          <p:nvPr/>
        </p:nvCxnSpPr>
        <p:spPr>
          <a:xfrm>
            <a:off x="586425" y="2702275"/>
            <a:ext cx="317400" cy="1095600"/>
          </a:xfrm>
          <a:prstGeom prst="bentConnector2">
            <a:avLst/>
          </a:prstGeom>
          <a:noFill/>
          <a:ln cap="flat" cmpd="sng" w="9525">
            <a:solidFill>
              <a:schemeClr val="dk2"/>
            </a:solidFill>
            <a:prstDash val="solid"/>
            <a:round/>
            <a:headEnd len="med" w="med" type="none"/>
            <a:tailEnd len="med" w="med" type="none"/>
          </a:ln>
        </p:spPr>
      </p:cxnSp>
      <p:sp>
        <p:nvSpPr>
          <p:cNvPr id="1968" name="Google Shape;1968;p21"/>
          <p:cNvSpPr/>
          <p:nvPr/>
        </p:nvSpPr>
        <p:spPr>
          <a:xfrm rot="876">
            <a:off x="1341526" y="1508675"/>
            <a:ext cx="1177500" cy="217500"/>
          </a:xfrm>
          <a:prstGeom prst="round2SameRect">
            <a:avLst>
              <a:gd fmla="val 16667" name="adj1"/>
              <a:gd fmla="val 0" name="adj2"/>
            </a:avLst>
          </a:prstGeom>
          <a:solidFill>
            <a:srgbClr val="F4CCCC"/>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SA" sz="1400" u="none" cap="none" strike="noStrike">
                <a:solidFill>
                  <a:srgbClr val="A61C00"/>
                </a:solidFill>
                <a:latin typeface="Titillium Web"/>
                <a:ea typeface="Titillium Web"/>
                <a:cs typeface="Titillium Web"/>
                <a:sym typeface="Titillium Web"/>
              </a:rPr>
              <a:t>Rejected   </a:t>
            </a:r>
            <a:endParaRPr b="0" i="0" sz="1400" u="none" cap="none" strike="noStrike">
              <a:solidFill>
                <a:srgbClr val="A61C00"/>
              </a:solidFill>
              <a:latin typeface="Titillium Web"/>
              <a:ea typeface="Titillium Web"/>
              <a:cs typeface="Titillium Web"/>
              <a:sym typeface="Titillium Web"/>
            </a:endParaRPr>
          </a:p>
        </p:txBody>
      </p:sp>
      <p:sp>
        <p:nvSpPr>
          <p:cNvPr id="1969" name="Google Shape;1969;p21"/>
          <p:cNvSpPr/>
          <p:nvPr/>
        </p:nvSpPr>
        <p:spPr>
          <a:xfrm rot="876">
            <a:off x="1341526" y="2575475"/>
            <a:ext cx="1177500" cy="217500"/>
          </a:xfrm>
          <a:prstGeom prst="round2SameRect">
            <a:avLst>
              <a:gd fmla="val 16667" name="adj1"/>
              <a:gd fmla="val 0" name="adj2"/>
            </a:avLst>
          </a:prstGeom>
          <a:solidFill>
            <a:srgbClr val="F4CCCC"/>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SA">
                <a:solidFill>
                  <a:srgbClr val="A61C00"/>
                </a:solidFill>
                <a:latin typeface="Titillium Web"/>
                <a:ea typeface="Titillium Web"/>
                <a:cs typeface="Titillium Web"/>
                <a:sym typeface="Titillium Web"/>
              </a:rPr>
              <a:t>Possible</a:t>
            </a:r>
            <a:r>
              <a:rPr b="0" i="0" lang="en-SA" sz="1400" u="none" cap="none" strike="noStrike">
                <a:solidFill>
                  <a:srgbClr val="A61C00"/>
                </a:solidFill>
                <a:latin typeface="Titillium Web"/>
                <a:ea typeface="Titillium Web"/>
                <a:cs typeface="Titillium Web"/>
                <a:sym typeface="Titillium Web"/>
              </a:rPr>
              <a:t>  </a:t>
            </a:r>
            <a:endParaRPr b="0" i="0" sz="1400" u="none" cap="none" strike="noStrike">
              <a:solidFill>
                <a:srgbClr val="A61C00"/>
              </a:solidFill>
              <a:latin typeface="Titillium Web"/>
              <a:ea typeface="Titillium Web"/>
              <a:cs typeface="Titillium Web"/>
              <a:sym typeface="Titillium Web"/>
            </a:endParaRPr>
          </a:p>
        </p:txBody>
      </p:sp>
      <p:sp>
        <p:nvSpPr>
          <p:cNvPr id="1970" name="Google Shape;1970;p21"/>
          <p:cNvSpPr/>
          <p:nvPr/>
        </p:nvSpPr>
        <p:spPr>
          <a:xfrm rot="876">
            <a:off x="1341526" y="3642275"/>
            <a:ext cx="1177500" cy="217500"/>
          </a:xfrm>
          <a:prstGeom prst="round2SameRect">
            <a:avLst>
              <a:gd fmla="val 16667" name="adj1"/>
              <a:gd fmla="val 0" name="adj2"/>
            </a:avLst>
          </a:prstGeom>
          <a:solidFill>
            <a:srgbClr val="F4CCCC"/>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SA">
                <a:solidFill>
                  <a:srgbClr val="A61C00"/>
                </a:solidFill>
                <a:latin typeface="Titillium Web"/>
                <a:ea typeface="Titillium Web"/>
                <a:cs typeface="Titillium Web"/>
                <a:sym typeface="Titillium Web"/>
              </a:rPr>
              <a:t>Definite</a:t>
            </a:r>
            <a:endParaRPr b="0" i="0" sz="1400" u="none" cap="none" strike="noStrike">
              <a:solidFill>
                <a:srgbClr val="A61C00"/>
              </a:solidFill>
              <a:latin typeface="Titillium Web"/>
              <a:ea typeface="Titillium Web"/>
              <a:cs typeface="Titillium Web"/>
              <a:sym typeface="Titillium Web"/>
            </a:endParaRPr>
          </a:p>
        </p:txBody>
      </p:sp>
      <p:sp>
        <p:nvSpPr>
          <p:cNvPr id="1971" name="Google Shape;1971;p21"/>
          <p:cNvSpPr txBox="1"/>
          <p:nvPr/>
        </p:nvSpPr>
        <p:spPr>
          <a:xfrm>
            <a:off x="2667000" y="1447800"/>
            <a:ext cx="3876600" cy="338700"/>
          </a:xfrm>
          <a:prstGeom prst="rect">
            <a:avLst/>
          </a:prstGeom>
          <a:solidFill>
            <a:srgbClr val="F3F3F3"/>
          </a:solidFill>
          <a:ln cap="flat" cmpd="sng" w="9525">
            <a:solidFill>
              <a:schemeClr val="accent3"/>
            </a:solidFill>
            <a:prstDash val="lg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SA" sz="1000">
                <a:latin typeface="Titillium Web"/>
                <a:ea typeface="Titillium Web"/>
                <a:cs typeface="Titillium Web"/>
                <a:sym typeface="Titillium Web"/>
              </a:rPr>
              <a:t>Resolution of illness with four days or less of antibiotics.</a:t>
            </a:r>
            <a:endParaRPr sz="1000">
              <a:latin typeface="Titillium Web"/>
              <a:ea typeface="Titillium Web"/>
              <a:cs typeface="Titillium Web"/>
              <a:sym typeface="Titillium Web"/>
            </a:endParaRPr>
          </a:p>
        </p:txBody>
      </p:sp>
      <p:sp>
        <p:nvSpPr>
          <p:cNvPr id="1972" name="Google Shape;1972;p21"/>
          <p:cNvSpPr txBox="1"/>
          <p:nvPr/>
        </p:nvSpPr>
        <p:spPr>
          <a:xfrm>
            <a:off x="2667000" y="2352475"/>
            <a:ext cx="1939800" cy="646500"/>
          </a:xfrm>
          <a:prstGeom prst="rect">
            <a:avLst/>
          </a:prstGeom>
          <a:solidFill>
            <a:srgbClr val="F3F3F3"/>
          </a:solidFill>
          <a:ln cap="flat" cmpd="sng" w="9525">
            <a:solidFill>
              <a:schemeClr val="accent3"/>
            </a:solidFill>
            <a:prstDash val="lgDash"/>
            <a:round/>
            <a:headEnd len="sm" w="sm" type="none"/>
            <a:tailEnd len="sm" w="sm" type="none"/>
          </a:ln>
        </p:spPr>
        <p:txBody>
          <a:bodyPr anchorCtr="0" anchor="t" bIns="91425" lIns="91425" spcFirstLastPara="1" rIns="91425" wrap="square" tIns="91425">
            <a:spAutoFit/>
          </a:bodyPr>
          <a:lstStyle/>
          <a:p>
            <a:pPr indent="-292100" lvl="0" marL="457200" rtl="0" algn="l">
              <a:spcBef>
                <a:spcPts val="0"/>
              </a:spcBef>
              <a:spcAft>
                <a:spcPts val="0"/>
              </a:spcAft>
              <a:buSzPts val="1000"/>
              <a:buFont typeface="Titillium Web"/>
              <a:buChar char="●"/>
            </a:pPr>
            <a:r>
              <a:rPr lang="en-SA" sz="1000">
                <a:latin typeface="Titillium Web"/>
                <a:ea typeface="Titillium Web"/>
                <a:cs typeface="Titillium Web"/>
                <a:sym typeface="Titillium Web"/>
              </a:rPr>
              <a:t>2 major</a:t>
            </a:r>
            <a:endParaRPr sz="1000">
              <a:latin typeface="Titillium Web"/>
              <a:ea typeface="Titillium Web"/>
              <a:cs typeface="Titillium Web"/>
              <a:sym typeface="Titillium Web"/>
            </a:endParaRPr>
          </a:p>
          <a:p>
            <a:pPr indent="-292100" lvl="0" marL="457200" rtl="0" algn="l">
              <a:spcBef>
                <a:spcPts val="0"/>
              </a:spcBef>
              <a:spcAft>
                <a:spcPts val="0"/>
              </a:spcAft>
              <a:buSzPts val="1000"/>
              <a:buFont typeface="Titillium Web"/>
              <a:buChar char="●"/>
            </a:pPr>
            <a:r>
              <a:rPr lang="en-SA" sz="1000">
                <a:latin typeface="Titillium Web"/>
                <a:ea typeface="Titillium Web"/>
                <a:cs typeface="Titillium Web"/>
                <a:sym typeface="Titillium Web"/>
              </a:rPr>
              <a:t>1 major, 2 minor</a:t>
            </a:r>
            <a:endParaRPr sz="1000">
              <a:latin typeface="Titillium Web"/>
              <a:ea typeface="Titillium Web"/>
              <a:cs typeface="Titillium Web"/>
              <a:sym typeface="Titillium Web"/>
            </a:endParaRPr>
          </a:p>
          <a:p>
            <a:pPr indent="-292100" lvl="0" marL="457200" rtl="0" algn="l">
              <a:spcBef>
                <a:spcPts val="0"/>
              </a:spcBef>
              <a:spcAft>
                <a:spcPts val="0"/>
              </a:spcAft>
              <a:buSzPts val="1000"/>
              <a:buFont typeface="Titillium Web"/>
              <a:buChar char="●"/>
            </a:pPr>
            <a:r>
              <a:rPr lang="en-SA" sz="1000">
                <a:latin typeface="Titillium Web"/>
                <a:ea typeface="Titillium Web"/>
                <a:cs typeface="Titillium Web"/>
                <a:sym typeface="Titillium Web"/>
              </a:rPr>
              <a:t>5 minor</a:t>
            </a:r>
            <a:endParaRPr sz="1000">
              <a:latin typeface="Titillium Web"/>
              <a:ea typeface="Titillium Web"/>
              <a:cs typeface="Titillium Web"/>
              <a:sym typeface="Titillium Web"/>
            </a:endParaRPr>
          </a:p>
        </p:txBody>
      </p:sp>
      <p:cxnSp>
        <p:nvCxnSpPr>
          <p:cNvPr id="1973" name="Google Shape;1973;p21"/>
          <p:cNvCxnSpPr>
            <a:stCxn id="1970" idx="0"/>
            <a:endCxn id="1974" idx="1"/>
          </p:cNvCxnSpPr>
          <p:nvPr/>
        </p:nvCxnSpPr>
        <p:spPr>
          <a:xfrm flipH="1" rot="10800000">
            <a:off x="2519026" y="3401375"/>
            <a:ext cx="681300" cy="3498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975" name="Google Shape;1975;p21"/>
          <p:cNvCxnSpPr>
            <a:stCxn id="1976" idx="1"/>
          </p:cNvCxnSpPr>
          <p:nvPr/>
        </p:nvCxnSpPr>
        <p:spPr>
          <a:xfrm rot="10800000">
            <a:off x="2515500" y="3751050"/>
            <a:ext cx="684900" cy="3507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1974" name="Google Shape;1974;p21"/>
          <p:cNvSpPr txBox="1"/>
          <p:nvPr/>
        </p:nvSpPr>
        <p:spPr>
          <a:xfrm>
            <a:off x="3200400" y="3124200"/>
            <a:ext cx="3581400" cy="554100"/>
          </a:xfrm>
          <a:prstGeom prst="rect">
            <a:avLst/>
          </a:prstGeom>
          <a:solidFill>
            <a:srgbClr val="F3F3F3"/>
          </a:solidFill>
          <a:ln cap="flat" cmpd="sng" w="9525">
            <a:solidFill>
              <a:schemeClr val="accent3"/>
            </a:solidFill>
            <a:prstDash val="lg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SA" sz="800">
                <a:latin typeface="Titillium Web"/>
                <a:ea typeface="Titillium Web"/>
                <a:cs typeface="Titillium Web"/>
                <a:sym typeface="Titillium Web"/>
              </a:rPr>
              <a:t>Microorganism: demonstrated by </a:t>
            </a:r>
            <a:r>
              <a:rPr lang="en-SA" sz="800">
                <a:solidFill>
                  <a:schemeClr val="accent3"/>
                </a:solidFill>
                <a:latin typeface="Titillium Web"/>
                <a:ea typeface="Titillium Web"/>
                <a:cs typeface="Titillium Web"/>
                <a:sym typeface="Titillium Web"/>
              </a:rPr>
              <a:t>culture or histology in a valvular vegetation</a:t>
            </a:r>
            <a:r>
              <a:rPr lang="en-SA" sz="800">
                <a:latin typeface="Titillium Web"/>
                <a:ea typeface="Titillium Web"/>
                <a:cs typeface="Titillium Web"/>
                <a:sym typeface="Titillium Web"/>
              </a:rPr>
              <a:t> , or in an embolized vegetation (vegetation that has embolized), or in an intracardiac abscess.</a:t>
            </a:r>
            <a:endParaRPr sz="800">
              <a:latin typeface="Titillium Web"/>
              <a:ea typeface="Titillium Web"/>
              <a:cs typeface="Titillium Web"/>
              <a:sym typeface="Titillium Web"/>
            </a:endParaRPr>
          </a:p>
        </p:txBody>
      </p:sp>
      <p:sp>
        <p:nvSpPr>
          <p:cNvPr id="1976" name="Google Shape;1976;p21"/>
          <p:cNvSpPr txBox="1"/>
          <p:nvPr/>
        </p:nvSpPr>
        <p:spPr>
          <a:xfrm>
            <a:off x="3200400" y="3886200"/>
            <a:ext cx="3581400" cy="431100"/>
          </a:xfrm>
          <a:prstGeom prst="rect">
            <a:avLst/>
          </a:prstGeom>
          <a:solidFill>
            <a:srgbClr val="F3F3F3"/>
          </a:solidFill>
          <a:ln cap="flat" cmpd="sng" w="9525">
            <a:solidFill>
              <a:schemeClr val="accent3"/>
            </a:solidFill>
            <a:prstDash val="lg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SA" sz="800">
                <a:solidFill>
                  <a:schemeClr val="hlink"/>
                </a:solidFill>
                <a:latin typeface="Titillium Web"/>
                <a:ea typeface="Titillium Web"/>
                <a:cs typeface="Titillium Web"/>
                <a:sym typeface="Titillium Web"/>
              </a:rPr>
              <a:t>Pathological lesion</a:t>
            </a:r>
            <a:r>
              <a:rPr lang="en-SA" sz="800">
                <a:solidFill>
                  <a:schemeClr val="dk1"/>
                </a:solidFill>
                <a:latin typeface="Titillium Web"/>
                <a:ea typeface="Titillium Web"/>
                <a:cs typeface="Titillium Web"/>
                <a:sym typeface="Titillium Web"/>
              </a:rPr>
              <a:t>:</a:t>
            </a:r>
            <a:r>
              <a:rPr lang="en-SA" sz="800">
                <a:solidFill>
                  <a:srgbClr val="9E9E9E"/>
                </a:solidFill>
                <a:latin typeface="Titillium Web"/>
                <a:ea typeface="Titillium Web"/>
                <a:cs typeface="Titillium Web"/>
                <a:sym typeface="Titillium Web"/>
              </a:rPr>
              <a:t> </a:t>
            </a:r>
            <a:r>
              <a:rPr lang="en-SA" sz="800">
                <a:solidFill>
                  <a:schemeClr val="dk1"/>
                </a:solidFill>
                <a:latin typeface="Titillium Web"/>
                <a:ea typeface="Titillium Web"/>
                <a:cs typeface="Titillium Web"/>
                <a:sym typeface="Titillium Web"/>
              </a:rPr>
              <a:t>vegetation, or intracardiac abscess confirmed by histological evidence.</a:t>
            </a:r>
            <a:endParaRPr sz="800">
              <a:latin typeface="Titillium Web"/>
              <a:ea typeface="Titillium Web"/>
              <a:cs typeface="Titillium Web"/>
              <a:sym typeface="Titillium Web"/>
            </a:endParaRPr>
          </a:p>
        </p:txBody>
      </p:sp>
      <p:cxnSp>
        <p:nvCxnSpPr>
          <p:cNvPr id="1977" name="Google Shape;1977;p21"/>
          <p:cNvCxnSpPr/>
          <p:nvPr/>
        </p:nvCxnSpPr>
        <p:spPr>
          <a:xfrm>
            <a:off x="2519025" y="1608475"/>
            <a:ext cx="134400" cy="900"/>
          </a:xfrm>
          <a:prstGeom prst="straightConnector1">
            <a:avLst/>
          </a:prstGeom>
          <a:noFill/>
          <a:ln cap="flat" cmpd="sng" w="9525">
            <a:solidFill>
              <a:schemeClr val="dk2"/>
            </a:solidFill>
            <a:prstDash val="solid"/>
            <a:round/>
            <a:headEnd len="med" w="med" type="none"/>
            <a:tailEnd len="med" w="med" type="none"/>
          </a:ln>
        </p:spPr>
      </p:cxnSp>
      <p:cxnSp>
        <p:nvCxnSpPr>
          <p:cNvPr id="1978" name="Google Shape;1978;p21"/>
          <p:cNvCxnSpPr/>
          <p:nvPr/>
        </p:nvCxnSpPr>
        <p:spPr>
          <a:xfrm>
            <a:off x="2519025" y="2675275"/>
            <a:ext cx="134400" cy="900"/>
          </a:xfrm>
          <a:prstGeom prst="straightConnector1">
            <a:avLst/>
          </a:prstGeom>
          <a:noFill/>
          <a:ln cap="flat" cmpd="sng" w="9525">
            <a:solidFill>
              <a:schemeClr val="dk2"/>
            </a:solidFill>
            <a:prstDash val="solid"/>
            <a:round/>
            <a:headEnd len="med" w="med" type="none"/>
            <a:tailEnd len="med" w="med" type="none"/>
          </a:ln>
        </p:spPr>
      </p:cxnSp>
      <p:sp>
        <p:nvSpPr>
          <p:cNvPr id="1979" name="Google Shape;1979;p21"/>
          <p:cNvSpPr/>
          <p:nvPr/>
        </p:nvSpPr>
        <p:spPr>
          <a:xfrm>
            <a:off x="200025" y="134650"/>
            <a:ext cx="3151500" cy="400200"/>
          </a:xfrm>
          <a:prstGeom prst="roundRect">
            <a:avLst>
              <a:gd fmla="val 16667" name="adj"/>
            </a:avLst>
          </a:prstGeom>
          <a:solidFill>
            <a:srgbClr val="F4CCCC"/>
          </a:solidFill>
          <a:ln cap="flat" cmpd="sng" w="9525">
            <a:solidFill>
              <a:srgbClr val="9E9E9E"/>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ctr">
              <a:lnSpc>
                <a:spcPct val="100000"/>
              </a:lnSpc>
              <a:spcBef>
                <a:spcPts val="0"/>
              </a:spcBef>
              <a:spcAft>
                <a:spcPts val="0"/>
              </a:spcAft>
              <a:buClr>
                <a:schemeClr val="dk1"/>
              </a:buClr>
              <a:buSzPts val="1100"/>
              <a:buFont typeface="Arial"/>
              <a:buNone/>
            </a:pPr>
            <a:r>
              <a:rPr b="1" i="0" lang="en-SA" sz="1800" u="none" cap="none" strike="noStrike">
                <a:solidFill>
                  <a:schemeClr val="lt1"/>
                </a:solidFill>
                <a:latin typeface="Asap"/>
                <a:ea typeface="Asap"/>
                <a:cs typeface="Asap"/>
                <a:sym typeface="Asap"/>
              </a:rPr>
              <a:t>Modified Duke Criteria </a:t>
            </a:r>
            <a:endParaRPr b="1" i="0" sz="1800" u="none" cap="none" strike="noStrike">
              <a:solidFill>
                <a:schemeClr val="lt1"/>
              </a:solidFill>
              <a:latin typeface="Asap"/>
              <a:ea typeface="Asap"/>
              <a:cs typeface="Asap"/>
              <a:sym typeface="Asap"/>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83" name="Shape 1983"/>
        <p:cNvGrpSpPr/>
        <p:nvPr/>
      </p:nvGrpSpPr>
      <p:grpSpPr>
        <a:xfrm>
          <a:off x="0" y="0"/>
          <a:ext cx="0" cy="0"/>
          <a:chOff x="0" y="0"/>
          <a:chExt cx="0" cy="0"/>
        </a:xfrm>
      </p:grpSpPr>
      <p:graphicFrame>
        <p:nvGraphicFramePr>
          <p:cNvPr id="1984" name="Google Shape;1984;p22"/>
          <p:cNvGraphicFramePr/>
          <p:nvPr/>
        </p:nvGraphicFramePr>
        <p:xfrm>
          <a:off x="430574" y="2630781"/>
          <a:ext cx="3000000" cy="3000000"/>
        </p:xfrm>
        <a:graphic>
          <a:graphicData uri="http://schemas.openxmlformats.org/drawingml/2006/table">
            <a:tbl>
              <a:tblPr>
                <a:noFill/>
                <a:tableStyleId>{4E9E8495-E788-47C2-A096-ABBBB2D0F1D5}</a:tableStyleId>
              </a:tblPr>
              <a:tblGrid>
                <a:gridCol w="1267225"/>
                <a:gridCol w="1998075"/>
                <a:gridCol w="2731550"/>
              </a:tblGrid>
              <a:tr h="420275">
                <a:tc>
                  <a:txBody>
                    <a:bodyPr/>
                    <a:lstStyle/>
                    <a:p>
                      <a:pPr indent="0" lvl="0" marL="0" marR="0" rtl="0" algn="ctr">
                        <a:lnSpc>
                          <a:spcPct val="100000"/>
                        </a:lnSpc>
                        <a:spcBef>
                          <a:spcPts val="0"/>
                        </a:spcBef>
                        <a:spcAft>
                          <a:spcPts val="0"/>
                        </a:spcAft>
                        <a:buClr>
                          <a:srgbClr val="000000"/>
                        </a:buClr>
                        <a:buSzPts val="1200"/>
                        <a:buFont typeface="Arial"/>
                        <a:buNone/>
                      </a:pPr>
                      <a:r>
                        <a:rPr b="1" lang="en-SA" sz="1200" u="none" cap="none" strike="noStrike">
                          <a:latin typeface="Titillium Web"/>
                          <a:ea typeface="Titillium Web"/>
                          <a:cs typeface="Titillium Web"/>
                          <a:sym typeface="Titillium Web"/>
                        </a:rPr>
                        <a:t>Valve</a:t>
                      </a:r>
                      <a:endParaRPr b="1" sz="1200" u="none" cap="none" strike="noStrike">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4CCC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SA" sz="1200" u="none" cap="none" strike="noStrike">
                          <a:latin typeface="Titillium Web"/>
                          <a:ea typeface="Titillium Web"/>
                          <a:cs typeface="Titillium Web"/>
                          <a:sym typeface="Titillium Web"/>
                        </a:rPr>
                        <a:t>Native</a:t>
                      </a:r>
                      <a:endParaRPr b="1" sz="1200" u="none" cap="none" strike="noStrike">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4CCC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SA" sz="1200" u="none" cap="none" strike="noStrike">
                          <a:latin typeface="Titillium Web"/>
                          <a:ea typeface="Titillium Web"/>
                          <a:cs typeface="Titillium Web"/>
                          <a:sym typeface="Titillium Web"/>
                        </a:rPr>
                        <a:t>Prosthetic</a:t>
                      </a:r>
                      <a:endParaRPr b="1" sz="1200" u="none" cap="none" strike="noStrike">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4CCCC"/>
                    </a:solidFill>
                  </a:tcPr>
                </a:tc>
              </a:tr>
              <a:tr h="805350">
                <a:tc>
                  <a:txBody>
                    <a:bodyPr/>
                    <a:lstStyle/>
                    <a:p>
                      <a:pPr indent="0" lvl="0" marL="0" marR="0" rtl="0" algn="ctr">
                        <a:lnSpc>
                          <a:spcPct val="100000"/>
                        </a:lnSpc>
                        <a:spcBef>
                          <a:spcPts val="0"/>
                        </a:spcBef>
                        <a:spcAft>
                          <a:spcPts val="0"/>
                        </a:spcAft>
                        <a:buClr>
                          <a:srgbClr val="000000"/>
                        </a:buClr>
                        <a:buSzPts val="1200"/>
                        <a:buFont typeface="Arial"/>
                        <a:buNone/>
                      </a:pPr>
                      <a:r>
                        <a:rPr b="1" lang="en-SA" sz="1200" u="none" cap="none" strike="noStrike">
                          <a:solidFill>
                            <a:schemeClr val="accent3"/>
                          </a:solidFill>
                          <a:latin typeface="Titillium Web"/>
                          <a:ea typeface="Titillium Web"/>
                          <a:cs typeface="Titillium Web"/>
                          <a:sym typeface="Titillium Web"/>
                        </a:rPr>
                        <a:t>MSSA / MRSA</a:t>
                      </a:r>
                      <a:endParaRPr b="1" sz="1200" u="none" cap="none" strike="noStrike">
                        <a:solidFill>
                          <a:schemeClr val="accent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SA" sz="1100" u="none" cap="none" strike="noStrike">
                          <a:solidFill>
                            <a:schemeClr val="accent3"/>
                          </a:solidFill>
                          <a:latin typeface="Titillium Web"/>
                          <a:ea typeface="Titillium Web"/>
                          <a:cs typeface="Titillium Web"/>
                          <a:sym typeface="Titillium Web"/>
                        </a:rPr>
                        <a:t>Cloxacillin</a:t>
                      </a:r>
                      <a:endParaRPr sz="1100" u="none" cap="none" strike="noStrike">
                        <a:solidFill>
                          <a:schemeClr val="accent3"/>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100"/>
                        <a:buFont typeface="Arial"/>
                        <a:buNone/>
                      </a:pPr>
                      <a:r>
                        <a:rPr lang="en-SA" sz="1100" u="none" cap="none" strike="noStrike">
                          <a:solidFill>
                            <a:schemeClr val="accent3"/>
                          </a:solidFill>
                          <a:latin typeface="Titillium Web"/>
                          <a:ea typeface="Titillium Web"/>
                          <a:cs typeface="Titillium Web"/>
                          <a:sym typeface="Titillium Web"/>
                        </a:rPr>
                        <a:t> (or vancomycin in case of MRSA)</a:t>
                      </a:r>
                      <a:endParaRPr sz="1100" u="none" cap="none" strike="noStrike">
                        <a:solidFill>
                          <a:schemeClr val="accent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SA" sz="1000" u="none" cap="none" strike="noStrike">
                          <a:solidFill>
                            <a:schemeClr val="accent3"/>
                          </a:solidFill>
                          <a:latin typeface="Titillium Web"/>
                          <a:ea typeface="Titillium Web"/>
                          <a:cs typeface="Titillium Web"/>
                          <a:sym typeface="Titillium Web"/>
                        </a:rPr>
                        <a:t>Cloxacillin </a:t>
                      </a:r>
                      <a:endParaRPr sz="1000" u="none" cap="none" strike="noStrike">
                        <a:solidFill>
                          <a:schemeClr val="accent3"/>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000"/>
                        <a:buFont typeface="Arial"/>
                        <a:buNone/>
                      </a:pPr>
                      <a:r>
                        <a:rPr lang="en-SA" sz="1000" u="none" cap="none" strike="noStrike">
                          <a:solidFill>
                            <a:schemeClr val="accent3"/>
                          </a:solidFill>
                          <a:latin typeface="Titillium Web"/>
                          <a:ea typeface="Titillium Web"/>
                          <a:cs typeface="Titillium Web"/>
                          <a:sym typeface="Titillium Web"/>
                        </a:rPr>
                        <a:t>(or vancomycin in case of MRSA) </a:t>
                      </a:r>
                      <a:endParaRPr sz="1000" u="none" cap="none" strike="noStrike">
                        <a:solidFill>
                          <a:schemeClr val="accent3"/>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000"/>
                        <a:buFont typeface="Arial"/>
                        <a:buNone/>
                      </a:pPr>
                      <a:r>
                        <a:rPr lang="en-SA" sz="1000" u="none" cap="none" strike="noStrike">
                          <a:solidFill>
                            <a:schemeClr val="accent3"/>
                          </a:solidFill>
                          <a:latin typeface="Titillium Web"/>
                          <a:ea typeface="Titillium Web"/>
                          <a:cs typeface="Titillium Web"/>
                          <a:sym typeface="Titillium Web"/>
                        </a:rPr>
                        <a:t>In addition to Gentamicin &amp; Rifampin</a:t>
                      </a:r>
                      <a:endParaRPr sz="1000" u="none" cap="none" strike="noStrike">
                        <a:solidFill>
                          <a:schemeClr val="accent3"/>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179450">
                <a:tc>
                  <a:txBody>
                    <a:bodyPr/>
                    <a:lstStyle/>
                    <a:p>
                      <a:pPr indent="0" lvl="0" marL="0" marR="0" rtl="0" algn="ctr">
                        <a:lnSpc>
                          <a:spcPct val="100000"/>
                        </a:lnSpc>
                        <a:spcBef>
                          <a:spcPts val="0"/>
                        </a:spcBef>
                        <a:spcAft>
                          <a:spcPts val="0"/>
                        </a:spcAft>
                        <a:buClr>
                          <a:srgbClr val="000000"/>
                        </a:buClr>
                        <a:buSzPts val="1200"/>
                        <a:buFont typeface="Arial"/>
                        <a:buNone/>
                      </a:pPr>
                      <a:r>
                        <a:rPr b="1" lang="en-SA" sz="1200" u="none" cap="none" strike="noStrike">
                          <a:solidFill>
                            <a:schemeClr val="accent3"/>
                          </a:solidFill>
                          <a:latin typeface="Titillium Web"/>
                          <a:ea typeface="Titillium Web"/>
                          <a:cs typeface="Titillium Web"/>
                          <a:sym typeface="Titillium Web"/>
                        </a:rPr>
                        <a:t>Streptococcus (strept.viridans)</a:t>
                      </a:r>
                      <a:endParaRPr b="1" sz="1200" u="none" cap="none" strike="noStrike">
                        <a:solidFill>
                          <a:schemeClr val="accent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ctr">
                        <a:spcBef>
                          <a:spcPts val="0"/>
                        </a:spcBef>
                        <a:spcAft>
                          <a:spcPts val="0"/>
                        </a:spcAft>
                        <a:buClr>
                          <a:schemeClr val="dk1"/>
                        </a:buClr>
                        <a:buSzPts val="1100"/>
                        <a:buFont typeface="Arial"/>
                        <a:buNone/>
                      </a:pPr>
                      <a:r>
                        <a:rPr lang="en-SA" sz="1100">
                          <a:latin typeface="Titillium Web"/>
                          <a:ea typeface="Titillium Web"/>
                          <a:cs typeface="Titillium Web"/>
                          <a:sym typeface="Titillium Web"/>
                        </a:rPr>
                        <a:t>Treatment depends on MIC (Minimum inhibitory concentration) </a:t>
                      </a:r>
                      <a:endParaRPr sz="11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100">
                          <a:latin typeface="Titillium Web"/>
                          <a:ea typeface="Titillium Web"/>
                          <a:cs typeface="Titillium Web"/>
                          <a:sym typeface="Titillium Web"/>
                        </a:rPr>
                        <a:t>Lower MIC means less antibiotic is needed. So: </a:t>
                      </a:r>
                      <a:endParaRPr sz="1100">
                        <a:latin typeface="Titillium Web"/>
                        <a:ea typeface="Titillium Web"/>
                        <a:cs typeface="Titillium Web"/>
                        <a:sym typeface="Titillium Web"/>
                      </a:endParaRPr>
                    </a:p>
                    <a:p>
                      <a:pPr indent="0" lvl="0" marL="0" rtl="0" algn="l">
                        <a:spcBef>
                          <a:spcPts val="0"/>
                        </a:spcBef>
                        <a:spcAft>
                          <a:spcPts val="0"/>
                        </a:spcAft>
                        <a:buClr>
                          <a:schemeClr val="dk1"/>
                        </a:buClr>
                        <a:buSzPts val="800"/>
                        <a:buFont typeface="Arial"/>
                        <a:buNone/>
                      </a:pPr>
                      <a:r>
                        <a:t/>
                      </a:r>
                      <a:endParaRPr sz="800">
                        <a:latin typeface="Titillium Web"/>
                        <a:ea typeface="Titillium Web"/>
                        <a:cs typeface="Titillium Web"/>
                        <a:sym typeface="Titillium Web"/>
                      </a:endParaRPr>
                    </a:p>
                    <a:p>
                      <a:pPr indent="0" lvl="0" marL="0" rtl="0" algn="l">
                        <a:spcBef>
                          <a:spcPts val="0"/>
                        </a:spcBef>
                        <a:spcAft>
                          <a:spcPts val="0"/>
                        </a:spcAft>
                        <a:buClr>
                          <a:schemeClr val="dk1"/>
                        </a:buClr>
                        <a:buSzPts val="800"/>
                        <a:buFont typeface="Arial"/>
                        <a:buNone/>
                      </a:pPr>
                      <a:r>
                        <a:rPr lang="en-SA" sz="800">
                          <a:latin typeface="Titillium Web"/>
                          <a:ea typeface="Titillium Web"/>
                          <a:cs typeface="Titillium Web"/>
                          <a:sym typeface="Titillium Web"/>
                        </a:rPr>
                        <a:t>If MIC is low (&lt;0.1), we need to use one antibiotic. (Penicillin alone or Cephalosporin alone) </a:t>
                      </a:r>
                      <a:endParaRPr sz="800">
                        <a:latin typeface="Titillium Web"/>
                        <a:ea typeface="Titillium Web"/>
                        <a:cs typeface="Titillium Web"/>
                        <a:sym typeface="Titillium Web"/>
                      </a:endParaRPr>
                    </a:p>
                    <a:p>
                      <a:pPr indent="0" lvl="0" marL="0" rtl="0" algn="l">
                        <a:spcBef>
                          <a:spcPts val="0"/>
                        </a:spcBef>
                        <a:spcAft>
                          <a:spcPts val="0"/>
                        </a:spcAft>
                        <a:buClr>
                          <a:schemeClr val="dk1"/>
                        </a:buClr>
                        <a:buSzPts val="800"/>
                        <a:buFont typeface="Arial"/>
                        <a:buNone/>
                      </a:pPr>
                      <a:r>
                        <a:rPr lang="en-SA" sz="800">
                          <a:latin typeface="Titillium Web"/>
                          <a:ea typeface="Titillium Web"/>
                          <a:cs typeface="Titillium Web"/>
                          <a:sym typeface="Titillium Web"/>
                        </a:rPr>
                        <a:t>If MIC is intermediate (&gt;0.1-0.5), we need to use 2 antibiotics (Penicillin in addition to Gentamicin) </a:t>
                      </a:r>
                      <a:endParaRPr sz="800">
                        <a:latin typeface="Titillium Web"/>
                        <a:ea typeface="Titillium Web"/>
                        <a:cs typeface="Titillium Web"/>
                        <a:sym typeface="Titillium Web"/>
                      </a:endParaRPr>
                    </a:p>
                    <a:p>
                      <a:pPr indent="0" lvl="0" marL="0" rtl="0" algn="l">
                        <a:spcBef>
                          <a:spcPts val="0"/>
                        </a:spcBef>
                        <a:spcAft>
                          <a:spcPts val="0"/>
                        </a:spcAft>
                        <a:buNone/>
                      </a:pPr>
                      <a:r>
                        <a:rPr lang="en-SA" sz="800">
                          <a:latin typeface="Titillium Web"/>
                          <a:ea typeface="Titillium Web"/>
                          <a:cs typeface="Titillium Web"/>
                          <a:sym typeface="Titillium Web"/>
                        </a:rPr>
                        <a:t>If MIC is high (&gt;O.5), we need to use 2 antibiotics but for longer time (Ampicillin in addition to Gentamicin)</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629325">
                <a:tc>
                  <a:txBody>
                    <a:bodyPr/>
                    <a:lstStyle/>
                    <a:p>
                      <a:pPr indent="0" lvl="0" marL="0" marR="0" rtl="0" algn="ctr">
                        <a:lnSpc>
                          <a:spcPct val="100000"/>
                        </a:lnSpc>
                        <a:spcBef>
                          <a:spcPts val="0"/>
                        </a:spcBef>
                        <a:spcAft>
                          <a:spcPts val="0"/>
                        </a:spcAft>
                        <a:buClr>
                          <a:srgbClr val="000000"/>
                        </a:buClr>
                        <a:buSzPts val="1200"/>
                        <a:buFont typeface="Arial"/>
                        <a:buNone/>
                      </a:pPr>
                      <a:r>
                        <a:rPr b="1" lang="en-SA" sz="1200" u="none" cap="none" strike="noStrike">
                          <a:solidFill>
                            <a:schemeClr val="accent3"/>
                          </a:solidFill>
                          <a:latin typeface="Titillium Web"/>
                          <a:ea typeface="Titillium Web"/>
                          <a:cs typeface="Titillium Web"/>
                          <a:sym typeface="Titillium Web"/>
                        </a:rPr>
                        <a:t>HACEK </a:t>
                      </a:r>
                      <a:endParaRPr b="1" sz="1200" u="none" cap="none" strike="noStrike">
                        <a:solidFill>
                          <a:schemeClr val="accent3"/>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solidFill>
                          <a:schemeClr val="accent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ctr">
                        <a:spcBef>
                          <a:spcPts val="0"/>
                        </a:spcBef>
                        <a:spcAft>
                          <a:spcPts val="0"/>
                        </a:spcAft>
                        <a:buClr>
                          <a:schemeClr val="dk1"/>
                        </a:buClr>
                        <a:buSzPts val="1100"/>
                        <a:buFont typeface="Arial"/>
                        <a:buNone/>
                      </a:pPr>
                      <a:r>
                        <a:rPr lang="en-SA" sz="1100">
                          <a:latin typeface="Titillium Web"/>
                          <a:ea typeface="Titillium Web"/>
                          <a:cs typeface="Titillium Web"/>
                          <a:sym typeface="Titillium Web"/>
                        </a:rPr>
                        <a:t>Cephalosporin (ceftriaxone)</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629325">
                <a:tc>
                  <a:txBody>
                    <a:bodyPr/>
                    <a:lstStyle/>
                    <a:p>
                      <a:pPr indent="0" lvl="0" marL="0" marR="0" rtl="0" algn="ctr">
                        <a:lnSpc>
                          <a:spcPct val="100000"/>
                        </a:lnSpc>
                        <a:spcBef>
                          <a:spcPts val="0"/>
                        </a:spcBef>
                        <a:spcAft>
                          <a:spcPts val="0"/>
                        </a:spcAft>
                        <a:buClr>
                          <a:srgbClr val="000000"/>
                        </a:buClr>
                        <a:buSzPts val="1200"/>
                        <a:buFont typeface="Arial"/>
                        <a:buNone/>
                      </a:pPr>
                      <a:r>
                        <a:rPr b="1" lang="en-SA" sz="1200" u="none" cap="none" strike="noStrike">
                          <a:latin typeface="Titillium Web"/>
                          <a:ea typeface="Titillium Web"/>
                          <a:cs typeface="Titillium Web"/>
                          <a:sym typeface="Titillium Web"/>
                        </a:rPr>
                        <a:t>Bartonella </a:t>
                      </a:r>
                      <a:endParaRPr b="1" sz="12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b="1" lang="en-SA" sz="1200" u="none" cap="none" strike="noStrike">
                          <a:latin typeface="Titillium Web"/>
                          <a:ea typeface="Titillium Web"/>
                          <a:cs typeface="Titillium Web"/>
                          <a:sym typeface="Titillium Web"/>
                        </a:rPr>
                        <a:t>Not important</a:t>
                      </a:r>
                      <a:endParaRPr b="1" sz="1200" u="none" cap="none" strike="noStrike">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Clr>
                          <a:schemeClr val="dk1"/>
                        </a:buClr>
                        <a:buSzPts val="1100"/>
                        <a:buFont typeface="Arial"/>
                        <a:buNone/>
                      </a:pPr>
                      <a:r>
                        <a:rPr lang="en-SA" sz="1100">
                          <a:latin typeface="Titillium Web"/>
                          <a:ea typeface="Titillium Web"/>
                          <a:cs typeface="Titillium Web"/>
                          <a:sym typeface="Titillium Web"/>
                        </a:rPr>
                        <a:t>Doxycycline + gentamicin</a:t>
                      </a:r>
                      <a:endParaRPr sz="12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SA" sz="1100">
                          <a:latin typeface="Titillium Web"/>
                          <a:ea typeface="Titillium Web"/>
                          <a:cs typeface="Titillium Web"/>
                          <a:sym typeface="Titillium Web"/>
                        </a:rPr>
                        <a:t>-</a:t>
                      </a:r>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29325">
                <a:tc>
                  <a:txBody>
                    <a:bodyPr/>
                    <a:lstStyle/>
                    <a:p>
                      <a:pPr indent="0" lvl="0" marL="0" marR="0" rtl="0" algn="ctr">
                        <a:lnSpc>
                          <a:spcPct val="100000"/>
                        </a:lnSpc>
                        <a:spcBef>
                          <a:spcPts val="0"/>
                        </a:spcBef>
                        <a:spcAft>
                          <a:spcPts val="0"/>
                        </a:spcAft>
                        <a:buClr>
                          <a:srgbClr val="000000"/>
                        </a:buClr>
                        <a:buSzPts val="1200"/>
                        <a:buFont typeface="Arial"/>
                        <a:buNone/>
                      </a:pPr>
                      <a:r>
                        <a:rPr b="1" lang="en-SA" sz="1200" u="none" cap="none" strike="noStrike">
                          <a:latin typeface="Titillium Web"/>
                          <a:ea typeface="Titillium Web"/>
                          <a:cs typeface="Titillium Web"/>
                          <a:sym typeface="Titillium Web"/>
                        </a:rPr>
                        <a:t>Q-fever </a:t>
                      </a:r>
                      <a:endParaRPr b="1" sz="12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b="1" lang="en-SA" sz="1200" u="none" cap="none" strike="noStrike">
                          <a:latin typeface="Titillium Web"/>
                          <a:ea typeface="Titillium Web"/>
                          <a:cs typeface="Titillium Web"/>
                          <a:sym typeface="Titillium Web"/>
                        </a:rPr>
                        <a:t>Not important</a:t>
                      </a:r>
                      <a:endParaRPr b="1" sz="1200" u="none" cap="none" strike="noStrike">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SA" sz="1100">
                          <a:latin typeface="Titillium Web"/>
                          <a:ea typeface="Titillium Web"/>
                          <a:cs typeface="Titillium Web"/>
                          <a:sym typeface="Titillium Web"/>
                        </a:rPr>
                        <a:t>Doxycycline +or- hydroxychloroquine </a:t>
                      </a:r>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SA" sz="1100">
                          <a:latin typeface="Titillium Web"/>
                          <a:ea typeface="Titillium Web"/>
                          <a:cs typeface="Titillium Web"/>
                          <a:sym typeface="Titillium Web"/>
                        </a:rPr>
                        <a:t>35% surgical</a:t>
                      </a:r>
                      <a:endParaRPr sz="15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985" name="Google Shape;1985;p22"/>
          <p:cNvSpPr/>
          <p:nvPr/>
        </p:nvSpPr>
        <p:spPr>
          <a:xfrm>
            <a:off x="91730" y="7156625"/>
            <a:ext cx="3627000" cy="400200"/>
          </a:xfrm>
          <a:prstGeom prst="roundRect">
            <a:avLst>
              <a:gd fmla="val 16667" name="adj"/>
            </a:avLst>
          </a:prstGeom>
          <a:solidFill>
            <a:srgbClr val="F4CCCC"/>
          </a:solidFill>
          <a:ln cap="flat" cmpd="sng" w="9525">
            <a:solidFill>
              <a:srgbClr val="9E9E9E"/>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ctr">
              <a:lnSpc>
                <a:spcPct val="100000"/>
              </a:lnSpc>
              <a:spcBef>
                <a:spcPts val="0"/>
              </a:spcBef>
              <a:spcAft>
                <a:spcPts val="0"/>
              </a:spcAft>
              <a:buClr>
                <a:schemeClr val="dk1"/>
              </a:buClr>
              <a:buSzPts val="1100"/>
              <a:buFont typeface="Arial"/>
              <a:buNone/>
            </a:pPr>
            <a:r>
              <a:rPr b="1" i="0" lang="en-SA" sz="1800" u="none" cap="none" strike="noStrike">
                <a:solidFill>
                  <a:schemeClr val="lt1"/>
                </a:solidFill>
                <a:latin typeface="Asap"/>
                <a:ea typeface="Asap"/>
                <a:cs typeface="Asap"/>
                <a:sym typeface="Asap"/>
              </a:rPr>
              <a:t>Indications for Surgery:</a:t>
            </a:r>
            <a:r>
              <a:rPr b="1" lang="en-SA" sz="1500">
                <a:solidFill>
                  <a:schemeClr val="lt1"/>
                </a:solidFill>
                <a:latin typeface="Asap"/>
                <a:ea typeface="Asap"/>
                <a:cs typeface="Asap"/>
                <a:sym typeface="Asap"/>
              </a:rPr>
              <a:t> </a:t>
            </a:r>
            <a:r>
              <a:rPr b="1" lang="en-SA" sz="700">
                <a:solidFill>
                  <a:schemeClr val="accent6"/>
                </a:solidFill>
                <a:latin typeface="Asap"/>
                <a:ea typeface="Asap"/>
                <a:cs typeface="Asap"/>
                <a:sym typeface="Asap"/>
              </a:rPr>
              <a:t>important (Boys doctor)</a:t>
            </a:r>
            <a:endParaRPr b="1" i="0" sz="700" u="none" cap="none" strike="noStrike">
              <a:solidFill>
                <a:schemeClr val="accent6"/>
              </a:solidFill>
              <a:latin typeface="Asap"/>
              <a:ea typeface="Asap"/>
              <a:cs typeface="Asap"/>
              <a:sym typeface="Asap"/>
            </a:endParaRPr>
          </a:p>
        </p:txBody>
      </p:sp>
      <p:sp>
        <p:nvSpPr>
          <p:cNvPr id="1986" name="Google Shape;1986;p22"/>
          <p:cNvSpPr/>
          <p:nvPr/>
        </p:nvSpPr>
        <p:spPr>
          <a:xfrm>
            <a:off x="315225" y="7620000"/>
            <a:ext cx="5436900" cy="1662300"/>
          </a:xfrm>
          <a:prstGeom prst="roundRect">
            <a:avLst>
              <a:gd fmla="val 16667" name="adj"/>
            </a:avLst>
          </a:prstGeom>
          <a:noFill/>
          <a:ln cap="flat" cmpd="sng" w="9525">
            <a:solidFill>
              <a:schemeClr val="dk2"/>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SA" sz="1200">
                <a:latin typeface="Titillium Web"/>
                <a:ea typeface="Titillium Web"/>
                <a:cs typeface="Titillium Web"/>
                <a:sym typeface="Titillium Web"/>
              </a:rPr>
              <a:t>1. Refractory CHF. </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200">
                <a:latin typeface="Titillium Web"/>
                <a:ea typeface="Titillium Web"/>
                <a:cs typeface="Titillium Web"/>
                <a:sym typeface="Titillium Web"/>
              </a:rPr>
              <a:t>2. Perivalvular invasive disease. </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200">
                <a:latin typeface="Titillium Web"/>
                <a:ea typeface="Titillium Web"/>
                <a:cs typeface="Titillium Web"/>
                <a:sym typeface="Titillium Web"/>
              </a:rPr>
              <a:t>3. Recurrent systemic emboli, particularly in the presence of large vegetations. </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200">
                <a:latin typeface="Titillium Web"/>
                <a:ea typeface="Titillium Web"/>
                <a:cs typeface="Titillium Web"/>
                <a:sym typeface="Titillium Web"/>
              </a:rPr>
              <a:t>4. Uncontrolled infection on maximal medical therapy. </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200">
                <a:latin typeface="Titillium Web"/>
                <a:ea typeface="Titillium Web"/>
                <a:cs typeface="Titillium Web"/>
                <a:sym typeface="Titillium Web"/>
              </a:rPr>
              <a:t>5. Some pathogens : Pseudomonas, brucella, coxiella, fungi, enterococci. </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200">
                <a:solidFill>
                  <a:srgbClr val="999999"/>
                </a:solidFill>
                <a:latin typeface="Titillium Web"/>
                <a:ea typeface="Titillium Web"/>
                <a:cs typeface="Titillium Web"/>
                <a:sym typeface="Titillium Web"/>
              </a:rPr>
              <a:t>(these always need surgery especially fungi) </a:t>
            </a:r>
            <a:endParaRPr sz="1200">
              <a:solidFill>
                <a:srgbClr val="999999"/>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200">
                <a:solidFill>
                  <a:schemeClr val="accent6"/>
                </a:solidFill>
                <a:latin typeface="Titillium Web"/>
                <a:ea typeface="Titillium Web"/>
                <a:cs typeface="Titillium Web"/>
                <a:sym typeface="Titillium Web"/>
              </a:rPr>
              <a:t>Pseudomonas &amp; Brucella loves the Valve</a:t>
            </a:r>
            <a:endParaRPr sz="1200">
              <a:solidFill>
                <a:schemeClr val="accent6"/>
              </a:solidFill>
              <a:latin typeface="Titillium Web"/>
              <a:ea typeface="Titillium Web"/>
              <a:cs typeface="Titillium Web"/>
              <a:sym typeface="Titillium Web"/>
            </a:endParaRPr>
          </a:p>
          <a:p>
            <a:pPr indent="0" lvl="0" marL="0" rtl="0" algn="l">
              <a:spcBef>
                <a:spcPts val="0"/>
              </a:spcBef>
              <a:spcAft>
                <a:spcPts val="0"/>
              </a:spcAft>
              <a:buNone/>
            </a:pPr>
            <a:r>
              <a:rPr lang="en-SA" sz="1200">
                <a:latin typeface="Titillium Web"/>
                <a:ea typeface="Titillium Web"/>
                <a:cs typeface="Titillium Web"/>
                <a:sym typeface="Titillium Web"/>
              </a:rPr>
              <a:t>6. Usually advised with combined therapy.</a:t>
            </a:r>
            <a:endParaRPr/>
          </a:p>
        </p:txBody>
      </p:sp>
      <p:sp>
        <p:nvSpPr>
          <p:cNvPr id="1987" name="Google Shape;1987;p22"/>
          <p:cNvSpPr/>
          <p:nvPr/>
        </p:nvSpPr>
        <p:spPr>
          <a:xfrm>
            <a:off x="-664850" y="565125"/>
            <a:ext cx="1573500" cy="147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22"/>
          <p:cNvSpPr txBox="1"/>
          <p:nvPr/>
        </p:nvSpPr>
        <p:spPr>
          <a:xfrm>
            <a:off x="243150" y="783668"/>
            <a:ext cx="6371700" cy="1847100"/>
          </a:xfrm>
          <a:prstGeom prst="rect">
            <a:avLst/>
          </a:prstGeom>
          <a:solidFill>
            <a:srgbClr val="FFFFFF"/>
          </a:solid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SzPts val="1200"/>
              <a:buFont typeface="Arial"/>
              <a:buChar char="●"/>
            </a:pPr>
            <a:r>
              <a:rPr b="0" i="0" lang="en-SA" sz="1200" u="none" cap="none" strike="noStrike">
                <a:latin typeface="Titillium Web"/>
                <a:ea typeface="Titillium Web"/>
                <a:cs typeface="Titillium Web"/>
                <a:sym typeface="Titillium Web"/>
              </a:rPr>
              <a:t>Antimicrobial therapy should be administered in a dose designed to give sustained </a:t>
            </a:r>
            <a:r>
              <a:rPr b="1" i="0" lang="en-SA" sz="1200" u="none" cap="none" strike="noStrike">
                <a:solidFill>
                  <a:schemeClr val="accent3"/>
                </a:solidFill>
                <a:latin typeface="Titillium Web"/>
                <a:ea typeface="Titillium Web"/>
                <a:cs typeface="Titillium Web"/>
                <a:sym typeface="Titillium Web"/>
              </a:rPr>
              <a:t>bactericidal </a:t>
            </a:r>
            <a:r>
              <a:rPr b="1" lang="en-SA" sz="1200">
                <a:solidFill>
                  <a:schemeClr val="accent6"/>
                </a:solidFill>
                <a:latin typeface="Titillium Web"/>
                <a:ea typeface="Titillium Web"/>
                <a:cs typeface="Titillium Web"/>
                <a:sym typeface="Titillium Web"/>
              </a:rPr>
              <a:t>(very important)</a:t>
            </a:r>
            <a:r>
              <a:rPr b="0" i="0" lang="en-SA" sz="1200" u="none" cap="none" strike="noStrike">
                <a:latin typeface="Titillium Web"/>
                <a:ea typeface="Titillium Web"/>
                <a:cs typeface="Titillium Web"/>
                <a:sym typeface="Titillium Web"/>
              </a:rPr>
              <a:t>serum concentrations throughout much or all of the dosing interval.</a:t>
            </a:r>
            <a:endParaRPr b="0" i="0" sz="1200" u="none" cap="none" strike="noStrike">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Arial"/>
              <a:buChar char="●"/>
            </a:pPr>
            <a:r>
              <a:rPr b="0" i="0" lang="en-SA" sz="1200" u="none" cap="none" strike="noStrike">
                <a:latin typeface="Titillium Web"/>
                <a:ea typeface="Titillium Web"/>
                <a:cs typeface="Titillium Web"/>
                <a:sym typeface="Titillium Web"/>
              </a:rPr>
              <a:t>In vitro determination of the </a:t>
            </a:r>
            <a:r>
              <a:rPr b="1" i="0" lang="en-SA" sz="1200" u="none" cap="none" strike="noStrike">
                <a:solidFill>
                  <a:schemeClr val="accent3"/>
                </a:solidFill>
                <a:latin typeface="Titillium Web"/>
                <a:ea typeface="Titillium Web"/>
                <a:cs typeface="Titillium Web"/>
                <a:sym typeface="Titillium Web"/>
              </a:rPr>
              <a:t>minimum inhibitory concentration</a:t>
            </a:r>
            <a:r>
              <a:rPr b="1" i="0" lang="en-SA" sz="1200" u="none" cap="none" strike="noStrike">
                <a:latin typeface="Titillium Web"/>
                <a:ea typeface="Titillium Web"/>
                <a:cs typeface="Titillium Web"/>
                <a:sym typeface="Titillium Web"/>
              </a:rPr>
              <a:t> </a:t>
            </a:r>
            <a:r>
              <a:rPr b="1" i="0" lang="en-SA" sz="1200" u="none" cap="none" strike="noStrike">
                <a:solidFill>
                  <a:srgbClr val="999999"/>
                </a:solidFill>
                <a:latin typeface="Titillium Web"/>
                <a:ea typeface="Titillium Web"/>
                <a:cs typeface="Titillium Web"/>
                <a:sym typeface="Titillium Web"/>
              </a:rPr>
              <a:t>(enough dosage)</a:t>
            </a:r>
            <a:r>
              <a:rPr b="1" i="0" lang="en-SA" sz="1200" u="none" cap="none" strike="noStrike">
                <a:latin typeface="Titillium Web"/>
                <a:ea typeface="Titillium Web"/>
                <a:cs typeface="Titillium Web"/>
                <a:sym typeface="Titillium Web"/>
              </a:rPr>
              <a:t> </a:t>
            </a:r>
            <a:r>
              <a:rPr b="0" i="0" lang="en-SA" sz="1200" u="none" cap="none" strike="noStrike">
                <a:latin typeface="Titillium Web"/>
                <a:ea typeface="Titillium Web"/>
                <a:cs typeface="Titillium Web"/>
                <a:sym typeface="Titillium Web"/>
              </a:rPr>
              <a:t>of the etiologic cause of the endocarditis should be performed in all patients. </a:t>
            </a:r>
            <a:endParaRPr b="0" i="0" sz="1200" u="none" cap="none" strike="noStrike">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Arial"/>
              <a:buChar char="●"/>
            </a:pPr>
            <a:r>
              <a:rPr b="0" i="0" lang="en-SA" sz="1200" u="none" cap="none" strike="noStrike">
                <a:latin typeface="Titillium Web"/>
                <a:ea typeface="Titillium Web"/>
                <a:cs typeface="Titillium Web"/>
                <a:sym typeface="Titillium Web"/>
              </a:rPr>
              <a:t>The </a:t>
            </a:r>
            <a:r>
              <a:rPr b="1" i="0" lang="en-SA" sz="1200" u="none" cap="none" strike="noStrike">
                <a:solidFill>
                  <a:schemeClr val="accent3"/>
                </a:solidFill>
                <a:latin typeface="Titillium Web"/>
                <a:ea typeface="Titillium Web"/>
                <a:cs typeface="Titillium Web"/>
                <a:sym typeface="Titillium Web"/>
              </a:rPr>
              <a:t>duration</a:t>
            </a:r>
            <a:r>
              <a:rPr b="0" i="0" lang="en-SA" sz="1200" u="none" cap="none" strike="noStrike">
                <a:solidFill>
                  <a:schemeClr val="accent3"/>
                </a:solidFill>
                <a:latin typeface="Titillium Web"/>
                <a:ea typeface="Titillium Web"/>
                <a:cs typeface="Titillium Web"/>
                <a:sym typeface="Titillium Web"/>
              </a:rPr>
              <a:t> </a:t>
            </a:r>
            <a:r>
              <a:rPr b="0" i="0" lang="en-SA" sz="1200" u="none" cap="none" strike="noStrike">
                <a:latin typeface="Titillium Web"/>
                <a:ea typeface="Titillium Web"/>
                <a:cs typeface="Titillium Web"/>
                <a:sym typeface="Titillium Web"/>
              </a:rPr>
              <a:t>of therapy has to be sufficient to eradicate microorganisms growing within the valvular vegetations.</a:t>
            </a:r>
            <a:endParaRPr b="0" i="0" sz="1200" u="none" cap="none" strike="noStrike">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Arial"/>
              <a:buChar char="●"/>
            </a:pPr>
            <a:r>
              <a:rPr b="0" i="0" lang="en-SA" sz="1200" u="none" cap="none" strike="noStrike">
                <a:latin typeface="Titillium Web"/>
                <a:ea typeface="Titillium Web"/>
                <a:cs typeface="Titillium Web"/>
                <a:sym typeface="Titillium Web"/>
              </a:rPr>
              <a:t>The need for </a:t>
            </a:r>
            <a:r>
              <a:rPr b="1" i="0" lang="en-SA" sz="1200" u="none" cap="none" strike="noStrike">
                <a:solidFill>
                  <a:schemeClr val="accent3"/>
                </a:solidFill>
                <a:latin typeface="Titillium Web"/>
                <a:ea typeface="Titillium Web"/>
                <a:cs typeface="Titillium Web"/>
                <a:sym typeface="Titillium Web"/>
              </a:rPr>
              <a:t>prolonged therapy</a:t>
            </a:r>
            <a:r>
              <a:rPr b="1" i="0" lang="en-SA" sz="1200" u="none" cap="none" strike="noStrike">
                <a:latin typeface="Titillium Web"/>
                <a:ea typeface="Titillium Web"/>
                <a:cs typeface="Titillium Web"/>
                <a:sym typeface="Titillium Web"/>
              </a:rPr>
              <a:t> </a:t>
            </a:r>
            <a:r>
              <a:rPr b="0" i="0" lang="en-SA" sz="1200" u="none" cap="none" strike="noStrike">
                <a:latin typeface="Titillium Web"/>
                <a:ea typeface="Titillium Web"/>
                <a:cs typeface="Titillium Web"/>
                <a:sym typeface="Titillium Web"/>
              </a:rPr>
              <a:t>in treating endocarditis has stimulated interest in using </a:t>
            </a:r>
            <a:r>
              <a:rPr b="1" i="0" lang="en-SA" sz="1200" u="none" cap="none" strike="noStrike">
                <a:solidFill>
                  <a:schemeClr val="accent3"/>
                </a:solidFill>
                <a:latin typeface="Titillium Web"/>
                <a:ea typeface="Titillium Web"/>
                <a:cs typeface="Titillium Web"/>
                <a:sym typeface="Titillium Web"/>
              </a:rPr>
              <a:t>combination therapy</a:t>
            </a:r>
            <a:r>
              <a:rPr b="1" i="0" lang="en-SA" sz="1200" u="none" cap="none" strike="noStrike">
                <a:latin typeface="Titillium Web"/>
                <a:ea typeface="Titillium Web"/>
                <a:cs typeface="Titillium Web"/>
                <a:sym typeface="Titillium Web"/>
              </a:rPr>
              <a:t> </a:t>
            </a:r>
            <a:r>
              <a:rPr b="0" i="0" lang="en-SA" sz="1200" u="none" cap="none" strike="noStrike">
                <a:latin typeface="Titillium Web"/>
                <a:ea typeface="Titillium Web"/>
                <a:cs typeface="Titillium Web"/>
                <a:sym typeface="Titillium Web"/>
              </a:rPr>
              <a:t>to treat endocarditis</a:t>
            </a:r>
            <a:endParaRPr b="0" i="0" sz="1200" u="none" cap="none" strike="noStrike">
              <a:latin typeface="Titillium Web"/>
              <a:ea typeface="Titillium Web"/>
              <a:cs typeface="Titillium Web"/>
              <a:sym typeface="Titillium Web"/>
            </a:endParaRPr>
          </a:p>
        </p:txBody>
      </p:sp>
      <p:sp>
        <p:nvSpPr>
          <p:cNvPr id="1989" name="Google Shape;1989;p22"/>
          <p:cNvSpPr/>
          <p:nvPr/>
        </p:nvSpPr>
        <p:spPr>
          <a:xfrm>
            <a:off x="224900" y="164925"/>
            <a:ext cx="2359500" cy="400200"/>
          </a:xfrm>
          <a:prstGeom prst="roundRect">
            <a:avLst>
              <a:gd fmla="val 16667" name="adj"/>
            </a:avLst>
          </a:prstGeom>
          <a:solidFill>
            <a:srgbClr val="F4CCCC"/>
          </a:solidFill>
          <a:ln cap="flat" cmpd="sng" w="9525">
            <a:solidFill>
              <a:srgbClr val="9E9E9E"/>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ctr">
              <a:lnSpc>
                <a:spcPct val="100000"/>
              </a:lnSpc>
              <a:spcBef>
                <a:spcPts val="0"/>
              </a:spcBef>
              <a:spcAft>
                <a:spcPts val="0"/>
              </a:spcAft>
              <a:buClr>
                <a:schemeClr val="dk1"/>
              </a:buClr>
              <a:buSzPts val="1100"/>
              <a:buFont typeface="Arial"/>
              <a:buNone/>
            </a:pPr>
            <a:r>
              <a:rPr b="1" i="0" lang="en-SA" sz="1800" u="none" cap="none" strike="noStrike">
                <a:solidFill>
                  <a:schemeClr val="lt1"/>
                </a:solidFill>
                <a:latin typeface="Asap"/>
                <a:ea typeface="Asap"/>
                <a:cs typeface="Asap"/>
                <a:sym typeface="Asap"/>
              </a:rPr>
              <a:t>Treatment of I.E</a:t>
            </a:r>
            <a:endParaRPr b="1" i="0" sz="1800" u="none" cap="none" strike="noStrike">
              <a:solidFill>
                <a:schemeClr val="lt1"/>
              </a:solidFill>
              <a:latin typeface="Asap"/>
              <a:ea typeface="Asap"/>
              <a:cs typeface="Asap"/>
              <a:sym typeface="Asap"/>
            </a:endParaRPr>
          </a:p>
        </p:txBody>
      </p:sp>
      <p:sp>
        <p:nvSpPr>
          <p:cNvPr id="1990" name="Google Shape;1990;p22"/>
          <p:cNvSpPr txBox="1"/>
          <p:nvPr/>
        </p:nvSpPr>
        <p:spPr>
          <a:xfrm>
            <a:off x="224900" y="494538"/>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SA" sz="1400" u="none" cap="none" strike="noStrike">
                <a:latin typeface="Titillium Web"/>
                <a:ea typeface="Titillium Web"/>
                <a:cs typeface="Titillium Web"/>
                <a:sym typeface="Titillium Web"/>
              </a:rPr>
              <a:t>General Considerations:</a:t>
            </a:r>
            <a:endParaRPr b="1" i="0" sz="1400" u="none" cap="none" strike="noStrike">
              <a:latin typeface="Titillium Web"/>
              <a:ea typeface="Titillium Web"/>
              <a:cs typeface="Titillium Web"/>
              <a:sym typeface="Titillium Web"/>
            </a:endParaRPr>
          </a:p>
        </p:txBody>
      </p:sp>
      <p:sp>
        <p:nvSpPr>
          <p:cNvPr id="1991" name="Google Shape;1991;p22"/>
          <p:cNvSpPr/>
          <p:nvPr/>
        </p:nvSpPr>
        <p:spPr>
          <a:xfrm flipH="1">
            <a:off x="485926" y="1158500"/>
            <a:ext cx="253800" cy="243300"/>
          </a:xfrm>
          <a:prstGeom prst="star5">
            <a:avLst>
              <a:gd fmla="val 19098" name="adj"/>
              <a:gd fmla="val 105146" name="hf"/>
              <a:gd fmla="val 110557" name="vf"/>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alpha val="0"/>
          </a:srgbClr>
        </a:solidFill>
      </p:bgPr>
    </p:bg>
    <p:spTree>
      <p:nvGrpSpPr>
        <p:cNvPr id="1995" name="Shape 1995"/>
        <p:cNvGrpSpPr/>
        <p:nvPr/>
      </p:nvGrpSpPr>
      <p:grpSpPr>
        <a:xfrm>
          <a:off x="0" y="0"/>
          <a:ext cx="0" cy="0"/>
          <a:chOff x="0" y="0"/>
          <a:chExt cx="0" cy="0"/>
        </a:xfrm>
      </p:grpSpPr>
      <p:pic>
        <p:nvPicPr>
          <p:cNvPr id="1996" name="Google Shape;1996;p23"/>
          <p:cNvPicPr preferRelativeResize="0"/>
          <p:nvPr/>
        </p:nvPicPr>
        <p:blipFill>
          <a:blip r:embed="rId4">
            <a:alphaModFix/>
          </a:blip>
          <a:stretch>
            <a:fillRect/>
          </a:stretch>
        </p:blipFill>
        <p:spPr>
          <a:xfrm>
            <a:off x="992197" y="6610906"/>
            <a:ext cx="4379900" cy="3128500"/>
          </a:xfrm>
          <a:prstGeom prst="rect">
            <a:avLst/>
          </a:prstGeom>
          <a:noFill/>
          <a:ln>
            <a:noFill/>
          </a:ln>
        </p:spPr>
      </p:pic>
      <p:graphicFrame>
        <p:nvGraphicFramePr>
          <p:cNvPr id="1997" name="Google Shape;1997;p23"/>
          <p:cNvGraphicFramePr/>
          <p:nvPr/>
        </p:nvGraphicFramePr>
        <p:xfrm>
          <a:off x="430574" y="1503206"/>
          <a:ext cx="3000000" cy="3000000"/>
        </p:xfrm>
        <a:graphic>
          <a:graphicData uri="http://schemas.openxmlformats.org/drawingml/2006/table">
            <a:tbl>
              <a:tblPr>
                <a:noFill/>
                <a:tableStyleId>{4E9E8495-E788-47C2-A096-ABBBB2D0F1D5}</a:tableStyleId>
              </a:tblPr>
              <a:tblGrid>
                <a:gridCol w="1267225"/>
                <a:gridCol w="1998075"/>
                <a:gridCol w="2731550"/>
              </a:tblGrid>
              <a:tr h="361600">
                <a:tc gridSpan="3">
                  <a:txBody>
                    <a:bodyPr/>
                    <a:lstStyle/>
                    <a:p>
                      <a:pPr indent="0" lvl="0" marL="0" rtl="0" algn="ctr">
                        <a:spcBef>
                          <a:spcPts val="0"/>
                        </a:spcBef>
                        <a:spcAft>
                          <a:spcPts val="0"/>
                        </a:spcAft>
                        <a:buNone/>
                      </a:pPr>
                      <a:r>
                        <a:rPr b="1" lang="en-SA" sz="2000">
                          <a:solidFill>
                            <a:schemeClr val="lt1"/>
                          </a:solidFill>
                          <a:latin typeface="Asap"/>
                          <a:ea typeface="Asap"/>
                          <a:cs typeface="Asap"/>
                          <a:sym typeface="Asap"/>
                        </a:rPr>
                        <a:t>Treatment of I.E, contd..</a:t>
                      </a:r>
                      <a:r>
                        <a:rPr b="1" lang="en-SA" sz="2000">
                          <a:solidFill>
                            <a:schemeClr val="lt1"/>
                          </a:solidFill>
                          <a:highlight>
                            <a:srgbClr val="C9DAF8"/>
                          </a:highlight>
                          <a:latin typeface="Asap"/>
                          <a:ea typeface="Asap"/>
                          <a:cs typeface="Asap"/>
                          <a:sym typeface="Asap"/>
                        </a:rPr>
                        <a:t> </a:t>
                      </a:r>
                      <a:endParaRPr b="1" sz="2000">
                        <a:solidFill>
                          <a:schemeClr val="lt1"/>
                        </a:solidFill>
                        <a:latin typeface="Asap"/>
                        <a:ea typeface="Asap"/>
                        <a:cs typeface="Asap"/>
                        <a:sym typeface="Asap"/>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4CCCC"/>
                    </a:solidFill>
                  </a:tcPr>
                </a:tc>
                <a:tc hMerge="1"/>
                <a:tc hMerge="1"/>
              </a:tr>
              <a:tr h="361600">
                <a:tc gridSpan="3">
                  <a:txBody>
                    <a:bodyPr/>
                    <a:lstStyle/>
                    <a:p>
                      <a:pPr indent="0" lvl="0" marL="0" rtl="0" algn="ctr">
                        <a:spcBef>
                          <a:spcPts val="0"/>
                        </a:spcBef>
                        <a:spcAft>
                          <a:spcPts val="0"/>
                        </a:spcAft>
                        <a:buClr>
                          <a:schemeClr val="dk1"/>
                        </a:buClr>
                        <a:buSzPts val="1300"/>
                        <a:buFont typeface="Arial"/>
                        <a:buNone/>
                      </a:pPr>
                      <a:r>
                        <a:rPr b="1" lang="en-SA" sz="1300">
                          <a:latin typeface="Titillium Web"/>
                          <a:ea typeface="Titillium Web"/>
                          <a:cs typeface="Titillium Web"/>
                          <a:sym typeface="Titillium Web"/>
                        </a:rPr>
                        <a:t>In case of prosthetic valve endocarditis, </a:t>
                      </a:r>
                      <a:endParaRPr b="1" sz="1300">
                        <a:latin typeface="Titillium Web"/>
                        <a:ea typeface="Titillium Web"/>
                        <a:cs typeface="Titillium Web"/>
                        <a:sym typeface="Titillium Web"/>
                      </a:endParaRPr>
                    </a:p>
                    <a:p>
                      <a:pPr indent="0" lvl="0" marL="0" rtl="0" algn="ctr">
                        <a:spcBef>
                          <a:spcPts val="0"/>
                        </a:spcBef>
                        <a:spcAft>
                          <a:spcPts val="0"/>
                        </a:spcAft>
                        <a:buNone/>
                      </a:pPr>
                      <a:r>
                        <a:rPr lang="en-SA" sz="1300">
                          <a:latin typeface="Titillium Web"/>
                          <a:ea typeface="Titillium Web"/>
                          <a:cs typeface="Titillium Web"/>
                          <a:sym typeface="Titillium Web"/>
                        </a:rPr>
                        <a:t>When do we need surgery? And when medical therapy alone is enough?</a:t>
                      </a:r>
                      <a:endParaRPr b="1" sz="13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hMerge="1"/>
              </a:tr>
              <a:tr h="361600">
                <a:tc rowSpan="2">
                  <a:txBody>
                    <a:bodyPr/>
                    <a:lstStyle/>
                    <a:p>
                      <a:pPr indent="0" lvl="0" marL="0" rtl="0" algn="ctr">
                        <a:spcBef>
                          <a:spcPts val="0"/>
                        </a:spcBef>
                        <a:spcAft>
                          <a:spcPts val="0"/>
                        </a:spcAft>
                        <a:buNone/>
                      </a:pPr>
                      <a:r>
                        <a:rPr b="1" lang="en-SA" sz="1200">
                          <a:latin typeface="Titillium Web"/>
                          <a:ea typeface="Titillium Web"/>
                          <a:cs typeface="Titillium Web"/>
                          <a:sym typeface="Titillium Web"/>
                        </a:rPr>
                        <a:t>Surgical intervention is needed</a:t>
                      </a:r>
                      <a:endParaRPr b="1" sz="12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rowSpan="2">
                  <a:txBody>
                    <a:bodyPr/>
                    <a:lstStyle/>
                    <a:p>
                      <a:pPr indent="-292100" lvl="0" marL="457200" rtl="0" algn="l">
                        <a:spcBef>
                          <a:spcPts val="0"/>
                        </a:spcBef>
                        <a:spcAft>
                          <a:spcPts val="0"/>
                        </a:spcAft>
                        <a:buClr>
                          <a:srgbClr val="000000"/>
                        </a:buClr>
                        <a:buSzPts val="1000"/>
                        <a:buFont typeface="Titillium Web"/>
                        <a:buChar char="●"/>
                      </a:pPr>
                      <a:r>
                        <a:rPr lang="en-SA" sz="1000">
                          <a:latin typeface="Titillium Web"/>
                          <a:ea typeface="Titillium Web"/>
                          <a:cs typeface="Titillium Web"/>
                          <a:sym typeface="Titillium Web"/>
                        </a:rPr>
                        <a:t>Perivalvular infection valve. </a:t>
                      </a:r>
                      <a:endParaRPr sz="1000">
                        <a:latin typeface="Titillium Web"/>
                        <a:ea typeface="Titillium Web"/>
                        <a:cs typeface="Titillium Web"/>
                        <a:sym typeface="Titillium Web"/>
                      </a:endParaRPr>
                    </a:p>
                    <a:p>
                      <a:pPr indent="-292100" lvl="0" marL="457200" rtl="0" algn="l">
                        <a:spcBef>
                          <a:spcPts val="0"/>
                        </a:spcBef>
                        <a:spcAft>
                          <a:spcPts val="0"/>
                        </a:spcAft>
                        <a:buClr>
                          <a:srgbClr val="000000"/>
                        </a:buClr>
                        <a:buSzPts val="1000"/>
                        <a:buFont typeface="Titillium Web"/>
                        <a:buChar char="●"/>
                      </a:pPr>
                      <a:r>
                        <a:rPr lang="en-SA" sz="1000">
                          <a:latin typeface="Titillium Web"/>
                          <a:ea typeface="Titillium Web"/>
                          <a:cs typeface="Titillium Web"/>
                          <a:sym typeface="Titillium Web"/>
                        </a:rPr>
                        <a:t>Dehiscence,</a:t>
                      </a:r>
                      <a:r>
                        <a:rPr lang="en-SA" sz="1000">
                          <a:solidFill>
                            <a:srgbClr val="999999"/>
                          </a:solidFill>
                          <a:latin typeface="Titillium Web"/>
                          <a:ea typeface="Titillium Web"/>
                          <a:cs typeface="Titillium Web"/>
                          <a:sym typeface="Titillium Web"/>
                        </a:rPr>
                        <a:t> a surgical complication where the edges of a wound no longer meet.</a:t>
                      </a:r>
                      <a:endParaRPr sz="1000">
                        <a:solidFill>
                          <a:srgbClr val="999999"/>
                        </a:solidFill>
                        <a:latin typeface="Titillium Web"/>
                        <a:ea typeface="Titillium Web"/>
                        <a:cs typeface="Titillium Web"/>
                        <a:sym typeface="Titillium Web"/>
                      </a:endParaRPr>
                    </a:p>
                    <a:p>
                      <a:pPr indent="-292100" lvl="0" marL="457200" rtl="0" algn="l">
                        <a:spcBef>
                          <a:spcPts val="0"/>
                        </a:spcBef>
                        <a:spcAft>
                          <a:spcPts val="0"/>
                        </a:spcAft>
                        <a:buClr>
                          <a:srgbClr val="000000"/>
                        </a:buClr>
                        <a:buSzPts val="1000"/>
                        <a:buFont typeface="Titillium Web"/>
                        <a:buChar char="●"/>
                      </a:pPr>
                      <a:r>
                        <a:rPr lang="en-SA" sz="1000">
                          <a:latin typeface="Titillium Web"/>
                          <a:ea typeface="Titillium Web"/>
                          <a:cs typeface="Titillium Web"/>
                          <a:sym typeface="Titillium Web"/>
                        </a:rPr>
                        <a:t>Excessively mobile prosthesis on echo results in hemodynamic instability. </a:t>
                      </a:r>
                      <a:endParaRPr sz="1000">
                        <a:latin typeface="Titillium Web"/>
                        <a:ea typeface="Titillium Web"/>
                        <a:cs typeface="Titillium Web"/>
                        <a:sym typeface="Titillium Web"/>
                      </a:endParaRPr>
                    </a:p>
                    <a:p>
                      <a:pPr indent="-292100" lvl="0" marL="457200" rtl="0" algn="l">
                        <a:spcBef>
                          <a:spcPts val="0"/>
                        </a:spcBef>
                        <a:spcAft>
                          <a:spcPts val="0"/>
                        </a:spcAft>
                        <a:buClr>
                          <a:srgbClr val="000000"/>
                        </a:buClr>
                        <a:buSzPts val="1000"/>
                        <a:buFont typeface="Titillium Web"/>
                        <a:buChar char="●"/>
                      </a:pPr>
                      <a:r>
                        <a:rPr lang="en-SA" sz="1000">
                          <a:latin typeface="Titillium Web"/>
                          <a:ea typeface="Titillium Web"/>
                          <a:cs typeface="Titillium Web"/>
                          <a:sym typeface="Titillium Web"/>
                        </a:rPr>
                        <a:t>Prosthetic infection with S. aureus usually needs surgery.</a:t>
                      </a:r>
                      <a:endParaRPr sz="1000">
                        <a:latin typeface="Titillium Web"/>
                        <a:ea typeface="Titillium Web"/>
                        <a:cs typeface="Titillium Web"/>
                        <a:sym typeface="Titillium Web"/>
                      </a:endParaRPr>
                    </a:p>
                    <a:p>
                      <a:pPr indent="-292100" lvl="0" marL="457200" rtl="0" algn="l">
                        <a:spcBef>
                          <a:spcPts val="0"/>
                        </a:spcBef>
                        <a:spcAft>
                          <a:spcPts val="0"/>
                        </a:spcAft>
                        <a:buClr>
                          <a:srgbClr val="000000"/>
                        </a:buClr>
                        <a:buSzPts val="1000"/>
                        <a:buFont typeface="Titillium Web"/>
                        <a:buChar char="●"/>
                      </a:pPr>
                      <a:r>
                        <a:rPr lang="en-SA" sz="1000">
                          <a:latin typeface="Titillium Web"/>
                          <a:ea typeface="Titillium Web"/>
                          <a:cs typeface="Titillium Web"/>
                          <a:sym typeface="Titillium Web"/>
                        </a:rPr>
                        <a:t> Relapse and recurrence after surgery about 7% in 6 years. </a:t>
                      </a:r>
                      <a:endParaRPr sz="1000">
                        <a:latin typeface="Titillium Web"/>
                        <a:ea typeface="Titillium Web"/>
                        <a:cs typeface="Titillium Web"/>
                        <a:sym typeface="Titillium Web"/>
                      </a:endParaRPr>
                    </a:p>
                    <a:p>
                      <a:pPr indent="0" lvl="0" marL="0" rtl="0" algn="l">
                        <a:spcBef>
                          <a:spcPts val="0"/>
                        </a:spcBef>
                        <a:spcAft>
                          <a:spcPts val="0"/>
                        </a:spcAft>
                        <a:buClr>
                          <a:schemeClr val="dk1"/>
                        </a:buClr>
                        <a:buSzPts val="900"/>
                        <a:buFont typeface="Arial"/>
                        <a:buNone/>
                      </a:pPr>
                      <a:r>
                        <a:t/>
                      </a:r>
                      <a:endParaRPr sz="900">
                        <a:latin typeface="Titillium Web"/>
                        <a:ea typeface="Titillium Web"/>
                        <a:cs typeface="Titillium Web"/>
                        <a:sym typeface="Titillium Web"/>
                      </a:endParaRPr>
                    </a:p>
                    <a:p>
                      <a:pPr indent="0" lvl="0" marL="0" rtl="0" algn="l">
                        <a:spcBef>
                          <a:spcPts val="0"/>
                        </a:spcBef>
                        <a:spcAft>
                          <a:spcPts val="0"/>
                        </a:spcAft>
                        <a:buNone/>
                      </a:pPr>
                      <a:r>
                        <a:rPr lang="en-SA" sz="900">
                          <a:latin typeface="Titillium Web"/>
                          <a:ea typeface="Titillium Web"/>
                          <a:cs typeface="Titillium Web"/>
                          <a:sym typeface="Titillium Web"/>
                        </a:rPr>
                        <a:t>S. aureus risk rate of death is 0.18 in (surgery + antibiotics) vs (antibiotics alone).</a:t>
                      </a:r>
                      <a:endParaRPr sz="12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hMerge="1"/>
              </a:tr>
              <a:tr h="108100">
                <a:tc vMerge="1"/>
                <a:tc gridSpan="2" vMerge="1"/>
                <a:tc hMerge="1" vMerge="1"/>
              </a:tr>
              <a:tr h="226950">
                <a:tc rowSpan="4">
                  <a:txBody>
                    <a:bodyPr/>
                    <a:lstStyle/>
                    <a:p>
                      <a:pPr indent="0" lvl="0" marL="0" rtl="0" algn="ctr">
                        <a:spcBef>
                          <a:spcPts val="0"/>
                        </a:spcBef>
                        <a:spcAft>
                          <a:spcPts val="0"/>
                        </a:spcAft>
                        <a:buClr>
                          <a:schemeClr val="dk1"/>
                        </a:buClr>
                        <a:buSzPts val="1000"/>
                        <a:buFont typeface="Arial"/>
                        <a:buNone/>
                      </a:pPr>
                      <a:r>
                        <a:rPr b="1" lang="en-SA" sz="1200">
                          <a:latin typeface="Titillium Web"/>
                          <a:ea typeface="Titillium Web"/>
                          <a:cs typeface="Titillium Web"/>
                          <a:sym typeface="Titillium Web"/>
                        </a:rPr>
                        <a:t>Medical treatment may be sufficient</a:t>
                      </a:r>
                      <a:endParaRPr b="1" sz="1200">
                        <a:latin typeface="Titillium Web"/>
                        <a:ea typeface="Titillium Web"/>
                        <a:cs typeface="Titillium Web"/>
                        <a:sym typeface="Titillium Web"/>
                      </a:endParaRPr>
                    </a:p>
                    <a:p>
                      <a:pPr indent="0" lvl="0" marL="0" rtl="0" algn="ctr">
                        <a:spcBef>
                          <a:spcPts val="0"/>
                        </a:spcBef>
                        <a:spcAft>
                          <a:spcPts val="0"/>
                        </a:spcAft>
                        <a:buNone/>
                      </a:pPr>
                      <a:r>
                        <a:rPr b="1" lang="en-SA" sz="1200" u="sng">
                          <a:latin typeface="Titillium Web"/>
                          <a:ea typeface="Titillium Web"/>
                          <a:cs typeface="Titillium Web"/>
                          <a:sym typeface="Titillium Web"/>
                        </a:rPr>
                        <a:t>(No surgery)</a:t>
                      </a:r>
                      <a:endParaRPr b="1" sz="12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rowSpan="4">
                  <a:txBody>
                    <a:bodyPr/>
                    <a:lstStyle/>
                    <a:p>
                      <a:pPr indent="-292100" lvl="0" marL="457200" rtl="0" algn="l">
                        <a:spcBef>
                          <a:spcPts val="0"/>
                        </a:spcBef>
                        <a:spcAft>
                          <a:spcPts val="0"/>
                        </a:spcAft>
                        <a:buClr>
                          <a:srgbClr val="000000"/>
                        </a:buClr>
                        <a:buSzPts val="1000"/>
                        <a:buFont typeface="Titillium Web"/>
                        <a:buChar char="●"/>
                      </a:pPr>
                      <a:r>
                        <a:rPr lang="en-SA" sz="1000">
                          <a:latin typeface="Titillium Web"/>
                          <a:ea typeface="Titillium Web"/>
                          <a:cs typeface="Titillium Web"/>
                          <a:sym typeface="Titillium Web"/>
                        </a:rPr>
                        <a:t>12 months or more post surgery. </a:t>
                      </a:r>
                      <a:endParaRPr sz="1000">
                        <a:latin typeface="Titillium Web"/>
                        <a:ea typeface="Titillium Web"/>
                        <a:cs typeface="Titillium Web"/>
                        <a:sym typeface="Titillium Web"/>
                      </a:endParaRPr>
                    </a:p>
                    <a:p>
                      <a:pPr indent="-292100" lvl="0" marL="457200" rtl="0" algn="l">
                        <a:spcBef>
                          <a:spcPts val="0"/>
                        </a:spcBef>
                        <a:spcAft>
                          <a:spcPts val="0"/>
                        </a:spcAft>
                        <a:buClr>
                          <a:srgbClr val="000000"/>
                        </a:buClr>
                        <a:buSzPts val="1000"/>
                        <a:buFont typeface="Titillium Web"/>
                        <a:buChar char="●"/>
                      </a:pPr>
                      <a:r>
                        <a:rPr lang="en-SA" sz="1000">
                          <a:latin typeface="Titillium Web"/>
                          <a:ea typeface="Titillium Web"/>
                          <a:cs typeface="Titillium Web"/>
                          <a:sym typeface="Titillium Web"/>
                        </a:rPr>
                        <a:t>Viridans group streptococci (VGS) or HACEK or Enterococci.</a:t>
                      </a:r>
                      <a:endParaRPr sz="1000">
                        <a:latin typeface="Titillium Web"/>
                        <a:ea typeface="Titillium Web"/>
                        <a:cs typeface="Titillium Web"/>
                        <a:sym typeface="Titillium Web"/>
                      </a:endParaRPr>
                    </a:p>
                    <a:p>
                      <a:pPr indent="-292100" lvl="0" marL="457200" rtl="0" algn="l">
                        <a:spcBef>
                          <a:spcPts val="0"/>
                        </a:spcBef>
                        <a:spcAft>
                          <a:spcPts val="0"/>
                        </a:spcAft>
                        <a:buClr>
                          <a:srgbClr val="000000"/>
                        </a:buClr>
                        <a:buSzPts val="1000"/>
                        <a:buFont typeface="Titillium Web"/>
                        <a:buChar char="●"/>
                      </a:pPr>
                      <a:r>
                        <a:rPr lang="en-SA" sz="1000">
                          <a:latin typeface="Titillium Web"/>
                          <a:ea typeface="Titillium Web"/>
                          <a:cs typeface="Titillium Web"/>
                          <a:sym typeface="Titillium Web"/>
                        </a:rPr>
                        <a:t>No perivalvular extension </a:t>
                      </a:r>
                      <a:r>
                        <a:rPr lang="en-SA" sz="1000">
                          <a:solidFill>
                            <a:srgbClr val="999999"/>
                          </a:solidFill>
                          <a:latin typeface="Titillium Web"/>
                          <a:ea typeface="Titillium Web"/>
                          <a:cs typeface="Titillium Web"/>
                          <a:sym typeface="Titillium Web"/>
                        </a:rPr>
                        <a:t>(the valve extend to the adjacent periannular areas and erode into nearby cardiac chambers)</a:t>
                      </a:r>
                      <a:endParaRPr sz="1200">
                        <a:solidFill>
                          <a:srgbClr val="999999"/>
                        </a:solidFill>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4" hMerge="1"/>
              </a:tr>
              <a:tr h="100000">
                <a:tc vMerge="1"/>
                <a:tc gridSpan="2" vMerge="1"/>
                <a:tc hMerge="1" vMerge="1"/>
              </a:tr>
              <a:tr h="100000">
                <a:tc vMerge="1"/>
                <a:tc gridSpan="2" vMerge="1"/>
                <a:tc hMerge="1" vMerge="1"/>
              </a:tr>
              <a:tr h="100000">
                <a:tc vMerge="1"/>
                <a:tc gridSpan="2" vMerge="1"/>
                <a:tc hMerge="1" vMerge="1"/>
              </a:tr>
            </a:tbl>
          </a:graphicData>
        </a:graphic>
      </p:graphicFrame>
      <p:graphicFrame>
        <p:nvGraphicFramePr>
          <p:cNvPr id="1998" name="Google Shape;1998;p23"/>
          <p:cNvGraphicFramePr/>
          <p:nvPr/>
        </p:nvGraphicFramePr>
        <p:xfrm>
          <a:off x="430574" y="5802531"/>
          <a:ext cx="3000000" cy="3000000"/>
        </p:xfrm>
        <a:graphic>
          <a:graphicData uri="http://schemas.openxmlformats.org/drawingml/2006/table">
            <a:tbl>
              <a:tblPr>
                <a:noFill/>
                <a:tableStyleId>{4E9E8495-E788-47C2-A096-ABBBB2D0F1D5}</a:tableStyleId>
              </a:tblPr>
              <a:tblGrid>
                <a:gridCol w="1267225"/>
                <a:gridCol w="1998075"/>
                <a:gridCol w="2731550"/>
              </a:tblGrid>
              <a:tr h="361600">
                <a:tc gridSpan="3">
                  <a:txBody>
                    <a:bodyPr/>
                    <a:lstStyle/>
                    <a:p>
                      <a:pPr indent="0" lvl="0" marL="0" marR="0" rtl="0" algn="ctr">
                        <a:spcBef>
                          <a:spcPts val="0"/>
                        </a:spcBef>
                        <a:spcAft>
                          <a:spcPts val="0"/>
                        </a:spcAft>
                        <a:buNone/>
                      </a:pPr>
                      <a:r>
                        <a:rPr b="1" lang="en-SA" sz="2000">
                          <a:solidFill>
                            <a:schemeClr val="lt1"/>
                          </a:solidFill>
                          <a:latin typeface="Asap"/>
                          <a:ea typeface="Asap"/>
                          <a:cs typeface="Asap"/>
                          <a:sym typeface="Asap"/>
                        </a:rPr>
                        <a:t>Prophylaxis</a:t>
                      </a:r>
                      <a:endParaRPr b="1" sz="2000">
                        <a:solidFill>
                          <a:schemeClr val="lt1"/>
                        </a:solidFill>
                        <a:latin typeface="Asap"/>
                        <a:ea typeface="Asap"/>
                        <a:cs typeface="Asap"/>
                        <a:sym typeface="Asap"/>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4CCCC"/>
                    </a:solidFill>
                  </a:tcPr>
                </a:tc>
                <a:tc hMerge="1"/>
                <a:tc hMerge="1"/>
              </a:tr>
              <a:tr h="361600">
                <a:tc>
                  <a:txBody>
                    <a:bodyPr/>
                    <a:lstStyle/>
                    <a:p>
                      <a:pPr indent="0" lvl="0" marL="0" rtl="0" algn="ctr">
                        <a:spcBef>
                          <a:spcPts val="0"/>
                        </a:spcBef>
                        <a:spcAft>
                          <a:spcPts val="0"/>
                        </a:spcAft>
                        <a:buNone/>
                      </a:pPr>
                      <a:r>
                        <a:rPr b="1" lang="en-SA" sz="1000">
                          <a:latin typeface="Titillium Web"/>
                          <a:ea typeface="Titillium Web"/>
                          <a:cs typeface="Titillium Web"/>
                          <a:sym typeface="Titillium Web"/>
                        </a:rPr>
                        <a:t>Predisposing</a:t>
                      </a:r>
                      <a:r>
                        <a:rPr b="1" lang="en-SA" sz="1000">
                          <a:latin typeface="Titillium Web"/>
                          <a:ea typeface="Titillium Web"/>
                          <a:cs typeface="Titillium Web"/>
                          <a:sym typeface="Titillium Web"/>
                        </a:rPr>
                        <a:t> Cardiac Conditions</a:t>
                      </a:r>
                      <a:endParaRPr b="1" sz="13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304800" lvl="0" marL="457200" rtl="0" algn="l">
                        <a:spcBef>
                          <a:spcPts val="0"/>
                        </a:spcBef>
                        <a:spcAft>
                          <a:spcPts val="0"/>
                        </a:spcAft>
                        <a:buSzPts val="1200"/>
                        <a:buFont typeface="Titillium Web"/>
                        <a:buChar char="●"/>
                      </a:pPr>
                      <a:r>
                        <a:rPr lang="en-SA" sz="1100">
                          <a:latin typeface="Titillium Web"/>
                          <a:ea typeface="Titillium Web"/>
                          <a:cs typeface="Titillium Web"/>
                          <a:sym typeface="Titillium Web"/>
                        </a:rPr>
                        <a:t>Prosthetic cardiac valve or prosthetic </a:t>
                      </a:r>
                      <a:r>
                        <a:rPr lang="en-SA" sz="1100">
                          <a:latin typeface="Titillium Web"/>
                          <a:ea typeface="Titillium Web"/>
                          <a:cs typeface="Titillium Web"/>
                          <a:sym typeface="Titillium Web"/>
                        </a:rPr>
                        <a:t>material</a:t>
                      </a:r>
                      <a:r>
                        <a:rPr lang="en-SA" sz="1100">
                          <a:latin typeface="Titillium Web"/>
                          <a:ea typeface="Titillium Web"/>
                          <a:cs typeface="Titillium Web"/>
                          <a:sym typeface="Titillium Web"/>
                        </a:rPr>
                        <a:t> used for cardiac valve repair</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en-SA" sz="1100">
                          <a:latin typeface="Titillium Web"/>
                          <a:ea typeface="Titillium Web"/>
                          <a:cs typeface="Titillium Web"/>
                          <a:sym typeface="Titillium Web"/>
                        </a:rPr>
                        <a:t>Previous infective endocarditis (IE)</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en-SA" sz="1100">
                          <a:latin typeface="Titillium Web"/>
                          <a:ea typeface="Titillium Web"/>
                          <a:cs typeface="Titillium Web"/>
                          <a:sym typeface="Titillium Web"/>
                        </a:rPr>
                        <a:t>Congenital</a:t>
                      </a:r>
                      <a:r>
                        <a:rPr lang="en-SA" sz="1100">
                          <a:latin typeface="Titillium Web"/>
                          <a:ea typeface="Titillium Web"/>
                          <a:cs typeface="Titillium Web"/>
                          <a:sym typeface="Titillium Web"/>
                        </a:rPr>
                        <a:t> Heart Disease</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en-SA" sz="1100">
                          <a:latin typeface="Titillium Web"/>
                          <a:ea typeface="Titillium Web"/>
                          <a:cs typeface="Titillium Web"/>
                          <a:sym typeface="Titillium Web"/>
                        </a:rPr>
                        <a:t>Cardiac </a:t>
                      </a:r>
                      <a:r>
                        <a:rPr lang="en-SA" sz="1100">
                          <a:latin typeface="Titillium Web"/>
                          <a:ea typeface="Titillium Web"/>
                          <a:cs typeface="Titillium Web"/>
                          <a:sym typeface="Titillium Web"/>
                        </a:rPr>
                        <a:t>Transplantation</a:t>
                      </a:r>
                      <a:r>
                        <a:rPr lang="en-SA" sz="1100">
                          <a:latin typeface="Titillium Web"/>
                          <a:ea typeface="Titillium Web"/>
                          <a:cs typeface="Titillium Web"/>
                          <a:sym typeface="Titillium Web"/>
                        </a:rPr>
                        <a:t> recipients</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en-SA" sz="1100">
                          <a:latin typeface="Titillium Web"/>
                          <a:ea typeface="Titillium Web"/>
                          <a:cs typeface="Titillium Web"/>
                          <a:sym typeface="Titillium Web"/>
                        </a:rPr>
                        <a:t>Any Manipulation of gingival tissue, dental </a:t>
                      </a:r>
                      <a:r>
                        <a:rPr lang="en-SA" sz="1100">
                          <a:latin typeface="Titillium Web"/>
                          <a:ea typeface="Titillium Web"/>
                          <a:cs typeface="Titillium Web"/>
                          <a:sym typeface="Titillium Web"/>
                        </a:rPr>
                        <a:t>periapical</a:t>
                      </a:r>
                      <a:r>
                        <a:rPr lang="en-SA" sz="1100">
                          <a:latin typeface="Titillium Web"/>
                          <a:ea typeface="Titillium Web"/>
                          <a:cs typeface="Titillium Web"/>
                          <a:sym typeface="Titillium Web"/>
                        </a:rPr>
                        <a:t> regions, or performationg the oral mucosa.</a:t>
                      </a:r>
                      <a:endParaRPr sz="11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8100">
                <a:tc>
                  <a:txBody>
                    <a:bodyPr/>
                    <a:lstStyle/>
                    <a:p>
                      <a:pPr indent="0" lvl="0" marL="0" rtl="0" algn="ctr">
                        <a:spcBef>
                          <a:spcPts val="0"/>
                        </a:spcBef>
                        <a:spcAft>
                          <a:spcPts val="0"/>
                        </a:spcAft>
                        <a:buClr>
                          <a:schemeClr val="dk1"/>
                        </a:buClr>
                        <a:buSzPts val="1000"/>
                        <a:buFont typeface="Arial"/>
                        <a:buNone/>
                      </a:pPr>
                      <a:r>
                        <a:rPr b="1" lang="en-SA" sz="1000">
                          <a:latin typeface="Titillium Web"/>
                          <a:ea typeface="Titillium Web"/>
                          <a:cs typeface="Titillium Web"/>
                          <a:sym typeface="Titillium Web"/>
                        </a:rPr>
                        <a:t>Timing</a:t>
                      </a:r>
                      <a:endParaRPr b="1" sz="13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l">
                        <a:spcBef>
                          <a:spcPts val="0"/>
                        </a:spcBef>
                        <a:spcAft>
                          <a:spcPts val="0"/>
                        </a:spcAft>
                        <a:buClr>
                          <a:schemeClr val="dk1"/>
                        </a:buClr>
                        <a:buSzPts val="1100"/>
                        <a:buFont typeface="Arial"/>
                        <a:buNone/>
                      </a:pPr>
                      <a:r>
                        <a:rPr lang="en-SA" sz="1100">
                          <a:latin typeface="Titillium Web"/>
                          <a:ea typeface="Titillium Web"/>
                          <a:cs typeface="Titillium Web"/>
                          <a:sym typeface="Titillium Web"/>
                        </a:rPr>
                        <a:t>One hour prior to procedure </a:t>
                      </a:r>
                      <a:r>
                        <a:rPr lang="en-SA" sz="1100">
                          <a:solidFill>
                            <a:schemeClr val="accent6"/>
                          </a:solidFill>
                          <a:latin typeface="Titillium Web"/>
                          <a:ea typeface="Titillium Web"/>
                          <a:cs typeface="Titillium Web"/>
                          <a:sym typeface="Titillium Web"/>
                        </a:rPr>
                        <a:t>قبل العملية بساعة نعطيه علاج</a:t>
                      </a:r>
                      <a:r>
                        <a:rPr lang="en-SA" sz="1100">
                          <a:latin typeface="Titillium Web"/>
                          <a:ea typeface="Titillium Web"/>
                          <a:cs typeface="Titillium Web"/>
                          <a:sym typeface="Titillium Web"/>
                        </a:rPr>
                        <a:t> </a:t>
                      </a:r>
                      <a:endParaRPr sz="12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graphicFrame>
        <p:nvGraphicFramePr>
          <p:cNvPr id="1999" name="Google Shape;1999;p23"/>
          <p:cNvGraphicFramePr/>
          <p:nvPr/>
        </p:nvGraphicFramePr>
        <p:xfrm>
          <a:off x="430574" y="8037156"/>
          <a:ext cx="3000000" cy="3000000"/>
        </p:xfrm>
        <a:graphic>
          <a:graphicData uri="http://schemas.openxmlformats.org/drawingml/2006/table">
            <a:tbl>
              <a:tblPr>
                <a:noFill/>
                <a:tableStyleId>{4E9E8495-E788-47C2-A096-ABBBB2D0F1D5}</a:tableStyleId>
              </a:tblPr>
              <a:tblGrid>
                <a:gridCol w="1267225"/>
                <a:gridCol w="1998075"/>
                <a:gridCol w="2731550"/>
              </a:tblGrid>
              <a:tr h="108100">
                <a:tc>
                  <a:txBody>
                    <a:bodyPr/>
                    <a:lstStyle/>
                    <a:p>
                      <a:pPr indent="0" lvl="0" marL="0" rtl="0" algn="ctr">
                        <a:spcBef>
                          <a:spcPts val="0"/>
                        </a:spcBef>
                        <a:spcAft>
                          <a:spcPts val="0"/>
                        </a:spcAft>
                        <a:buClr>
                          <a:schemeClr val="dk1"/>
                        </a:buClr>
                        <a:buSzPts val="1000"/>
                        <a:buFont typeface="Arial"/>
                        <a:buNone/>
                      </a:pPr>
                      <a:r>
                        <a:rPr b="1" lang="en-SA" sz="1000">
                          <a:latin typeface="Titillium Web"/>
                          <a:ea typeface="Titillium Web"/>
                          <a:cs typeface="Titillium Web"/>
                          <a:sym typeface="Titillium Web"/>
                        </a:rPr>
                        <a:t>Treatment</a:t>
                      </a:r>
                      <a:endParaRPr b="1" sz="13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l">
                        <a:spcBef>
                          <a:spcPts val="0"/>
                        </a:spcBef>
                        <a:spcAft>
                          <a:spcPts val="0"/>
                        </a:spcAft>
                        <a:buClr>
                          <a:schemeClr val="dk1"/>
                        </a:buClr>
                        <a:buSzPts val="1100"/>
                        <a:buFont typeface="Arial"/>
                        <a:buNone/>
                      </a:pPr>
                      <a:r>
                        <a:rPr lang="en-SA" sz="1100">
                          <a:latin typeface="Titillium Web"/>
                          <a:ea typeface="Titillium Web"/>
                          <a:cs typeface="Titillium Web"/>
                          <a:sym typeface="Titillium Web"/>
                        </a:rPr>
                        <a:t>Amoxicillin or clindamycin</a:t>
                      </a:r>
                      <a:endParaRPr sz="1200">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3" name="Shape 2003"/>
        <p:cNvGrpSpPr/>
        <p:nvPr/>
      </p:nvGrpSpPr>
      <p:grpSpPr>
        <a:xfrm>
          <a:off x="0" y="0"/>
          <a:ext cx="0" cy="0"/>
          <a:chOff x="0" y="0"/>
          <a:chExt cx="0" cy="0"/>
        </a:xfrm>
      </p:grpSpPr>
      <p:pic>
        <p:nvPicPr>
          <p:cNvPr id="2004" name="Google Shape;2004;p24"/>
          <p:cNvPicPr preferRelativeResize="0"/>
          <p:nvPr/>
        </p:nvPicPr>
        <p:blipFill>
          <a:blip r:embed="rId3">
            <a:alphaModFix/>
          </a:blip>
          <a:stretch>
            <a:fillRect/>
          </a:stretch>
        </p:blipFill>
        <p:spPr>
          <a:xfrm>
            <a:off x="2478100" y="6777508"/>
            <a:ext cx="4379900" cy="3128500"/>
          </a:xfrm>
          <a:prstGeom prst="rect">
            <a:avLst/>
          </a:prstGeom>
          <a:noFill/>
          <a:ln>
            <a:noFill/>
          </a:ln>
        </p:spPr>
      </p:pic>
      <p:graphicFrame>
        <p:nvGraphicFramePr>
          <p:cNvPr id="2005" name="Google Shape;2005;p24"/>
          <p:cNvGraphicFramePr/>
          <p:nvPr/>
        </p:nvGraphicFramePr>
        <p:xfrm>
          <a:off x="25" y="11"/>
          <a:ext cx="3000000" cy="3000000"/>
        </p:xfrm>
        <a:graphic>
          <a:graphicData uri="http://schemas.openxmlformats.org/drawingml/2006/table">
            <a:tbl>
              <a:tblPr>
                <a:noFill/>
                <a:tableStyleId>{4E9E8495-E788-47C2-A096-ABBBB2D0F1D5}</a:tableStyleId>
              </a:tblPr>
              <a:tblGrid>
                <a:gridCol w="1289600"/>
                <a:gridCol w="828425"/>
                <a:gridCol w="782175"/>
                <a:gridCol w="782175"/>
                <a:gridCol w="782175"/>
                <a:gridCol w="394275"/>
                <a:gridCol w="1216975"/>
                <a:gridCol w="782175"/>
              </a:tblGrid>
              <a:tr h="519500">
                <a:tc gridSpan="8">
                  <a:txBody>
                    <a:bodyPr/>
                    <a:lstStyle/>
                    <a:p>
                      <a:pPr indent="0" lvl="0" marL="0" rtl="0" algn="ctr">
                        <a:spcBef>
                          <a:spcPts val="0"/>
                        </a:spcBef>
                        <a:spcAft>
                          <a:spcPts val="0"/>
                        </a:spcAft>
                        <a:buClr>
                          <a:schemeClr val="dk1"/>
                        </a:buClr>
                        <a:buSzPts val="1100"/>
                        <a:buFont typeface="Arial"/>
                        <a:buNone/>
                      </a:pPr>
                      <a:r>
                        <a:rPr b="1" lang="en-SA" sz="2000">
                          <a:solidFill>
                            <a:schemeClr val="lt1"/>
                          </a:solidFill>
                          <a:latin typeface="Asap"/>
                          <a:ea typeface="Asap"/>
                          <a:cs typeface="Asap"/>
                          <a:sym typeface="Asap"/>
                        </a:rPr>
                        <a:t>Infective Endocarditis </a:t>
                      </a:r>
                      <a:endParaRPr/>
                    </a:p>
                  </a:txBody>
                  <a:tcPr marT="91425" marB="91425" marR="91425" marL="91425">
                    <a:solidFill>
                      <a:srgbClr val="EA9999"/>
                    </a:solidFill>
                  </a:tcPr>
                </a:tc>
                <a:tc hMerge="1"/>
                <a:tc hMerge="1"/>
                <a:tc hMerge="1"/>
                <a:tc hMerge="1"/>
                <a:tc hMerge="1"/>
                <a:tc hMerge="1"/>
                <a:tc hMerge="1"/>
              </a:tr>
              <a:tr h="512100">
                <a:tc>
                  <a:txBody>
                    <a:bodyPr/>
                    <a:lstStyle/>
                    <a:p>
                      <a:pPr indent="0" lvl="0" marL="0" rtl="0" algn="ctr">
                        <a:spcBef>
                          <a:spcPts val="0"/>
                        </a:spcBef>
                        <a:spcAft>
                          <a:spcPts val="0"/>
                        </a:spcAft>
                        <a:buClr>
                          <a:schemeClr val="dk1"/>
                        </a:buClr>
                        <a:buSzPts val="1100"/>
                        <a:buFont typeface="Arial"/>
                        <a:buNone/>
                      </a:pPr>
                      <a:r>
                        <a:rPr b="1" lang="en-SA" sz="1200">
                          <a:solidFill>
                            <a:schemeClr val="dk1"/>
                          </a:solidFill>
                          <a:latin typeface="Titillium Web"/>
                          <a:ea typeface="Titillium Web"/>
                          <a:cs typeface="Titillium Web"/>
                          <a:sym typeface="Titillium Web"/>
                        </a:rPr>
                        <a:t>Classification </a:t>
                      </a:r>
                      <a:endParaRPr>
                        <a:latin typeface="Titillium Web"/>
                        <a:ea typeface="Titillium Web"/>
                        <a:cs typeface="Titillium Web"/>
                        <a:sym typeface="Titillium Web"/>
                      </a:endParaRPr>
                    </a:p>
                  </a:txBody>
                  <a:tcPr marT="91425" marB="91425" marR="91425" marL="91425">
                    <a:solidFill>
                      <a:srgbClr val="D9D9D9"/>
                    </a:solidFill>
                  </a:tcPr>
                </a:tc>
                <a:tc>
                  <a:txBody>
                    <a:bodyPr/>
                    <a:lstStyle/>
                    <a:p>
                      <a:pPr indent="0" lvl="0" marL="0" rtl="0" algn="ctr">
                        <a:spcBef>
                          <a:spcPts val="0"/>
                        </a:spcBef>
                        <a:spcAft>
                          <a:spcPts val="0"/>
                        </a:spcAft>
                        <a:buNone/>
                      </a:pPr>
                      <a:r>
                        <a:rPr b="1" lang="en-SA" sz="1100">
                          <a:latin typeface="Titillium Web"/>
                          <a:ea typeface="Titillium Web"/>
                          <a:cs typeface="Titillium Web"/>
                          <a:sym typeface="Titillium Web"/>
                        </a:rPr>
                        <a:t>Acute</a:t>
                      </a:r>
                      <a:endParaRPr b="1" sz="1100">
                        <a:latin typeface="Titillium Web"/>
                        <a:ea typeface="Titillium Web"/>
                        <a:cs typeface="Titillium Web"/>
                        <a:sym typeface="Titillium Web"/>
                      </a:endParaRPr>
                    </a:p>
                  </a:txBody>
                  <a:tcPr marT="91425" marB="91425" marR="91425" marL="91425">
                    <a:solidFill>
                      <a:srgbClr val="F3F3F3"/>
                    </a:solidFill>
                  </a:tcPr>
                </a:tc>
                <a:tc gridSpan="2">
                  <a:txBody>
                    <a:bodyPr/>
                    <a:lstStyle/>
                    <a:p>
                      <a:pPr indent="0" lvl="0" marL="0" rtl="0" algn="ctr">
                        <a:spcBef>
                          <a:spcPts val="0"/>
                        </a:spcBef>
                        <a:spcAft>
                          <a:spcPts val="0"/>
                        </a:spcAft>
                        <a:buNone/>
                      </a:pPr>
                      <a:r>
                        <a:rPr b="1" lang="en-SA" sz="1100">
                          <a:latin typeface="Titillium Web"/>
                          <a:ea typeface="Titillium Web"/>
                          <a:cs typeface="Titillium Web"/>
                          <a:sym typeface="Titillium Web"/>
                        </a:rPr>
                        <a:t>Subacute </a:t>
                      </a:r>
                      <a:endParaRPr b="1" sz="1100">
                        <a:latin typeface="Titillium Web"/>
                        <a:ea typeface="Titillium Web"/>
                        <a:cs typeface="Titillium Web"/>
                        <a:sym typeface="Titillium Web"/>
                      </a:endParaRPr>
                    </a:p>
                  </a:txBody>
                  <a:tcPr marT="91425" marB="91425" marR="91425" marL="91425">
                    <a:solidFill>
                      <a:srgbClr val="F3F3F3"/>
                    </a:solidFill>
                  </a:tcPr>
                </a:tc>
                <a:tc hMerge="1"/>
                <a:tc gridSpan="2">
                  <a:txBody>
                    <a:bodyPr/>
                    <a:lstStyle/>
                    <a:p>
                      <a:pPr indent="0" lvl="0" marL="0" rtl="0" algn="ctr">
                        <a:spcBef>
                          <a:spcPts val="0"/>
                        </a:spcBef>
                        <a:spcAft>
                          <a:spcPts val="0"/>
                        </a:spcAft>
                        <a:buNone/>
                      </a:pPr>
                      <a:r>
                        <a:rPr b="1" lang="en-SA" sz="1100">
                          <a:latin typeface="Titillium Web"/>
                          <a:ea typeface="Titillium Web"/>
                          <a:cs typeface="Titillium Web"/>
                          <a:sym typeface="Titillium Web"/>
                        </a:rPr>
                        <a:t>Native </a:t>
                      </a:r>
                      <a:endParaRPr b="1" sz="1100">
                        <a:latin typeface="Titillium Web"/>
                        <a:ea typeface="Titillium Web"/>
                        <a:cs typeface="Titillium Web"/>
                        <a:sym typeface="Titillium Web"/>
                      </a:endParaRPr>
                    </a:p>
                  </a:txBody>
                  <a:tcPr marT="91425" marB="91425" marR="91425" marL="91425">
                    <a:solidFill>
                      <a:srgbClr val="F3F3F3"/>
                    </a:solidFill>
                  </a:tcPr>
                </a:tc>
                <a:tc hMerge="1"/>
                <a:tc>
                  <a:txBody>
                    <a:bodyPr/>
                    <a:lstStyle/>
                    <a:p>
                      <a:pPr indent="0" lvl="0" marL="0" rtl="0" algn="ctr">
                        <a:spcBef>
                          <a:spcPts val="0"/>
                        </a:spcBef>
                        <a:spcAft>
                          <a:spcPts val="0"/>
                        </a:spcAft>
                        <a:buNone/>
                      </a:pPr>
                      <a:r>
                        <a:rPr b="1" lang="en-SA" sz="1100">
                          <a:latin typeface="Titillium Web"/>
                          <a:ea typeface="Titillium Web"/>
                          <a:cs typeface="Titillium Web"/>
                          <a:sym typeface="Titillium Web"/>
                        </a:rPr>
                        <a:t>Prosthetic </a:t>
                      </a:r>
                      <a:endParaRPr b="1" sz="1100">
                        <a:latin typeface="Titillium Web"/>
                        <a:ea typeface="Titillium Web"/>
                        <a:cs typeface="Titillium Web"/>
                        <a:sym typeface="Titillium Web"/>
                      </a:endParaRPr>
                    </a:p>
                  </a:txBody>
                  <a:tcPr marT="91425" marB="91425" marR="91425" marL="91425">
                    <a:solidFill>
                      <a:srgbClr val="F3F3F3"/>
                    </a:solidFill>
                  </a:tcPr>
                </a:tc>
                <a:tc>
                  <a:txBody>
                    <a:bodyPr/>
                    <a:lstStyle/>
                    <a:p>
                      <a:pPr indent="0" lvl="0" marL="0" rtl="0" algn="ctr">
                        <a:spcBef>
                          <a:spcPts val="0"/>
                        </a:spcBef>
                        <a:spcAft>
                          <a:spcPts val="0"/>
                        </a:spcAft>
                        <a:buNone/>
                      </a:pPr>
                      <a:r>
                        <a:rPr b="1" lang="en-SA" sz="1100">
                          <a:latin typeface="Titillium Web"/>
                          <a:ea typeface="Titillium Web"/>
                          <a:cs typeface="Titillium Web"/>
                          <a:sym typeface="Titillium Web"/>
                        </a:rPr>
                        <a:t>IVDU</a:t>
                      </a:r>
                      <a:endParaRPr b="1" sz="1100">
                        <a:latin typeface="Titillium Web"/>
                        <a:ea typeface="Titillium Web"/>
                        <a:cs typeface="Titillium Web"/>
                        <a:sym typeface="Titillium Web"/>
                      </a:endParaRPr>
                    </a:p>
                  </a:txBody>
                  <a:tcPr marT="91425" marB="91425" marR="91425" marL="91425">
                    <a:solidFill>
                      <a:srgbClr val="F3F3F3"/>
                    </a:solidFill>
                  </a:tcPr>
                </a:tc>
              </a:tr>
              <a:tr h="705300">
                <a:tc>
                  <a:txBody>
                    <a:bodyPr/>
                    <a:lstStyle/>
                    <a:p>
                      <a:pPr indent="0" lvl="0" marL="0" rtl="0" algn="ctr">
                        <a:spcBef>
                          <a:spcPts val="0"/>
                        </a:spcBef>
                        <a:spcAft>
                          <a:spcPts val="0"/>
                        </a:spcAft>
                        <a:buNone/>
                      </a:pPr>
                      <a:r>
                        <a:rPr b="1" lang="en-SA" sz="1500">
                          <a:solidFill>
                            <a:schemeClr val="lt1"/>
                          </a:solidFill>
                          <a:latin typeface="Titillium Web"/>
                          <a:ea typeface="Titillium Web"/>
                          <a:cs typeface="Titillium Web"/>
                          <a:sym typeface="Titillium Web"/>
                        </a:rPr>
                        <a:t>★</a:t>
                      </a:r>
                      <a:r>
                        <a:rPr b="1" lang="en-SA" sz="1200">
                          <a:latin typeface="Titillium Web"/>
                          <a:ea typeface="Titillium Web"/>
                          <a:cs typeface="Titillium Web"/>
                          <a:sym typeface="Titillium Web"/>
                        </a:rPr>
                        <a:t>Common organisms</a:t>
                      </a:r>
                      <a:r>
                        <a:rPr b="1" lang="en-SA" sz="1200">
                          <a:solidFill>
                            <a:schemeClr val="lt1"/>
                          </a:solidFill>
                          <a:latin typeface="Titillium Web"/>
                          <a:ea typeface="Titillium Web"/>
                          <a:cs typeface="Titillium Web"/>
                          <a:sym typeface="Titillium Web"/>
                        </a:rPr>
                        <a:t> </a:t>
                      </a:r>
                      <a:endParaRPr b="1" sz="1200">
                        <a:solidFill>
                          <a:schemeClr val="lt1"/>
                        </a:solidFill>
                        <a:latin typeface="Titillium Web"/>
                        <a:ea typeface="Titillium Web"/>
                        <a:cs typeface="Titillium Web"/>
                        <a:sym typeface="Titillium Web"/>
                      </a:endParaRPr>
                    </a:p>
                  </a:txBody>
                  <a:tcPr marT="91425" marB="91425" marR="91425" marL="91425">
                    <a:solidFill>
                      <a:srgbClr val="D9D9D9"/>
                    </a:solidFill>
                  </a:tcPr>
                </a:tc>
                <a:tc>
                  <a:txBody>
                    <a:bodyPr/>
                    <a:lstStyle/>
                    <a:p>
                      <a:pPr indent="0" lvl="0" marL="0" rtl="0" algn="ctr">
                        <a:spcBef>
                          <a:spcPts val="0"/>
                        </a:spcBef>
                        <a:spcAft>
                          <a:spcPts val="0"/>
                        </a:spcAft>
                        <a:buNone/>
                      </a:pPr>
                      <a:r>
                        <a:rPr lang="en-SA" sz="1100">
                          <a:latin typeface="Titillium Web"/>
                          <a:ea typeface="Titillium Web"/>
                          <a:cs typeface="Titillium Web"/>
                          <a:sym typeface="Titillium Web"/>
                        </a:rPr>
                        <a:t>Staph. aureus</a:t>
                      </a:r>
                      <a:endParaRPr sz="1100">
                        <a:latin typeface="Titillium Web"/>
                        <a:ea typeface="Titillium Web"/>
                        <a:cs typeface="Titillium Web"/>
                        <a:sym typeface="Titillium Web"/>
                      </a:endParaRPr>
                    </a:p>
                  </a:txBody>
                  <a:tcPr marT="91425" marB="91425" marR="91425" marL="91425"/>
                </a:tc>
                <a:tc gridSpan="2">
                  <a:txBody>
                    <a:bodyPr/>
                    <a:lstStyle/>
                    <a:p>
                      <a:pPr indent="0" lvl="0" marL="0" rtl="0" algn="ctr">
                        <a:spcBef>
                          <a:spcPts val="0"/>
                        </a:spcBef>
                        <a:spcAft>
                          <a:spcPts val="0"/>
                        </a:spcAft>
                        <a:buNone/>
                      </a:pPr>
                      <a:r>
                        <a:rPr lang="en-SA" sz="1100">
                          <a:latin typeface="Titillium Web"/>
                          <a:ea typeface="Titillium Web"/>
                          <a:cs typeface="Titillium Web"/>
                          <a:sym typeface="Titillium Web"/>
                        </a:rPr>
                        <a:t>Strept. viridans</a:t>
                      </a:r>
                      <a:endParaRPr sz="1100">
                        <a:latin typeface="Titillium Web"/>
                        <a:ea typeface="Titillium Web"/>
                        <a:cs typeface="Titillium Web"/>
                        <a:sym typeface="Titillium Web"/>
                      </a:endParaRPr>
                    </a:p>
                  </a:txBody>
                  <a:tcPr marT="91425" marB="91425" marR="91425" marL="91425"/>
                </a:tc>
                <a:tc hMerge="1"/>
                <a:tc gridSpan="2">
                  <a:txBody>
                    <a:bodyPr/>
                    <a:lstStyle/>
                    <a:p>
                      <a:pPr indent="0" lvl="0" marL="0" rtl="0" algn="ctr">
                        <a:spcBef>
                          <a:spcPts val="0"/>
                        </a:spcBef>
                        <a:spcAft>
                          <a:spcPts val="0"/>
                        </a:spcAft>
                        <a:buNone/>
                      </a:pPr>
                      <a:r>
                        <a:rPr lang="en-SA" sz="1100">
                          <a:latin typeface="Titillium Web"/>
                          <a:ea typeface="Titillium Web"/>
                          <a:cs typeface="Titillium Web"/>
                          <a:sym typeface="Titillium Web"/>
                        </a:rPr>
                        <a:t>Staph. aureus Strept. viridanS</a:t>
                      </a:r>
                      <a:endParaRPr sz="1100">
                        <a:latin typeface="Titillium Web"/>
                        <a:ea typeface="Titillium Web"/>
                        <a:cs typeface="Titillium Web"/>
                        <a:sym typeface="Titillium Web"/>
                      </a:endParaRPr>
                    </a:p>
                  </a:txBody>
                  <a:tcPr marT="91425" marB="91425" marR="91425" marL="91425"/>
                </a:tc>
                <a:tc hMerge="1"/>
                <a:tc>
                  <a:txBody>
                    <a:bodyPr/>
                    <a:lstStyle/>
                    <a:p>
                      <a:pPr indent="0" lvl="0" marL="0" rtl="0" algn="ctr">
                        <a:spcBef>
                          <a:spcPts val="0"/>
                        </a:spcBef>
                        <a:spcAft>
                          <a:spcPts val="0"/>
                        </a:spcAft>
                        <a:buNone/>
                      </a:pPr>
                      <a:r>
                        <a:rPr lang="en-SA" sz="1100">
                          <a:latin typeface="Titillium Web"/>
                          <a:ea typeface="Titillium Web"/>
                          <a:cs typeface="Titillium Web"/>
                          <a:sym typeface="Titillium Web"/>
                        </a:rPr>
                        <a:t>Staph. Epidermidis Strept. viridans</a:t>
                      </a:r>
                      <a:endParaRPr sz="1100">
                        <a:latin typeface="Titillium Web"/>
                        <a:ea typeface="Titillium Web"/>
                        <a:cs typeface="Titillium Web"/>
                        <a:sym typeface="Titillium Web"/>
                      </a:endParaRPr>
                    </a:p>
                  </a:txBody>
                  <a:tcPr marT="91425" marB="91425" marR="91425" marL="91425"/>
                </a:tc>
                <a:tc>
                  <a:txBody>
                    <a:bodyPr/>
                    <a:lstStyle/>
                    <a:p>
                      <a:pPr indent="0" lvl="0" marL="0" rtl="0" algn="ctr">
                        <a:spcBef>
                          <a:spcPts val="0"/>
                        </a:spcBef>
                        <a:spcAft>
                          <a:spcPts val="0"/>
                        </a:spcAft>
                        <a:buNone/>
                      </a:pPr>
                      <a:r>
                        <a:rPr lang="en-SA" sz="1100">
                          <a:latin typeface="Titillium Web"/>
                          <a:ea typeface="Titillium Web"/>
                          <a:cs typeface="Titillium Web"/>
                          <a:sym typeface="Titillium Web"/>
                        </a:rPr>
                        <a:t>Staph. aureus</a:t>
                      </a:r>
                      <a:endParaRPr sz="1100">
                        <a:latin typeface="Titillium Web"/>
                        <a:ea typeface="Titillium Web"/>
                        <a:cs typeface="Titillium Web"/>
                        <a:sym typeface="Titillium Web"/>
                      </a:endParaRPr>
                    </a:p>
                  </a:txBody>
                  <a:tcPr marT="91425" marB="91425" marR="91425" marL="91425"/>
                </a:tc>
              </a:tr>
              <a:tr h="481925">
                <a:tc>
                  <a:txBody>
                    <a:bodyPr/>
                    <a:lstStyle/>
                    <a:p>
                      <a:pPr indent="0" lvl="0" marL="0" rtl="0" algn="ctr">
                        <a:spcBef>
                          <a:spcPts val="0"/>
                        </a:spcBef>
                        <a:spcAft>
                          <a:spcPts val="0"/>
                        </a:spcAft>
                        <a:buNone/>
                      </a:pPr>
                      <a:r>
                        <a:rPr b="1" lang="en-SA" sz="1500">
                          <a:solidFill>
                            <a:schemeClr val="lt1"/>
                          </a:solidFill>
                          <a:latin typeface="Titillium Web"/>
                          <a:ea typeface="Titillium Web"/>
                          <a:cs typeface="Titillium Web"/>
                          <a:sym typeface="Titillium Web"/>
                        </a:rPr>
                        <a:t>★</a:t>
                      </a:r>
                      <a:r>
                        <a:rPr b="1" lang="en-SA" sz="900">
                          <a:latin typeface="Titillium Web"/>
                          <a:ea typeface="Titillium Web"/>
                          <a:cs typeface="Titillium Web"/>
                          <a:sym typeface="Titillium Web"/>
                        </a:rPr>
                        <a:t>Pathophysiology</a:t>
                      </a:r>
                      <a:endParaRPr b="1" sz="900">
                        <a:latin typeface="Titillium Web"/>
                        <a:ea typeface="Titillium Web"/>
                        <a:cs typeface="Titillium Web"/>
                        <a:sym typeface="Titillium Web"/>
                      </a:endParaRPr>
                    </a:p>
                  </a:txBody>
                  <a:tcPr marT="91425" marB="91425" marR="91425" marL="91425">
                    <a:solidFill>
                      <a:srgbClr val="D9D9D9"/>
                    </a:solidFill>
                  </a:tcPr>
                </a:tc>
                <a:tc gridSpan="7">
                  <a:txBody>
                    <a:bodyPr/>
                    <a:lstStyle/>
                    <a:p>
                      <a:pPr indent="0" lvl="0" marL="0" rtl="0" algn="ctr">
                        <a:spcBef>
                          <a:spcPts val="0"/>
                        </a:spcBef>
                        <a:spcAft>
                          <a:spcPts val="0"/>
                        </a:spcAft>
                        <a:buNone/>
                      </a:pPr>
                      <a:r>
                        <a:rPr lang="en-SA" sz="1100">
                          <a:latin typeface="Titillium Web"/>
                          <a:ea typeface="Titillium Web"/>
                          <a:cs typeface="Titillium Web"/>
                          <a:sym typeface="Titillium Web"/>
                        </a:rPr>
                        <a:t>Endothelial injury → Bacteremia → Adherence → invasion &amp; disease.</a:t>
                      </a:r>
                      <a:endParaRPr sz="1100">
                        <a:latin typeface="Titillium Web"/>
                        <a:ea typeface="Titillium Web"/>
                        <a:cs typeface="Titillium Web"/>
                        <a:sym typeface="Titillium Web"/>
                      </a:endParaRPr>
                    </a:p>
                  </a:txBody>
                  <a:tcPr marT="91425" marB="91425" marR="91425" marL="91425"/>
                </a:tc>
                <a:tc hMerge="1"/>
                <a:tc hMerge="1"/>
                <a:tc hMerge="1"/>
                <a:tc hMerge="1"/>
                <a:tc hMerge="1"/>
                <a:tc hMerge="1"/>
              </a:tr>
              <a:tr h="551150">
                <a:tc>
                  <a:txBody>
                    <a:bodyPr/>
                    <a:lstStyle/>
                    <a:p>
                      <a:pPr indent="0" lvl="0" marL="0" rtl="0" algn="ctr">
                        <a:spcBef>
                          <a:spcPts val="0"/>
                        </a:spcBef>
                        <a:spcAft>
                          <a:spcPts val="0"/>
                        </a:spcAft>
                        <a:buNone/>
                      </a:pPr>
                      <a:r>
                        <a:rPr b="1" lang="en-SA" sz="1200">
                          <a:latin typeface="Titillium Web"/>
                          <a:ea typeface="Titillium Web"/>
                          <a:cs typeface="Titillium Web"/>
                          <a:sym typeface="Titillium Web"/>
                        </a:rPr>
                        <a:t>Risk Factors</a:t>
                      </a:r>
                      <a:endParaRPr b="1" sz="1200">
                        <a:latin typeface="Titillium Web"/>
                        <a:ea typeface="Titillium Web"/>
                        <a:cs typeface="Titillium Web"/>
                        <a:sym typeface="Titillium Web"/>
                      </a:endParaRPr>
                    </a:p>
                    <a:p>
                      <a:pPr indent="0" lvl="0" marL="0" rtl="0" algn="ctr">
                        <a:spcBef>
                          <a:spcPts val="0"/>
                        </a:spcBef>
                        <a:spcAft>
                          <a:spcPts val="0"/>
                        </a:spcAft>
                        <a:buNone/>
                      </a:pPr>
                      <a:r>
                        <a:t/>
                      </a:r>
                      <a:endParaRPr b="1" sz="1200">
                        <a:latin typeface="Titillium Web"/>
                        <a:ea typeface="Titillium Web"/>
                        <a:cs typeface="Titillium Web"/>
                        <a:sym typeface="Titillium Web"/>
                      </a:endParaRPr>
                    </a:p>
                  </a:txBody>
                  <a:tcPr marT="91425" marB="91425" marR="91425" marL="91425">
                    <a:solidFill>
                      <a:srgbClr val="D9D9D9"/>
                    </a:solidFill>
                  </a:tcPr>
                </a:tc>
                <a:tc gridSpan="7">
                  <a:txBody>
                    <a:bodyPr/>
                    <a:lstStyle/>
                    <a:p>
                      <a:pPr indent="0" lvl="0" marL="0" rtl="0" algn="ctr">
                        <a:spcBef>
                          <a:spcPts val="0"/>
                        </a:spcBef>
                        <a:spcAft>
                          <a:spcPts val="0"/>
                        </a:spcAft>
                        <a:buNone/>
                      </a:pPr>
                      <a:r>
                        <a:rPr lang="en-SA" sz="1100">
                          <a:latin typeface="Titillium Web"/>
                          <a:ea typeface="Titillium Web"/>
                          <a:cs typeface="Titillium Web"/>
                          <a:sym typeface="Titillium Web"/>
                        </a:rPr>
                        <a:t>Cardiac abnormalities (High: Previous IE &amp; Aortic valve disease) (Moderate: other valves), IV drug use, Rheumatic heart disease, and others.</a:t>
                      </a:r>
                      <a:endParaRPr sz="1100">
                        <a:latin typeface="Titillium Web"/>
                        <a:ea typeface="Titillium Web"/>
                        <a:cs typeface="Titillium Web"/>
                        <a:sym typeface="Titillium Web"/>
                      </a:endParaRPr>
                    </a:p>
                  </a:txBody>
                  <a:tcPr marT="91425" marB="91425" marR="91425" marL="91425"/>
                </a:tc>
                <a:tc hMerge="1"/>
                <a:tc hMerge="1"/>
                <a:tc hMerge="1"/>
                <a:tc hMerge="1"/>
                <a:tc hMerge="1"/>
                <a:tc hMerge="1"/>
              </a:tr>
              <a:tr h="878750">
                <a:tc>
                  <a:txBody>
                    <a:bodyPr/>
                    <a:lstStyle/>
                    <a:p>
                      <a:pPr indent="0" lvl="0" marL="0" rtl="0" algn="ctr">
                        <a:spcBef>
                          <a:spcPts val="0"/>
                        </a:spcBef>
                        <a:spcAft>
                          <a:spcPts val="0"/>
                        </a:spcAft>
                        <a:buNone/>
                      </a:pPr>
                      <a:r>
                        <a:rPr b="1" lang="en-SA" sz="1200">
                          <a:latin typeface="Titillium Web"/>
                          <a:ea typeface="Titillium Web"/>
                          <a:cs typeface="Titillium Web"/>
                          <a:sym typeface="Titillium Web"/>
                        </a:rPr>
                        <a:t>Diagnosis</a:t>
                      </a:r>
                      <a:endParaRPr b="1" sz="1200">
                        <a:latin typeface="Titillium Web"/>
                        <a:ea typeface="Titillium Web"/>
                        <a:cs typeface="Titillium Web"/>
                        <a:sym typeface="Titillium Web"/>
                      </a:endParaRPr>
                    </a:p>
                    <a:p>
                      <a:pPr indent="0" lvl="0" marL="0" rtl="0" algn="ctr">
                        <a:spcBef>
                          <a:spcPts val="0"/>
                        </a:spcBef>
                        <a:spcAft>
                          <a:spcPts val="0"/>
                        </a:spcAft>
                        <a:buNone/>
                      </a:pPr>
                      <a:r>
                        <a:rPr b="1" lang="en-SA" sz="600">
                          <a:solidFill>
                            <a:srgbClr val="38761D"/>
                          </a:solidFill>
                          <a:latin typeface="Titillium Web"/>
                          <a:ea typeface="Titillium Web"/>
                          <a:cs typeface="Titillium Web"/>
                          <a:sym typeface="Titillium Web"/>
                        </a:rPr>
                        <a:t>Remember : know the involved side of the heart (Right → Lung) (Left → Other sites)</a:t>
                      </a:r>
                      <a:endParaRPr b="1" sz="600">
                        <a:solidFill>
                          <a:srgbClr val="38761D"/>
                        </a:solidFill>
                        <a:latin typeface="Titillium Web"/>
                        <a:ea typeface="Titillium Web"/>
                        <a:cs typeface="Titillium Web"/>
                        <a:sym typeface="Titillium Web"/>
                      </a:endParaRPr>
                    </a:p>
                  </a:txBody>
                  <a:tcPr marT="91425" marB="91425" marR="91425" marL="91425">
                    <a:solidFill>
                      <a:srgbClr val="D9D9D9"/>
                    </a:solidFill>
                  </a:tcPr>
                </a:tc>
                <a:tc gridSpan="7">
                  <a:txBody>
                    <a:bodyPr/>
                    <a:lstStyle/>
                    <a:p>
                      <a:pPr indent="-298450" lvl="0" marL="457200" rtl="0" algn="l">
                        <a:spcBef>
                          <a:spcPts val="0"/>
                        </a:spcBef>
                        <a:spcAft>
                          <a:spcPts val="0"/>
                        </a:spcAft>
                        <a:buSzPts val="1100"/>
                        <a:buFont typeface="Titillium Web"/>
                        <a:buChar char="●"/>
                      </a:pPr>
                      <a:r>
                        <a:rPr b="1" lang="en-SA" sz="1100">
                          <a:latin typeface="Titillium Web"/>
                          <a:ea typeface="Titillium Web"/>
                          <a:cs typeface="Titillium Web"/>
                          <a:sym typeface="Titillium Web"/>
                        </a:rPr>
                        <a:t>Microbiology</a:t>
                      </a:r>
                      <a:r>
                        <a:rPr lang="en-SA" sz="1100">
                          <a:latin typeface="Titillium Web"/>
                          <a:ea typeface="Titillium Web"/>
                          <a:cs typeface="Titillium Web"/>
                          <a:sym typeface="Titillium Web"/>
                        </a:rPr>
                        <a:t>: minimum of 3 blood cultures. (Negative culture? Maybe fastidious or      previous antibiotics)</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b="1" lang="en-SA" sz="1100">
                          <a:latin typeface="Titillium Web"/>
                          <a:ea typeface="Titillium Web"/>
                          <a:cs typeface="Titillium Web"/>
                          <a:sym typeface="Titillium Web"/>
                        </a:rPr>
                        <a:t>Echocardiography</a:t>
                      </a:r>
                      <a:r>
                        <a:rPr lang="en-SA" sz="1100">
                          <a:latin typeface="Titillium Web"/>
                          <a:ea typeface="Titillium Web"/>
                          <a:cs typeface="Titillium Web"/>
                          <a:sym typeface="Titillium Web"/>
                        </a:rPr>
                        <a:t>: see vegetations &amp; abscess (TEE is better than TTE)</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b="1" lang="en-SA" sz="1100">
                          <a:latin typeface="Titillium Web"/>
                          <a:ea typeface="Titillium Web"/>
                          <a:cs typeface="Titillium Web"/>
                          <a:sym typeface="Titillium Web"/>
                        </a:rPr>
                        <a:t>Non-specific lab tests, ECG, and Urinalysis.</a:t>
                      </a:r>
                      <a:endParaRPr b="1" sz="1100">
                        <a:latin typeface="Titillium Web"/>
                        <a:ea typeface="Titillium Web"/>
                        <a:cs typeface="Titillium Web"/>
                        <a:sym typeface="Titillium Web"/>
                      </a:endParaRPr>
                    </a:p>
                  </a:txBody>
                  <a:tcPr marT="91425" marB="91425" marR="91425" marL="91425"/>
                </a:tc>
                <a:tc hMerge="1"/>
                <a:tc hMerge="1"/>
                <a:tc hMerge="1"/>
                <a:tc hMerge="1"/>
                <a:tc hMerge="1"/>
                <a:tc hMerge="1"/>
              </a:tr>
              <a:tr h="878750">
                <a:tc rowSpan="3">
                  <a:txBody>
                    <a:bodyPr/>
                    <a:lstStyle/>
                    <a:p>
                      <a:pPr indent="0" lvl="0" marL="0" rtl="0" algn="l">
                        <a:spcBef>
                          <a:spcPts val="0"/>
                        </a:spcBef>
                        <a:spcAft>
                          <a:spcPts val="0"/>
                        </a:spcAft>
                        <a:buNone/>
                      </a:pPr>
                      <a:r>
                        <a:rPr b="1" lang="en-SA" sz="1500">
                          <a:solidFill>
                            <a:schemeClr val="lt1"/>
                          </a:solidFill>
                          <a:latin typeface="Titillium Web"/>
                          <a:ea typeface="Titillium Web"/>
                          <a:cs typeface="Titillium Web"/>
                          <a:sym typeface="Titillium Web"/>
                        </a:rPr>
                        <a:t>          </a:t>
                      </a:r>
                      <a:endParaRPr b="1" sz="1500">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b="1" sz="1500">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b="1" sz="1500">
                        <a:solidFill>
                          <a:schemeClr val="lt1"/>
                        </a:solidFill>
                        <a:latin typeface="Titillium Web"/>
                        <a:ea typeface="Titillium Web"/>
                        <a:cs typeface="Titillium Web"/>
                        <a:sym typeface="Titillium Web"/>
                      </a:endParaRPr>
                    </a:p>
                    <a:p>
                      <a:pPr indent="0" lvl="0" marL="0" rtl="0" algn="l">
                        <a:spcBef>
                          <a:spcPts val="0"/>
                        </a:spcBef>
                        <a:spcAft>
                          <a:spcPts val="0"/>
                        </a:spcAft>
                        <a:buNone/>
                      </a:pPr>
                      <a:r>
                        <a:rPr b="1" lang="en-SA" sz="1500">
                          <a:solidFill>
                            <a:schemeClr val="lt1"/>
                          </a:solidFill>
                          <a:latin typeface="Titillium Web"/>
                          <a:ea typeface="Titillium Web"/>
                          <a:cs typeface="Titillium Web"/>
                          <a:sym typeface="Titillium Web"/>
                        </a:rPr>
                        <a:t>          </a:t>
                      </a:r>
                      <a:r>
                        <a:rPr b="1" lang="en-SA" sz="1500">
                          <a:solidFill>
                            <a:schemeClr val="lt1"/>
                          </a:solidFill>
                          <a:latin typeface="Titillium Web"/>
                          <a:ea typeface="Titillium Web"/>
                          <a:cs typeface="Titillium Web"/>
                          <a:sym typeface="Titillium Web"/>
                        </a:rPr>
                        <a:t>★</a:t>
                      </a:r>
                      <a:endParaRPr b="1" sz="1200">
                        <a:latin typeface="Titillium Web"/>
                        <a:ea typeface="Titillium Web"/>
                        <a:cs typeface="Titillium Web"/>
                        <a:sym typeface="Titillium Web"/>
                      </a:endParaRPr>
                    </a:p>
                    <a:p>
                      <a:pPr indent="0" lvl="0" marL="0" rtl="0" algn="ctr">
                        <a:spcBef>
                          <a:spcPts val="0"/>
                        </a:spcBef>
                        <a:spcAft>
                          <a:spcPts val="0"/>
                        </a:spcAft>
                        <a:buNone/>
                      </a:pPr>
                      <a:r>
                        <a:rPr b="1" lang="en-SA" sz="1200">
                          <a:latin typeface="Titillium Web"/>
                          <a:ea typeface="Titillium Web"/>
                          <a:cs typeface="Titillium Web"/>
                          <a:sym typeface="Titillium Web"/>
                        </a:rPr>
                        <a:t>Clinical Presentation</a:t>
                      </a:r>
                      <a:endParaRPr b="1" sz="1200">
                        <a:latin typeface="Titillium Web"/>
                        <a:ea typeface="Titillium Web"/>
                        <a:cs typeface="Titillium Web"/>
                        <a:sym typeface="Titillium Web"/>
                      </a:endParaRPr>
                    </a:p>
                  </a:txBody>
                  <a:tcPr marT="91425" marB="91425" marR="91425" marL="91425">
                    <a:solidFill>
                      <a:srgbClr val="D9D9D9"/>
                    </a:solidFill>
                  </a:tcPr>
                </a:tc>
                <a:tc gridSpan="7">
                  <a:txBody>
                    <a:bodyPr/>
                    <a:lstStyle/>
                    <a:p>
                      <a:pPr indent="-298450" lvl="0" marL="457200" rtl="0" algn="l">
                        <a:spcBef>
                          <a:spcPts val="0"/>
                        </a:spcBef>
                        <a:spcAft>
                          <a:spcPts val="0"/>
                        </a:spcAft>
                        <a:buSzPts val="1100"/>
                        <a:buFont typeface="Titillium Web"/>
                        <a:buChar char="●"/>
                      </a:pPr>
                      <a:r>
                        <a:rPr lang="en-SA" sz="1100">
                          <a:latin typeface="Titillium Web"/>
                          <a:ea typeface="Titillium Web"/>
                          <a:cs typeface="Titillium Web"/>
                          <a:sym typeface="Titillium Web"/>
                        </a:rPr>
                        <a:t>New regurgitation heart murmurs and signs of CHF (worsening murmur).</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en-SA" sz="1100">
                          <a:latin typeface="Titillium Web"/>
                          <a:ea typeface="Titillium Web"/>
                          <a:cs typeface="Titillium Web"/>
                          <a:sym typeface="Titillium Web"/>
                        </a:rPr>
                        <a:t>Continuous fever.</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en-SA" sz="1100">
                          <a:latin typeface="Titillium Web"/>
                          <a:ea typeface="Titillium Web"/>
                          <a:cs typeface="Titillium Web"/>
                          <a:sym typeface="Titillium Web"/>
                        </a:rPr>
                        <a:t>Specific signs: Osler’s Nodes, Janeway lesions, and Roth Spots</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b="1" lang="en-SA" sz="1100">
                          <a:latin typeface="Titillium Web"/>
                          <a:ea typeface="Titillium Web"/>
                          <a:cs typeface="Titillium Web"/>
                          <a:sym typeface="Titillium Web"/>
                        </a:rPr>
                        <a:t>Nonspecific signs:</a:t>
                      </a:r>
                      <a:r>
                        <a:rPr lang="en-SA" sz="1100">
                          <a:latin typeface="Titillium Web"/>
                          <a:ea typeface="Titillium Web"/>
                          <a:cs typeface="Titillium Web"/>
                          <a:sym typeface="Titillium Web"/>
                        </a:rPr>
                        <a:t> petechiae, splinter hemorrhages</a:t>
                      </a:r>
                      <a:endParaRPr sz="1100">
                        <a:latin typeface="Titillium Web"/>
                        <a:ea typeface="Titillium Web"/>
                        <a:cs typeface="Titillium Web"/>
                        <a:sym typeface="Titillium Web"/>
                      </a:endParaRPr>
                    </a:p>
                  </a:txBody>
                  <a:tcPr marT="91425" marB="91425" marR="91425" marL="91425"/>
                </a:tc>
                <a:tc hMerge="1"/>
                <a:tc hMerge="1"/>
                <a:tc hMerge="1"/>
                <a:tc hMerge="1"/>
                <a:tc hMerge="1"/>
                <a:tc hMerge="1"/>
              </a:tr>
              <a:tr h="367700">
                <a:tc vMerge="1"/>
                <a:tc gridSpan="4">
                  <a:txBody>
                    <a:bodyPr/>
                    <a:lstStyle/>
                    <a:p>
                      <a:pPr indent="0" lvl="0" marL="0" rtl="0" algn="ctr">
                        <a:spcBef>
                          <a:spcPts val="0"/>
                        </a:spcBef>
                        <a:spcAft>
                          <a:spcPts val="0"/>
                        </a:spcAft>
                        <a:buNone/>
                      </a:pPr>
                      <a:r>
                        <a:rPr b="1" lang="en-SA" sz="1100">
                          <a:latin typeface="Titillium Web"/>
                          <a:ea typeface="Titillium Web"/>
                          <a:cs typeface="Titillium Web"/>
                          <a:sym typeface="Titillium Web"/>
                        </a:rPr>
                        <a:t>  Acute</a:t>
                      </a:r>
                      <a:endParaRPr b="1" sz="1100">
                        <a:latin typeface="Titillium Web"/>
                        <a:ea typeface="Titillium Web"/>
                        <a:cs typeface="Titillium Web"/>
                        <a:sym typeface="Titillium Web"/>
                      </a:endParaRPr>
                    </a:p>
                  </a:txBody>
                  <a:tcPr marT="91425" marB="91425" marR="91425" marL="91425">
                    <a:solidFill>
                      <a:schemeClr val="lt2"/>
                    </a:solidFill>
                  </a:tcPr>
                </a:tc>
                <a:tc hMerge="1"/>
                <a:tc hMerge="1"/>
                <a:tc hMerge="1"/>
                <a:tc gridSpan="3">
                  <a:txBody>
                    <a:bodyPr/>
                    <a:lstStyle/>
                    <a:p>
                      <a:pPr indent="0" lvl="0" marL="0" rtl="0" algn="ctr">
                        <a:spcBef>
                          <a:spcPts val="0"/>
                        </a:spcBef>
                        <a:spcAft>
                          <a:spcPts val="0"/>
                        </a:spcAft>
                        <a:buNone/>
                      </a:pPr>
                      <a:r>
                        <a:rPr b="1" lang="en-SA" sz="1100">
                          <a:latin typeface="Titillium Web"/>
                          <a:ea typeface="Titillium Web"/>
                          <a:cs typeface="Titillium Web"/>
                          <a:sym typeface="Titillium Web"/>
                        </a:rPr>
                        <a:t>Subacute</a:t>
                      </a:r>
                      <a:endParaRPr b="1" sz="1100">
                        <a:latin typeface="Titillium Web"/>
                        <a:ea typeface="Titillium Web"/>
                        <a:cs typeface="Titillium Web"/>
                        <a:sym typeface="Titillium Web"/>
                      </a:endParaRPr>
                    </a:p>
                  </a:txBody>
                  <a:tcPr marT="91425" marB="91425" marR="91425" marL="91425">
                    <a:solidFill>
                      <a:schemeClr val="lt2"/>
                    </a:solidFill>
                  </a:tcPr>
                </a:tc>
                <a:tc hMerge="1"/>
                <a:tc hMerge="1"/>
              </a:tr>
              <a:tr h="1052175">
                <a:tc vMerge="1"/>
                <a:tc gridSpan="4">
                  <a:txBody>
                    <a:bodyPr/>
                    <a:lstStyle/>
                    <a:p>
                      <a:pPr indent="0" lvl="0" marL="0" rtl="0" algn="ctr">
                        <a:spcBef>
                          <a:spcPts val="0"/>
                        </a:spcBef>
                        <a:spcAft>
                          <a:spcPts val="0"/>
                        </a:spcAft>
                        <a:buNone/>
                      </a:pPr>
                      <a:r>
                        <a:rPr lang="en-SA" sz="1100">
                          <a:latin typeface="Titillium Web"/>
                          <a:ea typeface="Titillium Web"/>
                          <a:cs typeface="Titillium Web"/>
                          <a:sym typeface="Titillium Web"/>
                        </a:rPr>
                        <a:t>Few days, Very sick</a:t>
                      </a:r>
                      <a:endParaRPr sz="1100">
                        <a:latin typeface="Titillium Web"/>
                        <a:ea typeface="Titillium Web"/>
                        <a:cs typeface="Titillium Web"/>
                        <a:sym typeface="Titillium Web"/>
                      </a:endParaRPr>
                    </a:p>
                    <a:p>
                      <a:pPr indent="0" lvl="0" marL="0" rtl="0" algn="ctr">
                        <a:spcBef>
                          <a:spcPts val="0"/>
                        </a:spcBef>
                        <a:spcAft>
                          <a:spcPts val="0"/>
                        </a:spcAft>
                        <a:buNone/>
                      </a:pPr>
                      <a:r>
                        <a:rPr lang="en-SA" sz="1100">
                          <a:latin typeface="Titillium Web"/>
                          <a:ea typeface="Titillium Web"/>
                          <a:cs typeface="Titillium Web"/>
                          <a:sym typeface="Titillium Web"/>
                        </a:rPr>
                        <a:t>Normal heart is affected, rapid destruction Usually fatal within 6 weeks</a:t>
                      </a:r>
                      <a:endParaRPr sz="1100">
                        <a:latin typeface="Titillium Web"/>
                        <a:ea typeface="Titillium Web"/>
                        <a:cs typeface="Titillium Web"/>
                        <a:sym typeface="Titillium Web"/>
                      </a:endParaRPr>
                    </a:p>
                    <a:p>
                      <a:pPr indent="0" lvl="0" marL="0" rtl="0" algn="ctr">
                        <a:spcBef>
                          <a:spcPts val="0"/>
                        </a:spcBef>
                        <a:spcAft>
                          <a:spcPts val="0"/>
                        </a:spcAft>
                        <a:buNone/>
                      </a:pPr>
                      <a:r>
                        <a:rPr lang="en-SA" sz="1100">
                          <a:latin typeface="Titillium Web"/>
                          <a:ea typeface="Titillium Web"/>
                          <a:cs typeface="Titillium Web"/>
                          <a:sym typeface="Titillium Web"/>
                        </a:rPr>
                        <a:t>High grade fever and chills.</a:t>
                      </a:r>
                      <a:endParaRPr sz="1100">
                        <a:latin typeface="Titillium Web"/>
                        <a:ea typeface="Titillium Web"/>
                        <a:cs typeface="Titillium Web"/>
                        <a:sym typeface="Titillium Web"/>
                      </a:endParaRPr>
                    </a:p>
                  </a:txBody>
                  <a:tcPr marT="91425" marB="91425" marR="91425" marL="91425"/>
                </a:tc>
                <a:tc hMerge="1"/>
                <a:tc hMerge="1"/>
                <a:tc hMerge="1"/>
                <a:tc gridSpan="3">
                  <a:txBody>
                    <a:bodyPr/>
                    <a:lstStyle/>
                    <a:p>
                      <a:pPr indent="0" lvl="0" marL="0" rtl="0" algn="ctr">
                        <a:spcBef>
                          <a:spcPts val="0"/>
                        </a:spcBef>
                        <a:spcAft>
                          <a:spcPts val="0"/>
                        </a:spcAft>
                        <a:buNone/>
                      </a:pPr>
                      <a:r>
                        <a:rPr lang="en-SA" sz="1100">
                          <a:latin typeface="Titillium Web"/>
                          <a:ea typeface="Titillium Web"/>
                          <a:cs typeface="Titillium Web"/>
                          <a:sym typeface="Titillium Web"/>
                        </a:rPr>
                        <a:t>1-2 weeks, mildly sick</a:t>
                      </a:r>
                      <a:endParaRPr sz="1100">
                        <a:latin typeface="Titillium Web"/>
                        <a:ea typeface="Titillium Web"/>
                        <a:cs typeface="Titillium Web"/>
                        <a:sym typeface="Titillium Web"/>
                      </a:endParaRPr>
                    </a:p>
                    <a:p>
                      <a:pPr indent="0" lvl="0" marL="0" rtl="0" algn="ctr">
                        <a:spcBef>
                          <a:spcPts val="0"/>
                        </a:spcBef>
                        <a:spcAft>
                          <a:spcPts val="0"/>
                        </a:spcAft>
                        <a:buNone/>
                      </a:pPr>
                      <a:r>
                        <a:rPr lang="en-SA" sz="1100">
                          <a:latin typeface="Titillium Web"/>
                          <a:ea typeface="Titillium Web"/>
                          <a:cs typeface="Titillium Web"/>
                          <a:sym typeface="Titillium Web"/>
                        </a:rPr>
                        <a:t>Damaged heart is affected, slow destruction</a:t>
                      </a:r>
                      <a:endParaRPr sz="1100">
                        <a:latin typeface="Titillium Web"/>
                        <a:ea typeface="Titillium Web"/>
                        <a:cs typeface="Titillium Web"/>
                        <a:sym typeface="Titillium Web"/>
                      </a:endParaRPr>
                    </a:p>
                    <a:p>
                      <a:pPr indent="0" lvl="0" marL="0" rtl="0" algn="ctr">
                        <a:spcBef>
                          <a:spcPts val="0"/>
                        </a:spcBef>
                        <a:spcAft>
                          <a:spcPts val="0"/>
                        </a:spcAft>
                        <a:buNone/>
                      </a:pPr>
                      <a:r>
                        <a:rPr lang="en-SA" sz="1100">
                          <a:latin typeface="Titillium Web"/>
                          <a:ea typeface="Titillium Web"/>
                          <a:cs typeface="Titillium Web"/>
                          <a:sym typeface="Titillium Web"/>
                        </a:rPr>
                        <a:t>Usually fatal by one year Low grade fever</a:t>
                      </a:r>
                      <a:endParaRPr sz="1100">
                        <a:latin typeface="Titillium Web"/>
                        <a:ea typeface="Titillium Web"/>
                        <a:cs typeface="Titillium Web"/>
                        <a:sym typeface="Titillium Web"/>
                      </a:endParaRPr>
                    </a:p>
                  </a:txBody>
                  <a:tcPr marT="91425" marB="91425" marR="91425" marL="91425"/>
                </a:tc>
                <a:tc hMerge="1"/>
                <a:tc hMerge="1"/>
              </a:tr>
              <a:tr h="1399075">
                <a:tc>
                  <a:txBody>
                    <a:bodyPr/>
                    <a:lstStyle/>
                    <a:p>
                      <a:pPr indent="0" lvl="0" marL="0" rtl="0" algn="ctr">
                        <a:spcBef>
                          <a:spcPts val="0"/>
                        </a:spcBef>
                        <a:spcAft>
                          <a:spcPts val="0"/>
                        </a:spcAft>
                        <a:buNone/>
                      </a:pPr>
                      <a:r>
                        <a:t/>
                      </a:r>
                      <a:endParaRPr b="1" sz="1200">
                        <a:latin typeface="Titillium Web"/>
                        <a:ea typeface="Titillium Web"/>
                        <a:cs typeface="Titillium Web"/>
                        <a:sym typeface="Titillium Web"/>
                      </a:endParaRPr>
                    </a:p>
                    <a:p>
                      <a:pPr indent="0" lvl="0" marL="0" rtl="0" algn="ctr">
                        <a:spcBef>
                          <a:spcPts val="0"/>
                        </a:spcBef>
                        <a:spcAft>
                          <a:spcPts val="0"/>
                        </a:spcAft>
                        <a:buNone/>
                      </a:pPr>
                      <a:r>
                        <a:t/>
                      </a:r>
                      <a:endParaRPr b="1" sz="1200">
                        <a:latin typeface="Titillium Web"/>
                        <a:ea typeface="Titillium Web"/>
                        <a:cs typeface="Titillium Web"/>
                        <a:sym typeface="Titillium Web"/>
                      </a:endParaRPr>
                    </a:p>
                    <a:p>
                      <a:pPr indent="0" lvl="0" marL="0" rtl="0" algn="ctr">
                        <a:spcBef>
                          <a:spcPts val="0"/>
                        </a:spcBef>
                        <a:spcAft>
                          <a:spcPts val="0"/>
                        </a:spcAft>
                        <a:buNone/>
                      </a:pPr>
                      <a:r>
                        <a:t/>
                      </a:r>
                      <a:endParaRPr b="1" sz="1200">
                        <a:latin typeface="Titillium Web"/>
                        <a:ea typeface="Titillium Web"/>
                        <a:cs typeface="Titillium Web"/>
                        <a:sym typeface="Titillium Web"/>
                      </a:endParaRPr>
                    </a:p>
                    <a:p>
                      <a:pPr indent="0" lvl="0" marL="0" rtl="0" algn="ctr">
                        <a:spcBef>
                          <a:spcPts val="0"/>
                        </a:spcBef>
                        <a:spcAft>
                          <a:spcPts val="0"/>
                        </a:spcAft>
                        <a:buNone/>
                      </a:pPr>
                      <a:r>
                        <a:rPr b="1" lang="en-SA" sz="1200">
                          <a:latin typeface="Titillium Web"/>
                          <a:ea typeface="Titillium Web"/>
                          <a:cs typeface="Titillium Web"/>
                          <a:sym typeface="Titillium Web"/>
                        </a:rPr>
                        <a:t>Complications</a:t>
                      </a:r>
                      <a:endParaRPr b="1" sz="1200">
                        <a:latin typeface="Titillium Web"/>
                        <a:ea typeface="Titillium Web"/>
                        <a:cs typeface="Titillium Web"/>
                        <a:sym typeface="Titillium Web"/>
                      </a:endParaRPr>
                    </a:p>
                  </a:txBody>
                  <a:tcPr marT="91425" marB="91425" marR="91425" marL="91425">
                    <a:solidFill>
                      <a:srgbClr val="D9D9D9"/>
                    </a:solidFill>
                  </a:tcPr>
                </a:tc>
                <a:tc gridSpan="7">
                  <a:txBody>
                    <a:bodyPr/>
                    <a:lstStyle/>
                    <a:p>
                      <a:pPr indent="0" lvl="0" marL="0" rtl="0" algn="l">
                        <a:spcBef>
                          <a:spcPts val="0"/>
                        </a:spcBef>
                        <a:spcAft>
                          <a:spcPts val="0"/>
                        </a:spcAft>
                        <a:buNone/>
                      </a:pPr>
                      <a:r>
                        <a:rPr b="1" lang="en-SA" sz="1100">
                          <a:latin typeface="Titillium Web"/>
                          <a:ea typeface="Titillium Web"/>
                          <a:cs typeface="Titillium Web"/>
                          <a:sym typeface="Titillium Web"/>
                        </a:rPr>
                        <a:t>Embolic</a:t>
                      </a:r>
                      <a:r>
                        <a:rPr lang="en-SA" sz="1100">
                          <a:latin typeface="Titillium Web"/>
                          <a:ea typeface="Titillium Web"/>
                          <a:cs typeface="Titillium Web"/>
                          <a:sym typeface="Titillium Web"/>
                        </a:rPr>
                        <a:t>: a part of the vegetation travels somewhere else and embolize &amp; causes infection. </a:t>
                      </a:r>
                      <a:endParaRPr sz="1100">
                        <a:latin typeface="Titillium Web"/>
                        <a:ea typeface="Titillium Web"/>
                        <a:cs typeface="Titillium Web"/>
                        <a:sym typeface="Titillium Web"/>
                      </a:endParaRPr>
                    </a:p>
                    <a:p>
                      <a:pPr indent="0" lvl="0" marL="0" rtl="0" algn="l">
                        <a:spcBef>
                          <a:spcPts val="0"/>
                        </a:spcBef>
                        <a:spcAft>
                          <a:spcPts val="0"/>
                        </a:spcAft>
                        <a:buNone/>
                      </a:pPr>
                      <a:r>
                        <a:rPr lang="en-SA" sz="1100">
                          <a:latin typeface="Titillium Web"/>
                          <a:ea typeface="Titillium Web"/>
                          <a:cs typeface="Titillium Web"/>
                          <a:sym typeface="Titillium Web"/>
                        </a:rPr>
                        <a:t>E.g. brain → stroke, Heart → myocardial infarction, Eye → retinal embolus, Lung → pulmonary emboli.</a:t>
                      </a:r>
                      <a:endParaRPr sz="1100">
                        <a:latin typeface="Titillium Web"/>
                        <a:ea typeface="Titillium Web"/>
                        <a:cs typeface="Titillium Web"/>
                        <a:sym typeface="Titillium Web"/>
                      </a:endParaRPr>
                    </a:p>
                    <a:p>
                      <a:pPr indent="0" lvl="0" marL="0" rtl="0" algn="l">
                        <a:spcBef>
                          <a:spcPts val="0"/>
                        </a:spcBef>
                        <a:spcAft>
                          <a:spcPts val="0"/>
                        </a:spcAft>
                        <a:buNone/>
                      </a:pPr>
                      <a:r>
                        <a:rPr b="1" lang="en-SA" sz="1100">
                          <a:latin typeface="Titillium Web"/>
                          <a:ea typeface="Titillium Web"/>
                          <a:cs typeface="Titillium Web"/>
                          <a:sym typeface="Titillium Web"/>
                        </a:rPr>
                        <a:t>Local spread:</a:t>
                      </a:r>
                      <a:r>
                        <a:rPr lang="en-SA" sz="1100">
                          <a:latin typeface="Titillium Web"/>
                          <a:ea typeface="Titillium Web"/>
                          <a:cs typeface="Titillium Web"/>
                          <a:sym typeface="Titillium Web"/>
                        </a:rPr>
                        <a:t> infection inside the heart. (heart failure, paravalvular abscess, pericarditis) </a:t>
                      </a:r>
                      <a:endParaRPr sz="1100">
                        <a:latin typeface="Titillium Web"/>
                        <a:ea typeface="Titillium Web"/>
                        <a:cs typeface="Titillium Web"/>
                        <a:sym typeface="Titillium Web"/>
                      </a:endParaRPr>
                    </a:p>
                    <a:p>
                      <a:pPr indent="0" lvl="0" marL="0" rtl="0" algn="l">
                        <a:spcBef>
                          <a:spcPts val="0"/>
                        </a:spcBef>
                        <a:spcAft>
                          <a:spcPts val="0"/>
                        </a:spcAft>
                        <a:buNone/>
                      </a:pPr>
                      <a:r>
                        <a:rPr b="1" lang="en-SA" sz="1100">
                          <a:latin typeface="Titillium Web"/>
                          <a:ea typeface="Titillium Web"/>
                          <a:cs typeface="Titillium Web"/>
                          <a:sym typeface="Titillium Web"/>
                        </a:rPr>
                        <a:t>Metastatic spread:</a:t>
                      </a:r>
                      <a:r>
                        <a:rPr lang="en-SA" sz="1100">
                          <a:latin typeface="Titillium Web"/>
                          <a:ea typeface="Titillium Web"/>
                          <a:cs typeface="Titillium Web"/>
                          <a:sym typeface="Titillium Web"/>
                        </a:rPr>
                        <a:t> bacteria spreads through bacteremia e.g. osteomyelitis.</a:t>
                      </a:r>
                      <a:endParaRPr sz="1100">
                        <a:latin typeface="Titillium Web"/>
                        <a:ea typeface="Titillium Web"/>
                        <a:cs typeface="Titillium Web"/>
                        <a:sym typeface="Titillium Web"/>
                      </a:endParaRPr>
                    </a:p>
                  </a:txBody>
                  <a:tcPr marT="91425" marB="91425" marR="91425" marL="91425"/>
                </a:tc>
                <a:tc hMerge="1"/>
                <a:tc hMerge="1"/>
                <a:tc hMerge="1"/>
                <a:tc hMerge="1"/>
                <a:tc hMerge="1"/>
                <a:tc hMerge="1"/>
              </a:tr>
              <a:tr h="459775">
                <a:tc rowSpan="3">
                  <a:txBody>
                    <a:bodyPr/>
                    <a:lstStyle/>
                    <a:p>
                      <a:pPr indent="0" lvl="0" marL="0" rtl="0" algn="ctr">
                        <a:spcBef>
                          <a:spcPts val="0"/>
                        </a:spcBef>
                        <a:spcAft>
                          <a:spcPts val="0"/>
                        </a:spcAft>
                        <a:buNone/>
                      </a:pPr>
                      <a:r>
                        <a:t/>
                      </a:r>
                      <a:endParaRPr b="1" sz="1200">
                        <a:latin typeface="Titillium Web"/>
                        <a:ea typeface="Titillium Web"/>
                        <a:cs typeface="Titillium Web"/>
                        <a:sym typeface="Titillium Web"/>
                      </a:endParaRPr>
                    </a:p>
                    <a:p>
                      <a:pPr indent="0" lvl="0" marL="0" rtl="0" algn="ctr">
                        <a:spcBef>
                          <a:spcPts val="0"/>
                        </a:spcBef>
                        <a:spcAft>
                          <a:spcPts val="0"/>
                        </a:spcAft>
                        <a:buNone/>
                      </a:pPr>
                      <a:r>
                        <a:t/>
                      </a:r>
                      <a:endParaRPr b="1" sz="1200">
                        <a:latin typeface="Titillium Web"/>
                        <a:ea typeface="Titillium Web"/>
                        <a:cs typeface="Titillium Web"/>
                        <a:sym typeface="Titillium Web"/>
                      </a:endParaRPr>
                    </a:p>
                    <a:p>
                      <a:pPr indent="0" lvl="0" marL="0" rtl="0" algn="ctr">
                        <a:spcBef>
                          <a:spcPts val="0"/>
                        </a:spcBef>
                        <a:spcAft>
                          <a:spcPts val="0"/>
                        </a:spcAft>
                        <a:buNone/>
                      </a:pPr>
                      <a:r>
                        <a:t/>
                      </a:r>
                      <a:endParaRPr b="1" sz="1200">
                        <a:latin typeface="Titillium Web"/>
                        <a:ea typeface="Titillium Web"/>
                        <a:cs typeface="Titillium Web"/>
                        <a:sym typeface="Titillium Web"/>
                      </a:endParaRPr>
                    </a:p>
                    <a:p>
                      <a:pPr indent="0" lvl="0" marL="0" rtl="0" algn="ctr">
                        <a:spcBef>
                          <a:spcPts val="0"/>
                        </a:spcBef>
                        <a:spcAft>
                          <a:spcPts val="0"/>
                        </a:spcAft>
                        <a:buNone/>
                      </a:pPr>
                      <a:r>
                        <a:t/>
                      </a:r>
                      <a:endParaRPr b="1" sz="1200">
                        <a:latin typeface="Titillium Web"/>
                        <a:ea typeface="Titillium Web"/>
                        <a:cs typeface="Titillium Web"/>
                        <a:sym typeface="Titillium Web"/>
                      </a:endParaRPr>
                    </a:p>
                    <a:p>
                      <a:pPr indent="0" lvl="0" marL="0" rtl="0" algn="ctr">
                        <a:spcBef>
                          <a:spcPts val="0"/>
                        </a:spcBef>
                        <a:spcAft>
                          <a:spcPts val="0"/>
                        </a:spcAft>
                        <a:buNone/>
                      </a:pPr>
                      <a:r>
                        <a:t/>
                      </a:r>
                      <a:endParaRPr b="1" sz="1200">
                        <a:latin typeface="Titillium Web"/>
                        <a:ea typeface="Titillium Web"/>
                        <a:cs typeface="Titillium Web"/>
                        <a:sym typeface="Titillium Web"/>
                      </a:endParaRPr>
                    </a:p>
                    <a:p>
                      <a:pPr indent="0" lvl="0" marL="0" rtl="0" algn="ctr">
                        <a:spcBef>
                          <a:spcPts val="0"/>
                        </a:spcBef>
                        <a:spcAft>
                          <a:spcPts val="0"/>
                        </a:spcAft>
                        <a:buNone/>
                      </a:pPr>
                      <a:r>
                        <a:t/>
                      </a:r>
                      <a:endParaRPr b="1" sz="1200">
                        <a:latin typeface="Titillium Web"/>
                        <a:ea typeface="Titillium Web"/>
                        <a:cs typeface="Titillium Web"/>
                        <a:sym typeface="Titillium Web"/>
                      </a:endParaRPr>
                    </a:p>
                    <a:p>
                      <a:pPr indent="0" lvl="0" marL="0" rtl="0" algn="ctr">
                        <a:spcBef>
                          <a:spcPts val="0"/>
                        </a:spcBef>
                        <a:spcAft>
                          <a:spcPts val="0"/>
                        </a:spcAft>
                        <a:buNone/>
                      </a:pPr>
                      <a:r>
                        <a:rPr b="1" lang="en-SA" sz="1200">
                          <a:latin typeface="Titillium Web"/>
                          <a:ea typeface="Titillium Web"/>
                          <a:cs typeface="Titillium Web"/>
                          <a:sym typeface="Titillium Web"/>
                        </a:rPr>
                        <a:t>Treatment</a:t>
                      </a:r>
                      <a:endParaRPr b="1" sz="1200">
                        <a:latin typeface="Titillium Web"/>
                        <a:ea typeface="Titillium Web"/>
                        <a:cs typeface="Titillium Web"/>
                        <a:sym typeface="Titillium Web"/>
                      </a:endParaRPr>
                    </a:p>
                  </a:txBody>
                  <a:tcPr marT="91425" marB="91425" marR="91425" marL="91425">
                    <a:solidFill>
                      <a:srgbClr val="D9D9D9"/>
                    </a:solidFill>
                  </a:tcPr>
                </a:tc>
                <a:tc>
                  <a:txBody>
                    <a:bodyPr/>
                    <a:lstStyle/>
                    <a:p>
                      <a:pPr indent="0" lvl="0" marL="0" rtl="0" algn="ctr">
                        <a:spcBef>
                          <a:spcPts val="0"/>
                        </a:spcBef>
                        <a:spcAft>
                          <a:spcPts val="0"/>
                        </a:spcAft>
                        <a:buNone/>
                      </a:pPr>
                      <a:r>
                        <a:rPr b="1" lang="en-SA" sz="1100">
                          <a:latin typeface="Titillium Web"/>
                          <a:ea typeface="Titillium Web"/>
                          <a:cs typeface="Titillium Web"/>
                          <a:sym typeface="Titillium Web"/>
                        </a:rPr>
                        <a:t>Valve</a:t>
                      </a:r>
                      <a:endParaRPr b="1" sz="1100">
                        <a:latin typeface="Titillium Web"/>
                        <a:ea typeface="Titillium Web"/>
                        <a:cs typeface="Titillium Web"/>
                        <a:sym typeface="Titillium Web"/>
                      </a:endParaRPr>
                    </a:p>
                  </a:txBody>
                  <a:tcPr marT="91425" marB="91425" marR="91425" marL="91425">
                    <a:solidFill>
                      <a:srgbClr val="D9D9D9"/>
                    </a:solidFill>
                  </a:tcPr>
                </a:tc>
                <a:tc gridSpan="3">
                  <a:txBody>
                    <a:bodyPr/>
                    <a:lstStyle/>
                    <a:p>
                      <a:pPr indent="0" lvl="0" marL="0" rtl="0" algn="ctr">
                        <a:spcBef>
                          <a:spcPts val="0"/>
                        </a:spcBef>
                        <a:spcAft>
                          <a:spcPts val="0"/>
                        </a:spcAft>
                        <a:buNone/>
                      </a:pPr>
                      <a:r>
                        <a:rPr b="1" lang="en-SA" sz="1100">
                          <a:latin typeface="Titillium Web"/>
                          <a:ea typeface="Titillium Web"/>
                          <a:cs typeface="Titillium Web"/>
                          <a:sym typeface="Titillium Web"/>
                        </a:rPr>
                        <a:t>Native</a:t>
                      </a:r>
                      <a:endParaRPr b="1" sz="1100">
                        <a:latin typeface="Titillium Web"/>
                        <a:ea typeface="Titillium Web"/>
                        <a:cs typeface="Titillium Web"/>
                        <a:sym typeface="Titillium Web"/>
                      </a:endParaRPr>
                    </a:p>
                  </a:txBody>
                  <a:tcPr marT="91425" marB="91425" marR="91425" marL="91425">
                    <a:solidFill>
                      <a:schemeClr val="lt2"/>
                    </a:solidFill>
                  </a:tcPr>
                </a:tc>
                <a:tc hMerge="1"/>
                <a:tc hMerge="1"/>
                <a:tc gridSpan="3">
                  <a:txBody>
                    <a:bodyPr/>
                    <a:lstStyle/>
                    <a:p>
                      <a:pPr indent="0" lvl="0" marL="0" rtl="0" algn="ctr">
                        <a:spcBef>
                          <a:spcPts val="0"/>
                        </a:spcBef>
                        <a:spcAft>
                          <a:spcPts val="0"/>
                        </a:spcAft>
                        <a:buNone/>
                      </a:pPr>
                      <a:r>
                        <a:rPr b="1" lang="en-SA" sz="1100">
                          <a:latin typeface="Titillium Web"/>
                          <a:ea typeface="Titillium Web"/>
                          <a:cs typeface="Titillium Web"/>
                          <a:sym typeface="Titillium Web"/>
                        </a:rPr>
                        <a:t>Prosthetic</a:t>
                      </a:r>
                      <a:endParaRPr b="1" sz="1100">
                        <a:latin typeface="Titillium Web"/>
                        <a:ea typeface="Titillium Web"/>
                        <a:cs typeface="Titillium Web"/>
                        <a:sym typeface="Titillium Web"/>
                      </a:endParaRPr>
                    </a:p>
                  </a:txBody>
                  <a:tcPr marT="91425" marB="91425" marR="91425" marL="91425">
                    <a:solidFill>
                      <a:schemeClr val="lt2"/>
                    </a:solidFill>
                  </a:tcPr>
                </a:tc>
                <a:tc hMerge="1"/>
                <a:tc hMerge="1"/>
              </a:tr>
              <a:tr h="758550">
                <a:tc vMerge="1"/>
                <a:tc>
                  <a:txBody>
                    <a:bodyPr/>
                    <a:lstStyle/>
                    <a:p>
                      <a:pPr indent="0" lvl="0" marL="0" rtl="0" algn="ctr">
                        <a:spcBef>
                          <a:spcPts val="0"/>
                        </a:spcBef>
                        <a:spcAft>
                          <a:spcPts val="0"/>
                        </a:spcAft>
                        <a:buNone/>
                      </a:pPr>
                      <a:r>
                        <a:rPr b="1" lang="en-SA" sz="1500">
                          <a:solidFill>
                            <a:schemeClr val="lt1"/>
                          </a:solidFill>
                          <a:latin typeface="Titillium Web"/>
                          <a:ea typeface="Titillium Web"/>
                          <a:cs typeface="Titillium Web"/>
                          <a:sym typeface="Titillium Web"/>
                        </a:rPr>
                        <a:t>★</a:t>
                      </a:r>
                      <a:r>
                        <a:rPr b="1" lang="en-SA" sz="1100">
                          <a:latin typeface="Titillium Web"/>
                          <a:ea typeface="Titillium Web"/>
                          <a:cs typeface="Titillium Web"/>
                          <a:sym typeface="Titillium Web"/>
                        </a:rPr>
                        <a:t>MSSA / MRSA</a:t>
                      </a:r>
                      <a:endParaRPr b="1" sz="1100">
                        <a:latin typeface="Titillium Web"/>
                        <a:ea typeface="Titillium Web"/>
                        <a:cs typeface="Titillium Web"/>
                        <a:sym typeface="Titillium Web"/>
                      </a:endParaRPr>
                    </a:p>
                  </a:txBody>
                  <a:tcPr marT="91425" marB="91425" marR="91425" marL="91425">
                    <a:solidFill>
                      <a:schemeClr val="lt2"/>
                    </a:solidFill>
                  </a:tcPr>
                </a:tc>
                <a:tc gridSpan="3">
                  <a:txBody>
                    <a:bodyPr/>
                    <a:lstStyle/>
                    <a:p>
                      <a:pPr indent="0" lvl="0" marL="0" rtl="0" algn="ctr">
                        <a:spcBef>
                          <a:spcPts val="0"/>
                        </a:spcBef>
                        <a:spcAft>
                          <a:spcPts val="0"/>
                        </a:spcAft>
                        <a:buNone/>
                      </a:pPr>
                      <a:r>
                        <a:rPr lang="en-SA" sz="1100">
                          <a:solidFill>
                            <a:schemeClr val="lt1"/>
                          </a:solidFill>
                          <a:latin typeface="Titillium Web"/>
                          <a:ea typeface="Titillium Web"/>
                          <a:cs typeface="Titillium Web"/>
                          <a:sym typeface="Titillium Web"/>
                        </a:rPr>
                        <a:t>Cloxacillin (or vancomycin in case of MRSA)</a:t>
                      </a:r>
                      <a:endParaRPr sz="1100">
                        <a:solidFill>
                          <a:schemeClr val="lt1"/>
                        </a:solidFill>
                        <a:latin typeface="Titillium Web"/>
                        <a:ea typeface="Titillium Web"/>
                        <a:cs typeface="Titillium Web"/>
                        <a:sym typeface="Titillium Web"/>
                      </a:endParaRPr>
                    </a:p>
                  </a:txBody>
                  <a:tcPr marT="91425" marB="91425" marR="91425" marL="91425"/>
                </a:tc>
                <a:tc hMerge="1"/>
                <a:tc hMerge="1"/>
                <a:tc gridSpan="3">
                  <a:txBody>
                    <a:bodyPr/>
                    <a:lstStyle/>
                    <a:p>
                      <a:pPr indent="0" lvl="0" marL="0" rtl="0" algn="ctr">
                        <a:spcBef>
                          <a:spcPts val="0"/>
                        </a:spcBef>
                        <a:spcAft>
                          <a:spcPts val="0"/>
                        </a:spcAft>
                        <a:buNone/>
                      </a:pPr>
                      <a:r>
                        <a:rPr lang="en-SA" sz="1100">
                          <a:solidFill>
                            <a:schemeClr val="lt1"/>
                          </a:solidFill>
                          <a:latin typeface="Titillium Web"/>
                          <a:ea typeface="Titillium Web"/>
                          <a:cs typeface="Titillium Web"/>
                          <a:sym typeface="Titillium Web"/>
                        </a:rPr>
                        <a:t>Cloxacillin (or vancomycin in case of MRSA) In addition to Gentamicin &amp; Rifampin</a:t>
                      </a:r>
                      <a:endParaRPr sz="1100">
                        <a:solidFill>
                          <a:schemeClr val="lt1"/>
                        </a:solidFill>
                        <a:latin typeface="Titillium Web"/>
                        <a:ea typeface="Titillium Web"/>
                        <a:cs typeface="Titillium Web"/>
                        <a:sym typeface="Titillium Web"/>
                      </a:endParaRPr>
                    </a:p>
                  </a:txBody>
                  <a:tcPr marT="91425" marB="91425" marR="91425" marL="91425"/>
                </a:tc>
                <a:tc hMerge="1"/>
                <a:tc hMerge="1"/>
              </a:tr>
              <a:tr h="1341275">
                <a:tc vMerge="1"/>
                <a:tc>
                  <a:txBody>
                    <a:bodyPr/>
                    <a:lstStyle/>
                    <a:p>
                      <a:pPr indent="0" lvl="0" marL="0" rtl="0" algn="ctr">
                        <a:spcBef>
                          <a:spcPts val="0"/>
                        </a:spcBef>
                        <a:spcAft>
                          <a:spcPts val="0"/>
                        </a:spcAft>
                        <a:buNone/>
                      </a:pPr>
                      <a:r>
                        <a:rPr b="1" lang="en-SA" sz="1500">
                          <a:solidFill>
                            <a:schemeClr val="lt1"/>
                          </a:solidFill>
                          <a:latin typeface="Titillium Web"/>
                          <a:ea typeface="Titillium Web"/>
                          <a:cs typeface="Titillium Web"/>
                          <a:sym typeface="Titillium Web"/>
                        </a:rPr>
                        <a:t>★</a:t>
                      </a:r>
                      <a:r>
                        <a:rPr b="1" lang="en-SA" sz="1100">
                          <a:latin typeface="Titillium Web"/>
                          <a:ea typeface="Titillium Web"/>
                          <a:cs typeface="Titillium Web"/>
                          <a:sym typeface="Titillium Web"/>
                        </a:rPr>
                        <a:t>Streptococcus</a:t>
                      </a:r>
                      <a:endParaRPr b="1" sz="1100">
                        <a:latin typeface="Titillium Web"/>
                        <a:ea typeface="Titillium Web"/>
                        <a:cs typeface="Titillium Web"/>
                        <a:sym typeface="Titillium Web"/>
                      </a:endParaRPr>
                    </a:p>
                    <a:p>
                      <a:pPr indent="0" lvl="0" marL="0" rtl="0" algn="ctr">
                        <a:spcBef>
                          <a:spcPts val="0"/>
                        </a:spcBef>
                        <a:spcAft>
                          <a:spcPts val="0"/>
                        </a:spcAft>
                        <a:buNone/>
                      </a:pPr>
                      <a:r>
                        <a:rPr b="1" lang="en-SA" sz="1100">
                          <a:latin typeface="Titillium Web"/>
                          <a:ea typeface="Titillium Web"/>
                          <a:cs typeface="Titillium Web"/>
                          <a:sym typeface="Titillium Web"/>
                        </a:rPr>
                        <a:t>(strept.viridans)</a:t>
                      </a:r>
                      <a:endParaRPr b="1" sz="1100">
                        <a:latin typeface="Titillium Web"/>
                        <a:ea typeface="Titillium Web"/>
                        <a:cs typeface="Titillium Web"/>
                        <a:sym typeface="Titillium Web"/>
                      </a:endParaRPr>
                    </a:p>
                  </a:txBody>
                  <a:tcPr marT="91425" marB="91425" marR="91425" marL="91425">
                    <a:solidFill>
                      <a:schemeClr val="lt2"/>
                    </a:solidFill>
                  </a:tcPr>
                </a:tc>
                <a:tc gridSpan="6">
                  <a:txBody>
                    <a:bodyPr/>
                    <a:lstStyle/>
                    <a:p>
                      <a:pPr indent="0" lvl="0" marL="0" rtl="0" algn="l">
                        <a:spcBef>
                          <a:spcPts val="0"/>
                        </a:spcBef>
                        <a:spcAft>
                          <a:spcPts val="0"/>
                        </a:spcAft>
                        <a:buNone/>
                      </a:pPr>
                      <a:r>
                        <a:rPr lang="en-SA" sz="1100">
                          <a:latin typeface="Titillium Web"/>
                          <a:ea typeface="Titillium Web"/>
                          <a:cs typeface="Titillium Web"/>
                          <a:sym typeface="Titillium Web"/>
                        </a:rPr>
                        <a:t>MIC is low (&lt;0.1), we need to use one antibiotic. (</a:t>
                      </a:r>
                      <a:r>
                        <a:rPr b="1" lang="en-SA" sz="1500">
                          <a:solidFill>
                            <a:schemeClr val="lt1"/>
                          </a:solidFill>
                          <a:latin typeface="Titillium Web"/>
                          <a:ea typeface="Titillium Web"/>
                          <a:cs typeface="Titillium Web"/>
                          <a:sym typeface="Titillium Web"/>
                        </a:rPr>
                        <a:t>★</a:t>
                      </a:r>
                      <a:r>
                        <a:rPr lang="en-SA" sz="1100">
                          <a:latin typeface="Titillium Web"/>
                          <a:ea typeface="Titillium Web"/>
                          <a:cs typeface="Titillium Web"/>
                          <a:sym typeface="Titillium Web"/>
                        </a:rPr>
                        <a:t>Penicillin alone or Cephalosporin alone)</a:t>
                      </a:r>
                      <a:endParaRPr sz="1100">
                        <a:latin typeface="Titillium Web"/>
                        <a:ea typeface="Titillium Web"/>
                        <a:cs typeface="Titillium Web"/>
                        <a:sym typeface="Titillium Web"/>
                      </a:endParaRPr>
                    </a:p>
                    <a:p>
                      <a:pPr indent="0" lvl="0" marL="0" rtl="0" algn="l">
                        <a:spcBef>
                          <a:spcPts val="0"/>
                        </a:spcBef>
                        <a:spcAft>
                          <a:spcPts val="0"/>
                        </a:spcAft>
                        <a:buNone/>
                      </a:pPr>
                      <a:r>
                        <a:rPr lang="en-SA" sz="1100">
                          <a:latin typeface="Titillium Web"/>
                          <a:ea typeface="Titillium Web"/>
                          <a:cs typeface="Titillium Web"/>
                          <a:sym typeface="Titillium Web"/>
                        </a:rPr>
                        <a:t>If MIC is intermediate (&gt;0.1-0.5), we need to use 2 antibiotics (</a:t>
                      </a:r>
                      <a:r>
                        <a:rPr b="1" lang="en-SA" sz="1500">
                          <a:solidFill>
                            <a:schemeClr val="lt1"/>
                          </a:solidFill>
                          <a:latin typeface="Titillium Web"/>
                          <a:ea typeface="Titillium Web"/>
                          <a:cs typeface="Titillium Web"/>
                          <a:sym typeface="Titillium Web"/>
                        </a:rPr>
                        <a:t>★</a:t>
                      </a:r>
                      <a:r>
                        <a:rPr lang="en-SA" sz="1100">
                          <a:latin typeface="Titillium Web"/>
                          <a:ea typeface="Titillium Web"/>
                          <a:cs typeface="Titillium Web"/>
                          <a:sym typeface="Titillium Web"/>
                        </a:rPr>
                        <a:t>Penicillin in addition to Gentamicin)</a:t>
                      </a:r>
                      <a:endParaRPr sz="1100">
                        <a:latin typeface="Titillium Web"/>
                        <a:ea typeface="Titillium Web"/>
                        <a:cs typeface="Titillium Web"/>
                        <a:sym typeface="Titillium Web"/>
                      </a:endParaRPr>
                    </a:p>
                    <a:p>
                      <a:pPr indent="0" lvl="0" marL="0" rtl="0" algn="l">
                        <a:spcBef>
                          <a:spcPts val="0"/>
                        </a:spcBef>
                        <a:spcAft>
                          <a:spcPts val="0"/>
                        </a:spcAft>
                        <a:buNone/>
                      </a:pPr>
                      <a:r>
                        <a:rPr lang="en-SA" sz="1100">
                          <a:latin typeface="Titillium Web"/>
                          <a:ea typeface="Titillium Web"/>
                          <a:cs typeface="Titillium Web"/>
                          <a:sym typeface="Titillium Web"/>
                        </a:rPr>
                        <a:t>If MIC is high (&gt;O.5), we need to use 2 antibiotics but for longer time (Ampicillin in addition to Gentamicin)</a:t>
                      </a:r>
                      <a:endParaRPr sz="1100">
                        <a:latin typeface="Titillium Web"/>
                        <a:ea typeface="Titillium Web"/>
                        <a:cs typeface="Titillium Web"/>
                        <a:sym typeface="Titillium Web"/>
                      </a:endParaRPr>
                    </a:p>
                  </a:txBody>
                  <a:tcPr marT="91425" marB="91425" marR="91425" marL="91425"/>
                </a:tc>
                <a:tc hMerge="1"/>
                <a:tc hMerge="1"/>
                <a:tc hMerge="1"/>
                <a:tc hMerge="1"/>
                <a:tc hMerge="1"/>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9" name="Shape 2009"/>
        <p:cNvGrpSpPr/>
        <p:nvPr/>
      </p:nvGrpSpPr>
      <p:grpSpPr>
        <a:xfrm>
          <a:off x="0" y="0"/>
          <a:ext cx="0" cy="0"/>
          <a:chOff x="0" y="0"/>
          <a:chExt cx="0" cy="0"/>
        </a:xfrm>
      </p:grpSpPr>
      <p:sp>
        <p:nvSpPr>
          <p:cNvPr id="2010" name="Google Shape;2010;p25"/>
          <p:cNvSpPr txBox="1"/>
          <p:nvPr>
            <p:ph type="title"/>
          </p:nvPr>
        </p:nvSpPr>
        <p:spPr>
          <a:xfrm>
            <a:off x="233850" y="-47694"/>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SA"/>
              <a:t>MCQs</a:t>
            </a:r>
            <a:endParaRPr/>
          </a:p>
        </p:txBody>
      </p:sp>
      <p:graphicFrame>
        <p:nvGraphicFramePr>
          <p:cNvPr id="2011" name="Google Shape;2011;p25"/>
          <p:cNvGraphicFramePr/>
          <p:nvPr/>
        </p:nvGraphicFramePr>
        <p:xfrm>
          <a:off x="473803" y="1448705"/>
          <a:ext cx="3000000" cy="3000000"/>
        </p:xfrm>
        <a:graphic>
          <a:graphicData uri="http://schemas.openxmlformats.org/drawingml/2006/table">
            <a:tbl>
              <a:tblPr>
                <a:noFill/>
                <a:tableStyleId>{4E9E8495-E788-47C2-A096-ABBBB2D0F1D5}</a:tableStyleId>
              </a:tblPr>
              <a:tblGrid>
                <a:gridCol w="1477600"/>
                <a:gridCol w="1477600"/>
                <a:gridCol w="1477600"/>
                <a:gridCol w="1477600"/>
              </a:tblGrid>
              <a:tr h="501900">
                <a:tc gridSpan="4">
                  <a:txBody>
                    <a:bodyPr/>
                    <a:lstStyle/>
                    <a:p>
                      <a:pPr indent="0" lvl="0" marL="0" rtl="0" algn="l">
                        <a:spcBef>
                          <a:spcPts val="0"/>
                        </a:spcBef>
                        <a:spcAft>
                          <a:spcPts val="0"/>
                        </a:spcAft>
                        <a:buNone/>
                      </a:pPr>
                      <a:r>
                        <a:rPr b="1" lang="en-SA" sz="1000">
                          <a:solidFill>
                            <a:srgbClr val="434343"/>
                          </a:solidFill>
                          <a:latin typeface="Titillium Web"/>
                          <a:ea typeface="Titillium Web"/>
                          <a:cs typeface="Titillium Web"/>
                          <a:sym typeface="Titillium Web"/>
                        </a:rPr>
                        <a:t>1-</a:t>
                      </a:r>
                      <a:r>
                        <a:rPr b="1" lang="en-SA" sz="1500">
                          <a:solidFill>
                            <a:srgbClr val="434343"/>
                          </a:solidFill>
                          <a:latin typeface="Titillium Web"/>
                          <a:ea typeface="Titillium Web"/>
                          <a:cs typeface="Titillium Web"/>
                          <a:sym typeface="Titillium Web"/>
                        </a:rPr>
                        <a:t> </a:t>
                      </a:r>
                      <a:r>
                        <a:rPr b="1" lang="en-SA" sz="1000">
                          <a:solidFill>
                            <a:srgbClr val="434343"/>
                          </a:solidFill>
                          <a:latin typeface="Titillium Web"/>
                          <a:ea typeface="Titillium Web"/>
                          <a:cs typeface="Titillium Web"/>
                          <a:sym typeface="Titillium Web"/>
                        </a:rPr>
                        <a:t>A 60 year old woman came to the hospital for Mitral Valve replacement, one week later she has fever and chest pain, an echocardiography was done and vegetation was seen on the mitral valve which one of the following organisms may cause that?</a:t>
                      </a:r>
                      <a:endParaRPr b="1" sz="10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c hMerge="1"/>
                <a:tc hMerge="1"/>
                <a:tc hMerge="1"/>
              </a:tr>
              <a:tr h="601850">
                <a:tc>
                  <a:txBody>
                    <a:bodyPr/>
                    <a:lstStyle/>
                    <a:p>
                      <a:pPr indent="0" lvl="0" marL="0" rtl="0" algn="l">
                        <a:spcBef>
                          <a:spcPts val="0"/>
                        </a:spcBef>
                        <a:spcAft>
                          <a:spcPts val="0"/>
                        </a:spcAft>
                        <a:buNone/>
                      </a:pPr>
                      <a:r>
                        <a:rPr lang="en-SA" sz="1300">
                          <a:solidFill>
                            <a:srgbClr val="434343"/>
                          </a:solidFill>
                          <a:latin typeface="Titillium Web"/>
                          <a:ea typeface="Titillium Web"/>
                          <a:cs typeface="Titillium Web"/>
                          <a:sym typeface="Titillium Web"/>
                        </a:rPr>
                        <a:t>A-Staph Aureus</a:t>
                      </a:r>
                      <a:endParaRPr sz="13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SA" sz="1300">
                          <a:solidFill>
                            <a:srgbClr val="434343"/>
                          </a:solidFill>
                          <a:latin typeface="Titillium Web"/>
                          <a:ea typeface="Titillium Web"/>
                          <a:cs typeface="Titillium Web"/>
                          <a:sym typeface="Titillium Web"/>
                        </a:rPr>
                        <a:t>B- Streptococcus Viridans </a:t>
                      </a:r>
                      <a:endParaRPr sz="13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SA" sz="1300">
                          <a:solidFill>
                            <a:srgbClr val="434343"/>
                          </a:solidFill>
                          <a:latin typeface="Titillium Web"/>
                          <a:ea typeface="Titillium Web"/>
                          <a:cs typeface="Titillium Web"/>
                          <a:sym typeface="Titillium Web"/>
                        </a:rPr>
                        <a:t>C-Staph Epidermidis</a:t>
                      </a:r>
                      <a:endParaRPr sz="13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SA" sz="1300">
                          <a:solidFill>
                            <a:srgbClr val="434343"/>
                          </a:solidFill>
                          <a:latin typeface="Titillium Web"/>
                          <a:ea typeface="Titillium Web"/>
                          <a:cs typeface="Titillium Web"/>
                          <a:sym typeface="Titillium Web"/>
                        </a:rPr>
                        <a:t>D-Streptococcus pyogens</a:t>
                      </a:r>
                      <a:endParaRPr sz="13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26550">
                <a:tc gridSpan="4">
                  <a:txBody>
                    <a:bodyPr/>
                    <a:lstStyle/>
                    <a:p>
                      <a:pPr indent="0" lvl="0" marL="0" rtl="0" algn="l">
                        <a:spcBef>
                          <a:spcPts val="0"/>
                        </a:spcBef>
                        <a:spcAft>
                          <a:spcPts val="0"/>
                        </a:spcAft>
                        <a:buNone/>
                      </a:pPr>
                      <a:r>
                        <a:rPr b="1" lang="en-SA" sz="1000">
                          <a:solidFill>
                            <a:srgbClr val="434343"/>
                          </a:solidFill>
                          <a:latin typeface="Titillium Web"/>
                          <a:ea typeface="Titillium Web"/>
                          <a:cs typeface="Titillium Web"/>
                          <a:sym typeface="Titillium Web"/>
                        </a:rPr>
                        <a:t>2-A 21 Year old college male student presented in the ER with infective Endocarditis in tricuspid valve and the blood culture shows staph aureus , What is the most common cause? </a:t>
                      </a:r>
                      <a:endParaRPr b="1" sz="10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c hMerge="1"/>
                <a:tc hMerge="1"/>
                <a:tc hMerge="1"/>
              </a:tr>
              <a:tr h="601850">
                <a:tc>
                  <a:txBody>
                    <a:bodyPr/>
                    <a:lstStyle/>
                    <a:p>
                      <a:pPr indent="0" lvl="0" marL="0" rtl="0" algn="l">
                        <a:spcBef>
                          <a:spcPts val="0"/>
                        </a:spcBef>
                        <a:spcAft>
                          <a:spcPts val="0"/>
                        </a:spcAft>
                        <a:buNone/>
                      </a:pPr>
                      <a:r>
                        <a:rPr lang="en-SA" sz="1300">
                          <a:solidFill>
                            <a:srgbClr val="434343"/>
                          </a:solidFill>
                          <a:latin typeface="Titillium Web"/>
                          <a:ea typeface="Titillium Web"/>
                          <a:cs typeface="Titillium Web"/>
                          <a:sym typeface="Titillium Web"/>
                        </a:rPr>
                        <a:t>A-</a:t>
                      </a:r>
                      <a:r>
                        <a:rPr lang="en-SA" sz="1300">
                          <a:solidFill>
                            <a:srgbClr val="434343"/>
                          </a:solidFill>
                          <a:latin typeface="Titillium Web"/>
                          <a:ea typeface="Titillium Web"/>
                          <a:cs typeface="Titillium Web"/>
                          <a:sym typeface="Titillium Web"/>
                        </a:rPr>
                        <a:t>Artificial</a:t>
                      </a:r>
                      <a:r>
                        <a:rPr lang="en-SA" sz="1300">
                          <a:solidFill>
                            <a:srgbClr val="434343"/>
                          </a:solidFill>
                          <a:latin typeface="Titillium Web"/>
                          <a:ea typeface="Titillium Web"/>
                          <a:cs typeface="Titillium Web"/>
                          <a:sym typeface="Titillium Web"/>
                        </a:rPr>
                        <a:t> Heart Valve</a:t>
                      </a:r>
                      <a:endParaRPr sz="13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SA" sz="1300">
                          <a:solidFill>
                            <a:srgbClr val="434343"/>
                          </a:solidFill>
                          <a:latin typeface="Titillium Web"/>
                          <a:ea typeface="Titillium Web"/>
                          <a:cs typeface="Titillium Web"/>
                          <a:sym typeface="Titillium Web"/>
                        </a:rPr>
                        <a:t>B-Intravenous Injection</a:t>
                      </a:r>
                      <a:endParaRPr sz="13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SA" sz="1300">
                          <a:solidFill>
                            <a:srgbClr val="434343"/>
                          </a:solidFill>
                          <a:latin typeface="Titillium Web"/>
                          <a:ea typeface="Titillium Web"/>
                          <a:cs typeface="Titillium Web"/>
                          <a:sym typeface="Titillium Web"/>
                        </a:rPr>
                        <a:t>C-</a:t>
                      </a:r>
                      <a:r>
                        <a:rPr lang="en-SA" sz="1300">
                          <a:solidFill>
                            <a:srgbClr val="434343"/>
                          </a:solidFill>
                          <a:latin typeface="Titillium Web"/>
                          <a:ea typeface="Titillium Web"/>
                          <a:cs typeface="Titillium Web"/>
                          <a:sym typeface="Titillium Web"/>
                        </a:rPr>
                        <a:t>Congenital</a:t>
                      </a:r>
                      <a:r>
                        <a:rPr lang="en-SA" sz="1300">
                          <a:solidFill>
                            <a:srgbClr val="434343"/>
                          </a:solidFill>
                          <a:latin typeface="Titillium Web"/>
                          <a:ea typeface="Titillium Web"/>
                          <a:cs typeface="Titillium Web"/>
                          <a:sym typeface="Titillium Web"/>
                        </a:rPr>
                        <a:t> Heart Disease</a:t>
                      </a:r>
                      <a:endParaRPr sz="13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SA" sz="1300">
                          <a:solidFill>
                            <a:srgbClr val="434343"/>
                          </a:solidFill>
                          <a:latin typeface="Titillium Web"/>
                          <a:ea typeface="Titillium Web"/>
                          <a:cs typeface="Titillium Web"/>
                          <a:sym typeface="Titillium Web"/>
                        </a:rPr>
                        <a:t>D-Rheumatic Heart Disease</a:t>
                      </a:r>
                      <a:endParaRPr sz="13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26550">
                <a:tc gridSpan="4">
                  <a:txBody>
                    <a:bodyPr/>
                    <a:lstStyle/>
                    <a:p>
                      <a:pPr indent="0" lvl="0" marL="0" rtl="0" algn="l">
                        <a:spcBef>
                          <a:spcPts val="0"/>
                        </a:spcBef>
                        <a:spcAft>
                          <a:spcPts val="0"/>
                        </a:spcAft>
                        <a:buNone/>
                      </a:pPr>
                      <a:r>
                        <a:rPr b="1" lang="en-SA" sz="1000">
                          <a:solidFill>
                            <a:srgbClr val="434343"/>
                          </a:solidFill>
                          <a:latin typeface="Titillium Web"/>
                          <a:ea typeface="Titillium Web"/>
                          <a:cs typeface="Titillium Web"/>
                          <a:sym typeface="Titillium Web"/>
                        </a:rPr>
                        <a:t>3-A </a:t>
                      </a:r>
                      <a:r>
                        <a:rPr b="1" lang="en-SA" sz="1000">
                          <a:solidFill>
                            <a:srgbClr val="434343"/>
                          </a:solidFill>
                          <a:latin typeface="Titillium Web"/>
                          <a:ea typeface="Titillium Web"/>
                          <a:cs typeface="Titillium Web"/>
                          <a:sym typeface="Titillium Web"/>
                        </a:rPr>
                        <a:t>Rheumatic</a:t>
                      </a:r>
                      <a:r>
                        <a:rPr b="1" lang="en-SA" sz="1000">
                          <a:solidFill>
                            <a:srgbClr val="434343"/>
                          </a:solidFill>
                          <a:latin typeface="Titillium Web"/>
                          <a:ea typeface="Titillium Web"/>
                          <a:cs typeface="Titillium Web"/>
                          <a:sym typeface="Titillium Web"/>
                        </a:rPr>
                        <a:t> heart disease patient developed endocarditis after dental extraction, what is the </a:t>
                      </a:r>
                      <a:r>
                        <a:rPr b="1" lang="en-SA" sz="1000">
                          <a:solidFill>
                            <a:srgbClr val="434343"/>
                          </a:solidFill>
                          <a:latin typeface="Titillium Web"/>
                          <a:ea typeface="Titillium Web"/>
                          <a:cs typeface="Titillium Web"/>
                          <a:sym typeface="Titillium Web"/>
                        </a:rPr>
                        <a:t>causative</a:t>
                      </a:r>
                      <a:r>
                        <a:rPr b="1" lang="en-SA" sz="1000">
                          <a:solidFill>
                            <a:srgbClr val="434343"/>
                          </a:solidFill>
                          <a:latin typeface="Titillium Web"/>
                          <a:ea typeface="Titillium Web"/>
                          <a:cs typeface="Titillium Web"/>
                          <a:sym typeface="Titillium Web"/>
                        </a:rPr>
                        <a:t> </a:t>
                      </a:r>
                      <a:r>
                        <a:rPr b="1" lang="en-SA" sz="1000">
                          <a:solidFill>
                            <a:srgbClr val="434343"/>
                          </a:solidFill>
                          <a:latin typeface="Titillium Web"/>
                          <a:ea typeface="Titillium Web"/>
                          <a:cs typeface="Titillium Web"/>
                          <a:sym typeface="Titillium Web"/>
                        </a:rPr>
                        <a:t>organism?</a:t>
                      </a:r>
                      <a:endParaRPr b="1" sz="10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c hMerge="1"/>
                <a:tc hMerge="1"/>
                <a:tc hMerge="1"/>
              </a:tr>
              <a:tr h="601850">
                <a:tc>
                  <a:txBody>
                    <a:bodyPr/>
                    <a:lstStyle/>
                    <a:p>
                      <a:pPr indent="0" lvl="0" marL="0" rtl="0" algn="l">
                        <a:spcBef>
                          <a:spcPts val="0"/>
                        </a:spcBef>
                        <a:spcAft>
                          <a:spcPts val="0"/>
                        </a:spcAft>
                        <a:buNone/>
                      </a:pPr>
                      <a:r>
                        <a:rPr lang="en-SA" sz="1300">
                          <a:solidFill>
                            <a:srgbClr val="434343"/>
                          </a:solidFill>
                          <a:latin typeface="Titillium Web"/>
                          <a:ea typeface="Titillium Web"/>
                          <a:cs typeface="Titillium Web"/>
                          <a:sym typeface="Titillium Web"/>
                        </a:rPr>
                        <a:t>A-Streptococcus Viridans </a:t>
                      </a:r>
                      <a:endParaRPr sz="13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SA" sz="1300">
                          <a:solidFill>
                            <a:srgbClr val="434343"/>
                          </a:solidFill>
                          <a:latin typeface="Titillium Web"/>
                          <a:ea typeface="Titillium Web"/>
                          <a:cs typeface="Titillium Web"/>
                          <a:sym typeface="Titillium Web"/>
                        </a:rPr>
                        <a:t>B-Streptococcus </a:t>
                      </a:r>
                      <a:r>
                        <a:rPr lang="en-SA" sz="1300">
                          <a:solidFill>
                            <a:srgbClr val="434343"/>
                          </a:solidFill>
                          <a:latin typeface="Titillium Web"/>
                          <a:ea typeface="Titillium Web"/>
                          <a:cs typeface="Titillium Web"/>
                          <a:sym typeface="Titillium Web"/>
                        </a:rPr>
                        <a:t>Pyogenes</a:t>
                      </a:r>
                      <a:r>
                        <a:rPr lang="en-SA" sz="1300">
                          <a:solidFill>
                            <a:srgbClr val="434343"/>
                          </a:solidFill>
                          <a:latin typeface="Titillium Web"/>
                          <a:ea typeface="Titillium Web"/>
                          <a:cs typeface="Titillium Web"/>
                          <a:sym typeface="Titillium Web"/>
                        </a:rPr>
                        <a:t> </a:t>
                      </a:r>
                      <a:endParaRPr sz="13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SA" sz="1300">
                          <a:solidFill>
                            <a:srgbClr val="434343"/>
                          </a:solidFill>
                          <a:latin typeface="Titillium Web"/>
                          <a:ea typeface="Titillium Web"/>
                          <a:cs typeface="Titillium Web"/>
                          <a:sym typeface="Titillium Web"/>
                        </a:rPr>
                        <a:t>C-Streptococcus </a:t>
                      </a:r>
                      <a:r>
                        <a:rPr lang="en-SA" sz="1300">
                          <a:solidFill>
                            <a:srgbClr val="434343"/>
                          </a:solidFill>
                          <a:latin typeface="Titillium Web"/>
                          <a:ea typeface="Titillium Web"/>
                          <a:cs typeface="Titillium Web"/>
                          <a:sym typeface="Titillium Web"/>
                        </a:rPr>
                        <a:t>Pneumoniae</a:t>
                      </a:r>
                      <a:endParaRPr sz="13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SA" sz="1300">
                          <a:solidFill>
                            <a:srgbClr val="434343"/>
                          </a:solidFill>
                          <a:latin typeface="Titillium Web"/>
                          <a:ea typeface="Titillium Web"/>
                          <a:cs typeface="Titillium Web"/>
                          <a:sym typeface="Titillium Web"/>
                        </a:rPr>
                        <a:t>D-</a:t>
                      </a:r>
                      <a:r>
                        <a:rPr lang="en-SA" sz="1300">
                          <a:solidFill>
                            <a:srgbClr val="434343"/>
                          </a:solidFill>
                          <a:latin typeface="Titillium Web"/>
                          <a:ea typeface="Titillium Web"/>
                          <a:cs typeface="Titillium Web"/>
                          <a:sym typeface="Titillium Web"/>
                        </a:rPr>
                        <a:t>Staphylococcus</a:t>
                      </a:r>
                      <a:r>
                        <a:rPr lang="en-SA" sz="1300">
                          <a:solidFill>
                            <a:srgbClr val="434343"/>
                          </a:solidFill>
                          <a:latin typeface="Titillium Web"/>
                          <a:ea typeface="Titillium Web"/>
                          <a:cs typeface="Titillium Web"/>
                          <a:sym typeface="Titillium Web"/>
                        </a:rPr>
                        <a:t> aureus</a:t>
                      </a:r>
                      <a:endParaRPr sz="13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547125">
                <a:tc gridSpan="4">
                  <a:txBody>
                    <a:bodyPr/>
                    <a:lstStyle/>
                    <a:p>
                      <a:pPr indent="0" lvl="0" marL="0" rtl="0" algn="l">
                        <a:spcBef>
                          <a:spcPts val="0"/>
                        </a:spcBef>
                        <a:spcAft>
                          <a:spcPts val="0"/>
                        </a:spcAft>
                        <a:buNone/>
                      </a:pPr>
                      <a:r>
                        <a:rPr b="1" lang="en-SA" sz="1300">
                          <a:solidFill>
                            <a:srgbClr val="434343"/>
                          </a:solidFill>
                          <a:latin typeface="Titillium Web"/>
                          <a:ea typeface="Titillium Web"/>
                          <a:cs typeface="Titillium Web"/>
                          <a:sym typeface="Titillium Web"/>
                        </a:rPr>
                        <a:t>4-Which one of </a:t>
                      </a:r>
                      <a:r>
                        <a:rPr b="1" lang="en-SA" sz="1300">
                          <a:solidFill>
                            <a:srgbClr val="434343"/>
                          </a:solidFill>
                          <a:latin typeface="Titillium Web"/>
                          <a:ea typeface="Titillium Web"/>
                          <a:cs typeface="Titillium Web"/>
                          <a:sym typeface="Titillium Web"/>
                        </a:rPr>
                        <a:t>laboratory</a:t>
                      </a:r>
                      <a:r>
                        <a:rPr b="1" lang="en-SA" sz="1300">
                          <a:solidFill>
                            <a:srgbClr val="434343"/>
                          </a:solidFill>
                          <a:latin typeface="Titillium Web"/>
                          <a:ea typeface="Titillium Web"/>
                          <a:cs typeface="Titillium Web"/>
                          <a:sym typeface="Titillium Web"/>
                        </a:rPr>
                        <a:t> tests is used for diagnosis of Endocarditis?</a:t>
                      </a:r>
                      <a:endParaRPr b="1" sz="13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c hMerge="1"/>
                <a:tc hMerge="1"/>
                <a:tc hMerge="1"/>
              </a:tr>
              <a:tr h="671925">
                <a:tc>
                  <a:txBody>
                    <a:bodyPr/>
                    <a:lstStyle/>
                    <a:p>
                      <a:pPr indent="0" lvl="0" marL="0" rtl="0" algn="l">
                        <a:spcBef>
                          <a:spcPts val="0"/>
                        </a:spcBef>
                        <a:spcAft>
                          <a:spcPts val="0"/>
                        </a:spcAft>
                        <a:buNone/>
                      </a:pPr>
                      <a:r>
                        <a:rPr lang="en-SA" sz="1300">
                          <a:solidFill>
                            <a:srgbClr val="434343"/>
                          </a:solidFill>
                          <a:latin typeface="Titillium Web"/>
                          <a:ea typeface="Titillium Web"/>
                          <a:cs typeface="Titillium Web"/>
                          <a:sym typeface="Titillium Web"/>
                        </a:rPr>
                        <a:t> A-CBC</a:t>
                      </a:r>
                      <a:endParaRPr sz="13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t/>
                      </a:r>
                      <a:endParaRPr sz="13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SA" sz="1300">
                          <a:solidFill>
                            <a:srgbClr val="434343"/>
                          </a:solidFill>
                          <a:latin typeface="Titillium Web"/>
                          <a:ea typeface="Titillium Web"/>
                          <a:cs typeface="Titillium Web"/>
                          <a:sym typeface="Titillium Web"/>
                        </a:rPr>
                        <a:t>B-Blood Culture</a:t>
                      </a:r>
                      <a:endParaRPr sz="13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t/>
                      </a:r>
                      <a:endParaRPr sz="13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SA" sz="1300">
                          <a:solidFill>
                            <a:srgbClr val="434343"/>
                          </a:solidFill>
                          <a:latin typeface="Titillium Web"/>
                          <a:ea typeface="Titillium Web"/>
                          <a:cs typeface="Titillium Web"/>
                          <a:sym typeface="Titillium Web"/>
                        </a:rPr>
                        <a:t>C-ASO</a:t>
                      </a:r>
                      <a:endParaRPr sz="13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t/>
                      </a:r>
                      <a:endParaRPr sz="13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SA" sz="1300">
                          <a:solidFill>
                            <a:srgbClr val="434343"/>
                          </a:solidFill>
                          <a:latin typeface="Titillium Web"/>
                          <a:ea typeface="Titillium Web"/>
                          <a:cs typeface="Titillium Web"/>
                          <a:sym typeface="Titillium Web"/>
                        </a:rPr>
                        <a:t>D-ECG</a:t>
                      </a:r>
                      <a:endParaRPr sz="13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39800">
                <a:tc gridSpan="4">
                  <a:txBody>
                    <a:bodyPr/>
                    <a:lstStyle/>
                    <a:p>
                      <a:pPr indent="0" lvl="0" marL="0" rtl="0" algn="l">
                        <a:spcBef>
                          <a:spcPts val="0"/>
                        </a:spcBef>
                        <a:spcAft>
                          <a:spcPts val="0"/>
                        </a:spcAft>
                        <a:buNone/>
                      </a:pPr>
                      <a:r>
                        <a:rPr b="1" lang="en-SA" sz="1000">
                          <a:solidFill>
                            <a:srgbClr val="434343"/>
                          </a:solidFill>
                          <a:latin typeface="Titillium Web"/>
                          <a:ea typeface="Titillium Web"/>
                          <a:cs typeface="Titillium Web"/>
                          <a:sym typeface="Titillium Web"/>
                        </a:rPr>
                        <a:t>5-A 35 Year old male was admitted to the hospital because of mitral valve regurgitation, in the Lab , Investigations of blood showed gram (+) In chains and alpha-hemolytic with green color. What is the most </a:t>
                      </a:r>
                      <a:r>
                        <a:rPr b="1" lang="en-SA" sz="1000">
                          <a:solidFill>
                            <a:srgbClr val="434343"/>
                          </a:solidFill>
                          <a:latin typeface="Titillium Web"/>
                          <a:ea typeface="Titillium Web"/>
                          <a:cs typeface="Titillium Web"/>
                          <a:sym typeface="Titillium Web"/>
                        </a:rPr>
                        <a:t>likely</a:t>
                      </a:r>
                      <a:r>
                        <a:rPr b="1" lang="en-SA" sz="1000">
                          <a:solidFill>
                            <a:srgbClr val="434343"/>
                          </a:solidFill>
                          <a:latin typeface="Titillium Web"/>
                          <a:ea typeface="Titillium Web"/>
                          <a:cs typeface="Titillium Web"/>
                          <a:sym typeface="Titillium Web"/>
                        </a:rPr>
                        <a:t> </a:t>
                      </a:r>
                      <a:r>
                        <a:rPr b="1" lang="en-SA" sz="1000">
                          <a:solidFill>
                            <a:srgbClr val="434343"/>
                          </a:solidFill>
                          <a:latin typeface="Titillium Web"/>
                          <a:ea typeface="Titillium Web"/>
                          <a:cs typeface="Titillium Web"/>
                          <a:sym typeface="Titillium Web"/>
                        </a:rPr>
                        <a:t>organism</a:t>
                      </a:r>
                      <a:r>
                        <a:rPr b="1" lang="en-SA" sz="1000">
                          <a:solidFill>
                            <a:srgbClr val="434343"/>
                          </a:solidFill>
                          <a:latin typeface="Titillium Web"/>
                          <a:ea typeface="Titillium Web"/>
                          <a:cs typeface="Titillium Web"/>
                          <a:sym typeface="Titillium Web"/>
                        </a:rPr>
                        <a:t> ?</a:t>
                      </a:r>
                      <a:endParaRPr b="1" sz="10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c hMerge="1"/>
                <a:tc hMerge="1"/>
                <a:tc hMerge="1"/>
              </a:tr>
              <a:tr h="591575">
                <a:tc>
                  <a:txBody>
                    <a:bodyPr/>
                    <a:lstStyle/>
                    <a:p>
                      <a:pPr indent="0" lvl="0" marL="0" rtl="0" algn="l">
                        <a:spcBef>
                          <a:spcPts val="0"/>
                        </a:spcBef>
                        <a:spcAft>
                          <a:spcPts val="0"/>
                        </a:spcAft>
                        <a:buNone/>
                      </a:pPr>
                      <a:r>
                        <a:rPr lang="en-SA" sz="1300">
                          <a:solidFill>
                            <a:srgbClr val="434343"/>
                          </a:solidFill>
                          <a:latin typeface="Titillium Web"/>
                          <a:ea typeface="Titillium Web"/>
                          <a:cs typeface="Titillium Web"/>
                          <a:sym typeface="Titillium Web"/>
                        </a:rPr>
                        <a:t>A-Staph Aureus</a:t>
                      </a:r>
                      <a:endParaRPr sz="13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en-SA" sz="1300">
                          <a:solidFill>
                            <a:srgbClr val="434343"/>
                          </a:solidFill>
                          <a:latin typeface="Titillium Web"/>
                          <a:ea typeface="Titillium Web"/>
                          <a:cs typeface="Titillium Web"/>
                          <a:sym typeface="Titillium Web"/>
                        </a:rPr>
                        <a:t>B-Staph Epidermidis</a:t>
                      </a:r>
                      <a:endParaRPr sz="13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en-SA" sz="1300">
                          <a:solidFill>
                            <a:srgbClr val="434343"/>
                          </a:solidFill>
                          <a:latin typeface="Titillium Web"/>
                          <a:ea typeface="Titillium Web"/>
                          <a:cs typeface="Titillium Web"/>
                          <a:sym typeface="Titillium Web"/>
                        </a:rPr>
                        <a:t>C-Streptococcus Faecalis</a:t>
                      </a:r>
                      <a:endParaRPr sz="13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en-SA" sz="1300">
                          <a:solidFill>
                            <a:srgbClr val="434343"/>
                          </a:solidFill>
                          <a:latin typeface="Titillium Web"/>
                          <a:ea typeface="Titillium Web"/>
                          <a:cs typeface="Titillium Web"/>
                          <a:sym typeface="Titillium Web"/>
                        </a:rPr>
                        <a:t>D-</a:t>
                      </a:r>
                      <a:r>
                        <a:rPr lang="en-SA" sz="1300">
                          <a:solidFill>
                            <a:srgbClr val="434343"/>
                          </a:solidFill>
                          <a:latin typeface="Titillium Web"/>
                          <a:ea typeface="Titillium Web"/>
                          <a:cs typeface="Titillium Web"/>
                          <a:sym typeface="Titillium Web"/>
                        </a:rPr>
                        <a:t>Streptococcus</a:t>
                      </a:r>
                      <a:r>
                        <a:rPr lang="en-SA" sz="1300">
                          <a:solidFill>
                            <a:srgbClr val="434343"/>
                          </a:solidFill>
                          <a:latin typeface="Titillium Web"/>
                          <a:ea typeface="Titillium Web"/>
                          <a:cs typeface="Titillium Web"/>
                          <a:sym typeface="Titillium Web"/>
                        </a:rPr>
                        <a:t> Viridans</a:t>
                      </a:r>
                      <a:endParaRPr sz="13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546925">
                <a:tc gridSpan="4">
                  <a:txBody>
                    <a:bodyPr/>
                    <a:lstStyle/>
                    <a:p>
                      <a:pPr indent="0" lvl="0" marL="0" rtl="0" algn="l">
                        <a:spcBef>
                          <a:spcPts val="0"/>
                        </a:spcBef>
                        <a:spcAft>
                          <a:spcPts val="0"/>
                        </a:spcAft>
                        <a:buNone/>
                      </a:pPr>
                      <a:r>
                        <a:rPr b="1" lang="en-SA" sz="1500">
                          <a:solidFill>
                            <a:srgbClr val="434343"/>
                          </a:solidFill>
                          <a:latin typeface="Titillium Web"/>
                          <a:ea typeface="Titillium Web"/>
                          <a:cs typeface="Titillium Web"/>
                          <a:sym typeface="Titillium Web"/>
                        </a:rPr>
                        <a:t>6-Infective Endocarditis is an infection of?</a:t>
                      </a:r>
                      <a:endParaRPr b="1" sz="15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c hMerge="1"/>
                <a:tc hMerge="1"/>
                <a:tc hMerge="1"/>
              </a:tr>
              <a:tr h="546925">
                <a:tc>
                  <a:txBody>
                    <a:bodyPr/>
                    <a:lstStyle/>
                    <a:p>
                      <a:pPr indent="0" lvl="0" marL="0" rtl="0" algn="l">
                        <a:spcBef>
                          <a:spcPts val="0"/>
                        </a:spcBef>
                        <a:spcAft>
                          <a:spcPts val="0"/>
                        </a:spcAft>
                        <a:buNone/>
                      </a:pPr>
                      <a:r>
                        <a:rPr lang="en-SA" sz="1300">
                          <a:solidFill>
                            <a:srgbClr val="434343"/>
                          </a:solidFill>
                          <a:latin typeface="Titillium Web"/>
                          <a:ea typeface="Titillium Web"/>
                          <a:cs typeface="Titillium Web"/>
                          <a:sym typeface="Titillium Web"/>
                        </a:rPr>
                        <a:t>A-Pericardium</a:t>
                      </a:r>
                      <a:endParaRPr sz="13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en-SA" sz="1300">
                          <a:solidFill>
                            <a:srgbClr val="434343"/>
                          </a:solidFill>
                          <a:latin typeface="Titillium Web"/>
                          <a:ea typeface="Titillium Web"/>
                          <a:cs typeface="Titillium Web"/>
                          <a:sym typeface="Titillium Web"/>
                        </a:rPr>
                        <a:t>B-Myocardium</a:t>
                      </a:r>
                      <a:endParaRPr sz="13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en-SA" sz="1300">
                          <a:solidFill>
                            <a:srgbClr val="434343"/>
                          </a:solidFill>
                          <a:latin typeface="Titillium Web"/>
                          <a:ea typeface="Titillium Web"/>
                          <a:cs typeface="Titillium Web"/>
                          <a:sym typeface="Titillium Web"/>
                        </a:rPr>
                        <a:t>C-Endocardium and Heart valves</a:t>
                      </a:r>
                      <a:endParaRPr sz="13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en-SA" sz="1300">
                          <a:solidFill>
                            <a:srgbClr val="434343"/>
                          </a:solidFill>
                          <a:latin typeface="Titillium Web"/>
                          <a:ea typeface="Titillium Web"/>
                          <a:cs typeface="Titillium Web"/>
                          <a:sym typeface="Titillium Web"/>
                        </a:rPr>
                        <a:t>D-Endocardium Only</a:t>
                      </a:r>
                      <a:endParaRPr sz="13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sp>
        <p:nvSpPr>
          <p:cNvPr id="2012" name="Google Shape;2012;p25"/>
          <p:cNvSpPr txBox="1"/>
          <p:nvPr/>
        </p:nvSpPr>
        <p:spPr>
          <a:xfrm rot="10800000">
            <a:off x="6147000" y="47700"/>
            <a:ext cx="7110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sz="900">
                <a:solidFill>
                  <a:srgbClr val="E7E6E6"/>
                </a:solidFill>
                <a:latin typeface="Titillium Web"/>
                <a:ea typeface="Titillium Web"/>
                <a:cs typeface="Titillium Web"/>
                <a:sym typeface="Titillium Web"/>
              </a:rPr>
              <a:t>1-C</a:t>
            </a:r>
            <a:endParaRPr sz="900">
              <a:solidFill>
                <a:srgbClr val="E7E6E6"/>
              </a:solidFill>
              <a:latin typeface="Titillium Web"/>
              <a:ea typeface="Titillium Web"/>
              <a:cs typeface="Titillium Web"/>
              <a:sym typeface="Titillium Web"/>
            </a:endParaRPr>
          </a:p>
          <a:p>
            <a:pPr indent="0" lvl="0" marL="0" rtl="0" algn="l">
              <a:spcBef>
                <a:spcPts val="0"/>
              </a:spcBef>
              <a:spcAft>
                <a:spcPts val="0"/>
              </a:spcAft>
              <a:buNone/>
            </a:pPr>
            <a:r>
              <a:rPr lang="en-SA" sz="900">
                <a:solidFill>
                  <a:srgbClr val="E7E6E6"/>
                </a:solidFill>
                <a:latin typeface="Titillium Web"/>
                <a:ea typeface="Titillium Web"/>
                <a:cs typeface="Titillium Web"/>
                <a:sym typeface="Titillium Web"/>
              </a:rPr>
              <a:t>2-B</a:t>
            </a:r>
            <a:endParaRPr sz="900">
              <a:solidFill>
                <a:srgbClr val="E7E6E6"/>
              </a:solidFill>
              <a:latin typeface="Titillium Web"/>
              <a:ea typeface="Titillium Web"/>
              <a:cs typeface="Titillium Web"/>
              <a:sym typeface="Titillium Web"/>
            </a:endParaRPr>
          </a:p>
          <a:p>
            <a:pPr indent="0" lvl="0" marL="0" rtl="0" algn="l">
              <a:spcBef>
                <a:spcPts val="0"/>
              </a:spcBef>
              <a:spcAft>
                <a:spcPts val="0"/>
              </a:spcAft>
              <a:buNone/>
            </a:pPr>
            <a:r>
              <a:rPr lang="en-SA" sz="900">
                <a:solidFill>
                  <a:srgbClr val="E7E6E6"/>
                </a:solidFill>
                <a:latin typeface="Titillium Web"/>
                <a:ea typeface="Titillium Web"/>
                <a:cs typeface="Titillium Web"/>
                <a:sym typeface="Titillium Web"/>
              </a:rPr>
              <a:t>3-A</a:t>
            </a:r>
            <a:endParaRPr sz="900">
              <a:solidFill>
                <a:srgbClr val="E7E6E6"/>
              </a:solidFill>
              <a:latin typeface="Titillium Web"/>
              <a:ea typeface="Titillium Web"/>
              <a:cs typeface="Titillium Web"/>
              <a:sym typeface="Titillium Web"/>
            </a:endParaRPr>
          </a:p>
          <a:p>
            <a:pPr indent="0" lvl="0" marL="0" rtl="0" algn="l">
              <a:spcBef>
                <a:spcPts val="0"/>
              </a:spcBef>
              <a:spcAft>
                <a:spcPts val="0"/>
              </a:spcAft>
              <a:buNone/>
            </a:pPr>
            <a:r>
              <a:rPr lang="en-SA" sz="900">
                <a:solidFill>
                  <a:srgbClr val="E7E6E6"/>
                </a:solidFill>
                <a:latin typeface="Titillium Web"/>
                <a:ea typeface="Titillium Web"/>
                <a:cs typeface="Titillium Web"/>
                <a:sym typeface="Titillium Web"/>
              </a:rPr>
              <a:t>4-B</a:t>
            </a:r>
            <a:endParaRPr sz="900">
              <a:solidFill>
                <a:srgbClr val="E7E6E6"/>
              </a:solidFill>
              <a:latin typeface="Titillium Web"/>
              <a:ea typeface="Titillium Web"/>
              <a:cs typeface="Titillium Web"/>
              <a:sym typeface="Titillium Web"/>
            </a:endParaRPr>
          </a:p>
          <a:p>
            <a:pPr indent="0" lvl="0" marL="0" rtl="0" algn="l">
              <a:spcBef>
                <a:spcPts val="0"/>
              </a:spcBef>
              <a:spcAft>
                <a:spcPts val="0"/>
              </a:spcAft>
              <a:buNone/>
            </a:pPr>
            <a:r>
              <a:rPr lang="en-SA" sz="900">
                <a:solidFill>
                  <a:srgbClr val="E7E6E6"/>
                </a:solidFill>
                <a:latin typeface="Titillium Web"/>
                <a:ea typeface="Titillium Web"/>
                <a:cs typeface="Titillium Web"/>
                <a:sym typeface="Titillium Web"/>
              </a:rPr>
              <a:t>5-D</a:t>
            </a:r>
            <a:endParaRPr sz="900">
              <a:solidFill>
                <a:srgbClr val="E7E6E6"/>
              </a:solidFill>
              <a:latin typeface="Titillium Web"/>
              <a:ea typeface="Titillium Web"/>
              <a:cs typeface="Titillium Web"/>
              <a:sym typeface="Titillium Web"/>
            </a:endParaRPr>
          </a:p>
          <a:p>
            <a:pPr indent="0" lvl="0" marL="0" rtl="0" algn="l">
              <a:spcBef>
                <a:spcPts val="0"/>
              </a:spcBef>
              <a:spcAft>
                <a:spcPts val="0"/>
              </a:spcAft>
              <a:buNone/>
            </a:pPr>
            <a:r>
              <a:rPr lang="en-SA" sz="900">
                <a:solidFill>
                  <a:srgbClr val="E7E6E6"/>
                </a:solidFill>
                <a:latin typeface="Titillium Web"/>
                <a:ea typeface="Titillium Web"/>
                <a:cs typeface="Titillium Web"/>
                <a:sym typeface="Titillium Web"/>
              </a:rPr>
              <a:t>6-c</a:t>
            </a:r>
            <a:endParaRPr sz="900">
              <a:solidFill>
                <a:srgbClr val="E7E6E6"/>
              </a:solidFill>
              <a:latin typeface="Titillium Web"/>
              <a:ea typeface="Titillium Web"/>
              <a:cs typeface="Titillium Web"/>
              <a:sym typeface="Titillium Web"/>
            </a:endParaRPr>
          </a:p>
        </p:txBody>
      </p:sp>
      <p:sp>
        <p:nvSpPr>
          <p:cNvPr id="2013" name="Google Shape;2013;p25"/>
          <p:cNvSpPr txBox="1"/>
          <p:nvPr/>
        </p:nvSpPr>
        <p:spPr>
          <a:xfrm>
            <a:off x="7591650" y="2152200"/>
            <a:ext cx="303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7" name="Shape 2017"/>
        <p:cNvGrpSpPr/>
        <p:nvPr/>
      </p:nvGrpSpPr>
      <p:grpSpPr>
        <a:xfrm>
          <a:off x="0" y="0"/>
          <a:ext cx="0" cy="0"/>
          <a:chOff x="0" y="0"/>
          <a:chExt cx="0" cy="0"/>
        </a:xfrm>
      </p:grpSpPr>
      <p:sp>
        <p:nvSpPr>
          <p:cNvPr id="2018" name="Google Shape;2018;p26"/>
          <p:cNvSpPr txBox="1"/>
          <p:nvPr>
            <p:ph type="title"/>
          </p:nvPr>
        </p:nvSpPr>
        <p:spPr>
          <a:xfrm>
            <a:off x="259250" y="368155"/>
            <a:ext cx="6390300" cy="11112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SA"/>
              <a:t>Cases/SAQ </a:t>
            </a:r>
            <a:endParaRPr/>
          </a:p>
          <a:p>
            <a:pPr indent="0" lvl="0" marL="0" rtl="0" algn="ctr">
              <a:spcBef>
                <a:spcPts val="0"/>
              </a:spcBef>
              <a:spcAft>
                <a:spcPts val="0"/>
              </a:spcAft>
              <a:buNone/>
            </a:pPr>
            <a:r>
              <a:t/>
            </a:r>
            <a:endParaRPr/>
          </a:p>
        </p:txBody>
      </p:sp>
      <p:sp>
        <p:nvSpPr>
          <p:cNvPr id="2019" name="Google Shape;2019;p26"/>
          <p:cNvSpPr txBox="1"/>
          <p:nvPr/>
        </p:nvSpPr>
        <p:spPr>
          <a:xfrm>
            <a:off x="2228900" y="7198828"/>
            <a:ext cx="2451000" cy="51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SA" sz="2100">
                <a:solidFill>
                  <a:srgbClr val="980000"/>
                </a:solidFill>
                <a:latin typeface="Asap"/>
                <a:ea typeface="Asap"/>
                <a:cs typeface="Asap"/>
                <a:sym typeface="Asap"/>
              </a:rPr>
              <a:t>Answers Key</a:t>
            </a:r>
            <a:endParaRPr b="1" sz="2100">
              <a:solidFill>
                <a:srgbClr val="980000"/>
              </a:solidFill>
              <a:latin typeface="Asap"/>
              <a:ea typeface="Asap"/>
              <a:cs typeface="Asap"/>
              <a:sym typeface="Asap"/>
            </a:endParaRPr>
          </a:p>
        </p:txBody>
      </p:sp>
      <p:sp>
        <p:nvSpPr>
          <p:cNvPr id="2020" name="Google Shape;2020;p26"/>
          <p:cNvSpPr/>
          <p:nvPr/>
        </p:nvSpPr>
        <p:spPr>
          <a:xfrm>
            <a:off x="608000" y="7774575"/>
            <a:ext cx="2664600" cy="1690800"/>
          </a:xfrm>
          <a:prstGeom prst="roundRect">
            <a:avLst>
              <a:gd fmla="val 16667" name="adj"/>
            </a:avLst>
          </a:prstGeom>
          <a:noFill/>
          <a:ln cap="flat" cmpd="sng" w="9525">
            <a:solidFill>
              <a:schemeClr val="dk2"/>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SA" sz="1000">
                <a:solidFill>
                  <a:srgbClr val="9E9E9E"/>
                </a:solidFill>
                <a:latin typeface="Titillium Web"/>
                <a:ea typeface="Titillium Web"/>
                <a:cs typeface="Titillium Web"/>
                <a:sym typeface="Titillium Web"/>
              </a:rPr>
              <a:t>1A -Prosthetic Valve</a:t>
            </a:r>
            <a:endParaRPr b="1" sz="1000">
              <a:solidFill>
                <a:srgbClr val="9E9E9E"/>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en-SA" sz="1000">
                <a:solidFill>
                  <a:srgbClr val="9E9E9E"/>
                </a:solidFill>
                <a:latin typeface="Titillium Web"/>
                <a:ea typeface="Titillium Web"/>
                <a:cs typeface="Titillium Web"/>
                <a:sym typeface="Titillium Web"/>
              </a:rPr>
              <a:t>1B - Staph </a:t>
            </a:r>
            <a:r>
              <a:rPr b="1" lang="en-SA" sz="1000">
                <a:solidFill>
                  <a:srgbClr val="9E9E9E"/>
                </a:solidFill>
                <a:latin typeface="Titillium Web"/>
                <a:ea typeface="Titillium Web"/>
                <a:cs typeface="Titillium Web"/>
                <a:sym typeface="Titillium Web"/>
              </a:rPr>
              <a:t>Epidermidis</a:t>
            </a:r>
            <a:endParaRPr b="1" sz="1000">
              <a:solidFill>
                <a:srgbClr val="9E9E9E"/>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en-SA" sz="1000">
                <a:solidFill>
                  <a:srgbClr val="9E9E9E"/>
                </a:solidFill>
                <a:latin typeface="Titillium Web"/>
                <a:ea typeface="Titillium Web"/>
                <a:cs typeface="Titillium Web"/>
                <a:sym typeface="Titillium Web"/>
              </a:rPr>
              <a:t>1C -Cloxacillin + Rifampin + Gentamicin</a:t>
            </a:r>
            <a:endParaRPr b="1" sz="1000">
              <a:solidFill>
                <a:srgbClr val="9E9E9E"/>
              </a:solidFill>
              <a:latin typeface="Titillium Web"/>
              <a:ea typeface="Titillium Web"/>
              <a:cs typeface="Titillium Web"/>
              <a:sym typeface="Titillium Web"/>
            </a:endParaRPr>
          </a:p>
        </p:txBody>
      </p:sp>
      <p:sp>
        <p:nvSpPr>
          <p:cNvPr id="2021" name="Google Shape;2021;p26"/>
          <p:cNvSpPr txBox="1"/>
          <p:nvPr/>
        </p:nvSpPr>
        <p:spPr>
          <a:xfrm>
            <a:off x="374225" y="1739450"/>
            <a:ext cx="55494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a:latin typeface="Titillium Web"/>
                <a:ea typeface="Titillium Web"/>
                <a:cs typeface="Titillium Web"/>
                <a:sym typeface="Titillium Web"/>
              </a:rPr>
              <a:t>1-</a:t>
            </a:r>
            <a:r>
              <a:rPr b="1" lang="en-SA">
                <a:latin typeface="Titillium Web"/>
                <a:ea typeface="Titillium Web"/>
                <a:cs typeface="Titillium Web"/>
                <a:sym typeface="Titillium Web"/>
              </a:rPr>
              <a:t>A 20 year patient who recently had Mitral valve </a:t>
            </a:r>
            <a:r>
              <a:rPr b="1" lang="en-SA">
                <a:latin typeface="Titillium Web"/>
                <a:ea typeface="Titillium Web"/>
                <a:cs typeface="Titillium Web"/>
                <a:sym typeface="Titillium Web"/>
              </a:rPr>
              <a:t>replacement</a:t>
            </a:r>
            <a:r>
              <a:rPr b="1" lang="en-SA">
                <a:latin typeface="Titillium Web"/>
                <a:ea typeface="Titillium Web"/>
                <a:cs typeface="Titillium Web"/>
                <a:sym typeface="Titillium Web"/>
              </a:rPr>
              <a:t> was admitted to the hospital with persistent fever and malaise. Endocarditis was clinically suspected. Blood culture grew Gram (+) Cocci in Clusters </a:t>
            </a:r>
            <a:r>
              <a:rPr b="1" lang="en-SA">
                <a:latin typeface="Titillium Web"/>
                <a:ea typeface="Titillium Web"/>
                <a:cs typeface="Titillium Web"/>
                <a:sym typeface="Titillium Web"/>
              </a:rPr>
              <a:t>which</a:t>
            </a:r>
            <a:r>
              <a:rPr b="1" lang="en-SA">
                <a:latin typeface="Titillium Web"/>
                <a:ea typeface="Titillium Web"/>
                <a:cs typeface="Titillium Web"/>
                <a:sym typeface="Titillium Web"/>
              </a:rPr>
              <a:t> are </a:t>
            </a:r>
            <a:r>
              <a:rPr b="1" lang="en-SA">
                <a:latin typeface="Titillium Web"/>
                <a:ea typeface="Titillium Web"/>
                <a:cs typeface="Titillium Web"/>
                <a:sym typeface="Titillium Web"/>
              </a:rPr>
              <a:t>Catalase</a:t>
            </a:r>
            <a:r>
              <a:rPr b="1" lang="en-SA">
                <a:latin typeface="Titillium Web"/>
                <a:ea typeface="Titillium Web"/>
                <a:cs typeface="Titillium Web"/>
                <a:sym typeface="Titillium Web"/>
              </a:rPr>
              <a:t> (+) and Coagulase (-)  :</a:t>
            </a:r>
            <a:endParaRPr b="1">
              <a:latin typeface="Titillium Web"/>
              <a:ea typeface="Titillium Web"/>
              <a:cs typeface="Titillium Web"/>
              <a:sym typeface="Titillium Web"/>
            </a:endParaRPr>
          </a:p>
          <a:p>
            <a:pPr indent="0" lvl="0" marL="0" rtl="0" algn="l">
              <a:spcBef>
                <a:spcPts val="0"/>
              </a:spcBef>
              <a:spcAft>
                <a:spcPts val="0"/>
              </a:spcAft>
              <a:buNone/>
            </a:pPr>
            <a:r>
              <a:t/>
            </a:r>
            <a:endParaRPr b="1">
              <a:latin typeface="Titillium Web"/>
              <a:ea typeface="Titillium Web"/>
              <a:cs typeface="Titillium Web"/>
              <a:sym typeface="Titillium Web"/>
            </a:endParaRPr>
          </a:p>
          <a:p>
            <a:pPr indent="0" lvl="0" marL="0" rtl="0" algn="l">
              <a:spcBef>
                <a:spcPts val="0"/>
              </a:spcBef>
              <a:spcAft>
                <a:spcPts val="0"/>
              </a:spcAft>
              <a:buNone/>
            </a:pPr>
            <a:r>
              <a:rPr lang="en-SA">
                <a:latin typeface="Titillium Web"/>
                <a:ea typeface="Titillium Web"/>
                <a:cs typeface="Titillium Web"/>
                <a:sym typeface="Titillium Web"/>
              </a:rPr>
              <a:t>A- What is a Major risk factor of Endocarditis?</a:t>
            </a:r>
            <a:endParaRPr>
              <a:latin typeface="Titillium Web"/>
              <a:ea typeface="Titillium Web"/>
              <a:cs typeface="Titillium Web"/>
              <a:sym typeface="Titillium Web"/>
            </a:endParaRPr>
          </a:p>
          <a:p>
            <a:pPr indent="0" lvl="0" marL="0" rtl="0" algn="l">
              <a:spcBef>
                <a:spcPts val="0"/>
              </a:spcBef>
              <a:spcAft>
                <a:spcPts val="0"/>
              </a:spcAft>
              <a:buNone/>
            </a:pPr>
            <a:r>
              <a:rPr lang="en-SA">
                <a:latin typeface="Titillium Web"/>
                <a:ea typeface="Titillium Web"/>
                <a:cs typeface="Titillium Web"/>
                <a:sym typeface="Titillium Web"/>
              </a:rPr>
              <a:t>B- What is most probable organism?</a:t>
            </a:r>
            <a:endParaRPr>
              <a:latin typeface="Titillium Web"/>
              <a:ea typeface="Titillium Web"/>
              <a:cs typeface="Titillium Web"/>
              <a:sym typeface="Titillium Web"/>
            </a:endParaRPr>
          </a:p>
          <a:p>
            <a:pPr indent="0" lvl="0" marL="0" rtl="0" algn="l">
              <a:spcBef>
                <a:spcPts val="0"/>
              </a:spcBef>
              <a:spcAft>
                <a:spcPts val="0"/>
              </a:spcAft>
              <a:buNone/>
            </a:pPr>
            <a:r>
              <a:rPr lang="en-SA">
                <a:latin typeface="Titillium Web"/>
                <a:ea typeface="Titillium Web"/>
                <a:cs typeface="Titillium Web"/>
                <a:sym typeface="Titillium Web"/>
              </a:rPr>
              <a:t>C- What is the suggested antimicrobial agent for treatment?</a:t>
            </a:r>
            <a:endParaRPr>
              <a:latin typeface="Titillium Web"/>
              <a:ea typeface="Titillium Web"/>
              <a:cs typeface="Titillium Web"/>
              <a:sym typeface="Titillium Web"/>
            </a:endParaRPr>
          </a:p>
          <a:p>
            <a:pPr indent="0" lvl="0" marL="0" rtl="0" algn="l">
              <a:spcBef>
                <a:spcPts val="0"/>
              </a:spcBef>
              <a:spcAft>
                <a:spcPts val="0"/>
              </a:spcAft>
              <a:buNone/>
            </a:pPr>
            <a:r>
              <a:t/>
            </a:r>
            <a:endParaRPr b="1">
              <a:latin typeface="Titillium Web"/>
              <a:ea typeface="Titillium Web"/>
              <a:cs typeface="Titillium Web"/>
              <a:sym typeface="Titillium Web"/>
            </a:endParaRPr>
          </a:p>
          <a:p>
            <a:pPr indent="0" lvl="0" marL="0" rtl="0" algn="l">
              <a:spcBef>
                <a:spcPts val="0"/>
              </a:spcBef>
              <a:spcAft>
                <a:spcPts val="0"/>
              </a:spcAft>
              <a:buNone/>
            </a:pPr>
            <a:r>
              <a:t/>
            </a:r>
            <a:endParaRPr b="1">
              <a:latin typeface="Titillium Web"/>
              <a:ea typeface="Titillium Web"/>
              <a:cs typeface="Titillium Web"/>
              <a:sym typeface="Titillium Web"/>
            </a:endParaRPr>
          </a:p>
          <a:p>
            <a:pPr indent="0" lvl="0" marL="0" rtl="0" algn="l">
              <a:spcBef>
                <a:spcPts val="0"/>
              </a:spcBef>
              <a:spcAft>
                <a:spcPts val="0"/>
              </a:spcAft>
              <a:buNone/>
            </a:pPr>
            <a:r>
              <a:t/>
            </a:r>
            <a:endParaRPr b="1">
              <a:latin typeface="Titillium Web"/>
              <a:ea typeface="Titillium Web"/>
              <a:cs typeface="Titillium Web"/>
              <a:sym typeface="Titillium Web"/>
            </a:endParaRPr>
          </a:p>
          <a:p>
            <a:pPr indent="0" lvl="0" marL="0" rtl="0" algn="l">
              <a:spcBef>
                <a:spcPts val="0"/>
              </a:spcBef>
              <a:spcAft>
                <a:spcPts val="0"/>
              </a:spcAft>
              <a:buNone/>
            </a:pPr>
            <a:r>
              <a:t/>
            </a:r>
            <a:endParaRPr b="1">
              <a:latin typeface="Titillium Web"/>
              <a:ea typeface="Titillium Web"/>
              <a:cs typeface="Titillium Web"/>
              <a:sym typeface="Titillium Web"/>
            </a:endParaRPr>
          </a:p>
          <a:p>
            <a:pPr indent="0" lvl="0" marL="0" rtl="0" algn="l">
              <a:spcBef>
                <a:spcPts val="0"/>
              </a:spcBef>
              <a:spcAft>
                <a:spcPts val="0"/>
              </a:spcAft>
              <a:buNone/>
            </a:pPr>
            <a:r>
              <a:rPr b="1" lang="en-SA">
                <a:latin typeface="Titillium Web"/>
                <a:ea typeface="Titillium Web"/>
                <a:cs typeface="Titillium Web"/>
                <a:sym typeface="Titillium Web"/>
              </a:rPr>
              <a:t>2-A 30 Year old male , is a drug addict, was diagnosed with Infective Endocarditis: </a:t>
            </a:r>
            <a:endParaRPr b="1">
              <a:latin typeface="Titillium Web"/>
              <a:ea typeface="Titillium Web"/>
              <a:cs typeface="Titillium Web"/>
              <a:sym typeface="Titillium Web"/>
            </a:endParaRPr>
          </a:p>
          <a:p>
            <a:pPr indent="0" lvl="0" marL="0" rtl="0" algn="l">
              <a:spcBef>
                <a:spcPts val="0"/>
              </a:spcBef>
              <a:spcAft>
                <a:spcPts val="0"/>
              </a:spcAft>
              <a:buNone/>
            </a:pPr>
            <a:r>
              <a:t/>
            </a:r>
            <a:endParaRPr b="1">
              <a:latin typeface="Titillium Web"/>
              <a:ea typeface="Titillium Web"/>
              <a:cs typeface="Titillium Web"/>
              <a:sym typeface="Titillium Web"/>
            </a:endParaRPr>
          </a:p>
          <a:p>
            <a:pPr indent="0" lvl="0" marL="0" rtl="0" algn="l">
              <a:spcBef>
                <a:spcPts val="0"/>
              </a:spcBef>
              <a:spcAft>
                <a:spcPts val="0"/>
              </a:spcAft>
              <a:buNone/>
            </a:pPr>
            <a:r>
              <a:rPr lang="en-SA">
                <a:latin typeface="Titillium Web"/>
                <a:ea typeface="Titillium Web"/>
                <a:cs typeface="Titillium Web"/>
                <a:sym typeface="Titillium Web"/>
              </a:rPr>
              <a:t>A- What is the </a:t>
            </a:r>
            <a:r>
              <a:rPr lang="en-SA">
                <a:latin typeface="Titillium Web"/>
                <a:ea typeface="Titillium Web"/>
                <a:cs typeface="Titillium Web"/>
                <a:sym typeface="Titillium Web"/>
              </a:rPr>
              <a:t>Causative</a:t>
            </a:r>
            <a:r>
              <a:rPr lang="en-SA">
                <a:latin typeface="Titillium Web"/>
                <a:ea typeface="Titillium Web"/>
                <a:cs typeface="Titillium Web"/>
                <a:sym typeface="Titillium Web"/>
              </a:rPr>
              <a:t> </a:t>
            </a:r>
            <a:r>
              <a:rPr lang="en-SA">
                <a:latin typeface="Titillium Web"/>
                <a:ea typeface="Titillium Web"/>
                <a:cs typeface="Titillium Web"/>
                <a:sym typeface="Titillium Web"/>
              </a:rPr>
              <a:t>Organism</a:t>
            </a:r>
            <a:r>
              <a:rPr lang="en-SA">
                <a:latin typeface="Titillium Web"/>
                <a:ea typeface="Titillium Web"/>
                <a:cs typeface="Titillium Web"/>
                <a:sym typeface="Titillium Web"/>
              </a:rPr>
              <a:t> ?</a:t>
            </a:r>
            <a:endParaRPr>
              <a:latin typeface="Titillium Web"/>
              <a:ea typeface="Titillium Web"/>
              <a:cs typeface="Titillium Web"/>
              <a:sym typeface="Titillium Web"/>
            </a:endParaRPr>
          </a:p>
          <a:p>
            <a:pPr indent="0" lvl="0" marL="0" rtl="0" algn="l">
              <a:spcBef>
                <a:spcPts val="0"/>
              </a:spcBef>
              <a:spcAft>
                <a:spcPts val="0"/>
              </a:spcAft>
              <a:buNone/>
            </a:pPr>
            <a:r>
              <a:rPr lang="en-SA">
                <a:latin typeface="Titillium Web"/>
                <a:ea typeface="Titillium Web"/>
                <a:cs typeface="Titillium Web"/>
                <a:sym typeface="Titillium Web"/>
              </a:rPr>
              <a:t>B- What is the Affected Valve?</a:t>
            </a:r>
            <a:endParaRPr>
              <a:latin typeface="Titillium Web"/>
              <a:ea typeface="Titillium Web"/>
              <a:cs typeface="Titillium Web"/>
              <a:sym typeface="Titillium Web"/>
            </a:endParaRPr>
          </a:p>
        </p:txBody>
      </p:sp>
      <p:sp>
        <p:nvSpPr>
          <p:cNvPr id="2022" name="Google Shape;2022;p26"/>
          <p:cNvSpPr/>
          <p:nvPr/>
        </p:nvSpPr>
        <p:spPr>
          <a:xfrm>
            <a:off x="3693875" y="7774575"/>
            <a:ext cx="2664600" cy="1690800"/>
          </a:xfrm>
          <a:prstGeom prst="roundRect">
            <a:avLst>
              <a:gd fmla="val 16667" name="adj"/>
            </a:avLst>
          </a:prstGeom>
          <a:noFill/>
          <a:ln cap="flat" cmpd="sng" w="9525">
            <a:solidFill>
              <a:schemeClr val="dk2"/>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SA" sz="1000">
                <a:solidFill>
                  <a:schemeClr val="hlink"/>
                </a:solidFill>
                <a:latin typeface="Titillium Web"/>
                <a:ea typeface="Titillium Web"/>
                <a:cs typeface="Titillium Web"/>
                <a:sym typeface="Titillium Web"/>
              </a:rPr>
              <a:t>2A - </a:t>
            </a:r>
            <a:r>
              <a:rPr b="1" lang="en-SA" sz="1000">
                <a:solidFill>
                  <a:schemeClr val="hlink"/>
                </a:solidFill>
                <a:latin typeface="Titillium Web"/>
                <a:ea typeface="Titillium Web"/>
                <a:cs typeface="Titillium Web"/>
                <a:sym typeface="Titillium Web"/>
              </a:rPr>
              <a:t>Staphylococcus</a:t>
            </a:r>
            <a:r>
              <a:rPr b="1" lang="en-SA" sz="1000">
                <a:solidFill>
                  <a:schemeClr val="hlink"/>
                </a:solidFill>
                <a:latin typeface="Titillium Web"/>
                <a:ea typeface="Titillium Web"/>
                <a:cs typeface="Titillium Web"/>
                <a:sym typeface="Titillium Web"/>
              </a:rPr>
              <a:t> </a:t>
            </a:r>
            <a:r>
              <a:rPr b="1" lang="en-SA" sz="1000">
                <a:solidFill>
                  <a:schemeClr val="hlink"/>
                </a:solidFill>
                <a:latin typeface="Titillium Web"/>
                <a:ea typeface="Titillium Web"/>
                <a:cs typeface="Titillium Web"/>
                <a:sym typeface="Titillium Web"/>
              </a:rPr>
              <a:t>Aureus</a:t>
            </a:r>
            <a:endParaRPr b="1" sz="1000">
              <a:solidFill>
                <a:schemeClr val="hlink"/>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en-SA" sz="1000">
                <a:solidFill>
                  <a:schemeClr val="hlink"/>
                </a:solidFill>
                <a:latin typeface="Titillium Web"/>
                <a:ea typeface="Titillium Web"/>
                <a:cs typeface="Titillium Web"/>
                <a:sym typeface="Titillium Web"/>
              </a:rPr>
              <a:t>2B - Tricuspid</a:t>
            </a:r>
            <a:endParaRPr b="1" sz="1000">
              <a:solidFill>
                <a:schemeClr val="hlink"/>
              </a:solidFill>
              <a:latin typeface="Titillium Web"/>
              <a:ea typeface="Titillium Web"/>
              <a:cs typeface="Titillium Web"/>
              <a:sym typeface="Titillium Web"/>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6" name="Shape 2026"/>
        <p:cNvGrpSpPr/>
        <p:nvPr/>
      </p:nvGrpSpPr>
      <p:grpSpPr>
        <a:xfrm>
          <a:off x="0" y="0"/>
          <a:ext cx="0" cy="0"/>
          <a:chOff x="0" y="0"/>
          <a:chExt cx="0" cy="0"/>
        </a:xfrm>
      </p:grpSpPr>
      <p:sp>
        <p:nvSpPr>
          <p:cNvPr id="2027" name="Google Shape;2027;p27"/>
          <p:cNvSpPr txBox="1"/>
          <p:nvPr>
            <p:ph type="title"/>
          </p:nvPr>
        </p:nvSpPr>
        <p:spPr>
          <a:xfrm>
            <a:off x="233850" y="-166662"/>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rgbClr val="000000"/>
              </a:buClr>
              <a:buSzPts val="1100"/>
              <a:buFont typeface="Arial"/>
              <a:buNone/>
            </a:pPr>
            <a:r>
              <a:rPr lang="en-SA"/>
              <a:t>Microbiology Team</a:t>
            </a:r>
            <a:r>
              <a:rPr baseline="30000" lang="en-SA"/>
              <a:t>442</a:t>
            </a:r>
            <a:endParaRPr baseline="30000"/>
          </a:p>
        </p:txBody>
      </p:sp>
      <p:graphicFrame>
        <p:nvGraphicFramePr>
          <p:cNvPr id="2028" name="Google Shape;2028;p27"/>
          <p:cNvGraphicFramePr/>
          <p:nvPr/>
        </p:nvGraphicFramePr>
        <p:xfrm>
          <a:off x="-6" y="1150374"/>
          <a:ext cx="3000000" cy="3000000"/>
        </p:xfrm>
        <a:graphic>
          <a:graphicData uri="http://schemas.openxmlformats.org/drawingml/2006/table">
            <a:tbl>
              <a:tblPr>
                <a:noFill/>
                <a:tableStyleId>{92487A4C-BF87-4A40-8A9A-ABE4F0CECC3C}</a:tableStyleId>
              </a:tblPr>
              <a:tblGrid>
                <a:gridCol w="3429000"/>
                <a:gridCol w="3429000"/>
              </a:tblGrid>
              <a:tr h="180250">
                <a:tc gridSpan="2" rowSpan="2">
                  <a:txBody>
                    <a:bodyPr/>
                    <a:lstStyle/>
                    <a:p>
                      <a:pPr indent="0" lvl="0" marL="0" rtl="0" algn="ctr">
                        <a:spcBef>
                          <a:spcPts val="0"/>
                        </a:spcBef>
                        <a:spcAft>
                          <a:spcPts val="0"/>
                        </a:spcAft>
                        <a:buNone/>
                      </a:pPr>
                      <a:r>
                        <a:rPr b="1" lang="en-SA" sz="3000">
                          <a:solidFill>
                            <a:srgbClr val="A61C00"/>
                          </a:solidFill>
                          <a:latin typeface="Asap"/>
                          <a:ea typeface="Asap"/>
                          <a:cs typeface="Asap"/>
                          <a:sym typeface="Asap"/>
                        </a:rPr>
                        <a:t>Leaders</a:t>
                      </a:r>
                      <a:endParaRPr b="1" sz="3000">
                        <a:solidFill>
                          <a:srgbClr val="A61C00"/>
                        </a:solidFill>
                        <a:latin typeface="Asap"/>
                        <a:ea typeface="Asap"/>
                        <a:cs typeface="Asap"/>
                        <a:sym typeface="Asap"/>
                      </a:endParaRPr>
                    </a:p>
                    <a:p>
                      <a:pPr indent="0" lvl="0" marL="0" rtl="0" algn="ctr">
                        <a:spcBef>
                          <a:spcPts val="0"/>
                        </a:spcBef>
                        <a:spcAft>
                          <a:spcPts val="0"/>
                        </a:spcAft>
                        <a:buNone/>
                      </a:pPr>
                      <a:r>
                        <a:t/>
                      </a:r>
                      <a:endParaRPr b="1" sz="800" u="none" cap="none" strike="noStrike">
                        <a:solidFill>
                          <a:srgbClr val="434343"/>
                        </a:solidFill>
                        <a:latin typeface="Titillium Web"/>
                        <a:ea typeface="Titillium Web"/>
                        <a:cs typeface="Titillium Web"/>
                        <a:sym typeface="Titillium Web"/>
                      </a:endParaRPr>
                    </a:p>
                  </a:txBody>
                  <a:tcPr marT="45700" marB="45700" marR="45700" marL="45700" anchor="ctr">
                    <a:lnL cap="flat" cmpd="sng" w="9525">
                      <a:solidFill>
                        <a:srgbClr val="00318B">
                          <a:alpha val="0"/>
                        </a:srgbClr>
                      </a:solidFill>
                      <a:prstDash val="solid"/>
                      <a:round/>
                      <a:headEnd len="sm" w="sm" type="none"/>
                      <a:tailEnd len="sm" w="sm" type="none"/>
                    </a:lnL>
                    <a:lnR cap="flat" cmpd="sng" w="9525">
                      <a:solidFill>
                        <a:srgbClr val="00318B">
                          <a:alpha val="0"/>
                        </a:srgbClr>
                      </a:solidFill>
                      <a:prstDash val="solid"/>
                      <a:round/>
                      <a:headEnd len="sm" w="sm" type="none"/>
                      <a:tailEnd len="sm" w="sm" type="none"/>
                    </a:lnR>
                    <a:lnT cap="flat" cmpd="sng" w="9525">
                      <a:solidFill>
                        <a:srgbClr val="00318B">
                          <a:alpha val="0"/>
                        </a:srgbClr>
                      </a:solidFill>
                      <a:prstDash val="solid"/>
                      <a:round/>
                      <a:headEnd len="sm" w="sm" type="none"/>
                      <a:tailEnd len="sm" w="sm" type="none"/>
                    </a:lnT>
                    <a:lnB cap="flat" cmpd="sng" w="19050">
                      <a:solidFill>
                        <a:srgbClr val="00318B">
                          <a:alpha val="0"/>
                        </a:srgbClr>
                      </a:solidFill>
                      <a:prstDash val="solid"/>
                      <a:round/>
                      <a:headEnd len="sm" w="sm" type="none"/>
                      <a:tailEnd len="sm" w="sm" type="none"/>
                    </a:lnB>
                  </a:tcPr>
                </a:tc>
                <a:tc rowSpan="2" hMerge="1"/>
              </a:tr>
              <a:tr h="416625">
                <a:tc gridSpan="2" vMerge="1"/>
                <a:tc hMerge="1" vMerge="1"/>
              </a:tr>
              <a:tr h="602775">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Shaden Albassam</a:t>
                      </a:r>
                      <a:endParaRPr sz="2000" u="none" cap="none" strike="noStrike">
                        <a:solidFill>
                          <a:srgbClr val="434343"/>
                        </a:solidFill>
                        <a:latin typeface="Titillium Web"/>
                        <a:ea typeface="Titillium Web"/>
                        <a:cs typeface="Titillium Web"/>
                        <a:sym typeface="Titillium Web"/>
                      </a:endParaRPr>
                    </a:p>
                  </a:txBody>
                  <a:tcPr marT="45700" marB="45700" marR="45700" marL="45700" anchor="ctr">
                    <a:lnL cap="flat" cmpd="sng" w="19050">
                      <a:solidFill>
                        <a:srgbClr val="00318B">
                          <a:alpha val="0"/>
                        </a:srgbClr>
                      </a:solidFill>
                      <a:prstDash val="solid"/>
                      <a:round/>
                      <a:headEnd len="sm" w="sm" type="none"/>
                      <a:tailEnd len="sm" w="sm" type="none"/>
                    </a:lnL>
                    <a:lnR cap="flat" cmpd="sng" w="19050">
                      <a:solidFill>
                        <a:srgbClr val="00318B">
                          <a:alpha val="0"/>
                        </a:srgbClr>
                      </a:solidFill>
                      <a:prstDash val="solid"/>
                      <a:round/>
                      <a:headEnd len="sm" w="sm" type="none"/>
                      <a:tailEnd len="sm" w="sm" type="none"/>
                    </a:lnR>
                    <a:lnT cap="flat" cmpd="sng" w="19050">
                      <a:solidFill>
                        <a:srgbClr val="00318B">
                          <a:alpha val="0"/>
                        </a:srgbClr>
                      </a:solidFill>
                      <a:prstDash val="solid"/>
                      <a:round/>
                      <a:headEnd len="sm" w="sm" type="none"/>
                      <a:tailEnd len="sm" w="sm" type="none"/>
                    </a:lnT>
                    <a:lnB cap="flat" cmpd="sng" w="19050">
                      <a:solidFill>
                        <a:srgbClr val="00318B">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Mohammed Alghamdi</a:t>
                      </a:r>
                      <a:endParaRPr sz="2000">
                        <a:solidFill>
                          <a:srgbClr val="434343"/>
                        </a:solidFill>
                        <a:latin typeface="Titillium Web"/>
                        <a:ea typeface="Titillium Web"/>
                        <a:cs typeface="Titillium Web"/>
                        <a:sym typeface="Titillium Web"/>
                      </a:endParaRPr>
                    </a:p>
                  </a:txBody>
                  <a:tcPr marT="45700" marB="45700" marR="45700" marL="45700" anchor="ctr">
                    <a:lnL cap="flat" cmpd="sng" w="19050">
                      <a:solidFill>
                        <a:srgbClr val="00318B">
                          <a:alpha val="0"/>
                        </a:srgbClr>
                      </a:solidFill>
                      <a:prstDash val="solid"/>
                      <a:round/>
                      <a:headEnd len="sm" w="sm" type="none"/>
                      <a:tailEnd len="sm" w="sm" type="none"/>
                    </a:lnL>
                    <a:lnR cap="flat" cmpd="sng" w="19050">
                      <a:solidFill>
                        <a:srgbClr val="00318B">
                          <a:alpha val="0"/>
                        </a:srgbClr>
                      </a:solidFill>
                      <a:prstDash val="solid"/>
                      <a:round/>
                      <a:headEnd len="sm" w="sm" type="none"/>
                      <a:tailEnd len="sm" w="sm" type="none"/>
                    </a:lnR>
                    <a:lnT cap="flat" cmpd="sng" w="19050">
                      <a:solidFill>
                        <a:srgbClr val="00318B">
                          <a:alpha val="0"/>
                        </a:srgbClr>
                      </a:solidFill>
                      <a:prstDash val="solid"/>
                      <a:round/>
                      <a:headEnd len="sm" w="sm" type="none"/>
                      <a:tailEnd len="sm" w="sm" type="none"/>
                    </a:lnT>
                    <a:lnB cap="flat" cmpd="sng" w="19050">
                      <a:solidFill>
                        <a:srgbClr val="00318B">
                          <a:alpha val="0"/>
                        </a:srgbClr>
                      </a:solidFill>
                      <a:prstDash val="solid"/>
                      <a:round/>
                      <a:headEnd len="sm" w="sm" type="none"/>
                      <a:tailEnd len="sm" w="sm" type="none"/>
                    </a:lnB>
                  </a:tcPr>
                </a:tc>
              </a:tr>
              <a:tr h="936025">
                <a:tc gridSpan="2">
                  <a:txBody>
                    <a:bodyPr/>
                    <a:lstStyle/>
                    <a:p>
                      <a:pPr indent="0" lvl="0" marL="0" rtl="0" algn="ctr">
                        <a:spcBef>
                          <a:spcPts val="0"/>
                        </a:spcBef>
                        <a:spcAft>
                          <a:spcPts val="0"/>
                        </a:spcAft>
                        <a:buNone/>
                      </a:pPr>
                      <a:r>
                        <a:rPr b="1" lang="en-SA" sz="3000">
                          <a:solidFill>
                            <a:srgbClr val="A61C00"/>
                          </a:solidFill>
                          <a:latin typeface="Asap"/>
                          <a:ea typeface="Asap"/>
                          <a:cs typeface="Asap"/>
                          <a:sym typeface="Asap"/>
                        </a:rPr>
                        <a:t>Team Members</a:t>
                      </a:r>
                      <a:endParaRPr sz="600">
                        <a:solidFill>
                          <a:schemeClr val="accent2"/>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2000">
                          <a:solidFill>
                            <a:schemeClr val="accent2"/>
                          </a:solidFill>
                          <a:highlight>
                            <a:srgbClr val="E6B8AF"/>
                          </a:highlight>
                          <a:latin typeface="Titillium Web"/>
                          <a:ea typeface="Titillium Web"/>
                          <a:cs typeface="Titillium Web"/>
                          <a:sym typeface="Titillium Web"/>
                        </a:rPr>
                        <a:t>Razan alotaibi </a:t>
                      </a:r>
                      <a:endParaRPr sz="2000">
                        <a:solidFill>
                          <a:schemeClr val="accent2"/>
                        </a:solidFill>
                        <a:highlight>
                          <a:srgbClr val="E6B8AF"/>
                        </a:highlight>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sz="2000">
                        <a:solidFill>
                          <a:schemeClr val="accent2"/>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b="1" sz="2000">
                        <a:solidFill>
                          <a:srgbClr val="660000"/>
                        </a:solidFill>
                        <a:latin typeface="Titillium Web"/>
                        <a:ea typeface="Titillium Web"/>
                        <a:cs typeface="Titillium Web"/>
                        <a:sym typeface="Titillium Web"/>
                      </a:endParaRPr>
                    </a:p>
                    <a:p>
                      <a:pPr indent="0" lvl="0" marL="0" rtl="0" algn="ctr">
                        <a:spcBef>
                          <a:spcPts val="0"/>
                        </a:spcBef>
                        <a:spcAft>
                          <a:spcPts val="0"/>
                        </a:spcAft>
                        <a:buNone/>
                      </a:pPr>
                      <a:r>
                        <a:t/>
                      </a:r>
                      <a:endParaRPr b="1" sz="8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19050">
                      <a:solidFill>
                        <a:srgbClr val="00318B">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hMerge="1"/>
              </a:tr>
              <a:tr h="377900">
                <a:tc>
                  <a:txBody>
                    <a:bodyPr/>
                    <a:lstStyle/>
                    <a:p>
                      <a:pPr indent="0" lvl="0" marL="0" rtl="0" algn="ctr">
                        <a:spcBef>
                          <a:spcPts val="0"/>
                        </a:spcBef>
                        <a:spcAft>
                          <a:spcPts val="0"/>
                        </a:spcAft>
                        <a:buNone/>
                      </a:pPr>
                      <a:r>
                        <a:rPr lang="en-SA" sz="2000">
                          <a:solidFill>
                            <a:srgbClr val="434343"/>
                          </a:solidFill>
                          <a:highlight>
                            <a:srgbClr val="E6B8AF"/>
                          </a:highlight>
                          <a:latin typeface="Titillium Web"/>
                          <a:ea typeface="Titillium Web"/>
                          <a:cs typeface="Titillium Web"/>
                          <a:sym typeface="Titillium Web"/>
                        </a:rPr>
                        <a:t>Rahaf Almotairi</a:t>
                      </a:r>
                      <a:endParaRPr sz="2000">
                        <a:solidFill>
                          <a:srgbClr val="434343"/>
                        </a:solidFill>
                        <a:highlight>
                          <a:srgbClr val="E6B8AF"/>
                        </a:highlight>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Ahmad bahmaid</a:t>
                      </a:r>
                      <a:endParaRPr sz="2000" u="none" cap="none" strike="noStrike">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00">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Mayssam aljaloud</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rgbClr val="434343"/>
                          </a:solidFill>
                          <a:highlight>
                            <a:srgbClr val="E6B8AF"/>
                          </a:highlight>
                          <a:latin typeface="Titillium Web"/>
                          <a:ea typeface="Titillium Web"/>
                          <a:cs typeface="Titillium Web"/>
                          <a:sym typeface="Titillium Web"/>
                        </a:rPr>
                        <a:t>Emad Almutairi</a:t>
                      </a:r>
                      <a:endParaRPr sz="2000">
                        <a:solidFill>
                          <a:srgbClr val="434343"/>
                        </a:solidFill>
                        <a:highlight>
                          <a:srgbClr val="E6B8AF"/>
                        </a:highlight>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00">
                <a:tc>
                  <a:txBody>
                    <a:bodyPr/>
                    <a:lstStyle/>
                    <a:p>
                      <a:pPr indent="0" lvl="0" marL="0" rtl="0" algn="ctr">
                        <a:spcBef>
                          <a:spcPts val="0"/>
                        </a:spcBef>
                        <a:spcAft>
                          <a:spcPts val="0"/>
                        </a:spcAft>
                        <a:buClr>
                          <a:schemeClr val="dk1"/>
                        </a:buClr>
                        <a:buSzPts val="1100"/>
                        <a:buFont typeface="Arial"/>
                        <a:buNone/>
                      </a:pPr>
                      <a:r>
                        <a:rPr lang="en-SA" sz="2000">
                          <a:solidFill>
                            <a:schemeClr val="accent2"/>
                          </a:solidFill>
                          <a:latin typeface="Titillium Web"/>
                          <a:ea typeface="Titillium Web"/>
                          <a:cs typeface="Titillium Web"/>
                          <a:sym typeface="Titillium Web"/>
                        </a:rPr>
                        <a:t>Nada Albedaiwi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Zyad Alodan</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00">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Amani Alotaibi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00">
                <a:tc>
                  <a:txBody>
                    <a:bodyPr/>
                    <a:lstStyle/>
                    <a:p>
                      <a:pPr indent="0" lvl="0" marL="0" rtl="0" algn="ctr">
                        <a:spcBef>
                          <a:spcPts val="0"/>
                        </a:spcBef>
                        <a:spcAft>
                          <a:spcPts val="0"/>
                        </a:spcAft>
                        <a:buNone/>
                      </a:pPr>
                      <a:r>
                        <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bl>
          </a:graphicData>
        </a:graphic>
      </p:graphicFrame>
      <p:sp>
        <p:nvSpPr>
          <p:cNvPr id="2029" name="Google Shape;2029;p27"/>
          <p:cNvSpPr txBox="1"/>
          <p:nvPr/>
        </p:nvSpPr>
        <p:spPr>
          <a:xfrm>
            <a:off x="23400" y="8398338"/>
            <a:ext cx="6535500" cy="78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SA" sz="2600">
                <a:solidFill>
                  <a:srgbClr val="A61C00"/>
                </a:solidFill>
                <a:latin typeface="Titillium Web"/>
                <a:ea typeface="Titillium Web"/>
                <a:cs typeface="Titillium Web"/>
                <a:sym typeface="Titillium Web"/>
              </a:rPr>
              <a:t>Special Thanks to Microbiology Team</a:t>
            </a:r>
            <a:r>
              <a:rPr b="1" baseline="30000" lang="en-SA" sz="2600">
                <a:solidFill>
                  <a:srgbClr val="A61C00"/>
                </a:solidFill>
                <a:latin typeface="Titillium Web"/>
                <a:ea typeface="Titillium Web"/>
                <a:cs typeface="Titillium Web"/>
                <a:sym typeface="Titillium Web"/>
              </a:rPr>
              <a:t>441</a:t>
            </a:r>
            <a:endParaRPr b="1" baseline="30000" sz="2600">
              <a:solidFill>
                <a:srgbClr val="A61C00"/>
              </a:solidFill>
              <a:latin typeface="Titillium Web"/>
              <a:ea typeface="Titillium Web"/>
              <a:cs typeface="Titillium Web"/>
              <a:sym typeface="Titillium Web"/>
            </a:endParaRPr>
          </a:p>
        </p:txBody>
      </p:sp>
      <p:sp>
        <p:nvSpPr>
          <p:cNvPr id="2030" name="Google Shape;2030;p27"/>
          <p:cNvSpPr txBox="1"/>
          <p:nvPr/>
        </p:nvSpPr>
        <p:spPr>
          <a:xfrm>
            <a:off x="0" y="9507000"/>
            <a:ext cx="31548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a:solidFill>
                  <a:srgbClr val="A61C00"/>
                </a:solidFill>
                <a:latin typeface="Asap"/>
                <a:ea typeface="Asap"/>
                <a:cs typeface="Asap"/>
                <a:sym typeface="Asap"/>
              </a:rPr>
              <a:t>Microbiology442@gmail.com</a:t>
            </a:r>
            <a:endParaRPr b="1">
              <a:solidFill>
                <a:srgbClr val="A61C00"/>
              </a:solidFill>
              <a:latin typeface="Asap"/>
              <a:ea typeface="Asap"/>
              <a:cs typeface="Asap"/>
              <a:sym typeface="Asap"/>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6" name="Shape 1556"/>
        <p:cNvGrpSpPr/>
        <p:nvPr/>
      </p:nvGrpSpPr>
      <p:grpSpPr>
        <a:xfrm>
          <a:off x="0" y="0"/>
          <a:ext cx="0" cy="0"/>
          <a:chOff x="0" y="0"/>
          <a:chExt cx="0" cy="0"/>
        </a:xfrm>
      </p:grpSpPr>
      <p:grpSp>
        <p:nvGrpSpPr>
          <p:cNvPr id="1557" name="Google Shape;1557;p11"/>
          <p:cNvGrpSpPr/>
          <p:nvPr/>
        </p:nvGrpSpPr>
        <p:grpSpPr>
          <a:xfrm>
            <a:off x="741025" y="5547762"/>
            <a:ext cx="300659" cy="297060"/>
            <a:chOff x="-1138843" y="4300472"/>
            <a:chExt cx="300659" cy="297030"/>
          </a:xfrm>
        </p:grpSpPr>
        <p:sp>
          <p:nvSpPr>
            <p:cNvPr id="1558" name="Google Shape;1558;p11"/>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1"/>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1"/>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1"/>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1"/>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11"/>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11"/>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11"/>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1"/>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1"/>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1"/>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1"/>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1"/>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1"/>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1"/>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1"/>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11"/>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5" name="Google Shape;1575;p11"/>
          <p:cNvGrpSpPr/>
          <p:nvPr/>
        </p:nvGrpSpPr>
        <p:grpSpPr>
          <a:xfrm>
            <a:off x="741019" y="5945815"/>
            <a:ext cx="300659" cy="297060"/>
            <a:chOff x="-1017593" y="4240422"/>
            <a:chExt cx="300659" cy="297030"/>
          </a:xfrm>
        </p:grpSpPr>
        <p:sp>
          <p:nvSpPr>
            <p:cNvPr id="1576" name="Google Shape;1576;p11"/>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1"/>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11"/>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11"/>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11"/>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11"/>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1"/>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11"/>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11"/>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1"/>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1"/>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11"/>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11"/>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11"/>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11"/>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11"/>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11"/>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3" name="Google Shape;1593;p11"/>
          <p:cNvGrpSpPr/>
          <p:nvPr/>
        </p:nvGrpSpPr>
        <p:grpSpPr>
          <a:xfrm>
            <a:off x="741019" y="7099990"/>
            <a:ext cx="300659" cy="297060"/>
            <a:chOff x="-1138843" y="4300472"/>
            <a:chExt cx="300659" cy="297030"/>
          </a:xfrm>
        </p:grpSpPr>
        <p:sp>
          <p:nvSpPr>
            <p:cNvPr id="1594" name="Google Shape;1594;p11"/>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11"/>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11"/>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11"/>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11"/>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11"/>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11"/>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11"/>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11"/>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1"/>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11"/>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11"/>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1"/>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11"/>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11"/>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11"/>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11"/>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1" name="Google Shape;1611;p11"/>
          <p:cNvGrpSpPr/>
          <p:nvPr/>
        </p:nvGrpSpPr>
        <p:grpSpPr>
          <a:xfrm>
            <a:off x="741019" y="7526590"/>
            <a:ext cx="300659" cy="297060"/>
            <a:chOff x="-1017593" y="4240422"/>
            <a:chExt cx="300659" cy="297030"/>
          </a:xfrm>
        </p:grpSpPr>
        <p:sp>
          <p:nvSpPr>
            <p:cNvPr id="1612" name="Google Shape;1612;p11"/>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1"/>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1"/>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1"/>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1"/>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1"/>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1"/>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11"/>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11"/>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1"/>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11"/>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1"/>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11"/>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11"/>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11"/>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11"/>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11"/>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9" name="Google Shape;1629;p11"/>
          <p:cNvSpPr txBox="1"/>
          <p:nvPr/>
        </p:nvSpPr>
        <p:spPr>
          <a:xfrm>
            <a:off x="1164550" y="2137550"/>
            <a:ext cx="47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a:latin typeface="Titillium Web"/>
                <a:ea typeface="Titillium Web"/>
                <a:cs typeface="Titillium Web"/>
                <a:sym typeface="Titillium Web"/>
              </a:rPr>
              <a:t>Define and </a:t>
            </a:r>
            <a:r>
              <a:rPr lang="en-SA">
                <a:latin typeface="Titillium Web"/>
                <a:ea typeface="Titillium Web"/>
                <a:cs typeface="Titillium Web"/>
                <a:sym typeface="Titillium Web"/>
              </a:rPr>
              <a:t>Differentiate</a:t>
            </a:r>
            <a:r>
              <a:rPr lang="en-SA">
                <a:latin typeface="Titillium Web"/>
                <a:ea typeface="Titillium Web"/>
                <a:cs typeface="Titillium Web"/>
                <a:sym typeface="Titillium Web"/>
              </a:rPr>
              <a:t> the various types of Endocarditis</a:t>
            </a:r>
            <a:endParaRPr>
              <a:latin typeface="Titillium Web"/>
              <a:ea typeface="Titillium Web"/>
              <a:cs typeface="Titillium Web"/>
              <a:sym typeface="Titillium Web"/>
            </a:endParaRPr>
          </a:p>
        </p:txBody>
      </p:sp>
      <p:sp>
        <p:nvSpPr>
          <p:cNvPr id="1630" name="Google Shape;1630;p11"/>
          <p:cNvSpPr txBox="1"/>
          <p:nvPr/>
        </p:nvSpPr>
        <p:spPr>
          <a:xfrm>
            <a:off x="1164550" y="2464050"/>
            <a:ext cx="5586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a:latin typeface="Titillium Web"/>
                <a:ea typeface="Titillium Web"/>
                <a:cs typeface="Titillium Web"/>
                <a:sym typeface="Titillium Web"/>
              </a:rPr>
              <a:t>Discuss the Epidemiology, risk factors and pathogenesis of Infective </a:t>
            </a:r>
            <a:r>
              <a:rPr lang="en-SA">
                <a:latin typeface="Titillium Web"/>
                <a:ea typeface="Titillium Web"/>
                <a:cs typeface="Titillium Web"/>
                <a:sym typeface="Titillium Web"/>
              </a:rPr>
              <a:t>Endocarditis</a:t>
            </a:r>
            <a:endParaRPr>
              <a:latin typeface="Titillium Web"/>
              <a:ea typeface="Titillium Web"/>
              <a:cs typeface="Titillium Web"/>
              <a:sym typeface="Titillium Web"/>
            </a:endParaRPr>
          </a:p>
        </p:txBody>
      </p:sp>
      <p:sp>
        <p:nvSpPr>
          <p:cNvPr id="1631" name="Google Shape;1631;p11"/>
          <p:cNvSpPr txBox="1"/>
          <p:nvPr/>
        </p:nvSpPr>
        <p:spPr>
          <a:xfrm>
            <a:off x="1164550" y="2991225"/>
            <a:ext cx="521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a:latin typeface="Titillium Web"/>
                <a:ea typeface="Titillium Web"/>
                <a:cs typeface="Titillium Web"/>
                <a:sym typeface="Titillium Web"/>
              </a:rPr>
              <a:t>Recognize the clinical presentation of </a:t>
            </a:r>
            <a:r>
              <a:rPr lang="en-SA">
                <a:solidFill>
                  <a:schemeClr val="dk1"/>
                </a:solidFill>
                <a:latin typeface="Titillium Web"/>
                <a:ea typeface="Titillium Web"/>
                <a:cs typeface="Titillium Web"/>
                <a:sym typeface="Titillium Web"/>
              </a:rPr>
              <a:t>Infective Endocarditis</a:t>
            </a:r>
            <a:endParaRPr>
              <a:latin typeface="Titillium Web"/>
              <a:ea typeface="Titillium Web"/>
              <a:cs typeface="Titillium Web"/>
              <a:sym typeface="Titillium Web"/>
            </a:endParaRPr>
          </a:p>
        </p:txBody>
      </p:sp>
      <p:sp>
        <p:nvSpPr>
          <p:cNvPr id="1632" name="Google Shape;1632;p11"/>
          <p:cNvSpPr txBox="1"/>
          <p:nvPr/>
        </p:nvSpPr>
        <p:spPr>
          <a:xfrm>
            <a:off x="1164550" y="3391425"/>
            <a:ext cx="529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a:latin typeface="Titillium Web"/>
                <a:ea typeface="Titillium Web"/>
                <a:cs typeface="Titillium Web"/>
                <a:sym typeface="Titillium Web"/>
              </a:rPr>
              <a:t>Discuss the Culture Negative Endocarditis</a:t>
            </a:r>
            <a:endParaRPr>
              <a:latin typeface="Titillium Web"/>
              <a:ea typeface="Titillium Web"/>
              <a:cs typeface="Titillium Web"/>
              <a:sym typeface="Titillium Web"/>
            </a:endParaRPr>
          </a:p>
        </p:txBody>
      </p:sp>
      <p:sp>
        <p:nvSpPr>
          <p:cNvPr id="1633" name="Google Shape;1633;p11"/>
          <p:cNvSpPr txBox="1"/>
          <p:nvPr/>
        </p:nvSpPr>
        <p:spPr>
          <a:xfrm>
            <a:off x="1164550" y="3715275"/>
            <a:ext cx="5218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a:latin typeface="Titillium Web"/>
                <a:ea typeface="Titillium Web"/>
                <a:cs typeface="Titillium Web"/>
                <a:sym typeface="Titillium Web"/>
              </a:rPr>
              <a:t>Describe the Laboratory diagnosis and investigation of </a:t>
            </a:r>
            <a:r>
              <a:rPr lang="en-SA">
                <a:solidFill>
                  <a:schemeClr val="dk1"/>
                </a:solidFill>
                <a:latin typeface="Titillium Web"/>
                <a:ea typeface="Titillium Web"/>
                <a:cs typeface="Titillium Web"/>
                <a:sym typeface="Titillium Web"/>
              </a:rPr>
              <a:t>Infective Endocarditis</a:t>
            </a:r>
            <a:endParaRPr>
              <a:latin typeface="Titillium Web"/>
              <a:ea typeface="Titillium Web"/>
              <a:cs typeface="Titillium Web"/>
              <a:sym typeface="Titillium Web"/>
            </a:endParaRPr>
          </a:p>
        </p:txBody>
      </p:sp>
      <p:sp>
        <p:nvSpPr>
          <p:cNvPr id="1634" name="Google Shape;1634;p11"/>
          <p:cNvSpPr txBox="1"/>
          <p:nvPr/>
        </p:nvSpPr>
        <p:spPr>
          <a:xfrm>
            <a:off x="1164550" y="4330875"/>
            <a:ext cx="537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a:latin typeface="Titillium Web"/>
                <a:ea typeface="Titillium Web"/>
                <a:cs typeface="Titillium Web"/>
                <a:sym typeface="Titillium Web"/>
              </a:rPr>
              <a:t>Recall the </a:t>
            </a:r>
            <a:r>
              <a:rPr lang="en-SA">
                <a:latin typeface="Titillium Web"/>
                <a:ea typeface="Titillium Web"/>
                <a:cs typeface="Titillium Web"/>
                <a:sym typeface="Titillium Web"/>
              </a:rPr>
              <a:t>commonest</a:t>
            </a:r>
            <a:r>
              <a:rPr lang="en-SA">
                <a:latin typeface="Titillium Web"/>
                <a:ea typeface="Titillium Web"/>
                <a:cs typeface="Titillium Web"/>
                <a:sym typeface="Titillium Web"/>
              </a:rPr>
              <a:t> causative organisms of </a:t>
            </a:r>
            <a:r>
              <a:rPr lang="en-SA">
                <a:solidFill>
                  <a:schemeClr val="dk1"/>
                </a:solidFill>
                <a:latin typeface="Titillium Web"/>
                <a:ea typeface="Titillium Web"/>
                <a:cs typeface="Titillium Web"/>
                <a:sym typeface="Titillium Web"/>
              </a:rPr>
              <a:t>Infective Endocarditis</a:t>
            </a:r>
            <a:endParaRPr>
              <a:latin typeface="Titillium Web"/>
              <a:ea typeface="Titillium Web"/>
              <a:cs typeface="Titillium Web"/>
              <a:sym typeface="Titillium Web"/>
            </a:endParaRPr>
          </a:p>
        </p:txBody>
      </p:sp>
      <p:sp>
        <p:nvSpPr>
          <p:cNvPr id="1635" name="Google Shape;1635;p11"/>
          <p:cNvSpPr txBox="1"/>
          <p:nvPr/>
        </p:nvSpPr>
        <p:spPr>
          <a:xfrm>
            <a:off x="1164550" y="4731075"/>
            <a:ext cx="5218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a:latin typeface="Titillium Web"/>
                <a:ea typeface="Titillium Web"/>
                <a:cs typeface="Titillium Web"/>
                <a:sym typeface="Titillium Web"/>
              </a:rPr>
              <a:t>Discuss the </a:t>
            </a:r>
            <a:r>
              <a:rPr lang="en-SA">
                <a:latin typeface="Titillium Web"/>
                <a:ea typeface="Titillium Web"/>
                <a:cs typeface="Titillium Web"/>
                <a:sym typeface="Titillium Web"/>
              </a:rPr>
              <a:t>Management</a:t>
            </a:r>
            <a:r>
              <a:rPr lang="en-SA">
                <a:latin typeface="Titillium Web"/>
                <a:ea typeface="Titillium Web"/>
                <a:cs typeface="Titillium Web"/>
                <a:sym typeface="Titillium Web"/>
              </a:rPr>
              <a:t> , treatment and prevention of </a:t>
            </a:r>
            <a:r>
              <a:rPr lang="en-SA">
                <a:solidFill>
                  <a:schemeClr val="dk1"/>
                </a:solidFill>
                <a:latin typeface="Titillium Web"/>
                <a:ea typeface="Titillium Web"/>
                <a:cs typeface="Titillium Web"/>
                <a:sym typeface="Titillium Web"/>
              </a:rPr>
              <a:t>Infective Endocarditis</a:t>
            </a:r>
            <a:endParaRPr>
              <a:latin typeface="Titillium Web"/>
              <a:ea typeface="Titillium Web"/>
              <a:cs typeface="Titillium Web"/>
              <a:sym typeface="Titillium Web"/>
            </a:endParaRPr>
          </a:p>
        </p:txBody>
      </p:sp>
      <p:pic>
        <p:nvPicPr>
          <p:cNvPr id="1636" name="Google Shape;1636;p11"/>
          <p:cNvPicPr preferRelativeResize="0"/>
          <p:nvPr/>
        </p:nvPicPr>
        <p:blipFill>
          <a:blip r:embed="rId3">
            <a:alphaModFix/>
          </a:blip>
          <a:stretch>
            <a:fillRect/>
          </a:stretch>
        </p:blipFill>
        <p:spPr>
          <a:xfrm>
            <a:off x="221125" y="5059775"/>
            <a:ext cx="943425" cy="3077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40" name="Shape 1640"/>
        <p:cNvGrpSpPr/>
        <p:nvPr/>
      </p:nvGrpSpPr>
      <p:grpSpPr>
        <a:xfrm>
          <a:off x="0" y="0"/>
          <a:ext cx="0" cy="0"/>
          <a:chOff x="0" y="0"/>
          <a:chExt cx="0" cy="0"/>
        </a:xfrm>
      </p:grpSpPr>
      <p:pic>
        <p:nvPicPr>
          <p:cNvPr id="1641" name="Google Shape;1641;p12"/>
          <p:cNvPicPr preferRelativeResize="0"/>
          <p:nvPr/>
        </p:nvPicPr>
        <p:blipFill>
          <a:blip r:embed="rId3">
            <a:alphaModFix/>
          </a:blip>
          <a:stretch>
            <a:fillRect/>
          </a:stretch>
        </p:blipFill>
        <p:spPr>
          <a:xfrm>
            <a:off x="3390900" y="7429500"/>
            <a:ext cx="3467100" cy="2476500"/>
          </a:xfrm>
          <a:prstGeom prst="rect">
            <a:avLst/>
          </a:prstGeom>
          <a:noFill/>
          <a:ln>
            <a:noFill/>
          </a:ln>
        </p:spPr>
      </p:pic>
      <p:sp>
        <p:nvSpPr>
          <p:cNvPr id="1642" name="Google Shape;1642;p12"/>
          <p:cNvSpPr txBox="1"/>
          <p:nvPr/>
        </p:nvSpPr>
        <p:spPr>
          <a:xfrm>
            <a:off x="394500" y="258137"/>
            <a:ext cx="60690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SA" sz="3000" u="none" cap="none" strike="noStrike">
                <a:solidFill>
                  <a:schemeClr val="lt1"/>
                </a:solidFill>
                <a:latin typeface="Asap"/>
                <a:ea typeface="Asap"/>
                <a:cs typeface="Asap"/>
                <a:sym typeface="Asap"/>
              </a:rPr>
              <a:t>Infectious Endocarditis (IE)</a:t>
            </a:r>
            <a:endParaRPr b="1" i="0" sz="3000" u="none" cap="none" strike="noStrike">
              <a:solidFill>
                <a:schemeClr val="lt1"/>
              </a:solidFill>
              <a:latin typeface="Asap"/>
              <a:ea typeface="Asap"/>
              <a:cs typeface="Asap"/>
              <a:sym typeface="Asap"/>
            </a:endParaRPr>
          </a:p>
        </p:txBody>
      </p:sp>
      <p:graphicFrame>
        <p:nvGraphicFramePr>
          <p:cNvPr id="1643" name="Google Shape;1643;p12"/>
          <p:cNvGraphicFramePr/>
          <p:nvPr/>
        </p:nvGraphicFramePr>
        <p:xfrm>
          <a:off x="341693" y="1652411"/>
          <a:ext cx="3000000" cy="3000000"/>
        </p:xfrm>
        <a:graphic>
          <a:graphicData uri="http://schemas.openxmlformats.org/drawingml/2006/table">
            <a:tbl>
              <a:tblPr>
                <a:noFill/>
                <a:tableStyleId>{92487A4C-BF87-4A40-8A9A-ABE4F0CECC3C}</a:tableStyleId>
              </a:tblPr>
              <a:tblGrid>
                <a:gridCol w="1471750"/>
                <a:gridCol w="4702850"/>
              </a:tblGrid>
              <a:tr h="512400">
                <a:tc gridSpan="2">
                  <a:txBody>
                    <a:bodyPr/>
                    <a:lstStyle/>
                    <a:p>
                      <a:pPr indent="0" lvl="0" marL="0" rtl="0" algn="ctr">
                        <a:spcBef>
                          <a:spcPts val="0"/>
                        </a:spcBef>
                        <a:spcAft>
                          <a:spcPts val="0"/>
                        </a:spcAft>
                        <a:buClr>
                          <a:schemeClr val="dk1"/>
                        </a:buClr>
                        <a:buSzPts val="2400"/>
                        <a:buFont typeface="Arial"/>
                        <a:buNone/>
                      </a:pPr>
                      <a:r>
                        <a:rPr b="1" lang="en-SA" sz="2400">
                          <a:solidFill>
                            <a:schemeClr val="lt1"/>
                          </a:solidFill>
                          <a:latin typeface="Asap"/>
                          <a:ea typeface="Asap"/>
                          <a:cs typeface="Asap"/>
                          <a:sym typeface="Asap"/>
                        </a:rPr>
                        <a:t>Classification into four groups</a:t>
                      </a:r>
                      <a:endParaRPr b="1" sz="2400">
                        <a:solidFill>
                          <a:schemeClr val="lt1"/>
                        </a:solidFill>
                        <a:latin typeface="Asap"/>
                        <a:ea typeface="Asap"/>
                        <a:cs typeface="Asap"/>
                        <a:sym typeface="Asap"/>
                      </a:endParaRPr>
                    </a:p>
                    <a:p>
                      <a:pPr indent="0" lvl="0" marL="0" rtl="0" algn="ctr">
                        <a:spcBef>
                          <a:spcPts val="0"/>
                        </a:spcBef>
                        <a:spcAft>
                          <a:spcPts val="0"/>
                        </a:spcAft>
                        <a:buClr>
                          <a:schemeClr val="dk1"/>
                        </a:buClr>
                        <a:buSzPts val="2400"/>
                        <a:buFont typeface="Arial"/>
                        <a:buNone/>
                      </a:pPr>
                      <a:r>
                        <a:rPr lang="en-SA" sz="1300">
                          <a:solidFill>
                            <a:schemeClr val="accent6"/>
                          </a:solidFill>
                          <a:latin typeface="Titillium Web"/>
                          <a:ea typeface="Titillium Web"/>
                          <a:cs typeface="Titillium Web"/>
                          <a:sym typeface="Titillium Web"/>
                        </a:rPr>
                        <a:t>according to the infecting organism </a:t>
                      </a:r>
                      <a:r>
                        <a:rPr b="1" lang="en-SA" sz="1300">
                          <a:solidFill>
                            <a:schemeClr val="accent3"/>
                          </a:solidFill>
                          <a:latin typeface="Titillium Web"/>
                          <a:ea typeface="Titillium Web"/>
                          <a:cs typeface="Titillium Web"/>
                          <a:sym typeface="Titillium Web"/>
                        </a:rPr>
                        <a:t>(organisms are very important)</a:t>
                      </a:r>
                      <a:endParaRPr b="1" sz="1500">
                        <a:solidFill>
                          <a:schemeClr val="accent3"/>
                        </a:solidFill>
                        <a:latin typeface="Titillium Web"/>
                        <a:ea typeface="Titillium Web"/>
                        <a:cs typeface="Titillium Web"/>
                        <a:sym typeface="Titillium Web"/>
                      </a:endParaRPr>
                    </a:p>
                  </a:txBody>
                  <a:tcPr marT="91425" marB="91425" marR="91425" marL="91425" anchor="ctr">
                    <a:solidFill>
                      <a:schemeClr val="lt2"/>
                    </a:solidFill>
                  </a:tcPr>
                </a:tc>
                <a:tc hMerge="1"/>
              </a:tr>
              <a:tr h="1531775">
                <a:tc>
                  <a:txBody>
                    <a:bodyPr/>
                    <a:lstStyle/>
                    <a:p>
                      <a:pPr indent="0" lvl="0" marL="0" marR="0" rtl="0" algn="ctr">
                        <a:lnSpc>
                          <a:spcPct val="100000"/>
                        </a:lnSpc>
                        <a:spcBef>
                          <a:spcPts val="0"/>
                        </a:spcBef>
                        <a:spcAft>
                          <a:spcPts val="0"/>
                        </a:spcAft>
                        <a:buClr>
                          <a:srgbClr val="000000"/>
                        </a:buClr>
                        <a:buSzPts val="1500"/>
                        <a:buFont typeface="Arial"/>
                        <a:buNone/>
                      </a:pPr>
                      <a:r>
                        <a:rPr b="1" lang="en-SA" sz="1500" u="none" cap="none" strike="noStrike">
                          <a:solidFill>
                            <a:schemeClr val="accent3"/>
                          </a:solidFill>
                          <a:latin typeface="Asap"/>
                          <a:ea typeface="Asap"/>
                          <a:cs typeface="Asap"/>
                          <a:sym typeface="Asap"/>
                        </a:rPr>
                        <a:t>Native Valve IE</a:t>
                      </a:r>
                      <a:endParaRPr b="1" sz="1500" u="none" cap="none" strike="noStrike">
                        <a:solidFill>
                          <a:schemeClr val="accent3"/>
                        </a:solidFill>
                        <a:latin typeface="Asap"/>
                        <a:ea typeface="Asap"/>
                        <a:cs typeface="Asap"/>
                        <a:sym typeface="Asap"/>
                      </a:endParaRPr>
                    </a:p>
                    <a:p>
                      <a:pPr indent="0" lvl="0" marL="0" marR="0" rtl="0" algn="ctr">
                        <a:lnSpc>
                          <a:spcPct val="100000"/>
                        </a:lnSpc>
                        <a:spcBef>
                          <a:spcPts val="0"/>
                        </a:spcBef>
                        <a:spcAft>
                          <a:spcPts val="0"/>
                        </a:spcAft>
                        <a:buClr>
                          <a:srgbClr val="000000"/>
                        </a:buClr>
                        <a:buSzPts val="1300"/>
                        <a:buFont typeface="Arial"/>
                        <a:buNone/>
                      </a:pPr>
                      <a:r>
                        <a:rPr lang="en-SA" sz="1300" u="none" cap="none" strike="noStrike">
                          <a:solidFill>
                            <a:srgbClr val="999999"/>
                          </a:solidFill>
                          <a:latin typeface="Asap"/>
                          <a:ea typeface="Asap"/>
                          <a:cs typeface="Asap"/>
                          <a:sym typeface="Asap"/>
                        </a:rPr>
                        <a:t>(الvalve</a:t>
                      </a:r>
                      <a:endParaRPr sz="1300" u="none" cap="none" strike="noStrike">
                        <a:solidFill>
                          <a:srgbClr val="999999"/>
                        </a:solidFill>
                        <a:latin typeface="Asap"/>
                        <a:ea typeface="Asap"/>
                        <a:cs typeface="Asap"/>
                        <a:sym typeface="Asap"/>
                      </a:endParaRPr>
                    </a:p>
                    <a:p>
                      <a:pPr indent="0" lvl="0" marL="0" marR="0" rtl="0" algn="ctr">
                        <a:lnSpc>
                          <a:spcPct val="100000"/>
                        </a:lnSpc>
                        <a:spcBef>
                          <a:spcPts val="0"/>
                        </a:spcBef>
                        <a:spcAft>
                          <a:spcPts val="0"/>
                        </a:spcAft>
                        <a:buClr>
                          <a:srgbClr val="000000"/>
                        </a:buClr>
                        <a:buSzPts val="1300"/>
                        <a:buFont typeface="Arial"/>
                        <a:buNone/>
                      </a:pPr>
                      <a:r>
                        <a:rPr lang="en-SA" sz="1300" u="none" cap="none" strike="noStrike">
                          <a:solidFill>
                            <a:srgbClr val="999999"/>
                          </a:solidFill>
                          <a:latin typeface="Asap"/>
                          <a:ea typeface="Asap"/>
                          <a:cs typeface="Asap"/>
                          <a:sym typeface="Asap"/>
                        </a:rPr>
                        <a:t>طبيعي وليس صناعي)</a:t>
                      </a:r>
                      <a:endParaRPr sz="1300" u="none" cap="none" strike="noStrike">
                        <a:solidFill>
                          <a:srgbClr val="999999"/>
                        </a:solidFill>
                        <a:latin typeface="Asap"/>
                        <a:ea typeface="Asap"/>
                        <a:cs typeface="Asap"/>
                        <a:sym typeface="Asap"/>
                      </a:endParaRPr>
                    </a:p>
                    <a:p>
                      <a:pPr indent="0" lvl="0" marL="0" marR="0" rtl="0" algn="ctr">
                        <a:lnSpc>
                          <a:spcPct val="100000"/>
                        </a:lnSpc>
                        <a:spcBef>
                          <a:spcPts val="0"/>
                        </a:spcBef>
                        <a:spcAft>
                          <a:spcPts val="0"/>
                        </a:spcAft>
                        <a:buClr>
                          <a:srgbClr val="000000"/>
                        </a:buClr>
                        <a:buSzPts val="1300"/>
                        <a:buFont typeface="Arial"/>
                        <a:buNone/>
                      </a:pPr>
                      <a:r>
                        <a:rPr lang="en-SA" sz="1300" u="none" cap="none" strike="noStrike">
                          <a:solidFill>
                            <a:srgbClr val="999999"/>
                          </a:solidFill>
                          <a:latin typeface="Asap"/>
                          <a:ea typeface="Asap"/>
                          <a:cs typeface="Asap"/>
                          <a:sym typeface="Asap"/>
                        </a:rPr>
                        <a:t>(Infection of the heart’s valves)</a:t>
                      </a:r>
                      <a:endParaRPr sz="1300" u="none" cap="none" strike="noStrike">
                        <a:solidFill>
                          <a:srgbClr val="999999"/>
                        </a:solidFill>
                        <a:latin typeface="Asap"/>
                        <a:ea typeface="Asap"/>
                        <a:cs typeface="Asap"/>
                        <a:sym typeface="Asap"/>
                      </a:endParaRPr>
                    </a:p>
                  </a:txBody>
                  <a:tcPr marT="91425" marB="91425" marR="91425" marL="91425" anchor="ctr">
                    <a:solidFill>
                      <a:srgbClr val="EFEFEF"/>
                    </a:solidFill>
                  </a:tcPr>
                </a:tc>
                <a:tc>
                  <a:txBody>
                    <a:bodyPr/>
                    <a:lstStyle/>
                    <a:p>
                      <a:pPr indent="-323850" lvl="0" marL="457200" marR="0" rtl="0" algn="l">
                        <a:lnSpc>
                          <a:spcPct val="100000"/>
                        </a:lnSpc>
                        <a:spcBef>
                          <a:spcPts val="0"/>
                        </a:spcBef>
                        <a:spcAft>
                          <a:spcPts val="0"/>
                        </a:spcAft>
                        <a:buClr>
                          <a:schemeClr val="dk1"/>
                        </a:buClr>
                        <a:buSzPts val="1500"/>
                        <a:buFont typeface="Titillium Web"/>
                        <a:buChar char="●"/>
                      </a:pPr>
                      <a:r>
                        <a:rPr lang="en-SA" sz="1500" u="none" cap="none" strike="noStrike">
                          <a:solidFill>
                            <a:schemeClr val="lt1"/>
                          </a:solidFill>
                          <a:latin typeface="Titillium Web"/>
                          <a:ea typeface="Titillium Web"/>
                          <a:cs typeface="Titillium Web"/>
                          <a:sym typeface="Titillium Web"/>
                        </a:rPr>
                        <a:t>Staphylococcus aureus</a:t>
                      </a:r>
                      <a:r>
                        <a:rPr lang="en-SA" sz="1500" u="none" cap="none" strike="noStrike">
                          <a:solidFill>
                            <a:schemeClr val="dk1"/>
                          </a:solidFill>
                          <a:latin typeface="Titillium Web"/>
                          <a:ea typeface="Titillium Web"/>
                          <a:cs typeface="Titillium Web"/>
                          <a:sym typeface="Titillium Web"/>
                        </a:rPr>
                        <a:t> (30%, </a:t>
                      </a:r>
                      <a:r>
                        <a:rPr lang="en-SA" sz="1500" u="none" cap="none" strike="noStrike">
                          <a:solidFill>
                            <a:srgbClr val="999999"/>
                          </a:solidFill>
                          <a:latin typeface="Titillium Web"/>
                          <a:ea typeface="Titillium Web"/>
                          <a:cs typeface="Titillium Web"/>
                          <a:sym typeface="Titillium Web"/>
                        </a:rPr>
                        <a:t>especially in IV drug users</a:t>
                      </a:r>
                      <a:r>
                        <a:rPr lang="en-SA" sz="1500" u="none" cap="none" strike="noStrike">
                          <a:solidFill>
                            <a:schemeClr val="dk1"/>
                          </a:solidFill>
                          <a:latin typeface="Titillium Web"/>
                          <a:ea typeface="Titillium Web"/>
                          <a:cs typeface="Titillium Web"/>
                          <a:sym typeface="Titillium Web"/>
                        </a:rPr>
                        <a:t>) </a:t>
                      </a:r>
                      <a:r>
                        <a:rPr lang="en-SA" sz="1500">
                          <a:solidFill>
                            <a:schemeClr val="lt1"/>
                          </a:solidFill>
                          <a:latin typeface="Titillium Web"/>
                          <a:ea typeface="Titillium Web"/>
                          <a:cs typeface="Titillium Web"/>
                          <a:sym typeface="Titillium Web"/>
                        </a:rPr>
                        <a:t>(</a:t>
                      </a:r>
                      <a:r>
                        <a:rPr b="1" lang="en-SA" sz="1500" u="sng">
                          <a:solidFill>
                            <a:schemeClr val="lt1"/>
                          </a:solidFill>
                          <a:latin typeface="Titillium Web"/>
                          <a:ea typeface="Titillium Web"/>
                          <a:cs typeface="Titillium Web"/>
                          <a:sym typeface="Titillium Web"/>
                        </a:rPr>
                        <a:t>Acute</a:t>
                      </a:r>
                      <a:r>
                        <a:rPr lang="en-SA" sz="1500">
                          <a:solidFill>
                            <a:schemeClr val="lt1"/>
                          </a:solidFill>
                          <a:latin typeface="Titillium Web"/>
                          <a:ea typeface="Titillium Web"/>
                          <a:cs typeface="Titillium Web"/>
                          <a:sym typeface="Titillium Web"/>
                        </a:rPr>
                        <a:t>)</a:t>
                      </a:r>
                      <a:endParaRPr sz="1500" u="none" cap="none" strike="noStrike">
                        <a:solidFill>
                          <a:schemeClr val="lt1"/>
                        </a:solidFill>
                        <a:latin typeface="Titillium Web"/>
                        <a:ea typeface="Titillium Web"/>
                        <a:cs typeface="Titillium Web"/>
                        <a:sym typeface="Titillium Web"/>
                      </a:endParaRPr>
                    </a:p>
                    <a:p>
                      <a:pPr indent="-323850" lvl="0" marL="457200" marR="0" rtl="0" algn="l">
                        <a:lnSpc>
                          <a:spcPct val="100000"/>
                        </a:lnSpc>
                        <a:spcBef>
                          <a:spcPts val="0"/>
                        </a:spcBef>
                        <a:spcAft>
                          <a:spcPts val="0"/>
                        </a:spcAft>
                        <a:buClr>
                          <a:srgbClr val="002060"/>
                        </a:buClr>
                        <a:buSzPts val="1500"/>
                        <a:buFont typeface="Titillium Web"/>
                        <a:buChar char="●"/>
                      </a:pPr>
                      <a:r>
                        <a:rPr lang="en-SA" sz="1500" u="none" cap="none" strike="noStrike">
                          <a:solidFill>
                            <a:schemeClr val="dk1"/>
                          </a:solidFill>
                          <a:latin typeface="Titillium Web"/>
                          <a:ea typeface="Titillium Web"/>
                          <a:cs typeface="Titillium Web"/>
                          <a:sym typeface="Titillium Web"/>
                        </a:rPr>
                        <a:t> </a:t>
                      </a:r>
                      <a:r>
                        <a:rPr lang="en-SA" sz="1500" u="none" cap="none" strike="noStrike">
                          <a:solidFill>
                            <a:schemeClr val="lt1"/>
                          </a:solidFill>
                          <a:latin typeface="Titillium Web"/>
                          <a:ea typeface="Titillium Web"/>
                          <a:cs typeface="Titillium Web"/>
                          <a:sym typeface="Titillium Web"/>
                        </a:rPr>
                        <a:t>Strep</a:t>
                      </a:r>
                      <a:r>
                        <a:rPr lang="en-SA" sz="1500" u="none" cap="none" strike="noStrike">
                          <a:solidFill>
                            <a:schemeClr val="dk1"/>
                          </a:solidFill>
                          <a:latin typeface="Titillium Web"/>
                          <a:ea typeface="Titillium Web"/>
                          <a:cs typeface="Titillium Web"/>
                          <a:sym typeface="Titillium Web"/>
                        </a:rPr>
                        <a:t>. (</a:t>
                      </a:r>
                      <a:r>
                        <a:rPr lang="en-SA" sz="1500">
                          <a:solidFill>
                            <a:schemeClr val="dk1"/>
                          </a:solidFill>
                          <a:latin typeface="Titillium Web"/>
                          <a:ea typeface="Titillium Web"/>
                          <a:cs typeface="Titillium Web"/>
                          <a:sym typeface="Titillium Web"/>
                        </a:rPr>
                        <a:t>5</a:t>
                      </a:r>
                      <a:r>
                        <a:rPr lang="en-SA" sz="1500" u="none" cap="none" strike="noStrike">
                          <a:solidFill>
                            <a:schemeClr val="dk1"/>
                          </a:solidFill>
                          <a:latin typeface="Titillium Web"/>
                          <a:ea typeface="Titillium Web"/>
                          <a:cs typeface="Titillium Web"/>
                          <a:sym typeface="Titillium Web"/>
                        </a:rPr>
                        <a:t>5%), mostly</a:t>
                      </a:r>
                      <a:r>
                        <a:rPr lang="en-SA" sz="1500" u="none" cap="none" strike="noStrike">
                          <a:solidFill>
                            <a:srgbClr val="002060"/>
                          </a:solidFill>
                          <a:latin typeface="Titillium Web"/>
                          <a:ea typeface="Titillium Web"/>
                          <a:cs typeface="Titillium Web"/>
                          <a:sym typeface="Titillium Web"/>
                        </a:rPr>
                        <a:t> </a:t>
                      </a:r>
                      <a:r>
                        <a:rPr lang="en-SA" sz="1500" u="none" cap="none" strike="noStrike">
                          <a:solidFill>
                            <a:schemeClr val="lt1"/>
                          </a:solidFill>
                          <a:latin typeface="Titillium Web"/>
                          <a:ea typeface="Titillium Web"/>
                          <a:cs typeface="Titillium Web"/>
                          <a:sym typeface="Titillium Web"/>
                        </a:rPr>
                        <a:t>S. viridans (</a:t>
                      </a:r>
                      <a:r>
                        <a:rPr b="1" lang="en-SA" sz="1500" u="sng">
                          <a:solidFill>
                            <a:schemeClr val="lt1"/>
                          </a:solidFill>
                          <a:latin typeface="Titillium Web"/>
                          <a:ea typeface="Titillium Web"/>
                          <a:cs typeface="Titillium Web"/>
                          <a:sym typeface="Titillium Web"/>
                        </a:rPr>
                        <a:t>subacute</a:t>
                      </a:r>
                      <a:r>
                        <a:rPr lang="en-SA" sz="1500">
                          <a:solidFill>
                            <a:schemeClr val="lt1"/>
                          </a:solidFill>
                          <a:latin typeface="Titillium Web"/>
                          <a:ea typeface="Titillium Web"/>
                          <a:cs typeface="Titillium Web"/>
                          <a:sym typeface="Titillium Web"/>
                        </a:rPr>
                        <a:t>)</a:t>
                      </a:r>
                      <a:endParaRPr sz="1500" u="none" cap="none" strike="noStrike">
                        <a:solidFill>
                          <a:schemeClr val="lt1"/>
                        </a:solidFill>
                        <a:latin typeface="Titillium Web"/>
                        <a:ea typeface="Titillium Web"/>
                        <a:cs typeface="Titillium Web"/>
                        <a:sym typeface="Titillium Web"/>
                      </a:endParaRPr>
                    </a:p>
                    <a:p>
                      <a:pPr indent="-323850" lvl="0" marL="457200" marR="0" rtl="0" algn="l">
                        <a:lnSpc>
                          <a:spcPct val="100000"/>
                        </a:lnSpc>
                        <a:spcBef>
                          <a:spcPts val="0"/>
                        </a:spcBef>
                        <a:spcAft>
                          <a:spcPts val="0"/>
                        </a:spcAft>
                        <a:buClr>
                          <a:srgbClr val="002060"/>
                        </a:buClr>
                        <a:buSzPts val="1500"/>
                        <a:buFont typeface="Titillium Web"/>
                        <a:buChar char="●"/>
                      </a:pPr>
                      <a:r>
                        <a:rPr lang="en-SA" sz="1500" u="none" cap="none" strike="noStrike">
                          <a:solidFill>
                            <a:srgbClr val="002060"/>
                          </a:solidFill>
                          <a:latin typeface="Titillium Web"/>
                          <a:ea typeface="Titillium Web"/>
                          <a:cs typeface="Titillium Web"/>
                          <a:sym typeface="Titillium Web"/>
                        </a:rPr>
                        <a:t> </a:t>
                      </a:r>
                      <a:r>
                        <a:rPr lang="en-SA" sz="1500" u="none" cap="none" strike="noStrike">
                          <a:solidFill>
                            <a:schemeClr val="dk1"/>
                          </a:solidFill>
                          <a:latin typeface="Titillium Web"/>
                          <a:ea typeface="Titillium Web"/>
                          <a:cs typeface="Titillium Web"/>
                          <a:sym typeface="Titillium Web"/>
                        </a:rPr>
                        <a:t>Enterococci (5-10%)</a:t>
                      </a:r>
                      <a:endParaRPr sz="1500" u="none" cap="none" strike="noStrike">
                        <a:solidFill>
                          <a:schemeClr val="dk1"/>
                        </a:solidFill>
                        <a:latin typeface="Titillium Web"/>
                        <a:ea typeface="Titillium Web"/>
                        <a:cs typeface="Titillium Web"/>
                        <a:sym typeface="Titillium Web"/>
                      </a:endParaRPr>
                    </a:p>
                    <a:p>
                      <a:pPr indent="-323850" lvl="0" marL="457200" marR="0" rtl="0" algn="l">
                        <a:lnSpc>
                          <a:spcPct val="100000"/>
                        </a:lnSpc>
                        <a:spcBef>
                          <a:spcPts val="0"/>
                        </a:spcBef>
                        <a:spcAft>
                          <a:spcPts val="0"/>
                        </a:spcAft>
                        <a:buClr>
                          <a:schemeClr val="dk1"/>
                        </a:buClr>
                        <a:buSzPts val="1500"/>
                        <a:buFont typeface="Titillium Web"/>
                        <a:buChar char="●"/>
                      </a:pPr>
                      <a:r>
                        <a:rPr lang="en-SA" sz="1500" u="none" cap="none" strike="noStrike">
                          <a:solidFill>
                            <a:schemeClr val="dk1"/>
                          </a:solidFill>
                          <a:latin typeface="Titillium Web"/>
                          <a:ea typeface="Titillium Web"/>
                          <a:cs typeface="Titillium Web"/>
                          <a:sym typeface="Titillium Web"/>
                        </a:rPr>
                        <a:t> GNB=HACEK (5%)</a:t>
                      </a:r>
                      <a:endParaRPr sz="1500" u="none" cap="none" strike="noStrike">
                        <a:solidFill>
                          <a:schemeClr val="dk1"/>
                        </a:solidFill>
                        <a:latin typeface="Titillium Web"/>
                        <a:ea typeface="Titillium Web"/>
                        <a:cs typeface="Titillium Web"/>
                        <a:sym typeface="Titillium Web"/>
                      </a:endParaRPr>
                    </a:p>
                    <a:p>
                      <a:pPr indent="-323850" lvl="0" marL="457200" marR="0" rtl="0" algn="l">
                        <a:lnSpc>
                          <a:spcPct val="100000"/>
                        </a:lnSpc>
                        <a:spcBef>
                          <a:spcPts val="0"/>
                        </a:spcBef>
                        <a:spcAft>
                          <a:spcPts val="0"/>
                        </a:spcAft>
                        <a:buClr>
                          <a:schemeClr val="dk1"/>
                        </a:buClr>
                        <a:buSzPts val="1500"/>
                        <a:buFont typeface="Titillium Web"/>
                        <a:buChar char="●"/>
                      </a:pPr>
                      <a:r>
                        <a:rPr lang="en-SA" sz="1500" u="none" cap="none" strike="noStrike">
                          <a:solidFill>
                            <a:schemeClr val="dk1"/>
                          </a:solidFill>
                          <a:latin typeface="Titillium Web"/>
                          <a:ea typeface="Titillium Web"/>
                          <a:cs typeface="Titillium Web"/>
                          <a:sym typeface="Titillium Web"/>
                        </a:rPr>
                        <a:t> Fungi</a:t>
                      </a:r>
                      <a:endParaRPr sz="1500" u="none" cap="none" strike="noStrike">
                        <a:solidFill>
                          <a:schemeClr val="dk1"/>
                        </a:solidFill>
                        <a:latin typeface="Titillium Web"/>
                        <a:ea typeface="Titillium Web"/>
                        <a:cs typeface="Titillium Web"/>
                        <a:sym typeface="Titillium Web"/>
                      </a:endParaRPr>
                    </a:p>
                  </a:txBody>
                  <a:tcPr marT="91425" marB="91425" marR="91425" marL="91425"/>
                </a:tc>
              </a:tr>
              <a:tr h="3853100">
                <a:tc>
                  <a:txBody>
                    <a:bodyPr/>
                    <a:lstStyle/>
                    <a:p>
                      <a:pPr indent="0" lvl="0" marL="0" marR="0" rtl="0" algn="ctr">
                        <a:lnSpc>
                          <a:spcPct val="100000"/>
                        </a:lnSpc>
                        <a:spcBef>
                          <a:spcPts val="0"/>
                        </a:spcBef>
                        <a:spcAft>
                          <a:spcPts val="0"/>
                        </a:spcAft>
                        <a:buClr>
                          <a:srgbClr val="000000"/>
                        </a:buClr>
                        <a:buSzPts val="1500"/>
                        <a:buFont typeface="Arial"/>
                        <a:buNone/>
                      </a:pPr>
                      <a:r>
                        <a:rPr b="1" lang="en-SA" sz="1500" u="none" cap="none" strike="noStrike">
                          <a:solidFill>
                            <a:schemeClr val="accent3"/>
                          </a:solidFill>
                          <a:latin typeface="Asap"/>
                          <a:ea typeface="Asap"/>
                          <a:cs typeface="Asap"/>
                          <a:sym typeface="Asap"/>
                        </a:rPr>
                        <a:t>Prosthetic Valve IE</a:t>
                      </a:r>
                      <a:endParaRPr b="1" sz="1500" u="none" cap="none" strike="noStrike">
                        <a:solidFill>
                          <a:schemeClr val="accent3"/>
                        </a:solidFill>
                        <a:latin typeface="Asap"/>
                        <a:ea typeface="Asap"/>
                        <a:cs typeface="Asap"/>
                        <a:sym typeface="Asap"/>
                      </a:endParaRPr>
                    </a:p>
                    <a:p>
                      <a:pPr indent="0" lvl="0" marL="0" marR="0" rtl="0" algn="ctr">
                        <a:lnSpc>
                          <a:spcPct val="100000"/>
                        </a:lnSpc>
                        <a:spcBef>
                          <a:spcPts val="0"/>
                        </a:spcBef>
                        <a:spcAft>
                          <a:spcPts val="0"/>
                        </a:spcAft>
                        <a:buClr>
                          <a:srgbClr val="000000"/>
                        </a:buClr>
                        <a:buSzPts val="1300"/>
                        <a:buFont typeface="Arial"/>
                        <a:buNone/>
                      </a:pPr>
                      <a:r>
                        <a:rPr lang="en-SA" sz="1300" u="none" cap="none" strike="noStrike">
                          <a:solidFill>
                            <a:srgbClr val="999999"/>
                          </a:solidFill>
                          <a:latin typeface="Asap"/>
                          <a:ea typeface="Asap"/>
                          <a:cs typeface="Asap"/>
                          <a:sym typeface="Asap"/>
                        </a:rPr>
                        <a:t>(Infection of prosthetic valve)</a:t>
                      </a:r>
                      <a:endParaRPr sz="1300" u="none" cap="none" strike="noStrike">
                        <a:solidFill>
                          <a:srgbClr val="999999"/>
                        </a:solidFill>
                        <a:latin typeface="Asap"/>
                        <a:ea typeface="Asap"/>
                        <a:cs typeface="Asap"/>
                        <a:sym typeface="Asap"/>
                      </a:endParaRPr>
                    </a:p>
                    <a:p>
                      <a:pPr indent="0" lvl="0" marL="0" marR="0" rtl="0" algn="ctr">
                        <a:lnSpc>
                          <a:spcPct val="100000"/>
                        </a:lnSpc>
                        <a:spcBef>
                          <a:spcPts val="0"/>
                        </a:spcBef>
                        <a:spcAft>
                          <a:spcPts val="0"/>
                        </a:spcAft>
                        <a:buClr>
                          <a:srgbClr val="000000"/>
                        </a:buClr>
                        <a:buSzPts val="1300"/>
                        <a:buFont typeface="Arial"/>
                        <a:buNone/>
                      </a:pPr>
                      <a:r>
                        <a:rPr lang="en-SA" sz="1300" u="none" cap="none" strike="noStrike">
                          <a:solidFill>
                            <a:srgbClr val="999999"/>
                          </a:solidFill>
                          <a:latin typeface="Asap"/>
                          <a:ea typeface="Asap"/>
                          <a:cs typeface="Asap"/>
                          <a:sym typeface="Asap"/>
                        </a:rPr>
                        <a:t>(Valve صناعي)</a:t>
                      </a:r>
                      <a:endParaRPr sz="1300" u="none" cap="none" strike="noStrike">
                        <a:solidFill>
                          <a:srgbClr val="999999"/>
                        </a:solidFill>
                        <a:latin typeface="Asap"/>
                        <a:ea typeface="Asap"/>
                        <a:cs typeface="Asap"/>
                        <a:sym typeface="Asap"/>
                      </a:endParaRPr>
                    </a:p>
                  </a:txBody>
                  <a:tcPr marT="91425" marB="91425" marR="91425" marL="91425" anchor="ctr">
                    <a:solidFill>
                      <a:srgbClr val="EFEFEF"/>
                    </a:solidFill>
                  </a:tcPr>
                </a:tc>
                <a:tc>
                  <a:txBody>
                    <a:bodyPr/>
                    <a:lstStyle/>
                    <a:p>
                      <a:pPr indent="-323850" lvl="0" marL="457200" marR="0" rtl="0" algn="l">
                        <a:lnSpc>
                          <a:spcPct val="100000"/>
                        </a:lnSpc>
                        <a:spcBef>
                          <a:spcPts val="0"/>
                        </a:spcBef>
                        <a:spcAft>
                          <a:spcPts val="0"/>
                        </a:spcAft>
                        <a:buClr>
                          <a:schemeClr val="dk1"/>
                        </a:buClr>
                        <a:buSzPts val="1500"/>
                        <a:buFont typeface="Titillium Web"/>
                        <a:buChar char="●"/>
                      </a:pPr>
                      <a:r>
                        <a:rPr lang="en-SA" sz="1500" u="none" cap="none" strike="noStrike">
                          <a:solidFill>
                            <a:schemeClr val="dk1"/>
                          </a:solidFill>
                          <a:latin typeface="Titillium Web"/>
                          <a:ea typeface="Titillium Web"/>
                          <a:cs typeface="Titillium Web"/>
                          <a:sym typeface="Titillium Web"/>
                        </a:rPr>
                        <a:t>7 -25 % of cases of infective endocarditis.</a:t>
                      </a:r>
                      <a:endParaRPr sz="1500" u="none" cap="none" strike="noStrike">
                        <a:solidFill>
                          <a:schemeClr val="dk1"/>
                        </a:solidFill>
                        <a:latin typeface="Titillium Web"/>
                        <a:ea typeface="Titillium Web"/>
                        <a:cs typeface="Titillium Web"/>
                        <a:sym typeface="Titillium Web"/>
                      </a:endParaRPr>
                    </a:p>
                    <a:p>
                      <a:pPr indent="-323850" lvl="0" marL="457200" marR="0" rtl="0" algn="l">
                        <a:lnSpc>
                          <a:spcPct val="100000"/>
                        </a:lnSpc>
                        <a:spcBef>
                          <a:spcPts val="0"/>
                        </a:spcBef>
                        <a:spcAft>
                          <a:spcPts val="0"/>
                        </a:spcAft>
                        <a:buClr>
                          <a:schemeClr val="dk1"/>
                        </a:buClr>
                        <a:buSzPts val="1500"/>
                        <a:buFont typeface="Titillium Web"/>
                        <a:buChar char="●"/>
                      </a:pPr>
                      <a:r>
                        <a:rPr lang="en-SA" sz="1500" u="none" cap="none" strike="noStrike">
                          <a:solidFill>
                            <a:schemeClr val="dk1"/>
                          </a:solidFill>
                          <a:latin typeface="Titillium Web"/>
                          <a:ea typeface="Titillium Web"/>
                          <a:cs typeface="Titillium Web"/>
                          <a:sym typeface="Titillium Web"/>
                        </a:rPr>
                        <a:t>0.94 per 100,000 bioprosthetic.</a:t>
                      </a:r>
                      <a:endParaRPr sz="1500" u="none" cap="none" strike="noStrike">
                        <a:solidFill>
                          <a:schemeClr val="dk1"/>
                        </a:solidFill>
                        <a:latin typeface="Titillium Web"/>
                        <a:ea typeface="Titillium Web"/>
                        <a:cs typeface="Titillium Web"/>
                        <a:sym typeface="Titillium Web"/>
                      </a:endParaRPr>
                    </a:p>
                    <a:p>
                      <a:pPr indent="-323850" lvl="0" marL="457200" marR="0" rtl="0" algn="l">
                        <a:lnSpc>
                          <a:spcPct val="100000"/>
                        </a:lnSpc>
                        <a:spcBef>
                          <a:spcPts val="0"/>
                        </a:spcBef>
                        <a:spcAft>
                          <a:spcPts val="0"/>
                        </a:spcAft>
                        <a:buClr>
                          <a:schemeClr val="dk1"/>
                        </a:buClr>
                        <a:buSzPts val="1500"/>
                        <a:buFont typeface="Titillium Web"/>
                        <a:buChar char="●"/>
                      </a:pPr>
                      <a:r>
                        <a:rPr lang="en-SA" sz="1500" u="none" cap="none" strike="noStrike">
                          <a:solidFill>
                            <a:schemeClr val="dk1"/>
                          </a:solidFill>
                          <a:latin typeface="Titillium Web"/>
                          <a:ea typeface="Titillium Web"/>
                          <a:cs typeface="Titillium Web"/>
                          <a:sym typeface="Titillium Web"/>
                        </a:rPr>
                        <a:t>Initially mechanical valves at greater risk for first 3 months, then risk same at 5 years:</a:t>
                      </a:r>
                      <a:endParaRPr sz="1500">
                        <a:solidFill>
                          <a:schemeClr val="dk1"/>
                        </a:solidFill>
                        <a:latin typeface="Titillium Web"/>
                        <a:ea typeface="Titillium Web"/>
                        <a:cs typeface="Titillium Web"/>
                        <a:sym typeface="Titillium Web"/>
                      </a:endParaRPr>
                    </a:p>
                    <a:p>
                      <a:pPr indent="-323850" lvl="1" marL="914400" marR="0" rtl="0" algn="l">
                        <a:lnSpc>
                          <a:spcPct val="100000"/>
                        </a:lnSpc>
                        <a:spcBef>
                          <a:spcPts val="0"/>
                        </a:spcBef>
                        <a:spcAft>
                          <a:spcPts val="0"/>
                        </a:spcAft>
                        <a:buClr>
                          <a:schemeClr val="dk1"/>
                        </a:buClr>
                        <a:buSzPts val="1500"/>
                        <a:buFont typeface="Titillium Web"/>
                        <a:buChar char="○"/>
                      </a:pPr>
                      <a:r>
                        <a:rPr lang="en-SA" sz="1500" u="none" cap="none" strike="noStrike">
                          <a:solidFill>
                            <a:schemeClr val="dk1"/>
                          </a:solidFill>
                          <a:latin typeface="Titillium Web"/>
                          <a:ea typeface="Titillium Web"/>
                          <a:cs typeface="Titillium Web"/>
                          <a:sym typeface="Titillium Web"/>
                        </a:rPr>
                        <a:t>1-3.1% risk at 1 y</a:t>
                      </a:r>
                      <a:r>
                        <a:rPr lang="en-SA" sz="1500">
                          <a:solidFill>
                            <a:schemeClr val="dk1"/>
                          </a:solidFill>
                          <a:latin typeface="Titillium Web"/>
                          <a:ea typeface="Titillium Web"/>
                          <a:cs typeface="Titillium Web"/>
                          <a:sym typeface="Titillium Web"/>
                        </a:rPr>
                        <a:t>ear.</a:t>
                      </a:r>
                      <a:endParaRPr sz="1500">
                        <a:solidFill>
                          <a:schemeClr val="dk1"/>
                        </a:solidFill>
                        <a:latin typeface="Titillium Web"/>
                        <a:ea typeface="Titillium Web"/>
                        <a:cs typeface="Titillium Web"/>
                        <a:sym typeface="Titillium Web"/>
                      </a:endParaRPr>
                    </a:p>
                    <a:p>
                      <a:pPr indent="-323850" lvl="1" marL="914400" marR="0" rtl="0" algn="l">
                        <a:lnSpc>
                          <a:spcPct val="100000"/>
                        </a:lnSpc>
                        <a:spcBef>
                          <a:spcPts val="0"/>
                        </a:spcBef>
                        <a:spcAft>
                          <a:spcPts val="0"/>
                        </a:spcAft>
                        <a:buClr>
                          <a:schemeClr val="dk1"/>
                        </a:buClr>
                        <a:buSzPts val="1500"/>
                        <a:buFont typeface="Titillium Web"/>
                        <a:buChar char="○"/>
                      </a:pPr>
                      <a:r>
                        <a:rPr lang="en-SA" sz="1500" u="none" cap="none" strike="noStrike">
                          <a:solidFill>
                            <a:schemeClr val="dk1"/>
                          </a:solidFill>
                          <a:latin typeface="Titillium Web"/>
                          <a:ea typeface="Titillium Web"/>
                          <a:cs typeface="Titillium Web"/>
                          <a:sym typeface="Titillium Web"/>
                        </a:rPr>
                        <a:t>2-5.7% at 5 y</a:t>
                      </a:r>
                      <a:r>
                        <a:rPr lang="en-SA" sz="1500">
                          <a:solidFill>
                            <a:schemeClr val="dk1"/>
                          </a:solidFill>
                          <a:latin typeface="Titillium Web"/>
                          <a:ea typeface="Titillium Web"/>
                          <a:cs typeface="Titillium Web"/>
                          <a:sym typeface="Titillium Web"/>
                        </a:rPr>
                        <a:t>ear.</a:t>
                      </a:r>
                      <a:endParaRPr sz="1500" u="none" cap="none" strike="noStrike">
                        <a:solidFill>
                          <a:schemeClr val="dk1"/>
                        </a:solidFill>
                        <a:latin typeface="Titillium Web"/>
                        <a:ea typeface="Titillium Web"/>
                        <a:cs typeface="Titillium Web"/>
                        <a:sym typeface="Titillium Web"/>
                      </a:endParaRPr>
                    </a:p>
                  </a:txBody>
                  <a:tcPr marT="91425" marB="91425" marR="91425" marL="91425"/>
                </a:tc>
              </a:tr>
              <a:tr h="567475">
                <a:tc>
                  <a:txBody>
                    <a:bodyPr/>
                    <a:lstStyle/>
                    <a:p>
                      <a:pPr indent="0" lvl="0" marL="0" marR="0" rtl="0" algn="ctr">
                        <a:lnSpc>
                          <a:spcPct val="100000"/>
                        </a:lnSpc>
                        <a:spcBef>
                          <a:spcPts val="0"/>
                        </a:spcBef>
                        <a:spcAft>
                          <a:spcPts val="0"/>
                        </a:spcAft>
                        <a:buClr>
                          <a:srgbClr val="000000"/>
                        </a:buClr>
                        <a:buSzPts val="1500"/>
                        <a:buFont typeface="Arial"/>
                        <a:buNone/>
                      </a:pPr>
                      <a:r>
                        <a:rPr b="1" lang="en-SA" sz="1500" u="none" cap="none" strike="noStrike">
                          <a:solidFill>
                            <a:schemeClr val="dk1"/>
                          </a:solidFill>
                          <a:latin typeface="Asap"/>
                          <a:ea typeface="Asap"/>
                          <a:cs typeface="Asap"/>
                          <a:sym typeface="Asap"/>
                        </a:rPr>
                        <a:t>Intravenous drug abuse (IVDA) IE</a:t>
                      </a:r>
                      <a:endParaRPr b="1" sz="1500" u="none" cap="none" strike="noStrike">
                        <a:solidFill>
                          <a:schemeClr val="dk1"/>
                        </a:solidFill>
                        <a:latin typeface="Asap"/>
                        <a:ea typeface="Asap"/>
                        <a:cs typeface="Asap"/>
                        <a:sym typeface="Asap"/>
                      </a:endParaRPr>
                    </a:p>
                  </a:txBody>
                  <a:tcPr marT="91425" marB="91425" marR="91425" marL="91425" anchor="ctr">
                    <a:solidFill>
                      <a:srgbClr val="EFEFEF"/>
                    </a:solidFill>
                  </a:tcPr>
                </a:tc>
                <a:tc>
                  <a:txBody>
                    <a:bodyPr/>
                    <a:lstStyle/>
                    <a:p>
                      <a:pPr indent="0" lvl="0" marL="457200" marR="0" rtl="0" algn="l">
                        <a:lnSpc>
                          <a:spcPct val="100000"/>
                        </a:lnSpc>
                        <a:spcBef>
                          <a:spcPts val="0"/>
                        </a:spcBef>
                        <a:spcAft>
                          <a:spcPts val="0"/>
                        </a:spcAft>
                        <a:buClr>
                          <a:srgbClr val="000000"/>
                        </a:buClr>
                        <a:buSzPts val="1500"/>
                        <a:buFont typeface="Arial"/>
                        <a:buNone/>
                      </a:pPr>
                      <a:r>
                        <a:rPr lang="en-SA" sz="1500" u="none" cap="none" strike="noStrike">
                          <a:solidFill>
                            <a:schemeClr val="lt1"/>
                          </a:solidFill>
                          <a:latin typeface="Titillium Web"/>
                          <a:ea typeface="Titillium Web"/>
                          <a:cs typeface="Titillium Web"/>
                          <a:sym typeface="Titillium Web"/>
                        </a:rPr>
                        <a:t>Staph. aureus </a:t>
                      </a:r>
                      <a:r>
                        <a:rPr lang="en-SA" sz="1500" u="none" cap="none" strike="noStrike">
                          <a:latin typeface="Titillium Web"/>
                          <a:ea typeface="Titillium Web"/>
                          <a:cs typeface="Titillium Web"/>
                          <a:sym typeface="Titillium Web"/>
                        </a:rPr>
                        <a:t>(50-60%)</a:t>
                      </a:r>
                      <a:endParaRPr sz="1500" u="none" cap="none" strike="noStrike">
                        <a:latin typeface="Titillium Web"/>
                        <a:ea typeface="Titillium Web"/>
                        <a:cs typeface="Titillium Web"/>
                        <a:sym typeface="Titillium Web"/>
                      </a:endParaRPr>
                    </a:p>
                  </a:txBody>
                  <a:tcPr marT="91425" marB="91425" marR="91425" marL="91425" anchor="ctr"/>
                </a:tc>
              </a:tr>
              <a:tr h="578125">
                <a:tc>
                  <a:txBody>
                    <a:bodyPr/>
                    <a:lstStyle/>
                    <a:p>
                      <a:pPr indent="0" lvl="0" marL="0" marR="0" rtl="0" algn="ctr">
                        <a:lnSpc>
                          <a:spcPct val="100000"/>
                        </a:lnSpc>
                        <a:spcBef>
                          <a:spcPts val="0"/>
                        </a:spcBef>
                        <a:spcAft>
                          <a:spcPts val="0"/>
                        </a:spcAft>
                        <a:buClr>
                          <a:srgbClr val="000000"/>
                        </a:buClr>
                        <a:buSzPts val="1500"/>
                        <a:buFont typeface="Arial"/>
                        <a:buNone/>
                      </a:pPr>
                      <a:r>
                        <a:rPr b="1" lang="en-SA" sz="1500" u="none" cap="none" strike="noStrike">
                          <a:solidFill>
                            <a:schemeClr val="dk1"/>
                          </a:solidFill>
                          <a:latin typeface="Asap"/>
                          <a:ea typeface="Asap"/>
                          <a:cs typeface="Asap"/>
                          <a:sym typeface="Asap"/>
                        </a:rPr>
                        <a:t>Nosocomial IE</a:t>
                      </a:r>
                      <a:endParaRPr b="1" sz="1500" u="none" cap="none" strike="noStrike">
                        <a:solidFill>
                          <a:schemeClr val="dk1"/>
                        </a:solidFill>
                        <a:latin typeface="Asap"/>
                        <a:ea typeface="Asap"/>
                        <a:cs typeface="Asap"/>
                        <a:sym typeface="Asap"/>
                      </a:endParaRPr>
                    </a:p>
                  </a:txBody>
                  <a:tcPr marT="91425" marB="91425" marR="91425" marL="91425" anchor="ctr">
                    <a:solidFill>
                      <a:srgbClr val="EFEFEF"/>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SA" sz="1300" u="none" cap="none" strike="noStrike">
                          <a:solidFill>
                            <a:schemeClr val="dk1"/>
                          </a:solidFill>
                          <a:latin typeface="Titillium Web"/>
                          <a:ea typeface="Titillium Web"/>
                          <a:cs typeface="Titillium Web"/>
                          <a:sym typeface="Titillium Web"/>
                        </a:rPr>
                        <a:t>A rare complication of nosocomial bacteraemia; however, it is an infection of great importance because of its high mortality and because in many cases it is potentially preventable</a:t>
                      </a:r>
                      <a:endParaRPr sz="1300" u="none" cap="none" strike="noStrike">
                        <a:solidFill>
                          <a:schemeClr val="dk1"/>
                        </a:solidFill>
                        <a:latin typeface="Titillium Web"/>
                        <a:ea typeface="Titillium Web"/>
                        <a:cs typeface="Titillium Web"/>
                        <a:sym typeface="Titillium Web"/>
                      </a:endParaRPr>
                    </a:p>
                  </a:txBody>
                  <a:tcPr marT="91425" marB="91425" marR="91425" marL="91425" anchor="ctr"/>
                </a:tc>
              </a:tr>
            </a:tbl>
          </a:graphicData>
        </a:graphic>
      </p:graphicFrame>
      <p:graphicFrame>
        <p:nvGraphicFramePr>
          <p:cNvPr id="1644" name="Google Shape;1644;p12"/>
          <p:cNvGraphicFramePr/>
          <p:nvPr/>
        </p:nvGraphicFramePr>
        <p:xfrm>
          <a:off x="1813461" y="5651041"/>
          <a:ext cx="3000000" cy="3000000"/>
        </p:xfrm>
        <a:graphic>
          <a:graphicData uri="http://schemas.openxmlformats.org/drawingml/2006/table">
            <a:tbl>
              <a:tblPr>
                <a:noFill/>
                <a:tableStyleId>{92487A4C-BF87-4A40-8A9A-ABE4F0CECC3C}</a:tableStyleId>
              </a:tblPr>
              <a:tblGrid>
                <a:gridCol w="2351425"/>
                <a:gridCol w="2351425"/>
              </a:tblGrid>
              <a:tr h="687725">
                <a:tc>
                  <a:txBody>
                    <a:bodyPr/>
                    <a:lstStyle/>
                    <a:p>
                      <a:pPr indent="0" lvl="0" marL="0" marR="0" rtl="0" algn="ctr">
                        <a:lnSpc>
                          <a:spcPct val="100000"/>
                        </a:lnSpc>
                        <a:spcBef>
                          <a:spcPts val="0"/>
                        </a:spcBef>
                        <a:spcAft>
                          <a:spcPts val="0"/>
                        </a:spcAft>
                        <a:buClr>
                          <a:srgbClr val="000000"/>
                        </a:buClr>
                        <a:buSzPts val="1500"/>
                        <a:buFont typeface="Arial"/>
                        <a:buNone/>
                      </a:pPr>
                      <a:r>
                        <a:rPr b="1" lang="en-SA" sz="1500" u="none" cap="none" strike="noStrike">
                          <a:solidFill>
                            <a:schemeClr val="dk1"/>
                          </a:solidFill>
                          <a:latin typeface="Titillium Web"/>
                          <a:ea typeface="Titillium Web"/>
                          <a:cs typeface="Titillium Web"/>
                          <a:sym typeface="Titillium Web"/>
                        </a:rPr>
                        <a:t>Early </a:t>
                      </a:r>
                      <a:r>
                        <a:rPr b="1" lang="en-SA" sz="1500" u="none" cap="none" strike="noStrike">
                          <a:solidFill>
                            <a:schemeClr val="accent3"/>
                          </a:solidFill>
                          <a:latin typeface="Titillium Web"/>
                          <a:ea typeface="Titillium Web"/>
                          <a:cs typeface="Titillium Web"/>
                          <a:sym typeface="Titillium Web"/>
                        </a:rPr>
                        <a:t>&lt; 12 months</a:t>
                      </a:r>
                      <a:r>
                        <a:rPr b="1" lang="en-SA" sz="1500" u="none" cap="none" strike="noStrike">
                          <a:solidFill>
                            <a:srgbClr val="002060"/>
                          </a:solidFill>
                          <a:latin typeface="Titillium Web"/>
                          <a:ea typeface="Titillium Web"/>
                          <a:cs typeface="Titillium Web"/>
                          <a:sym typeface="Titillium Web"/>
                        </a:rPr>
                        <a:t> </a:t>
                      </a:r>
                      <a:r>
                        <a:rPr lang="en-SA" sz="1300" u="none" cap="none" strike="noStrike">
                          <a:solidFill>
                            <a:schemeClr val="accent6"/>
                          </a:solidFill>
                          <a:latin typeface="Titillium Web"/>
                          <a:ea typeface="Titillium Web"/>
                          <a:cs typeface="Titillium Web"/>
                          <a:sym typeface="Titillium Web"/>
                        </a:rPr>
                        <a:t>after surgery </a:t>
                      </a:r>
                      <a:endParaRPr sz="1300" u="none" cap="none" strike="noStrike">
                        <a:solidFill>
                          <a:schemeClr val="accent6"/>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500"/>
                        <a:buFont typeface="Arial"/>
                        <a:buNone/>
                      </a:pPr>
                      <a:r>
                        <a:rPr lang="en-SA" sz="1500" u="none" cap="none" strike="noStrike">
                          <a:solidFill>
                            <a:schemeClr val="dk1"/>
                          </a:solidFill>
                          <a:latin typeface="Titillium Web"/>
                          <a:ea typeface="Titillium Web"/>
                          <a:cs typeface="Titillium Web"/>
                          <a:sym typeface="Titillium Web"/>
                        </a:rPr>
                        <a:t>(1 - 3.1%)</a:t>
                      </a:r>
                      <a:endParaRPr sz="1500" u="none" cap="none" strike="noStrike">
                        <a:solidFill>
                          <a:schemeClr val="dk1"/>
                        </a:solidFill>
                        <a:latin typeface="Titillium Web"/>
                        <a:ea typeface="Titillium Web"/>
                        <a:cs typeface="Titillium Web"/>
                        <a:sym typeface="Titillium Web"/>
                      </a:endParaRPr>
                    </a:p>
                  </a:txBody>
                  <a:tcPr marT="91425" marB="91425" marR="91425" marL="91425">
                    <a:solidFill>
                      <a:srgbClr val="EFEFEF"/>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SA" sz="1500" u="none" cap="none" strike="noStrike">
                          <a:solidFill>
                            <a:schemeClr val="dk1"/>
                          </a:solidFill>
                          <a:latin typeface="Titillium Web"/>
                          <a:ea typeface="Titillium Web"/>
                          <a:cs typeface="Titillium Web"/>
                          <a:sym typeface="Titillium Web"/>
                        </a:rPr>
                        <a:t>Late </a:t>
                      </a:r>
                      <a:r>
                        <a:rPr b="1" lang="en-SA" sz="1500" u="none" cap="none" strike="noStrike">
                          <a:solidFill>
                            <a:schemeClr val="lt1"/>
                          </a:solidFill>
                          <a:latin typeface="Titillium Web"/>
                          <a:ea typeface="Titillium Web"/>
                          <a:cs typeface="Titillium Web"/>
                          <a:sym typeface="Titillium Web"/>
                        </a:rPr>
                        <a:t>&gt;12 months </a:t>
                      </a:r>
                      <a:r>
                        <a:rPr lang="en-SA" sz="1300" u="none" cap="none" strike="noStrike">
                          <a:solidFill>
                            <a:schemeClr val="accent6"/>
                          </a:solidFill>
                          <a:latin typeface="Titillium Web"/>
                          <a:ea typeface="Titillium Web"/>
                          <a:cs typeface="Titillium Web"/>
                          <a:sym typeface="Titillium Web"/>
                        </a:rPr>
                        <a:t>after surgery </a:t>
                      </a:r>
                      <a:endParaRPr b="1" sz="1500" u="none" cap="none" strike="noStrike">
                        <a:solidFill>
                          <a:schemeClr val="accent6"/>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500"/>
                        <a:buFont typeface="Arial"/>
                        <a:buNone/>
                      </a:pPr>
                      <a:r>
                        <a:rPr lang="en-SA" sz="1500" u="none" cap="none" strike="noStrike">
                          <a:solidFill>
                            <a:schemeClr val="dk1"/>
                          </a:solidFill>
                          <a:latin typeface="Titillium Web"/>
                          <a:ea typeface="Titillium Web"/>
                          <a:cs typeface="Titillium Web"/>
                          <a:sym typeface="Titillium Web"/>
                        </a:rPr>
                        <a:t>(2 - 5.7%)</a:t>
                      </a:r>
                      <a:endParaRPr sz="1500" u="none" cap="none" strike="noStrike">
                        <a:solidFill>
                          <a:schemeClr val="dk1"/>
                        </a:solidFill>
                        <a:latin typeface="Titillium Web"/>
                        <a:ea typeface="Titillium Web"/>
                        <a:cs typeface="Titillium Web"/>
                        <a:sym typeface="Titillium Web"/>
                      </a:endParaRPr>
                    </a:p>
                  </a:txBody>
                  <a:tcPr marT="91425" marB="91425" marR="91425" marL="91425">
                    <a:solidFill>
                      <a:srgbClr val="EFEFEF"/>
                    </a:solidFill>
                  </a:tcPr>
                </a:tc>
              </a:tr>
              <a:tr h="1313650">
                <a:tc>
                  <a:txBody>
                    <a:bodyPr/>
                    <a:lstStyle/>
                    <a:p>
                      <a:pPr indent="-323850" lvl="0" marL="457200" marR="0" rtl="0" algn="l">
                        <a:lnSpc>
                          <a:spcPct val="100000"/>
                        </a:lnSpc>
                        <a:spcBef>
                          <a:spcPts val="0"/>
                        </a:spcBef>
                        <a:spcAft>
                          <a:spcPts val="0"/>
                        </a:spcAft>
                        <a:buClr>
                          <a:schemeClr val="accent3"/>
                        </a:buClr>
                        <a:buSzPts val="1500"/>
                        <a:buFont typeface="Titillium Web"/>
                        <a:buChar char="●"/>
                      </a:pPr>
                      <a:r>
                        <a:rPr lang="en-SA" sz="1500" u="none" cap="none" strike="noStrike">
                          <a:solidFill>
                            <a:schemeClr val="accent3"/>
                          </a:solidFill>
                          <a:latin typeface="Titillium Web"/>
                          <a:ea typeface="Titillium Web"/>
                          <a:cs typeface="Titillium Web"/>
                          <a:sym typeface="Titillium Web"/>
                        </a:rPr>
                        <a:t>Staph aureus</a:t>
                      </a:r>
                      <a:endParaRPr sz="1500" u="none" cap="none" strike="noStrike">
                        <a:solidFill>
                          <a:schemeClr val="accent3"/>
                        </a:solidFill>
                        <a:latin typeface="Titillium Web"/>
                        <a:ea typeface="Titillium Web"/>
                        <a:cs typeface="Titillium Web"/>
                        <a:sym typeface="Titillium Web"/>
                      </a:endParaRPr>
                    </a:p>
                    <a:p>
                      <a:pPr indent="-323850" lvl="0" marL="457200" marR="0" rtl="0" algn="l">
                        <a:lnSpc>
                          <a:spcPct val="100000"/>
                        </a:lnSpc>
                        <a:spcBef>
                          <a:spcPts val="0"/>
                        </a:spcBef>
                        <a:spcAft>
                          <a:spcPts val="0"/>
                        </a:spcAft>
                        <a:buClr>
                          <a:schemeClr val="lt1"/>
                        </a:buClr>
                        <a:buSzPts val="1500"/>
                        <a:buFont typeface="Titillium Web"/>
                        <a:buChar char="●"/>
                      </a:pPr>
                      <a:r>
                        <a:rPr lang="en-SA" sz="1500" u="none" cap="none" strike="noStrike">
                          <a:solidFill>
                            <a:schemeClr val="lt1"/>
                          </a:solidFill>
                          <a:latin typeface="Titillium Web"/>
                          <a:ea typeface="Titillium Web"/>
                          <a:cs typeface="Titillium Web"/>
                          <a:sym typeface="Titillium Web"/>
                        </a:rPr>
                        <a:t>Staph epidermidis</a:t>
                      </a:r>
                      <a:endParaRPr sz="1500" u="none" cap="none" strike="noStrike">
                        <a:solidFill>
                          <a:schemeClr val="lt1"/>
                        </a:solidFill>
                        <a:latin typeface="Titillium Web"/>
                        <a:ea typeface="Titillium Web"/>
                        <a:cs typeface="Titillium Web"/>
                        <a:sym typeface="Titillium Web"/>
                      </a:endParaRPr>
                    </a:p>
                  </a:txBody>
                  <a:tcPr marT="91425" marB="91425" marR="91425" marL="91425"/>
                </a:tc>
                <a:tc>
                  <a:txBody>
                    <a:bodyPr/>
                    <a:lstStyle/>
                    <a:p>
                      <a:pPr indent="-323850" lvl="0" marL="457200" marR="0" rtl="0" algn="l">
                        <a:lnSpc>
                          <a:spcPct val="100000"/>
                        </a:lnSpc>
                        <a:spcBef>
                          <a:spcPts val="0"/>
                        </a:spcBef>
                        <a:spcAft>
                          <a:spcPts val="0"/>
                        </a:spcAft>
                        <a:buSzPts val="1500"/>
                        <a:buFont typeface="Titillium Web"/>
                        <a:buChar char="●"/>
                      </a:pPr>
                      <a:r>
                        <a:rPr lang="en-SA" sz="1500" u="none" cap="none" strike="noStrike">
                          <a:latin typeface="Titillium Web"/>
                          <a:ea typeface="Titillium Web"/>
                          <a:cs typeface="Titillium Web"/>
                          <a:sym typeface="Titillium Web"/>
                        </a:rPr>
                        <a:t>Staph aureus</a:t>
                      </a:r>
                      <a:endParaRPr sz="1500" u="none" cap="none" strike="noStrike">
                        <a:latin typeface="Titillium Web"/>
                        <a:ea typeface="Titillium Web"/>
                        <a:cs typeface="Titillium Web"/>
                        <a:sym typeface="Titillium Web"/>
                      </a:endParaRPr>
                    </a:p>
                    <a:p>
                      <a:pPr indent="-323850" lvl="0" marL="457200" marR="0" rtl="0" algn="l">
                        <a:lnSpc>
                          <a:spcPct val="100000"/>
                        </a:lnSpc>
                        <a:spcBef>
                          <a:spcPts val="0"/>
                        </a:spcBef>
                        <a:spcAft>
                          <a:spcPts val="0"/>
                        </a:spcAft>
                        <a:buClr>
                          <a:schemeClr val="lt1"/>
                        </a:buClr>
                        <a:buSzPts val="1500"/>
                        <a:buFont typeface="Titillium Web"/>
                        <a:buChar char="●"/>
                      </a:pPr>
                      <a:r>
                        <a:rPr lang="en-SA" sz="1500" u="none" cap="none" strike="noStrike">
                          <a:solidFill>
                            <a:schemeClr val="lt1"/>
                          </a:solidFill>
                          <a:latin typeface="Titillium Web"/>
                          <a:ea typeface="Titillium Web"/>
                          <a:cs typeface="Titillium Web"/>
                          <a:sym typeface="Titillium Web"/>
                        </a:rPr>
                        <a:t> Staph epidermidis</a:t>
                      </a:r>
                      <a:endParaRPr sz="1500" u="none" cap="none" strike="noStrike">
                        <a:solidFill>
                          <a:schemeClr val="lt1"/>
                        </a:solidFill>
                        <a:latin typeface="Titillium Web"/>
                        <a:ea typeface="Titillium Web"/>
                        <a:cs typeface="Titillium Web"/>
                        <a:sym typeface="Titillium Web"/>
                      </a:endParaRPr>
                    </a:p>
                    <a:p>
                      <a:pPr indent="-323850" lvl="0" marL="457200" marR="0" rtl="0" algn="l">
                        <a:lnSpc>
                          <a:spcPct val="100000"/>
                        </a:lnSpc>
                        <a:spcBef>
                          <a:spcPts val="0"/>
                        </a:spcBef>
                        <a:spcAft>
                          <a:spcPts val="0"/>
                        </a:spcAft>
                        <a:buClr>
                          <a:schemeClr val="lt1"/>
                        </a:buClr>
                        <a:buSzPts val="1500"/>
                        <a:buFont typeface="Titillium Web"/>
                        <a:buChar char="●"/>
                      </a:pPr>
                      <a:r>
                        <a:rPr lang="en-SA" sz="1500" u="none" cap="none" strike="noStrike">
                          <a:solidFill>
                            <a:schemeClr val="dk1"/>
                          </a:solidFill>
                          <a:latin typeface="Titillium Web"/>
                          <a:ea typeface="Titillium Web"/>
                          <a:cs typeface="Titillium Web"/>
                          <a:sym typeface="Titillium Web"/>
                        </a:rPr>
                        <a:t> </a:t>
                      </a:r>
                      <a:r>
                        <a:rPr lang="en-SA" sz="1500" u="none" cap="none" strike="noStrike">
                          <a:solidFill>
                            <a:schemeClr val="accent3"/>
                          </a:solidFill>
                          <a:latin typeface="Titillium Web"/>
                          <a:ea typeface="Titillium Web"/>
                          <a:cs typeface="Titillium Web"/>
                          <a:sym typeface="Titillium Web"/>
                        </a:rPr>
                        <a:t>Viridans strep </a:t>
                      </a:r>
                      <a:endParaRPr sz="1500" u="none" cap="none" strike="noStrike">
                        <a:solidFill>
                          <a:schemeClr val="accent3"/>
                        </a:solidFill>
                        <a:latin typeface="Titillium Web"/>
                        <a:ea typeface="Titillium Web"/>
                        <a:cs typeface="Titillium Web"/>
                        <a:sym typeface="Titillium Web"/>
                      </a:endParaRPr>
                    </a:p>
                    <a:p>
                      <a:pPr indent="-323850" lvl="0" marL="457200" marR="0" rtl="0" algn="l">
                        <a:lnSpc>
                          <a:spcPct val="100000"/>
                        </a:lnSpc>
                        <a:spcBef>
                          <a:spcPts val="0"/>
                        </a:spcBef>
                        <a:spcAft>
                          <a:spcPts val="0"/>
                        </a:spcAft>
                        <a:buClr>
                          <a:schemeClr val="dk1"/>
                        </a:buClr>
                        <a:buSzPts val="1500"/>
                        <a:buFont typeface="Titillium Web"/>
                        <a:buChar char="●"/>
                      </a:pPr>
                      <a:r>
                        <a:rPr lang="en-SA" sz="1500" u="none" cap="none" strike="noStrike">
                          <a:solidFill>
                            <a:schemeClr val="dk1"/>
                          </a:solidFill>
                          <a:latin typeface="Titillium Web"/>
                          <a:ea typeface="Titillium Web"/>
                          <a:cs typeface="Titillium Web"/>
                          <a:sym typeface="Titillium Web"/>
                        </a:rPr>
                        <a:t> Enterococcus</a:t>
                      </a:r>
                      <a:endParaRPr sz="1500" u="none" cap="none" strike="noStrike">
                        <a:solidFill>
                          <a:schemeClr val="dk1"/>
                        </a:solidFill>
                        <a:latin typeface="Titillium Web"/>
                        <a:ea typeface="Titillium Web"/>
                        <a:cs typeface="Titillium Web"/>
                        <a:sym typeface="Titillium Web"/>
                      </a:endParaRPr>
                    </a:p>
                  </a:txBody>
                  <a:tcPr marT="91425" marB="91425" marR="91425" marL="91425"/>
                </a:tc>
              </a:tr>
            </a:tbl>
          </a:graphicData>
        </a:graphic>
      </p:graphicFrame>
      <p:grpSp>
        <p:nvGrpSpPr>
          <p:cNvPr id="1645" name="Google Shape;1645;p12"/>
          <p:cNvGrpSpPr/>
          <p:nvPr/>
        </p:nvGrpSpPr>
        <p:grpSpPr>
          <a:xfrm>
            <a:off x="830912" y="776458"/>
            <a:ext cx="5196182" cy="781560"/>
            <a:chOff x="259050" y="1692388"/>
            <a:chExt cx="6339900" cy="1216625"/>
          </a:xfrm>
        </p:grpSpPr>
        <p:sp>
          <p:nvSpPr>
            <p:cNvPr id="1646" name="Google Shape;1646;p12"/>
            <p:cNvSpPr/>
            <p:nvPr/>
          </p:nvSpPr>
          <p:spPr>
            <a:xfrm>
              <a:off x="259050" y="1899213"/>
              <a:ext cx="6339900" cy="10098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400"/>
                <a:buFont typeface="Arial"/>
                <a:buNone/>
              </a:pPr>
              <a:r>
                <a:rPr lang="en-SA">
                  <a:solidFill>
                    <a:srgbClr val="434343"/>
                  </a:solidFill>
                  <a:latin typeface="Titillium Web"/>
                  <a:ea typeface="Titillium Web"/>
                  <a:cs typeface="Titillium Web"/>
                  <a:sym typeface="Titillium Web"/>
                </a:rPr>
                <a:t>An infection of the heart’s endocardial surface.</a:t>
              </a:r>
              <a:endParaRPr>
                <a:solidFill>
                  <a:srgbClr val="434343"/>
                </a:solidFill>
                <a:latin typeface="Titillium Web"/>
                <a:ea typeface="Titillium Web"/>
                <a:cs typeface="Titillium Web"/>
                <a:sym typeface="Titillium Web"/>
              </a:endParaRPr>
            </a:p>
            <a:p>
              <a:pPr indent="0" lvl="0" marL="457200" marR="0" rtl="0" algn="ctr">
                <a:lnSpc>
                  <a:spcPct val="100000"/>
                </a:lnSpc>
                <a:spcBef>
                  <a:spcPts val="0"/>
                </a:spcBef>
                <a:spcAft>
                  <a:spcPts val="0"/>
                </a:spcAft>
                <a:buClr>
                  <a:srgbClr val="000000"/>
                </a:buClr>
                <a:buSzPts val="1400"/>
                <a:buFont typeface="Arial"/>
                <a:buNone/>
              </a:pPr>
              <a:r>
                <a:rPr lang="en-SA">
                  <a:solidFill>
                    <a:srgbClr val="6AA84F"/>
                  </a:solidFill>
                  <a:latin typeface="Titillium Web"/>
                  <a:ea typeface="Titillium Web"/>
                  <a:cs typeface="Titillium Web"/>
                  <a:sym typeface="Titillium Web"/>
                </a:rPr>
                <a:t> Endocardium not myocardium يصيب الغشاء المبطن للقلب</a:t>
              </a:r>
              <a:endParaRPr>
                <a:solidFill>
                  <a:srgbClr val="6AA84F"/>
                </a:solidFill>
                <a:latin typeface="Titillium Web"/>
                <a:ea typeface="Titillium Web"/>
                <a:cs typeface="Titillium Web"/>
                <a:sym typeface="Titillium Web"/>
              </a:endParaRPr>
            </a:p>
          </p:txBody>
        </p:sp>
        <p:sp>
          <p:nvSpPr>
            <p:cNvPr id="1647" name="Google Shape;1647;p12"/>
            <p:cNvSpPr/>
            <p:nvPr/>
          </p:nvSpPr>
          <p:spPr>
            <a:xfrm>
              <a:off x="485325" y="1692388"/>
              <a:ext cx="2115000" cy="397500"/>
            </a:xfrm>
            <a:prstGeom prst="flowChartAlternateProcess">
              <a:avLst/>
            </a:prstGeom>
            <a:solidFill>
              <a:srgbClr val="F4CCCC"/>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SA" sz="1600" u="none" cap="none" strike="noStrike">
                  <a:solidFill>
                    <a:srgbClr val="434343"/>
                  </a:solidFill>
                  <a:latin typeface="Titillium Web"/>
                  <a:ea typeface="Titillium Web"/>
                  <a:cs typeface="Titillium Web"/>
                  <a:sym typeface="Titillium Web"/>
                </a:rPr>
                <a:t>Definition</a:t>
              </a:r>
              <a:endParaRPr b="1" i="0" sz="1600" u="none" cap="none" strike="noStrike">
                <a:solidFill>
                  <a:srgbClr val="434343"/>
                </a:solidFill>
                <a:latin typeface="Titillium Web"/>
                <a:ea typeface="Titillium Web"/>
                <a:cs typeface="Titillium Web"/>
                <a:sym typeface="Titillium Web"/>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51" name="Shape 1651"/>
        <p:cNvGrpSpPr/>
        <p:nvPr/>
      </p:nvGrpSpPr>
      <p:grpSpPr>
        <a:xfrm>
          <a:off x="0" y="0"/>
          <a:ext cx="0" cy="0"/>
          <a:chOff x="0" y="0"/>
          <a:chExt cx="0" cy="0"/>
        </a:xfrm>
      </p:grpSpPr>
      <p:graphicFrame>
        <p:nvGraphicFramePr>
          <p:cNvPr id="1652" name="Google Shape;1652;p13"/>
          <p:cNvGraphicFramePr/>
          <p:nvPr/>
        </p:nvGraphicFramePr>
        <p:xfrm>
          <a:off x="325555" y="686358"/>
          <a:ext cx="3000000" cy="3000000"/>
        </p:xfrm>
        <a:graphic>
          <a:graphicData uri="http://schemas.openxmlformats.org/drawingml/2006/table">
            <a:tbl>
              <a:tblPr>
                <a:noFill/>
                <a:tableStyleId>{92487A4C-BF87-4A40-8A9A-ABE4F0CECC3C}</a:tableStyleId>
              </a:tblPr>
              <a:tblGrid>
                <a:gridCol w="1488950"/>
                <a:gridCol w="2322450"/>
                <a:gridCol w="2371000"/>
              </a:tblGrid>
              <a:tr h="731400">
                <a:tc gridSpan="3">
                  <a:txBody>
                    <a:bodyPr/>
                    <a:lstStyle/>
                    <a:p>
                      <a:pPr indent="0" lvl="0" marL="0" rtl="0" algn="ctr">
                        <a:spcBef>
                          <a:spcPts val="0"/>
                        </a:spcBef>
                        <a:spcAft>
                          <a:spcPts val="0"/>
                        </a:spcAft>
                        <a:buNone/>
                      </a:pPr>
                      <a:r>
                        <a:rPr b="1" lang="en-SA" sz="2400">
                          <a:solidFill>
                            <a:schemeClr val="lt1"/>
                          </a:solidFill>
                          <a:latin typeface="Asap"/>
                          <a:ea typeface="Asap"/>
                          <a:cs typeface="Asap"/>
                          <a:sym typeface="Asap"/>
                        </a:rPr>
                        <a:t>Further </a:t>
                      </a:r>
                      <a:r>
                        <a:rPr b="1" lang="en-SA" sz="2400">
                          <a:solidFill>
                            <a:schemeClr val="accent6"/>
                          </a:solidFill>
                          <a:latin typeface="Asap"/>
                          <a:ea typeface="Asap"/>
                          <a:cs typeface="Asap"/>
                          <a:sym typeface="Asap"/>
                        </a:rPr>
                        <a:t>Clinical</a:t>
                      </a:r>
                      <a:r>
                        <a:rPr b="1" lang="en-SA" sz="2400">
                          <a:solidFill>
                            <a:schemeClr val="lt1"/>
                          </a:solidFill>
                          <a:latin typeface="Asap"/>
                          <a:ea typeface="Asap"/>
                          <a:cs typeface="Asap"/>
                          <a:sym typeface="Asap"/>
                        </a:rPr>
                        <a:t> Classification </a:t>
                      </a:r>
                      <a:r>
                        <a:rPr lang="en-SA" sz="2400">
                          <a:solidFill>
                            <a:srgbClr val="002060"/>
                          </a:solidFill>
                          <a:latin typeface="Comic Sans MS"/>
                          <a:ea typeface="Comic Sans MS"/>
                          <a:cs typeface="Comic Sans MS"/>
                          <a:sym typeface="Comic Sans MS"/>
                        </a:rPr>
                        <a:t> </a:t>
                      </a:r>
                      <a:endParaRPr sz="2400">
                        <a:solidFill>
                          <a:srgbClr val="002060"/>
                        </a:solidFill>
                        <a:latin typeface="Comic Sans MS"/>
                        <a:ea typeface="Comic Sans MS"/>
                        <a:cs typeface="Comic Sans MS"/>
                        <a:sym typeface="Comic Sans MS"/>
                      </a:endParaRPr>
                    </a:p>
                    <a:p>
                      <a:pPr indent="0" lvl="0" marL="0" rtl="0" algn="ctr">
                        <a:spcBef>
                          <a:spcPts val="0"/>
                        </a:spcBef>
                        <a:spcAft>
                          <a:spcPts val="0"/>
                        </a:spcAft>
                        <a:buClr>
                          <a:schemeClr val="dk1"/>
                        </a:buClr>
                        <a:buSzPts val="2400"/>
                        <a:buFont typeface="Arial"/>
                        <a:buNone/>
                      </a:pPr>
                      <a:r>
                        <a:rPr lang="en-SA" sz="1300">
                          <a:solidFill>
                            <a:schemeClr val="accent6"/>
                          </a:solidFill>
                          <a:latin typeface="Titillium Web"/>
                          <a:ea typeface="Titillium Web"/>
                          <a:cs typeface="Titillium Web"/>
                          <a:sym typeface="Titillium Web"/>
                        </a:rPr>
                        <a:t>according to the presentation </a:t>
                      </a:r>
                      <a:endParaRPr b="1" sz="1500" u="none" cap="none" strike="noStrike">
                        <a:solidFill>
                          <a:srgbClr val="002060"/>
                        </a:solidFill>
                        <a:latin typeface="Titillium Web"/>
                        <a:ea typeface="Titillium Web"/>
                        <a:cs typeface="Titillium Web"/>
                        <a:sym typeface="Titillium Web"/>
                      </a:endParaRPr>
                    </a:p>
                  </a:txBody>
                  <a:tcPr marT="91425" marB="91425" marR="91425" marL="91425" anchor="ctr">
                    <a:solidFill>
                      <a:schemeClr val="lt2"/>
                    </a:solidFill>
                  </a:tcPr>
                </a:tc>
                <a:tc hMerge="1"/>
                <a:tc hMerge="1"/>
              </a:tr>
              <a:tr h="676200">
                <a:tc>
                  <a:txBody>
                    <a:bodyPr/>
                    <a:lstStyle/>
                    <a:p>
                      <a:pPr indent="0" lvl="0" marL="0" marR="0" rtl="0" algn="ctr">
                        <a:lnSpc>
                          <a:spcPct val="100000"/>
                        </a:lnSpc>
                        <a:spcBef>
                          <a:spcPts val="0"/>
                        </a:spcBef>
                        <a:spcAft>
                          <a:spcPts val="0"/>
                        </a:spcAft>
                        <a:buClr>
                          <a:srgbClr val="000000"/>
                        </a:buClr>
                        <a:buSzPts val="1500"/>
                        <a:buFont typeface="Arial"/>
                        <a:buNone/>
                      </a:pPr>
                      <a:r>
                        <a:t/>
                      </a:r>
                      <a:endParaRPr b="1" sz="1500" u="none" cap="none" strike="noStrike">
                        <a:solidFill>
                          <a:srgbClr val="002060"/>
                        </a:solidFill>
                        <a:latin typeface="Titillium Web"/>
                        <a:ea typeface="Titillium Web"/>
                        <a:cs typeface="Titillium Web"/>
                        <a:sym typeface="Titillium Web"/>
                      </a:endParaRPr>
                    </a:p>
                  </a:txBody>
                  <a:tcPr marT="91425" marB="91425" marR="91425" marL="91425" anchor="ctr">
                    <a:solidFill>
                      <a:srgbClr val="F3F3F3"/>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SA" sz="1500" u="none" cap="none" strike="noStrike">
                          <a:solidFill>
                            <a:schemeClr val="dk1"/>
                          </a:solidFill>
                          <a:latin typeface="Titillium Web"/>
                          <a:ea typeface="Titillium Web"/>
                          <a:cs typeface="Titillium Web"/>
                          <a:sym typeface="Titillium Web"/>
                        </a:rPr>
                        <a:t>Acute</a:t>
                      </a:r>
                      <a:endParaRPr b="1" sz="1500" u="none" cap="none" strike="noStrike">
                        <a:solidFill>
                          <a:schemeClr val="dk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100"/>
                        <a:buFont typeface="Arial"/>
                        <a:buNone/>
                      </a:pPr>
                      <a:r>
                        <a:rPr lang="en-SA" sz="1300" u="none" cap="none" strike="noStrike">
                          <a:solidFill>
                            <a:schemeClr val="accent6"/>
                          </a:solidFill>
                          <a:latin typeface="Titillium Web"/>
                          <a:ea typeface="Titillium Web"/>
                          <a:cs typeface="Titillium Web"/>
                          <a:sym typeface="Titillium Web"/>
                        </a:rPr>
                        <a:t>(It takes a few time)</a:t>
                      </a:r>
                      <a:endParaRPr sz="1300" u="none" cap="none" strike="noStrike">
                        <a:solidFill>
                          <a:schemeClr val="accent6"/>
                        </a:solidFill>
                        <a:latin typeface="Titillium Web"/>
                        <a:ea typeface="Titillium Web"/>
                        <a:cs typeface="Titillium Web"/>
                        <a:sym typeface="Titillium Web"/>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SA" sz="1500" u="none" cap="none" strike="noStrike">
                          <a:latin typeface="Titillium Web"/>
                          <a:ea typeface="Titillium Web"/>
                          <a:cs typeface="Titillium Web"/>
                          <a:sym typeface="Titillium Web"/>
                        </a:rPr>
                        <a:t>Subacute</a:t>
                      </a:r>
                      <a:r>
                        <a:rPr b="1" lang="en-SA" sz="1500" u="none" cap="none" strike="noStrike">
                          <a:solidFill>
                            <a:srgbClr val="002060"/>
                          </a:solidFill>
                          <a:latin typeface="Titillium Web"/>
                          <a:ea typeface="Titillium Web"/>
                          <a:cs typeface="Titillium Web"/>
                          <a:sym typeface="Titillium Web"/>
                        </a:rPr>
                        <a:t> </a:t>
                      </a:r>
                      <a:endParaRPr b="1" sz="1500" u="none" cap="none" strike="noStrike">
                        <a:solidFill>
                          <a:srgbClr val="002060"/>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100"/>
                        <a:buFont typeface="Arial"/>
                        <a:buNone/>
                      </a:pPr>
                      <a:r>
                        <a:rPr lang="en-SA" sz="1300" u="none" cap="none" strike="noStrike">
                          <a:solidFill>
                            <a:schemeClr val="accent6"/>
                          </a:solidFill>
                          <a:latin typeface="Titillium Web"/>
                          <a:ea typeface="Titillium Web"/>
                          <a:cs typeface="Titillium Web"/>
                          <a:sym typeface="Titillium Web"/>
                        </a:rPr>
                        <a:t>(It takes months)</a:t>
                      </a:r>
                      <a:endParaRPr sz="1300" u="none" cap="none" strike="noStrike">
                        <a:solidFill>
                          <a:schemeClr val="accent6"/>
                        </a:solidFill>
                        <a:latin typeface="Titillium Web"/>
                        <a:ea typeface="Titillium Web"/>
                        <a:cs typeface="Titillium Web"/>
                        <a:sym typeface="Titillium Web"/>
                      </a:endParaRPr>
                    </a:p>
                  </a:txBody>
                  <a:tcPr marT="91425" marB="91425" marR="91425" marL="91425" anchor="ctr">
                    <a:solidFill>
                      <a:srgbClr val="EFEFEF"/>
                    </a:solidFill>
                  </a:tcPr>
                </a:tc>
              </a:tr>
              <a:tr h="932475">
                <a:tc>
                  <a:txBody>
                    <a:bodyPr/>
                    <a:lstStyle/>
                    <a:p>
                      <a:pPr indent="0" lvl="0" marL="0" marR="0" rtl="0" algn="ctr">
                        <a:lnSpc>
                          <a:spcPct val="100000"/>
                        </a:lnSpc>
                        <a:spcBef>
                          <a:spcPts val="0"/>
                        </a:spcBef>
                        <a:spcAft>
                          <a:spcPts val="0"/>
                        </a:spcAft>
                        <a:buClr>
                          <a:srgbClr val="000000"/>
                        </a:buClr>
                        <a:buSzPts val="1100"/>
                        <a:buFont typeface="Arial"/>
                        <a:buNone/>
                      </a:pPr>
                      <a:r>
                        <a:rPr b="1" lang="en-SA" sz="1500" u="none" cap="none" strike="noStrike">
                          <a:latin typeface="Titillium Web"/>
                          <a:ea typeface="Titillium Web"/>
                          <a:cs typeface="Titillium Web"/>
                          <a:sym typeface="Titillium Web"/>
                        </a:rPr>
                        <a:t>Affects:</a:t>
                      </a:r>
                      <a:endParaRPr b="1" sz="1500" u="none" cap="none" strike="noStrike">
                        <a:latin typeface="Titillium Web"/>
                        <a:ea typeface="Titillium Web"/>
                        <a:cs typeface="Titillium Web"/>
                        <a:sym typeface="Titillium Web"/>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SA" sz="1500" u="sng" cap="none" strike="noStrike">
                          <a:solidFill>
                            <a:schemeClr val="lt1"/>
                          </a:solidFill>
                          <a:latin typeface="Titillium Web"/>
                          <a:ea typeface="Titillium Web"/>
                          <a:cs typeface="Titillium Web"/>
                          <a:sym typeface="Titillium Web"/>
                        </a:rPr>
                        <a:t>normal</a:t>
                      </a:r>
                      <a:r>
                        <a:rPr lang="en-SA" sz="1500" u="none" cap="none" strike="noStrike">
                          <a:latin typeface="Titillium Web"/>
                          <a:ea typeface="Titillium Web"/>
                          <a:cs typeface="Titillium Web"/>
                          <a:sym typeface="Titillium Web"/>
                        </a:rPr>
                        <a:t> heart valves</a:t>
                      </a:r>
                      <a:endParaRPr sz="1500" u="none" cap="none" strike="noStrike">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100"/>
                        <a:buFont typeface="Arial"/>
                        <a:buNone/>
                      </a:pPr>
                      <a:r>
                        <a:rPr lang="en-SA" sz="1500" u="sng" cap="none" strike="noStrike">
                          <a:solidFill>
                            <a:schemeClr val="lt1"/>
                          </a:solidFill>
                          <a:latin typeface="Titillium Web"/>
                          <a:ea typeface="Titillium Web"/>
                          <a:cs typeface="Titillium Web"/>
                          <a:sym typeface="Titillium Web"/>
                        </a:rPr>
                        <a:t>damaged</a:t>
                      </a:r>
                      <a:r>
                        <a:rPr lang="en-SA" sz="1500" u="none" cap="none" strike="noStrike">
                          <a:latin typeface="Titillium Web"/>
                          <a:ea typeface="Titillium Web"/>
                          <a:cs typeface="Titillium Web"/>
                          <a:sym typeface="Titillium Web"/>
                        </a:rPr>
                        <a:t> heart valves</a:t>
                      </a:r>
                      <a:endParaRPr sz="1500" u="none" cap="none" strike="noStrike">
                        <a:latin typeface="Titillium Web"/>
                        <a:ea typeface="Titillium Web"/>
                        <a:cs typeface="Titillium Web"/>
                        <a:sym typeface="Titillium Web"/>
                      </a:endParaRPr>
                    </a:p>
                  </a:txBody>
                  <a:tcPr marT="91425" marB="91425" marR="91425" marL="91425" anchor="ctr"/>
                </a:tc>
              </a:tr>
              <a:tr h="831200">
                <a:tc>
                  <a:txBody>
                    <a:bodyPr/>
                    <a:lstStyle/>
                    <a:p>
                      <a:pPr indent="0" lvl="0" marL="0" marR="0" rtl="0" algn="ctr">
                        <a:lnSpc>
                          <a:spcPct val="100000"/>
                        </a:lnSpc>
                        <a:spcBef>
                          <a:spcPts val="0"/>
                        </a:spcBef>
                        <a:spcAft>
                          <a:spcPts val="0"/>
                        </a:spcAft>
                        <a:buClr>
                          <a:srgbClr val="000000"/>
                        </a:buClr>
                        <a:buSzPts val="1100"/>
                        <a:buFont typeface="Arial"/>
                        <a:buNone/>
                      </a:pPr>
                      <a:r>
                        <a:rPr b="1" lang="en-SA" sz="1500" u="none" cap="none" strike="noStrike">
                          <a:latin typeface="Titillium Web"/>
                          <a:ea typeface="Titillium Web"/>
                          <a:cs typeface="Titillium Web"/>
                          <a:sym typeface="Titillium Web"/>
                        </a:rPr>
                        <a:t>Onset:</a:t>
                      </a:r>
                      <a:endParaRPr b="1" sz="1500" u="none" cap="none" strike="noStrike">
                        <a:latin typeface="Titillium Web"/>
                        <a:ea typeface="Titillium Web"/>
                        <a:cs typeface="Titillium Web"/>
                        <a:sym typeface="Titillium Web"/>
                      </a:endParaRPr>
                    </a:p>
                  </a:txBody>
                  <a:tcPr marT="91425" marB="91425" marR="91425" marL="91425" anchor="ctr">
                    <a:solidFill>
                      <a:srgbClr val="EFEFE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SA" sz="1500" u="none" cap="none" strike="noStrike">
                          <a:latin typeface="Titillium Web"/>
                          <a:ea typeface="Titillium Web"/>
                          <a:cs typeface="Titillium Web"/>
                          <a:sym typeface="Titillium Web"/>
                        </a:rPr>
                        <a:t>Rapidly destructive </a:t>
                      </a:r>
                      <a:endParaRPr sz="1300" u="none" cap="none" strike="noStrike">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500"/>
                        <a:buFont typeface="Arial"/>
                        <a:buNone/>
                      </a:pPr>
                      <a:r>
                        <a:rPr lang="en-SA" sz="1500" u="none" cap="none" strike="noStrike">
                          <a:latin typeface="Titillium Web"/>
                          <a:ea typeface="Titillium Web"/>
                          <a:cs typeface="Titillium Web"/>
                          <a:sym typeface="Titillium Web"/>
                        </a:rPr>
                        <a:t>Indolent nature</a:t>
                      </a:r>
                      <a:endParaRPr sz="15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500"/>
                        <a:buFont typeface="Arial"/>
                        <a:buNone/>
                      </a:pPr>
                      <a:r>
                        <a:rPr lang="en-SA" sz="1500">
                          <a:solidFill>
                            <a:schemeClr val="accent6"/>
                          </a:solidFill>
                          <a:latin typeface="Titillium Web"/>
                          <a:ea typeface="Titillium Web"/>
                          <a:cs typeface="Titillium Web"/>
                          <a:sym typeface="Titillium Web"/>
                        </a:rPr>
                        <a:t>Not acute symptoms </a:t>
                      </a:r>
                      <a:endParaRPr sz="1500">
                        <a:solidFill>
                          <a:schemeClr val="accent6"/>
                        </a:solidFill>
                        <a:latin typeface="Titillium Web"/>
                        <a:ea typeface="Titillium Web"/>
                        <a:cs typeface="Titillium Web"/>
                        <a:sym typeface="Titillium Web"/>
                      </a:endParaRPr>
                    </a:p>
                  </a:txBody>
                  <a:tcPr marT="91425" marB="91425" marR="91425" marL="91425" anchor="ctr">
                    <a:lnB cap="flat" cmpd="sng" w="9525">
                      <a:solidFill>
                        <a:srgbClr val="9E9E9E"/>
                      </a:solidFill>
                      <a:prstDash val="solid"/>
                      <a:round/>
                      <a:headEnd len="sm" w="sm" type="none"/>
                      <a:tailEnd len="sm" w="sm" type="none"/>
                    </a:lnB>
                  </a:tcPr>
                </a:tc>
              </a:tr>
              <a:tr h="1209050">
                <a:tc>
                  <a:txBody>
                    <a:bodyPr/>
                    <a:lstStyle/>
                    <a:p>
                      <a:pPr indent="0" lvl="0" marL="0" marR="0" rtl="0" algn="ctr">
                        <a:lnSpc>
                          <a:spcPct val="100000"/>
                        </a:lnSpc>
                        <a:spcBef>
                          <a:spcPts val="0"/>
                        </a:spcBef>
                        <a:spcAft>
                          <a:spcPts val="0"/>
                        </a:spcAft>
                        <a:buClr>
                          <a:srgbClr val="000000"/>
                        </a:buClr>
                        <a:buSzPts val="1500"/>
                        <a:buFont typeface="Arial"/>
                        <a:buNone/>
                      </a:pPr>
                      <a:r>
                        <a:rPr b="1" lang="en-SA" sz="1500" u="none" cap="none" strike="noStrike">
                          <a:latin typeface="Titillium Web"/>
                          <a:ea typeface="Titillium Web"/>
                          <a:cs typeface="Titillium Web"/>
                          <a:sym typeface="Titillium Web"/>
                        </a:rPr>
                        <a:t>Fatality:</a:t>
                      </a:r>
                      <a:r>
                        <a:rPr b="1" lang="en-SA" sz="1500" u="none" cap="none" strike="noStrike">
                          <a:latin typeface="Titillium Web"/>
                          <a:ea typeface="Titillium Web"/>
                          <a:cs typeface="Titillium Web"/>
                          <a:sym typeface="Titillium Web"/>
                        </a:rPr>
                        <a:t> </a:t>
                      </a:r>
                      <a:endParaRPr b="1" sz="1500" u="none" cap="none" strike="noStrike">
                        <a:latin typeface="Titillium Web"/>
                        <a:ea typeface="Titillium Web"/>
                        <a:cs typeface="Titillium Web"/>
                        <a:sym typeface="Titillium Web"/>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lang="en-SA" sz="1500" u="none" cap="none" strike="noStrike">
                          <a:latin typeface="Titillium Web"/>
                          <a:ea typeface="Titillium Web"/>
                          <a:cs typeface="Titillium Web"/>
                          <a:sym typeface="Titillium Web"/>
                        </a:rPr>
                        <a:t>If not treated</a:t>
                      </a:r>
                      <a:endParaRPr sz="15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500"/>
                        <a:buFont typeface="Arial"/>
                        <a:buNone/>
                      </a:pPr>
                      <a:r>
                        <a:rPr lang="en-SA" sz="1500" u="none" cap="none" strike="noStrike">
                          <a:latin typeface="Titillium Web"/>
                          <a:ea typeface="Titillium Web"/>
                          <a:cs typeface="Titillium Web"/>
                          <a:sym typeface="Titillium Web"/>
                        </a:rPr>
                        <a:t>usually fatal within </a:t>
                      </a:r>
                      <a:endParaRPr sz="15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500"/>
                        <a:buFont typeface="Arial"/>
                        <a:buNone/>
                      </a:pPr>
                      <a:r>
                        <a:rPr lang="en-SA" sz="1500" u="none" cap="none" strike="noStrike">
                          <a:latin typeface="Titillium Web"/>
                          <a:ea typeface="Titillium Web"/>
                          <a:cs typeface="Titillium Web"/>
                          <a:sym typeface="Titillium Web"/>
                        </a:rPr>
                        <a:t>6 weeks</a:t>
                      </a:r>
                      <a:endParaRPr sz="1500" u="none" cap="none" strike="noStrike">
                        <a:latin typeface="Titillium Web"/>
                        <a:ea typeface="Titillium Web"/>
                        <a:cs typeface="Titillium Web"/>
                        <a:sym typeface="Titillium Web"/>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500"/>
                        <a:buFont typeface="Arial"/>
                        <a:buNone/>
                      </a:pPr>
                      <a:r>
                        <a:rPr lang="en-SA" sz="1500" u="none" cap="none" strike="noStrike">
                          <a:latin typeface="Titillium Web"/>
                          <a:ea typeface="Titillium Web"/>
                          <a:cs typeface="Titillium Web"/>
                          <a:sym typeface="Titillium Web"/>
                        </a:rPr>
                        <a:t>If not treated</a:t>
                      </a:r>
                      <a:endParaRPr sz="15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500"/>
                        <a:buFont typeface="Arial"/>
                        <a:buNone/>
                      </a:pPr>
                      <a:r>
                        <a:rPr lang="en-SA" sz="1500" u="none" cap="none" strike="noStrike">
                          <a:latin typeface="Titillium Web"/>
                          <a:ea typeface="Titillium Web"/>
                          <a:cs typeface="Titillium Web"/>
                          <a:sym typeface="Titillium Web"/>
                        </a:rPr>
                        <a:t>usually fatal by 1 year</a:t>
                      </a:r>
                      <a:endParaRPr sz="1500" u="none" cap="none" strike="noStrike">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209050">
                <a:tc>
                  <a:txBody>
                    <a:bodyPr/>
                    <a:lstStyle/>
                    <a:p>
                      <a:pPr indent="0" lvl="0" marL="0" rtl="0" algn="ctr">
                        <a:spcBef>
                          <a:spcPts val="0"/>
                        </a:spcBef>
                        <a:spcAft>
                          <a:spcPts val="0"/>
                        </a:spcAft>
                        <a:buClr>
                          <a:schemeClr val="dk1"/>
                        </a:buClr>
                        <a:buSzPts val="1100"/>
                        <a:buFont typeface="Arial"/>
                        <a:buNone/>
                      </a:pPr>
                      <a:r>
                        <a:rPr b="1" lang="en-SA" sz="1500">
                          <a:solidFill>
                            <a:schemeClr val="accent3"/>
                          </a:solidFill>
                          <a:latin typeface="Titillium Web"/>
                          <a:ea typeface="Titillium Web"/>
                          <a:cs typeface="Titillium Web"/>
                          <a:sym typeface="Titillium Web"/>
                        </a:rPr>
                        <a:t>Causative organism:</a:t>
                      </a:r>
                      <a:endParaRPr b="1" sz="1500" u="none" cap="none" strike="noStrike">
                        <a:solidFill>
                          <a:schemeClr val="accent3"/>
                        </a:solidFill>
                        <a:latin typeface="Titillium Web"/>
                        <a:ea typeface="Titillium Web"/>
                        <a:cs typeface="Titillium Web"/>
                        <a:sym typeface="Titillium Web"/>
                      </a:endParaRPr>
                    </a:p>
                  </a:txBody>
                  <a:tcPr marT="91425" marB="91425" marR="91425" marL="91425" anchor="ctr">
                    <a:solidFill>
                      <a:srgbClr val="EFEFEF"/>
                    </a:solidFill>
                  </a:tcPr>
                </a:tc>
                <a:tc>
                  <a:txBody>
                    <a:bodyPr/>
                    <a:lstStyle/>
                    <a:p>
                      <a:pPr indent="0" lvl="0" marL="0" rtl="0" algn="ctr">
                        <a:lnSpc>
                          <a:spcPct val="115000"/>
                        </a:lnSpc>
                        <a:spcBef>
                          <a:spcPts val="0"/>
                        </a:spcBef>
                        <a:spcAft>
                          <a:spcPts val="0"/>
                        </a:spcAft>
                        <a:buNone/>
                      </a:pPr>
                      <a:r>
                        <a:rPr lang="en-SA" sz="1500">
                          <a:solidFill>
                            <a:schemeClr val="accent6"/>
                          </a:solidFill>
                          <a:latin typeface="Titillium Web"/>
                          <a:ea typeface="Titillium Web"/>
                          <a:cs typeface="Titillium Web"/>
                          <a:sym typeface="Titillium Web"/>
                        </a:rPr>
                        <a:t>Usually by </a:t>
                      </a:r>
                      <a:r>
                        <a:rPr lang="en-SA" sz="1500">
                          <a:solidFill>
                            <a:schemeClr val="accent6"/>
                          </a:solidFill>
                          <a:latin typeface="Titillium Web"/>
                          <a:ea typeface="Titillium Web"/>
                          <a:cs typeface="Titillium Web"/>
                          <a:sym typeface="Titillium Web"/>
                        </a:rPr>
                        <a:t>virulence</a:t>
                      </a:r>
                      <a:r>
                        <a:rPr lang="en-SA" sz="1500">
                          <a:solidFill>
                            <a:schemeClr val="accent6"/>
                          </a:solidFill>
                          <a:latin typeface="Titillium Web"/>
                          <a:ea typeface="Titillium Web"/>
                          <a:cs typeface="Titillium Web"/>
                          <a:sym typeface="Titillium Web"/>
                        </a:rPr>
                        <a:t> bacteria like staph.aureus</a:t>
                      </a:r>
                      <a:r>
                        <a:rPr lang="en-SA" sz="1500">
                          <a:latin typeface="Titillium Web"/>
                          <a:ea typeface="Titillium Web"/>
                          <a:cs typeface="Titillium Web"/>
                          <a:sym typeface="Titillium Web"/>
                        </a:rPr>
                        <a:t> </a:t>
                      </a:r>
                      <a:r>
                        <a:rPr lang="en-SA" sz="1500">
                          <a:latin typeface="Titillium Web"/>
                          <a:ea typeface="Titillium Web"/>
                          <a:cs typeface="Titillium Web"/>
                          <a:sym typeface="Titillium Web"/>
                        </a:rPr>
                        <a:t>Commonly </a:t>
                      </a:r>
                      <a:r>
                        <a:rPr lang="en-SA" sz="1500">
                          <a:solidFill>
                            <a:schemeClr val="lt1"/>
                          </a:solidFill>
                          <a:latin typeface="Titillium Web"/>
                          <a:ea typeface="Titillium Web"/>
                          <a:cs typeface="Titillium Web"/>
                          <a:sym typeface="Titillium Web"/>
                        </a:rPr>
                        <a:t>Staph</a:t>
                      </a:r>
                      <a:r>
                        <a:rPr lang="en-SA" sz="1500">
                          <a:latin typeface="Titillium Web"/>
                          <a:ea typeface="Titillium Web"/>
                          <a:cs typeface="Titillium Web"/>
                          <a:sym typeface="Titillium Web"/>
                        </a:rPr>
                        <a:t>: </a:t>
                      </a:r>
                      <a:r>
                        <a:rPr lang="en-SA" sz="1500">
                          <a:solidFill>
                            <a:schemeClr val="lt1"/>
                          </a:solidFill>
                          <a:latin typeface="Titillium Web"/>
                          <a:ea typeface="Titillium Web"/>
                          <a:cs typeface="Titillium Web"/>
                          <a:sym typeface="Titillium Web"/>
                        </a:rPr>
                        <a:t>Metastatic foci</a:t>
                      </a:r>
                      <a:endParaRPr sz="1500">
                        <a:solidFill>
                          <a:schemeClr val="lt1"/>
                        </a:solidFill>
                        <a:latin typeface="Titillium Web"/>
                        <a:ea typeface="Titillium Web"/>
                        <a:cs typeface="Titillium Web"/>
                        <a:sym typeface="Titillium Web"/>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Clr>
                          <a:schemeClr val="dk1"/>
                        </a:buClr>
                        <a:buSzPts val="1500"/>
                        <a:buFont typeface="Arial"/>
                        <a:buNone/>
                      </a:pPr>
                      <a:r>
                        <a:rPr lang="en-SA" sz="1500">
                          <a:latin typeface="Titillium Web"/>
                          <a:ea typeface="Titillium Web"/>
                          <a:cs typeface="Titillium Web"/>
                          <a:sym typeface="Titillium Web"/>
                        </a:rPr>
                        <a:t>Commonly </a:t>
                      </a:r>
                      <a:r>
                        <a:rPr lang="en-SA" sz="1500">
                          <a:solidFill>
                            <a:schemeClr val="lt1"/>
                          </a:solidFill>
                          <a:latin typeface="Titillium Web"/>
                          <a:ea typeface="Titillium Web"/>
                          <a:cs typeface="Titillium Web"/>
                          <a:sym typeface="Titillium Web"/>
                        </a:rPr>
                        <a:t>viridans streptococci</a:t>
                      </a:r>
                      <a:r>
                        <a:rPr lang="en-SA" sz="1500">
                          <a:latin typeface="Titillium Web"/>
                          <a:ea typeface="Titillium Web"/>
                          <a:cs typeface="Titillium Web"/>
                          <a:sym typeface="Titillium Web"/>
                        </a:rPr>
                        <a:t> </a:t>
                      </a:r>
                      <a:endParaRPr sz="1500">
                        <a:latin typeface="Titillium Web"/>
                        <a:ea typeface="Titillium Web"/>
                        <a:cs typeface="Titillium Web"/>
                        <a:sym typeface="Titillium Web"/>
                      </a:endParaRPr>
                    </a:p>
                    <a:p>
                      <a:pPr indent="0" lvl="0" marL="0" rtl="0" algn="ctr">
                        <a:spcBef>
                          <a:spcPts val="0"/>
                        </a:spcBef>
                        <a:spcAft>
                          <a:spcPts val="0"/>
                        </a:spcAft>
                        <a:buClr>
                          <a:schemeClr val="dk1"/>
                        </a:buClr>
                        <a:buSzPts val="1500"/>
                        <a:buFont typeface="Arial"/>
                        <a:buNone/>
                      </a:pPr>
                      <a:r>
                        <a:rPr lang="en-SA" sz="1500">
                          <a:solidFill>
                            <a:schemeClr val="accent6"/>
                          </a:solidFill>
                          <a:latin typeface="Titillium Web"/>
                          <a:ea typeface="Titillium Web"/>
                          <a:cs typeface="Titillium Web"/>
                          <a:sym typeface="Titillium Web"/>
                        </a:rPr>
                        <a:t>Usually the organism is low virulent or unvirulant</a:t>
                      </a:r>
                      <a:endParaRPr sz="1500">
                        <a:solidFill>
                          <a:schemeClr val="accent6"/>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271275">
                <a:tc rowSpan="2">
                  <a:txBody>
                    <a:bodyPr/>
                    <a:lstStyle/>
                    <a:p>
                      <a:pPr indent="0" lvl="0" marL="0" rtl="0" algn="ctr">
                        <a:spcBef>
                          <a:spcPts val="0"/>
                        </a:spcBef>
                        <a:spcAft>
                          <a:spcPts val="0"/>
                        </a:spcAft>
                        <a:buClr>
                          <a:schemeClr val="dk1"/>
                        </a:buClr>
                        <a:buSzPts val="1100"/>
                        <a:buFont typeface="Arial"/>
                        <a:buNone/>
                      </a:pPr>
                      <a:r>
                        <a:rPr b="1" lang="en-SA" sz="1500">
                          <a:latin typeface="Titillium Web"/>
                          <a:ea typeface="Titillium Web"/>
                          <a:cs typeface="Titillium Web"/>
                          <a:sym typeface="Titillium Web"/>
                        </a:rPr>
                        <a:t>Symptoms:</a:t>
                      </a:r>
                      <a:endParaRPr b="1" sz="15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500">
                          <a:solidFill>
                            <a:schemeClr val="accent6"/>
                          </a:solidFill>
                          <a:latin typeface="Titillium Web"/>
                          <a:ea typeface="Titillium Web"/>
                          <a:cs typeface="Titillium Web"/>
                          <a:sym typeface="Titillium Web"/>
                        </a:rPr>
                        <a:t>The most important symptom of endocarditis is </a:t>
                      </a:r>
                      <a:r>
                        <a:rPr b="1" i="1" lang="en-SA" sz="1500" u="sng">
                          <a:solidFill>
                            <a:schemeClr val="accent6"/>
                          </a:solidFill>
                          <a:latin typeface="Titillium Web"/>
                          <a:ea typeface="Titillium Web"/>
                          <a:cs typeface="Titillium Web"/>
                          <a:sym typeface="Titillium Web"/>
                        </a:rPr>
                        <a:t>fever</a:t>
                      </a:r>
                      <a:endParaRPr b="1" i="1" sz="1500" u="sng">
                        <a:solidFill>
                          <a:schemeClr val="accent6"/>
                        </a:solidFill>
                        <a:latin typeface="Titillium Web"/>
                        <a:ea typeface="Titillium Web"/>
                        <a:cs typeface="Titillium Web"/>
                        <a:sym typeface="Titillium Web"/>
                      </a:endParaRPr>
                    </a:p>
                  </a:txBody>
                  <a:tcPr marT="91425" marB="91425" marR="91425" marL="91425" anchor="ctr">
                    <a:solidFill>
                      <a:srgbClr val="EFEFEF"/>
                    </a:solidFill>
                  </a:tcPr>
                </a:tc>
                <a:tc>
                  <a:txBody>
                    <a:bodyPr/>
                    <a:lstStyle/>
                    <a:p>
                      <a:pPr indent="-323850" lvl="0" marL="457200" rtl="0" algn="l">
                        <a:spcBef>
                          <a:spcPts val="0"/>
                        </a:spcBef>
                        <a:spcAft>
                          <a:spcPts val="0"/>
                        </a:spcAft>
                        <a:buClr>
                          <a:srgbClr val="000000"/>
                        </a:buClr>
                        <a:buSzPts val="1500"/>
                        <a:buFont typeface="Titillium Web"/>
                        <a:buChar char="●"/>
                      </a:pPr>
                      <a:r>
                        <a:rPr lang="en-SA" sz="1500">
                          <a:solidFill>
                            <a:schemeClr val="lt1"/>
                          </a:solidFill>
                          <a:latin typeface="Titillium Web"/>
                          <a:ea typeface="Titillium Web"/>
                          <a:cs typeface="Titillium Web"/>
                          <a:sym typeface="Titillium Web"/>
                        </a:rPr>
                        <a:t>High grade fever</a:t>
                      </a:r>
                      <a:r>
                        <a:rPr lang="en-SA" sz="1500">
                          <a:latin typeface="Titillium Web"/>
                          <a:ea typeface="Titillium Web"/>
                          <a:cs typeface="Titillium Web"/>
                          <a:sym typeface="Titillium Web"/>
                        </a:rPr>
                        <a:t> and chills</a:t>
                      </a:r>
                      <a:endParaRPr sz="1500">
                        <a:latin typeface="Titillium Web"/>
                        <a:ea typeface="Titillium Web"/>
                        <a:cs typeface="Titillium Web"/>
                        <a:sym typeface="Titillium Web"/>
                      </a:endParaRPr>
                    </a:p>
                    <a:p>
                      <a:pPr indent="-323850" lvl="0" marL="457200" rtl="0" algn="l">
                        <a:spcBef>
                          <a:spcPts val="0"/>
                        </a:spcBef>
                        <a:spcAft>
                          <a:spcPts val="0"/>
                        </a:spcAft>
                        <a:buClr>
                          <a:srgbClr val="002060"/>
                        </a:buClr>
                        <a:buSzPts val="1500"/>
                        <a:buFont typeface="Titillium Web"/>
                        <a:buChar char="●"/>
                      </a:pPr>
                      <a:r>
                        <a:rPr lang="en-SA" sz="1500">
                          <a:latin typeface="Titillium Web"/>
                          <a:ea typeface="Titillium Web"/>
                          <a:cs typeface="Titillium Web"/>
                          <a:sym typeface="Titillium Web"/>
                        </a:rPr>
                        <a:t> SOB</a:t>
                      </a:r>
                      <a:r>
                        <a:rPr lang="en-SA" sz="1500">
                          <a:solidFill>
                            <a:srgbClr val="002060"/>
                          </a:solidFill>
                          <a:latin typeface="Titillium Web"/>
                          <a:ea typeface="Titillium Web"/>
                          <a:cs typeface="Titillium Web"/>
                          <a:sym typeface="Titillium Web"/>
                        </a:rPr>
                        <a:t> </a:t>
                      </a:r>
                      <a:r>
                        <a:rPr lang="en-SA" sz="1300">
                          <a:solidFill>
                            <a:srgbClr val="999999"/>
                          </a:solidFill>
                          <a:latin typeface="Titillium Web"/>
                          <a:ea typeface="Titillium Web"/>
                          <a:cs typeface="Titillium Web"/>
                          <a:sym typeface="Titillium Web"/>
                        </a:rPr>
                        <a:t>(shortness of breath)</a:t>
                      </a:r>
                      <a:endParaRPr sz="1300">
                        <a:solidFill>
                          <a:srgbClr val="999999"/>
                        </a:solidFill>
                        <a:latin typeface="Titillium Web"/>
                        <a:ea typeface="Titillium Web"/>
                        <a:cs typeface="Titillium Web"/>
                        <a:sym typeface="Titillium Web"/>
                      </a:endParaRPr>
                    </a:p>
                    <a:p>
                      <a:pPr indent="-323850" lvl="0" marL="457200" rtl="0" algn="l">
                        <a:spcBef>
                          <a:spcPts val="0"/>
                        </a:spcBef>
                        <a:spcAft>
                          <a:spcPts val="0"/>
                        </a:spcAft>
                        <a:buClr>
                          <a:srgbClr val="002060"/>
                        </a:buClr>
                        <a:buSzPts val="1500"/>
                        <a:buFont typeface="Titillium Web"/>
                        <a:buChar char="●"/>
                      </a:pPr>
                      <a:r>
                        <a:rPr lang="en-SA" sz="1500">
                          <a:solidFill>
                            <a:srgbClr val="002060"/>
                          </a:solidFill>
                          <a:latin typeface="Titillium Web"/>
                          <a:ea typeface="Titillium Web"/>
                          <a:cs typeface="Titillium Web"/>
                          <a:sym typeface="Titillium Web"/>
                        </a:rPr>
                        <a:t> </a:t>
                      </a:r>
                      <a:r>
                        <a:rPr lang="en-SA" sz="1500">
                          <a:latin typeface="Titillium Web"/>
                          <a:ea typeface="Titillium Web"/>
                          <a:cs typeface="Titillium Web"/>
                          <a:sym typeface="Titillium Web"/>
                        </a:rPr>
                        <a:t>Arthralgias/ myalgias</a:t>
                      </a:r>
                      <a:endParaRPr sz="1500">
                        <a:latin typeface="Titillium Web"/>
                        <a:ea typeface="Titillium Web"/>
                        <a:cs typeface="Titillium Web"/>
                        <a:sym typeface="Titillium Web"/>
                      </a:endParaRPr>
                    </a:p>
                    <a:p>
                      <a:pPr indent="-323850" lvl="0" marL="457200" rtl="0" algn="l">
                        <a:spcBef>
                          <a:spcPts val="0"/>
                        </a:spcBef>
                        <a:spcAft>
                          <a:spcPts val="0"/>
                        </a:spcAft>
                        <a:buClr>
                          <a:srgbClr val="000000"/>
                        </a:buClr>
                        <a:buSzPts val="1500"/>
                        <a:buFont typeface="Titillium Web"/>
                        <a:buChar char="●"/>
                      </a:pPr>
                      <a:r>
                        <a:rPr lang="en-SA" sz="1500">
                          <a:latin typeface="Titillium Web"/>
                          <a:ea typeface="Titillium Web"/>
                          <a:cs typeface="Titillium Web"/>
                          <a:sym typeface="Titillium Web"/>
                        </a:rPr>
                        <a:t> Abdominal pain</a:t>
                      </a:r>
                      <a:endParaRPr sz="1500">
                        <a:latin typeface="Titillium Web"/>
                        <a:ea typeface="Titillium Web"/>
                        <a:cs typeface="Titillium Web"/>
                        <a:sym typeface="Titillium Web"/>
                      </a:endParaRPr>
                    </a:p>
                    <a:p>
                      <a:pPr indent="-323850" lvl="0" marL="457200" rtl="0" algn="l">
                        <a:spcBef>
                          <a:spcPts val="0"/>
                        </a:spcBef>
                        <a:spcAft>
                          <a:spcPts val="0"/>
                        </a:spcAft>
                        <a:buClr>
                          <a:srgbClr val="000000"/>
                        </a:buClr>
                        <a:buSzPts val="1500"/>
                        <a:buFont typeface="Titillium Web"/>
                        <a:buChar char="●"/>
                      </a:pPr>
                      <a:r>
                        <a:rPr lang="en-SA" sz="1500">
                          <a:latin typeface="Titillium Web"/>
                          <a:ea typeface="Titillium Web"/>
                          <a:cs typeface="Titillium Web"/>
                          <a:sym typeface="Titillium Web"/>
                        </a:rPr>
                        <a:t> Pleuritic chest pain</a:t>
                      </a:r>
                      <a:endParaRPr sz="1500">
                        <a:latin typeface="Titillium Web"/>
                        <a:ea typeface="Titillium Web"/>
                        <a:cs typeface="Titillium Web"/>
                        <a:sym typeface="Titillium Web"/>
                      </a:endParaRPr>
                    </a:p>
                    <a:p>
                      <a:pPr indent="-323850" lvl="0" marL="457200" rtl="0" algn="l">
                        <a:spcBef>
                          <a:spcPts val="0"/>
                        </a:spcBef>
                        <a:spcAft>
                          <a:spcPts val="0"/>
                        </a:spcAft>
                        <a:buClr>
                          <a:srgbClr val="000000"/>
                        </a:buClr>
                        <a:buSzPts val="1500"/>
                        <a:buFont typeface="Titillium Web"/>
                        <a:buChar char="●"/>
                      </a:pPr>
                      <a:r>
                        <a:rPr lang="en-SA" sz="1500">
                          <a:latin typeface="Titillium Web"/>
                          <a:ea typeface="Titillium Web"/>
                          <a:cs typeface="Titillium Web"/>
                          <a:sym typeface="Titillium Web"/>
                        </a:rPr>
                        <a:t> Back pain</a:t>
                      </a:r>
                      <a:endParaRPr sz="1500">
                        <a:latin typeface="Titillium Web"/>
                        <a:ea typeface="Titillium Web"/>
                        <a:cs typeface="Titillium Web"/>
                        <a:sym typeface="Titillium Web"/>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323850" lvl="0" marL="457200" rtl="0" algn="l">
                        <a:spcBef>
                          <a:spcPts val="0"/>
                        </a:spcBef>
                        <a:spcAft>
                          <a:spcPts val="0"/>
                        </a:spcAft>
                        <a:buClr>
                          <a:schemeClr val="lt1"/>
                        </a:buClr>
                        <a:buSzPts val="1500"/>
                        <a:buFont typeface="Titillium Web"/>
                        <a:buChar char="●"/>
                      </a:pPr>
                      <a:r>
                        <a:rPr lang="en-SA" sz="1500">
                          <a:solidFill>
                            <a:schemeClr val="lt1"/>
                          </a:solidFill>
                          <a:latin typeface="Titillium Web"/>
                          <a:ea typeface="Titillium Web"/>
                          <a:cs typeface="Titillium Web"/>
                          <a:sym typeface="Titillium Web"/>
                        </a:rPr>
                        <a:t>Low grade fever</a:t>
                      </a:r>
                      <a:endParaRPr sz="1500">
                        <a:solidFill>
                          <a:schemeClr val="lt1"/>
                        </a:solidFill>
                        <a:latin typeface="Titillium Web"/>
                        <a:ea typeface="Titillium Web"/>
                        <a:cs typeface="Titillium Web"/>
                        <a:sym typeface="Titillium Web"/>
                      </a:endParaRPr>
                    </a:p>
                    <a:p>
                      <a:pPr indent="-323850" lvl="0" marL="457200" rtl="0" algn="l">
                        <a:spcBef>
                          <a:spcPts val="0"/>
                        </a:spcBef>
                        <a:spcAft>
                          <a:spcPts val="0"/>
                        </a:spcAft>
                        <a:buClr>
                          <a:srgbClr val="000000"/>
                        </a:buClr>
                        <a:buSzPts val="1500"/>
                        <a:buFont typeface="Titillium Web"/>
                        <a:buChar char="●"/>
                      </a:pPr>
                      <a:r>
                        <a:rPr lang="en-SA" sz="1500">
                          <a:latin typeface="Titillium Web"/>
                          <a:ea typeface="Titillium Web"/>
                          <a:cs typeface="Titillium Web"/>
                          <a:sym typeface="Titillium Web"/>
                        </a:rPr>
                        <a:t>Anorexia</a:t>
                      </a:r>
                      <a:endParaRPr sz="1500">
                        <a:latin typeface="Titillium Web"/>
                        <a:ea typeface="Titillium Web"/>
                        <a:cs typeface="Titillium Web"/>
                        <a:sym typeface="Titillium Web"/>
                      </a:endParaRPr>
                    </a:p>
                    <a:p>
                      <a:pPr indent="-323850" lvl="0" marL="457200" rtl="0" algn="l">
                        <a:spcBef>
                          <a:spcPts val="0"/>
                        </a:spcBef>
                        <a:spcAft>
                          <a:spcPts val="0"/>
                        </a:spcAft>
                        <a:buClr>
                          <a:srgbClr val="000000"/>
                        </a:buClr>
                        <a:buSzPts val="1500"/>
                        <a:buFont typeface="Titillium Web"/>
                        <a:buChar char="●"/>
                      </a:pPr>
                      <a:r>
                        <a:rPr lang="en-SA" sz="1500">
                          <a:latin typeface="Titillium Web"/>
                          <a:ea typeface="Titillium Web"/>
                          <a:cs typeface="Titillium Web"/>
                          <a:sym typeface="Titillium Web"/>
                        </a:rPr>
                        <a:t>Weight loss</a:t>
                      </a:r>
                      <a:endParaRPr sz="1500">
                        <a:latin typeface="Titillium Web"/>
                        <a:ea typeface="Titillium Web"/>
                        <a:cs typeface="Titillium Web"/>
                        <a:sym typeface="Titillium Web"/>
                      </a:endParaRPr>
                    </a:p>
                    <a:p>
                      <a:pPr indent="-323850" lvl="0" marL="457200" rtl="0" algn="l">
                        <a:spcBef>
                          <a:spcPts val="0"/>
                        </a:spcBef>
                        <a:spcAft>
                          <a:spcPts val="0"/>
                        </a:spcAft>
                        <a:buClr>
                          <a:srgbClr val="000000"/>
                        </a:buClr>
                        <a:buSzPts val="1500"/>
                        <a:buFont typeface="Titillium Web"/>
                        <a:buChar char="●"/>
                      </a:pPr>
                      <a:r>
                        <a:rPr lang="en-SA" sz="1500">
                          <a:latin typeface="Titillium Web"/>
                          <a:ea typeface="Titillium Web"/>
                          <a:cs typeface="Titillium Web"/>
                          <a:sym typeface="Titillium Web"/>
                        </a:rPr>
                        <a:t>Fatigue</a:t>
                      </a:r>
                      <a:endParaRPr sz="1500">
                        <a:latin typeface="Titillium Web"/>
                        <a:ea typeface="Titillium Web"/>
                        <a:cs typeface="Titillium Web"/>
                        <a:sym typeface="Titillium Web"/>
                      </a:endParaRPr>
                    </a:p>
                    <a:p>
                      <a:pPr indent="-323850" lvl="0" marL="457200" rtl="0" algn="l">
                        <a:spcBef>
                          <a:spcPts val="0"/>
                        </a:spcBef>
                        <a:spcAft>
                          <a:spcPts val="0"/>
                        </a:spcAft>
                        <a:buClr>
                          <a:srgbClr val="000000"/>
                        </a:buClr>
                        <a:buSzPts val="1500"/>
                        <a:buFont typeface="Titillium Web"/>
                        <a:buChar char="●"/>
                      </a:pPr>
                      <a:r>
                        <a:rPr lang="en-SA" sz="1500">
                          <a:latin typeface="Titillium Web"/>
                          <a:ea typeface="Titillium Web"/>
                          <a:cs typeface="Titillium Web"/>
                          <a:sym typeface="Titillium Web"/>
                        </a:rPr>
                        <a:t>Arthralgias/ myalgias</a:t>
                      </a:r>
                      <a:endParaRPr sz="1500">
                        <a:latin typeface="Titillium Web"/>
                        <a:ea typeface="Titillium Web"/>
                        <a:cs typeface="Titillium Web"/>
                        <a:sym typeface="Titillium Web"/>
                      </a:endParaRPr>
                    </a:p>
                    <a:p>
                      <a:pPr indent="-323850" lvl="0" marL="457200" rtl="0" algn="l">
                        <a:spcBef>
                          <a:spcPts val="0"/>
                        </a:spcBef>
                        <a:spcAft>
                          <a:spcPts val="0"/>
                        </a:spcAft>
                        <a:buClr>
                          <a:srgbClr val="000000"/>
                        </a:buClr>
                        <a:buSzPts val="1500"/>
                        <a:buFont typeface="Titillium Web"/>
                        <a:buChar char="●"/>
                      </a:pPr>
                      <a:r>
                        <a:rPr lang="en-SA" sz="1500">
                          <a:latin typeface="Titillium Web"/>
                          <a:ea typeface="Titillium Web"/>
                          <a:cs typeface="Titillium Web"/>
                          <a:sym typeface="Titillium Web"/>
                        </a:rPr>
                        <a:t>Abdominal pain</a:t>
                      </a:r>
                      <a:endParaRPr sz="1500">
                        <a:latin typeface="Titillium Web"/>
                        <a:ea typeface="Titillium Web"/>
                        <a:cs typeface="Titillium Web"/>
                        <a:sym typeface="Titillium Web"/>
                      </a:endParaRPr>
                    </a:p>
                    <a:p>
                      <a:pPr indent="-323850" lvl="0" marL="457200" rtl="0" algn="l">
                        <a:spcBef>
                          <a:spcPts val="0"/>
                        </a:spcBef>
                        <a:spcAft>
                          <a:spcPts val="0"/>
                        </a:spcAft>
                        <a:buClr>
                          <a:srgbClr val="002060"/>
                        </a:buClr>
                        <a:buSzPts val="1500"/>
                        <a:buFont typeface="Titillium Web"/>
                        <a:buChar char="●"/>
                      </a:pPr>
                      <a:r>
                        <a:rPr lang="en-SA" sz="1500">
                          <a:latin typeface="Titillium Web"/>
                          <a:ea typeface="Titillium Web"/>
                          <a:cs typeface="Titillium Web"/>
                          <a:sym typeface="Titillium Web"/>
                        </a:rPr>
                        <a:t>N/V  </a:t>
                      </a:r>
                      <a:r>
                        <a:rPr lang="en-SA" sz="1500">
                          <a:solidFill>
                            <a:schemeClr val="accent6"/>
                          </a:solidFill>
                          <a:latin typeface="Titillium Web"/>
                          <a:ea typeface="Titillium Web"/>
                          <a:cs typeface="Titillium Web"/>
                          <a:sym typeface="Titillium Web"/>
                        </a:rPr>
                        <a:t>*nausea and vomiting </a:t>
                      </a:r>
                      <a:r>
                        <a:rPr lang="en-SA" sz="1500">
                          <a:latin typeface="Titillium Web"/>
                          <a:ea typeface="Titillium Web"/>
                          <a:cs typeface="Titillium Web"/>
                          <a:sym typeface="Titillium Web"/>
                        </a:rPr>
                        <a:t> </a:t>
                      </a:r>
                      <a:r>
                        <a:rPr lang="en-SA" sz="1500">
                          <a:solidFill>
                            <a:srgbClr val="002060"/>
                          </a:solidFill>
                          <a:latin typeface="Titillium Web"/>
                          <a:ea typeface="Titillium Web"/>
                          <a:cs typeface="Titillium Web"/>
                          <a:sym typeface="Titillium Web"/>
                        </a:rPr>
                        <a:t>                      </a:t>
                      </a:r>
                      <a:r>
                        <a:rPr lang="en-SA" sz="1300">
                          <a:solidFill>
                            <a:schemeClr val="accent6"/>
                          </a:solidFill>
                          <a:latin typeface="Titillium Web"/>
                          <a:ea typeface="Titillium Web"/>
                          <a:cs typeface="Titillium Web"/>
                          <a:sym typeface="Titillium Web"/>
                        </a:rPr>
                        <a:t>(Non specific symptoms)</a:t>
                      </a:r>
                      <a:endParaRPr sz="1500">
                        <a:solidFill>
                          <a:srgbClr val="941651"/>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57300">
                <a:tc vMerge="1"/>
                <a:tc gridSpan="2">
                  <a:txBody>
                    <a:bodyPr/>
                    <a:lstStyle/>
                    <a:p>
                      <a:pPr indent="0" lvl="0" marL="0" rtl="0" algn="ctr">
                        <a:spcBef>
                          <a:spcPts val="0"/>
                        </a:spcBef>
                        <a:spcAft>
                          <a:spcPts val="0"/>
                        </a:spcAft>
                        <a:buClr>
                          <a:schemeClr val="dk1"/>
                        </a:buClr>
                        <a:buSzPts val="1500"/>
                        <a:buFont typeface="Arial"/>
                        <a:buNone/>
                      </a:pPr>
                      <a:r>
                        <a:rPr lang="en-SA" sz="1500">
                          <a:latin typeface="Titillium Web"/>
                          <a:ea typeface="Titillium Web"/>
                          <a:cs typeface="Titillium Web"/>
                          <a:sym typeface="Titillium Web"/>
                        </a:rPr>
                        <a:t>The onset of symptoms is usually ~2 weeks or less </a:t>
                      </a:r>
                      <a:endParaRPr sz="1500">
                        <a:latin typeface="Titillium Web"/>
                        <a:ea typeface="Titillium Web"/>
                        <a:cs typeface="Titillium Web"/>
                        <a:sym typeface="Titillium Web"/>
                      </a:endParaRPr>
                    </a:p>
                    <a:p>
                      <a:pPr indent="0" lvl="0" marL="0" rtl="0" algn="ctr">
                        <a:spcBef>
                          <a:spcPts val="0"/>
                        </a:spcBef>
                        <a:spcAft>
                          <a:spcPts val="0"/>
                        </a:spcAft>
                        <a:buClr>
                          <a:schemeClr val="dk1"/>
                        </a:buClr>
                        <a:buSzPts val="1500"/>
                        <a:buFont typeface="Arial"/>
                        <a:buNone/>
                      </a:pPr>
                      <a:r>
                        <a:rPr lang="en-SA" sz="1500">
                          <a:latin typeface="Titillium Web"/>
                          <a:ea typeface="Titillium Web"/>
                          <a:cs typeface="Titillium Web"/>
                          <a:sym typeface="Titillium Web"/>
                        </a:rPr>
                        <a:t>from the initiating bacteremia</a:t>
                      </a:r>
                      <a:endParaRPr sz="1500">
                        <a:latin typeface="Titillium Web"/>
                        <a:ea typeface="Titillium Web"/>
                        <a:cs typeface="Titillium Web"/>
                        <a:sym typeface="Titillium Web"/>
                      </a:endParaRPr>
                    </a:p>
                  </a:txBody>
                  <a:tcPr marT="91425" marB="91425" marR="91425" marL="91425" anchor="ctr">
                    <a:lnR cap="flat" cmpd="sng" w="9525">
                      <a:solidFill>
                        <a:srgbClr val="9E9E9E"/>
                      </a:solidFill>
                      <a:prstDash val="solid"/>
                      <a:round/>
                      <a:headEnd len="sm" w="sm" type="none"/>
                      <a:tailEnd len="sm" w="sm" type="none"/>
                    </a:lnR>
                    <a:solidFill>
                      <a:srgbClr val="F3F3F3"/>
                    </a:solidFill>
                  </a:tcPr>
                </a:tc>
                <a:tc hMerge="1"/>
              </a:tr>
            </a:tbl>
          </a:graphicData>
        </a:graphic>
      </p:graphicFrame>
      <p:sp>
        <p:nvSpPr>
          <p:cNvPr id="1653" name="Google Shape;1653;p13"/>
          <p:cNvSpPr/>
          <p:nvPr/>
        </p:nvSpPr>
        <p:spPr>
          <a:xfrm>
            <a:off x="-188375" y="1130225"/>
            <a:ext cx="513900" cy="1218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57" name="Shape 1657"/>
        <p:cNvGrpSpPr/>
        <p:nvPr/>
      </p:nvGrpSpPr>
      <p:grpSpPr>
        <a:xfrm>
          <a:off x="0" y="0"/>
          <a:ext cx="0" cy="0"/>
          <a:chOff x="0" y="0"/>
          <a:chExt cx="0" cy="0"/>
        </a:xfrm>
      </p:grpSpPr>
      <p:pic>
        <p:nvPicPr>
          <p:cNvPr id="1658" name="Google Shape;1658;p14"/>
          <p:cNvPicPr preferRelativeResize="0"/>
          <p:nvPr/>
        </p:nvPicPr>
        <p:blipFill>
          <a:blip r:embed="rId3">
            <a:alphaModFix/>
          </a:blip>
          <a:stretch>
            <a:fillRect/>
          </a:stretch>
        </p:blipFill>
        <p:spPr>
          <a:xfrm>
            <a:off x="3390900" y="7429500"/>
            <a:ext cx="3467100" cy="2476500"/>
          </a:xfrm>
          <a:prstGeom prst="rect">
            <a:avLst/>
          </a:prstGeom>
          <a:noFill/>
          <a:ln>
            <a:noFill/>
          </a:ln>
        </p:spPr>
      </p:pic>
      <p:grpSp>
        <p:nvGrpSpPr>
          <p:cNvPr id="1659" name="Google Shape;1659;p14"/>
          <p:cNvGrpSpPr/>
          <p:nvPr/>
        </p:nvGrpSpPr>
        <p:grpSpPr>
          <a:xfrm>
            <a:off x="911975" y="498166"/>
            <a:ext cx="5034050" cy="4335077"/>
            <a:chOff x="3343937" y="1621585"/>
            <a:chExt cx="5504100" cy="4563239"/>
          </a:xfrm>
        </p:grpSpPr>
        <p:sp>
          <p:nvSpPr>
            <p:cNvPr id="1660" name="Google Shape;1660;p14"/>
            <p:cNvSpPr/>
            <p:nvPr/>
          </p:nvSpPr>
          <p:spPr>
            <a:xfrm>
              <a:off x="3343937" y="1621585"/>
              <a:ext cx="5504100" cy="435300"/>
            </a:xfrm>
            <a:prstGeom prst="roundRect">
              <a:avLst>
                <a:gd fmla="val 16667" name="adj"/>
              </a:avLst>
            </a:prstGeom>
            <a:solidFill>
              <a:schemeClr val="lt2"/>
            </a:solidFill>
            <a:ln cap="flat" cmpd="sng" w="19050">
              <a:solidFill>
                <a:schemeClr val="lt2"/>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ctr">
                <a:lnSpc>
                  <a:spcPct val="100000"/>
                </a:lnSpc>
                <a:spcBef>
                  <a:spcPts val="0"/>
                </a:spcBef>
                <a:spcAft>
                  <a:spcPts val="0"/>
                </a:spcAft>
                <a:buClr>
                  <a:schemeClr val="dk1"/>
                </a:buClr>
                <a:buSzPts val="2400"/>
                <a:buFont typeface="Arial"/>
                <a:buNone/>
              </a:pPr>
              <a:r>
                <a:rPr b="1" i="0" lang="en-SA" sz="2500" u="none" cap="none" strike="noStrike">
                  <a:solidFill>
                    <a:schemeClr val="lt1"/>
                  </a:solidFill>
                  <a:latin typeface="Asap"/>
                  <a:ea typeface="Asap"/>
                  <a:cs typeface="Asap"/>
                  <a:sym typeface="Asap"/>
                </a:rPr>
                <a:t>Epidemiology</a:t>
              </a:r>
              <a:endParaRPr b="1" i="0" sz="2500" u="none" cap="none" strike="noStrike">
                <a:solidFill>
                  <a:schemeClr val="lt1"/>
                </a:solidFill>
                <a:latin typeface="Asap"/>
                <a:ea typeface="Asap"/>
                <a:cs typeface="Asap"/>
                <a:sym typeface="Asap"/>
              </a:endParaRPr>
            </a:p>
          </p:txBody>
        </p:sp>
        <p:sp>
          <p:nvSpPr>
            <p:cNvPr id="1661" name="Google Shape;1661;p14"/>
            <p:cNvSpPr txBox="1"/>
            <p:nvPr/>
          </p:nvSpPr>
          <p:spPr>
            <a:xfrm>
              <a:off x="4309551" y="4216305"/>
              <a:ext cx="4116900" cy="802500"/>
            </a:xfrm>
            <a:prstGeom prst="rect">
              <a:avLst/>
            </a:prstGeom>
            <a:solidFill>
              <a:srgbClr val="F3F3F3"/>
            </a:solidFill>
            <a:ln cap="flat" cmpd="sng" w="19050">
              <a:solidFill>
                <a:schemeClr val="lt2"/>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900"/>
                <a:buFont typeface="Arial"/>
                <a:buNone/>
              </a:pPr>
              <a:r>
                <a:rPr b="0" i="0" lang="en-SA" u="none" cap="none" strike="noStrike">
                  <a:latin typeface="Titillium Web"/>
                  <a:ea typeface="Titillium Web"/>
                  <a:cs typeface="Titillium Web"/>
                  <a:sym typeface="Titillium Web"/>
                </a:rPr>
                <a:t>Median age:</a:t>
              </a:r>
              <a:endParaRPr b="0" i="0" u="none" cap="none" strike="noStrike">
                <a:latin typeface="Titillium Web"/>
                <a:ea typeface="Titillium Web"/>
                <a:cs typeface="Titillium Web"/>
                <a:sym typeface="Titillium Web"/>
              </a:endParaRPr>
            </a:p>
            <a:p>
              <a:pPr indent="-323850" lvl="0" marL="457200" marR="0" rtl="0" algn="l">
                <a:lnSpc>
                  <a:spcPct val="100000"/>
                </a:lnSpc>
                <a:spcBef>
                  <a:spcPts val="0"/>
                </a:spcBef>
                <a:spcAft>
                  <a:spcPts val="0"/>
                </a:spcAft>
                <a:buClr>
                  <a:srgbClr val="002060"/>
                </a:buClr>
                <a:buSzPts val="1500"/>
                <a:buFont typeface="Titillium Web"/>
                <a:buChar char="●"/>
              </a:pPr>
              <a:r>
                <a:rPr b="0" i="0" lang="en-SA" u="none" cap="none" strike="noStrike">
                  <a:solidFill>
                    <a:srgbClr val="002060"/>
                  </a:solidFill>
                  <a:latin typeface="Titillium Web"/>
                  <a:ea typeface="Titillium Web"/>
                  <a:cs typeface="Titillium Web"/>
                  <a:sym typeface="Titillium Web"/>
                </a:rPr>
                <a:t> </a:t>
              </a:r>
              <a:r>
                <a:rPr b="0" i="0" lang="en-SA" u="none" cap="none" strike="noStrike">
                  <a:latin typeface="Titillium Web"/>
                  <a:ea typeface="Titillium Web"/>
                  <a:cs typeface="Titillium Web"/>
                  <a:sym typeface="Titillium Web"/>
                </a:rPr>
                <a:t>PreABx era</a:t>
              </a:r>
              <a:r>
                <a:rPr b="0" i="0" lang="en-SA" sz="1500" u="none" cap="none" strike="noStrike">
                  <a:solidFill>
                    <a:srgbClr val="002060"/>
                  </a:solidFill>
                  <a:latin typeface="Titillium Web"/>
                  <a:ea typeface="Titillium Web"/>
                  <a:cs typeface="Titillium Web"/>
                  <a:sym typeface="Titillium Web"/>
                </a:rPr>
                <a:t> </a:t>
              </a:r>
              <a:r>
                <a:rPr b="0" i="0" lang="en-SA" sz="1200" u="none" cap="none" strike="noStrike">
                  <a:solidFill>
                    <a:srgbClr val="999999"/>
                  </a:solidFill>
                  <a:latin typeface="Titillium Web"/>
                  <a:ea typeface="Titillium Web"/>
                  <a:cs typeface="Titillium Web"/>
                  <a:sym typeface="Titillium Web"/>
                </a:rPr>
                <a:t>(pre antibiotics era)</a:t>
              </a:r>
              <a:r>
                <a:rPr b="0" i="0" lang="en-SA" u="none" cap="none" strike="noStrike">
                  <a:latin typeface="Titillium Web"/>
                  <a:ea typeface="Titillium Web"/>
                  <a:cs typeface="Titillium Web"/>
                  <a:sym typeface="Titillium Web"/>
                </a:rPr>
                <a:t>—35y</a:t>
              </a:r>
              <a:endParaRPr b="0" i="0" u="none" cap="none" strike="noStrike">
                <a:latin typeface="Titillium Web"/>
                <a:ea typeface="Titillium Web"/>
                <a:cs typeface="Titillium Web"/>
                <a:sym typeface="Titillium Web"/>
              </a:endParaRPr>
            </a:p>
            <a:p>
              <a:pPr indent="-317500" lvl="0" marL="457200" marR="0" rtl="0" algn="l">
                <a:lnSpc>
                  <a:spcPct val="100000"/>
                </a:lnSpc>
                <a:spcBef>
                  <a:spcPts val="0"/>
                </a:spcBef>
                <a:spcAft>
                  <a:spcPts val="0"/>
                </a:spcAft>
                <a:buSzPts val="1400"/>
                <a:buFont typeface="Titillium Web"/>
                <a:buChar char="●"/>
              </a:pPr>
              <a:r>
                <a:rPr b="0" i="0" lang="en-SA" u="none" cap="none" strike="noStrike">
                  <a:latin typeface="Titillium Web"/>
                  <a:ea typeface="Titillium Web"/>
                  <a:cs typeface="Titillium Web"/>
                  <a:sym typeface="Titillium Web"/>
                </a:rPr>
                <a:t> Now —58y</a:t>
              </a:r>
              <a:endParaRPr b="0" i="0" u="none" cap="none" strike="noStrike">
                <a:latin typeface="Titillium Web"/>
                <a:ea typeface="Titillium Web"/>
                <a:cs typeface="Titillium Web"/>
                <a:sym typeface="Titillium Web"/>
              </a:endParaRPr>
            </a:p>
          </p:txBody>
        </p:sp>
        <p:cxnSp>
          <p:nvCxnSpPr>
            <p:cNvPr id="1662" name="Google Shape;1662;p14"/>
            <p:cNvCxnSpPr/>
            <p:nvPr/>
          </p:nvCxnSpPr>
          <p:spPr>
            <a:xfrm flipH="1">
              <a:off x="3635588" y="1868212"/>
              <a:ext cx="4500" cy="3732300"/>
            </a:xfrm>
            <a:prstGeom prst="straightConnector1">
              <a:avLst/>
            </a:prstGeom>
            <a:noFill/>
            <a:ln cap="flat" cmpd="sng" w="19050">
              <a:solidFill>
                <a:schemeClr val="lt2"/>
              </a:solidFill>
              <a:prstDash val="solid"/>
              <a:round/>
              <a:headEnd len="sm" w="sm" type="none"/>
              <a:tailEnd len="sm" w="sm" type="none"/>
            </a:ln>
          </p:spPr>
        </p:cxnSp>
        <p:cxnSp>
          <p:nvCxnSpPr>
            <p:cNvPr id="1663" name="Google Shape;1663;p14"/>
            <p:cNvCxnSpPr/>
            <p:nvPr/>
          </p:nvCxnSpPr>
          <p:spPr>
            <a:xfrm flipH="1" rot="10800000">
              <a:off x="3646940" y="2569492"/>
              <a:ext cx="651600" cy="3600"/>
            </a:xfrm>
            <a:prstGeom prst="straightConnector1">
              <a:avLst/>
            </a:prstGeom>
            <a:noFill/>
            <a:ln cap="flat" cmpd="sng" w="19050">
              <a:solidFill>
                <a:schemeClr val="lt2"/>
              </a:solidFill>
              <a:prstDash val="solid"/>
              <a:round/>
              <a:headEnd len="sm" w="sm" type="none"/>
              <a:tailEnd len="sm" w="sm" type="none"/>
            </a:ln>
          </p:spPr>
        </p:cxnSp>
        <p:sp>
          <p:nvSpPr>
            <p:cNvPr id="1664" name="Google Shape;1664;p14"/>
            <p:cNvSpPr txBox="1"/>
            <p:nvPr/>
          </p:nvSpPr>
          <p:spPr>
            <a:xfrm>
              <a:off x="4298508" y="2254095"/>
              <a:ext cx="4116900" cy="528000"/>
            </a:xfrm>
            <a:prstGeom prst="rect">
              <a:avLst/>
            </a:prstGeom>
            <a:solidFill>
              <a:srgbClr val="EFEFEF"/>
            </a:solidFill>
            <a:ln cap="flat" cmpd="sng" w="19050">
              <a:solidFill>
                <a:schemeClr val="lt2"/>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900"/>
                <a:buFont typeface="Arial"/>
                <a:buNone/>
              </a:pPr>
              <a:r>
                <a:rPr b="0" i="0" lang="en-SA" u="none" cap="none" strike="noStrike">
                  <a:latin typeface="Titillium Web"/>
                  <a:ea typeface="Titillium Web"/>
                  <a:cs typeface="Titillium Web"/>
                  <a:sym typeface="Titillium Web"/>
                </a:rPr>
                <a:t>Incidence: 1.7— 6.2 / 100 000 person years </a:t>
              </a:r>
              <a:r>
                <a:rPr b="0" i="0" lang="en-SA" u="none" cap="none" strike="noStrike">
                  <a:solidFill>
                    <a:schemeClr val="accent6"/>
                  </a:solidFill>
                  <a:latin typeface="Titillium Web"/>
                  <a:ea typeface="Titillium Web"/>
                  <a:cs typeface="Titillium Web"/>
                  <a:sym typeface="Titillium Web"/>
                </a:rPr>
                <a:t>not </a:t>
              </a:r>
              <a:r>
                <a:rPr lang="en-SA">
                  <a:solidFill>
                    <a:schemeClr val="accent6"/>
                  </a:solidFill>
                  <a:latin typeface="Titillium Web"/>
                  <a:ea typeface="Titillium Web"/>
                  <a:cs typeface="Titillium Web"/>
                  <a:sym typeface="Titillium Web"/>
                </a:rPr>
                <a:t>common </a:t>
              </a:r>
              <a:endParaRPr b="0" i="0" u="none" cap="none" strike="noStrike">
                <a:solidFill>
                  <a:schemeClr val="accent6"/>
                </a:solidFill>
                <a:latin typeface="Titillium Web"/>
                <a:ea typeface="Titillium Web"/>
                <a:cs typeface="Titillium Web"/>
                <a:sym typeface="Titillium Web"/>
              </a:endParaRPr>
            </a:p>
          </p:txBody>
        </p:sp>
        <p:cxnSp>
          <p:nvCxnSpPr>
            <p:cNvPr id="1665" name="Google Shape;1665;p14"/>
            <p:cNvCxnSpPr/>
            <p:nvPr/>
          </p:nvCxnSpPr>
          <p:spPr>
            <a:xfrm flipH="1" rot="10800000">
              <a:off x="3649025" y="3162300"/>
              <a:ext cx="651600" cy="3600"/>
            </a:xfrm>
            <a:prstGeom prst="straightConnector1">
              <a:avLst/>
            </a:prstGeom>
            <a:noFill/>
            <a:ln cap="flat" cmpd="sng" w="19050">
              <a:solidFill>
                <a:schemeClr val="lt2"/>
              </a:solidFill>
              <a:prstDash val="solid"/>
              <a:round/>
              <a:headEnd len="sm" w="sm" type="none"/>
              <a:tailEnd len="sm" w="sm" type="none"/>
            </a:ln>
          </p:spPr>
        </p:cxnSp>
        <p:sp>
          <p:nvSpPr>
            <p:cNvPr id="1666" name="Google Shape;1666;p14"/>
            <p:cNvSpPr txBox="1"/>
            <p:nvPr/>
          </p:nvSpPr>
          <p:spPr>
            <a:xfrm>
              <a:off x="4305396" y="2903121"/>
              <a:ext cx="4116900" cy="528000"/>
            </a:xfrm>
            <a:prstGeom prst="rect">
              <a:avLst/>
            </a:prstGeom>
            <a:solidFill>
              <a:srgbClr val="F3F3F3"/>
            </a:solidFill>
            <a:ln cap="flat" cmpd="sng" w="19050">
              <a:solidFill>
                <a:schemeClr val="lt2"/>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900"/>
                <a:buFont typeface="Arial"/>
                <a:buNone/>
              </a:pPr>
              <a:r>
                <a:rPr b="0" i="0" lang="en-SA" u="none" cap="none" strike="noStrike">
                  <a:latin typeface="Titillium Web"/>
                  <a:ea typeface="Titillium Web"/>
                  <a:cs typeface="Titillium Web"/>
                  <a:sym typeface="Titillium Web"/>
                </a:rPr>
                <a:t>Male: Female 1:7</a:t>
              </a:r>
              <a:endParaRPr b="0" i="0" u="none" cap="none" strike="noStrike">
                <a:latin typeface="Titillium Web"/>
                <a:ea typeface="Titillium Web"/>
                <a:cs typeface="Titillium Web"/>
                <a:sym typeface="Titillium Web"/>
              </a:endParaRPr>
            </a:p>
          </p:txBody>
        </p:sp>
        <p:cxnSp>
          <p:nvCxnSpPr>
            <p:cNvPr id="1667" name="Google Shape;1667;p14"/>
            <p:cNvCxnSpPr/>
            <p:nvPr/>
          </p:nvCxnSpPr>
          <p:spPr>
            <a:xfrm flipH="1" rot="10800000">
              <a:off x="3646938" y="3755110"/>
              <a:ext cx="651600" cy="3600"/>
            </a:xfrm>
            <a:prstGeom prst="straightConnector1">
              <a:avLst/>
            </a:prstGeom>
            <a:noFill/>
            <a:ln cap="flat" cmpd="sng" w="19050">
              <a:solidFill>
                <a:schemeClr val="lt2"/>
              </a:solidFill>
              <a:prstDash val="solid"/>
              <a:round/>
              <a:headEnd len="sm" w="sm" type="none"/>
              <a:tailEnd len="sm" w="sm" type="none"/>
            </a:ln>
          </p:spPr>
        </p:cxnSp>
        <p:sp>
          <p:nvSpPr>
            <p:cNvPr id="1668" name="Google Shape;1668;p14"/>
            <p:cNvSpPr txBox="1"/>
            <p:nvPr/>
          </p:nvSpPr>
          <p:spPr>
            <a:xfrm>
              <a:off x="4309551" y="3507489"/>
              <a:ext cx="4116900" cy="528000"/>
            </a:xfrm>
            <a:prstGeom prst="rect">
              <a:avLst/>
            </a:prstGeom>
            <a:solidFill>
              <a:srgbClr val="F3F3F3"/>
            </a:solidFill>
            <a:ln cap="flat" cmpd="sng" w="19050">
              <a:solidFill>
                <a:schemeClr val="lt2"/>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900"/>
                <a:buFont typeface="Arial"/>
                <a:buNone/>
              </a:pPr>
              <a:r>
                <a:rPr b="0" i="0" lang="en-SA" u="none" cap="none" strike="noStrike">
                  <a:latin typeface="Titillium Web"/>
                  <a:ea typeface="Titillium Web"/>
                  <a:cs typeface="Titillium Web"/>
                  <a:sym typeface="Titillium Web"/>
                </a:rPr>
                <a:t>Becoming a disease of the elderly</a:t>
              </a:r>
              <a:r>
                <a:rPr b="0" i="0" lang="en-SA" sz="1500" u="none" cap="none" strike="noStrike">
                  <a:solidFill>
                    <a:srgbClr val="002060"/>
                  </a:solidFill>
                  <a:latin typeface="Titillium Web"/>
                  <a:ea typeface="Titillium Web"/>
                  <a:cs typeface="Titillium Web"/>
                  <a:sym typeface="Titillium Web"/>
                </a:rPr>
                <a:t> </a:t>
              </a:r>
              <a:r>
                <a:rPr b="0" i="0" lang="en-SA" sz="1200" u="none" cap="none" strike="noStrike">
                  <a:solidFill>
                    <a:srgbClr val="999999"/>
                  </a:solidFill>
                  <a:latin typeface="Titillium Web"/>
                  <a:ea typeface="Titillium Web"/>
                  <a:cs typeface="Titillium Web"/>
                  <a:sym typeface="Titillium Web"/>
                </a:rPr>
                <a:t>because of A decreased incidence of rheumatic heart disease</a:t>
              </a:r>
              <a:endParaRPr b="0" i="0" sz="1200" u="none" cap="none" strike="noStrike">
                <a:solidFill>
                  <a:srgbClr val="999999"/>
                </a:solidFill>
                <a:latin typeface="Titillium Web"/>
                <a:ea typeface="Titillium Web"/>
                <a:cs typeface="Titillium Web"/>
                <a:sym typeface="Titillium Web"/>
              </a:endParaRPr>
            </a:p>
          </p:txBody>
        </p:sp>
        <p:cxnSp>
          <p:nvCxnSpPr>
            <p:cNvPr id="1669" name="Google Shape;1669;p14"/>
            <p:cNvCxnSpPr/>
            <p:nvPr/>
          </p:nvCxnSpPr>
          <p:spPr>
            <a:xfrm flipH="1" rot="10800000">
              <a:off x="3649024" y="4620577"/>
              <a:ext cx="651600" cy="3600"/>
            </a:xfrm>
            <a:prstGeom prst="straightConnector1">
              <a:avLst/>
            </a:prstGeom>
            <a:noFill/>
            <a:ln cap="flat" cmpd="sng" w="19050">
              <a:solidFill>
                <a:schemeClr val="lt2"/>
              </a:solidFill>
              <a:prstDash val="solid"/>
              <a:round/>
              <a:headEnd len="sm" w="sm" type="none"/>
              <a:tailEnd len="sm" w="sm" type="none"/>
            </a:ln>
          </p:spPr>
        </p:cxnSp>
        <p:cxnSp>
          <p:nvCxnSpPr>
            <p:cNvPr id="1670" name="Google Shape;1670;p14"/>
            <p:cNvCxnSpPr/>
            <p:nvPr/>
          </p:nvCxnSpPr>
          <p:spPr>
            <a:xfrm flipH="1" rot="10800000">
              <a:off x="3646941" y="5596919"/>
              <a:ext cx="651600" cy="3600"/>
            </a:xfrm>
            <a:prstGeom prst="straightConnector1">
              <a:avLst/>
            </a:prstGeom>
            <a:noFill/>
            <a:ln cap="flat" cmpd="sng" w="19050">
              <a:solidFill>
                <a:schemeClr val="lt2"/>
              </a:solidFill>
              <a:prstDash val="solid"/>
              <a:round/>
              <a:headEnd len="sm" w="sm" type="none"/>
              <a:tailEnd len="sm" w="sm" type="none"/>
            </a:ln>
          </p:spPr>
        </p:cxnSp>
        <p:sp>
          <p:nvSpPr>
            <p:cNvPr id="1671" name="Google Shape;1671;p14"/>
            <p:cNvSpPr txBox="1"/>
            <p:nvPr/>
          </p:nvSpPr>
          <p:spPr>
            <a:xfrm>
              <a:off x="4298507" y="5199624"/>
              <a:ext cx="4116900" cy="985200"/>
            </a:xfrm>
            <a:prstGeom prst="rect">
              <a:avLst/>
            </a:prstGeom>
            <a:solidFill>
              <a:srgbClr val="F3F3F3"/>
            </a:solidFill>
            <a:ln cap="flat" cmpd="sng" w="19050">
              <a:solidFill>
                <a:schemeClr val="lt2"/>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900"/>
                <a:buFont typeface="Arial"/>
                <a:buNone/>
              </a:pPr>
              <a:r>
                <a:rPr b="0" i="0" lang="en-SA" sz="1200" u="none" cap="none" strike="noStrike">
                  <a:solidFill>
                    <a:srgbClr val="999999"/>
                  </a:solidFill>
                  <a:latin typeface="Titillium Web"/>
                  <a:ea typeface="Titillium Web"/>
                  <a:cs typeface="Titillium Web"/>
                  <a:sym typeface="Titillium Web"/>
                </a:rPr>
                <a:t>It became more common in elderly patients</a:t>
              </a:r>
              <a:r>
                <a:rPr b="0" i="0" lang="en-SA" sz="1300" u="none" cap="none" strike="noStrike">
                  <a:solidFill>
                    <a:schemeClr val="accent3"/>
                  </a:solidFill>
                  <a:latin typeface="Titillium Web"/>
                  <a:ea typeface="Titillium Web"/>
                  <a:cs typeface="Titillium Web"/>
                  <a:sym typeface="Titillium Web"/>
                </a:rPr>
                <a:t> </a:t>
              </a:r>
              <a:r>
                <a:rPr b="0" i="0" lang="en-SA" u="none" cap="none" strike="noStrike">
                  <a:latin typeface="Titillium Web"/>
                  <a:ea typeface="Titillium Web"/>
                  <a:cs typeface="Titillium Web"/>
                  <a:sym typeface="Titillium Web"/>
                </a:rPr>
                <a:t>Due to two factors:</a:t>
              </a:r>
              <a:endParaRPr b="0" i="0" u="none" cap="none" strike="noStrike">
                <a:latin typeface="Titillium Web"/>
                <a:ea typeface="Titillium Web"/>
                <a:cs typeface="Titillium Web"/>
                <a:sym typeface="Titillium Web"/>
              </a:endParaRPr>
            </a:p>
            <a:p>
              <a:pPr indent="-317500" lvl="0" marL="457200" marR="0" rtl="0" algn="l">
                <a:lnSpc>
                  <a:spcPct val="100000"/>
                </a:lnSpc>
                <a:spcBef>
                  <a:spcPts val="0"/>
                </a:spcBef>
                <a:spcAft>
                  <a:spcPts val="0"/>
                </a:spcAft>
                <a:buSzPts val="1400"/>
                <a:buFont typeface="Titillium Web"/>
                <a:buChar char="●"/>
              </a:pPr>
              <a:r>
                <a:rPr b="0" i="0" lang="en-SA" u="none" cap="none" strike="noStrike">
                  <a:latin typeface="Titillium Web"/>
                  <a:ea typeface="Titillium Web"/>
                  <a:cs typeface="Titillium Web"/>
                  <a:sym typeface="Titillium Web"/>
                </a:rPr>
                <a:t> The decline of rheumatic heart disease</a:t>
              </a:r>
              <a:endParaRPr b="0" i="0" u="none" cap="none" strike="noStrike">
                <a:latin typeface="Titillium Web"/>
                <a:ea typeface="Titillium Web"/>
                <a:cs typeface="Titillium Web"/>
                <a:sym typeface="Titillium Web"/>
              </a:endParaRPr>
            </a:p>
            <a:p>
              <a:pPr indent="-317500" lvl="0" marL="457200" marR="0" rtl="0" algn="l">
                <a:lnSpc>
                  <a:spcPct val="100000"/>
                </a:lnSpc>
                <a:spcBef>
                  <a:spcPts val="0"/>
                </a:spcBef>
                <a:spcAft>
                  <a:spcPts val="0"/>
                </a:spcAft>
                <a:buSzPts val="1400"/>
                <a:buFont typeface="Titillium Web"/>
                <a:buChar char="●"/>
              </a:pPr>
              <a:r>
                <a:rPr b="0" i="0" lang="en-SA" u="none" cap="none" strike="noStrike">
                  <a:latin typeface="Titillium Web"/>
                  <a:ea typeface="Titillium Web"/>
                  <a:cs typeface="Titillium Web"/>
                  <a:sym typeface="Titillium Web"/>
                </a:rPr>
                <a:t> The increasing proportion of elderly</a:t>
              </a:r>
              <a:endParaRPr b="0" i="0" u="none" cap="none" strike="noStrike">
                <a:latin typeface="Titillium Web"/>
                <a:ea typeface="Titillium Web"/>
                <a:cs typeface="Titillium Web"/>
                <a:sym typeface="Titillium Web"/>
              </a:endParaRPr>
            </a:p>
          </p:txBody>
        </p:sp>
      </p:grpSp>
      <p:grpSp>
        <p:nvGrpSpPr>
          <p:cNvPr id="1672" name="Google Shape;1672;p14"/>
          <p:cNvGrpSpPr/>
          <p:nvPr/>
        </p:nvGrpSpPr>
        <p:grpSpPr>
          <a:xfrm>
            <a:off x="911975" y="4896740"/>
            <a:ext cx="5034050" cy="3564116"/>
            <a:chOff x="3343937" y="1621585"/>
            <a:chExt cx="5504100" cy="4418142"/>
          </a:xfrm>
        </p:grpSpPr>
        <p:sp>
          <p:nvSpPr>
            <p:cNvPr id="1673" name="Google Shape;1673;p14"/>
            <p:cNvSpPr/>
            <p:nvPr/>
          </p:nvSpPr>
          <p:spPr>
            <a:xfrm>
              <a:off x="3343937" y="1621585"/>
              <a:ext cx="5504100" cy="435300"/>
            </a:xfrm>
            <a:prstGeom prst="roundRect">
              <a:avLst>
                <a:gd fmla="val 16667" name="adj"/>
              </a:avLst>
            </a:prstGeom>
            <a:solidFill>
              <a:schemeClr val="lt2"/>
            </a:solidFill>
            <a:ln cap="flat" cmpd="sng" w="19050">
              <a:solidFill>
                <a:schemeClr val="lt2"/>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ctr">
                <a:lnSpc>
                  <a:spcPct val="100000"/>
                </a:lnSpc>
                <a:spcBef>
                  <a:spcPts val="0"/>
                </a:spcBef>
                <a:spcAft>
                  <a:spcPts val="0"/>
                </a:spcAft>
                <a:buClr>
                  <a:srgbClr val="000000"/>
                </a:buClr>
                <a:buSzPts val="3100"/>
                <a:buFont typeface="Arial"/>
                <a:buNone/>
              </a:pPr>
              <a:r>
                <a:rPr b="1" i="0" lang="en-SA" sz="2500" u="none" cap="none" strike="noStrike">
                  <a:solidFill>
                    <a:schemeClr val="lt1"/>
                  </a:solidFill>
                  <a:latin typeface="Asap"/>
                  <a:ea typeface="Asap"/>
                  <a:cs typeface="Asap"/>
                  <a:sym typeface="Asap"/>
                </a:rPr>
                <a:t>Pathophysiology</a:t>
              </a:r>
              <a:endParaRPr b="1" i="0" sz="2500" u="none" cap="none" strike="noStrike">
                <a:solidFill>
                  <a:schemeClr val="lt1"/>
                </a:solidFill>
                <a:latin typeface="Asap"/>
                <a:ea typeface="Asap"/>
                <a:cs typeface="Asap"/>
                <a:sym typeface="Asap"/>
              </a:endParaRPr>
            </a:p>
          </p:txBody>
        </p:sp>
        <p:sp>
          <p:nvSpPr>
            <p:cNvPr id="1674" name="Google Shape;1674;p14"/>
            <p:cNvSpPr txBox="1"/>
            <p:nvPr/>
          </p:nvSpPr>
          <p:spPr>
            <a:xfrm>
              <a:off x="4298562" y="5423227"/>
              <a:ext cx="4048500" cy="616500"/>
            </a:xfrm>
            <a:prstGeom prst="rect">
              <a:avLst/>
            </a:prstGeom>
            <a:solidFill>
              <a:srgbClr val="F3F3F3"/>
            </a:solidFill>
            <a:ln cap="flat" cmpd="sng" w="19050">
              <a:solidFill>
                <a:schemeClr val="lt2"/>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900"/>
                <a:buFont typeface="Arial"/>
                <a:buNone/>
              </a:pPr>
              <a:r>
                <a:rPr b="0" i="0" lang="en-SA" u="none" cap="none" strike="noStrike">
                  <a:latin typeface="Titillium Web"/>
                  <a:ea typeface="Titillium Web"/>
                  <a:cs typeface="Titillium Web"/>
                  <a:sym typeface="Titillium Web"/>
                </a:rPr>
                <a:t>Eventual invasion of the valvular </a:t>
              </a:r>
              <a:endParaRPr b="0" i="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900"/>
                <a:buFont typeface="Arial"/>
                <a:buNone/>
              </a:pPr>
              <a:r>
                <a:rPr b="0" i="0" lang="en-SA" u="none" cap="none" strike="noStrike">
                  <a:latin typeface="Titillium Web"/>
                  <a:ea typeface="Titillium Web"/>
                  <a:cs typeface="Titillium Web"/>
                  <a:sym typeface="Titillium Web"/>
                </a:rPr>
                <a:t>leaflets </a:t>
              </a:r>
              <a:r>
                <a:rPr b="0" i="0" lang="en-SA" u="none" cap="none" strike="noStrike">
                  <a:solidFill>
                    <a:schemeClr val="accent6"/>
                  </a:solidFill>
                  <a:latin typeface="Titillium Web"/>
                  <a:ea typeface="Titillium Web"/>
                  <a:cs typeface="Titillium Web"/>
                  <a:sym typeface="Titillium Web"/>
                </a:rPr>
                <a:t>(</a:t>
              </a:r>
              <a:r>
                <a:rPr lang="en-SA">
                  <a:solidFill>
                    <a:schemeClr val="accent6"/>
                  </a:solidFill>
                  <a:latin typeface="Titillium Web"/>
                  <a:ea typeface="Titillium Web"/>
                  <a:cs typeface="Titillium Web"/>
                  <a:sym typeface="Titillium Web"/>
                </a:rPr>
                <a:t>cusps)</a:t>
              </a:r>
              <a:endParaRPr b="0" i="0" u="none" cap="none" strike="noStrike">
                <a:solidFill>
                  <a:schemeClr val="accent6"/>
                </a:solidFill>
                <a:latin typeface="Titillium Web"/>
                <a:ea typeface="Titillium Web"/>
                <a:cs typeface="Titillium Web"/>
                <a:sym typeface="Titillium Web"/>
              </a:endParaRPr>
            </a:p>
          </p:txBody>
        </p:sp>
        <p:cxnSp>
          <p:nvCxnSpPr>
            <p:cNvPr id="1675" name="Google Shape;1675;p14"/>
            <p:cNvCxnSpPr/>
            <p:nvPr/>
          </p:nvCxnSpPr>
          <p:spPr>
            <a:xfrm flipH="1">
              <a:off x="3625988" y="1868212"/>
              <a:ext cx="14100" cy="3931200"/>
            </a:xfrm>
            <a:prstGeom prst="straightConnector1">
              <a:avLst/>
            </a:prstGeom>
            <a:noFill/>
            <a:ln cap="flat" cmpd="sng" w="19050">
              <a:solidFill>
                <a:schemeClr val="lt2"/>
              </a:solidFill>
              <a:prstDash val="solid"/>
              <a:round/>
              <a:headEnd len="sm" w="sm" type="none"/>
              <a:tailEnd len="sm" w="sm" type="none"/>
            </a:ln>
          </p:spPr>
        </p:cxnSp>
        <p:cxnSp>
          <p:nvCxnSpPr>
            <p:cNvPr id="1676" name="Google Shape;1676;p14"/>
            <p:cNvCxnSpPr/>
            <p:nvPr/>
          </p:nvCxnSpPr>
          <p:spPr>
            <a:xfrm flipH="1" rot="10800000">
              <a:off x="3643507" y="2611660"/>
              <a:ext cx="651600" cy="3600"/>
            </a:xfrm>
            <a:prstGeom prst="straightConnector1">
              <a:avLst/>
            </a:prstGeom>
            <a:noFill/>
            <a:ln cap="flat" cmpd="sng" w="19050">
              <a:solidFill>
                <a:schemeClr val="lt2"/>
              </a:solidFill>
              <a:prstDash val="solid"/>
              <a:round/>
              <a:headEnd len="sm" w="sm" type="none"/>
              <a:tailEnd len="sm" w="sm" type="none"/>
            </a:ln>
          </p:spPr>
        </p:cxnSp>
        <p:sp>
          <p:nvSpPr>
            <p:cNvPr id="1677" name="Google Shape;1677;p14"/>
            <p:cNvSpPr txBox="1"/>
            <p:nvPr/>
          </p:nvSpPr>
          <p:spPr>
            <a:xfrm>
              <a:off x="4298507" y="2192163"/>
              <a:ext cx="4075800" cy="936000"/>
            </a:xfrm>
            <a:prstGeom prst="rect">
              <a:avLst/>
            </a:prstGeom>
            <a:solidFill>
              <a:srgbClr val="F3F3F3"/>
            </a:solidFill>
            <a:ln cap="flat" cmpd="sng" w="19050">
              <a:solidFill>
                <a:schemeClr val="lt2"/>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900"/>
                <a:buFont typeface="Arial"/>
                <a:buNone/>
              </a:pPr>
              <a:r>
                <a:rPr b="0" i="0" lang="en-SA" u="none" cap="none" strike="noStrike">
                  <a:latin typeface="Titillium Web"/>
                  <a:ea typeface="Titillium Web"/>
                  <a:cs typeface="Titillium Web"/>
                  <a:sym typeface="Titillium Web"/>
                </a:rPr>
                <a:t>Turbulent</a:t>
              </a:r>
              <a:r>
                <a:rPr b="0" i="0" lang="en-SA" sz="1500" u="none" cap="none" strike="noStrike">
                  <a:solidFill>
                    <a:srgbClr val="002060"/>
                  </a:solidFill>
                  <a:latin typeface="Titillium Web"/>
                  <a:ea typeface="Titillium Web"/>
                  <a:cs typeface="Titillium Web"/>
                  <a:sym typeface="Titillium Web"/>
                </a:rPr>
                <a:t> </a:t>
              </a:r>
              <a:r>
                <a:rPr b="0" i="0" lang="en-SA" sz="1200" u="none" cap="none" strike="noStrike">
                  <a:solidFill>
                    <a:srgbClr val="999999"/>
                  </a:solidFill>
                  <a:latin typeface="Titillium Web"/>
                  <a:ea typeface="Titillium Web"/>
                  <a:cs typeface="Titillium Web"/>
                  <a:sym typeface="Titillium Web"/>
                </a:rPr>
                <a:t>(non stream (not smooth)</a:t>
              </a:r>
              <a:r>
                <a:rPr lang="en-SA" sz="1200">
                  <a:solidFill>
                    <a:schemeClr val="accent3"/>
                  </a:solidFill>
                  <a:latin typeface="Titillium Web"/>
                  <a:ea typeface="Titillium Web"/>
                  <a:cs typeface="Titillium Web"/>
                  <a:sym typeface="Titillium Web"/>
                </a:rPr>
                <a:t> </a:t>
              </a:r>
              <a:r>
                <a:rPr b="0" i="0" lang="en-SA" u="none" cap="none" strike="noStrike">
                  <a:latin typeface="Titillium Web"/>
                  <a:ea typeface="Titillium Web"/>
                  <a:cs typeface="Titillium Web"/>
                  <a:sym typeface="Titillium Web"/>
                </a:rPr>
                <a:t>blood flow disrupts the endocardium making it “sticky”.</a:t>
              </a:r>
              <a:r>
                <a:rPr b="0" i="0" lang="en-SA" sz="1500" u="none" cap="none" strike="noStrike">
                  <a:solidFill>
                    <a:srgbClr val="002060"/>
                  </a:solidFill>
                  <a:latin typeface="Titillium Web"/>
                  <a:ea typeface="Titillium Web"/>
                  <a:cs typeface="Titillium Web"/>
                  <a:sym typeface="Titillium Web"/>
                </a:rPr>
                <a:t> </a:t>
              </a:r>
              <a:r>
                <a:rPr b="0" i="0" lang="en-SA" sz="1200" u="none" cap="none" strike="noStrike">
                  <a:solidFill>
                    <a:srgbClr val="999999"/>
                  </a:solidFill>
                  <a:latin typeface="Titillium Web"/>
                  <a:ea typeface="Titillium Web"/>
                  <a:cs typeface="Titillium Web"/>
                  <a:sym typeface="Titillium Web"/>
                </a:rPr>
                <a:t>(blood hits the endothelial lining of heart = injury)</a:t>
              </a:r>
              <a:endParaRPr b="0" i="0" sz="1200" u="none" cap="none" strike="noStrike">
                <a:solidFill>
                  <a:srgbClr val="999999"/>
                </a:solidFill>
                <a:latin typeface="Titillium Web"/>
                <a:ea typeface="Titillium Web"/>
                <a:cs typeface="Titillium Web"/>
                <a:sym typeface="Titillium Web"/>
              </a:endParaRPr>
            </a:p>
          </p:txBody>
        </p:sp>
        <p:cxnSp>
          <p:nvCxnSpPr>
            <p:cNvPr id="1678" name="Google Shape;1678;p14"/>
            <p:cNvCxnSpPr/>
            <p:nvPr/>
          </p:nvCxnSpPr>
          <p:spPr>
            <a:xfrm flipH="1" rot="10800000">
              <a:off x="3643520" y="4146547"/>
              <a:ext cx="651600" cy="3600"/>
            </a:xfrm>
            <a:prstGeom prst="straightConnector1">
              <a:avLst/>
            </a:prstGeom>
            <a:noFill/>
            <a:ln cap="flat" cmpd="sng" w="19050">
              <a:solidFill>
                <a:schemeClr val="lt2"/>
              </a:solidFill>
              <a:prstDash val="solid"/>
              <a:round/>
              <a:headEnd len="sm" w="sm" type="none"/>
              <a:tailEnd len="sm" w="sm" type="none"/>
            </a:ln>
          </p:spPr>
        </p:cxnSp>
        <p:sp>
          <p:nvSpPr>
            <p:cNvPr id="1679" name="Google Shape;1679;p14"/>
            <p:cNvSpPr txBox="1"/>
            <p:nvPr/>
          </p:nvSpPr>
          <p:spPr>
            <a:xfrm>
              <a:off x="4271145" y="3297499"/>
              <a:ext cx="4075800" cy="1453500"/>
            </a:xfrm>
            <a:prstGeom prst="rect">
              <a:avLst/>
            </a:prstGeom>
            <a:solidFill>
              <a:srgbClr val="F3F3F3"/>
            </a:solidFill>
            <a:ln cap="flat" cmpd="sng" w="19050">
              <a:solidFill>
                <a:schemeClr val="lt2"/>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500" u="none" cap="none" strike="noStrike">
                <a:solidFill>
                  <a:srgbClr val="002060"/>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900"/>
                <a:buFont typeface="Arial"/>
                <a:buNone/>
              </a:pPr>
              <a:r>
                <a:rPr b="0" i="0" lang="en-SA" sz="1200" u="none" cap="none" strike="noStrike">
                  <a:latin typeface="Titillium Web"/>
                  <a:ea typeface="Titillium Web"/>
                  <a:cs typeface="Titillium Web"/>
                  <a:sym typeface="Titillium Web"/>
                </a:rPr>
                <a:t>Bacteremia delivers the organisms to the endocardial surface.</a:t>
              </a:r>
              <a:endParaRPr b="0" i="0" sz="120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900"/>
                <a:buFont typeface="Arial"/>
                <a:buNone/>
              </a:pPr>
              <a:r>
                <a:rPr b="0" i="0" lang="en-SA" sz="1200" u="none" cap="none" strike="noStrike">
                  <a:solidFill>
                    <a:schemeClr val="accent6"/>
                  </a:solidFill>
                  <a:latin typeface="Titillium Web"/>
                  <a:ea typeface="Titillium Web"/>
                  <a:cs typeface="Titillium Web"/>
                  <a:sym typeface="Titillium Web"/>
                </a:rPr>
                <a:t>Bacteremia should naturally be resolved, but if</a:t>
              </a:r>
              <a:r>
                <a:rPr b="0" i="0" lang="en-SA" sz="1200" u="none" cap="none" strike="noStrike">
                  <a:solidFill>
                    <a:schemeClr val="accent6"/>
                  </a:solidFill>
                  <a:latin typeface="Titillium Web"/>
                  <a:ea typeface="Titillium Web"/>
                  <a:cs typeface="Titillium Web"/>
                  <a:sym typeface="Titillium Web"/>
                </a:rPr>
                <a:t> </a:t>
              </a:r>
              <a:r>
                <a:rPr b="0" i="0" lang="en-SA" sz="1200" u="none" cap="none" strike="noStrike">
                  <a:solidFill>
                    <a:schemeClr val="accent6"/>
                  </a:solidFill>
                  <a:latin typeface="Titillium Web"/>
                  <a:ea typeface="Titillium Web"/>
                  <a:cs typeface="Titillium Web"/>
                  <a:sym typeface="Titillium Web"/>
                </a:rPr>
                <a:t>someone had priorly injured or abnormal heart valve this simple bacteremia might lead to disasters </a:t>
              </a:r>
              <a:r>
                <a:rPr b="0" i="0" lang="en-SA" sz="1200" u="none" cap="none" strike="noStrike">
                  <a:solidFill>
                    <a:srgbClr val="999999"/>
                  </a:solidFill>
                  <a:latin typeface="Titillium Web"/>
                  <a:ea typeface="Titillium Web"/>
                  <a:cs typeface="Titillium Web"/>
                  <a:sym typeface="Titillium Web"/>
                </a:rPr>
                <a:t>(in this case it might leads to endocarditis)</a:t>
              </a:r>
              <a:endParaRPr b="0" i="0" sz="1300" u="none" cap="none" strike="noStrike">
                <a:solidFill>
                  <a:schemeClr val="accent6"/>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900"/>
                <a:buFont typeface="Arial"/>
                <a:buNone/>
              </a:pPr>
              <a:r>
                <a:t/>
              </a:r>
              <a:endParaRPr b="0" i="0" sz="1300" u="none" cap="none" strike="noStrike">
                <a:solidFill>
                  <a:schemeClr val="accent6"/>
                </a:solidFill>
                <a:latin typeface="Titillium Web"/>
                <a:ea typeface="Titillium Web"/>
                <a:cs typeface="Titillium Web"/>
                <a:sym typeface="Titillium Web"/>
              </a:endParaRPr>
            </a:p>
          </p:txBody>
        </p:sp>
        <p:cxnSp>
          <p:nvCxnSpPr>
            <p:cNvPr id="1680" name="Google Shape;1680;p14"/>
            <p:cNvCxnSpPr/>
            <p:nvPr/>
          </p:nvCxnSpPr>
          <p:spPr>
            <a:xfrm flipH="1" rot="10800000">
              <a:off x="3643495" y="5122053"/>
              <a:ext cx="651600" cy="3600"/>
            </a:xfrm>
            <a:prstGeom prst="straightConnector1">
              <a:avLst/>
            </a:prstGeom>
            <a:noFill/>
            <a:ln cap="flat" cmpd="sng" w="19050">
              <a:solidFill>
                <a:schemeClr val="lt2"/>
              </a:solidFill>
              <a:prstDash val="solid"/>
              <a:round/>
              <a:headEnd len="sm" w="sm" type="none"/>
              <a:tailEnd len="sm" w="sm" type="none"/>
            </a:ln>
          </p:spPr>
        </p:cxnSp>
        <p:sp>
          <p:nvSpPr>
            <p:cNvPr id="1681" name="Google Shape;1681;p14"/>
            <p:cNvSpPr txBox="1"/>
            <p:nvPr/>
          </p:nvSpPr>
          <p:spPr>
            <a:xfrm>
              <a:off x="4274618" y="4823128"/>
              <a:ext cx="4075800" cy="528000"/>
            </a:xfrm>
            <a:prstGeom prst="rect">
              <a:avLst/>
            </a:prstGeom>
            <a:solidFill>
              <a:srgbClr val="F3F3F3"/>
            </a:solidFill>
            <a:ln cap="flat" cmpd="sng" w="19050">
              <a:solidFill>
                <a:schemeClr val="lt2"/>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900"/>
                <a:buFont typeface="Arial"/>
                <a:buNone/>
              </a:pPr>
              <a:r>
                <a:rPr b="0" i="0" lang="en-SA" u="none" cap="none" strike="noStrike">
                  <a:latin typeface="Titillium Web"/>
                  <a:ea typeface="Titillium Web"/>
                  <a:cs typeface="Titillium Web"/>
                  <a:sym typeface="Titillium Web"/>
                </a:rPr>
                <a:t>Adherence of the organisms to the </a:t>
              </a:r>
              <a:endParaRPr b="0" i="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900"/>
                <a:buFont typeface="Arial"/>
                <a:buNone/>
              </a:pPr>
              <a:r>
                <a:rPr b="0" i="0" lang="en-SA" u="none" cap="none" strike="noStrike">
                  <a:latin typeface="Titillium Web"/>
                  <a:ea typeface="Titillium Web"/>
                  <a:cs typeface="Titillium Web"/>
                  <a:sym typeface="Titillium Web"/>
                </a:rPr>
                <a:t>endocardial surface</a:t>
              </a:r>
              <a:endParaRPr b="0" i="0" u="none" cap="none" strike="noStrike">
                <a:latin typeface="Titillium Web"/>
                <a:ea typeface="Titillium Web"/>
                <a:cs typeface="Titillium Web"/>
                <a:sym typeface="Titillium Web"/>
              </a:endParaRPr>
            </a:p>
          </p:txBody>
        </p:sp>
        <p:cxnSp>
          <p:nvCxnSpPr>
            <p:cNvPr id="1682" name="Google Shape;1682;p14"/>
            <p:cNvCxnSpPr/>
            <p:nvPr/>
          </p:nvCxnSpPr>
          <p:spPr>
            <a:xfrm flipH="1" rot="10800000">
              <a:off x="3643494" y="5792689"/>
              <a:ext cx="651600" cy="3600"/>
            </a:xfrm>
            <a:prstGeom prst="straightConnector1">
              <a:avLst/>
            </a:prstGeom>
            <a:noFill/>
            <a:ln cap="flat" cmpd="sng" w="19050">
              <a:solidFill>
                <a:schemeClr val="lt2"/>
              </a:solidFill>
              <a:prstDash val="solid"/>
              <a:round/>
              <a:headEnd len="sm" w="sm" type="none"/>
              <a:tailEnd len="sm" w="sm" type="none"/>
            </a:ln>
          </p:spPr>
        </p:cxnSp>
      </p:grpSp>
      <p:sp>
        <p:nvSpPr>
          <p:cNvPr id="1683" name="Google Shape;1683;p14"/>
          <p:cNvSpPr txBox="1"/>
          <p:nvPr/>
        </p:nvSpPr>
        <p:spPr>
          <a:xfrm>
            <a:off x="1026150" y="8524350"/>
            <a:ext cx="4805700" cy="1293000"/>
          </a:xfrm>
          <a:prstGeom prst="rect">
            <a:avLst/>
          </a:prstGeom>
          <a:solidFill>
            <a:srgbClr val="F3F3F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sz="800">
                <a:solidFill>
                  <a:schemeClr val="accent6"/>
                </a:solidFill>
                <a:latin typeface="Titillium Web"/>
                <a:ea typeface="Titillium Web"/>
                <a:cs typeface="Titillium Web"/>
                <a:sym typeface="Titillium Web"/>
              </a:rPr>
              <a:t>المفروض الدم </a:t>
            </a:r>
            <a:r>
              <a:rPr lang="en-SA" sz="800">
                <a:solidFill>
                  <a:schemeClr val="accent6"/>
                </a:solidFill>
                <a:latin typeface="Titillium Web"/>
                <a:ea typeface="Titillium Web"/>
                <a:cs typeface="Titillium Web"/>
                <a:sym typeface="Titillium Web"/>
              </a:rPr>
              <a:t>يمر بانسيابية بس لما يكون فيه مشاكل في القلب مثلًا الصمامات ضيقة لاسباب مرضية او خلقية هذا الصمام الضيق اللي يعترض حركة الدم يسبب </a:t>
            </a:r>
            <a:endParaRPr sz="800">
              <a:solidFill>
                <a:schemeClr val="accent6"/>
              </a:solidFill>
              <a:latin typeface="Titillium Web"/>
              <a:ea typeface="Titillium Web"/>
              <a:cs typeface="Titillium Web"/>
              <a:sym typeface="Titillium Web"/>
            </a:endParaRPr>
          </a:p>
          <a:p>
            <a:pPr indent="0" lvl="0" marL="0" rtl="0" algn="l">
              <a:spcBef>
                <a:spcPts val="0"/>
              </a:spcBef>
              <a:spcAft>
                <a:spcPts val="0"/>
              </a:spcAft>
              <a:buNone/>
            </a:pPr>
            <a:r>
              <a:rPr lang="en-SA" sz="800">
                <a:solidFill>
                  <a:schemeClr val="accent6"/>
                </a:solidFill>
                <a:latin typeface="Titillium Web"/>
                <a:ea typeface="Titillium Web"/>
                <a:cs typeface="Titillium Web"/>
                <a:sym typeface="Titillium Web"/>
              </a:rPr>
              <a:t>Mechanical injury of the blood then this injury will lead to deposition of the components of the blood (especially the platelets) so this will lead to form the thrombus (sterile thrombus not infectious) this not the cause of endocarditis but it can be ) كأنها قنبلة موقوتة</a:t>
            </a:r>
            <a:endParaRPr sz="800">
              <a:solidFill>
                <a:schemeClr val="accent6"/>
              </a:solidFill>
              <a:latin typeface="Titillium Web"/>
              <a:ea typeface="Titillium Web"/>
              <a:cs typeface="Titillium Web"/>
              <a:sym typeface="Titillium Web"/>
            </a:endParaRPr>
          </a:p>
          <a:p>
            <a:pPr indent="0" lvl="0" marL="0" rtl="0" algn="l">
              <a:spcBef>
                <a:spcPts val="0"/>
              </a:spcBef>
              <a:spcAft>
                <a:spcPts val="0"/>
              </a:spcAft>
              <a:buNone/>
            </a:pPr>
            <a:r>
              <a:rPr lang="en-SA" sz="800">
                <a:solidFill>
                  <a:schemeClr val="accent6"/>
                </a:solidFill>
                <a:latin typeface="Titillium Web"/>
                <a:ea typeface="Titillium Web"/>
                <a:cs typeface="Titillium Web"/>
                <a:sym typeface="Titillium Web"/>
              </a:rPr>
              <a:t>And once the bacteremia occurs due to several causes including the oral normal flora when there is wound in the oral cavity,or by the colon normal flora. The sterile thrombus converted to infectious and now it’s easy to detached and become embolism and this embolism can go to the vital organs (brain,lung,heart) and by going to the heart it will invade the valvular leaflets or cusps </a:t>
            </a:r>
            <a:endParaRPr sz="800">
              <a:solidFill>
                <a:schemeClr val="accent6"/>
              </a:solidFill>
              <a:latin typeface="Titillium Web"/>
              <a:ea typeface="Titillium Web"/>
              <a:cs typeface="Titillium Web"/>
              <a:sym typeface="Titillium Web"/>
            </a:endParaRPr>
          </a:p>
        </p:txBody>
      </p:sp>
      <p:sp>
        <p:nvSpPr>
          <p:cNvPr id="1684" name="Google Shape;1684;p14"/>
          <p:cNvSpPr txBox="1"/>
          <p:nvPr/>
        </p:nvSpPr>
        <p:spPr>
          <a:xfrm>
            <a:off x="5998275" y="498175"/>
            <a:ext cx="815400" cy="431100"/>
          </a:xfrm>
          <a:prstGeom prst="rect">
            <a:avLst/>
          </a:prstGeom>
          <a:solidFill>
            <a:srgbClr val="F3F3F3"/>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SA" sz="800">
                <a:solidFill>
                  <a:schemeClr val="accent6"/>
                </a:solidFill>
                <a:latin typeface="Titillium Web"/>
                <a:ea typeface="Titillium Web"/>
                <a:cs typeface="Titillium Web"/>
                <a:sym typeface="Titillium Web"/>
              </a:rPr>
              <a:t>Numbers are not important</a:t>
            </a:r>
            <a:endParaRPr sz="800">
              <a:solidFill>
                <a:schemeClr val="accent6"/>
              </a:solidFill>
              <a:latin typeface="Titillium Web"/>
              <a:ea typeface="Titillium Web"/>
              <a:cs typeface="Titillium Web"/>
              <a:sym typeface="Titillium Web"/>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88" name="Shape 1688"/>
        <p:cNvGrpSpPr/>
        <p:nvPr/>
      </p:nvGrpSpPr>
      <p:grpSpPr>
        <a:xfrm>
          <a:off x="0" y="0"/>
          <a:ext cx="0" cy="0"/>
          <a:chOff x="0" y="0"/>
          <a:chExt cx="0" cy="0"/>
        </a:xfrm>
      </p:grpSpPr>
      <p:pic>
        <p:nvPicPr>
          <p:cNvPr id="1689" name="Google Shape;1689;p15"/>
          <p:cNvPicPr preferRelativeResize="0"/>
          <p:nvPr/>
        </p:nvPicPr>
        <p:blipFill>
          <a:blip r:embed="rId4">
            <a:alphaModFix/>
          </a:blip>
          <a:stretch>
            <a:fillRect/>
          </a:stretch>
        </p:blipFill>
        <p:spPr>
          <a:xfrm>
            <a:off x="3390900" y="7429500"/>
            <a:ext cx="3467100" cy="2476500"/>
          </a:xfrm>
          <a:prstGeom prst="rect">
            <a:avLst/>
          </a:prstGeom>
          <a:noFill/>
          <a:ln>
            <a:noFill/>
          </a:ln>
        </p:spPr>
      </p:pic>
      <p:graphicFrame>
        <p:nvGraphicFramePr>
          <p:cNvPr id="1690" name="Google Shape;1690;p15"/>
          <p:cNvGraphicFramePr/>
          <p:nvPr/>
        </p:nvGraphicFramePr>
        <p:xfrm>
          <a:off x="257931" y="217923"/>
          <a:ext cx="3000000" cy="3000000"/>
        </p:xfrm>
        <a:graphic>
          <a:graphicData uri="http://schemas.openxmlformats.org/drawingml/2006/table">
            <a:tbl>
              <a:tblPr>
                <a:noFill/>
                <a:tableStyleId>{92487A4C-BF87-4A40-8A9A-ABE4F0CECC3C}</a:tableStyleId>
              </a:tblPr>
              <a:tblGrid>
                <a:gridCol w="1247975"/>
                <a:gridCol w="5094150"/>
              </a:tblGrid>
              <a:tr h="526125">
                <a:tc gridSpan="2">
                  <a:txBody>
                    <a:bodyPr/>
                    <a:lstStyle/>
                    <a:p>
                      <a:pPr indent="0" lvl="0" marL="0" rtl="0" algn="ctr">
                        <a:spcBef>
                          <a:spcPts val="0"/>
                        </a:spcBef>
                        <a:spcAft>
                          <a:spcPts val="0"/>
                        </a:spcAft>
                        <a:buClr>
                          <a:schemeClr val="dk1"/>
                        </a:buClr>
                        <a:buSzPts val="2400"/>
                        <a:buFont typeface="Arial"/>
                        <a:buNone/>
                      </a:pPr>
                      <a:r>
                        <a:rPr b="1" lang="en-SA" sz="2400">
                          <a:solidFill>
                            <a:schemeClr val="lt1"/>
                          </a:solidFill>
                          <a:latin typeface="Asap"/>
                          <a:ea typeface="Asap"/>
                          <a:cs typeface="Asap"/>
                          <a:sym typeface="Asap"/>
                        </a:rPr>
                        <a:t>Risk Factors</a:t>
                      </a:r>
                      <a:r>
                        <a:rPr lang="en-SA" sz="2400">
                          <a:solidFill>
                            <a:srgbClr val="002060"/>
                          </a:solidFill>
                          <a:latin typeface="Comic Sans MS"/>
                          <a:ea typeface="Comic Sans MS"/>
                          <a:cs typeface="Comic Sans MS"/>
                          <a:sym typeface="Comic Sans MS"/>
                        </a:rPr>
                        <a:t> </a:t>
                      </a:r>
                      <a:r>
                        <a:rPr lang="en-SA" sz="2000">
                          <a:solidFill>
                            <a:schemeClr val="accent3"/>
                          </a:solidFill>
                          <a:latin typeface="Titillium Web"/>
                          <a:ea typeface="Titillium Web"/>
                          <a:cs typeface="Titillium Web"/>
                          <a:sym typeface="Titillium Web"/>
                        </a:rPr>
                        <a:t>(</a:t>
                      </a:r>
                      <a:r>
                        <a:rPr lang="en-SA" sz="2000">
                          <a:solidFill>
                            <a:schemeClr val="accent3"/>
                          </a:solidFill>
                          <a:highlight>
                            <a:schemeClr val="lt2"/>
                          </a:highlight>
                          <a:latin typeface="Titillium Web"/>
                          <a:ea typeface="Titillium Web"/>
                          <a:cs typeface="Titillium Web"/>
                          <a:sym typeface="Titillium Web"/>
                        </a:rPr>
                        <a:t>very important)</a:t>
                      </a:r>
                      <a:endParaRPr b="1" sz="2000" u="none" cap="none" strike="noStrike">
                        <a:solidFill>
                          <a:schemeClr val="accent3"/>
                        </a:solidFill>
                        <a:highlight>
                          <a:schemeClr val="lt2"/>
                        </a:highlight>
                        <a:latin typeface="Titillium Web"/>
                        <a:ea typeface="Titillium Web"/>
                        <a:cs typeface="Titillium Web"/>
                        <a:sym typeface="Titillium Web"/>
                      </a:endParaRPr>
                    </a:p>
                  </a:txBody>
                  <a:tcPr marT="91425" marB="91425" marR="91425" marL="91425" anchor="ctr">
                    <a:solidFill>
                      <a:schemeClr val="lt2"/>
                    </a:solidFill>
                  </a:tcPr>
                </a:tc>
                <a:tc hMerge="1"/>
              </a:tr>
              <a:tr h="547625">
                <a:tc>
                  <a:txBody>
                    <a:bodyPr/>
                    <a:lstStyle/>
                    <a:p>
                      <a:pPr indent="0" lvl="0" marL="0" marR="0" rtl="0" algn="ctr">
                        <a:lnSpc>
                          <a:spcPct val="100000"/>
                        </a:lnSpc>
                        <a:spcBef>
                          <a:spcPts val="0"/>
                        </a:spcBef>
                        <a:spcAft>
                          <a:spcPts val="0"/>
                        </a:spcAft>
                        <a:buClr>
                          <a:srgbClr val="000000"/>
                        </a:buClr>
                        <a:buSzPts val="1300"/>
                        <a:buFont typeface="Arial"/>
                        <a:buNone/>
                      </a:pPr>
                      <a:r>
                        <a:rPr b="1" lang="en-SA" sz="1300" u="none" cap="none" strike="noStrike">
                          <a:solidFill>
                            <a:schemeClr val="lt1"/>
                          </a:solidFill>
                          <a:latin typeface="Titillium Web"/>
                          <a:ea typeface="Titillium Web"/>
                          <a:cs typeface="Titillium Web"/>
                          <a:sym typeface="Titillium Web"/>
                        </a:rPr>
                        <a:t>Injection drug use</a:t>
                      </a:r>
                      <a:endParaRPr b="1" sz="1300" u="none" cap="none" strike="noStrike">
                        <a:solidFill>
                          <a:schemeClr val="lt1"/>
                        </a:solidFill>
                        <a:latin typeface="Titillium Web"/>
                        <a:ea typeface="Titillium Web"/>
                        <a:cs typeface="Titillium Web"/>
                        <a:sym typeface="Titillium Web"/>
                      </a:endParaRPr>
                    </a:p>
                  </a:txBody>
                  <a:tcPr marT="91425" marB="91425" marR="91425" marL="91425" anchor="ctr">
                    <a:solidFill>
                      <a:srgbClr val="EFEFEF"/>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SA" sz="1300" u="none" cap="none" strike="noStrike">
                          <a:latin typeface="Titillium Web"/>
                          <a:ea typeface="Titillium Web"/>
                          <a:cs typeface="Titillium Web"/>
                          <a:sym typeface="Titillium Web"/>
                        </a:rPr>
                        <a:t>100X ⬆ risk in young</a:t>
                      </a:r>
                      <a:r>
                        <a:rPr lang="en-SA" sz="1300" u="none" cap="none" strike="noStrike">
                          <a:solidFill>
                            <a:srgbClr val="002060"/>
                          </a:solidFill>
                          <a:latin typeface="Titillium Web"/>
                          <a:ea typeface="Titillium Web"/>
                          <a:cs typeface="Titillium Web"/>
                          <a:sym typeface="Titillium Web"/>
                        </a:rPr>
                        <a:t> </a:t>
                      </a:r>
                      <a:r>
                        <a:rPr b="1" lang="en-SA" sz="1300" u="none" cap="none" strike="noStrike">
                          <a:solidFill>
                            <a:schemeClr val="accent3"/>
                          </a:solidFill>
                          <a:latin typeface="Titillium Web"/>
                          <a:ea typeface="Titillium Web"/>
                          <a:cs typeface="Titillium Web"/>
                          <a:sym typeface="Titillium Web"/>
                        </a:rPr>
                        <a:t>staphylococcus aureus</a:t>
                      </a:r>
                      <a:r>
                        <a:rPr lang="en-SA" sz="1300" u="none" cap="none" strike="noStrike">
                          <a:solidFill>
                            <a:schemeClr val="accent4"/>
                          </a:solidFill>
                          <a:latin typeface="Titillium Web"/>
                          <a:ea typeface="Titillium Web"/>
                          <a:cs typeface="Titillium Web"/>
                          <a:sym typeface="Titillium Web"/>
                        </a:rPr>
                        <a:t> </a:t>
                      </a:r>
                      <a:r>
                        <a:rPr lang="en-SA" sz="1300" u="none" cap="none" strike="noStrike">
                          <a:solidFill>
                            <a:schemeClr val="accent6"/>
                          </a:solidFill>
                          <a:latin typeface="Titillium Web"/>
                          <a:ea typeface="Titillium Web"/>
                          <a:cs typeface="Titillium Web"/>
                          <a:sym typeface="Titillium Web"/>
                        </a:rPr>
                        <a:t>(</a:t>
                      </a:r>
                      <a:r>
                        <a:rPr lang="en-SA" sz="1300">
                          <a:solidFill>
                            <a:schemeClr val="accent6"/>
                          </a:solidFill>
                          <a:latin typeface="Titillium Web"/>
                          <a:ea typeface="Titillium Web"/>
                          <a:cs typeface="Titillium Web"/>
                          <a:sym typeface="Titillium Web"/>
                        </a:rPr>
                        <a:t> in young people )</a:t>
                      </a:r>
                      <a:endParaRPr sz="1300" u="none" cap="none" strike="noStrike">
                        <a:solidFill>
                          <a:schemeClr val="accent6"/>
                        </a:solidFill>
                        <a:latin typeface="Titillium Web"/>
                        <a:ea typeface="Titillium Web"/>
                        <a:cs typeface="Titillium Web"/>
                        <a:sym typeface="Titillium Web"/>
                      </a:endParaRPr>
                    </a:p>
                  </a:txBody>
                  <a:tcPr marT="91425" marB="91425" marR="91425" marL="91425" anchor="ctr"/>
                </a:tc>
              </a:tr>
              <a:tr h="706675">
                <a:tc>
                  <a:txBody>
                    <a:bodyPr/>
                    <a:lstStyle/>
                    <a:p>
                      <a:pPr indent="0" lvl="0" marL="0" marR="0" rtl="0" algn="ctr">
                        <a:lnSpc>
                          <a:spcPct val="100000"/>
                        </a:lnSpc>
                        <a:spcBef>
                          <a:spcPts val="0"/>
                        </a:spcBef>
                        <a:spcAft>
                          <a:spcPts val="0"/>
                        </a:spcAft>
                        <a:buClr>
                          <a:srgbClr val="000000"/>
                        </a:buClr>
                        <a:buSzPts val="1300"/>
                        <a:buFont typeface="Arial"/>
                        <a:buNone/>
                      </a:pPr>
                      <a:r>
                        <a:rPr b="1" lang="en-SA" sz="1300" u="none" cap="none" strike="noStrike">
                          <a:solidFill>
                            <a:schemeClr val="accent3"/>
                          </a:solidFill>
                          <a:latin typeface="Titillium Web"/>
                          <a:ea typeface="Titillium Web"/>
                          <a:cs typeface="Titillium Web"/>
                          <a:sym typeface="Titillium Web"/>
                        </a:rPr>
                        <a:t>IVDU</a:t>
                      </a:r>
                      <a:endParaRPr b="1" sz="1300" u="none" cap="none" strike="noStrike">
                        <a:solidFill>
                          <a:schemeClr val="accent3"/>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300"/>
                        <a:buFont typeface="Arial"/>
                        <a:buNone/>
                      </a:pPr>
                      <a:r>
                        <a:rPr lang="en-SA" sz="1300" u="none" cap="none" strike="noStrike">
                          <a:solidFill>
                            <a:schemeClr val="accent3"/>
                          </a:solidFill>
                          <a:latin typeface="Titillium Web"/>
                          <a:ea typeface="Titillium Web"/>
                          <a:cs typeface="Titillium Web"/>
                          <a:sym typeface="Titillium Web"/>
                        </a:rPr>
                        <a:t>(IV drug use)</a:t>
                      </a:r>
                      <a:endParaRPr sz="1300" u="none" cap="none" strike="noStrike">
                        <a:solidFill>
                          <a:schemeClr val="accent3"/>
                        </a:solidFill>
                        <a:latin typeface="Titillium Web"/>
                        <a:ea typeface="Titillium Web"/>
                        <a:cs typeface="Titillium Web"/>
                        <a:sym typeface="Titillium Web"/>
                      </a:endParaRPr>
                    </a:p>
                  </a:txBody>
                  <a:tcPr marT="91425" marB="91425" marR="91425" marL="91425" anchor="ctr">
                    <a:solidFill>
                      <a:srgbClr val="EFEFEF"/>
                    </a:solidFill>
                  </a:tcPr>
                </a:tc>
                <a:tc>
                  <a:txBody>
                    <a:bodyPr/>
                    <a:lstStyle/>
                    <a:p>
                      <a:pPr indent="-311150" lvl="0" marL="457200" marR="0" rtl="0" algn="l">
                        <a:lnSpc>
                          <a:spcPct val="100000"/>
                        </a:lnSpc>
                        <a:spcBef>
                          <a:spcPts val="0"/>
                        </a:spcBef>
                        <a:spcAft>
                          <a:spcPts val="0"/>
                        </a:spcAft>
                        <a:buSzPts val="1300"/>
                        <a:buFont typeface="Titillium Web"/>
                        <a:buChar char="●"/>
                      </a:pPr>
                      <a:r>
                        <a:rPr lang="en-SA" sz="1300" u="none" cap="none" strike="noStrike">
                          <a:latin typeface="Titillium Web"/>
                          <a:ea typeface="Titillium Web"/>
                          <a:cs typeface="Titillium Web"/>
                          <a:sym typeface="Titillium Web"/>
                        </a:rPr>
                        <a:t>Rates 150- 2000/ 10</a:t>
                      </a:r>
                      <a:r>
                        <a:rPr lang="en-SA" sz="1300">
                          <a:latin typeface="Titillium Web"/>
                          <a:ea typeface="Titillium Web"/>
                          <a:cs typeface="Titillium Web"/>
                          <a:sym typeface="Titillium Web"/>
                        </a:rPr>
                        <a:t>0</a:t>
                      </a:r>
                      <a:r>
                        <a:rPr lang="en-SA" sz="1300" u="none" cap="none" strike="noStrike">
                          <a:latin typeface="Titillium Web"/>
                          <a:ea typeface="Titillium Web"/>
                          <a:cs typeface="Titillium Web"/>
                          <a:sym typeface="Titillium Web"/>
                        </a:rPr>
                        <a:t>000 person years.</a:t>
                      </a:r>
                      <a:endParaRPr sz="1300" u="none" cap="none" strike="noStrike">
                        <a:latin typeface="Titillium Web"/>
                        <a:ea typeface="Titillium Web"/>
                        <a:cs typeface="Titillium Web"/>
                        <a:sym typeface="Titillium Web"/>
                      </a:endParaRPr>
                    </a:p>
                    <a:p>
                      <a:pPr indent="-311150" lvl="0" marL="457200" marR="0" rtl="0" algn="l">
                        <a:lnSpc>
                          <a:spcPct val="100000"/>
                        </a:lnSpc>
                        <a:spcBef>
                          <a:spcPts val="0"/>
                        </a:spcBef>
                        <a:spcAft>
                          <a:spcPts val="0"/>
                        </a:spcAft>
                        <a:buSzPts val="1300"/>
                        <a:buFont typeface="Titillium Web"/>
                        <a:buChar char="●"/>
                      </a:pPr>
                      <a:r>
                        <a:rPr lang="en-SA" sz="1300" u="none" cap="none" strike="noStrike">
                          <a:latin typeface="Titillium Web"/>
                          <a:ea typeface="Titillium Web"/>
                          <a:cs typeface="Titillium Web"/>
                          <a:sym typeface="Titillium Web"/>
                        </a:rPr>
                        <a:t>Higher </a:t>
                      </a:r>
                      <a:r>
                        <a:rPr lang="en-SA" sz="1300" u="none" cap="none" strike="noStrike">
                          <a:solidFill>
                            <a:schemeClr val="lt1"/>
                          </a:solidFill>
                          <a:latin typeface="Titillium Web"/>
                          <a:ea typeface="Titillium Web"/>
                          <a:cs typeface="Titillium Web"/>
                          <a:sym typeface="Titillium Web"/>
                        </a:rPr>
                        <a:t>among patients with known valvular heart disease.</a:t>
                      </a:r>
                      <a:endParaRPr sz="1300" u="none" cap="none" strike="noStrike">
                        <a:solidFill>
                          <a:schemeClr val="lt1"/>
                        </a:solidFill>
                        <a:latin typeface="Titillium Web"/>
                        <a:ea typeface="Titillium Web"/>
                        <a:cs typeface="Titillium Web"/>
                        <a:sym typeface="Titillium Web"/>
                      </a:endParaRPr>
                    </a:p>
                  </a:txBody>
                  <a:tcPr marT="91425" marB="91425" marR="91425" marL="91425" anchor="ctr"/>
                </a:tc>
              </a:tr>
              <a:tr h="3915425">
                <a:tc>
                  <a:txBody>
                    <a:bodyPr/>
                    <a:lstStyle/>
                    <a:p>
                      <a:pPr indent="0" lvl="0" marL="0" marR="0" rtl="0" algn="ctr">
                        <a:lnSpc>
                          <a:spcPct val="100000"/>
                        </a:lnSpc>
                        <a:spcBef>
                          <a:spcPts val="0"/>
                        </a:spcBef>
                        <a:spcAft>
                          <a:spcPts val="0"/>
                        </a:spcAft>
                        <a:buClr>
                          <a:srgbClr val="000000"/>
                        </a:buClr>
                        <a:buSzPts val="1300"/>
                        <a:buFont typeface="Arial"/>
                        <a:buNone/>
                      </a:pPr>
                      <a:r>
                        <a:rPr b="1" lang="en-SA" sz="1300" u="none" cap="none" strike="noStrike">
                          <a:latin typeface="Titillium Web"/>
                          <a:ea typeface="Titillium Web"/>
                          <a:cs typeface="Titillium Web"/>
                          <a:sym typeface="Titillium Web"/>
                        </a:rPr>
                        <a:t>Cardiac Abnormality</a:t>
                      </a:r>
                      <a:endParaRPr b="1" sz="13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300"/>
                        <a:buFont typeface="Arial"/>
                        <a:buNone/>
                      </a:pPr>
                      <a:r>
                        <a:rPr b="1" lang="en-SA" sz="900">
                          <a:solidFill>
                            <a:schemeClr val="accent6"/>
                          </a:solidFill>
                          <a:latin typeface="Titillium Web"/>
                          <a:ea typeface="Titillium Web"/>
                          <a:cs typeface="Titillium Web"/>
                          <a:sym typeface="Titillium Web"/>
                        </a:rPr>
                        <a:t>Details are not important </a:t>
                      </a:r>
                      <a:r>
                        <a:rPr b="1" lang="en-SA" sz="900">
                          <a:solidFill>
                            <a:schemeClr val="accent6"/>
                          </a:solidFill>
                          <a:latin typeface="Titillium Web"/>
                          <a:ea typeface="Titillium Web"/>
                          <a:cs typeface="Titillium Web"/>
                          <a:sym typeface="Titillium Web"/>
                        </a:rPr>
                        <a:t>focus</a:t>
                      </a:r>
                      <a:r>
                        <a:rPr b="1" lang="en-SA" sz="900">
                          <a:solidFill>
                            <a:schemeClr val="accent6"/>
                          </a:solidFill>
                          <a:latin typeface="Titillium Web"/>
                          <a:ea typeface="Titillium Web"/>
                          <a:cs typeface="Titillium Web"/>
                          <a:sym typeface="Titillium Web"/>
                        </a:rPr>
                        <a:t> only in Red Color</a:t>
                      </a:r>
                      <a:endParaRPr b="1" sz="900">
                        <a:solidFill>
                          <a:schemeClr val="accent6"/>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000"/>
                        <a:buFont typeface="Arial"/>
                        <a:buNone/>
                      </a:pPr>
                      <a:r>
                        <a:rPr b="1" lang="en-SA" sz="1000" u="none" cap="none" strike="noStrike">
                          <a:solidFill>
                            <a:srgbClr val="9E9E9E"/>
                          </a:solidFill>
                          <a:latin typeface="Titillium Web"/>
                          <a:ea typeface="Titillium Web"/>
                          <a:cs typeface="Titillium Web"/>
                          <a:sym typeface="Titillium Web"/>
                        </a:rPr>
                        <a:t> </a:t>
                      </a:r>
                      <a:endParaRPr b="1" sz="1000">
                        <a:solidFill>
                          <a:srgbClr val="9E9E9E"/>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000"/>
                        <a:buFont typeface="Arial"/>
                        <a:buNone/>
                      </a:pPr>
                      <a:r>
                        <a:rPr b="1" lang="en-SA" sz="1000" u="none" cap="none" strike="noStrike">
                          <a:solidFill>
                            <a:srgbClr val="9E9E9E"/>
                          </a:solidFill>
                          <a:latin typeface="Titillium Web"/>
                          <a:ea typeface="Titillium Web"/>
                          <a:cs typeface="Titillium Web"/>
                          <a:sym typeface="Titillium Web"/>
                        </a:rPr>
                        <a:t>  </a:t>
                      </a:r>
                      <a:endParaRPr b="1" sz="1300" u="none" cap="none" strike="noStrike">
                        <a:solidFill>
                          <a:srgbClr val="9E9E9E"/>
                        </a:solidFill>
                        <a:latin typeface="Titillium Web"/>
                        <a:ea typeface="Titillium Web"/>
                        <a:cs typeface="Titillium Web"/>
                        <a:sym typeface="Titillium Web"/>
                      </a:endParaRPr>
                    </a:p>
                  </a:txBody>
                  <a:tcPr marT="91425" marB="91425" marR="91425" marL="91425" anchor="ctr">
                    <a:solidFill>
                      <a:srgbClr val="EFEFEF"/>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Titillium Web"/>
                        <a:ea typeface="Titillium Web"/>
                        <a:cs typeface="Titillium Web"/>
                        <a:sym typeface="Titillium Web"/>
                      </a:endParaRPr>
                    </a:p>
                  </a:txBody>
                  <a:tcPr marT="91425" marB="91425" marR="91425" marL="91425"/>
                </a:tc>
              </a:tr>
              <a:tr h="923475">
                <a:tc>
                  <a:txBody>
                    <a:bodyPr/>
                    <a:lstStyle/>
                    <a:p>
                      <a:pPr indent="0" lvl="0" marL="0" marR="0" rtl="0" algn="ctr">
                        <a:lnSpc>
                          <a:spcPct val="100000"/>
                        </a:lnSpc>
                        <a:spcBef>
                          <a:spcPts val="0"/>
                        </a:spcBef>
                        <a:spcAft>
                          <a:spcPts val="0"/>
                        </a:spcAft>
                        <a:buClr>
                          <a:srgbClr val="000000"/>
                        </a:buClr>
                        <a:buSzPts val="1300"/>
                        <a:buFont typeface="Arial"/>
                        <a:buNone/>
                      </a:pPr>
                      <a:r>
                        <a:rPr b="1" lang="en-SA" sz="1300" u="none" cap="none" strike="noStrike">
                          <a:latin typeface="Titillium Web"/>
                          <a:ea typeface="Titillium Web"/>
                          <a:cs typeface="Titillium Web"/>
                          <a:sym typeface="Titillium Web"/>
                        </a:rPr>
                        <a:t>HIV infection</a:t>
                      </a:r>
                      <a:endParaRPr b="1" sz="13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300"/>
                        <a:buFont typeface="Arial"/>
                        <a:buNone/>
                      </a:pPr>
                      <a:r>
                        <a:rPr b="1" lang="en-SA" sz="1300" u="none" cap="none" strike="noStrike">
                          <a:solidFill>
                            <a:srgbClr val="999999"/>
                          </a:solidFill>
                          <a:latin typeface="Titillium Web"/>
                          <a:ea typeface="Titillium Web"/>
                          <a:cs typeface="Titillium Web"/>
                          <a:sym typeface="Titillium Web"/>
                        </a:rPr>
                        <a:t>not important </a:t>
                      </a:r>
                      <a:endParaRPr b="1" sz="1300" u="none" cap="none" strike="noStrike">
                        <a:solidFill>
                          <a:srgbClr val="999999"/>
                        </a:solidFill>
                        <a:latin typeface="Titillium Web"/>
                        <a:ea typeface="Titillium Web"/>
                        <a:cs typeface="Titillium Web"/>
                        <a:sym typeface="Titillium Web"/>
                      </a:endParaRPr>
                    </a:p>
                  </a:txBody>
                  <a:tcPr marT="91425" marB="91425" marR="91425" marL="91425" anchor="ctr">
                    <a:solidFill>
                      <a:srgbClr val="EFEFEF"/>
                    </a:solidFill>
                  </a:tcPr>
                </a:tc>
                <a:tc>
                  <a:txBody>
                    <a:bodyPr/>
                    <a:lstStyle/>
                    <a:p>
                      <a:pPr indent="-311150" lvl="0" marL="457200" marR="0" rtl="0" algn="l">
                        <a:lnSpc>
                          <a:spcPct val="100000"/>
                        </a:lnSpc>
                        <a:spcBef>
                          <a:spcPts val="0"/>
                        </a:spcBef>
                        <a:spcAft>
                          <a:spcPts val="0"/>
                        </a:spcAft>
                        <a:buSzPts val="1300"/>
                        <a:buFont typeface="Titillium Web"/>
                        <a:buChar char="●"/>
                      </a:pPr>
                      <a:r>
                        <a:rPr lang="en-SA" sz="1300" u="none" cap="none" strike="noStrike">
                          <a:latin typeface="Titillium Web"/>
                          <a:ea typeface="Titillium Web"/>
                          <a:cs typeface="Titillium Web"/>
                          <a:sym typeface="Titillium Web"/>
                        </a:rPr>
                        <a:t>A number of cases of IE have been reported in patients with HIV infection</a:t>
                      </a:r>
                      <a:endParaRPr sz="1300" u="none" cap="none" strike="noStrike">
                        <a:latin typeface="Titillium Web"/>
                        <a:ea typeface="Titillium Web"/>
                        <a:cs typeface="Titillium Web"/>
                        <a:sym typeface="Titillium Web"/>
                      </a:endParaRPr>
                    </a:p>
                    <a:p>
                      <a:pPr indent="-311150" lvl="0" marL="457200" marR="0" rtl="0" algn="l">
                        <a:lnSpc>
                          <a:spcPct val="100000"/>
                        </a:lnSpc>
                        <a:spcBef>
                          <a:spcPts val="0"/>
                        </a:spcBef>
                        <a:spcAft>
                          <a:spcPts val="0"/>
                        </a:spcAft>
                        <a:buSzPts val="1300"/>
                        <a:buFont typeface="Titillium Web"/>
                        <a:buChar char="●"/>
                      </a:pPr>
                      <a:r>
                        <a:rPr lang="en-SA" sz="1300" u="none" cap="none" strike="noStrike">
                          <a:latin typeface="Titillium Web"/>
                          <a:ea typeface="Titillium Web"/>
                          <a:cs typeface="Titillium Web"/>
                          <a:sym typeface="Titillium Web"/>
                        </a:rPr>
                        <a:t> It has been suggested that HIV infection is an independent risk factor for IE in IDU </a:t>
                      </a:r>
                      <a:r>
                        <a:rPr lang="en-SA" sz="1300" u="none" cap="none" strike="noStrike">
                          <a:solidFill>
                            <a:srgbClr val="999999"/>
                          </a:solidFill>
                          <a:latin typeface="Titillium Web"/>
                          <a:ea typeface="Titillium Web"/>
                          <a:cs typeface="Titillium Web"/>
                          <a:sym typeface="Titillium Web"/>
                        </a:rPr>
                        <a:t>(injecting drug user)</a:t>
                      </a:r>
                      <a:endParaRPr sz="1300" u="none" cap="none" strike="noStrike">
                        <a:solidFill>
                          <a:srgbClr val="999999"/>
                        </a:solidFill>
                        <a:latin typeface="Titillium Web"/>
                        <a:ea typeface="Titillium Web"/>
                        <a:cs typeface="Titillium Web"/>
                        <a:sym typeface="Titillium Web"/>
                      </a:endParaRPr>
                    </a:p>
                  </a:txBody>
                  <a:tcPr marT="91425" marB="91425" marR="91425" marL="91425"/>
                </a:tc>
              </a:tr>
              <a:tr h="1648325">
                <a:tc>
                  <a:txBody>
                    <a:bodyPr/>
                    <a:lstStyle/>
                    <a:p>
                      <a:pPr indent="0" lvl="0" marL="0" marR="0" rtl="0" algn="ctr">
                        <a:lnSpc>
                          <a:spcPct val="100000"/>
                        </a:lnSpc>
                        <a:spcBef>
                          <a:spcPts val="0"/>
                        </a:spcBef>
                        <a:spcAft>
                          <a:spcPts val="0"/>
                        </a:spcAft>
                        <a:buClr>
                          <a:srgbClr val="000000"/>
                        </a:buClr>
                        <a:buSzPts val="1300"/>
                        <a:buFont typeface="Arial"/>
                        <a:buNone/>
                      </a:pPr>
                      <a:r>
                        <a:rPr b="1" lang="en-SA" sz="1300" u="none" cap="none" strike="noStrike">
                          <a:latin typeface="Titillium Web"/>
                          <a:ea typeface="Titillium Web"/>
                          <a:cs typeface="Titillium Web"/>
                          <a:sym typeface="Titillium Web"/>
                        </a:rPr>
                        <a:t>Rheumatic valve disease</a:t>
                      </a:r>
                      <a:endParaRPr b="1" sz="13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100"/>
                        <a:buFont typeface="Arial"/>
                        <a:buNone/>
                      </a:pPr>
                      <a:r>
                        <a:rPr b="1" lang="en-SA" sz="1300" u="none" cap="none" strike="noStrike">
                          <a:solidFill>
                            <a:srgbClr val="999999"/>
                          </a:solidFill>
                          <a:latin typeface="Titillium Web"/>
                          <a:ea typeface="Titillium Web"/>
                          <a:cs typeface="Titillium Web"/>
                          <a:sym typeface="Titillium Web"/>
                        </a:rPr>
                        <a:t>not important </a:t>
                      </a:r>
                      <a:endParaRPr b="1" sz="1300" u="none" cap="none" strike="noStrike">
                        <a:solidFill>
                          <a:srgbClr val="999999"/>
                        </a:solidFill>
                        <a:latin typeface="Titillium Web"/>
                        <a:ea typeface="Titillium Web"/>
                        <a:cs typeface="Titillium Web"/>
                        <a:sym typeface="Titillium Web"/>
                      </a:endParaRPr>
                    </a:p>
                  </a:txBody>
                  <a:tcPr marT="91425" marB="91425" marR="91425" marL="91425" anchor="ctr">
                    <a:solidFill>
                      <a:srgbClr val="EFEFEF"/>
                    </a:solidFill>
                  </a:tcPr>
                </a:tc>
                <a:tc>
                  <a:txBody>
                    <a:bodyPr/>
                    <a:lstStyle/>
                    <a:p>
                      <a:pPr indent="-311150" lvl="0" marL="457200" marR="0" rtl="0" algn="l">
                        <a:lnSpc>
                          <a:spcPct val="100000"/>
                        </a:lnSpc>
                        <a:spcBef>
                          <a:spcPts val="0"/>
                        </a:spcBef>
                        <a:spcAft>
                          <a:spcPts val="0"/>
                        </a:spcAft>
                        <a:buClr>
                          <a:srgbClr val="002060"/>
                        </a:buClr>
                        <a:buSzPts val="1300"/>
                        <a:buFont typeface="Titillium Web"/>
                        <a:buChar char="●"/>
                      </a:pPr>
                      <a:r>
                        <a:rPr lang="en-SA" sz="1300" u="none" cap="none" strike="noStrike">
                          <a:latin typeface="Titillium Web"/>
                          <a:ea typeface="Titillium Web"/>
                          <a:cs typeface="Titillium Web"/>
                          <a:sym typeface="Titillium Web"/>
                        </a:rPr>
                        <a:t>Predisposition for young in some countries 37%-76% of cases</a:t>
                      </a:r>
                      <a:r>
                        <a:rPr lang="en-SA" sz="1300" u="none" cap="none" strike="noStrike">
                          <a:solidFill>
                            <a:srgbClr val="002060"/>
                          </a:solidFill>
                          <a:latin typeface="Titillium Web"/>
                          <a:ea typeface="Titillium Web"/>
                          <a:cs typeface="Titillium Web"/>
                          <a:sym typeface="Titillium Web"/>
                        </a:rPr>
                        <a:t> </a:t>
                      </a:r>
                      <a:r>
                        <a:rPr lang="en-SA" sz="1100" u="none" cap="none" strike="noStrike">
                          <a:solidFill>
                            <a:schemeClr val="accent6"/>
                          </a:solidFill>
                          <a:latin typeface="Titillium Web"/>
                          <a:ea typeface="Titillium Web"/>
                          <a:cs typeface="Titillium Web"/>
                          <a:sym typeface="Titillium Web"/>
                        </a:rPr>
                        <a:t>(it’s more common in developing  countries)</a:t>
                      </a:r>
                      <a:endParaRPr sz="1300" u="none" cap="none" strike="noStrike">
                        <a:solidFill>
                          <a:srgbClr val="002060"/>
                        </a:solidFill>
                        <a:latin typeface="Titillium Web"/>
                        <a:ea typeface="Titillium Web"/>
                        <a:cs typeface="Titillium Web"/>
                        <a:sym typeface="Titillium Web"/>
                      </a:endParaRPr>
                    </a:p>
                    <a:p>
                      <a:pPr indent="-311150" lvl="0" marL="457200" marR="0" rtl="0" algn="l">
                        <a:lnSpc>
                          <a:spcPct val="100000"/>
                        </a:lnSpc>
                        <a:spcBef>
                          <a:spcPts val="0"/>
                        </a:spcBef>
                        <a:spcAft>
                          <a:spcPts val="0"/>
                        </a:spcAft>
                        <a:buClr>
                          <a:srgbClr val="002060"/>
                        </a:buClr>
                        <a:buSzPts val="1300"/>
                        <a:buFont typeface="Titillium Web"/>
                        <a:buChar char="●"/>
                      </a:pPr>
                      <a:r>
                        <a:rPr lang="en-SA" sz="1300" u="none" cap="none" strike="noStrike">
                          <a:solidFill>
                            <a:srgbClr val="002060"/>
                          </a:solidFill>
                          <a:latin typeface="Titillium Web"/>
                          <a:ea typeface="Titillium Web"/>
                          <a:cs typeface="Titillium Web"/>
                          <a:sym typeface="Titillium Web"/>
                        </a:rPr>
                        <a:t> </a:t>
                      </a:r>
                      <a:r>
                        <a:rPr lang="en-SA" sz="1300" u="none" cap="none" strike="noStrike">
                          <a:latin typeface="Titillium Web"/>
                          <a:ea typeface="Titillium Web"/>
                          <a:cs typeface="Titillium Web"/>
                          <a:sym typeface="Titillium Web"/>
                        </a:rPr>
                        <a:t>Mitral 85%, Aortic 50%</a:t>
                      </a:r>
                      <a:endParaRPr sz="1300" u="none" cap="none" strike="noStrike">
                        <a:latin typeface="Titillium Web"/>
                        <a:ea typeface="Titillium Web"/>
                        <a:cs typeface="Titillium Web"/>
                        <a:sym typeface="Titillium Web"/>
                      </a:endParaRPr>
                    </a:p>
                    <a:p>
                      <a:pPr indent="-311150" lvl="0" marL="457200" marR="0" rtl="0" algn="l">
                        <a:lnSpc>
                          <a:spcPct val="100000"/>
                        </a:lnSpc>
                        <a:spcBef>
                          <a:spcPts val="0"/>
                        </a:spcBef>
                        <a:spcAft>
                          <a:spcPts val="0"/>
                        </a:spcAft>
                        <a:buSzPts val="1300"/>
                        <a:buFont typeface="Titillium Web"/>
                        <a:buChar char="●"/>
                      </a:pPr>
                      <a:r>
                        <a:rPr lang="en-SA" sz="1300" u="none" cap="none" strike="noStrike">
                          <a:latin typeface="Titillium Web"/>
                          <a:ea typeface="Titillium Web"/>
                          <a:cs typeface="Titillium Web"/>
                          <a:sym typeface="Titillium Web"/>
                        </a:rPr>
                        <a:t> Degenerative valvular lesions</a:t>
                      </a:r>
                      <a:endParaRPr sz="1300" u="none" cap="none" strike="noStrike">
                        <a:latin typeface="Titillium Web"/>
                        <a:ea typeface="Titillium Web"/>
                        <a:cs typeface="Titillium Web"/>
                        <a:sym typeface="Titillium Web"/>
                      </a:endParaRPr>
                    </a:p>
                    <a:p>
                      <a:pPr indent="-311150" lvl="0" marL="457200" marR="0" rtl="0" algn="l">
                        <a:lnSpc>
                          <a:spcPct val="100000"/>
                        </a:lnSpc>
                        <a:spcBef>
                          <a:spcPts val="0"/>
                        </a:spcBef>
                        <a:spcAft>
                          <a:spcPts val="0"/>
                        </a:spcAft>
                        <a:buSzPts val="1300"/>
                        <a:buFont typeface="Titillium Web"/>
                        <a:buChar char="●"/>
                      </a:pPr>
                      <a:r>
                        <a:rPr lang="en-SA" sz="1300" u="none" cap="none" strike="noStrike">
                          <a:latin typeface="Titillium Web"/>
                          <a:ea typeface="Titillium Web"/>
                          <a:cs typeface="Titillium Web"/>
                          <a:sym typeface="Titillium Web"/>
                        </a:rPr>
                        <a:t> </a:t>
                      </a:r>
                      <a:r>
                        <a:rPr lang="en-SA" sz="1300">
                          <a:latin typeface="Titillium Web"/>
                          <a:ea typeface="Titillium Web"/>
                          <a:cs typeface="Titillium Web"/>
                          <a:sym typeface="Titillium Web"/>
                        </a:rPr>
                        <a:t>MV Prolapse</a:t>
                      </a:r>
                      <a:r>
                        <a:rPr lang="en-SA" sz="1300" u="none" cap="none" strike="noStrike">
                          <a:latin typeface="Titillium Web"/>
                          <a:ea typeface="Titillium Web"/>
                          <a:cs typeface="Titillium Web"/>
                          <a:sym typeface="Titillium Web"/>
                        </a:rPr>
                        <a:t> and associated mitral regurgitation - 5 to 8 times higher IE risk</a:t>
                      </a:r>
                      <a:endParaRPr sz="1300" u="none" cap="none" strike="noStrike">
                        <a:latin typeface="Titillium Web"/>
                        <a:ea typeface="Titillium Web"/>
                        <a:cs typeface="Titillium Web"/>
                        <a:sym typeface="Titillium Web"/>
                      </a:endParaRPr>
                    </a:p>
                    <a:p>
                      <a:pPr indent="-311150" lvl="0" marL="457200" marR="0" rtl="0" algn="l">
                        <a:lnSpc>
                          <a:spcPct val="100000"/>
                        </a:lnSpc>
                        <a:spcBef>
                          <a:spcPts val="0"/>
                        </a:spcBef>
                        <a:spcAft>
                          <a:spcPts val="0"/>
                        </a:spcAft>
                        <a:buSzPts val="1300"/>
                        <a:buFont typeface="Titillium Web"/>
                        <a:buChar char="●"/>
                      </a:pPr>
                      <a:r>
                        <a:rPr lang="en-SA" sz="1300" u="none" cap="none" strike="noStrike">
                          <a:latin typeface="Titillium Web"/>
                          <a:ea typeface="Titillium Web"/>
                          <a:cs typeface="Titillium Web"/>
                          <a:sym typeface="Titillium Web"/>
                        </a:rPr>
                        <a:t> Aortic valve disease (stenosis or/and regurgitation) is present in 12 to 30 % of cases</a:t>
                      </a:r>
                      <a:endParaRPr sz="1300" u="none" cap="none" strike="noStrike">
                        <a:latin typeface="Titillium Web"/>
                        <a:ea typeface="Titillium Web"/>
                        <a:cs typeface="Titillium Web"/>
                        <a:sym typeface="Titillium Web"/>
                      </a:endParaRPr>
                    </a:p>
                  </a:txBody>
                  <a:tcPr marT="91425" marB="91425" marR="91425" marL="91425"/>
                </a:tc>
              </a:tr>
              <a:tr h="923475">
                <a:tc>
                  <a:txBody>
                    <a:bodyPr/>
                    <a:lstStyle/>
                    <a:p>
                      <a:pPr indent="0" lvl="0" marL="0" marR="0" rtl="0" algn="ctr">
                        <a:lnSpc>
                          <a:spcPct val="100000"/>
                        </a:lnSpc>
                        <a:spcBef>
                          <a:spcPts val="0"/>
                        </a:spcBef>
                        <a:spcAft>
                          <a:spcPts val="0"/>
                        </a:spcAft>
                        <a:buClr>
                          <a:srgbClr val="000000"/>
                        </a:buClr>
                        <a:buSzPts val="1300"/>
                        <a:buFont typeface="Arial"/>
                        <a:buNone/>
                      </a:pPr>
                      <a:r>
                        <a:rPr b="1" lang="en-SA" sz="1300" u="none" cap="none" strike="noStrike">
                          <a:latin typeface="Titillium Web"/>
                          <a:ea typeface="Titillium Web"/>
                          <a:cs typeface="Titillium Web"/>
                          <a:sym typeface="Titillium Web"/>
                        </a:rPr>
                        <a:t>Other risks</a:t>
                      </a:r>
                      <a:endParaRPr b="1" sz="1300" u="none" cap="none" strike="noStrike">
                        <a:latin typeface="Titillium Web"/>
                        <a:ea typeface="Titillium Web"/>
                        <a:cs typeface="Titillium Web"/>
                        <a:sym typeface="Titillium Web"/>
                      </a:endParaRPr>
                    </a:p>
                  </a:txBody>
                  <a:tcPr marT="91425" marB="91425" marR="91425" marL="91425" anchor="ctr">
                    <a:solidFill>
                      <a:srgbClr val="EFEFEF"/>
                    </a:solidFill>
                  </a:tcPr>
                </a:tc>
                <a:tc>
                  <a:txBody>
                    <a:bodyPr/>
                    <a:lstStyle/>
                    <a:p>
                      <a:pPr indent="-311150" lvl="0" marL="457200" marR="0" rtl="0" algn="l">
                        <a:lnSpc>
                          <a:spcPct val="100000"/>
                        </a:lnSpc>
                        <a:spcBef>
                          <a:spcPts val="0"/>
                        </a:spcBef>
                        <a:spcAft>
                          <a:spcPts val="0"/>
                        </a:spcAft>
                        <a:buSzPts val="1300"/>
                        <a:buFont typeface="Titillium Web"/>
                        <a:buChar char="●"/>
                      </a:pPr>
                      <a:r>
                        <a:rPr lang="en-SA" sz="1300" u="none" cap="none" strike="noStrike">
                          <a:highlight>
                            <a:srgbClr val="FFFFFF"/>
                          </a:highlight>
                          <a:latin typeface="Titillium Web"/>
                          <a:ea typeface="Titillium Web"/>
                          <a:cs typeface="Titillium Web"/>
                          <a:sym typeface="Titillium Web"/>
                        </a:rPr>
                        <a:t>Poor dental hygiene </a:t>
                      </a:r>
                      <a:endParaRPr sz="1300" u="none" cap="none" strike="noStrike">
                        <a:highlight>
                          <a:srgbClr val="FFFFFF"/>
                        </a:highlight>
                        <a:latin typeface="Titillium Web"/>
                        <a:ea typeface="Titillium Web"/>
                        <a:cs typeface="Titillium Web"/>
                        <a:sym typeface="Titillium Web"/>
                      </a:endParaRPr>
                    </a:p>
                    <a:p>
                      <a:pPr indent="-311150" lvl="0" marL="457200" marR="0" rtl="0" algn="l">
                        <a:lnSpc>
                          <a:spcPct val="100000"/>
                        </a:lnSpc>
                        <a:spcBef>
                          <a:spcPts val="0"/>
                        </a:spcBef>
                        <a:spcAft>
                          <a:spcPts val="0"/>
                        </a:spcAft>
                        <a:buSzPts val="1300"/>
                        <a:buFont typeface="Titillium Web"/>
                        <a:buChar char="●"/>
                      </a:pPr>
                      <a:r>
                        <a:rPr lang="en-SA" sz="1300" u="none" cap="none" strike="noStrike">
                          <a:highlight>
                            <a:srgbClr val="FFFFFF"/>
                          </a:highlight>
                          <a:latin typeface="Titillium Web"/>
                          <a:ea typeface="Titillium Web"/>
                          <a:cs typeface="Titillium Web"/>
                          <a:sym typeface="Titillium Web"/>
                        </a:rPr>
                        <a:t>Hemodialysis </a:t>
                      </a:r>
                      <a:endParaRPr sz="1300" u="none" cap="none" strike="noStrike">
                        <a:highlight>
                          <a:srgbClr val="FFFFFF"/>
                        </a:highlight>
                        <a:latin typeface="Titillium Web"/>
                        <a:ea typeface="Titillium Web"/>
                        <a:cs typeface="Titillium Web"/>
                        <a:sym typeface="Titillium Web"/>
                      </a:endParaRPr>
                    </a:p>
                    <a:p>
                      <a:pPr indent="-311150" lvl="0" marL="457200" marR="0" rtl="0" algn="l">
                        <a:lnSpc>
                          <a:spcPct val="100000"/>
                        </a:lnSpc>
                        <a:spcBef>
                          <a:spcPts val="0"/>
                        </a:spcBef>
                        <a:spcAft>
                          <a:spcPts val="0"/>
                        </a:spcAft>
                        <a:buSzPts val="1300"/>
                        <a:buFont typeface="Titillium Web"/>
                        <a:buChar char="●"/>
                      </a:pPr>
                      <a:r>
                        <a:rPr lang="en-SA" sz="1300" u="none" cap="none" strike="noStrike">
                          <a:highlight>
                            <a:srgbClr val="FFFFFF"/>
                          </a:highlight>
                          <a:latin typeface="Titillium Web"/>
                          <a:ea typeface="Titillium Web"/>
                          <a:cs typeface="Titillium Web"/>
                          <a:sym typeface="Titillium Web"/>
                        </a:rPr>
                        <a:t>D</a:t>
                      </a:r>
                      <a:r>
                        <a:rPr lang="en-SA" sz="1300">
                          <a:highlight>
                            <a:srgbClr val="FFFFFF"/>
                          </a:highlight>
                          <a:latin typeface="Titillium Web"/>
                          <a:ea typeface="Titillium Web"/>
                          <a:cs typeface="Titillium Web"/>
                          <a:sym typeface="Titillium Web"/>
                        </a:rPr>
                        <a:t>M </a:t>
                      </a:r>
                      <a:r>
                        <a:rPr lang="en-SA" sz="1300">
                          <a:solidFill>
                            <a:srgbClr val="666666"/>
                          </a:solidFill>
                          <a:highlight>
                            <a:srgbClr val="FFFFFF"/>
                          </a:highlight>
                          <a:latin typeface="Titillium Web"/>
                          <a:ea typeface="Titillium Web"/>
                          <a:cs typeface="Titillium Web"/>
                          <a:sym typeface="Titillium Web"/>
                        </a:rPr>
                        <a:t>(Diabetes Mellitus)</a:t>
                      </a:r>
                      <a:endParaRPr sz="1300" u="none" cap="none" strike="noStrike">
                        <a:solidFill>
                          <a:srgbClr val="666666"/>
                        </a:solidFill>
                        <a:highlight>
                          <a:srgbClr val="FFFFFF"/>
                        </a:highlight>
                        <a:latin typeface="Titillium Web"/>
                        <a:ea typeface="Titillium Web"/>
                        <a:cs typeface="Titillium Web"/>
                        <a:sym typeface="Titillium Web"/>
                      </a:endParaRPr>
                    </a:p>
                    <a:p>
                      <a:pPr indent="-311150" lvl="0" marL="457200" marR="0" rtl="0" algn="l">
                        <a:lnSpc>
                          <a:spcPct val="100000"/>
                        </a:lnSpc>
                        <a:spcBef>
                          <a:spcPts val="0"/>
                        </a:spcBef>
                        <a:spcAft>
                          <a:spcPts val="0"/>
                        </a:spcAft>
                        <a:buSzPts val="1300"/>
                        <a:buFont typeface="Titillium Web"/>
                        <a:buChar char="●"/>
                      </a:pPr>
                      <a:r>
                        <a:rPr lang="en-SA" sz="1300" u="none" cap="none" strike="noStrike">
                          <a:highlight>
                            <a:srgbClr val="FFFFFF"/>
                          </a:highlight>
                          <a:latin typeface="Titillium Web"/>
                          <a:ea typeface="Titillium Web"/>
                          <a:cs typeface="Titillium Web"/>
                          <a:sym typeface="Titillium Web"/>
                        </a:rPr>
                        <a:t>HIV</a:t>
                      </a:r>
                      <a:endParaRPr sz="1300" u="none" cap="none" strike="noStrike">
                        <a:highlight>
                          <a:srgbClr val="FFFFFF"/>
                        </a:highlight>
                        <a:latin typeface="Titillium Web"/>
                        <a:ea typeface="Titillium Web"/>
                        <a:cs typeface="Titillium Web"/>
                        <a:sym typeface="Titillium Web"/>
                      </a:endParaRPr>
                    </a:p>
                  </a:txBody>
                  <a:tcPr marT="91425" marB="91425" marR="91425" marL="91425"/>
                </a:tc>
              </a:tr>
            </a:tbl>
          </a:graphicData>
        </a:graphic>
      </p:graphicFrame>
      <p:graphicFrame>
        <p:nvGraphicFramePr>
          <p:cNvPr id="1691" name="Google Shape;1691;p15"/>
          <p:cNvGraphicFramePr/>
          <p:nvPr/>
        </p:nvGraphicFramePr>
        <p:xfrm>
          <a:off x="1505911" y="2052300"/>
          <a:ext cx="3000000" cy="3000000"/>
        </p:xfrm>
        <a:graphic>
          <a:graphicData uri="http://schemas.openxmlformats.org/drawingml/2006/table">
            <a:tbl>
              <a:tblPr>
                <a:noFill/>
                <a:tableStyleId>{92487A4C-BF87-4A40-8A9A-ABE4F0CECC3C}</a:tableStyleId>
              </a:tblPr>
              <a:tblGrid>
                <a:gridCol w="1701800"/>
                <a:gridCol w="1946575"/>
                <a:gridCol w="1445775"/>
              </a:tblGrid>
              <a:tr h="415375">
                <a:tc>
                  <a:txBody>
                    <a:bodyPr/>
                    <a:lstStyle/>
                    <a:p>
                      <a:pPr indent="0" lvl="0" marL="0" marR="0" rtl="0" algn="ctr">
                        <a:lnSpc>
                          <a:spcPct val="100000"/>
                        </a:lnSpc>
                        <a:spcBef>
                          <a:spcPts val="0"/>
                        </a:spcBef>
                        <a:spcAft>
                          <a:spcPts val="0"/>
                        </a:spcAft>
                        <a:buClr>
                          <a:srgbClr val="000000"/>
                        </a:buClr>
                        <a:buSzPts val="1300"/>
                        <a:buFont typeface="Arial"/>
                        <a:buNone/>
                      </a:pPr>
                      <a:r>
                        <a:rPr b="1" lang="en-SA" sz="1300" u="none" cap="none" strike="noStrike">
                          <a:latin typeface="Titillium Web"/>
                          <a:ea typeface="Titillium Web"/>
                          <a:cs typeface="Titillium Web"/>
                          <a:sym typeface="Titillium Web"/>
                        </a:rPr>
                        <a:t>High risk</a:t>
                      </a:r>
                      <a:endParaRPr b="1" sz="1300" u="none" cap="none" strike="noStrike">
                        <a:latin typeface="Titillium Web"/>
                        <a:ea typeface="Titillium Web"/>
                        <a:cs typeface="Titillium Web"/>
                        <a:sym typeface="Titillium Web"/>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SA" sz="1300" u="none" cap="none" strike="noStrike">
                          <a:latin typeface="Titillium Web"/>
                          <a:ea typeface="Titillium Web"/>
                          <a:cs typeface="Titillium Web"/>
                          <a:sym typeface="Titillium Web"/>
                        </a:rPr>
                        <a:t>Moderate risk</a:t>
                      </a:r>
                      <a:endParaRPr b="1" sz="1300" u="none" cap="none" strike="noStrike">
                        <a:latin typeface="Titillium Web"/>
                        <a:ea typeface="Titillium Web"/>
                        <a:cs typeface="Titillium Web"/>
                        <a:sym typeface="Titillium Web"/>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SA" sz="1300" u="none" cap="none" strike="noStrike">
                          <a:latin typeface="Titillium Web"/>
                          <a:ea typeface="Titillium Web"/>
                          <a:cs typeface="Titillium Web"/>
                          <a:sym typeface="Titillium Web"/>
                        </a:rPr>
                        <a:t>Low/ no risk</a:t>
                      </a:r>
                      <a:endParaRPr b="1" sz="1300" u="none" cap="none" strike="noStrike">
                        <a:latin typeface="Titillium Web"/>
                        <a:ea typeface="Titillium Web"/>
                        <a:cs typeface="Titillium Web"/>
                        <a:sym typeface="Titillium Web"/>
                      </a:endParaRPr>
                    </a:p>
                  </a:txBody>
                  <a:tcPr marT="91425" marB="91425" marR="91425" marL="91425" anchor="ctr">
                    <a:solidFill>
                      <a:srgbClr val="EFEFEF"/>
                    </a:solidFill>
                  </a:tcPr>
                </a:tc>
              </a:tr>
              <a:tr h="2750675">
                <a:tc>
                  <a:txBody>
                    <a:bodyPr/>
                    <a:lstStyle/>
                    <a:p>
                      <a:pPr indent="-304800" lvl="0" marL="457200" marR="0" rtl="0" algn="l">
                        <a:lnSpc>
                          <a:spcPct val="100000"/>
                        </a:lnSpc>
                        <a:spcBef>
                          <a:spcPts val="0"/>
                        </a:spcBef>
                        <a:spcAft>
                          <a:spcPts val="0"/>
                        </a:spcAft>
                        <a:buSzPts val="1200"/>
                        <a:buFont typeface="Titillium Web"/>
                        <a:buChar char="●"/>
                      </a:pPr>
                      <a:r>
                        <a:rPr lang="en-SA" sz="1200" u="none" cap="none" strike="noStrike">
                          <a:latin typeface="Titillium Web"/>
                          <a:ea typeface="Titillium Web"/>
                          <a:cs typeface="Titillium Web"/>
                          <a:sym typeface="Titillium Web"/>
                        </a:rPr>
                        <a:t>Previous IE 4.5 (2.5 to 9)%</a:t>
                      </a:r>
                      <a:endParaRPr sz="1200" u="none" cap="none" strike="noStrike">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en-SA" sz="1200" u="none" cap="none" strike="noStrike">
                          <a:latin typeface="Titillium Web"/>
                          <a:ea typeface="Titillium Web"/>
                          <a:cs typeface="Titillium Web"/>
                          <a:sym typeface="Titillium Web"/>
                        </a:rPr>
                        <a:t> </a:t>
                      </a:r>
                      <a:r>
                        <a:rPr lang="en-SA" sz="1200" u="none" cap="none" strike="noStrike">
                          <a:solidFill>
                            <a:schemeClr val="lt1"/>
                          </a:solidFill>
                          <a:latin typeface="Titillium Web"/>
                          <a:ea typeface="Titillium Web"/>
                          <a:cs typeface="Titillium Web"/>
                          <a:sym typeface="Titillium Web"/>
                        </a:rPr>
                        <a:t>Aortic valve</a:t>
                      </a:r>
                      <a:r>
                        <a:rPr lang="en-SA" sz="1200">
                          <a:solidFill>
                            <a:schemeClr val="lt1"/>
                          </a:solidFill>
                          <a:latin typeface="Titillium Web"/>
                          <a:ea typeface="Titillium Web"/>
                          <a:cs typeface="Titillium Web"/>
                          <a:sym typeface="Titillium Web"/>
                        </a:rPr>
                        <a:t> </a:t>
                      </a:r>
                      <a:r>
                        <a:rPr lang="en-SA" sz="1200">
                          <a:latin typeface="Titillium Web"/>
                          <a:ea typeface="Titillium Web"/>
                          <a:cs typeface="Titillium Web"/>
                          <a:sym typeface="Titillium Web"/>
                        </a:rPr>
                        <a:t>disease 12-</a:t>
                      </a:r>
                      <a:r>
                        <a:rPr lang="en-SA" sz="1200" u="none" cap="none" strike="noStrike">
                          <a:latin typeface="Titillium Web"/>
                          <a:ea typeface="Titillium Web"/>
                          <a:cs typeface="Titillium Web"/>
                          <a:sym typeface="Titillium Web"/>
                        </a:rPr>
                        <a:t>30%</a:t>
                      </a:r>
                      <a:endParaRPr sz="1200" u="none" cap="none" strike="noStrike">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en-SA" sz="1200" u="none" cap="none" strike="noStrike">
                          <a:latin typeface="Titillium Web"/>
                          <a:ea typeface="Titillium Web"/>
                          <a:cs typeface="Titillium Web"/>
                          <a:sym typeface="Titillium Web"/>
                        </a:rPr>
                        <a:t>Rheumatic valve disease </a:t>
                      </a:r>
                      <a:endParaRPr sz="1200" u="none" cap="none" strike="noStrike">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en-SA" sz="1200" u="none" cap="none" strike="noStrike">
                          <a:latin typeface="Titillium Web"/>
                          <a:ea typeface="Titillium Web"/>
                          <a:cs typeface="Titillium Web"/>
                          <a:sym typeface="Titillium Web"/>
                        </a:rPr>
                        <a:t>Prosthetic valve</a:t>
                      </a:r>
                      <a:endParaRPr sz="1200" u="none" cap="none" strike="noStrike">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en-SA" sz="1200" u="none" cap="none" strike="noStrike">
                          <a:latin typeface="Titillium Web"/>
                          <a:ea typeface="Titillium Web"/>
                          <a:cs typeface="Titillium Web"/>
                          <a:sym typeface="Titillium Web"/>
                        </a:rPr>
                        <a:t>Coarctation</a:t>
                      </a:r>
                      <a:endParaRPr sz="1200" u="none" cap="none" strike="noStrike">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en-SA" sz="1200" u="none" cap="none" strike="noStrike">
                          <a:latin typeface="Titillium Web"/>
                          <a:ea typeface="Titillium Web"/>
                          <a:cs typeface="Titillium Web"/>
                          <a:sym typeface="Titillium Web"/>
                        </a:rPr>
                        <a:t>Complex cyanotic congenital</a:t>
                      </a:r>
                      <a:endParaRPr sz="1200" u="none" cap="none" strike="noStrike">
                        <a:latin typeface="Titillium Web"/>
                        <a:ea typeface="Titillium Web"/>
                        <a:cs typeface="Titillium Web"/>
                        <a:sym typeface="Titillium Web"/>
                      </a:endParaRPr>
                    </a:p>
                  </a:txBody>
                  <a:tcPr marT="91425" marB="91425" marR="91425" marL="91425"/>
                </a:tc>
                <a:tc>
                  <a:txBody>
                    <a:bodyPr/>
                    <a:lstStyle/>
                    <a:p>
                      <a:pPr indent="-304800" lvl="0" marL="457200" marR="0" rtl="0" algn="l">
                        <a:lnSpc>
                          <a:spcPct val="100000"/>
                        </a:lnSpc>
                        <a:spcBef>
                          <a:spcPts val="0"/>
                        </a:spcBef>
                        <a:spcAft>
                          <a:spcPts val="0"/>
                        </a:spcAft>
                        <a:buClr>
                          <a:srgbClr val="002060"/>
                        </a:buClr>
                        <a:buSzPts val="1200"/>
                        <a:buFont typeface="Titillium Web"/>
                        <a:buChar char="●"/>
                      </a:pPr>
                      <a:r>
                        <a:rPr lang="en-SA" sz="1200" u="none" cap="none" strike="noStrike">
                          <a:latin typeface="Titillium Web"/>
                          <a:ea typeface="Titillium Web"/>
                          <a:cs typeface="Titillium Web"/>
                          <a:sym typeface="Titillium Web"/>
                        </a:rPr>
                        <a:t>MVP</a:t>
                      </a:r>
                      <a:r>
                        <a:rPr lang="en-SA" sz="1200">
                          <a:latin typeface="Titillium Web"/>
                          <a:ea typeface="Titillium Web"/>
                          <a:cs typeface="Titillium Web"/>
                          <a:sym typeface="Titillium Web"/>
                        </a:rPr>
                        <a:t>w </a:t>
                      </a:r>
                      <a:r>
                        <a:rPr lang="en-SA" sz="1200" u="none" cap="none" strike="noStrike">
                          <a:solidFill>
                            <a:srgbClr val="999999"/>
                          </a:solidFill>
                          <a:latin typeface="Titillium Web"/>
                          <a:ea typeface="Titillium Web"/>
                          <a:cs typeface="Titillium Web"/>
                          <a:sym typeface="Titillium Web"/>
                        </a:rPr>
                        <a:t>(mitral valve prolapse)</a:t>
                      </a:r>
                      <a:r>
                        <a:rPr lang="en-SA" sz="1200" u="none" cap="none" strike="noStrike">
                          <a:latin typeface="Titillium Web"/>
                          <a:ea typeface="Titillium Web"/>
                          <a:cs typeface="Titillium Web"/>
                          <a:sym typeface="Titillium Web"/>
                        </a:rPr>
                        <a:t> /MR/thickened leaflets- 5 to 8 times</a:t>
                      </a:r>
                      <a:r>
                        <a:rPr lang="en-SA" sz="1200">
                          <a:latin typeface="Titillium Web"/>
                          <a:ea typeface="Titillium Web"/>
                          <a:cs typeface="Titillium Web"/>
                          <a:sym typeface="Titillium Web"/>
                        </a:rPr>
                        <a:t> </a:t>
                      </a:r>
                      <a:r>
                        <a:rPr lang="en-SA" sz="1200" u="none" cap="none" strike="noStrike">
                          <a:latin typeface="Titillium Web"/>
                          <a:ea typeface="Titillium Web"/>
                          <a:cs typeface="Titillium Web"/>
                          <a:sym typeface="Titillium Web"/>
                        </a:rPr>
                        <a:t>(100/ 100000 person years)</a:t>
                      </a:r>
                      <a:endParaRPr sz="1200" u="none" cap="none" strike="noStrike">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lt1"/>
                        </a:buClr>
                        <a:buSzPts val="1200"/>
                        <a:buFont typeface="Titillium Web"/>
                        <a:buChar char="●"/>
                      </a:pPr>
                      <a:r>
                        <a:rPr lang="en-SA" sz="1200" u="none" cap="none" strike="noStrike">
                          <a:solidFill>
                            <a:schemeClr val="lt1"/>
                          </a:solidFill>
                          <a:latin typeface="Titillium Web"/>
                          <a:ea typeface="Titillium Web"/>
                          <a:cs typeface="Titillium Web"/>
                          <a:sym typeface="Titillium Web"/>
                        </a:rPr>
                        <a:t>Mitral Stenosis</a:t>
                      </a:r>
                      <a:endParaRPr sz="1200" u="none" cap="none" strike="noStrike">
                        <a:solidFill>
                          <a:schemeClr val="lt1"/>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chemeClr val="lt1"/>
                        </a:buClr>
                        <a:buSzPts val="1200"/>
                        <a:buFont typeface="Titillium Web"/>
                        <a:buChar char="●"/>
                      </a:pPr>
                      <a:r>
                        <a:rPr lang="en-SA" sz="1200">
                          <a:solidFill>
                            <a:schemeClr val="lt1"/>
                          </a:solidFill>
                          <a:latin typeface="Titillium Web"/>
                          <a:ea typeface="Titillium Web"/>
                          <a:cs typeface="Titillium Web"/>
                          <a:sym typeface="Titillium Web"/>
                        </a:rPr>
                        <a:t>T</a:t>
                      </a:r>
                      <a:r>
                        <a:rPr lang="en-SA" sz="1200" u="none" cap="none" strike="noStrike">
                          <a:solidFill>
                            <a:schemeClr val="lt1"/>
                          </a:solidFill>
                          <a:latin typeface="Titillium Web"/>
                          <a:ea typeface="Titillium Web"/>
                          <a:cs typeface="Titillium Web"/>
                          <a:sym typeface="Titillium Web"/>
                        </a:rPr>
                        <a:t>ricuspid valve</a:t>
                      </a:r>
                      <a:endParaRPr sz="1200" u="none" cap="none" strike="noStrike">
                        <a:solidFill>
                          <a:schemeClr val="lt1"/>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en-SA" sz="1200" u="none" cap="none" strike="noStrike">
                          <a:latin typeface="Titillium Web"/>
                          <a:ea typeface="Titillium Web"/>
                          <a:cs typeface="Titillium Web"/>
                          <a:sym typeface="Titillium Web"/>
                        </a:rPr>
                        <a:t>Pulmonary</a:t>
                      </a:r>
                      <a:r>
                        <a:rPr lang="en-SA" sz="1200">
                          <a:latin typeface="Titillium Web"/>
                          <a:ea typeface="Titillium Web"/>
                          <a:cs typeface="Titillium Web"/>
                          <a:sym typeface="Titillium Web"/>
                        </a:rPr>
                        <a:t> </a:t>
                      </a:r>
                      <a:r>
                        <a:rPr lang="en-SA" sz="1200" u="none" cap="none" strike="noStrike">
                          <a:latin typeface="Titillium Web"/>
                          <a:ea typeface="Titillium Web"/>
                          <a:cs typeface="Titillium Web"/>
                          <a:sym typeface="Titillium Web"/>
                        </a:rPr>
                        <a:t>Stenosis</a:t>
                      </a:r>
                      <a:endParaRPr sz="1200" u="none" cap="none" strike="noStrike">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en-SA" sz="1200" u="none" cap="none" strike="noStrike">
                          <a:latin typeface="Titillium Web"/>
                          <a:ea typeface="Titillium Web"/>
                          <a:cs typeface="Titillium Web"/>
                          <a:sym typeface="Titillium Web"/>
                        </a:rPr>
                        <a:t>Hypertrophic</a:t>
                      </a:r>
                      <a:r>
                        <a:rPr lang="en-SA" sz="1200">
                          <a:latin typeface="Titillium Web"/>
                          <a:ea typeface="Titillium Web"/>
                          <a:cs typeface="Titillium Web"/>
                          <a:sym typeface="Titillium Web"/>
                        </a:rPr>
                        <a:t> </a:t>
                      </a:r>
                      <a:r>
                        <a:rPr lang="en-SA" sz="1200" u="none" cap="none" strike="noStrike">
                          <a:latin typeface="Titillium Web"/>
                          <a:ea typeface="Titillium Web"/>
                          <a:cs typeface="Titillium Web"/>
                          <a:sym typeface="Titillium Web"/>
                        </a:rPr>
                        <a:t>Obstructive</a:t>
                      </a:r>
                      <a:r>
                        <a:rPr lang="en-SA" sz="1200">
                          <a:latin typeface="Titillium Web"/>
                          <a:ea typeface="Titillium Web"/>
                          <a:cs typeface="Titillium Web"/>
                          <a:sym typeface="Titillium Web"/>
                        </a:rPr>
                        <a:t> </a:t>
                      </a:r>
                      <a:r>
                        <a:rPr lang="en-SA" sz="1200" u="none" cap="none" strike="noStrike">
                          <a:latin typeface="Titillium Web"/>
                          <a:ea typeface="Titillium Web"/>
                          <a:cs typeface="Titillium Web"/>
                          <a:sym typeface="Titillium Web"/>
                        </a:rPr>
                        <a:t>Cardiomyopathy (HOCM)</a:t>
                      </a:r>
                      <a:endParaRPr sz="1200" u="none" cap="none" strike="noStrike">
                        <a:latin typeface="Titillium Web"/>
                        <a:ea typeface="Titillium Web"/>
                        <a:cs typeface="Titillium Web"/>
                        <a:sym typeface="Titillium Web"/>
                      </a:endParaRPr>
                    </a:p>
                  </a:txBody>
                  <a:tcPr marT="91425" marB="91425" marR="91425" marL="91425"/>
                </a:tc>
                <a:tc>
                  <a:txBody>
                    <a:bodyPr/>
                    <a:lstStyle/>
                    <a:p>
                      <a:pPr indent="-304800" lvl="0" marL="457200" marR="0" rtl="0" algn="l">
                        <a:lnSpc>
                          <a:spcPct val="100000"/>
                        </a:lnSpc>
                        <a:spcBef>
                          <a:spcPts val="0"/>
                        </a:spcBef>
                        <a:spcAft>
                          <a:spcPts val="0"/>
                        </a:spcAft>
                        <a:buClr>
                          <a:srgbClr val="002060"/>
                        </a:buClr>
                        <a:buSzPts val="1200"/>
                        <a:buFont typeface="Titillium Web"/>
                        <a:buChar char="●"/>
                      </a:pPr>
                      <a:r>
                        <a:rPr lang="en-SA" sz="1200" u="none" cap="none" strike="noStrike">
                          <a:latin typeface="Titillium Web"/>
                          <a:ea typeface="Titillium Web"/>
                          <a:cs typeface="Titillium Web"/>
                          <a:sym typeface="Titillium Web"/>
                        </a:rPr>
                        <a:t>ASD</a:t>
                      </a:r>
                      <a:r>
                        <a:rPr lang="en-SA" sz="1200" u="none" cap="none" strike="noStrike">
                          <a:solidFill>
                            <a:srgbClr val="002060"/>
                          </a:solidFill>
                          <a:latin typeface="Titillium Web"/>
                          <a:ea typeface="Titillium Web"/>
                          <a:cs typeface="Titillium Web"/>
                          <a:sym typeface="Titillium Web"/>
                        </a:rPr>
                        <a:t> </a:t>
                      </a:r>
                      <a:r>
                        <a:rPr lang="en-SA" sz="1200" u="none" cap="none" strike="noStrike">
                          <a:solidFill>
                            <a:srgbClr val="999999"/>
                          </a:solidFill>
                          <a:latin typeface="Titillium Web"/>
                          <a:ea typeface="Titillium Web"/>
                          <a:cs typeface="Titillium Web"/>
                          <a:sym typeface="Titillium Web"/>
                        </a:rPr>
                        <a:t>(atrial</a:t>
                      </a:r>
                      <a:r>
                        <a:rPr lang="en-SA" sz="1200">
                          <a:solidFill>
                            <a:srgbClr val="999999"/>
                          </a:solidFill>
                          <a:latin typeface="Titillium Web"/>
                          <a:ea typeface="Titillium Web"/>
                          <a:cs typeface="Titillium Web"/>
                          <a:sym typeface="Titillium Web"/>
                        </a:rPr>
                        <a:t> </a:t>
                      </a:r>
                      <a:r>
                        <a:rPr lang="en-SA" sz="1200" u="none" cap="none" strike="noStrike">
                          <a:solidFill>
                            <a:srgbClr val="999999"/>
                          </a:solidFill>
                          <a:latin typeface="Titillium Web"/>
                          <a:ea typeface="Titillium Web"/>
                          <a:cs typeface="Titillium Web"/>
                          <a:sym typeface="Titillium Web"/>
                        </a:rPr>
                        <a:t>septal</a:t>
                      </a:r>
                      <a:r>
                        <a:rPr lang="en-SA" sz="1200">
                          <a:solidFill>
                            <a:srgbClr val="999999"/>
                          </a:solidFill>
                          <a:latin typeface="Titillium Web"/>
                          <a:ea typeface="Titillium Web"/>
                          <a:cs typeface="Titillium Web"/>
                          <a:sym typeface="Titillium Web"/>
                        </a:rPr>
                        <a:t> </a:t>
                      </a:r>
                      <a:r>
                        <a:rPr lang="en-SA" sz="1200" u="none" cap="none" strike="noStrike">
                          <a:solidFill>
                            <a:srgbClr val="999999"/>
                          </a:solidFill>
                          <a:latin typeface="Titillium Web"/>
                          <a:ea typeface="Titillium Web"/>
                          <a:cs typeface="Titillium Web"/>
                          <a:sym typeface="Titillium Web"/>
                        </a:rPr>
                        <a:t>defect)</a:t>
                      </a:r>
                      <a:r>
                        <a:rPr lang="en-SA" sz="1200" u="none" cap="none" strike="noStrike">
                          <a:solidFill>
                            <a:schemeClr val="accent3"/>
                          </a:solidFill>
                          <a:latin typeface="Titillium Web"/>
                          <a:ea typeface="Titillium Web"/>
                          <a:cs typeface="Titillium Web"/>
                          <a:sym typeface="Titillium Web"/>
                        </a:rPr>
                        <a:t> </a:t>
                      </a:r>
                      <a:r>
                        <a:rPr lang="en-SA" sz="1200" u="none" cap="none" strike="noStrike">
                          <a:latin typeface="Titillium Web"/>
                          <a:ea typeface="Titillium Web"/>
                          <a:cs typeface="Titillium Web"/>
                          <a:sym typeface="Titillium Web"/>
                        </a:rPr>
                        <a:t>(secundum)</a:t>
                      </a:r>
                      <a:endParaRPr sz="1200" u="none" cap="none" strike="noStrike">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002060"/>
                        </a:buClr>
                        <a:buSzPts val="1200"/>
                        <a:buFont typeface="Titillium Web"/>
                        <a:buChar char="●"/>
                      </a:pPr>
                      <a:r>
                        <a:rPr lang="en-SA" sz="1200" u="none" cap="none" strike="noStrike">
                          <a:latin typeface="Titillium Web"/>
                          <a:ea typeface="Titillium Web"/>
                          <a:cs typeface="Titillium Web"/>
                          <a:sym typeface="Titillium Web"/>
                        </a:rPr>
                        <a:t>CABG </a:t>
                      </a:r>
                      <a:r>
                        <a:rPr lang="en-SA" sz="1200" u="none" cap="none" strike="noStrike">
                          <a:solidFill>
                            <a:srgbClr val="002060"/>
                          </a:solidFill>
                          <a:latin typeface="Titillium Web"/>
                          <a:ea typeface="Titillium Web"/>
                          <a:cs typeface="Titillium Web"/>
                          <a:sym typeface="Titillium Web"/>
                        </a:rPr>
                        <a:t> </a:t>
                      </a:r>
                      <a:r>
                        <a:rPr lang="en-SA" sz="1200" u="none" cap="none" strike="noStrike">
                          <a:solidFill>
                            <a:schemeClr val="dk1"/>
                          </a:solidFill>
                          <a:latin typeface="Titillium Web"/>
                          <a:ea typeface="Titillium Web"/>
                          <a:cs typeface="Titillium Web"/>
                          <a:sym typeface="Titillium Web"/>
                        </a:rPr>
                        <a:t>(coronary artery bypass grafting )</a:t>
                      </a:r>
                      <a:endParaRPr sz="1200" u="none" cap="none" strike="noStrike">
                        <a:solidFill>
                          <a:schemeClr val="dk1"/>
                        </a:solidFill>
                        <a:latin typeface="Titillium Web"/>
                        <a:ea typeface="Titillium Web"/>
                        <a:cs typeface="Titillium Web"/>
                        <a:sym typeface="Titillium Web"/>
                      </a:endParaRPr>
                    </a:p>
                  </a:txBody>
                  <a:tcPr marT="91425" marB="91425" marR="91425" marL="91425"/>
                </a:tc>
              </a:tr>
            </a:tbl>
          </a:graphicData>
        </a:graphic>
      </p:graphicFrame>
      <p:graphicFrame>
        <p:nvGraphicFramePr>
          <p:cNvPr id="1692" name="Google Shape;1692;p15"/>
          <p:cNvGraphicFramePr/>
          <p:nvPr/>
        </p:nvGraphicFramePr>
        <p:xfrm>
          <a:off x="1505899" y="5218357"/>
          <a:ext cx="3000000" cy="3000000"/>
        </p:xfrm>
        <a:graphic>
          <a:graphicData uri="http://schemas.openxmlformats.org/drawingml/2006/table">
            <a:tbl>
              <a:tblPr>
                <a:noFill/>
                <a:tableStyleId>{92487A4C-BF87-4A40-8A9A-ABE4F0CECC3C}</a:tableStyleId>
              </a:tblPr>
              <a:tblGrid>
                <a:gridCol w="5094150"/>
              </a:tblGrid>
              <a:tr h="749375">
                <a:tc>
                  <a:txBody>
                    <a:bodyPr/>
                    <a:lstStyle/>
                    <a:p>
                      <a:pPr indent="0" lvl="0" marL="0" marR="0" rtl="0" algn="l">
                        <a:lnSpc>
                          <a:spcPct val="100000"/>
                        </a:lnSpc>
                        <a:spcBef>
                          <a:spcPts val="0"/>
                        </a:spcBef>
                        <a:spcAft>
                          <a:spcPts val="0"/>
                        </a:spcAft>
                        <a:buClr>
                          <a:srgbClr val="000000"/>
                        </a:buClr>
                        <a:buSzPts val="1300"/>
                        <a:buFont typeface="Arial"/>
                        <a:buNone/>
                      </a:pPr>
                      <a:r>
                        <a:rPr b="1" lang="en-SA" sz="1200" u="none" cap="none" strike="noStrike">
                          <a:latin typeface="Titillium Web"/>
                          <a:ea typeface="Titillium Web"/>
                          <a:cs typeface="Titillium Web"/>
                          <a:sym typeface="Titillium Web"/>
                        </a:rPr>
                        <a:t>Structural cardiac abnormality: </a:t>
                      </a:r>
                      <a:endParaRPr b="1" sz="1200" u="none" cap="none" strike="noStrike">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en-SA" sz="1200" u="none" cap="none" strike="noStrike">
                          <a:latin typeface="Titillium Web"/>
                          <a:ea typeface="Titillium Web"/>
                          <a:cs typeface="Titillium Web"/>
                          <a:sym typeface="Titillium Web"/>
                        </a:rPr>
                        <a:t>75% of pts will have a </a:t>
                      </a:r>
                      <a:r>
                        <a:rPr lang="en-SA" sz="1200">
                          <a:latin typeface="Titillium Web"/>
                          <a:ea typeface="Titillium Web"/>
                          <a:cs typeface="Titillium Web"/>
                          <a:sym typeface="Titillium Web"/>
                        </a:rPr>
                        <a:t>pre existing</a:t>
                      </a:r>
                      <a:r>
                        <a:rPr lang="en-SA" sz="1200" u="none" cap="none" strike="noStrike">
                          <a:latin typeface="Titillium Web"/>
                          <a:ea typeface="Titillium Web"/>
                          <a:cs typeface="Titillium Web"/>
                          <a:sym typeface="Titillium Web"/>
                        </a:rPr>
                        <a:t> structural cardiac abnormality</a:t>
                      </a:r>
                      <a:endParaRPr sz="1200" u="none" cap="none" strike="noStrike">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en-SA" sz="1200" u="none" cap="none" strike="noStrike">
                          <a:latin typeface="Titillium Web"/>
                          <a:ea typeface="Titillium Web"/>
                          <a:cs typeface="Titillium Web"/>
                          <a:sym typeface="Titillium Web"/>
                        </a:rPr>
                        <a:t>10-20% have congenital heart disease</a:t>
                      </a:r>
                      <a:endParaRPr sz="1200" u="none" cap="none" strike="noStrike">
                        <a:latin typeface="Titillium Web"/>
                        <a:ea typeface="Titillium Web"/>
                        <a:cs typeface="Titillium Web"/>
                        <a:sym typeface="Titillium Web"/>
                      </a:endParaRPr>
                    </a:p>
                  </a:txBody>
                  <a:tcPr marT="91425" marB="91425" marR="91425" marL="91425">
                    <a:solidFill>
                      <a:srgbClr val="EFEFEF"/>
                    </a:solidFill>
                  </a:tcPr>
                </a:tc>
              </a:tr>
            </a:tbl>
          </a:graphicData>
        </a:graphic>
      </p:graphicFrame>
      <p:sp>
        <p:nvSpPr>
          <p:cNvPr id="1693" name="Google Shape;1693;p15"/>
          <p:cNvSpPr/>
          <p:nvPr/>
        </p:nvSpPr>
        <p:spPr>
          <a:xfrm>
            <a:off x="1090879" y="1071879"/>
            <a:ext cx="266100" cy="206400"/>
          </a:xfrm>
          <a:prstGeom prst="star5">
            <a:avLst>
              <a:gd fmla="val 19098" name="adj"/>
              <a:gd fmla="val 105146" name="hf"/>
              <a:gd fmla="val 110557" name="vf"/>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97" name="Shape 1697"/>
        <p:cNvGrpSpPr/>
        <p:nvPr/>
      </p:nvGrpSpPr>
      <p:grpSpPr>
        <a:xfrm>
          <a:off x="0" y="0"/>
          <a:ext cx="0" cy="0"/>
          <a:chOff x="0" y="0"/>
          <a:chExt cx="0" cy="0"/>
        </a:xfrm>
      </p:grpSpPr>
      <p:pic>
        <p:nvPicPr>
          <p:cNvPr id="1698" name="Google Shape;1698;p16"/>
          <p:cNvPicPr preferRelativeResize="0"/>
          <p:nvPr/>
        </p:nvPicPr>
        <p:blipFill>
          <a:blip r:embed="rId4">
            <a:alphaModFix/>
          </a:blip>
          <a:stretch>
            <a:fillRect/>
          </a:stretch>
        </p:blipFill>
        <p:spPr>
          <a:xfrm>
            <a:off x="3390900" y="7429500"/>
            <a:ext cx="3467100" cy="2476500"/>
          </a:xfrm>
          <a:prstGeom prst="rect">
            <a:avLst/>
          </a:prstGeom>
          <a:noFill/>
          <a:ln>
            <a:noFill/>
          </a:ln>
        </p:spPr>
      </p:pic>
      <p:sp>
        <p:nvSpPr>
          <p:cNvPr id="1699" name="Google Shape;1699;p16"/>
          <p:cNvSpPr/>
          <p:nvPr/>
        </p:nvSpPr>
        <p:spPr>
          <a:xfrm>
            <a:off x="2656911" y="1103766"/>
            <a:ext cx="2977200" cy="17889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700" name="Google Shape;1700;p16"/>
          <p:cNvGraphicFramePr/>
          <p:nvPr/>
        </p:nvGraphicFramePr>
        <p:xfrm>
          <a:off x="242981" y="192278"/>
          <a:ext cx="3000000" cy="3000000"/>
        </p:xfrm>
        <a:graphic>
          <a:graphicData uri="http://schemas.openxmlformats.org/drawingml/2006/table">
            <a:tbl>
              <a:tblPr>
                <a:noFill/>
                <a:tableStyleId>{92487A4C-BF87-4A40-8A9A-ABE4F0CECC3C}</a:tableStyleId>
              </a:tblPr>
              <a:tblGrid>
                <a:gridCol w="1259675"/>
                <a:gridCol w="5112350"/>
              </a:tblGrid>
              <a:tr h="544025">
                <a:tc gridSpan="2">
                  <a:txBody>
                    <a:bodyPr/>
                    <a:lstStyle/>
                    <a:p>
                      <a:pPr indent="0" lvl="0" marL="0" rtl="0" algn="ctr">
                        <a:spcBef>
                          <a:spcPts val="0"/>
                        </a:spcBef>
                        <a:spcAft>
                          <a:spcPts val="0"/>
                        </a:spcAft>
                        <a:buClr>
                          <a:schemeClr val="dk1"/>
                        </a:buClr>
                        <a:buSzPts val="2400"/>
                        <a:buFont typeface="Arial"/>
                        <a:buNone/>
                      </a:pPr>
                      <a:r>
                        <a:rPr b="1" lang="en-SA" sz="2500">
                          <a:solidFill>
                            <a:schemeClr val="lt1"/>
                          </a:solidFill>
                          <a:latin typeface="Asap"/>
                          <a:ea typeface="Asap"/>
                          <a:cs typeface="Asap"/>
                          <a:sym typeface="Asap"/>
                        </a:rPr>
                        <a:t>Diagnostic approach </a:t>
                      </a:r>
                      <a:r>
                        <a:rPr lang="en-SA" sz="2500">
                          <a:solidFill>
                            <a:schemeClr val="lt1"/>
                          </a:solidFill>
                          <a:latin typeface="Asap"/>
                          <a:ea typeface="Asap"/>
                          <a:cs typeface="Asap"/>
                          <a:sym typeface="Asap"/>
                        </a:rPr>
                        <a:t>(very important)</a:t>
                      </a:r>
                      <a:endParaRPr sz="2500" u="none" cap="none" strike="noStrike">
                        <a:solidFill>
                          <a:schemeClr val="lt1"/>
                        </a:solidFill>
                        <a:latin typeface="Asap"/>
                        <a:ea typeface="Asap"/>
                        <a:cs typeface="Asap"/>
                        <a:sym typeface="Asap"/>
                      </a:endParaRPr>
                    </a:p>
                  </a:txBody>
                  <a:tcPr marT="91425" marB="91425" marR="91425" marL="91425" anchor="ctr">
                    <a:solidFill>
                      <a:schemeClr val="lt2"/>
                    </a:solidFill>
                  </a:tcPr>
                </a:tc>
                <a:tc hMerge="1"/>
              </a:tr>
              <a:tr h="654300">
                <a:tc gridSpan="2">
                  <a:txBody>
                    <a:bodyPr/>
                    <a:lstStyle/>
                    <a:p>
                      <a:pPr indent="-304800" lvl="0" marL="457200" rtl="0" algn="l">
                        <a:spcBef>
                          <a:spcPts val="0"/>
                        </a:spcBef>
                        <a:spcAft>
                          <a:spcPts val="0"/>
                        </a:spcAft>
                        <a:buClr>
                          <a:srgbClr val="000000"/>
                        </a:buClr>
                        <a:buSzPts val="1200"/>
                        <a:buFont typeface="Titillium Web"/>
                        <a:buChar char="●"/>
                      </a:pPr>
                      <a:r>
                        <a:rPr b="1" lang="en-SA" sz="1300">
                          <a:solidFill>
                            <a:schemeClr val="lt1"/>
                          </a:solidFill>
                          <a:latin typeface="Titillium Web"/>
                          <a:ea typeface="Titillium Web"/>
                          <a:cs typeface="Titillium Web"/>
                          <a:sym typeface="Titillium Web"/>
                        </a:rPr>
                        <a:t>History</a:t>
                      </a:r>
                      <a:r>
                        <a:rPr lang="en-SA" sz="1300">
                          <a:latin typeface="Titillium Web"/>
                          <a:ea typeface="Titillium Web"/>
                          <a:cs typeface="Titillium Web"/>
                          <a:sym typeface="Titillium Web"/>
                        </a:rPr>
                        <a:t> of prior cardiac lesions</a:t>
                      </a:r>
                      <a:r>
                        <a:rPr lang="en-SA" sz="1200">
                          <a:latin typeface="Titillium Web"/>
                          <a:ea typeface="Titillium Web"/>
                          <a:cs typeface="Titillium Web"/>
                          <a:sym typeface="Titillium Web"/>
                        </a:rPr>
                        <a:t> </a:t>
                      </a:r>
                      <a:r>
                        <a:rPr lang="en-SA" sz="900">
                          <a:solidFill>
                            <a:schemeClr val="hlink"/>
                          </a:solidFill>
                          <a:latin typeface="Titillium Web"/>
                          <a:ea typeface="Titillium Web"/>
                          <a:cs typeface="Titillium Web"/>
                          <a:sym typeface="Titillium Web"/>
                        </a:rPr>
                        <a:t>ask  about history of cardiac injury or damage by any disease. E.g. RHD or atherosclerosis.</a:t>
                      </a:r>
                      <a:endParaRPr sz="1200">
                        <a:latin typeface="Titillium Web"/>
                        <a:ea typeface="Titillium Web"/>
                        <a:cs typeface="Titillium Web"/>
                        <a:sym typeface="Titillium Web"/>
                      </a:endParaRPr>
                    </a:p>
                    <a:p>
                      <a:pPr indent="-304800" lvl="0" marL="457200" rtl="0" algn="l">
                        <a:spcBef>
                          <a:spcPts val="0"/>
                        </a:spcBef>
                        <a:spcAft>
                          <a:spcPts val="0"/>
                        </a:spcAft>
                        <a:buClr>
                          <a:schemeClr val="dk1"/>
                        </a:buClr>
                        <a:buSzPts val="1200"/>
                        <a:buFont typeface="Titillium Web"/>
                        <a:buChar char="●"/>
                      </a:pPr>
                      <a:r>
                        <a:rPr lang="en-SA" sz="1300">
                          <a:latin typeface="Titillium Web"/>
                          <a:ea typeface="Titillium Web"/>
                          <a:cs typeface="Titillium Web"/>
                          <a:sym typeface="Titillium Web"/>
                        </a:rPr>
                        <a:t>A recent </a:t>
                      </a:r>
                      <a:r>
                        <a:rPr lang="en-SA" sz="1300">
                          <a:solidFill>
                            <a:schemeClr val="lt1"/>
                          </a:solidFill>
                          <a:latin typeface="Titillium Web"/>
                          <a:ea typeface="Titillium Web"/>
                          <a:cs typeface="Titillium Web"/>
                          <a:sym typeface="Titillium Web"/>
                        </a:rPr>
                        <a:t>source of bacteremia</a:t>
                      </a:r>
                      <a:r>
                        <a:rPr lang="en-SA" sz="1200">
                          <a:solidFill>
                            <a:srgbClr val="002060"/>
                          </a:solidFill>
                          <a:latin typeface="Titillium Web"/>
                          <a:ea typeface="Titillium Web"/>
                          <a:cs typeface="Titillium Web"/>
                          <a:sym typeface="Titillium Web"/>
                        </a:rPr>
                        <a:t> </a:t>
                      </a:r>
                      <a:r>
                        <a:rPr lang="en-SA" sz="900">
                          <a:solidFill>
                            <a:schemeClr val="hlink"/>
                          </a:solidFill>
                          <a:latin typeface="Titillium Web"/>
                          <a:ea typeface="Titillium Web"/>
                          <a:cs typeface="Titillium Web"/>
                          <a:sym typeface="Titillium Web"/>
                        </a:rPr>
                        <a:t>ask the patient about recent dental procedures or endoscopy etc..</a:t>
                      </a:r>
                      <a:endParaRPr sz="1200">
                        <a:latin typeface="Titillium Web"/>
                        <a:ea typeface="Titillium Web"/>
                        <a:cs typeface="Titillium Web"/>
                        <a:sym typeface="Titillium Web"/>
                      </a:endParaRPr>
                    </a:p>
                  </a:txBody>
                  <a:tcPr marT="91425" marB="91425" marR="91425" marL="91425" anchor="ctr">
                    <a:solidFill>
                      <a:srgbClr val="F3F3F3"/>
                    </a:solidFill>
                  </a:tcPr>
                </a:tc>
                <a:tc hMerge="1"/>
              </a:tr>
              <a:tr h="3291800">
                <a:tc>
                  <a:txBody>
                    <a:bodyPr/>
                    <a:lstStyle/>
                    <a:p>
                      <a:pPr indent="0" lvl="0" marL="0" marR="0" rtl="0" algn="ctr">
                        <a:lnSpc>
                          <a:spcPct val="100000"/>
                        </a:lnSpc>
                        <a:spcBef>
                          <a:spcPts val="0"/>
                        </a:spcBef>
                        <a:spcAft>
                          <a:spcPts val="0"/>
                        </a:spcAft>
                        <a:buClr>
                          <a:srgbClr val="000000"/>
                        </a:buClr>
                        <a:buSzPts val="1200"/>
                        <a:buFont typeface="Arial"/>
                        <a:buNone/>
                      </a:pPr>
                      <a:r>
                        <a:rPr b="1" lang="en-SA" sz="1200" u="none" cap="none" strike="noStrike">
                          <a:latin typeface="Titillium Web"/>
                          <a:ea typeface="Titillium Web"/>
                          <a:cs typeface="Titillium Web"/>
                          <a:sym typeface="Titillium Web"/>
                        </a:rPr>
                        <a:t>Physical </a:t>
                      </a:r>
                      <a:endParaRPr b="1" sz="12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b="1" lang="en-SA" sz="1200" u="none" cap="none" strike="noStrike">
                          <a:latin typeface="Titillium Web"/>
                          <a:ea typeface="Titillium Web"/>
                          <a:cs typeface="Titillium Web"/>
                          <a:sym typeface="Titillium Web"/>
                        </a:rPr>
                        <a:t>Examination</a:t>
                      </a:r>
                      <a:endParaRPr b="1" sz="12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en-SA" sz="900">
                          <a:solidFill>
                            <a:schemeClr val="accent6"/>
                          </a:solidFill>
                          <a:latin typeface="Titillium Web"/>
                          <a:ea typeface="Titillium Web"/>
                          <a:cs typeface="Titillium Web"/>
                          <a:sym typeface="Titillium Web"/>
                        </a:rPr>
                        <a:t>Not Important just in Red Color</a:t>
                      </a:r>
                      <a:endParaRPr sz="900">
                        <a:solidFill>
                          <a:schemeClr val="accent6"/>
                        </a:solidFill>
                        <a:latin typeface="Titillium Web"/>
                        <a:ea typeface="Titillium Web"/>
                        <a:cs typeface="Titillium Web"/>
                        <a:sym typeface="Titillium Web"/>
                      </a:endParaRPr>
                    </a:p>
                  </a:txBody>
                  <a:tcPr marT="91425" marB="91425" marR="91425" marL="91425" anchor="ctr">
                    <a:solidFill>
                      <a:srgbClr val="EFEFEF"/>
                    </a:solidFill>
                  </a:tcPr>
                </a:tc>
                <a:tc>
                  <a:txBody>
                    <a:bodyPr/>
                    <a:lstStyle/>
                    <a:p>
                      <a:pPr indent="-304800" lvl="0" marL="457200" marR="0" rtl="0" algn="l">
                        <a:lnSpc>
                          <a:spcPct val="100000"/>
                        </a:lnSpc>
                        <a:spcBef>
                          <a:spcPts val="0"/>
                        </a:spcBef>
                        <a:spcAft>
                          <a:spcPts val="0"/>
                        </a:spcAft>
                        <a:buClr>
                          <a:srgbClr val="002060"/>
                        </a:buClr>
                        <a:buSzPts val="1200"/>
                        <a:buFont typeface="Titillium Web"/>
                        <a:buChar char="●"/>
                      </a:pPr>
                      <a:r>
                        <a:rPr lang="en-SA" sz="1200" u="none" cap="none" strike="noStrike">
                          <a:latin typeface="Titillium Web"/>
                          <a:ea typeface="Titillium Web"/>
                          <a:cs typeface="Titillium Web"/>
                          <a:sym typeface="Titillium Web"/>
                        </a:rPr>
                        <a:t>Look for small and large </a:t>
                      </a:r>
                      <a:r>
                        <a:rPr lang="en-SA" sz="1200" u="none" cap="none" strike="noStrike">
                          <a:solidFill>
                            <a:schemeClr val="lt1"/>
                          </a:solidFill>
                          <a:latin typeface="Titillium Web"/>
                          <a:ea typeface="Titillium Web"/>
                          <a:cs typeface="Titillium Web"/>
                          <a:sym typeface="Titillium Web"/>
                        </a:rPr>
                        <a:t>emboli</a:t>
                      </a:r>
                      <a:r>
                        <a:rPr lang="en-SA" sz="1200" u="none" cap="none" strike="noStrike">
                          <a:latin typeface="Titillium Web"/>
                          <a:ea typeface="Titillium Web"/>
                          <a:cs typeface="Titillium Web"/>
                          <a:sym typeface="Titillium Web"/>
                        </a:rPr>
                        <a:t> with special attention to the fundi</a:t>
                      </a:r>
                      <a:r>
                        <a:rPr lang="en-SA" sz="1200" u="none" cap="none" strike="noStrike">
                          <a:solidFill>
                            <a:srgbClr val="002060"/>
                          </a:solidFill>
                          <a:latin typeface="Titillium Web"/>
                          <a:ea typeface="Titillium Web"/>
                          <a:cs typeface="Titillium Web"/>
                          <a:sym typeface="Titillium Web"/>
                        </a:rPr>
                        <a:t> </a:t>
                      </a:r>
                      <a:r>
                        <a:rPr lang="en-SA" sz="1100" u="none" cap="none" strike="noStrike">
                          <a:solidFill>
                            <a:srgbClr val="999999"/>
                          </a:solidFill>
                          <a:latin typeface="Titillium Web"/>
                          <a:ea typeface="Titillium Web"/>
                          <a:cs typeface="Titillium Web"/>
                          <a:sym typeface="Titillium Web"/>
                        </a:rPr>
                        <a:t>(in the eye)use fundoscopy</a:t>
                      </a:r>
                      <a:r>
                        <a:rPr lang="en-SA" sz="1100">
                          <a:solidFill>
                            <a:srgbClr val="999999"/>
                          </a:solidFill>
                          <a:latin typeface="Titillium Web"/>
                          <a:ea typeface="Titillium Web"/>
                          <a:cs typeface="Titillium Web"/>
                          <a:sym typeface="Titillium Web"/>
                        </a:rPr>
                        <a:t>) </a:t>
                      </a:r>
                      <a:r>
                        <a:rPr lang="en-SA" sz="1200" u="none" cap="none" strike="noStrike">
                          <a:solidFill>
                            <a:srgbClr val="002060"/>
                          </a:solidFill>
                          <a:latin typeface="Titillium Web"/>
                          <a:ea typeface="Titillium Web"/>
                          <a:cs typeface="Titillium Web"/>
                          <a:sym typeface="Titillium Web"/>
                        </a:rPr>
                        <a:t>, </a:t>
                      </a:r>
                      <a:r>
                        <a:rPr lang="en-SA" sz="1200" u="none" cap="none" strike="noStrike">
                          <a:latin typeface="Titillium Web"/>
                          <a:ea typeface="Titillium Web"/>
                          <a:cs typeface="Titillium Web"/>
                          <a:sym typeface="Titillium Web"/>
                        </a:rPr>
                        <a:t>conjunctivae, skin</a:t>
                      </a:r>
                      <a:r>
                        <a:rPr lang="en-SA" sz="1200" u="none" cap="none" strike="noStrike">
                          <a:solidFill>
                            <a:srgbClr val="002060"/>
                          </a:solidFill>
                          <a:latin typeface="Titillium Web"/>
                          <a:ea typeface="Titillium Web"/>
                          <a:cs typeface="Titillium Web"/>
                          <a:sym typeface="Titillium Web"/>
                        </a:rPr>
                        <a:t> </a:t>
                      </a:r>
                      <a:r>
                        <a:rPr lang="en-SA" sz="1100" u="none" cap="none" strike="noStrike">
                          <a:solidFill>
                            <a:schemeClr val="accent6"/>
                          </a:solidFill>
                          <a:latin typeface="Titillium Web"/>
                          <a:ea typeface="Titillium Web"/>
                          <a:cs typeface="Titillium Web"/>
                          <a:sym typeface="Titillium Web"/>
                        </a:rPr>
                        <a:t>(skin rash is one of the presentations) skin rash is either due to haemorrhage which is due to the emboli itself, or vasculitis which is due to antigen antibody complex formation</a:t>
                      </a:r>
                      <a:r>
                        <a:rPr lang="en-SA" sz="1200" u="none" cap="none" strike="noStrike">
                          <a:latin typeface="Titillium Web"/>
                          <a:ea typeface="Titillium Web"/>
                          <a:cs typeface="Titillium Web"/>
                          <a:sym typeface="Titillium Web"/>
                        </a:rPr>
                        <a:t>, and digits</a:t>
                      </a:r>
                      <a:endParaRPr sz="1200" u="none" cap="none" strike="noStrike">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002060"/>
                        </a:buClr>
                        <a:buSzPts val="1200"/>
                        <a:buFont typeface="Titillium Web"/>
                        <a:buChar char="●"/>
                      </a:pPr>
                      <a:r>
                        <a:rPr lang="en-SA" sz="1200" u="none" cap="none" strike="noStrike">
                          <a:solidFill>
                            <a:schemeClr val="lt1"/>
                          </a:solidFill>
                          <a:latin typeface="Titillium Web"/>
                          <a:ea typeface="Titillium Web"/>
                          <a:cs typeface="Titillium Web"/>
                          <a:sym typeface="Titillium Web"/>
                        </a:rPr>
                        <a:t>Cardiac examination</a:t>
                      </a:r>
                      <a:r>
                        <a:rPr lang="en-SA" sz="1200" u="none" cap="none" strike="noStrike">
                          <a:latin typeface="Titillium Web"/>
                          <a:ea typeface="Titillium Web"/>
                          <a:cs typeface="Titillium Web"/>
                          <a:sym typeface="Titillium Web"/>
                        </a:rPr>
                        <a:t> may reveal signs of new regurgitation murmurs and signs of CHF </a:t>
                      </a:r>
                      <a:r>
                        <a:rPr lang="en-SA" sz="1100" u="none" cap="none" strike="noStrike">
                          <a:solidFill>
                            <a:srgbClr val="999999"/>
                          </a:solidFill>
                          <a:latin typeface="Titillium Web"/>
                          <a:ea typeface="Titillium Web"/>
                          <a:cs typeface="Titillium Web"/>
                          <a:sym typeface="Titillium Web"/>
                        </a:rPr>
                        <a:t>(congestive heart failure)</a:t>
                      </a:r>
                      <a:endParaRPr sz="1100" u="none" cap="none" strike="noStrike">
                        <a:solidFill>
                          <a:srgbClr val="999999"/>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en-SA" sz="1200" u="none" cap="none" strike="noStrike">
                          <a:latin typeface="Titillium Web"/>
                          <a:ea typeface="Titillium Web"/>
                          <a:cs typeface="Titillium Web"/>
                          <a:sym typeface="Titillium Web"/>
                        </a:rPr>
                        <a:t>Neurologic evaluation may detect evidence of focal neurologic impairment.</a:t>
                      </a:r>
                      <a:endParaRPr sz="120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b="1" lang="en-SA" sz="1200" u="none" cap="none" strike="noStrike">
                          <a:latin typeface="Titillium Web"/>
                          <a:ea typeface="Titillium Web"/>
                          <a:cs typeface="Titillium Web"/>
                          <a:sym typeface="Titillium Web"/>
                        </a:rPr>
                        <a:t>Signs:</a:t>
                      </a:r>
                      <a:endParaRPr b="1" sz="1200" u="none" cap="none" strike="noStrike">
                        <a:latin typeface="Titillium Web"/>
                        <a:ea typeface="Titillium Web"/>
                        <a:cs typeface="Titillium Web"/>
                        <a:sym typeface="Titillium Web"/>
                      </a:endParaRPr>
                    </a:p>
                    <a:p>
                      <a:pPr indent="-323850" lvl="0" marL="457200" marR="0" rtl="0" algn="l">
                        <a:lnSpc>
                          <a:spcPct val="100000"/>
                        </a:lnSpc>
                        <a:spcBef>
                          <a:spcPts val="0"/>
                        </a:spcBef>
                        <a:spcAft>
                          <a:spcPts val="0"/>
                        </a:spcAft>
                        <a:buClr>
                          <a:schemeClr val="lt1"/>
                        </a:buClr>
                        <a:buSzPts val="1500"/>
                        <a:buFont typeface="Titillium Web"/>
                        <a:buChar char="●"/>
                      </a:pPr>
                      <a:r>
                        <a:rPr b="1" lang="en-SA" sz="1500" u="sng" cap="none" strike="noStrike">
                          <a:solidFill>
                            <a:schemeClr val="lt1"/>
                          </a:solidFill>
                          <a:latin typeface="Titillium Web"/>
                          <a:ea typeface="Titillium Web"/>
                          <a:cs typeface="Titillium Web"/>
                          <a:sym typeface="Titillium Web"/>
                        </a:rPr>
                        <a:t>Fever</a:t>
                      </a:r>
                      <a:endParaRPr b="1" sz="1500" u="sng" cap="none" strike="noStrike">
                        <a:solidFill>
                          <a:schemeClr val="lt1"/>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en-SA" sz="1200" u="none" cap="none" strike="noStrike">
                          <a:latin typeface="Titillium Web"/>
                          <a:ea typeface="Titillium Web"/>
                          <a:cs typeface="Titillium Web"/>
                          <a:sym typeface="Titillium Web"/>
                        </a:rPr>
                        <a:t>Heart murmur </a:t>
                      </a:r>
                      <a:endParaRPr sz="1200" u="none" cap="none" strike="noStrike">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002060"/>
                        </a:buClr>
                        <a:buSzPts val="1200"/>
                        <a:buFont typeface="Titillium Web"/>
                        <a:buChar char="●"/>
                      </a:pPr>
                      <a:r>
                        <a:rPr lang="en-SA" sz="1200" u="none" cap="none" strike="noStrike">
                          <a:latin typeface="Titillium Web"/>
                          <a:ea typeface="Titillium Web"/>
                          <a:cs typeface="Titillium Web"/>
                          <a:sym typeface="Titillium Web"/>
                        </a:rPr>
                        <a:t>Nonspecific signs: petechiae, subungal or “splinter” hemorrhages</a:t>
                      </a:r>
                      <a:r>
                        <a:rPr lang="en-SA" sz="1100" u="none" cap="none" strike="noStrike">
                          <a:solidFill>
                            <a:schemeClr val="accent3"/>
                          </a:solidFill>
                          <a:latin typeface="Titillium Web"/>
                          <a:ea typeface="Titillium Web"/>
                          <a:cs typeface="Titillium Web"/>
                          <a:sym typeface="Titillium Web"/>
                        </a:rPr>
                        <a:t> </a:t>
                      </a:r>
                      <a:r>
                        <a:rPr lang="en-SA" sz="1100" u="none" cap="none" strike="noStrike">
                          <a:solidFill>
                            <a:srgbClr val="999999"/>
                          </a:solidFill>
                          <a:latin typeface="Titillium Web"/>
                          <a:ea typeface="Titillium Web"/>
                          <a:cs typeface="Titillium Web"/>
                          <a:sym typeface="Titillium Web"/>
                        </a:rPr>
                        <a:t>(it’s</a:t>
                      </a:r>
                      <a:r>
                        <a:rPr lang="en-SA" sz="1100">
                          <a:solidFill>
                            <a:srgbClr val="999999"/>
                          </a:solidFill>
                          <a:latin typeface="Titillium Web"/>
                          <a:ea typeface="Titillium Web"/>
                          <a:cs typeface="Titillium Web"/>
                          <a:sym typeface="Titillium Web"/>
                        </a:rPr>
                        <a:t> </a:t>
                      </a:r>
                      <a:r>
                        <a:rPr lang="en-SA" sz="1100" u="none" cap="none" strike="noStrike">
                          <a:solidFill>
                            <a:srgbClr val="999999"/>
                          </a:solidFill>
                          <a:latin typeface="Titillium Web"/>
                          <a:ea typeface="Titillium Web"/>
                          <a:cs typeface="Titillium Web"/>
                          <a:sym typeface="Titillium Web"/>
                        </a:rPr>
                        <a:t>a pathognomonic sign, which means if it’s present then we immediately know that the patient has endocarditis)</a:t>
                      </a:r>
                      <a:r>
                        <a:rPr lang="en-SA" sz="1200" u="none" cap="none" strike="noStrike">
                          <a:latin typeface="Titillium Web"/>
                          <a:ea typeface="Titillium Web"/>
                          <a:cs typeface="Titillium Web"/>
                          <a:sym typeface="Titillium Web"/>
                        </a:rPr>
                        <a:t>, clubbing, splenomegaly, neurologic changes.</a:t>
                      </a:r>
                      <a:endParaRPr sz="1200" u="none" cap="none" strike="noStrike">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en-SA" sz="1200" u="none" cap="none" strike="noStrike">
                          <a:latin typeface="Titillium Web"/>
                          <a:ea typeface="Titillium Web"/>
                          <a:cs typeface="Titillium Web"/>
                          <a:sym typeface="Titillium Web"/>
                        </a:rPr>
                        <a:t>More specific signs -Osler’s Nodes, Janeway lesions, and Roth Spots.</a:t>
                      </a:r>
                      <a:endParaRPr sz="1200" u="none" cap="none" strike="noStrike">
                        <a:latin typeface="Titillium Web"/>
                        <a:ea typeface="Titillium Web"/>
                        <a:cs typeface="Titillium Web"/>
                        <a:sym typeface="Titillium Web"/>
                      </a:endParaRPr>
                    </a:p>
                  </a:txBody>
                  <a:tcPr marT="91425" marB="91425" marR="91425" marL="91425"/>
                </a:tc>
              </a:tr>
              <a:tr h="1261600">
                <a:tc>
                  <a:txBody>
                    <a:bodyPr/>
                    <a:lstStyle/>
                    <a:p>
                      <a:pPr indent="0" lvl="0" marL="0" marR="0" rtl="0" algn="ctr">
                        <a:lnSpc>
                          <a:spcPct val="100000"/>
                        </a:lnSpc>
                        <a:spcBef>
                          <a:spcPts val="0"/>
                        </a:spcBef>
                        <a:spcAft>
                          <a:spcPts val="0"/>
                        </a:spcAft>
                        <a:buClr>
                          <a:srgbClr val="000000"/>
                        </a:buClr>
                        <a:buSzPts val="1200"/>
                        <a:buFont typeface="Arial"/>
                        <a:buNone/>
                      </a:pPr>
                      <a:r>
                        <a:rPr b="1" lang="en-SA" sz="1200" u="none" cap="none" strike="noStrike">
                          <a:latin typeface="Titillium Web"/>
                          <a:ea typeface="Titillium Web"/>
                          <a:cs typeface="Titillium Web"/>
                          <a:sym typeface="Titillium Web"/>
                        </a:rPr>
                        <a:t>Other aspects clinical diagnosis</a:t>
                      </a:r>
                      <a:endParaRPr b="1" sz="12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b="1" lang="en-SA" sz="1000" u="none" cap="none" strike="noStrike">
                          <a:solidFill>
                            <a:srgbClr val="999999"/>
                          </a:solidFill>
                          <a:latin typeface="Titillium Web"/>
                          <a:ea typeface="Titillium Web"/>
                          <a:cs typeface="Titillium Web"/>
                          <a:sym typeface="Titillium Web"/>
                        </a:rPr>
                        <a:t>not important</a:t>
                      </a:r>
                      <a:r>
                        <a:rPr b="1" lang="en-SA" sz="1200" u="none" cap="none" strike="noStrike">
                          <a:latin typeface="Titillium Web"/>
                          <a:ea typeface="Titillium Web"/>
                          <a:cs typeface="Titillium Web"/>
                          <a:sym typeface="Titillium Web"/>
                        </a:rPr>
                        <a:t> </a:t>
                      </a:r>
                      <a:endParaRPr b="1" sz="1200" u="none" cap="none" strike="noStrike">
                        <a:latin typeface="Titillium Web"/>
                        <a:ea typeface="Titillium Web"/>
                        <a:cs typeface="Titillium Web"/>
                        <a:sym typeface="Titillium Web"/>
                      </a:endParaRPr>
                    </a:p>
                  </a:txBody>
                  <a:tcPr marT="91425" marB="91425" marR="91425" marL="91425" anchor="ctr">
                    <a:solidFill>
                      <a:srgbClr val="EFEFEF"/>
                    </a:solidFill>
                  </a:tcPr>
                </a:tc>
                <a:tc>
                  <a:txBody>
                    <a:bodyPr/>
                    <a:lstStyle/>
                    <a:p>
                      <a:pPr indent="-304800" lvl="0" marL="457200" marR="0" rtl="0" algn="l">
                        <a:lnSpc>
                          <a:spcPct val="100000"/>
                        </a:lnSpc>
                        <a:spcBef>
                          <a:spcPts val="0"/>
                        </a:spcBef>
                        <a:spcAft>
                          <a:spcPts val="0"/>
                        </a:spcAft>
                        <a:buClr>
                          <a:srgbClr val="999999"/>
                        </a:buClr>
                        <a:buSzPts val="1200"/>
                        <a:buFont typeface="Titillium Web"/>
                        <a:buChar char="●"/>
                      </a:pPr>
                      <a:r>
                        <a:rPr lang="en-SA" sz="1100" u="none" cap="none" strike="noStrike">
                          <a:solidFill>
                            <a:srgbClr val="999999"/>
                          </a:solidFill>
                          <a:latin typeface="Titillium Web"/>
                          <a:ea typeface="Titillium Web"/>
                          <a:cs typeface="Titillium Web"/>
                          <a:sym typeface="Titillium Web"/>
                        </a:rPr>
                        <a:t>You should know:</a:t>
                      </a:r>
                      <a:r>
                        <a:rPr lang="en-SA" sz="1200" u="none" cap="none" strike="noStrike">
                          <a:solidFill>
                            <a:srgbClr val="999999"/>
                          </a:solidFill>
                          <a:latin typeface="Titillium Web"/>
                          <a:ea typeface="Titillium Web"/>
                          <a:cs typeface="Titillium Web"/>
                          <a:sym typeface="Titillium Web"/>
                        </a:rPr>
                        <a:t>  </a:t>
                      </a:r>
                      <a:r>
                        <a:rPr lang="en-SA" sz="1200" u="none" cap="none" strike="noStrike">
                          <a:latin typeface="Titillium Web"/>
                          <a:ea typeface="Titillium Web"/>
                          <a:cs typeface="Titillium Web"/>
                          <a:sym typeface="Titillium Web"/>
                        </a:rPr>
                        <a:t>which valve is involved</a:t>
                      </a:r>
                      <a:r>
                        <a:rPr lang="en-SA" sz="1200" u="none" cap="none" strike="noStrike">
                          <a:solidFill>
                            <a:srgbClr val="999999"/>
                          </a:solidFill>
                          <a:latin typeface="Titillium Web"/>
                          <a:ea typeface="Titillium Web"/>
                          <a:cs typeface="Titillium Web"/>
                          <a:sym typeface="Titillium Web"/>
                        </a:rPr>
                        <a:t>?</a:t>
                      </a:r>
                      <a:r>
                        <a:rPr lang="en-SA" sz="1200" u="none" cap="none" strike="noStrike">
                          <a:latin typeface="Titillium Web"/>
                          <a:ea typeface="Titillium Web"/>
                          <a:cs typeface="Titillium Web"/>
                          <a:sym typeface="Titillium Web"/>
                        </a:rPr>
                        <a:t>, Is it the right</a:t>
                      </a:r>
                      <a:r>
                        <a:rPr lang="en-SA" sz="1200">
                          <a:solidFill>
                            <a:schemeClr val="accent6"/>
                          </a:solidFill>
                          <a:latin typeface="Titillium Web"/>
                          <a:ea typeface="Titillium Web"/>
                          <a:cs typeface="Titillium Web"/>
                          <a:sym typeface="Titillium Web"/>
                        </a:rPr>
                        <a:t>(Lung)</a:t>
                      </a:r>
                      <a:r>
                        <a:rPr lang="en-SA" sz="1200" u="none" cap="none" strike="noStrike">
                          <a:latin typeface="Titillium Web"/>
                          <a:ea typeface="Titillium Web"/>
                          <a:cs typeface="Titillium Web"/>
                          <a:sym typeface="Titillium Web"/>
                        </a:rPr>
                        <a:t> or left</a:t>
                      </a:r>
                      <a:r>
                        <a:rPr lang="en-SA" sz="1200" u="none" cap="none" strike="noStrike">
                          <a:solidFill>
                            <a:schemeClr val="accent6"/>
                          </a:solidFill>
                          <a:latin typeface="Titillium Web"/>
                          <a:ea typeface="Titillium Web"/>
                          <a:cs typeface="Titillium Web"/>
                          <a:sym typeface="Titillium Web"/>
                        </a:rPr>
                        <a:t>(Aorta)</a:t>
                      </a:r>
                      <a:r>
                        <a:rPr lang="en-SA" sz="1200" u="none" cap="none" strike="noStrike">
                          <a:latin typeface="Titillium Web"/>
                          <a:ea typeface="Titillium Web"/>
                          <a:cs typeface="Titillium Web"/>
                          <a:sym typeface="Titillium Web"/>
                        </a:rPr>
                        <a:t> heart</a:t>
                      </a:r>
                      <a:r>
                        <a:rPr lang="en-SA" sz="1200" u="none" cap="none" strike="noStrike">
                          <a:solidFill>
                            <a:srgbClr val="999999"/>
                          </a:solidFill>
                          <a:latin typeface="Titillium Web"/>
                          <a:ea typeface="Titillium Web"/>
                          <a:cs typeface="Titillium Web"/>
                          <a:sym typeface="Titillium Web"/>
                        </a:rPr>
                        <a:t>?</a:t>
                      </a:r>
                      <a:r>
                        <a:rPr lang="en-SA" sz="1200" u="none" cap="none" strike="noStrike">
                          <a:solidFill>
                            <a:srgbClr val="002060"/>
                          </a:solidFill>
                          <a:latin typeface="Titillium Web"/>
                          <a:ea typeface="Titillium Web"/>
                          <a:cs typeface="Titillium Web"/>
                          <a:sym typeface="Titillium Web"/>
                        </a:rPr>
                        <a:t>, </a:t>
                      </a:r>
                      <a:r>
                        <a:rPr lang="en-SA" sz="1200" u="none" cap="none" strike="noStrike">
                          <a:latin typeface="Titillium Web"/>
                          <a:ea typeface="Titillium Web"/>
                          <a:cs typeface="Titillium Web"/>
                          <a:sym typeface="Titillium Web"/>
                        </a:rPr>
                        <a:t>and where would emboli go</a:t>
                      </a:r>
                      <a:r>
                        <a:rPr lang="en-SA" sz="1200" u="none" cap="none" strike="noStrike">
                          <a:solidFill>
                            <a:srgbClr val="999999"/>
                          </a:solidFill>
                          <a:latin typeface="Titillium Web"/>
                          <a:ea typeface="Titillium Web"/>
                          <a:cs typeface="Titillium Web"/>
                          <a:sym typeface="Titillium Web"/>
                        </a:rPr>
                        <a:t>?</a:t>
                      </a:r>
                      <a:r>
                        <a:rPr lang="en-SA" sz="1200" u="none" cap="none" strike="noStrike">
                          <a:solidFill>
                            <a:srgbClr val="002060"/>
                          </a:solidFill>
                          <a:latin typeface="Titillium Web"/>
                          <a:ea typeface="Titillium Web"/>
                          <a:cs typeface="Titillium Web"/>
                          <a:sym typeface="Titillium Web"/>
                        </a:rPr>
                        <a:t> </a:t>
                      </a:r>
                      <a:endParaRPr sz="1200" u="none" cap="none" strike="noStrike">
                        <a:solidFill>
                          <a:srgbClr val="002060"/>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en-SA" sz="1200" u="none" cap="none" strike="noStrike">
                          <a:latin typeface="Titillium Web"/>
                          <a:ea typeface="Titillium Web"/>
                          <a:cs typeface="Titillium Web"/>
                          <a:sym typeface="Titillium Web"/>
                        </a:rPr>
                        <a:t>Evaluate heart function </a:t>
                      </a:r>
                      <a:endParaRPr sz="1200" u="none" cap="none" strike="noStrike">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en-SA" sz="1200" u="none" cap="none" strike="noStrike">
                          <a:latin typeface="Titillium Web"/>
                          <a:ea typeface="Titillium Web"/>
                          <a:cs typeface="Titillium Web"/>
                          <a:sym typeface="Titillium Web"/>
                        </a:rPr>
                        <a:t>Pump, acute valve dysfunction conduction</a:t>
                      </a:r>
                      <a:endParaRPr sz="1200" u="none" cap="none" strike="noStrike">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en-SA" sz="1200" u="none" cap="none" strike="noStrike">
                          <a:latin typeface="Titillium Web"/>
                          <a:ea typeface="Titillium Web"/>
                          <a:cs typeface="Titillium Web"/>
                          <a:sym typeface="Titillium Web"/>
                        </a:rPr>
                        <a:t>Look for evidence emboli</a:t>
                      </a:r>
                      <a:endParaRPr sz="1200" u="none" cap="none" strike="noStrike">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002060"/>
                        </a:buClr>
                        <a:buSzPts val="1200"/>
                        <a:buFont typeface="Titillium Web"/>
                        <a:buChar char="●"/>
                      </a:pPr>
                      <a:r>
                        <a:rPr lang="en-SA" sz="1100" u="none" cap="none" strike="noStrike">
                          <a:solidFill>
                            <a:srgbClr val="999999"/>
                          </a:solidFill>
                          <a:latin typeface="Titillium Web"/>
                          <a:ea typeface="Titillium Web"/>
                          <a:cs typeface="Titillium Web"/>
                          <a:sym typeface="Titillium Web"/>
                        </a:rPr>
                        <a:t>Look for </a:t>
                      </a:r>
                      <a:r>
                        <a:rPr lang="en-SA" sz="1200" u="none" cap="none" strike="noStrike">
                          <a:latin typeface="Titillium Web"/>
                          <a:ea typeface="Titillium Web"/>
                          <a:cs typeface="Titillium Web"/>
                          <a:sym typeface="Titillium Web"/>
                        </a:rPr>
                        <a:t>Bleeding (intracranial, elsewhere mycotic aneurysm )</a:t>
                      </a:r>
                      <a:endParaRPr sz="1200" u="none" cap="none" strike="noStrike">
                        <a:latin typeface="Titillium Web"/>
                        <a:ea typeface="Titillium Web"/>
                        <a:cs typeface="Titillium Web"/>
                        <a:sym typeface="Titillium Web"/>
                      </a:endParaRPr>
                    </a:p>
                  </a:txBody>
                  <a:tcPr marT="91425" marB="91425" marR="91425" marL="91425"/>
                </a:tc>
              </a:tr>
              <a:tr h="1922500">
                <a:tc>
                  <a:txBody>
                    <a:bodyPr/>
                    <a:lstStyle/>
                    <a:p>
                      <a:pPr indent="0" lvl="0" marL="0" marR="0" rtl="0" algn="ctr">
                        <a:lnSpc>
                          <a:spcPct val="100000"/>
                        </a:lnSpc>
                        <a:spcBef>
                          <a:spcPts val="0"/>
                        </a:spcBef>
                        <a:spcAft>
                          <a:spcPts val="0"/>
                        </a:spcAft>
                        <a:buClr>
                          <a:srgbClr val="000000"/>
                        </a:buClr>
                        <a:buSzPts val="1200"/>
                        <a:buFont typeface="Arial"/>
                        <a:buNone/>
                      </a:pPr>
                      <a:r>
                        <a:rPr b="1" lang="en-SA" sz="1600" u="sng" cap="none" strike="noStrike">
                          <a:solidFill>
                            <a:schemeClr val="lt1"/>
                          </a:solidFill>
                          <a:latin typeface="Titillium Web"/>
                          <a:ea typeface="Titillium Web"/>
                          <a:cs typeface="Titillium Web"/>
                          <a:sym typeface="Titillium Web"/>
                        </a:rPr>
                        <a:t>Diagnostic approach </a:t>
                      </a:r>
                      <a:endParaRPr b="1" sz="1600" u="sng">
                        <a:solidFill>
                          <a:schemeClr val="lt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b="1" lang="en-SA" sz="1600" u="sng">
                          <a:solidFill>
                            <a:schemeClr val="lt1"/>
                          </a:solidFill>
                          <a:latin typeface="Titillium Web"/>
                          <a:ea typeface="Titillium Web"/>
                          <a:cs typeface="Titillium Web"/>
                          <a:sym typeface="Titillium Web"/>
                        </a:rPr>
                        <a:t>(Very important)</a:t>
                      </a:r>
                      <a:endParaRPr b="1" sz="1600" u="sng">
                        <a:solidFill>
                          <a:schemeClr val="lt1"/>
                        </a:solidFill>
                        <a:latin typeface="Titillium Web"/>
                        <a:ea typeface="Titillium Web"/>
                        <a:cs typeface="Titillium Web"/>
                        <a:sym typeface="Titillium Web"/>
                      </a:endParaRPr>
                    </a:p>
                  </a:txBody>
                  <a:tcPr marT="91425" marB="91425" marR="91425" marL="91425" anchor="ctr">
                    <a:solidFill>
                      <a:srgbClr val="EFEFE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SA" sz="1200" u="none" cap="none" strike="noStrike">
                          <a:solidFill>
                            <a:schemeClr val="accent3"/>
                          </a:solidFill>
                          <a:latin typeface="Titillium Web"/>
                          <a:ea typeface="Titillium Web"/>
                          <a:cs typeface="Titillium Web"/>
                          <a:sym typeface="Titillium Web"/>
                        </a:rPr>
                        <a:t>1-Positive blood culture results</a:t>
                      </a:r>
                      <a:r>
                        <a:rPr lang="en-SA" sz="1200">
                          <a:solidFill>
                            <a:schemeClr val="accent6"/>
                          </a:solidFill>
                          <a:latin typeface="Titillium Web"/>
                          <a:ea typeface="Titillium Web"/>
                          <a:cs typeface="Titillium Web"/>
                          <a:sym typeface="Titillium Web"/>
                        </a:rPr>
                        <a:t>(Specific)</a:t>
                      </a:r>
                      <a:r>
                        <a:rPr b="1" lang="en-SA" sz="1200" u="none" cap="none" strike="noStrike">
                          <a:solidFill>
                            <a:schemeClr val="accent3"/>
                          </a:solidFill>
                          <a:latin typeface="Titillium Web"/>
                          <a:ea typeface="Titillium Web"/>
                          <a:cs typeface="Titillium Web"/>
                          <a:sym typeface="Titillium Web"/>
                        </a:rPr>
                        <a:t>:</a:t>
                      </a:r>
                      <a:r>
                        <a:rPr b="1" lang="en-SA" sz="1200" u="none" cap="none" strike="noStrike">
                          <a:solidFill>
                            <a:srgbClr val="941651"/>
                          </a:solidFill>
                          <a:latin typeface="Titillium Web"/>
                          <a:ea typeface="Titillium Web"/>
                          <a:cs typeface="Titillium Web"/>
                          <a:sym typeface="Titillium Web"/>
                        </a:rPr>
                        <a:t> </a:t>
                      </a:r>
                      <a:r>
                        <a:rPr b="1" lang="en-SA" sz="1100" u="none" cap="none" strike="noStrike">
                          <a:solidFill>
                            <a:srgbClr val="999999"/>
                          </a:solidFill>
                          <a:latin typeface="Titillium Web"/>
                          <a:ea typeface="Titillium Web"/>
                          <a:cs typeface="Titillium Web"/>
                          <a:sym typeface="Titillium Web"/>
                        </a:rPr>
                        <a:t>(microbiologically)</a:t>
                      </a:r>
                      <a:endParaRPr b="1" sz="1100" u="none" cap="none" strike="noStrike">
                        <a:solidFill>
                          <a:srgbClr val="999999"/>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b="1" lang="en-SA" sz="1200" u="none" cap="none" strike="noStrike">
                          <a:solidFill>
                            <a:srgbClr val="002060"/>
                          </a:solidFill>
                          <a:latin typeface="Titillium Web"/>
                          <a:ea typeface="Titillium Web"/>
                          <a:cs typeface="Titillium Web"/>
                          <a:sym typeface="Titillium Web"/>
                        </a:rPr>
                        <a:t>     </a:t>
                      </a:r>
                      <a:r>
                        <a:rPr lang="en-SA" sz="1200" u="none" cap="none" strike="noStrike">
                          <a:latin typeface="Titillium Web"/>
                          <a:ea typeface="Titillium Web"/>
                          <a:cs typeface="Titillium Web"/>
                          <a:sym typeface="Titillium Web"/>
                        </a:rPr>
                        <a:t>A minimum of </a:t>
                      </a:r>
                      <a:r>
                        <a:rPr lang="en-SA" sz="1200" u="none" cap="none" strike="noStrike">
                          <a:solidFill>
                            <a:schemeClr val="lt1"/>
                          </a:solidFill>
                          <a:latin typeface="Titillium Web"/>
                          <a:ea typeface="Titillium Web"/>
                          <a:cs typeface="Titillium Web"/>
                          <a:sym typeface="Titillium Web"/>
                        </a:rPr>
                        <a:t>three blood cultures </a:t>
                      </a:r>
                      <a:r>
                        <a:rPr lang="en-SA" sz="1200" u="none" cap="none" strike="noStrike">
                          <a:latin typeface="Titillium Web"/>
                          <a:ea typeface="Titillium Web"/>
                          <a:cs typeface="Titillium Web"/>
                          <a:sym typeface="Titillium Web"/>
                        </a:rPr>
                        <a:t>should be obtained over a time period based upon the severity of the illness.</a:t>
                      </a:r>
                      <a:endParaRPr sz="120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b="1" lang="en-SA" sz="1200" u="none" cap="none" strike="noStrike">
                          <a:latin typeface="Titillium Web"/>
                          <a:ea typeface="Titillium Web"/>
                          <a:cs typeface="Titillium Web"/>
                          <a:sym typeface="Titillium Web"/>
                        </a:rPr>
                        <a:t>2-Additional laboratory </a:t>
                      </a:r>
                      <a:r>
                        <a:rPr b="1" lang="en-SA" sz="1200" u="sng" cap="none" strike="noStrike">
                          <a:latin typeface="Titillium Web"/>
                          <a:ea typeface="Titillium Web"/>
                          <a:cs typeface="Titillium Web"/>
                          <a:sym typeface="Titillium Web"/>
                        </a:rPr>
                        <a:t>Nonspecific</a:t>
                      </a:r>
                      <a:r>
                        <a:rPr b="1" lang="en-SA" sz="1200" u="none" cap="none" strike="noStrike">
                          <a:latin typeface="Titillium Web"/>
                          <a:ea typeface="Titillium Web"/>
                          <a:cs typeface="Titillium Web"/>
                          <a:sym typeface="Titillium Web"/>
                        </a:rPr>
                        <a:t> test:</a:t>
                      </a:r>
                      <a:endParaRPr b="1" sz="1200" u="none" cap="none" strike="noStrike">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en-SA" sz="1200" u="none" cap="none" strike="noStrike">
                          <a:latin typeface="Titillium Web"/>
                          <a:ea typeface="Titillium Web"/>
                          <a:cs typeface="Titillium Web"/>
                          <a:sym typeface="Titillium Web"/>
                        </a:rPr>
                        <a:t>An elevated ESR and/or an elevated level of CRP is usually present</a:t>
                      </a:r>
                      <a:r>
                        <a:rPr lang="en-SA" sz="1200">
                          <a:latin typeface="Titillium Web"/>
                          <a:ea typeface="Titillium Web"/>
                          <a:cs typeface="Titillium Web"/>
                          <a:sym typeface="Titillium Web"/>
                        </a:rPr>
                        <a:t>.</a:t>
                      </a:r>
                      <a:endParaRPr sz="1200" u="none" cap="none" strike="noStrike">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en-SA" sz="1200" u="none" cap="none" strike="noStrike">
                          <a:latin typeface="Titillium Web"/>
                          <a:ea typeface="Titillium Web"/>
                          <a:cs typeface="Titillium Web"/>
                          <a:sym typeface="Titillium Web"/>
                        </a:rPr>
                        <a:t>Most patients quickly develop a normochromic </a:t>
                      </a:r>
                      <a:r>
                        <a:rPr lang="en-SA" sz="1200" u="none" cap="none" strike="noStrike">
                          <a:latin typeface="Titillium Web"/>
                          <a:ea typeface="Titillium Web"/>
                          <a:cs typeface="Titillium Web"/>
                          <a:sym typeface="Titillium Web"/>
                        </a:rPr>
                        <a:t>normocytjc</a:t>
                      </a:r>
                      <a:r>
                        <a:rPr lang="en-SA" sz="1200" u="none" cap="none" strike="noStrike">
                          <a:latin typeface="Titillium Web"/>
                          <a:ea typeface="Titillium Web"/>
                          <a:cs typeface="Titillium Web"/>
                          <a:sym typeface="Titillium Web"/>
                        </a:rPr>
                        <a:t> anemia.</a:t>
                      </a:r>
                      <a:endParaRPr sz="1200" u="none" cap="none" strike="noStrike">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en-SA" sz="1200" u="none" cap="none" strike="noStrike">
                          <a:latin typeface="Titillium Web"/>
                          <a:ea typeface="Titillium Web"/>
                          <a:cs typeface="Titillium Web"/>
                          <a:sym typeface="Titillium Web"/>
                        </a:rPr>
                        <a:t>The WBC count may be normal or elevated.</a:t>
                      </a:r>
                      <a:endParaRPr b="1" sz="1200" u="none" cap="none" strike="noStrike">
                        <a:latin typeface="Titillium Web"/>
                        <a:ea typeface="Titillium Web"/>
                        <a:cs typeface="Titillium Web"/>
                        <a:sym typeface="Titillium Web"/>
                      </a:endParaRPr>
                    </a:p>
                  </a:txBody>
                  <a:tcPr marT="91425" marB="91425" marR="91425" marL="91425"/>
                </a:tc>
              </a:tr>
              <a:tr h="1638300">
                <a:tc>
                  <a:txBody>
                    <a:bodyPr/>
                    <a:lstStyle/>
                    <a:p>
                      <a:pPr indent="0" lvl="0" marL="0" marR="0" rtl="0" algn="ctr">
                        <a:lnSpc>
                          <a:spcPct val="100000"/>
                        </a:lnSpc>
                        <a:spcBef>
                          <a:spcPts val="0"/>
                        </a:spcBef>
                        <a:spcAft>
                          <a:spcPts val="0"/>
                        </a:spcAft>
                        <a:buClr>
                          <a:srgbClr val="000000"/>
                        </a:buClr>
                        <a:buSzPts val="1200"/>
                        <a:buFont typeface="Arial"/>
                        <a:buNone/>
                      </a:pPr>
                      <a:r>
                        <a:rPr b="1" lang="en-SA" sz="1200" u="none" cap="none" strike="noStrike">
                          <a:latin typeface="Titillium Web"/>
                          <a:ea typeface="Titillium Web"/>
                          <a:cs typeface="Titillium Web"/>
                          <a:sym typeface="Titillium Web"/>
                        </a:rPr>
                        <a:t>Additional laboratory tests</a:t>
                      </a:r>
                      <a:endParaRPr b="1" sz="12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en-SA" sz="1200">
                          <a:solidFill>
                            <a:schemeClr val="accent6"/>
                          </a:solidFill>
                          <a:latin typeface="Titillium Web"/>
                          <a:ea typeface="Titillium Web"/>
                          <a:cs typeface="Titillium Web"/>
                          <a:sym typeface="Titillium Web"/>
                        </a:rPr>
                        <a:t>Just Know the Red Color</a:t>
                      </a:r>
                      <a:endParaRPr sz="1200">
                        <a:solidFill>
                          <a:schemeClr val="accent6"/>
                        </a:solidFill>
                        <a:latin typeface="Titillium Web"/>
                        <a:ea typeface="Titillium Web"/>
                        <a:cs typeface="Titillium Web"/>
                        <a:sym typeface="Titillium Web"/>
                      </a:endParaRPr>
                    </a:p>
                  </a:txBody>
                  <a:tcPr marT="91425" marB="91425" marR="91425" marL="91425" anchor="ctr">
                    <a:solidFill>
                      <a:srgbClr val="EFEFE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SA" sz="1200" u="none" cap="none" strike="noStrike">
                          <a:solidFill>
                            <a:schemeClr val="lt1"/>
                          </a:solidFill>
                          <a:highlight>
                            <a:srgbClr val="FFFFFF"/>
                          </a:highlight>
                          <a:latin typeface="Titillium Web"/>
                          <a:ea typeface="Titillium Web"/>
                          <a:cs typeface="Titillium Web"/>
                          <a:sym typeface="Titillium Web"/>
                        </a:rPr>
                        <a:t>Abnormal urinalysis: </a:t>
                      </a:r>
                      <a:endParaRPr b="1" sz="1200" u="none" cap="none" strike="noStrike">
                        <a:solidFill>
                          <a:schemeClr val="lt1"/>
                        </a:solidFill>
                        <a:highlight>
                          <a:srgbClr val="FFFFFF"/>
                        </a:highlight>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en-SA" sz="1200" u="none" cap="none" strike="noStrike">
                          <a:highlight>
                            <a:srgbClr val="FFFFFF"/>
                          </a:highlight>
                          <a:latin typeface="Titillium Web"/>
                          <a:ea typeface="Titillium Web"/>
                          <a:cs typeface="Titillium Web"/>
                          <a:sym typeface="Titillium Web"/>
                        </a:rPr>
                        <a:t>The combination of RBC casts on urinalysis and a low serum complement level may be an indicator of immune-mediated glomerular disease</a:t>
                      </a:r>
                      <a:endParaRPr sz="1200" u="none" cap="none" strike="noStrike">
                        <a:highlight>
                          <a:srgbClr val="FFFFFF"/>
                        </a:highlight>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002060"/>
                        </a:solidFill>
                        <a:highlight>
                          <a:srgbClr val="FFFFFF"/>
                        </a:highlight>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b="1" lang="en-SA" sz="1200" u="none" cap="none" strike="noStrike">
                          <a:solidFill>
                            <a:schemeClr val="accent3"/>
                          </a:solidFill>
                          <a:highlight>
                            <a:srgbClr val="FFFFFF"/>
                          </a:highlight>
                          <a:latin typeface="Titillium Web"/>
                          <a:ea typeface="Titillium Web"/>
                          <a:cs typeface="Titillium Web"/>
                          <a:sym typeface="Titillium Web"/>
                        </a:rPr>
                        <a:t>Abnormal ECG: </a:t>
                      </a:r>
                      <a:r>
                        <a:rPr lang="en-SA" sz="1200">
                          <a:solidFill>
                            <a:schemeClr val="accent6"/>
                          </a:solidFill>
                          <a:highlight>
                            <a:srgbClr val="FFFFFF"/>
                          </a:highlight>
                          <a:latin typeface="Titillium Web"/>
                          <a:ea typeface="Titillium Web"/>
                          <a:cs typeface="Titillium Web"/>
                          <a:sym typeface="Titillium Web"/>
                        </a:rPr>
                        <a:t>the echocardiogram more important than ECG</a:t>
                      </a:r>
                      <a:endParaRPr sz="1200" u="none" cap="none" strike="noStrike">
                        <a:solidFill>
                          <a:schemeClr val="accent6"/>
                        </a:solidFill>
                        <a:highlight>
                          <a:srgbClr val="FFFFFF"/>
                        </a:highlight>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en-SA" sz="1200" u="none" cap="none" strike="noStrike">
                          <a:highlight>
                            <a:srgbClr val="FFFFFF"/>
                          </a:highlight>
                          <a:latin typeface="Titillium Web"/>
                          <a:ea typeface="Titillium Web"/>
                          <a:cs typeface="Titillium Web"/>
                          <a:sym typeface="Titillium Web"/>
                        </a:rPr>
                        <a:t>New AV, fascicular, or bundle branch block.</a:t>
                      </a:r>
                      <a:endParaRPr sz="1200" u="none" cap="none" strike="noStrike">
                        <a:highlight>
                          <a:srgbClr val="FFFFFF"/>
                        </a:highlight>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en-SA" sz="1200" u="none" cap="none" strike="noStrike">
                          <a:highlight>
                            <a:srgbClr val="FFFFFF"/>
                          </a:highlight>
                          <a:latin typeface="Titillium Web"/>
                          <a:ea typeface="Titillium Web"/>
                          <a:cs typeface="Titillium Web"/>
                          <a:sym typeface="Titillium Web"/>
                        </a:rPr>
                        <a:t>PERIVALVULAR </a:t>
                      </a:r>
                      <a:r>
                        <a:rPr lang="en-SA" sz="1200">
                          <a:highlight>
                            <a:srgbClr val="FFFFFF"/>
                          </a:highlight>
                          <a:latin typeface="Titillium Web"/>
                          <a:ea typeface="Titillium Web"/>
                          <a:cs typeface="Titillium Web"/>
                          <a:sym typeface="Titillium Web"/>
                        </a:rPr>
                        <a:t>INVASION</a:t>
                      </a:r>
                      <a:r>
                        <a:rPr lang="en-SA" sz="1200" u="none" cap="none" strike="noStrike">
                          <a:highlight>
                            <a:srgbClr val="FFFFFF"/>
                          </a:highlight>
                          <a:latin typeface="Titillium Web"/>
                          <a:ea typeface="Titillium Web"/>
                          <a:cs typeface="Titillium Web"/>
                          <a:sym typeface="Titillium Web"/>
                        </a:rPr>
                        <a:t> monitoring</a:t>
                      </a:r>
                      <a:r>
                        <a:rPr lang="en-SA" sz="1200">
                          <a:highlight>
                            <a:srgbClr val="FFFFFF"/>
                          </a:highlight>
                          <a:latin typeface="Titillium Web"/>
                          <a:ea typeface="Titillium Web"/>
                          <a:cs typeface="Titillium Web"/>
                          <a:sym typeface="Titillium Web"/>
                        </a:rPr>
                        <a:t> </a:t>
                      </a:r>
                      <a:r>
                        <a:rPr lang="en-SA" sz="1200" u="none" cap="none" strike="noStrike">
                          <a:highlight>
                            <a:srgbClr val="FFFFFF"/>
                          </a:highlight>
                          <a:latin typeface="Titillium Web"/>
                          <a:ea typeface="Titillium Web"/>
                          <a:cs typeface="Titillium Web"/>
                          <a:sym typeface="Titillium Web"/>
                        </a:rPr>
                        <a:t>pacing</a:t>
                      </a:r>
                      <a:endParaRPr sz="1200" u="none" cap="none" strike="noStrike">
                        <a:highlight>
                          <a:srgbClr val="FFFFFF"/>
                        </a:highlight>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b="1" lang="en-SA" sz="1500" u="none" cap="none" strike="noStrike">
                          <a:solidFill>
                            <a:schemeClr val="accent3"/>
                          </a:solidFill>
                          <a:highlight>
                            <a:srgbClr val="FFFFFF"/>
                          </a:highlight>
                          <a:latin typeface="Titillium Web"/>
                          <a:ea typeface="Titillium Web"/>
                          <a:cs typeface="Titillium Web"/>
                          <a:sym typeface="Titillium Web"/>
                        </a:rPr>
                        <a:t>Echocardiogram</a:t>
                      </a:r>
                      <a:r>
                        <a:rPr lang="en-SA" sz="1200" u="none" cap="none" strike="noStrike">
                          <a:solidFill>
                            <a:srgbClr val="002060"/>
                          </a:solidFill>
                          <a:highlight>
                            <a:srgbClr val="FFFFFF"/>
                          </a:highlight>
                          <a:latin typeface="Titillium Web"/>
                          <a:ea typeface="Titillium Web"/>
                          <a:cs typeface="Titillium Web"/>
                          <a:sym typeface="Titillium Web"/>
                        </a:rPr>
                        <a:t> </a:t>
                      </a:r>
                      <a:r>
                        <a:rPr lang="en-SA" sz="1200" u="none" cap="none" strike="noStrike">
                          <a:solidFill>
                            <a:schemeClr val="accent6"/>
                          </a:solidFill>
                          <a:highlight>
                            <a:srgbClr val="FFFFFF"/>
                          </a:highlight>
                          <a:latin typeface="Titillium Web"/>
                          <a:ea typeface="Titillium Web"/>
                          <a:cs typeface="Titillium Web"/>
                          <a:sym typeface="Titillium Web"/>
                        </a:rPr>
                        <a:t>(by </a:t>
                      </a:r>
                      <a:r>
                        <a:rPr lang="en-SA" sz="1200">
                          <a:solidFill>
                            <a:schemeClr val="accent6"/>
                          </a:solidFill>
                          <a:highlight>
                            <a:srgbClr val="FFFFFF"/>
                          </a:highlight>
                          <a:latin typeface="Titillium Web"/>
                          <a:ea typeface="Titillium Web"/>
                          <a:cs typeface="Titillium Web"/>
                          <a:sym typeface="Titillium Web"/>
                        </a:rPr>
                        <a:t>ultrasound)</a:t>
                      </a:r>
                      <a:endParaRPr sz="1200" u="none" cap="none" strike="noStrike">
                        <a:solidFill>
                          <a:schemeClr val="accent6"/>
                        </a:solidFill>
                        <a:highlight>
                          <a:srgbClr val="FFFFFF"/>
                        </a:highlight>
                        <a:latin typeface="Titillium Web"/>
                        <a:ea typeface="Titillium Web"/>
                        <a:cs typeface="Titillium Web"/>
                        <a:sym typeface="Titillium Web"/>
                      </a:endParaRPr>
                    </a:p>
                  </a:txBody>
                  <a:tcPr marT="91425" marB="91425" marR="91425" marL="91425"/>
                </a:tc>
              </a:tr>
            </a:tbl>
          </a:graphicData>
        </a:graphic>
      </p:graphicFrame>
      <p:sp>
        <p:nvSpPr>
          <p:cNvPr id="1701" name="Google Shape;1701;p16"/>
          <p:cNvSpPr/>
          <p:nvPr/>
        </p:nvSpPr>
        <p:spPr>
          <a:xfrm>
            <a:off x="729820" y="6252936"/>
            <a:ext cx="346500" cy="310500"/>
          </a:xfrm>
          <a:prstGeom prst="star5">
            <a:avLst>
              <a:gd fmla="val 19098" name="adj"/>
              <a:gd fmla="val 105146" name="hf"/>
              <a:gd fmla="val 110557" name="vf"/>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6"/>
          <p:cNvSpPr/>
          <p:nvPr/>
        </p:nvSpPr>
        <p:spPr>
          <a:xfrm>
            <a:off x="5542679" y="6304979"/>
            <a:ext cx="266100" cy="206400"/>
          </a:xfrm>
          <a:prstGeom prst="star5">
            <a:avLst>
              <a:gd fmla="val 19098" name="adj"/>
              <a:gd fmla="val 105146" name="hf"/>
              <a:gd fmla="val 110557" name="vf"/>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6"/>
          <p:cNvSpPr/>
          <p:nvPr/>
        </p:nvSpPr>
        <p:spPr>
          <a:xfrm>
            <a:off x="3998652" y="9497294"/>
            <a:ext cx="293700" cy="235800"/>
          </a:xfrm>
          <a:prstGeom prst="star5">
            <a:avLst>
              <a:gd fmla="val 19098" name="adj"/>
              <a:gd fmla="val 105146" name="hf"/>
              <a:gd fmla="val 110557" name="vf"/>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07" name="Shape 1707"/>
        <p:cNvGrpSpPr/>
        <p:nvPr/>
      </p:nvGrpSpPr>
      <p:grpSpPr>
        <a:xfrm>
          <a:off x="0" y="0"/>
          <a:ext cx="0" cy="0"/>
          <a:chOff x="0" y="0"/>
          <a:chExt cx="0" cy="0"/>
        </a:xfrm>
      </p:grpSpPr>
      <p:graphicFrame>
        <p:nvGraphicFramePr>
          <p:cNvPr id="1708" name="Google Shape;1708;p17"/>
          <p:cNvGraphicFramePr/>
          <p:nvPr/>
        </p:nvGraphicFramePr>
        <p:xfrm>
          <a:off x="393859" y="4598322"/>
          <a:ext cx="3000000" cy="3000000"/>
        </p:xfrm>
        <a:graphic>
          <a:graphicData uri="http://schemas.openxmlformats.org/drawingml/2006/table">
            <a:tbl>
              <a:tblPr>
                <a:noFill/>
                <a:tableStyleId>{92487A4C-BF87-4A40-8A9A-ABE4F0CECC3C}</a:tableStyleId>
              </a:tblPr>
              <a:tblGrid>
                <a:gridCol w="2023425"/>
                <a:gridCol w="920650"/>
                <a:gridCol w="3126200"/>
              </a:tblGrid>
              <a:tr h="560150">
                <a:tc gridSpan="3">
                  <a:txBody>
                    <a:bodyPr/>
                    <a:lstStyle/>
                    <a:p>
                      <a:pPr indent="0" lvl="0" marL="0" rtl="0" algn="ctr">
                        <a:spcBef>
                          <a:spcPts val="0"/>
                        </a:spcBef>
                        <a:spcAft>
                          <a:spcPts val="0"/>
                        </a:spcAft>
                        <a:buClr>
                          <a:schemeClr val="dk1"/>
                        </a:buClr>
                        <a:buSzPts val="2000"/>
                        <a:buFont typeface="Arial"/>
                        <a:buNone/>
                      </a:pPr>
                      <a:r>
                        <a:rPr b="1" lang="en-SA" sz="2500">
                          <a:solidFill>
                            <a:schemeClr val="lt1"/>
                          </a:solidFill>
                          <a:latin typeface="Asap"/>
                          <a:ea typeface="Asap"/>
                          <a:cs typeface="Asap"/>
                          <a:sym typeface="Asap"/>
                        </a:rPr>
                        <a:t>Non - Specific signs for endocarditis</a:t>
                      </a:r>
                      <a:endParaRPr b="1" sz="2500" u="none" cap="none" strike="noStrike">
                        <a:solidFill>
                          <a:schemeClr val="lt1"/>
                        </a:solidFill>
                        <a:latin typeface="Asap"/>
                        <a:ea typeface="Asap"/>
                        <a:cs typeface="Asap"/>
                        <a:sym typeface="Asap"/>
                      </a:endParaRPr>
                    </a:p>
                  </a:txBody>
                  <a:tcPr marT="91425" marB="91425" marR="91425" marL="91425" anchor="ctr">
                    <a:solidFill>
                      <a:schemeClr val="lt2"/>
                    </a:solidFill>
                  </a:tcPr>
                </a:tc>
                <a:tc hMerge="1"/>
                <a:tc hMerge="1"/>
              </a:tr>
              <a:tr h="567150">
                <a:tc gridSpan="2">
                  <a:txBody>
                    <a:bodyPr/>
                    <a:lstStyle/>
                    <a:p>
                      <a:pPr indent="0" lvl="0" marL="0" rtl="0" algn="ctr">
                        <a:spcBef>
                          <a:spcPts val="0"/>
                        </a:spcBef>
                        <a:spcAft>
                          <a:spcPts val="0"/>
                        </a:spcAft>
                        <a:buClr>
                          <a:schemeClr val="dk1"/>
                        </a:buClr>
                        <a:buSzPts val="1500"/>
                        <a:buFont typeface="Arial"/>
                        <a:buNone/>
                      </a:pPr>
                      <a:r>
                        <a:rPr b="1" lang="en-SA" sz="1500">
                          <a:solidFill>
                            <a:schemeClr val="lt1"/>
                          </a:solidFill>
                          <a:latin typeface="Titillium Web"/>
                          <a:ea typeface="Titillium Web"/>
                          <a:cs typeface="Titillium Web"/>
                          <a:sym typeface="Titillium Web"/>
                        </a:rPr>
                        <a:t>Petechiae</a:t>
                      </a:r>
                      <a:endParaRPr b="1" sz="100" u="none" cap="none" strike="noStrike">
                        <a:solidFill>
                          <a:schemeClr val="lt1"/>
                        </a:solidFill>
                        <a:latin typeface="Titillium Web"/>
                        <a:ea typeface="Titillium Web"/>
                        <a:cs typeface="Titillium Web"/>
                        <a:sym typeface="Titillium Web"/>
                      </a:endParaRPr>
                    </a:p>
                  </a:txBody>
                  <a:tcPr marT="91425" marB="91425" marR="91425" marL="91425" anchor="ctr">
                    <a:solidFill>
                      <a:srgbClr val="EFEFEF"/>
                    </a:solidFill>
                  </a:tcPr>
                </a:tc>
                <a:tc hMerge="1"/>
                <a:tc>
                  <a:txBody>
                    <a:bodyPr/>
                    <a:lstStyle/>
                    <a:p>
                      <a:pPr indent="0" lvl="0" marL="0" rtl="0" algn="ctr">
                        <a:spcBef>
                          <a:spcPts val="0"/>
                        </a:spcBef>
                        <a:spcAft>
                          <a:spcPts val="0"/>
                        </a:spcAft>
                        <a:buClr>
                          <a:schemeClr val="dk1"/>
                        </a:buClr>
                        <a:buSzPts val="1500"/>
                        <a:buFont typeface="Arial"/>
                        <a:buNone/>
                      </a:pPr>
                      <a:r>
                        <a:rPr b="1" lang="en-SA" sz="1500">
                          <a:latin typeface="Titillium Web"/>
                          <a:ea typeface="Titillium Web"/>
                          <a:cs typeface="Titillium Web"/>
                          <a:sym typeface="Titillium Web"/>
                        </a:rPr>
                        <a:t>Splinter Hemorrhages</a:t>
                      </a:r>
                      <a:endParaRPr b="1" sz="100" u="none" cap="none" strike="noStrike">
                        <a:latin typeface="Titillium Web"/>
                        <a:ea typeface="Titillium Web"/>
                        <a:cs typeface="Titillium Web"/>
                        <a:sym typeface="Titillium Web"/>
                      </a:endParaRPr>
                    </a:p>
                  </a:txBody>
                  <a:tcPr marT="91425" marB="91425" marR="91425" marL="91425" anchor="ctr">
                    <a:solidFill>
                      <a:srgbClr val="EFEFEF"/>
                    </a:solidFill>
                  </a:tcPr>
                </a:tc>
              </a:tr>
              <a:tr h="1440400">
                <a:tc gridSpan="2" rowSpan="2">
                  <a:txBody>
                    <a:bodyPr/>
                    <a:lstStyle/>
                    <a:p>
                      <a:pPr indent="-323850" lvl="0" marL="457200" rtl="0" algn="l">
                        <a:spcBef>
                          <a:spcPts val="0"/>
                        </a:spcBef>
                        <a:spcAft>
                          <a:spcPts val="0"/>
                        </a:spcAft>
                        <a:buClr>
                          <a:srgbClr val="000000"/>
                        </a:buClr>
                        <a:buSzPts val="1500"/>
                        <a:buFont typeface="Titillium Web"/>
                        <a:buChar char="●"/>
                      </a:pPr>
                      <a:r>
                        <a:rPr lang="en-SA" sz="1500">
                          <a:latin typeface="Titillium Web"/>
                          <a:ea typeface="Titillium Web"/>
                          <a:cs typeface="Titillium Web"/>
                          <a:sym typeface="Titillium Web"/>
                        </a:rPr>
                        <a:t>Often located on extremities or </a:t>
                      </a:r>
                      <a:r>
                        <a:rPr lang="en-SA" sz="1500">
                          <a:solidFill>
                            <a:schemeClr val="lt1"/>
                          </a:solidFill>
                          <a:latin typeface="Titillium Web"/>
                          <a:ea typeface="Titillium Web"/>
                          <a:cs typeface="Titillium Web"/>
                          <a:sym typeface="Titillium Web"/>
                        </a:rPr>
                        <a:t>mucous membranes</a:t>
                      </a:r>
                      <a:endParaRPr sz="1500">
                        <a:solidFill>
                          <a:schemeClr val="lt1"/>
                        </a:solidFill>
                        <a:latin typeface="Titillium Web"/>
                        <a:ea typeface="Titillium Web"/>
                        <a:cs typeface="Titillium Web"/>
                        <a:sym typeface="Titillium Web"/>
                      </a:endParaRPr>
                    </a:p>
                  </a:txBody>
                  <a:tcPr marT="91425" marB="91425" marR="91425" marL="91425"/>
                </a:tc>
                <a:tc rowSpan="2" hMerge="1"/>
                <a:tc rowSpan="2">
                  <a:txBody>
                    <a:bodyPr/>
                    <a:lstStyle/>
                    <a:p>
                      <a:pPr indent="-323850" lvl="0" marL="457200" rtl="0" algn="l">
                        <a:spcBef>
                          <a:spcPts val="0"/>
                        </a:spcBef>
                        <a:spcAft>
                          <a:spcPts val="0"/>
                        </a:spcAft>
                        <a:buClr>
                          <a:srgbClr val="000000"/>
                        </a:buClr>
                        <a:buSzPts val="1500"/>
                        <a:buFont typeface="Titillium Web"/>
                        <a:buChar char="●"/>
                      </a:pPr>
                      <a:r>
                        <a:rPr lang="en-SA" sz="1500">
                          <a:latin typeface="Titillium Web"/>
                          <a:ea typeface="Titillium Web"/>
                          <a:cs typeface="Titillium Web"/>
                          <a:sym typeface="Titillium Web"/>
                        </a:rPr>
                        <a:t>Non Blanching.</a:t>
                      </a:r>
                      <a:endParaRPr sz="1500">
                        <a:latin typeface="Titillium Web"/>
                        <a:ea typeface="Titillium Web"/>
                        <a:cs typeface="Titillium Web"/>
                        <a:sym typeface="Titillium Web"/>
                      </a:endParaRPr>
                    </a:p>
                    <a:p>
                      <a:pPr indent="-323850" lvl="0" marL="457200" rtl="0" algn="l">
                        <a:spcBef>
                          <a:spcPts val="0"/>
                        </a:spcBef>
                        <a:spcAft>
                          <a:spcPts val="0"/>
                        </a:spcAft>
                        <a:buClr>
                          <a:srgbClr val="000000"/>
                        </a:buClr>
                        <a:buSzPts val="1500"/>
                        <a:buFont typeface="Titillium Web"/>
                        <a:buChar char="●"/>
                      </a:pPr>
                      <a:r>
                        <a:rPr lang="en-SA" sz="1500">
                          <a:latin typeface="Titillium Web"/>
                          <a:ea typeface="Titillium Web"/>
                          <a:cs typeface="Titillium Web"/>
                          <a:sym typeface="Titillium Web"/>
                        </a:rPr>
                        <a:t>Linear reddish-brown lesions found under the nail bed.</a:t>
                      </a:r>
                      <a:endParaRPr sz="1500">
                        <a:latin typeface="Titillium Web"/>
                        <a:ea typeface="Titillium Web"/>
                        <a:cs typeface="Titillium Web"/>
                        <a:sym typeface="Titillium Web"/>
                      </a:endParaRPr>
                    </a:p>
                    <a:p>
                      <a:pPr indent="-323850" lvl="0" marL="457200" rtl="0" algn="l">
                        <a:spcBef>
                          <a:spcPts val="0"/>
                        </a:spcBef>
                        <a:spcAft>
                          <a:spcPts val="0"/>
                        </a:spcAft>
                        <a:buClr>
                          <a:srgbClr val="000000"/>
                        </a:buClr>
                        <a:buSzPts val="1500"/>
                        <a:buFont typeface="Titillium Web"/>
                        <a:buChar char="●"/>
                      </a:pPr>
                      <a:r>
                        <a:rPr lang="en-SA" sz="1500">
                          <a:latin typeface="Titillium Web"/>
                          <a:ea typeface="Titillium Web"/>
                          <a:cs typeface="Titillium Web"/>
                          <a:sym typeface="Titillium Web"/>
                        </a:rPr>
                        <a:t>Usually do NOT extend the entire length of  the nail</a:t>
                      </a:r>
                      <a:endParaRPr sz="100">
                        <a:latin typeface="Titillium Web"/>
                        <a:ea typeface="Titillium Web"/>
                        <a:cs typeface="Titillium Web"/>
                        <a:sym typeface="Titillium Web"/>
                      </a:endParaRPr>
                    </a:p>
                  </a:txBody>
                  <a:tcPr marT="91425" marB="91425" marR="91425" marL="91425"/>
                </a:tc>
              </a:tr>
              <a:tr h="1440400">
                <a:tc gridSpan="2" vMerge="1"/>
                <a:tc hMerge="1" vMerge="1"/>
                <a:tc vMerge="1"/>
              </a:tr>
            </a:tbl>
          </a:graphicData>
        </a:graphic>
      </p:graphicFrame>
      <p:sp>
        <p:nvSpPr>
          <p:cNvPr id="1709" name="Google Shape;1709;p17"/>
          <p:cNvSpPr txBox="1"/>
          <p:nvPr/>
        </p:nvSpPr>
        <p:spPr>
          <a:xfrm>
            <a:off x="484944" y="6420741"/>
            <a:ext cx="2785200" cy="146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SA">
                <a:solidFill>
                  <a:schemeClr val="accent6"/>
                </a:solidFill>
                <a:latin typeface="Titillium Web"/>
                <a:ea typeface="Titillium Web"/>
                <a:cs typeface="Titillium Web"/>
                <a:sym typeface="Titillium Web"/>
              </a:rPr>
              <a:t>Look to the mucous membranes everywhere.</a:t>
            </a:r>
            <a:endParaRPr>
              <a:solidFill>
                <a:schemeClr val="accent6"/>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rPr lang="en-SA">
                <a:solidFill>
                  <a:schemeClr val="accent6"/>
                </a:solidFill>
                <a:latin typeface="Titillium Web"/>
                <a:ea typeface="Titillium Web"/>
                <a:cs typeface="Titillium Web"/>
                <a:sym typeface="Titillium Web"/>
              </a:rPr>
              <a:t>It may caused by the Antigen-Antibody complex </a:t>
            </a:r>
            <a:endParaRPr>
              <a:solidFill>
                <a:schemeClr val="accent6"/>
              </a:solidFill>
              <a:latin typeface="Titillium Web"/>
              <a:ea typeface="Titillium Web"/>
              <a:cs typeface="Titillium Web"/>
              <a:sym typeface="Titillium Web"/>
            </a:endParaRPr>
          </a:p>
        </p:txBody>
      </p:sp>
      <p:pic>
        <p:nvPicPr>
          <p:cNvPr id="1710" name="Google Shape;1710;p17"/>
          <p:cNvPicPr preferRelativeResize="0"/>
          <p:nvPr/>
        </p:nvPicPr>
        <p:blipFill rotWithShape="1">
          <a:blip r:embed="rId3">
            <a:alphaModFix/>
          </a:blip>
          <a:srcRect b="0" l="0" r="0" t="0"/>
          <a:stretch/>
        </p:blipFill>
        <p:spPr>
          <a:xfrm>
            <a:off x="484950" y="7372300"/>
            <a:ext cx="1268350" cy="1140850"/>
          </a:xfrm>
          <a:prstGeom prst="rect">
            <a:avLst/>
          </a:prstGeom>
          <a:noFill/>
          <a:ln>
            <a:noFill/>
          </a:ln>
        </p:spPr>
      </p:pic>
      <p:pic>
        <p:nvPicPr>
          <p:cNvPr id="1711" name="Google Shape;1711;p17"/>
          <p:cNvPicPr preferRelativeResize="0"/>
          <p:nvPr/>
        </p:nvPicPr>
        <p:blipFill rotWithShape="1">
          <a:blip r:embed="rId4">
            <a:alphaModFix/>
          </a:blip>
          <a:srcRect b="0" l="0" r="0" t="0"/>
          <a:stretch/>
        </p:blipFill>
        <p:spPr>
          <a:xfrm>
            <a:off x="1950225" y="7372300"/>
            <a:ext cx="1268350" cy="1140850"/>
          </a:xfrm>
          <a:prstGeom prst="rect">
            <a:avLst/>
          </a:prstGeom>
          <a:noFill/>
          <a:ln>
            <a:noFill/>
          </a:ln>
        </p:spPr>
      </p:pic>
      <p:pic>
        <p:nvPicPr>
          <p:cNvPr id="1712" name="Google Shape;1712;p17"/>
          <p:cNvPicPr preferRelativeResize="0"/>
          <p:nvPr/>
        </p:nvPicPr>
        <p:blipFill rotWithShape="1">
          <a:blip r:embed="rId5">
            <a:alphaModFix/>
          </a:blip>
          <a:srcRect b="0" l="0" r="0" t="0"/>
          <a:stretch/>
        </p:blipFill>
        <p:spPr>
          <a:xfrm>
            <a:off x="3595438" y="7372300"/>
            <a:ext cx="1268350" cy="1140850"/>
          </a:xfrm>
          <a:prstGeom prst="rect">
            <a:avLst/>
          </a:prstGeom>
          <a:noFill/>
          <a:ln>
            <a:noFill/>
          </a:ln>
        </p:spPr>
      </p:pic>
      <p:pic>
        <p:nvPicPr>
          <p:cNvPr id="1713" name="Google Shape;1713;p17"/>
          <p:cNvPicPr preferRelativeResize="0"/>
          <p:nvPr/>
        </p:nvPicPr>
        <p:blipFill rotWithShape="1">
          <a:blip r:embed="rId6">
            <a:alphaModFix/>
          </a:blip>
          <a:srcRect b="0" l="0" r="0" t="0"/>
          <a:stretch/>
        </p:blipFill>
        <p:spPr>
          <a:xfrm>
            <a:off x="5074486" y="7372298"/>
            <a:ext cx="1268350" cy="1140850"/>
          </a:xfrm>
          <a:prstGeom prst="rect">
            <a:avLst/>
          </a:prstGeom>
          <a:noFill/>
          <a:ln>
            <a:noFill/>
          </a:ln>
        </p:spPr>
      </p:pic>
      <p:pic>
        <p:nvPicPr>
          <p:cNvPr id="1714" name="Google Shape;1714;p17"/>
          <p:cNvPicPr preferRelativeResize="0"/>
          <p:nvPr/>
        </p:nvPicPr>
        <p:blipFill rotWithShape="1">
          <a:blip r:embed="rId7">
            <a:alphaModFix/>
          </a:blip>
          <a:srcRect b="0" l="0" r="0" t="0"/>
          <a:stretch/>
        </p:blipFill>
        <p:spPr>
          <a:xfrm>
            <a:off x="484950" y="3320100"/>
            <a:ext cx="1010125" cy="851475"/>
          </a:xfrm>
          <a:prstGeom prst="rect">
            <a:avLst/>
          </a:prstGeom>
          <a:noFill/>
          <a:ln>
            <a:noFill/>
          </a:ln>
        </p:spPr>
      </p:pic>
      <p:pic>
        <p:nvPicPr>
          <p:cNvPr id="1715" name="Google Shape;1715;p17"/>
          <p:cNvPicPr preferRelativeResize="0"/>
          <p:nvPr/>
        </p:nvPicPr>
        <p:blipFill rotWithShape="1">
          <a:blip r:embed="rId8">
            <a:alphaModFix/>
          </a:blip>
          <a:srcRect b="0" l="0" r="0" t="0"/>
          <a:stretch/>
        </p:blipFill>
        <p:spPr>
          <a:xfrm>
            <a:off x="2040200" y="3320100"/>
            <a:ext cx="1010125" cy="851475"/>
          </a:xfrm>
          <a:prstGeom prst="rect">
            <a:avLst/>
          </a:prstGeom>
          <a:noFill/>
          <a:ln>
            <a:noFill/>
          </a:ln>
        </p:spPr>
      </p:pic>
      <p:pic>
        <p:nvPicPr>
          <p:cNvPr id="1716" name="Google Shape;1716;p17"/>
          <p:cNvPicPr preferRelativeResize="0"/>
          <p:nvPr/>
        </p:nvPicPr>
        <p:blipFill rotWithShape="1">
          <a:blip r:embed="rId9">
            <a:alphaModFix/>
          </a:blip>
          <a:srcRect b="0" l="0" r="0" t="0"/>
          <a:stretch/>
        </p:blipFill>
        <p:spPr>
          <a:xfrm>
            <a:off x="3595450" y="3320098"/>
            <a:ext cx="1008800" cy="851465"/>
          </a:xfrm>
          <a:prstGeom prst="rect">
            <a:avLst/>
          </a:prstGeom>
          <a:noFill/>
          <a:ln>
            <a:noFill/>
          </a:ln>
        </p:spPr>
      </p:pic>
      <p:pic>
        <p:nvPicPr>
          <p:cNvPr id="1717" name="Google Shape;1717;p17"/>
          <p:cNvPicPr preferRelativeResize="0"/>
          <p:nvPr/>
        </p:nvPicPr>
        <p:blipFill rotWithShape="1">
          <a:blip r:embed="rId10">
            <a:alphaModFix/>
          </a:blip>
          <a:srcRect b="0" l="0" r="0" t="0"/>
          <a:stretch/>
        </p:blipFill>
        <p:spPr>
          <a:xfrm>
            <a:off x="5203601" y="3339516"/>
            <a:ext cx="1010125" cy="812625"/>
          </a:xfrm>
          <a:prstGeom prst="rect">
            <a:avLst/>
          </a:prstGeom>
          <a:noFill/>
          <a:ln>
            <a:noFill/>
          </a:ln>
        </p:spPr>
      </p:pic>
      <p:sp>
        <p:nvSpPr>
          <p:cNvPr id="1718" name="Google Shape;1718;p17"/>
          <p:cNvSpPr/>
          <p:nvPr/>
        </p:nvSpPr>
        <p:spPr>
          <a:xfrm>
            <a:off x="-779325" y="-343500"/>
            <a:ext cx="2460000" cy="23601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719" name="Google Shape;1719;p17"/>
          <p:cNvGraphicFramePr/>
          <p:nvPr/>
        </p:nvGraphicFramePr>
        <p:xfrm>
          <a:off x="353659" y="533263"/>
          <a:ext cx="3000000" cy="3000000"/>
        </p:xfrm>
        <a:graphic>
          <a:graphicData uri="http://schemas.openxmlformats.org/drawingml/2006/table">
            <a:tbl>
              <a:tblPr>
                <a:noFill/>
                <a:tableStyleId>{92487A4C-BF87-4A40-8A9A-ABE4F0CECC3C}</a:tableStyleId>
              </a:tblPr>
              <a:tblGrid>
                <a:gridCol w="2904450"/>
                <a:gridCol w="1213050"/>
                <a:gridCol w="2033175"/>
              </a:tblGrid>
              <a:tr h="560150">
                <a:tc gridSpan="3">
                  <a:txBody>
                    <a:bodyPr/>
                    <a:lstStyle/>
                    <a:p>
                      <a:pPr indent="0" lvl="0" marL="0" rtl="0" algn="ctr">
                        <a:spcBef>
                          <a:spcPts val="0"/>
                        </a:spcBef>
                        <a:spcAft>
                          <a:spcPts val="0"/>
                        </a:spcAft>
                        <a:buClr>
                          <a:schemeClr val="dk1"/>
                        </a:buClr>
                        <a:buSzPts val="2400"/>
                        <a:buFont typeface="Arial"/>
                        <a:buNone/>
                      </a:pPr>
                      <a:r>
                        <a:rPr b="1" lang="en-SA" sz="2500">
                          <a:solidFill>
                            <a:schemeClr val="lt1"/>
                          </a:solidFill>
                          <a:latin typeface="Asap"/>
                          <a:ea typeface="Asap"/>
                          <a:cs typeface="Asap"/>
                          <a:sym typeface="Asap"/>
                        </a:rPr>
                        <a:t>Specific signs for endocarditis</a:t>
                      </a:r>
                      <a:endParaRPr b="1" sz="2500" u="none" cap="none" strike="noStrike">
                        <a:solidFill>
                          <a:schemeClr val="lt1"/>
                        </a:solidFill>
                        <a:latin typeface="Asap"/>
                        <a:ea typeface="Asap"/>
                        <a:cs typeface="Asap"/>
                        <a:sym typeface="Asap"/>
                      </a:endParaRPr>
                    </a:p>
                  </a:txBody>
                  <a:tcPr marT="91425" marB="91425" marR="91425" marL="91425" anchor="ctr">
                    <a:solidFill>
                      <a:schemeClr val="lt2"/>
                    </a:solidFill>
                  </a:tcPr>
                </a:tc>
                <a:tc hMerge="1"/>
                <a:tc hMerge="1"/>
              </a:tr>
              <a:tr h="567150">
                <a:tc>
                  <a:txBody>
                    <a:bodyPr/>
                    <a:lstStyle/>
                    <a:p>
                      <a:pPr indent="0" lvl="0" marL="0" marR="0" rtl="0" algn="ctr">
                        <a:lnSpc>
                          <a:spcPct val="100000"/>
                        </a:lnSpc>
                        <a:spcBef>
                          <a:spcPts val="0"/>
                        </a:spcBef>
                        <a:spcAft>
                          <a:spcPts val="0"/>
                        </a:spcAft>
                        <a:buClr>
                          <a:schemeClr val="dk1"/>
                        </a:buClr>
                        <a:buSzPts val="1100"/>
                        <a:buFont typeface="Arial"/>
                        <a:buNone/>
                      </a:pPr>
                      <a:r>
                        <a:rPr b="1" lang="en-SA" sz="1500" u="none" cap="none" strike="noStrike">
                          <a:latin typeface="Titillium Web"/>
                          <a:ea typeface="Titillium Web"/>
                          <a:cs typeface="Titillium Web"/>
                          <a:sym typeface="Titillium Web"/>
                        </a:rPr>
                        <a:t>Osler nodes</a:t>
                      </a:r>
                      <a:endParaRPr b="1" sz="1500" u="none" cap="none" strike="noStrike">
                        <a:latin typeface="Titillium Web"/>
                        <a:ea typeface="Titillium Web"/>
                        <a:cs typeface="Titillium Web"/>
                        <a:sym typeface="Titillium Web"/>
                      </a:endParaRPr>
                    </a:p>
                  </a:txBody>
                  <a:tcPr marT="91425" marB="91425" marR="91425" marL="91425" anchor="ctr">
                    <a:solidFill>
                      <a:srgbClr val="EFEFEF"/>
                    </a:solidFill>
                  </a:tcPr>
                </a:tc>
                <a:tc gridSpan="2">
                  <a:txBody>
                    <a:bodyPr/>
                    <a:lstStyle/>
                    <a:p>
                      <a:pPr indent="0" lvl="0" marL="0" marR="0" rtl="0" algn="ctr">
                        <a:lnSpc>
                          <a:spcPct val="100000"/>
                        </a:lnSpc>
                        <a:spcBef>
                          <a:spcPts val="0"/>
                        </a:spcBef>
                        <a:spcAft>
                          <a:spcPts val="0"/>
                        </a:spcAft>
                        <a:buClr>
                          <a:schemeClr val="dk1"/>
                        </a:buClr>
                        <a:buSzPts val="1100"/>
                        <a:buFont typeface="Arial"/>
                        <a:buNone/>
                      </a:pPr>
                      <a:r>
                        <a:rPr b="1" lang="en-SA" sz="1500" u="none" cap="none" strike="noStrike">
                          <a:latin typeface="Titillium Web"/>
                          <a:ea typeface="Titillium Web"/>
                          <a:cs typeface="Titillium Web"/>
                          <a:sym typeface="Titillium Web"/>
                        </a:rPr>
                        <a:t>Janeway Lesions</a:t>
                      </a:r>
                      <a:endParaRPr b="1" sz="1500" u="none" cap="none" strike="noStrike">
                        <a:latin typeface="Titillium Web"/>
                        <a:ea typeface="Titillium Web"/>
                        <a:cs typeface="Titillium Web"/>
                        <a:sym typeface="Titillium Web"/>
                      </a:endParaRPr>
                    </a:p>
                  </a:txBody>
                  <a:tcPr marT="91425" marB="91425" marR="91425" marL="91425" anchor="ctr">
                    <a:solidFill>
                      <a:srgbClr val="EFEFEF"/>
                    </a:solidFill>
                  </a:tcPr>
                </a:tc>
                <a:tc hMerge="1"/>
              </a:tr>
              <a:tr h="1440400">
                <a:tc rowSpan="2">
                  <a:txBody>
                    <a:bodyPr/>
                    <a:lstStyle/>
                    <a:p>
                      <a:pPr indent="-317500" lvl="0" marL="457200" marR="0" rtl="0" algn="l">
                        <a:lnSpc>
                          <a:spcPct val="100000"/>
                        </a:lnSpc>
                        <a:spcBef>
                          <a:spcPts val="0"/>
                        </a:spcBef>
                        <a:spcAft>
                          <a:spcPts val="0"/>
                        </a:spcAft>
                        <a:buSzPts val="1400"/>
                        <a:buFont typeface="Titillium Web"/>
                        <a:buChar char="●"/>
                      </a:pPr>
                      <a:r>
                        <a:rPr lang="en-SA" sz="1400" u="none" cap="none" strike="noStrike">
                          <a:latin typeface="Titillium Web"/>
                          <a:ea typeface="Titillium Web"/>
                          <a:cs typeface="Titillium Web"/>
                          <a:sym typeface="Titillium Web"/>
                        </a:rPr>
                        <a:t>Painful and erythematous </a:t>
                      </a:r>
                      <a:r>
                        <a:rPr lang="en-SA" sz="1400" u="none" cap="none" strike="noStrike">
                          <a:solidFill>
                            <a:schemeClr val="lt1"/>
                          </a:solidFill>
                          <a:latin typeface="Titillium Web"/>
                          <a:ea typeface="Titillium Web"/>
                          <a:cs typeface="Titillium Web"/>
                          <a:sym typeface="Titillium Web"/>
                        </a:rPr>
                        <a:t>nodules</a:t>
                      </a:r>
                      <a:endParaRPr sz="1400" u="none" cap="none" strike="noStrike">
                        <a:solidFill>
                          <a:schemeClr val="lt1"/>
                        </a:solidFill>
                        <a:latin typeface="Titillium Web"/>
                        <a:ea typeface="Titillium Web"/>
                        <a:cs typeface="Titillium Web"/>
                        <a:sym typeface="Titillium Web"/>
                      </a:endParaRPr>
                    </a:p>
                    <a:p>
                      <a:pPr indent="-317500" lvl="0" marL="457200" marR="0" rtl="0" algn="l">
                        <a:lnSpc>
                          <a:spcPct val="100000"/>
                        </a:lnSpc>
                        <a:spcBef>
                          <a:spcPts val="0"/>
                        </a:spcBef>
                        <a:spcAft>
                          <a:spcPts val="0"/>
                        </a:spcAft>
                        <a:buSzPts val="1400"/>
                        <a:buFont typeface="Titillium Web"/>
                        <a:buChar char="●"/>
                      </a:pPr>
                      <a:r>
                        <a:rPr lang="en-SA" sz="1400" u="none" cap="none" strike="noStrike">
                          <a:latin typeface="Titillium Web"/>
                          <a:ea typeface="Titillium Web"/>
                          <a:cs typeface="Titillium Web"/>
                          <a:sym typeface="Titillium Web"/>
                        </a:rPr>
                        <a:t>Located on pulp of  fingers and toes</a:t>
                      </a:r>
                      <a:endParaRPr sz="1400" u="none" cap="none" strike="noStrike">
                        <a:latin typeface="Titillium Web"/>
                        <a:ea typeface="Titillium Web"/>
                        <a:cs typeface="Titillium Web"/>
                        <a:sym typeface="Titillium Web"/>
                      </a:endParaRPr>
                    </a:p>
                    <a:p>
                      <a:pPr indent="-317500" lvl="0" marL="457200" marR="0" rtl="0" algn="l">
                        <a:lnSpc>
                          <a:spcPct val="100000"/>
                        </a:lnSpc>
                        <a:spcBef>
                          <a:spcPts val="0"/>
                        </a:spcBef>
                        <a:spcAft>
                          <a:spcPts val="0"/>
                        </a:spcAft>
                        <a:buSzPts val="1400"/>
                        <a:buFont typeface="Titillium Web"/>
                        <a:buChar char="●"/>
                      </a:pPr>
                      <a:r>
                        <a:rPr lang="en-SA" sz="1400" u="none" cap="none" strike="noStrike">
                          <a:latin typeface="Titillium Web"/>
                          <a:ea typeface="Titillium Web"/>
                          <a:cs typeface="Titillium Web"/>
                          <a:sym typeface="Titillium Web"/>
                        </a:rPr>
                        <a:t>More common in subacute IE</a:t>
                      </a:r>
                      <a:endParaRPr sz="140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Titillium Web"/>
                        <a:ea typeface="Titillium Web"/>
                        <a:cs typeface="Titillium Web"/>
                        <a:sym typeface="Titillium Web"/>
                      </a:endParaRPr>
                    </a:p>
                  </a:txBody>
                  <a:tcPr marT="91425" marB="91425" marR="91425" marL="91425"/>
                </a:tc>
                <a:tc gridSpan="2" rowSpan="2">
                  <a:txBody>
                    <a:bodyPr/>
                    <a:lstStyle/>
                    <a:p>
                      <a:pPr indent="-323850" lvl="0" marL="457200" rtl="0" algn="l">
                        <a:spcBef>
                          <a:spcPts val="0"/>
                        </a:spcBef>
                        <a:spcAft>
                          <a:spcPts val="0"/>
                        </a:spcAft>
                        <a:buClr>
                          <a:srgbClr val="000000"/>
                        </a:buClr>
                        <a:buSzPts val="1500"/>
                        <a:buFont typeface="Titillium Web"/>
                        <a:buChar char="●"/>
                      </a:pPr>
                      <a:r>
                        <a:rPr lang="en-SA" sz="1500">
                          <a:latin typeface="Titillium Web"/>
                          <a:ea typeface="Titillium Web"/>
                          <a:cs typeface="Titillium Web"/>
                          <a:sym typeface="Titillium Web"/>
                        </a:rPr>
                        <a:t>Erythematous, blanching macules</a:t>
                      </a:r>
                      <a:endParaRPr sz="1500">
                        <a:latin typeface="Titillium Web"/>
                        <a:ea typeface="Titillium Web"/>
                        <a:cs typeface="Titillium Web"/>
                        <a:sym typeface="Titillium Web"/>
                      </a:endParaRPr>
                    </a:p>
                    <a:p>
                      <a:pPr indent="-323850" lvl="0" marL="457200" rtl="0" algn="l">
                        <a:spcBef>
                          <a:spcPts val="0"/>
                        </a:spcBef>
                        <a:spcAft>
                          <a:spcPts val="0"/>
                        </a:spcAft>
                        <a:buClr>
                          <a:srgbClr val="000000"/>
                        </a:buClr>
                        <a:buSzPts val="1500"/>
                        <a:buFont typeface="Titillium Web"/>
                        <a:buChar char="●"/>
                      </a:pPr>
                      <a:r>
                        <a:rPr lang="en-SA" sz="1500">
                          <a:latin typeface="Titillium Web"/>
                          <a:ea typeface="Titillium Web"/>
                          <a:cs typeface="Titillium Web"/>
                          <a:sym typeface="Titillium Web"/>
                        </a:rPr>
                        <a:t>Nonpainful</a:t>
                      </a:r>
                      <a:endParaRPr sz="1500">
                        <a:latin typeface="Titillium Web"/>
                        <a:ea typeface="Titillium Web"/>
                        <a:cs typeface="Titillium Web"/>
                        <a:sym typeface="Titillium Web"/>
                      </a:endParaRPr>
                    </a:p>
                    <a:p>
                      <a:pPr indent="-323850" lvl="0" marL="457200" rtl="0" algn="l">
                        <a:spcBef>
                          <a:spcPts val="0"/>
                        </a:spcBef>
                        <a:spcAft>
                          <a:spcPts val="0"/>
                        </a:spcAft>
                        <a:buClr>
                          <a:srgbClr val="000000"/>
                        </a:buClr>
                        <a:buSzPts val="1500"/>
                        <a:buFont typeface="Titillium Web"/>
                        <a:buChar char="●"/>
                      </a:pPr>
                      <a:r>
                        <a:rPr lang="en-SA" sz="1500">
                          <a:latin typeface="Titillium Web"/>
                          <a:ea typeface="Titillium Web"/>
                          <a:cs typeface="Titillium Web"/>
                          <a:sym typeface="Titillium Web"/>
                        </a:rPr>
                        <a:t>Located on palms and soles</a:t>
                      </a:r>
                      <a:endParaRPr sz="1500">
                        <a:latin typeface="Titillium Web"/>
                        <a:ea typeface="Titillium Web"/>
                        <a:cs typeface="Titillium Web"/>
                        <a:sym typeface="Titillium Web"/>
                      </a:endParaRPr>
                    </a:p>
                  </a:txBody>
                  <a:tcPr marT="91425" marB="91425" marR="91425" marL="91425"/>
                </a:tc>
                <a:tc rowSpan="2" hMerge="1"/>
              </a:tr>
              <a:tr h="1440400">
                <a:tc vMerge="1"/>
                <a:tc gridSpan="2" vMerge="1"/>
                <a:tc hMerge="1" vMerge="1"/>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23" name="Shape 1723"/>
        <p:cNvGrpSpPr/>
        <p:nvPr/>
      </p:nvGrpSpPr>
      <p:grpSpPr>
        <a:xfrm>
          <a:off x="0" y="0"/>
          <a:ext cx="0" cy="0"/>
          <a:chOff x="0" y="0"/>
          <a:chExt cx="0" cy="0"/>
        </a:xfrm>
      </p:grpSpPr>
      <p:pic>
        <p:nvPicPr>
          <p:cNvPr id="1724" name="Google Shape;1724;p18"/>
          <p:cNvPicPr preferRelativeResize="0"/>
          <p:nvPr/>
        </p:nvPicPr>
        <p:blipFill>
          <a:blip r:embed="rId3">
            <a:alphaModFix/>
          </a:blip>
          <a:stretch>
            <a:fillRect/>
          </a:stretch>
        </p:blipFill>
        <p:spPr>
          <a:xfrm>
            <a:off x="3390900" y="7398675"/>
            <a:ext cx="3467100" cy="2476500"/>
          </a:xfrm>
          <a:prstGeom prst="rect">
            <a:avLst/>
          </a:prstGeom>
          <a:noFill/>
          <a:ln>
            <a:noFill/>
          </a:ln>
        </p:spPr>
      </p:pic>
      <p:sp>
        <p:nvSpPr>
          <p:cNvPr id="1725" name="Google Shape;1725;p18"/>
          <p:cNvSpPr txBox="1"/>
          <p:nvPr/>
        </p:nvSpPr>
        <p:spPr>
          <a:xfrm>
            <a:off x="172950" y="2988688"/>
            <a:ext cx="6512100" cy="551700"/>
          </a:xfrm>
          <a:prstGeom prst="rect">
            <a:avLst/>
          </a:prstGeom>
          <a:solidFill>
            <a:schemeClr val="lt2"/>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SA" u="none" cap="none" strike="noStrike">
                <a:latin typeface="Asap"/>
                <a:ea typeface="Asap"/>
                <a:cs typeface="Asap"/>
                <a:sym typeface="Asap"/>
              </a:rPr>
              <a:t>Improved diagnostic value of echocardiography in patients with infective endocarditis by transoesophageal approach A prospective study.</a:t>
            </a:r>
            <a:endParaRPr b="1" i="0" u="none" cap="none" strike="noStrike">
              <a:latin typeface="Asap"/>
              <a:ea typeface="Asap"/>
              <a:cs typeface="Asap"/>
              <a:sym typeface="Asap"/>
            </a:endParaRPr>
          </a:p>
        </p:txBody>
      </p:sp>
      <p:sp>
        <p:nvSpPr>
          <p:cNvPr id="1726" name="Google Shape;1726;p18"/>
          <p:cNvSpPr txBox="1"/>
          <p:nvPr/>
        </p:nvSpPr>
        <p:spPr>
          <a:xfrm>
            <a:off x="668250" y="3702463"/>
            <a:ext cx="6016800" cy="382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SA" sz="1300" u="none" cap="none" strike="noStrike">
                <a:latin typeface="Titillium Web"/>
                <a:ea typeface="Titillium Web"/>
                <a:cs typeface="Titillium Web"/>
                <a:sym typeface="Titillium Web"/>
              </a:rPr>
              <a:t>Eur Heart J, 1988 Jan;9(i): 43.5396 patients were studied consecutively with TEE </a:t>
            </a:r>
            <a:r>
              <a:rPr lang="en-SA" sz="1300">
                <a:solidFill>
                  <a:schemeClr val="accent6"/>
                </a:solidFill>
                <a:latin typeface="Titillium Web"/>
                <a:ea typeface="Titillium Web"/>
                <a:cs typeface="Titillium Web"/>
                <a:sym typeface="Titillium Web"/>
              </a:rPr>
              <a:t>( trans esophegal echo) </a:t>
            </a:r>
            <a:r>
              <a:rPr b="0" i="0" lang="en-SA" sz="1300" u="none" cap="none" strike="noStrike">
                <a:latin typeface="Titillium Web"/>
                <a:ea typeface="Titillium Web"/>
                <a:cs typeface="Titillium Web"/>
                <a:sym typeface="Titillium Web"/>
              </a:rPr>
              <a:t>and TTE</a:t>
            </a:r>
            <a:endParaRPr b="0" i="0" sz="1300" u="none" cap="none" strike="noStrike">
              <a:latin typeface="Titillium Web"/>
              <a:ea typeface="Titillium Web"/>
              <a:cs typeface="Titillium Web"/>
              <a:sym typeface="Titillium Web"/>
            </a:endParaRPr>
          </a:p>
        </p:txBody>
      </p:sp>
      <p:sp>
        <p:nvSpPr>
          <p:cNvPr id="1727" name="Google Shape;1727;p18"/>
          <p:cNvSpPr txBox="1"/>
          <p:nvPr/>
        </p:nvSpPr>
        <p:spPr>
          <a:xfrm>
            <a:off x="668250" y="4147277"/>
            <a:ext cx="6016800" cy="412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SA" sz="1300" u="none" cap="none" strike="noStrike">
                <a:latin typeface="Titillium Web"/>
                <a:ea typeface="Titillium Web"/>
                <a:cs typeface="Titillium Web"/>
                <a:sym typeface="Titillium Web"/>
              </a:rPr>
              <a:t>TEE sensitivity 100 percent for vegetations as compared to 63 percent with TTE</a:t>
            </a:r>
            <a:endParaRPr b="0" i="0" sz="1300" u="none" cap="none" strike="noStrike">
              <a:latin typeface="Titillium Web"/>
              <a:ea typeface="Titillium Web"/>
              <a:cs typeface="Titillium Web"/>
              <a:sym typeface="Titillium Web"/>
            </a:endParaRPr>
          </a:p>
        </p:txBody>
      </p:sp>
      <p:sp>
        <p:nvSpPr>
          <p:cNvPr id="1728" name="Google Shape;1728;p18"/>
          <p:cNvSpPr txBox="1"/>
          <p:nvPr/>
        </p:nvSpPr>
        <p:spPr>
          <a:xfrm>
            <a:off x="668250" y="4621775"/>
            <a:ext cx="6016800" cy="382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SA" sz="1300" u="none" cap="none" strike="noStrike">
                <a:latin typeface="Titillium Web"/>
                <a:ea typeface="Titillium Web"/>
                <a:cs typeface="Titillium Web"/>
                <a:sym typeface="Titillium Web"/>
              </a:rPr>
              <a:t>Both TTE and TEE had specificity of  98%</a:t>
            </a:r>
            <a:endParaRPr b="0" i="0" sz="1300" u="none" cap="none" strike="noStrike">
              <a:latin typeface="Titillium Web"/>
              <a:ea typeface="Titillium Web"/>
              <a:cs typeface="Titillium Web"/>
              <a:sym typeface="Titillium Web"/>
            </a:endParaRPr>
          </a:p>
        </p:txBody>
      </p:sp>
      <p:sp>
        <p:nvSpPr>
          <p:cNvPr id="1729" name="Google Shape;1729;p18"/>
          <p:cNvSpPr txBox="1"/>
          <p:nvPr/>
        </p:nvSpPr>
        <p:spPr>
          <a:xfrm>
            <a:off x="668250" y="5083363"/>
            <a:ext cx="6016800" cy="44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SA" sz="1300" u="none" cap="none" strike="noStrike">
                <a:latin typeface="Titillium Web"/>
                <a:ea typeface="Titillium Web"/>
                <a:cs typeface="Titillium Web"/>
                <a:sym typeface="Titillium Web"/>
              </a:rPr>
              <a:t>25% of  vegetations less than 5 mm,  69% of  vegetations 6-10 mm, and  100% of  vegetations greater than 11 mm detected by TEE were also observed with TTE</a:t>
            </a:r>
            <a:endParaRPr b="0" i="0" sz="1300" u="none" cap="none" strike="noStrike">
              <a:latin typeface="Titillium Web"/>
              <a:ea typeface="Titillium Web"/>
              <a:cs typeface="Titillium Web"/>
              <a:sym typeface="Titillium Web"/>
            </a:endParaRPr>
          </a:p>
        </p:txBody>
      </p:sp>
      <p:grpSp>
        <p:nvGrpSpPr>
          <p:cNvPr id="1730" name="Google Shape;1730;p18"/>
          <p:cNvGrpSpPr/>
          <p:nvPr/>
        </p:nvGrpSpPr>
        <p:grpSpPr>
          <a:xfrm>
            <a:off x="291618" y="3737668"/>
            <a:ext cx="300659" cy="297060"/>
            <a:chOff x="-1017593" y="4240422"/>
            <a:chExt cx="300659" cy="297030"/>
          </a:xfrm>
        </p:grpSpPr>
        <p:sp>
          <p:nvSpPr>
            <p:cNvPr id="1731" name="Google Shape;1731;p18"/>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18"/>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18"/>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18"/>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18"/>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18"/>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18"/>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18"/>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8"/>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18"/>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8"/>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18"/>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18"/>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8"/>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8"/>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18"/>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18"/>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8" name="Google Shape;1748;p18"/>
          <p:cNvGrpSpPr/>
          <p:nvPr/>
        </p:nvGrpSpPr>
        <p:grpSpPr>
          <a:xfrm>
            <a:off x="291618" y="4199481"/>
            <a:ext cx="300659" cy="297060"/>
            <a:chOff x="-1017593" y="4240422"/>
            <a:chExt cx="300659" cy="297030"/>
          </a:xfrm>
        </p:grpSpPr>
        <p:sp>
          <p:nvSpPr>
            <p:cNvPr id="1749" name="Google Shape;1749;p18"/>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18"/>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18"/>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18"/>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18"/>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18"/>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18"/>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18"/>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18"/>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18"/>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18"/>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8"/>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8"/>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8"/>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18"/>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18"/>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18"/>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6" name="Google Shape;1766;p18"/>
          <p:cNvGrpSpPr/>
          <p:nvPr/>
        </p:nvGrpSpPr>
        <p:grpSpPr>
          <a:xfrm>
            <a:off x="291618" y="4664643"/>
            <a:ext cx="300659" cy="297060"/>
            <a:chOff x="-1017593" y="4240422"/>
            <a:chExt cx="300659" cy="297030"/>
          </a:xfrm>
        </p:grpSpPr>
        <p:sp>
          <p:nvSpPr>
            <p:cNvPr id="1767" name="Google Shape;1767;p18"/>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18"/>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18"/>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18"/>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18"/>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18"/>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18"/>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18"/>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18"/>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18"/>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18"/>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18"/>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18"/>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18"/>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18"/>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18"/>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18"/>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4" name="Google Shape;1784;p18"/>
          <p:cNvGrpSpPr/>
          <p:nvPr/>
        </p:nvGrpSpPr>
        <p:grpSpPr>
          <a:xfrm>
            <a:off x="291618" y="5156993"/>
            <a:ext cx="300659" cy="297060"/>
            <a:chOff x="-1017593" y="4240422"/>
            <a:chExt cx="300659" cy="297030"/>
          </a:xfrm>
        </p:grpSpPr>
        <p:sp>
          <p:nvSpPr>
            <p:cNvPr id="1785" name="Google Shape;1785;p18"/>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18"/>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18"/>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18"/>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18"/>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18"/>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18"/>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18"/>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18"/>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18"/>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18"/>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18"/>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18"/>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18"/>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18"/>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18"/>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18"/>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02" name="Google Shape;1802;p18"/>
          <p:cNvSpPr/>
          <p:nvPr/>
        </p:nvSpPr>
        <p:spPr>
          <a:xfrm>
            <a:off x="-5077600" y="5340275"/>
            <a:ext cx="3426900" cy="551700"/>
          </a:xfrm>
          <a:prstGeom prst="roundRect">
            <a:avLst>
              <a:gd fmla="val 16667" name="adj"/>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SA" sz="1500">
                <a:solidFill>
                  <a:srgbClr val="FFFFFF"/>
                </a:solidFill>
                <a:latin typeface="Titillium Web"/>
                <a:ea typeface="Titillium Web"/>
                <a:cs typeface="Titillium Web"/>
                <a:sym typeface="Titillium Web"/>
              </a:rPr>
              <a:t>Why is The Blood Culture Negative?</a:t>
            </a:r>
            <a:endParaRPr b="1" sz="1500">
              <a:solidFill>
                <a:srgbClr val="FFFFFF"/>
              </a:solidFill>
              <a:latin typeface="Titillium Web"/>
              <a:ea typeface="Titillium Web"/>
              <a:cs typeface="Titillium Web"/>
              <a:sym typeface="Titillium Web"/>
            </a:endParaRPr>
          </a:p>
        </p:txBody>
      </p:sp>
      <p:sp>
        <p:nvSpPr>
          <p:cNvPr id="1803" name="Google Shape;1803;p18"/>
          <p:cNvSpPr/>
          <p:nvPr/>
        </p:nvSpPr>
        <p:spPr>
          <a:xfrm>
            <a:off x="-6561550" y="6295875"/>
            <a:ext cx="2008800" cy="44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SA" sz="1300">
                <a:latin typeface="Titillium Web"/>
                <a:ea typeface="Titillium Web"/>
                <a:cs typeface="Titillium Web"/>
                <a:sym typeface="Titillium Web"/>
              </a:rPr>
              <a:t>Previous antibiotics intake</a:t>
            </a:r>
            <a:endParaRPr sz="1300">
              <a:latin typeface="Titillium Web"/>
              <a:ea typeface="Titillium Web"/>
              <a:cs typeface="Titillium Web"/>
              <a:sym typeface="Titillium Web"/>
            </a:endParaRPr>
          </a:p>
        </p:txBody>
      </p:sp>
      <p:sp>
        <p:nvSpPr>
          <p:cNvPr id="1804" name="Google Shape;1804;p18"/>
          <p:cNvSpPr/>
          <p:nvPr/>
        </p:nvSpPr>
        <p:spPr>
          <a:xfrm>
            <a:off x="-4329100" y="6304425"/>
            <a:ext cx="1929900" cy="427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SA" sz="1300">
                <a:latin typeface="Titillium Web"/>
                <a:ea typeface="Titillium Web"/>
                <a:cs typeface="Titillium Web"/>
                <a:sym typeface="Titillium Web"/>
              </a:rPr>
              <a:t>Fastidious Bacteria</a:t>
            </a:r>
            <a:endParaRPr sz="1300">
              <a:latin typeface="Titillium Web"/>
              <a:ea typeface="Titillium Web"/>
              <a:cs typeface="Titillium Web"/>
              <a:sym typeface="Titillium Web"/>
            </a:endParaRPr>
          </a:p>
        </p:txBody>
      </p:sp>
      <p:sp>
        <p:nvSpPr>
          <p:cNvPr id="1805" name="Google Shape;1805;p18"/>
          <p:cNvSpPr/>
          <p:nvPr/>
        </p:nvSpPr>
        <p:spPr>
          <a:xfrm>
            <a:off x="-2175550" y="6295875"/>
            <a:ext cx="2008800" cy="44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SA" sz="1300">
                <a:latin typeface="Titillium Web"/>
                <a:ea typeface="Titillium Web"/>
                <a:cs typeface="Titillium Web"/>
                <a:sym typeface="Titillium Web"/>
              </a:rPr>
              <a:t>How hard did you look?</a:t>
            </a:r>
            <a:endParaRPr sz="1300">
              <a:latin typeface="Titillium Web"/>
              <a:ea typeface="Titillium Web"/>
              <a:cs typeface="Titillium Web"/>
              <a:sym typeface="Titillium Web"/>
            </a:endParaRPr>
          </a:p>
        </p:txBody>
      </p:sp>
      <p:cxnSp>
        <p:nvCxnSpPr>
          <p:cNvPr id="1806" name="Google Shape;1806;p18"/>
          <p:cNvCxnSpPr>
            <a:stCxn id="1803" idx="0"/>
            <a:endCxn id="1802" idx="2"/>
          </p:cNvCxnSpPr>
          <p:nvPr/>
        </p:nvCxnSpPr>
        <p:spPr>
          <a:xfrm rot="-5400000">
            <a:off x="-4662550" y="4997475"/>
            <a:ext cx="403800" cy="2193000"/>
          </a:xfrm>
          <a:prstGeom prst="bentConnector3">
            <a:avLst>
              <a:gd fmla="val 50012" name="adj1"/>
            </a:avLst>
          </a:prstGeom>
          <a:noFill/>
          <a:ln cap="flat" cmpd="sng" w="19050">
            <a:solidFill>
              <a:schemeClr val="dk2"/>
            </a:solidFill>
            <a:prstDash val="solid"/>
            <a:round/>
            <a:headEnd len="med" w="med" type="none"/>
            <a:tailEnd len="med" w="med" type="none"/>
          </a:ln>
        </p:spPr>
      </p:cxnSp>
      <p:cxnSp>
        <p:nvCxnSpPr>
          <p:cNvPr id="1807" name="Google Shape;1807;p18"/>
          <p:cNvCxnSpPr>
            <a:stCxn id="1802" idx="2"/>
            <a:endCxn id="1804" idx="0"/>
          </p:cNvCxnSpPr>
          <p:nvPr/>
        </p:nvCxnSpPr>
        <p:spPr>
          <a:xfrm flipH="1" rot="-5400000">
            <a:off x="-3570100" y="6097925"/>
            <a:ext cx="412500" cy="600"/>
          </a:xfrm>
          <a:prstGeom prst="bentConnector3">
            <a:avLst>
              <a:gd fmla="val 49994" name="adj1"/>
            </a:avLst>
          </a:prstGeom>
          <a:noFill/>
          <a:ln cap="flat" cmpd="sng" w="19050">
            <a:solidFill>
              <a:schemeClr val="dk2"/>
            </a:solidFill>
            <a:prstDash val="solid"/>
            <a:round/>
            <a:headEnd len="med" w="med" type="none"/>
            <a:tailEnd len="med" w="med" type="none"/>
          </a:ln>
        </p:spPr>
      </p:cxnSp>
      <p:cxnSp>
        <p:nvCxnSpPr>
          <p:cNvPr id="1808" name="Google Shape;1808;p18"/>
          <p:cNvCxnSpPr>
            <a:stCxn id="1802" idx="2"/>
            <a:endCxn id="1805" idx="0"/>
          </p:cNvCxnSpPr>
          <p:nvPr/>
        </p:nvCxnSpPr>
        <p:spPr>
          <a:xfrm flipH="1" rot="-5400000">
            <a:off x="-2469550" y="4997375"/>
            <a:ext cx="403800" cy="2193000"/>
          </a:xfrm>
          <a:prstGeom prst="bentConnector3">
            <a:avLst>
              <a:gd fmla="val 50012" name="adj1"/>
            </a:avLst>
          </a:prstGeom>
          <a:noFill/>
          <a:ln cap="flat" cmpd="sng" w="19050">
            <a:solidFill>
              <a:schemeClr val="dk2"/>
            </a:solidFill>
            <a:prstDash val="solid"/>
            <a:round/>
            <a:headEnd len="med" w="med" type="none"/>
            <a:tailEnd len="med" w="med" type="none"/>
          </a:ln>
        </p:spPr>
      </p:cxnSp>
      <p:sp>
        <p:nvSpPr>
          <p:cNvPr id="1809" name="Google Shape;1809;p18"/>
          <p:cNvSpPr txBox="1"/>
          <p:nvPr/>
        </p:nvSpPr>
        <p:spPr>
          <a:xfrm>
            <a:off x="1000050" y="5613348"/>
            <a:ext cx="4857900" cy="415500"/>
          </a:xfrm>
          <a:prstGeom prst="rect">
            <a:avLst/>
          </a:prstGeom>
          <a:solidFill>
            <a:schemeClr val="lt2"/>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SA" sz="1500">
                <a:solidFill>
                  <a:schemeClr val="lt1"/>
                </a:solidFill>
                <a:latin typeface="Asap"/>
                <a:ea typeface="Asap"/>
                <a:cs typeface="Asap"/>
                <a:sym typeface="Asap"/>
              </a:rPr>
              <a:t>Culture Negative Infective Endocarditis</a:t>
            </a:r>
            <a:endParaRPr b="1" sz="1500">
              <a:solidFill>
                <a:schemeClr val="lt1"/>
              </a:solidFill>
              <a:latin typeface="Asap"/>
              <a:ea typeface="Asap"/>
              <a:cs typeface="Asap"/>
              <a:sym typeface="Asap"/>
            </a:endParaRPr>
          </a:p>
        </p:txBody>
      </p:sp>
      <p:sp>
        <p:nvSpPr>
          <p:cNvPr id="1810" name="Google Shape;1810;p18"/>
          <p:cNvSpPr txBox="1"/>
          <p:nvPr/>
        </p:nvSpPr>
        <p:spPr>
          <a:xfrm>
            <a:off x="-6191250" y="7473725"/>
            <a:ext cx="5896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a:latin typeface="Titillium Web"/>
                <a:ea typeface="Titillium Web"/>
                <a:cs typeface="Titillium Web"/>
                <a:sym typeface="Titillium Web"/>
              </a:rPr>
              <a:t>-How Hard did you look?</a:t>
            </a:r>
            <a:endParaRPr>
              <a:latin typeface="Titillium Web"/>
              <a:ea typeface="Titillium Web"/>
              <a:cs typeface="Titillium Web"/>
              <a:sym typeface="Titillium Web"/>
            </a:endParaRPr>
          </a:p>
          <a:p>
            <a:pPr indent="0" lvl="0" marL="0" rtl="0" algn="l">
              <a:spcBef>
                <a:spcPts val="0"/>
              </a:spcBef>
              <a:spcAft>
                <a:spcPts val="0"/>
              </a:spcAft>
              <a:buNone/>
            </a:pPr>
            <a:r>
              <a:rPr lang="en-SA">
                <a:latin typeface="Titillium Web"/>
                <a:ea typeface="Titillium Web"/>
                <a:cs typeface="Titillium Web"/>
                <a:sym typeface="Titillium Web"/>
              </a:rPr>
              <a:t>-Previous</a:t>
            </a:r>
            <a:endParaRPr>
              <a:latin typeface="Titillium Web"/>
              <a:ea typeface="Titillium Web"/>
              <a:cs typeface="Titillium Web"/>
              <a:sym typeface="Titillium Web"/>
            </a:endParaRPr>
          </a:p>
        </p:txBody>
      </p:sp>
      <p:grpSp>
        <p:nvGrpSpPr>
          <p:cNvPr id="1811" name="Google Shape;1811;p18"/>
          <p:cNvGrpSpPr/>
          <p:nvPr/>
        </p:nvGrpSpPr>
        <p:grpSpPr>
          <a:xfrm>
            <a:off x="311303" y="6125111"/>
            <a:ext cx="428737" cy="644144"/>
            <a:chOff x="4041649" y="1707654"/>
            <a:chExt cx="1060704" cy="1429526"/>
          </a:xfrm>
        </p:grpSpPr>
        <p:sp>
          <p:nvSpPr>
            <p:cNvPr id="1812" name="Google Shape;1812;p1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u="none" cap="none" strike="noStrike">
                <a:solidFill>
                  <a:srgbClr val="434343"/>
                </a:solidFill>
                <a:latin typeface="Asap"/>
                <a:ea typeface="Asap"/>
                <a:cs typeface="Asap"/>
                <a:sym typeface="Asap"/>
              </a:endParaRPr>
            </a:p>
          </p:txBody>
        </p:sp>
        <p:sp>
          <p:nvSpPr>
            <p:cNvPr id="1813" name="Google Shape;1813;p1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SA">
                  <a:solidFill>
                    <a:srgbClr val="434343"/>
                  </a:solidFill>
                  <a:latin typeface="Asap"/>
                  <a:ea typeface="Asap"/>
                  <a:cs typeface="Asap"/>
                  <a:sym typeface="Asap"/>
                </a:rPr>
                <a:t>1</a:t>
              </a:r>
              <a:endParaRPr b="1">
                <a:solidFill>
                  <a:srgbClr val="434343"/>
                </a:solidFill>
                <a:latin typeface="Asap"/>
                <a:ea typeface="Asap"/>
                <a:cs typeface="Asap"/>
                <a:sym typeface="Asap"/>
              </a:endParaRPr>
            </a:p>
          </p:txBody>
        </p:sp>
      </p:grpSp>
      <p:grpSp>
        <p:nvGrpSpPr>
          <p:cNvPr id="1814" name="Google Shape;1814;p18"/>
          <p:cNvGrpSpPr/>
          <p:nvPr/>
        </p:nvGrpSpPr>
        <p:grpSpPr>
          <a:xfrm>
            <a:off x="2461801" y="6126884"/>
            <a:ext cx="428737" cy="644144"/>
            <a:chOff x="4041649" y="1707654"/>
            <a:chExt cx="1060704" cy="1429526"/>
          </a:xfrm>
        </p:grpSpPr>
        <p:sp>
          <p:nvSpPr>
            <p:cNvPr id="1815" name="Google Shape;1815;p1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u="none" cap="none" strike="noStrike">
                <a:solidFill>
                  <a:srgbClr val="434343"/>
                </a:solidFill>
                <a:latin typeface="Asap"/>
                <a:ea typeface="Asap"/>
                <a:cs typeface="Asap"/>
                <a:sym typeface="Asap"/>
              </a:endParaRPr>
            </a:p>
          </p:txBody>
        </p:sp>
        <p:sp>
          <p:nvSpPr>
            <p:cNvPr id="1816" name="Google Shape;1816;p1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SA">
                  <a:solidFill>
                    <a:srgbClr val="434343"/>
                  </a:solidFill>
                  <a:latin typeface="Asap"/>
                  <a:ea typeface="Asap"/>
                  <a:cs typeface="Asap"/>
                  <a:sym typeface="Asap"/>
                </a:rPr>
                <a:t>2</a:t>
              </a:r>
              <a:endParaRPr b="1" i="0" u="none" cap="none" strike="noStrike">
                <a:solidFill>
                  <a:srgbClr val="434343"/>
                </a:solidFill>
                <a:latin typeface="Asap"/>
                <a:ea typeface="Asap"/>
                <a:cs typeface="Asap"/>
                <a:sym typeface="Asap"/>
              </a:endParaRPr>
            </a:p>
          </p:txBody>
        </p:sp>
      </p:grpSp>
      <p:grpSp>
        <p:nvGrpSpPr>
          <p:cNvPr id="1817" name="Google Shape;1817;p18"/>
          <p:cNvGrpSpPr/>
          <p:nvPr/>
        </p:nvGrpSpPr>
        <p:grpSpPr>
          <a:xfrm>
            <a:off x="4612301" y="6184332"/>
            <a:ext cx="428737" cy="644144"/>
            <a:chOff x="4041649" y="1707654"/>
            <a:chExt cx="1060704" cy="1429526"/>
          </a:xfrm>
        </p:grpSpPr>
        <p:sp>
          <p:nvSpPr>
            <p:cNvPr id="1818" name="Google Shape;1818;p1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u="none" cap="none" strike="noStrike">
                <a:solidFill>
                  <a:srgbClr val="434343"/>
                </a:solidFill>
                <a:latin typeface="Asap"/>
                <a:ea typeface="Asap"/>
                <a:cs typeface="Asap"/>
                <a:sym typeface="Asap"/>
              </a:endParaRPr>
            </a:p>
          </p:txBody>
        </p:sp>
        <p:sp>
          <p:nvSpPr>
            <p:cNvPr id="1819" name="Google Shape;1819;p1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SA">
                  <a:solidFill>
                    <a:srgbClr val="434343"/>
                  </a:solidFill>
                  <a:latin typeface="Asap"/>
                  <a:ea typeface="Asap"/>
                  <a:cs typeface="Asap"/>
                  <a:sym typeface="Asap"/>
                </a:rPr>
                <a:t>3</a:t>
              </a:r>
              <a:endParaRPr b="1" i="0" u="none" cap="none" strike="noStrike">
                <a:solidFill>
                  <a:srgbClr val="434343"/>
                </a:solidFill>
                <a:latin typeface="Asap"/>
                <a:ea typeface="Asap"/>
                <a:cs typeface="Asap"/>
                <a:sym typeface="Asap"/>
              </a:endParaRPr>
            </a:p>
          </p:txBody>
        </p:sp>
      </p:grpSp>
      <p:grpSp>
        <p:nvGrpSpPr>
          <p:cNvPr id="1820" name="Google Shape;1820;p18"/>
          <p:cNvGrpSpPr/>
          <p:nvPr/>
        </p:nvGrpSpPr>
        <p:grpSpPr>
          <a:xfrm>
            <a:off x="311216" y="7134265"/>
            <a:ext cx="428737" cy="644144"/>
            <a:chOff x="4041649" y="1707654"/>
            <a:chExt cx="1060704" cy="1429526"/>
          </a:xfrm>
        </p:grpSpPr>
        <p:sp>
          <p:nvSpPr>
            <p:cNvPr id="1821" name="Google Shape;1821;p1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u="none" cap="none" strike="noStrike">
                <a:solidFill>
                  <a:srgbClr val="434343"/>
                </a:solidFill>
                <a:latin typeface="Asap"/>
                <a:ea typeface="Asap"/>
                <a:cs typeface="Asap"/>
                <a:sym typeface="Asap"/>
              </a:endParaRPr>
            </a:p>
          </p:txBody>
        </p:sp>
        <p:sp>
          <p:nvSpPr>
            <p:cNvPr id="1822" name="Google Shape;1822;p1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SA">
                  <a:solidFill>
                    <a:srgbClr val="434343"/>
                  </a:solidFill>
                  <a:latin typeface="Asap"/>
                  <a:ea typeface="Asap"/>
                  <a:cs typeface="Asap"/>
                  <a:sym typeface="Asap"/>
                </a:rPr>
                <a:t>4</a:t>
              </a:r>
              <a:endParaRPr b="1" i="0" u="none" cap="none" strike="noStrike">
                <a:solidFill>
                  <a:srgbClr val="434343"/>
                </a:solidFill>
                <a:latin typeface="Asap"/>
                <a:ea typeface="Asap"/>
                <a:cs typeface="Asap"/>
                <a:sym typeface="Asap"/>
              </a:endParaRPr>
            </a:p>
          </p:txBody>
        </p:sp>
      </p:grpSp>
      <p:grpSp>
        <p:nvGrpSpPr>
          <p:cNvPr id="1823" name="Google Shape;1823;p18"/>
          <p:cNvGrpSpPr/>
          <p:nvPr/>
        </p:nvGrpSpPr>
        <p:grpSpPr>
          <a:xfrm>
            <a:off x="2461704" y="7136038"/>
            <a:ext cx="428737" cy="644144"/>
            <a:chOff x="4041649" y="1707654"/>
            <a:chExt cx="1060704" cy="1429526"/>
          </a:xfrm>
        </p:grpSpPr>
        <p:sp>
          <p:nvSpPr>
            <p:cNvPr id="1824" name="Google Shape;1824;p1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u="none" cap="none" strike="noStrike">
                <a:solidFill>
                  <a:srgbClr val="434343"/>
                </a:solidFill>
                <a:latin typeface="Asap"/>
                <a:ea typeface="Asap"/>
                <a:cs typeface="Asap"/>
                <a:sym typeface="Asap"/>
              </a:endParaRPr>
            </a:p>
          </p:txBody>
        </p:sp>
        <p:sp>
          <p:nvSpPr>
            <p:cNvPr id="1825" name="Google Shape;1825;p1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SA">
                  <a:solidFill>
                    <a:srgbClr val="434343"/>
                  </a:solidFill>
                  <a:latin typeface="Asap"/>
                  <a:ea typeface="Asap"/>
                  <a:cs typeface="Asap"/>
                  <a:sym typeface="Asap"/>
                </a:rPr>
                <a:t>5</a:t>
              </a:r>
              <a:endParaRPr b="1" i="0" u="none" cap="none" strike="noStrike">
                <a:solidFill>
                  <a:srgbClr val="434343"/>
                </a:solidFill>
                <a:latin typeface="Asap"/>
                <a:ea typeface="Asap"/>
                <a:cs typeface="Asap"/>
                <a:sym typeface="Asap"/>
              </a:endParaRPr>
            </a:p>
          </p:txBody>
        </p:sp>
      </p:grpSp>
      <p:grpSp>
        <p:nvGrpSpPr>
          <p:cNvPr id="1826" name="Google Shape;1826;p18"/>
          <p:cNvGrpSpPr/>
          <p:nvPr/>
        </p:nvGrpSpPr>
        <p:grpSpPr>
          <a:xfrm>
            <a:off x="4631793" y="7155077"/>
            <a:ext cx="428737" cy="644144"/>
            <a:chOff x="4041649" y="1707654"/>
            <a:chExt cx="1060704" cy="1429526"/>
          </a:xfrm>
        </p:grpSpPr>
        <p:sp>
          <p:nvSpPr>
            <p:cNvPr id="1827" name="Google Shape;1827;p1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u="none" cap="none" strike="noStrike">
                <a:solidFill>
                  <a:srgbClr val="434343"/>
                </a:solidFill>
                <a:latin typeface="Asap"/>
                <a:ea typeface="Asap"/>
                <a:cs typeface="Asap"/>
                <a:sym typeface="Asap"/>
              </a:endParaRPr>
            </a:p>
          </p:txBody>
        </p:sp>
        <p:sp>
          <p:nvSpPr>
            <p:cNvPr id="1828" name="Google Shape;1828;p1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SA">
                  <a:solidFill>
                    <a:srgbClr val="434343"/>
                  </a:solidFill>
                  <a:latin typeface="Asap"/>
                  <a:ea typeface="Asap"/>
                  <a:cs typeface="Asap"/>
                  <a:sym typeface="Asap"/>
                </a:rPr>
                <a:t>6</a:t>
              </a:r>
              <a:endParaRPr b="1" i="0" u="none" cap="none" strike="noStrike">
                <a:solidFill>
                  <a:srgbClr val="434343"/>
                </a:solidFill>
                <a:latin typeface="Asap"/>
                <a:ea typeface="Asap"/>
                <a:cs typeface="Asap"/>
                <a:sym typeface="Asap"/>
              </a:endParaRPr>
            </a:p>
          </p:txBody>
        </p:sp>
      </p:grpSp>
      <p:sp>
        <p:nvSpPr>
          <p:cNvPr id="1829" name="Google Shape;1829;p18"/>
          <p:cNvSpPr txBox="1"/>
          <p:nvPr/>
        </p:nvSpPr>
        <p:spPr>
          <a:xfrm>
            <a:off x="739850" y="6114525"/>
            <a:ext cx="1537500" cy="43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SA" sz="1200">
                <a:latin typeface="Titillium Web"/>
                <a:ea typeface="Titillium Web"/>
                <a:cs typeface="Titillium Web"/>
                <a:sym typeface="Titillium Web"/>
              </a:rPr>
              <a:t>How hard did you look?</a:t>
            </a:r>
            <a:endParaRPr sz="1200">
              <a:latin typeface="Titillium Web"/>
              <a:ea typeface="Titillium Web"/>
              <a:cs typeface="Titillium Web"/>
              <a:sym typeface="Titillium Web"/>
            </a:endParaRPr>
          </a:p>
        </p:txBody>
      </p:sp>
      <p:sp>
        <p:nvSpPr>
          <p:cNvPr id="1830" name="Google Shape;1830;p18"/>
          <p:cNvSpPr txBox="1"/>
          <p:nvPr/>
        </p:nvSpPr>
        <p:spPr>
          <a:xfrm>
            <a:off x="739075" y="7134150"/>
            <a:ext cx="1537500" cy="477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SA" sz="1200">
                <a:latin typeface="Titillium Web"/>
                <a:ea typeface="Titillium Web"/>
                <a:cs typeface="Titillium Web"/>
                <a:sym typeface="Titillium Web"/>
              </a:rPr>
              <a:t>Brucella</a:t>
            </a:r>
            <a:endParaRPr sz="1200">
              <a:latin typeface="Titillium Web"/>
              <a:ea typeface="Titillium Web"/>
              <a:cs typeface="Titillium Web"/>
              <a:sym typeface="Titillium Web"/>
            </a:endParaRPr>
          </a:p>
        </p:txBody>
      </p:sp>
      <p:sp>
        <p:nvSpPr>
          <p:cNvPr id="1831" name="Google Shape;1831;p18"/>
          <p:cNvSpPr txBox="1"/>
          <p:nvPr/>
        </p:nvSpPr>
        <p:spPr>
          <a:xfrm>
            <a:off x="2890350" y="6190725"/>
            <a:ext cx="1537500" cy="339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SA" sz="1200">
                <a:latin typeface="Titillium Web"/>
                <a:ea typeface="Titillium Web"/>
                <a:cs typeface="Titillium Web"/>
                <a:sym typeface="Titillium Web"/>
              </a:rPr>
              <a:t>Previous Antibiotics intake</a:t>
            </a:r>
            <a:endParaRPr sz="1200">
              <a:latin typeface="Titillium Web"/>
              <a:ea typeface="Titillium Web"/>
              <a:cs typeface="Titillium Web"/>
              <a:sym typeface="Titillium Web"/>
            </a:endParaRPr>
          </a:p>
        </p:txBody>
      </p:sp>
      <p:sp>
        <p:nvSpPr>
          <p:cNvPr id="1832" name="Google Shape;1832;p18"/>
          <p:cNvSpPr txBox="1"/>
          <p:nvPr/>
        </p:nvSpPr>
        <p:spPr>
          <a:xfrm>
            <a:off x="2877825" y="7134138"/>
            <a:ext cx="1537500" cy="477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SA" sz="1200">
                <a:latin typeface="Titillium Web"/>
                <a:ea typeface="Titillium Web"/>
                <a:cs typeface="Titillium Web"/>
                <a:sym typeface="Titillium Web"/>
              </a:rPr>
              <a:t>HACEK: 2-3 Weeks </a:t>
            </a:r>
            <a:r>
              <a:rPr lang="en-SA" sz="1200">
                <a:latin typeface="Titillium Web"/>
                <a:ea typeface="Titillium Web"/>
                <a:cs typeface="Titillium Web"/>
                <a:sym typeface="Titillium Web"/>
              </a:rPr>
              <a:t>incubation</a:t>
            </a:r>
            <a:r>
              <a:rPr lang="en-SA" sz="1200">
                <a:latin typeface="Titillium Web"/>
                <a:ea typeface="Titillium Web"/>
                <a:cs typeface="Titillium Web"/>
                <a:sym typeface="Titillium Web"/>
              </a:rPr>
              <a:t>, subculturing</a:t>
            </a:r>
            <a:endParaRPr b="1" sz="1200">
              <a:latin typeface="Titillium Web"/>
              <a:ea typeface="Titillium Web"/>
              <a:cs typeface="Titillium Web"/>
              <a:sym typeface="Titillium Web"/>
            </a:endParaRPr>
          </a:p>
        </p:txBody>
      </p:sp>
      <p:sp>
        <p:nvSpPr>
          <p:cNvPr id="1833" name="Google Shape;1833;p18"/>
          <p:cNvSpPr txBox="1"/>
          <p:nvPr/>
        </p:nvSpPr>
        <p:spPr>
          <a:xfrm>
            <a:off x="5040850" y="6125225"/>
            <a:ext cx="1537500" cy="554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SA" sz="1200">
                <a:latin typeface="Titillium Web"/>
                <a:ea typeface="Titillium Web"/>
                <a:cs typeface="Titillium Web"/>
                <a:sym typeface="Titillium Web"/>
              </a:rPr>
              <a:t>Fastidious Bacteria</a:t>
            </a:r>
            <a:endParaRPr b="1" sz="1200">
              <a:latin typeface="Titillium Web"/>
              <a:ea typeface="Titillium Web"/>
              <a:cs typeface="Titillium Web"/>
              <a:sym typeface="Titillium Web"/>
            </a:endParaRPr>
          </a:p>
        </p:txBody>
      </p:sp>
      <p:sp>
        <p:nvSpPr>
          <p:cNvPr id="1834" name="Google Shape;1834;p18"/>
          <p:cNvSpPr txBox="1"/>
          <p:nvPr/>
        </p:nvSpPr>
        <p:spPr>
          <a:xfrm>
            <a:off x="5016575" y="7133825"/>
            <a:ext cx="1677000" cy="477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SA" sz="1200">
                <a:latin typeface="Titillium Web"/>
                <a:ea typeface="Titillium Web"/>
                <a:cs typeface="Titillium Web"/>
                <a:sym typeface="Titillium Web"/>
              </a:rPr>
              <a:t>Tend to see subacute w / vave destruction / CHF </a:t>
            </a:r>
            <a:r>
              <a:rPr lang="en-SA" sz="800">
                <a:solidFill>
                  <a:srgbClr val="9E9E9E"/>
                </a:solidFill>
                <a:latin typeface="Titillium Web"/>
                <a:ea typeface="Titillium Web"/>
                <a:cs typeface="Titillium Web"/>
                <a:sym typeface="Titillium Web"/>
              </a:rPr>
              <a:t>Congestive heart failure</a:t>
            </a:r>
            <a:endParaRPr sz="800">
              <a:solidFill>
                <a:srgbClr val="9E9E9E"/>
              </a:solidFill>
              <a:latin typeface="Titillium Web"/>
              <a:ea typeface="Titillium Web"/>
              <a:cs typeface="Titillium Web"/>
              <a:sym typeface="Titillium Web"/>
            </a:endParaRPr>
          </a:p>
        </p:txBody>
      </p:sp>
      <p:grpSp>
        <p:nvGrpSpPr>
          <p:cNvPr id="1835" name="Google Shape;1835;p18"/>
          <p:cNvGrpSpPr/>
          <p:nvPr/>
        </p:nvGrpSpPr>
        <p:grpSpPr>
          <a:xfrm>
            <a:off x="2461704" y="8126638"/>
            <a:ext cx="428737" cy="644144"/>
            <a:chOff x="4041649" y="1707654"/>
            <a:chExt cx="1060704" cy="1429526"/>
          </a:xfrm>
        </p:grpSpPr>
        <p:sp>
          <p:nvSpPr>
            <p:cNvPr id="1836" name="Google Shape;1836;p1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u="none" cap="none" strike="noStrike">
                <a:solidFill>
                  <a:srgbClr val="434343"/>
                </a:solidFill>
                <a:latin typeface="Asap"/>
                <a:ea typeface="Asap"/>
                <a:cs typeface="Asap"/>
                <a:sym typeface="Asap"/>
              </a:endParaRPr>
            </a:p>
          </p:txBody>
        </p:sp>
        <p:sp>
          <p:nvSpPr>
            <p:cNvPr id="1837" name="Google Shape;1837;p1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SA">
                  <a:solidFill>
                    <a:srgbClr val="434343"/>
                  </a:solidFill>
                  <a:latin typeface="Asap"/>
                  <a:ea typeface="Asap"/>
                  <a:cs typeface="Asap"/>
                  <a:sym typeface="Asap"/>
                </a:rPr>
                <a:t>8</a:t>
              </a:r>
              <a:endParaRPr i="0" u="none" cap="none" strike="noStrike">
                <a:solidFill>
                  <a:srgbClr val="434343"/>
                </a:solidFill>
                <a:latin typeface="Asap"/>
                <a:ea typeface="Asap"/>
                <a:cs typeface="Asap"/>
                <a:sym typeface="Asap"/>
              </a:endParaRPr>
            </a:p>
          </p:txBody>
        </p:sp>
      </p:grpSp>
      <p:grpSp>
        <p:nvGrpSpPr>
          <p:cNvPr id="1838" name="Google Shape;1838;p18"/>
          <p:cNvGrpSpPr/>
          <p:nvPr/>
        </p:nvGrpSpPr>
        <p:grpSpPr>
          <a:xfrm>
            <a:off x="291616" y="8124865"/>
            <a:ext cx="428737" cy="644144"/>
            <a:chOff x="4041649" y="1707654"/>
            <a:chExt cx="1060704" cy="1429526"/>
          </a:xfrm>
        </p:grpSpPr>
        <p:sp>
          <p:nvSpPr>
            <p:cNvPr id="1839" name="Google Shape;1839;p1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u="none" cap="none" strike="noStrike">
                <a:solidFill>
                  <a:srgbClr val="434343"/>
                </a:solidFill>
                <a:latin typeface="Asap"/>
                <a:ea typeface="Asap"/>
                <a:cs typeface="Asap"/>
                <a:sym typeface="Asap"/>
              </a:endParaRPr>
            </a:p>
          </p:txBody>
        </p:sp>
        <p:sp>
          <p:nvSpPr>
            <p:cNvPr id="1840" name="Google Shape;1840;p1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SA">
                  <a:solidFill>
                    <a:srgbClr val="434343"/>
                  </a:solidFill>
                  <a:latin typeface="Asap"/>
                  <a:ea typeface="Asap"/>
                  <a:cs typeface="Asap"/>
                  <a:sym typeface="Asap"/>
                </a:rPr>
                <a:t>7</a:t>
              </a:r>
              <a:endParaRPr i="0" u="none" cap="none" strike="noStrike">
                <a:solidFill>
                  <a:srgbClr val="434343"/>
                </a:solidFill>
                <a:latin typeface="Asap"/>
                <a:ea typeface="Asap"/>
                <a:cs typeface="Asap"/>
                <a:sym typeface="Asap"/>
              </a:endParaRPr>
            </a:p>
          </p:txBody>
        </p:sp>
      </p:grpSp>
      <p:grpSp>
        <p:nvGrpSpPr>
          <p:cNvPr id="1841" name="Google Shape;1841;p18"/>
          <p:cNvGrpSpPr/>
          <p:nvPr/>
        </p:nvGrpSpPr>
        <p:grpSpPr>
          <a:xfrm>
            <a:off x="4631793" y="8145677"/>
            <a:ext cx="428737" cy="644144"/>
            <a:chOff x="4041649" y="1707654"/>
            <a:chExt cx="1060704" cy="1429526"/>
          </a:xfrm>
        </p:grpSpPr>
        <p:sp>
          <p:nvSpPr>
            <p:cNvPr id="1842" name="Google Shape;1842;p1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u="none" cap="none" strike="noStrike">
                <a:solidFill>
                  <a:srgbClr val="434343"/>
                </a:solidFill>
                <a:latin typeface="Asap"/>
                <a:ea typeface="Asap"/>
                <a:cs typeface="Asap"/>
                <a:sym typeface="Asap"/>
              </a:endParaRPr>
            </a:p>
          </p:txBody>
        </p:sp>
        <p:sp>
          <p:nvSpPr>
            <p:cNvPr id="1843" name="Google Shape;1843;p1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SA">
                  <a:solidFill>
                    <a:srgbClr val="434343"/>
                  </a:solidFill>
                  <a:latin typeface="Asap"/>
                  <a:ea typeface="Asap"/>
                  <a:cs typeface="Asap"/>
                  <a:sym typeface="Asap"/>
                </a:rPr>
                <a:t>9</a:t>
              </a:r>
              <a:endParaRPr i="0" u="none" cap="none" strike="noStrike">
                <a:solidFill>
                  <a:srgbClr val="434343"/>
                </a:solidFill>
                <a:latin typeface="Asap"/>
                <a:ea typeface="Asap"/>
                <a:cs typeface="Asap"/>
                <a:sym typeface="Asap"/>
              </a:endParaRPr>
            </a:p>
          </p:txBody>
        </p:sp>
      </p:grpSp>
      <p:grpSp>
        <p:nvGrpSpPr>
          <p:cNvPr id="1844" name="Google Shape;1844;p18"/>
          <p:cNvGrpSpPr/>
          <p:nvPr/>
        </p:nvGrpSpPr>
        <p:grpSpPr>
          <a:xfrm>
            <a:off x="2461704" y="9193438"/>
            <a:ext cx="428737" cy="644144"/>
            <a:chOff x="4041649" y="1707654"/>
            <a:chExt cx="1060704" cy="1429526"/>
          </a:xfrm>
        </p:grpSpPr>
        <p:sp>
          <p:nvSpPr>
            <p:cNvPr id="1845" name="Google Shape;1845;p1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u="none" cap="none" strike="noStrike">
                <a:solidFill>
                  <a:srgbClr val="434343"/>
                </a:solidFill>
                <a:latin typeface="Asap"/>
                <a:ea typeface="Asap"/>
                <a:cs typeface="Asap"/>
                <a:sym typeface="Asap"/>
              </a:endParaRPr>
            </a:p>
          </p:txBody>
        </p:sp>
        <p:sp>
          <p:nvSpPr>
            <p:cNvPr id="1846" name="Google Shape;1846;p1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SA">
                  <a:solidFill>
                    <a:srgbClr val="434343"/>
                  </a:solidFill>
                  <a:latin typeface="Asap"/>
                  <a:ea typeface="Asap"/>
                  <a:cs typeface="Asap"/>
                  <a:sym typeface="Asap"/>
                </a:rPr>
                <a:t>11</a:t>
              </a:r>
              <a:endParaRPr b="1" i="0" u="none" cap="none" strike="noStrike">
                <a:solidFill>
                  <a:srgbClr val="434343"/>
                </a:solidFill>
                <a:latin typeface="Asap"/>
                <a:ea typeface="Asap"/>
                <a:cs typeface="Asap"/>
                <a:sym typeface="Asap"/>
              </a:endParaRPr>
            </a:p>
          </p:txBody>
        </p:sp>
      </p:grpSp>
      <p:sp>
        <p:nvSpPr>
          <p:cNvPr id="1847" name="Google Shape;1847;p18"/>
          <p:cNvSpPr txBox="1"/>
          <p:nvPr/>
        </p:nvSpPr>
        <p:spPr>
          <a:xfrm>
            <a:off x="2877825" y="9324675"/>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sz="1200">
                <a:latin typeface="Titillium Web"/>
                <a:ea typeface="Titillium Web"/>
                <a:cs typeface="Titillium Web"/>
                <a:sym typeface="Titillium Web"/>
              </a:rPr>
              <a:t>Kingella spp.</a:t>
            </a:r>
            <a:endParaRPr sz="1200">
              <a:latin typeface="Titillium Web"/>
              <a:ea typeface="Titillium Web"/>
              <a:cs typeface="Titillium Web"/>
              <a:sym typeface="Titillium Web"/>
            </a:endParaRPr>
          </a:p>
        </p:txBody>
      </p:sp>
      <p:sp>
        <p:nvSpPr>
          <p:cNvPr id="1848" name="Google Shape;1848;p18"/>
          <p:cNvSpPr txBox="1"/>
          <p:nvPr/>
        </p:nvSpPr>
        <p:spPr>
          <a:xfrm>
            <a:off x="711375" y="8231800"/>
            <a:ext cx="1677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SA" sz="1200">
                <a:latin typeface="Titillium Web"/>
                <a:ea typeface="Titillium Web"/>
                <a:cs typeface="Titillium Web"/>
                <a:sym typeface="Titillium Web"/>
              </a:rPr>
              <a:t>Hemophilus paraphrophilus, aphrophilus , Parainfluenzae</a:t>
            </a:r>
            <a:endParaRPr sz="1200">
              <a:latin typeface="Titillium Web"/>
              <a:ea typeface="Titillium Web"/>
              <a:cs typeface="Titillium Web"/>
              <a:sym typeface="Titillium Web"/>
            </a:endParaRPr>
          </a:p>
        </p:txBody>
      </p:sp>
      <p:sp>
        <p:nvSpPr>
          <p:cNvPr id="1849" name="Google Shape;1849;p18"/>
          <p:cNvSpPr txBox="1"/>
          <p:nvPr/>
        </p:nvSpPr>
        <p:spPr>
          <a:xfrm>
            <a:off x="2921175" y="8155600"/>
            <a:ext cx="15375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SA" sz="1200">
                <a:latin typeface="Titillium Web"/>
                <a:ea typeface="Titillium Web"/>
                <a:cs typeface="Titillium Web"/>
                <a:sym typeface="Titillium Web"/>
              </a:rPr>
              <a:t>Aggregatibacter (Actinobacillus) </a:t>
            </a:r>
            <a:r>
              <a:rPr lang="en-SA" sz="1200">
                <a:latin typeface="Titillium Web"/>
                <a:ea typeface="Titillium Web"/>
                <a:cs typeface="Titillium Web"/>
                <a:sym typeface="Titillium Web"/>
              </a:rPr>
              <a:t>Actinomycetemcomitans</a:t>
            </a:r>
            <a:endParaRPr sz="1200">
              <a:latin typeface="Titillium Web"/>
              <a:ea typeface="Titillium Web"/>
              <a:cs typeface="Titillium Web"/>
              <a:sym typeface="Titillium Web"/>
            </a:endParaRPr>
          </a:p>
        </p:txBody>
      </p:sp>
      <p:sp>
        <p:nvSpPr>
          <p:cNvPr id="1850" name="Google Shape;1850;p18"/>
          <p:cNvSpPr txBox="1"/>
          <p:nvPr/>
        </p:nvSpPr>
        <p:spPr>
          <a:xfrm>
            <a:off x="5054775" y="8155600"/>
            <a:ext cx="1677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sz="1200">
                <a:latin typeface="Titillium Web"/>
                <a:ea typeface="Titillium Web"/>
                <a:cs typeface="Titillium Web"/>
                <a:sym typeface="Titillium Web"/>
              </a:rPr>
              <a:t>Cardiobacterium hominis</a:t>
            </a:r>
            <a:endParaRPr sz="1200">
              <a:latin typeface="Titillium Web"/>
              <a:ea typeface="Titillium Web"/>
              <a:cs typeface="Titillium Web"/>
              <a:sym typeface="Titillium Web"/>
            </a:endParaRPr>
          </a:p>
        </p:txBody>
      </p:sp>
      <p:sp>
        <p:nvSpPr>
          <p:cNvPr id="1851" name="Google Shape;1851;p18"/>
          <p:cNvSpPr txBox="1"/>
          <p:nvPr/>
        </p:nvSpPr>
        <p:spPr>
          <a:xfrm>
            <a:off x="711375" y="9146200"/>
            <a:ext cx="1677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sz="1200">
                <a:latin typeface="Titillium Web"/>
                <a:ea typeface="Titillium Web"/>
                <a:cs typeface="Titillium Web"/>
                <a:sym typeface="Titillium Web"/>
              </a:rPr>
              <a:t>Eiken corrodens</a:t>
            </a:r>
            <a:endParaRPr sz="1200">
              <a:latin typeface="Titillium Web"/>
              <a:ea typeface="Titillium Web"/>
              <a:cs typeface="Titillium Web"/>
              <a:sym typeface="Titillium Web"/>
            </a:endParaRPr>
          </a:p>
        </p:txBody>
      </p:sp>
      <p:grpSp>
        <p:nvGrpSpPr>
          <p:cNvPr id="1852" name="Google Shape;1852;p18"/>
          <p:cNvGrpSpPr/>
          <p:nvPr/>
        </p:nvGrpSpPr>
        <p:grpSpPr>
          <a:xfrm>
            <a:off x="291616" y="9191665"/>
            <a:ext cx="428737" cy="644144"/>
            <a:chOff x="4041649" y="1707654"/>
            <a:chExt cx="1060704" cy="1429526"/>
          </a:xfrm>
        </p:grpSpPr>
        <p:sp>
          <p:nvSpPr>
            <p:cNvPr id="1853" name="Google Shape;1853;p1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u="none" cap="none" strike="noStrike">
                <a:solidFill>
                  <a:srgbClr val="434343"/>
                </a:solidFill>
                <a:latin typeface="Asap"/>
                <a:ea typeface="Asap"/>
                <a:cs typeface="Asap"/>
                <a:sym typeface="Asap"/>
              </a:endParaRPr>
            </a:p>
          </p:txBody>
        </p:sp>
        <p:sp>
          <p:nvSpPr>
            <p:cNvPr id="1854" name="Google Shape;1854;p1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SA">
                  <a:solidFill>
                    <a:srgbClr val="434343"/>
                  </a:solidFill>
                  <a:latin typeface="Asap"/>
                  <a:ea typeface="Asap"/>
                  <a:cs typeface="Asap"/>
                  <a:sym typeface="Asap"/>
                </a:rPr>
                <a:t>10</a:t>
              </a:r>
              <a:endParaRPr b="1" i="0" u="none" cap="none" strike="noStrike">
                <a:solidFill>
                  <a:srgbClr val="434343"/>
                </a:solidFill>
                <a:latin typeface="Asap"/>
                <a:ea typeface="Asap"/>
                <a:cs typeface="Asap"/>
                <a:sym typeface="Asap"/>
              </a:endParaRPr>
            </a:p>
          </p:txBody>
        </p:sp>
      </p:grpSp>
      <p:sp>
        <p:nvSpPr>
          <p:cNvPr id="1855" name="Google Shape;1855;p18"/>
          <p:cNvSpPr/>
          <p:nvPr/>
        </p:nvSpPr>
        <p:spPr>
          <a:xfrm>
            <a:off x="-751600" y="-210525"/>
            <a:ext cx="2515200" cy="2238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18"/>
          <p:cNvSpPr/>
          <p:nvPr/>
        </p:nvSpPr>
        <p:spPr>
          <a:xfrm>
            <a:off x="1365750" y="187900"/>
            <a:ext cx="3713700" cy="3828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ctr">
              <a:lnSpc>
                <a:spcPct val="100000"/>
              </a:lnSpc>
              <a:spcBef>
                <a:spcPts val="0"/>
              </a:spcBef>
              <a:spcAft>
                <a:spcPts val="0"/>
              </a:spcAft>
              <a:buClr>
                <a:schemeClr val="dk1"/>
              </a:buClr>
              <a:buSzPts val="2400"/>
              <a:buFont typeface="Arial"/>
              <a:buNone/>
            </a:pPr>
            <a:r>
              <a:rPr b="1" i="0" lang="en-SA" sz="2000" u="none" cap="none" strike="noStrike">
                <a:solidFill>
                  <a:srgbClr val="FFFFFF"/>
                </a:solidFill>
                <a:latin typeface="Asap"/>
                <a:ea typeface="Asap"/>
                <a:cs typeface="Asap"/>
                <a:sym typeface="Asap"/>
              </a:rPr>
              <a:t>Echocardiographic Findings</a:t>
            </a:r>
            <a:endParaRPr b="1" i="0" sz="2000" u="none" cap="none" strike="noStrike">
              <a:solidFill>
                <a:srgbClr val="FFFFFF"/>
              </a:solidFill>
              <a:latin typeface="Asap"/>
              <a:ea typeface="Asap"/>
              <a:cs typeface="Asap"/>
              <a:sym typeface="Asap"/>
            </a:endParaRPr>
          </a:p>
        </p:txBody>
      </p:sp>
      <p:sp>
        <p:nvSpPr>
          <p:cNvPr id="1857" name="Google Shape;1857;p18"/>
          <p:cNvSpPr txBox="1"/>
          <p:nvPr/>
        </p:nvSpPr>
        <p:spPr>
          <a:xfrm>
            <a:off x="215265" y="904288"/>
            <a:ext cx="2634900" cy="2003400"/>
          </a:xfrm>
          <a:prstGeom prst="rect">
            <a:avLst/>
          </a:prstGeom>
          <a:solidFill>
            <a:srgbClr val="F3F3F3"/>
          </a:solidFill>
          <a:ln cap="flat" cmpd="sng" w="19050">
            <a:solidFill>
              <a:schemeClr val="dk2"/>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50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900"/>
              <a:buFont typeface="Arial"/>
              <a:buNone/>
            </a:pPr>
            <a:r>
              <a:t/>
            </a:r>
            <a:endParaRPr b="0" i="0" sz="150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900"/>
              <a:buFont typeface="Arial"/>
              <a:buNone/>
            </a:pPr>
            <a:r>
              <a:t/>
            </a:r>
            <a:endParaRPr b="0" i="0" sz="150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900"/>
              <a:buFont typeface="Arial"/>
              <a:buNone/>
            </a:pPr>
            <a:r>
              <a:t/>
            </a:r>
            <a:endParaRPr b="0" i="0" sz="150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900"/>
              <a:buFont typeface="Arial"/>
              <a:buNone/>
            </a:pPr>
            <a:r>
              <a:rPr b="1" i="0" lang="en-SA" u="none" cap="none" strike="noStrike">
                <a:solidFill>
                  <a:schemeClr val="lt1"/>
                </a:solidFill>
                <a:latin typeface="Titillium Web"/>
                <a:ea typeface="Titillium Web"/>
                <a:cs typeface="Titillium Web"/>
                <a:sym typeface="Titillium Web"/>
              </a:rPr>
              <a:t>Oscillating intracardiac mass:</a:t>
            </a:r>
            <a:endParaRPr b="1" i="0" u="none" cap="none" strike="noStrike">
              <a:solidFill>
                <a:schemeClr val="lt1"/>
              </a:solidFill>
              <a:latin typeface="Titillium Web"/>
              <a:ea typeface="Titillium Web"/>
              <a:cs typeface="Titillium Web"/>
              <a:sym typeface="Titillium Web"/>
            </a:endParaRPr>
          </a:p>
          <a:p>
            <a:pPr indent="-317500" lvl="0" marL="457200" marR="0" rtl="0" algn="l">
              <a:lnSpc>
                <a:spcPct val="100000"/>
              </a:lnSpc>
              <a:spcBef>
                <a:spcPts val="0"/>
              </a:spcBef>
              <a:spcAft>
                <a:spcPts val="0"/>
              </a:spcAft>
              <a:buSzPts val="1400"/>
              <a:buFont typeface="Titillium Web"/>
              <a:buChar char="●"/>
            </a:pPr>
            <a:r>
              <a:rPr b="0" i="0" lang="en-SA" sz="1400" u="none" cap="none" strike="noStrike">
                <a:latin typeface="Titillium Web"/>
                <a:ea typeface="Titillium Web"/>
                <a:cs typeface="Titillium Web"/>
                <a:sym typeface="Titillium Web"/>
              </a:rPr>
              <a:t>On valve or supporting structure</a:t>
            </a:r>
            <a:endParaRPr b="0" i="0" sz="1400" u="none" cap="none" strike="noStrike">
              <a:latin typeface="Titillium Web"/>
              <a:ea typeface="Titillium Web"/>
              <a:cs typeface="Titillium Web"/>
              <a:sym typeface="Titillium Web"/>
            </a:endParaRPr>
          </a:p>
          <a:p>
            <a:pPr indent="-317500" lvl="0" marL="457200" marR="0" rtl="0" algn="l">
              <a:lnSpc>
                <a:spcPct val="100000"/>
              </a:lnSpc>
              <a:spcBef>
                <a:spcPts val="0"/>
              </a:spcBef>
              <a:spcAft>
                <a:spcPts val="0"/>
              </a:spcAft>
              <a:buSzPts val="1400"/>
              <a:buFont typeface="Titillium Web"/>
              <a:buChar char="●"/>
            </a:pPr>
            <a:r>
              <a:rPr b="0" i="0" lang="en-SA" sz="1400" u="none" cap="none" strike="noStrike">
                <a:latin typeface="Titillium Web"/>
                <a:ea typeface="Titillium Web"/>
                <a:cs typeface="Titillium Web"/>
                <a:sym typeface="Titillium Web"/>
              </a:rPr>
              <a:t>In the path of  regurgitation jets</a:t>
            </a:r>
            <a:endParaRPr b="0" i="0" sz="1400" u="none" cap="none" strike="noStrike">
              <a:latin typeface="Titillium Web"/>
              <a:ea typeface="Titillium Web"/>
              <a:cs typeface="Titillium Web"/>
              <a:sym typeface="Titillium Web"/>
            </a:endParaRPr>
          </a:p>
          <a:p>
            <a:pPr indent="-317500" lvl="0" marL="457200" marR="0" rtl="0" algn="l">
              <a:lnSpc>
                <a:spcPct val="100000"/>
              </a:lnSpc>
              <a:spcBef>
                <a:spcPts val="0"/>
              </a:spcBef>
              <a:spcAft>
                <a:spcPts val="0"/>
              </a:spcAft>
              <a:buSzPts val="1400"/>
              <a:buFont typeface="Titillium Web"/>
              <a:buChar char="●"/>
            </a:pPr>
            <a:r>
              <a:rPr b="0" i="0" lang="en-SA" sz="1400" u="none" cap="none" strike="noStrike">
                <a:latin typeface="Titillium Web"/>
                <a:ea typeface="Titillium Web"/>
                <a:cs typeface="Titillium Web"/>
                <a:sym typeface="Titillium Web"/>
              </a:rPr>
              <a:t>On implanted material</a:t>
            </a:r>
            <a:endParaRPr b="0" i="0" sz="140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300"/>
              <a:buFont typeface="Arial"/>
              <a:buNone/>
            </a:pPr>
            <a:r>
              <a:rPr b="0" i="0" lang="en-SA" sz="1300" u="none" cap="none" strike="noStrike">
                <a:latin typeface="Titillium Web"/>
                <a:ea typeface="Titillium Web"/>
                <a:cs typeface="Titillium Web"/>
                <a:sym typeface="Titillium Web"/>
              </a:rPr>
              <a:t>in the absence of  an alternate anatomic explanation</a:t>
            </a:r>
            <a:endParaRPr b="0" i="0" sz="130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900"/>
              <a:buFont typeface="Arial"/>
              <a:buNone/>
            </a:pPr>
            <a:r>
              <a:t/>
            </a:r>
            <a:endParaRPr b="0" i="0" sz="150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900"/>
              <a:buFont typeface="Arial"/>
              <a:buNone/>
            </a:pPr>
            <a:r>
              <a:t/>
            </a:r>
            <a:endParaRPr b="0" i="0" sz="150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900"/>
              <a:buFont typeface="Arial"/>
              <a:buNone/>
            </a:pPr>
            <a:r>
              <a:t/>
            </a:r>
            <a:endParaRPr b="0" i="0" sz="150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900"/>
              <a:buFont typeface="Arial"/>
              <a:buNone/>
            </a:pPr>
            <a:r>
              <a:t/>
            </a:r>
            <a:endParaRPr b="0" i="0" sz="1500" u="none" cap="none" strike="noStrike">
              <a:latin typeface="Titillium Web"/>
              <a:ea typeface="Titillium Web"/>
              <a:cs typeface="Titillium Web"/>
              <a:sym typeface="Titillium Web"/>
            </a:endParaRPr>
          </a:p>
        </p:txBody>
      </p:sp>
      <p:sp>
        <p:nvSpPr>
          <p:cNvPr id="1858" name="Google Shape;1858;p18"/>
          <p:cNvSpPr txBox="1"/>
          <p:nvPr/>
        </p:nvSpPr>
        <p:spPr>
          <a:xfrm>
            <a:off x="3867250" y="904300"/>
            <a:ext cx="2634900" cy="2003400"/>
          </a:xfrm>
          <a:prstGeom prst="rect">
            <a:avLst/>
          </a:prstGeom>
          <a:solidFill>
            <a:srgbClr val="F3F3F3"/>
          </a:solidFill>
          <a:ln cap="flat" cmpd="sng" w="19050">
            <a:solidFill>
              <a:schemeClr val="dk2"/>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900"/>
              <a:buFont typeface="Arial"/>
              <a:buNone/>
            </a:pPr>
            <a:r>
              <a:t/>
            </a:r>
            <a:endParaRPr b="0" i="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900"/>
              <a:buFont typeface="Arial"/>
              <a:buNone/>
            </a:pPr>
            <a:r>
              <a:t/>
            </a:r>
            <a:endParaRPr b="1">
              <a:solidFill>
                <a:schemeClr val="lt1"/>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900"/>
              <a:buFont typeface="Arial"/>
              <a:buNone/>
            </a:pPr>
            <a:r>
              <a:rPr b="1" i="0" lang="en-SA" u="none" cap="none" strike="noStrike">
                <a:solidFill>
                  <a:schemeClr val="lt1"/>
                </a:solidFill>
                <a:latin typeface="Titillium Web"/>
                <a:ea typeface="Titillium Web"/>
                <a:cs typeface="Titillium Web"/>
                <a:sym typeface="Titillium Web"/>
              </a:rPr>
              <a:t>Abscess</a:t>
            </a:r>
            <a:r>
              <a:rPr b="1" i="0" lang="en-SA" u="none" cap="none" strike="noStrike">
                <a:latin typeface="Titillium Web"/>
                <a:ea typeface="Titillium Web"/>
                <a:cs typeface="Titillium Web"/>
                <a:sym typeface="Titillium Web"/>
              </a:rPr>
              <a:t>:</a:t>
            </a:r>
            <a:endParaRPr b="1" i="0" u="none" cap="none" strike="noStrike">
              <a:latin typeface="Titillium Web"/>
              <a:ea typeface="Titillium Web"/>
              <a:cs typeface="Titillium Web"/>
              <a:sym typeface="Titillium Web"/>
            </a:endParaRPr>
          </a:p>
          <a:p>
            <a:pPr indent="-317500" lvl="0" marL="457200" marR="0" rtl="0" algn="l">
              <a:lnSpc>
                <a:spcPct val="100000"/>
              </a:lnSpc>
              <a:spcBef>
                <a:spcPts val="0"/>
              </a:spcBef>
              <a:spcAft>
                <a:spcPts val="0"/>
              </a:spcAft>
              <a:buSzPts val="1400"/>
              <a:buFont typeface="Titillium Web"/>
              <a:buChar char="●"/>
            </a:pPr>
            <a:r>
              <a:rPr b="0" i="0" lang="en-SA" u="none" cap="none" strike="noStrike">
                <a:latin typeface="Titillium Web"/>
                <a:ea typeface="Titillium Web"/>
                <a:cs typeface="Titillium Web"/>
                <a:sym typeface="Titillium Web"/>
              </a:rPr>
              <a:t>New partial dehiscence of  prosthetic valve</a:t>
            </a:r>
            <a:endParaRPr b="0" i="0" u="none" cap="none" strike="noStrike">
              <a:latin typeface="Titillium Web"/>
              <a:ea typeface="Titillium Web"/>
              <a:cs typeface="Titillium Web"/>
              <a:sym typeface="Titillium Web"/>
            </a:endParaRPr>
          </a:p>
          <a:p>
            <a:pPr indent="-317500" lvl="0" marL="457200" marR="0" rtl="0" algn="l">
              <a:lnSpc>
                <a:spcPct val="100000"/>
              </a:lnSpc>
              <a:spcBef>
                <a:spcPts val="0"/>
              </a:spcBef>
              <a:spcAft>
                <a:spcPts val="0"/>
              </a:spcAft>
              <a:buSzPts val="1400"/>
              <a:buFont typeface="Titillium Web"/>
              <a:buChar char="●"/>
            </a:pPr>
            <a:r>
              <a:rPr b="0" i="0" lang="en-SA" u="none" cap="none" strike="noStrike">
                <a:latin typeface="Titillium Web"/>
                <a:ea typeface="Titillium Web"/>
                <a:cs typeface="Titillium Web"/>
                <a:sym typeface="Titillium Web"/>
              </a:rPr>
              <a:t>New valvular regurgitation</a:t>
            </a:r>
            <a:endParaRPr b="0" i="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b="0" i="0" lang="en-SA" u="none" cap="none" strike="noStrike">
                <a:latin typeface="Titillium Web"/>
                <a:ea typeface="Titillium Web"/>
                <a:cs typeface="Titillium Web"/>
                <a:sym typeface="Titillium Web"/>
              </a:rPr>
              <a:t>(increase or change in pre-existing murmur not sufficient)</a:t>
            </a:r>
            <a:endParaRPr b="0" i="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b="0" i="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500"/>
              <a:buFont typeface="Arial"/>
              <a:buNone/>
            </a:pPr>
            <a:r>
              <a:t/>
            </a:r>
            <a:endParaRPr b="0" i="0" u="none" cap="none" strike="noStrike">
              <a:latin typeface="Titillium Web"/>
              <a:ea typeface="Titillium Web"/>
              <a:cs typeface="Titillium Web"/>
              <a:sym typeface="Titillium Web"/>
            </a:endParaRPr>
          </a:p>
        </p:txBody>
      </p:sp>
      <p:cxnSp>
        <p:nvCxnSpPr>
          <p:cNvPr id="1859" name="Google Shape;1859;p18"/>
          <p:cNvCxnSpPr>
            <a:stCxn id="1856" idx="2"/>
            <a:endCxn id="1857" idx="0"/>
          </p:cNvCxnSpPr>
          <p:nvPr/>
        </p:nvCxnSpPr>
        <p:spPr>
          <a:xfrm rot="5400000">
            <a:off x="2210850" y="-107450"/>
            <a:ext cx="333600" cy="1689900"/>
          </a:xfrm>
          <a:prstGeom prst="bentConnector3">
            <a:avLst>
              <a:gd fmla="val 49998" name="adj1"/>
            </a:avLst>
          </a:prstGeom>
          <a:noFill/>
          <a:ln cap="flat" cmpd="sng" w="19050">
            <a:solidFill>
              <a:schemeClr val="dk2"/>
            </a:solidFill>
            <a:prstDash val="solid"/>
            <a:round/>
            <a:headEnd len="med" w="med" type="none"/>
            <a:tailEnd len="med" w="med" type="none"/>
          </a:ln>
        </p:spPr>
      </p:cxnSp>
      <p:cxnSp>
        <p:nvCxnSpPr>
          <p:cNvPr id="1860" name="Google Shape;1860;p18"/>
          <p:cNvCxnSpPr>
            <a:stCxn id="1856" idx="2"/>
            <a:endCxn id="1858" idx="0"/>
          </p:cNvCxnSpPr>
          <p:nvPr/>
        </p:nvCxnSpPr>
        <p:spPr>
          <a:xfrm flipH="1" rot="-5400000">
            <a:off x="4036800" y="-243500"/>
            <a:ext cx="333600" cy="1962000"/>
          </a:xfrm>
          <a:prstGeom prst="bentConnector3">
            <a:avLst>
              <a:gd fmla="val 50000" name="adj1"/>
            </a:avLst>
          </a:prstGeom>
          <a:noFill/>
          <a:ln cap="flat" cmpd="sng" w="19050">
            <a:solidFill>
              <a:schemeClr val="dk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CC0000"/>
      </a:lt1>
      <a:dk2>
        <a:srgbClr val="E06666"/>
      </a:dk2>
      <a:lt2>
        <a:srgbClr val="F4CCCC"/>
      </a:lt2>
      <a:accent1>
        <a:srgbClr val="00318B"/>
      </a:accent1>
      <a:accent2>
        <a:srgbClr val="434343"/>
      </a:accent2>
      <a:accent3>
        <a:srgbClr val="CC0000"/>
      </a:accent3>
      <a:accent4>
        <a:srgbClr val="A64D79"/>
      </a:accent4>
      <a:accent5>
        <a:srgbClr val="3C78D8"/>
      </a:accent5>
      <a:accent6>
        <a:srgbClr val="6AA84F"/>
      </a:accent6>
      <a:hlink>
        <a:srgbClr val="99999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