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y="9907200" cx="6858000"/>
  <p:notesSz cx="6858000" cy="9144000"/>
  <p:embeddedFontLst>
    <p:embeddedFont>
      <p:font typeface="Cabin"/>
      <p:regular r:id="rId36"/>
      <p:bold r:id="rId37"/>
      <p:italic r:id="rId38"/>
      <p:boldItalic r:id="rId39"/>
    </p:embeddedFont>
    <p:embeddedFont>
      <p:font typeface="Arial Narrow"/>
      <p:regular r:id="rId40"/>
      <p:bold r:id="rId41"/>
      <p:italic r:id="rId42"/>
      <p:boldItalic r:id="rId43"/>
    </p:embeddedFont>
    <p:embeddedFont>
      <p:font typeface="Titillium Web"/>
      <p:regular r:id="rId44"/>
      <p:bold r:id="rId45"/>
      <p:italic r:id="rId46"/>
      <p:boldItalic r:id="rId47"/>
    </p:embeddedFont>
    <p:embeddedFont>
      <p:font typeface="Exo"/>
      <p:regular r:id="rId48"/>
      <p:bold r:id="rId49"/>
      <p:italic r:id="rId50"/>
      <p:boldItalic r:id="rId51"/>
    </p:embeddedFont>
    <p:embeddedFont>
      <p:font typeface="Comfortaa"/>
      <p:regular r:id="rId52"/>
      <p:bold r:id="rId53"/>
    </p:embeddedFont>
    <p:embeddedFont>
      <p:font typeface="Titillium Web Light"/>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2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Med 442"/>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AE07458-1037-43D9-82CB-6E6A0005A328}">
  <a:tblStyle styleId="{8AE07458-1037-43D9-82CB-6E6A0005A328}"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832ADDF-C1D0-4B7F-90DE-287E4AE036E9}"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1872F3C7-CC99-46EB-B812-0ACD59A206C7}" styleName="Table_2">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2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rialNarrow-regular.fntdata"/><Relationship Id="rId42" Type="http://schemas.openxmlformats.org/officeDocument/2006/relationships/font" Target="fonts/ArialNarrow-italic.fntdata"/><Relationship Id="rId41" Type="http://schemas.openxmlformats.org/officeDocument/2006/relationships/font" Target="fonts/ArialNarrow-bold.fntdata"/><Relationship Id="rId44" Type="http://schemas.openxmlformats.org/officeDocument/2006/relationships/font" Target="fonts/TitilliumWeb-regular.fntdata"/><Relationship Id="rId43" Type="http://schemas.openxmlformats.org/officeDocument/2006/relationships/font" Target="fonts/ArialNarrow-boldItalic.fntdata"/><Relationship Id="rId46" Type="http://schemas.openxmlformats.org/officeDocument/2006/relationships/font" Target="fonts/TitilliumWeb-italic.fntdata"/><Relationship Id="rId45" Type="http://schemas.openxmlformats.org/officeDocument/2006/relationships/font" Target="fonts/TitilliumWeb-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Exo-regular.fntdata"/><Relationship Id="rId47" Type="http://schemas.openxmlformats.org/officeDocument/2006/relationships/font" Target="fonts/TitilliumWeb-boldItalic.fntdata"/><Relationship Id="rId49" Type="http://schemas.openxmlformats.org/officeDocument/2006/relationships/font" Target="fonts/Exo-bold.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font" Target="fonts/Cabin-bold.fntdata"/><Relationship Id="rId36" Type="http://schemas.openxmlformats.org/officeDocument/2006/relationships/font" Target="fonts/Cabin-regular.fntdata"/><Relationship Id="rId39" Type="http://schemas.openxmlformats.org/officeDocument/2006/relationships/font" Target="fonts/Cabin-boldItalic.fntdata"/><Relationship Id="rId38" Type="http://schemas.openxmlformats.org/officeDocument/2006/relationships/font" Target="fonts/Cabin-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Exo-boldItalic.fntdata"/><Relationship Id="rId50" Type="http://schemas.openxmlformats.org/officeDocument/2006/relationships/font" Target="fonts/Exo-italic.fntdata"/><Relationship Id="rId53" Type="http://schemas.openxmlformats.org/officeDocument/2006/relationships/font" Target="fonts/Comfortaa-bold.fntdata"/><Relationship Id="rId52" Type="http://schemas.openxmlformats.org/officeDocument/2006/relationships/font" Target="fonts/Comfortaa-regular.fntdata"/><Relationship Id="rId11" Type="http://schemas.openxmlformats.org/officeDocument/2006/relationships/slide" Target="slides/slide4.xml"/><Relationship Id="rId55" Type="http://schemas.openxmlformats.org/officeDocument/2006/relationships/font" Target="fonts/TitilliumWebLight-bold.fntdata"/><Relationship Id="rId10" Type="http://schemas.openxmlformats.org/officeDocument/2006/relationships/slide" Target="slides/slide3.xml"/><Relationship Id="rId54" Type="http://schemas.openxmlformats.org/officeDocument/2006/relationships/font" Target="fonts/TitilliumWebLight-regular.fntdata"/><Relationship Id="rId13" Type="http://schemas.openxmlformats.org/officeDocument/2006/relationships/slide" Target="slides/slide6.xml"/><Relationship Id="rId57" Type="http://schemas.openxmlformats.org/officeDocument/2006/relationships/font" Target="fonts/TitilliumWebLight-boldItalic.fntdata"/><Relationship Id="rId12" Type="http://schemas.openxmlformats.org/officeDocument/2006/relationships/slide" Target="slides/slide5.xml"/><Relationship Id="rId56" Type="http://schemas.openxmlformats.org/officeDocument/2006/relationships/font" Target="fonts/TitilliumWebLight-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3-09T15:07:55.095">
    <p:pos x="1599" y="6128"/>
    <p:text>why not 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17f9ce6ef4_0_113: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17f9ce6ef4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18c8ca9c5a_2_432: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118c8ca9c5a_2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17f9ce6ef4_0_424: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117f9ce6ef4_0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18c8ca9c5a_2_335: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118c8ca9c5a_2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11830a44dfc_3_4: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11830a44dfc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118387ae9fb_0_483: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118387ae9fb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118c8ca9c5a_2_538: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118c8ca9c5a_2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117f9ce6ef4_0_430: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117f9ce6ef4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118c8ca9c5a_2_421: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118c8ca9c5a_2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118387ae9fb_0_413: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118387ae9fb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18387ae9fb_0_3: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18387ae9f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118c8ca9c5a_2_596: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118c8ca9c5a_2_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11830a44dfc_3_212: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11830a44dfc_3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11830a44dfc_3_209: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11830a44dfc_3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118c8ca9c5a_2_648: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118c8ca9c5a_2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11830a44dfc_3_248: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11830a44dfc_3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11830a44dfc_3_260: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11830a44dfc_3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117edcab047_0_107: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117edcab047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117edcab047_0_0: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117edcab0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123b2ce22e2_0_6: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123b2ce22e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18387ae9fb_0_95: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18387ae9fb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18c8ca9c5a_2_76: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18c8ca9c5a_2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207c53aa19_0_0: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207c53aa1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168865883e_1_87: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168865883e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18c8ca9c5a_2_36: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18c8ca9c5a_2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18c8ca9c5a_2_244: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18c8ca9c5a_2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17f9ce6ef4_0_107:notes"/>
          <p:cNvSpPr/>
          <p:nvPr>
            <p:ph idx="2" type="sldImg"/>
          </p:nvPr>
        </p:nvSpPr>
        <p:spPr>
          <a:xfrm>
            <a:off x="2242505" y="685800"/>
            <a:ext cx="23736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17f9ce6ef4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flipH="1" rot="10800000">
            <a:off x="-4249995" y="-693863"/>
            <a:ext cx="7896309" cy="4376970"/>
            <a:chOff x="4178350" y="2375050"/>
            <a:chExt cx="938350" cy="515775"/>
          </a:xfrm>
        </p:grpSpPr>
        <p:sp>
          <p:nvSpPr>
            <p:cNvPr id="11" name="Google Shape;11;p2"/>
            <p:cNvSpPr/>
            <p:nvPr/>
          </p:nvSpPr>
          <p:spPr>
            <a:xfrm>
              <a:off x="4178350" y="2375050"/>
              <a:ext cx="938350" cy="470050"/>
            </a:xfrm>
            <a:custGeom>
              <a:rect b="b" l="l" r="r" t="t"/>
              <a:pathLst>
                <a:path extrusionOk="0" h="18802" w="37534">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rgbClr val="EFF6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192225" y="2449850"/>
              <a:ext cx="867875" cy="411650"/>
            </a:xfrm>
            <a:custGeom>
              <a:rect b="b" l="l" r="r" t="t"/>
              <a:pathLst>
                <a:path extrusionOk="0" h="16466" w="34715">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252800" y="2496850"/>
              <a:ext cx="761025" cy="376950"/>
            </a:xfrm>
            <a:custGeom>
              <a:rect b="b" l="l" r="r" t="t"/>
              <a:pathLst>
                <a:path extrusionOk="0" h="15078" w="30441">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4311275" y="2568125"/>
              <a:ext cx="619300" cy="306050"/>
            </a:xfrm>
            <a:custGeom>
              <a:rect b="b" l="l" r="r" t="t"/>
              <a:pathLst>
                <a:path extrusionOk="0" h="12242" w="24772">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4374000" y="2647325"/>
              <a:ext cx="513325" cy="228750"/>
            </a:xfrm>
            <a:custGeom>
              <a:rect b="b" l="l" r="r" t="t"/>
              <a:pathLst>
                <a:path extrusionOk="0" h="9150" w="20533">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4437575" y="2724875"/>
              <a:ext cx="345675" cy="156550"/>
            </a:xfrm>
            <a:custGeom>
              <a:rect b="b" l="l" r="r" t="t"/>
              <a:pathLst>
                <a:path extrusionOk="0" h="6262" w="13827">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4481575" y="2799000"/>
              <a:ext cx="244675" cy="91825"/>
            </a:xfrm>
            <a:custGeom>
              <a:rect b="b" l="l" r="r" t="t"/>
              <a:pathLst>
                <a:path extrusionOk="0" h="3673" w="9787">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 name="Google Shape;18;p2"/>
          <p:cNvSpPr txBox="1"/>
          <p:nvPr>
            <p:ph type="ctrTitle"/>
          </p:nvPr>
        </p:nvSpPr>
        <p:spPr>
          <a:xfrm>
            <a:off x="233850" y="3424786"/>
            <a:ext cx="6390300" cy="28080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1155CC"/>
              </a:buClr>
              <a:buSzPts val="5200"/>
              <a:buFont typeface="Comfortaa"/>
              <a:buNone/>
              <a:defRPr b="1" sz="5200">
                <a:solidFill>
                  <a:srgbClr val="1155CC"/>
                </a:solidFill>
                <a:latin typeface="Comfortaa"/>
                <a:ea typeface="Comfortaa"/>
                <a:cs typeface="Comfortaa"/>
                <a:sym typeface="Comfortaa"/>
              </a:defRPr>
            </a:lvl1pPr>
            <a:lvl2pPr lvl="1" algn="ctr">
              <a:spcBef>
                <a:spcPts val="0"/>
              </a:spcBef>
              <a:spcAft>
                <a:spcPts val="0"/>
              </a:spcAft>
              <a:buClr>
                <a:srgbClr val="1155CC"/>
              </a:buClr>
              <a:buSzPts val="5200"/>
              <a:buFont typeface="Comfortaa"/>
              <a:buNone/>
              <a:defRPr b="1" sz="5200">
                <a:solidFill>
                  <a:srgbClr val="1155CC"/>
                </a:solidFill>
                <a:latin typeface="Comfortaa"/>
                <a:ea typeface="Comfortaa"/>
                <a:cs typeface="Comfortaa"/>
                <a:sym typeface="Comfortaa"/>
              </a:defRPr>
            </a:lvl2pPr>
            <a:lvl3pPr lvl="2" algn="ctr">
              <a:spcBef>
                <a:spcPts val="0"/>
              </a:spcBef>
              <a:spcAft>
                <a:spcPts val="0"/>
              </a:spcAft>
              <a:buClr>
                <a:srgbClr val="1155CC"/>
              </a:buClr>
              <a:buSzPts val="5200"/>
              <a:buFont typeface="Comfortaa"/>
              <a:buNone/>
              <a:defRPr b="1" sz="5200">
                <a:solidFill>
                  <a:srgbClr val="1155CC"/>
                </a:solidFill>
                <a:latin typeface="Comfortaa"/>
                <a:ea typeface="Comfortaa"/>
                <a:cs typeface="Comfortaa"/>
                <a:sym typeface="Comfortaa"/>
              </a:defRPr>
            </a:lvl3pPr>
            <a:lvl4pPr lvl="3" algn="ctr">
              <a:spcBef>
                <a:spcPts val="0"/>
              </a:spcBef>
              <a:spcAft>
                <a:spcPts val="0"/>
              </a:spcAft>
              <a:buClr>
                <a:srgbClr val="1155CC"/>
              </a:buClr>
              <a:buSzPts val="5200"/>
              <a:buFont typeface="Comfortaa"/>
              <a:buNone/>
              <a:defRPr b="1" sz="5200">
                <a:solidFill>
                  <a:srgbClr val="1155CC"/>
                </a:solidFill>
                <a:latin typeface="Comfortaa"/>
                <a:ea typeface="Comfortaa"/>
                <a:cs typeface="Comfortaa"/>
                <a:sym typeface="Comfortaa"/>
              </a:defRPr>
            </a:lvl4pPr>
            <a:lvl5pPr lvl="4" algn="ctr">
              <a:spcBef>
                <a:spcPts val="0"/>
              </a:spcBef>
              <a:spcAft>
                <a:spcPts val="0"/>
              </a:spcAft>
              <a:buClr>
                <a:srgbClr val="1155CC"/>
              </a:buClr>
              <a:buSzPts val="5200"/>
              <a:buFont typeface="Comfortaa"/>
              <a:buNone/>
              <a:defRPr b="1" sz="5200">
                <a:solidFill>
                  <a:srgbClr val="1155CC"/>
                </a:solidFill>
                <a:latin typeface="Comfortaa"/>
                <a:ea typeface="Comfortaa"/>
                <a:cs typeface="Comfortaa"/>
                <a:sym typeface="Comfortaa"/>
              </a:defRPr>
            </a:lvl5pPr>
            <a:lvl6pPr lvl="5" algn="ctr">
              <a:spcBef>
                <a:spcPts val="0"/>
              </a:spcBef>
              <a:spcAft>
                <a:spcPts val="0"/>
              </a:spcAft>
              <a:buClr>
                <a:srgbClr val="1155CC"/>
              </a:buClr>
              <a:buSzPts val="5200"/>
              <a:buFont typeface="Comfortaa"/>
              <a:buNone/>
              <a:defRPr b="1" sz="5200">
                <a:solidFill>
                  <a:srgbClr val="1155CC"/>
                </a:solidFill>
                <a:latin typeface="Comfortaa"/>
                <a:ea typeface="Comfortaa"/>
                <a:cs typeface="Comfortaa"/>
                <a:sym typeface="Comfortaa"/>
              </a:defRPr>
            </a:lvl6pPr>
            <a:lvl7pPr lvl="6" algn="ctr">
              <a:spcBef>
                <a:spcPts val="0"/>
              </a:spcBef>
              <a:spcAft>
                <a:spcPts val="0"/>
              </a:spcAft>
              <a:buClr>
                <a:srgbClr val="1155CC"/>
              </a:buClr>
              <a:buSzPts val="5200"/>
              <a:buFont typeface="Comfortaa"/>
              <a:buNone/>
              <a:defRPr b="1" sz="5200">
                <a:solidFill>
                  <a:srgbClr val="1155CC"/>
                </a:solidFill>
                <a:latin typeface="Comfortaa"/>
                <a:ea typeface="Comfortaa"/>
                <a:cs typeface="Comfortaa"/>
                <a:sym typeface="Comfortaa"/>
              </a:defRPr>
            </a:lvl7pPr>
            <a:lvl8pPr lvl="7" algn="ctr">
              <a:spcBef>
                <a:spcPts val="0"/>
              </a:spcBef>
              <a:spcAft>
                <a:spcPts val="0"/>
              </a:spcAft>
              <a:buClr>
                <a:srgbClr val="1155CC"/>
              </a:buClr>
              <a:buSzPts val="5200"/>
              <a:buFont typeface="Comfortaa"/>
              <a:buNone/>
              <a:defRPr b="1" sz="5200">
                <a:solidFill>
                  <a:srgbClr val="1155CC"/>
                </a:solidFill>
                <a:latin typeface="Comfortaa"/>
                <a:ea typeface="Comfortaa"/>
                <a:cs typeface="Comfortaa"/>
                <a:sym typeface="Comfortaa"/>
              </a:defRPr>
            </a:lvl8pPr>
            <a:lvl9pPr lvl="8" algn="ctr">
              <a:spcBef>
                <a:spcPts val="0"/>
              </a:spcBef>
              <a:spcAft>
                <a:spcPts val="0"/>
              </a:spcAft>
              <a:buClr>
                <a:srgbClr val="1155CC"/>
              </a:buClr>
              <a:buSzPts val="5200"/>
              <a:buFont typeface="Comfortaa"/>
              <a:buNone/>
              <a:defRPr b="1" sz="5200">
                <a:solidFill>
                  <a:srgbClr val="1155CC"/>
                </a:solidFill>
                <a:latin typeface="Comfortaa"/>
                <a:ea typeface="Comfortaa"/>
                <a:cs typeface="Comfortaa"/>
                <a:sym typeface="Comfortaa"/>
              </a:defRPr>
            </a:lvl9pPr>
          </a:lstStyle>
          <a:p/>
        </p:txBody>
      </p:sp>
      <p:sp>
        <p:nvSpPr>
          <p:cNvPr id="19" name="Google Shape;19;p2"/>
          <p:cNvSpPr txBox="1"/>
          <p:nvPr>
            <p:ph idx="12" type="sldNum"/>
          </p:nvPr>
        </p:nvSpPr>
        <p:spPr>
          <a:xfrm>
            <a:off x="9783343" y="8982098"/>
            <a:ext cx="411600" cy="75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20" name="Google Shape;20;p2"/>
          <p:cNvSpPr txBox="1"/>
          <p:nvPr/>
        </p:nvSpPr>
        <p:spPr>
          <a:xfrm>
            <a:off x="78375" y="7889749"/>
            <a:ext cx="1974300" cy="1929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2000">
                <a:solidFill>
                  <a:srgbClr val="262626"/>
                </a:solidFill>
                <a:highlight>
                  <a:srgbClr val="EFF6FC"/>
                </a:highlight>
                <a:latin typeface="Titillium Web"/>
                <a:ea typeface="Titillium Web"/>
                <a:cs typeface="Titillium Web"/>
                <a:sym typeface="Titillium Web"/>
              </a:rPr>
              <a:t>Color Index:</a:t>
            </a:r>
            <a:endParaRPr b="1" sz="2000">
              <a:highlight>
                <a:srgbClr val="EFF6FC"/>
              </a:highlight>
              <a:latin typeface="Titillium Web"/>
              <a:ea typeface="Titillium Web"/>
              <a:cs typeface="Titillium Web"/>
              <a:sym typeface="Titillium Web"/>
            </a:endParaRPr>
          </a:p>
          <a:p>
            <a:pPr indent="-330200" lvl="0" marL="457200" marR="0" rtl="0" algn="l">
              <a:spcBef>
                <a:spcPts val="0"/>
              </a:spcBef>
              <a:spcAft>
                <a:spcPts val="0"/>
              </a:spcAft>
              <a:buClr>
                <a:srgbClr val="434343"/>
              </a:buClr>
              <a:buSzPts val="1600"/>
              <a:buFont typeface="Titillium Web"/>
              <a:buChar char="-"/>
            </a:pPr>
            <a:r>
              <a:rPr b="1" lang="en-GB" sz="1600">
                <a:solidFill>
                  <a:srgbClr val="434343"/>
                </a:solidFill>
                <a:latin typeface="Titillium Web"/>
                <a:ea typeface="Titillium Web"/>
                <a:cs typeface="Titillium Web"/>
                <a:sym typeface="Titillium Web"/>
              </a:rPr>
              <a:t>Main Text</a:t>
            </a:r>
            <a:endParaRPr b="1" sz="1600">
              <a:solidFill>
                <a:srgbClr val="434343"/>
              </a:solidFill>
              <a:latin typeface="Titillium Web"/>
              <a:ea typeface="Titillium Web"/>
              <a:cs typeface="Titillium Web"/>
              <a:sym typeface="Titillium Web"/>
            </a:endParaRPr>
          </a:p>
          <a:p>
            <a:pPr indent="-330200" lvl="0" marL="457200" marR="0" rtl="0" algn="l">
              <a:spcBef>
                <a:spcPts val="0"/>
              </a:spcBef>
              <a:spcAft>
                <a:spcPts val="0"/>
              </a:spcAft>
              <a:buClr>
                <a:srgbClr val="434343"/>
              </a:buClr>
              <a:buSzPts val="1600"/>
              <a:buFont typeface="Titillium Web"/>
              <a:buChar char="-"/>
            </a:pPr>
            <a:r>
              <a:rPr b="1" lang="en-GB" sz="1600">
                <a:solidFill>
                  <a:srgbClr val="CC0000"/>
                </a:solidFill>
                <a:latin typeface="Titillium Web"/>
                <a:ea typeface="Titillium Web"/>
                <a:cs typeface="Titillium Web"/>
                <a:sym typeface="Titillium Web"/>
              </a:rPr>
              <a:t>Important</a:t>
            </a:r>
            <a:endParaRPr b="1" sz="1600">
              <a:solidFill>
                <a:srgbClr val="CC0000"/>
              </a:solidFill>
              <a:latin typeface="Titillium Web"/>
              <a:ea typeface="Titillium Web"/>
              <a:cs typeface="Titillium Web"/>
              <a:sym typeface="Titillium Web"/>
            </a:endParaRPr>
          </a:p>
          <a:p>
            <a:pPr indent="-330200" lvl="0" marL="457200" marR="0" rtl="0" algn="l">
              <a:spcBef>
                <a:spcPts val="0"/>
              </a:spcBef>
              <a:spcAft>
                <a:spcPts val="0"/>
              </a:spcAft>
              <a:buClr>
                <a:srgbClr val="434343"/>
              </a:buClr>
              <a:buSzPts val="1600"/>
              <a:buFont typeface="Titillium Web"/>
              <a:buChar char="-"/>
            </a:pPr>
            <a:r>
              <a:rPr b="1" lang="en-GB" sz="1600">
                <a:solidFill>
                  <a:srgbClr val="A64D79"/>
                </a:solidFill>
                <a:latin typeface="Titillium Web"/>
                <a:ea typeface="Titillium Web"/>
                <a:cs typeface="Titillium Web"/>
                <a:sym typeface="Titillium Web"/>
              </a:rPr>
              <a:t>Females slides</a:t>
            </a:r>
            <a:endParaRPr b="1" sz="1600">
              <a:solidFill>
                <a:srgbClr val="A64D79"/>
              </a:solidFill>
              <a:latin typeface="Titillium Web"/>
              <a:ea typeface="Titillium Web"/>
              <a:cs typeface="Titillium Web"/>
              <a:sym typeface="Titillium Web"/>
            </a:endParaRPr>
          </a:p>
          <a:p>
            <a:pPr indent="-330200" lvl="0" marL="457200" marR="0" rtl="0" algn="l">
              <a:spcBef>
                <a:spcPts val="0"/>
              </a:spcBef>
              <a:spcAft>
                <a:spcPts val="0"/>
              </a:spcAft>
              <a:buClr>
                <a:srgbClr val="434343"/>
              </a:buClr>
              <a:buSzPts val="1600"/>
              <a:buFont typeface="Titillium Web"/>
              <a:buChar char="-"/>
            </a:pPr>
            <a:r>
              <a:rPr b="1" lang="en-GB" sz="1600">
                <a:solidFill>
                  <a:srgbClr val="3C78D8"/>
                </a:solidFill>
                <a:latin typeface="Titillium Web"/>
                <a:ea typeface="Titillium Web"/>
                <a:cs typeface="Titillium Web"/>
                <a:sym typeface="Titillium Web"/>
              </a:rPr>
              <a:t>Males slides</a:t>
            </a:r>
            <a:endParaRPr b="1" sz="1600">
              <a:solidFill>
                <a:srgbClr val="3C78D8"/>
              </a:solidFill>
              <a:latin typeface="Titillium Web"/>
              <a:ea typeface="Titillium Web"/>
              <a:cs typeface="Titillium Web"/>
              <a:sym typeface="Titillium Web"/>
            </a:endParaRPr>
          </a:p>
          <a:p>
            <a:pPr indent="-330200" lvl="0" marL="457200" marR="0" rtl="0" algn="l">
              <a:spcBef>
                <a:spcPts val="0"/>
              </a:spcBef>
              <a:spcAft>
                <a:spcPts val="0"/>
              </a:spcAft>
              <a:buClr>
                <a:srgbClr val="434343"/>
              </a:buClr>
              <a:buSzPts val="1600"/>
              <a:buFont typeface="Titillium Web"/>
              <a:buChar char="-"/>
            </a:pPr>
            <a:r>
              <a:rPr b="1" lang="en-GB" sz="1600">
                <a:solidFill>
                  <a:srgbClr val="6AA84F"/>
                </a:solidFill>
                <a:latin typeface="Titillium Web"/>
                <a:ea typeface="Titillium Web"/>
                <a:cs typeface="Titillium Web"/>
                <a:sym typeface="Titillium Web"/>
              </a:rPr>
              <a:t>Doctor’s notes</a:t>
            </a:r>
            <a:endParaRPr b="1" sz="1600">
              <a:solidFill>
                <a:srgbClr val="6AA84F"/>
              </a:solidFill>
              <a:latin typeface="Titillium Web"/>
              <a:ea typeface="Titillium Web"/>
              <a:cs typeface="Titillium Web"/>
              <a:sym typeface="Titillium Web"/>
            </a:endParaRPr>
          </a:p>
          <a:p>
            <a:pPr indent="-330200" lvl="0" marL="457200" marR="0" rtl="0" algn="l">
              <a:spcBef>
                <a:spcPts val="0"/>
              </a:spcBef>
              <a:spcAft>
                <a:spcPts val="0"/>
              </a:spcAft>
              <a:buClr>
                <a:srgbClr val="434343"/>
              </a:buClr>
              <a:buSzPts val="1600"/>
              <a:buFont typeface="Titillium Web"/>
              <a:buChar char="-"/>
            </a:pPr>
            <a:r>
              <a:rPr b="1" lang="en-GB" sz="1600">
                <a:solidFill>
                  <a:srgbClr val="999999"/>
                </a:solidFill>
                <a:latin typeface="Titillium Web"/>
                <a:ea typeface="Titillium Web"/>
                <a:cs typeface="Titillium Web"/>
                <a:sym typeface="Titillium Web"/>
              </a:rPr>
              <a:t>Extra notes</a:t>
            </a:r>
            <a:endParaRPr b="1" sz="1600">
              <a:solidFill>
                <a:srgbClr val="999999"/>
              </a:solidFill>
              <a:latin typeface="Titillium Web"/>
              <a:ea typeface="Titillium Web"/>
              <a:cs typeface="Titillium Web"/>
              <a:sym typeface="Titillium Web"/>
            </a:endParaRPr>
          </a:p>
        </p:txBody>
      </p:sp>
      <p:pic>
        <p:nvPicPr>
          <p:cNvPr id="21" name="Google Shape;21;p2"/>
          <p:cNvPicPr preferRelativeResize="0"/>
          <p:nvPr/>
        </p:nvPicPr>
        <p:blipFill>
          <a:blip r:embed="rId2">
            <a:alphaModFix/>
          </a:blip>
          <a:stretch>
            <a:fillRect/>
          </a:stretch>
        </p:blipFill>
        <p:spPr>
          <a:xfrm>
            <a:off x="5216146" y="255279"/>
            <a:ext cx="1556629" cy="1512514"/>
          </a:xfrm>
          <a:prstGeom prst="rect">
            <a:avLst/>
          </a:prstGeom>
          <a:noFill/>
          <a:ln>
            <a:noFill/>
          </a:ln>
          <a:effectLst>
            <a:outerShdw blurRad="185738" rotWithShape="0" algn="bl" dir="5400000" dist="19050">
              <a:srgbClr val="000000">
                <a:alpha val="50000"/>
              </a:srgbClr>
            </a:outerShdw>
          </a:effectLst>
        </p:spPr>
      </p:pic>
      <p:pic>
        <p:nvPicPr>
          <p:cNvPr id="22" name="Google Shape;22;p2"/>
          <p:cNvPicPr preferRelativeResize="0"/>
          <p:nvPr/>
        </p:nvPicPr>
        <p:blipFill>
          <a:blip r:embed="rId3">
            <a:alphaModFix/>
          </a:blip>
          <a:stretch>
            <a:fillRect/>
          </a:stretch>
        </p:blipFill>
        <p:spPr>
          <a:xfrm>
            <a:off x="3375200" y="122100"/>
            <a:ext cx="1840948" cy="1778875"/>
          </a:xfrm>
          <a:prstGeom prst="rect">
            <a:avLst/>
          </a:prstGeom>
          <a:noFill/>
          <a:ln>
            <a:noFill/>
          </a:ln>
          <a:effectLst>
            <a:outerShdw blurRad="185738" rotWithShape="0" algn="bl" dir="5400000" dist="19050">
              <a:srgbClr val="000000">
                <a:alpha val="50000"/>
              </a:srgbClr>
            </a:outerShdw>
          </a:effectLst>
        </p:spPr>
      </p:pic>
      <p:grpSp>
        <p:nvGrpSpPr>
          <p:cNvPr id="23" name="Google Shape;23;p2"/>
          <p:cNvGrpSpPr/>
          <p:nvPr/>
        </p:nvGrpSpPr>
        <p:grpSpPr>
          <a:xfrm flipH="1">
            <a:off x="2128874" y="7759983"/>
            <a:ext cx="6168412" cy="2782086"/>
            <a:chOff x="5619200" y="4458200"/>
            <a:chExt cx="1647150" cy="742900"/>
          </a:xfrm>
        </p:grpSpPr>
        <p:sp>
          <p:nvSpPr>
            <p:cNvPr id="24" name="Google Shape;24;p2"/>
            <p:cNvSpPr/>
            <p:nvPr/>
          </p:nvSpPr>
          <p:spPr>
            <a:xfrm>
              <a:off x="5619200" y="4458200"/>
              <a:ext cx="1647150" cy="690850"/>
            </a:xfrm>
            <a:custGeom>
              <a:rect b="b" l="l" r="r" t="t"/>
              <a:pathLst>
                <a:path extrusionOk="0" h="27634" w="65886">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rgbClr val="C7E0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5706150" y="4536325"/>
              <a:ext cx="1477225" cy="645250"/>
            </a:xfrm>
            <a:custGeom>
              <a:rect b="b" l="l" r="r" t="t"/>
              <a:pathLst>
                <a:path extrusionOk="0" h="25810" w="59089">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solidFill>
              <a:srgbClr val="C7E0F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5813125" y="4656950"/>
              <a:ext cx="1320600" cy="525400"/>
            </a:xfrm>
            <a:custGeom>
              <a:rect b="b" l="l" r="r" t="t"/>
              <a:pathLst>
                <a:path extrusionOk="0" h="21016" w="52824">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solidFill>
              <a:srgbClr val="C7E0F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5873650" y="4751150"/>
              <a:ext cx="1188750" cy="437925"/>
            </a:xfrm>
            <a:custGeom>
              <a:rect b="b" l="l" r="r" t="t"/>
              <a:pathLst>
                <a:path extrusionOk="0" h="17517" w="4755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solidFill>
              <a:srgbClr val="C7E0F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5987550" y="4937050"/>
              <a:ext cx="1010475" cy="264050"/>
            </a:xfrm>
            <a:custGeom>
              <a:rect b="b" l="l" r="r" t="t"/>
              <a:pathLst>
                <a:path extrusionOk="0" h="10562" w="40419">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solidFill>
              <a:srgbClr val="C7E0F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 type="tx">
  <p:cSld name="TITLE_AND_BODY">
    <p:spTree>
      <p:nvGrpSpPr>
        <p:cNvPr id="132" name="Shape 132"/>
        <p:cNvGrpSpPr/>
        <p:nvPr/>
      </p:nvGrpSpPr>
      <p:grpSpPr>
        <a:xfrm>
          <a:off x="0" y="0"/>
          <a:ext cx="0" cy="0"/>
          <a:chOff x="0" y="0"/>
          <a:chExt cx="0" cy="0"/>
        </a:xfrm>
      </p:grpSpPr>
      <p:pic>
        <p:nvPicPr>
          <p:cNvPr id="133" name="Google Shape;133;p11"/>
          <p:cNvPicPr preferRelativeResize="0"/>
          <p:nvPr/>
        </p:nvPicPr>
        <p:blipFill rotWithShape="1">
          <a:blip r:embed="rId2">
            <a:alphaModFix/>
          </a:blip>
          <a:srcRect b="0" l="0" r="2248" t="5864"/>
          <a:stretch/>
        </p:blipFill>
        <p:spPr>
          <a:xfrm rot="6731976">
            <a:off x="3271958" y="6652191"/>
            <a:ext cx="4020486" cy="2652043"/>
          </a:xfrm>
          <a:prstGeom prst="rect">
            <a:avLst/>
          </a:prstGeom>
          <a:noFill/>
          <a:ln>
            <a:noFill/>
          </a:ln>
        </p:spPr>
      </p:pic>
      <p:sp>
        <p:nvSpPr>
          <p:cNvPr id="134" name="Google Shape;134;p11"/>
          <p:cNvSpPr txBox="1"/>
          <p:nvPr/>
        </p:nvSpPr>
        <p:spPr>
          <a:xfrm>
            <a:off x="551607" y="344328"/>
            <a:ext cx="5745900" cy="1314600"/>
          </a:xfrm>
          <a:prstGeom prst="rect">
            <a:avLst/>
          </a:prstGeom>
          <a:noFill/>
          <a:ln>
            <a:noFill/>
          </a:ln>
        </p:spPr>
        <p:txBody>
          <a:bodyPr anchorCtr="0" anchor="ctr" bIns="32875" lIns="32875" spcFirstLastPara="1" rIns="32875" wrap="square" tIns="32875">
            <a:noAutofit/>
          </a:bodyPr>
          <a:lstStyle/>
          <a:p>
            <a:pPr indent="0" lvl="0" marL="0" rtl="0" algn="l">
              <a:spcBef>
                <a:spcPts val="0"/>
              </a:spcBef>
              <a:spcAft>
                <a:spcPts val="0"/>
              </a:spcAft>
              <a:buNone/>
            </a:pPr>
            <a:r>
              <a:t/>
            </a:r>
            <a:endParaRPr sz="3500">
              <a:solidFill>
                <a:srgbClr val="44546A"/>
              </a:solidFill>
              <a:latin typeface="Comic Sans MS"/>
              <a:ea typeface="Comic Sans MS"/>
              <a:cs typeface="Comic Sans MS"/>
              <a:sym typeface="Comic Sans MS"/>
            </a:endParaRPr>
          </a:p>
        </p:txBody>
      </p:sp>
      <p:sp>
        <p:nvSpPr>
          <p:cNvPr id="135" name="Google Shape;135;p11"/>
          <p:cNvSpPr txBox="1"/>
          <p:nvPr/>
        </p:nvSpPr>
        <p:spPr>
          <a:xfrm>
            <a:off x="413705" y="1846842"/>
            <a:ext cx="6006300" cy="7434300"/>
          </a:xfrm>
          <a:prstGeom prst="rect">
            <a:avLst/>
          </a:prstGeom>
          <a:noFill/>
          <a:ln>
            <a:noFill/>
          </a:ln>
        </p:spPr>
        <p:txBody>
          <a:bodyPr anchorCtr="0" anchor="t" bIns="32875" lIns="32875" spcFirstLastPara="1" rIns="32875" wrap="square" tIns="32875">
            <a:noAutofit/>
          </a:bodyPr>
          <a:lstStyle/>
          <a:p>
            <a:pPr indent="0" lvl="0" marL="0" rtl="0" algn="l">
              <a:spcBef>
                <a:spcPts val="0"/>
              </a:spcBef>
              <a:spcAft>
                <a:spcPts val="0"/>
              </a:spcAft>
              <a:buNone/>
            </a:pPr>
            <a:r>
              <a:t/>
            </a:r>
            <a:endParaRPr sz="1800">
              <a:solidFill>
                <a:srgbClr val="44546A"/>
              </a:solidFill>
              <a:latin typeface="Titillium Web"/>
              <a:ea typeface="Titillium Web"/>
              <a:cs typeface="Titillium Web"/>
              <a:sym typeface="Titillium Web"/>
            </a:endParaRPr>
          </a:p>
        </p:txBody>
      </p:sp>
      <p:pic>
        <p:nvPicPr>
          <p:cNvPr id="136" name="Google Shape;136;p11"/>
          <p:cNvPicPr preferRelativeResize="0"/>
          <p:nvPr/>
        </p:nvPicPr>
        <p:blipFill>
          <a:blip r:embed="rId3">
            <a:alphaModFix/>
          </a:blip>
          <a:stretch>
            <a:fillRect/>
          </a:stretch>
        </p:blipFill>
        <p:spPr>
          <a:xfrm>
            <a:off x="148223" y="560455"/>
            <a:ext cx="544268" cy="544268"/>
          </a:xfrm>
          <a:prstGeom prst="rect">
            <a:avLst/>
          </a:prstGeom>
          <a:noFill/>
          <a:ln>
            <a:noFill/>
          </a:ln>
        </p:spPr>
      </p:pic>
      <p:pic>
        <p:nvPicPr>
          <p:cNvPr id="137" name="Google Shape;137;p11"/>
          <p:cNvPicPr preferRelativeResize="0"/>
          <p:nvPr/>
        </p:nvPicPr>
        <p:blipFill>
          <a:blip r:embed="rId4">
            <a:alphaModFix/>
          </a:blip>
          <a:stretch>
            <a:fillRect/>
          </a:stretch>
        </p:blipFill>
        <p:spPr>
          <a:xfrm flipH="1" rot="10800000">
            <a:off x="148223" y="572129"/>
            <a:ext cx="544268" cy="54426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8" name="Shape 138"/>
        <p:cNvGrpSpPr/>
        <p:nvPr/>
      </p:nvGrpSpPr>
      <p:grpSpPr>
        <a:xfrm>
          <a:off x="0" y="0"/>
          <a:ext cx="0" cy="0"/>
          <a:chOff x="0" y="0"/>
          <a:chExt cx="0" cy="0"/>
        </a:xfrm>
      </p:grpSpPr>
      <p:sp>
        <p:nvSpPr>
          <p:cNvPr id="139" name="Google Shape;139;p12"/>
          <p:cNvSpPr txBox="1"/>
          <p:nvPr>
            <p:ph idx="1" type="body"/>
          </p:nvPr>
        </p:nvSpPr>
        <p:spPr>
          <a:xfrm>
            <a:off x="233775" y="8148845"/>
            <a:ext cx="4499100" cy="11655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stStyle>
          <a:p/>
        </p:txBody>
      </p:sp>
      <p:sp>
        <p:nvSpPr>
          <p:cNvPr id="140" name="Google Shape;140;p12"/>
          <p:cNvSpPr txBox="1"/>
          <p:nvPr>
            <p:ph idx="12" type="sldNum"/>
          </p:nvPr>
        </p:nvSpPr>
        <p:spPr>
          <a:xfrm>
            <a:off x="6354343" y="8982190"/>
            <a:ext cx="411600" cy="7581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spTree>
      <p:nvGrpSpPr>
        <p:cNvPr id="29" name="Shape 29"/>
        <p:cNvGrpSpPr/>
        <p:nvPr/>
      </p:nvGrpSpPr>
      <p:grpSpPr>
        <a:xfrm>
          <a:off x="0" y="0"/>
          <a:ext cx="0" cy="0"/>
          <a:chOff x="0" y="0"/>
          <a:chExt cx="0" cy="0"/>
        </a:xfrm>
      </p:grpSpPr>
      <p:sp>
        <p:nvSpPr>
          <p:cNvPr id="30" name="Google Shape;30;p3"/>
          <p:cNvSpPr txBox="1"/>
          <p:nvPr>
            <p:ph idx="12" type="sldNum"/>
          </p:nvPr>
        </p:nvSpPr>
        <p:spPr>
          <a:xfrm>
            <a:off x="9783343" y="8982098"/>
            <a:ext cx="411600" cy="7581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1" name="Google Shape;31;p3"/>
          <p:cNvSpPr txBox="1"/>
          <p:nvPr/>
        </p:nvSpPr>
        <p:spPr>
          <a:xfrm>
            <a:off x="7925034" y="8641991"/>
            <a:ext cx="453900" cy="8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solidFill>
                <a:srgbClr val="000000"/>
              </a:solidFill>
            </a:endParaRPr>
          </a:p>
        </p:txBody>
      </p:sp>
      <p:grpSp>
        <p:nvGrpSpPr>
          <p:cNvPr id="32" name="Google Shape;32;p3"/>
          <p:cNvGrpSpPr/>
          <p:nvPr/>
        </p:nvGrpSpPr>
        <p:grpSpPr>
          <a:xfrm>
            <a:off x="3344615" y="8369760"/>
            <a:ext cx="6850330" cy="3765261"/>
            <a:chOff x="4178350" y="2375050"/>
            <a:chExt cx="938350" cy="515775"/>
          </a:xfrm>
        </p:grpSpPr>
        <p:sp>
          <p:nvSpPr>
            <p:cNvPr id="33" name="Google Shape;33;p3"/>
            <p:cNvSpPr/>
            <p:nvPr/>
          </p:nvSpPr>
          <p:spPr>
            <a:xfrm>
              <a:off x="4178350" y="2375050"/>
              <a:ext cx="938350" cy="470050"/>
            </a:xfrm>
            <a:custGeom>
              <a:rect b="b" l="l" r="r" t="t"/>
              <a:pathLst>
                <a:path extrusionOk="0" h="18802" w="37534">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rgbClr val="EFF6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a:off x="4192225" y="2449850"/>
              <a:ext cx="867875" cy="411650"/>
            </a:xfrm>
            <a:custGeom>
              <a:rect b="b" l="l" r="r" t="t"/>
              <a:pathLst>
                <a:path extrusionOk="0" h="16466" w="34715">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4252800" y="2496850"/>
              <a:ext cx="761025" cy="376950"/>
            </a:xfrm>
            <a:custGeom>
              <a:rect b="b" l="l" r="r" t="t"/>
              <a:pathLst>
                <a:path extrusionOk="0" h="15078" w="30441">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a:off x="4311275" y="2568125"/>
              <a:ext cx="619300" cy="306050"/>
            </a:xfrm>
            <a:custGeom>
              <a:rect b="b" l="l" r="r" t="t"/>
              <a:pathLst>
                <a:path extrusionOk="0" h="12242" w="24772">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a:off x="4374000" y="2647325"/>
              <a:ext cx="513325" cy="228750"/>
            </a:xfrm>
            <a:custGeom>
              <a:rect b="b" l="l" r="r" t="t"/>
              <a:pathLst>
                <a:path extrusionOk="0" h="9150" w="20533">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a:off x="4437575" y="2724875"/>
              <a:ext cx="345675" cy="156550"/>
            </a:xfrm>
            <a:custGeom>
              <a:rect b="b" l="l" r="r" t="t"/>
              <a:pathLst>
                <a:path extrusionOk="0" h="6262" w="13827">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p:nvPr/>
          </p:nvSpPr>
          <p:spPr>
            <a:xfrm>
              <a:off x="4481575" y="2799000"/>
              <a:ext cx="244675" cy="91825"/>
            </a:xfrm>
            <a:custGeom>
              <a:rect b="b" l="l" r="r" t="t"/>
              <a:pathLst>
                <a:path extrusionOk="0" h="3673" w="9787">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 name="Google Shape;40;p3"/>
          <p:cNvSpPr txBox="1"/>
          <p:nvPr/>
        </p:nvSpPr>
        <p:spPr>
          <a:xfrm>
            <a:off x="290700" y="551900"/>
            <a:ext cx="6276600" cy="7389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GB" sz="3600">
                <a:solidFill>
                  <a:srgbClr val="1155CC"/>
                </a:solidFill>
                <a:latin typeface="Comfortaa"/>
                <a:ea typeface="Comfortaa"/>
                <a:cs typeface="Comfortaa"/>
                <a:sym typeface="Comfortaa"/>
              </a:rPr>
              <a:t>Objectives</a:t>
            </a:r>
            <a:endParaRPr b="1" sz="3600">
              <a:solidFill>
                <a:srgbClr val="1155CC"/>
              </a:solidFill>
              <a:latin typeface="Comfortaa"/>
              <a:ea typeface="Comfortaa"/>
              <a:cs typeface="Comfortaa"/>
              <a:sym typeface="Comfortaa"/>
            </a:endParaRPr>
          </a:p>
        </p:txBody>
      </p:sp>
      <p:sp>
        <p:nvSpPr>
          <p:cNvPr id="41" name="Google Shape;41;p3"/>
          <p:cNvSpPr txBox="1"/>
          <p:nvPr>
            <p:ph idx="1" type="body"/>
          </p:nvPr>
        </p:nvSpPr>
        <p:spPr>
          <a:xfrm>
            <a:off x="550400" y="1530800"/>
            <a:ext cx="5607300" cy="62781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SzPts val="1600"/>
              <a:buFont typeface="Titillium Web"/>
              <a:buChar char="➜"/>
              <a:defRPr sz="1600">
                <a:latin typeface="Titillium Web"/>
                <a:ea typeface="Titillium Web"/>
                <a:cs typeface="Titillium Web"/>
                <a:sym typeface="Titillium Web"/>
              </a:defRPr>
            </a:lvl1pPr>
            <a:lvl2pPr indent="-304800" lvl="1" marL="914400">
              <a:spcBef>
                <a:spcPts val="0"/>
              </a:spcBef>
              <a:spcAft>
                <a:spcPts val="0"/>
              </a:spcAft>
              <a:buSzPts val="1200"/>
              <a:buFont typeface="Titillium Web"/>
              <a:buChar char="○"/>
              <a:defRPr sz="1200">
                <a:latin typeface="Titillium Web"/>
                <a:ea typeface="Titillium Web"/>
                <a:cs typeface="Titillium Web"/>
                <a:sym typeface="Titillium Web"/>
              </a:defRPr>
            </a:lvl2pPr>
            <a:lvl3pPr indent="-304800" lvl="2" marL="1371600">
              <a:spcBef>
                <a:spcPts val="0"/>
              </a:spcBef>
              <a:spcAft>
                <a:spcPts val="0"/>
              </a:spcAft>
              <a:buSzPts val="1200"/>
              <a:buFont typeface="Titillium Web"/>
              <a:buChar char="■"/>
              <a:defRPr sz="1200">
                <a:latin typeface="Titillium Web"/>
                <a:ea typeface="Titillium Web"/>
                <a:cs typeface="Titillium Web"/>
                <a:sym typeface="Titillium Web"/>
              </a:defRPr>
            </a:lvl3pPr>
            <a:lvl4pPr indent="-304800" lvl="3" marL="1828800">
              <a:spcBef>
                <a:spcPts val="0"/>
              </a:spcBef>
              <a:spcAft>
                <a:spcPts val="0"/>
              </a:spcAft>
              <a:buSzPts val="1200"/>
              <a:buFont typeface="Titillium Web"/>
              <a:buChar char="●"/>
              <a:defRPr sz="1200">
                <a:latin typeface="Titillium Web"/>
                <a:ea typeface="Titillium Web"/>
                <a:cs typeface="Titillium Web"/>
                <a:sym typeface="Titillium Web"/>
              </a:defRPr>
            </a:lvl4pPr>
            <a:lvl5pPr indent="-304800" lvl="4" marL="2286000">
              <a:spcBef>
                <a:spcPts val="0"/>
              </a:spcBef>
              <a:spcAft>
                <a:spcPts val="0"/>
              </a:spcAft>
              <a:buSzPts val="1200"/>
              <a:buFont typeface="Titillium Web"/>
              <a:buChar char="○"/>
              <a:defRPr sz="1200">
                <a:latin typeface="Titillium Web"/>
                <a:ea typeface="Titillium Web"/>
                <a:cs typeface="Titillium Web"/>
                <a:sym typeface="Titillium Web"/>
              </a:defRPr>
            </a:lvl5pPr>
            <a:lvl6pPr indent="-304800" lvl="5" marL="2743200">
              <a:spcBef>
                <a:spcPts val="0"/>
              </a:spcBef>
              <a:spcAft>
                <a:spcPts val="0"/>
              </a:spcAft>
              <a:buSzPts val="1200"/>
              <a:buFont typeface="Titillium Web"/>
              <a:buChar char="■"/>
              <a:defRPr sz="1200">
                <a:latin typeface="Titillium Web"/>
                <a:ea typeface="Titillium Web"/>
                <a:cs typeface="Titillium Web"/>
                <a:sym typeface="Titillium Web"/>
              </a:defRPr>
            </a:lvl6pPr>
            <a:lvl7pPr indent="-304800" lvl="6" marL="3200400">
              <a:spcBef>
                <a:spcPts val="0"/>
              </a:spcBef>
              <a:spcAft>
                <a:spcPts val="0"/>
              </a:spcAft>
              <a:buSzPts val="1200"/>
              <a:buFont typeface="Titillium Web"/>
              <a:buChar char="●"/>
              <a:defRPr sz="1200">
                <a:latin typeface="Titillium Web"/>
                <a:ea typeface="Titillium Web"/>
                <a:cs typeface="Titillium Web"/>
                <a:sym typeface="Titillium Web"/>
              </a:defRPr>
            </a:lvl7pPr>
            <a:lvl8pPr indent="-304800" lvl="7" marL="3657600">
              <a:spcBef>
                <a:spcPts val="0"/>
              </a:spcBef>
              <a:spcAft>
                <a:spcPts val="0"/>
              </a:spcAft>
              <a:buSzPts val="1200"/>
              <a:buFont typeface="Titillium Web"/>
              <a:buChar char="○"/>
              <a:defRPr sz="1200">
                <a:latin typeface="Titillium Web"/>
                <a:ea typeface="Titillium Web"/>
                <a:cs typeface="Titillium Web"/>
                <a:sym typeface="Titillium Web"/>
              </a:defRPr>
            </a:lvl8pPr>
            <a:lvl9pPr indent="-304800" lvl="8" marL="4114800">
              <a:spcBef>
                <a:spcPts val="0"/>
              </a:spcBef>
              <a:spcAft>
                <a:spcPts val="0"/>
              </a:spcAft>
              <a:buSzPts val="1200"/>
              <a:buFont typeface="Titillium Web"/>
              <a:buChar char="■"/>
              <a:defRPr sz="1200">
                <a:latin typeface="Titillium Web"/>
                <a:ea typeface="Titillium Web"/>
                <a:cs typeface="Titillium Web"/>
                <a:sym typeface="Titillium Web"/>
              </a:defRPr>
            </a:lvl9pPr>
          </a:lstStyle>
          <a:p/>
        </p:txBody>
      </p:sp>
      <p:grpSp>
        <p:nvGrpSpPr>
          <p:cNvPr id="42" name="Google Shape;42;p3"/>
          <p:cNvGrpSpPr/>
          <p:nvPr/>
        </p:nvGrpSpPr>
        <p:grpSpPr>
          <a:xfrm flipH="1" rot="9961656">
            <a:off x="-1970665" y="-799404"/>
            <a:ext cx="4983745" cy="2242765"/>
            <a:chOff x="5706150" y="4536325"/>
            <a:chExt cx="1477225" cy="664775"/>
          </a:xfrm>
        </p:grpSpPr>
        <p:sp>
          <p:nvSpPr>
            <p:cNvPr id="43" name="Google Shape;43;p3"/>
            <p:cNvSpPr/>
            <p:nvPr/>
          </p:nvSpPr>
          <p:spPr>
            <a:xfrm>
              <a:off x="5706150" y="4536325"/>
              <a:ext cx="1477225" cy="645250"/>
            </a:xfrm>
            <a:custGeom>
              <a:rect b="b" l="l" r="r" t="t"/>
              <a:pathLst>
                <a:path extrusionOk="0" h="25810" w="59089">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5813125" y="4656950"/>
              <a:ext cx="1320600" cy="525400"/>
            </a:xfrm>
            <a:custGeom>
              <a:rect b="b" l="l" r="r" t="t"/>
              <a:pathLst>
                <a:path extrusionOk="0" h="21016" w="52824">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5873650" y="4751150"/>
              <a:ext cx="1188750" cy="437925"/>
            </a:xfrm>
            <a:custGeom>
              <a:rect b="b" l="l" r="r" t="t"/>
              <a:pathLst>
                <a:path extrusionOk="0" h="17517" w="4755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5987550" y="4937050"/>
              <a:ext cx="1010475" cy="264050"/>
            </a:xfrm>
            <a:custGeom>
              <a:rect b="b" l="l" r="r" t="t"/>
              <a:pathLst>
                <a:path extrusionOk="0" h="10562" w="40419">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2">
  <p:cSld name="TITLE_2_2">
    <p:spTree>
      <p:nvGrpSpPr>
        <p:cNvPr id="47" name="Shape 47"/>
        <p:cNvGrpSpPr/>
        <p:nvPr/>
      </p:nvGrpSpPr>
      <p:grpSpPr>
        <a:xfrm>
          <a:off x="0" y="0"/>
          <a:ext cx="0" cy="0"/>
          <a:chOff x="0" y="0"/>
          <a:chExt cx="0" cy="0"/>
        </a:xfrm>
      </p:grpSpPr>
      <p:sp>
        <p:nvSpPr>
          <p:cNvPr id="48" name="Google Shape;48;p4"/>
          <p:cNvSpPr txBox="1"/>
          <p:nvPr>
            <p:ph idx="12" type="sldNum"/>
          </p:nvPr>
        </p:nvSpPr>
        <p:spPr>
          <a:xfrm>
            <a:off x="9783343" y="8982098"/>
            <a:ext cx="411600" cy="7581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9" name="Google Shape;49;p4"/>
          <p:cNvSpPr txBox="1"/>
          <p:nvPr/>
        </p:nvSpPr>
        <p:spPr>
          <a:xfrm>
            <a:off x="7925034" y="8641991"/>
            <a:ext cx="453900" cy="8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solidFill>
                <a:srgbClr val="000000"/>
              </a:solidFill>
            </a:endParaRPr>
          </a:p>
        </p:txBody>
      </p:sp>
      <p:grpSp>
        <p:nvGrpSpPr>
          <p:cNvPr id="50" name="Google Shape;50;p4"/>
          <p:cNvGrpSpPr/>
          <p:nvPr/>
        </p:nvGrpSpPr>
        <p:grpSpPr>
          <a:xfrm>
            <a:off x="3344615" y="8369760"/>
            <a:ext cx="6850330" cy="3765261"/>
            <a:chOff x="4178350" y="2375050"/>
            <a:chExt cx="938350" cy="515775"/>
          </a:xfrm>
        </p:grpSpPr>
        <p:sp>
          <p:nvSpPr>
            <p:cNvPr id="51" name="Google Shape;51;p4"/>
            <p:cNvSpPr/>
            <p:nvPr/>
          </p:nvSpPr>
          <p:spPr>
            <a:xfrm>
              <a:off x="4178350" y="2375050"/>
              <a:ext cx="938350" cy="470050"/>
            </a:xfrm>
            <a:custGeom>
              <a:rect b="b" l="l" r="r" t="t"/>
              <a:pathLst>
                <a:path extrusionOk="0" h="18802" w="37534">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rgbClr val="EFF6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4192225" y="2449850"/>
              <a:ext cx="867875" cy="411650"/>
            </a:xfrm>
            <a:custGeom>
              <a:rect b="b" l="l" r="r" t="t"/>
              <a:pathLst>
                <a:path extrusionOk="0" h="16466" w="34715">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p:nvPr/>
          </p:nvSpPr>
          <p:spPr>
            <a:xfrm>
              <a:off x="4252800" y="2496850"/>
              <a:ext cx="761025" cy="376950"/>
            </a:xfrm>
            <a:custGeom>
              <a:rect b="b" l="l" r="r" t="t"/>
              <a:pathLst>
                <a:path extrusionOk="0" h="15078" w="30441">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p:nvPr/>
          </p:nvSpPr>
          <p:spPr>
            <a:xfrm>
              <a:off x="4311275" y="2568125"/>
              <a:ext cx="619300" cy="306050"/>
            </a:xfrm>
            <a:custGeom>
              <a:rect b="b" l="l" r="r" t="t"/>
              <a:pathLst>
                <a:path extrusionOk="0" h="12242" w="24772">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
            <p:cNvSpPr/>
            <p:nvPr/>
          </p:nvSpPr>
          <p:spPr>
            <a:xfrm>
              <a:off x="4374000" y="2647325"/>
              <a:ext cx="513325" cy="228750"/>
            </a:xfrm>
            <a:custGeom>
              <a:rect b="b" l="l" r="r" t="t"/>
              <a:pathLst>
                <a:path extrusionOk="0" h="9150" w="20533">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p:nvPr/>
          </p:nvSpPr>
          <p:spPr>
            <a:xfrm>
              <a:off x="4437575" y="2724875"/>
              <a:ext cx="345675" cy="156550"/>
            </a:xfrm>
            <a:custGeom>
              <a:rect b="b" l="l" r="r" t="t"/>
              <a:pathLst>
                <a:path extrusionOk="0" h="6262" w="13827">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4"/>
            <p:cNvSpPr/>
            <p:nvPr/>
          </p:nvSpPr>
          <p:spPr>
            <a:xfrm>
              <a:off x="4481575" y="2799000"/>
              <a:ext cx="244675" cy="91825"/>
            </a:xfrm>
            <a:custGeom>
              <a:rect b="b" l="l" r="r" t="t"/>
              <a:pathLst>
                <a:path extrusionOk="0" h="3673" w="9787">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 name="Google Shape;58;p4"/>
          <p:cNvGrpSpPr/>
          <p:nvPr/>
        </p:nvGrpSpPr>
        <p:grpSpPr>
          <a:xfrm flipH="1" rot="9961656">
            <a:off x="-1970665" y="-799404"/>
            <a:ext cx="4983745" cy="2242765"/>
            <a:chOff x="5706150" y="4536325"/>
            <a:chExt cx="1477225" cy="664775"/>
          </a:xfrm>
        </p:grpSpPr>
        <p:sp>
          <p:nvSpPr>
            <p:cNvPr id="59" name="Google Shape;59;p4"/>
            <p:cNvSpPr/>
            <p:nvPr/>
          </p:nvSpPr>
          <p:spPr>
            <a:xfrm>
              <a:off x="5706150" y="4536325"/>
              <a:ext cx="1477225" cy="645250"/>
            </a:xfrm>
            <a:custGeom>
              <a:rect b="b" l="l" r="r" t="t"/>
              <a:pathLst>
                <a:path extrusionOk="0" h="25810" w="59089">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a:off x="5813125" y="4656950"/>
              <a:ext cx="1320600" cy="525400"/>
            </a:xfrm>
            <a:custGeom>
              <a:rect b="b" l="l" r="r" t="t"/>
              <a:pathLst>
                <a:path extrusionOk="0" h="21016" w="52824">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a:off x="5873650" y="4751150"/>
              <a:ext cx="1188750" cy="437925"/>
            </a:xfrm>
            <a:custGeom>
              <a:rect b="b" l="l" r="r" t="t"/>
              <a:pathLst>
                <a:path extrusionOk="0" h="17517" w="4755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p:nvPr/>
          </p:nvSpPr>
          <p:spPr>
            <a:xfrm>
              <a:off x="5987550" y="4937050"/>
              <a:ext cx="1010475" cy="264050"/>
            </a:xfrm>
            <a:custGeom>
              <a:rect b="b" l="l" r="r" t="t"/>
              <a:pathLst>
                <a:path extrusionOk="0" h="10562" w="40419">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2 3">
  <p:cSld name="TITLE_2_2_1">
    <p:spTree>
      <p:nvGrpSpPr>
        <p:cNvPr id="63" name="Shape 63"/>
        <p:cNvGrpSpPr/>
        <p:nvPr/>
      </p:nvGrpSpPr>
      <p:grpSpPr>
        <a:xfrm>
          <a:off x="0" y="0"/>
          <a:ext cx="0" cy="0"/>
          <a:chOff x="0" y="0"/>
          <a:chExt cx="0" cy="0"/>
        </a:xfrm>
      </p:grpSpPr>
      <p:sp>
        <p:nvSpPr>
          <p:cNvPr id="64" name="Google Shape;64;p5"/>
          <p:cNvSpPr txBox="1"/>
          <p:nvPr>
            <p:ph idx="12" type="sldNum"/>
          </p:nvPr>
        </p:nvSpPr>
        <p:spPr>
          <a:xfrm>
            <a:off x="9783343" y="8982098"/>
            <a:ext cx="411600" cy="7581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65" name="Google Shape;65;p5"/>
          <p:cNvSpPr txBox="1"/>
          <p:nvPr/>
        </p:nvSpPr>
        <p:spPr>
          <a:xfrm>
            <a:off x="7925034" y="8641991"/>
            <a:ext cx="453900" cy="8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solidFill>
                <a:srgbClr val="000000"/>
              </a:solidFill>
            </a:endParaRPr>
          </a:p>
        </p:txBody>
      </p:sp>
      <p:grpSp>
        <p:nvGrpSpPr>
          <p:cNvPr id="66" name="Google Shape;66;p5"/>
          <p:cNvGrpSpPr/>
          <p:nvPr/>
        </p:nvGrpSpPr>
        <p:grpSpPr>
          <a:xfrm flipH="1" rot="9961656">
            <a:off x="-1970665" y="-799404"/>
            <a:ext cx="4983745" cy="2242765"/>
            <a:chOff x="5706150" y="4536325"/>
            <a:chExt cx="1477225" cy="664775"/>
          </a:xfrm>
        </p:grpSpPr>
        <p:sp>
          <p:nvSpPr>
            <p:cNvPr id="67" name="Google Shape;67;p5"/>
            <p:cNvSpPr/>
            <p:nvPr/>
          </p:nvSpPr>
          <p:spPr>
            <a:xfrm>
              <a:off x="5706150" y="4536325"/>
              <a:ext cx="1477225" cy="645250"/>
            </a:xfrm>
            <a:custGeom>
              <a:rect b="b" l="l" r="r" t="t"/>
              <a:pathLst>
                <a:path extrusionOk="0" h="25810" w="59089">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5"/>
            <p:cNvSpPr/>
            <p:nvPr/>
          </p:nvSpPr>
          <p:spPr>
            <a:xfrm>
              <a:off x="5813125" y="4656950"/>
              <a:ext cx="1320600" cy="525400"/>
            </a:xfrm>
            <a:custGeom>
              <a:rect b="b" l="l" r="r" t="t"/>
              <a:pathLst>
                <a:path extrusionOk="0" h="21016" w="52824">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p:cNvSpPr/>
            <p:nvPr/>
          </p:nvSpPr>
          <p:spPr>
            <a:xfrm>
              <a:off x="5873650" y="4751150"/>
              <a:ext cx="1188750" cy="437925"/>
            </a:xfrm>
            <a:custGeom>
              <a:rect b="b" l="l" r="r" t="t"/>
              <a:pathLst>
                <a:path extrusionOk="0" h="17517" w="4755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5"/>
            <p:cNvSpPr/>
            <p:nvPr/>
          </p:nvSpPr>
          <p:spPr>
            <a:xfrm>
              <a:off x="5987550" y="4937050"/>
              <a:ext cx="1010475" cy="264050"/>
            </a:xfrm>
            <a:custGeom>
              <a:rect b="b" l="l" r="r" t="t"/>
              <a:pathLst>
                <a:path extrusionOk="0" h="10562" w="40419">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 name="Google Shape;71;p5"/>
          <p:cNvGrpSpPr/>
          <p:nvPr/>
        </p:nvGrpSpPr>
        <p:grpSpPr>
          <a:xfrm flipH="1" rot="-1626486">
            <a:off x="4562379" y="7610470"/>
            <a:ext cx="4983725" cy="2242756"/>
            <a:chOff x="5706150" y="4536325"/>
            <a:chExt cx="1477225" cy="664775"/>
          </a:xfrm>
        </p:grpSpPr>
        <p:sp>
          <p:nvSpPr>
            <p:cNvPr id="72" name="Google Shape;72;p5"/>
            <p:cNvSpPr/>
            <p:nvPr/>
          </p:nvSpPr>
          <p:spPr>
            <a:xfrm>
              <a:off x="5706150" y="4536325"/>
              <a:ext cx="1477225" cy="645250"/>
            </a:xfrm>
            <a:custGeom>
              <a:rect b="b" l="l" r="r" t="t"/>
              <a:pathLst>
                <a:path extrusionOk="0" h="25810" w="59089">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5"/>
            <p:cNvSpPr/>
            <p:nvPr/>
          </p:nvSpPr>
          <p:spPr>
            <a:xfrm>
              <a:off x="5813125" y="4656950"/>
              <a:ext cx="1320600" cy="525400"/>
            </a:xfrm>
            <a:custGeom>
              <a:rect b="b" l="l" r="r" t="t"/>
              <a:pathLst>
                <a:path extrusionOk="0" h="21016" w="52824">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5"/>
            <p:cNvSpPr/>
            <p:nvPr/>
          </p:nvSpPr>
          <p:spPr>
            <a:xfrm>
              <a:off x="5873650" y="4751150"/>
              <a:ext cx="1188750" cy="437925"/>
            </a:xfrm>
            <a:custGeom>
              <a:rect b="b" l="l" r="r" t="t"/>
              <a:pathLst>
                <a:path extrusionOk="0" h="17517" w="4755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5"/>
            <p:cNvSpPr/>
            <p:nvPr/>
          </p:nvSpPr>
          <p:spPr>
            <a:xfrm>
              <a:off x="5987550" y="4937050"/>
              <a:ext cx="1010475" cy="264050"/>
            </a:xfrm>
            <a:custGeom>
              <a:rect b="b" l="l" r="r" t="t"/>
              <a:pathLst>
                <a:path extrusionOk="0" h="10562" w="40419">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1">
    <p:spTree>
      <p:nvGrpSpPr>
        <p:cNvPr id="76" name="Shape 76"/>
        <p:cNvGrpSpPr/>
        <p:nvPr/>
      </p:nvGrpSpPr>
      <p:grpSpPr>
        <a:xfrm>
          <a:off x="0" y="0"/>
          <a:ext cx="0" cy="0"/>
          <a:chOff x="0" y="0"/>
          <a:chExt cx="0" cy="0"/>
        </a:xfrm>
      </p:grpSpPr>
      <p:sp>
        <p:nvSpPr>
          <p:cNvPr id="77" name="Google Shape;77;p6"/>
          <p:cNvSpPr txBox="1"/>
          <p:nvPr>
            <p:ph idx="12" type="sldNum"/>
          </p:nvPr>
        </p:nvSpPr>
        <p:spPr>
          <a:xfrm>
            <a:off x="9783343" y="8982098"/>
            <a:ext cx="411600" cy="7581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78" name="Google Shape;78;p6"/>
          <p:cNvSpPr txBox="1"/>
          <p:nvPr/>
        </p:nvSpPr>
        <p:spPr>
          <a:xfrm>
            <a:off x="7925034" y="8641991"/>
            <a:ext cx="453900" cy="8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solidFill>
                <a:srgbClr val="000000"/>
              </a:solidFill>
            </a:endParaRPr>
          </a:p>
        </p:txBody>
      </p:sp>
      <p:grpSp>
        <p:nvGrpSpPr>
          <p:cNvPr id="79" name="Google Shape;79;p6"/>
          <p:cNvGrpSpPr/>
          <p:nvPr/>
        </p:nvGrpSpPr>
        <p:grpSpPr>
          <a:xfrm>
            <a:off x="3344615" y="8369760"/>
            <a:ext cx="6850330" cy="3765261"/>
            <a:chOff x="4178350" y="2375050"/>
            <a:chExt cx="938350" cy="515775"/>
          </a:xfrm>
        </p:grpSpPr>
        <p:sp>
          <p:nvSpPr>
            <p:cNvPr id="80" name="Google Shape;80;p6"/>
            <p:cNvSpPr/>
            <p:nvPr/>
          </p:nvSpPr>
          <p:spPr>
            <a:xfrm>
              <a:off x="4178350" y="2375050"/>
              <a:ext cx="938350" cy="470050"/>
            </a:xfrm>
            <a:custGeom>
              <a:rect b="b" l="l" r="r" t="t"/>
              <a:pathLst>
                <a:path extrusionOk="0" h="18802" w="37534">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rgbClr val="EFF6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6"/>
            <p:cNvSpPr/>
            <p:nvPr/>
          </p:nvSpPr>
          <p:spPr>
            <a:xfrm>
              <a:off x="4192225" y="2449850"/>
              <a:ext cx="867875" cy="411650"/>
            </a:xfrm>
            <a:custGeom>
              <a:rect b="b" l="l" r="r" t="t"/>
              <a:pathLst>
                <a:path extrusionOk="0" h="16466" w="34715">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p:cNvSpPr/>
            <p:nvPr/>
          </p:nvSpPr>
          <p:spPr>
            <a:xfrm>
              <a:off x="4252800" y="2496850"/>
              <a:ext cx="761025" cy="376950"/>
            </a:xfrm>
            <a:custGeom>
              <a:rect b="b" l="l" r="r" t="t"/>
              <a:pathLst>
                <a:path extrusionOk="0" h="15078" w="30441">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p:cNvSpPr/>
            <p:nvPr/>
          </p:nvSpPr>
          <p:spPr>
            <a:xfrm>
              <a:off x="4311275" y="2568125"/>
              <a:ext cx="619300" cy="306050"/>
            </a:xfrm>
            <a:custGeom>
              <a:rect b="b" l="l" r="r" t="t"/>
              <a:pathLst>
                <a:path extrusionOk="0" h="12242" w="24772">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6"/>
            <p:cNvSpPr/>
            <p:nvPr/>
          </p:nvSpPr>
          <p:spPr>
            <a:xfrm>
              <a:off x="4374000" y="2647325"/>
              <a:ext cx="513325" cy="228750"/>
            </a:xfrm>
            <a:custGeom>
              <a:rect b="b" l="l" r="r" t="t"/>
              <a:pathLst>
                <a:path extrusionOk="0" h="9150" w="20533">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6"/>
            <p:cNvSpPr/>
            <p:nvPr/>
          </p:nvSpPr>
          <p:spPr>
            <a:xfrm>
              <a:off x="4437575" y="2724875"/>
              <a:ext cx="345675" cy="156550"/>
            </a:xfrm>
            <a:custGeom>
              <a:rect b="b" l="l" r="r" t="t"/>
              <a:pathLst>
                <a:path extrusionOk="0" h="6262" w="13827">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6"/>
            <p:cNvSpPr/>
            <p:nvPr/>
          </p:nvSpPr>
          <p:spPr>
            <a:xfrm>
              <a:off x="4481575" y="2799000"/>
              <a:ext cx="244675" cy="91825"/>
            </a:xfrm>
            <a:custGeom>
              <a:rect b="b" l="l" r="r" t="t"/>
              <a:pathLst>
                <a:path extrusionOk="0" h="3673" w="9787">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 name="Google Shape;87;p6"/>
          <p:cNvSpPr txBox="1"/>
          <p:nvPr>
            <p:ph type="title"/>
          </p:nvPr>
        </p:nvSpPr>
        <p:spPr>
          <a:xfrm>
            <a:off x="307200" y="577400"/>
            <a:ext cx="6243600" cy="6879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1155CC"/>
              </a:buClr>
              <a:buSzPts val="3600"/>
              <a:buFont typeface="Comfortaa"/>
              <a:buNone/>
              <a:defRPr b="1" sz="3600">
                <a:solidFill>
                  <a:srgbClr val="1155CC"/>
                </a:solidFill>
                <a:latin typeface="Comfortaa"/>
                <a:ea typeface="Comfortaa"/>
                <a:cs typeface="Comfortaa"/>
                <a:sym typeface="Comfortaa"/>
              </a:defRPr>
            </a:lvl1pPr>
            <a:lvl2pPr lvl="1" rtl="0" algn="ctr">
              <a:spcBef>
                <a:spcPts val="0"/>
              </a:spcBef>
              <a:spcAft>
                <a:spcPts val="0"/>
              </a:spcAft>
              <a:buClr>
                <a:srgbClr val="1155CC"/>
              </a:buClr>
              <a:buSzPts val="2800"/>
              <a:buFont typeface="Comfortaa"/>
              <a:buNone/>
              <a:defRPr b="1">
                <a:solidFill>
                  <a:srgbClr val="1155CC"/>
                </a:solidFill>
                <a:latin typeface="Comfortaa"/>
                <a:ea typeface="Comfortaa"/>
                <a:cs typeface="Comfortaa"/>
                <a:sym typeface="Comfortaa"/>
              </a:defRPr>
            </a:lvl2pPr>
            <a:lvl3pPr lvl="2" rtl="0" algn="ctr">
              <a:spcBef>
                <a:spcPts val="0"/>
              </a:spcBef>
              <a:spcAft>
                <a:spcPts val="0"/>
              </a:spcAft>
              <a:buClr>
                <a:srgbClr val="1155CC"/>
              </a:buClr>
              <a:buSzPts val="2800"/>
              <a:buFont typeface="Comfortaa"/>
              <a:buNone/>
              <a:defRPr b="1">
                <a:solidFill>
                  <a:srgbClr val="1155CC"/>
                </a:solidFill>
                <a:latin typeface="Comfortaa"/>
                <a:ea typeface="Comfortaa"/>
                <a:cs typeface="Comfortaa"/>
                <a:sym typeface="Comfortaa"/>
              </a:defRPr>
            </a:lvl3pPr>
            <a:lvl4pPr lvl="3" rtl="0" algn="ctr">
              <a:spcBef>
                <a:spcPts val="0"/>
              </a:spcBef>
              <a:spcAft>
                <a:spcPts val="0"/>
              </a:spcAft>
              <a:buClr>
                <a:srgbClr val="1155CC"/>
              </a:buClr>
              <a:buSzPts val="2800"/>
              <a:buFont typeface="Comfortaa"/>
              <a:buNone/>
              <a:defRPr b="1">
                <a:solidFill>
                  <a:srgbClr val="1155CC"/>
                </a:solidFill>
                <a:latin typeface="Comfortaa"/>
                <a:ea typeface="Comfortaa"/>
                <a:cs typeface="Comfortaa"/>
                <a:sym typeface="Comfortaa"/>
              </a:defRPr>
            </a:lvl4pPr>
            <a:lvl5pPr lvl="4" rtl="0" algn="ctr">
              <a:spcBef>
                <a:spcPts val="0"/>
              </a:spcBef>
              <a:spcAft>
                <a:spcPts val="0"/>
              </a:spcAft>
              <a:buClr>
                <a:srgbClr val="1155CC"/>
              </a:buClr>
              <a:buSzPts val="2800"/>
              <a:buFont typeface="Comfortaa"/>
              <a:buNone/>
              <a:defRPr b="1">
                <a:solidFill>
                  <a:srgbClr val="1155CC"/>
                </a:solidFill>
                <a:latin typeface="Comfortaa"/>
                <a:ea typeface="Comfortaa"/>
                <a:cs typeface="Comfortaa"/>
                <a:sym typeface="Comfortaa"/>
              </a:defRPr>
            </a:lvl5pPr>
            <a:lvl6pPr lvl="5" rtl="0" algn="ctr">
              <a:spcBef>
                <a:spcPts val="0"/>
              </a:spcBef>
              <a:spcAft>
                <a:spcPts val="0"/>
              </a:spcAft>
              <a:buClr>
                <a:srgbClr val="1155CC"/>
              </a:buClr>
              <a:buSzPts val="2800"/>
              <a:buFont typeface="Comfortaa"/>
              <a:buNone/>
              <a:defRPr b="1">
                <a:solidFill>
                  <a:srgbClr val="1155CC"/>
                </a:solidFill>
                <a:latin typeface="Comfortaa"/>
                <a:ea typeface="Comfortaa"/>
                <a:cs typeface="Comfortaa"/>
                <a:sym typeface="Comfortaa"/>
              </a:defRPr>
            </a:lvl6pPr>
            <a:lvl7pPr lvl="6" rtl="0" algn="ctr">
              <a:spcBef>
                <a:spcPts val="0"/>
              </a:spcBef>
              <a:spcAft>
                <a:spcPts val="0"/>
              </a:spcAft>
              <a:buClr>
                <a:srgbClr val="1155CC"/>
              </a:buClr>
              <a:buSzPts val="2800"/>
              <a:buFont typeface="Comfortaa"/>
              <a:buNone/>
              <a:defRPr b="1">
                <a:solidFill>
                  <a:srgbClr val="1155CC"/>
                </a:solidFill>
                <a:latin typeface="Comfortaa"/>
                <a:ea typeface="Comfortaa"/>
                <a:cs typeface="Comfortaa"/>
                <a:sym typeface="Comfortaa"/>
              </a:defRPr>
            </a:lvl7pPr>
            <a:lvl8pPr lvl="7" rtl="0" algn="ctr">
              <a:spcBef>
                <a:spcPts val="0"/>
              </a:spcBef>
              <a:spcAft>
                <a:spcPts val="0"/>
              </a:spcAft>
              <a:buClr>
                <a:srgbClr val="1155CC"/>
              </a:buClr>
              <a:buSzPts val="2800"/>
              <a:buFont typeface="Comfortaa"/>
              <a:buNone/>
              <a:defRPr b="1">
                <a:solidFill>
                  <a:srgbClr val="1155CC"/>
                </a:solidFill>
                <a:latin typeface="Comfortaa"/>
                <a:ea typeface="Comfortaa"/>
                <a:cs typeface="Comfortaa"/>
                <a:sym typeface="Comfortaa"/>
              </a:defRPr>
            </a:lvl8pPr>
            <a:lvl9pPr lvl="8" rtl="0" algn="ctr">
              <a:spcBef>
                <a:spcPts val="0"/>
              </a:spcBef>
              <a:spcAft>
                <a:spcPts val="0"/>
              </a:spcAft>
              <a:buClr>
                <a:srgbClr val="1155CC"/>
              </a:buClr>
              <a:buSzPts val="2800"/>
              <a:buFont typeface="Comfortaa"/>
              <a:buNone/>
              <a:defRPr b="1">
                <a:solidFill>
                  <a:srgbClr val="1155CC"/>
                </a:solidFill>
                <a:latin typeface="Comfortaa"/>
                <a:ea typeface="Comfortaa"/>
                <a:cs typeface="Comfortaa"/>
                <a:sym typeface="Comfortaa"/>
              </a:defRPr>
            </a:lvl9pPr>
          </a:lstStyle>
          <a:p/>
        </p:txBody>
      </p:sp>
      <p:grpSp>
        <p:nvGrpSpPr>
          <p:cNvPr id="88" name="Google Shape;88;p6"/>
          <p:cNvGrpSpPr/>
          <p:nvPr/>
        </p:nvGrpSpPr>
        <p:grpSpPr>
          <a:xfrm flipH="1" rot="9961656">
            <a:off x="-1970665" y="-799404"/>
            <a:ext cx="4983745" cy="2242765"/>
            <a:chOff x="5706150" y="4536325"/>
            <a:chExt cx="1477225" cy="664775"/>
          </a:xfrm>
        </p:grpSpPr>
        <p:sp>
          <p:nvSpPr>
            <p:cNvPr id="89" name="Google Shape;89;p6"/>
            <p:cNvSpPr/>
            <p:nvPr/>
          </p:nvSpPr>
          <p:spPr>
            <a:xfrm>
              <a:off x="5706150" y="4536325"/>
              <a:ext cx="1477225" cy="645250"/>
            </a:xfrm>
            <a:custGeom>
              <a:rect b="b" l="l" r="r" t="t"/>
              <a:pathLst>
                <a:path extrusionOk="0" h="25810" w="59089">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6"/>
            <p:cNvSpPr/>
            <p:nvPr/>
          </p:nvSpPr>
          <p:spPr>
            <a:xfrm>
              <a:off x="5813125" y="4656950"/>
              <a:ext cx="1320600" cy="525400"/>
            </a:xfrm>
            <a:custGeom>
              <a:rect b="b" l="l" r="r" t="t"/>
              <a:pathLst>
                <a:path extrusionOk="0" h="21016" w="52824">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6"/>
            <p:cNvSpPr/>
            <p:nvPr/>
          </p:nvSpPr>
          <p:spPr>
            <a:xfrm>
              <a:off x="5873650" y="4751150"/>
              <a:ext cx="1188750" cy="437925"/>
            </a:xfrm>
            <a:custGeom>
              <a:rect b="b" l="l" r="r" t="t"/>
              <a:pathLst>
                <a:path extrusionOk="0" h="17517" w="4755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6"/>
            <p:cNvSpPr/>
            <p:nvPr/>
          </p:nvSpPr>
          <p:spPr>
            <a:xfrm>
              <a:off x="5987550" y="4937050"/>
              <a:ext cx="1010475" cy="264050"/>
            </a:xfrm>
            <a:custGeom>
              <a:rect b="b" l="l" r="r" t="t"/>
              <a:pathLst>
                <a:path extrusionOk="0" h="10562" w="40419">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5">
  <p:cSld name="TITLE_2_1_2">
    <p:spTree>
      <p:nvGrpSpPr>
        <p:cNvPr id="93" name="Shape 93"/>
        <p:cNvGrpSpPr/>
        <p:nvPr/>
      </p:nvGrpSpPr>
      <p:grpSpPr>
        <a:xfrm>
          <a:off x="0" y="0"/>
          <a:ext cx="0" cy="0"/>
          <a:chOff x="0" y="0"/>
          <a:chExt cx="0" cy="0"/>
        </a:xfrm>
      </p:grpSpPr>
      <p:sp>
        <p:nvSpPr>
          <p:cNvPr id="94" name="Google Shape;94;p7"/>
          <p:cNvSpPr txBox="1"/>
          <p:nvPr>
            <p:ph idx="12" type="sldNum"/>
          </p:nvPr>
        </p:nvSpPr>
        <p:spPr>
          <a:xfrm>
            <a:off x="9783343" y="8982098"/>
            <a:ext cx="411600" cy="7581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95" name="Google Shape;95;p7"/>
          <p:cNvSpPr txBox="1"/>
          <p:nvPr/>
        </p:nvSpPr>
        <p:spPr>
          <a:xfrm>
            <a:off x="7925034" y="8641991"/>
            <a:ext cx="453900" cy="8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solidFill>
                <a:srgbClr val="000000"/>
              </a:solidFill>
            </a:endParaRPr>
          </a:p>
        </p:txBody>
      </p:sp>
      <p:grpSp>
        <p:nvGrpSpPr>
          <p:cNvPr id="96" name="Google Shape;96;p7"/>
          <p:cNvGrpSpPr/>
          <p:nvPr/>
        </p:nvGrpSpPr>
        <p:grpSpPr>
          <a:xfrm flipH="1" rot="9961656">
            <a:off x="-1970665" y="-799404"/>
            <a:ext cx="4983745" cy="2242765"/>
            <a:chOff x="5706150" y="4536325"/>
            <a:chExt cx="1477225" cy="664775"/>
          </a:xfrm>
        </p:grpSpPr>
        <p:sp>
          <p:nvSpPr>
            <p:cNvPr id="97" name="Google Shape;97;p7"/>
            <p:cNvSpPr/>
            <p:nvPr/>
          </p:nvSpPr>
          <p:spPr>
            <a:xfrm>
              <a:off x="5706150" y="4536325"/>
              <a:ext cx="1477225" cy="645250"/>
            </a:xfrm>
            <a:custGeom>
              <a:rect b="b" l="l" r="r" t="t"/>
              <a:pathLst>
                <a:path extrusionOk="0" h="25810" w="59089">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7"/>
            <p:cNvSpPr/>
            <p:nvPr/>
          </p:nvSpPr>
          <p:spPr>
            <a:xfrm>
              <a:off x="5813125" y="4656950"/>
              <a:ext cx="1320600" cy="525400"/>
            </a:xfrm>
            <a:custGeom>
              <a:rect b="b" l="l" r="r" t="t"/>
              <a:pathLst>
                <a:path extrusionOk="0" h="21016" w="52824">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7"/>
            <p:cNvSpPr/>
            <p:nvPr/>
          </p:nvSpPr>
          <p:spPr>
            <a:xfrm>
              <a:off x="5873650" y="4751150"/>
              <a:ext cx="1188750" cy="437925"/>
            </a:xfrm>
            <a:custGeom>
              <a:rect b="b" l="l" r="r" t="t"/>
              <a:pathLst>
                <a:path extrusionOk="0" h="17517" w="4755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7"/>
            <p:cNvSpPr/>
            <p:nvPr/>
          </p:nvSpPr>
          <p:spPr>
            <a:xfrm>
              <a:off x="5987550" y="4937050"/>
              <a:ext cx="1010475" cy="264050"/>
            </a:xfrm>
            <a:custGeom>
              <a:rect b="b" l="l" r="r" t="t"/>
              <a:pathLst>
                <a:path extrusionOk="0" h="10562" w="40419">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2">
  <p:cSld name="TITLE_2_1_1">
    <p:spTree>
      <p:nvGrpSpPr>
        <p:cNvPr id="101" name="Shape 101"/>
        <p:cNvGrpSpPr/>
        <p:nvPr/>
      </p:nvGrpSpPr>
      <p:grpSpPr>
        <a:xfrm>
          <a:off x="0" y="0"/>
          <a:ext cx="0" cy="0"/>
          <a:chOff x="0" y="0"/>
          <a:chExt cx="0" cy="0"/>
        </a:xfrm>
      </p:grpSpPr>
      <p:sp>
        <p:nvSpPr>
          <p:cNvPr id="102" name="Google Shape;102;p8"/>
          <p:cNvSpPr txBox="1"/>
          <p:nvPr>
            <p:ph idx="12" type="sldNum"/>
          </p:nvPr>
        </p:nvSpPr>
        <p:spPr>
          <a:xfrm>
            <a:off x="9783343" y="8982098"/>
            <a:ext cx="411600" cy="7581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grpSp>
        <p:nvGrpSpPr>
          <p:cNvPr id="103" name="Google Shape;103;p8"/>
          <p:cNvGrpSpPr/>
          <p:nvPr/>
        </p:nvGrpSpPr>
        <p:grpSpPr>
          <a:xfrm flipH="1" rot="9961656">
            <a:off x="-2199265" y="-1028004"/>
            <a:ext cx="4983745" cy="2242765"/>
            <a:chOff x="5706150" y="4536325"/>
            <a:chExt cx="1477225" cy="664775"/>
          </a:xfrm>
        </p:grpSpPr>
        <p:sp>
          <p:nvSpPr>
            <p:cNvPr id="104" name="Google Shape;104;p8"/>
            <p:cNvSpPr/>
            <p:nvPr/>
          </p:nvSpPr>
          <p:spPr>
            <a:xfrm>
              <a:off x="5706150" y="4536325"/>
              <a:ext cx="1477225" cy="645250"/>
            </a:xfrm>
            <a:custGeom>
              <a:rect b="b" l="l" r="r" t="t"/>
              <a:pathLst>
                <a:path extrusionOk="0" h="25810" w="59089">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8"/>
            <p:cNvSpPr/>
            <p:nvPr/>
          </p:nvSpPr>
          <p:spPr>
            <a:xfrm>
              <a:off x="5813125" y="4656950"/>
              <a:ext cx="1320600" cy="525400"/>
            </a:xfrm>
            <a:custGeom>
              <a:rect b="b" l="l" r="r" t="t"/>
              <a:pathLst>
                <a:path extrusionOk="0" h="21016" w="52824">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8"/>
            <p:cNvSpPr/>
            <p:nvPr/>
          </p:nvSpPr>
          <p:spPr>
            <a:xfrm>
              <a:off x="5873650" y="4751150"/>
              <a:ext cx="1188750" cy="437925"/>
            </a:xfrm>
            <a:custGeom>
              <a:rect b="b" l="l" r="r" t="t"/>
              <a:pathLst>
                <a:path extrusionOk="0" h="17517" w="4755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8"/>
            <p:cNvSpPr/>
            <p:nvPr/>
          </p:nvSpPr>
          <p:spPr>
            <a:xfrm>
              <a:off x="5987550" y="4937050"/>
              <a:ext cx="1010475" cy="264050"/>
            </a:xfrm>
            <a:custGeom>
              <a:rect b="b" l="l" r="r" t="t"/>
              <a:pathLst>
                <a:path extrusionOk="0" h="10562" w="40419">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 name="Google Shape;108;p8"/>
          <p:cNvGrpSpPr/>
          <p:nvPr/>
        </p:nvGrpSpPr>
        <p:grpSpPr>
          <a:xfrm flipH="1" rot="-1626486">
            <a:off x="4562379" y="7610470"/>
            <a:ext cx="4983725" cy="2242756"/>
            <a:chOff x="5706150" y="4536325"/>
            <a:chExt cx="1477225" cy="664775"/>
          </a:xfrm>
        </p:grpSpPr>
        <p:sp>
          <p:nvSpPr>
            <p:cNvPr id="109" name="Google Shape;109;p8"/>
            <p:cNvSpPr/>
            <p:nvPr/>
          </p:nvSpPr>
          <p:spPr>
            <a:xfrm>
              <a:off x="5706150" y="4536325"/>
              <a:ext cx="1477225" cy="645250"/>
            </a:xfrm>
            <a:custGeom>
              <a:rect b="b" l="l" r="r" t="t"/>
              <a:pathLst>
                <a:path extrusionOk="0" h="25810" w="59089">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8"/>
            <p:cNvSpPr/>
            <p:nvPr/>
          </p:nvSpPr>
          <p:spPr>
            <a:xfrm>
              <a:off x="5813125" y="4656950"/>
              <a:ext cx="1320600" cy="525400"/>
            </a:xfrm>
            <a:custGeom>
              <a:rect b="b" l="l" r="r" t="t"/>
              <a:pathLst>
                <a:path extrusionOk="0" h="21016" w="52824">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8"/>
            <p:cNvSpPr/>
            <p:nvPr/>
          </p:nvSpPr>
          <p:spPr>
            <a:xfrm>
              <a:off x="5873650" y="4751150"/>
              <a:ext cx="1188750" cy="437925"/>
            </a:xfrm>
            <a:custGeom>
              <a:rect b="b" l="l" r="r" t="t"/>
              <a:pathLst>
                <a:path extrusionOk="0" h="17517" w="4755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8"/>
            <p:cNvSpPr/>
            <p:nvPr/>
          </p:nvSpPr>
          <p:spPr>
            <a:xfrm>
              <a:off x="5987550" y="4937050"/>
              <a:ext cx="1010475" cy="264050"/>
            </a:xfrm>
            <a:custGeom>
              <a:rect b="b" l="l" r="r" t="t"/>
              <a:pathLst>
                <a:path extrusionOk="0" h="10562" w="40419">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2 6">
  <p:cSld name="TITLE_2_1_1_2">
    <p:spTree>
      <p:nvGrpSpPr>
        <p:cNvPr id="113" name="Shape 113"/>
        <p:cNvGrpSpPr/>
        <p:nvPr/>
      </p:nvGrpSpPr>
      <p:grpSpPr>
        <a:xfrm>
          <a:off x="0" y="0"/>
          <a:ext cx="0" cy="0"/>
          <a:chOff x="0" y="0"/>
          <a:chExt cx="0" cy="0"/>
        </a:xfrm>
      </p:grpSpPr>
      <p:sp>
        <p:nvSpPr>
          <p:cNvPr id="114" name="Google Shape;114;p9"/>
          <p:cNvSpPr txBox="1"/>
          <p:nvPr>
            <p:ph idx="12" type="sldNum"/>
          </p:nvPr>
        </p:nvSpPr>
        <p:spPr>
          <a:xfrm>
            <a:off x="9783343" y="8982098"/>
            <a:ext cx="411600" cy="7581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grpSp>
        <p:nvGrpSpPr>
          <p:cNvPr id="115" name="Google Shape;115;p9"/>
          <p:cNvGrpSpPr/>
          <p:nvPr/>
        </p:nvGrpSpPr>
        <p:grpSpPr>
          <a:xfrm flipH="1" rot="9961656">
            <a:off x="-2199265" y="-1028004"/>
            <a:ext cx="4983745" cy="2242765"/>
            <a:chOff x="5706150" y="4536325"/>
            <a:chExt cx="1477225" cy="664775"/>
          </a:xfrm>
        </p:grpSpPr>
        <p:sp>
          <p:nvSpPr>
            <p:cNvPr id="116" name="Google Shape;116;p9"/>
            <p:cNvSpPr/>
            <p:nvPr/>
          </p:nvSpPr>
          <p:spPr>
            <a:xfrm>
              <a:off x="5706150" y="4536325"/>
              <a:ext cx="1477225" cy="645250"/>
            </a:xfrm>
            <a:custGeom>
              <a:rect b="b" l="l" r="r" t="t"/>
              <a:pathLst>
                <a:path extrusionOk="0" h="25810" w="59089">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9"/>
            <p:cNvSpPr/>
            <p:nvPr/>
          </p:nvSpPr>
          <p:spPr>
            <a:xfrm>
              <a:off x="5813125" y="4656950"/>
              <a:ext cx="1320600" cy="525400"/>
            </a:xfrm>
            <a:custGeom>
              <a:rect b="b" l="l" r="r" t="t"/>
              <a:pathLst>
                <a:path extrusionOk="0" h="21016" w="52824">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9"/>
            <p:cNvSpPr/>
            <p:nvPr/>
          </p:nvSpPr>
          <p:spPr>
            <a:xfrm>
              <a:off x="5873650" y="4751150"/>
              <a:ext cx="1188750" cy="437925"/>
            </a:xfrm>
            <a:custGeom>
              <a:rect b="b" l="l" r="r" t="t"/>
              <a:pathLst>
                <a:path extrusionOk="0" h="17517" w="4755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9"/>
            <p:cNvSpPr/>
            <p:nvPr/>
          </p:nvSpPr>
          <p:spPr>
            <a:xfrm>
              <a:off x="5987550" y="4937050"/>
              <a:ext cx="1010475" cy="264050"/>
            </a:xfrm>
            <a:custGeom>
              <a:rect b="b" l="l" r="r" t="t"/>
              <a:pathLst>
                <a:path extrusionOk="0" h="10562" w="40419">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0" name="Google Shape;120;p9"/>
          <p:cNvGrpSpPr/>
          <p:nvPr/>
        </p:nvGrpSpPr>
        <p:grpSpPr>
          <a:xfrm flipH="1" rot="-2541439">
            <a:off x="5094749" y="8364761"/>
            <a:ext cx="4030318" cy="1567555"/>
            <a:chOff x="5706150" y="4536325"/>
            <a:chExt cx="1477225" cy="664775"/>
          </a:xfrm>
        </p:grpSpPr>
        <p:sp>
          <p:nvSpPr>
            <p:cNvPr id="121" name="Google Shape;121;p9"/>
            <p:cNvSpPr/>
            <p:nvPr/>
          </p:nvSpPr>
          <p:spPr>
            <a:xfrm>
              <a:off x="5706150" y="4536325"/>
              <a:ext cx="1477225" cy="645250"/>
            </a:xfrm>
            <a:custGeom>
              <a:rect b="b" l="l" r="r" t="t"/>
              <a:pathLst>
                <a:path extrusionOk="0" h="25810" w="59089">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9"/>
            <p:cNvSpPr/>
            <p:nvPr/>
          </p:nvSpPr>
          <p:spPr>
            <a:xfrm>
              <a:off x="5813125" y="4656950"/>
              <a:ext cx="1320600" cy="525400"/>
            </a:xfrm>
            <a:custGeom>
              <a:rect b="b" l="l" r="r" t="t"/>
              <a:pathLst>
                <a:path extrusionOk="0" h="21016" w="52824">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9"/>
            <p:cNvSpPr/>
            <p:nvPr/>
          </p:nvSpPr>
          <p:spPr>
            <a:xfrm>
              <a:off x="5873650" y="4751150"/>
              <a:ext cx="1188750" cy="437925"/>
            </a:xfrm>
            <a:custGeom>
              <a:rect b="b" l="l" r="r" t="t"/>
              <a:pathLst>
                <a:path extrusionOk="0" h="17517" w="4755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9"/>
            <p:cNvSpPr/>
            <p:nvPr/>
          </p:nvSpPr>
          <p:spPr>
            <a:xfrm>
              <a:off x="5987550" y="4937050"/>
              <a:ext cx="1010475" cy="264050"/>
            </a:xfrm>
            <a:custGeom>
              <a:rect b="b" l="l" r="r" t="t"/>
              <a:pathLst>
                <a:path extrusionOk="0" h="10562" w="40419">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2 4">
  <p:cSld name="TITLE_2_1_1_1">
    <p:spTree>
      <p:nvGrpSpPr>
        <p:cNvPr id="125" name="Shape 125"/>
        <p:cNvGrpSpPr/>
        <p:nvPr/>
      </p:nvGrpSpPr>
      <p:grpSpPr>
        <a:xfrm>
          <a:off x="0" y="0"/>
          <a:ext cx="0" cy="0"/>
          <a:chOff x="0" y="0"/>
          <a:chExt cx="0" cy="0"/>
        </a:xfrm>
      </p:grpSpPr>
      <p:sp>
        <p:nvSpPr>
          <p:cNvPr id="126" name="Google Shape;126;p10"/>
          <p:cNvSpPr txBox="1"/>
          <p:nvPr>
            <p:ph idx="12" type="sldNum"/>
          </p:nvPr>
        </p:nvSpPr>
        <p:spPr>
          <a:xfrm>
            <a:off x="9783343" y="8982098"/>
            <a:ext cx="411600" cy="7581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grpSp>
        <p:nvGrpSpPr>
          <p:cNvPr id="127" name="Google Shape;127;p10"/>
          <p:cNvGrpSpPr/>
          <p:nvPr/>
        </p:nvGrpSpPr>
        <p:grpSpPr>
          <a:xfrm flipH="1" rot="9961656">
            <a:off x="-2199265" y="-1028004"/>
            <a:ext cx="4983745" cy="2242765"/>
            <a:chOff x="5706150" y="4536325"/>
            <a:chExt cx="1477225" cy="664775"/>
          </a:xfrm>
        </p:grpSpPr>
        <p:sp>
          <p:nvSpPr>
            <p:cNvPr id="128" name="Google Shape;128;p10"/>
            <p:cNvSpPr/>
            <p:nvPr/>
          </p:nvSpPr>
          <p:spPr>
            <a:xfrm>
              <a:off x="5706150" y="4536325"/>
              <a:ext cx="1477225" cy="645250"/>
            </a:xfrm>
            <a:custGeom>
              <a:rect b="b" l="l" r="r" t="t"/>
              <a:pathLst>
                <a:path extrusionOk="0" h="25810" w="59089">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0"/>
            <p:cNvSpPr/>
            <p:nvPr/>
          </p:nvSpPr>
          <p:spPr>
            <a:xfrm>
              <a:off x="5813125" y="4656950"/>
              <a:ext cx="1320600" cy="525400"/>
            </a:xfrm>
            <a:custGeom>
              <a:rect b="b" l="l" r="r" t="t"/>
              <a:pathLst>
                <a:path extrusionOk="0" h="21016" w="52824">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0"/>
            <p:cNvSpPr/>
            <p:nvPr/>
          </p:nvSpPr>
          <p:spPr>
            <a:xfrm>
              <a:off x="5873650" y="4751150"/>
              <a:ext cx="1188750" cy="437925"/>
            </a:xfrm>
            <a:custGeom>
              <a:rect b="b" l="l" r="r" t="t"/>
              <a:pathLst>
                <a:path extrusionOk="0" h="17517" w="4755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0"/>
            <p:cNvSpPr/>
            <p:nvPr/>
          </p:nvSpPr>
          <p:spPr>
            <a:xfrm>
              <a:off x="5987550" y="4937050"/>
              <a:ext cx="1010475" cy="264050"/>
            </a:xfrm>
            <a:custGeom>
              <a:rect b="b" l="l" r="r" t="t"/>
              <a:pathLst>
                <a:path extrusionOk="0" h="10562" w="40419">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33775" y="857189"/>
            <a:ext cx="6390300" cy="11031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33775" y="2219850"/>
            <a:ext cx="6390300" cy="65805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6354343" y="8982098"/>
            <a:ext cx="411600" cy="7581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hyperlink" Target="https://youtu.be/S8DzfS-BhIU" TargetMode="External"/><Relationship Id="rId10" Type="http://schemas.openxmlformats.org/officeDocument/2006/relationships/hyperlink" Target="https://youtu.be/S8DzfS-BhIU" TargetMode="External"/><Relationship Id="rId13" Type="http://schemas.openxmlformats.org/officeDocument/2006/relationships/hyperlink" Target="https://youtu.be/9JUdjT7idXM" TargetMode="External"/><Relationship Id="rId12" Type="http://schemas.openxmlformats.org/officeDocument/2006/relationships/hyperlink" Target="https://youtu.be/9JUdjT7idXM"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docs.google.com/presentation/u/9/d/1hWZI_sEt2OFsjf5rN7ay5J0imNIx-Zggfn8D9Vrxqp4/edit" TargetMode="External"/><Relationship Id="rId4" Type="http://schemas.openxmlformats.org/officeDocument/2006/relationships/hyperlink" Target="https://youtu.be/aun61Xq8G3g" TargetMode="External"/><Relationship Id="rId9" Type="http://schemas.openxmlformats.org/officeDocument/2006/relationships/hyperlink" Target="https://youtu.be/S8DzfS-BhIU" TargetMode="External"/><Relationship Id="rId15" Type="http://schemas.openxmlformats.org/officeDocument/2006/relationships/hyperlink" Target="https://youtu.be/9JUdjT7idXM" TargetMode="External"/><Relationship Id="rId14" Type="http://schemas.openxmlformats.org/officeDocument/2006/relationships/hyperlink" Target="https://youtu.be/9JUdjT7idXM" TargetMode="External"/><Relationship Id="rId16" Type="http://schemas.openxmlformats.org/officeDocument/2006/relationships/image" Target="../media/image2.png"/><Relationship Id="rId5" Type="http://schemas.openxmlformats.org/officeDocument/2006/relationships/hyperlink" Target="https://youtu.be/aun61Xq8G3g" TargetMode="External"/><Relationship Id="rId6" Type="http://schemas.openxmlformats.org/officeDocument/2006/relationships/hyperlink" Target="https://youtu.be/aun61Xq8G3g" TargetMode="External"/><Relationship Id="rId7" Type="http://schemas.openxmlformats.org/officeDocument/2006/relationships/hyperlink" Target="https://youtu.be/aun61Xq8G3g" TargetMode="External"/><Relationship Id="rId8" Type="http://schemas.openxmlformats.org/officeDocument/2006/relationships/hyperlink" Target="https://youtu.be/S8DzfS-BhI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21.png"/><Relationship Id="rId5"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31.png"/><Relationship Id="rId5" Type="http://schemas.openxmlformats.org/officeDocument/2006/relationships/image" Target="../media/image24.png"/><Relationship Id="rId6"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3.jpg"/><Relationship Id="rId4" Type="http://schemas.openxmlformats.org/officeDocument/2006/relationships/image" Target="../media/image30.png"/><Relationship Id="rId5"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38.png"/><Relationship Id="rId5"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slide" Target="/ppt/slid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1.jp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4.jpg"/><Relationship Id="rId4" Type="http://schemas.openxmlformats.org/officeDocument/2006/relationships/image" Target="../media/image42.jpg"/><Relationship Id="rId5" Type="http://schemas.openxmlformats.org/officeDocument/2006/relationships/image" Target="../media/image4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comments" Target="../comments/comment1.xml"/><Relationship Id="rId4" Type="http://schemas.openxmlformats.org/officeDocument/2006/relationships/hyperlink" Target="https://quizlet.com/join/EUCgG7ZPf" TargetMode="External"/><Relationship Id="rId5"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15.png"/><Relationship Id="rId9" Type="http://schemas.openxmlformats.org/officeDocument/2006/relationships/image" Target="../media/image8.png"/><Relationship Id="rId5" Type="http://schemas.openxmlformats.org/officeDocument/2006/relationships/image" Target="../media/image34.jpg"/><Relationship Id="rId6" Type="http://schemas.openxmlformats.org/officeDocument/2006/relationships/image" Target="../media/image20.jpg"/><Relationship Id="rId7" Type="http://schemas.openxmlformats.org/officeDocument/2006/relationships/image" Target="../media/image19.jpg"/><Relationship Id="rId8"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16.png"/><Relationship Id="rId7" Type="http://schemas.openxmlformats.org/officeDocument/2006/relationships/image" Target="../media/image2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3"/>
          <p:cNvSpPr txBox="1"/>
          <p:nvPr>
            <p:ph type="ctrTitle"/>
          </p:nvPr>
        </p:nvSpPr>
        <p:spPr>
          <a:xfrm>
            <a:off x="0" y="3272375"/>
            <a:ext cx="6858000" cy="2808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sz="5000"/>
              <a:t>Rheumatic Fever, Endocarditis, &amp; Heart Valves </a:t>
            </a:r>
            <a:endParaRPr sz="5000"/>
          </a:p>
        </p:txBody>
      </p:sp>
      <p:sp>
        <p:nvSpPr>
          <p:cNvPr id="146" name="Google Shape;146;p13"/>
          <p:cNvSpPr txBox="1"/>
          <p:nvPr/>
        </p:nvSpPr>
        <p:spPr>
          <a:xfrm>
            <a:off x="165971" y="7503174"/>
            <a:ext cx="1825200" cy="46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GB" sz="2400" u="sng">
                <a:solidFill>
                  <a:schemeClr val="hlink"/>
                </a:solidFill>
                <a:latin typeface="Titillium Web"/>
                <a:ea typeface="Titillium Web"/>
                <a:cs typeface="Titillium Web"/>
                <a:sym typeface="Titillium Web"/>
                <a:hlinkClick r:id="rId3"/>
              </a:rPr>
              <a:t>Editing File</a:t>
            </a:r>
            <a:endParaRPr sz="2400">
              <a:solidFill>
                <a:srgbClr val="3C78D8"/>
              </a:solidFill>
              <a:latin typeface="Titillium Web"/>
              <a:ea typeface="Titillium Web"/>
              <a:cs typeface="Titillium Web"/>
              <a:sym typeface="Titillium Web"/>
            </a:endParaRPr>
          </a:p>
        </p:txBody>
      </p:sp>
      <p:sp>
        <p:nvSpPr>
          <p:cNvPr id="147" name="Google Shape;147;p13">
            <a:hlinkClick r:id="rId4"/>
          </p:cNvPr>
          <p:cNvSpPr/>
          <p:nvPr/>
        </p:nvSpPr>
        <p:spPr>
          <a:xfrm>
            <a:off x="307720" y="5975779"/>
            <a:ext cx="561900" cy="366000"/>
          </a:xfrm>
          <a:prstGeom prst="roundRect">
            <a:avLst>
              <a:gd fmla="val 16667" name="adj"/>
            </a:avLst>
          </a:prstGeom>
          <a:solidFill>
            <a:srgbClr val="E0666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13">
            <a:hlinkClick r:id="rId5"/>
          </p:cNvPr>
          <p:cNvSpPr/>
          <p:nvPr/>
        </p:nvSpPr>
        <p:spPr>
          <a:xfrm>
            <a:off x="284506" y="5943115"/>
            <a:ext cx="614197" cy="431963"/>
          </a:xfrm>
          <a:custGeom>
            <a:rect b="b" l="l" r="r" t="t"/>
            <a:pathLst>
              <a:path extrusionOk="0" h="14051" w="19982">
                <a:moveTo>
                  <a:pt x="17056" y="1172"/>
                </a:moveTo>
                <a:cubicBezTo>
                  <a:pt x="18023" y="1172"/>
                  <a:pt x="18811" y="1961"/>
                  <a:pt x="18811" y="2929"/>
                </a:cubicBezTo>
                <a:lnTo>
                  <a:pt x="18811" y="11124"/>
                </a:lnTo>
                <a:cubicBezTo>
                  <a:pt x="18811" y="12092"/>
                  <a:pt x="18023" y="12881"/>
                  <a:pt x="17056" y="12881"/>
                </a:cubicBezTo>
                <a:lnTo>
                  <a:pt x="2927" y="12881"/>
                </a:lnTo>
                <a:cubicBezTo>
                  <a:pt x="1959" y="12881"/>
                  <a:pt x="1172" y="12092"/>
                  <a:pt x="1172" y="11124"/>
                </a:cubicBezTo>
                <a:lnTo>
                  <a:pt x="1172" y="2929"/>
                </a:lnTo>
                <a:cubicBezTo>
                  <a:pt x="1172" y="1961"/>
                  <a:pt x="1959" y="1172"/>
                  <a:pt x="2927" y="1172"/>
                </a:cubicBezTo>
                <a:close/>
                <a:moveTo>
                  <a:pt x="2927" y="1"/>
                </a:moveTo>
                <a:cubicBezTo>
                  <a:pt x="1313" y="1"/>
                  <a:pt x="1" y="1315"/>
                  <a:pt x="1" y="2929"/>
                </a:cubicBezTo>
                <a:lnTo>
                  <a:pt x="1" y="11124"/>
                </a:lnTo>
                <a:cubicBezTo>
                  <a:pt x="1" y="12738"/>
                  <a:pt x="1313" y="14050"/>
                  <a:pt x="2927" y="14050"/>
                </a:cubicBezTo>
                <a:lnTo>
                  <a:pt x="17056" y="14050"/>
                </a:lnTo>
                <a:cubicBezTo>
                  <a:pt x="18669" y="14050"/>
                  <a:pt x="19982" y="12738"/>
                  <a:pt x="19982" y="11124"/>
                </a:cubicBezTo>
                <a:lnTo>
                  <a:pt x="19982" y="2929"/>
                </a:lnTo>
                <a:cubicBezTo>
                  <a:pt x="19982" y="1315"/>
                  <a:pt x="18669" y="1"/>
                  <a:pt x="17056" y="1"/>
                </a:cubicBezTo>
                <a:close/>
              </a:path>
            </a:pathLst>
          </a:cu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13"/>
          <p:cNvSpPr/>
          <p:nvPr/>
        </p:nvSpPr>
        <p:spPr>
          <a:xfrm>
            <a:off x="519608" y="6051110"/>
            <a:ext cx="179968" cy="215997"/>
          </a:xfrm>
          <a:custGeom>
            <a:rect b="b" l="l" r="r" t="t"/>
            <a:pathLst>
              <a:path extrusionOk="0" h="7026" w="5855">
                <a:moveTo>
                  <a:pt x="1172" y="1643"/>
                </a:moveTo>
                <a:lnTo>
                  <a:pt x="4165" y="3514"/>
                </a:lnTo>
                <a:lnTo>
                  <a:pt x="1172" y="5384"/>
                </a:lnTo>
                <a:lnTo>
                  <a:pt x="1172" y="1643"/>
                </a:lnTo>
                <a:close/>
                <a:moveTo>
                  <a:pt x="586" y="0"/>
                </a:moveTo>
                <a:cubicBezTo>
                  <a:pt x="489" y="0"/>
                  <a:pt x="391" y="25"/>
                  <a:pt x="302" y="74"/>
                </a:cubicBezTo>
                <a:cubicBezTo>
                  <a:pt x="116" y="178"/>
                  <a:pt x="1" y="373"/>
                  <a:pt x="1" y="587"/>
                </a:cubicBezTo>
                <a:lnTo>
                  <a:pt x="1" y="6440"/>
                </a:lnTo>
                <a:cubicBezTo>
                  <a:pt x="1" y="6653"/>
                  <a:pt x="116" y="6849"/>
                  <a:pt x="302" y="6953"/>
                </a:cubicBezTo>
                <a:cubicBezTo>
                  <a:pt x="389" y="7001"/>
                  <a:pt x="487" y="7026"/>
                  <a:pt x="585" y="7026"/>
                </a:cubicBezTo>
                <a:cubicBezTo>
                  <a:pt x="693" y="7026"/>
                  <a:pt x="801" y="6997"/>
                  <a:pt x="896" y="6937"/>
                </a:cubicBezTo>
                <a:lnTo>
                  <a:pt x="5580" y="4010"/>
                </a:lnTo>
                <a:cubicBezTo>
                  <a:pt x="5750" y="3903"/>
                  <a:pt x="5854" y="3714"/>
                  <a:pt x="5854" y="3513"/>
                </a:cubicBezTo>
                <a:cubicBezTo>
                  <a:pt x="5854" y="3311"/>
                  <a:pt x="5750" y="3123"/>
                  <a:pt x="5580" y="3017"/>
                </a:cubicBezTo>
                <a:lnTo>
                  <a:pt x="896" y="90"/>
                </a:lnTo>
                <a:cubicBezTo>
                  <a:pt x="801" y="30"/>
                  <a:pt x="694" y="0"/>
                  <a:pt x="586" y="0"/>
                </a:cubicBezTo>
                <a:close/>
              </a:path>
            </a:pathLst>
          </a:cu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13">
            <a:hlinkClick r:id="rId6"/>
          </p:cNvPr>
          <p:cNvSpPr/>
          <p:nvPr/>
        </p:nvSpPr>
        <p:spPr>
          <a:xfrm rot="5391968">
            <a:off x="539269" y="6110846"/>
            <a:ext cx="128400" cy="96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13">
            <a:hlinkClick r:id="rId7"/>
          </p:cNvPr>
          <p:cNvSpPr/>
          <p:nvPr/>
        </p:nvSpPr>
        <p:spPr>
          <a:xfrm>
            <a:off x="157650" y="6375146"/>
            <a:ext cx="891600" cy="366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800" u="none" cap="none" strike="noStrike">
                <a:solidFill>
                  <a:srgbClr val="434343"/>
                </a:solidFill>
                <a:latin typeface="Titillium Web"/>
                <a:ea typeface="Titillium Web"/>
                <a:cs typeface="Titillium Web"/>
                <a:sym typeface="Titillium Web"/>
              </a:rPr>
              <a:t>Video</a:t>
            </a:r>
            <a:endParaRPr b="1" i="0" sz="1800" u="none" cap="none" strike="noStrike">
              <a:solidFill>
                <a:srgbClr val="434343"/>
              </a:solidFill>
              <a:latin typeface="Titillium Web"/>
              <a:ea typeface="Titillium Web"/>
              <a:cs typeface="Titillium Web"/>
              <a:sym typeface="Titillium Web"/>
            </a:endParaRPr>
          </a:p>
        </p:txBody>
      </p:sp>
      <p:sp>
        <p:nvSpPr>
          <p:cNvPr id="152" name="Google Shape;152;p13"/>
          <p:cNvSpPr txBox="1"/>
          <p:nvPr/>
        </p:nvSpPr>
        <p:spPr>
          <a:xfrm>
            <a:off x="973050" y="5995350"/>
            <a:ext cx="1496100" cy="38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434343"/>
                </a:solidFill>
                <a:latin typeface="Titillium Web"/>
                <a:ea typeface="Titillium Web"/>
                <a:cs typeface="Titillium Web"/>
                <a:sym typeface="Titillium Web"/>
              </a:rPr>
              <a:t>Rheumatic Fever by Ninja nerd</a:t>
            </a:r>
            <a:endParaRPr sz="1000">
              <a:solidFill>
                <a:srgbClr val="434343"/>
              </a:solidFill>
              <a:latin typeface="Titillium Web"/>
              <a:ea typeface="Titillium Web"/>
              <a:cs typeface="Titillium Web"/>
              <a:sym typeface="Titillium Web"/>
            </a:endParaRPr>
          </a:p>
        </p:txBody>
      </p:sp>
      <p:sp>
        <p:nvSpPr>
          <p:cNvPr id="153" name="Google Shape;153;p13"/>
          <p:cNvSpPr txBox="1"/>
          <p:nvPr/>
        </p:nvSpPr>
        <p:spPr>
          <a:xfrm>
            <a:off x="973050" y="6833550"/>
            <a:ext cx="1693200" cy="38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434343"/>
                </a:solidFill>
                <a:latin typeface="Titillium Web"/>
                <a:ea typeface="Titillium Web"/>
                <a:cs typeface="Titillium Web"/>
                <a:sym typeface="Titillium Web"/>
              </a:rPr>
              <a:t>Rheumatic Fever by </a:t>
            </a:r>
            <a:endParaRPr sz="1000">
              <a:solidFill>
                <a:srgbClr val="434343"/>
              </a:solidFill>
              <a:latin typeface="Titillium Web"/>
              <a:ea typeface="Titillium Web"/>
              <a:cs typeface="Titillium Web"/>
              <a:sym typeface="Titillium Web"/>
            </a:endParaRPr>
          </a:p>
          <a:p>
            <a:pPr indent="0" lvl="0" marL="0" rtl="0" algn="l">
              <a:spcBef>
                <a:spcPts val="0"/>
              </a:spcBef>
              <a:spcAft>
                <a:spcPts val="0"/>
              </a:spcAft>
              <a:buNone/>
            </a:pPr>
            <a:r>
              <a:rPr lang="en-GB" sz="1000">
                <a:solidFill>
                  <a:srgbClr val="434343"/>
                </a:solidFill>
                <a:latin typeface="Titillium Web"/>
                <a:ea typeface="Titillium Web"/>
                <a:cs typeface="Titillium Web"/>
                <a:sym typeface="Titillium Web"/>
              </a:rPr>
              <a:t>Dr. Abdel-Motaal Fouda</a:t>
            </a:r>
            <a:endParaRPr sz="1000">
              <a:solidFill>
                <a:srgbClr val="434343"/>
              </a:solidFill>
              <a:latin typeface="Titillium Web"/>
              <a:ea typeface="Titillium Web"/>
              <a:cs typeface="Titillium Web"/>
              <a:sym typeface="Titillium Web"/>
            </a:endParaRPr>
          </a:p>
        </p:txBody>
      </p:sp>
      <p:sp>
        <p:nvSpPr>
          <p:cNvPr id="154" name="Google Shape;154;p13">
            <a:hlinkClick r:id="rId8"/>
          </p:cNvPr>
          <p:cNvSpPr/>
          <p:nvPr/>
        </p:nvSpPr>
        <p:spPr>
          <a:xfrm>
            <a:off x="313858" y="6814054"/>
            <a:ext cx="561900" cy="366000"/>
          </a:xfrm>
          <a:prstGeom prst="roundRect">
            <a:avLst>
              <a:gd fmla="val 16667" name="adj"/>
            </a:avLst>
          </a:prstGeom>
          <a:solidFill>
            <a:srgbClr val="E0666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13">
            <a:hlinkClick r:id="rId9"/>
          </p:cNvPr>
          <p:cNvSpPr/>
          <p:nvPr/>
        </p:nvSpPr>
        <p:spPr>
          <a:xfrm>
            <a:off x="290643" y="6781266"/>
            <a:ext cx="614193" cy="431949"/>
          </a:xfrm>
          <a:custGeom>
            <a:rect b="b" l="l" r="r" t="t"/>
            <a:pathLst>
              <a:path extrusionOk="0" h="14051" w="19982">
                <a:moveTo>
                  <a:pt x="17056" y="1172"/>
                </a:moveTo>
                <a:cubicBezTo>
                  <a:pt x="18023" y="1172"/>
                  <a:pt x="18811" y="1961"/>
                  <a:pt x="18811" y="2929"/>
                </a:cubicBezTo>
                <a:lnTo>
                  <a:pt x="18811" y="11124"/>
                </a:lnTo>
                <a:cubicBezTo>
                  <a:pt x="18811" y="12092"/>
                  <a:pt x="18023" y="12881"/>
                  <a:pt x="17056" y="12881"/>
                </a:cubicBezTo>
                <a:lnTo>
                  <a:pt x="2927" y="12881"/>
                </a:lnTo>
                <a:cubicBezTo>
                  <a:pt x="1959" y="12881"/>
                  <a:pt x="1172" y="12092"/>
                  <a:pt x="1172" y="11124"/>
                </a:cubicBezTo>
                <a:lnTo>
                  <a:pt x="1172" y="2929"/>
                </a:lnTo>
                <a:cubicBezTo>
                  <a:pt x="1172" y="1961"/>
                  <a:pt x="1959" y="1172"/>
                  <a:pt x="2927" y="1172"/>
                </a:cubicBezTo>
                <a:close/>
                <a:moveTo>
                  <a:pt x="2927" y="1"/>
                </a:moveTo>
                <a:cubicBezTo>
                  <a:pt x="1313" y="1"/>
                  <a:pt x="1" y="1315"/>
                  <a:pt x="1" y="2929"/>
                </a:cubicBezTo>
                <a:lnTo>
                  <a:pt x="1" y="11124"/>
                </a:lnTo>
                <a:cubicBezTo>
                  <a:pt x="1" y="12738"/>
                  <a:pt x="1313" y="14050"/>
                  <a:pt x="2927" y="14050"/>
                </a:cubicBezTo>
                <a:lnTo>
                  <a:pt x="17056" y="14050"/>
                </a:lnTo>
                <a:cubicBezTo>
                  <a:pt x="18669" y="14050"/>
                  <a:pt x="19982" y="12738"/>
                  <a:pt x="19982" y="11124"/>
                </a:cubicBezTo>
                <a:lnTo>
                  <a:pt x="19982" y="2929"/>
                </a:lnTo>
                <a:cubicBezTo>
                  <a:pt x="19982" y="1315"/>
                  <a:pt x="18669" y="1"/>
                  <a:pt x="17056" y="1"/>
                </a:cubicBezTo>
                <a:close/>
              </a:path>
            </a:pathLst>
          </a:cu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13"/>
          <p:cNvSpPr/>
          <p:nvPr/>
        </p:nvSpPr>
        <p:spPr>
          <a:xfrm>
            <a:off x="525746" y="6889257"/>
            <a:ext cx="179967" cy="215990"/>
          </a:xfrm>
          <a:custGeom>
            <a:rect b="b" l="l" r="r" t="t"/>
            <a:pathLst>
              <a:path extrusionOk="0" h="7026" w="5855">
                <a:moveTo>
                  <a:pt x="1172" y="1643"/>
                </a:moveTo>
                <a:lnTo>
                  <a:pt x="4165" y="3514"/>
                </a:lnTo>
                <a:lnTo>
                  <a:pt x="1172" y="5384"/>
                </a:lnTo>
                <a:lnTo>
                  <a:pt x="1172" y="1643"/>
                </a:lnTo>
                <a:close/>
                <a:moveTo>
                  <a:pt x="586" y="0"/>
                </a:moveTo>
                <a:cubicBezTo>
                  <a:pt x="489" y="0"/>
                  <a:pt x="391" y="25"/>
                  <a:pt x="302" y="74"/>
                </a:cubicBezTo>
                <a:cubicBezTo>
                  <a:pt x="116" y="178"/>
                  <a:pt x="1" y="373"/>
                  <a:pt x="1" y="587"/>
                </a:cubicBezTo>
                <a:lnTo>
                  <a:pt x="1" y="6440"/>
                </a:lnTo>
                <a:cubicBezTo>
                  <a:pt x="1" y="6653"/>
                  <a:pt x="116" y="6849"/>
                  <a:pt x="302" y="6953"/>
                </a:cubicBezTo>
                <a:cubicBezTo>
                  <a:pt x="389" y="7001"/>
                  <a:pt x="487" y="7026"/>
                  <a:pt x="585" y="7026"/>
                </a:cubicBezTo>
                <a:cubicBezTo>
                  <a:pt x="693" y="7026"/>
                  <a:pt x="801" y="6997"/>
                  <a:pt x="896" y="6937"/>
                </a:cubicBezTo>
                <a:lnTo>
                  <a:pt x="5580" y="4010"/>
                </a:lnTo>
                <a:cubicBezTo>
                  <a:pt x="5750" y="3903"/>
                  <a:pt x="5854" y="3714"/>
                  <a:pt x="5854" y="3513"/>
                </a:cubicBezTo>
                <a:cubicBezTo>
                  <a:pt x="5854" y="3311"/>
                  <a:pt x="5750" y="3123"/>
                  <a:pt x="5580" y="3017"/>
                </a:cubicBezTo>
                <a:lnTo>
                  <a:pt x="896" y="90"/>
                </a:lnTo>
                <a:cubicBezTo>
                  <a:pt x="801" y="30"/>
                  <a:pt x="694" y="0"/>
                  <a:pt x="586" y="0"/>
                </a:cubicBezTo>
                <a:close/>
              </a:path>
            </a:pathLst>
          </a:cu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13">
            <a:hlinkClick r:id="rId10"/>
          </p:cNvPr>
          <p:cNvSpPr/>
          <p:nvPr/>
        </p:nvSpPr>
        <p:spPr>
          <a:xfrm rot="5391968">
            <a:off x="545406" y="6949121"/>
            <a:ext cx="128400" cy="96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13">
            <a:hlinkClick r:id="rId11"/>
          </p:cNvPr>
          <p:cNvSpPr/>
          <p:nvPr/>
        </p:nvSpPr>
        <p:spPr>
          <a:xfrm>
            <a:off x="163788" y="7213421"/>
            <a:ext cx="891600" cy="366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800" u="none" cap="none" strike="noStrike">
                <a:solidFill>
                  <a:srgbClr val="434343"/>
                </a:solidFill>
                <a:latin typeface="Titillium Web"/>
                <a:ea typeface="Titillium Web"/>
                <a:cs typeface="Titillium Web"/>
                <a:sym typeface="Titillium Web"/>
              </a:rPr>
              <a:t>Video</a:t>
            </a:r>
            <a:endParaRPr b="1" i="0" sz="1800" u="none" cap="none" strike="noStrike">
              <a:solidFill>
                <a:srgbClr val="434343"/>
              </a:solidFill>
              <a:latin typeface="Titillium Web"/>
              <a:ea typeface="Titillium Web"/>
              <a:cs typeface="Titillium Web"/>
              <a:sym typeface="Titillium Web"/>
            </a:endParaRPr>
          </a:p>
        </p:txBody>
      </p:sp>
      <p:sp>
        <p:nvSpPr>
          <p:cNvPr id="159" name="Google Shape;159;p13">
            <a:hlinkClick r:id="rId12"/>
          </p:cNvPr>
          <p:cNvSpPr/>
          <p:nvPr/>
        </p:nvSpPr>
        <p:spPr>
          <a:xfrm>
            <a:off x="6160345" y="5975904"/>
            <a:ext cx="561900" cy="366000"/>
          </a:xfrm>
          <a:prstGeom prst="roundRect">
            <a:avLst>
              <a:gd fmla="val 16667" name="adj"/>
            </a:avLst>
          </a:prstGeom>
          <a:solidFill>
            <a:srgbClr val="E0666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13">
            <a:hlinkClick r:id="rId13"/>
          </p:cNvPr>
          <p:cNvSpPr/>
          <p:nvPr/>
        </p:nvSpPr>
        <p:spPr>
          <a:xfrm>
            <a:off x="6137131" y="5943116"/>
            <a:ext cx="614193" cy="431949"/>
          </a:xfrm>
          <a:custGeom>
            <a:rect b="b" l="l" r="r" t="t"/>
            <a:pathLst>
              <a:path extrusionOk="0" h="14051" w="19982">
                <a:moveTo>
                  <a:pt x="17056" y="1172"/>
                </a:moveTo>
                <a:cubicBezTo>
                  <a:pt x="18023" y="1172"/>
                  <a:pt x="18811" y="1961"/>
                  <a:pt x="18811" y="2929"/>
                </a:cubicBezTo>
                <a:lnTo>
                  <a:pt x="18811" y="11124"/>
                </a:lnTo>
                <a:cubicBezTo>
                  <a:pt x="18811" y="12092"/>
                  <a:pt x="18023" y="12881"/>
                  <a:pt x="17056" y="12881"/>
                </a:cubicBezTo>
                <a:lnTo>
                  <a:pt x="2927" y="12881"/>
                </a:lnTo>
                <a:cubicBezTo>
                  <a:pt x="1959" y="12881"/>
                  <a:pt x="1172" y="12092"/>
                  <a:pt x="1172" y="11124"/>
                </a:cubicBezTo>
                <a:lnTo>
                  <a:pt x="1172" y="2929"/>
                </a:lnTo>
                <a:cubicBezTo>
                  <a:pt x="1172" y="1961"/>
                  <a:pt x="1959" y="1172"/>
                  <a:pt x="2927" y="1172"/>
                </a:cubicBezTo>
                <a:close/>
                <a:moveTo>
                  <a:pt x="2927" y="1"/>
                </a:moveTo>
                <a:cubicBezTo>
                  <a:pt x="1313" y="1"/>
                  <a:pt x="1" y="1315"/>
                  <a:pt x="1" y="2929"/>
                </a:cubicBezTo>
                <a:lnTo>
                  <a:pt x="1" y="11124"/>
                </a:lnTo>
                <a:cubicBezTo>
                  <a:pt x="1" y="12738"/>
                  <a:pt x="1313" y="14050"/>
                  <a:pt x="2927" y="14050"/>
                </a:cubicBezTo>
                <a:lnTo>
                  <a:pt x="17056" y="14050"/>
                </a:lnTo>
                <a:cubicBezTo>
                  <a:pt x="18669" y="14050"/>
                  <a:pt x="19982" y="12738"/>
                  <a:pt x="19982" y="11124"/>
                </a:cubicBezTo>
                <a:lnTo>
                  <a:pt x="19982" y="2929"/>
                </a:lnTo>
                <a:cubicBezTo>
                  <a:pt x="19982" y="1315"/>
                  <a:pt x="18669" y="1"/>
                  <a:pt x="17056" y="1"/>
                </a:cubicBezTo>
                <a:close/>
              </a:path>
            </a:pathLst>
          </a:cu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13"/>
          <p:cNvSpPr/>
          <p:nvPr/>
        </p:nvSpPr>
        <p:spPr>
          <a:xfrm>
            <a:off x="6372233" y="6051107"/>
            <a:ext cx="179967" cy="215990"/>
          </a:xfrm>
          <a:custGeom>
            <a:rect b="b" l="l" r="r" t="t"/>
            <a:pathLst>
              <a:path extrusionOk="0" h="7026" w="5855">
                <a:moveTo>
                  <a:pt x="1172" y="1643"/>
                </a:moveTo>
                <a:lnTo>
                  <a:pt x="4165" y="3514"/>
                </a:lnTo>
                <a:lnTo>
                  <a:pt x="1172" y="5384"/>
                </a:lnTo>
                <a:lnTo>
                  <a:pt x="1172" y="1643"/>
                </a:lnTo>
                <a:close/>
                <a:moveTo>
                  <a:pt x="586" y="0"/>
                </a:moveTo>
                <a:cubicBezTo>
                  <a:pt x="489" y="0"/>
                  <a:pt x="391" y="25"/>
                  <a:pt x="302" y="74"/>
                </a:cubicBezTo>
                <a:cubicBezTo>
                  <a:pt x="116" y="178"/>
                  <a:pt x="1" y="373"/>
                  <a:pt x="1" y="587"/>
                </a:cubicBezTo>
                <a:lnTo>
                  <a:pt x="1" y="6440"/>
                </a:lnTo>
                <a:cubicBezTo>
                  <a:pt x="1" y="6653"/>
                  <a:pt x="116" y="6849"/>
                  <a:pt x="302" y="6953"/>
                </a:cubicBezTo>
                <a:cubicBezTo>
                  <a:pt x="389" y="7001"/>
                  <a:pt x="487" y="7026"/>
                  <a:pt x="585" y="7026"/>
                </a:cubicBezTo>
                <a:cubicBezTo>
                  <a:pt x="693" y="7026"/>
                  <a:pt x="801" y="6997"/>
                  <a:pt x="896" y="6937"/>
                </a:cubicBezTo>
                <a:lnTo>
                  <a:pt x="5580" y="4010"/>
                </a:lnTo>
                <a:cubicBezTo>
                  <a:pt x="5750" y="3903"/>
                  <a:pt x="5854" y="3714"/>
                  <a:pt x="5854" y="3513"/>
                </a:cubicBezTo>
                <a:cubicBezTo>
                  <a:pt x="5854" y="3311"/>
                  <a:pt x="5750" y="3123"/>
                  <a:pt x="5580" y="3017"/>
                </a:cubicBezTo>
                <a:lnTo>
                  <a:pt x="896" y="90"/>
                </a:lnTo>
                <a:cubicBezTo>
                  <a:pt x="801" y="30"/>
                  <a:pt x="694" y="0"/>
                  <a:pt x="586" y="0"/>
                </a:cubicBezTo>
                <a:close/>
              </a:path>
            </a:pathLst>
          </a:cu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13"/>
          <p:cNvSpPr/>
          <p:nvPr/>
        </p:nvSpPr>
        <p:spPr>
          <a:xfrm rot="5391968">
            <a:off x="3364819" y="6143621"/>
            <a:ext cx="128400" cy="96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13">
            <a:hlinkClick r:id="rId14"/>
          </p:cNvPr>
          <p:cNvSpPr/>
          <p:nvPr/>
        </p:nvSpPr>
        <p:spPr>
          <a:xfrm>
            <a:off x="6010275" y="6375271"/>
            <a:ext cx="891600" cy="366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800" u="none" cap="none" strike="noStrike">
                <a:solidFill>
                  <a:srgbClr val="434343"/>
                </a:solidFill>
                <a:latin typeface="Titillium Web"/>
                <a:ea typeface="Titillium Web"/>
                <a:cs typeface="Titillium Web"/>
                <a:sym typeface="Titillium Web"/>
              </a:rPr>
              <a:t>Video</a:t>
            </a:r>
            <a:endParaRPr b="1" i="0" sz="1800" u="none" cap="none" strike="noStrike">
              <a:solidFill>
                <a:srgbClr val="434343"/>
              </a:solidFill>
              <a:latin typeface="Titillium Web"/>
              <a:ea typeface="Titillium Web"/>
              <a:cs typeface="Titillium Web"/>
              <a:sym typeface="Titillium Web"/>
            </a:endParaRPr>
          </a:p>
        </p:txBody>
      </p:sp>
      <p:sp>
        <p:nvSpPr>
          <p:cNvPr id="164" name="Google Shape;164;p13"/>
          <p:cNvSpPr txBox="1"/>
          <p:nvPr/>
        </p:nvSpPr>
        <p:spPr>
          <a:xfrm>
            <a:off x="5164050" y="5995350"/>
            <a:ext cx="1086000" cy="38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434343"/>
                </a:solidFill>
                <a:latin typeface="Titillium Web"/>
                <a:ea typeface="Titillium Web"/>
                <a:cs typeface="Titillium Web"/>
                <a:sym typeface="Titillium Web"/>
              </a:rPr>
              <a:t>Endocarditis by Osmosis</a:t>
            </a:r>
            <a:endParaRPr sz="1000">
              <a:solidFill>
                <a:srgbClr val="434343"/>
              </a:solidFill>
              <a:latin typeface="Titillium Web"/>
              <a:ea typeface="Titillium Web"/>
              <a:cs typeface="Titillium Web"/>
              <a:sym typeface="Titillium Web"/>
            </a:endParaRPr>
          </a:p>
        </p:txBody>
      </p:sp>
      <p:sp>
        <p:nvSpPr>
          <p:cNvPr id="165" name="Google Shape;165;p13">
            <a:hlinkClick r:id="rId15"/>
          </p:cNvPr>
          <p:cNvSpPr/>
          <p:nvPr/>
        </p:nvSpPr>
        <p:spPr>
          <a:xfrm rot="5391968">
            <a:off x="6391869" y="6110846"/>
            <a:ext cx="128400" cy="96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6" name="Google Shape;166;p13"/>
          <p:cNvPicPr preferRelativeResize="0"/>
          <p:nvPr/>
        </p:nvPicPr>
        <p:blipFill>
          <a:blip r:embed="rId16">
            <a:alphaModFix/>
          </a:blip>
          <a:stretch>
            <a:fillRect/>
          </a:stretch>
        </p:blipFill>
        <p:spPr>
          <a:xfrm>
            <a:off x="4414475" y="1905000"/>
            <a:ext cx="1595802" cy="1190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22"/>
          <p:cNvPicPr preferRelativeResize="0"/>
          <p:nvPr/>
        </p:nvPicPr>
        <p:blipFill>
          <a:blip r:embed="rId3">
            <a:alphaModFix/>
          </a:blip>
          <a:stretch>
            <a:fillRect/>
          </a:stretch>
        </p:blipFill>
        <p:spPr>
          <a:xfrm rot="10800000">
            <a:off x="4632301" y="8788245"/>
            <a:ext cx="2225700" cy="1294000"/>
          </a:xfrm>
          <a:prstGeom prst="rect">
            <a:avLst/>
          </a:prstGeom>
          <a:noFill/>
          <a:ln>
            <a:noFill/>
          </a:ln>
        </p:spPr>
      </p:pic>
      <p:sp>
        <p:nvSpPr>
          <p:cNvPr id="416" name="Google Shape;416;p22"/>
          <p:cNvSpPr txBox="1"/>
          <p:nvPr/>
        </p:nvSpPr>
        <p:spPr>
          <a:xfrm>
            <a:off x="319313" y="116475"/>
            <a:ext cx="6243600" cy="687900"/>
          </a:xfrm>
          <a:prstGeom prst="rect">
            <a:avLst/>
          </a:prstGeom>
          <a:no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Clr>
                <a:srgbClr val="000000"/>
              </a:buClr>
              <a:buSzPts val="1100"/>
              <a:buFont typeface="Arial"/>
              <a:buNone/>
            </a:pPr>
            <a:r>
              <a:rPr b="1" lang="en-GB" sz="2800">
                <a:solidFill>
                  <a:srgbClr val="1155CC"/>
                </a:solidFill>
                <a:latin typeface="Comfortaa"/>
                <a:ea typeface="Comfortaa"/>
                <a:cs typeface="Comfortaa"/>
                <a:sym typeface="Comfortaa"/>
              </a:rPr>
              <a:t>infective endocarditis(IE)</a:t>
            </a:r>
            <a:endParaRPr b="1" sz="2800">
              <a:solidFill>
                <a:srgbClr val="1155CC"/>
              </a:solidFill>
              <a:latin typeface="Comfortaa"/>
              <a:ea typeface="Comfortaa"/>
              <a:cs typeface="Comfortaa"/>
              <a:sym typeface="Comfortaa"/>
            </a:endParaRPr>
          </a:p>
        </p:txBody>
      </p:sp>
      <p:grpSp>
        <p:nvGrpSpPr>
          <p:cNvPr id="417" name="Google Shape;417;p22"/>
          <p:cNvGrpSpPr/>
          <p:nvPr/>
        </p:nvGrpSpPr>
        <p:grpSpPr>
          <a:xfrm>
            <a:off x="-20" y="808863"/>
            <a:ext cx="6756525" cy="820777"/>
            <a:chOff x="423649" y="3871985"/>
            <a:chExt cx="6547655" cy="1009814"/>
          </a:xfrm>
        </p:grpSpPr>
        <p:sp>
          <p:nvSpPr>
            <p:cNvPr id="418" name="Google Shape;418;p22"/>
            <p:cNvSpPr/>
            <p:nvPr/>
          </p:nvSpPr>
          <p:spPr>
            <a:xfrm>
              <a:off x="1439004" y="3872000"/>
              <a:ext cx="5532300" cy="1009800"/>
            </a:xfrm>
            <a:prstGeom prst="rect">
              <a:avLst/>
            </a:prstGeom>
            <a:solidFill>
              <a:srgbClr val="FFFFFF"/>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639762" rtl="0" algn="l">
                <a:lnSpc>
                  <a:spcPct val="80000"/>
                </a:lnSpc>
                <a:spcBef>
                  <a:spcPts val="900"/>
                </a:spcBef>
                <a:spcAft>
                  <a:spcPts val="0"/>
                </a:spcAft>
                <a:buNone/>
              </a:pPr>
              <a:r>
                <a:t/>
              </a:r>
              <a:endParaRPr sz="1800">
                <a:solidFill>
                  <a:schemeClr val="dk1"/>
                </a:solidFill>
                <a:latin typeface="Arial Narrow"/>
                <a:ea typeface="Arial Narrow"/>
                <a:cs typeface="Arial Narrow"/>
                <a:sym typeface="Arial Narrow"/>
              </a:endParaRPr>
            </a:p>
            <a:p>
              <a:pPr indent="0" lvl="0" marL="639762" rtl="0" algn="l">
                <a:lnSpc>
                  <a:spcPct val="80000"/>
                </a:lnSpc>
                <a:spcBef>
                  <a:spcPts val="900"/>
                </a:spcBef>
                <a:spcAft>
                  <a:spcPts val="0"/>
                </a:spcAft>
                <a:buNone/>
              </a:pPr>
              <a:r>
                <a:rPr lang="en-GB">
                  <a:solidFill>
                    <a:srgbClr val="434343"/>
                  </a:solidFill>
                  <a:latin typeface="Titillium Web"/>
                  <a:ea typeface="Titillium Web"/>
                  <a:cs typeface="Titillium Web"/>
                  <a:sym typeface="Titillium Web"/>
                </a:rPr>
                <a:t>infection of the cardiac valves or inner (mural) surface of the endocardium, resulting in the formation of an adherent mass of thrombotic debris that contains </a:t>
              </a:r>
              <a:r>
                <a:rPr lang="en-GB">
                  <a:solidFill>
                    <a:srgbClr val="434343"/>
                  </a:solidFill>
                  <a:latin typeface="Titillium Web"/>
                  <a:ea typeface="Titillium Web"/>
                  <a:cs typeface="Titillium Web"/>
                  <a:sym typeface="Titillium Web"/>
                </a:rPr>
                <a:t>micro-organisms</a:t>
              </a:r>
              <a:r>
                <a:rPr lang="en-GB">
                  <a:solidFill>
                    <a:srgbClr val="434343"/>
                  </a:solidFill>
                  <a:latin typeface="Titillium Web"/>
                  <a:ea typeface="Titillium Web"/>
                  <a:cs typeface="Titillium Web"/>
                  <a:sym typeface="Titillium Web"/>
                </a:rPr>
                <a:t>.</a:t>
              </a:r>
              <a:endParaRPr>
                <a:solidFill>
                  <a:srgbClr val="434343"/>
                </a:solidFill>
                <a:latin typeface="Titillium Web"/>
                <a:ea typeface="Titillium Web"/>
                <a:cs typeface="Titillium Web"/>
                <a:sym typeface="Titillium Web"/>
              </a:endParaRPr>
            </a:p>
            <a:p>
              <a:pPr indent="0" lvl="0" marL="457200" rtl="0" algn="l">
                <a:lnSpc>
                  <a:spcPct val="80000"/>
                </a:lnSpc>
                <a:spcBef>
                  <a:spcPts val="900"/>
                </a:spcBef>
                <a:spcAft>
                  <a:spcPts val="0"/>
                </a:spcAft>
                <a:buNone/>
              </a:pPr>
              <a:r>
                <a:t/>
              </a:r>
              <a:endParaRPr sz="1200">
                <a:latin typeface="Titillium Web"/>
                <a:ea typeface="Titillium Web"/>
                <a:cs typeface="Titillium Web"/>
                <a:sym typeface="Titillium Web"/>
              </a:endParaRPr>
            </a:p>
          </p:txBody>
        </p:sp>
        <p:sp>
          <p:nvSpPr>
            <p:cNvPr id="419" name="Google Shape;419;p22"/>
            <p:cNvSpPr/>
            <p:nvPr/>
          </p:nvSpPr>
          <p:spPr>
            <a:xfrm>
              <a:off x="423649" y="3871985"/>
              <a:ext cx="1578300" cy="1009800"/>
            </a:xfrm>
            <a:prstGeom prst="homePlate">
              <a:avLst>
                <a:gd fmla="val 50000" name="adj"/>
              </a:avLst>
            </a:prstGeom>
            <a:solidFill>
              <a:srgbClr val="A4C2F4"/>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Exo"/>
                  <a:ea typeface="Exo"/>
                  <a:cs typeface="Exo"/>
                  <a:sym typeface="Exo"/>
                </a:rPr>
                <a:t>Definition</a:t>
              </a:r>
              <a:endParaRPr b="1" i="0" sz="1800" u="none" cap="none" strike="noStrike">
                <a:solidFill>
                  <a:srgbClr val="FFFFFF"/>
                </a:solidFill>
                <a:latin typeface="Exo"/>
                <a:ea typeface="Exo"/>
                <a:cs typeface="Exo"/>
                <a:sym typeface="Exo"/>
              </a:endParaRPr>
            </a:p>
          </p:txBody>
        </p:sp>
      </p:grpSp>
      <p:graphicFrame>
        <p:nvGraphicFramePr>
          <p:cNvPr id="420" name="Google Shape;420;p22"/>
          <p:cNvGraphicFramePr/>
          <p:nvPr/>
        </p:nvGraphicFramePr>
        <p:xfrm>
          <a:off x="125175" y="3571246"/>
          <a:ext cx="3000000" cy="3000000"/>
        </p:xfrm>
        <a:graphic>
          <a:graphicData uri="http://schemas.openxmlformats.org/drawingml/2006/table">
            <a:tbl>
              <a:tblPr>
                <a:noFill/>
                <a:tableStyleId>{7832ADDF-C1D0-4B7F-90DE-287E4AE036E9}</a:tableStyleId>
              </a:tblPr>
              <a:tblGrid>
                <a:gridCol w="1247475"/>
                <a:gridCol w="2692200"/>
                <a:gridCol w="2692200"/>
              </a:tblGrid>
              <a:tr h="381500">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rgbClr val="666666"/>
                        </a:solidFill>
                        <a:latin typeface="Cabin"/>
                        <a:ea typeface="Cabin"/>
                        <a:cs typeface="Cabin"/>
                        <a:sym typeface="Cabin"/>
                      </a:endParaRPr>
                    </a:p>
                  </a:txBody>
                  <a:tcPr marT="74300" marB="74300" marR="91425" marL="91425" anchor="ctr">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GB" sz="1600">
                          <a:solidFill>
                            <a:srgbClr val="FFFFFF"/>
                          </a:solidFill>
                          <a:latin typeface="Comfortaa"/>
                          <a:ea typeface="Comfortaa"/>
                          <a:cs typeface="Comfortaa"/>
                          <a:sym typeface="Comfortaa"/>
                        </a:rPr>
                        <a:t>Acute IE</a:t>
                      </a:r>
                      <a:endParaRPr b="1" sz="1600" u="none" cap="none" strike="noStrike">
                        <a:solidFill>
                          <a:srgbClr val="FFFFFF"/>
                        </a:solidFill>
                        <a:latin typeface="Comfortaa"/>
                        <a:ea typeface="Comfortaa"/>
                        <a:cs typeface="Comfortaa"/>
                        <a:sym typeface="Comfortaa"/>
                      </a:endParaRPr>
                    </a:p>
                  </a:txBody>
                  <a:tcPr marT="74300" marB="74300" marR="91425" marL="91425" anchor="ctr">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GB" sz="1600">
                          <a:solidFill>
                            <a:srgbClr val="FFFFFF"/>
                          </a:solidFill>
                          <a:latin typeface="Comfortaa"/>
                          <a:ea typeface="Comfortaa"/>
                          <a:cs typeface="Comfortaa"/>
                          <a:sym typeface="Comfortaa"/>
                        </a:rPr>
                        <a:t>Subacute</a:t>
                      </a:r>
                      <a:endParaRPr b="1" sz="1600" u="none" cap="none" strike="noStrike">
                        <a:solidFill>
                          <a:srgbClr val="FFFFFF"/>
                        </a:solidFill>
                        <a:latin typeface="Comfortaa"/>
                        <a:ea typeface="Comfortaa"/>
                        <a:cs typeface="Comfortaa"/>
                        <a:sym typeface="Comfortaa"/>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r>
              <a:tr h="639400">
                <a:tc>
                  <a:txBody>
                    <a:bodyPr/>
                    <a:lstStyle/>
                    <a:p>
                      <a:pPr indent="0" lvl="0" marL="0" marR="0" rtl="0" algn="ctr">
                        <a:lnSpc>
                          <a:spcPct val="100000"/>
                        </a:lnSpc>
                        <a:spcBef>
                          <a:spcPts val="0"/>
                        </a:spcBef>
                        <a:spcAft>
                          <a:spcPts val="0"/>
                        </a:spcAft>
                        <a:buClr>
                          <a:srgbClr val="000000"/>
                        </a:buClr>
                        <a:buSzPts val="1100"/>
                        <a:buFont typeface="Arial"/>
                        <a:buNone/>
                      </a:pPr>
                      <a:r>
                        <a:rPr b="1" lang="en-GB" sz="1600">
                          <a:solidFill>
                            <a:srgbClr val="434343"/>
                          </a:solidFill>
                          <a:latin typeface="Comfortaa"/>
                          <a:ea typeface="Comfortaa"/>
                          <a:cs typeface="Comfortaa"/>
                          <a:sym typeface="Comfortaa"/>
                        </a:rPr>
                        <a:t>Causative</a:t>
                      </a:r>
                      <a:r>
                        <a:rPr b="1" lang="en-GB" sz="1600">
                          <a:solidFill>
                            <a:srgbClr val="434343"/>
                          </a:solidFill>
                          <a:latin typeface="Comfortaa"/>
                          <a:ea typeface="Comfortaa"/>
                          <a:cs typeface="Comfortaa"/>
                          <a:sym typeface="Comfortaa"/>
                        </a:rPr>
                        <a:t> </a:t>
                      </a:r>
                      <a:r>
                        <a:rPr b="1" lang="en-GB" sz="1600">
                          <a:solidFill>
                            <a:srgbClr val="434343"/>
                          </a:solidFill>
                          <a:latin typeface="Comfortaa"/>
                          <a:ea typeface="Comfortaa"/>
                          <a:cs typeface="Comfortaa"/>
                          <a:sym typeface="Comfortaa"/>
                        </a:rPr>
                        <a:t>organism</a:t>
                      </a:r>
                      <a:endParaRPr b="1" sz="1600" u="none" cap="none" strike="noStrike">
                        <a:solidFill>
                          <a:srgbClr val="434343"/>
                        </a:solidFill>
                        <a:latin typeface="Comfortaa"/>
                        <a:ea typeface="Comfortaa"/>
                        <a:cs typeface="Comfortaa"/>
                        <a:sym typeface="Comfortaa"/>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tcPr>
                </a:tc>
                <a:tc>
                  <a:txBody>
                    <a:bodyPr/>
                    <a:lstStyle/>
                    <a:p>
                      <a:pPr indent="0" lvl="0" marL="0" marR="0" rtl="0" algn="ctr">
                        <a:lnSpc>
                          <a:spcPct val="80000"/>
                        </a:lnSpc>
                        <a:spcBef>
                          <a:spcPts val="0"/>
                        </a:spcBef>
                        <a:spcAft>
                          <a:spcPts val="0"/>
                        </a:spcAft>
                        <a:buClr>
                          <a:srgbClr val="000000"/>
                        </a:buClr>
                        <a:buSzPts val="1100"/>
                        <a:buFont typeface="Arial"/>
                        <a:buNone/>
                      </a:pPr>
                      <a:r>
                        <a:rPr lang="en-GB" sz="1300">
                          <a:solidFill>
                            <a:srgbClr val="434343"/>
                          </a:solidFill>
                          <a:latin typeface="Titillium Web"/>
                          <a:ea typeface="Titillium Web"/>
                          <a:cs typeface="Titillium Web"/>
                          <a:sym typeface="Titillium Web"/>
                        </a:rPr>
                        <a:t>Staphylococcus </a:t>
                      </a:r>
                      <a:r>
                        <a:rPr lang="en-GB" sz="1300">
                          <a:solidFill>
                            <a:srgbClr val="434343"/>
                          </a:solidFill>
                          <a:latin typeface="Titillium Web"/>
                          <a:ea typeface="Titillium Web"/>
                          <a:cs typeface="Titillium Web"/>
                          <a:sym typeface="Titillium Web"/>
                        </a:rPr>
                        <a:t>aureus</a:t>
                      </a:r>
                      <a:r>
                        <a:rPr lang="en-GB" sz="1300">
                          <a:solidFill>
                            <a:srgbClr val="434343"/>
                          </a:solidFill>
                          <a:latin typeface="Titillium Web"/>
                          <a:ea typeface="Titillium Web"/>
                          <a:cs typeface="Titillium Web"/>
                          <a:sym typeface="Titillium Web"/>
                        </a:rPr>
                        <a:t> </a:t>
                      </a:r>
                      <a:endParaRPr sz="1300">
                        <a:solidFill>
                          <a:srgbClr val="434343"/>
                        </a:solidFill>
                        <a:latin typeface="Titillium Web"/>
                        <a:ea typeface="Titillium Web"/>
                        <a:cs typeface="Titillium Web"/>
                        <a:sym typeface="Titillium Web"/>
                      </a:endParaRPr>
                    </a:p>
                    <a:p>
                      <a:pPr indent="0" lvl="0" marL="0" marR="0" rtl="0" algn="ctr">
                        <a:lnSpc>
                          <a:spcPct val="80000"/>
                        </a:lnSpc>
                        <a:spcBef>
                          <a:spcPts val="0"/>
                        </a:spcBef>
                        <a:spcAft>
                          <a:spcPts val="0"/>
                        </a:spcAft>
                        <a:buClr>
                          <a:srgbClr val="000000"/>
                        </a:buClr>
                        <a:buSzPts val="1100"/>
                        <a:buFont typeface="Arial"/>
                        <a:buNone/>
                      </a:pPr>
                      <a:r>
                        <a:rPr lang="en-GB" sz="1300">
                          <a:solidFill>
                            <a:srgbClr val="434343"/>
                          </a:solidFill>
                          <a:latin typeface="Titillium Web"/>
                          <a:ea typeface="Titillium Web"/>
                          <a:cs typeface="Titillium Web"/>
                          <a:sym typeface="Titillium Web"/>
                        </a:rPr>
                        <a:t>(Highly virulent)</a:t>
                      </a:r>
                      <a:endParaRPr sz="1300">
                        <a:solidFill>
                          <a:srgbClr val="434343"/>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80000"/>
                        </a:lnSpc>
                        <a:spcBef>
                          <a:spcPts val="500"/>
                        </a:spcBef>
                        <a:spcAft>
                          <a:spcPts val="0"/>
                        </a:spcAft>
                        <a:buNone/>
                      </a:pPr>
                      <a:r>
                        <a:rPr lang="en-GB" sz="1300">
                          <a:solidFill>
                            <a:srgbClr val="434343"/>
                          </a:solidFill>
                          <a:latin typeface="Titillium Web"/>
                          <a:ea typeface="Titillium Web"/>
                          <a:cs typeface="Titillium Web"/>
                          <a:sym typeface="Titillium Web"/>
                        </a:rPr>
                        <a:t>α-hemolytic streptococci viridans</a:t>
                      </a:r>
                      <a:endParaRPr sz="1300">
                        <a:solidFill>
                          <a:srgbClr val="434343"/>
                        </a:solidFill>
                        <a:latin typeface="Titillium Web"/>
                        <a:ea typeface="Titillium Web"/>
                        <a:cs typeface="Titillium Web"/>
                        <a:sym typeface="Titillium Web"/>
                      </a:endParaRPr>
                    </a:p>
                    <a:p>
                      <a:pPr indent="0" lvl="0" marL="0" rtl="0" algn="ctr">
                        <a:lnSpc>
                          <a:spcPct val="80000"/>
                        </a:lnSpc>
                        <a:spcBef>
                          <a:spcPts val="0"/>
                        </a:spcBef>
                        <a:spcAft>
                          <a:spcPts val="0"/>
                        </a:spcAft>
                        <a:buClr>
                          <a:schemeClr val="dk1"/>
                        </a:buClr>
                        <a:buSzPts val="1100"/>
                        <a:buFont typeface="Arial"/>
                        <a:buNone/>
                      </a:pPr>
                      <a:r>
                        <a:rPr lang="en-GB" sz="1300">
                          <a:solidFill>
                            <a:srgbClr val="434343"/>
                          </a:solidFill>
                          <a:latin typeface="Titillium Web"/>
                          <a:ea typeface="Titillium Web"/>
                          <a:cs typeface="Titillium Web"/>
                          <a:sym typeface="Titillium Web"/>
                        </a:rPr>
                        <a:t>(low virulent)</a:t>
                      </a:r>
                      <a:endParaRPr sz="1200">
                        <a:solidFill>
                          <a:srgbClr val="38761D"/>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83500">
                <a:tc>
                  <a:txBody>
                    <a:bodyPr/>
                    <a:lstStyle/>
                    <a:p>
                      <a:pPr indent="0" lvl="0" marL="0" marR="0" rtl="0" algn="ctr">
                        <a:lnSpc>
                          <a:spcPct val="100000"/>
                        </a:lnSpc>
                        <a:spcBef>
                          <a:spcPts val="0"/>
                        </a:spcBef>
                        <a:spcAft>
                          <a:spcPts val="0"/>
                        </a:spcAft>
                        <a:buClr>
                          <a:srgbClr val="000000"/>
                        </a:buClr>
                        <a:buSzPts val="1100"/>
                        <a:buFont typeface="Arial"/>
                        <a:buNone/>
                      </a:pPr>
                      <a:r>
                        <a:rPr b="1" lang="en-GB" sz="1600">
                          <a:solidFill>
                            <a:srgbClr val="434343"/>
                          </a:solidFill>
                          <a:latin typeface="Comfortaa"/>
                          <a:ea typeface="Comfortaa"/>
                          <a:cs typeface="Comfortaa"/>
                          <a:sym typeface="Comfortaa"/>
                        </a:rPr>
                        <a:t>Infected valves</a:t>
                      </a:r>
                      <a:endParaRPr b="1" sz="1600" u="none" cap="none" strike="noStrike">
                        <a:solidFill>
                          <a:srgbClr val="434343"/>
                        </a:solidFill>
                        <a:latin typeface="Comfortaa"/>
                        <a:ea typeface="Comfortaa"/>
                        <a:cs typeface="Comfortaa"/>
                        <a:sym typeface="Comfortaa"/>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tcPr>
                </a:tc>
                <a:tc>
                  <a:txBody>
                    <a:bodyPr/>
                    <a:lstStyle/>
                    <a:p>
                      <a:pPr indent="0" lvl="0" marL="0" marR="0" rtl="0" algn="ctr">
                        <a:lnSpc>
                          <a:spcPct val="80000"/>
                        </a:lnSpc>
                        <a:spcBef>
                          <a:spcPts val="0"/>
                        </a:spcBef>
                        <a:spcAft>
                          <a:spcPts val="0"/>
                        </a:spcAft>
                        <a:buClr>
                          <a:srgbClr val="000000"/>
                        </a:buClr>
                        <a:buSzPts val="1100"/>
                        <a:buFont typeface="Arial"/>
                        <a:buNone/>
                      </a:pPr>
                      <a:r>
                        <a:rPr lang="en-GB" sz="1300">
                          <a:solidFill>
                            <a:srgbClr val="434343"/>
                          </a:solidFill>
                          <a:latin typeface="Titillium Web"/>
                          <a:ea typeface="Titillium Web"/>
                          <a:cs typeface="Titillium Web"/>
                          <a:sym typeface="Titillium Web"/>
                        </a:rPr>
                        <a:t>Infect even healthy valves </a:t>
                      </a:r>
                      <a:endParaRPr sz="1300" u="none" cap="none" strike="noStrike">
                        <a:solidFill>
                          <a:srgbClr val="434343"/>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80000"/>
                        </a:lnSpc>
                        <a:spcBef>
                          <a:spcPts val="0"/>
                        </a:spcBef>
                        <a:spcAft>
                          <a:spcPts val="0"/>
                        </a:spcAft>
                        <a:buClr>
                          <a:schemeClr val="dk1"/>
                        </a:buClr>
                        <a:buSzPts val="1100"/>
                        <a:buFont typeface="Arial"/>
                        <a:buNone/>
                      </a:pPr>
                      <a:r>
                        <a:rPr lang="en-GB" sz="1300">
                          <a:solidFill>
                            <a:srgbClr val="434343"/>
                          </a:solidFill>
                          <a:latin typeface="Titillium Web"/>
                          <a:ea typeface="Titillium Web"/>
                          <a:cs typeface="Titillium Web"/>
                          <a:sym typeface="Titillium Web"/>
                        </a:rPr>
                        <a:t>Previously abnormal/ damaged valves</a:t>
                      </a:r>
                      <a:endParaRPr sz="1300">
                        <a:solidFill>
                          <a:srgbClr val="434343"/>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83500">
                <a:tc>
                  <a:txBody>
                    <a:bodyPr/>
                    <a:lstStyle/>
                    <a:p>
                      <a:pPr indent="0" lvl="0" marL="0" marR="0" rtl="0" algn="ctr">
                        <a:lnSpc>
                          <a:spcPct val="100000"/>
                        </a:lnSpc>
                        <a:spcBef>
                          <a:spcPts val="0"/>
                        </a:spcBef>
                        <a:spcAft>
                          <a:spcPts val="0"/>
                        </a:spcAft>
                        <a:buClr>
                          <a:srgbClr val="000000"/>
                        </a:buClr>
                        <a:buSzPts val="1100"/>
                        <a:buFont typeface="Arial"/>
                        <a:buNone/>
                      </a:pPr>
                      <a:r>
                        <a:rPr b="1" lang="en-GB" sz="1600">
                          <a:solidFill>
                            <a:srgbClr val="434343"/>
                          </a:solidFill>
                          <a:latin typeface="Comfortaa"/>
                          <a:ea typeface="Comfortaa"/>
                          <a:cs typeface="Comfortaa"/>
                          <a:sym typeface="Comfortaa"/>
                        </a:rPr>
                        <a:t>Host reaction</a:t>
                      </a:r>
                      <a:endParaRPr b="1" sz="1600" u="none" cap="none" strike="noStrike">
                        <a:solidFill>
                          <a:srgbClr val="434343"/>
                        </a:solidFill>
                        <a:latin typeface="Comfortaa"/>
                        <a:ea typeface="Comfortaa"/>
                        <a:cs typeface="Comfortaa"/>
                        <a:sym typeface="Comfortaa"/>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tcPr>
                </a:tc>
                <a:tc>
                  <a:txBody>
                    <a:bodyPr/>
                    <a:lstStyle/>
                    <a:p>
                      <a:pPr indent="0" lvl="0" marL="0" rtl="0" algn="ctr">
                        <a:lnSpc>
                          <a:spcPct val="80000"/>
                        </a:lnSpc>
                        <a:spcBef>
                          <a:spcPts val="0"/>
                        </a:spcBef>
                        <a:spcAft>
                          <a:spcPts val="0"/>
                        </a:spcAft>
                        <a:buClr>
                          <a:srgbClr val="3A3838"/>
                        </a:buClr>
                        <a:buSzPts val="1800"/>
                        <a:buFont typeface="Comic Sans MS"/>
                        <a:buNone/>
                      </a:pPr>
                      <a:r>
                        <a:rPr lang="en-GB" sz="1300">
                          <a:solidFill>
                            <a:srgbClr val="434343"/>
                          </a:solidFill>
                          <a:latin typeface="Titillium Web"/>
                          <a:ea typeface="Titillium Web"/>
                          <a:cs typeface="Titillium Web"/>
                          <a:sym typeface="Titillium Web"/>
                        </a:rPr>
                        <a:t>has little local host reaction </a:t>
                      </a:r>
                      <a:r>
                        <a:rPr lang="en-GB" sz="1200">
                          <a:solidFill>
                            <a:srgbClr val="38761D"/>
                          </a:solidFill>
                          <a:latin typeface="Titillium Web"/>
                          <a:ea typeface="Titillium Web"/>
                          <a:cs typeface="Titillium Web"/>
                          <a:sym typeface="Titillium Web"/>
                        </a:rPr>
                        <a:t>(لأنه يهجم بسرعة ما يمدي الجسم يسوي ردة فعل)</a:t>
                      </a:r>
                      <a:endParaRPr sz="1200" u="none" cap="none" strike="noStrike">
                        <a:solidFill>
                          <a:srgbClr val="38761D"/>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80000"/>
                        </a:lnSpc>
                        <a:spcBef>
                          <a:spcPts val="0"/>
                        </a:spcBef>
                        <a:spcAft>
                          <a:spcPts val="0"/>
                        </a:spcAft>
                        <a:buClr>
                          <a:schemeClr val="dk1"/>
                        </a:buClr>
                        <a:buSzPts val="1100"/>
                        <a:buFont typeface="Arial"/>
                        <a:buNone/>
                      </a:pPr>
                      <a:r>
                        <a:rPr lang="en-GB" sz="1300">
                          <a:solidFill>
                            <a:srgbClr val="434343"/>
                          </a:solidFill>
                          <a:latin typeface="Titillium Web"/>
                          <a:ea typeface="Titillium Web"/>
                          <a:cs typeface="Titillium Web"/>
                          <a:sym typeface="Titillium Web"/>
                        </a:rPr>
                        <a:t>induces a local inflammatory reaction. </a:t>
                      </a:r>
                      <a:endParaRPr sz="1300">
                        <a:solidFill>
                          <a:srgbClr val="434343"/>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81500">
                <a:tc>
                  <a:txBody>
                    <a:bodyPr/>
                    <a:lstStyle/>
                    <a:p>
                      <a:pPr indent="0" lvl="0" marL="0" marR="0" rtl="0" algn="ctr">
                        <a:lnSpc>
                          <a:spcPct val="100000"/>
                        </a:lnSpc>
                        <a:spcBef>
                          <a:spcPts val="0"/>
                        </a:spcBef>
                        <a:spcAft>
                          <a:spcPts val="0"/>
                        </a:spcAft>
                        <a:buClr>
                          <a:srgbClr val="000000"/>
                        </a:buClr>
                        <a:buSzPts val="1100"/>
                        <a:buFont typeface="Arial"/>
                        <a:buNone/>
                      </a:pPr>
                      <a:r>
                        <a:rPr b="1" lang="en-GB" sz="1600">
                          <a:solidFill>
                            <a:srgbClr val="434343"/>
                          </a:solidFill>
                          <a:latin typeface="Comfortaa"/>
                          <a:ea typeface="Comfortaa"/>
                          <a:cs typeface="Comfortaa"/>
                          <a:sym typeface="Comfortaa"/>
                        </a:rPr>
                        <a:t>Progress</a:t>
                      </a:r>
                      <a:endParaRPr b="1" sz="1600" u="none" cap="none" strike="noStrike">
                        <a:solidFill>
                          <a:srgbClr val="434343"/>
                        </a:solidFill>
                        <a:latin typeface="Comfortaa"/>
                        <a:ea typeface="Comfortaa"/>
                        <a:cs typeface="Comfortaa"/>
                        <a:sym typeface="Comfortaa"/>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tcPr>
                </a:tc>
                <a:tc>
                  <a:txBody>
                    <a:bodyPr/>
                    <a:lstStyle/>
                    <a:p>
                      <a:pPr indent="0" lvl="0" marL="0" marR="0" rtl="0" algn="ctr">
                        <a:lnSpc>
                          <a:spcPct val="80000"/>
                        </a:lnSpc>
                        <a:spcBef>
                          <a:spcPts val="0"/>
                        </a:spcBef>
                        <a:spcAft>
                          <a:spcPts val="0"/>
                        </a:spcAft>
                        <a:buClr>
                          <a:srgbClr val="000000"/>
                        </a:buClr>
                        <a:buSzPts val="1100"/>
                        <a:buFont typeface="Arial"/>
                        <a:buNone/>
                      </a:pPr>
                      <a:r>
                        <a:rPr lang="en-GB" sz="1300">
                          <a:solidFill>
                            <a:srgbClr val="434343"/>
                          </a:solidFill>
                          <a:latin typeface="Titillium Web"/>
                          <a:ea typeface="Titillium Web"/>
                          <a:cs typeface="Titillium Web"/>
                          <a:sym typeface="Titillium Web"/>
                        </a:rPr>
                        <a:t>Rapidly</a:t>
                      </a:r>
                      <a:endParaRPr sz="1300" u="none" cap="none" strike="noStrike">
                        <a:solidFill>
                          <a:srgbClr val="434343"/>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80000"/>
                        </a:lnSpc>
                        <a:spcBef>
                          <a:spcPts val="0"/>
                        </a:spcBef>
                        <a:spcAft>
                          <a:spcPts val="0"/>
                        </a:spcAft>
                        <a:buClr>
                          <a:srgbClr val="000000"/>
                        </a:buClr>
                        <a:buSzPts val="1100"/>
                        <a:buFont typeface="Arial"/>
                        <a:buNone/>
                      </a:pPr>
                      <a:r>
                        <a:rPr lang="en-GB" sz="1300">
                          <a:solidFill>
                            <a:srgbClr val="434343"/>
                          </a:solidFill>
                          <a:latin typeface="Titillium Web"/>
                          <a:ea typeface="Titillium Web"/>
                          <a:cs typeface="Titillium Web"/>
                          <a:sym typeface="Titillium Web"/>
                        </a:rPr>
                        <a:t>Slowly</a:t>
                      </a:r>
                      <a:endParaRPr sz="1300" u="none" cap="none" strike="noStrike">
                        <a:solidFill>
                          <a:srgbClr val="434343"/>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477975">
                <a:tc>
                  <a:txBody>
                    <a:bodyPr/>
                    <a:lstStyle/>
                    <a:p>
                      <a:pPr indent="0" lvl="0" marL="0" marR="0" rtl="0" algn="ctr">
                        <a:lnSpc>
                          <a:spcPct val="100000"/>
                        </a:lnSpc>
                        <a:spcBef>
                          <a:spcPts val="0"/>
                        </a:spcBef>
                        <a:spcAft>
                          <a:spcPts val="0"/>
                        </a:spcAft>
                        <a:buNone/>
                      </a:pPr>
                      <a:r>
                        <a:rPr b="1" lang="en-GB" sz="1600">
                          <a:solidFill>
                            <a:srgbClr val="434343"/>
                          </a:solidFill>
                          <a:latin typeface="Comfortaa"/>
                          <a:ea typeface="Comfortaa"/>
                          <a:cs typeface="Comfortaa"/>
                          <a:sym typeface="Comfortaa"/>
                        </a:rPr>
                        <a:t>Site</a:t>
                      </a:r>
                      <a:endParaRPr b="1" sz="1600">
                        <a:solidFill>
                          <a:srgbClr val="434343"/>
                        </a:solidFill>
                        <a:latin typeface="Comfortaa"/>
                        <a:ea typeface="Comfortaa"/>
                        <a:cs typeface="Comfortaa"/>
                        <a:sym typeface="Comfortaa"/>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tcPr>
                </a:tc>
                <a:tc gridSpan="2">
                  <a:txBody>
                    <a:bodyPr/>
                    <a:lstStyle/>
                    <a:p>
                      <a:pPr indent="-311150" lvl="0" marL="457200" rtl="0" algn="l">
                        <a:lnSpc>
                          <a:spcPct val="150000"/>
                        </a:lnSpc>
                        <a:spcBef>
                          <a:spcPts val="0"/>
                        </a:spcBef>
                        <a:spcAft>
                          <a:spcPts val="0"/>
                        </a:spcAft>
                        <a:buClr>
                          <a:srgbClr val="434343"/>
                        </a:buClr>
                        <a:buSzPts val="1300"/>
                        <a:buFont typeface="Titillium Web"/>
                        <a:buChar char="●"/>
                      </a:pPr>
                      <a:r>
                        <a:rPr lang="en-GB" sz="1300">
                          <a:solidFill>
                            <a:srgbClr val="434343"/>
                          </a:solidFill>
                          <a:latin typeface="Titillium Web"/>
                          <a:ea typeface="Titillium Web"/>
                          <a:cs typeface="Titillium Web"/>
                          <a:sym typeface="Titillium Web"/>
                        </a:rPr>
                        <a:t>Mitral valves are the most common sites of IE followed by aortic valve. </a:t>
                      </a:r>
                      <a:endParaRPr sz="1300">
                        <a:solidFill>
                          <a:srgbClr val="434343"/>
                        </a:solidFill>
                        <a:latin typeface="Titillium Web"/>
                        <a:ea typeface="Titillium Web"/>
                        <a:cs typeface="Titillium Web"/>
                        <a:sym typeface="Titillium Web"/>
                      </a:endParaRPr>
                    </a:p>
                    <a:p>
                      <a:pPr indent="-311150" lvl="0" marL="457200" rtl="0" algn="l">
                        <a:lnSpc>
                          <a:spcPct val="150000"/>
                        </a:lnSpc>
                        <a:spcBef>
                          <a:spcPts val="0"/>
                        </a:spcBef>
                        <a:spcAft>
                          <a:spcPts val="0"/>
                        </a:spcAft>
                        <a:buClr>
                          <a:srgbClr val="434343"/>
                        </a:buClr>
                        <a:buSzPts val="1300"/>
                        <a:buFont typeface="Titillium Web"/>
                        <a:buChar char="●"/>
                      </a:pPr>
                      <a:r>
                        <a:rPr lang="en-GB" sz="1300">
                          <a:solidFill>
                            <a:srgbClr val="434343"/>
                          </a:solidFill>
                          <a:latin typeface="Titillium Web"/>
                          <a:ea typeface="Titillium Web"/>
                          <a:cs typeface="Titillium Web"/>
                          <a:sym typeface="Titillium Web"/>
                        </a:rPr>
                        <a:t>In </a:t>
                      </a:r>
                      <a:r>
                        <a:rPr lang="en-GB" sz="1300">
                          <a:solidFill>
                            <a:srgbClr val="CC0000"/>
                          </a:solidFill>
                          <a:latin typeface="Titillium Web"/>
                          <a:ea typeface="Titillium Web"/>
                          <a:cs typeface="Titillium Web"/>
                          <a:sym typeface="Titillium Web"/>
                        </a:rPr>
                        <a:t>IV drug users</a:t>
                      </a:r>
                      <a:r>
                        <a:rPr lang="en-GB" sz="1300">
                          <a:solidFill>
                            <a:srgbClr val="434343"/>
                          </a:solidFill>
                          <a:latin typeface="Titillium Web"/>
                          <a:ea typeface="Titillium Web"/>
                          <a:cs typeface="Titillium Web"/>
                          <a:sym typeface="Titillium Web"/>
                        </a:rPr>
                        <a:t>, the right side valves (</a:t>
                      </a:r>
                      <a:r>
                        <a:rPr lang="en-GB" sz="1300">
                          <a:solidFill>
                            <a:srgbClr val="CC0000"/>
                          </a:solidFill>
                          <a:latin typeface="Titillium Web"/>
                          <a:ea typeface="Titillium Web"/>
                          <a:cs typeface="Titillium Web"/>
                          <a:sym typeface="Titillium Web"/>
                        </a:rPr>
                        <a:t>tricuspids</a:t>
                      </a:r>
                      <a:r>
                        <a:rPr lang="en-GB" sz="1300">
                          <a:solidFill>
                            <a:srgbClr val="434343"/>
                          </a:solidFill>
                          <a:latin typeface="Titillium Web"/>
                          <a:ea typeface="Titillium Web"/>
                          <a:cs typeface="Titillium Web"/>
                          <a:sym typeface="Titillium Web"/>
                        </a:rPr>
                        <a:t>) are commonly involved.</a:t>
                      </a:r>
                      <a:endParaRPr sz="1300">
                        <a:solidFill>
                          <a:srgbClr val="434343"/>
                        </a:solidFill>
                        <a:latin typeface="Titillium Web"/>
                        <a:ea typeface="Titillium Web"/>
                        <a:cs typeface="Titillium Web"/>
                        <a:sym typeface="Titillium Web"/>
                      </a:endParaRPr>
                    </a:p>
                    <a:p>
                      <a:pPr indent="-311150" lvl="0" marL="457200" rtl="0" algn="l">
                        <a:lnSpc>
                          <a:spcPct val="150000"/>
                        </a:lnSpc>
                        <a:spcBef>
                          <a:spcPts val="0"/>
                        </a:spcBef>
                        <a:spcAft>
                          <a:spcPts val="0"/>
                        </a:spcAft>
                        <a:buClr>
                          <a:srgbClr val="434343"/>
                        </a:buClr>
                        <a:buSzPts val="1300"/>
                        <a:buFont typeface="Titillium Web"/>
                        <a:buChar char="●"/>
                      </a:pPr>
                      <a:r>
                        <a:rPr lang="en-GB" sz="1300">
                          <a:solidFill>
                            <a:srgbClr val="434343"/>
                          </a:solidFill>
                          <a:latin typeface="Titillium Web"/>
                          <a:ea typeface="Titillium Web"/>
                          <a:cs typeface="Titillium Web"/>
                          <a:sym typeface="Titillium Web"/>
                        </a:rPr>
                        <a:t>Vegetations </a:t>
                      </a:r>
                      <a:r>
                        <a:rPr lang="en-GB" sz="1200">
                          <a:solidFill>
                            <a:srgbClr val="38761D"/>
                          </a:solidFill>
                          <a:latin typeface="Titillium Web"/>
                          <a:ea typeface="Titillium Web"/>
                          <a:cs typeface="Titillium Web"/>
                          <a:sym typeface="Titillium Web"/>
                        </a:rPr>
                        <a:t>(growth)</a:t>
                      </a:r>
                      <a:r>
                        <a:rPr lang="en-GB" sz="1300">
                          <a:solidFill>
                            <a:srgbClr val="434343"/>
                          </a:solidFill>
                          <a:latin typeface="Titillium Web"/>
                          <a:ea typeface="Titillium Web"/>
                          <a:cs typeface="Titillium Web"/>
                          <a:sym typeface="Titillium Web"/>
                        </a:rPr>
                        <a:t> can be single or multiple, involve one or more valve(s), differ in appearance according to the causative agent.</a:t>
                      </a:r>
                      <a:endParaRPr sz="1300">
                        <a:solidFill>
                          <a:srgbClr val="434343"/>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hMerge="1"/>
              </a:tr>
            </a:tbl>
          </a:graphicData>
        </a:graphic>
      </p:graphicFrame>
      <p:grpSp>
        <p:nvGrpSpPr>
          <p:cNvPr id="421" name="Google Shape;421;p22"/>
          <p:cNvGrpSpPr/>
          <p:nvPr/>
        </p:nvGrpSpPr>
        <p:grpSpPr>
          <a:xfrm>
            <a:off x="275" y="1799400"/>
            <a:ext cx="6756399" cy="1713489"/>
            <a:chOff x="423637" y="3965718"/>
            <a:chExt cx="6547533" cy="2108131"/>
          </a:xfrm>
        </p:grpSpPr>
        <p:sp>
          <p:nvSpPr>
            <p:cNvPr id="422" name="Google Shape;422;p22"/>
            <p:cNvSpPr/>
            <p:nvPr/>
          </p:nvSpPr>
          <p:spPr>
            <a:xfrm>
              <a:off x="1015870" y="3965718"/>
              <a:ext cx="5955300" cy="2108100"/>
            </a:xfrm>
            <a:prstGeom prst="rect">
              <a:avLst/>
            </a:prstGeom>
            <a:solidFill>
              <a:srgbClr val="FFFFFF"/>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914400" rtl="0" algn="l">
                <a:lnSpc>
                  <a:spcPct val="80000"/>
                </a:lnSpc>
                <a:spcBef>
                  <a:spcPts val="900"/>
                </a:spcBef>
                <a:spcAft>
                  <a:spcPts val="0"/>
                </a:spcAft>
                <a:buNone/>
              </a:pPr>
              <a:r>
                <a:t/>
              </a:r>
              <a:endParaRPr>
                <a:solidFill>
                  <a:schemeClr val="dk1"/>
                </a:solidFill>
                <a:latin typeface="Titillium Web"/>
                <a:ea typeface="Titillium Web"/>
                <a:cs typeface="Titillium Web"/>
                <a:sym typeface="Titillium Web"/>
              </a:endParaRPr>
            </a:p>
            <a:p>
              <a:pPr indent="-193300" lvl="1" marL="914400" rtl="0" algn="l">
                <a:lnSpc>
                  <a:spcPct val="80000"/>
                </a:lnSpc>
                <a:spcBef>
                  <a:spcPts val="90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Infective endocarditis is a particularly difficult infection to eradicate because of the avascular nature of the heart valves </a:t>
              </a:r>
              <a:r>
                <a:rPr lang="en-GB" sz="1200">
                  <a:solidFill>
                    <a:srgbClr val="38761D"/>
                  </a:solidFill>
                  <a:latin typeface="Titillium Web"/>
                  <a:ea typeface="Titillium Web"/>
                  <a:cs typeface="Titillium Web"/>
                  <a:sym typeface="Titillium Web"/>
                </a:rPr>
                <a:t>(because it has no capillaries so the drug can’t reach it easily)</a:t>
              </a:r>
              <a:r>
                <a:rPr lang="en-GB">
                  <a:solidFill>
                    <a:srgbClr val="434343"/>
                  </a:solidFill>
                  <a:latin typeface="Titillium Web"/>
                  <a:ea typeface="Titillium Web"/>
                  <a:cs typeface="Titillium Web"/>
                  <a:sym typeface="Titillium Web"/>
                </a:rPr>
                <a:t>.</a:t>
              </a:r>
              <a:endParaRPr>
                <a:solidFill>
                  <a:srgbClr val="434343"/>
                </a:solidFill>
                <a:latin typeface="Titillium Web"/>
                <a:ea typeface="Titillium Web"/>
                <a:cs typeface="Titillium Web"/>
                <a:sym typeface="Titillium Web"/>
              </a:endParaRPr>
            </a:p>
            <a:p>
              <a:pPr indent="-193300" lvl="1" marL="914400" rtl="0" algn="l">
                <a:lnSpc>
                  <a:spcPct val="80000"/>
                </a:lnSpc>
                <a:spcBef>
                  <a:spcPts val="100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Depends to some extent on the infecting organism and the stage at which the infection is treated.</a:t>
              </a:r>
              <a:endParaRPr>
                <a:solidFill>
                  <a:srgbClr val="434343"/>
                </a:solidFill>
                <a:latin typeface="Titillium Web"/>
                <a:ea typeface="Titillium Web"/>
                <a:cs typeface="Titillium Web"/>
                <a:sym typeface="Titillium Web"/>
              </a:endParaRPr>
            </a:p>
            <a:p>
              <a:pPr indent="-193300" lvl="1" marL="914400" rtl="0" algn="l">
                <a:lnSpc>
                  <a:spcPct val="80000"/>
                </a:lnSpc>
                <a:spcBef>
                  <a:spcPts val="100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 About 1/3rd of cases of Staph. aureus endocarditis are still fatal. </a:t>
              </a:r>
              <a:endParaRPr>
                <a:solidFill>
                  <a:srgbClr val="434343"/>
                </a:solidFill>
                <a:latin typeface="Titillium Web"/>
                <a:ea typeface="Titillium Web"/>
                <a:cs typeface="Titillium Web"/>
                <a:sym typeface="Titillium Web"/>
              </a:endParaRPr>
            </a:p>
            <a:p>
              <a:pPr indent="0" lvl="0" marL="457200" rtl="0" algn="l">
                <a:lnSpc>
                  <a:spcPct val="80000"/>
                </a:lnSpc>
                <a:spcBef>
                  <a:spcPts val="1000"/>
                </a:spcBef>
                <a:spcAft>
                  <a:spcPts val="0"/>
                </a:spcAft>
                <a:buNone/>
              </a:pPr>
              <a:r>
                <a:t/>
              </a:r>
              <a:endParaRPr>
                <a:solidFill>
                  <a:srgbClr val="434343"/>
                </a:solidFill>
                <a:latin typeface="Arial Narrow"/>
                <a:ea typeface="Arial Narrow"/>
                <a:cs typeface="Arial Narrow"/>
                <a:sym typeface="Arial Narrow"/>
              </a:endParaRPr>
            </a:p>
          </p:txBody>
        </p:sp>
        <p:sp>
          <p:nvSpPr>
            <p:cNvPr id="423" name="Google Shape;423;p22"/>
            <p:cNvSpPr/>
            <p:nvPr/>
          </p:nvSpPr>
          <p:spPr>
            <a:xfrm>
              <a:off x="423637" y="3965748"/>
              <a:ext cx="1270500" cy="2108100"/>
            </a:xfrm>
            <a:prstGeom prst="homePlate">
              <a:avLst>
                <a:gd fmla="val 50000" name="adj"/>
              </a:avLst>
            </a:prstGeom>
            <a:solidFill>
              <a:srgbClr val="A4C2F4"/>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GB">
                  <a:solidFill>
                    <a:srgbClr val="FFFFFF"/>
                  </a:solidFill>
                  <a:latin typeface="Titillium Web"/>
                  <a:ea typeface="Titillium Web"/>
                  <a:cs typeface="Titillium Web"/>
                  <a:sym typeface="Titillium Web"/>
                </a:rPr>
                <a:t>Prognosis</a:t>
              </a:r>
              <a:endParaRPr b="1" i="0" u="none" cap="none" strike="noStrike">
                <a:solidFill>
                  <a:srgbClr val="FFFFFF"/>
                </a:solidFill>
                <a:latin typeface="Titillium Web"/>
                <a:ea typeface="Titillium Web"/>
                <a:cs typeface="Titillium Web"/>
                <a:sym typeface="Titillium Web"/>
              </a:endParaRPr>
            </a:p>
          </p:txBody>
        </p:sp>
      </p:grpSp>
      <p:pic>
        <p:nvPicPr>
          <p:cNvPr id="424" name="Google Shape;424;p22"/>
          <p:cNvPicPr preferRelativeResize="0"/>
          <p:nvPr/>
        </p:nvPicPr>
        <p:blipFill rotWithShape="1">
          <a:blip r:embed="rId4">
            <a:alphaModFix/>
          </a:blip>
          <a:srcRect b="0" l="0" r="0" t="0"/>
          <a:stretch/>
        </p:blipFill>
        <p:spPr>
          <a:xfrm>
            <a:off x="248675" y="8219950"/>
            <a:ext cx="2113276" cy="1618450"/>
          </a:xfrm>
          <a:prstGeom prst="rect">
            <a:avLst/>
          </a:prstGeom>
          <a:noFill/>
          <a:ln cap="flat" cmpd="sng" w="19050">
            <a:solidFill>
              <a:srgbClr val="A64D79"/>
            </a:solidFill>
            <a:prstDash val="lgDash"/>
            <a:round/>
            <a:headEnd len="sm" w="sm" type="none"/>
            <a:tailEnd len="sm" w="sm" type="none"/>
          </a:ln>
        </p:spPr>
      </p:pic>
      <p:pic>
        <p:nvPicPr>
          <p:cNvPr id="425" name="Google Shape;425;p22"/>
          <p:cNvPicPr preferRelativeResize="0"/>
          <p:nvPr/>
        </p:nvPicPr>
        <p:blipFill rotWithShape="1">
          <a:blip r:embed="rId5">
            <a:alphaModFix/>
          </a:blip>
          <a:srcRect b="0" l="9289" r="9224" t="0"/>
          <a:stretch/>
        </p:blipFill>
        <p:spPr>
          <a:xfrm>
            <a:off x="4587825" y="8219950"/>
            <a:ext cx="1994815" cy="1618450"/>
          </a:xfrm>
          <a:prstGeom prst="rect">
            <a:avLst/>
          </a:prstGeom>
          <a:noFill/>
          <a:ln cap="flat" cmpd="sng" w="19050">
            <a:solidFill>
              <a:srgbClr val="A64D79"/>
            </a:solidFill>
            <a:prstDash val="lgDash"/>
            <a:round/>
            <a:headEnd len="sm" w="sm" type="none"/>
            <a:tailEnd len="sm" w="sm" type="none"/>
          </a:ln>
        </p:spPr>
      </p:pic>
      <p:sp>
        <p:nvSpPr>
          <p:cNvPr id="426" name="Google Shape;426;p22"/>
          <p:cNvSpPr txBox="1"/>
          <p:nvPr/>
        </p:nvSpPr>
        <p:spPr>
          <a:xfrm>
            <a:off x="2645550" y="8372338"/>
            <a:ext cx="1602900" cy="1439700"/>
          </a:xfrm>
          <a:prstGeom prst="rect">
            <a:avLst/>
          </a:prstGeom>
          <a:noFill/>
          <a:ln cap="flat" cmpd="sng" w="19050">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999999"/>
                </a:solidFill>
                <a:latin typeface="Titillium Web"/>
                <a:ea typeface="Titillium Web"/>
                <a:cs typeface="Titillium Web"/>
                <a:sym typeface="Titillium Web"/>
              </a:rPr>
              <a:t>When the blood get in contact with the vegetations that contain the organism it will transport it to different tissues</a:t>
            </a:r>
            <a:endParaRPr sz="1200">
              <a:solidFill>
                <a:srgbClr val="999999"/>
              </a:solidFill>
              <a:latin typeface="Titillium Web"/>
              <a:ea typeface="Titillium Web"/>
              <a:cs typeface="Titillium Web"/>
              <a:sym typeface="Titillium Web"/>
            </a:endParaRPr>
          </a:p>
        </p:txBody>
      </p:sp>
      <p:sp>
        <p:nvSpPr>
          <p:cNvPr id="427" name="Google Shape;427;p22"/>
          <p:cNvSpPr txBox="1"/>
          <p:nvPr/>
        </p:nvSpPr>
        <p:spPr>
          <a:xfrm>
            <a:off x="5607650" y="8712050"/>
            <a:ext cx="955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solidFill>
                  <a:srgbClr val="38761D"/>
                </a:solidFill>
              </a:rPr>
              <a:t>Thrombotic debris</a:t>
            </a:r>
            <a:endParaRPr sz="800">
              <a:solidFill>
                <a:srgbClr val="38761D"/>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23"/>
          <p:cNvSpPr txBox="1"/>
          <p:nvPr/>
        </p:nvSpPr>
        <p:spPr>
          <a:xfrm>
            <a:off x="307200" y="130650"/>
            <a:ext cx="6243600" cy="687900"/>
          </a:xfrm>
          <a:prstGeom prst="rect">
            <a:avLst/>
          </a:prstGeom>
          <a:no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Clr>
                <a:srgbClr val="000000"/>
              </a:buClr>
              <a:buSzPts val="1100"/>
              <a:buFont typeface="Arial"/>
              <a:buNone/>
            </a:pPr>
            <a:r>
              <a:rPr b="1" lang="en-GB" sz="2800">
                <a:solidFill>
                  <a:srgbClr val="1155CC"/>
                </a:solidFill>
                <a:latin typeface="Comfortaa"/>
                <a:ea typeface="Comfortaa"/>
                <a:cs typeface="Comfortaa"/>
                <a:sym typeface="Comfortaa"/>
              </a:rPr>
              <a:t>Risk factors of IE</a:t>
            </a:r>
            <a:endParaRPr b="1" sz="2800">
              <a:solidFill>
                <a:srgbClr val="1155CC"/>
              </a:solidFill>
              <a:latin typeface="Comfortaa"/>
              <a:ea typeface="Comfortaa"/>
              <a:cs typeface="Comfortaa"/>
              <a:sym typeface="Comfortaa"/>
            </a:endParaRPr>
          </a:p>
        </p:txBody>
      </p:sp>
      <p:grpSp>
        <p:nvGrpSpPr>
          <p:cNvPr id="433" name="Google Shape;433;p23"/>
          <p:cNvGrpSpPr/>
          <p:nvPr/>
        </p:nvGrpSpPr>
        <p:grpSpPr>
          <a:xfrm>
            <a:off x="70003" y="2018486"/>
            <a:ext cx="428737" cy="644144"/>
            <a:chOff x="4041649" y="1707654"/>
            <a:chExt cx="1060704" cy="1429526"/>
          </a:xfrm>
        </p:grpSpPr>
        <p:sp>
          <p:nvSpPr>
            <p:cNvPr id="434" name="Google Shape;434;p2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C9DA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34343"/>
                </a:solidFill>
                <a:latin typeface="Arial"/>
                <a:ea typeface="Arial"/>
                <a:cs typeface="Arial"/>
                <a:sym typeface="Arial"/>
              </a:endParaRPr>
            </a:p>
          </p:txBody>
        </p:sp>
        <p:sp>
          <p:nvSpPr>
            <p:cNvPr id="435" name="Google Shape;435;p2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700"/>
                <a:buFont typeface="Arial"/>
                <a:buNone/>
              </a:pPr>
              <a:r>
                <a:rPr b="1" lang="en-GB" sz="1700">
                  <a:solidFill>
                    <a:srgbClr val="434343"/>
                  </a:solidFill>
                  <a:latin typeface="Comic Sans MS"/>
                  <a:ea typeface="Comic Sans MS"/>
                  <a:cs typeface="Comic Sans MS"/>
                  <a:sym typeface="Comic Sans MS"/>
                </a:rPr>
                <a:t>1</a:t>
              </a:r>
              <a:endParaRPr sz="1800">
                <a:solidFill>
                  <a:srgbClr val="434343"/>
                </a:solidFill>
                <a:latin typeface="Comic Sans MS"/>
                <a:ea typeface="Comic Sans MS"/>
                <a:cs typeface="Comic Sans MS"/>
                <a:sym typeface="Comic Sans MS"/>
              </a:endParaRPr>
            </a:p>
          </p:txBody>
        </p:sp>
      </p:grpSp>
      <p:grpSp>
        <p:nvGrpSpPr>
          <p:cNvPr id="436" name="Google Shape;436;p23"/>
          <p:cNvGrpSpPr/>
          <p:nvPr/>
        </p:nvGrpSpPr>
        <p:grpSpPr>
          <a:xfrm>
            <a:off x="3581401" y="2020259"/>
            <a:ext cx="428737" cy="644144"/>
            <a:chOff x="4041649" y="1707654"/>
            <a:chExt cx="1060704" cy="1429526"/>
          </a:xfrm>
        </p:grpSpPr>
        <p:sp>
          <p:nvSpPr>
            <p:cNvPr id="437" name="Google Shape;437;p2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C9DA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34343"/>
                </a:solidFill>
                <a:latin typeface="Arial"/>
                <a:ea typeface="Arial"/>
                <a:cs typeface="Arial"/>
                <a:sym typeface="Arial"/>
              </a:endParaRPr>
            </a:p>
          </p:txBody>
        </p:sp>
        <p:sp>
          <p:nvSpPr>
            <p:cNvPr id="438" name="Google Shape;438;p2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700"/>
                <a:buFont typeface="Arial"/>
                <a:buNone/>
              </a:pPr>
              <a:r>
                <a:rPr b="1" lang="en-GB" sz="1700">
                  <a:solidFill>
                    <a:srgbClr val="434343"/>
                  </a:solidFill>
                  <a:latin typeface="Comic Sans MS"/>
                  <a:ea typeface="Comic Sans MS"/>
                  <a:cs typeface="Comic Sans MS"/>
                  <a:sym typeface="Comic Sans MS"/>
                </a:rPr>
                <a:t>2</a:t>
              </a:r>
              <a:endParaRPr b="0" i="0" sz="1800" u="none" cap="none" strike="noStrike">
                <a:solidFill>
                  <a:srgbClr val="434343"/>
                </a:solidFill>
                <a:latin typeface="Arial"/>
                <a:ea typeface="Arial"/>
                <a:cs typeface="Arial"/>
                <a:sym typeface="Arial"/>
              </a:endParaRPr>
            </a:p>
          </p:txBody>
        </p:sp>
      </p:grpSp>
      <p:grpSp>
        <p:nvGrpSpPr>
          <p:cNvPr id="439" name="Google Shape;439;p23"/>
          <p:cNvGrpSpPr/>
          <p:nvPr/>
        </p:nvGrpSpPr>
        <p:grpSpPr>
          <a:xfrm>
            <a:off x="3581401" y="3361170"/>
            <a:ext cx="428737" cy="644144"/>
            <a:chOff x="4041649" y="1707654"/>
            <a:chExt cx="1060704" cy="1429526"/>
          </a:xfrm>
        </p:grpSpPr>
        <p:sp>
          <p:nvSpPr>
            <p:cNvPr id="440" name="Google Shape;440;p2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C9DA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34343"/>
                </a:solidFill>
                <a:latin typeface="Arial"/>
                <a:ea typeface="Arial"/>
                <a:cs typeface="Arial"/>
                <a:sym typeface="Arial"/>
              </a:endParaRPr>
            </a:p>
          </p:txBody>
        </p:sp>
        <p:sp>
          <p:nvSpPr>
            <p:cNvPr id="441" name="Google Shape;441;p2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700"/>
                <a:buFont typeface="Arial"/>
                <a:buNone/>
              </a:pPr>
              <a:r>
                <a:rPr b="1" lang="en-GB" sz="1700">
                  <a:solidFill>
                    <a:srgbClr val="434343"/>
                  </a:solidFill>
                  <a:latin typeface="Comic Sans MS"/>
                  <a:ea typeface="Comic Sans MS"/>
                  <a:cs typeface="Comic Sans MS"/>
                  <a:sym typeface="Comic Sans MS"/>
                </a:rPr>
                <a:t>4</a:t>
              </a:r>
              <a:endParaRPr b="0" i="0" sz="1800" u="none" cap="none" strike="noStrike">
                <a:solidFill>
                  <a:srgbClr val="434343"/>
                </a:solidFill>
                <a:latin typeface="Arial"/>
                <a:ea typeface="Arial"/>
                <a:cs typeface="Arial"/>
                <a:sym typeface="Arial"/>
              </a:endParaRPr>
            </a:p>
          </p:txBody>
        </p:sp>
      </p:grpSp>
      <p:grpSp>
        <p:nvGrpSpPr>
          <p:cNvPr id="442" name="Google Shape;442;p23"/>
          <p:cNvGrpSpPr/>
          <p:nvPr/>
        </p:nvGrpSpPr>
        <p:grpSpPr>
          <a:xfrm>
            <a:off x="69916" y="3332440"/>
            <a:ext cx="428737" cy="644144"/>
            <a:chOff x="4041649" y="1707654"/>
            <a:chExt cx="1060704" cy="1429526"/>
          </a:xfrm>
        </p:grpSpPr>
        <p:sp>
          <p:nvSpPr>
            <p:cNvPr id="443" name="Google Shape;443;p2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C9DA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34343"/>
                </a:solidFill>
                <a:latin typeface="Arial"/>
                <a:ea typeface="Arial"/>
                <a:cs typeface="Arial"/>
                <a:sym typeface="Arial"/>
              </a:endParaRPr>
            </a:p>
          </p:txBody>
        </p:sp>
        <p:sp>
          <p:nvSpPr>
            <p:cNvPr id="444" name="Google Shape;444;p2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700"/>
                <a:buFont typeface="Arial"/>
                <a:buNone/>
              </a:pPr>
              <a:r>
                <a:rPr b="1" lang="en-GB" sz="1700">
                  <a:solidFill>
                    <a:srgbClr val="434343"/>
                  </a:solidFill>
                  <a:latin typeface="Comic Sans MS"/>
                  <a:ea typeface="Comic Sans MS"/>
                  <a:cs typeface="Comic Sans MS"/>
                  <a:sym typeface="Comic Sans MS"/>
                </a:rPr>
                <a:t>3</a:t>
              </a:r>
              <a:endParaRPr b="0" i="0" sz="1800" u="none" cap="none" strike="noStrike">
                <a:solidFill>
                  <a:srgbClr val="434343"/>
                </a:solidFill>
                <a:latin typeface="Arial"/>
                <a:ea typeface="Arial"/>
                <a:cs typeface="Arial"/>
                <a:sym typeface="Arial"/>
              </a:endParaRPr>
            </a:p>
          </p:txBody>
        </p:sp>
      </p:grpSp>
      <p:grpSp>
        <p:nvGrpSpPr>
          <p:cNvPr id="445" name="Google Shape;445;p23"/>
          <p:cNvGrpSpPr/>
          <p:nvPr/>
        </p:nvGrpSpPr>
        <p:grpSpPr>
          <a:xfrm>
            <a:off x="69929" y="4884763"/>
            <a:ext cx="428737" cy="644144"/>
            <a:chOff x="4041649" y="1707654"/>
            <a:chExt cx="1060704" cy="1429526"/>
          </a:xfrm>
        </p:grpSpPr>
        <p:sp>
          <p:nvSpPr>
            <p:cNvPr id="446" name="Google Shape;446;p2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C9DA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34343"/>
                </a:solidFill>
                <a:latin typeface="Arial"/>
                <a:ea typeface="Arial"/>
                <a:cs typeface="Arial"/>
                <a:sym typeface="Arial"/>
              </a:endParaRPr>
            </a:p>
          </p:txBody>
        </p:sp>
        <p:sp>
          <p:nvSpPr>
            <p:cNvPr id="447" name="Google Shape;447;p2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700"/>
                <a:buFont typeface="Arial"/>
                <a:buNone/>
              </a:pPr>
              <a:r>
                <a:rPr b="1" lang="en-GB" sz="1700">
                  <a:solidFill>
                    <a:srgbClr val="434343"/>
                  </a:solidFill>
                  <a:latin typeface="Comic Sans MS"/>
                  <a:ea typeface="Comic Sans MS"/>
                  <a:cs typeface="Comic Sans MS"/>
                  <a:sym typeface="Comic Sans MS"/>
                </a:rPr>
                <a:t>5</a:t>
              </a:r>
              <a:endParaRPr b="0" i="0" sz="1800" u="none" cap="none" strike="noStrike">
                <a:solidFill>
                  <a:srgbClr val="434343"/>
                </a:solidFill>
                <a:latin typeface="Arial"/>
                <a:ea typeface="Arial"/>
                <a:cs typeface="Arial"/>
                <a:sym typeface="Arial"/>
              </a:endParaRPr>
            </a:p>
          </p:txBody>
        </p:sp>
      </p:grpSp>
      <p:sp>
        <p:nvSpPr>
          <p:cNvPr id="448" name="Google Shape;448;p23"/>
          <p:cNvSpPr txBox="1"/>
          <p:nvPr/>
        </p:nvSpPr>
        <p:spPr>
          <a:xfrm>
            <a:off x="498550" y="2007900"/>
            <a:ext cx="2725200" cy="869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b="1" lang="en-GB" sz="1200">
                <a:solidFill>
                  <a:srgbClr val="1155CC"/>
                </a:solidFill>
                <a:latin typeface="Titillium Web"/>
                <a:ea typeface="Titillium Web"/>
                <a:cs typeface="Titillium Web"/>
                <a:sym typeface="Titillium Web"/>
              </a:rPr>
              <a:t>Mitral valve prolapse and congenital heart disease</a:t>
            </a:r>
            <a:endParaRPr b="1" sz="1200">
              <a:solidFill>
                <a:srgbClr val="1155CC"/>
              </a:solidFill>
              <a:latin typeface="Titillium Web"/>
              <a:ea typeface="Titillium Web"/>
              <a:cs typeface="Titillium Web"/>
              <a:sym typeface="Titillium Web"/>
            </a:endParaRPr>
          </a:p>
          <a:p>
            <a:pPr indent="0" lvl="0" marL="0" rtl="0" algn="l">
              <a:spcBef>
                <a:spcPts val="0"/>
              </a:spcBef>
              <a:spcAft>
                <a:spcPts val="0"/>
              </a:spcAft>
              <a:buClr>
                <a:schemeClr val="dk1"/>
              </a:buClr>
              <a:buSzPts val="1200"/>
              <a:buFont typeface="Arial"/>
              <a:buNone/>
            </a:pPr>
            <a:r>
              <a:rPr lang="en-GB" sz="1200">
                <a:solidFill>
                  <a:srgbClr val="434343"/>
                </a:solidFill>
                <a:latin typeface="Titillium Web"/>
                <a:ea typeface="Titillium Web"/>
                <a:cs typeface="Titillium Web"/>
                <a:sym typeface="Titillium Web"/>
              </a:rPr>
              <a:t>The common risk factors for bacterial endocarditis in adults.</a:t>
            </a:r>
            <a:endParaRPr sz="1200">
              <a:solidFill>
                <a:srgbClr val="434343"/>
              </a:solidFill>
              <a:latin typeface="Titillium Web"/>
              <a:ea typeface="Titillium Web"/>
              <a:cs typeface="Titillium Web"/>
              <a:sym typeface="Titillium Web"/>
            </a:endParaRPr>
          </a:p>
          <a:p>
            <a:pPr indent="0" lvl="0" marL="457200" rtl="0" algn="l">
              <a:spcBef>
                <a:spcPts val="0"/>
              </a:spcBef>
              <a:spcAft>
                <a:spcPts val="0"/>
              </a:spcAft>
              <a:buClr>
                <a:schemeClr val="dk1"/>
              </a:buClr>
              <a:buSzPts val="1200"/>
              <a:buFont typeface="Arial"/>
              <a:buNone/>
            </a:pPr>
            <a:r>
              <a:t/>
            </a:r>
            <a:endParaRPr sz="1200">
              <a:solidFill>
                <a:srgbClr val="434343"/>
              </a:solidFill>
              <a:latin typeface="Titillium Web"/>
              <a:ea typeface="Titillium Web"/>
              <a:cs typeface="Titillium Web"/>
              <a:sym typeface="Titillium Web"/>
            </a:endParaRPr>
          </a:p>
          <a:p>
            <a:pPr indent="0" lvl="0" marL="179999" marR="0" rtl="0" algn="l">
              <a:lnSpc>
                <a:spcPct val="100000"/>
              </a:lnSpc>
              <a:spcBef>
                <a:spcPts val="0"/>
              </a:spcBef>
              <a:spcAft>
                <a:spcPts val="0"/>
              </a:spcAft>
              <a:buClr>
                <a:srgbClr val="000000"/>
              </a:buClr>
              <a:buSzPts val="1200"/>
              <a:buFont typeface="Arial"/>
              <a:buNone/>
            </a:pPr>
            <a:r>
              <a:t/>
            </a:r>
            <a:endParaRPr b="1" sz="1200">
              <a:solidFill>
                <a:srgbClr val="434343"/>
              </a:solidFill>
              <a:latin typeface="Titillium Web"/>
              <a:ea typeface="Titillium Web"/>
              <a:cs typeface="Titillium Web"/>
              <a:sym typeface="Titillium Web"/>
            </a:endParaRPr>
          </a:p>
        </p:txBody>
      </p:sp>
      <p:sp>
        <p:nvSpPr>
          <p:cNvPr id="449" name="Google Shape;449;p23"/>
          <p:cNvSpPr txBox="1"/>
          <p:nvPr/>
        </p:nvSpPr>
        <p:spPr>
          <a:xfrm>
            <a:off x="498450" y="3294625"/>
            <a:ext cx="3086100" cy="120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b="1" lang="en-GB" sz="1200">
                <a:solidFill>
                  <a:srgbClr val="1155CC"/>
                </a:solidFill>
                <a:latin typeface="Titillium Web"/>
                <a:ea typeface="Titillium Web"/>
                <a:cs typeface="Titillium Web"/>
                <a:sym typeface="Titillium Web"/>
              </a:rPr>
              <a:t>Intravenous drug abusers</a:t>
            </a:r>
            <a:endParaRPr b="1" sz="1200">
              <a:solidFill>
                <a:srgbClr val="1155CC"/>
              </a:solidFill>
              <a:latin typeface="Titillium Web"/>
              <a:ea typeface="Titillium Web"/>
              <a:cs typeface="Titillium Web"/>
              <a:sym typeface="Titillium Web"/>
            </a:endParaRPr>
          </a:p>
          <a:p>
            <a:pPr indent="0" lvl="0" marL="0" rtl="0" algn="l">
              <a:spcBef>
                <a:spcPts val="0"/>
              </a:spcBef>
              <a:spcAft>
                <a:spcPts val="0"/>
              </a:spcAft>
              <a:buClr>
                <a:srgbClr val="262626"/>
              </a:buClr>
              <a:buSzPts val="1800"/>
              <a:buFont typeface="Garamond"/>
              <a:buNone/>
            </a:pPr>
            <a:r>
              <a:rPr lang="en-GB" sz="1200">
                <a:solidFill>
                  <a:srgbClr val="434343"/>
                </a:solidFill>
                <a:latin typeface="Titillium Web"/>
                <a:ea typeface="Titillium Web"/>
                <a:cs typeface="Titillium Web"/>
                <a:sym typeface="Titillium Web"/>
              </a:rPr>
              <a:t>can inject micro-organisms  intravenously when taking intravenous drugs, leading to IE.</a:t>
            </a:r>
            <a:endParaRPr sz="1200">
              <a:solidFill>
                <a:srgbClr val="434343"/>
              </a:solidFill>
              <a:latin typeface="Titillium Web"/>
              <a:ea typeface="Titillium Web"/>
              <a:cs typeface="Titillium Web"/>
              <a:sym typeface="Titillium Web"/>
            </a:endParaRPr>
          </a:p>
          <a:p>
            <a:pPr indent="0" lvl="0" marL="0" rtl="0" algn="l">
              <a:spcBef>
                <a:spcPts val="0"/>
              </a:spcBef>
              <a:spcAft>
                <a:spcPts val="0"/>
              </a:spcAft>
              <a:buClr>
                <a:srgbClr val="262626"/>
              </a:buClr>
              <a:buSzPts val="1800"/>
              <a:buFont typeface="Garamond"/>
              <a:buNone/>
            </a:pPr>
            <a:r>
              <a:rPr b="1" lang="en-GB" sz="1200">
                <a:solidFill>
                  <a:srgbClr val="434343"/>
                </a:solidFill>
                <a:latin typeface="Titillium Web"/>
                <a:ea typeface="Titillium Web"/>
                <a:cs typeface="Titillium Web"/>
                <a:sym typeface="Titillium Web"/>
              </a:rPr>
              <a:t>The tricuspid valve</a:t>
            </a:r>
            <a:r>
              <a:rPr lang="en-GB" sz="1200">
                <a:solidFill>
                  <a:srgbClr val="434343"/>
                </a:solidFill>
                <a:latin typeface="Titillium Web"/>
                <a:ea typeface="Titillium Web"/>
                <a:cs typeface="Titillium Web"/>
                <a:sym typeface="Titillium Web"/>
              </a:rPr>
              <a:t> </a:t>
            </a:r>
            <a:r>
              <a:rPr lang="en-GB" sz="1100">
                <a:solidFill>
                  <a:srgbClr val="38761D"/>
                </a:solidFill>
                <a:latin typeface="Titillium Web"/>
                <a:ea typeface="Titillium Web"/>
                <a:cs typeface="Titillium Web"/>
                <a:sym typeface="Titillium Web"/>
              </a:rPr>
              <a:t>(right side of the heart)</a:t>
            </a:r>
            <a:r>
              <a:rPr lang="en-GB" sz="1200">
                <a:solidFill>
                  <a:srgbClr val="434343"/>
                </a:solidFill>
                <a:latin typeface="Titillium Web"/>
                <a:ea typeface="Titillium Web"/>
                <a:cs typeface="Titillium Web"/>
                <a:sym typeface="Titillium Web"/>
              </a:rPr>
              <a:t>is most commonly infected. About 50% of the IE in IV drug abusers are caused by </a:t>
            </a:r>
            <a:r>
              <a:rPr b="1" lang="en-GB" sz="1200">
                <a:solidFill>
                  <a:srgbClr val="434343"/>
                </a:solidFill>
                <a:latin typeface="Titillium Web"/>
                <a:ea typeface="Titillium Web"/>
                <a:cs typeface="Titillium Web"/>
                <a:sym typeface="Titillium Web"/>
              </a:rPr>
              <a:t>S. aureus.</a:t>
            </a:r>
            <a:endParaRPr b="1" sz="1200">
              <a:solidFill>
                <a:srgbClr val="434343"/>
              </a:solidFill>
              <a:latin typeface="Titillium Web"/>
              <a:ea typeface="Titillium Web"/>
              <a:cs typeface="Titillium Web"/>
              <a:sym typeface="Titillium Web"/>
            </a:endParaRPr>
          </a:p>
          <a:p>
            <a:pPr indent="0" lvl="0" marL="0" rtl="0" algn="l">
              <a:spcBef>
                <a:spcPts val="0"/>
              </a:spcBef>
              <a:spcAft>
                <a:spcPts val="0"/>
              </a:spcAft>
              <a:buClr>
                <a:srgbClr val="262626"/>
              </a:buClr>
              <a:buSzPts val="1800"/>
              <a:buFont typeface="Garamond"/>
              <a:buNone/>
            </a:pPr>
            <a:r>
              <a:t/>
            </a:r>
            <a:endParaRPr sz="1200">
              <a:solidFill>
                <a:srgbClr val="434343"/>
              </a:solidFill>
              <a:latin typeface="Titillium Web"/>
              <a:ea typeface="Titillium Web"/>
              <a:cs typeface="Titillium Web"/>
              <a:sym typeface="Titillium Web"/>
            </a:endParaRPr>
          </a:p>
          <a:p>
            <a:pPr indent="0" lvl="0" marL="457200" rtl="0" algn="l">
              <a:spcBef>
                <a:spcPts val="0"/>
              </a:spcBef>
              <a:spcAft>
                <a:spcPts val="0"/>
              </a:spcAft>
              <a:buClr>
                <a:schemeClr val="dk1"/>
              </a:buClr>
              <a:buSzPts val="1200"/>
              <a:buFont typeface="Arial"/>
              <a:buNone/>
            </a:pPr>
            <a:r>
              <a:t/>
            </a:r>
            <a:endParaRPr sz="1200">
              <a:solidFill>
                <a:srgbClr val="434343"/>
              </a:solidFill>
              <a:latin typeface="Titillium Web"/>
              <a:ea typeface="Titillium Web"/>
              <a:cs typeface="Titillium Web"/>
              <a:sym typeface="Titillium Web"/>
            </a:endParaRPr>
          </a:p>
          <a:p>
            <a:pPr indent="0" lvl="0" marL="179999" marR="0" rtl="0" algn="l">
              <a:lnSpc>
                <a:spcPct val="100000"/>
              </a:lnSpc>
              <a:spcBef>
                <a:spcPts val="0"/>
              </a:spcBef>
              <a:spcAft>
                <a:spcPts val="0"/>
              </a:spcAft>
              <a:buClr>
                <a:srgbClr val="000000"/>
              </a:buClr>
              <a:buSzPts val="1200"/>
              <a:buFont typeface="Arial"/>
              <a:buNone/>
            </a:pPr>
            <a:r>
              <a:t/>
            </a:r>
            <a:endParaRPr b="1" sz="1200">
              <a:solidFill>
                <a:srgbClr val="434343"/>
              </a:solidFill>
              <a:latin typeface="Titillium Web"/>
              <a:ea typeface="Titillium Web"/>
              <a:cs typeface="Titillium Web"/>
              <a:sym typeface="Titillium Web"/>
            </a:endParaRPr>
          </a:p>
        </p:txBody>
      </p:sp>
      <p:grpSp>
        <p:nvGrpSpPr>
          <p:cNvPr id="450" name="Google Shape;450;p23"/>
          <p:cNvGrpSpPr/>
          <p:nvPr/>
        </p:nvGrpSpPr>
        <p:grpSpPr>
          <a:xfrm>
            <a:off x="3600918" y="4827602"/>
            <a:ext cx="428737" cy="644144"/>
            <a:chOff x="4041649" y="1707654"/>
            <a:chExt cx="1060704" cy="1429526"/>
          </a:xfrm>
        </p:grpSpPr>
        <p:sp>
          <p:nvSpPr>
            <p:cNvPr id="451" name="Google Shape;451;p2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C9DA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34343"/>
                </a:solidFill>
                <a:latin typeface="Arial"/>
                <a:ea typeface="Arial"/>
                <a:cs typeface="Arial"/>
                <a:sym typeface="Arial"/>
              </a:endParaRPr>
            </a:p>
          </p:txBody>
        </p:sp>
        <p:sp>
          <p:nvSpPr>
            <p:cNvPr id="452" name="Google Shape;452;p2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700"/>
                <a:buFont typeface="Arial"/>
                <a:buNone/>
              </a:pPr>
              <a:r>
                <a:rPr b="1" lang="en-GB" sz="1700">
                  <a:solidFill>
                    <a:srgbClr val="434343"/>
                  </a:solidFill>
                  <a:latin typeface="Comic Sans MS"/>
                  <a:ea typeface="Comic Sans MS"/>
                  <a:cs typeface="Comic Sans MS"/>
                  <a:sym typeface="Comic Sans MS"/>
                </a:rPr>
                <a:t>6</a:t>
              </a:r>
              <a:endParaRPr b="0" i="0" sz="1800" u="none" cap="none" strike="noStrike">
                <a:solidFill>
                  <a:srgbClr val="434343"/>
                </a:solidFill>
                <a:latin typeface="Arial"/>
                <a:ea typeface="Arial"/>
                <a:cs typeface="Arial"/>
                <a:sym typeface="Arial"/>
              </a:endParaRPr>
            </a:p>
          </p:txBody>
        </p:sp>
      </p:grpSp>
      <p:sp>
        <p:nvSpPr>
          <p:cNvPr id="453" name="Google Shape;453;p23"/>
          <p:cNvSpPr txBox="1"/>
          <p:nvPr/>
        </p:nvSpPr>
        <p:spPr>
          <a:xfrm>
            <a:off x="4029538" y="2002175"/>
            <a:ext cx="1537500" cy="683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b="1" lang="en-GB" sz="1200">
                <a:solidFill>
                  <a:srgbClr val="CC0000"/>
                </a:solidFill>
                <a:latin typeface="Titillium Web"/>
                <a:ea typeface="Titillium Web"/>
                <a:cs typeface="Titillium Web"/>
                <a:sym typeface="Titillium Web"/>
              </a:rPr>
              <a:t>Rheumatic heart disease</a:t>
            </a:r>
            <a:endParaRPr sz="1200">
              <a:solidFill>
                <a:srgbClr val="CC0000"/>
              </a:solidFill>
              <a:latin typeface="Titillium Web"/>
              <a:ea typeface="Titillium Web"/>
              <a:cs typeface="Titillium Web"/>
              <a:sym typeface="Titillium Web"/>
            </a:endParaRPr>
          </a:p>
          <a:p>
            <a:pPr indent="0" lvl="0" marL="179999" marR="0" rtl="0" algn="l">
              <a:lnSpc>
                <a:spcPct val="100000"/>
              </a:lnSpc>
              <a:spcBef>
                <a:spcPts val="0"/>
              </a:spcBef>
              <a:spcAft>
                <a:spcPts val="0"/>
              </a:spcAft>
              <a:buClr>
                <a:srgbClr val="000000"/>
              </a:buClr>
              <a:buSzPts val="1200"/>
              <a:buFont typeface="Arial"/>
              <a:buNone/>
            </a:pPr>
            <a:r>
              <a:t/>
            </a:r>
            <a:endParaRPr b="1" sz="1200">
              <a:solidFill>
                <a:srgbClr val="CC0000"/>
              </a:solidFill>
              <a:latin typeface="Titillium Web"/>
              <a:ea typeface="Titillium Web"/>
              <a:cs typeface="Titillium Web"/>
              <a:sym typeface="Titillium Web"/>
            </a:endParaRPr>
          </a:p>
        </p:txBody>
      </p:sp>
      <p:sp>
        <p:nvSpPr>
          <p:cNvPr id="454" name="Google Shape;454;p23"/>
          <p:cNvSpPr txBox="1"/>
          <p:nvPr/>
        </p:nvSpPr>
        <p:spPr>
          <a:xfrm>
            <a:off x="498475" y="4845175"/>
            <a:ext cx="3031500" cy="1488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b="1" lang="en-GB" sz="1200">
                <a:solidFill>
                  <a:srgbClr val="1155CC"/>
                </a:solidFill>
                <a:latin typeface="Titillium Web"/>
                <a:ea typeface="Titillium Web"/>
                <a:cs typeface="Titillium Web"/>
                <a:sym typeface="Titillium Web"/>
              </a:rPr>
              <a:t>Transient bacteremia from any </a:t>
            </a:r>
            <a:r>
              <a:rPr b="1" lang="en-GB" sz="1200">
                <a:solidFill>
                  <a:srgbClr val="CC0000"/>
                </a:solidFill>
                <a:latin typeface="Titillium Web"/>
                <a:ea typeface="Titillium Web"/>
                <a:cs typeface="Titillium Web"/>
                <a:sym typeface="Titillium Web"/>
              </a:rPr>
              <a:t>procedure</a:t>
            </a:r>
            <a:endParaRPr b="1" sz="1200">
              <a:solidFill>
                <a:srgbClr val="CC0000"/>
              </a:solidFill>
              <a:latin typeface="Titillium Web"/>
              <a:ea typeface="Titillium Web"/>
              <a:cs typeface="Titillium Web"/>
              <a:sym typeface="Titillium Web"/>
            </a:endParaRPr>
          </a:p>
          <a:p>
            <a:pPr indent="0" lvl="0" marL="0" rtl="0" algn="l">
              <a:spcBef>
                <a:spcPts val="0"/>
              </a:spcBef>
              <a:spcAft>
                <a:spcPts val="0"/>
              </a:spcAft>
              <a:buClr>
                <a:schemeClr val="dk1"/>
              </a:buClr>
              <a:buSzPts val="1200"/>
              <a:buFont typeface="Arial"/>
              <a:buNone/>
            </a:pPr>
            <a:r>
              <a:rPr lang="en-GB" sz="1200">
                <a:solidFill>
                  <a:srgbClr val="434343"/>
                </a:solidFill>
                <a:latin typeface="Titillium Web"/>
                <a:ea typeface="Titillium Web"/>
                <a:cs typeface="Titillium Web"/>
                <a:sym typeface="Titillium Web"/>
              </a:rPr>
              <a:t>may lead to infective endocarditis e.g.</a:t>
            </a:r>
            <a:endParaRPr sz="1200">
              <a:solidFill>
                <a:srgbClr val="434343"/>
              </a:solidFill>
              <a:latin typeface="Titillium Web"/>
              <a:ea typeface="Titillium Web"/>
              <a:cs typeface="Titillium Web"/>
              <a:sym typeface="Titillium Web"/>
            </a:endParaRPr>
          </a:p>
          <a:p>
            <a:pPr indent="-304800" lvl="0" marL="457200" rtl="0" algn="l">
              <a:spcBef>
                <a:spcPts val="0"/>
              </a:spcBef>
              <a:spcAft>
                <a:spcPts val="0"/>
              </a:spcAft>
              <a:buClr>
                <a:srgbClr val="434343"/>
              </a:buClr>
              <a:buSzPts val="1200"/>
              <a:buFont typeface="Titillium Web"/>
              <a:buChar char="●"/>
            </a:pPr>
            <a:r>
              <a:rPr b="1" lang="en-GB" sz="1200">
                <a:solidFill>
                  <a:srgbClr val="434343"/>
                </a:solidFill>
                <a:latin typeface="Titillium Web"/>
                <a:ea typeface="Titillium Web"/>
                <a:cs typeface="Titillium Web"/>
                <a:sym typeface="Titillium Web"/>
              </a:rPr>
              <a:t>dental procedures</a:t>
            </a:r>
            <a:endParaRPr b="1" sz="1200">
              <a:solidFill>
                <a:srgbClr val="434343"/>
              </a:solidFill>
              <a:latin typeface="Titillium Web"/>
              <a:ea typeface="Titillium Web"/>
              <a:cs typeface="Titillium Web"/>
              <a:sym typeface="Titillium Web"/>
            </a:endParaRPr>
          </a:p>
          <a:p>
            <a:pPr indent="-304800" lvl="0" marL="457200" rtl="0" algn="l">
              <a:spcBef>
                <a:spcPts val="0"/>
              </a:spcBef>
              <a:spcAft>
                <a:spcPts val="0"/>
              </a:spcAft>
              <a:buClr>
                <a:srgbClr val="434343"/>
              </a:buClr>
              <a:buSzPts val="1200"/>
              <a:buFont typeface="Titillium Web"/>
              <a:buChar char="●"/>
            </a:pPr>
            <a:r>
              <a:rPr lang="en-GB" sz="1200">
                <a:solidFill>
                  <a:srgbClr val="434343"/>
                </a:solidFill>
                <a:latin typeface="Titillium Web"/>
                <a:ea typeface="Titillium Web"/>
                <a:cs typeface="Titillium Web"/>
                <a:sym typeface="Titillium Web"/>
              </a:rPr>
              <a:t>urinary catheterization</a:t>
            </a:r>
            <a:endParaRPr sz="1200">
              <a:solidFill>
                <a:srgbClr val="434343"/>
              </a:solidFill>
              <a:latin typeface="Titillium Web"/>
              <a:ea typeface="Titillium Web"/>
              <a:cs typeface="Titillium Web"/>
              <a:sym typeface="Titillium Web"/>
            </a:endParaRPr>
          </a:p>
          <a:p>
            <a:pPr indent="-304800" lvl="0" marL="457200" rtl="0" algn="l">
              <a:spcBef>
                <a:spcPts val="0"/>
              </a:spcBef>
              <a:spcAft>
                <a:spcPts val="0"/>
              </a:spcAft>
              <a:buClr>
                <a:srgbClr val="434343"/>
              </a:buClr>
              <a:buSzPts val="1200"/>
              <a:buFont typeface="Titillium Web"/>
              <a:buChar char="●"/>
            </a:pPr>
            <a:r>
              <a:rPr lang="en-GB" sz="1200">
                <a:solidFill>
                  <a:srgbClr val="434343"/>
                </a:solidFill>
                <a:latin typeface="Titillium Web"/>
                <a:ea typeface="Titillium Web"/>
                <a:cs typeface="Titillium Web"/>
                <a:sym typeface="Titillium Web"/>
              </a:rPr>
              <a:t>infected indwelling vascular catheters gastrointestinal endoscopy</a:t>
            </a:r>
            <a:endParaRPr sz="1200">
              <a:solidFill>
                <a:srgbClr val="434343"/>
              </a:solidFill>
              <a:latin typeface="Titillium Web"/>
              <a:ea typeface="Titillium Web"/>
              <a:cs typeface="Titillium Web"/>
              <a:sym typeface="Titillium Web"/>
            </a:endParaRPr>
          </a:p>
          <a:p>
            <a:pPr indent="-304800" lvl="0" marL="457200" rtl="0" algn="l">
              <a:spcBef>
                <a:spcPts val="0"/>
              </a:spcBef>
              <a:spcAft>
                <a:spcPts val="0"/>
              </a:spcAft>
              <a:buClr>
                <a:srgbClr val="434343"/>
              </a:buClr>
              <a:buSzPts val="1200"/>
              <a:buFont typeface="Titillium Web"/>
              <a:buChar char="●"/>
            </a:pPr>
            <a:r>
              <a:rPr lang="en-GB" sz="1200">
                <a:solidFill>
                  <a:srgbClr val="434343"/>
                </a:solidFill>
                <a:latin typeface="Titillium Web"/>
                <a:ea typeface="Titillium Web"/>
                <a:cs typeface="Titillium Web"/>
                <a:sym typeface="Titillium Web"/>
              </a:rPr>
              <a:t>obstetric procedures.</a:t>
            </a:r>
            <a:endParaRPr sz="1200">
              <a:solidFill>
                <a:srgbClr val="434343"/>
              </a:solidFill>
              <a:latin typeface="Titillium Web"/>
              <a:ea typeface="Titillium Web"/>
              <a:cs typeface="Titillium Web"/>
              <a:sym typeface="Titillium Web"/>
            </a:endParaRPr>
          </a:p>
          <a:p>
            <a:pPr indent="0" lvl="0" marL="179999" marR="0" rtl="0" algn="l">
              <a:lnSpc>
                <a:spcPct val="100000"/>
              </a:lnSpc>
              <a:spcBef>
                <a:spcPts val="0"/>
              </a:spcBef>
              <a:spcAft>
                <a:spcPts val="0"/>
              </a:spcAft>
              <a:buClr>
                <a:srgbClr val="000000"/>
              </a:buClr>
              <a:buSzPts val="1200"/>
              <a:buFont typeface="Arial"/>
              <a:buNone/>
            </a:pPr>
            <a:r>
              <a:t/>
            </a:r>
            <a:endParaRPr b="1" sz="1200">
              <a:solidFill>
                <a:srgbClr val="434343"/>
              </a:solidFill>
              <a:latin typeface="Titillium Web"/>
              <a:ea typeface="Titillium Web"/>
              <a:cs typeface="Titillium Web"/>
              <a:sym typeface="Titillium Web"/>
            </a:endParaRPr>
          </a:p>
        </p:txBody>
      </p:sp>
      <p:sp>
        <p:nvSpPr>
          <p:cNvPr id="455" name="Google Shape;455;p23"/>
          <p:cNvSpPr txBox="1"/>
          <p:nvPr/>
        </p:nvSpPr>
        <p:spPr>
          <a:xfrm>
            <a:off x="4029525" y="3303725"/>
            <a:ext cx="2828400" cy="683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b="1" lang="en-GB" sz="1200">
                <a:solidFill>
                  <a:srgbClr val="1155CC"/>
                </a:solidFill>
                <a:latin typeface="Titillium Web"/>
                <a:ea typeface="Titillium Web"/>
                <a:cs typeface="Titillium Web"/>
                <a:sym typeface="Titillium Web"/>
              </a:rPr>
              <a:t>People with </a:t>
            </a:r>
            <a:r>
              <a:rPr b="1" lang="en-GB" sz="1200">
                <a:solidFill>
                  <a:srgbClr val="CC0000"/>
                </a:solidFill>
                <a:latin typeface="Titillium Web"/>
                <a:ea typeface="Titillium Web"/>
                <a:cs typeface="Titillium Web"/>
                <a:sym typeface="Titillium Web"/>
              </a:rPr>
              <a:t>prosthetic valves </a:t>
            </a:r>
            <a:r>
              <a:rPr b="1" lang="en-GB" sz="700">
                <a:solidFill>
                  <a:srgbClr val="9E9E9E"/>
                </a:solidFill>
                <a:latin typeface="Titillium Web"/>
                <a:ea typeface="Titillium Web"/>
                <a:cs typeface="Titillium Web"/>
                <a:sym typeface="Titillium Web"/>
              </a:rPr>
              <a:t>(the most predisposing)</a:t>
            </a:r>
            <a:endParaRPr b="1" sz="700">
              <a:solidFill>
                <a:srgbClr val="9E9E9E"/>
              </a:solidFill>
              <a:latin typeface="Titillium Web"/>
              <a:ea typeface="Titillium Web"/>
              <a:cs typeface="Titillium Web"/>
              <a:sym typeface="Titillium Web"/>
            </a:endParaRPr>
          </a:p>
          <a:p>
            <a:pPr indent="0" lvl="0" marL="0" rtl="0" algn="l">
              <a:spcBef>
                <a:spcPts val="0"/>
              </a:spcBef>
              <a:spcAft>
                <a:spcPts val="0"/>
              </a:spcAft>
              <a:buClr>
                <a:schemeClr val="dk1"/>
              </a:buClr>
              <a:buSzPts val="1200"/>
              <a:buFont typeface="Arial"/>
              <a:buNone/>
            </a:pPr>
            <a:r>
              <a:rPr lang="en-GB" sz="1200">
                <a:solidFill>
                  <a:srgbClr val="434343"/>
                </a:solidFill>
                <a:latin typeface="Titillium Web"/>
                <a:ea typeface="Titillium Web"/>
                <a:cs typeface="Titillium Web"/>
                <a:sym typeface="Titillium Web"/>
              </a:rPr>
              <a:t>at </a:t>
            </a:r>
            <a:r>
              <a:rPr lang="en-GB" sz="1200">
                <a:solidFill>
                  <a:srgbClr val="CC0000"/>
                </a:solidFill>
                <a:latin typeface="Titillium Web"/>
                <a:ea typeface="Titillium Web"/>
                <a:cs typeface="Titillium Web"/>
                <a:sym typeface="Titillium Web"/>
              </a:rPr>
              <a:t>high risk</a:t>
            </a:r>
            <a:r>
              <a:rPr lang="en-GB" sz="1200">
                <a:solidFill>
                  <a:srgbClr val="434343"/>
                </a:solidFill>
                <a:latin typeface="Titillium Web"/>
                <a:ea typeface="Titillium Web"/>
                <a:cs typeface="Titillium Web"/>
                <a:sym typeface="Titillium Web"/>
              </a:rPr>
              <a:t> of developing IE . Prosthetic valve endocarditis is caused commonly by </a:t>
            </a:r>
            <a:r>
              <a:rPr b="1" lang="en-GB" sz="1200">
                <a:solidFill>
                  <a:srgbClr val="434343"/>
                </a:solidFill>
                <a:latin typeface="Titillium Web"/>
                <a:ea typeface="Titillium Web"/>
                <a:cs typeface="Titillium Web"/>
                <a:sym typeface="Titillium Web"/>
              </a:rPr>
              <a:t>coagulase-negative staphylococci </a:t>
            </a:r>
            <a:r>
              <a:rPr lang="en-GB" sz="1200">
                <a:solidFill>
                  <a:srgbClr val="434343"/>
                </a:solidFill>
                <a:latin typeface="Titillium Web"/>
                <a:ea typeface="Titillium Web"/>
                <a:cs typeface="Titillium Web"/>
                <a:sym typeface="Titillium Web"/>
              </a:rPr>
              <a:t>(e.g. S. epidermidis).</a:t>
            </a:r>
            <a:endParaRPr sz="1200">
              <a:solidFill>
                <a:srgbClr val="434343"/>
              </a:solidFill>
              <a:latin typeface="Titillium Web"/>
              <a:ea typeface="Titillium Web"/>
              <a:cs typeface="Titillium Web"/>
              <a:sym typeface="Titillium Web"/>
            </a:endParaRPr>
          </a:p>
          <a:p>
            <a:pPr indent="0" lvl="0" marL="457200" rtl="0" algn="l">
              <a:spcBef>
                <a:spcPts val="0"/>
              </a:spcBef>
              <a:spcAft>
                <a:spcPts val="0"/>
              </a:spcAft>
              <a:buClr>
                <a:schemeClr val="dk1"/>
              </a:buClr>
              <a:buSzPts val="1200"/>
              <a:buFont typeface="Arial"/>
              <a:buNone/>
            </a:pPr>
            <a:r>
              <a:t/>
            </a:r>
            <a:endParaRPr sz="1200">
              <a:solidFill>
                <a:srgbClr val="434343"/>
              </a:solidFill>
              <a:latin typeface="Titillium Web"/>
              <a:ea typeface="Titillium Web"/>
              <a:cs typeface="Titillium Web"/>
              <a:sym typeface="Titillium Web"/>
            </a:endParaRPr>
          </a:p>
          <a:p>
            <a:pPr indent="0" lvl="0" marL="179999" marR="0" rtl="0" algn="l">
              <a:lnSpc>
                <a:spcPct val="100000"/>
              </a:lnSpc>
              <a:spcBef>
                <a:spcPts val="0"/>
              </a:spcBef>
              <a:spcAft>
                <a:spcPts val="0"/>
              </a:spcAft>
              <a:buClr>
                <a:srgbClr val="000000"/>
              </a:buClr>
              <a:buSzPts val="1200"/>
              <a:buFont typeface="Arial"/>
              <a:buNone/>
            </a:pPr>
            <a:r>
              <a:t/>
            </a:r>
            <a:endParaRPr b="1" sz="1200">
              <a:solidFill>
                <a:srgbClr val="434343"/>
              </a:solidFill>
              <a:latin typeface="Titillium Web"/>
              <a:ea typeface="Titillium Web"/>
              <a:cs typeface="Titillium Web"/>
              <a:sym typeface="Titillium Web"/>
            </a:endParaRPr>
          </a:p>
        </p:txBody>
      </p:sp>
      <p:sp>
        <p:nvSpPr>
          <p:cNvPr id="456" name="Google Shape;456;p23"/>
          <p:cNvSpPr txBox="1"/>
          <p:nvPr/>
        </p:nvSpPr>
        <p:spPr>
          <a:xfrm>
            <a:off x="4029550" y="4788850"/>
            <a:ext cx="1537500" cy="683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b="1" lang="en-GB" sz="1200">
                <a:solidFill>
                  <a:srgbClr val="1155CC"/>
                </a:solidFill>
                <a:latin typeface="Titillium Web"/>
                <a:ea typeface="Titillium Web"/>
                <a:cs typeface="Titillium Web"/>
                <a:sym typeface="Titillium Web"/>
              </a:rPr>
              <a:t>elderly</a:t>
            </a:r>
            <a:endParaRPr b="1" sz="1200">
              <a:solidFill>
                <a:srgbClr val="1155CC"/>
              </a:solidFill>
              <a:latin typeface="Titillium Web"/>
              <a:ea typeface="Titillium Web"/>
              <a:cs typeface="Titillium Web"/>
              <a:sym typeface="Titillium Web"/>
            </a:endParaRPr>
          </a:p>
          <a:p>
            <a:pPr indent="0" lvl="0" marL="0" rtl="0" algn="l">
              <a:spcBef>
                <a:spcPts val="0"/>
              </a:spcBef>
              <a:spcAft>
                <a:spcPts val="0"/>
              </a:spcAft>
              <a:buClr>
                <a:schemeClr val="dk1"/>
              </a:buClr>
              <a:buSzPts val="1200"/>
              <a:buFont typeface="Arial"/>
              <a:buNone/>
            </a:pPr>
            <a:r>
              <a:rPr lang="en-GB" sz="1200">
                <a:solidFill>
                  <a:srgbClr val="434343"/>
                </a:solidFill>
                <a:latin typeface="Titillium Web"/>
                <a:ea typeface="Titillium Web"/>
                <a:cs typeface="Titillium Web"/>
                <a:sym typeface="Titillium Web"/>
              </a:rPr>
              <a:t>They have degenerated of heart valves e.g. calcific aortic stenosis</a:t>
            </a:r>
            <a:endParaRPr sz="1200">
              <a:solidFill>
                <a:srgbClr val="434343"/>
              </a:solidFill>
              <a:latin typeface="Titillium Web"/>
              <a:ea typeface="Titillium Web"/>
              <a:cs typeface="Titillium Web"/>
              <a:sym typeface="Titillium Web"/>
            </a:endParaRPr>
          </a:p>
          <a:p>
            <a:pPr indent="0" lvl="0" marL="179999" marR="0" rtl="0" algn="l">
              <a:lnSpc>
                <a:spcPct val="100000"/>
              </a:lnSpc>
              <a:spcBef>
                <a:spcPts val="0"/>
              </a:spcBef>
              <a:spcAft>
                <a:spcPts val="0"/>
              </a:spcAft>
              <a:buClr>
                <a:srgbClr val="000000"/>
              </a:buClr>
              <a:buSzPts val="1200"/>
              <a:buFont typeface="Arial"/>
              <a:buNone/>
            </a:pPr>
            <a:r>
              <a:t/>
            </a:r>
            <a:endParaRPr b="1" sz="1200">
              <a:solidFill>
                <a:srgbClr val="434343"/>
              </a:solidFill>
              <a:latin typeface="Titillium Web"/>
              <a:ea typeface="Titillium Web"/>
              <a:cs typeface="Titillium Web"/>
              <a:sym typeface="Titillium Web"/>
            </a:endParaRPr>
          </a:p>
        </p:txBody>
      </p:sp>
      <p:grpSp>
        <p:nvGrpSpPr>
          <p:cNvPr id="457" name="Google Shape;457;p23"/>
          <p:cNvGrpSpPr/>
          <p:nvPr/>
        </p:nvGrpSpPr>
        <p:grpSpPr>
          <a:xfrm>
            <a:off x="69993" y="6562002"/>
            <a:ext cx="428737" cy="644144"/>
            <a:chOff x="4041649" y="1707654"/>
            <a:chExt cx="1060704" cy="1429526"/>
          </a:xfrm>
        </p:grpSpPr>
        <p:sp>
          <p:nvSpPr>
            <p:cNvPr id="458" name="Google Shape;458;p2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C9DA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34343"/>
                </a:solidFill>
                <a:latin typeface="Arial"/>
                <a:ea typeface="Arial"/>
                <a:cs typeface="Arial"/>
                <a:sym typeface="Arial"/>
              </a:endParaRPr>
            </a:p>
          </p:txBody>
        </p:sp>
        <p:sp>
          <p:nvSpPr>
            <p:cNvPr id="459" name="Google Shape;459;p2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700"/>
                <a:buFont typeface="Arial"/>
                <a:buNone/>
              </a:pPr>
              <a:r>
                <a:rPr b="1" lang="en-GB" sz="1700">
                  <a:solidFill>
                    <a:srgbClr val="434343"/>
                  </a:solidFill>
                  <a:latin typeface="Comic Sans MS"/>
                  <a:ea typeface="Comic Sans MS"/>
                  <a:cs typeface="Comic Sans MS"/>
                  <a:sym typeface="Comic Sans MS"/>
                </a:rPr>
                <a:t>7</a:t>
              </a:r>
              <a:endParaRPr b="0" i="0" sz="1800" u="none" cap="none" strike="noStrike">
                <a:solidFill>
                  <a:srgbClr val="434343"/>
                </a:solidFill>
                <a:latin typeface="Arial"/>
                <a:ea typeface="Arial"/>
                <a:cs typeface="Arial"/>
                <a:sym typeface="Arial"/>
              </a:endParaRPr>
            </a:p>
          </p:txBody>
        </p:sp>
      </p:grpSp>
      <p:sp>
        <p:nvSpPr>
          <p:cNvPr id="460" name="Google Shape;460;p23"/>
          <p:cNvSpPr txBox="1"/>
          <p:nvPr/>
        </p:nvSpPr>
        <p:spPr>
          <a:xfrm>
            <a:off x="498625" y="6523250"/>
            <a:ext cx="1537500" cy="683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b="1" lang="en-GB" sz="1200">
                <a:solidFill>
                  <a:srgbClr val="1155CC"/>
                </a:solidFill>
                <a:latin typeface="Titillium Web"/>
                <a:ea typeface="Titillium Web"/>
                <a:cs typeface="Titillium Web"/>
                <a:sym typeface="Titillium Web"/>
              </a:rPr>
              <a:t>Diabetics and pregnant women</a:t>
            </a:r>
            <a:endParaRPr b="1" sz="1200">
              <a:solidFill>
                <a:srgbClr val="1155CC"/>
              </a:solidFill>
              <a:latin typeface="Titillium Web"/>
              <a:ea typeface="Titillium Web"/>
              <a:cs typeface="Titillium Web"/>
              <a:sym typeface="Titillium Web"/>
            </a:endParaRPr>
          </a:p>
          <a:p>
            <a:pPr indent="0" lvl="0" marL="0" rtl="0" algn="l">
              <a:spcBef>
                <a:spcPts val="0"/>
              </a:spcBef>
              <a:spcAft>
                <a:spcPts val="0"/>
              </a:spcAft>
              <a:buClr>
                <a:schemeClr val="dk1"/>
              </a:buClr>
              <a:buSzPts val="1200"/>
              <a:buFont typeface="Arial"/>
              <a:buNone/>
            </a:pPr>
            <a:r>
              <a:t/>
            </a:r>
            <a:endParaRPr sz="1200">
              <a:solidFill>
                <a:srgbClr val="434343"/>
              </a:solidFill>
              <a:latin typeface="Titillium Web"/>
              <a:ea typeface="Titillium Web"/>
              <a:cs typeface="Titillium Web"/>
              <a:sym typeface="Titillium Web"/>
            </a:endParaRPr>
          </a:p>
          <a:p>
            <a:pPr indent="0" lvl="0" marL="179999" marR="0" rtl="0" algn="l">
              <a:lnSpc>
                <a:spcPct val="100000"/>
              </a:lnSpc>
              <a:spcBef>
                <a:spcPts val="0"/>
              </a:spcBef>
              <a:spcAft>
                <a:spcPts val="0"/>
              </a:spcAft>
              <a:buClr>
                <a:srgbClr val="000000"/>
              </a:buClr>
              <a:buSzPts val="1200"/>
              <a:buFont typeface="Arial"/>
              <a:buNone/>
            </a:pPr>
            <a:r>
              <a:t/>
            </a:r>
            <a:endParaRPr b="1" sz="1200">
              <a:solidFill>
                <a:srgbClr val="1155CC"/>
              </a:solidFill>
              <a:latin typeface="Titillium Web"/>
              <a:ea typeface="Titillium Web"/>
              <a:cs typeface="Titillium Web"/>
              <a:sym typeface="Titillium Web"/>
            </a:endParaRPr>
          </a:p>
        </p:txBody>
      </p:sp>
      <p:sp>
        <p:nvSpPr>
          <p:cNvPr id="461" name="Google Shape;461;p23"/>
          <p:cNvSpPr txBox="1"/>
          <p:nvPr/>
        </p:nvSpPr>
        <p:spPr>
          <a:xfrm>
            <a:off x="105876" y="1266214"/>
            <a:ext cx="6810000" cy="7536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15000"/>
              </a:lnSpc>
              <a:spcBef>
                <a:spcPts val="0"/>
              </a:spcBef>
              <a:spcAft>
                <a:spcPts val="0"/>
              </a:spcAft>
              <a:buClr>
                <a:srgbClr val="1155CC"/>
              </a:buClr>
              <a:buSzPts val="1200"/>
              <a:buFont typeface="Titillium Web"/>
              <a:buChar char="●"/>
            </a:pPr>
            <a:r>
              <a:rPr b="1" lang="en-GB" sz="1200">
                <a:solidFill>
                  <a:srgbClr val="1155CC"/>
                </a:solidFill>
                <a:latin typeface="Titillium Web"/>
                <a:ea typeface="Titillium Web"/>
                <a:cs typeface="Titillium Web"/>
                <a:sym typeface="Titillium Web"/>
              </a:rPr>
              <a:t>In Adult</a:t>
            </a:r>
            <a:endParaRPr b="1" sz="1200">
              <a:solidFill>
                <a:srgbClr val="1155CC"/>
              </a:solidFill>
              <a:latin typeface="Titillium Web"/>
              <a:ea typeface="Titillium Web"/>
              <a:cs typeface="Titillium Web"/>
              <a:sym typeface="Titillium Web"/>
            </a:endParaRPr>
          </a:p>
          <a:p>
            <a:pPr indent="0" lvl="0" marL="0" marR="0" rtl="0" algn="l">
              <a:lnSpc>
                <a:spcPct val="115000"/>
              </a:lnSpc>
              <a:spcBef>
                <a:spcPts val="0"/>
              </a:spcBef>
              <a:spcAft>
                <a:spcPts val="0"/>
              </a:spcAft>
              <a:buClr>
                <a:srgbClr val="000000"/>
              </a:buClr>
              <a:buSzPts val="1200"/>
              <a:buFont typeface="Arial"/>
              <a:buNone/>
            </a:pPr>
            <a:r>
              <a:rPr lang="en-GB" sz="1200">
                <a:solidFill>
                  <a:srgbClr val="434343"/>
                </a:solidFill>
                <a:latin typeface="Titillium Web"/>
                <a:ea typeface="Titillium Web"/>
                <a:cs typeface="Titillium Web"/>
                <a:sym typeface="Titillium Web"/>
              </a:rPr>
              <a:t>more than half of adults with bacterial endocarditis have no predisposing cardiac lesion)</a:t>
            </a:r>
            <a:endParaRPr b="1" sz="1200">
              <a:solidFill>
                <a:srgbClr val="434343"/>
              </a:solidFill>
              <a:latin typeface="Titillium Web"/>
              <a:ea typeface="Titillium Web"/>
              <a:cs typeface="Titillium Web"/>
              <a:sym typeface="Titillium Web"/>
            </a:endParaRPr>
          </a:p>
        </p:txBody>
      </p:sp>
      <p:sp>
        <p:nvSpPr>
          <p:cNvPr id="462" name="Google Shape;462;p23"/>
          <p:cNvSpPr txBox="1"/>
          <p:nvPr/>
        </p:nvSpPr>
        <p:spPr>
          <a:xfrm>
            <a:off x="105875" y="782525"/>
            <a:ext cx="6208500" cy="6015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00000"/>
              </a:lnSpc>
              <a:spcBef>
                <a:spcPts val="0"/>
              </a:spcBef>
              <a:spcAft>
                <a:spcPts val="0"/>
              </a:spcAft>
              <a:buClr>
                <a:srgbClr val="1155CC"/>
              </a:buClr>
              <a:buSzPts val="1200"/>
              <a:buFont typeface="Titillium Web"/>
              <a:buChar char="●"/>
            </a:pPr>
            <a:r>
              <a:rPr b="1" lang="en-GB" sz="1200">
                <a:solidFill>
                  <a:srgbClr val="1155CC"/>
                </a:solidFill>
                <a:latin typeface="Titillium Web"/>
                <a:ea typeface="Titillium Web"/>
                <a:cs typeface="Titillium Web"/>
                <a:sym typeface="Titillium Web"/>
              </a:rPr>
              <a:t>In </a:t>
            </a:r>
            <a:r>
              <a:rPr b="1" lang="en-GB" sz="1200" u="sng">
                <a:solidFill>
                  <a:srgbClr val="1155CC"/>
                </a:solidFill>
                <a:latin typeface="Titillium Web"/>
                <a:ea typeface="Titillium Web"/>
                <a:cs typeface="Titillium Web"/>
                <a:sym typeface="Titillium Web"/>
              </a:rPr>
              <a:t>Children</a:t>
            </a:r>
            <a:endParaRPr b="1" sz="1200" u="sng">
              <a:solidFill>
                <a:srgbClr val="1155CC"/>
              </a:solidFill>
              <a:latin typeface="Titillium Web"/>
              <a:ea typeface="Titillium Web"/>
              <a:cs typeface="Titillium Web"/>
              <a:sym typeface="Titillium Web"/>
            </a:endParaRPr>
          </a:p>
          <a:p>
            <a:pPr indent="0" lvl="0" marL="0" rtl="0" algn="l">
              <a:spcBef>
                <a:spcPts val="0"/>
              </a:spcBef>
              <a:spcAft>
                <a:spcPts val="0"/>
              </a:spcAft>
              <a:buClr>
                <a:srgbClr val="262626"/>
              </a:buClr>
              <a:buSzPts val="1800"/>
              <a:buFont typeface="Garamond"/>
              <a:buNone/>
            </a:pPr>
            <a:r>
              <a:rPr lang="en-GB" sz="1200">
                <a:solidFill>
                  <a:srgbClr val="434343"/>
                </a:solidFill>
                <a:latin typeface="Titillium Web"/>
                <a:ea typeface="Titillium Web"/>
                <a:cs typeface="Titillium Web"/>
                <a:sym typeface="Titillium Web"/>
              </a:rPr>
              <a:t>an underlying cardiac lesion (</a:t>
            </a:r>
            <a:r>
              <a:rPr lang="en-GB" sz="1200">
                <a:solidFill>
                  <a:srgbClr val="CC0000"/>
                </a:solidFill>
                <a:latin typeface="Titillium Web"/>
                <a:ea typeface="Titillium Web"/>
                <a:cs typeface="Titillium Web"/>
                <a:sym typeface="Titillium Web"/>
              </a:rPr>
              <a:t>congenital heart disease</a:t>
            </a:r>
            <a:r>
              <a:rPr lang="en-GB" sz="1200">
                <a:solidFill>
                  <a:srgbClr val="434343"/>
                </a:solidFill>
                <a:latin typeface="Titillium Web"/>
                <a:ea typeface="Titillium Web"/>
                <a:cs typeface="Titillium Web"/>
                <a:sym typeface="Titillium Web"/>
              </a:rPr>
              <a:t> is most common).</a:t>
            </a:r>
            <a:endParaRPr sz="1200">
              <a:solidFill>
                <a:srgbClr val="434343"/>
              </a:solidFill>
              <a:latin typeface="Titillium Web"/>
              <a:ea typeface="Titillium Web"/>
              <a:cs typeface="Titillium Web"/>
              <a:sym typeface="Titillium Web"/>
            </a:endParaRPr>
          </a:p>
          <a:p>
            <a:pPr indent="0" lvl="0" marL="457200" marR="0" rtl="0" algn="l">
              <a:lnSpc>
                <a:spcPct val="100000"/>
              </a:lnSpc>
              <a:spcBef>
                <a:spcPts val="0"/>
              </a:spcBef>
              <a:spcAft>
                <a:spcPts val="0"/>
              </a:spcAft>
              <a:buClr>
                <a:srgbClr val="000000"/>
              </a:buClr>
              <a:buSzPts val="1200"/>
              <a:buFont typeface="Arial"/>
              <a:buNone/>
            </a:pPr>
            <a:r>
              <a:t/>
            </a:r>
            <a:endParaRPr sz="1200">
              <a:solidFill>
                <a:srgbClr val="434343"/>
              </a:solidFill>
              <a:latin typeface="Titillium Web"/>
              <a:ea typeface="Titillium Web"/>
              <a:cs typeface="Titillium Web"/>
              <a:sym typeface="Titillium Web"/>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p24"/>
          <p:cNvPicPr preferRelativeResize="0"/>
          <p:nvPr/>
        </p:nvPicPr>
        <p:blipFill rotWithShape="1">
          <a:blip r:embed="rId3">
            <a:alphaModFix/>
          </a:blip>
          <a:srcRect b="0" l="0" r="0" t="0"/>
          <a:stretch/>
        </p:blipFill>
        <p:spPr>
          <a:xfrm>
            <a:off x="5883504" y="147300"/>
            <a:ext cx="888801" cy="809650"/>
          </a:xfrm>
          <a:prstGeom prst="rect">
            <a:avLst/>
          </a:prstGeom>
          <a:noFill/>
          <a:ln cap="flat" cmpd="sng" w="9525">
            <a:solidFill>
              <a:srgbClr val="A64D79"/>
            </a:solidFill>
            <a:prstDash val="lgDash"/>
            <a:round/>
            <a:headEnd len="sm" w="sm" type="none"/>
            <a:tailEnd len="sm" w="sm" type="none"/>
          </a:ln>
        </p:spPr>
      </p:pic>
      <p:pic>
        <p:nvPicPr>
          <p:cNvPr id="468" name="Google Shape;468;p24"/>
          <p:cNvPicPr preferRelativeResize="0"/>
          <p:nvPr/>
        </p:nvPicPr>
        <p:blipFill rotWithShape="1">
          <a:blip r:embed="rId4">
            <a:alphaModFix/>
          </a:blip>
          <a:srcRect b="0" l="0" r="0" t="0"/>
          <a:stretch/>
        </p:blipFill>
        <p:spPr>
          <a:xfrm>
            <a:off x="5476450" y="986424"/>
            <a:ext cx="1322476" cy="891700"/>
          </a:xfrm>
          <a:prstGeom prst="rect">
            <a:avLst/>
          </a:prstGeom>
          <a:noFill/>
          <a:ln cap="flat" cmpd="sng" w="9525">
            <a:solidFill>
              <a:srgbClr val="A64D79"/>
            </a:solidFill>
            <a:prstDash val="lgDash"/>
            <a:round/>
            <a:headEnd len="sm" w="sm" type="none"/>
            <a:tailEnd len="sm" w="sm" type="none"/>
          </a:ln>
        </p:spPr>
      </p:pic>
      <p:grpSp>
        <p:nvGrpSpPr>
          <p:cNvPr id="469" name="Google Shape;469;p24"/>
          <p:cNvGrpSpPr/>
          <p:nvPr/>
        </p:nvGrpSpPr>
        <p:grpSpPr>
          <a:xfrm>
            <a:off x="476025" y="656439"/>
            <a:ext cx="4628500" cy="2712914"/>
            <a:chOff x="1913500" y="3138100"/>
            <a:chExt cx="4628500" cy="2712643"/>
          </a:xfrm>
        </p:grpSpPr>
        <p:sp>
          <p:nvSpPr>
            <p:cNvPr id="470" name="Google Shape;470;p24"/>
            <p:cNvSpPr txBox="1"/>
            <p:nvPr/>
          </p:nvSpPr>
          <p:spPr>
            <a:xfrm>
              <a:off x="2229600" y="3736726"/>
              <a:ext cx="3451800" cy="357600"/>
            </a:xfrm>
            <a:prstGeom prst="rect">
              <a:avLst/>
            </a:prstGeom>
            <a:noFill/>
            <a:ln cap="flat" cmpd="sng" w="9525">
              <a:solidFill>
                <a:srgbClr val="C9DAF8"/>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l">
                <a:lnSpc>
                  <a:spcPct val="100000"/>
                </a:lnSpc>
                <a:spcBef>
                  <a:spcPts val="0"/>
                </a:spcBef>
                <a:spcAft>
                  <a:spcPts val="0"/>
                </a:spcAft>
                <a:buClr>
                  <a:srgbClr val="000000"/>
                </a:buClr>
                <a:buSzPts val="1900"/>
                <a:buFont typeface="Arial"/>
                <a:buNone/>
              </a:pPr>
              <a:r>
                <a:rPr b="1" lang="en-GB" sz="1500">
                  <a:solidFill>
                    <a:srgbClr val="434343"/>
                  </a:solidFill>
                  <a:latin typeface="Titillium Web"/>
                  <a:ea typeface="Titillium Web"/>
                  <a:cs typeface="Titillium Web"/>
                  <a:sym typeface="Titillium Web"/>
                </a:rPr>
                <a:t>fever</a:t>
              </a:r>
              <a:r>
                <a:rPr lang="en-GB" sz="1500">
                  <a:solidFill>
                    <a:srgbClr val="434343"/>
                  </a:solidFill>
                  <a:latin typeface="Titillium Web"/>
                  <a:ea typeface="Titillium Web"/>
                  <a:cs typeface="Titillium Web"/>
                  <a:sym typeface="Titillium Web"/>
                </a:rPr>
                <a:t>, fatigue, weight loss and chills.</a:t>
              </a:r>
              <a:endParaRPr i="0" sz="1500" u="none" cap="none" strike="noStrike">
                <a:solidFill>
                  <a:srgbClr val="434343"/>
                </a:solidFill>
                <a:latin typeface="Titillium Web"/>
                <a:ea typeface="Titillium Web"/>
                <a:cs typeface="Titillium Web"/>
                <a:sym typeface="Titillium Web"/>
              </a:endParaRPr>
            </a:p>
          </p:txBody>
        </p:sp>
        <p:sp>
          <p:nvSpPr>
            <p:cNvPr id="471" name="Google Shape;471;p24"/>
            <p:cNvSpPr txBox="1"/>
            <p:nvPr/>
          </p:nvSpPr>
          <p:spPr>
            <a:xfrm>
              <a:off x="2229600" y="4256274"/>
              <a:ext cx="3451800" cy="357600"/>
            </a:xfrm>
            <a:prstGeom prst="rect">
              <a:avLst/>
            </a:prstGeom>
            <a:noFill/>
            <a:ln cap="flat" cmpd="sng" w="9525">
              <a:solidFill>
                <a:srgbClr val="C9DAF8"/>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l">
                <a:lnSpc>
                  <a:spcPct val="100000"/>
                </a:lnSpc>
                <a:spcBef>
                  <a:spcPts val="0"/>
                </a:spcBef>
                <a:spcAft>
                  <a:spcPts val="0"/>
                </a:spcAft>
                <a:buClr>
                  <a:srgbClr val="000000"/>
                </a:buClr>
                <a:buSzPts val="1900"/>
                <a:buFont typeface="Arial"/>
                <a:buNone/>
              </a:pPr>
              <a:r>
                <a:rPr lang="en-GB" sz="1500">
                  <a:solidFill>
                    <a:srgbClr val="434343"/>
                  </a:solidFill>
                  <a:latin typeface="Titillium Web"/>
                  <a:ea typeface="Titillium Web"/>
                  <a:cs typeface="Titillium Web"/>
                  <a:sym typeface="Titillium Web"/>
                </a:rPr>
                <a:t>Cardiac </a:t>
              </a:r>
              <a:r>
                <a:rPr b="1" lang="en-GB" sz="1500">
                  <a:solidFill>
                    <a:srgbClr val="434343"/>
                  </a:solidFill>
                  <a:latin typeface="Titillium Web"/>
                  <a:ea typeface="Titillium Web"/>
                  <a:cs typeface="Titillium Web"/>
                  <a:sym typeface="Titillium Web"/>
                </a:rPr>
                <a:t>murmurs</a:t>
              </a:r>
              <a:r>
                <a:rPr lang="en-GB" sz="1500">
                  <a:solidFill>
                    <a:srgbClr val="434343"/>
                  </a:solidFill>
                  <a:latin typeface="Titillium Web"/>
                  <a:ea typeface="Titillium Web"/>
                  <a:cs typeface="Titillium Web"/>
                  <a:sym typeface="Titillium Web"/>
                </a:rPr>
                <a:t>.</a:t>
              </a:r>
              <a:endParaRPr i="0" sz="1500" u="none" cap="none" strike="noStrike">
                <a:solidFill>
                  <a:srgbClr val="434343"/>
                </a:solidFill>
                <a:latin typeface="Titillium Web"/>
                <a:ea typeface="Titillium Web"/>
                <a:cs typeface="Titillium Web"/>
                <a:sym typeface="Titillium Web"/>
              </a:endParaRPr>
            </a:p>
          </p:txBody>
        </p:sp>
        <p:sp>
          <p:nvSpPr>
            <p:cNvPr id="472" name="Google Shape;472;p24"/>
            <p:cNvSpPr txBox="1"/>
            <p:nvPr/>
          </p:nvSpPr>
          <p:spPr>
            <a:xfrm>
              <a:off x="2231300" y="4741201"/>
              <a:ext cx="4310700" cy="357600"/>
            </a:xfrm>
            <a:prstGeom prst="rect">
              <a:avLst/>
            </a:prstGeom>
            <a:noFill/>
            <a:ln cap="flat" cmpd="sng" w="9525">
              <a:solidFill>
                <a:srgbClr val="C9DAF8"/>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l">
                <a:lnSpc>
                  <a:spcPct val="100000"/>
                </a:lnSpc>
                <a:spcBef>
                  <a:spcPts val="0"/>
                </a:spcBef>
                <a:spcAft>
                  <a:spcPts val="0"/>
                </a:spcAft>
                <a:buClr>
                  <a:srgbClr val="000000"/>
                </a:buClr>
                <a:buSzPts val="1900"/>
                <a:buFont typeface="Arial"/>
                <a:buNone/>
              </a:pPr>
              <a:r>
                <a:rPr b="1" lang="en-GB" sz="1500">
                  <a:solidFill>
                    <a:srgbClr val="434343"/>
                  </a:solidFill>
                  <a:latin typeface="Titillium Web"/>
                  <a:ea typeface="Titillium Web"/>
                  <a:cs typeface="Titillium Web"/>
                  <a:sym typeface="Titillium Web"/>
                </a:rPr>
                <a:t>Splenomegaly</a:t>
              </a:r>
              <a:r>
                <a:rPr lang="en-GB" sz="1500">
                  <a:solidFill>
                    <a:srgbClr val="434343"/>
                  </a:solidFill>
                  <a:latin typeface="Titillium Web"/>
                  <a:ea typeface="Titillium Web"/>
                  <a:cs typeface="Titillium Web"/>
                  <a:sym typeface="Titillium Web"/>
                </a:rPr>
                <a:t>, </a:t>
              </a:r>
              <a:r>
                <a:rPr b="1" lang="en-GB" sz="1500">
                  <a:solidFill>
                    <a:srgbClr val="434343"/>
                  </a:solidFill>
                  <a:latin typeface="Titillium Web"/>
                  <a:ea typeface="Titillium Web"/>
                  <a:cs typeface="Titillium Web"/>
                  <a:sym typeface="Titillium Web"/>
                </a:rPr>
                <a:t>petechiae</a:t>
              </a:r>
              <a:r>
                <a:rPr lang="en-GB" sz="1500">
                  <a:solidFill>
                    <a:srgbClr val="434343"/>
                  </a:solidFill>
                  <a:latin typeface="Titillium Web"/>
                  <a:ea typeface="Titillium Web"/>
                  <a:cs typeface="Titillium Web"/>
                  <a:sym typeface="Titillium Web"/>
                </a:rPr>
                <a:t>, </a:t>
              </a:r>
              <a:r>
                <a:rPr b="1" lang="en-GB" sz="1500">
                  <a:solidFill>
                    <a:srgbClr val="434343"/>
                  </a:solidFill>
                  <a:latin typeface="Titillium Web"/>
                  <a:ea typeface="Titillium Web"/>
                  <a:cs typeface="Titillium Web"/>
                  <a:sym typeface="Titillium Web"/>
                </a:rPr>
                <a:t>clubbing</a:t>
              </a:r>
              <a:r>
                <a:rPr lang="en-GB" sz="1500">
                  <a:solidFill>
                    <a:srgbClr val="434343"/>
                  </a:solidFill>
                  <a:latin typeface="Titillium Web"/>
                  <a:ea typeface="Titillium Web"/>
                  <a:cs typeface="Titillium Web"/>
                  <a:sym typeface="Titillium Web"/>
                </a:rPr>
                <a:t> of the fingers.</a:t>
              </a:r>
              <a:endParaRPr i="0" sz="1500" u="none" cap="none" strike="noStrike">
                <a:solidFill>
                  <a:srgbClr val="434343"/>
                </a:solidFill>
                <a:latin typeface="Titillium Web"/>
                <a:ea typeface="Titillium Web"/>
                <a:cs typeface="Titillium Web"/>
                <a:sym typeface="Titillium Web"/>
              </a:endParaRPr>
            </a:p>
          </p:txBody>
        </p:sp>
        <p:sp>
          <p:nvSpPr>
            <p:cNvPr id="473" name="Google Shape;473;p24"/>
            <p:cNvSpPr txBox="1"/>
            <p:nvPr/>
          </p:nvSpPr>
          <p:spPr>
            <a:xfrm>
              <a:off x="2229600" y="5323943"/>
              <a:ext cx="4310700" cy="526800"/>
            </a:xfrm>
            <a:prstGeom prst="rect">
              <a:avLst/>
            </a:prstGeom>
            <a:noFill/>
            <a:ln cap="flat" cmpd="sng" w="9525">
              <a:solidFill>
                <a:srgbClr val="C9DAF8"/>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l">
                <a:lnSpc>
                  <a:spcPct val="100000"/>
                </a:lnSpc>
                <a:spcBef>
                  <a:spcPts val="0"/>
                </a:spcBef>
                <a:spcAft>
                  <a:spcPts val="0"/>
                </a:spcAft>
                <a:buClr>
                  <a:srgbClr val="000000"/>
                </a:buClr>
                <a:buSzPts val="1900"/>
                <a:buFont typeface="Arial"/>
                <a:buNone/>
              </a:pPr>
              <a:r>
                <a:rPr b="1" i="0" lang="en-GB" sz="1500" u="none" cap="none" strike="noStrike">
                  <a:solidFill>
                    <a:srgbClr val="434343"/>
                  </a:solidFill>
                  <a:latin typeface="Titillium Web"/>
                  <a:ea typeface="Titillium Web"/>
                  <a:cs typeface="Titillium Web"/>
                  <a:sym typeface="Titillium Web"/>
                </a:rPr>
                <a:t>Positive blood culture </a:t>
              </a:r>
              <a:r>
                <a:rPr i="0" lang="en-GB" sz="1500" u="none" cap="none" strike="noStrike">
                  <a:solidFill>
                    <a:srgbClr val="434343"/>
                  </a:solidFill>
                  <a:latin typeface="Titillium Web"/>
                  <a:ea typeface="Titillium Web"/>
                  <a:cs typeface="Titillium Web"/>
                  <a:sym typeface="Titillium Web"/>
                </a:rPr>
                <a:t>for the organisms </a:t>
              </a:r>
              <a:r>
                <a:rPr i="0" lang="en-GB" u="none" cap="none" strike="noStrike">
                  <a:solidFill>
                    <a:srgbClr val="434343"/>
                  </a:solidFill>
                  <a:latin typeface="Titillium Web"/>
                  <a:ea typeface="Titillium Web"/>
                  <a:cs typeface="Titillium Web"/>
                  <a:sym typeface="Titillium Web"/>
                </a:rPr>
                <a:t>(only minority of cases remain negative).</a:t>
              </a:r>
              <a:endParaRPr i="0" u="none" cap="none" strike="noStrike">
                <a:solidFill>
                  <a:srgbClr val="434343"/>
                </a:solidFill>
                <a:latin typeface="Titillium Web"/>
                <a:ea typeface="Titillium Web"/>
                <a:cs typeface="Titillium Web"/>
                <a:sym typeface="Titillium Web"/>
              </a:endParaRPr>
            </a:p>
          </p:txBody>
        </p:sp>
        <p:sp>
          <p:nvSpPr>
            <p:cNvPr id="474" name="Google Shape;474;p24"/>
            <p:cNvSpPr/>
            <p:nvPr/>
          </p:nvSpPr>
          <p:spPr>
            <a:xfrm>
              <a:off x="1913500" y="3138100"/>
              <a:ext cx="3170400" cy="472200"/>
            </a:xfrm>
            <a:prstGeom prst="roundRect">
              <a:avLst>
                <a:gd fmla="val 16667" name="adj"/>
              </a:avLst>
            </a:prstGeom>
            <a:solidFill>
              <a:srgbClr val="C9DAF8"/>
            </a:solidFill>
            <a:ln>
              <a:noFill/>
            </a:ln>
          </p:spPr>
          <p:txBody>
            <a:bodyPr anchorCtr="0" anchor="ctr" bIns="121950" lIns="121950" spcFirstLastPara="1" rIns="121950" wrap="square" tIns="121950">
              <a:noAutofit/>
            </a:bodyPr>
            <a:lstStyle/>
            <a:p>
              <a:pPr indent="0" lvl="0" marL="0" marR="0" rtl="0" algn="ctr">
                <a:lnSpc>
                  <a:spcPct val="100000"/>
                </a:lnSpc>
                <a:spcBef>
                  <a:spcPts val="0"/>
                </a:spcBef>
                <a:spcAft>
                  <a:spcPts val="0"/>
                </a:spcAft>
                <a:buClr>
                  <a:srgbClr val="000000"/>
                </a:buClr>
                <a:buSzPts val="3100"/>
                <a:buFont typeface="Arial"/>
                <a:buNone/>
              </a:pPr>
              <a:r>
                <a:rPr b="1" lang="en-GB" sz="1800">
                  <a:solidFill>
                    <a:srgbClr val="CC0000"/>
                  </a:solidFill>
                  <a:latin typeface="Titillium Web"/>
                  <a:ea typeface="Titillium Web"/>
                  <a:cs typeface="Titillium Web"/>
                  <a:sym typeface="Titillium Web"/>
                </a:rPr>
                <a:t>Common clinical features</a:t>
              </a:r>
              <a:endParaRPr i="0" sz="1800" u="none" cap="none" strike="noStrike">
                <a:solidFill>
                  <a:srgbClr val="FF0000"/>
                </a:solidFill>
                <a:latin typeface="Titillium Web"/>
                <a:ea typeface="Titillium Web"/>
                <a:cs typeface="Titillium Web"/>
                <a:sym typeface="Titillium Web"/>
              </a:endParaRPr>
            </a:p>
          </p:txBody>
        </p:sp>
      </p:grpSp>
      <p:grpSp>
        <p:nvGrpSpPr>
          <p:cNvPr id="475" name="Google Shape;475;p24"/>
          <p:cNvGrpSpPr/>
          <p:nvPr/>
        </p:nvGrpSpPr>
        <p:grpSpPr>
          <a:xfrm>
            <a:off x="221490" y="3476170"/>
            <a:ext cx="6636510" cy="5083995"/>
            <a:chOff x="1456300" y="3138100"/>
            <a:chExt cx="6321088" cy="5083487"/>
          </a:xfrm>
        </p:grpSpPr>
        <p:cxnSp>
          <p:nvCxnSpPr>
            <p:cNvPr id="476" name="Google Shape;476;p24"/>
            <p:cNvCxnSpPr/>
            <p:nvPr/>
          </p:nvCxnSpPr>
          <p:spPr>
            <a:xfrm flipH="1">
              <a:off x="1691407" y="3495987"/>
              <a:ext cx="4800" cy="4725600"/>
            </a:xfrm>
            <a:prstGeom prst="straightConnector1">
              <a:avLst/>
            </a:prstGeom>
            <a:noFill/>
            <a:ln cap="flat" cmpd="sng" w="9525">
              <a:solidFill>
                <a:srgbClr val="C9DAF8"/>
              </a:solidFill>
              <a:prstDash val="solid"/>
              <a:round/>
              <a:headEnd len="sm" w="sm" type="none"/>
              <a:tailEnd len="sm" w="sm" type="none"/>
            </a:ln>
          </p:spPr>
        </p:cxnSp>
        <p:cxnSp>
          <p:nvCxnSpPr>
            <p:cNvPr id="477" name="Google Shape;477;p24"/>
            <p:cNvCxnSpPr/>
            <p:nvPr/>
          </p:nvCxnSpPr>
          <p:spPr>
            <a:xfrm flipH="1" rot="10800000">
              <a:off x="1701758" y="3843421"/>
              <a:ext cx="528000" cy="3000"/>
            </a:xfrm>
            <a:prstGeom prst="straightConnector1">
              <a:avLst/>
            </a:prstGeom>
            <a:noFill/>
            <a:ln cap="flat" cmpd="sng" w="9525">
              <a:solidFill>
                <a:srgbClr val="C9DAF8"/>
              </a:solidFill>
              <a:prstDash val="solid"/>
              <a:round/>
              <a:headEnd len="sm" w="sm" type="none"/>
              <a:tailEnd len="sm" w="sm" type="none"/>
            </a:ln>
          </p:spPr>
        </p:cxnSp>
        <p:sp>
          <p:nvSpPr>
            <p:cNvPr id="478" name="Google Shape;478;p24"/>
            <p:cNvSpPr txBox="1"/>
            <p:nvPr/>
          </p:nvSpPr>
          <p:spPr>
            <a:xfrm>
              <a:off x="2229598" y="3660528"/>
              <a:ext cx="3300600" cy="357600"/>
            </a:xfrm>
            <a:prstGeom prst="rect">
              <a:avLst/>
            </a:prstGeom>
            <a:noFill/>
            <a:ln cap="flat" cmpd="sng" w="9525">
              <a:solidFill>
                <a:srgbClr val="C9DAF8"/>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l">
                <a:lnSpc>
                  <a:spcPct val="100000"/>
                </a:lnSpc>
                <a:spcBef>
                  <a:spcPts val="0"/>
                </a:spcBef>
                <a:spcAft>
                  <a:spcPts val="0"/>
                </a:spcAft>
                <a:buClr>
                  <a:srgbClr val="000000"/>
                </a:buClr>
                <a:buSzPts val="1900"/>
                <a:buFont typeface="Arial"/>
                <a:buNone/>
              </a:pPr>
              <a:r>
                <a:rPr lang="en-GB" sz="1500">
                  <a:solidFill>
                    <a:srgbClr val="434343"/>
                  </a:solidFill>
                  <a:latin typeface="Titillium Web"/>
                  <a:ea typeface="Titillium Web"/>
                  <a:cs typeface="Titillium Web"/>
                  <a:sym typeface="Titillium Web"/>
                </a:rPr>
                <a:t>Ulceration and perforation of valves</a:t>
              </a:r>
              <a:endParaRPr i="0" sz="1500" u="none" cap="none" strike="noStrike">
                <a:solidFill>
                  <a:srgbClr val="434343"/>
                </a:solidFill>
                <a:latin typeface="Titillium Web"/>
                <a:ea typeface="Titillium Web"/>
                <a:cs typeface="Titillium Web"/>
                <a:sym typeface="Titillium Web"/>
              </a:endParaRPr>
            </a:p>
          </p:txBody>
        </p:sp>
        <p:cxnSp>
          <p:nvCxnSpPr>
            <p:cNvPr id="479" name="Google Shape;479;p24"/>
            <p:cNvCxnSpPr/>
            <p:nvPr/>
          </p:nvCxnSpPr>
          <p:spPr>
            <a:xfrm flipH="1" rot="10800000">
              <a:off x="1701758" y="4362965"/>
              <a:ext cx="528000" cy="3000"/>
            </a:xfrm>
            <a:prstGeom prst="straightConnector1">
              <a:avLst/>
            </a:prstGeom>
            <a:noFill/>
            <a:ln cap="flat" cmpd="sng" w="9525">
              <a:solidFill>
                <a:srgbClr val="C9DAF8"/>
              </a:solidFill>
              <a:prstDash val="solid"/>
              <a:round/>
              <a:headEnd len="sm" w="sm" type="none"/>
              <a:tailEnd len="sm" w="sm" type="none"/>
            </a:ln>
          </p:spPr>
        </p:cxnSp>
        <p:sp>
          <p:nvSpPr>
            <p:cNvPr id="480" name="Google Shape;480;p24"/>
            <p:cNvSpPr txBox="1"/>
            <p:nvPr/>
          </p:nvSpPr>
          <p:spPr>
            <a:xfrm>
              <a:off x="2229598" y="4180076"/>
              <a:ext cx="3300600" cy="357600"/>
            </a:xfrm>
            <a:prstGeom prst="rect">
              <a:avLst/>
            </a:prstGeom>
            <a:noFill/>
            <a:ln cap="flat" cmpd="sng" w="9525">
              <a:solidFill>
                <a:srgbClr val="C9DAF8"/>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l">
                <a:lnSpc>
                  <a:spcPct val="100000"/>
                </a:lnSpc>
                <a:spcBef>
                  <a:spcPts val="0"/>
                </a:spcBef>
                <a:spcAft>
                  <a:spcPts val="0"/>
                </a:spcAft>
                <a:buClr>
                  <a:srgbClr val="000000"/>
                </a:buClr>
                <a:buSzPts val="1900"/>
                <a:buFont typeface="Arial"/>
                <a:buNone/>
              </a:pPr>
              <a:r>
                <a:rPr lang="en-GB" sz="1500">
                  <a:solidFill>
                    <a:srgbClr val="434343"/>
                  </a:solidFill>
                  <a:latin typeface="Titillium Web"/>
                  <a:ea typeface="Titillium Web"/>
                  <a:cs typeface="Titillium Web"/>
                  <a:sym typeface="Titillium Web"/>
                </a:rPr>
                <a:t>Rupture of chordae tendineae</a:t>
              </a:r>
              <a:endParaRPr i="0" sz="1500" u="none" cap="none" strike="noStrike">
                <a:solidFill>
                  <a:srgbClr val="434343"/>
                </a:solidFill>
                <a:latin typeface="Titillium Web"/>
                <a:ea typeface="Titillium Web"/>
                <a:cs typeface="Titillium Web"/>
                <a:sym typeface="Titillium Web"/>
              </a:endParaRPr>
            </a:p>
          </p:txBody>
        </p:sp>
        <p:cxnSp>
          <p:nvCxnSpPr>
            <p:cNvPr id="481" name="Google Shape;481;p24"/>
            <p:cNvCxnSpPr/>
            <p:nvPr/>
          </p:nvCxnSpPr>
          <p:spPr>
            <a:xfrm flipH="1" rot="10800000">
              <a:off x="1703446" y="4847884"/>
              <a:ext cx="528000" cy="3000"/>
            </a:xfrm>
            <a:prstGeom prst="straightConnector1">
              <a:avLst/>
            </a:prstGeom>
            <a:noFill/>
            <a:ln cap="flat" cmpd="sng" w="9525">
              <a:solidFill>
                <a:srgbClr val="C9DAF8"/>
              </a:solidFill>
              <a:prstDash val="solid"/>
              <a:round/>
              <a:headEnd len="sm" w="sm" type="none"/>
              <a:tailEnd len="sm" w="sm" type="none"/>
            </a:ln>
          </p:spPr>
        </p:cxnSp>
        <p:sp>
          <p:nvSpPr>
            <p:cNvPr id="482" name="Google Shape;482;p24"/>
            <p:cNvSpPr txBox="1"/>
            <p:nvPr/>
          </p:nvSpPr>
          <p:spPr>
            <a:xfrm>
              <a:off x="2231312" y="4665001"/>
              <a:ext cx="5248800" cy="472200"/>
            </a:xfrm>
            <a:prstGeom prst="rect">
              <a:avLst/>
            </a:prstGeom>
            <a:noFill/>
            <a:ln cap="flat" cmpd="sng" w="9525">
              <a:solidFill>
                <a:srgbClr val="C9DAF8"/>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l">
                <a:lnSpc>
                  <a:spcPct val="100000"/>
                </a:lnSpc>
                <a:spcBef>
                  <a:spcPts val="0"/>
                </a:spcBef>
                <a:spcAft>
                  <a:spcPts val="0"/>
                </a:spcAft>
                <a:buClr>
                  <a:srgbClr val="000000"/>
                </a:buClr>
                <a:buSzPts val="1900"/>
                <a:buFont typeface="Arial"/>
                <a:buNone/>
              </a:pPr>
              <a:r>
                <a:rPr lang="en-GB" sz="1500">
                  <a:solidFill>
                    <a:srgbClr val="434343"/>
                  </a:solidFill>
                  <a:latin typeface="Titillium Web"/>
                  <a:ea typeface="Titillium Web"/>
                  <a:cs typeface="Titillium Web"/>
                  <a:sym typeface="Titillium Web"/>
                </a:rPr>
                <a:t>Arrhythmias, valvular regurgitation and congestive heart failure (due to destruction of a valve).</a:t>
              </a:r>
              <a:endParaRPr i="0" sz="1500" u="none" cap="none" strike="noStrike">
                <a:solidFill>
                  <a:srgbClr val="434343"/>
                </a:solidFill>
                <a:latin typeface="Titillium Web"/>
                <a:ea typeface="Titillium Web"/>
                <a:cs typeface="Titillium Web"/>
                <a:sym typeface="Titillium Web"/>
              </a:endParaRPr>
            </a:p>
          </p:txBody>
        </p:sp>
        <p:cxnSp>
          <p:nvCxnSpPr>
            <p:cNvPr id="483" name="Google Shape;483;p24"/>
            <p:cNvCxnSpPr/>
            <p:nvPr/>
          </p:nvCxnSpPr>
          <p:spPr>
            <a:xfrm flipH="1" rot="10800000">
              <a:off x="1701758" y="5485186"/>
              <a:ext cx="528000" cy="3000"/>
            </a:xfrm>
            <a:prstGeom prst="straightConnector1">
              <a:avLst/>
            </a:prstGeom>
            <a:noFill/>
            <a:ln cap="flat" cmpd="sng" w="9525">
              <a:solidFill>
                <a:srgbClr val="C9DAF8"/>
              </a:solidFill>
              <a:prstDash val="solid"/>
              <a:round/>
              <a:headEnd len="sm" w="sm" type="none"/>
              <a:tailEnd len="sm" w="sm" type="none"/>
            </a:ln>
          </p:spPr>
        </p:cxnSp>
        <p:sp>
          <p:nvSpPr>
            <p:cNvPr id="484" name="Google Shape;484;p24"/>
            <p:cNvSpPr txBox="1"/>
            <p:nvPr/>
          </p:nvSpPr>
          <p:spPr>
            <a:xfrm>
              <a:off x="2229605" y="5302299"/>
              <a:ext cx="3170400" cy="357600"/>
            </a:xfrm>
            <a:prstGeom prst="rect">
              <a:avLst/>
            </a:prstGeom>
            <a:noFill/>
            <a:ln cap="flat" cmpd="sng" w="9525">
              <a:solidFill>
                <a:srgbClr val="C9DAF8"/>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l">
                <a:lnSpc>
                  <a:spcPct val="100000"/>
                </a:lnSpc>
                <a:spcBef>
                  <a:spcPts val="0"/>
                </a:spcBef>
                <a:spcAft>
                  <a:spcPts val="0"/>
                </a:spcAft>
                <a:buClr>
                  <a:srgbClr val="000000"/>
                </a:buClr>
                <a:buSzPts val="1900"/>
                <a:buFont typeface="Arial"/>
                <a:buNone/>
              </a:pPr>
              <a:r>
                <a:rPr lang="en-GB" sz="1500">
                  <a:solidFill>
                    <a:srgbClr val="434343"/>
                  </a:solidFill>
                  <a:latin typeface="Titillium Web"/>
                  <a:ea typeface="Titillium Web"/>
                  <a:cs typeface="Titillium Web"/>
                  <a:sym typeface="Titillium Web"/>
                </a:rPr>
                <a:t>Septicemia</a:t>
              </a:r>
              <a:endParaRPr i="0" sz="1500" u="none" cap="none" strike="noStrike">
                <a:solidFill>
                  <a:srgbClr val="434343"/>
                </a:solidFill>
                <a:latin typeface="Titillium Web"/>
                <a:ea typeface="Titillium Web"/>
                <a:cs typeface="Titillium Web"/>
                <a:sym typeface="Titillium Web"/>
              </a:endParaRPr>
            </a:p>
          </p:txBody>
        </p:sp>
        <p:cxnSp>
          <p:nvCxnSpPr>
            <p:cNvPr id="485" name="Google Shape;485;p24"/>
            <p:cNvCxnSpPr/>
            <p:nvPr/>
          </p:nvCxnSpPr>
          <p:spPr>
            <a:xfrm flipH="1" rot="10800000">
              <a:off x="1703446" y="6004731"/>
              <a:ext cx="528000" cy="3000"/>
            </a:xfrm>
            <a:prstGeom prst="straightConnector1">
              <a:avLst/>
            </a:prstGeom>
            <a:noFill/>
            <a:ln cap="flat" cmpd="sng" w="9525">
              <a:solidFill>
                <a:srgbClr val="C9DAF8"/>
              </a:solidFill>
              <a:prstDash val="solid"/>
              <a:round/>
              <a:headEnd len="sm" w="sm" type="none"/>
              <a:tailEnd len="sm" w="sm" type="none"/>
            </a:ln>
          </p:spPr>
        </p:cxnSp>
        <p:sp>
          <p:nvSpPr>
            <p:cNvPr id="486" name="Google Shape;486;p24"/>
            <p:cNvSpPr txBox="1"/>
            <p:nvPr/>
          </p:nvSpPr>
          <p:spPr>
            <a:xfrm>
              <a:off x="2231288" y="5745644"/>
              <a:ext cx="5546100" cy="966300"/>
            </a:xfrm>
            <a:prstGeom prst="rect">
              <a:avLst/>
            </a:prstGeom>
            <a:noFill/>
            <a:ln cap="flat" cmpd="sng" w="9525">
              <a:solidFill>
                <a:srgbClr val="C9DAF8"/>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l">
                <a:lnSpc>
                  <a:spcPct val="100000"/>
                </a:lnSpc>
                <a:spcBef>
                  <a:spcPts val="0"/>
                </a:spcBef>
                <a:spcAft>
                  <a:spcPts val="0"/>
                </a:spcAft>
                <a:buClr>
                  <a:srgbClr val="000000"/>
                </a:buClr>
                <a:buSzPts val="1900"/>
                <a:buFont typeface="Arial"/>
                <a:buNone/>
              </a:pPr>
              <a:r>
                <a:rPr lang="en-GB" sz="1500">
                  <a:solidFill>
                    <a:srgbClr val="434343"/>
                  </a:solidFill>
                  <a:latin typeface="Titillium Web"/>
                  <a:ea typeface="Titillium Web"/>
                  <a:cs typeface="Titillium Web"/>
                  <a:sym typeface="Titillium Web"/>
                </a:rPr>
                <a:t>Septic systemic embolization of infected vegetations which travel to multiple sites, causing infarcts or abscesses in many organs (e.g. neurologic deficits due to embolization to the brain or infarcts of the myocardium due to embolization to the coronary artery)</a:t>
              </a:r>
              <a:endParaRPr i="0" sz="1500" u="none" cap="none" strike="noStrike">
                <a:solidFill>
                  <a:srgbClr val="434343"/>
                </a:solidFill>
                <a:latin typeface="Titillium Web"/>
                <a:ea typeface="Titillium Web"/>
                <a:cs typeface="Titillium Web"/>
                <a:sym typeface="Titillium Web"/>
              </a:endParaRPr>
            </a:p>
          </p:txBody>
        </p:sp>
        <p:sp>
          <p:nvSpPr>
            <p:cNvPr id="487" name="Google Shape;487;p24"/>
            <p:cNvSpPr/>
            <p:nvPr/>
          </p:nvSpPr>
          <p:spPr>
            <a:xfrm>
              <a:off x="1456300" y="3138100"/>
              <a:ext cx="3170400" cy="472200"/>
            </a:xfrm>
            <a:prstGeom prst="roundRect">
              <a:avLst>
                <a:gd fmla="val 16667" name="adj"/>
              </a:avLst>
            </a:prstGeom>
            <a:solidFill>
              <a:srgbClr val="C9DAF8"/>
            </a:solidFill>
            <a:ln>
              <a:noFill/>
            </a:ln>
          </p:spPr>
          <p:txBody>
            <a:bodyPr anchorCtr="0" anchor="ctr" bIns="121950" lIns="121950" spcFirstLastPara="1" rIns="121950" wrap="square" tIns="121950">
              <a:noAutofit/>
            </a:bodyPr>
            <a:lstStyle/>
            <a:p>
              <a:pPr indent="0" lvl="0" marL="0" marR="0" rtl="0" algn="ctr">
                <a:lnSpc>
                  <a:spcPct val="100000"/>
                </a:lnSpc>
                <a:spcBef>
                  <a:spcPts val="0"/>
                </a:spcBef>
                <a:spcAft>
                  <a:spcPts val="0"/>
                </a:spcAft>
                <a:buClr>
                  <a:srgbClr val="000000"/>
                </a:buClr>
                <a:buSzPts val="3100"/>
                <a:buFont typeface="Arial"/>
                <a:buNone/>
              </a:pPr>
              <a:r>
                <a:rPr b="1" lang="en-GB" sz="1800">
                  <a:solidFill>
                    <a:srgbClr val="CC0000"/>
                  </a:solidFill>
                  <a:latin typeface="Titillium Web"/>
                  <a:ea typeface="Titillium Web"/>
                  <a:cs typeface="Titillium Web"/>
                  <a:sym typeface="Titillium Web"/>
                </a:rPr>
                <a:t>Complications</a:t>
              </a:r>
              <a:endParaRPr i="0" sz="1800" u="none" cap="none" strike="noStrike">
                <a:solidFill>
                  <a:srgbClr val="CC0000"/>
                </a:solidFill>
                <a:latin typeface="Titillium Web"/>
                <a:ea typeface="Titillium Web"/>
                <a:cs typeface="Titillium Web"/>
                <a:sym typeface="Titillium Web"/>
              </a:endParaRPr>
            </a:p>
          </p:txBody>
        </p:sp>
      </p:grpSp>
      <p:cxnSp>
        <p:nvCxnSpPr>
          <p:cNvPr id="488" name="Google Shape;488;p24"/>
          <p:cNvCxnSpPr/>
          <p:nvPr/>
        </p:nvCxnSpPr>
        <p:spPr>
          <a:xfrm flipH="1" rot="10800000">
            <a:off x="491419" y="7432263"/>
            <a:ext cx="554400" cy="3000"/>
          </a:xfrm>
          <a:prstGeom prst="straightConnector1">
            <a:avLst/>
          </a:prstGeom>
          <a:noFill/>
          <a:ln cap="flat" cmpd="sng" w="9525">
            <a:solidFill>
              <a:srgbClr val="C9DAF8"/>
            </a:solidFill>
            <a:prstDash val="solid"/>
            <a:round/>
            <a:headEnd len="sm" w="sm" type="none"/>
            <a:tailEnd len="sm" w="sm" type="none"/>
          </a:ln>
        </p:spPr>
      </p:cxnSp>
      <p:sp>
        <p:nvSpPr>
          <p:cNvPr id="489" name="Google Shape;489;p24"/>
          <p:cNvSpPr txBox="1"/>
          <p:nvPr/>
        </p:nvSpPr>
        <p:spPr>
          <a:xfrm>
            <a:off x="1045825" y="7185700"/>
            <a:ext cx="5753100" cy="487800"/>
          </a:xfrm>
          <a:prstGeom prst="rect">
            <a:avLst/>
          </a:prstGeom>
          <a:noFill/>
          <a:ln cap="flat" cmpd="sng" w="9525">
            <a:solidFill>
              <a:srgbClr val="C9DAF8"/>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l">
              <a:lnSpc>
                <a:spcPct val="100000"/>
              </a:lnSpc>
              <a:spcBef>
                <a:spcPts val="0"/>
              </a:spcBef>
              <a:spcAft>
                <a:spcPts val="0"/>
              </a:spcAft>
              <a:buClr>
                <a:srgbClr val="000000"/>
              </a:buClr>
              <a:buSzPts val="1900"/>
              <a:buFont typeface="Arial"/>
              <a:buNone/>
            </a:pPr>
            <a:r>
              <a:rPr lang="en-GB" sz="1600">
                <a:solidFill>
                  <a:srgbClr val="434343"/>
                </a:solidFill>
                <a:latin typeface="Titillium Web"/>
                <a:ea typeface="Titillium Web"/>
                <a:cs typeface="Titillium Web"/>
                <a:sym typeface="Titillium Web"/>
              </a:rPr>
              <a:t>In IV drug addicts (tricuspid valve/ right sided endocarditis) </a:t>
            </a:r>
            <a:endParaRPr sz="1600">
              <a:solidFill>
                <a:srgbClr val="434343"/>
              </a:solidFill>
              <a:latin typeface="Titillium Web"/>
              <a:ea typeface="Titillium Web"/>
              <a:cs typeface="Titillium Web"/>
              <a:sym typeface="Titillium Web"/>
            </a:endParaRPr>
          </a:p>
          <a:p>
            <a:pPr indent="0" lvl="0" marL="0" marR="0" rtl="0" algn="l">
              <a:lnSpc>
                <a:spcPct val="100000"/>
              </a:lnSpc>
              <a:spcBef>
                <a:spcPts val="0"/>
              </a:spcBef>
              <a:spcAft>
                <a:spcPts val="0"/>
              </a:spcAft>
              <a:buClr>
                <a:srgbClr val="000000"/>
              </a:buClr>
              <a:buSzPts val="1900"/>
              <a:buFont typeface="Arial"/>
              <a:buNone/>
            </a:pPr>
            <a:r>
              <a:rPr lang="en-GB" sz="1600">
                <a:solidFill>
                  <a:srgbClr val="434343"/>
                </a:solidFill>
                <a:latin typeface="Titillium Web"/>
                <a:ea typeface="Titillium Web"/>
                <a:cs typeface="Titillium Web"/>
                <a:sym typeface="Titillium Web"/>
              </a:rPr>
              <a:t>🡪 pulmonary emboli.</a:t>
            </a:r>
            <a:endParaRPr i="0" sz="1600" u="none" cap="none" strike="noStrike">
              <a:solidFill>
                <a:srgbClr val="434343"/>
              </a:solidFill>
              <a:latin typeface="Titillium Web"/>
              <a:ea typeface="Titillium Web"/>
              <a:cs typeface="Titillium Web"/>
              <a:sym typeface="Titillium Web"/>
            </a:endParaRPr>
          </a:p>
        </p:txBody>
      </p:sp>
      <p:cxnSp>
        <p:nvCxnSpPr>
          <p:cNvPr id="490" name="Google Shape;490;p24"/>
          <p:cNvCxnSpPr/>
          <p:nvPr/>
        </p:nvCxnSpPr>
        <p:spPr>
          <a:xfrm flipH="1" rot="10800000">
            <a:off x="491419" y="7996213"/>
            <a:ext cx="554400" cy="3000"/>
          </a:xfrm>
          <a:prstGeom prst="straightConnector1">
            <a:avLst/>
          </a:prstGeom>
          <a:noFill/>
          <a:ln cap="flat" cmpd="sng" w="9525">
            <a:solidFill>
              <a:srgbClr val="C9DAF8"/>
            </a:solidFill>
            <a:prstDash val="solid"/>
            <a:round/>
            <a:headEnd len="sm" w="sm" type="none"/>
            <a:tailEnd len="sm" w="sm" type="none"/>
          </a:ln>
        </p:spPr>
      </p:cxnSp>
      <p:cxnSp>
        <p:nvCxnSpPr>
          <p:cNvPr id="491" name="Google Shape;491;p24"/>
          <p:cNvCxnSpPr/>
          <p:nvPr/>
        </p:nvCxnSpPr>
        <p:spPr>
          <a:xfrm flipH="1" rot="10800000">
            <a:off x="491419" y="8560163"/>
            <a:ext cx="554400" cy="3000"/>
          </a:xfrm>
          <a:prstGeom prst="straightConnector1">
            <a:avLst/>
          </a:prstGeom>
          <a:noFill/>
          <a:ln cap="flat" cmpd="sng" w="9525">
            <a:solidFill>
              <a:srgbClr val="C9DAF8"/>
            </a:solidFill>
            <a:prstDash val="solid"/>
            <a:round/>
            <a:headEnd len="sm" w="sm" type="none"/>
            <a:tailEnd len="sm" w="sm" type="none"/>
          </a:ln>
        </p:spPr>
      </p:cxnSp>
      <p:sp>
        <p:nvSpPr>
          <p:cNvPr id="492" name="Google Shape;492;p24"/>
          <p:cNvSpPr txBox="1"/>
          <p:nvPr/>
        </p:nvSpPr>
        <p:spPr>
          <a:xfrm>
            <a:off x="1045824" y="7818925"/>
            <a:ext cx="3624000" cy="357600"/>
          </a:xfrm>
          <a:prstGeom prst="rect">
            <a:avLst/>
          </a:prstGeom>
          <a:noFill/>
          <a:ln cap="flat" cmpd="sng" w="9525">
            <a:solidFill>
              <a:srgbClr val="C9DAF8"/>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l">
              <a:lnSpc>
                <a:spcPct val="100000"/>
              </a:lnSpc>
              <a:spcBef>
                <a:spcPts val="0"/>
              </a:spcBef>
              <a:spcAft>
                <a:spcPts val="0"/>
              </a:spcAft>
              <a:buClr>
                <a:srgbClr val="000000"/>
              </a:buClr>
              <a:buSzPts val="1900"/>
              <a:buFont typeface="Arial"/>
              <a:buNone/>
            </a:pPr>
            <a:r>
              <a:rPr lang="en-GB" sz="1500">
                <a:solidFill>
                  <a:srgbClr val="434343"/>
                </a:solidFill>
                <a:latin typeface="Titillium Web"/>
                <a:ea typeface="Titillium Web"/>
                <a:cs typeface="Titillium Web"/>
                <a:sym typeface="Titillium Web"/>
              </a:rPr>
              <a:t>Mycotic/ infected aneurysms of vessels</a:t>
            </a:r>
            <a:endParaRPr i="0" sz="1500" u="none" cap="none" strike="noStrike">
              <a:solidFill>
                <a:srgbClr val="434343"/>
              </a:solidFill>
              <a:latin typeface="Titillium Web"/>
              <a:ea typeface="Titillium Web"/>
              <a:cs typeface="Titillium Web"/>
              <a:sym typeface="Titillium Web"/>
            </a:endParaRPr>
          </a:p>
        </p:txBody>
      </p:sp>
      <p:sp>
        <p:nvSpPr>
          <p:cNvPr id="493" name="Google Shape;493;p24"/>
          <p:cNvSpPr txBox="1"/>
          <p:nvPr/>
        </p:nvSpPr>
        <p:spPr>
          <a:xfrm>
            <a:off x="1045824" y="8382875"/>
            <a:ext cx="3624000" cy="357600"/>
          </a:xfrm>
          <a:prstGeom prst="rect">
            <a:avLst/>
          </a:prstGeom>
          <a:noFill/>
          <a:ln cap="flat" cmpd="sng" w="9525">
            <a:solidFill>
              <a:srgbClr val="C9DAF8"/>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l">
              <a:lnSpc>
                <a:spcPct val="100000"/>
              </a:lnSpc>
              <a:spcBef>
                <a:spcPts val="0"/>
              </a:spcBef>
              <a:spcAft>
                <a:spcPts val="0"/>
              </a:spcAft>
              <a:buClr>
                <a:srgbClr val="000000"/>
              </a:buClr>
              <a:buSzPts val="1900"/>
              <a:buFont typeface="Arial"/>
              <a:buNone/>
            </a:pPr>
            <a:r>
              <a:rPr lang="en-GB" sz="1500">
                <a:solidFill>
                  <a:srgbClr val="434343"/>
                </a:solidFill>
                <a:latin typeface="Titillium Web"/>
                <a:ea typeface="Titillium Web"/>
                <a:cs typeface="Titillium Web"/>
                <a:sym typeface="Titillium Web"/>
              </a:rPr>
              <a:t>Renal failure</a:t>
            </a:r>
            <a:endParaRPr i="0" sz="1500" u="none" cap="none" strike="noStrike">
              <a:solidFill>
                <a:srgbClr val="434343"/>
              </a:solidFill>
              <a:latin typeface="Titillium Web"/>
              <a:ea typeface="Titillium Web"/>
              <a:cs typeface="Titillium Web"/>
              <a:sym typeface="Titillium Web"/>
            </a:endParaRPr>
          </a:p>
        </p:txBody>
      </p:sp>
      <p:sp>
        <p:nvSpPr>
          <p:cNvPr id="494" name="Google Shape;494;p24"/>
          <p:cNvSpPr txBox="1"/>
          <p:nvPr/>
        </p:nvSpPr>
        <p:spPr>
          <a:xfrm>
            <a:off x="5082250" y="7613725"/>
            <a:ext cx="1269300" cy="396300"/>
          </a:xfrm>
          <a:prstGeom prst="rect">
            <a:avLst/>
          </a:prstGeom>
          <a:noFill/>
          <a:ln>
            <a:noFill/>
          </a:ln>
        </p:spPr>
        <p:txBody>
          <a:bodyPr anchorCtr="0" anchor="t" bIns="91425" lIns="91425" spcFirstLastPara="1" rIns="91425" wrap="square" tIns="91425">
            <a:spAutoFit/>
          </a:bodyPr>
          <a:lstStyle/>
          <a:p>
            <a:pPr indent="0" lvl="0" marL="0" rtl="1" algn="r">
              <a:spcBef>
                <a:spcPts val="0"/>
              </a:spcBef>
              <a:spcAft>
                <a:spcPts val="0"/>
              </a:spcAft>
              <a:buNone/>
            </a:pPr>
            <a:r>
              <a:t/>
            </a:r>
            <a:endParaRPr/>
          </a:p>
        </p:txBody>
      </p:sp>
      <p:pic>
        <p:nvPicPr>
          <p:cNvPr id="495" name="Google Shape;495;p24"/>
          <p:cNvPicPr preferRelativeResize="0"/>
          <p:nvPr/>
        </p:nvPicPr>
        <p:blipFill>
          <a:blip r:embed="rId5">
            <a:alphaModFix/>
          </a:blip>
          <a:stretch>
            <a:fillRect/>
          </a:stretch>
        </p:blipFill>
        <p:spPr>
          <a:xfrm>
            <a:off x="5344238" y="1907600"/>
            <a:ext cx="1454699" cy="1454701"/>
          </a:xfrm>
          <a:prstGeom prst="rect">
            <a:avLst/>
          </a:prstGeom>
          <a:noFill/>
          <a:ln cap="flat" cmpd="sng" w="9525">
            <a:solidFill>
              <a:srgbClr val="999999"/>
            </a:solidFill>
            <a:prstDash val="lgDash"/>
            <a:round/>
            <a:headEnd len="sm" w="sm" type="none"/>
            <a:tailEnd len="sm" w="sm" type="none"/>
          </a:ln>
        </p:spPr>
      </p:pic>
      <p:cxnSp>
        <p:nvCxnSpPr>
          <p:cNvPr id="496" name="Google Shape;496;p24"/>
          <p:cNvCxnSpPr>
            <a:endCxn id="470" idx="1"/>
          </p:cNvCxnSpPr>
          <p:nvPr/>
        </p:nvCxnSpPr>
        <p:spPr>
          <a:xfrm flipH="1" rot="-5400000">
            <a:off x="538175" y="1179993"/>
            <a:ext cx="303600" cy="204300"/>
          </a:xfrm>
          <a:prstGeom prst="bentConnector2">
            <a:avLst/>
          </a:prstGeom>
          <a:noFill/>
          <a:ln cap="flat" cmpd="sng" w="9525">
            <a:solidFill>
              <a:srgbClr val="C9DAF8"/>
            </a:solidFill>
            <a:prstDash val="solid"/>
            <a:round/>
            <a:headEnd len="med" w="med" type="none"/>
            <a:tailEnd len="med" w="med" type="none"/>
          </a:ln>
        </p:spPr>
      </p:cxnSp>
      <p:cxnSp>
        <p:nvCxnSpPr>
          <p:cNvPr id="497" name="Google Shape;497;p24"/>
          <p:cNvCxnSpPr>
            <a:endCxn id="471" idx="1"/>
          </p:cNvCxnSpPr>
          <p:nvPr/>
        </p:nvCxnSpPr>
        <p:spPr>
          <a:xfrm flipH="1" rot="-5400000">
            <a:off x="426575" y="1587993"/>
            <a:ext cx="526800" cy="204300"/>
          </a:xfrm>
          <a:prstGeom prst="bentConnector2">
            <a:avLst/>
          </a:prstGeom>
          <a:noFill/>
          <a:ln cap="flat" cmpd="sng" w="9525">
            <a:solidFill>
              <a:srgbClr val="C9DAF8"/>
            </a:solidFill>
            <a:prstDash val="solid"/>
            <a:round/>
            <a:headEnd len="med" w="med" type="none"/>
            <a:tailEnd len="med" w="med" type="none"/>
          </a:ln>
        </p:spPr>
      </p:cxnSp>
      <p:cxnSp>
        <p:nvCxnSpPr>
          <p:cNvPr id="498" name="Google Shape;498;p24"/>
          <p:cNvCxnSpPr>
            <a:endCxn id="472" idx="1"/>
          </p:cNvCxnSpPr>
          <p:nvPr/>
        </p:nvCxnSpPr>
        <p:spPr>
          <a:xfrm flipH="1" rot="-5400000">
            <a:off x="411925" y="2056618"/>
            <a:ext cx="560400" cy="203400"/>
          </a:xfrm>
          <a:prstGeom prst="bentConnector2">
            <a:avLst/>
          </a:prstGeom>
          <a:noFill/>
          <a:ln cap="flat" cmpd="sng" w="9525">
            <a:solidFill>
              <a:srgbClr val="C9DAF8"/>
            </a:solidFill>
            <a:prstDash val="solid"/>
            <a:round/>
            <a:headEnd len="med" w="med" type="none"/>
            <a:tailEnd len="med" w="med" type="none"/>
          </a:ln>
        </p:spPr>
      </p:cxnSp>
      <p:cxnSp>
        <p:nvCxnSpPr>
          <p:cNvPr id="499" name="Google Shape;499;p24"/>
          <p:cNvCxnSpPr>
            <a:endCxn id="473" idx="1"/>
          </p:cNvCxnSpPr>
          <p:nvPr/>
        </p:nvCxnSpPr>
        <p:spPr>
          <a:xfrm flipH="1" rot="-5400000">
            <a:off x="344675" y="2658477"/>
            <a:ext cx="692700" cy="202200"/>
          </a:xfrm>
          <a:prstGeom prst="bentConnector2">
            <a:avLst/>
          </a:prstGeom>
          <a:noFill/>
          <a:ln cap="flat" cmpd="sng" w="9525">
            <a:solidFill>
              <a:srgbClr val="C9DAF8"/>
            </a:solidFill>
            <a:prstDash val="solid"/>
            <a:round/>
            <a:headEnd len="med" w="med" type="none"/>
            <a:tailEnd len="med" w="med" type="none"/>
          </a:ln>
        </p:spPr>
      </p:cxnSp>
      <p:sp>
        <p:nvSpPr>
          <p:cNvPr id="500" name="Google Shape;500;p24"/>
          <p:cNvSpPr txBox="1"/>
          <p:nvPr/>
        </p:nvSpPr>
        <p:spPr>
          <a:xfrm>
            <a:off x="307188" y="175"/>
            <a:ext cx="6243600" cy="687900"/>
          </a:xfrm>
          <a:prstGeom prst="rect">
            <a:avLst/>
          </a:prstGeom>
          <a:no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Clr>
                <a:srgbClr val="000000"/>
              </a:buClr>
              <a:buSzPts val="1100"/>
              <a:buFont typeface="Arial"/>
              <a:buNone/>
            </a:pPr>
            <a:r>
              <a:rPr b="1" lang="en-GB" sz="2800">
                <a:solidFill>
                  <a:srgbClr val="1155CC"/>
                </a:solidFill>
                <a:latin typeface="Comfortaa"/>
                <a:ea typeface="Comfortaa"/>
                <a:cs typeface="Comfortaa"/>
                <a:sym typeface="Comfortaa"/>
              </a:rPr>
              <a:t>IE cont.</a:t>
            </a:r>
            <a:endParaRPr b="1" sz="2800">
              <a:solidFill>
                <a:srgbClr val="1155CC"/>
              </a:solidFill>
              <a:latin typeface="Comfortaa"/>
              <a:ea typeface="Comfortaa"/>
              <a:cs typeface="Comfortaa"/>
              <a:sym typeface="Comfortaa"/>
            </a:endParaRPr>
          </a:p>
        </p:txBody>
      </p:sp>
      <p:pic>
        <p:nvPicPr>
          <p:cNvPr id="501" name="Google Shape;501;p24"/>
          <p:cNvPicPr preferRelativeResize="0"/>
          <p:nvPr/>
        </p:nvPicPr>
        <p:blipFill>
          <a:blip r:embed="rId6">
            <a:alphaModFix/>
          </a:blip>
          <a:stretch>
            <a:fillRect/>
          </a:stretch>
        </p:blipFill>
        <p:spPr>
          <a:xfrm>
            <a:off x="5381000" y="3430050"/>
            <a:ext cx="1322475" cy="799315"/>
          </a:xfrm>
          <a:prstGeom prst="rect">
            <a:avLst/>
          </a:prstGeom>
          <a:noFill/>
          <a:ln cap="flat" cmpd="sng" w="19050">
            <a:solidFill>
              <a:srgbClr val="A64D79"/>
            </a:solidFill>
            <a:prstDash val="lgDash"/>
            <a:round/>
            <a:headEnd len="sm" w="sm" type="none"/>
            <a:tailEnd len="sm" w="sm" type="none"/>
          </a:ln>
        </p:spPr>
      </p:pic>
      <p:sp>
        <p:nvSpPr>
          <p:cNvPr id="502" name="Google Shape;502;p24"/>
          <p:cNvSpPr txBox="1"/>
          <p:nvPr/>
        </p:nvSpPr>
        <p:spPr>
          <a:xfrm>
            <a:off x="5344238" y="4335400"/>
            <a:ext cx="1454700" cy="450900"/>
          </a:xfrm>
          <a:prstGeom prst="rect">
            <a:avLst/>
          </a:prstGeom>
          <a:noFill/>
          <a:ln cap="flat" cmpd="sng" w="19050">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800">
                <a:solidFill>
                  <a:srgbClr val="999999"/>
                </a:solidFill>
                <a:latin typeface="Titillium Web"/>
                <a:ea typeface="Titillium Web"/>
                <a:cs typeface="Titillium Web"/>
                <a:sym typeface="Titillium Web"/>
              </a:rPr>
              <a:t>healed endocarditis with perforations on bicuspid aortic valve.</a:t>
            </a:r>
            <a:endParaRPr sz="800">
              <a:solidFill>
                <a:srgbClr val="999999"/>
              </a:solidFill>
              <a:latin typeface="Titillium Web"/>
              <a:ea typeface="Titillium Web"/>
              <a:cs typeface="Titillium Web"/>
              <a:sym typeface="Titillium Web"/>
            </a:endParaRPr>
          </a:p>
        </p:txBody>
      </p:sp>
      <p:cxnSp>
        <p:nvCxnSpPr>
          <p:cNvPr id="503" name="Google Shape;503;p24"/>
          <p:cNvCxnSpPr/>
          <p:nvPr/>
        </p:nvCxnSpPr>
        <p:spPr>
          <a:xfrm flipH="1" rot="10800000">
            <a:off x="4597250" y="3854650"/>
            <a:ext cx="656100" cy="224100"/>
          </a:xfrm>
          <a:prstGeom prst="straightConnector1">
            <a:avLst/>
          </a:prstGeom>
          <a:noFill/>
          <a:ln cap="flat" cmpd="sng" w="9525">
            <a:solidFill>
              <a:srgbClr val="A64D79"/>
            </a:solidFill>
            <a:prstDash val="dash"/>
            <a:round/>
            <a:headEnd len="med" w="med"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25"/>
          <p:cNvSpPr txBox="1"/>
          <p:nvPr/>
        </p:nvSpPr>
        <p:spPr>
          <a:xfrm>
            <a:off x="307200" y="53400"/>
            <a:ext cx="6243600" cy="49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2200">
                <a:solidFill>
                  <a:srgbClr val="CC0000"/>
                </a:solidFill>
                <a:latin typeface="Comfortaa"/>
                <a:ea typeface="Comfortaa"/>
                <a:cs typeface="Comfortaa"/>
                <a:sym typeface="Comfortaa"/>
              </a:rPr>
              <a:t>Other types of endocarditis</a:t>
            </a:r>
            <a:endParaRPr b="1" sz="1600">
              <a:solidFill>
                <a:srgbClr val="CC0000"/>
              </a:solidFill>
              <a:latin typeface="Comfortaa"/>
              <a:ea typeface="Comfortaa"/>
              <a:cs typeface="Comfortaa"/>
              <a:sym typeface="Comfortaa"/>
            </a:endParaRPr>
          </a:p>
        </p:txBody>
      </p:sp>
      <p:pic>
        <p:nvPicPr>
          <p:cNvPr descr="G:\Cotran\Images\CH13\f013019.jpg" id="509" name="Google Shape;509;p25"/>
          <p:cNvPicPr preferRelativeResize="0"/>
          <p:nvPr/>
        </p:nvPicPr>
        <p:blipFill rotWithShape="1">
          <a:blip r:embed="rId3">
            <a:alphaModFix/>
          </a:blip>
          <a:srcRect b="0" l="0" r="0" t="0"/>
          <a:stretch/>
        </p:blipFill>
        <p:spPr>
          <a:xfrm>
            <a:off x="206750" y="6470825"/>
            <a:ext cx="6479050" cy="1687175"/>
          </a:xfrm>
          <a:prstGeom prst="rect">
            <a:avLst/>
          </a:prstGeom>
          <a:noFill/>
          <a:ln>
            <a:noFill/>
          </a:ln>
        </p:spPr>
      </p:pic>
      <p:sp>
        <p:nvSpPr>
          <p:cNvPr id="510" name="Google Shape;510;p25"/>
          <p:cNvSpPr txBox="1"/>
          <p:nvPr/>
        </p:nvSpPr>
        <p:spPr>
          <a:xfrm>
            <a:off x="76200" y="8077200"/>
            <a:ext cx="67134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100">
                <a:solidFill>
                  <a:schemeClr val="dk1"/>
                </a:solidFill>
                <a:latin typeface="Titillium Web"/>
                <a:ea typeface="Titillium Web"/>
                <a:cs typeface="Titillium Web"/>
                <a:sym typeface="Titillium Web"/>
              </a:rPr>
              <a:t>Diagrammatic </a:t>
            </a:r>
            <a:r>
              <a:rPr lang="en-GB" sz="1100">
                <a:solidFill>
                  <a:schemeClr val="dk1"/>
                </a:solidFill>
                <a:latin typeface="Titillium Web"/>
                <a:ea typeface="Titillium Web"/>
                <a:cs typeface="Titillium Web"/>
                <a:sym typeface="Titillium Web"/>
              </a:rPr>
              <a:t>comparison</a:t>
            </a:r>
            <a:r>
              <a:rPr lang="en-GB" sz="1100">
                <a:solidFill>
                  <a:schemeClr val="dk1"/>
                </a:solidFill>
                <a:latin typeface="Titillium Web"/>
                <a:ea typeface="Titillium Web"/>
                <a:cs typeface="Titillium Web"/>
                <a:sym typeface="Titillium Web"/>
              </a:rPr>
              <a:t> of the lesions in the four major </a:t>
            </a:r>
            <a:r>
              <a:rPr b="1" lang="en-GB" sz="1100">
                <a:solidFill>
                  <a:schemeClr val="dk1"/>
                </a:solidFill>
                <a:latin typeface="Titillium Web"/>
                <a:ea typeface="Titillium Web"/>
                <a:cs typeface="Titillium Web"/>
                <a:sym typeface="Titillium Web"/>
              </a:rPr>
              <a:t>forms of vegetative endocarditis</a:t>
            </a:r>
            <a:r>
              <a:rPr lang="en-GB" sz="1100">
                <a:solidFill>
                  <a:schemeClr val="dk1"/>
                </a:solidFill>
                <a:latin typeface="Titillium Web"/>
                <a:ea typeface="Titillium Web"/>
                <a:cs typeface="Titillium Web"/>
                <a:sym typeface="Titillium Web"/>
              </a:rPr>
              <a:t>. The rheumatic fever phase of RHD (rheumatic heart disease) is marked by a row of warty, small vegetations along the lines of closure of the valve leaflets. IE (infective endocarditis) is characterized by large, irregular masses on the valve cusps that can extend onto the cords. NBTE (nonbacterial thrombotic endocarditis) typically exhibits small, bland vegetations, usually attached at the line of closure. One or many may be present. LSE (Libman-Sacks endocarditis) has small or medium-sized vegetations on either or both sides of the valve leaflets.</a:t>
            </a:r>
            <a:endParaRPr sz="1100">
              <a:latin typeface="Titillium Web"/>
              <a:ea typeface="Titillium Web"/>
              <a:cs typeface="Titillium Web"/>
              <a:sym typeface="Titillium Web"/>
            </a:endParaRPr>
          </a:p>
        </p:txBody>
      </p:sp>
      <p:grpSp>
        <p:nvGrpSpPr>
          <p:cNvPr id="511" name="Google Shape;511;p25"/>
          <p:cNvGrpSpPr/>
          <p:nvPr/>
        </p:nvGrpSpPr>
        <p:grpSpPr>
          <a:xfrm>
            <a:off x="144300" y="579825"/>
            <a:ext cx="6339900" cy="1738730"/>
            <a:chOff x="259050" y="1692384"/>
            <a:chExt cx="6339900" cy="1525336"/>
          </a:xfrm>
        </p:grpSpPr>
        <p:sp>
          <p:nvSpPr>
            <p:cNvPr id="512" name="Google Shape;512;p25"/>
            <p:cNvSpPr/>
            <p:nvPr/>
          </p:nvSpPr>
          <p:spPr>
            <a:xfrm>
              <a:off x="259050" y="1899220"/>
              <a:ext cx="6339900" cy="1318500"/>
            </a:xfrm>
            <a:prstGeom prst="roundRect">
              <a:avLst>
                <a:gd fmla="val 16667" name="adj"/>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270000">
              <a:noAutofit/>
            </a:bodyPr>
            <a:lstStyle/>
            <a:p>
              <a:pPr indent="-184150" lvl="0" marL="269999" rtl="0" algn="l">
                <a:lnSpc>
                  <a:spcPct val="100000"/>
                </a:lnSpc>
                <a:spcBef>
                  <a:spcPts val="0"/>
                </a:spcBef>
                <a:spcAft>
                  <a:spcPts val="0"/>
                </a:spcAft>
                <a:buClr>
                  <a:schemeClr val="dk1"/>
                </a:buClr>
                <a:buSzPts val="1400"/>
                <a:buFont typeface="Titillium Web"/>
                <a:buChar char="●"/>
              </a:pPr>
              <a:r>
                <a:rPr lang="en-GB">
                  <a:solidFill>
                    <a:schemeClr val="dk1"/>
                  </a:solidFill>
                  <a:latin typeface="Titillium Web"/>
                  <a:ea typeface="Titillium Web"/>
                  <a:cs typeface="Titillium Web"/>
                  <a:sym typeface="Titillium Web"/>
                </a:rPr>
                <a:t>Less common</a:t>
              </a:r>
              <a:endParaRPr>
                <a:solidFill>
                  <a:schemeClr val="dk1"/>
                </a:solidFill>
                <a:latin typeface="Titillium Web"/>
                <a:ea typeface="Titillium Web"/>
                <a:cs typeface="Titillium Web"/>
                <a:sym typeface="Titillium Web"/>
              </a:endParaRPr>
            </a:p>
            <a:p>
              <a:pPr indent="-184150" lvl="0" marL="269999" rtl="0" algn="l">
                <a:lnSpc>
                  <a:spcPct val="100000"/>
                </a:lnSpc>
                <a:spcBef>
                  <a:spcPts val="0"/>
                </a:spcBef>
                <a:spcAft>
                  <a:spcPts val="0"/>
                </a:spcAft>
                <a:buClr>
                  <a:schemeClr val="dk1"/>
                </a:buClr>
                <a:buSzPts val="1400"/>
                <a:buFont typeface="Titillium Web"/>
                <a:buChar char="●"/>
              </a:pPr>
              <a:r>
                <a:rPr lang="en-GB">
                  <a:solidFill>
                    <a:schemeClr val="dk1"/>
                  </a:solidFill>
                  <a:latin typeface="Titillium Web"/>
                  <a:ea typeface="Titillium Web"/>
                  <a:cs typeface="Titillium Web"/>
                  <a:sym typeface="Titillium Web"/>
                </a:rPr>
                <a:t> Non-infective</a:t>
              </a:r>
              <a:endParaRPr>
                <a:solidFill>
                  <a:schemeClr val="dk1"/>
                </a:solidFill>
                <a:latin typeface="Titillium Web"/>
                <a:ea typeface="Titillium Web"/>
                <a:cs typeface="Titillium Web"/>
                <a:sym typeface="Titillium Web"/>
              </a:endParaRPr>
            </a:p>
            <a:p>
              <a:pPr indent="-184150" lvl="0" marL="269999" rtl="0" algn="l">
                <a:lnSpc>
                  <a:spcPct val="100000"/>
                </a:lnSpc>
                <a:spcBef>
                  <a:spcPts val="0"/>
                </a:spcBef>
                <a:spcAft>
                  <a:spcPts val="0"/>
                </a:spcAft>
                <a:buClr>
                  <a:schemeClr val="dk1"/>
                </a:buClr>
                <a:buSzPts val="1400"/>
                <a:buFont typeface="Titillium Web"/>
                <a:buChar char="●"/>
              </a:pPr>
              <a:r>
                <a:rPr lang="en-GB">
                  <a:solidFill>
                    <a:schemeClr val="dk1"/>
                  </a:solidFill>
                  <a:latin typeface="Titillium Web"/>
                  <a:ea typeface="Titillium Web"/>
                  <a:cs typeface="Titillium Web"/>
                  <a:sym typeface="Titillium Web"/>
                </a:rPr>
                <a:t> verrucous endocarditis associated with elevated levels of circulating immune complexes. </a:t>
              </a:r>
              <a:endParaRPr>
                <a:solidFill>
                  <a:schemeClr val="dk1"/>
                </a:solidFill>
                <a:latin typeface="Titillium Web"/>
                <a:ea typeface="Titillium Web"/>
                <a:cs typeface="Titillium Web"/>
                <a:sym typeface="Titillium Web"/>
              </a:endParaRPr>
            </a:p>
            <a:p>
              <a:pPr indent="-184150" lvl="0" marL="269999" rtl="0" algn="l">
                <a:lnSpc>
                  <a:spcPct val="100000"/>
                </a:lnSpc>
                <a:spcBef>
                  <a:spcPts val="0"/>
                </a:spcBef>
                <a:spcAft>
                  <a:spcPts val="0"/>
                </a:spcAft>
                <a:buClr>
                  <a:schemeClr val="dk1"/>
                </a:buClr>
                <a:buSzPts val="1400"/>
                <a:buFont typeface="Titillium Web"/>
                <a:buChar char="●"/>
              </a:pPr>
              <a:r>
                <a:rPr b="1" lang="en-GB">
                  <a:solidFill>
                    <a:srgbClr val="CC0000"/>
                  </a:solidFill>
                  <a:latin typeface="Titillium Web"/>
                  <a:ea typeface="Titillium Web"/>
                  <a:cs typeface="Titillium Web"/>
                  <a:sym typeface="Titillium Web"/>
                </a:rPr>
                <a:t>Seen in patients with systemic lupus erythematosus</a:t>
              </a:r>
              <a:r>
                <a:rPr b="1" lang="en-GB">
                  <a:solidFill>
                    <a:schemeClr val="dk1"/>
                  </a:solidFill>
                  <a:latin typeface="Titillium Web"/>
                  <a:ea typeface="Titillium Web"/>
                  <a:cs typeface="Titillium Web"/>
                  <a:sym typeface="Titillium Web"/>
                </a:rPr>
                <a:t> </a:t>
              </a:r>
              <a:r>
                <a:rPr b="1" lang="en-GB">
                  <a:solidFill>
                    <a:srgbClr val="999999"/>
                  </a:solidFill>
                  <a:latin typeface="Titillium Web"/>
                  <a:ea typeface="Titillium Web"/>
                  <a:cs typeface="Titillium Web"/>
                  <a:sym typeface="Titillium Web"/>
                </a:rPr>
                <a:t>(</a:t>
              </a:r>
              <a:r>
                <a:rPr b="1" lang="en-GB">
                  <a:solidFill>
                    <a:srgbClr val="999999"/>
                  </a:solidFill>
                  <a:latin typeface="Titillium Web"/>
                  <a:ea typeface="Titillium Web"/>
                  <a:cs typeface="Titillium Web"/>
                  <a:sym typeface="Titillium Web"/>
                </a:rPr>
                <a:t>الذئبة</a:t>
              </a:r>
              <a:r>
                <a:rPr b="1" lang="en-GB">
                  <a:solidFill>
                    <a:srgbClr val="999999"/>
                  </a:solidFill>
                  <a:latin typeface="Titillium Web"/>
                  <a:ea typeface="Titillium Web"/>
                  <a:cs typeface="Titillium Web"/>
                  <a:sym typeface="Titillium Web"/>
                </a:rPr>
                <a:t> الحمراء) (common in females)</a:t>
              </a:r>
              <a:endParaRPr>
                <a:solidFill>
                  <a:srgbClr val="999999"/>
                </a:solidFill>
                <a:latin typeface="Titillium Web"/>
                <a:ea typeface="Titillium Web"/>
                <a:cs typeface="Titillium Web"/>
                <a:sym typeface="Titillium Web"/>
              </a:endParaRPr>
            </a:p>
          </p:txBody>
        </p:sp>
        <p:sp>
          <p:nvSpPr>
            <p:cNvPr id="513" name="Google Shape;513;p25"/>
            <p:cNvSpPr/>
            <p:nvPr/>
          </p:nvSpPr>
          <p:spPr>
            <a:xfrm>
              <a:off x="485325" y="1692384"/>
              <a:ext cx="2821500" cy="397500"/>
            </a:xfrm>
            <a:prstGeom prst="flowChartAlternateProcess">
              <a:avLst/>
            </a:prstGeom>
            <a:solidFill>
              <a:srgbClr val="6D9EEB"/>
            </a:solidFill>
            <a:ln cap="flat" cmpd="sng" w="9525">
              <a:solidFill>
                <a:srgbClr val="CCCCCC"/>
              </a:solidFill>
              <a:prstDash val="solid"/>
              <a:round/>
              <a:headEnd len="sm" w="sm" type="none"/>
              <a:tailEnd len="sm" w="sm" type="none"/>
            </a:ln>
          </p:spPr>
          <p:txBody>
            <a:bodyPr anchorCtr="0" anchor="ctr" bIns="0" lIns="91425" spcFirstLastPara="1" rIns="91425" wrap="square" tIns="176400">
              <a:noAutofit/>
            </a:bodyPr>
            <a:lstStyle/>
            <a:p>
              <a:pPr indent="0" lvl="0" marL="0" rtl="0" algn="ctr">
                <a:spcBef>
                  <a:spcPts val="0"/>
                </a:spcBef>
                <a:spcAft>
                  <a:spcPts val="0"/>
                </a:spcAft>
                <a:buClr>
                  <a:schemeClr val="dk1"/>
                </a:buClr>
                <a:buSzPts val="1400"/>
                <a:buFont typeface="Arial"/>
                <a:buNone/>
              </a:pPr>
              <a:r>
                <a:rPr b="1" lang="en-GB">
                  <a:solidFill>
                    <a:schemeClr val="lt1"/>
                  </a:solidFill>
                  <a:latin typeface="Titillium Web"/>
                  <a:ea typeface="Titillium Web"/>
                  <a:cs typeface="Titillium Web"/>
                  <a:sym typeface="Titillium Web"/>
                </a:rPr>
                <a:t>Libman-Sacks endocarditis </a:t>
              </a:r>
              <a:r>
                <a:rPr b="1" lang="en-GB">
                  <a:solidFill>
                    <a:srgbClr val="B7B7B7"/>
                  </a:solidFill>
                  <a:latin typeface="Titillium Web"/>
                  <a:ea typeface="Titillium Web"/>
                  <a:cs typeface="Titillium Web"/>
                  <a:sym typeface="Titillium Web"/>
                </a:rPr>
                <a:t>(LSE)</a:t>
              </a:r>
              <a:endParaRPr b="1">
                <a:solidFill>
                  <a:srgbClr val="B7B7B7"/>
                </a:solidFill>
                <a:latin typeface="Titillium Web"/>
                <a:ea typeface="Titillium Web"/>
                <a:cs typeface="Titillium Web"/>
                <a:sym typeface="Titillium Web"/>
              </a:endParaRPr>
            </a:p>
            <a:p>
              <a:pPr indent="0" lvl="0" marL="0" rtl="0" algn="ctr">
                <a:spcBef>
                  <a:spcPts val="0"/>
                </a:spcBef>
                <a:spcAft>
                  <a:spcPts val="0"/>
                </a:spcAft>
                <a:buClr>
                  <a:schemeClr val="dk1"/>
                </a:buClr>
                <a:buSzPts val="1400"/>
                <a:buFont typeface="Arial"/>
                <a:buNone/>
              </a:pPr>
              <a:r>
                <a:t/>
              </a:r>
              <a:endParaRPr b="1">
                <a:solidFill>
                  <a:schemeClr val="lt1"/>
                </a:solidFill>
                <a:latin typeface="Titillium Web"/>
                <a:ea typeface="Titillium Web"/>
                <a:cs typeface="Titillium Web"/>
                <a:sym typeface="Titillium Web"/>
              </a:endParaRPr>
            </a:p>
          </p:txBody>
        </p:sp>
      </p:grpSp>
      <p:grpSp>
        <p:nvGrpSpPr>
          <p:cNvPr id="514" name="Google Shape;514;p25"/>
          <p:cNvGrpSpPr/>
          <p:nvPr/>
        </p:nvGrpSpPr>
        <p:grpSpPr>
          <a:xfrm>
            <a:off x="117625" y="2413200"/>
            <a:ext cx="6339900" cy="1227706"/>
            <a:chOff x="259050" y="1692388"/>
            <a:chExt cx="6339900" cy="1158431"/>
          </a:xfrm>
        </p:grpSpPr>
        <p:sp>
          <p:nvSpPr>
            <p:cNvPr id="515" name="Google Shape;515;p25"/>
            <p:cNvSpPr/>
            <p:nvPr/>
          </p:nvSpPr>
          <p:spPr>
            <a:xfrm>
              <a:off x="259050" y="1899220"/>
              <a:ext cx="6339900" cy="951600"/>
            </a:xfrm>
            <a:prstGeom prst="roundRect">
              <a:avLst>
                <a:gd fmla="val 16667" name="adj"/>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270000">
              <a:noAutofit/>
            </a:bodyPr>
            <a:lstStyle/>
            <a:p>
              <a:pPr indent="-184150" lvl="0" marL="360000" rtl="0" algn="l">
                <a:lnSpc>
                  <a:spcPct val="100000"/>
                </a:lnSpc>
                <a:spcBef>
                  <a:spcPts val="0"/>
                </a:spcBef>
                <a:spcAft>
                  <a:spcPts val="0"/>
                </a:spcAft>
                <a:buClr>
                  <a:schemeClr val="dk1"/>
                </a:buClr>
                <a:buSzPts val="1400"/>
                <a:buFont typeface="Titillium Web"/>
                <a:buChar char="●"/>
              </a:pPr>
              <a:r>
                <a:rPr lang="en-GB">
                  <a:solidFill>
                    <a:schemeClr val="dk1"/>
                  </a:solidFill>
                  <a:latin typeface="Titillium Web"/>
                  <a:ea typeface="Titillium Web"/>
                  <a:cs typeface="Titillium Web"/>
                  <a:sym typeface="Titillium Web"/>
                </a:rPr>
                <a:t>Secretory products of carcinoid syndrome, especially 5-hydroxytryptamine</a:t>
              </a:r>
              <a:endParaRPr>
                <a:solidFill>
                  <a:schemeClr val="dk1"/>
                </a:solidFill>
                <a:latin typeface="Titillium Web"/>
                <a:ea typeface="Titillium Web"/>
                <a:cs typeface="Titillium Web"/>
                <a:sym typeface="Titillium Web"/>
              </a:endParaRPr>
            </a:p>
            <a:p>
              <a:pPr indent="0" lvl="0" marL="0" rtl="0" algn="l">
                <a:lnSpc>
                  <a:spcPct val="100000"/>
                </a:lnSpc>
                <a:spcBef>
                  <a:spcPts val="0"/>
                </a:spcBef>
                <a:spcAft>
                  <a:spcPts val="0"/>
                </a:spcAft>
                <a:buNone/>
              </a:pPr>
              <a:r>
                <a:rPr lang="en-GB">
                  <a:solidFill>
                    <a:srgbClr val="999999"/>
                  </a:solidFill>
                  <a:latin typeface="Titillium Web"/>
                  <a:ea typeface="Titillium Web"/>
                  <a:cs typeface="Titillium Web"/>
                  <a:sym typeface="Titillium Web"/>
                </a:rPr>
                <a:t>(serotonin)</a:t>
              </a:r>
              <a:r>
                <a:rPr lang="en-GB">
                  <a:solidFill>
                    <a:schemeClr val="dk1"/>
                  </a:solidFill>
                  <a:latin typeface="Titillium Web"/>
                  <a:ea typeface="Titillium Web"/>
                  <a:cs typeface="Titillium Web"/>
                  <a:sym typeface="Titillium Web"/>
                </a:rPr>
                <a:t> can cause endocarditis. </a:t>
              </a:r>
              <a:endParaRPr>
                <a:solidFill>
                  <a:schemeClr val="dk1"/>
                </a:solidFill>
                <a:latin typeface="Titillium Web"/>
                <a:ea typeface="Titillium Web"/>
                <a:cs typeface="Titillium Web"/>
                <a:sym typeface="Titillium Web"/>
              </a:endParaRPr>
            </a:p>
            <a:p>
              <a:pPr indent="-184150" lvl="0" marL="360000" rtl="0" algn="l">
                <a:lnSpc>
                  <a:spcPct val="100000"/>
                </a:lnSpc>
                <a:spcBef>
                  <a:spcPts val="0"/>
                </a:spcBef>
                <a:spcAft>
                  <a:spcPts val="0"/>
                </a:spcAft>
                <a:buClr>
                  <a:schemeClr val="dk1"/>
                </a:buClr>
                <a:buSzPts val="1400"/>
                <a:buFont typeface="Titillium Web"/>
                <a:buChar char="●"/>
              </a:pPr>
              <a:r>
                <a:rPr lang="en-GB">
                  <a:solidFill>
                    <a:schemeClr val="dk1"/>
                  </a:solidFill>
                  <a:latin typeface="Titillium Web"/>
                  <a:ea typeface="Titillium Web"/>
                  <a:cs typeface="Titillium Web"/>
                  <a:sym typeface="Titillium Web"/>
                </a:rPr>
                <a:t>The endocardial plaques are seen in the right side of heart</a:t>
              </a:r>
              <a:endParaRPr>
                <a:solidFill>
                  <a:schemeClr val="dk1"/>
                </a:solidFill>
                <a:latin typeface="Titillium Web"/>
                <a:ea typeface="Titillium Web"/>
                <a:cs typeface="Titillium Web"/>
                <a:sym typeface="Titillium Web"/>
              </a:endParaRPr>
            </a:p>
          </p:txBody>
        </p:sp>
        <p:sp>
          <p:nvSpPr>
            <p:cNvPr id="516" name="Google Shape;516;p25"/>
            <p:cNvSpPr/>
            <p:nvPr/>
          </p:nvSpPr>
          <p:spPr>
            <a:xfrm>
              <a:off x="485325" y="1692388"/>
              <a:ext cx="3476400" cy="397500"/>
            </a:xfrm>
            <a:prstGeom prst="flowChartAlternateProcess">
              <a:avLst/>
            </a:prstGeom>
            <a:solidFill>
              <a:srgbClr val="6D9EEB"/>
            </a:solidFill>
            <a:ln cap="flat" cmpd="sng" w="9525">
              <a:solidFill>
                <a:srgbClr val="CCCCCC"/>
              </a:solidFill>
              <a:prstDash val="solid"/>
              <a:round/>
              <a:headEnd len="sm" w="sm" type="none"/>
              <a:tailEnd len="sm" w="sm" type="none"/>
            </a:ln>
          </p:spPr>
          <p:txBody>
            <a:bodyPr anchorCtr="0" anchor="ctr" bIns="0" lIns="91425" spcFirstLastPara="1" rIns="91425" wrap="square" tIns="176400">
              <a:noAutofit/>
            </a:bodyPr>
            <a:lstStyle/>
            <a:p>
              <a:pPr indent="0" lvl="0" marL="0" rtl="0" algn="ctr">
                <a:spcBef>
                  <a:spcPts val="0"/>
                </a:spcBef>
                <a:spcAft>
                  <a:spcPts val="0"/>
                </a:spcAft>
                <a:buClr>
                  <a:schemeClr val="dk1"/>
                </a:buClr>
                <a:buSzPts val="1400"/>
                <a:buFont typeface="Arial"/>
                <a:buNone/>
              </a:pPr>
              <a:r>
                <a:rPr b="1" lang="en-GB">
                  <a:solidFill>
                    <a:schemeClr val="lt1"/>
                  </a:solidFill>
                  <a:latin typeface="Titillium Web"/>
                  <a:ea typeface="Titillium Web"/>
                  <a:cs typeface="Titillium Web"/>
                  <a:sym typeface="Titillium Web"/>
                </a:rPr>
                <a:t>Endocarditis seen in carcinoid syndrome</a:t>
              </a:r>
              <a:endParaRPr b="1">
                <a:solidFill>
                  <a:schemeClr val="lt1"/>
                </a:solidFill>
                <a:latin typeface="Titillium Web"/>
                <a:ea typeface="Titillium Web"/>
                <a:cs typeface="Titillium Web"/>
                <a:sym typeface="Titillium Web"/>
              </a:endParaRPr>
            </a:p>
            <a:p>
              <a:pPr indent="0" lvl="0" marL="0" rtl="0" algn="ctr">
                <a:spcBef>
                  <a:spcPts val="0"/>
                </a:spcBef>
                <a:spcAft>
                  <a:spcPts val="0"/>
                </a:spcAft>
                <a:buClr>
                  <a:schemeClr val="dk1"/>
                </a:buClr>
                <a:buSzPts val="1400"/>
                <a:buFont typeface="Arial"/>
                <a:buNone/>
              </a:pPr>
              <a:r>
                <a:t/>
              </a:r>
              <a:endParaRPr b="1">
                <a:solidFill>
                  <a:schemeClr val="lt1"/>
                </a:solidFill>
                <a:latin typeface="Titillium Web"/>
                <a:ea typeface="Titillium Web"/>
                <a:cs typeface="Titillium Web"/>
                <a:sym typeface="Titillium Web"/>
              </a:endParaRPr>
            </a:p>
          </p:txBody>
        </p:sp>
      </p:grpSp>
      <p:grpSp>
        <p:nvGrpSpPr>
          <p:cNvPr id="517" name="Google Shape;517;p25"/>
          <p:cNvGrpSpPr/>
          <p:nvPr/>
        </p:nvGrpSpPr>
        <p:grpSpPr>
          <a:xfrm>
            <a:off x="144300" y="3771649"/>
            <a:ext cx="6339900" cy="2680866"/>
            <a:chOff x="259050" y="1560523"/>
            <a:chExt cx="6339900" cy="2529597"/>
          </a:xfrm>
        </p:grpSpPr>
        <p:sp>
          <p:nvSpPr>
            <p:cNvPr id="518" name="Google Shape;518;p25"/>
            <p:cNvSpPr/>
            <p:nvPr/>
          </p:nvSpPr>
          <p:spPr>
            <a:xfrm>
              <a:off x="259050" y="1899220"/>
              <a:ext cx="6339900" cy="2190900"/>
            </a:xfrm>
            <a:prstGeom prst="roundRect">
              <a:avLst>
                <a:gd fmla="val 16667" name="adj"/>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270000">
              <a:noAutofit/>
            </a:bodyPr>
            <a:lstStyle/>
            <a:p>
              <a:pPr indent="-187449" lvl="0" marL="269999" rtl="0" algn="l">
                <a:lnSpc>
                  <a:spcPct val="100000"/>
                </a:lnSpc>
                <a:spcBef>
                  <a:spcPts val="0"/>
                </a:spcBef>
                <a:spcAft>
                  <a:spcPts val="0"/>
                </a:spcAft>
                <a:buClr>
                  <a:schemeClr val="dk1"/>
                </a:buClr>
                <a:buSzPts val="1400"/>
                <a:buFont typeface="Titillium Web"/>
                <a:buChar char="●"/>
              </a:pPr>
              <a:r>
                <a:rPr lang="en-GB">
                  <a:solidFill>
                    <a:schemeClr val="dk1"/>
                  </a:solidFill>
                  <a:latin typeface="Titillium Web"/>
                  <a:ea typeface="Titillium Web"/>
                  <a:cs typeface="Titillium Web"/>
                  <a:sym typeface="Titillium Web"/>
                </a:rPr>
                <a:t>Characterized by </a:t>
              </a:r>
              <a:r>
                <a:rPr b="1" lang="en-GB">
                  <a:solidFill>
                    <a:srgbClr val="CC0000"/>
                  </a:solidFill>
                  <a:latin typeface="Titillium Web"/>
                  <a:ea typeface="Titillium Web"/>
                  <a:cs typeface="Titillium Web"/>
                  <a:sym typeface="Titillium Web"/>
                </a:rPr>
                <a:t>sterile vegetations</a:t>
              </a:r>
              <a:r>
                <a:rPr lang="en-GB">
                  <a:solidFill>
                    <a:schemeClr val="dk1"/>
                  </a:solidFill>
                  <a:latin typeface="Titillium Web"/>
                  <a:ea typeface="Titillium Web"/>
                  <a:cs typeface="Titillium Web"/>
                  <a:sym typeface="Titillium Web"/>
                </a:rPr>
                <a:t> on the leaflets of the cardiac valves. There is no infective organism. It is aseptic.</a:t>
              </a:r>
              <a:endParaRPr>
                <a:solidFill>
                  <a:schemeClr val="dk1"/>
                </a:solidFill>
                <a:latin typeface="Titillium Web"/>
                <a:ea typeface="Titillium Web"/>
                <a:cs typeface="Titillium Web"/>
                <a:sym typeface="Titillium Web"/>
              </a:endParaRPr>
            </a:p>
            <a:p>
              <a:pPr indent="-187449" lvl="0" marL="269999" rtl="0" algn="l">
                <a:lnSpc>
                  <a:spcPct val="100000"/>
                </a:lnSpc>
                <a:spcBef>
                  <a:spcPts val="0"/>
                </a:spcBef>
                <a:spcAft>
                  <a:spcPts val="0"/>
                </a:spcAft>
                <a:buClr>
                  <a:schemeClr val="dk1"/>
                </a:buClr>
                <a:buSzPts val="1400"/>
                <a:buFont typeface="Titillium Web"/>
                <a:buChar char="●"/>
              </a:pPr>
              <a:r>
                <a:rPr b="1" lang="en-GB">
                  <a:solidFill>
                    <a:schemeClr val="dk1"/>
                  </a:solidFill>
                  <a:latin typeface="Titillium Web"/>
                  <a:ea typeface="Titillium Web"/>
                  <a:cs typeface="Titillium Web"/>
                  <a:sym typeface="Titillium Web"/>
                </a:rPr>
                <a:t>Pathogenesis/ association:</a:t>
              </a:r>
              <a:endParaRPr b="1">
                <a:solidFill>
                  <a:schemeClr val="dk1"/>
                </a:solidFill>
                <a:latin typeface="Titillium Web"/>
                <a:ea typeface="Titillium Web"/>
                <a:cs typeface="Titillium Web"/>
                <a:sym typeface="Titillium Web"/>
              </a:endParaRPr>
            </a:p>
            <a:p>
              <a:pPr indent="-184150" lvl="0" marL="540000" rtl="0" algn="l">
                <a:lnSpc>
                  <a:spcPct val="100000"/>
                </a:lnSpc>
                <a:spcBef>
                  <a:spcPts val="0"/>
                </a:spcBef>
                <a:spcAft>
                  <a:spcPts val="0"/>
                </a:spcAft>
                <a:buClr>
                  <a:schemeClr val="dk1"/>
                </a:buClr>
                <a:buSzPts val="1400"/>
                <a:buFont typeface="Titillium Web"/>
                <a:buChar char="-"/>
              </a:pPr>
              <a:r>
                <a:rPr lang="en-GB">
                  <a:solidFill>
                    <a:schemeClr val="dk1"/>
                  </a:solidFill>
                  <a:latin typeface="Titillium Web"/>
                  <a:ea typeface="Titillium Web"/>
                  <a:cs typeface="Titillium Web"/>
                  <a:sym typeface="Titillium Web"/>
                </a:rPr>
                <a:t>Subtle endothelial abnormalities.</a:t>
              </a:r>
              <a:endParaRPr>
                <a:solidFill>
                  <a:schemeClr val="dk1"/>
                </a:solidFill>
                <a:latin typeface="Titillium Web"/>
                <a:ea typeface="Titillium Web"/>
                <a:cs typeface="Titillium Web"/>
                <a:sym typeface="Titillium Web"/>
              </a:endParaRPr>
            </a:p>
            <a:p>
              <a:pPr indent="-184150" lvl="0" marL="540000" rtl="0" algn="l">
                <a:lnSpc>
                  <a:spcPct val="100000"/>
                </a:lnSpc>
                <a:spcBef>
                  <a:spcPts val="0"/>
                </a:spcBef>
                <a:spcAft>
                  <a:spcPts val="0"/>
                </a:spcAft>
                <a:buClr>
                  <a:schemeClr val="dk1"/>
                </a:buClr>
                <a:buSzPts val="1400"/>
                <a:buFont typeface="Titillium Web"/>
                <a:buChar char="-"/>
              </a:pPr>
              <a:r>
                <a:rPr lang="en-GB">
                  <a:solidFill>
                    <a:schemeClr val="dk1"/>
                  </a:solidFill>
                  <a:latin typeface="Titillium Web"/>
                  <a:ea typeface="Titillium Web"/>
                  <a:cs typeface="Titillium Web"/>
                  <a:sym typeface="Titillium Web"/>
                </a:rPr>
                <a:t>Hypercoagulability.</a:t>
              </a:r>
              <a:endParaRPr>
                <a:solidFill>
                  <a:schemeClr val="dk1"/>
                </a:solidFill>
                <a:latin typeface="Titillium Web"/>
                <a:ea typeface="Titillium Web"/>
                <a:cs typeface="Titillium Web"/>
                <a:sym typeface="Titillium Web"/>
              </a:endParaRPr>
            </a:p>
            <a:p>
              <a:pPr indent="-184150" lvl="0" marL="540000" rtl="0" algn="l">
                <a:lnSpc>
                  <a:spcPct val="100000"/>
                </a:lnSpc>
                <a:spcBef>
                  <a:spcPts val="0"/>
                </a:spcBef>
                <a:spcAft>
                  <a:spcPts val="0"/>
                </a:spcAft>
                <a:buClr>
                  <a:schemeClr val="dk1"/>
                </a:buClr>
                <a:buSzPts val="1400"/>
                <a:buFont typeface="Titillium Web"/>
                <a:buChar char="-"/>
              </a:pPr>
              <a:r>
                <a:rPr b="1" lang="en-GB">
                  <a:solidFill>
                    <a:srgbClr val="CC0000"/>
                  </a:solidFill>
                  <a:latin typeface="Titillium Web"/>
                  <a:ea typeface="Titillium Web"/>
                  <a:cs typeface="Titillium Web"/>
                  <a:sym typeface="Titillium Web"/>
                </a:rPr>
                <a:t>Association with malignancy</a:t>
              </a:r>
              <a:r>
                <a:rPr lang="en-GB">
                  <a:solidFill>
                    <a:schemeClr val="dk1"/>
                  </a:solidFill>
                  <a:latin typeface="Titillium Web"/>
                  <a:ea typeface="Titillium Web"/>
                  <a:cs typeface="Titillium Web"/>
                  <a:sym typeface="Titillium Web"/>
                </a:rPr>
                <a:t> (50%) and other debilitating diseases.</a:t>
              </a:r>
              <a:endParaRPr>
                <a:solidFill>
                  <a:schemeClr val="dk1"/>
                </a:solidFill>
                <a:latin typeface="Titillium Web"/>
                <a:ea typeface="Titillium Web"/>
                <a:cs typeface="Titillium Web"/>
                <a:sym typeface="Titillium Web"/>
              </a:endParaRPr>
            </a:p>
            <a:p>
              <a:pPr indent="-187449" lvl="0" marL="269999" rtl="0" algn="l">
                <a:lnSpc>
                  <a:spcPct val="100000"/>
                </a:lnSpc>
                <a:spcBef>
                  <a:spcPts val="0"/>
                </a:spcBef>
                <a:spcAft>
                  <a:spcPts val="0"/>
                </a:spcAft>
                <a:buClr>
                  <a:schemeClr val="dk1"/>
                </a:buClr>
                <a:buSzPts val="1400"/>
                <a:buFont typeface="Titillium Web"/>
                <a:buChar char="●"/>
              </a:pPr>
              <a:r>
                <a:rPr lang="en-GB">
                  <a:solidFill>
                    <a:schemeClr val="dk1"/>
                  </a:solidFill>
                  <a:latin typeface="Titillium Web"/>
                  <a:ea typeface="Titillium Web"/>
                  <a:cs typeface="Titillium Web"/>
                  <a:sym typeface="Titillium Web"/>
                </a:rPr>
                <a:t>Aortic valve most common site. </a:t>
              </a:r>
              <a:endParaRPr>
                <a:solidFill>
                  <a:schemeClr val="dk1"/>
                </a:solidFill>
                <a:latin typeface="Titillium Web"/>
                <a:ea typeface="Titillium Web"/>
                <a:cs typeface="Titillium Web"/>
                <a:sym typeface="Titillium Web"/>
              </a:endParaRPr>
            </a:p>
            <a:p>
              <a:pPr indent="-187449" lvl="0" marL="269999" rtl="0" algn="l">
                <a:lnSpc>
                  <a:spcPct val="100000"/>
                </a:lnSpc>
                <a:spcBef>
                  <a:spcPts val="0"/>
                </a:spcBef>
                <a:spcAft>
                  <a:spcPts val="0"/>
                </a:spcAft>
                <a:buClr>
                  <a:schemeClr val="dk1"/>
                </a:buClr>
                <a:buSzPts val="1400"/>
                <a:buFont typeface="Titillium Web"/>
                <a:buChar char="●"/>
              </a:pPr>
              <a:r>
                <a:rPr lang="en-GB">
                  <a:solidFill>
                    <a:schemeClr val="dk1"/>
                  </a:solidFill>
                  <a:latin typeface="Titillium Web"/>
                  <a:ea typeface="Titillium Web"/>
                  <a:cs typeface="Titillium Web"/>
                  <a:sym typeface="Titillium Web"/>
                </a:rPr>
                <a:t>May embolize to different parts of the body including brain, but the emboli are sterile.</a:t>
              </a:r>
              <a:endParaRPr>
                <a:solidFill>
                  <a:schemeClr val="dk1"/>
                </a:solidFill>
                <a:latin typeface="Titillium Web"/>
                <a:ea typeface="Titillium Web"/>
                <a:cs typeface="Titillium Web"/>
                <a:sym typeface="Titillium Web"/>
              </a:endParaRPr>
            </a:p>
          </p:txBody>
        </p:sp>
        <p:sp>
          <p:nvSpPr>
            <p:cNvPr id="519" name="Google Shape;519;p25"/>
            <p:cNvSpPr/>
            <p:nvPr/>
          </p:nvSpPr>
          <p:spPr>
            <a:xfrm>
              <a:off x="485325" y="1560523"/>
              <a:ext cx="4947000" cy="529500"/>
            </a:xfrm>
            <a:prstGeom prst="flowChartAlternateProcess">
              <a:avLst/>
            </a:prstGeom>
            <a:solidFill>
              <a:srgbClr val="6D9EEB"/>
            </a:solidFill>
            <a:ln cap="flat" cmpd="sng" w="9525">
              <a:solidFill>
                <a:srgbClr val="CCCCCC"/>
              </a:solidFill>
              <a:prstDash val="solid"/>
              <a:round/>
              <a:headEnd len="sm" w="sm" type="none"/>
              <a:tailEnd len="sm" w="sm" type="none"/>
            </a:ln>
          </p:spPr>
          <p:txBody>
            <a:bodyPr anchorCtr="0" anchor="b" bIns="0" lIns="91425" spcFirstLastPara="1" rIns="91425" wrap="square" tIns="176400">
              <a:noAutofit/>
            </a:bodyPr>
            <a:lstStyle/>
            <a:p>
              <a:pPr indent="0" lvl="0" marL="0" rtl="0" algn="ctr">
                <a:spcBef>
                  <a:spcPts val="0"/>
                </a:spcBef>
                <a:spcAft>
                  <a:spcPts val="0"/>
                </a:spcAft>
                <a:buClr>
                  <a:schemeClr val="dk1"/>
                </a:buClr>
                <a:buSzPts val="1400"/>
                <a:buFont typeface="Arial"/>
                <a:buNone/>
              </a:pPr>
              <a:r>
                <a:rPr b="1" lang="en-GB">
                  <a:solidFill>
                    <a:schemeClr val="lt1"/>
                  </a:solidFill>
                  <a:latin typeface="Titillium Web"/>
                  <a:ea typeface="Titillium Web"/>
                  <a:cs typeface="Titillium Web"/>
                  <a:sym typeface="Titillium Web"/>
                </a:rPr>
                <a:t>Nonbacterial thrombotic endocarditis </a:t>
              </a:r>
              <a:r>
                <a:rPr b="1" lang="en-GB">
                  <a:solidFill>
                    <a:srgbClr val="B7B7B7"/>
                  </a:solidFill>
                  <a:latin typeface="Titillium Web"/>
                  <a:ea typeface="Titillium Web"/>
                  <a:cs typeface="Titillium Web"/>
                  <a:sym typeface="Titillium Web"/>
                </a:rPr>
                <a:t>(NBTE)</a:t>
              </a:r>
              <a:r>
                <a:rPr b="1" lang="en-GB">
                  <a:solidFill>
                    <a:schemeClr val="lt1"/>
                  </a:solidFill>
                  <a:latin typeface="Titillium Web"/>
                  <a:ea typeface="Titillium Web"/>
                  <a:cs typeface="Titillium Web"/>
                  <a:sym typeface="Titillium Web"/>
                </a:rPr>
                <a:t> (marantic endocarditis)</a:t>
              </a:r>
              <a:endParaRPr b="1" sz="2000">
                <a:solidFill>
                  <a:srgbClr val="FFFFFF"/>
                </a:solidFill>
                <a:latin typeface="Exo"/>
                <a:ea typeface="Exo"/>
                <a:cs typeface="Exo"/>
                <a:sym typeface="Exo"/>
              </a:endParaRPr>
            </a:p>
          </p:txBody>
        </p:sp>
      </p:grpSp>
      <p:sp>
        <p:nvSpPr>
          <p:cNvPr id="520" name="Google Shape;520;p25"/>
          <p:cNvSpPr/>
          <p:nvPr/>
        </p:nvSpPr>
        <p:spPr>
          <a:xfrm>
            <a:off x="130200" y="6556825"/>
            <a:ext cx="6604800" cy="2843100"/>
          </a:xfrm>
          <a:prstGeom prst="rect">
            <a:avLst/>
          </a:prstGeom>
          <a:noFill/>
          <a:ln cap="flat" cmpd="sng" w="9525">
            <a:solidFill>
              <a:srgbClr val="A64D79"/>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64D79"/>
              </a:solidFill>
            </a:endParaRPr>
          </a:p>
        </p:txBody>
      </p:sp>
      <p:sp>
        <p:nvSpPr>
          <p:cNvPr id="521" name="Google Shape;521;p25"/>
          <p:cNvSpPr/>
          <p:nvPr/>
        </p:nvSpPr>
        <p:spPr>
          <a:xfrm>
            <a:off x="1079691" y="193794"/>
            <a:ext cx="235800" cy="2154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grpSp>
        <p:nvGrpSpPr>
          <p:cNvPr id="526" name="Google Shape;526;p26"/>
          <p:cNvGrpSpPr/>
          <p:nvPr/>
        </p:nvGrpSpPr>
        <p:grpSpPr>
          <a:xfrm>
            <a:off x="35850" y="219625"/>
            <a:ext cx="6285534" cy="1587260"/>
            <a:chOff x="44018" y="1941496"/>
            <a:chExt cx="6285534" cy="1587102"/>
          </a:xfrm>
        </p:grpSpPr>
        <p:sp>
          <p:nvSpPr>
            <p:cNvPr id="527" name="Google Shape;527;p26"/>
            <p:cNvSpPr/>
            <p:nvPr/>
          </p:nvSpPr>
          <p:spPr>
            <a:xfrm>
              <a:off x="1810769" y="1941496"/>
              <a:ext cx="3456600" cy="313200"/>
            </a:xfrm>
            <a:prstGeom prst="roundRect">
              <a:avLst>
                <a:gd fmla="val 50000" name="adj"/>
              </a:avLst>
            </a:prstGeom>
            <a:solidFill>
              <a:srgbClr val="4A86E8"/>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1800"/>
                <a:buFont typeface="Comic Sans MS"/>
                <a:buNone/>
              </a:pPr>
              <a:r>
                <a:rPr b="1" lang="en-GB" sz="1800">
                  <a:solidFill>
                    <a:srgbClr val="FFFFFF"/>
                  </a:solidFill>
                  <a:latin typeface="Titillium Web"/>
                  <a:ea typeface="Titillium Web"/>
                  <a:cs typeface="Titillium Web"/>
                  <a:sym typeface="Titillium Web"/>
                </a:rPr>
                <a:t>Valvular Heart Disease</a:t>
              </a:r>
              <a:endParaRPr b="1" i="0" sz="1800" u="none" cap="none" strike="noStrike">
                <a:solidFill>
                  <a:srgbClr val="FFFFFF"/>
                </a:solidFill>
                <a:latin typeface="Titillium Web"/>
                <a:ea typeface="Titillium Web"/>
                <a:cs typeface="Titillium Web"/>
                <a:sym typeface="Titillium Web"/>
              </a:endParaRPr>
            </a:p>
          </p:txBody>
        </p:sp>
        <p:sp>
          <p:nvSpPr>
            <p:cNvPr id="528" name="Google Shape;528;p26"/>
            <p:cNvSpPr/>
            <p:nvPr/>
          </p:nvSpPr>
          <p:spPr>
            <a:xfrm>
              <a:off x="4471564" y="2578449"/>
              <a:ext cx="1100700" cy="313200"/>
            </a:xfrm>
            <a:prstGeom prst="roundRect">
              <a:avLst>
                <a:gd fmla="val 50000" name="adj"/>
              </a:avLst>
            </a:prstGeom>
            <a:solidFill>
              <a:srgbClr val="C9DAF8"/>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3A3838"/>
                </a:buClr>
                <a:buSzPts val="1800"/>
                <a:buFont typeface="Comic Sans MS"/>
                <a:buNone/>
              </a:pPr>
              <a:r>
                <a:rPr lang="en-GB" sz="1600">
                  <a:solidFill>
                    <a:srgbClr val="434343"/>
                  </a:solidFill>
                  <a:latin typeface="Titillium Web"/>
                  <a:ea typeface="Titillium Web"/>
                  <a:cs typeface="Titillium Web"/>
                  <a:sym typeface="Titillium Web"/>
                </a:rPr>
                <a:t>Causes</a:t>
              </a:r>
              <a:endParaRPr i="0" sz="1600" u="none" cap="none" strike="noStrike">
                <a:solidFill>
                  <a:srgbClr val="434343"/>
                </a:solidFill>
                <a:latin typeface="Titillium Web"/>
                <a:ea typeface="Titillium Web"/>
                <a:cs typeface="Titillium Web"/>
                <a:sym typeface="Titillium Web"/>
              </a:endParaRPr>
            </a:p>
          </p:txBody>
        </p:sp>
        <p:sp>
          <p:nvSpPr>
            <p:cNvPr id="529" name="Google Shape;529;p26"/>
            <p:cNvSpPr/>
            <p:nvPr/>
          </p:nvSpPr>
          <p:spPr>
            <a:xfrm>
              <a:off x="1328211" y="2578449"/>
              <a:ext cx="1100700" cy="313200"/>
            </a:xfrm>
            <a:prstGeom prst="roundRect">
              <a:avLst>
                <a:gd fmla="val 50000" name="adj"/>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3A3838"/>
                </a:buClr>
                <a:buSzPts val="1800"/>
                <a:buFont typeface="Comic Sans MS"/>
                <a:buNone/>
              </a:pPr>
              <a:r>
                <a:rPr lang="en-GB" sz="1600">
                  <a:solidFill>
                    <a:srgbClr val="434343"/>
                  </a:solidFill>
                  <a:latin typeface="Titillium Web"/>
                  <a:ea typeface="Titillium Web"/>
                  <a:cs typeface="Titillium Web"/>
                  <a:sym typeface="Titillium Web"/>
                </a:rPr>
                <a:t>Types</a:t>
              </a:r>
              <a:endParaRPr sz="1800">
                <a:solidFill>
                  <a:srgbClr val="434343"/>
                </a:solidFill>
                <a:latin typeface="Titillium Web"/>
                <a:ea typeface="Titillium Web"/>
                <a:cs typeface="Titillium Web"/>
                <a:sym typeface="Titillium Web"/>
              </a:endParaRPr>
            </a:p>
          </p:txBody>
        </p:sp>
        <p:cxnSp>
          <p:nvCxnSpPr>
            <p:cNvPr id="530" name="Google Shape;530;p26"/>
            <p:cNvCxnSpPr>
              <a:stCxn id="527" idx="2"/>
              <a:endCxn id="528" idx="0"/>
            </p:cNvCxnSpPr>
            <p:nvPr/>
          </p:nvCxnSpPr>
          <p:spPr>
            <a:xfrm flipH="1" rot="-5400000">
              <a:off x="4118669" y="1675096"/>
              <a:ext cx="323700" cy="1482900"/>
            </a:xfrm>
            <a:prstGeom prst="bentConnector3">
              <a:avLst>
                <a:gd fmla="val 50008" name="adj1"/>
              </a:avLst>
            </a:prstGeom>
            <a:noFill/>
            <a:ln cap="flat" cmpd="sng" w="19050">
              <a:solidFill>
                <a:srgbClr val="C2C2C2"/>
              </a:solidFill>
              <a:prstDash val="solid"/>
              <a:round/>
              <a:headEnd len="sm" w="sm" type="none"/>
              <a:tailEnd len="sm" w="sm" type="none"/>
            </a:ln>
          </p:spPr>
        </p:cxnSp>
        <p:cxnSp>
          <p:nvCxnSpPr>
            <p:cNvPr id="531" name="Google Shape;531;p26"/>
            <p:cNvCxnSpPr>
              <a:stCxn id="529" idx="0"/>
              <a:endCxn id="527" idx="2"/>
            </p:cNvCxnSpPr>
            <p:nvPr/>
          </p:nvCxnSpPr>
          <p:spPr>
            <a:xfrm rot="-5400000">
              <a:off x="2546961" y="1586349"/>
              <a:ext cx="323700" cy="1660500"/>
            </a:xfrm>
            <a:prstGeom prst="bentConnector3">
              <a:avLst>
                <a:gd fmla="val 50008" name="adj1"/>
              </a:avLst>
            </a:prstGeom>
            <a:noFill/>
            <a:ln cap="flat" cmpd="sng" w="19050">
              <a:solidFill>
                <a:srgbClr val="C2C2C2"/>
              </a:solidFill>
              <a:prstDash val="solid"/>
              <a:round/>
              <a:headEnd len="sm" w="sm" type="none"/>
              <a:tailEnd len="sm" w="sm" type="none"/>
            </a:ln>
          </p:spPr>
        </p:cxnSp>
        <p:cxnSp>
          <p:nvCxnSpPr>
            <p:cNvPr id="532" name="Google Shape;532;p26"/>
            <p:cNvCxnSpPr>
              <a:stCxn id="533" idx="0"/>
              <a:endCxn id="528" idx="2"/>
            </p:cNvCxnSpPr>
            <p:nvPr/>
          </p:nvCxnSpPr>
          <p:spPr>
            <a:xfrm rot="-5400000">
              <a:off x="4595685" y="2789248"/>
              <a:ext cx="323700" cy="528600"/>
            </a:xfrm>
            <a:prstGeom prst="bentConnector3">
              <a:avLst>
                <a:gd fmla="val 50008" name="adj1"/>
              </a:avLst>
            </a:prstGeom>
            <a:noFill/>
            <a:ln cap="flat" cmpd="sng" w="19050">
              <a:solidFill>
                <a:srgbClr val="C2C2C2"/>
              </a:solidFill>
              <a:prstDash val="solid"/>
              <a:round/>
              <a:headEnd len="sm" w="sm" type="none"/>
              <a:tailEnd len="sm" w="sm" type="none"/>
            </a:ln>
          </p:spPr>
        </p:cxnSp>
        <p:sp>
          <p:nvSpPr>
            <p:cNvPr id="534" name="Google Shape;534;p26"/>
            <p:cNvSpPr/>
            <p:nvPr/>
          </p:nvSpPr>
          <p:spPr>
            <a:xfrm>
              <a:off x="44018" y="3215394"/>
              <a:ext cx="1653300" cy="313200"/>
            </a:xfrm>
            <a:prstGeom prst="roundRect">
              <a:avLst>
                <a:gd fmla="val 50000" name="adj"/>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3A3838"/>
                </a:buClr>
                <a:buSzPts val="1800"/>
                <a:buFont typeface="Comic Sans MS"/>
                <a:buNone/>
              </a:pPr>
              <a:r>
                <a:rPr lang="en-GB">
                  <a:solidFill>
                    <a:srgbClr val="434343"/>
                  </a:solidFill>
                  <a:latin typeface="Titillium Web"/>
                  <a:ea typeface="Titillium Web"/>
                  <a:cs typeface="Titillium Web"/>
                  <a:sym typeface="Titillium Web"/>
                </a:rPr>
                <a:t>Stenosis of valves</a:t>
              </a:r>
              <a:endParaRPr sz="1800">
                <a:solidFill>
                  <a:srgbClr val="434343"/>
                </a:solidFill>
                <a:latin typeface="Titillium Web"/>
                <a:ea typeface="Titillium Web"/>
                <a:cs typeface="Titillium Web"/>
                <a:sym typeface="Titillium Web"/>
              </a:endParaRPr>
            </a:p>
          </p:txBody>
        </p:sp>
        <p:sp>
          <p:nvSpPr>
            <p:cNvPr id="535" name="Google Shape;535;p26"/>
            <p:cNvSpPr/>
            <p:nvPr/>
          </p:nvSpPr>
          <p:spPr>
            <a:xfrm>
              <a:off x="1773518" y="3215394"/>
              <a:ext cx="2029500" cy="313200"/>
            </a:xfrm>
            <a:prstGeom prst="roundRect">
              <a:avLst>
                <a:gd fmla="val 50000" name="adj"/>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3A3838"/>
                </a:buClr>
                <a:buSzPts val="1800"/>
                <a:buFont typeface="Comic Sans MS"/>
                <a:buNone/>
              </a:pPr>
              <a:r>
                <a:rPr lang="en-GB">
                  <a:solidFill>
                    <a:srgbClr val="434343"/>
                  </a:solidFill>
                  <a:latin typeface="Titillium Web"/>
                  <a:ea typeface="Titillium Web"/>
                  <a:cs typeface="Titillium Web"/>
                  <a:sym typeface="Titillium Web"/>
                </a:rPr>
                <a:t>Regurgitation of valves</a:t>
              </a:r>
              <a:endParaRPr i="0" u="none" cap="none" strike="noStrike">
                <a:solidFill>
                  <a:srgbClr val="434343"/>
                </a:solidFill>
                <a:latin typeface="Titillium Web"/>
                <a:ea typeface="Titillium Web"/>
                <a:cs typeface="Titillium Web"/>
                <a:sym typeface="Titillium Web"/>
              </a:endParaRPr>
            </a:p>
          </p:txBody>
        </p:sp>
        <p:sp>
          <p:nvSpPr>
            <p:cNvPr id="533" name="Google Shape;533;p26"/>
            <p:cNvSpPr/>
            <p:nvPr/>
          </p:nvSpPr>
          <p:spPr>
            <a:xfrm>
              <a:off x="3942885" y="3215398"/>
              <a:ext cx="1100700" cy="313200"/>
            </a:xfrm>
            <a:prstGeom prst="roundRect">
              <a:avLst>
                <a:gd fmla="val 50000" name="adj"/>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3A3838"/>
                </a:buClr>
                <a:buSzPts val="1800"/>
                <a:buFont typeface="Comic Sans MS"/>
                <a:buNone/>
              </a:pPr>
              <a:r>
                <a:rPr i="0" lang="en-GB" u="none" cap="none" strike="noStrike">
                  <a:solidFill>
                    <a:srgbClr val="434343"/>
                  </a:solidFill>
                  <a:latin typeface="Titillium Web"/>
                  <a:ea typeface="Titillium Web"/>
                  <a:cs typeface="Titillium Web"/>
                  <a:sym typeface="Titillium Web"/>
                </a:rPr>
                <a:t>Congenital</a:t>
              </a:r>
              <a:endParaRPr i="0" u="none" cap="none" strike="noStrike">
                <a:solidFill>
                  <a:srgbClr val="434343"/>
                </a:solidFill>
                <a:latin typeface="Titillium Web"/>
                <a:ea typeface="Titillium Web"/>
                <a:cs typeface="Titillium Web"/>
                <a:sym typeface="Titillium Web"/>
              </a:endParaRPr>
            </a:p>
          </p:txBody>
        </p:sp>
        <p:sp>
          <p:nvSpPr>
            <p:cNvPr id="536" name="Google Shape;536;p26"/>
            <p:cNvSpPr/>
            <p:nvPr/>
          </p:nvSpPr>
          <p:spPr>
            <a:xfrm>
              <a:off x="5228852" y="3215398"/>
              <a:ext cx="1100700" cy="313200"/>
            </a:xfrm>
            <a:prstGeom prst="roundRect">
              <a:avLst>
                <a:gd fmla="val 50000" name="adj"/>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3A3838"/>
                </a:buClr>
                <a:buSzPts val="1800"/>
                <a:buFont typeface="Comic Sans MS"/>
                <a:buNone/>
              </a:pPr>
              <a:r>
                <a:rPr lang="en-GB">
                  <a:solidFill>
                    <a:srgbClr val="434343"/>
                  </a:solidFill>
                  <a:latin typeface="Titillium Web"/>
                  <a:ea typeface="Titillium Web"/>
                  <a:cs typeface="Titillium Web"/>
                  <a:sym typeface="Titillium Web"/>
                </a:rPr>
                <a:t>Acquired</a:t>
              </a:r>
              <a:endParaRPr sz="1800">
                <a:solidFill>
                  <a:srgbClr val="434343"/>
                </a:solidFill>
                <a:latin typeface="Titillium Web"/>
                <a:ea typeface="Titillium Web"/>
                <a:cs typeface="Titillium Web"/>
                <a:sym typeface="Titillium Web"/>
              </a:endParaRPr>
            </a:p>
          </p:txBody>
        </p:sp>
      </p:grpSp>
      <p:cxnSp>
        <p:nvCxnSpPr>
          <p:cNvPr id="537" name="Google Shape;537;p26"/>
          <p:cNvCxnSpPr/>
          <p:nvPr/>
        </p:nvCxnSpPr>
        <p:spPr>
          <a:xfrm flipH="1" rot="-5400000">
            <a:off x="2258696" y="1029323"/>
            <a:ext cx="323700" cy="604800"/>
          </a:xfrm>
          <a:prstGeom prst="bentConnector3">
            <a:avLst>
              <a:gd fmla="val 50008" name="adj1"/>
            </a:avLst>
          </a:prstGeom>
          <a:noFill/>
          <a:ln cap="flat" cmpd="sng" w="28575">
            <a:solidFill>
              <a:srgbClr val="C2C2C2"/>
            </a:solidFill>
            <a:prstDash val="solid"/>
            <a:round/>
            <a:headEnd len="sm" w="sm" type="none"/>
            <a:tailEnd len="sm" w="sm" type="none"/>
          </a:ln>
        </p:spPr>
      </p:cxnSp>
      <p:cxnSp>
        <p:nvCxnSpPr>
          <p:cNvPr id="538" name="Google Shape;538;p26"/>
          <p:cNvCxnSpPr/>
          <p:nvPr/>
        </p:nvCxnSpPr>
        <p:spPr>
          <a:xfrm rot="-5400000">
            <a:off x="1196617" y="1029404"/>
            <a:ext cx="323700" cy="604800"/>
          </a:xfrm>
          <a:prstGeom prst="bentConnector3">
            <a:avLst>
              <a:gd fmla="val 50008" name="adj1"/>
            </a:avLst>
          </a:prstGeom>
          <a:noFill/>
          <a:ln cap="flat" cmpd="sng" w="19050">
            <a:solidFill>
              <a:srgbClr val="C2C2C2"/>
            </a:solidFill>
            <a:prstDash val="solid"/>
            <a:round/>
            <a:headEnd len="sm" w="sm" type="none"/>
            <a:tailEnd len="sm" w="sm" type="none"/>
          </a:ln>
        </p:spPr>
      </p:cxnSp>
      <p:cxnSp>
        <p:nvCxnSpPr>
          <p:cNvPr id="539" name="Google Shape;539;p26"/>
          <p:cNvCxnSpPr/>
          <p:nvPr/>
        </p:nvCxnSpPr>
        <p:spPr>
          <a:xfrm flipH="1" rot="-5400000">
            <a:off x="5230496" y="1029323"/>
            <a:ext cx="323700" cy="604800"/>
          </a:xfrm>
          <a:prstGeom prst="bentConnector3">
            <a:avLst>
              <a:gd fmla="val 50008" name="adj1"/>
            </a:avLst>
          </a:prstGeom>
          <a:noFill/>
          <a:ln cap="flat" cmpd="sng" w="28575">
            <a:solidFill>
              <a:srgbClr val="C2C2C2"/>
            </a:solidFill>
            <a:prstDash val="solid"/>
            <a:round/>
            <a:headEnd len="sm" w="sm" type="none"/>
            <a:tailEnd len="sm" w="sm" type="none"/>
          </a:ln>
        </p:spPr>
      </p:cxnSp>
      <p:cxnSp>
        <p:nvCxnSpPr>
          <p:cNvPr id="540" name="Google Shape;540;p26"/>
          <p:cNvCxnSpPr>
            <a:stCxn id="534" idx="2"/>
          </p:cNvCxnSpPr>
          <p:nvPr/>
        </p:nvCxnSpPr>
        <p:spPr>
          <a:xfrm>
            <a:off x="862500" y="1806881"/>
            <a:ext cx="3300" cy="310200"/>
          </a:xfrm>
          <a:prstGeom prst="straightConnector1">
            <a:avLst/>
          </a:prstGeom>
          <a:noFill/>
          <a:ln cap="flat" cmpd="sng" w="9525">
            <a:solidFill>
              <a:srgbClr val="B7B7B7"/>
            </a:solidFill>
            <a:prstDash val="solid"/>
            <a:round/>
            <a:headEnd len="med" w="med" type="none"/>
            <a:tailEnd len="med" w="med" type="none"/>
          </a:ln>
        </p:spPr>
      </p:cxnSp>
      <p:cxnSp>
        <p:nvCxnSpPr>
          <p:cNvPr id="541" name="Google Shape;541;p26"/>
          <p:cNvCxnSpPr/>
          <p:nvPr/>
        </p:nvCxnSpPr>
        <p:spPr>
          <a:xfrm>
            <a:off x="2722950" y="1801481"/>
            <a:ext cx="3300" cy="310200"/>
          </a:xfrm>
          <a:prstGeom prst="straightConnector1">
            <a:avLst/>
          </a:prstGeom>
          <a:noFill/>
          <a:ln cap="flat" cmpd="sng" w="9525">
            <a:solidFill>
              <a:srgbClr val="B7B7B7"/>
            </a:solidFill>
            <a:prstDash val="solid"/>
            <a:round/>
            <a:headEnd len="med" w="med" type="none"/>
            <a:tailEnd len="med" w="med" type="none"/>
          </a:ln>
        </p:spPr>
      </p:cxnSp>
      <p:sp>
        <p:nvSpPr>
          <p:cNvPr id="542" name="Google Shape;542;p26"/>
          <p:cNvSpPr/>
          <p:nvPr/>
        </p:nvSpPr>
        <p:spPr>
          <a:xfrm>
            <a:off x="35850" y="2103250"/>
            <a:ext cx="1653300" cy="313200"/>
          </a:xfrm>
          <a:prstGeom prst="roundRect">
            <a:avLst>
              <a:gd fmla="val 50000" name="adj"/>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3A3838"/>
              </a:buClr>
              <a:buSzPts val="1800"/>
              <a:buFont typeface="Comic Sans MS"/>
              <a:buNone/>
            </a:pPr>
            <a:r>
              <a:rPr lang="en-GB">
                <a:solidFill>
                  <a:srgbClr val="434343"/>
                </a:solidFill>
                <a:latin typeface="Titillium Web"/>
                <a:ea typeface="Titillium Web"/>
                <a:cs typeface="Titillium Web"/>
                <a:sym typeface="Titillium Web"/>
              </a:rPr>
              <a:t>failure to open</a:t>
            </a:r>
            <a:endParaRPr sz="1800">
              <a:solidFill>
                <a:srgbClr val="434343"/>
              </a:solidFill>
              <a:latin typeface="Titillium Web"/>
              <a:ea typeface="Titillium Web"/>
              <a:cs typeface="Titillium Web"/>
              <a:sym typeface="Titillium Web"/>
            </a:endParaRPr>
          </a:p>
        </p:txBody>
      </p:sp>
      <p:sp>
        <p:nvSpPr>
          <p:cNvPr id="543" name="Google Shape;543;p26"/>
          <p:cNvSpPr/>
          <p:nvPr/>
        </p:nvSpPr>
        <p:spPr>
          <a:xfrm>
            <a:off x="1897950" y="2103250"/>
            <a:ext cx="1653300" cy="567300"/>
          </a:xfrm>
          <a:prstGeom prst="roundRect">
            <a:avLst>
              <a:gd fmla="val 50000" name="adj"/>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1000"/>
              </a:spcBef>
              <a:spcAft>
                <a:spcPts val="0"/>
              </a:spcAft>
              <a:buClr>
                <a:srgbClr val="3A3838"/>
              </a:buClr>
              <a:buSzPts val="1800"/>
              <a:buFont typeface="Comic Sans MS"/>
              <a:buNone/>
            </a:pPr>
            <a:r>
              <a:rPr lang="en-GB">
                <a:solidFill>
                  <a:srgbClr val="434343"/>
                </a:solidFill>
                <a:latin typeface="Titillium Web"/>
                <a:ea typeface="Titillium Web"/>
                <a:cs typeface="Titillium Web"/>
                <a:sym typeface="Titillium Web"/>
              </a:rPr>
              <a:t>Insufficiency or failure to close </a:t>
            </a:r>
            <a:endParaRPr>
              <a:solidFill>
                <a:srgbClr val="434343"/>
              </a:solidFill>
              <a:latin typeface="Titillium Web"/>
              <a:ea typeface="Titillium Web"/>
              <a:cs typeface="Titillium Web"/>
              <a:sym typeface="Titillium Web"/>
            </a:endParaRPr>
          </a:p>
          <a:p>
            <a:pPr indent="0" lvl="0" marL="0" rtl="0" algn="ctr">
              <a:spcBef>
                <a:spcPts val="0"/>
              </a:spcBef>
              <a:spcAft>
                <a:spcPts val="0"/>
              </a:spcAft>
              <a:buClr>
                <a:srgbClr val="3A3838"/>
              </a:buClr>
              <a:buSzPts val="1800"/>
              <a:buFont typeface="Comic Sans MS"/>
              <a:buNone/>
            </a:pPr>
            <a:r>
              <a:t/>
            </a:r>
            <a:endParaRPr>
              <a:solidFill>
                <a:srgbClr val="434343"/>
              </a:solidFill>
              <a:latin typeface="Titillium Web"/>
              <a:ea typeface="Titillium Web"/>
              <a:cs typeface="Titillium Web"/>
              <a:sym typeface="Titillium Web"/>
            </a:endParaRPr>
          </a:p>
        </p:txBody>
      </p:sp>
      <p:sp>
        <p:nvSpPr>
          <p:cNvPr id="544" name="Google Shape;544;p26"/>
          <p:cNvSpPr/>
          <p:nvPr/>
        </p:nvSpPr>
        <p:spPr>
          <a:xfrm>
            <a:off x="3821900" y="2117075"/>
            <a:ext cx="2581800" cy="1436400"/>
          </a:xfrm>
          <a:prstGeom prst="roundRect">
            <a:avLst>
              <a:gd fmla="val 30808" name="adj"/>
            </a:avLst>
          </a:prstGeom>
          <a:noFill/>
          <a:ln cap="flat" cmpd="sng" w="19050">
            <a:solidFill>
              <a:srgbClr val="4A86E8"/>
            </a:solidFill>
            <a:prstDash val="solid"/>
            <a:round/>
            <a:headEnd len="sm" w="sm" type="none"/>
            <a:tailEnd len="sm" w="sm" type="none"/>
          </a:ln>
        </p:spPr>
        <p:txBody>
          <a:bodyPr anchorCtr="0" anchor="ctr" bIns="0" lIns="198000" spcFirstLastPara="1" rIns="91425" wrap="square" tIns="198000">
            <a:noAutofit/>
          </a:bodyPr>
          <a:lstStyle/>
          <a:p>
            <a:pPr indent="0" lvl="0" marL="0" rtl="0" algn="ctr">
              <a:spcBef>
                <a:spcPts val="0"/>
              </a:spcBef>
              <a:spcAft>
                <a:spcPts val="0"/>
              </a:spcAft>
              <a:buNone/>
            </a:pPr>
            <a:r>
              <a:rPr lang="en-GB">
                <a:solidFill>
                  <a:srgbClr val="434343"/>
                </a:solidFill>
                <a:latin typeface="Titillium Web"/>
                <a:ea typeface="Titillium Web"/>
                <a:cs typeface="Titillium Web"/>
                <a:sym typeface="Titillium Web"/>
              </a:rPr>
              <a:t>Post inflammatory scarring e.g.</a:t>
            </a:r>
            <a:r>
              <a:rPr lang="en-GB">
                <a:solidFill>
                  <a:srgbClr val="434343"/>
                </a:solidFill>
                <a:latin typeface="Titillium Web"/>
                <a:ea typeface="Titillium Web"/>
                <a:cs typeface="Titillium Web"/>
                <a:sym typeface="Titillium Web"/>
              </a:rPr>
              <a:t> </a:t>
            </a:r>
            <a:r>
              <a:rPr lang="en-GB">
                <a:solidFill>
                  <a:srgbClr val="434343"/>
                </a:solidFill>
                <a:latin typeface="Titillium Web"/>
                <a:ea typeface="Titillium Web"/>
                <a:cs typeface="Titillium Web"/>
                <a:sym typeface="Titillium Web"/>
              </a:rPr>
              <a:t>as a late complication of rheumatic fever (most</a:t>
            </a:r>
            <a:r>
              <a:rPr lang="en-GB">
                <a:solidFill>
                  <a:srgbClr val="434343"/>
                </a:solidFill>
                <a:latin typeface="Titillium Web"/>
                <a:ea typeface="Titillium Web"/>
                <a:cs typeface="Titillium Web"/>
                <a:sym typeface="Titillium Web"/>
              </a:rPr>
              <a:t> </a:t>
            </a:r>
            <a:r>
              <a:rPr lang="en-GB">
                <a:solidFill>
                  <a:srgbClr val="434343"/>
                </a:solidFill>
                <a:latin typeface="Titillium Web"/>
                <a:ea typeface="Titillium Web"/>
                <a:cs typeface="Titillium Web"/>
                <a:sym typeface="Titillium Web"/>
              </a:rPr>
              <a:t>common) or secondary to various other inflammator</a:t>
            </a:r>
            <a:r>
              <a:rPr lang="en-GB">
                <a:solidFill>
                  <a:srgbClr val="434343"/>
                </a:solidFill>
                <a:latin typeface="Titillium Web"/>
                <a:ea typeface="Titillium Web"/>
                <a:cs typeface="Titillium Web"/>
                <a:sym typeface="Titillium Web"/>
              </a:rPr>
              <a:t>y </a:t>
            </a:r>
            <a:r>
              <a:rPr lang="en-GB">
                <a:solidFill>
                  <a:srgbClr val="434343"/>
                </a:solidFill>
                <a:latin typeface="Titillium Web"/>
                <a:ea typeface="Titillium Web"/>
                <a:cs typeface="Titillium Web"/>
                <a:sym typeface="Titillium Web"/>
              </a:rPr>
              <a:t>processes. </a:t>
            </a:r>
            <a:endParaRPr>
              <a:solidFill>
                <a:srgbClr val="434343"/>
              </a:solidFill>
              <a:latin typeface="Titillium Web"/>
              <a:ea typeface="Titillium Web"/>
              <a:cs typeface="Titillium Web"/>
              <a:sym typeface="Titillium Web"/>
            </a:endParaRPr>
          </a:p>
          <a:p>
            <a:pPr indent="0" lvl="0" marL="0" rtl="0" algn="ctr">
              <a:spcBef>
                <a:spcPts val="0"/>
              </a:spcBef>
              <a:spcAft>
                <a:spcPts val="0"/>
              </a:spcAft>
              <a:buNone/>
            </a:pPr>
            <a:r>
              <a:t/>
            </a:r>
            <a:endParaRPr>
              <a:solidFill>
                <a:srgbClr val="434343"/>
              </a:solidFill>
              <a:latin typeface="Titillium Web"/>
              <a:ea typeface="Titillium Web"/>
              <a:cs typeface="Titillium Web"/>
              <a:sym typeface="Titillium Web"/>
            </a:endParaRPr>
          </a:p>
        </p:txBody>
      </p:sp>
      <p:sp>
        <p:nvSpPr>
          <p:cNvPr id="545" name="Google Shape;545;p26"/>
          <p:cNvSpPr/>
          <p:nvPr/>
        </p:nvSpPr>
        <p:spPr>
          <a:xfrm>
            <a:off x="780650" y="2825000"/>
            <a:ext cx="1822800" cy="313200"/>
          </a:xfrm>
          <a:prstGeom prst="roundRect">
            <a:avLst>
              <a:gd fmla="val 50000" name="adj"/>
            </a:avLst>
          </a:prstGeom>
          <a:noFill/>
          <a:ln cap="flat" cmpd="sng" w="19050">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3A3838"/>
              </a:buClr>
              <a:buSzPts val="1800"/>
              <a:buFont typeface="Comic Sans MS"/>
              <a:buNone/>
            </a:pPr>
            <a:r>
              <a:rPr lang="en-GB">
                <a:solidFill>
                  <a:srgbClr val="434343"/>
                </a:solidFill>
                <a:latin typeface="Titillium Web"/>
                <a:ea typeface="Titillium Web"/>
                <a:cs typeface="Titillium Web"/>
                <a:sym typeface="Titillium Web"/>
              </a:rPr>
              <a:t>Both cause murmur</a:t>
            </a:r>
            <a:endParaRPr sz="1800">
              <a:solidFill>
                <a:srgbClr val="434343"/>
              </a:solidFill>
              <a:latin typeface="Titillium Web"/>
              <a:ea typeface="Titillium Web"/>
              <a:cs typeface="Titillium Web"/>
              <a:sym typeface="Titillium Web"/>
            </a:endParaRPr>
          </a:p>
        </p:txBody>
      </p:sp>
      <p:cxnSp>
        <p:nvCxnSpPr>
          <p:cNvPr id="546" name="Google Shape;546;p26"/>
          <p:cNvCxnSpPr/>
          <p:nvPr/>
        </p:nvCxnSpPr>
        <p:spPr>
          <a:xfrm flipH="1">
            <a:off x="1692075" y="2668425"/>
            <a:ext cx="862800" cy="156600"/>
          </a:xfrm>
          <a:prstGeom prst="straightConnector1">
            <a:avLst/>
          </a:prstGeom>
          <a:noFill/>
          <a:ln cap="flat" cmpd="sng" w="9525">
            <a:solidFill>
              <a:srgbClr val="B7B7B7"/>
            </a:solidFill>
            <a:prstDash val="solid"/>
            <a:round/>
            <a:headEnd len="med" w="med" type="none"/>
            <a:tailEnd len="med" w="med" type="none"/>
          </a:ln>
        </p:spPr>
      </p:cxnSp>
      <p:cxnSp>
        <p:nvCxnSpPr>
          <p:cNvPr id="547" name="Google Shape;547;p26"/>
          <p:cNvCxnSpPr>
            <a:stCxn id="542" idx="2"/>
            <a:endCxn id="545" idx="0"/>
          </p:cNvCxnSpPr>
          <p:nvPr/>
        </p:nvCxnSpPr>
        <p:spPr>
          <a:xfrm>
            <a:off x="862500" y="2416450"/>
            <a:ext cx="829500" cy="408600"/>
          </a:xfrm>
          <a:prstGeom prst="straightConnector1">
            <a:avLst/>
          </a:prstGeom>
          <a:noFill/>
          <a:ln cap="flat" cmpd="sng" w="9525">
            <a:solidFill>
              <a:srgbClr val="B7B7B7"/>
            </a:solidFill>
            <a:prstDash val="solid"/>
            <a:round/>
            <a:headEnd len="med" w="med" type="none"/>
            <a:tailEnd len="med" w="med" type="none"/>
          </a:ln>
        </p:spPr>
      </p:cxnSp>
      <p:sp>
        <p:nvSpPr>
          <p:cNvPr id="548" name="Google Shape;548;p26"/>
          <p:cNvSpPr/>
          <p:nvPr/>
        </p:nvSpPr>
        <p:spPr>
          <a:xfrm>
            <a:off x="4035050" y="3650400"/>
            <a:ext cx="2087700" cy="1045200"/>
          </a:xfrm>
          <a:prstGeom prst="roundRect">
            <a:avLst>
              <a:gd fmla="val 30808" name="adj"/>
            </a:avLst>
          </a:prstGeom>
          <a:noFill/>
          <a:ln cap="flat" cmpd="sng" w="19050">
            <a:solidFill>
              <a:srgbClr val="4A86E8"/>
            </a:solidFill>
            <a:prstDash val="solid"/>
            <a:round/>
            <a:headEnd len="sm" w="sm" type="none"/>
            <a:tailEnd len="sm" w="sm" type="none"/>
          </a:ln>
        </p:spPr>
        <p:txBody>
          <a:bodyPr anchorCtr="0" anchor="ctr" bIns="91425" lIns="270000" spcFirstLastPara="1" rIns="91425" wrap="square" tIns="91425">
            <a:noAutofit/>
          </a:bodyPr>
          <a:lstStyle/>
          <a:p>
            <a:pPr indent="0" lvl="0" marL="0" marR="0" rtl="1" algn="ctr">
              <a:spcBef>
                <a:spcPts val="0"/>
              </a:spcBef>
              <a:spcAft>
                <a:spcPts val="0"/>
              </a:spcAft>
              <a:buNone/>
            </a:pPr>
            <a:r>
              <a:rPr lang="en-GB">
                <a:solidFill>
                  <a:srgbClr val="434343"/>
                </a:solidFill>
                <a:latin typeface="Titillium Web"/>
                <a:ea typeface="Titillium Web"/>
                <a:cs typeface="Titillium Web"/>
                <a:sym typeface="Titillium Web"/>
              </a:rPr>
              <a:t>Can occur even with prosthetic cardiac valves</a:t>
            </a:r>
            <a:endParaRPr>
              <a:solidFill>
                <a:srgbClr val="434343"/>
              </a:solidFill>
              <a:latin typeface="Titillium Web"/>
              <a:ea typeface="Titillium Web"/>
              <a:cs typeface="Titillium Web"/>
              <a:sym typeface="Titillium Web"/>
            </a:endParaRPr>
          </a:p>
        </p:txBody>
      </p:sp>
      <p:sp>
        <p:nvSpPr>
          <p:cNvPr id="549" name="Google Shape;549;p26"/>
          <p:cNvSpPr/>
          <p:nvPr/>
        </p:nvSpPr>
        <p:spPr>
          <a:xfrm>
            <a:off x="4035200" y="4792600"/>
            <a:ext cx="2087700" cy="1045200"/>
          </a:xfrm>
          <a:prstGeom prst="roundRect">
            <a:avLst>
              <a:gd fmla="val 30808" name="adj"/>
            </a:avLst>
          </a:prstGeom>
          <a:noFill/>
          <a:ln cap="flat" cmpd="sng" w="19050">
            <a:solidFill>
              <a:srgbClr val="4A86E8"/>
            </a:solidFill>
            <a:prstDash val="solid"/>
            <a:round/>
            <a:headEnd len="sm" w="sm" type="none"/>
            <a:tailEnd len="sm" w="sm" type="none"/>
          </a:ln>
        </p:spPr>
        <p:txBody>
          <a:bodyPr anchorCtr="0" anchor="ctr" bIns="270000" lIns="198000" spcFirstLastPara="1" rIns="91425" wrap="square" tIns="0">
            <a:noAutofit/>
          </a:bodyPr>
          <a:lstStyle/>
          <a:p>
            <a:pPr indent="0" lvl="0" marL="0" marR="0" rtl="0" algn="ctr">
              <a:spcBef>
                <a:spcPts val="0"/>
              </a:spcBef>
              <a:spcAft>
                <a:spcPts val="0"/>
              </a:spcAft>
              <a:buNone/>
            </a:pPr>
            <a:r>
              <a:t/>
            </a:r>
            <a:endParaRPr>
              <a:solidFill>
                <a:srgbClr val="434343"/>
              </a:solidFill>
              <a:latin typeface="Titillium Web"/>
              <a:ea typeface="Titillium Web"/>
              <a:cs typeface="Titillium Web"/>
              <a:sym typeface="Titillium Web"/>
            </a:endParaRPr>
          </a:p>
          <a:p>
            <a:pPr indent="0" lvl="0" marL="0" rtl="0" algn="ctr">
              <a:spcBef>
                <a:spcPts val="0"/>
              </a:spcBef>
              <a:spcAft>
                <a:spcPts val="0"/>
              </a:spcAft>
              <a:buNone/>
            </a:pPr>
            <a:r>
              <a:rPr lang="en-GB">
                <a:solidFill>
                  <a:srgbClr val="434343"/>
                </a:solidFill>
                <a:latin typeface="Titillium Web"/>
                <a:ea typeface="Titillium Web"/>
                <a:cs typeface="Titillium Web"/>
                <a:sym typeface="Titillium Web"/>
              </a:rPr>
              <a:t>Can be secondary to thrombus formation or infectiou</a:t>
            </a:r>
            <a:r>
              <a:rPr lang="en-GB">
                <a:solidFill>
                  <a:srgbClr val="434343"/>
                </a:solidFill>
                <a:latin typeface="Titillium Web"/>
                <a:ea typeface="Titillium Web"/>
                <a:cs typeface="Titillium Web"/>
                <a:sym typeface="Titillium Web"/>
              </a:rPr>
              <a:t>s</a:t>
            </a:r>
            <a:r>
              <a:rPr lang="en-GB">
                <a:solidFill>
                  <a:srgbClr val="434343"/>
                </a:solidFill>
                <a:latin typeface="Titillium Web"/>
                <a:ea typeface="Titillium Web"/>
                <a:cs typeface="Titillium Web"/>
                <a:sym typeface="Titillium Web"/>
              </a:rPr>
              <a:t> endocarditis.</a:t>
            </a:r>
            <a:endParaRPr>
              <a:solidFill>
                <a:srgbClr val="434343"/>
              </a:solidFill>
              <a:latin typeface="Titillium Web"/>
              <a:ea typeface="Titillium Web"/>
              <a:cs typeface="Titillium Web"/>
              <a:sym typeface="Titillium Web"/>
            </a:endParaRPr>
          </a:p>
        </p:txBody>
      </p:sp>
      <p:cxnSp>
        <p:nvCxnSpPr>
          <p:cNvPr id="550" name="Google Shape;550;p26"/>
          <p:cNvCxnSpPr>
            <a:stCxn id="536" idx="3"/>
          </p:cNvCxnSpPr>
          <p:nvPr/>
        </p:nvCxnSpPr>
        <p:spPr>
          <a:xfrm flipH="1" rot="10800000">
            <a:off x="6321384" y="1646370"/>
            <a:ext cx="349500" cy="3900"/>
          </a:xfrm>
          <a:prstGeom prst="straightConnector1">
            <a:avLst/>
          </a:prstGeom>
          <a:noFill/>
          <a:ln cap="flat" cmpd="sng" w="9525">
            <a:solidFill>
              <a:srgbClr val="B7B7B7"/>
            </a:solidFill>
            <a:prstDash val="solid"/>
            <a:round/>
            <a:headEnd len="med" w="med" type="none"/>
            <a:tailEnd len="med" w="med" type="none"/>
          </a:ln>
        </p:spPr>
      </p:cxnSp>
      <p:cxnSp>
        <p:nvCxnSpPr>
          <p:cNvPr id="551" name="Google Shape;551;p26"/>
          <p:cNvCxnSpPr/>
          <p:nvPr/>
        </p:nvCxnSpPr>
        <p:spPr>
          <a:xfrm>
            <a:off x="6671025" y="1646475"/>
            <a:ext cx="0" cy="3676200"/>
          </a:xfrm>
          <a:prstGeom prst="straightConnector1">
            <a:avLst/>
          </a:prstGeom>
          <a:noFill/>
          <a:ln cap="flat" cmpd="sng" w="9525">
            <a:solidFill>
              <a:srgbClr val="C2C2C2"/>
            </a:solidFill>
            <a:prstDash val="solid"/>
            <a:round/>
            <a:headEnd len="med" w="med" type="none"/>
            <a:tailEnd len="med" w="med" type="none"/>
          </a:ln>
        </p:spPr>
      </p:cxnSp>
      <p:cxnSp>
        <p:nvCxnSpPr>
          <p:cNvPr id="552" name="Google Shape;552;p26"/>
          <p:cNvCxnSpPr>
            <a:stCxn id="544" idx="3"/>
          </p:cNvCxnSpPr>
          <p:nvPr/>
        </p:nvCxnSpPr>
        <p:spPr>
          <a:xfrm flipH="1" rot="10800000">
            <a:off x="6403700" y="2833175"/>
            <a:ext cx="258900" cy="2100"/>
          </a:xfrm>
          <a:prstGeom prst="straightConnector1">
            <a:avLst/>
          </a:prstGeom>
          <a:noFill/>
          <a:ln cap="flat" cmpd="sng" w="9525">
            <a:solidFill>
              <a:srgbClr val="C2C2C2"/>
            </a:solidFill>
            <a:prstDash val="solid"/>
            <a:round/>
            <a:headEnd len="med" w="med" type="none"/>
            <a:tailEnd len="med" w="med" type="none"/>
          </a:ln>
        </p:spPr>
      </p:cxnSp>
      <p:cxnSp>
        <p:nvCxnSpPr>
          <p:cNvPr id="553" name="Google Shape;553;p26"/>
          <p:cNvCxnSpPr>
            <a:stCxn id="548" idx="3"/>
          </p:cNvCxnSpPr>
          <p:nvPr/>
        </p:nvCxnSpPr>
        <p:spPr>
          <a:xfrm>
            <a:off x="6122750" y="4173000"/>
            <a:ext cx="562500" cy="0"/>
          </a:xfrm>
          <a:prstGeom prst="straightConnector1">
            <a:avLst/>
          </a:prstGeom>
          <a:noFill/>
          <a:ln cap="flat" cmpd="sng" w="9525">
            <a:solidFill>
              <a:srgbClr val="C2C2C2"/>
            </a:solidFill>
            <a:prstDash val="solid"/>
            <a:round/>
            <a:headEnd len="med" w="med" type="none"/>
            <a:tailEnd len="med" w="med" type="none"/>
          </a:ln>
        </p:spPr>
      </p:cxnSp>
      <p:cxnSp>
        <p:nvCxnSpPr>
          <p:cNvPr id="554" name="Google Shape;554;p26"/>
          <p:cNvCxnSpPr/>
          <p:nvPr/>
        </p:nvCxnSpPr>
        <p:spPr>
          <a:xfrm flipH="1" rot="10800000">
            <a:off x="6122738" y="5314900"/>
            <a:ext cx="549600" cy="300"/>
          </a:xfrm>
          <a:prstGeom prst="straightConnector1">
            <a:avLst/>
          </a:prstGeom>
          <a:noFill/>
          <a:ln cap="flat" cmpd="sng" w="9525">
            <a:solidFill>
              <a:srgbClr val="C2C2C2"/>
            </a:solidFill>
            <a:prstDash val="solid"/>
            <a:round/>
            <a:headEnd len="med" w="med" type="none"/>
            <a:tailEnd len="med" w="med" type="none"/>
          </a:ln>
        </p:spPr>
      </p:cxnSp>
      <p:grpSp>
        <p:nvGrpSpPr>
          <p:cNvPr id="555" name="Google Shape;555;p26"/>
          <p:cNvGrpSpPr/>
          <p:nvPr/>
        </p:nvGrpSpPr>
        <p:grpSpPr>
          <a:xfrm>
            <a:off x="536825" y="6333829"/>
            <a:ext cx="5784375" cy="774170"/>
            <a:chOff x="-670775" y="8896114"/>
            <a:chExt cx="5784375" cy="774092"/>
          </a:xfrm>
        </p:grpSpPr>
        <p:sp>
          <p:nvSpPr>
            <p:cNvPr id="556" name="Google Shape;556;p26"/>
            <p:cNvSpPr txBox="1"/>
            <p:nvPr/>
          </p:nvSpPr>
          <p:spPr>
            <a:xfrm>
              <a:off x="1322099" y="8896114"/>
              <a:ext cx="1750500" cy="2841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lang="en-GB" sz="1800">
                  <a:solidFill>
                    <a:srgbClr val="434343"/>
                  </a:solidFill>
                  <a:latin typeface="Titillium Web"/>
                  <a:ea typeface="Titillium Web"/>
                  <a:cs typeface="Titillium Web"/>
                  <a:sym typeface="Titillium Web"/>
                </a:rPr>
                <a:t>MITRAL VALVE</a:t>
              </a:r>
              <a:endParaRPr b="0" i="0" sz="1800" u="none" cap="none" strike="noStrike">
                <a:solidFill>
                  <a:srgbClr val="434343"/>
                </a:solidFill>
                <a:latin typeface="Titillium Web Light"/>
                <a:ea typeface="Titillium Web Light"/>
                <a:cs typeface="Titillium Web Light"/>
                <a:sym typeface="Titillium Web Light"/>
              </a:endParaRPr>
            </a:p>
          </p:txBody>
        </p:sp>
        <p:sp>
          <p:nvSpPr>
            <p:cNvPr id="557" name="Google Shape;557;p26"/>
            <p:cNvSpPr/>
            <p:nvPr/>
          </p:nvSpPr>
          <p:spPr>
            <a:xfrm>
              <a:off x="-670775" y="9195929"/>
              <a:ext cx="1281000" cy="408600"/>
            </a:xfrm>
            <a:prstGeom prst="rect">
              <a:avLst/>
            </a:prstGeom>
            <a:noFill/>
            <a:ln cap="flat" cmpd="sng" w="19050">
              <a:solidFill>
                <a:srgbClr val="2E75B5"/>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GB" sz="1200">
                  <a:solidFill>
                    <a:srgbClr val="434343"/>
                  </a:solidFill>
                  <a:latin typeface="Titillium Web"/>
                  <a:ea typeface="Titillium Web"/>
                  <a:cs typeface="Titillium Web"/>
                  <a:sym typeface="Titillium Web"/>
                </a:rPr>
                <a:t>Mitral valve Prolapse</a:t>
              </a:r>
              <a:endParaRPr b="1" i="0" sz="1200" u="none" cap="none" strike="noStrike">
                <a:solidFill>
                  <a:srgbClr val="434343"/>
                </a:solidFill>
                <a:latin typeface="Titillium Web"/>
                <a:ea typeface="Titillium Web"/>
                <a:cs typeface="Titillium Web"/>
                <a:sym typeface="Titillium Web"/>
              </a:endParaRPr>
            </a:p>
          </p:txBody>
        </p:sp>
        <p:sp>
          <p:nvSpPr>
            <p:cNvPr id="558" name="Google Shape;558;p26"/>
            <p:cNvSpPr/>
            <p:nvPr/>
          </p:nvSpPr>
          <p:spPr>
            <a:xfrm>
              <a:off x="3832600" y="9198607"/>
              <a:ext cx="1281000" cy="471600"/>
            </a:xfrm>
            <a:prstGeom prst="rect">
              <a:avLst/>
            </a:prstGeom>
            <a:noFill/>
            <a:ln cap="flat" cmpd="sng" w="19050">
              <a:solidFill>
                <a:srgbClr val="2E75B5"/>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GB" sz="1200">
                  <a:solidFill>
                    <a:srgbClr val="434343"/>
                  </a:solidFill>
                  <a:latin typeface="Titillium Web"/>
                  <a:ea typeface="Titillium Web"/>
                  <a:cs typeface="Titillium Web"/>
                  <a:sym typeface="Titillium Web"/>
                </a:rPr>
                <a:t>Mitral regurgitation</a:t>
              </a:r>
              <a:endParaRPr b="1" i="0" sz="1200" u="none" cap="none" strike="noStrike">
                <a:solidFill>
                  <a:srgbClr val="434343"/>
                </a:solidFill>
                <a:latin typeface="Titillium Web"/>
                <a:ea typeface="Titillium Web"/>
                <a:cs typeface="Titillium Web"/>
                <a:sym typeface="Titillium Web"/>
              </a:endParaRPr>
            </a:p>
          </p:txBody>
        </p:sp>
        <p:cxnSp>
          <p:nvCxnSpPr>
            <p:cNvPr id="559" name="Google Shape;559;p26"/>
            <p:cNvCxnSpPr>
              <a:stCxn id="556" idx="1"/>
              <a:endCxn id="557" idx="0"/>
            </p:cNvCxnSpPr>
            <p:nvPr/>
          </p:nvCxnSpPr>
          <p:spPr>
            <a:xfrm flipH="1">
              <a:off x="-30301" y="9038164"/>
              <a:ext cx="1352400" cy="157800"/>
            </a:xfrm>
            <a:prstGeom prst="bentConnector2">
              <a:avLst/>
            </a:prstGeom>
            <a:noFill/>
            <a:ln cap="flat" cmpd="sng" w="19050">
              <a:solidFill>
                <a:srgbClr val="2E75B5"/>
              </a:solidFill>
              <a:prstDash val="solid"/>
              <a:round/>
              <a:headEnd len="sm" w="sm" type="none"/>
              <a:tailEnd len="sm" w="sm" type="none"/>
            </a:ln>
          </p:spPr>
        </p:cxnSp>
        <p:cxnSp>
          <p:nvCxnSpPr>
            <p:cNvPr id="560" name="Google Shape;560;p26"/>
            <p:cNvCxnSpPr>
              <a:stCxn id="556" idx="3"/>
              <a:endCxn id="558" idx="0"/>
            </p:cNvCxnSpPr>
            <p:nvPr/>
          </p:nvCxnSpPr>
          <p:spPr>
            <a:xfrm>
              <a:off x="3072599" y="9038164"/>
              <a:ext cx="1400400" cy="160500"/>
            </a:xfrm>
            <a:prstGeom prst="bentConnector2">
              <a:avLst/>
            </a:prstGeom>
            <a:noFill/>
            <a:ln cap="flat" cmpd="sng" w="19050">
              <a:solidFill>
                <a:srgbClr val="2E75B5"/>
              </a:solidFill>
              <a:prstDash val="solid"/>
              <a:round/>
              <a:headEnd len="sm" w="sm" type="none"/>
              <a:tailEnd len="sm" w="sm" type="none"/>
            </a:ln>
          </p:spPr>
        </p:cxnSp>
      </p:grpSp>
      <p:cxnSp>
        <p:nvCxnSpPr>
          <p:cNvPr id="561" name="Google Shape;561;p26"/>
          <p:cNvCxnSpPr/>
          <p:nvPr/>
        </p:nvCxnSpPr>
        <p:spPr>
          <a:xfrm>
            <a:off x="3390913" y="6578375"/>
            <a:ext cx="6000" cy="354900"/>
          </a:xfrm>
          <a:prstGeom prst="straightConnector1">
            <a:avLst/>
          </a:prstGeom>
          <a:noFill/>
          <a:ln cap="flat" cmpd="sng" w="19050">
            <a:solidFill>
              <a:srgbClr val="2E75B5"/>
            </a:solidFill>
            <a:prstDash val="solid"/>
            <a:round/>
            <a:headEnd len="sm" w="sm" type="none"/>
            <a:tailEnd len="sm" w="sm" type="none"/>
          </a:ln>
        </p:spPr>
      </p:cxnSp>
      <p:sp>
        <p:nvSpPr>
          <p:cNvPr id="562" name="Google Shape;562;p26"/>
          <p:cNvSpPr/>
          <p:nvPr/>
        </p:nvSpPr>
        <p:spPr>
          <a:xfrm>
            <a:off x="2754199" y="6941145"/>
            <a:ext cx="1281000" cy="351000"/>
          </a:xfrm>
          <a:prstGeom prst="rect">
            <a:avLst/>
          </a:prstGeom>
          <a:noFill/>
          <a:ln cap="flat" cmpd="sng" w="19050">
            <a:solidFill>
              <a:srgbClr val="2E75B5"/>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GB" sz="1200">
                <a:solidFill>
                  <a:srgbClr val="434343"/>
                </a:solidFill>
                <a:latin typeface="Titillium Web"/>
                <a:ea typeface="Titillium Web"/>
                <a:cs typeface="Titillium Web"/>
                <a:sym typeface="Titillium Web"/>
              </a:rPr>
              <a:t>Mitral stenosis</a:t>
            </a:r>
            <a:endParaRPr b="1" i="0" sz="1200" u="none" cap="none" strike="noStrike">
              <a:solidFill>
                <a:srgbClr val="434343"/>
              </a:solidFill>
              <a:latin typeface="Titillium Web"/>
              <a:ea typeface="Titillium Web"/>
              <a:cs typeface="Titillium Web"/>
              <a:sym typeface="Titillium Web"/>
            </a:endParaRPr>
          </a:p>
        </p:txBody>
      </p:sp>
      <p:grpSp>
        <p:nvGrpSpPr>
          <p:cNvPr id="563" name="Google Shape;563;p26"/>
          <p:cNvGrpSpPr/>
          <p:nvPr/>
        </p:nvGrpSpPr>
        <p:grpSpPr>
          <a:xfrm>
            <a:off x="113863" y="7474539"/>
            <a:ext cx="6213812" cy="2113297"/>
            <a:chOff x="1456300" y="3138100"/>
            <a:chExt cx="6213812" cy="2113086"/>
          </a:xfrm>
        </p:grpSpPr>
        <p:cxnSp>
          <p:nvCxnSpPr>
            <p:cNvPr id="564" name="Google Shape;564;p26"/>
            <p:cNvCxnSpPr/>
            <p:nvPr/>
          </p:nvCxnSpPr>
          <p:spPr>
            <a:xfrm flipH="1">
              <a:off x="1690207" y="3495987"/>
              <a:ext cx="6000" cy="1604400"/>
            </a:xfrm>
            <a:prstGeom prst="straightConnector1">
              <a:avLst/>
            </a:prstGeom>
            <a:noFill/>
            <a:ln cap="flat" cmpd="sng" w="9525">
              <a:solidFill>
                <a:srgbClr val="C9DAF8"/>
              </a:solidFill>
              <a:prstDash val="solid"/>
              <a:round/>
              <a:headEnd len="sm" w="sm" type="none"/>
              <a:tailEnd len="sm" w="sm" type="none"/>
            </a:ln>
          </p:spPr>
        </p:cxnSp>
        <p:cxnSp>
          <p:nvCxnSpPr>
            <p:cNvPr id="565" name="Google Shape;565;p26"/>
            <p:cNvCxnSpPr/>
            <p:nvPr/>
          </p:nvCxnSpPr>
          <p:spPr>
            <a:xfrm flipH="1" rot="10800000">
              <a:off x="1701761" y="3843416"/>
              <a:ext cx="348300" cy="3000"/>
            </a:xfrm>
            <a:prstGeom prst="straightConnector1">
              <a:avLst/>
            </a:prstGeom>
            <a:noFill/>
            <a:ln cap="flat" cmpd="sng" w="9525">
              <a:solidFill>
                <a:srgbClr val="C9DAF8"/>
              </a:solidFill>
              <a:prstDash val="solid"/>
              <a:round/>
              <a:headEnd len="sm" w="sm" type="none"/>
              <a:tailEnd len="sm" w="sm" type="none"/>
            </a:ln>
          </p:spPr>
        </p:cxnSp>
        <p:sp>
          <p:nvSpPr>
            <p:cNvPr id="566" name="Google Shape;566;p26"/>
            <p:cNvSpPr txBox="1"/>
            <p:nvPr/>
          </p:nvSpPr>
          <p:spPr>
            <a:xfrm>
              <a:off x="2077213" y="3660534"/>
              <a:ext cx="5592900" cy="357600"/>
            </a:xfrm>
            <a:prstGeom prst="rect">
              <a:avLst/>
            </a:prstGeom>
            <a:noFill/>
            <a:ln cap="flat" cmpd="sng" w="9525">
              <a:solidFill>
                <a:srgbClr val="C9DAF8"/>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l">
                <a:lnSpc>
                  <a:spcPct val="100000"/>
                </a:lnSpc>
                <a:spcBef>
                  <a:spcPts val="0"/>
                </a:spcBef>
                <a:spcAft>
                  <a:spcPts val="0"/>
                </a:spcAft>
                <a:buClr>
                  <a:srgbClr val="000000"/>
                </a:buClr>
                <a:buSzPts val="1900"/>
                <a:buFont typeface="Arial"/>
                <a:buNone/>
              </a:pPr>
              <a:r>
                <a:rPr lang="en-GB" sz="1600">
                  <a:solidFill>
                    <a:srgbClr val="434343"/>
                  </a:solidFill>
                  <a:latin typeface="Titillium Web"/>
                  <a:ea typeface="Titillium Web"/>
                  <a:cs typeface="Titillium Web"/>
                  <a:sym typeface="Titillium Web"/>
                </a:rPr>
                <a:t>usually due to rheumatic heart disease.</a:t>
              </a:r>
              <a:r>
                <a:rPr i="0" lang="en-GB" sz="1600" u="none" cap="none" strike="noStrike">
                  <a:solidFill>
                    <a:srgbClr val="434343"/>
                  </a:solidFill>
                  <a:latin typeface="Titillium Web"/>
                  <a:ea typeface="Titillium Web"/>
                  <a:cs typeface="Titillium Web"/>
                  <a:sym typeface="Titillium Web"/>
                </a:rPr>
                <a:t> </a:t>
              </a:r>
              <a:endParaRPr i="0" sz="1600" u="none" cap="none" strike="noStrike">
                <a:solidFill>
                  <a:srgbClr val="434343"/>
                </a:solidFill>
                <a:latin typeface="Titillium Web"/>
                <a:ea typeface="Titillium Web"/>
                <a:cs typeface="Titillium Web"/>
                <a:sym typeface="Titillium Web"/>
              </a:endParaRPr>
            </a:p>
          </p:txBody>
        </p:sp>
        <p:cxnSp>
          <p:nvCxnSpPr>
            <p:cNvPr id="567" name="Google Shape;567;p26"/>
            <p:cNvCxnSpPr/>
            <p:nvPr/>
          </p:nvCxnSpPr>
          <p:spPr>
            <a:xfrm flipH="1" rot="10800000">
              <a:off x="1701761" y="4362964"/>
              <a:ext cx="348300" cy="3000"/>
            </a:xfrm>
            <a:prstGeom prst="straightConnector1">
              <a:avLst/>
            </a:prstGeom>
            <a:noFill/>
            <a:ln cap="flat" cmpd="sng" w="9525">
              <a:solidFill>
                <a:srgbClr val="C9DAF8"/>
              </a:solidFill>
              <a:prstDash val="solid"/>
              <a:round/>
              <a:headEnd len="sm" w="sm" type="none"/>
              <a:tailEnd len="sm" w="sm" type="none"/>
            </a:ln>
          </p:spPr>
        </p:cxnSp>
        <p:sp>
          <p:nvSpPr>
            <p:cNvPr id="568" name="Google Shape;568;p26"/>
            <p:cNvSpPr txBox="1"/>
            <p:nvPr/>
          </p:nvSpPr>
          <p:spPr>
            <a:xfrm>
              <a:off x="2077213" y="4180082"/>
              <a:ext cx="5592900" cy="567300"/>
            </a:xfrm>
            <a:prstGeom prst="rect">
              <a:avLst/>
            </a:prstGeom>
            <a:noFill/>
            <a:ln cap="flat" cmpd="sng" w="9525">
              <a:solidFill>
                <a:srgbClr val="C9DAF8"/>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l">
                <a:lnSpc>
                  <a:spcPct val="100000"/>
                </a:lnSpc>
                <a:spcBef>
                  <a:spcPts val="0"/>
                </a:spcBef>
                <a:spcAft>
                  <a:spcPts val="0"/>
                </a:spcAft>
                <a:buClr>
                  <a:srgbClr val="000000"/>
                </a:buClr>
                <a:buSzPts val="1900"/>
                <a:buFont typeface="Arial"/>
                <a:buNone/>
              </a:pPr>
              <a:r>
                <a:rPr lang="en-GB" sz="1600">
                  <a:solidFill>
                    <a:srgbClr val="434343"/>
                  </a:solidFill>
                  <a:latin typeface="Titillium Web"/>
                  <a:ea typeface="Titillium Web"/>
                  <a:cs typeface="Titillium Web"/>
                  <a:sym typeface="Titillium Web"/>
                </a:rPr>
                <a:t>can also be due to mitral valve prolapse, infective endocarditis, papillary muscle injury in myocardial infarction etc.</a:t>
              </a:r>
              <a:endParaRPr i="0" sz="1600" u="none" cap="none" strike="noStrike">
                <a:solidFill>
                  <a:srgbClr val="434343"/>
                </a:solidFill>
                <a:latin typeface="Titillium Web"/>
                <a:ea typeface="Titillium Web"/>
                <a:cs typeface="Titillium Web"/>
                <a:sym typeface="Titillium Web"/>
              </a:endParaRPr>
            </a:p>
          </p:txBody>
        </p:sp>
        <p:cxnSp>
          <p:nvCxnSpPr>
            <p:cNvPr id="569" name="Google Shape;569;p26"/>
            <p:cNvCxnSpPr/>
            <p:nvPr/>
          </p:nvCxnSpPr>
          <p:spPr>
            <a:xfrm flipH="1" rot="10800000">
              <a:off x="1702875" y="5076467"/>
              <a:ext cx="348300" cy="3000"/>
            </a:xfrm>
            <a:prstGeom prst="straightConnector1">
              <a:avLst/>
            </a:prstGeom>
            <a:noFill/>
            <a:ln cap="flat" cmpd="sng" w="9525">
              <a:solidFill>
                <a:srgbClr val="C9DAF8"/>
              </a:solidFill>
              <a:prstDash val="solid"/>
              <a:round/>
              <a:headEnd len="sm" w="sm" type="none"/>
              <a:tailEnd len="sm" w="sm" type="none"/>
            </a:ln>
          </p:spPr>
        </p:cxnSp>
        <p:sp>
          <p:nvSpPr>
            <p:cNvPr id="570" name="Google Shape;570;p26"/>
            <p:cNvSpPr txBox="1"/>
            <p:nvPr/>
          </p:nvSpPr>
          <p:spPr>
            <a:xfrm>
              <a:off x="2078888" y="4893586"/>
              <a:ext cx="4204200" cy="357600"/>
            </a:xfrm>
            <a:prstGeom prst="rect">
              <a:avLst/>
            </a:prstGeom>
            <a:noFill/>
            <a:ln cap="flat" cmpd="sng" w="9525">
              <a:solidFill>
                <a:srgbClr val="C9DAF8"/>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l">
                <a:lnSpc>
                  <a:spcPct val="100000"/>
                </a:lnSpc>
                <a:spcBef>
                  <a:spcPts val="0"/>
                </a:spcBef>
                <a:spcAft>
                  <a:spcPts val="0"/>
                </a:spcAft>
                <a:buClr>
                  <a:srgbClr val="000000"/>
                </a:buClr>
                <a:buSzPts val="1900"/>
                <a:buFont typeface="Arial"/>
                <a:buNone/>
              </a:pPr>
              <a:r>
                <a:rPr lang="en-GB" sz="1600">
                  <a:solidFill>
                    <a:srgbClr val="434343"/>
                  </a:solidFill>
                  <a:latin typeface="Titillium Web"/>
                  <a:ea typeface="Titillium Web"/>
                  <a:cs typeface="Titillium Web"/>
                  <a:sym typeface="Titillium Web"/>
                </a:rPr>
                <a:t>Leads to left vent. hypertrophy and dilatation.</a:t>
              </a:r>
              <a:endParaRPr i="0" sz="1600" u="none" cap="none" strike="noStrike">
                <a:solidFill>
                  <a:srgbClr val="434343"/>
                </a:solidFill>
                <a:latin typeface="Titillium Web"/>
                <a:ea typeface="Titillium Web"/>
                <a:cs typeface="Titillium Web"/>
                <a:sym typeface="Titillium Web"/>
              </a:endParaRPr>
            </a:p>
          </p:txBody>
        </p:sp>
        <p:sp>
          <p:nvSpPr>
            <p:cNvPr id="571" name="Google Shape;571;p26"/>
            <p:cNvSpPr/>
            <p:nvPr/>
          </p:nvSpPr>
          <p:spPr>
            <a:xfrm>
              <a:off x="1456300" y="3138100"/>
              <a:ext cx="3170400" cy="472200"/>
            </a:xfrm>
            <a:prstGeom prst="roundRect">
              <a:avLst>
                <a:gd fmla="val 16667" name="adj"/>
              </a:avLst>
            </a:prstGeom>
            <a:solidFill>
              <a:srgbClr val="C9DAF8"/>
            </a:solidFill>
            <a:ln>
              <a:noFill/>
            </a:ln>
          </p:spPr>
          <p:txBody>
            <a:bodyPr anchorCtr="0" anchor="ctr" bIns="121950" lIns="121950" spcFirstLastPara="1" rIns="121950" wrap="square" tIns="121950">
              <a:noAutofit/>
            </a:bodyPr>
            <a:lstStyle/>
            <a:p>
              <a:pPr indent="0" lvl="0" marL="0" marR="0" rtl="0" algn="ctr">
                <a:lnSpc>
                  <a:spcPct val="100000"/>
                </a:lnSpc>
                <a:spcBef>
                  <a:spcPts val="0"/>
                </a:spcBef>
                <a:spcAft>
                  <a:spcPts val="0"/>
                </a:spcAft>
                <a:buClr>
                  <a:srgbClr val="000000"/>
                </a:buClr>
                <a:buSzPts val="3100"/>
                <a:buFont typeface="Arial"/>
                <a:buNone/>
              </a:pPr>
              <a:r>
                <a:rPr b="1" lang="en-GB" sz="1800">
                  <a:solidFill>
                    <a:srgbClr val="434343"/>
                  </a:solidFill>
                  <a:latin typeface="Titillium Web"/>
                  <a:ea typeface="Titillium Web"/>
                  <a:cs typeface="Titillium Web"/>
                  <a:sym typeface="Titillium Web"/>
                </a:rPr>
                <a:t>Mitral regurgitation</a:t>
              </a:r>
              <a:endParaRPr i="0" sz="1800" u="none" cap="none" strike="noStrike">
                <a:solidFill>
                  <a:srgbClr val="434343"/>
                </a:solidFill>
                <a:latin typeface="Titillium Web"/>
                <a:ea typeface="Titillium Web"/>
                <a:cs typeface="Titillium Web"/>
                <a:sym typeface="Titillium Web"/>
              </a:endParaRPr>
            </a:p>
          </p:txBody>
        </p:sp>
      </p:grpSp>
      <p:cxnSp>
        <p:nvCxnSpPr>
          <p:cNvPr id="572" name="Google Shape;572;p26"/>
          <p:cNvCxnSpPr/>
          <p:nvPr/>
        </p:nvCxnSpPr>
        <p:spPr>
          <a:xfrm>
            <a:off x="441550" y="6023325"/>
            <a:ext cx="6114900" cy="0"/>
          </a:xfrm>
          <a:prstGeom prst="straightConnector1">
            <a:avLst/>
          </a:prstGeom>
          <a:noFill/>
          <a:ln cap="flat" cmpd="sng" w="9525">
            <a:solidFill>
              <a:schemeClr val="dk2"/>
            </a:solidFill>
            <a:prstDash val="solid"/>
            <a:round/>
            <a:headEnd len="med" w="med" type="none"/>
            <a:tailEnd len="med" w="med" type="none"/>
          </a:ln>
        </p:spPr>
      </p:cxnSp>
      <p:sp>
        <p:nvSpPr>
          <p:cNvPr id="573" name="Google Shape;573;p26"/>
          <p:cNvSpPr txBox="1"/>
          <p:nvPr/>
        </p:nvSpPr>
        <p:spPr>
          <a:xfrm>
            <a:off x="3251925" y="7550213"/>
            <a:ext cx="1755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38761D"/>
                </a:solidFill>
              </a:rPr>
              <a:t>Skipped by female’s dr</a:t>
            </a:r>
            <a:endParaRPr sz="1200">
              <a:solidFill>
                <a:srgbClr val="38761D"/>
              </a:solidFill>
            </a:endParaRPr>
          </a:p>
        </p:txBody>
      </p:sp>
      <p:sp>
        <p:nvSpPr>
          <p:cNvPr id="574" name="Google Shape;574;p26"/>
          <p:cNvSpPr txBox="1"/>
          <p:nvPr/>
        </p:nvSpPr>
        <p:spPr>
          <a:xfrm>
            <a:off x="113875" y="4861675"/>
            <a:ext cx="18228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38761D"/>
                </a:solidFill>
              </a:rPr>
              <a:t>F</a:t>
            </a:r>
            <a:r>
              <a:rPr lang="en-GB" sz="1100">
                <a:solidFill>
                  <a:srgbClr val="38761D"/>
                </a:solidFill>
              </a:rPr>
              <a:t>emale’s dr: focus on: mitral valves prolapse, stenosis and </a:t>
            </a:r>
            <a:r>
              <a:rPr lang="en-GB" sz="1100">
                <a:solidFill>
                  <a:srgbClr val="38761D"/>
                </a:solidFill>
              </a:rPr>
              <a:t>aortic stenosis</a:t>
            </a:r>
            <a:endParaRPr sz="1100">
              <a:solidFill>
                <a:srgbClr val="38761D"/>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graphicFrame>
        <p:nvGraphicFramePr>
          <p:cNvPr id="579" name="Google Shape;579;p27"/>
          <p:cNvGraphicFramePr/>
          <p:nvPr/>
        </p:nvGraphicFramePr>
        <p:xfrm>
          <a:off x="-25" y="21"/>
          <a:ext cx="3000000" cy="3000000"/>
        </p:xfrm>
        <a:graphic>
          <a:graphicData uri="http://schemas.openxmlformats.org/drawingml/2006/table">
            <a:tbl>
              <a:tblPr>
                <a:noFill/>
                <a:tableStyleId>{7832ADDF-C1D0-4B7F-90DE-287E4AE036E9}</a:tableStyleId>
              </a:tblPr>
              <a:tblGrid>
                <a:gridCol w="1334075"/>
                <a:gridCol w="2739975"/>
                <a:gridCol w="2783975"/>
              </a:tblGrid>
              <a:tr h="352900">
                <a:tc>
                  <a:txBody>
                    <a:bodyPr/>
                    <a:lstStyle/>
                    <a:p>
                      <a:pPr indent="0" lvl="0" marL="0" marR="0" rtl="0" algn="l">
                        <a:lnSpc>
                          <a:spcPct val="100000"/>
                        </a:lnSpc>
                        <a:spcBef>
                          <a:spcPts val="0"/>
                        </a:spcBef>
                        <a:spcAft>
                          <a:spcPts val="0"/>
                        </a:spcAft>
                        <a:buClr>
                          <a:srgbClr val="000000"/>
                        </a:buClr>
                        <a:buSzPts val="1100"/>
                        <a:buFont typeface="Arial"/>
                        <a:buNone/>
                      </a:pPr>
                      <a:r>
                        <a:t/>
                      </a:r>
                      <a:endParaRPr u="none" cap="none" strike="noStrike">
                        <a:solidFill>
                          <a:srgbClr val="666666"/>
                        </a:solidFill>
                        <a:latin typeface="Cabin"/>
                        <a:ea typeface="Cabin"/>
                        <a:cs typeface="Cabin"/>
                        <a:sym typeface="Cabin"/>
                      </a:endParaRPr>
                    </a:p>
                  </a:txBody>
                  <a:tcPr marT="74300" marB="74300" marR="91425" marL="91425" anchor="ctr">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GB" sz="1700">
                          <a:solidFill>
                            <a:srgbClr val="FFFFFF"/>
                          </a:solidFill>
                          <a:latin typeface="Comfortaa"/>
                          <a:ea typeface="Comfortaa"/>
                          <a:cs typeface="Comfortaa"/>
                          <a:sym typeface="Comfortaa"/>
                        </a:rPr>
                        <a:t>Mitral valve Prolapse</a:t>
                      </a:r>
                      <a:endParaRPr b="1" sz="1700" u="none" cap="none" strike="noStrike">
                        <a:solidFill>
                          <a:srgbClr val="FFFFFF"/>
                        </a:solidFill>
                        <a:latin typeface="Comfortaa"/>
                        <a:ea typeface="Comfortaa"/>
                        <a:cs typeface="Comfortaa"/>
                        <a:sym typeface="Comfortaa"/>
                      </a:endParaRPr>
                    </a:p>
                  </a:txBody>
                  <a:tcPr marT="74300" marB="74300" marR="91425" marL="91425" anchor="ctr">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GB" sz="1700">
                          <a:solidFill>
                            <a:srgbClr val="FFFFFF"/>
                          </a:solidFill>
                          <a:latin typeface="Comfortaa"/>
                          <a:ea typeface="Comfortaa"/>
                          <a:cs typeface="Comfortaa"/>
                          <a:sym typeface="Comfortaa"/>
                        </a:rPr>
                        <a:t>Mitral stenosis</a:t>
                      </a:r>
                      <a:endParaRPr b="1" sz="1700" u="none" cap="none" strike="noStrike">
                        <a:solidFill>
                          <a:srgbClr val="FFFFFF"/>
                        </a:solidFill>
                        <a:latin typeface="Comfortaa"/>
                        <a:ea typeface="Comfortaa"/>
                        <a:cs typeface="Comfortaa"/>
                        <a:sym typeface="Comfortaa"/>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r>
              <a:tr h="753475">
                <a:tc>
                  <a:txBody>
                    <a:bodyPr/>
                    <a:lstStyle/>
                    <a:p>
                      <a:pPr indent="0" lvl="0" marL="0" marR="0" rtl="0" algn="ctr">
                        <a:lnSpc>
                          <a:spcPct val="100000"/>
                        </a:lnSpc>
                        <a:spcBef>
                          <a:spcPts val="0"/>
                        </a:spcBef>
                        <a:spcAft>
                          <a:spcPts val="0"/>
                        </a:spcAft>
                        <a:buClr>
                          <a:srgbClr val="000000"/>
                        </a:buClr>
                        <a:buSzPts val="1100"/>
                        <a:buFont typeface="Arial"/>
                        <a:buNone/>
                      </a:pPr>
                      <a:r>
                        <a:rPr b="1" lang="en-GB">
                          <a:solidFill>
                            <a:srgbClr val="434343"/>
                          </a:solidFill>
                          <a:latin typeface="Titillium Web"/>
                          <a:ea typeface="Titillium Web"/>
                          <a:cs typeface="Titillium Web"/>
                          <a:sym typeface="Titillium Web"/>
                        </a:rPr>
                        <a:t>Epidemiology</a:t>
                      </a:r>
                      <a:endParaRPr b="1" u="none" cap="none" strike="noStrike">
                        <a:solidFill>
                          <a:srgbClr val="434343"/>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tcPr>
                </a:tc>
                <a:tc>
                  <a:txBody>
                    <a:bodyPr/>
                    <a:lstStyle/>
                    <a:p>
                      <a:pPr indent="-98425" lvl="0" marL="89999" marR="0" rtl="0" algn="ctr">
                        <a:lnSpc>
                          <a:spcPct val="115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Most frequent valvular lesion in developed countries. </a:t>
                      </a:r>
                      <a:endParaRPr>
                        <a:solidFill>
                          <a:srgbClr val="434343"/>
                        </a:solidFill>
                        <a:latin typeface="Titillium Web"/>
                        <a:ea typeface="Titillium Web"/>
                        <a:cs typeface="Titillium Web"/>
                        <a:sym typeface="Titillium Web"/>
                      </a:endParaRPr>
                    </a:p>
                    <a:p>
                      <a:pPr indent="-98425" lvl="0" marL="89999" marR="0" rtl="0" algn="ctr">
                        <a:lnSpc>
                          <a:spcPct val="115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Seen in young women</a:t>
                      </a:r>
                      <a:endParaRPr>
                        <a:solidFill>
                          <a:srgbClr val="434343"/>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1"/>
                        </a:buClr>
                        <a:buSzPts val="1100"/>
                        <a:buFont typeface="Arial"/>
                        <a:buNone/>
                      </a:pPr>
                      <a:r>
                        <a:rPr lang="en-GB">
                          <a:solidFill>
                            <a:srgbClr val="434343"/>
                          </a:solidFill>
                          <a:latin typeface="Titillium Web"/>
                          <a:ea typeface="Titillium Web"/>
                          <a:cs typeface="Titillium Web"/>
                          <a:sym typeface="Titillium Web"/>
                        </a:rPr>
                        <a:t>Mitral stenosis is more common than mitral regurgitation.</a:t>
                      </a:r>
                      <a:endParaRPr>
                        <a:solidFill>
                          <a:srgbClr val="434343"/>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78650">
                <a:tc>
                  <a:txBody>
                    <a:bodyPr/>
                    <a:lstStyle/>
                    <a:p>
                      <a:pPr indent="0" lvl="0" marL="0" marR="0" rtl="0" algn="ctr">
                        <a:lnSpc>
                          <a:spcPct val="100000"/>
                        </a:lnSpc>
                        <a:spcBef>
                          <a:spcPts val="0"/>
                        </a:spcBef>
                        <a:spcAft>
                          <a:spcPts val="0"/>
                        </a:spcAft>
                        <a:buClr>
                          <a:srgbClr val="000000"/>
                        </a:buClr>
                        <a:buSzPts val="1100"/>
                        <a:buFont typeface="Arial"/>
                        <a:buNone/>
                      </a:pPr>
                      <a:r>
                        <a:rPr b="1" lang="en-GB">
                          <a:solidFill>
                            <a:srgbClr val="434343"/>
                          </a:solidFill>
                          <a:latin typeface="Titillium Web"/>
                          <a:ea typeface="Titillium Web"/>
                          <a:cs typeface="Titillium Web"/>
                          <a:sym typeface="Titillium Web"/>
                        </a:rPr>
                        <a:t>Caused by</a:t>
                      </a:r>
                      <a:endParaRPr b="1" u="none" cap="none" strike="noStrike">
                        <a:solidFill>
                          <a:srgbClr val="434343"/>
                        </a:solidFill>
                        <a:latin typeface="Titillium Web"/>
                        <a:ea typeface="Titillium Web"/>
                        <a:cs typeface="Titillium Web"/>
                        <a:sym typeface="Titillium Web"/>
                      </a:endParaRPr>
                    </a:p>
                  </a:txBody>
                  <a:tcPr marT="3600" marB="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GB">
                          <a:solidFill>
                            <a:srgbClr val="434343"/>
                          </a:solidFill>
                          <a:latin typeface="Titillium Web"/>
                          <a:ea typeface="Titillium Web"/>
                          <a:cs typeface="Titillium Web"/>
                          <a:sym typeface="Titillium Web"/>
                        </a:rPr>
                        <a:t>—</a:t>
                      </a:r>
                      <a:endParaRPr u="none" cap="none" strike="noStrike">
                        <a:solidFill>
                          <a:srgbClr val="434343"/>
                        </a:solidFill>
                        <a:latin typeface="Titillium Web"/>
                        <a:ea typeface="Titillium Web"/>
                        <a:cs typeface="Titillium Web"/>
                        <a:sym typeface="Titillium Web"/>
                      </a:endParaRPr>
                    </a:p>
                  </a:txBody>
                  <a:tcPr marT="3600" marB="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1"/>
                        </a:buClr>
                        <a:buSzPts val="1100"/>
                        <a:buFont typeface="Arial"/>
                        <a:buNone/>
                      </a:pPr>
                      <a:r>
                        <a:rPr lang="en-GB">
                          <a:solidFill>
                            <a:srgbClr val="434343"/>
                          </a:solidFill>
                          <a:latin typeface="Titillium Web"/>
                          <a:ea typeface="Titillium Web"/>
                          <a:cs typeface="Titillium Web"/>
                          <a:sym typeface="Titillium Web"/>
                        </a:rPr>
                        <a:t>Rheumatic heart disease.</a:t>
                      </a:r>
                      <a:endParaRPr>
                        <a:solidFill>
                          <a:srgbClr val="434343"/>
                        </a:solidFill>
                        <a:latin typeface="Titillium Web"/>
                        <a:ea typeface="Titillium Web"/>
                        <a:cs typeface="Titillium Web"/>
                        <a:sym typeface="Titillium Web"/>
                      </a:endParaRPr>
                    </a:p>
                  </a:txBody>
                  <a:tcPr marT="3600" marB="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13400">
                <a:tc>
                  <a:txBody>
                    <a:bodyPr/>
                    <a:lstStyle/>
                    <a:p>
                      <a:pPr indent="0" lvl="0" marL="0" rtl="0" algn="ctr">
                        <a:spcBef>
                          <a:spcPts val="0"/>
                        </a:spcBef>
                        <a:spcAft>
                          <a:spcPts val="0"/>
                        </a:spcAft>
                        <a:buClr>
                          <a:schemeClr val="dk1"/>
                        </a:buClr>
                        <a:buSzPts val="1100"/>
                        <a:buFont typeface="Arial"/>
                        <a:buNone/>
                      </a:pPr>
                      <a:r>
                        <a:rPr b="1" lang="en-GB">
                          <a:solidFill>
                            <a:srgbClr val="434343"/>
                          </a:solidFill>
                          <a:latin typeface="Titillium Web"/>
                          <a:ea typeface="Titillium Web"/>
                          <a:cs typeface="Titillium Web"/>
                          <a:sym typeface="Titillium Web"/>
                        </a:rPr>
                        <a:t>Pathogenesis</a:t>
                      </a:r>
                      <a:endParaRPr b="1" u="none" cap="none" strike="noStrike">
                        <a:solidFill>
                          <a:srgbClr val="434343"/>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Clr>
                          <a:srgbClr val="3A3838"/>
                        </a:buClr>
                        <a:buSzPts val="1800"/>
                        <a:buFont typeface="Comic Sans MS"/>
                        <a:buNone/>
                      </a:pPr>
                      <a:r>
                        <a:rPr lang="en-GB">
                          <a:solidFill>
                            <a:srgbClr val="434343"/>
                          </a:solidFill>
                          <a:latin typeface="Titillium Web"/>
                          <a:ea typeface="Titillium Web"/>
                          <a:cs typeface="Titillium Web"/>
                          <a:sym typeface="Titillium Web"/>
                        </a:rPr>
                        <a:t>Unknown</a:t>
                      </a:r>
                      <a:endParaRPr u="none" cap="none" strike="noStrike">
                        <a:solidFill>
                          <a:srgbClr val="434343"/>
                        </a:solidFill>
                        <a:latin typeface="Titillium Web"/>
                        <a:ea typeface="Titillium Web"/>
                        <a:cs typeface="Titillium Web"/>
                        <a:sym typeface="Titillium Web"/>
                      </a:endParaRPr>
                    </a:p>
                  </a:txBody>
                  <a:tcPr marT="0" marB="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1"/>
                        </a:buClr>
                        <a:buSzPts val="1100"/>
                        <a:buFont typeface="Arial"/>
                        <a:buNone/>
                      </a:pPr>
                      <a:r>
                        <a:rPr lang="en-GB">
                          <a:solidFill>
                            <a:srgbClr val="434343"/>
                          </a:solidFill>
                          <a:latin typeface="Titillium Web"/>
                          <a:ea typeface="Titillium Web"/>
                          <a:cs typeface="Titillium Web"/>
                          <a:sym typeface="Titillium Web"/>
                        </a:rPr>
                        <a:t>Induces a local inflammatory reaction. </a:t>
                      </a:r>
                      <a:endParaRPr>
                        <a:solidFill>
                          <a:srgbClr val="434343"/>
                        </a:solidFill>
                        <a:latin typeface="Titillium Web"/>
                        <a:ea typeface="Titillium Web"/>
                        <a:cs typeface="Titillium Web"/>
                        <a:sym typeface="Titillium Web"/>
                      </a:endParaRPr>
                    </a:p>
                  </a:txBody>
                  <a:tcPr marT="0" marB="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972850">
                <a:tc>
                  <a:txBody>
                    <a:bodyPr/>
                    <a:lstStyle/>
                    <a:p>
                      <a:pPr indent="0" lvl="0" marL="0" marR="0" rtl="0" algn="ctr">
                        <a:lnSpc>
                          <a:spcPct val="100000"/>
                        </a:lnSpc>
                        <a:spcBef>
                          <a:spcPts val="0"/>
                        </a:spcBef>
                        <a:spcAft>
                          <a:spcPts val="0"/>
                        </a:spcAft>
                        <a:buClr>
                          <a:srgbClr val="000000"/>
                        </a:buClr>
                        <a:buSzPts val="1100"/>
                        <a:buFont typeface="Arial"/>
                        <a:buNone/>
                      </a:pPr>
                      <a:r>
                        <a:rPr b="1" lang="en-GB">
                          <a:solidFill>
                            <a:srgbClr val="434343"/>
                          </a:solidFill>
                          <a:latin typeface="Titillium Web"/>
                          <a:ea typeface="Titillium Web"/>
                          <a:cs typeface="Titillium Web"/>
                          <a:sym typeface="Titillium Web"/>
                        </a:rPr>
                        <a:t>Clinical features</a:t>
                      </a:r>
                      <a:endParaRPr b="1" u="none" cap="none" strike="noStrike">
                        <a:solidFill>
                          <a:srgbClr val="434343"/>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GB">
                          <a:solidFill>
                            <a:srgbClr val="434343"/>
                          </a:solidFill>
                          <a:latin typeface="Titillium Web"/>
                          <a:ea typeface="Titillium Web"/>
                          <a:cs typeface="Titillium Web"/>
                          <a:sym typeface="Titillium Web"/>
                        </a:rPr>
                        <a:t>Most patients </a:t>
                      </a:r>
                      <a:r>
                        <a:rPr b="1" lang="en-GB">
                          <a:solidFill>
                            <a:srgbClr val="434343"/>
                          </a:solidFill>
                          <a:latin typeface="Titillium Web"/>
                          <a:ea typeface="Titillium Web"/>
                          <a:cs typeface="Titillium Web"/>
                          <a:sym typeface="Titillium Web"/>
                        </a:rPr>
                        <a:t>asymptomatic</a:t>
                      </a:r>
                      <a:r>
                        <a:rPr lang="en-GB">
                          <a:solidFill>
                            <a:srgbClr val="434343"/>
                          </a:solidFill>
                          <a:latin typeface="Titillium Web"/>
                          <a:ea typeface="Titillium Web"/>
                          <a:cs typeface="Titillium Web"/>
                          <a:sym typeface="Titillium Web"/>
                        </a:rPr>
                        <a:t> but can occasionally lead to </a:t>
                      </a:r>
                      <a:r>
                        <a:rPr b="1" lang="en-GB">
                          <a:solidFill>
                            <a:srgbClr val="434343"/>
                          </a:solidFill>
                          <a:latin typeface="Titillium Web"/>
                          <a:ea typeface="Titillium Web"/>
                          <a:cs typeface="Titillium Web"/>
                          <a:sym typeface="Titillium Web"/>
                        </a:rPr>
                        <a:t>mitral insufficiency and arrhythmias</a:t>
                      </a:r>
                      <a:r>
                        <a:rPr lang="en-GB">
                          <a:solidFill>
                            <a:srgbClr val="434343"/>
                          </a:solidFill>
                          <a:latin typeface="Titillium Web"/>
                          <a:ea typeface="Titillium Web"/>
                          <a:cs typeface="Titillium Web"/>
                          <a:sym typeface="Titillium Web"/>
                        </a:rPr>
                        <a:t>.</a:t>
                      </a:r>
                      <a:endParaRPr u="none" cap="none" strike="noStrike">
                        <a:solidFill>
                          <a:srgbClr val="434343"/>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n-GB" u="sng">
                          <a:solidFill>
                            <a:srgbClr val="999999"/>
                          </a:solidFill>
                          <a:latin typeface="Titillium Web"/>
                          <a:ea typeface="Titillium Web"/>
                          <a:cs typeface="Titillium Web"/>
                          <a:sym typeface="Titillium Web"/>
                        </a:rPr>
                        <a:t>Opening snap followed by diastolic rumble</a:t>
                      </a:r>
                      <a:endParaRPr b="1" u="sng" cap="none" strike="noStrike">
                        <a:solidFill>
                          <a:srgbClr val="999999"/>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53475">
                <a:tc>
                  <a:txBody>
                    <a:bodyPr/>
                    <a:lstStyle/>
                    <a:p>
                      <a:pPr indent="0" lvl="0" marL="0" marR="0" rtl="0" algn="ctr">
                        <a:lnSpc>
                          <a:spcPct val="100000"/>
                        </a:lnSpc>
                        <a:spcBef>
                          <a:spcPts val="0"/>
                        </a:spcBef>
                        <a:spcAft>
                          <a:spcPts val="0"/>
                        </a:spcAft>
                        <a:buNone/>
                      </a:pPr>
                      <a:r>
                        <a:rPr b="1" lang="en-GB">
                          <a:solidFill>
                            <a:srgbClr val="434343"/>
                          </a:solidFill>
                          <a:latin typeface="Titillium Web"/>
                          <a:ea typeface="Titillium Web"/>
                          <a:cs typeface="Titillium Web"/>
                          <a:sym typeface="Titillium Web"/>
                        </a:rPr>
                        <a:t>Complications</a:t>
                      </a:r>
                      <a:endParaRPr b="1">
                        <a:solidFill>
                          <a:srgbClr val="434343"/>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None/>
                      </a:pPr>
                      <a:r>
                        <a:rPr lang="en-GB">
                          <a:solidFill>
                            <a:srgbClr val="434343"/>
                          </a:solidFill>
                          <a:latin typeface="Titillium Web"/>
                          <a:ea typeface="Titillium Web"/>
                          <a:cs typeface="Titillium Web"/>
                          <a:sym typeface="Titillium Web"/>
                        </a:rPr>
                        <a:t>Patients are predisposed to infective endocarditis ( subacute)</a:t>
                      </a:r>
                      <a:endParaRPr>
                        <a:solidFill>
                          <a:srgbClr val="434343"/>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GB">
                          <a:solidFill>
                            <a:srgbClr val="434343"/>
                          </a:solidFill>
                          <a:latin typeface="Titillium Web"/>
                          <a:ea typeface="Titillium Web"/>
                          <a:cs typeface="Titillium Web"/>
                          <a:sym typeface="Titillium Web"/>
                        </a:rPr>
                        <a:t>Right heart may be affected later (right ventricular hypertrophy)</a:t>
                      </a:r>
                      <a:endParaRPr>
                        <a:solidFill>
                          <a:srgbClr val="434343"/>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161650">
                <a:tc>
                  <a:txBody>
                    <a:bodyPr/>
                    <a:lstStyle/>
                    <a:p>
                      <a:pPr indent="0" lvl="0" marL="0" marR="0" rtl="0" algn="ctr">
                        <a:lnSpc>
                          <a:spcPct val="100000"/>
                        </a:lnSpc>
                        <a:spcBef>
                          <a:spcPts val="0"/>
                        </a:spcBef>
                        <a:spcAft>
                          <a:spcPts val="0"/>
                        </a:spcAft>
                        <a:buNone/>
                      </a:pPr>
                      <a:r>
                        <a:rPr b="1" lang="en-GB">
                          <a:solidFill>
                            <a:srgbClr val="434343"/>
                          </a:solidFill>
                          <a:latin typeface="Titillium Web"/>
                          <a:ea typeface="Titillium Web"/>
                          <a:cs typeface="Titillium Web"/>
                          <a:sym typeface="Titillium Web"/>
                        </a:rPr>
                        <a:t>Morphology</a:t>
                      </a:r>
                      <a:endParaRPr b="1">
                        <a:solidFill>
                          <a:srgbClr val="434343"/>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None/>
                      </a:pPr>
                      <a:r>
                        <a:t/>
                      </a:r>
                      <a:endParaRPr>
                        <a:solidFill>
                          <a:srgbClr val="434343"/>
                        </a:solidFill>
                        <a:latin typeface="Titillium Web"/>
                        <a:ea typeface="Titillium Web"/>
                        <a:cs typeface="Titillium Web"/>
                        <a:sym typeface="Titillium Web"/>
                      </a:endParaRPr>
                    </a:p>
                    <a:p>
                      <a:pPr indent="-98425" lvl="0" marL="0" marR="0" rtl="0" algn="ctr">
                        <a:lnSpc>
                          <a:spcPct val="115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There is </a:t>
                      </a:r>
                      <a:r>
                        <a:rPr b="1" lang="en-GB">
                          <a:solidFill>
                            <a:srgbClr val="CC0000"/>
                          </a:solidFill>
                          <a:latin typeface="Titillium Web"/>
                          <a:ea typeface="Titillium Web"/>
                          <a:cs typeface="Titillium Web"/>
                          <a:sym typeface="Titillium Web"/>
                        </a:rPr>
                        <a:t>myxoid/mucoid </a:t>
                      </a:r>
                      <a:r>
                        <a:rPr lang="en-GB">
                          <a:solidFill>
                            <a:srgbClr val="434343"/>
                          </a:solidFill>
                          <a:latin typeface="Titillium Web"/>
                          <a:ea typeface="Titillium Web"/>
                          <a:cs typeface="Titillium Web"/>
                          <a:sym typeface="Titillium Web"/>
                        </a:rPr>
                        <a:t>degeneration of the valve which causes ballooning of mitral valves </a:t>
                      </a:r>
                      <a:r>
                        <a:rPr lang="en-GB">
                          <a:solidFill>
                            <a:srgbClr val="CC0000"/>
                          </a:solidFill>
                          <a:latin typeface="Titillium Web"/>
                          <a:ea typeface="Titillium Web"/>
                          <a:cs typeface="Titillium Web"/>
                          <a:sym typeface="Titillium Web"/>
                        </a:rPr>
                        <a:t>(floppy cusp)</a:t>
                      </a:r>
                      <a:endParaRPr>
                        <a:solidFill>
                          <a:srgbClr val="CC0000"/>
                        </a:solidFill>
                        <a:latin typeface="Titillium Web"/>
                        <a:ea typeface="Titillium Web"/>
                        <a:cs typeface="Titillium Web"/>
                        <a:sym typeface="Titillium Web"/>
                      </a:endParaRPr>
                    </a:p>
                    <a:p>
                      <a:pPr indent="-98425" lvl="0" marL="0" marR="0" rtl="0" algn="ctr">
                        <a:lnSpc>
                          <a:spcPct val="115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It results in stretching of the mitral valve, producing a </a:t>
                      </a:r>
                      <a:r>
                        <a:rPr lang="en-GB">
                          <a:solidFill>
                            <a:srgbClr val="CC0000"/>
                          </a:solidFill>
                          <a:latin typeface="Titillium Web"/>
                          <a:ea typeface="Titillium Web"/>
                          <a:cs typeface="Titillium Web"/>
                          <a:sym typeface="Titillium Web"/>
                        </a:rPr>
                        <a:t>parachute deformity </a:t>
                      </a:r>
                      <a:r>
                        <a:rPr lang="en-GB">
                          <a:solidFill>
                            <a:srgbClr val="434343"/>
                          </a:solidFill>
                          <a:latin typeface="Titillium Web"/>
                          <a:ea typeface="Titillium Web"/>
                          <a:cs typeface="Titillium Web"/>
                          <a:sym typeface="Titillium Web"/>
                        </a:rPr>
                        <a:t>of the cusp with prolapse of the cusp into the atrium during systole. These changes produce a characteristic systolic murmur </a:t>
                      </a:r>
                      <a:r>
                        <a:rPr lang="en-GB" sz="1500">
                          <a:solidFill>
                            <a:schemeClr val="dk1"/>
                          </a:solidFill>
                          <a:latin typeface="Titillium Web"/>
                          <a:ea typeface="Titillium Web"/>
                          <a:cs typeface="Titillium Web"/>
                          <a:sym typeface="Titillium Web"/>
                        </a:rPr>
                        <a:t>+ </a:t>
                      </a:r>
                      <a:r>
                        <a:rPr b="1" lang="en-GB" sz="1500">
                          <a:solidFill>
                            <a:srgbClr val="6AA84F"/>
                          </a:solidFill>
                          <a:latin typeface="Titillium Web"/>
                          <a:ea typeface="Titillium Web"/>
                          <a:cs typeface="Titillium Web"/>
                          <a:sym typeface="Titillium Web"/>
                        </a:rPr>
                        <a:t>mid systolic clicks</a:t>
                      </a:r>
                      <a:endParaRPr b="1">
                        <a:solidFill>
                          <a:srgbClr val="434343"/>
                        </a:solidFill>
                        <a:latin typeface="Titillium Web"/>
                        <a:ea typeface="Titillium Web"/>
                        <a:cs typeface="Titillium Web"/>
                        <a:sym typeface="Titillium Web"/>
                      </a:endParaRPr>
                    </a:p>
                    <a:p>
                      <a:pPr indent="0" lvl="0" marL="0" marR="0" rtl="0" algn="ctr">
                        <a:lnSpc>
                          <a:spcPct val="115000"/>
                        </a:lnSpc>
                        <a:spcBef>
                          <a:spcPts val="0"/>
                        </a:spcBef>
                        <a:spcAft>
                          <a:spcPts val="0"/>
                        </a:spcAft>
                        <a:buNone/>
                      </a:pPr>
                      <a:r>
                        <a:t/>
                      </a:r>
                      <a:endParaRPr>
                        <a:solidFill>
                          <a:srgbClr val="434343"/>
                        </a:solidFill>
                        <a:latin typeface="Titillium Web"/>
                        <a:ea typeface="Titillium Web"/>
                        <a:cs typeface="Titillium Web"/>
                        <a:sym typeface="Titillium Web"/>
                      </a:endParaRPr>
                    </a:p>
                  </a:txBody>
                  <a:tcPr marT="74300" marB="74300"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t/>
                      </a:r>
                      <a:endParaRPr>
                        <a:solidFill>
                          <a:srgbClr val="434343"/>
                        </a:solidFill>
                        <a:latin typeface="Titillium Web"/>
                        <a:ea typeface="Titillium Web"/>
                        <a:cs typeface="Titillium Web"/>
                        <a:sym typeface="Titillium Web"/>
                      </a:endParaRPr>
                    </a:p>
                    <a:p>
                      <a:pPr indent="-98425" lvl="0" marL="0" marR="0" rtl="0" algn="ctr">
                        <a:lnSpc>
                          <a:spcPct val="115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Leaflets are thickened, fibrotic and fused leading to </a:t>
                      </a:r>
                      <a:r>
                        <a:rPr lang="en-GB">
                          <a:solidFill>
                            <a:srgbClr val="CC0000"/>
                          </a:solidFill>
                          <a:latin typeface="Titillium Web"/>
                          <a:ea typeface="Titillium Web"/>
                          <a:cs typeface="Titillium Web"/>
                          <a:sym typeface="Titillium Web"/>
                        </a:rPr>
                        <a:t>fish </a:t>
                      </a:r>
                      <a:r>
                        <a:rPr b="1" lang="en-GB">
                          <a:solidFill>
                            <a:srgbClr val="CC0000"/>
                          </a:solidFill>
                          <a:latin typeface="Titillium Web"/>
                          <a:ea typeface="Titillium Web"/>
                          <a:cs typeface="Titillium Web"/>
                          <a:sym typeface="Titillium Web"/>
                        </a:rPr>
                        <a:t>mouth/</a:t>
                      </a:r>
                      <a:r>
                        <a:rPr b="1" lang="en-GB">
                          <a:solidFill>
                            <a:srgbClr val="CC0000"/>
                          </a:solidFill>
                          <a:latin typeface="Titillium Web"/>
                          <a:ea typeface="Titillium Web"/>
                          <a:cs typeface="Titillium Web"/>
                          <a:sym typeface="Titillium Web"/>
                        </a:rPr>
                        <a:t>buttonhole</a:t>
                      </a:r>
                      <a:r>
                        <a:rPr b="1" lang="en-GB">
                          <a:solidFill>
                            <a:srgbClr val="CC0000"/>
                          </a:solidFill>
                          <a:latin typeface="Titillium Web"/>
                          <a:ea typeface="Titillium Web"/>
                          <a:cs typeface="Titillium Web"/>
                          <a:sym typeface="Titillium Web"/>
                        </a:rPr>
                        <a:t> deformity</a:t>
                      </a:r>
                      <a:r>
                        <a:rPr lang="en-GB">
                          <a:solidFill>
                            <a:srgbClr val="434343"/>
                          </a:solidFill>
                          <a:latin typeface="Titillium Web"/>
                          <a:ea typeface="Titillium Web"/>
                          <a:cs typeface="Titillium Web"/>
                          <a:sym typeface="Titillium Web"/>
                        </a:rPr>
                        <a:t> (stenosed valve looks like fish's mouth or </a:t>
                      </a:r>
                      <a:r>
                        <a:rPr lang="en-GB">
                          <a:solidFill>
                            <a:srgbClr val="434343"/>
                          </a:solidFill>
                          <a:latin typeface="Titillium Web"/>
                          <a:ea typeface="Titillium Web"/>
                          <a:cs typeface="Titillium Web"/>
                          <a:sym typeface="Titillium Web"/>
                        </a:rPr>
                        <a:t>buttonhole</a:t>
                      </a:r>
                      <a:r>
                        <a:rPr lang="en-GB">
                          <a:solidFill>
                            <a:srgbClr val="434343"/>
                          </a:solidFill>
                          <a:latin typeface="Titillium Web"/>
                          <a:ea typeface="Titillium Web"/>
                          <a:cs typeface="Titillium Web"/>
                          <a:sym typeface="Titillium Web"/>
                        </a:rPr>
                        <a:t>)</a:t>
                      </a:r>
                      <a:endParaRPr>
                        <a:solidFill>
                          <a:srgbClr val="434343"/>
                        </a:solidFill>
                        <a:latin typeface="Titillium Web"/>
                        <a:ea typeface="Titillium Web"/>
                        <a:cs typeface="Titillium Web"/>
                        <a:sym typeface="Titillium Web"/>
                      </a:endParaRPr>
                    </a:p>
                    <a:p>
                      <a:pPr indent="-98425" lvl="0" marL="0" marR="0" rtl="0" algn="ctr">
                        <a:lnSpc>
                          <a:spcPct val="115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Increased pressure, dilatation and hypertrophy of left atrium. </a:t>
                      </a:r>
                      <a:endParaRPr>
                        <a:solidFill>
                          <a:srgbClr val="434343"/>
                        </a:solidFill>
                        <a:latin typeface="Titillium Web"/>
                        <a:ea typeface="Titillium Web"/>
                        <a:cs typeface="Titillium Web"/>
                        <a:sym typeface="Titillium Web"/>
                      </a:endParaRPr>
                    </a:p>
                    <a:p>
                      <a:pPr indent="-98425" lvl="0" marL="0" marR="0" rtl="0" algn="ctr">
                        <a:lnSpc>
                          <a:spcPct val="115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secondary deposition of Ca++ </a:t>
                      </a:r>
                      <a:endParaRPr>
                        <a:solidFill>
                          <a:srgbClr val="434343"/>
                        </a:solidFill>
                        <a:latin typeface="Titillium Web"/>
                        <a:ea typeface="Titillium Web"/>
                        <a:cs typeface="Titillium Web"/>
                        <a:sym typeface="Titillium Web"/>
                      </a:endParaRPr>
                    </a:p>
                    <a:p>
                      <a:pPr indent="-98425" lvl="0" marL="0" marR="0" rtl="0" algn="ctr">
                        <a:lnSpc>
                          <a:spcPct val="115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Pulmonary hypertension and lungs are firm and heavy (chronic passive congestion).</a:t>
                      </a:r>
                      <a:endParaRPr>
                        <a:solidFill>
                          <a:srgbClr val="434343"/>
                        </a:solidFill>
                        <a:latin typeface="Titillium Web"/>
                        <a:ea typeface="Titillium Web"/>
                        <a:cs typeface="Titillium Web"/>
                        <a:sym typeface="Titillium Web"/>
                      </a:endParaRPr>
                    </a:p>
                    <a:p>
                      <a:pPr indent="0" lvl="0" marL="0" marR="0" rtl="0" algn="ctr">
                        <a:lnSpc>
                          <a:spcPct val="115000"/>
                        </a:lnSpc>
                        <a:spcBef>
                          <a:spcPts val="0"/>
                        </a:spcBef>
                        <a:spcAft>
                          <a:spcPts val="0"/>
                        </a:spcAft>
                        <a:buNone/>
                      </a:pPr>
                      <a:r>
                        <a:t/>
                      </a:r>
                      <a:endParaRPr>
                        <a:solidFill>
                          <a:srgbClr val="434343"/>
                        </a:solidFill>
                        <a:latin typeface="Titillium Web"/>
                        <a:ea typeface="Titillium Web"/>
                        <a:cs typeface="Titillium Web"/>
                        <a:sym typeface="Titillium Web"/>
                      </a:endParaRPr>
                    </a:p>
                  </a:txBody>
                  <a:tcPr marT="74300" marB="74300"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021450">
                <a:tc>
                  <a:txBody>
                    <a:bodyPr/>
                    <a:lstStyle/>
                    <a:p>
                      <a:pPr indent="0" lvl="0" marL="0" marR="0" rtl="0" algn="ctr">
                        <a:lnSpc>
                          <a:spcPct val="100000"/>
                        </a:lnSpc>
                        <a:spcBef>
                          <a:spcPts val="0"/>
                        </a:spcBef>
                        <a:spcAft>
                          <a:spcPts val="0"/>
                        </a:spcAft>
                        <a:buNone/>
                      </a:pPr>
                      <a:r>
                        <a:t/>
                      </a:r>
                      <a:endParaRPr b="1">
                        <a:solidFill>
                          <a:srgbClr val="434343"/>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t/>
                      </a:r>
                      <a:endParaRPr>
                        <a:solidFill>
                          <a:srgbClr val="434343"/>
                        </a:solidFill>
                        <a:latin typeface="Titillium Web"/>
                        <a:ea typeface="Titillium Web"/>
                        <a:cs typeface="Titillium Web"/>
                        <a:sym typeface="Titillium Web"/>
                      </a:endParaRPr>
                    </a:p>
                    <a:p>
                      <a:pPr indent="0" lvl="0" marL="0" rtl="0" algn="ctr">
                        <a:lnSpc>
                          <a:spcPct val="115000"/>
                        </a:lnSpc>
                        <a:spcBef>
                          <a:spcPts val="0"/>
                        </a:spcBef>
                        <a:spcAft>
                          <a:spcPts val="0"/>
                        </a:spcAft>
                        <a:buNone/>
                      </a:pPr>
                      <a:r>
                        <a:rPr lang="en-GB">
                          <a:solidFill>
                            <a:srgbClr val="434343"/>
                          </a:solidFill>
                          <a:latin typeface="Titillium Web"/>
                          <a:ea typeface="Titillium Web"/>
                          <a:cs typeface="Titillium Web"/>
                          <a:sym typeface="Titillium Web"/>
                        </a:rPr>
                        <a:t>Can be associated with with Marfan syndrome </a:t>
                      </a:r>
                      <a:endParaRPr>
                        <a:solidFill>
                          <a:srgbClr val="434343"/>
                        </a:solidFill>
                        <a:latin typeface="Titillium Web"/>
                        <a:ea typeface="Titillium Web"/>
                        <a:cs typeface="Titillium Web"/>
                        <a:sym typeface="Titillium Web"/>
                      </a:endParaRPr>
                    </a:p>
                    <a:p>
                      <a:pPr indent="0" lvl="0" marL="0" rtl="0" algn="ctr">
                        <a:lnSpc>
                          <a:spcPct val="115000"/>
                        </a:lnSpc>
                        <a:spcBef>
                          <a:spcPts val="0"/>
                        </a:spcBef>
                        <a:spcAft>
                          <a:spcPts val="0"/>
                        </a:spcAft>
                        <a:buNone/>
                      </a:pPr>
                      <a:r>
                        <a:t/>
                      </a:r>
                      <a:endParaRPr>
                        <a:solidFill>
                          <a:srgbClr val="434343"/>
                        </a:solidFill>
                        <a:latin typeface="Titillium Web"/>
                        <a:ea typeface="Titillium Web"/>
                        <a:cs typeface="Titillium Web"/>
                        <a:sym typeface="Titillium Web"/>
                      </a:endParaRPr>
                    </a:p>
                    <a:p>
                      <a:pPr indent="0" lvl="0" marL="0" rtl="0" algn="ctr">
                        <a:lnSpc>
                          <a:spcPct val="115000"/>
                        </a:lnSpc>
                        <a:spcBef>
                          <a:spcPts val="0"/>
                        </a:spcBef>
                        <a:spcAft>
                          <a:spcPts val="0"/>
                        </a:spcAft>
                        <a:buNone/>
                      </a:pPr>
                      <a:r>
                        <a:t/>
                      </a:r>
                      <a:endParaRPr>
                        <a:solidFill>
                          <a:srgbClr val="434343"/>
                        </a:solidFill>
                        <a:latin typeface="Titillium Web"/>
                        <a:ea typeface="Titillium Web"/>
                        <a:cs typeface="Titillium Web"/>
                        <a:sym typeface="Titillium Web"/>
                      </a:endParaRPr>
                    </a:p>
                    <a:p>
                      <a:pPr indent="0" lvl="0" marL="0" rtl="0" algn="ctr">
                        <a:lnSpc>
                          <a:spcPct val="115000"/>
                        </a:lnSpc>
                        <a:spcBef>
                          <a:spcPts val="0"/>
                        </a:spcBef>
                        <a:spcAft>
                          <a:spcPts val="0"/>
                        </a:spcAft>
                        <a:buNone/>
                      </a:pPr>
                      <a:r>
                        <a:t/>
                      </a:r>
                      <a:endParaRPr>
                        <a:solidFill>
                          <a:srgbClr val="434343"/>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9525" lvl="0" marL="0" marR="0" rtl="0" algn="ctr">
                        <a:lnSpc>
                          <a:spcPct val="115000"/>
                        </a:lnSpc>
                        <a:spcBef>
                          <a:spcPts val="0"/>
                        </a:spcBef>
                        <a:spcAft>
                          <a:spcPts val="0"/>
                        </a:spcAft>
                        <a:buNone/>
                      </a:pPr>
                      <a:r>
                        <a:t/>
                      </a:r>
                      <a:endParaRPr>
                        <a:solidFill>
                          <a:srgbClr val="434343"/>
                        </a:solidFill>
                        <a:latin typeface="Titillium Web"/>
                        <a:ea typeface="Titillium Web"/>
                        <a:cs typeface="Titillium Web"/>
                        <a:sym typeface="Titillium Web"/>
                      </a:endParaRPr>
                    </a:p>
                  </a:txBody>
                  <a:tcPr marT="74300" marB="74300"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pic>
        <p:nvPicPr>
          <p:cNvPr descr="RF" id="580" name="Google Shape;580;p27"/>
          <p:cNvPicPr preferRelativeResize="0"/>
          <p:nvPr/>
        </p:nvPicPr>
        <p:blipFill rotWithShape="1">
          <a:blip r:embed="rId3">
            <a:alphaModFix/>
          </a:blip>
          <a:srcRect b="36284" l="271" r="52063" t="33465"/>
          <a:stretch/>
        </p:blipFill>
        <p:spPr>
          <a:xfrm>
            <a:off x="4211025" y="8000800"/>
            <a:ext cx="1216800" cy="811701"/>
          </a:xfrm>
          <a:prstGeom prst="rect">
            <a:avLst/>
          </a:prstGeom>
          <a:noFill/>
          <a:ln cap="flat" cmpd="sng" w="9525">
            <a:solidFill>
              <a:srgbClr val="A64D79"/>
            </a:solidFill>
            <a:prstDash val="lgDash"/>
            <a:round/>
            <a:headEnd len="sm" w="sm" type="none"/>
            <a:tailEnd len="sm" w="sm" type="none"/>
          </a:ln>
        </p:spPr>
      </p:pic>
      <p:pic>
        <p:nvPicPr>
          <p:cNvPr id="581" name="Google Shape;581;p27"/>
          <p:cNvPicPr preferRelativeResize="0"/>
          <p:nvPr/>
        </p:nvPicPr>
        <p:blipFill rotWithShape="1">
          <a:blip r:embed="rId4">
            <a:alphaModFix/>
          </a:blip>
          <a:srcRect b="0" l="0" r="0" t="0"/>
          <a:stretch/>
        </p:blipFill>
        <p:spPr>
          <a:xfrm>
            <a:off x="5561075" y="8000812"/>
            <a:ext cx="1216800" cy="811687"/>
          </a:xfrm>
          <a:prstGeom prst="rect">
            <a:avLst/>
          </a:prstGeom>
          <a:noFill/>
          <a:ln cap="flat" cmpd="sng" w="9525">
            <a:solidFill>
              <a:srgbClr val="A64D79"/>
            </a:solidFill>
            <a:prstDash val="lgDash"/>
            <a:round/>
            <a:headEnd len="sm" w="sm" type="none"/>
            <a:tailEnd len="sm" w="sm" type="none"/>
          </a:ln>
        </p:spPr>
      </p:pic>
      <p:pic>
        <p:nvPicPr>
          <p:cNvPr id="582" name="Google Shape;582;p27"/>
          <p:cNvPicPr preferRelativeResize="0"/>
          <p:nvPr/>
        </p:nvPicPr>
        <p:blipFill>
          <a:blip r:embed="rId5">
            <a:alphaModFix/>
          </a:blip>
          <a:stretch>
            <a:fillRect/>
          </a:stretch>
        </p:blipFill>
        <p:spPr>
          <a:xfrm>
            <a:off x="2109800" y="7084950"/>
            <a:ext cx="1216811" cy="1627051"/>
          </a:xfrm>
          <a:prstGeom prst="rect">
            <a:avLst/>
          </a:prstGeom>
          <a:noFill/>
          <a:ln cap="flat" cmpd="sng" w="9525">
            <a:solidFill>
              <a:srgbClr val="A64D79"/>
            </a:solidFill>
            <a:prstDash val="lgDash"/>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28"/>
          <p:cNvSpPr txBox="1"/>
          <p:nvPr/>
        </p:nvSpPr>
        <p:spPr>
          <a:xfrm>
            <a:off x="1783013" y="152400"/>
            <a:ext cx="3000000" cy="572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GB" sz="2800">
                <a:solidFill>
                  <a:srgbClr val="1155CC"/>
                </a:solidFill>
                <a:latin typeface="Comfortaa"/>
                <a:ea typeface="Comfortaa"/>
                <a:cs typeface="Comfortaa"/>
                <a:sym typeface="Comfortaa"/>
              </a:rPr>
              <a:t>AORTIC VALVE</a:t>
            </a:r>
            <a:endParaRPr b="1" sz="2800">
              <a:solidFill>
                <a:srgbClr val="1155CC"/>
              </a:solidFill>
              <a:latin typeface="Comfortaa"/>
              <a:ea typeface="Comfortaa"/>
              <a:cs typeface="Comfortaa"/>
              <a:sym typeface="Comfortaa"/>
            </a:endParaRPr>
          </a:p>
        </p:txBody>
      </p:sp>
      <p:graphicFrame>
        <p:nvGraphicFramePr>
          <p:cNvPr id="588" name="Google Shape;588;p28"/>
          <p:cNvGraphicFramePr/>
          <p:nvPr/>
        </p:nvGraphicFramePr>
        <p:xfrm>
          <a:off x="113063" y="668271"/>
          <a:ext cx="3000000" cy="3000000"/>
        </p:xfrm>
        <a:graphic>
          <a:graphicData uri="http://schemas.openxmlformats.org/drawingml/2006/table">
            <a:tbl>
              <a:tblPr>
                <a:noFill/>
                <a:tableStyleId>{7832ADDF-C1D0-4B7F-90DE-287E4AE036E9}</a:tableStyleId>
              </a:tblPr>
              <a:tblGrid>
                <a:gridCol w="1290050"/>
                <a:gridCol w="2568100"/>
                <a:gridCol w="2773725"/>
              </a:tblGrid>
              <a:tr h="416000">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rgbClr val="666666"/>
                        </a:solidFill>
                        <a:latin typeface="Cabin"/>
                        <a:ea typeface="Cabin"/>
                        <a:cs typeface="Cabin"/>
                        <a:sym typeface="Cabin"/>
                      </a:endParaRPr>
                    </a:p>
                  </a:txBody>
                  <a:tcPr marT="74300" marB="74300" marR="91425" marL="91425" anchor="ctr">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GB" sz="1600">
                          <a:solidFill>
                            <a:srgbClr val="FFFFFF"/>
                          </a:solidFill>
                          <a:latin typeface="Comfortaa"/>
                          <a:ea typeface="Comfortaa"/>
                          <a:cs typeface="Comfortaa"/>
                          <a:sym typeface="Comfortaa"/>
                        </a:rPr>
                        <a:t>Aortic stenosis</a:t>
                      </a:r>
                      <a:endParaRPr b="1" sz="1600" u="none" cap="none" strike="noStrike">
                        <a:solidFill>
                          <a:srgbClr val="FFFFFF"/>
                        </a:solidFill>
                        <a:latin typeface="Comfortaa"/>
                        <a:ea typeface="Comfortaa"/>
                        <a:cs typeface="Comfortaa"/>
                        <a:sym typeface="Comfortaa"/>
                      </a:endParaRPr>
                    </a:p>
                  </a:txBody>
                  <a:tcPr marT="74300" marB="74300" marR="91425" marL="91425" anchor="ctr">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GB" sz="1600">
                          <a:solidFill>
                            <a:srgbClr val="FFFFFF"/>
                          </a:solidFill>
                          <a:latin typeface="Comfortaa"/>
                          <a:ea typeface="Comfortaa"/>
                          <a:cs typeface="Comfortaa"/>
                          <a:sym typeface="Comfortaa"/>
                        </a:rPr>
                        <a:t>Aortic regurgitation/ insufficiency</a:t>
                      </a:r>
                      <a:endParaRPr b="1" sz="1600">
                        <a:solidFill>
                          <a:srgbClr val="FFFFFF"/>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GB" sz="1200">
                          <a:solidFill>
                            <a:srgbClr val="38761D"/>
                          </a:solidFill>
                        </a:rPr>
                        <a:t>Skipped by female’s dr</a:t>
                      </a:r>
                      <a:endParaRPr b="1" sz="1600">
                        <a:solidFill>
                          <a:srgbClr val="FFFFFF"/>
                        </a:solidFill>
                        <a:latin typeface="Comfortaa"/>
                        <a:ea typeface="Comfortaa"/>
                        <a:cs typeface="Comfortaa"/>
                        <a:sym typeface="Comfortaa"/>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r>
              <a:tr h="1551550">
                <a:tc>
                  <a:txBody>
                    <a:bodyPr/>
                    <a:lstStyle/>
                    <a:p>
                      <a:pPr indent="0" lvl="0" marL="0" marR="0" rtl="0" algn="ctr">
                        <a:lnSpc>
                          <a:spcPct val="100000"/>
                        </a:lnSpc>
                        <a:spcBef>
                          <a:spcPts val="0"/>
                        </a:spcBef>
                        <a:spcAft>
                          <a:spcPts val="0"/>
                        </a:spcAft>
                        <a:buClr>
                          <a:srgbClr val="000000"/>
                        </a:buClr>
                        <a:buSzPts val="1100"/>
                        <a:buFont typeface="Arial"/>
                        <a:buNone/>
                      </a:pPr>
                      <a:r>
                        <a:rPr b="1" lang="en-GB">
                          <a:solidFill>
                            <a:srgbClr val="434343"/>
                          </a:solidFill>
                          <a:latin typeface="Titillium Web"/>
                          <a:ea typeface="Titillium Web"/>
                          <a:cs typeface="Titillium Web"/>
                          <a:sym typeface="Titillium Web"/>
                        </a:rPr>
                        <a:t>Caused by</a:t>
                      </a:r>
                      <a:endParaRPr b="1" u="none" cap="none" strike="noStrike">
                        <a:solidFill>
                          <a:srgbClr val="434343"/>
                        </a:solidFill>
                        <a:latin typeface="Titillium Web"/>
                        <a:ea typeface="Titillium Web"/>
                        <a:cs typeface="Titillium Web"/>
                        <a:sym typeface="Titillium Web"/>
                      </a:endParaRPr>
                    </a:p>
                  </a:txBody>
                  <a:tcPr marT="3600" marB="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GB">
                          <a:solidFill>
                            <a:srgbClr val="434343"/>
                          </a:solidFill>
                          <a:latin typeface="Titillium Web"/>
                          <a:ea typeface="Titillium Web"/>
                          <a:cs typeface="Titillium Web"/>
                          <a:sym typeface="Titillium Web"/>
                        </a:rPr>
                        <a:t>calcification and is called as calcific aortic stenosis</a:t>
                      </a:r>
                      <a:endParaRPr u="none" cap="none" strike="noStrike">
                        <a:solidFill>
                          <a:srgbClr val="434343"/>
                        </a:solidFill>
                        <a:latin typeface="Titillium Web"/>
                        <a:ea typeface="Titillium Web"/>
                        <a:cs typeface="Titillium Web"/>
                        <a:sym typeface="Titillium Web"/>
                      </a:endParaRPr>
                    </a:p>
                  </a:txBody>
                  <a:tcPr marT="3600" marB="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98425" lvl="0" marL="0" rtl="0" algn="ctr">
                        <a:lnSpc>
                          <a:spcPct val="115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Non-dissecting aortic aneurysm.</a:t>
                      </a:r>
                      <a:endParaRPr>
                        <a:solidFill>
                          <a:srgbClr val="434343"/>
                        </a:solidFill>
                        <a:latin typeface="Titillium Web"/>
                        <a:ea typeface="Titillium Web"/>
                        <a:cs typeface="Titillium Web"/>
                        <a:sym typeface="Titillium Web"/>
                      </a:endParaRPr>
                    </a:p>
                    <a:p>
                      <a:pPr indent="-98425" lvl="0" marL="0" rtl="0" algn="ctr">
                        <a:lnSpc>
                          <a:spcPct val="115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Rheumatic heart disease </a:t>
                      </a:r>
                      <a:endParaRPr>
                        <a:solidFill>
                          <a:srgbClr val="434343"/>
                        </a:solidFill>
                        <a:latin typeface="Titillium Web"/>
                        <a:ea typeface="Titillium Web"/>
                        <a:cs typeface="Titillium Web"/>
                        <a:sym typeface="Titillium Web"/>
                      </a:endParaRPr>
                    </a:p>
                    <a:p>
                      <a:pPr indent="-98425" lvl="0" marL="0" rtl="0" algn="ctr">
                        <a:lnSpc>
                          <a:spcPct val="115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Infective endocarditis</a:t>
                      </a:r>
                      <a:endParaRPr>
                        <a:solidFill>
                          <a:srgbClr val="434343"/>
                        </a:solidFill>
                        <a:latin typeface="Titillium Web"/>
                        <a:ea typeface="Titillium Web"/>
                        <a:cs typeface="Titillium Web"/>
                        <a:sym typeface="Titillium Web"/>
                      </a:endParaRPr>
                    </a:p>
                    <a:p>
                      <a:pPr indent="-98425" lvl="0" marL="0" rtl="0" algn="ctr">
                        <a:lnSpc>
                          <a:spcPct val="115000"/>
                        </a:lnSpc>
                        <a:spcBef>
                          <a:spcPts val="0"/>
                        </a:spcBef>
                        <a:spcAft>
                          <a:spcPts val="0"/>
                        </a:spcAft>
                        <a:buClr>
                          <a:srgbClr val="434343"/>
                        </a:buClr>
                        <a:buSzPts val="1400"/>
                        <a:buFont typeface="Titillium Web"/>
                        <a:buChar char="●"/>
                      </a:pPr>
                      <a:r>
                        <a:rPr lang="en-GB">
                          <a:solidFill>
                            <a:srgbClr val="CC0000"/>
                          </a:solidFill>
                          <a:latin typeface="Titillium Web"/>
                          <a:ea typeface="Titillium Web"/>
                          <a:cs typeface="Titillium Web"/>
                          <a:sym typeface="Titillium Web"/>
                        </a:rPr>
                        <a:t>Syphilitic (luetic) aortitis (rare)</a:t>
                      </a:r>
                      <a:r>
                        <a:rPr lang="en-GB">
                          <a:solidFill>
                            <a:srgbClr val="FF0000"/>
                          </a:solidFill>
                          <a:latin typeface="Titillium Web"/>
                          <a:ea typeface="Titillium Web"/>
                          <a:cs typeface="Titillium Web"/>
                          <a:sym typeface="Titillium Web"/>
                        </a:rPr>
                        <a:t> </a:t>
                      </a:r>
                      <a:endParaRPr>
                        <a:solidFill>
                          <a:srgbClr val="FF0000"/>
                        </a:solidFill>
                        <a:latin typeface="Titillium Web"/>
                        <a:ea typeface="Titillium Web"/>
                        <a:cs typeface="Titillium Web"/>
                        <a:sym typeface="Titillium Web"/>
                      </a:endParaRPr>
                    </a:p>
                    <a:p>
                      <a:pPr indent="0" lvl="0" marL="0" marR="0" rtl="0" algn="ctr">
                        <a:lnSpc>
                          <a:spcPct val="115000"/>
                        </a:lnSpc>
                        <a:spcBef>
                          <a:spcPts val="0"/>
                        </a:spcBef>
                        <a:spcAft>
                          <a:spcPts val="0"/>
                        </a:spcAft>
                        <a:buClr>
                          <a:srgbClr val="000000"/>
                        </a:buClr>
                        <a:buSzPts val="1100"/>
                        <a:buFont typeface="Arial"/>
                        <a:buNone/>
                      </a:pPr>
                      <a:r>
                        <a:t/>
                      </a:r>
                      <a:endParaRPr>
                        <a:solidFill>
                          <a:srgbClr val="434343"/>
                        </a:solidFill>
                        <a:latin typeface="Titillium Web"/>
                        <a:ea typeface="Titillium Web"/>
                        <a:cs typeface="Titillium Web"/>
                        <a:sym typeface="Titillium Web"/>
                      </a:endParaRPr>
                    </a:p>
                  </a:txBody>
                  <a:tcPr marT="39600" marB="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14600">
                <a:tc>
                  <a:txBody>
                    <a:bodyPr/>
                    <a:lstStyle/>
                    <a:p>
                      <a:pPr indent="0" lvl="0" marL="0" rtl="0" algn="ctr">
                        <a:spcBef>
                          <a:spcPts val="0"/>
                        </a:spcBef>
                        <a:spcAft>
                          <a:spcPts val="0"/>
                        </a:spcAft>
                        <a:buClr>
                          <a:schemeClr val="dk1"/>
                        </a:buClr>
                        <a:buSzPts val="1100"/>
                        <a:buFont typeface="Arial"/>
                        <a:buNone/>
                      </a:pPr>
                      <a:r>
                        <a:rPr b="1" lang="en-GB">
                          <a:solidFill>
                            <a:srgbClr val="434343"/>
                          </a:solidFill>
                          <a:latin typeface="Titillium Web"/>
                          <a:ea typeface="Titillium Web"/>
                          <a:cs typeface="Titillium Web"/>
                          <a:sym typeface="Titillium Web"/>
                        </a:rPr>
                        <a:t>affect</a:t>
                      </a:r>
                      <a:endParaRPr b="1" u="none" cap="none" strike="noStrike">
                        <a:solidFill>
                          <a:srgbClr val="434343"/>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tcPr>
                </a:tc>
                <a:tc>
                  <a:txBody>
                    <a:bodyPr/>
                    <a:lstStyle/>
                    <a:p>
                      <a:pPr indent="-98425" lvl="0" marL="89999" rtl="0" algn="ctr">
                        <a:lnSpc>
                          <a:spcPct val="115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Normal aortic valve as part of the aging degenerative process in &gt; 60 yrs old.</a:t>
                      </a:r>
                      <a:endParaRPr>
                        <a:solidFill>
                          <a:srgbClr val="434343"/>
                        </a:solidFill>
                        <a:latin typeface="Titillium Web"/>
                        <a:ea typeface="Titillium Web"/>
                        <a:cs typeface="Titillium Web"/>
                        <a:sym typeface="Titillium Web"/>
                      </a:endParaRPr>
                    </a:p>
                    <a:p>
                      <a:pPr indent="-98425" lvl="0" marL="89999" rtl="0" algn="ctr">
                        <a:lnSpc>
                          <a:spcPct val="115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Congenital bicuspid aortic valve </a:t>
                      </a:r>
                      <a:endParaRPr>
                        <a:solidFill>
                          <a:srgbClr val="434343"/>
                        </a:solidFill>
                        <a:latin typeface="Titillium Web"/>
                        <a:ea typeface="Titillium Web"/>
                        <a:cs typeface="Titillium Web"/>
                        <a:sym typeface="Titillium Web"/>
                      </a:endParaRPr>
                    </a:p>
                    <a:p>
                      <a:pPr indent="-98425" lvl="0" marL="89999" rtl="0" algn="ctr">
                        <a:lnSpc>
                          <a:spcPct val="115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Valves scarred by rheumatic heart disease </a:t>
                      </a:r>
                      <a:endParaRPr>
                        <a:solidFill>
                          <a:srgbClr val="434343"/>
                        </a:solidFill>
                        <a:latin typeface="Titillium Web"/>
                        <a:ea typeface="Titillium Web"/>
                        <a:cs typeface="Titillium Web"/>
                        <a:sym typeface="Titillium Web"/>
                      </a:endParaRPr>
                    </a:p>
                  </a:txBody>
                  <a:tcPr marT="36000" marB="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en-GB">
                          <a:solidFill>
                            <a:schemeClr val="dk1"/>
                          </a:solidFill>
                          <a:latin typeface="Titillium Web"/>
                          <a:ea typeface="Titillium Web"/>
                          <a:cs typeface="Titillium Web"/>
                          <a:sym typeface="Titillium Web"/>
                        </a:rPr>
                        <a:t>ـــــــــ</a:t>
                      </a:r>
                      <a:endParaRPr b="1">
                        <a:solidFill>
                          <a:srgbClr val="434343"/>
                        </a:solidFill>
                        <a:latin typeface="Titillium Web"/>
                        <a:ea typeface="Titillium Web"/>
                        <a:cs typeface="Titillium Web"/>
                        <a:sym typeface="Titillium Web"/>
                      </a:endParaRPr>
                    </a:p>
                  </a:txBody>
                  <a:tcPr marT="0" marB="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38500">
                <a:tc>
                  <a:txBody>
                    <a:bodyPr/>
                    <a:lstStyle/>
                    <a:p>
                      <a:pPr indent="0" lvl="0" marL="0" rtl="0" algn="ctr">
                        <a:spcBef>
                          <a:spcPts val="0"/>
                        </a:spcBef>
                        <a:spcAft>
                          <a:spcPts val="0"/>
                        </a:spcAft>
                        <a:buNone/>
                      </a:pPr>
                      <a:r>
                        <a:rPr b="1" lang="en-GB">
                          <a:solidFill>
                            <a:srgbClr val="434343"/>
                          </a:solidFill>
                          <a:latin typeface="Titillium Web"/>
                          <a:ea typeface="Titillium Web"/>
                          <a:cs typeface="Titillium Web"/>
                          <a:sym typeface="Titillium Web"/>
                        </a:rPr>
                        <a:t>Pictures</a:t>
                      </a:r>
                      <a:endParaRPr b="1">
                        <a:solidFill>
                          <a:srgbClr val="434343"/>
                        </a:solidFill>
                        <a:latin typeface="Titillium Web"/>
                        <a:ea typeface="Titillium Web"/>
                        <a:cs typeface="Titillium Web"/>
                        <a:sym typeface="Titillium Web"/>
                      </a:endParaRPr>
                    </a:p>
                  </a:txBody>
                  <a:tcPr marT="74300" marB="7430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tcPr>
                </a:tc>
                <a:tc>
                  <a:txBody>
                    <a:bodyPr/>
                    <a:lstStyle/>
                    <a:p>
                      <a:pPr indent="-9525" lvl="0" marL="89999" rtl="0" algn="ctr">
                        <a:lnSpc>
                          <a:spcPct val="115000"/>
                        </a:lnSpc>
                        <a:spcBef>
                          <a:spcPts val="0"/>
                        </a:spcBef>
                        <a:spcAft>
                          <a:spcPts val="0"/>
                        </a:spcAft>
                        <a:buNone/>
                      </a:pPr>
                      <a:r>
                        <a:t/>
                      </a:r>
                      <a:endParaRPr>
                        <a:solidFill>
                          <a:srgbClr val="434343"/>
                        </a:solidFill>
                        <a:latin typeface="Titillium Web"/>
                        <a:ea typeface="Titillium Web"/>
                        <a:cs typeface="Titillium Web"/>
                        <a:sym typeface="Titillium Web"/>
                      </a:endParaRPr>
                    </a:p>
                  </a:txBody>
                  <a:tcPr marT="0" marB="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en-GB">
                          <a:solidFill>
                            <a:schemeClr val="dk1"/>
                          </a:solidFill>
                          <a:latin typeface="Titillium Web"/>
                          <a:ea typeface="Titillium Web"/>
                          <a:cs typeface="Titillium Web"/>
                          <a:sym typeface="Titillium Web"/>
                        </a:rPr>
                        <a:t>ـــــــــ</a:t>
                      </a:r>
                      <a:endParaRPr b="1">
                        <a:solidFill>
                          <a:srgbClr val="434343"/>
                        </a:solidFill>
                        <a:latin typeface="Titillium Web"/>
                        <a:ea typeface="Titillium Web"/>
                        <a:cs typeface="Titillium Web"/>
                        <a:sym typeface="Titillium Web"/>
                      </a:endParaRPr>
                    </a:p>
                    <a:p>
                      <a:pPr indent="0" lvl="0" marL="0" marR="0" rtl="0" algn="ctr">
                        <a:lnSpc>
                          <a:spcPct val="115000"/>
                        </a:lnSpc>
                        <a:spcBef>
                          <a:spcPts val="0"/>
                        </a:spcBef>
                        <a:spcAft>
                          <a:spcPts val="0"/>
                        </a:spcAft>
                        <a:buNone/>
                      </a:pPr>
                      <a:r>
                        <a:t/>
                      </a:r>
                      <a:endParaRPr>
                        <a:solidFill>
                          <a:srgbClr val="434343"/>
                        </a:solidFill>
                        <a:latin typeface="Titillium Web"/>
                        <a:ea typeface="Titillium Web"/>
                        <a:cs typeface="Titillium Web"/>
                        <a:sym typeface="Titillium Web"/>
                      </a:endParaRPr>
                    </a:p>
                  </a:txBody>
                  <a:tcPr marT="0" marB="0"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pic>
        <p:nvPicPr>
          <p:cNvPr id="589" name="Google Shape;589;p28"/>
          <p:cNvPicPr preferRelativeResize="0"/>
          <p:nvPr/>
        </p:nvPicPr>
        <p:blipFill rotWithShape="1">
          <a:blip r:embed="rId3">
            <a:alphaModFix/>
          </a:blip>
          <a:srcRect b="0" l="0" r="0" t="0"/>
          <a:stretch/>
        </p:blipFill>
        <p:spPr>
          <a:xfrm>
            <a:off x="1933291" y="5085075"/>
            <a:ext cx="1626324" cy="788252"/>
          </a:xfrm>
          <a:prstGeom prst="rect">
            <a:avLst/>
          </a:prstGeom>
          <a:noFill/>
          <a:ln cap="flat" cmpd="sng" w="9525">
            <a:solidFill>
              <a:srgbClr val="A64D79"/>
            </a:solidFill>
            <a:prstDash val="lgDash"/>
            <a:round/>
            <a:headEnd len="sm" w="sm" type="none"/>
            <a:tailEnd len="sm" w="sm" type="none"/>
          </a:ln>
        </p:spPr>
      </p:pic>
      <p:pic>
        <p:nvPicPr>
          <p:cNvPr id="590" name="Google Shape;590;p28"/>
          <p:cNvPicPr preferRelativeResize="0"/>
          <p:nvPr/>
        </p:nvPicPr>
        <p:blipFill rotWithShape="1">
          <a:blip r:embed="rId4">
            <a:alphaModFix/>
          </a:blip>
          <a:srcRect b="0" l="0" r="0" t="0"/>
          <a:stretch/>
        </p:blipFill>
        <p:spPr>
          <a:xfrm>
            <a:off x="1687100" y="5747557"/>
            <a:ext cx="1186663" cy="975918"/>
          </a:xfrm>
          <a:prstGeom prst="rect">
            <a:avLst/>
          </a:prstGeom>
          <a:noFill/>
          <a:ln cap="flat" cmpd="sng" w="9525">
            <a:solidFill>
              <a:srgbClr val="A64D79"/>
            </a:solidFill>
            <a:prstDash val="lgDash"/>
            <a:round/>
            <a:headEnd len="sm" w="sm" type="none"/>
            <a:tailEnd len="sm" w="sm" type="none"/>
          </a:ln>
        </p:spPr>
      </p:pic>
      <p:pic>
        <p:nvPicPr>
          <p:cNvPr id="591" name="Google Shape;591;p28"/>
          <p:cNvPicPr preferRelativeResize="0"/>
          <p:nvPr/>
        </p:nvPicPr>
        <p:blipFill rotWithShape="1">
          <a:blip r:embed="rId5">
            <a:alphaModFix/>
          </a:blip>
          <a:srcRect b="0" l="22420" r="18154" t="209"/>
          <a:stretch/>
        </p:blipFill>
        <p:spPr>
          <a:xfrm>
            <a:off x="2878169" y="5747557"/>
            <a:ext cx="870531" cy="975918"/>
          </a:xfrm>
          <a:prstGeom prst="rect">
            <a:avLst/>
          </a:prstGeom>
          <a:noFill/>
          <a:ln cap="flat" cmpd="sng" w="9525">
            <a:solidFill>
              <a:srgbClr val="A64D79"/>
            </a:solidFill>
            <a:prstDash val="lgDash"/>
            <a:round/>
            <a:headEnd len="sm" w="sm" type="none"/>
            <a:tailEnd len="sm" w="sm" type="none"/>
          </a:ln>
        </p:spPr>
      </p:pic>
      <p:grpSp>
        <p:nvGrpSpPr>
          <p:cNvPr id="592" name="Google Shape;592;p28"/>
          <p:cNvGrpSpPr/>
          <p:nvPr/>
        </p:nvGrpSpPr>
        <p:grpSpPr>
          <a:xfrm>
            <a:off x="113075" y="6999079"/>
            <a:ext cx="6339900" cy="984062"/>
            <a:chOff x="259050" y="1552197"/>
            <a:chExt cx="6339900" cy="1210707"/>
          </a:xfrm>
        </p:grpSpPr>
        <p:sp>
          <p:nvSpPr>
            <p:cNvPr id="593" name="Google Shape;593;p28"/>
            <p:cNvSpPr/>
            <p:nvPr/>
          </p:nvSpPr>
          <p:spPr>
            <a:xfrm>
              <a:off x="259050" y="1899204"/>
              <a:ext cx="6339900" cy="863700"/>
            </a:xfrm>
            <a:prstGeom prst="roundRect">
              <a:avLst>
                <a:gd fmla="val 16667" name="adj"/>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GB">
                  <a:solidFill>
                    <a:srgbClr val="434343"/>
                  </a:solidFill>
                  <a:latin typeface="Titillium Web"/>
                  <a:ea typeface="Titillium Web"/>
                  <a:cs typeface="Titillium Web"/>
                  <a:sym typeface="Titillium Web"/>
                </a:rPr>
                <a:t>Valvular heart disease of the right side of heart is very uncommon.</a:t>
              </a:r>
              <a:endParaRPr i="0" sz="1400" u="none" cap="none" strike="noStrike">
                <a:solidFill>
                  <a:srgbClr val="434343"/>
                </a:solidFill>
                <a:latin typeface="Titillium Web"/>
                <a:ea typeface="Titillium Web"/>
                <a:cs typeface="Titillium Web"/>
                <a:sym typeface="Titillium Web"/>
              </a:endParaRPr>
            </a:p>
          </p:txBody>
        </p:sp>
        <p:sp>
          <p:nvSpPr>
            <p:cNvPr id="594" name="Google Shape;594;p28"/>
            <p:cNvSpPr/>
            <p:nvPr/>
          </p:nvSpPr>
          <p:spPr>
            <a:xfrm>
              <a:off x="485325" y="1552197"/>
              <a:ext cx="2541900" cy="537600"/>
            </a:xfrm>
            <a:prstGeom prst="flowChartAlternateProcess">
              <a:avLst/>
            </a:prstGeom>
            <a:solidFill>
              <a:srgbClr val="6D9EEB"/>
            </a:solidFill>
            <a:ln cap="flat" cmpd="sng" w="9525">
              <a:solidFill>
                <a:srgbClr val="CCCCCC"/>
              </a:solidFill>
              <a:prstDash val="solid"/>
              <a:round/>
              <a:headEnd len="sm" w="sm" type="none"/>
              <a:tailEnd len="sm" w="sm" type="none"/>
            </a:ln>
          </p:spPr>
          <p:txBody>
            <a:bodyPr anchorCtr="0" anchor="ctr" bIns="0" lIns="91425" spcFirstLastPara="1" rIns="91425" wrap="square" tIns="176400">
              <a:noAutofit/>
            </a:bodyPr>
            <a:lstStyle/>
            <a:p>
              <a:pPr indent="0" lvl="0" marL="0" marR="0" rtl="0" algn="ctr">
                <a:lnSpc>
                  <a:spcPct val="100000"/>
                </a:lnSpc>
                <a:spcBef>
                  <a:spcPts val="0"/>
                </a:spcBef>
                <a:spcAft>
                  <a:spcPts val="0"/>
                </a:spcAft>
                <a:buClr>
                  <a:srgbClr val="000000"/>
                </a:buClr>
                <a:buSzPts val="2000"/>
                <a:buFont typeface="Arial"/>
                <a:buNone/>
              </a:pPr>
              <a:r>
                <a:rPr b="1" lang="en-GB" sz="1600">
                  <a:solidFill>
                    <a:srgbClr val="FFFFFF"/>
                  </a:solidFill>
                  <a:latin typeface="Titillium Web"/>
                  <a:ea typeface="Titillium Web"/>
                  <a:cs typeface="Titillium Web"/>
                  <a:sym typeface="Titillium Web"/>
                </a:rPr>
                <a:t>Right side of heart</a:t>
              </a:r>
              <a:endParaRPr b="1" sz="1600">
                <a:solidFill>
                  <a:srgbClr val="FFFFFF"/>
                </a:solidFill>
                <a:latin typeface="Titillium Web"/>
                <a:ea typeface="Titillium Web"/>
                <a:cs typeface="Titillium Web"/>
                <a:sym typeface="Titillium Web"/>
              </a:endParaRPr>
            </a:p>
            <a:p>
              <a:pPr indent="0" lvl="0" marL="0" marR="0" rtl="0" algn="ctr">
                <a:lnSpc>
                  <a:spcPct val="100000"/>
                </a:lnSpc>
                <a:spcBef>
                  <a:spcPts val="0"/>
                </a:spcBef>
                <a:spcAft>
                  <a:spcPts val="0"/>
                </a:spcAft>
                <a:buClr>
                  <a:srgbClr val="000000"/>
                </a:buClr>
                <a:buSzPts val="2000"/>
                <a:buFont typeface="Arial"/>
                <a:buNone/>
              </a:pPr>
              <a:r>
                <a:t/>
              </a:r>
              <a:endParaRPr b="1" sz="1600">
                <a:solidFill>
                  <a:srgbClr val="FFFFFF"/>
                </a:solidFill>
                <a:latin typeface="Titillium Web"/>
                <a:ea typeface="Titillium Web"/>
                <a:cs typeface="Titillium Web"/>
                <a:sym typeface="Titillium Web"/>
              </a:endParaRPr>
            </a:p>
          </p:txBody>
        </p:sp>
      </p:grpSp>
      <p:sp>
        <p:nvSpPr>
          <p:cNvPr id="595" name="Google Shape;595;p28"/>
          <p:cNvSpPr txBox="1"/>
          <p:nvPr/>
        </p:nvSpPr>
        <p:spPr>
          <a:xfrm>
            <a:off x="1863575" y="7983150"/>
            <a:ext cx="2838900" cy="47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155CC"/>
                </a:solidFill>
                <a:latin typeface="Comfortaa"/>
                <a:ea typeface="Comfortaa"/>
                <a:cs typeface="Comfortaa"/>
                <a:sym typeface="Comfortaa"/>
              </a:rPr>
              <a:t>Take home message</a:t>
            </a:r>
            <a:endParaRPr b="1" sz="1800">
              <a:solidFill>
                <a:srgbClr val="1155CC"/>
              </a:solidFill>
              <a:latin typeface="Comfortaa"/>
              <a:ea typeface="Comfortaa"/>
              <a:cs typeface="Comfortaa"/>
              <a:sym typeface="Comfortaa"/>
            </a:endParaRPr>
          </a:p>
        </p:txBody>
      </p:sp>
      <p:sp>
        <p:nvSpPr>
          <p:cNvPr id="596" name="Google Shape;596;p28"/>
          <p:cNvSpPr txBox="1"/>
          <p:nvPr/>
        </p:nvSpPr>
        <p:spPr>
          <a:xfrm>
            <a:off x="412812" y="8441300"/>
            <a:ext cx="6032400" cy="1200600"/>
          </a:xfrm>
          <a:prstGeom prst="rect">
            <a:avLst/>
          </a:prstGeom>
          <a:noFill/>
          <a:ln cap="flat" cmpd="sng" w="9525">
            <a:solidFill>
              <a:srgbClr val="3C78D8"/>
            </a:solidFill>
            <a:prstDash val="lgDash"/>
            <a:round/>
            <a:headEnd len="sm" w="sm" type="none"/>
            <a:tailEnd len="sm" w="sm" type="none"/>
          </a:ln>
        </p:spPr>
        <p:txBody>
          <a:bodyPr anchorCtr="0" anchor="t" bIns="91425" lIns="91425" spcFirstLastPara="1" rIns="91425" wrap="square" tIns="91425">
            <a:spAutoFit/>
          </a:bodyPr>
          <a:lstStyle/>
          <a:p>
            <a:pPr indent="-298450" lvl="0" marL="457200" rtl="0" algn="l">
              <a:spcBef>
                <a:spcPts val="0"/>
              </a:spcBef>
              <a:spcAft>
                <a:spcPts val="0"/>
              </a:spcAft>
              <a:buClr>
                <a:srgbClr val="434343"/>
              </a:buClr>
              <a:buSzPts val="1100"/>
              <a:buFont typeface="Titillium Web"/>
              <a:buChar char="●"/>
            </a:pPr>
            <a:r>
              <a:rPr lang="en-GB" sz="1100">
                <a:solidFill>
                  <a:srgbClr val="434343"/>
                </a:solidFill>
                <a:latin typeface="Titillium Web"/>
                <a:ea typeface="Titillium Web"/>
                <a:cs typeface="Titillium Web"/>
                <a:sym typeface="Titillium Web"/>
              </a:rPr>
              <a:t>Rheumatic fever is immune mediated and multisystem disease.</a:t>
            </a:r>
            <a:endParaRPr sz="1100">
              <a:solidFill>
                <a:srgbClr val="434343"/>
              </a:solidFill>
              <a:latin typeface="Titillium Web"/>
              <a:ea typeface="Titillium Web"/>
              <a:cs typeface="Titillium Web"/>
              <a:sym typeface="Titillium Web"/>
            </a:endParaRPr>
          </a:p>
          <a:p>
            <a:pPr indent="-298450" lvl="0" marL="457200" rtl="0" algn="l">
              <a:spcBef>
                <a:spcPts val="0"/>
              </a:spcBef>
              <a:spcAft>
                <a:spcPts val="0"/>
              </a:spcAft>
              <a:buClr>
                <a:srgbClr val="434343"/>
              </a:buClr>
              <a:buSzPts val="1100"/>
              <a:buFont typeface="Titillium Web"/>
              <a:buChar char="●"/>
            </a:pPr>
            <a:r>
              <a:rPr lang="en-GB" sz="1100">
                <a:solidFill>
                  <a:srgbClr val="434343"/>
                </a:solidFill>
                <a:latin typeface="Titillium Web"/>
                <a:ea typeface="Titillium Web"/>
                <a:cs typeface="Titillium Web"/>
                <a:sym typeface="Titillium Web"/>
              </a:rPr>
              <a:t>The myocardial inflammatory lesions are called Aschoff bodies.</a:t>
            </a:r>
            <a:endParaRPr sz="1100">
              <a:solidFill>
                <a:srgbClr val="434343"/>
              </a:solidFill>
              <a:latin typeface="Titillium Web"/>
              <a:ea typeface="Titillium Web"/>
              <a:cs typeface="Titillium Web"/>
              <a:sym typeface="Titillium Web"/>
            </a:endParaRPr>
          </a:p>
          <a:p>
            <a:pPr indent="-298450" lvl="0" marL="457200" rtl="0" algn="l">
              <a:spcBef>
                <a:spcPts val="0"/>
              </a:spcBef>
              <a:spcAft>
                <a:spcPts val="0"/>
              </a:spcAft>
              <a:buClr>
                <a:srgbClr val="434343"/>
              </a:buClr>
              <a:buSzPts val="1100"/>
              <a:buFont typeface="Titillium Web"/>
              <a:buChar char="●"/>
            </a:pPr>
            <a:r>
              <a:rPr lang="en-GB" sz="1100">
                <a:solidFill>
                  <a:srgbClr val="434343"/>
                </a:solidFill>
                <a:latin typeface="Titillium Web"/>
                <a:ea typeface="Titillium Web"/>
                <a:cs typeface="Titillium Web"/>
                <a:sym typeface="Titillium Web"/>
              </a:rPr>
              <a:t>The most important functional consequence of rheumatic heart disease is valvular stenosis and regurgitation.</a:t>
            </a:r>
            <a:endParaRPr sz="1100">
              <a:solidFill>
                <a:srgbClr val="434343"/>
              </a:solidFill>
              <a:latin typeface="Titillium Web"/>
              <a:ea typeface="Titillium Web"/>
              <a:cs typeface="Titillium Web"/>
              <a:sym typeface="Titillium Web"/>
            </a:endParaRPr>
          </a:p>
          <a:p>
            <a:pPr indent="-298450" lvl="0" marL="457200" rtl="0" algn="l">
              <a:spcBef>
                <a:spcPts val="0"/>
              </a:spcBef>
              <a:spcAft>
                <a:spcPts val="0"/>
              </a:spcAft>
              <a:buClr>
                <a:srgbClr val="434343"/>
              </a:buClr>
              <a:buSzPts val="1100"/>
              <a:buFont typeface="Titillium Web"/>
              <a:buChar char="●"/>
            </a:pPr>
            <a:r>
              <a:rPr lang="en-GB" sz="1100">
                <a:solidFill>
                  <a:srgbClr val="434343"/>
                </a:solidFill>
                <a:latin typeface="Titillium Web"/>
                <a:ea typeface="Titillium Web"/>
                <a:cs typeface="Titillium Web"/>
                <a:sym typeface="Titillium Web"/>
              </a:rPr>
              <a:t>Infective endocarditis can occur in previously damaged or prosthetic </a:t>
            </a:r>
            <a:r>
              <a:rPr lang="en-GB" sz="1100">
                <a:solidFill>
                  <a:srgbClr val="434343"/>
                </a:solidFill>
                <a:latin typeface="Titillium Web"/>
                <a:ea typeface="Titillium Web"/>
                <a:cs typeface="Titillium Web"/>
                <a:sym typeface="Titillium Web"/>
              </a:rPr>
              <a:t>heart</a:t>
            </a:r>
            <a:r>
              <a:rPr lang="en-GB" sz="1100">
                <a:solidFill>
                  <a:srgbClr val="434343"/>
                </a:solidFill>
                <a:latin typeface="Titillium Web"/>
                <a:ea typeface="Titillium Web"/>
                <a:cs typeface="Titillium Web"/>
                <a:sym typeface="Titillium Web"/>
              </a:rPr>
              <a:t> valves.</a:t>
            </a:r>
            <a:endParaRPr sz="1100">
              <a:solidFill>
                <a:srgbClr val="434343"/>
              </a:solidFill>
              <a:latin typeface="Titillium Web"/>
              <a:ea typeface="Titillium Web"/>
              <a:cs typeface="Titillium Web"/>
              <a:sym typeface="Titillium Web"/>
            </a:endParaRPr>
          </a:p>
          <a:p>
            <a:pPr indent="-298450" lvl="0" marL="457200" rtl="0" algn="l">
              <a:spcBef>
                <a:spcPts val="0"/>
              </a:spcBef>
              <a:spcAft>
                <a:spcPts val="0"/>
              </a:spcAft>
              <a:buClr>
                <a:srgbClr val="434343"/>
              </a:buClr>
              <a:buSzPts val="1100"/>
              <a:buFont typeface="Titillium Web"/>
              <a:buChar char="●"/>
            </a:pPr>
            <a:r>
              <a:rPr lang="en-GB" sz="1100">
                <a:solidFill>
                  <a:srgbClr val="434343"/>
                </a:solidFill>
                <a:latin typeface="Titillium Web"/>
                <a:ea typeface="Titillium Web"/>
                <a:cs typeface="Titillium Web"/>
                <a:sym typeface="Titillium Web"/>
              </a:rPr>
              <a:t>Pericardial disease is characterized by pericardial fluid accumulation and inflammation.</a:t>
            </a:r>
            <a:endParaRPr sz="1100">
              <a:solidFill>
                <a:srgbClr val="434343"/>
              </a:solidFill>
              <a:latin typeface="Titillium Web"/>
              <a:ea typeface="Titillium Web"/>
              <a:cs typeface="Titillium Web"/>
              <a:sym typeface="Titillium Web"/>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29"/>
          <p:cNvSpPr txBox="1"/>
          <p:nvPr/>
        </p:nvSpPr>
        <p:spPr>
          <a:xfrm>
            <a:off x="2615750" y="0"/>
            <a:ext cx="5623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000">
                <a:solidFill>
                  <a:srgbClr val="1155CC"/>
                </a:solidFill>
                <a:latin typeface="Titillium Web"/>
                <a:ea typeface="Titillium Web"/>
                <a:cs typeface="Titillium Web"/>
                <a:sym typeface="Titillium Web"/>
              </a:rPr>
              <a:t>Summary </a:t>
            </a:r>
            <a:r>
              <a:rPr lang="en-GB">
                <a:solidFill>
                  <a:srgbClr val="434343"/>
                </a:solidFill>
                <a:latin typeface="Titillium Web"/>
                <a:ea typeface="Titillium Web"/>
                <a:cs typeface="Titillium Web"/>
                <a:sym typeface="Titillium Web"/>
              </a:rPr>
              <a:t>thanks 441</a:t>
            </a:r>
            <a:endParaRPr>
              <a:solidFill>
                <a:srgbClr val="434343"/>
              </a:solidFill>
              <a:latin typeface="Titillium Web"/>
              <a:ea typeface="Titillium Web"/>
              <a:cs typeface="Titillium Web"/>
              <a:sym typeface="Titillium Web"/>
            </a:endParaRPr>
          </a:p>
        </p:txBody>
      </p:sp>
      <p:graphicFrame>
        <p:nvGraphicFramePr>
          <p:cNvPr id="602" name="Google Shape;602;p29"/>
          <p:cNvGraphicFramePr/>
          <p:nvPr/>
        </p:nvGraphicFramePr>
        <p:xfrm>
          <a:off x="10791" y="646503"/>
          <a:ext cx="3000000" cy="3000000"/>
        </p:xfrm>
        <a:graphic>
          <a:graphicData uri="http://schemas.openxmlformats.org/drawingml/2006/table">
            <a:tbl>
              <a:tblPr>
                <a:noFill/>
                <a:tableStyleId>{7832ADDF-C1D0-4B7F-90DE-287E4AE036E9}</a:tableStyleId>
              </a:tblPr>
              <a:tblGrid>
                <a:gridCol w="1286775"/>
                <a:gridCol w="2524025"/>
                <a:gridCol w="3047175"/>
              </a:tblGrid>
              <a:tr h="153925">
                <a:tc gridSpan="3">
                  <a:txBody>
                    <a:bodyPr/>
                    <a:lstStyle/>
                    <a:p>
                      <a:pPr indent="0" lvl="0" marL="0" rtl="0" algn="ctr">
                        <a:spcBef>
                          <a:spcPts val="0"/>
                        </a:spcBef>
                        <a:spcAft>
                          <a:spcPts val="0"/>
                        </a:spcAft>
                        <a:buNone/>
                      </a:pPr>
                      <a:r>
                        <a:rPr b="1" lang="en-GB" sz="1500">
                          <a:solidFill>
                            <a:srgbClr val="FFFFFF"/>
                          </a:solidFill>
                          <a:latin typeface="Titillium Web"/>
                          <a:ea typeface="Titillium Web"/>
                          <a:cs typeface="Titillium Web"/>
                          <a:sym typeface="Titillium Web"/>
                        </a:rPr>
                        <a:t>Rheumatic fever</a:t>
                      </a:r>
                      <a:endParaRPr b="1" sz="1500" u="none" cap="none" strike="noStrike">
                        <a:solidFill>
                          <a:srgbClr val="FFFFFF"/>
                        </a:solidFill>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c hMerge="1"/>
                <a:tc hMerge="1"/>
              </a:tr>
              <a:tr h="697675">
                <a:tc>
                  <a:txBody>
                    <a:bodyPr/>
                    <a:lstStyle/>
                    <a:p>
                      <a:pPr indent="0" lvl="0" marL="0" marR="0" rtl="0" algn="ctr">
                        <a:lnSpc>
                          <a:spcPct val="100000"/>
                        </a:lnSpc>
                        <a:spcBef>
                          <a:spcPts val="0"/>
                        </a:spcBef>
                        <a:spcAft>
                          <a:spcPts val="0"/>
                        </a:spcAft>
                        <a:buClr>
                          <a:srgbClr val="000000"/>
                        </a:buClr>
                        <a:buSzPts val="1300"/>
                        <a:buFont typeface="Arial"/>
                        <a:buNone/>
                      </a:pPr>
                      <a:r>
                        <a:rPr b="1" lang="en-GB" sz="1200">
                          <a:solidFill>
                            <a:srgbClr val="FFFFFF"/>
                          </a:solidFill>
                          <a:latin typeface="Titillium Web"/>
                          <a:ea typeface="Titillium Web"/>
                          <a:cs typeface="Titillium Web"/>
                          <a:sym typeface="Titillium Web"/>
                        </a:rPr>
                        <a:t>type</a:t>
                      </a:r>
                      <a:endParaRPr b="1" sz="1200" u="none" cap="none" strike="noStrike">
                        <a:solidFill>
                          <a:srgbClr val="FFFFFF"/>
                        </a:solidFill>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c>
                  <a:txBody>
                    <a:bodyPr/>
                    <a:lstStyle/>
                    <a:p>
                      <a:pPr indent="0" lvl="0" marL="419100" marR="0" rtl="0" algn="l">
                        <a:lnSpc>
                          <a:spcPct val="100000"/>
                        </a:lnSpc>
                        <a:spcBef>
                          <a:spcPts val="0"/>
                        </a:spcBef>
                        <a:spcAft>
                          <a:spcPts val="0"/>
                        </a:spcAft>
                        <a:buNone/>
                      </a:pPr>
                      <a:r>
                        <a:rPr b="1" lang="en-GB" sz="1200">
                          <a:latin typeface="Titillium Web"/>
                          <a:ea typeface="Titillium Web"/>
                          <a:cs typeface="Titillium Web"/>
                          <a:sym typeface="Titillium Web"/>
                        </a:rPr>
                        <a:t>                 </a:t>
                      </a:r>
                      <a:r>
                        <a:rPr b="1" lang="en-GB" sz="1200">
                          <a:latin typeface="Titillium Web"/>
                          <a:ea typeface="Titillium Web"/>
                          <a:cs typeface="Titillium Web"/>
                          <a:sym typeface="Titillium Web"/>
                        </a:rPr>
                        <a:t>Acute </a:t>
                      </a:r>
                      <a:endParaRPr b="1" sz="12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419100" marR="0" rtl="0" algn="l">
                        <a:lnSpc>
                          <a:spcPct val="100000"/>
                        </a:lnSpc>
                        <a:spcBef>
                          <a:spcPts val="0"/>
                        </a:spcBef>
                        <a:spcAft>
                          <a:spcPts val="0"/>
                        </a:spcAft>
                        <a:buNone/>
                      </a:pPr>
                      <a:r>
                        <a:rPr lang="en-GB" sz="1200">
                          <a:latin typeface="Titillium Web"/>
                          <a:ea typeface="Titillium Web"/>
                          <a:cs typeface="Titillium Web"/>
                          <a:sym typeface="Titillium Web"/>
                        </a:rPr>
                        <a:t>                      </a:t>
                      </a:r>
                      <a:r>
                        <a:rPr b="1" lang="en-GB" sz="1200">
                          <a:latin typeface="Titillium Web"/>
                          <a:ea typeface="Titillium Web"/>
                          <a:cs typeface="Titillium Web"/>
                          <a:sym typeface="Titillium Web"/>
                        </a:rPr>
                        <a:t>Chronic</a:t>
                      </a:r>
                      <a:endParaRPr b="1" sz="1200">
                        <a:latin typeface="Titillium Web"/>
                        <a:ea typeface="Titillium Web"/>
                        <a:cs typeface="Titillium Web"/>
                        <a:sym typeface="Titillium Web"/>
                      </a:endParaRPr>
                    </a:p>
                    <a:p>
                      <a:pPr indent="0" lvl="0" marL="0" marR="0" rtl="0" algn="ctr">
                        <a:lnSpc>
                          <a:spcPct val="100000"/>
                        </a:lnSpc>
                        <a:spcBef>
                          <a:spcPts val="0"/>
                        </a:spcBef>
                        <a:spcAft>
                          <a:spcPts val="0"/>
                        </a:spcAft>
                        <a:buNone/>
                      </a:pPr>
                      <a:r>
                        <a:rPr lang="en-GB" sz="1200">
                          <a:latin typeface="Titillium Web"/>
                          <a:ea typeface="Titillium Web"/>
                          <a:cs typeface="Titillium Web"/>
                          <a:sym typeface="Titillium Web"/>
                        </a:rPr>
                        <a:t>(chronic rheumatic heart  disease)</a:t>
                      </a:r>
                      <a:endParaRPr sz="12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519050">
                <a:tc>
                  <a:txBody>
                    <a:bodyPr/>
                    <a:lstStyle/>
                    <a:p>
                      <a:pPr indent="0" lvl="0" marL="0" marR="0" rtl="0" algn="ctr">
                        <a:lnSpc>
                          <a:spcPct val="100000"/>
                        </a:lnSpc>
                        <a:spcBef>
                          <a:spcPts val="0"/>
                        </a:spcBef>
                        <a:spcAft>
                          <a:spcPts val="0"/>
                        </a:spcAft>
                        <a:buNone/>
                      </a:pPr>
                      <a:r>
                        <a:rPr b="1" lang="en-GB" sz="1200">
                          <a:solidFill>
                            <a:srgbClr val="FFFFFF"/>
                          </a:solidFill>
                          <a:latin typeface="Titillium Web"/>
                          <a:ea typeface="Titillium Web"/>
                          <a:cs typeface="Titillium Web"/>
                          <a:sym typeface="Titillium Web"/>
                        </a:rPr>
                        <a:t>cause</a:t>
                      </a:r>
                      <a:endParaRPr b="1" sz="1200">
                        <a:solidFill>
                          <a:srgbClr val="FFFFFF"/>
                        </a:solidFill>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c>
                  <a:txBody>
                    <a:bodyPr/>
                    <a:lstStyle/>
                    <a:p>
                      <a:pPr indent="0" lvl="0" marL="0" marR="0" rtl="0" algn="ctr">
                        <a:lnSpc>
                          <a:spcPct val="100000"/>
                        </a:lnSpc>
                        <a:spcBef>
                          <a:spcPts val="0"/>
                        </a:spcBef>
                        <a:spcAft>
                          <a:spcPts val="0"/>
                        </a:spcAft>
                        <a:buNone/>
                      </a:pPr>
                      <a:r>
                        <a:rPr lang="en-GB" sz="1200">
                          <a:latin typeface="Titillium Web"/>
                          <a:ea typeface="Titillium Web"/>
                          <a:cs typeface="Titillium Web"/>
                          <a:sym typeface="Titillium Web"/>
                        </a:rPr>
                        <a:t>Post group A streptococcus infection </a:t>
                      </a:r>
                      <a:endParaRPr sz="12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GB" sz="1200">
                          <a:latin typeface="Titillium Web"/>
                          <a:ea typeface="Titillium Web"/>
                          <a:cs typeface="Titillium Web"/>
                          <a:sym typeface="Titillium Web"/>
                        </a:rPr>
                        <a:t>sever/ repeated attacks of rheumatic fever</a:t>
                      </a:r>
                      <a:endParaRPr sz="12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100000">
                <a:tc>
                  <a:txBody>
                    <a:bodyPr/>
                    <a:lstStyle/>
                    <a:p>
                      <a:pPr indent="0" lvl="0" marL="0" marR="0" rtl="0" algn="ctr">
                        <a:lnSpc>
                          <a:spcPct val="100000"/>
                        </a:lnSpc>
                        <a:spcBef>
                          <a:spcPts val="0"/>
                        </a:spcBef>
                        <a:spcAft>
                          <a:spcPts val="0"/>
                        </a:spcAft>
                        <a:buNone/>
                      </a:pPr>
                      <a:r>
                        <a:rPr b="1" lang="en-GB" sz="1200">
                          <a:solidFill>
                            <a:srgbClr val="FFFFFF"/>
                          </a:solidFill>
                          <a:latin typeface="Titillium Web"/>
                          <a:ea typeface="Titillium Web"/>
                          <a:cs typeface="Titillium Web"/>
                          <a:sym typeface="Titillium Web"/>
                        </a:rPr>
                        <a:t>Characteristic</a:t>
                      </a:r>
                      <a:endParaRPr b="1" sz="1200">
                        <a:solidFill>
                          <a:srgbClr val="FFFFFF"/>
                        </a:solidFill>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c>
                  <a:txBody>
                    <a:bodyPr/>
                    <a:lstStyle/>
                    <a:p>
                      <a:pPr indent="0" lvl="0" marL="0" marR="0" rtl="0" algn="ctr">
                        <a:lnSpc>
                          <a:spcPct val="100000"/>
                        </a:lnSpc>
                        <a:spcBef>
                          <a:spcPts val="0"/>
                        </a:spcBef>
                        <a:spcAft>
                          <a:spcPts val="0"/>
                        </a:spcAft>
                        <a:buNone/>
                      </a:pPr>
                      <a:r>
                        <a:rPr lang="en-GB" sz="1200">
                          <a:latin typeface="Titillium Web"/>
                          <a:ea typeface="Titillium Web"/>
                          <a:cs typeface="Titillium Web"/>
                          <a:sym typeface="Titillium Web"/>
                        </a:rPr>
                        <a:t>Aschoff bodies</a:t>
                      </a:r>
                      <a:endParaRPr sz="12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GB" sz="1200">
                          <a:latin typeface="Titillium Web"/>
                          <a:ea typeface="Titillium Web"/>
                          <a:cs typeface="Titillium Web"/>
                          <a:sym typeface="Titillium Web"/>
                        </a:rPr>
                        <a:t>- Scarring </a:t>
                      </a:r>
                      <a:endParaRPr sz="1200">
                        <a:latin typeface="Titillium Web"/>
                        <a:ea typeface="Titillium Web"/>
                        <a:cs typeface="Titillium Web"/>
                        <a:sym typeface="Titillium Web"/>
                      </a:endParaRPr>
                    </a:p>
                    <a:p>
                      <a:pPr indent="0" lvl="0" marL="0" marR="0" rtl="0" algn="ctr">
                        <a:lnSpc>
                          <a:spcPct val="100000"/>
                        </a:lnSpc>
                        <a:spcBef>
                          <a:spcPts val="0"/>
                        </a:spcBef>
                        <a:spcAft>
                          <a:spcPts val="0"/>
                        </a:spcAft>
                        <a:buNone/>
                      </a:pPr>
                      <a:r>
                        <a:rPr lang="en-GB" sz="1200">
                          <a:latin typeface="Titillium Web"/>
                          <a:ea typeface="Titillium Web"/>
                          <a:cs typeface="Titillium Web"/>
                          <a:sym typeface="Titillium Web"/>
                        </a:rPr>
                        <a:t>- Thickened valvular cusps </a:t>
                      </a:r>
                      <a:endParaRPr sz="12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1739625">
                <a:tc>
                  <a:txBody>
                    <a:bodyPr/>
                    <a:lstStyle/>
                    <a:p>
                      <a:pPr indent="0" lvl="0" marL="0" marR="0" rtl="0" algn="ctr">
                        <a:lnSpc>
                          <a:spcPct val="100000"/>
                        </a:lnSpc>
                        <a:spcBef>
                          <a:spcPts val="0"/>
                        </a:spcBef>
                        <a:spcAft>
                          <a:spcPts val="0"/>
                        </a:spcAft>
                        <a:buClr>
                          <a:srgbClr val="000000"/>
                        </a:buClr>
                        <a:buSzPts val="1300"/>
                        <a:buFont typeface="Arial"/>
                        <a:buNone/>
                      </a:pPr>
                      <a:r>
                        <a:rPr b="1" lang="en-GB" sz="1200">
                          <a:solidFill>
                            <a:srgbClr val="FFFFFF"/>
                          </a:solidFill>
                          <a:latin typeface="Titillium Web"/>
                          <a:ea typeface="Titillium Web"/>
                          <a:cs typeface="Titillium Web"/>
                          <a:sym typeface="Titillium Web"/>
                        </a:rPr>
                        <a:t>site</a:t>
                      </a:r>
                      <a:endParaRPr b="1" sz="1200" u="none" cap="none" strike="noStrike">
                        <a:solidFill>
                          <a:srgbClr val="FFFFFF"/>
                        </a:solidFill>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c>
                  <a:txBody>
                    <a:bodyPr/>
                    <a:lstStyle/>
                    <a:p>
                      <a:pPr indent="0" lvl="0" marL="0" marR="0" rtl="0" algn="ctr">
                        <a:lnSpc>
                          <a:spcPct val="100000"/>
                        </a:lnSpc>
                        <a:spcBef>
                          <a:spcPts val="0"/>
                        </a:spcBef>
                        <a:spcAft>
                          <a:spcPts val="0"/>
                        </a:spcAft>
                        <a:buNone/>
                      </a:pPr>
                      <a:r>
                        <a:rPr b="1" lang="en-GB" sz="1200">
                          <a:latin typeface="Titillium Web"/>
                          <a:ea typeface="Titillium Web"/>
                          <a:cs typeface="Titillium Web"/>
                          <a:sym typeface="Titillium Web"/>
                        </a:rPr>
                        <a:t>Pericarditis</a:t>
                      </a:r>
                      <a:r>
                        <a:rPr lang="en-GB" sz="1200">
                          <a:latin typeface="Titillium Web"/>
                          <a:ea typeface="Titillium Web"/>
                          <a:cs typeface="Titillium Web"/>
                          <a:sym typeface="Titillium Web"/>
                        </a:rPr>
                        <a:t>:</a:t>
                      </a:r>
                      <a:endParaRPr sz="1200">
                        <a:latin typeface="Titillium Web"/>
                        <a:ea typeface="Titillium Web"/>
                        <a:cs typeface="Titillium Web"/>
                        <a:sym typeface="Titillium Web"/>
                      </a:endParaRPr>
                    </a:p>
                    <a:p>
                      <a:pPr indent="0" lvl="0" marL="0" marR="0" rtl="0" algn="ctr">
                        <a:lnSpc>
                          <a:spcPct val="100000"/>
                        </a:lnSpc>
                        <a:spcBef>
                          <a:spcPts val="0"/>
                        </a:spcBef>
                        <a:spcAft>
                          <a:spcPts val="0"/>
                        </a:spcAft>
                        <a:buNone/>
                      </a:pPr>
                      <a:r>
                        <a:rPr lang="en-GB" sz="1200">
                          <a:latin typeface="Titillium Web"/>
                          <a:ea typeface="Titillium Web"/>
                          <a:cs typeface="Titillium Web"/>
                          <a:sym typeface="Titillium Web"/>
                        </a:rPr>
                        <a:t>fibrinous or serofibrinous secretion "Bread and butter</a:t>
                      </a:r>
                      <a:endParaRPr sz="1200">
                        <a:latin typeface="Titillium Web"/>
                        <a:ea typeface="Titillium Web"/>
                        <a:cs typeface="Titillium Web"/>
                        <a:sym typeface="Titillium Web"/>
                      </a:endParaRPr>
                    </a:p>
                    <a:p>
                      <a:pPr indent="0" lvl="0" marL="0" marR="0" rtl="0" algn="ctr">
                        <a:lnSpc>
                          <a:spcPct val="100000"/>
                        </a:lnSpc>
                        <a:spcBef>
                          <a:spcPts val="0"/>
                        </a:spcBef>
                        <a:spcAft>
                          <a:spcPts val="0"/>
                        </a:spcAft>
                        <a:buNone/>
                      </a:pPr>
                      <a:r>
                        <a:rPr b="1" lang="en-GB" sz="1200">
                          <a:latin typeface="Titillium Web"/>
                          <a:ea typeface="Titillium Web"/>
                          <a:cs typeface="Titillium Web"/>
                          <a:sym typeface="Titillium Web"/>
                        </a:rPr>
                        <a:t>Myocarditis</a:t>
                      </a:r>
                      <a:r>
                        <a:rPr lang="en-GB" sz="1200">
                          <a:latin typeface="Titillium Web"/>
                          <a:ea typeface="Titillium Web"/>
                          <a:cs typeface="Titillium Web"/>
                          <a:sym typeface="Titillium Web"/>
                        </a:rPr>
                        <a:t>:</a:t>
                      </a:r>
                      <a:endParaRPr sz="1200">
                        <a:latin typeface="Titillium Web"/>
                        <a:ea typeface="Titillium Web"/>
                        <a:cs typeface="Titillium Web"/>
                        <a:sym typeface="Titillium Web"/>
                      </a:endParaRPr>
                    </a:p>
                    <a:p>
                      <a:pPr indent="0" lvl="0" marL="0" marR="0" rtl="0" algn="ctr">
                        <a:lnSpc>
                          <a:spcPct val="100000"/>
                        </a:lnSpc>
                        <a:spcBef>
                          <a:spcPts val="0"/>
                        </a:spcBef>
                        <a:spcAft>
                          <a:spcPts val="0"/>
                        </a:spcAft>
                        <a:buNone/>
                      </a:pPr>
                      <a:r>
                        <a:rPr lang="en-GB" sz="1200">
                          <a:latin typeface="Titillium Web"/>
                          <a:ea typeface="Titillium Web"/>
                          <a:cs typeface="Titillium Web"/>
                          <a:sym typeface="Titillium Web"/>
                        </a:rPr>
                        <a:t>Aschoff bodies</a:t>
                      </a:r>
                      <a:endParaRPr sz="1200">
                        <a:latin typeface="Titillium Web"/>
                        <a:ea typeface="Titillium Web"/>
                        <a:cs typeface="Titillium Web"/>
                        <a:sym typeface="Titillium Web"/>
                      </a:endParaRPr>
                    </a:p>
                    <a:p>
                      <a:pPr indent="0" lvl="0" marL="0" marR="0" rtl="0" algn="ctr">
                        <a:lnSpc>
                          <a:spcPct val="100000"/>
                        </a:lnSpc>
                        <a:spcBef>
                          <a:spcPts val="0"/>
                        </a:spcBef>
                        <a:spcAft>
                          <a:spcPts val="0"/>
                        </a:spcAft>
                        <a:buNone/>
                      </a:pPr>
                      <a:r>
                        <a:rPr b="1" lang="en-GB" sz="1200">
                          <a:latin typeface="Titillium Web"/>
                          <a:ea typeface="Titillium Web"/>
                          <a:cs typeface="Titillium Web"/>
                          <a:sym typeface="Titillium Web"/>
                        </a:rPr>
                        <a:t>Endocarditis:</a:t>
                      </a:r>
                      <a:endParaRPr b="1" sz="1200">
                        <a:latin typeface="Titillium Web"/>
                        <a:ea typeface="Titillium Web"/>
                        <a:cs typeface="Titillium Web"/>
                        <a:sym typeface="Titillium Web"/>
                      </a:endParaRPr>
                    </a:p>
                    <a:p>
                      <a:pPr indent="0" lvl="0" marL="0" marR="0" rtl="0" algn="ctr">
                        <a:lnSpc>
                          <a:spcPct val="100000"/>
                        </a:lnSpc>
                        <a:spcBef>
                          <a:spcPts val="0"/>
                        </a:spcBef>
                        <a:spcAft>
                          <a:spcPts val="0"/>
                        </a:spcAft>
                        <a:buNone/>
                      </a:pPr>
                      <a:r>
                        <a:rPr lang="en-GB" sz="1200">
                          <a:latin typeface="Titillium Web"/>
                          <a:ea typeface="Titillium Web"/>
                          <a:cs typeface="Titillium Web"/>
                          <a:sym typeface="Titillium Web"/>
                        </a:rPr>
                        <a:t>rheumatic vegetations</a:t>
                      </a:r>
                      <a:endParaRPr sz="1200">
                        <a:latin typeface="Titillium Web"/>
                        <a:ea typeface="Titillium Web"/>
                        <a:cs typeface="Titillium Web"/>
                        <a:sym typeface="Titillium Web"/>
                      </a:endParaRPr>
                    </a:p>
                    <a:p>
                      <a:pPr indent="0" lvl="0" marL="0" marR="0" rtl="0" algn="ctr">
                        <a:lnSpc>
                          <a:spcPct val="100000"/>
                        </a:lnSpc>
                        <a:spcBef>
                          <a:spcPts val="0"/>
                        </a:spcBef>
                        <a:spcAft>
                          <a:spcPts val="0"/>
                        </a:spcAft>
                        <a:buNone/>
                      </a:pPr>
                      <a:r>
                        <a:rPr b="1" lang="en-GB" sz="1200">
                          <a:latin typeface="Titillium Web"/>
                          <a:ea typeface="Titillium Web"/>
                          <a:cs typeface="Titillium Web"/>
                          <a:sym typeface="Titillium Web"/>
                        </a:rPr>
                        <a:t>Subendocardial lesions:</a:t>
                      </a:r>
                      <a:endParaRPr b="1" sz="1200">
                        <a:latin typeface="Titillium Web"/>
                        <a:ea typeface="Titillium Web"/>
                        <a:cs typeface="Titillium Web"/>
                        <a:sym typeface="Titillium Web"/>
                      </a:endParaRPr>
                    </a:p>
                    <a:p>
                      <a:pPr indent="0" lvl="0" marL="0" marR="0" rtl="0" algn="ctr">
                        <a:lnSpc>
                          <a:spcPct val="100000"/>
                        </a:lnSpc>
                        <a:spcBef>
                          <a:spcPts val="0"/>
                        </a:spcBef>
                        <a:spcAft>
                          <a:spcPts val="0"/>
                        </a:spcAft>
                        <a:buNone/>
                      </a:pPr>
                      <a:r>
                        <a:rPr lang="en-GB" sz="1200">
                          <a:latin typeface="Titillium Web"/>
                          <a:ea typeface="Titillium Web"/>
                          <a:cs typeface="Titillium Web"/>
                          <a:sym typeface="Titillium Web"/>
                        </a:rPr>
                        <a:t>MacCallum plaques.</a:t>
                      </a:r>
                      <a:endParaRPr sz="12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GB" sz="1200">
                          <a:latin typeface="Titillium Web"/>
                          <a:ea typeface="Titillium Web"/>
                          <a:cs typeface="Titillium Web"/>
                          <a:sym typeface="Titillium Web"/>
                        </a:rPr>
                        <a:t>● Left side of the heart</a:t>
                      </a:r>
                      <a:endParaRPr sz="1200">
                        <a:latin typeface="Titillium Web"/>
                        <a:ea typeface="Titillium Web"/>
                        <a:cs typeface="Titillium Web"/>
                        <a:sym typeface="Titillium Web"/>
                      </a:endParaRPr>
                    </a:p>
                    <a:p>
                      <a:pPr indent="0" lvl="0" marL="0" marR="0" rtl="0" algn="ctr">
                        <a:lnSpc>
                          <a:spcPct val="100000"/>
                        </a:lnSpc>
                        <a:spcBef>
                          <a:spcPts val="0"/>
                        </a:spcBef>
                        <a:spcAft>
                          <a:spcPts val="0"/>
                        </a:spcAft>
                        <a:buNone/>
                      </a:pPr>
                      <a:r>
                        <a:rPr lang="en-GB" sz="1200">
                          <a:latin typeface="Titillium Web"/>
                          <a:ea typeface="Titillium Web"/>
                          <a:cs typeface="Titillium Web"/>
                          <a:sym typeface="Titillium Web"/>
                        </a:rPr>
                        <a:t>● Mitral valve alone </a:t>
                      </a:r>
                      <a:endParaRPr sz="1200">
                        <a:latin typeface="Titillium Web"/>
                        <a:ea typeface="Titillium Web"/>
                        <a:cs typeface="Titillium Web"/>
                        <a:sym typeface="Titillium Web"/>
                      </a:endParaRPr>
                    </a:p>
                    <a:p>
                      <a:pPr indent="0" lvl="0" marL="0" marR="0" rtl="0" algn="ctr">
                        <a:lnSpc>
                          <a:spcPct val="100000"/>
                        </a:lnSpc>
                        <a:spcBef>
                          <a:spcPts val="0"/>
                        </a:spcBef>
                        <a:spcAft>
                          <a:spcPts val="0"/>
                        </a:spcAft>
                        <a:buNone/>
                      </a:pPr>
                      <a:r>
                        <a:rPr lang="en-GB" sz="1200">
                          <a:latin typeface="Titillium Web"/>
                          <a:ea typeface="Titillium Web"/>
                          <a:cs typeface="Titillium Web"/>
                          <a:sym typeface="Titillium Web"/>
                        </a:rPr>
                        <a:t>● Followed by Combination of mitral/ aortic valve </a:t>
                      </a:r>
                      <a:endParaRPr sz="1200">
                        <a:latin typeface="Titillium Web"/>
                        <a:ea typeface="Titillium Web"/>
                        <a:cs typeface="Titillium Web"/>
                        <a:sym typeface="Titillium Web"/>
                      </a:endParaRPr>
                    </a:p>
                    <a:p>
                      <a:pPr indent="0" lvl="0" marL="0" marR="0" rtl="0" algn="ctr">
                        <a:lnSpc>
                          <a:spcPct val="100000"/>
                        </a:lnSpc>
                        <a:spcBef>
                          <a:spcPts val="0"/>
                        </a:spcBef>
                        <a:spcAft>
                          <a:spcPts val="0"/>
                        </a:spcAft>
                        <a:buNone/>
                      </a:pPr>
                      <a:r>
                        <a:rPr lang="en-GB" sz="1200">
                          <a:latin typeface="Titillium Web"/>
                          <a:ea typeface="Titillium Web"/>
                          <a:cs typeface="Titillium Web"/>
                          <a:sym typeface="Titillium Web"/>
                        </a:rPr>
                        <a:t>● Tricuspid valve is rarely affected.</a:t>
                      </a:r>
                      <a:endParaRPr sz="1200">
                        <a:latin typeface="Titillium Web"/>
                        <a:ea typeface="Titillium Web"/>
                        <a:cs typeface="Titillium Web"/>
                        <a:sym typeface="Titillium Web"/>
                      </a:endParaRPr>
                    </a:p>
                    <a:p>
                      <a:pPr indent="0" lvl="0" marL="0" marR="0" rtl="0" algn="ctr">
                        <a:lnSpc>
                          <a:spcPct val="100000"/>
                        </a:lnSpc>
                        <a:spcBef>
                          <a:spcPts val="0"/>
                        </a:spcBef>
                        <a:spcAft>
                          <a:spcPts val="0"/>
                        </a:spcAft>
                        <a:buNone/>
                      </a:pPr>
                      <a:r>
                        <a:rPr lang="en-GB" sz="1200">
                          <a:latin typeface="Titillium Web"/>
                          <a:ea typeface="Titillium Web"/>
                          <a:cs typeface="Titillium Web"/>
                          <a:sym typeface="Titillium Web"/>
                        </a:rPr>
                        <a:t>● Pulmonary valve is practically never affected. </a:t>
                      </a:r>
                      <a:endParaRPr sz="12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673525">
                <a:tc>
                  <a:txBody>
                    <a:bodyPr/>
                    <a:lstStyle/>
                    <a:p>
                      <a:pPr indent="0" lvl="0" marL="0" marR="0" rtl="0" algn="ctr">
                        <a:lnSpc>
                          <a:spcPct val="100000"/>
                        </a:lnSpc>
                        <a:spcBef>
                          <a:spcPts val="0"/>
                        </a:spcBef>
                        <a:spcAft>
                          <a:spcPts val="0"/>
                        </a:spcAft>
                        <a:buClr>
                          <a:srgbClr val="000000"/>
                        </a:buClr>
                        <a:buSzPts val="1300"/>
                        <a:buFont typeface="Arial"/>
                        <a:buNone/>
                      </a:pPr>
                      <a:r>
                        <a:rPr b="1" lang="en-GB" sz="1200">
                          <a:solidFill>
                            <a:srgbClr val="FFFFFF"/>
                          </a:solidFill>
                          <a:latin typeface="Titillium Web"/>
                          <a:ea typeface="Titillium Web"/>
                          <a:cs typeface="Titillium Web"/>
                          <a:sym typeface="Titillium Web"/>
                        </a:rPr>
                        <a:t>Clinical features</a:t>
                      </a:r>
                      <a:endParaRPr b="1" sz="1200" u="none" cap="none" strike="noStrike">
                        <a:solidFill>
                          <a:srgbClr val="FFFFFF"/>
                        </a:solidFill>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c>
                  <a:txBody>
                    <a:bodyPr/>
                    <a:lstStyle/>
                    <a:p>
                      <a:pPr indent="0" lvl="0" marL="0" rtl="0" algn="ctr">
                        <a:spcBef>
                          <a:spcPts val="0"/>
                        </a:spcBef>
                        <a:spcAft>
                          <a:spcPts val="0"/>
                        </a:spcAft>
                        <a:buNone/>
                      </a:pPr>
                      <a:r>
                        <a:rPr lang="en-GB" sz="1200">
                          <a:latin typeface="Titillium Web"/>
                          <a:ea typeface="Titillium Web"/>
                          <a:cs typeface="Titillium Web"/>
                          <a:sym typeface="Titillium Web"/>
                        </a:rPr>
                        <a:t>1. Elevated antistreptolysin O 2. </a:t>
                      </a:r>
                      <a:r>
                        <a:rPr b="1" lang="en-GB" sz="1200">
                          <a:latin typeface="Titillium Web"/>
                          <a:ea typeface="Titillium Web"/>
                          <a:cs typeface="Titillium Web"/>
                          <a:sym typeface="Titillium Web"/>
                        </a:rPr>
                        <a:t>Jones criteria</a:t>
                      </a:r>
                      <a:r>
                        <a:rPr lang="en-GB" sz="1200">
                          <a:latin typeface="Titillium Web"/>
                          <a:ea typeface="Titillium Web"/>
                          <a:cs typeface="Titillium Web"/>
                          <a:sym typeface="Titillium Web"/>
                        </a:rPr>
                        <a:t>: - Two major - One major &amp; two minor</a:t>
                      </a:r>
                      <a:endParaRPr sz="12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GB" sz="1200">
                          <a:latin typeface="Titillium Web"/>
                          <a:ea typeface="Titillium Web"/>
                          <a:cs typeface="Titillium Web"/>
                          <a:sym typeface="Titillium Web"/>
                        </a:rPr>
                        <a:t>1. Cardiac murmurs 2. Thromboembolism 3. Infective endocarditis </a:t>
                      </a:r>
                      <a:endParaRPr sz="12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886175">
                <a:tc>
                  <a:txBody>
                    <a:bodyPr/>
                    <a:lstStyle/>
                    <a:p>
                      <a:pPr indent="0" lvl="0" marL="0" marR="0" rtl="0" algn="ctr">
                        <a:lnSpc>
                          <a:spcPct val="100000"/>
                        </a:lnSpc>
                        <a:spcBef>
                          <a:spcPts val="0"/>
                        </a:spcBef>
                        <a:spcAft>
                          <a:spcPts val="0"/>
                        </a:spcAft>
                        <a:buClr>
                          <a:srgbClr val="000000"/>
                        </a:buClr>
                        <a:buSzPts val="1300"/>
                        <a:buFont typeface="Arial"/>
                        <a:buNone/>
                      </a:pPr>
                      <a:r>
                        <a:rPr b="1" lang="en-GB" sz="1200">
                          <a:solidFill>
                            <a:srgbClr val="FFFFFF"/>
                          </a:solidFill>
                          <a:latin typeface="Titillium Web"/>
                          <a:ea typeface="Titillium Web"/>
                          <a:cs typeface="Titillium Web"/>
                          <a:sym typeface="Titillium Web"/>
                        </a:rPr>
                        <a:t>complications</a:t>
                      </a:r>
                      <a:endParaRPr b="1" sz="1200" u="none" cap="none" strike="noStrike">
                        <a:solidFill>
                          <a:srgbClr val="FFFFFF"/>
                        </a:solidFill>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c>
                  <a:txBody>
                    <a:bodyPr/>
                    <a:lstStyle/>
                    <a:p>
                      <a:pPr indent="0" lvl="0" marL="0" rtl="0" algn="ctr">
                        <a:spcBef>
                          <a:spcPts val="0"/>
                        </a:spcBef>
                        <a:spcAft>
                          <a:spcPts val="0"/>
                        </a:spcAft>
                        <a:buNone/>
                      </a:pPr>
                      <a:r>
                        <a:rPr b="1" lang="en-GB" sz="1200">
                          <a:latin typeface="Titillium Web"/>
                          <a:ea typeface="Titillium Web"/>
                          <a:cs typeface="Titillium Web"/>
                          <a:sym typeface="Titillium Web"/>
                        </a:rPr>
                        <a:t>ـــــــــ</a:t>
                      </a:r>
                      <a:endParaRPr b="1" sz="12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GB" sz="1200">
                          <a:latin typeface="Titillium Web"/>
                          <a:ea typeface="Titillium Web"/>
                          <a:cs typeface="Titillium Web"/>
                          <a:sym typeface="Titillium Web"/>
                        </a:rPr>
                        <a:t>● Bacterial infective endocarditis </a:t>
                      </a:r>
                      <a:endParaRPr sz="1200">
                        <a:latin typeface="Titillium Web"/>
                        <a:ea typeface="Titillium Web"/>
                        <a:cs typeface="Titillium Web"/>
                        <a:sym typeface="Titillium Web"/>
                      </a:endParaRPr>
                    </a:p>
                    <a:p>
                      <a:pPr indent="0" lvl="0" marL="0" rtl="0" algn="ctr">
                        <a:spcBef>
                          <a:spcPts val="0"/>
                        </a:spcBef>
                        <a:spcAft>
                          <a:spcPts val="0"/>
                        </a:spcAft>
                        <a:buNone/>
                      </a:pPr>
                      <a:r>
                        <a:rPr lang="en-GB" sz="1200">
                          <a:latin typeface="Titillium Web"/>
                          <a:ea typeface="Titillium Web"/>
                          <a:cs typeface="Titillium Web"/>
                          <a:sym typeface="Titillium Web"/>
                        </a:rPr>
                        <a:t>● Mural thrombi </a:t>
                      </a:r>
                      <a:endParaRPr sz="1200">
                        <a:latin typeface="Titillium Web"/>
                        <a:ea typeface="Titillium Web"/>
                        <a:cs typeface="Titillium Web"/>
                        <a:sym typeface="Titillium Web"/>
                      </a:endParaRPr>
                    </a:p>
                    <a:p>
                      <a:pPr indent="0" lvl="0" marL="0" rtl="0" algn="ctr">
                        <a:spcBef>
                          <a:spcPts val="0"/>
                        </a:spcBef>
                        <a:spcAft>
                          <a:spcPts val="0"/>
                        </a:spcAft>
                        <a:buNone/>
                      </a:pPr>
                      <a:r>
                        <a:rPr lang="en-GB" sz="1200">
                          <a:latin typeface="Titillium Web"/>
                          <a:ea typeface="Titillium Web"/>
                          <a:cs typeface="Titillium Web"/>
                          <a:sym typeface="Titillium Web"/>
                        </a:rPr>
                        <a:t>● Congestive heart failure </a:t>
                      </a:r>
                      <a:endParaRPr sz="1200">
                        <a:latin typeface="Titillium Web"/>
                        <a:ea typeface="Titillium Web"/>
                        <a:cs typeface="Titillium Web"/>
                        <a:sym typeface="Titillium Web"/>
                      </a:endParaRPr>
                    </a:p>
                    <a:p>
                      <a:pPr indent="0" lvl="0" marL="0" rtl="0" algn="ctr">
                        <a:spcBef>
                          <a:spcPts val="0"/>
                        </a:spcBef>
                        <a:spcAft>
                          <a:spcPts val="0"/>
                        </a:spcAft>
                        <a:buNone/>
                      </a:pPr>
                      <a:r>
                        <a:rPr lang="en-GB" sz="1200">
                          <a:latin typeface="Titillium Web"/>
                          <a:ea typeface="Titillium Web"/>
                          <a:cs typeface="Titillium Web"/>
                          <a:sym typeface="Titillium Web"/>
                        </a:rPr>
                        <a:t>● Adhesive pericarditis </a:t>
                      </a:r>
                      <a:endParaRPr sz="1200">
                        <a:latin typeface="Titillium Web"/>
                        <a:ea typeface="Titillium Web"/>
                        <a:cs typeface="Titillium Web"/>
                        <a:sym typeface="Titillium Web"/>
                      </a:endParaRPr>
                    </a:p>
                    <a:p>
                      <a:pPr indent="0" lvl="0" marL="0" rtl="0" algn="ctr">
                        <a:spcBef>
                          <a:spcPts val="0"/>
                        </a:spcBef>
                        <a:spcAft>
                          <a:spcPts val="0"/>
                        </a:spcAft>
                        <a:buNone/>
                      </a:pPr>
                      <a:r>
                        <a:rPr lang="en-GB" sz="1200">
                          <a:latin typeface="Titillium Web"/>
                          <a:ea typeface="Titillium Web"/>
                          <a:cs typeface="Titillium Web"/>
                          <a:sym typeface="Titillium Web"/>
                        </a:rPr>
                        <a:t>●</a:t>
                      </a:r>
                      <a:r>
                        <a:rPr lang="en-GB" sz="1200">
                          <a:latin typeface="Titillium Web"/>
                          <a:ea typeface="Titillium Web"/>
                          <a:cs typeface="Titillium Web"/>
                          <a:sym typeface="Titillium Web"/>
                        </a:rPr>
                        <a:t> Atrial fibrillation.</a:t>
                      </a:r>
                      <a:endParaRPr sz="12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bl>
          </a:graphicData>
        </a:graphic>
      </p:graphicFrame>
      <p:sp>
        <p:nvSpPr>
          <p:cNvPr id="603" name="Google Shape;603;p29"/>
          <p:cNvSpPr/>
          <p:nvPr/>
        </p:nvSpPr>
        <p:spPr>
          <a:xfrm>
            <a:off x="2309166" y="198569"/>
            <a:ext cx="235800" cy="2154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4" name="Google Shape;604;p29"/>
          <p:cNvPicPr preferRelativeResize="0"/>
          <p:nvPr/>
        </p:nvPicPr>
        <p:blipFill>
          <a:blip r:embed="rId3">
            <a:alphaModFix/>
          </a:blip>
          <a:stretch>
            <a:fillRect/>
          </a:stretch>
        </p:blipFill>
        <p:spPr>
          <a:xfrm>
            <a:off x="321625" y="6584150"/>
            <a:ext cx="3067279" cy="3267700"/>
          </a:xfrm>
          <a:prstGeom prst="rect">
            <a:avLst/>
          </a:prstGeom>
          <a:noFill/>
          <a:ln cap="flat" cmpd="sng" w="19050">
            <a:solidFill>
              <a:srgbClr val="999999"/>
            </a:solidFill>
            <a:prstDash val="lgDash"/>
            <a:round/>
            <a:headEnd len="sm" w="sm" type="none"/>
            <a:tailEnd len="sm" w="sm" type="none"/>
          </a:ln>
        </p:spPr>
      </p:pic>
      <p:pic>
        <p:nvPicPr>
          <p:cNvPr id="605" name="Google Shape;605;p29"/>
          <p:cNvPicPr preferRelativeResize="0"/>
          <p:nvPr/>
        </p:nvPicPr>
        <p:blipFill>
          <a:blip r:embed="rId4">
            <a:alphaModFix/>
          </a:blip>
          <a:stretch>
            <a:fillRect/>
          </a:stretch>
        </p:blipFill>
        <p:spPr>
          <a:xfrm>
            <a:off x="3516025" y="6584150"/>
            <a:ext cx="2617950" cy="2518925"/>
          </a:xfrm>
          <a:prstGeom prst="rect">
            <a:avLst/>
          </a:prstGeom>
          <a:noFill/>
          <a:ln cap="flat" cmpd="sng" w="19050">
            <a:solidFill>
              <a:srgbClr val="999999"/>
            </a:solidFill>
            <a:prstDash val="lgDash"/>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graphicFrame>
        <p:nvGraphicFramePr>
          <p:cNvPr id="610" name="Google Shape;610;p30"/>
          <p:cNvGraphicFramePr/>
          <p:nvPr/>
        </p:nvGraphicFramePr>
        <p:xfrm>
          <a:off x="16" y="-43197"/>
          <a:ext cx="3000000" cy="3000000"/>
        </p:xfrm>
        <a:graphic>
          <a:graphicData uri="http://schemas.openxmlformats.org/drawingml/2006/table">
            <a:tbl>
              <a:tblPr>
                <a:noFill/>
                <a:tableStyleId>{7832ADDF-C1D0-4B7F-90DE-287E4AE036E9}</a:tableStyleId>
              </a:tblPr>
              <a:tblGrid>
                <a:gridCol w="1123300"/>
                <a:gridCol w="2687500"/>
                <a:gridCol w="3047175"/>
              </a:tblGrid>
              <a:tr h="427325">
                <a:tc gridSpan="3">
                  <a:txBody>
                    <a:bodyPr/>
                    <a:lstStyle/>
                    <a:p>
                      <a:pPr indent="0" lvl="0" marL="0" rtl="0" algn="ctr">
                        <a:spcBef>
                          <a:spcPts val="0"/>
                        </a:spcBef>
                        <a:spcAft>
                          <a:spcPts val="0"/>
                        </a:spcAft>
                        <a:buNone/>
                      </a:pPr>
                      <a:r>
                        <a:rPr b="1" lang="en-GB" sz="1100">
                          <a:solidFill>
                            <a:srgbClr val="FFFFFF"/>
                          </a:solidFill>
                          <a:latin typeface="Titillium Web"/>
                          <a:ea typeface="Titillium Web"/>
                          <a:cs typeface="Titillium Web"/>
                          <a:sym typeface="Titillium Web"/>
                        </a:rPr>
                        <a:t>Infective Endocarditis</a:t>
                      </a:r>
                      <a:endParaRPr b="1" sz="1100" u="none" cap="none" strike="noStrike">
                        <a:solidFill>
                          <a:srgbClr val="FFFFFF"/>
                        </a:solidFill>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c hMerge="1"/>
                <a:tc hMerge="1"/>
              </a:tr>
              <a:tr h="333125">
                <a:tc>
                  <a:txBody>
                    <a:bodyPr/>
                    <a:lstStyle/>
                    <a:p>
                      <a:pPr indent="0" lvl="0" marL="0" marR="0" rtl="0" algn="ctr">
                        <a:lnSpc>
                          <a:spcPct val="100000"/>
                        </a:lnSpc>
                        <a:spcBef>
                          <a:spcPts val="0"/>
                        </a:spcBef>
                        <a:spcAft>
                          <a:spcPts val="0"/>
                        </a:spcAft>
                        <a:buNone/>
                      </a:pPr>
                      <a:r>
                        <a:rPr lang="en-GB" sz="1100">
                          <a:solidFill>
                            <a:srgbClr val="FFFFFF"/>
                          </a:solidFill>
                          <a:latin typeface="Titillium Web"/>
                          <a:ea typeface="Titillium Web"/>
                          <a:cs typeface="Titillium Web"/>
                          <a:sym typeface="Titillium Web"/>
                        </a:rPr>
                        <a:t>type</a:t>
                      </a:r>
                      <a:endParaRPr sz="1100">
                        <a:solidFill>
                          <a:srgbClr val="FFFFFF"/>
                        </a:solidFill>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c>
                  <a:txBody>
                    <a:bodyPr/>
                    <a:lstStyle/>
                    <a:p>
                      <a:pPr indent="0" lvl="0" marL="0" marR="0" rtl="0" algn="ctr">
                        <a:lnSpc>
                          <a:spcPct val="100000"/>
                        </a:lnSpc>
                        <a:spcBef>
                          <a:spcPts val="0"/>
                        </a:spcBef>
                        <a:spcAft>
                          <a:spcPts val="0"/>
                        </a:spcAft>
                        <a:buNone/>
                      </a:pPr>
                      <a:r>
                        <a:rPr b="1" lang="en-GB" sz="1100">
                          <a:latin typeface="Titillium Web"/>
                          <a:ea typeface="Titillium Web"/>
                          <a:cs typeface="Titillium Web"/>
                          <a:sym typeface="Titillium Web"/>
                        </a:rPr>
                        <a:t>acute</a:t>
                      </a:r>
                      <a:endParaRPr b="1" sz="11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latin typeface="Titillium Web"/>
                          <a:ea typeface="Titillium Web"/>
                          <a:cs typeface="Titillium Web"/>
                          <a:sym typeface="Titillium Web"/>
                        </a:rPr>
                        <a:t>Subacute</a:t>
                      </a:r>
                      <a:endParaRPr b="1" sz="11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362675">
                <a:tc>
                  <a:txBody>
                    <a:bodyPr/>
                    <a:lstStyle/>
                    <a:p>
                      <a:pPr indent="0" lvl="0" marL="0" marR="0" rtl="0" algn="ctr">
                        <a:lnSpc>
                          <a:spcPct val="100000"/>
                        </a:lnSpc>
                        <a:spcBef>
                          <a:spcPts val="0"/>
                        </a:spcBef>
                        <a:spcAft>
                          <a:spcPts val="0"/>
                        </a:spcAft>
                        <a:buNone/>
                      </a:pPr>
                      <a:r>
                        <a:rPr lang="en-GB" sz="1100">
                          <a:solidFill>
                            <a:srgbClr val="FFFFFF"/>
                          </a:solidFill>
                          <a:latin typeface="Titillium Web"/>
                          <a:ea typeface="Titillium Web"/>
                          <a:cs typeface="Titillium Web"/>
                          <a:sym typeface="Titillium Web"/>
                        </a:rPr>
                        <a:t>site</a:t>
                      </a:r>
                      <a:endParaRPr sz="1100">
                        <a:solidFill>
                          <a:srgbClr val="FFFFFF"/>
                        </a:solidFill>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c gridSpan="2">
                  <a:txBody>
                    <a:bodyPr/>
                    <a:lstStyle/>
                    <a:p>
                      <a:pPr indent="0" lvl="0" marL="0" rtl="0" algn="ctr">
                        <a:spcBef>
                          <a:spcPts val="0"/>
                        </a:spcBef>
                        <a:spcAft>
                          <a:spcPts val="0"/>
                        </a:spcAft>
                        <a:buClr>
                          <a:schemeClr val="dk1"/>
                        </a:buClr>
                        <a:buSzPts val="1100"/>
                        <a:buFont typeface="Arial"/>
                        <a:buNone/>
                      </a:pPr>
                      <a:r>
                        <a:rPr lang="en-GB" sz="1100">
                          <a:solidFill>
                            <a:schemeClr val="dk1"/>
                          </a:solidFill>
                          <a:latin typeface="Titillium Web"/>
                          <a:ea typeface="Titillium Web"/>
                          <a:cs typeface="Titillium Web"/>
                          <a:sym typeface="Titillium Web"/>
                        </a:rPr>
                        <a:t>Mitral valve followed by aortic valve, tricuspid valve is seen in IV drug users</a:t>
                      </a:r>
                      <a:endParaRPr b="1" sz="11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hMerge="1"/>
              </a:tr>
              <a:tr h="485375">
                <a:tc>
                  <a:txBody>
                    <a:bodyPr/>
                    <a:lstStyle/>
                    <a:p>
                      <a:pPr indent="0" lvl="0" marL="0" marR="0" rtl="0" algn="ctr">
                        <a:lnSpc>
                          <a:spcPct val="100000"/>
                        </a:lnSpc>
                        <a:spcBef>
                          <a:spcPts val="0"/>
                        </a:spcBef>
                        <a:spcAft>
                          <a:spcPts val="0"/>
                        </a:spcAft>
                        <a:buNone/>
                      </a:pPr>
                      <a:r>
                        <a:rPr lang="en-GB" sz="1100">
                          <a:solidFill>
                            <a:srgbClr val="FFFFFF"/>
                          </a:solidFill>
                          <a:latin typeface="Titillium Web"/>
                          <a:ea typeface="Titillium Web"/>
                          <a:cs typeface="Titillium Web"/>
                          <a:sym typeface="Titillium Web"/>
                        </a:rPr>
                        <a:t>Cause </a:t>
                      </a:r>
                      <a:endParaRPr sz="1100">
                        <a:solidFill>
                          <a:srgbClr val="FFFFFF"/>
                        </a:solidFill>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c>
                  <a:txBody>
                    <a:bodyPr/>
                    <a:lstStyle/>
                    <a:p>
                      <a:pPr indent="0" lvl="0" marL="0" marR="0" rtl="0" algn="ctr">
                        <a:lnSpc>
                          <a:spcPct val="100000"/>
                        </a:lnSpc>
                        <a:spcBef>
                          <a:spcPts val="0"/>
                        </a:spcBef>
                        <a:spcAft>
                          <a:spcPts val="0"/>
                        </a:spcAft>
                        <a:buNone/>
                      </a:pPr>
                      <a:r>
                        <a:rPr lang="en-GB" sz="1100">
                          <a:latin typeface="Titillium Web"/>
                          <a:ea typeface="Titillium Web"/>
                          <a:cs typeface="Titillium Web"/>
                          <a:sym typeface="Titillium Web"/>
                        </a:rPr>
                        <a:t>highly virulent organisms (staphylococcus aureus)</a:t>
                      </a:r>
                      <a:endParaRPr sz="11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GB" sz="1100">
                          <a:latin typeface="Titillium Web"/>
                          <a:ea typeface="Titillium Web"/>
                          <a:cs typeface="Titillium Web"/>
                          <a:sym typeface="Titillium Web"/>
                        </a:rPr>
                        <a:t>low virulent organism (a-hemolytic streptococci viridans) </a:t>
                      </a:r>
                      <a:endParaRPr sz="11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385250">
                <a:tc>
                  <a:txBody>
                    <a:bodyPr/>
                    <a:lstStyle/>
                    <a:p>
                      <a:pPr indent="0" lvl="0" marL="0" marR="0" rtl="0" algn="ctr">
                        <a:lnSpc>
                          <a:spcPct val="100000"/>
                        </a:lnSpc>
                        <a:spcBef>
                          <a:spcPts val="0"/>
                        </a:spcBef>
                        <a:spcAft>
                          <a:spcPts val="0"/>
                        </a:spcAft>
                        <a:buClr>
                          <a:srgbClr val="000000"/>
                        </a:buClr>
                        <a:buSzPts val="1300"/>
                        <a:buFont typeface="Arial"/>
                        <a:buNone/>
                      </a:pPr>
                      <a:r>
                        <a:rPr lang="en-GB" sz="1100">
                          <a:solidFill>
                            <a:srgbClr val="FFFFFF"/>
                          </a:solidFill>
                          <a:latin typeface="Titillium Web"/>
                          <a:ea typeface="Titillium Web"/>
                          <a:cs typeface="Titillium Web"/>
                          <a:sym typeface="Titillium Web"/>
                        </a:rPr>
                        <a:t>affect</a:t>
                      </a:r>
                      <a:endParaRPr sz="1100" u="none" cap="none" strike="noStrike">
                        <a:solidFill>
                          <a:srgbClr val="FFFFFF"/>
                        </a:solidFill>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c>
                  <a:txBody>
                    <a:bodyPr/>
                    <a:lstStyle/>
                    <a:p>
                      <a:pPr indent="0" lvl="0" marL="0" marR="0" rtl="0" algn="ctr">
                        <a:lnSpc>
                          <a:spcPct val="100000"/>
                        </a:lnSpc>
                        <a:spcBef>
                          <a:spcPts val="0"/>
                        </a:spcBef>
                        <a:spcAft>
                          <a:spcPts val="0"/>
                        </a:spcAft>
                        <a:buNone/>
                      </a:pPr>
                      <a:r>
                        <a:rPr lang="en-GB" sz="1100">
                          <a:latin typeface="Titillium Web"/>
                          <a:ea typeface="Titillium Web"/>
                          <a:cs typeface="Titillium Web"/>
                          <a:sym typeface="Titillium Web"/>
                        </a:rPr>
                        <a:t>normal/healthy valves</a:t>
                      </a:r>
                      <a:endParaRPr sz="11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GB" sz="1100">
                          <a:latin typeface="Titillium Web"/>
                          <a:ea typeface="Titillium Web"/>
                          <a:cs typeface="Titillium Web"/>
                          <a:sym typeface="Titillium Web"/>
                        </a:rPr>
                        <a:t>previously abnormal/ damaged valves</a:t>
                      </a:r>
                      <a:endParaRPr sz="11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489225">
                <a:tc>
                  <a:txBody>
                    <a:bodyPr/>
                    <a:lstStyle/>
                    <a:p>
                      <a:pPr indent="0" lvl="0" marL="0" marR="0" rtl="0" algn="ctr">
                        <a:lnSpc>
                          <a:spcPct val="100000"/>
                        </a:lnSpc>
                        <a:spcBef>
                          <a:spcPts val="0"/>
                        </a:spcBef>
                        <a:spcAft>
                          <a:spcPts val="0"/>
                        </a:spcAft>
                        <a:buClr>
                          <a:srgbClr val="000000"/>
                        </a:buClr>
                        <a:buSzPts val="1300"/>
                        <a:buFont typeface="Arial"/>
                        <a:buNone/>
                      </a:pPr>
                      <a:r>
                        <a:rPr lang="en-GB" sz="1100">
                          <a:solidFill>
                            <a:srgbClr val="FFFFFF"/>
                          </a:solidFill>
                          <a:latin typeface="Titillium Web"/>
                          <a:ea typeface="Titillium Web"/>
                          <a:cs typeface="Titillium Web"/>
                          <a:sym typeface="Titillium Web"/>
                        </a:rPr>
                        <a:t>Progress </a:t>
                      </a:r>
                      <a:endParaRPr sz="1100" u="none" cap="none" strike="noStrike">
                        <a:solidFill>
                          <a:srgbClr val="FFFFFF"/>
                        </a:solidFill>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c>
                  <a:txBody>
                    <a:bodyPr/>
                    <a:lstStyle/>
                    <a:p>
                      <a:pPr indent="0" lvl="0" marL="0" rtl="0" algn="ctr">
                        <a:spcBef>
                          <a:spcPts val="0"/>
                        </a:spcBef>
                        <a:spcAft>
                          <a:spcPts val="0"/>
                        </a:spcAft>
                        <a:buNone/>
                      </a:pPr>
                      <a:r>
                        <a:rPr lang="en-GB" sz="1100">
                          <a:latin typeface="Titillium Web"/>
                          <a:ea typeface="Titillium Web"/>
                          <a:cs typeface="Titillium Web"/>
                          <a:sym typeface="Titillium Web"/>
                        </a:rPr>
                        <a:t>progresses rapidly About 1/3rd of cases are fatal</a:t>
                      </a:r>
                      <a:endParaRPr sz="11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GB" sz="1100">
                          <a:latin typeface="Titillium Web"/>
                          <a:ea typeface="Titillium Web"/>
                          <a:cs typeface="Titillium Web"/>
                          <a:sym typeface="Titillium Web"/>
                        </a:rPr>
                        <a:t>progresses slowly </a:t>
                      </a:r>
                      <a:endParaRPr sz="11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320925">
                <a:tc>
                  <a:txBody>
                    <a:bodyPr/>
                    <a:lstStyle/>
                    <a:p>
                      <a:pPr indent="0" lvl="0" marL="0" marR="0" rtl="0" algn="ctr">
                        <a:lnSpc>
                          <a:spcPct val="100000"/>
                        </a:lnSpc>
                        <a:spcBef>
                          <a:spcPts val="0"/>
                        </a:spcBef>
                        <a:spcAft>
                          <a:spcPts val="0"/>
                        </a:spcAft>
                        <a:buClr>
                          <a:srgbClr val="000000"/>
                        </a:buClr>
                        <a:buSzPts val="1300"/>
                        <a:buFont typeface="Arial"/>
                        <a:buNone/>
                      </a:pPr>
                      <a:r>
                        <a:rPr lang="en-GB" sz="1100">
                          <a:solidFill>
                            <a:srgbClr val="FFFFFF"/>
                          </a:solidFill>
                          <a:latin typeface="Titillium Web"/>
                          <a:ea typeface="Titillium Web"/>
                          <a:cs typeface="Titillium Web"/>
                          <a:sym typeface="Titillium Web"/>
                        </a:rPr>
                        <a:t>Host reaction</a:t>
                      </a:r>
                      <a:endParaRPr sz="1100" u="none" cap="none" strike="noStrike">
                        <a:solidFill>
                          <a:srgbClr val="FFFFFF"/>
                        </a:solidFill>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c>
                  <a:txBody>
                    <a:bodyPr/>
                    <a:lstStyle/>
                    <a:p>
                      <a:pPr indent="0" lvl="0" marL="0" rtl="0" algn="ctr">
                        <a:spcBef>
                          <a:spcPts val="0"/>
                        </a:spcBef>
                        <a:spcAft>
                          <a:spcPts val="0"/>
                        </a:spcAft>
                        <a:buNone/>
                      </a:pPr>
                      <a:r>
                        <a:rPr lang="en-GB" sz="1100">
                          <a:latin typeface="Titillium Web"/>
                          <a:ea typeface="Titillium Web"/>
                          <a:cs typeface="Titillium Web"/>
                          <a:sym typeface="Titillium Web"/>
                        </a:rPr>
                        <a:t>Has little local host reaction.</a:t>
                      </a:r>
                      <a:endParaRPr sz="11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GB" sz="1100">
                          <a:latin typeface="Titillium Web"/>
                          <a:ea typeface="Titillium Web"/>
                          <a:cs typeface="Titillium Web"/>
                          <a:sym typeface="Titillium Web"/>
                        </a:rPr>
                        <a:t>induces a local inflammatory reaction</a:t>
                      </a:r>
                      <a:endParaRPr sz="11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1120925">
                <a:tc>
                  <a:txBody>
                    <a:bodyPr/>
                    <a:lstStyle/>
                    <a:p>
                      <a:pPr indent="0" lvl="0" marL="0" marR="0" rtl="0" algn="ctr">
                        <a:lnSpc>
                          <a:spcPct val="100000"/>
                        </a:lnSpc>
                        <a:spcBef>
                          <a:spcPts val="0"/>
                        </a:spcBef>
                        <a:spcAft>
                          <a:spcPts val="0"/>
                        </a:spcAft>
                        <a:buNone/>
                      </a:pPr>
                      <a:r>
                        <a:rPr lang="en-GB" sz="1100">
                          <a:solidFill>
                            <a:srgbClr val="FFFFFF"/>
                          </a:solidFill>
                          <a:latin typeface="Titillium Web"/>
                          <a:ea typeface="Titillium Web"/>
                          <a:cs typeface="Titillium Web"/>
                          <a:sym typeface="Titillium Web"/>
                        </a:rPr>
                        <a:t>Clinical features</a:t>
                      </a:r>
                      <a:endParaRPr sz="1100">
                        <a:solidFill>
                          <a:srgbClr val="FFFFFF"/>
                        </a:solidFill>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c gridSpan="2">
                  <a:txBody>
                    <a:bodyPr/>
                    <a:lstStyle/>
                    <a:p>
                      <a:pPr indent="0" lvl="0" marL="0" rtl="0" algn="ctr">
                        <a:spcBef>
                          <a:spcPts val="0"/>
                        </a:spcBef>
                        <a:spcAft>
                          <a:spcPts val="0"/>
                        </a:spcAft>
                        <a:buNone/>
                      </a:pPr>
                      <a:r>
                        <a:rPr lang="en-GB" sz="1100">
                          <a:latin typeface="Titillium Web"/>
                          <a:ea typeface="Titillium Web"/>
                          <a:cs typeface="Titillium Web"/>
                          <a:sym typeface="Titillium Web"/>
                        </a:rPr>
                        <a:t>● Fever </a:t>
                      </a:r>
                      <a:endParaRPr sz="1100">
                        <a:latin typeface="Titillium Web"/>
                        <a:ea typeface="Titillium Web"/>
                        <a:cs typeface="Titillium Web"/>
                        <a:sym typeface="Titillium Web"/>
                      </a:endParaRPr>
                    </a:p>
                    <a:p>
                      <a:pPr indent="0" lvl="0" marL="0" rtl="0" algn="ctr">
                        <a:spcBef>
                          <a:spcPts val="0"/>
                        </a:spcBef>
                        <a:spcAft>
                          <a:spcPts val="0"/>
                        </a:spcAft>
                        <a:buNone/>
                      </a:pPr>
                      <a:r>
                        <a:rPr lang="en-GB" sz="1100">
                          <a:latin typeface="Titillium Web"/>
                          <a:ea typeface="Titillium Web"/>
                          <a:cs typeface="Titillium Web"/>
                          <a:sym typeface="Titillium Web"/>
                        </a:rPr>
                        <a:t>● Cardiac murmur</a:t>
                      </a:r>
                      <a:endParaRPr sz="1100">
                        <a:latin typeface="Titillium Web"/>
                        <a:ea typeface="Titillium Web"/>
                        <a:cs typeface="Titillium Web"/>
                        <a:sym typeface="Titillium Web"/>
                      </a:endParaRPr>
                    </a:p>
                    <a:p>
                      <a:pPr indent="0" lvl="0" marL="0" rtl="0" algn="ctr">
                        <a:spcBef>
                          <a:spcPts val="0"/>
                        </a:spcBef>
                        <a:spcAft>
                          <a:spcPts val="0"/>
                        </a:spcAft>
                        <a:buNone/>
                      </a:pPr>
                      <a:r>
                        <a:rPr lang="en-GB" sz="1100">
                          <a:latin typeface="Titillium Web"/>
                          <a:ea typeface="Titillium Web"/>
                          <a:cs typeface="Titillium Web"/>
                          <a:sym typeface="Titillium Web"/>
                        </a:rPr>
                        <a:t>● petechiae </a:t>
                      </a:r>
                      <a:endParaRPr sz="1100">
                        <a:latin typeface="Titillium Web"/>
                        <a:ea typeface="Titillium Web"/>
                        <a:cs typeface="Titillium Web"/>
                        <a:sym typeface="Titillium Web"/>
                      </a:endParaRPr>
                    </a:p>
                    <a:p>
                      <a:pPr indent="0" lvl="0" marL="0" rtl="0" algn="ctr">
                        <a:spcBef>
                          <a:spcPts val="0"/>
                        </a:spcBef>
                        <a:spcAft>
                          <a:spcPts val="0"/>
                        </a:spcAft>
                        <a:buNone/>
                      </a:pPr>
                      <a:r>
                        <a:rPr lang="en-GB" sz="1100">
                          <a:latin typeface="Titillium Web"/>
                          <a:ea typeface="Titillium Web"/>
                          <a:cs typeface="Titillium Web"/>
                          <a:sym typeface="Titillium Web"/>
                        </a:rPr>
                        <a:t>● clubbing of the fingers. </a:t>
                      </a:r>
                      <a:endParaRPr sz="1100">
                        <a:latin typeface="Titillium Web"/>
                        <a:ea typeface="Titillium Web"/>
                        <a:cs typeface="Titillium Web"/>
                        <a:sym typeface="Titillium Web"/>
                      </a:endParaRPr>
                    </a:p>
                    <a:p>
                      <a:pPr indent="0" lvl="0" marL="0" rtl="0" algn="ctr">
                        <a:spcBef>
                          <a:spcPts val="0"/>
                        </a:spcBef>
                        <a:spcAft>
                          <a:spcPts val="0"/>
                        </a:spcAft>
                        <a:buNone/>
                      </a:pPr>
                      <a:r>
                        <a:rPr lang="en-GB" sz="1100">
                          <a:latin typeface="Titillium Web"/>
                          <a:ea typeface="Titillium Web"/>
                          <a:cs typeface="Titillium Web"/>
                          <a:sym typeface="Titillium Web"/>
                        </a:rPr>
                        <a:t>● Splenomegaly </a:t>
                      </a:r>
                      <a:endParaRPr sz="1100">
                        <a:latin typeface="Titillium Web"/>
                        <a:ea typeface="Titillium Web"/>
                        <a:cs typeface="Titillium Web"/>
                        <a:sym typeface="Titillium Web"/>
                      </a:endParaRPr>
                    </a:p>
                    <a:p>
                      <a:pPr indent="0" lvl="0" marL="0" rtl="0" algn="ctr">
                        <a:spcBef>
                          <a:spcPts val="0"/>
                        </a:spcBef>
                        <a:spcAft>
                          <a:spcPts val="0"/>
                        </a:spcAft>
                        <a:buNone/>
                      </a:pPr>
                      <a:r>
                        <a:rPr lang="en-GB" sz="1100">
                          <a:latin typeface="Titillium Web"/>
                          <a:ea typeface="Titillium Web"/>
                          <a:cs typeface="Titillium Web"/>
                          <a:sym typeface="Titillium Web"/>
                        </a:rPr>
                        <a:t>● +ve blood culture for the organisms</a:t>
                      </a:r>
                      <a:endParaRPr sz="11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hMerge="1"/>
              </a:tr>
              <a:tr h="1910375">
                <a:tc>
                  <a:txBody>
                    <a:bodyPr/>
                    <a:lstStyle/>
                    <a:p>
                      <a:pPr indent="0" lvl="0" marL="0" marR="0" rtl="0" algn="l">
                        <a:lnSpc>
                          <a:spcPct val="100000"/>
                        </a:lnSpc>
                        <a:spcBef>
                          <a:spcPts val="0"/>
                        </a:spcBef>
                        <a:spcAft>
                          <a:spcPts val="0"/>
                        </a:spcAft>
                        <a:buNone/>
                      </a:pPr>
                      <a:r>
                        <a:rPr lang="en-GB" sz="1100">
                          <a:solidFill>
                            <a:srgbClr val="FFFFFF"/>
                          </a:solidFill>
                          <a:latin typeface="Titillium Web"/>
                          <a:ea typeface="Titillium Web"/>
                          <a:cs typeface="Titillium Web"/>
                          <a:sym typeface="Titillium Web"/>
                        </a:rPr>
                        <a:t>complication</a:t>
                      </a:r>
                      <a:endParaRPr sz="1100">
                        <a:solidFill>
                          <a:srgbClr val="FFFFFF"/>
                        </a:solidFill>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D9EEB"/>
                    </a:solidFill>
                  </a:tcPr>
                </a:tc>
                <a:tc gridSpan="2">
                  <a:txBody>
                    <a:bodyPr/>
                    <a:lstStyle/>
                    <a:p>
                      <a:pPr indent="0" lvl="0" marL="0" rtl="0" algn="ctr">
                        <a:spcBef>
                          <a:spcPts val="0"/>
                        </a:spcBef>
                        <a:spcAft>
                          <a:spcPts val="0"/>
                        </a:spcAft>
                        <a:buClr>
                          <a:schemeClr val="dk1"/>
                        </a:buClr>
                        <a:buSzPts val="1100"/>
                        <a:buFont typeface="Arial"/>
                        <a:buNone/>
                      </a:pPr>
                      <a:r>
                        <a:rPr lang="en-GB" sz="1100">
                          <a:solidFill>
                            <a:schemeClr val="dk1"/>
                          </a:solidFill>
                          <a:latin typeface="Titillium Web"/>
                          <a:ea typeface="Titillium Web"/>
                          <a:cs typeface="Titillium Web"/>
                          <a:sym typeface="Titillium Web"/>
                        </a:rPr>
                        <a:t>● Ulceration and perforation of valves </a:t>
                      </a:r>
                      <a:endParaRPr sz="1100">
                        <a:solidFill>
                          <a:schemeClr val="dk1"/>
                        </a:solidFill>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rPr lang="en-GB" sz="1100">
                          <a:solidFill>
                            <a:schemeClr val="dk1"/>
                          </a:solidFill>
                          <a:latin typeface="Titillium Web"/>
                          <a:ea typeface="Titillium Web"/>
                          <a:cs typeface="Titillium Web"/>
                          <a:sym typeface="Titillium Web"/>
                        </a:rPr>
                        <a:t>● Rupture of chordae tendineae</a:t>
                      </a:r>
                      <a:endParaRPr sz="1100">
                        <a:solidFill>
                          <a:schemeClr val="dk1"/>
                        </a:solidFill>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rPr lang="en-GB" sz="1100">
                          <a:solidFill>
                            <a:schemeClr val="dk1"/>
                          </a:solidFill>
                          <a:latin typeface="Titillium Web"/>
                          <a:ea typeface="Titillium Web"/>
                          <a:cs typeface="Titillium Web"/>
                          <a:sym typeface="Titillium Web"/>
                        </a:rPr>
                        <a:t>● Arrhythmias </a:t>
                      </a:r>
                      <a:endParaRPr sz="1100">
                        <a:solidFill>
                          <a:schemeClr val="dk1"/>
                        </a:solidFill>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rPr lang="en-GB" sz="1100">
                          <a:solidFill>
                            <a:schemeClr val="dk1"/>
                          </a:solidFill>
                          <a:latin typeface="Titillium Web"/>
                          <a:ea typeface="Titillium Web"/>
                          <a:cs typeface="Titillium Web"/>
                          <a:sym typeface="Titillium Web"/>
                        </a:rPr>
                        <a:t>● valvular regurgitation </a:t>
                      </a:r>
                      <a:endParaRPr sz="1100">
                        <a:solidFill>
                          <a:schemeClr val="dk1"/>
                        </a:solidFill>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rPr lang="en-GB" sz="1100">
                          <a:solidFill>
                            <a:schemeClr val="dk1"/>
                          </a:solidFill>
                          <a:latin typeface="Titillium Web"/>
                          <a:ea typeface="Titillium Web"/>
                          <a:cs typeface="Titillium Web"/>
                          <a:sym typeface="Titillium Web"/>
                        </a:rPr>
                        <a:t>● Renal failure </a:t>
                      </a:r>
                      <a:endParaRPr sz="1100">
                        <a:solidFill>
                          <a:schemeClr val="dk1"/>
                        </a:solidFill>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rPr lang="en-GB" sz="1100">
                          <a:solidFill>
                            <a:schemeClr val="dk1"/>
                          </a:solidFill>
                          <a:latin typeface="Titillium Web"/>
                          <a:ea typeface="Titillium Web"/>
                          <a:cs typeface="Titillium Web"/>
                          <a:sym typeface="Titillium Web"/>
                        </a:rPr>
                        <a:t>● Septicemia </a:t>
                      </a:r>
                      <a:endParaRPr sz="1100">
                        <a:solidFill>
                          <a:schemeClr val="dk1"/>
                        </a:solidFill>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rPr lang="en-GB" sz="1100">
                          <a:solidFill>
                            <a:schemeClr val="dk1"/>
                          </a:solidFill>
                          <a:latin typeface="Titillium Web"/>
                          <a:ea typeface="Titillium Web"/>
                          <a:cs typeface="Titillium Web"/>
                          <a:sym typeface="Titillium Web"/>
                        </a:rPr>
                        <a:t>● congestive heart failure </a:t>
                      </a:r>
                      <a:endParaRPr sz="1100">
                        <a:solidFill>
                          <a:schemeClr val="dk1"/>
                        </a:solidFill>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rPr lang="en-GB" sz="1100">
                          <a:solidFill>
                            <a:schemeClr val="dk1"/>
                          </a:solidFill>
                          <a:latin typeface="Titillium Web"/>
                          <a:ea typeface="Titillium Web"/>
                          <a:cs typeface="Titillium Web"/>
                          <a:sym typeface="Titillium Web"/>
                        </a:rPr>
                        <a:t>● Septic systemic embolization of infected vegetations</a:t>
                      </a:r>
                      <a:endParaRPr sz="1100">
                        <a:solidFill>
                          <a:schemeClr val="dk1"/>
                        </a:solidFill>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rPr lang="en-GB" sz="1100">
                          <a:solidFill>
                            <a:schemeClr val="dk1"/>
                          </a:solidFill>
                          <a:latin typeface="Titillium Web"/>
                          <a:ea typeface="Titillium Web"/>
                          <a:cs typeface="Titillium Web"/>
                          <a:sym typeface="Titillium Web"/>
                        </a:rPr>
                        <a:t>● In IV drug addicts pulmonary emboli. </a:t>
                      </a:r>
                      <a:endParaRPr sz="1100">
                        <a:solidFill>
                          <a:schemeClr val="dk1"/>
                        </a:solidFill>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rPr lang="en-GB" sz="1100">
                          <a:solidFill>
                            <a:schemeClr val="dk1"/>
                          </a:solidFill>
                          <a:latin typeface="Titillium Web"/>
                          <a:ea typeface="Titillium Web"/>
                          <a:cs typeface="Titillium Web"/>
                          <a:sym typeface="Titillium Web"/>
                        </a:rPr>
                        <a:t>● Mycotic/ infected aneurysms of vessels. </a:t>
                      </a:r>
                      <a:endParaRPr sz="1100">
                        <a:latin typeface="Titillium Web"/>
                        <a:ea typeface="Titillium Web"/>
                        <a:cs typeface="Titillium Web"/>
                        <a:sym typeface="Titillium Web"/>
                      </a:endParaRPr>
                    </a:p>
                  </a:txBody>
                  <a:tcPr marT="84300" marB="84300" marR="78375" marL="783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hMerge="1"/>
              </a:tr>
            </a:tbl>
          </a:graphicData>
        </a:graphic>
      </p:graphicFrame>
      <p:graphicFrame>
        <p:nvGraphicFramePr>
          <p:cNvPr id="611" name="Google Shape;611;p30"/>
          <p:cNvGraphicFramePr/>
          <p:nvPr/>
        </p:nvGraphicFramePr>
        <p:xfrm>
          <a:off x="0" y="6019900"/>
          <a:ext cx="3000000" cy="3000000"/>
        </p:xfrm>
        <a:graphic>
          <a:graphicData uri="http://schemas.openxmlformats.org/drawingml/2006/table">
            <a:tbl>
              <a:tblPr>
                <a:noFill/>
                <a:tableStyleId>{1872F3C7-CC99-46EB-B812-0ACD59A206C7}</a:tableStyleId>
              </a:tblPr>
              <a:tblGrid>
                <a:gridCol w="6858000"/>
              </a:tblGrid>
              <a:tr h="431475">
                <a:tc>
                  <a:txBody>
                    <a:bodyPr/>
                    <a:lstStyle/>
                    <a:p>
                      <a:pPr indent="0" lvl="0" marL="0" rtl="0" algn="ctr">
                        <a:spcBef>
                          <a:spcPts val="0"/>
                        </a:spcBef>
                        <a:spcAft>
                          <a:spcPts val="0"/>
                        </a:spcAft>
                        <a:buNone/>
                      </a:pPr>
                      <a:r>
                        <a:rPr b="1" lang="en-GB" sz="1100">
                          <a:solidFill>
                            <a:schemeClr val="lt1"/>
                          </a:solidFill>
                          <a:latin typeface="Titillium Web"/>
                          <a:ea typeface="Titillium Web"/>
                          <a:cs typeface="Titillium Web"/>
                          <a:sym typeface="Titillium Web"/>
                        </a:rPr>
                        <a:t>Valvular Heart Disease</a:t>
                      </a:r>
                      <a:endParaRPr b="1" sz="1100">
                        <a:solidFill>
                          <a:schemeClr val="lt1"/>
                        </a:solidFill>
                        <a:latin typeface="Titillium Web"/>
                        <a:ea typeface="Titillium Web"/>
                        <a:cs typeface="Titillium Web"/>
                        <a:sym typeface="Titillium Web"/>
                      </a:endParaRPr>
                    </a:p>
                  </a:txBody>
                  <a:tcPr marT="91425" marB="91425" marR="91425" marL="91425" anchor="ctr">
                    <a:solidFill>
                      <a:srgbClr val="6D9EEB"/>
                    </a:solidFill>
                  </a:tcPr>
                </a:tc>
              </a:tr>
            </a:tbl>
          </a:graphicData>
        </a:graphic>
      </p:graphicFrame>
      <p:graphicFrame>
        <p:nvGraphicFramePr>
          <p:cNvPr id="612" name="Google Shape;612;p30"/>
          <p:cNvGraphicFramePr/>
          <p:nvPr/>
        </p:nvGraphicFramePr>
        <p:xfrm>
          <a:off x="0" y="6466575"/>
          <a:ext cx="3000000" cy="3000000"/>
        </p:xfrm>
        <a:graphic>
          <a:graphicData uri="http://schemas.openxmlformats.org/drawingml/2006/table">
            <a:tbl>
              <a:tblPr>
                <a:noFill/>
                <a:tableStyleId>{1872F3C7-CC99-46EB-B812-0ACD59A206C7}</a:tableStyleId>
              </a:tblPr>
              <a:tblGrid>
                <a:gridCol w="1358550"/>
                <a:gridCol w="5499450"/>
              </a:tblGrid>
              <a:tr h="381000">
                <a:tc>
                  <a:txBody>
                    <a:bodyPr/>
                    <a:lstStyle/>
                    <a:p>
                      <a:pPr indent="0" lvl="0" marL="0" rtl="0" algn="ctr">
                        <a:spcBef>
                          <a:spcPts val="0"/>
                        </a:spcBef>
                        <a:spcAft>
                          <a:spcPts val="0"/>
                        </a:spcAft>
                        <a:buNone/>
                      </a:pPr>
                      <a:r>
                        <a:t/>
                      </a:r>
                      <a:endParaRPr sz="1100">
                        <a:latin typeface="Titillium Web"/>
                        <a:ea typeface="Titillium Web"/>
                        <a:cs typeface="Titillium Web"/>
                        <a:sym typeface="Titillium Web"/>
                      </a:endParaRPr>
                    </a:p>
                    <a:p>
                      <a:pPr indent="0" lvl="0" marL="0" rtl="0" algn="ctr">
                        <a:spcBef>
                          <a:spcPts val="0"/>
                        </a:spcBef>
                        <a:spcAft>
                          <a:spcPts val="0"/>
                        </a:spcAft>
                        <a:buNone/>
                      </a:pPr>
                      <a:r>
                        <a:rPr lang="en-GB" sz="1100">
                          <a:latin typeface="Titillium Web"/>
                          <a:ea typeface="Titillium Web"/>
                          <a:cs typeface="Titillium Web"/>
                          <a:sym typeface="Titillium Web"/>
                        </a:rPr>
                        <a:t>cause</a:t>
                      </a:r>
                      <a:endParaRPr sz="1100">
                        <a:latin typeface="Titillium Web"/>
                        <a:ea typeface="Titillium Web"/>
                        <a:cs typeface="Titillium Web"/>
                        <a:sym typeface="Titillium Web"/>
                      </a:endParaRPr>
                    </a:p>
                  </a:txBody>
                  <a:tcPr marT="91425" marB="91425" marR="91425" marL="91425">
                    <a:solidFill>
                      <a:srgbClr val="A4C2F4"/>
                    </a:solidFill>
                  </a:tcPr>
                </a:tc>
                <a:tc>
                  <a:txBody>
                    <a:bodyPr/>
                    <a:lstStyle/>
                    <a:p>
                      <a:pPr indent="-298450" lvl="0" marL="457200" rtl="0" algn="l">
                        <a:spcBef>
                          <a:spcPts val="0"/>
                        </a:spcBef>
                        <a:spcAft>
                          <a:spcPts val="0"/>
                        </a:spcAft>
                        <a:buSzPts val="1100"/>
                        <a:buFont typeface="Titillium Web"/>
                        <a:buChar char="●"/>
                      </a:pPr>
                      <a:r>
                        <a:rPr lang="en-GB" sz="1100">
                          <a:latin typeface="Titillium Web"/>
                          <a:ea typeface="Titillium Web"/>
                          <a:cs typeface="Titillium Web"/>
                          <a:sym typeface="Titillium Web"/>
                        </a:rPr>
                        <a:t>Congenital</a:t>
                      </a:r>
                      <a:endParaRPr sz="1100">
                        <a:latin typeface="Titillium Web"/>
                        <a:ea typeface="Titillium Web"/>
                        <a:cs typeface="Titillium Web"/>
                        <a:sym typeface="Titillium Web"/>
                      </a:endParaRPr>
                    </a:p>
                    <a:p>
                      <a:pPr indent="-298450" lvl="0" marL="457200" rtl="0" algn="l">
                        <a:spcBef>
                          <a:spcPts val="0"/>
                        </a:spcBef>
                        <a:spcAft>
                          <a:spcPts val="0"/>
                        </a:spcAft>
                        <a:buSzPts val="1100"/>
                        <a:buFont typeface="Titillium Web"/>
                        <a:buChar char="●"/>
                      </a:pPr>
                      <a:r>
                        <a:rPr lang="en-GB" sz="1100">
                          <a:latin typeface="Titillium Web"/>
                          <a:ea typeface="Titillium Web"/>
                          <a:cs typeface="Titillium Web"/>
                          <a:sym typeface="Titillium Web"/>
                        </a:rPr>
                        <a:t>Acquired: post inflammatory scarring e.g. as a late complication of rheumatic fever</a:t>
                      </a:r>
                      <a:endParaRPr sz="1100">
                        <a:latin typeface="Titillium Web"/>
                        <a:ea typeface="Titillium Web"/>
                        <a:cs typeface="Titillium Web"/>
                        <a:sym typeface="Titillium Web"/>
                      </a:endParaRPr>
                    </a:p>
                  </a:txBody>
                  <a:tcPr marT="91425" marB="91425" marR="91425" marL="91425"/>
                </a:tc>
              </a:tr>
            </a:tbl>
          </a:graphicData>
        </a:graphic>
      </p:graphicFrame>
      <p:graphicFrame>
        <p:nvGraphicFramePr>
          <p:cNvPr id="613" name="Google Shape;613;p30"/>
          <p:cNvGraphicFramePr/>
          <p:nvPr/>
        </p:nvGraphicFramePr>
        <p:xfrm>
          <a:off x="1358550" y="6984700"/>
          <a:ext cx="3000000" cy="3000000"/>
        </p:xfrm>
        <a:graphic>
          <a:graphicData uri="http://schemas.openxmlformats.org/drawingml/2006/table">
            <a:tbl>
              <a:tblPr>
                <a:noFill/>
                <a:tableStyleId>{1872F3C7-CC99-46EB-B812-0ACD59A206C7}</a:tableStyleId>
              </a:tblPr>
              <a:tblGrid>
                <a:gridCol w="2227325"/>
                <a:gridCol w="3272125"/>
              </a:tblGrid>
              <a:tr h="381000">
                <a:tc>
                  <a:txBody>
                    <a:bodyPr/>
                    <a:lstStyle/>
                    <a:p>
                      <a:pPr indent="0" lvl="0" marL="0" rtl="0" algn="ctr">
                        <a:spcBef>
                          <a:spcPts val="0"/>
                        </a:spcBef>
                        <a:spcAft>
                          <a:spcPts val="0"/>
                        </a:spcAft>
                        <a:buNone/>
                      </a:pPr>
                      <a:r>
                        <a:rPr b="1" lang="en-GB" sz="1100">
                          <a:latin typeface="Titillium Web"/>
                          <a:ea typeface="Titillium Web"/>
                          <a:cs typeface="Titillium Web"/>
                          <a:sym typeface="Titillium Web"/>
                        </a:rPr>
                        <a:t>Stenosis </a:t>
                      </a:r>
                      <a:r>
                        <a:rPr lang="en-GB" sz="1100">
                          <a:latin typeface="Titillium Web"/>
                          <a:ea typeface="Titillium Web"/>
                          <a:cs typeface="Titillium Web"/>
                          <a:sym typeface="Titillium Web"/>
                        </a:rPr>
                        <a:t>of valves: failure to open</a:t>
                      </a:r>
                      <a:endParaRPr sz="1100">
                        <a:latin typeface="Titillium Web"/>
                        <a:ea typeface="Titillium Web"/>
                        <a:cs typeface="Titillium Web"/>
                        <a:sym typeface="Titillium Web"/>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b="1" lang="en-GB" sz="1100">
                          <a:latin typeface="Titillium Web"/>
                          <a:ea typeface="Titillium Web"/>
                          <a:cs typeface="Titillium Web"/>
                          <a:sym typeface="Titillium Web"/>
                        </a:rPr>
                        <a:t>Regurgitation </a:t>
                      </a:r>
                      <a:r>
                        <a:rPr lang="en-GB" sz="1100">
                          <a:latin typeface="Titillium Web"/>
                          <a:ea typeface="Titillium Web"/>
                          <a:cs typeface="Titillium Web"/>
                          <a:sym typeface="Titillium Web"/>
                        </a:rPr>
                        <a:t>of valves:</a:t>
                      </a:r>
                      <a:endParaRPr sz="1100">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rPr lang="en-GB" sz="1100">
                          <a:latin typeface="Titillium Web"/>
                          <a:ea typeface="Titillium Web"/>
                          <a:cs typeface="Titillium Web"/>
                          <a:sym typeface="Titillium Web"/>
                        </a:rPr>
                        <a:t>Insufficiency or failure to close</a:t>
                      </a:r>
                      <a:endParaRPr sz="1100">
                        <a:latin typeface="Titillium Web"/>
                        <a:ea typeface="Titillium Web"/>
                        <a:cs typeface="Titillium Web"/>
                        <a:sym typeface="Titillium Web"/>
                      </a:endParaRPr>
                    </a:p>
                  </a:txBody>
                  <a:tcPr marT="91425" marB="91425" marR="91425" marL="91425" anchor="ctr"/>
                </a:tc>
              </a:tr>
            </a:tbl>
          </a:graphicData>
        </a:graphic>
      </p:graphicFrame>
      <p:graphicFrame>
        <p:nvGraphicFramePr>
          <p:cNvPr id="614" name="Google Shape;614;p30"/>
          <p:cNvGraphicFramePr/>
          <p:nvPr/>
        </p:nvGraphicFramePr>
        <p:xfrm>
          <a:off x="1358550" y="7502825"/>
          <a:ext cx="3000000" cy="3000000"/>
        </p:xfrm>
        <a:graphic>
          <a:graphicData uri="http://schemas.openxmlformats.org/drawingml/2006/table">
            <a:tbl>
              <a:tblPr>
                <a:noFill/>
                <a:tableStyleId>{1872F3C7-CC99-46EB-B812-0ACD59A206C7}</a:tableStyleId>
              </a:tblPr>
              <a:tblGrid>
                <a:gridCol w="893875"/>
                <a:gridCol w="1333450"/>
                <a:gridCol w="1529700"/>
                <a:gridCol w="1742425"/>
              </a:tblGrid>
              <a:tr h="381000">
                <a:tc>
                  <a:txBody>
                    <a:bodyPr/>
                    <a:lstStyle/>
                    <a:p>
                      <a:pPr indent="0" lvl="0" marL="0" rtl="0" algn="ctr">
                        <a:spcBef>
                          <a:spcPts val="0"/>
                        </a:spcBef>
                        <a:spcAft>
                          <a:spcPts val="0"/>
                        </a:spcAft>
                        <a:buNone/>
                      </a:pPr>
                      <a:r>
                        <a:rPr lang="en-GB" sz="1100">
                          <a:latin typeface="Titillium Web"/>
                          <a:ea typeface="Titillium Web"/>
                          <a:cs typeface="Titillium Web"/>
                          <a:sym typeface="Titillium Web"/>
                        </a:rPr>
                        <a:t>mitral</a:t>
                      </a:r>
                      <a:endParaRPr sz="1100">
                        <a:latin typeface="Titillium Web"/>
                        <a:ea typeface="Titillium Web"/>
                        <a:cs typeface="Titillium Web"/>
                        <a:sym typeface="Titillium Web"/>
                      </a:endParaRPr>
                    </a:p>
                  </a:txBody>
                  <a:tcPr marT="91425" marB="91425" marR="91425" marL="91425"/>
                </a:tc>
                <a:tc>
                  <a:txBody>
                    <a:bodyPr/>
                    <a:lstStyle/>
                    <a:p>
                      <a:pPr indent="0" lvl="0" marL="0" rtl="0" algn="ctr">
                        <a:spcBef>
                          <a:spcPts val="0"/>
                        </a:spcBef>
                        <a:spcAft>
                          <a:spcPts val="0"/>
                        </a:spcAft>
                        <a:buNone/>
                      </a:pPr>
                      <a:r>
                        <a:rPr lang="en-GB" sz="1100">
                          <a:latin typeface="Titillium Web"/>
                          <a:ea typeface="Titillium Web"/>
                          <a:cs typeface="Titillium Web"/>
                          <a:sym typeface="Titillium Web"/>
                        </a:rPr>
                        <a:t>Aortic</a:t>
                      </a:r>
                      <a:endParaRPr sz="1100">
                        <a:latin typeface="Titillium Web"/>
                        <a:ea typeface="Titillium Web"/>
                        <a:cs typeface="Titillium Web"/>
                        <a:sym typeface="Titillium Web"/>
                      </a:endParaRPr>
                    </a:p>
                  </a:txBody>
                  <a:tcPr marT="91425" marB="91425" marR="91425" marL="91425"/>
                </a:tc>
                <a:tc>
                  <a:txBody>
                    <a:bodyPr/>
                    <a:lstStyle/>
                    <a:p>
                      <a:pPr indent="0" lvl="0" marL="0" rtl="0" algn="ctr">
                        <a:spcBef>
                          <a:spcPts val="0"/>
                        </a:spcBef>
                        <a:spcAft>
                          <a:spcPts val="0"/>
                        </a:spcAft>
                        <a:buNone/>
                      </a:pPr>
                      <a:r>
                        <a:rPr lang="en-GB" sz="1100">
                          <a:latin typeface="Titillium Web"/>
                          <a:ea typeface="Titillium Web"/>
                          <a:cs typeface="Titillium Web"/>
                          <a:sym typeface="Titillium Web"/>
                        </a:rPr>
                        <a:t>mitral</a:t>
                      </a:r>
                      <a:endParaRPr sz="1100">
                        <a:latin typeface="Titillium Web"/>
                        <a:ea typeface="Titillium Web"/>
                        <a:cs typeface="Titillium Web"/>
                        <a:sym typeface="Titillium Web"/>
                      </a:endParaRPr>
                    </a:p>
                  </a:txBody>
                  <a:tcPr marT="91425" marB="91425" marR="91425" marL="91425"/>
                </a:tc>
                <a:tc>
                  <a:txBody>
                    <a:bodyPr/>
                    <a:lstStyle/>
                    <a:p>
                      <a:pPr indent="0" lvl="0" marL="0" rtl="0" algn="ctr">
                        <a:spcBef>
                          <a:spcPts val="0"/>
                        </a:spcBef>
                        <a:spcAft>
                          <a:spcPts val="0"/>
                        </a:spcAft>
                        <a:buNone/>
                      </a:pPr>
                      <a:r>
                        <a:rPr lang="en-GB" sz="1100">
                          <a:latin typeface="Titillium Web"/>
                          <a:ea typeface="Titillium Web"/>
                          <a:cs typeface="Titillium Web"/>
                          <a:sym typeface="Titillium Web"/>
                        </a:rPr>
                        <a:t>Aortic</a:t>
                      </a:r>
                      <a:endParaRPr sz="1100">
                        <a:latin typeface="Titillium Web"/>
                        <a:ea typeface="Titillium Web"/>
                        <a:cs typeface="Titillium Web"/>
                        <a:sym typeface="Titillium Web"/>
                      </a:endParaRPr>
                    </a:p>
                  </a:txBody>
                  <a:tcPr marT="91425" marB="91425" marR="91425" marL="91425"/>
                </a:tc>
              </a:tr>
            </a:tbl>
          </a:graphicData>
        </a:graphic>
      </p:graphicFrame>
      <p:graphicFrame>
        <p:nvGraphicFramePr>
          <p:cNvPr id="615" name="Google Shape;615;p30"/>
          <p:cNvGraphicFramePr/>
          <p:nvPr/>
        </p:nvGraphicFramePr>
        <p:xfrm>
          <a:off x="0" y="6984700"/>
          <a:ext cx="3000000" cy="3000000"/>
        </p:xfrm>
        <a:graphic>
          <a:graphicData uri="http://schemas.openxmlformats.org/drawingml/2006/table">
            <a:tbl>
              <a:tblPr>
                <a:noFill/>
                <a:tableStyleId>{1872F3C7-CC99-46EB-B812-0ACD59A206C7}</a:tableStyleId>
              </a:tblPr>
              <a:tblGrid>
                <a:gridCol w="1358550"/>
              </a:tblGrid>
              <a:tr h="1236925">
                <a:tc>
                  <a:txBody>
                    <a:bodyPr/>
                    <a:lstStyle/>
                    <a:p>
                      <a:pPr indent="0" lvl="0" marL="0" rtl="0" algn="ctr">
                        <a:spcBef>
                          <a:spcPts val="0"/>
                        </a:spcBef>
                        <a:spcAft>
                          <a:spcPts val="0"/>
                        </a:spcAft>
                        <a:buNone/>
                      </a:pPr>
                      <a:r>
                        <a:t/>
                      </a:r>
                      <a:endParaRPr sz="1100">
                        <a:latin typeface="Titillium Web"/>
                        <a:ea typeface="Titillium Web"/>
                        <a:cs typeface="Titillium Web"/>
                        <a:sym typeface="Titillium Web"/>
                      </a:endParaRPr>
                    </a:p>
                    <a:p>
                      <a:pPr indent="0" lvl="0" marL="0" rtl="0" algn="ctr">
                        <a:spcBef>
                          <a:spcPts val="0"/>
                        </a:spcBef>
                        <a:spcAft>
                          <a:spcPts val="0"/>
                        </a:spcAft>
                        <a:buNone/>
                      </a:pPr>
                      <a:r>
                        <a:t/>
                      </a:r>
                      <a:endParaRPr sz="1100">
                        <a:latin typeface="Titillium Web"/>
                        <a:ea typeface="Titillium Web"/>
                        <a:cs typeface="Titillium Web"/>
                        <a:sym typeface="Titillium Web"/>
                      </a:endParaRPr>
                    </a:p>
                    <a:p>
                      <a:pPr indent="0" lvl="0" marL="0" rtl="0" algn="ctr">
                        <a:spcBef>
                          <a:spcPts val="0"/>
                        </a:spcBef>
                        <a:spcAft>
                          <a:spcPts val="0"/>
                        </a:spcAft>
                        <a:buNone/>
                      </a:pPr>
                      <a:r>
                        <a:rPr lang="en-GB" sz="1100">
                          <a:latin typeface="Titillium Web"/>
                          <a:ea typeface="Titillium Web"/>
                          <a:cs typeface="Titillium Web"/>
                          <a:sym typeface="Titillium Web"/>
                        </a:rPr>
                        <a:t>types</a:t>
                      </a:r>
                      <a:endParaRPr sz="1100">
                        <a:latin typeface="Titillium Web"/>
                        <a:ea typeface="Titillium Web"/>
                        <a:cs typeface="Titillium Web"/>
                        <a:sym typeface="Titillium Web"/>
                      </a:endParaRPr>
                    </a:p>
                  </a:txBody>
                  <a:tcPr marT="91425" marB="91425" marR="91425" marL="91425">
                    <a:solidFill>
                      <a:srgbClr val="A4C2F4"/>
                    </a:solidFill>
                  </a:tcPr>
                </a:tc>
              </a:tr>
            </a:tbl>
          </a:graphicData>
        </a:graphic>
      </p:graphicFrame>
      <p:graphicFrame>
        <p:nvGraphicFramePr>
          <p:cNvPr id="616" name="Google Shape;616;p30"/>
          <p:cNvGraphicFramePr/>
          <p:nvPr/>
        </p:nvGraphicFramePr>
        <p:xfrm>
          <a:off x="25" y="7866500"/>
          <a:ext cx="3000000" cy="3000000"/>
        </p:xfrm>
        <a:graphic>
          <a:graphicData uri="http://schemas.openxmlformats.org/drawingml/2006/table">
            <a:tbl>
              <a:tblPr>
                <a:noFill/>
                <a:tableStyleId>{1872F3C7-CC99-46EB-B812-0ACD59A206C7}</a:tableStyleId>
              </a:tblPr>
              <a:tblGrid>
                <a:gridCol w="1358525"/>
                <a:gridCol w="893875"/>
                <a:gridCol w="1333450"/>
                <a:gridCol w="1529700"/>
                <a:gridCol w="1742425"/>
              </a:tblGrid>
              <a:tr h="2040700">
                <a:tc>
                  <a:txBody>
                    <a:bodyPr/>
                    <a:lstStyle/>
                    <a:p>
                      <a:pPr indent="0" lvl="0" marL="0" rtl="0" algn="ctr">
                        <a:spcBef>
                          <a:spcPts val="0"/>
                        </a:spcBef>
                        <a:spcAft>
                          <a:spcPts val="0"/>
                        </a:spcAft>
                        <a:buNone/>
                      </a:pPr>
                      <a:r>
                        <a:rPr lang="en-GB" sz="1100">
                          <a:latin typeface="Titillium Web"/>
                          <a:ea typeface="Titillium Web"/>
                          <a:cs typeface="Titillium Web"/>
                          <a:sym typeface="Titillium Web"/>
                        </a:rPr>
                        <a:t>cause</a:t>
                      </a:r>
                      <a:endParaRPr sz="1100">
                        <a:latin typeface="Titillium Web"/>
                        <a:ea typeface="Titillium Web"/>
                        <a:cs typeface="Titillium Web"/>
                        <a:sym typeface="Titillium Web"/>
                      </a:endParaRPr>
                    </a:p>
                  </a:txBody>
                  <a:tcPr marT="91425" marB="91425" marR="91425" marL="91425" anchor="ctr">
                    <a:solidFill>
                      <a:srgbClr val="A4C2F4"/>
                    </a:solidFill>
                  </a:tcPr>
                </a:tc>
                <a:tc>
                  <a:txBody>
                    <a:bodyPr/>
                    <a:lstStyle/>
                    <a:p>
                      <a:pPr indent="0" lvl="0" marL="0" rtl="0" algn="ctr">
                        <a:spcBef>
                          <a:spcPts val="0"/>
                        </a:spcBef>
                        <a:spcAft>
                          <a:spcPts val="0"/>
                        </a:spcAft>
                        <a:buNone/>
                      </a:pPr>
                      <a:r>
                        <a:rPr lang="en-GB" sz="1100">
                          <a:latin typeface="Titillium Web"/>
                          <a:ea typeface="Titillium Web"/>
                          <a:cs typeface="Titillium Web"/>
                          <a:sym typeface="Titillium Web"/>
                        </a:rPr>
                        <a:t>RHD</a:t>
                      </a:r>
                      <a:endParaRPr sz="1100">
                        <a:latin typeface="Titillium Web"/>
                        <a:ea typeface="Titillium Web"/>
                        <a:cs typeface="Titillium Web"/>
                        <a:sym typeface="Titillium Web"/>
                      </a:endParaRPr>
                    </a:p>
                  </a:txBody>
                  <a:tcPr marT="91425" marB="91425" marR="91425" marL="91425" anchor="ctr"/>
                </a:tc>
                <a:tc>
                  <a:txBody>
                    <a:bodyPr/>
                    <a:lstStyle/>
                    <a:p>
                      <a:pPr indent="0" lvl="0" marL="0" rtl="0" algn="ctr">
                        <a:spcBef>
                          <a:spcPts val="0"/>
                        </a:spcBef>
                        <a:spcAft>
                          <a:spcPts val="0"/>
                        </a:spcAft>
                        <a:buNone/>
                      </a:pPr>
                      <a:r>
                        <a:rPr lang="en-GB" sz="1100">
                          <a:latin typeface="Titillium Web"/>
                          <a:ea typeface="Titillium Web"/>
                          <a:cs typeface="Titillium Web"/>
                          <a:sym typeface="Titillium Web"/>
                        </a:rPr>
                        <a:t>Calcification</a:t>
                      </a:r>
                      <a:endParaRPr sz="1100">
                        <a:latin typeface="Titillium Web"/>
                        <a:ea typeface="Titillium Web"/>
                        <a:cs typeface="Titillium Web"/>
                        <a:sym typeface="Titillium Web"/>
                      </a:endParaRPr>
                    </a:p>
                  </a:txBody>
                  <a:tcPr marT="91425" marB="91425" marR="91425" marL="91425" anchor="ctr"/>
                </a:tc>
                <a:tc>
                  <a:txBody>
                    <a:bodyPr/>
                    <a:lstStyle/>
                    <a:p>
                      <a:pPr indent="-298450" lvl="0" marL="457200" rtl="0" algn="l">
                        <a:spcBef>
                          <a:spcPts val="0"/>
                        </a:spcBef>
                        <a:spcAft>
                          <a:spcPts val="0"/>
                        </a:spcAft>
                        <a:buSzPts val="1100"/>
                        <a:buFont typeface="Titillium Web"/>
                        <a:buChar char="●"/>
                      </a:pPr>
                      <a:r>
                        <a:rPr lang="en-GB" sz="1100">
                          <a:latin typeface="Titillium Web"/>
                          <a:ea typeface="Titillium Web"/>
                          <a:cs typeface="Titillium Web"/>
                          <a:sym typeface="Titillium Web"/>
                        </a:rPr>
                        <a:t>RHD</a:t>
                      </a:r>
                      <a:endParaRPr sz="1100">
                        <a:latin typeface="Titillium Web"/>
                        <a:ea typeface="Titillium Web"/>
                        <a:cs typeface="Titillium Web"/>
                        <a:sym typeface="Titillium Web"/>
                      </a:endParaRPr>
                    </a:p>
                    <a:p>
                      <a:pPr indent="-298450" lvl="0" marL="457200" rtl="0" algn="l">
                        <a:spcBef>
                          <a:spcPts val="0"/>
                        </a:spcBef>
                        <a:spcAft>
                          <a:spcPts val="0"/>
                        </a:spcAft>
                        <a:buSzPts val="1100"/>
                        <a:buFont typeface="Titillium Web"/>
                        <a:buChar char="●"/>
                      </a:pPr>
                      <a:r>
                        <a:rPr lang="en-GB" sz="1100">
                          <a:latin typeface="Titillium Web"/>
                          <a:ea typeface="Titillium Web"/>
                          <a:cs typeface="Titillium Web"/>
                          <a:sym typeface="Titillium Web"/>
                        </a:rPr>
                        <a:t>mitral valve</a:t>
                      </a:r>
                      <a:endParaRPr sz="1100">
                        <a:latin typeface="Titillium Web"/>
                        <a:ea typeface="Titillium Web"/>
                        <a:cs typeface="Titillium Web"/>
                        <a:sym typeface="Titillium Web"/>
                      </a:endParaRPr>
                    </a:p>
                    <a:p>
                      <a:pPr indent="0" lvl="0" marL="457200" rtl="0" algn="l">
                        <a:spcBef>
                          <a:spcPts val="0"/>
                        </a:spcBef>
                        <a:spcAft>
                          <a:spcPts val="0"/>
                        </a:spcAft>
                        <a:buNone/>
                      </a:pPr>
                      <a:r>
                        <a:rPr lang="en-GB" sz="1100">
                          <a:latin typeface="Titillium Web"/>
                          <a:ea typeface="Titillium Web"/>
                          <a:cs typeface="Titillium Web"/>
                          <a:sym typeface="Titillium Web"/>
                        </a:rPr>
                        <a:t>prolapse</a:t>
                      </a:r>
                      <a:endParaRPr sz="1100">
                        <a:latin typeface="Titillium Web"/>
                        <a:ea typeface="Titillium Web"/>
                        <a:cs typeface="Titillium Web"/>
                        <a:sym typeface="Titillium Web"/>
                      </a:endParaRPr>
                    </a:p>
                    <a:p>
                      <a:pPr indent="-298450" lvl="0" marL="457200" rtl="0" algn="l">
                        <a:spcBef>
                          <a:spcPts val="0"/>
                        </a:spcBef>
                        <a:spcAft>
                          <a:spcPts val="0"/>
                        </a:spcAft>
                        <a:buSzPts val="1100"/>
                        <a:buFont typeface="Titillium Web"/>
                        <a:buChar char="●"/>
                      </a:pPr>
                      <a:r>
                        <a:rPr lang="en-GB" sz="1100">
                          <a:latin typeface="Titillium Web"/>
                          <a:ea typeface="Titillium Web"/>
                          <a:cs typeface="Titillium Web"/>
                          <a:sym typeface="Titillium Web"/>
                        </a:rPr>
                        <a:t>IE</a:t>
                      </a:r>
                      <a:endParaRPr sz="1100">
                        <a:latin typeface="Titillium Web"/>
                        <a:ea typeface="Titillium Web"/>
                        <a:cs typeface="Titillium Web"/>
                        <a:sym typeface="Titillium Web"/>
                      </a:endParaRPr>
                    </a:p>
                    <a:p>
                      <a:pPr indent="-298450" lvl="0" marL="457200" rtl="0" algn="l">
                        <a:spcBef>
                          <a:spcPts val="0"/>
                        </a:spcBef>
                        <a:spcAft>
                          <a:spcPts val="0"/>
                        </a:spcAft>
                        <a:buSzPts val="1100"/>
                        <a:buFont typeface="Titillium Web"/>
                        <a:buChar char="●"/>
                      </a:pPr>
                      <a:r>
                        <a:rPr lang="en-GB" sz="1100">
                          <a:latin typeface="Titillium Web"/>
                          <a:ea typeface="Titillium Web"/>
                          <a:cs typeface="Titillium Web"/>
                          <a:sym typeface="Titillium Web"/>
                        </a:rPr>
                        <a:t> </a:t>
                      </a:r>
                      <a:r>
                        <a:rPr lang="en-GB" sz="1100">
                          <a:latin typeface="Titillium Web"/>
                          <a:ea typeface="Titillium Web"/>
                          <a:cs typeface="Titillium Web"/>
                          <a:sym typeface="Titillium Web"/>
                        </a:rPr>
                        <a:t>p</a:t>
                      </a:r>
                      <a:r>
                        <a:rPr lang="en-GB" sz="1100">
                          <a:latin typeface="Titillium Web"/>
                          <a:ea typeface="Titillium Web"/>
                          <a:cs typeface="Titillium Web"/>
                          <a:sym typeface="Titillium Web"/>
                        </a:rPr>
                        <a:t>apillary</a:t>
                      </a:r>
                      <a:endParaRPr sz="1100">
                        <a:latin typeface="Titillium Web"/>
                        <a:ea typeface="Titillium Web"/>
                        <a:cs typeface="Titillium Web"/>
                        <a:sym typeface="Titillium Web"/>
                      </a:endParaRPr>
                    </a:p>
                    <a:p>
                      <a:pPr indent="0" lvl="0" marL="457200" rtl="0" algn="l">
                        <a:spcBef>
                          <a:spcPts val="0"/>
                        </a:spcBef>
                        <a:spcAft>
                          <a:spcPts val="0"/>
                        </a:spcAft>
                        <a:buNone/>
                      </a:pPr>
                      <a:r>
                        <a:rPr lang="en-GB" sz="1100">
                          <a:latin typeface="Titillium Web"/>
                          <a:ea typeface="Titillium Web"/>
                          <a:cs typeface="Titillium Web"/>
                          <a:sym typeface="Titillium Web"/>
                        </a:rPr>
                        <a:t>muscle injury</a:t>
                      </a:r>
                      <a:endParaRPr sz="1100">
                        <a:latin typeface="Titillium Web"/>
                        <a:ea typeface="Titillium Web"/>
                        <a:cs typeface="Titillium Web"/>
                        <a:sym typeface="Titillium Web"/>
                      </a:endParaRPr>
                    </a:p>
                  </a:txBody>
                  <a:tcPr marT="91425" marB="91425" marR="91425" marL="91425" anchor="ctr"/>
                </a:tc>
                <a:tc>
                  <a:txBody>
                    <a:bodyPr/>
                    <a:lstStyle/>
                    <a:p>
                      <a:pPr indent="-298450" lvl="0" marL="457200" rtl="0" algn="l">
                        <a:spcBef>
                          <a:spcPts val="0"/>
                        </a:spcBef>
                        <a:spcAft>
                          <a:spcPts val="0"/>
                        </a:spcAft>
                        <a:buSzPts val="1100"/>
                        <a:buFont typeface="Titillium Web"/>
                        <a:buChar char="●"/>
                      </a:pPr>
                      <a:r>
                        <a:rPr lang="en-GB" sz="1100">
                          <a:latin typeface="Titillium Web"/>
                          <a:ea typeface="Titillium Web"/>
                          <a:cs typeface="Titillium Web"/>
                          <a:sym typeface="Titillium Web"/>
                        </a:rPr>
                        <a:t> Non-dissecting</a:t>
                      </a:r>
                      <a:endParaRPr sz="1100">
                        <a:latin typeface="Titillium Web"/>
                        <a:ea typeface="Titillium Web"/>
                        <a:cs typeface="Titillium Web"/>
                        <a:sym typeface="Titillium Web"/>
                      </a:endParaRPr>
                    </a:p>
                    <a:p>
                      <a:pPr indent="0" lvl="0" marL="457200" rtl="0" algn="l">
                        <a:spcBef>
                          <a:spcPts val="0"/>
                        </a:spcBef>
                        <a:spcAft>
                          <a:spcPts val="0"/>
                        </a:spcAft>
                        <a:buNone/>
                      </a:pPr>
                      <a:r>
                        <a:rPr lang="en-GB" sz="1100">
                          <a:latin typeface="Titillium Web"/>
                          <a:ea typeface="Titillium Web"/>
                          <a:cs typeface="Titillium Web"/>
                          <a:sym typeface="Titillium Web"/>
                        </a:rPr>
                        <a:t>aortic aneurysm.</a:t>
                      </a:r>
                      <a:endParaRPr sz="1100">
                        <a:latin typeface="Titillium Web"/>
                        <a:ea typeface="Titillium Web"/>
                        <a:cs typeface="Titillium Web"/>
                        <a:sym typeface="Titillium Web"/>
                      </a:endParaRPr>
                    </a:p>
                    <a:p>
                      <a:pPr indent="-298450" lvl="0" marL="457200" rtl="0" algn="l">
                        <a:spcBef>
                          <a:spcPts val="0"/>
                        </a:spcBef>
                        <a:spcAft>
                          <a:spcPts val="0"/>
                        </a:spcAft>
                        <a:buSzPts val="1100"/>
                        <a:buFont typeface="Titillium Web"/>
                        <a:buChar char="●"/>
                      </a:pPr>
                      <a:r>
                        <a:rPr lang="en-GB" sz="1100">
                          <a:latin typeface="Titillium Web"/>
                          <a:ea typeface="Titillium Web"/>
                          <a:cs typeface="Titillium Web"/>
                          <a:sym typeface="Titillium Web"/>
                        </a:rPr>
                        <a:t> RHD</a:t>
                      </a:r>
                      <a:endParaRPr sz="1100">
                        <a:latin typeface="Titillium Web"/>
                        <a:ea typeface="Titillium Web"/>
                        <a:cs typeface="Titillium Web"/>
                        <a:sym typeface="Titillium Web"/>
                      </a:endParaRPr>
                    </a:p>
                    <a:p>
                      <a:pPr indent="-298450" lvl="0" marL="457200" rtl="0" algn="l">
                        <a:spcBef>
                          <a:spcPts val="0"/>
                        </a:spcBef>
                        <a:spcAft>
                          <a:spcPts val="0"/>
                        </a:spcAft>
                        <a:buSzPts val="1100"/>
                        <a:buFont typeface="Titillium Web"/>
                        <a:buChar char="●"/>
                      </a:pPr>
                      <a:r>
                        <a:rPr lang="en-GB" sz="1100">
                          <a:latin typeface="Titillium Web"/>
                          <a:ea typeface="Titillium Web"/>
                          <a:cs typeface="Titillium Web"/>
                          <a:sym typeface="Titillium Web"/>
                        </a:rPr>
                        <a:t>Infective endocarditis</a:t>
                      </a:r>
                      <a:endParaRPr sz="1100">
                        <a:latin typeface="Titillium Web"/>
                        <a:ea typeface="Titillium Web"/>
                        <a:cs typeface="Titillium Web"/>
                        <a:sym typeface="Titillium Web"/>
                      </a:endParaRPr>
                    </a:p>
                    <a:p>
                      <a:pPr indent="-298450" lvl="0" marL="457200" rtl="0" algn="l">
                        <a:spcBef>
                          <a:spcPts val="0"/>
                        </a:spcBef>
                        <a:spcAft>
                          <a:spcPts val="0"/>
                        </a:spcAft>
                        <a:buSzPts val="1100"/>
                        <a:buFont typeface="Titillium Web"/>
                        <a:buChar char="●"/>
                      </a:pPr>
                      <a:r>
                        <a:rPr lang="en-GB" sz="1100">
                          <a:latin typeface="Titillium Web"/>
                          <a:ea typeface="Titillium Web"/>
                          <a:cs typeface="Titillium Web"/>
                          <a:sym typeface="Titillium Web"/>
                        </a:rPr>
                        <a:t> Syphilitic (luetic)</a:t>
                      </a:r>
                      <a:endParaRPr sz="1100">
                        <a:latin typeface="Titillium Web"/>
                        <a:ea typeface="Titillium Web"/>
                        <a:cs typeface="Titillium Web"/>
                        <a:sym typeface="Titillium Web"/>
                      </a:endParaRPr>
                    </a:p>
                    <a:p>
                      <a:pPr indent="0" lvl="0" marL="457200" rtl="0" algn="l">
                        <a:spcBef>
                          <a:spcPts val="0"/>
                        </a:spcBef>
                        <a:spcAft>
                          <a:spcPts val="0"/>
                        </a:spcAft>
                        <a:buNone/>
                      </a:pPr>
                      <a:r>
                        <a:rPr lang="en-GB" sz="1100">
                          <a:latin typeface="Titillium Web"/>
                          <a:ea typeface="Titillium Web"/>
                          <a:cs typeface="Titillium Web"/>
                          <a:sym typeface="Titillium Web"/>
                        </a:rPr>
                        <a:t>aortitis (rare)</a:t>
                      </a:r>
                      <a:endParaRPr sz="1100">
                        <a:latin typeface="Titillium Web"/>
                        <a:ea typeface="Titillium Web"/>
                        <a:cs typeface="Titillium Web"/>
                        <a:sym typeface="Titillium Web"/>
                      </a:endParaRPr>
                    </a:p>
                  </a:txBody>
                  <a:tcPr marT="91425" marB="91425" marR="91425" marL="91425" anchor="ct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31"/>
          <p:cNvSpPr txBox="1"/>
          <p:nvPr/>
        </p:nvSpPr>
        <p:spPr>
          <a:xfrm>
            <a:off x="911400" y="463300"/>
            <a:ext cx="5035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400">
                <a:solidFill>
                  <a:srgbClr val="1155CC"/>
                </a:solidFill>
                <a:latin typeface="Comfortaa"/>
                <a:ea typeface="Comfortaa"/>
                <a:cs typeface="Comfortaa"/>
                <a:sym typeface="Comfortaa"/>
              </a:rPr>
              <a:t>Prof. Al-Rikabi’s Notes</a:t>
            </a:r>
            <a:endParaRPr b="1" sz="3400">
              <a:solidFill>
                <a:srgbClr val="1155CC"/>
              </a:solidFill>
              <a:latin typeface="Comfortaa"/>
              <a:ea typeface="Comfortaa"/>
              <a:cs typeface="Comfortaa"/>
              <a:sym typeface="Comfortaa"/>
            </a:endParaRPr>
          </a:p>
          <a:p>
            <a:pPr indent="0" lvl="0" marL="0" rtl="0" algn="l">
              <a:spcBef>
                <a:spcPts val="0"/>
              </a:spcBef>
              <a:spcAft>
                <a:spcPts val="0"/>
              </a:spcAft>
              <a:buNone/>
            </a:pPr>
            <a:r>
              <a:rPr b="1" lang="en-GB" sz="1100">
                <a:solidFill>
                  <a:srgbClr val="999999"/>
                </a:solidFill>
                <a:latin typeface="Comfortaa"/>
                <a:ea typeface="Comfortaa"/>
                <a:cs typeface="Comfortaa"/>
                <a:sym typeface="Comfortaa"/>
              </a:rPr>
              <a:t>(we advise to study the lecture first to understand the full picture)</a:t>
            </a:r>
            <a:endParaRPr b="1" sz="1100">
              <a:solidFill>
                <a:srgbClr val="999999"/>
              </a:solidFill>
              <a:latin typeface="Comfortaa"/>
              <a:ea typeface="Comfortaa"/>
              <a:cs typeface="Comfortaa"/>
              <a:sym typeface="Comfortaa"/>
            </a:endParaRPr>
          </a:p>
        </p:txBody>
      </p:sp>
      <p:sp>
        <p:nvSpPr>
          <p:cNvPr id="622" name="Google Shape;622;p31"/>
          <p:cNvSpPr txBox="1"/>
          <p:nvPr/>
        </p:nvSpPr>
        <p:spPr>
          <a:xfrm>
            <a:off x="1321100" y="1709975"/>
            <a:ext cx="40350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500">
                <a:solidFill>
                  <a:srgbClr val="1155CC"/>
                </a:solidFill>
                <a:latin typeface="Comfortaa"/>
                <a:ea typeface="Comfortaa"/>
                <a:cs typeface="Comfortaa"/>
                <a:sym typeface="Comfortaa"/>
              </a:rPr>
              <a:t>Rheumatic fever</a:t>
            </a:r>
            <a:endParaRPr b="1" sz="3500">
              <a:solidFill>
                <a:srgbClr val="1155CC"/>
              </a:solidFill>
              <a:latin typeface="Comfortaa"/>
              <a:ea typeface="Comfortaa"/>
              <a:cs typeface="Comfortaa"/>
              <a:sym typeface="Comfortaa"/>
            </a:endParaRPr>
          </a:p>
        </p:txBody>
      </p:sp>
      <p:sp>
        <p:nvSpPr>
          <p:cNvPr id="623" name="Google Shape;623;p31"/>
          <p:cNvSpPr txBox="1"/>
          <p:nvPr/>
        </p:nvSpPr>
        <p:spPr>
          <a:xfrm>
            <a:off x="170575" y="2279375"/>
            <a:ext cx="6581100" cy="5108700"/>
          </a:xfrm>
          <a:prstGeom prst="rect">
            <a:avLst/>
          </a:prstGeom>
          <a:noFill/>
          <a:ln>
            <a:noFill/>
          </a:ln>
        </p:spPr>
        <p:txBody>
          <a:bodyPr anchorCtr="0" anchor="t" bIns="91425" lIns="91425" spcFirstLastPara="1" rIns="91425" wrap="square" tIns="91425">
            <a:spAutoFit/>
          </a:bodyPr>
          <a:lstStyle/>
          <a:p>
            <a:pPr indent="-184150" lvl="0" marL="89999" rtl="0" algn="l">
              <a:lnSpc>
                <a:spcPct val="115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It is totally different from rheumatoid arthritis (that we took in the MSK) don’t confuse between them.</a:t>
            </a:r>
            <a:endParaRPr>
              <a:solidFill>
                <a:srgbClr val="434343"/>
              </a:solidFill>
              <a:latin typeface="Titillium Web"/>
              <a:ea typeface="Titillium Web"/>
              <a:cs typeface="Titillium Web"/>
              <a:sym typeface="Titillium Web"/>
            </a:endParaRPr>
          </a:p>
          <a:p>
            <a:pPr indent="-184150" lvl="0" marL="89999" rtl="0" algn="l">
              <a:lnSpc>
                <a:spcPct val="115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What is Rheumatic fever?</a:t>
            </a:r>
            <a:endParaRPr>
              <a:solidFill>
                <a:srgbClr val="434343"/>
              </a:solidFill>
              <a:latin typeface="Titillium Web"/>
              <a:ea typeface="Titillium Web"/>
              <a:cs typeface="Titillium Web"/>
              <a:sym typeface="Titillium Web"/>
            </a:endParaRPr>
          </a:p>
          <a:p>
            <a:pPr indent="457200" lvl="0" marL="0" rtl="0" algn="l">
              <a:lnSpc>
                <a:spcPct val="115000"/>
              </a:lnSpc>
              <a:spcBef>
                <a:spcPts val="0"/>
              </a:spcBef>
              <a:spcAft>
                <a:spcPts val="0"/>
              </a:spcAft>
              <a:buNone/>
            </a:pPr>
            <a:r>
              <a:rPr lang="en-GB">
                <a:solidFill>
                  <a:srgbClr val="434343"/>
                </a:solidFill>
                <a:latin typeface="Titillium Web"/>
                <a:ea typeface="Titillium Web"/>
                <a:cs typeface="Titillium Web"/>
                <a:sym typeface="Titillium Web"/>
              </a:rPr>
              <a:t>It is an </a:t>
            </a:r>
            <a:r>
              <a:rPr b="1" lang="en-GB">
                <a:solidFill>
                  <a:srgbClr val="434343"/>
                </a:solidFill>
                <a:latin typeface="Titillium Web"/>
                <a:ea typeface="Titillium Web"/>
                <a:cs typeface="Titillium Web"/>
                <a:sym typeface="Titillium Web"/>
              </a:rPr>
              <a:t>inflammatory and multi system disease(can affect joint,heart,and skin)</a:t>
            </a:r>
            <a:r>
              <a:rPr lang="en-GB">
                <a:solidFill>
                  <a:srgbClr val="434343"/>
                </a:solidFill>
                <a:latin typeface="Titillium Web"/>
                <a:ea typeface="Titillium Web"/>
                <a:cs typeface="Titillium Web"/>
                <a:sym typeface="Titillium Web"/>
              </a:rPr>
              <a:t> which usually affects </a:t>
            </a:r>
            <a:r>
              <a:rPr lang="en-GB">
                <a:solidFill>
                  <a:srgbClr val="CC0000"/>
                </a:solidFill>
                <a:latin typeface="Titillium Web"/>
                <a:ea typeface="Titillium Web"/>
                <a:cs typeface="Titillium Web"/>
                <a:sym typeface="Titillium Web"/>
              </a:rPr>
              <a:t>young people</a:t>
            </a:r>
            <a:r>
              <a:rPr lang="en-GB">
                <a:solidFill>
                  <a:srgbClr val="434343"/>
                </a:solidFill>
                <a:latin typeface="Titillium Web"/>
                <a:ea typeface="Titillium Web"/>
                <a:cs typeface="Titillium Web"/>
                <a:sym typeface="Titillium Web"/>
              </a:rPr>
              <a:t> and children from age 5 to 15 (we can see patient out of this range but this range is the common) </a:t>
            </a:r>
            <a:endParaRPr>
              <a:solidFill>
                <a:srgbClr val="434343"/>
              </a:solidFill>
              <a:latin typeface="Titillium Web"/>
              <a:ea typeface="Titillium Web"/>
              <a:cs typeface="Titillium Web"/>
              <a:sym typeface="Titillium Web"/>
            </a:endParaRPr>
          </a:p>
          <a:p>
            <a:pPr indent="0" lvl="0" marL="0" rtl="0" algn="l">
              <a:lnSpc>
                <a:spcPct val="115000"/>
              </a:lnSpc>
              <a:spcBef>
                <a:spcPts val="0"/>
              </a:spcBef>
              <a:spcAft>
                <a:spcPts val="0"/>
              </a:spcAft>
              <a:buNone/>
            </a:pPr>
            <a:r>
              <a:rPr lang="en-GB">
                <a:solidFill>
                  <a:srgbClr val="434343"/>
                </a:solidFill>
                <a:latin typeface="Titillium Web"/>
                <a:ea typeface="Titillium Web"/>
                <a:cs typeface="Titillium Web"/>
                <a:sym typeface="Titillium Web"/>
              </a:rPr>
              <a:t>It is caused by an infection(recurrent </a:t>
            </a:r>
            <a:r>
              <a:rPr lang="en-GB">
                <a:solidFill>
                  <a:srgbClr val="434343"/>
                </a:solidFill>
                <a:latin typeface="Titillium Web"/>
                <a:ea typeface="Titillium Web"/>
                <a:cs typeface="Titillium Web"/>
                <a:sym typeface="Titillium Web"/>
              </a:rPr>
              <a:t>untreated</a:t>
            </a:r>
            <a:r>
              <a:rPr lang="en-GB">
                <a:solidFill>
                  <a:srgbClr val="434343"/>
                </a:solidFill>
                <a:latin typeface="Titillium Web"/>
                <a:ea typeface="Titillium Web"/>
                <a:cs typeface="Titillium Web"/>
                <a:sym typeface="Titillium Web"/>
              </a:rPr>
              <a:t> </a:t>
            </a:r>
            <a:r>
              <a:rPr lang="en-GB">
                <a:solidFill>
                  <a:srgbClr val="434343"/>
                </a:solidFill>
                <a:latin typeface="Titillium Web"/>
                <a:ea typeface="Titillium Web"/>
                <a:cs typeface="Titillium Web"/>
                <a:sym typeface="Titillium Web"/>
              </a:rPr>
              <a:t>pharyngitis</a:t>
            </a:r>
            <a:r>
              <a:rPr lang="en-GB">
                <a:solidFill>
                  <a:srgbClr val="434343"/>
                </a:solidFill>
                <a:latin typeface="Titillium Web"/>
                <a:ea typeface="Titillium Web"/>
                <a:cs typeface="Titillium Web"/>
                <a:sym typeface="Titillium Web"/>
              </a:rPr>
              <a:t> or </a:t>
            </a:r>
            <a:r>
              <a:rPr lang="en-GB">
                <a:solidFill>
                  <a:srgbClr val="434343"/>
                </a:solidFill>
                <a:latin typeface="Titillium Web"/>
                <a:ea typeface="Titillium Web"/>
                <a:cs typeface="Titillium Web"/>
                <a:sym typeface="Titillium Web"/>
              </a:rPr>
              <a:t>tonsillitis</a:t>
            </a:r>
            <a:r>
              <a:rPr lang="en-GB">
                <a:solidFill>
                  <a:srgbClr val="434343"/>
                </a:solidFill>
                <a:latin typeface="Titillium Web"/>
                <a:ea typeface="Titillium Web"/>
                <a:cs typeface="Titillium Web"/>
                <a:sym typeface="Titillium Web"/>
              </a:rPr>
              <a:t>), this infection is </a:t>
            </a:r>
            <a:r>
              <a:rPr b="1" lang="en-GB">
                <a:solidFill>
                  <a:srgbClr val="434343"/>
                </a:solidFill>
                <a:latin typeface="Titillium Web"/>
                <a:ea typeface="Titillium Web"/>
                <a:cs typeface="Titillium Web"/>
                <a:sym typeface="Titillium Web"/>
              </a:rPr>
              <a:t>caused by:</a:t>
            </a:r>
            <a:endParaRPr>
              <a:solidFill>
                <a:srgbClr val="434343"/>
              </a:solidFill>
              <a:latin typeface="Titillium Web"/>
              <a:ea typeface="Titillium Web"/>
              <a:cs typeface="Titillium Web"/>
              <a:sym typeface="Titillium Web"/>
            </a:endParaRPr>
          </a:p>
          <a:p>
            <a:pPr indent="0" lvl="0" marL="0" rtl="0" algn="l">
              <a:lnSpc>
                <a:spcPct val="115000"/>
              </a:lnSpc>
              <a:spcBef>
                <a:spcPts val="0"/>
              </a:spcBef>
              <a:spcAft>
                <a:spcPts val="0"/>
              </a:spcAft>
              <a:buNone/>
            </a:pPr>
            <a:r>
              <a:rPr lang="en-GB">
                <a:solidFill>
                  <a:srgbClr val="CC0000"/>
                </a:solidFill>
                <a:latin typeface="Titillium Web"/>
                <a:ea typeface="Titillium Web"/>
                <a:cs typeface="Titillium Web"/>
                <a:sym typeface="Titillium Web"/>
              </a:rPr>
              <a:t>Group A, beta haemolytic streptococ</a:t>
            </a:r>
            <a:r>
              <a:rPr lang="en-GB">
                <a:solidFill>
                  <a:srgbClr val="CC0000"/>
                </a:solidFill>
                <a:latin typeface="Titillium Web"/>
                <a:ea typeface="Titillium Web"/>
                <a:cs typeface="Titillium Web"/>
                <a:sym typeface="Titillium Web"/>
              </a:rPr>
              <a:t>ci (3%)</a:t>
            </a:r>
            <a:endParaRPr>
              <a:solidFill>
                <a:srgbClr val="CC0000"/>
              </a:solidFill>
              <a:latin typeface="Titillium Web"/>
              <a:ea typeface="Titillium Web"/>
              <a:cs typeface="Titillium Web"/>
              <a:sym typeface="Titillium Web"/>
            </a:endParaRPr>
          </a:p>
          <a:p>
            <a:pPr indent="0" lvl="0" marL="0" rtl="0" algn="l">
              <a:lnSpc>
                <a:spcPct val="115000"/>
              </a:lnSpc>
              <a:spcBef>
                <a:spcPts val="0"/>
              </a:spcBef>
              <a:spcAft>
                <a:spcPts val="0"/>
              </a:spcAft>
              <a:buNone/>
            </a:pPr>
            <a:r>
              <a:t/>
            </a:r>
            <a:endParaRPr>
              <a:solidFill>
                <a:srgbClr val="CC0000"/>
              </a:solidFill>
              <a:latin typeface="Titillium Web"/>
              <a:ea typeface="Titillium Web"/>
              <a:cs typeface="Titillium Web"/>
              <a:sym typeface="Titillium Web"/>
            </a:endParaRPr>
          </a:p>
          <a:p>
            <a:pPr indent="0" lvl="0" marL="0" rtl="0" algn="l">
              <a:lnSpc>
                <a:spcPct val="115000"/>
              </a:lnSpc>
              <a:spcBef>
                <a:spcPts val="0"/>
              </a:spcBef>
              <a:spcAft>
                <a:spcPts val="0"/>
              </a:spcAft>
              <a:buNone/>
            </a:pPr>
            <a:r>
              <a:t/>
            </a:r>
            <a:endParaRPr>
              <a:solidFill>
                <a:srgbClr val="CC0000"/>
              </a:solidFill>
              <a:latin typeface="Titillium Web"/>
              <a:ea typeface="Titillium Web"/>
              <a:cs typeface="Titillium Web"/>
              <a:sym typeface="Titillium Web"/>
            </a:endParaRPr>
          </a:p>
          <a:p>
            <a:pPr indent="0" lvl="0" marL="0" rtl="0" algn="l">
              <a:lnSpc>
                <a:spcPct val="115000"/>
              </a:lnSpc>
              <a:spcBef>
                <a:spcPts val="0"/>
              </a:spcBef>
              <a:spcAft>
                <a:spcPts val="0"/>
              </a:spcAft>
              <a:buNone/>
            </a:pPr>
            <a:r>
              <a:t/>
            </a:r>
            <a:endParaRPr>
              <a:solidFill>
                <a:srgbClr val="434343"/>
              </a:solidFill>
              <a:latin typeface="Titillium Web"/>
              <a:ea typeface="Titillium Web"/>
              <a:cs typeface="Titillium Web"/>
              <a:sym typeface="Titillium Web"/>
            </a:endParaRPr>
          </a:p>
          <a:p>
            <a:pPr indent="0" lvl="0" marL="0" rtl="0" algn="l">
              <a:lnSpc>
                <a:spcPct val="115000"/>
              </a:lnSpc>
              <a:spcBef>
                <a:spcPts val="0"/>
              </a:spcBef>
              <a:spcAft>
                <a:spcPts val="0"/>
              </a:spcAft>
              <a:buNone/>
            </a:pPr>
            <a:r>
              <a:t/>
            </a:r>
            <a:endParaRPr>
              <a:solidFill>
                <a:srgbClr val="434343"/>
              </a:solidFill>
              <a:latin typeface="Titillium Web"/>
              <a:ea typeface="Titillium Web"/>
              <a:cs typeface="Titillium Web"/>
              <a:sym typeface="Titillium Web"/>
            </a:endParaRPr>
          </a:p>
          <a:p>
            <a:pPr indent="0" lvl="0" marL="0" rtl="0" algn="l">
              <a:lnSpc>
                <a:spcPct val="115000"/>
              </a:lnSpc>
              <a:spcBef>
                <a:spcPts val="0"/>
              </a:spcBef>
              <a:spcAft>
                <a:spcPts val="0"/>
              </a:spcAft>
              <a:buNone/>
            </a:pPr>
            <a:r>
              <a:t/>
            </a:r>
            <a:endParaRPr>
              <a:solidFill>
                <a:srgbClr val="434343"/>
              </a:solidFill>
              <a:latin typeface="Titillium Web"/>
              <a:ea typeface="Titillium Web"/>
              <a:cs typeface="Titillium Web"/>
              <a:sym typeface="Titillium Web"/>
            </a:endParaRPr>
          </a:p>
          <a:p>
            <a:pPr indent="-184150" lvl="0" marL="89999" rtl="0" algn="l">
              <a:lnSpc>
                <a:spcPct val="115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why do patients with rheumatic fever come to you?</a:t>
            </a:r>
            <a:endParaRPr>
              <a:solidFill>
                <a:srgbClr val="434343"/>
              </a:solidFill>
              <a:latin typeface="Titillium Web"/>
              <a:ea typeface="Titillium Web"/>
              <a:cs typeface="Titillium Web"/>
              <a:sym typeface="Titillium Web"/>
            </a:endParaRPr>
          </a:p>
          <a:p>
            <a:pPr indent="457200" lvl="0" marL="0" rtl="0" algn="l">
              <a:lnSpc>
                <a:spcPct val="115000"/>
              </a:lnSpc>
              <a:spcBef>
                <a:spcPts val="0"/>
              </a:spcBef>
              <a:spcAft>
                <a:spcPts val="0"/>
              </a:spcAft>
              <a:buNone/>
            </a:pPr>
            <a:r>
              <a:rPr lang="en-GB">
                <a:solidFill>
                  <a:srgbClr val="434343"/>
                </a:solidFill>
                <a:latin typeface="Titillium Web"/>
                <a:ea typeface="Titillium Web"/>
                <a:cs typeface="Titillium Web"/>
                <a:sym typeface="Titillium Web"/>
              </a:rPr>
              <a:t>They come to you because of the </a:t>
            </a:r>
            <a:r>
              <a:rPr lang="en-GB">
                <a:solidFill>
                  <a:srgbClr val="CC0000"/>
                </a:solidFill>
                <a:latin typeface="Titillium Web"/>
                <a:ea typeface="Titillium Web"/>
                <a:cs typeface="Titillium Web"/>
                <a:sym typeface="Titillium Web"/>
              </a:rPr>
              <a:t>JONES CRITERIAS</a:t>
            </a:r>
            <a:endParaRPr>
              <a:solidFill>
                <a:srgbClr val="434343"/>
              </a:solidFill>
              <a:latin typeface="Titillium Web"/>
              <a:ea typeface="Titillium Web"/>
              <a:cs typeface="Titillium Web"/>
              <a:sym typeface="Titillium Web"/>
            </a:endParaRPr>
          </a:p>
          <a:p>
            <a:pPr indent="-184150" lvl="0" marL="89999" rtl="0" algn="l">
              <a:lnSpc>
                <a:spcPct val="115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So what are these criteria?</a:t>
            </a:r>
            <a:endParaRPr>
              <a:solidFill>
                <a:srgbClr val="434343"/>
              </a:solidFill>
              <a:latin typeface="Titillium Web"/>
              <a:ea typeface="Titillium Web"/>
              <a:cs typeface="Titillium Web"/>
              <a:sym typeface="Titillium Web"/>
            </a:endParaRPr>
          </a:p>
          <a:p>
            <a:pPr indent="0" lvl="0" marL="457200" rtl="0" algn="l">
              <a:lnSpc>
                <a:spcPct val="115000"/>
              </a:lnSpc>
              <a:spcBef>
                <a:spcPts val="0"/>
              </a:spcBef>
              <a:spcAft>
                <a:spcPts val="0"/>
              </a:spcAft>
              <a:buNone/>
            </a:pPr>
            <a:r>
              <a:rPr lang="en-GB">
                <a:solidFill>
                  <a:srgbClr val="434343"/>
                </a:solidFill>
                <a:latin typeface="Titillium Web"/>
                <a:ea typeface="Titillium Web"/>
                <a:cs typeface="Titillium Web"/>
                <a:sym typeface="Titillium Web"/>
              </a:rPr>
              <a:t>These criterias will help me to diagnose rheumatic fever and they are divided into 2 parts : </a:t>
            </a:r>
            <a:r>
              <a:rPr lang="en-GB">
                <a:solidFill>
                  <a:srgbClr val="CC0000"/>
                </a:solidFill>
                <a:latin typeface="Titillium Web"/>
                <a:ea typeface="Titillium Web"/>
                <a:cs typeface="Titillium Web"/>
                <a:sym typeface="Titillium Web"/>
              </a:rPr>
              <a:t>Major and minor</a:t>
            </a:r>
            <a:endParaRPr>
              <a:solidFill>
                <a:srgbClr val="CC0000"/>
              </a:solidFill>
              <a:latin typeface="Titillium Web"/>
              <a:ea typeface="Titillium Web"/>
              <a:cs typeface="Titillium Web"/>
              <a:sym typeface="Titillium Web"/>
            </a:endParaRPr>
          </a:p>
          <a:p>
            <a:pPr indent="0" lvl="0" marL="457200" rtl="0" algn="l">
              <a:lnSpc>
                <a:spcPct val="115000"/>
              </a:lnSpc>
              <a:spcBef>
                <a:spcPts val="0"/>
              </a:spcBef>
              <a:spcAft>
                <a:spcPts val="0"/>
              </a:spcAft>
              <a:buNone/>
            </a:pPr>
            <a:r>
              <a:t/>
            </a:r>
            <a:endParaRPr>
              <a:solidFill>
                <a:srgbClr val="CC0000"/>
              </a:solidFill>
              <a:latin typeface="Titillium Web"/>
              <a:ea typeface="Titillium Web"/>
              <a:cs typeface="Titillium Web"/>
              <a:sym typeface="Titillium Web"/>
            </a:endParaRPr>
          </a:p>
        </p:txBody>
      </p:sp>
      <p:sp>
        <p:nvSpPr>
          <p:cNvPr id="624" name="Google Shape;624;p31"/>
          <p:cNvSpPr txBox="1"/>
          <p:nvPr/>
        </p:nvSpPr>
        <p:spPr>
          <a:xfrm>
            <a:off x="482150" y="1045400"/>
            <a:ext cx="5737800" cy="78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434343"/>
              </a:solidFill>
              <a:latin typeface="Titillium Web"/>
              <a:ea typeface="Titillium Web"/>
              <a:cs typeface="Titillium Web"/>
              <a:sym typeface="Titillium Web"/>
            </a:endParaRPr>
          </a:p>
        </p:txBody>
      </p:sp>
      <p:sp>
        <p:nvSpPr>
          <p:cNvPr id="625" name="Google Shape;625;p31"/>
          <p:cNvSpPr txBox="1"/>
          <p:nvPr/>
        </p:nvSpPr>
        <p:spPr>
          <a:xfrm>
            <a:off x="170575" y="1441175"/>
            <a:ext cx="6581100" cy="400200"/>
          </a:xfrm>
          <a:prstGeom prst="rect">
            <a:avLst/>
          </a:prstGeom>
          <a:noFill/>
          <a:ln>
            <a:noFill/>
          </a:ln>
        </p:spPr>
        <p:txBody>
          <a:bodyPr anchorCtr="0" anchor="t" bIns="91425" lIns="91425" spcFirstLastPara="1" rIns="91425" wrap="square" tIns="91425">
            <a:spAutoFit/>
          </a:bodyPr>
          <a:lstStyle/>
          <a:p>
            <a:pPr indent="-184150" lvl="0" marL="89999" rtl="0" algn="l">
              <a:lnSpc>
                <a:spcPct val="115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It’s important to Know the introduction of heart &amp; mediastinum </a:t>
            </a:r>
            <a:r>
              <a:rPr b="1" lang="en-GB">
                <a:solidFill>
                  <a:srgbClr val="434343"/>
                </a:solidFill>
                <a:latin typeface="Titillium Web"/>
                <a:ea typeface="Titillium Web"/>
                <a:cs typeface="Titillium Web"/>
                <a:sym typeface="Titillium Web"/>
              </a:rPr>
              <a:t>anatomy</a:t>
            </a:r>
            <a:r>
              <a:rPr lang="en-GB">
                <a:solidFill>
                  <a:srgbClr val="434343"/>
                </a:solidFill>
                <a:latin typeface="Titillium Web"/>
                <a:ea typeface="Titillium Web"/>
                <a:cs typeface="Titillium Web"/>
                <a:sym typeface="Titillium Web"/>
              </a:rPr>
              <a:t>. (</a:t>
            </a:r>
            <a:r>
              <a:rPr lang="en-GB" u="sng">
                <a:solidFill>
                  <a:srgbClr val="0097A7"/>
                </a:solidFill>
                <a:latin typeface="Titillium Web"/>
                <a:ea typeface="Titillium Web"/>
                <a:cs typeface="Titillium Web"/>
                <a:sym typeface="Titillium Web"/>
                <a:hlinkClick action="ppaction://hlinksldjump" r:id="rId3">
                  <a:extLst>
                    <a:ext uri="{A12FA001-AC4F-418D-AE19-62706E023703}">
                      <ahyp:hlinkClr val="tx"/>
                    </a:ext>
                  </a:extLst>
                </a:hlinkClick>
              </a:rPr>
              <a:t>click here</a:t>
            </a:r>
            <a:r>
              <a:rPr lang="en-GB">
                <a:solidFill>
                  <a:srgbClr val="434343"/>
                </a:solidFill>
                <a:latin typeface="Titillium Web"/>
                <a:ea typeface="Titillium Web"/>
                <a:cs typeface="Titillium Web"/>
                <a:sym typeface="Titillium Web"/>
              </a:rPr>
              <a:t>)</a:t>
            </a:r>
            <a:endParaRPr>
              <a:solidFill>
                <a:srgbClr val="CC0000"/>
              </a:solidFill>
              <a:latin typeface="Titillium Web"/>
              <a:ea typeface="Titillium Web"/>
              <a:cs typeface="Titillium Web"/>
              <a:sym typeface="Titillium Web"/>
            </a:endParaRPr>
          </a:p>
        </p:txBody>
      </p:sp>
      <p:sp>
        <p:nvSpPr>
          <p:cNvPr id="626" name="Google Shape;626;p31"/>
          <p:cNvSpPr txBox="1"/>
          <p:nvPr/>
        </p:nvSpPr>
        <p:spPr>
          <a:xfrm>
            <a:off x="-76900" y="4571900"/>
            <a:ext cx="62421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2D2D2D"/>
              </a:buClr>
              <a:buSzPts val="1400"/>
              <a:buFont typeface="Titillium Web"/>
              <a:buChar char="●"/>
            </a:pPr>
            <a:r>
              <a:rPr lang="en-GB">
                <a:solidFill>
                  <a:srgbClr val="2D2D2D"/>
                </a:solidFill>
                <a:latin typeface="Titillium Web"/>
                <a:ea typeface="Titillium Web"/>
                <a:cs typeface="Titillium Web"/>
                <a:sym typeface="Titillium Web"/>
              </a:rPr>
              <a:t>The evidence of an infection with GAS can be provided by:</a:t>
            </a:r>
            <a:endParaRPr>
              <a:solidFill>
                <a:srgbClr val="2D2D2D"/>
              </a:solidFill>
              <a:latin typeface="Titillium Web"/>
              <a:ea typeface="Titillium Web"/>
              <a:cs typeface="Titillium Web"/>
              <a:sym typeface="Titillium Web"/>
            </a:endParaRPr>
          </a:p>
          <a:p>
            <a:pPr indent="-317500" lvl="1" marL="914400" rtl="0" algn="l">
              <a:spcBef>
                <a:spcPts val="0"/>
              </a:spcBef>
              <a:spcAft>
                <a:spcPts val="0"/>
              </a:spcAft>
              <a:buSzPts val="1400"/>
              <a:buFont typeface="Titillium Web"/>
              <a:buChar char="○"/>
            </a:pPr>
            <a:r>
              <a:rPr lang="en-GB">
                <a:solidFill>
                  <a:srgbClr val="2D2D2D"/>
                </a:solidFill>
                <a:latin typeface="Titillium Web"/>
                <a:ea typeface="Titillium Web"/>
                <a:cs typeface="Titillium Web"/>
                <a:sym typeface="Titillium Web"/>
              </a:rPr>
              <a:t>by serology by locking for </a:t>
            </a:r>
            <a:r>
              <a:rPr lang="en-GB">
                <a:solidFill>
                  <a:srgbClr val="CC0000"/>
                </a:solidFill>
                <a:latin typeface="Titillium Web"/>
                <a:ea typeface="Titillium Web"/>
                <a:cs typeface="Titillium Web"/>
                <a:sym typeface="Titillium Web"/>
              </a:rPr>
              <a:t>antistreptolysin </a:t>
            </a:r>
            <a:r>
              <a:rPr lang="en-GB">
                <a:solidFill>
                  <a:srgbClr val="2D2D2D"/>
                </a:solidFill>
                <a:latin typeface="Titillium Web"/>
                <a:ea typeface="Titillium Web"/>
                <a:cs typeface="Titillium Web"/>
                <a:sym typeface="Titillium Web"/>
              </a:rPr>
              <a:t>O.</a:t>
            </a:r>
            <a:endParaRPr>
              <a:solidFill>
                <a:srgbClr val="2D2D2D"/>
              </a:solidFill>
              <a:latin typeface="Titillium Web"/>
              <a:ea typeface="Titillium Web"/>
              <a:cs typeface="Titillium Web"/>
              <a:sym typeface="Titillium Web"/>
            </a:endParaRPr>
          </a:p>
          <a:p>
            <a:pPr indent="-317500" lvl="1" marL="914400" rtl="0" algn="l">
              <a:spcBef>
                <a:spcPts val="0"/>
              </a:spcBef>
              <a:spcAft>
                <a:spcPts val="0"/>
              </a:spcAft>
              <a:buClr>
                <a:srgbClr val="CC0000"/>
              </a:buClr>
              <a:buSzPts val="1400"/>
              <a:buFont typeface="Titillium Web"/>
              <a:buChar char="○"/>
            </a:pPr>
            <a:r>
              <a:rPr lang="en-GB">
                <a:solidFill>
                  <a:srgbClr val="CC0000"/>
                </a:solidFill>
                <a:latin typeface="Titillium Web"/>
                <a:ea typeface="Titillium Web"/>
                <a:cs typeface="Titillium Web"/>
                <a:sym typeface="Titillium Web"/>
              </a:rPr>
              <a:t>Throat swab (THE BEST).</a:t>
            </a:r>
            <a:endParaRPr>
              <a:solidFill>
                <a:srgbClr val="CC0000"/>
              </a:solidFill>
              <a:latin typeface="Titillium Web"/>
              <a:ea typeface="Titillium Web"/>
              <a:cs typeface="Titillium Web"/>
              <a:sym typeface="Titillium Web"/>
            </a:endParaRPr>
          </a:p>
          <a:p>
            <a:pPr indent="-317500" lvl="1" marL="914400" rtl="0" algn="l">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anti-DNAase B</a:t>
            </a:r>
            <a:endParaRPr>
              <a:solidFill>
                <a:srgbClr val="434343"/>
              </a:solidFill>
              <a:latin typeface="Titillium Web"/>
              <a:ea typeface="Titillium Web"/>
              <a:cs typeface="Titillium Web"/>
              <a:sym typeface="Titillium Web"/>
            </a:endParaRPr>
          </a:p>
          <a:p>
            <a:pPr indent="-317500" lvl="1" marL="914400" rtl="0" algn="l">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Clinical history</a:t>
            </a:r>
            <a:endParaRPr>
              <a:solidFill>
                <a:srgbClr val="434343"/>
              </a:solidFill>
              <a:latin typeface="Titillium Web"/>
              <a:ea typeface="Titillium Web"/>
              <a:cs typeface="Titillium Web"/>
              <a:sym typeface="Titillium Web"/>
            </a:endParaRPr>
          </a:p>
        </p:txBody>
      </p:sp>
      <p:sp>
        <p:nvSpPr>
          <p:cNvPr id="627" name="Google Shape;627;p31"/>
          <p:cNvSpPr txBox="1"/>
          <p:nvPr/>
        </p:nvSpPr>
        <p:spPr>
          <a:xfrm>
            <a:off x="1957638" y="7272400"/>
            <a:ext cx="2685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500">
                <a:solidFill>
                  <a:srgbClr val="1155CC"/>
                </a:solidFill>
                <a:latin typeface="Comfortaa"/>
                <a:ea typeface="Comfortaa"/>
                <a:cs typeface="Comfortaa"/>
                <a:sym typeface="Comfortaa"/>
              </a:rPr>
              <a:t>Jones criteria</a:t>
            </a:r>
            <a:endParaRPr b="1" sz="2500">
              <a:solidFill>
                <a:srgbClr val="1155CC"/>
              </a:solidFill>
              <a:latin typeface="Comfortaa"/>
              <a:ea typeface="Comfortaa"/>
              <a:cs typeface="Comfortaa"/>
              <a:sym typeface="Comfortaa"/>
            </a:endParaRPr>
          </a:p>
        </p:txBody>
      </p:sp>
      <p:sp>
        <p:nvSpPr>
          <p:cNvPr id="628" name="Google Shape;628;p31"/>
          <p:cNvSpPr txBox="1"/>
          <p:nvPr/>
        </p:nvSpPr>
        <p:spPr>
          <a:xfrm>
            <a:off x="-34750" y="7687450"/>
            <a:ext cx="63423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rgbClr val="1155CC"/>
                </a:solidFill>
                <a:latin typeface="Titillium Web"/>
                <a:ea typeface="Titillium Web"/>
                <a:cs typeface="Titillium Web"/>
                <a:sym typeface="Titillium Web"/>
              </a:rPr>
              <a:t>There are </a:t>
            </a:r>
            <a:r>
              <a:rPr b="1" lang="en-GB" sz="1800">
                <a:solidFill>
                  <a:srgbClr val="1155CC"/>
                </a:solidFill>
                <a:latin typeface="Titillium Web"/>
                <a:ea typeface="Titillium Web"/>
                <a:cs typeface="Titillium Web"/>
                <a:sym typeface="Titillium Web"/>
              </a:rPr>
              <a:t>5 major</a:t>
            </a:r>
            <a:r>
              <a:rPr lang="en-GB" sz="1800">
                <a:solidFill>
                  <a:srgbClr val="1155CC"/>
                </a:solidFill>
                <a:latin typeface="Titillium Web"/>
                <a:ea typeface="Titillium Web"/>
                <a:cs typeface="Titillium Web"/>
                <a:sym typeface="Titillium Web"/>
              </a:rPr>
              <a:t> criteria:</a:t>
            </a:r>
            <a:endParaRPr sz="1800">
              <a:solidFill>
                <a:srgbClr val="1155CC"/>
              </a:solidFill>
              <a:latin typeface="Titillium Web"/>
              <a:ea typeface="Titillium Web"/>
              <a:cs typeface="Titillium Web"/>
              <a:sym typeface="Titillium Web"/>
            </a:endParaRPr>
          </a:p>
          <a:p>
            <a:pPr indent="-317500" lvl="0" marL="457200" rtl="0" algn="l">
              <a:spcBef>
                <a:spcPts val="0"/>
              </a:spcBef>
              <a:spcAft>
                <a:spcPts val="0"/>
              </a:spcAft>
              <a:buSzPts val="1400"/>
              <a:buFont typeface="Titillium Web"/>
              <a:buAutoNum type="arabicPeriod"/>
            </a:pPr>
            <a:r>
              <a:rPr lang="en-GB">
                <a:solidFill>
                  <a:srgbClr val="CC0000"/>
                </a:solidFill>
                <a:latin typeface="Titillium Web"/>
                <a:ea typeface="Titillium Web"/>
                <a:cs typeface="Titillium Web"/>
                <a:sym typeface="Titillium Web"/>
              </a:rPr>
              <a:t>Pancarditis </a:t>
            </a:r>
            <a:r>
              <a:rPr lang="en-GB">
                <a:solidFill>
                  <a:srgbClr val="2D2D2D"/>
                </a:solidFill>
                <a:latin typeface="Titillium Web"/>
                <a:ea typeface="Titillium Web"/>
                <a:cs typeface="Titillium Web"/>
                <a:sym typeface="Titillium Web"/>
              </a:rPr>
              <a:t>: it causes inflammation in </a:t>
            </a:r>
            <a:r>
              <a:rPr lang="en-GB">
                <a:solidFill>
                  <a:srgbClr val="CC0000"/>
                </a:solidFill>
                <a:latin typeface="Titillium Web"/>
                <a:ea typeface="Titillium Web"/>
                <a:cs typeface="Titillium Web"/>
                <a:sym typeface="Titillium Web"/>
              </a:rPr>
              <a:t>all layers</a:t>
            </a:r>
            <a:r>
              <a:rPr lang="en-GB">
                <a:solidFill>
                  <a:srgbClr val="2D2D2D"/>
                </a:solidFill>
                <a:latin typeface="Titillium Web"/>
                <a:ea typeface="Titillium Web"/>
                <a:cs typeface="Titillium Web"/>
                <a:sym typeface="Titillium Web"/>
              </a:rPr>
              <a:t> of the heart </a:t>
            </a:r>
            <a:endParaRPr>
              <a:solidFill>
                <a:srgbClr val="2D2D2D"/>
              </a:solidFill>
              <a:latin typeface="Titillium Web"/>
              <a:ea typeface="Titillium Web"/>
              <a:cs typeface="Titillium Web"/>
              <a:sym typeface="Titillium Web"/>
            </a:endParaRPr>
          </a:p>
          <a:p>
            <a:pPr indent="-317500" lvl="0" marL="457200" rtl="0" algn="l">
              <a:spcBef>
                <a:spcPts val="0"/>
              </a:spcBef>
              <a:spcAft>
                <a:spcPts val="0"/>
              </a:spcAft>
              <a:buSzPts val="1400"/>
              <a:buFont typeface="Titillium Web"/>
              <a:buAutoNum type="arabicPeriod"/>
            </a:pPr>
            <a:r>
              <a:rPr lang="en-GB">
                <a:solidFill>
                  <a:srgbClr val="CC0000"/>
                </a:solidFill>
                <a:latin typeface="Titillium Web"/>
                <a:ea typeface="Titillium Web"/>
                <a:cs typeface="Titillium Web"/>
                <a:sym typeface="Titillium Web"/>
              </a:rPr>
              <a:t>Migratory Polyarthritis</a:t>
            </a:r>
            <a:r>
              <a:rPr lang="en-GB">
                <a:solidFill>
                  <a:srgbClr val="2D2D2D"/>
                </a:solidFill>
                <a:latin typeface="Titillium Web"/>
                <a:ea typeface="Titillium Web"/>
                <a:cs typeface="Titillium Web"/>
                <a:sym typeface="Titillium Web"/>
              </a:rPr>
              <a:t>: inflammation of joints and it affects shoulder, knee and ankle joints (could be the </a:t>
            </a:r>
            <a:r>
              <a:rPr lang="en-GB" u="sng">
                <a:solidFill>
                  <a:srgbClr val="2D2D2D"/>
                </a:solidFill>
                <a:latin typeface="Titillium Web"/>
                <a:ea typeface="Titillium Web"/>
                <a:cs typeface="Titillium Web"/>
                <a:sym typeface="Titillium Web"/>
              </a:rPr>
              <a:t>1st sign</a:t>
            </a:r>
            <a:r>
              <a:rPr lang="en-GB">
                <a:solidFill>
                  <a:srgbClr val="2D2D2D"/>
                </a:solidFill>
                <a:latin typeface="Titillium Web"/>
                <a:ea typeface="Titillium Web"/>
                <a:cs typeface="Titillium Web"/>
                <a:sym typeface="Titillium Web"/>
              </a:rPr>
              <a:t>)</a:t>
            </a:r>
            <a:endParaRPr>
              <a:solidFill>
                <a:srgbClr val="2D2D2D"/>
              </a:solidFill>
              <a:latin typeface="Titillium Web"/>
              <a:ea typeface="Titillium Web"/>
              <a:cs typeface="Titillium Web"/>
              <a:sym typeface="Titillium Web"/>
            </a:endParaRPr>
          </a:p>
          <a:p>
            <a:pPr indent="-317500" lvl="0" marL="457200" rtl="0" algn="l">
              <a:spcBef>
                <a:spcPts val="0"/>
              </a:spcBef>
              <a:spcAft>
                <a:spcPts val="0"/>
              </a:spcAft>
              <a:buClr>
                <a:srgbClr val="2D2D2D"/>
              </a:buClr>
              <a:buSzPts val="1400"/>
              <a:buFont typeface="Titillium Web"/>
              <a:buAutoNum type="arabicPeriod"/>
            </a:pPr>
            <a:r>
              <a:rPr lang="en-GB">
                <a:solidFill>
                  <a:srgbClr val="2D2D2D"/>
                </a:solidFill>
                <a:latin typeface="Titillium Web"/>
                <a:ea typeface="Titillium Web"/>
                <a:cs typeface="Titillium Web"/>
                <a:sym typeface="Titillium Web"/>
              </a:rPr>
              <a:t>chorea Sydenham's (St. Vitus' dance) داء الرقص (RARE): </a:t>
            </a:r>
            <a:r>
              <a:rPr b="1" lang="en-GB">
                <a:solidFill>
                  <a:srgbClr val="2D2D2D"/>
                </a:solidFill>
                <a:latin typeface="Titillium Web"/>
                <a:ea typeface="Titillium Web"/>
                <a:cs typeface="Titillium Web"/>
                <a:sym typeface="Titillium Web"/>
              </a:rPr>
              <a:t>involuntary</a:t>
            </a:r>
            <a:r>
              <a:rPr lang="en-GB">
                <a:solidFill>
                  <a:srgbClr val="2D2D2D"/>
                </a:solidFill>
                <a:latin typeface="Titillium Web"/>
                <a:ea typeface="Titillium Web"/>
                <a:cs typeface="Titillium Web"/>
                <a:sym typeface="Titillium Web"/>
              </a:rPr>
              <a:t> </a:t>
            </a:r>
            <a:r>
              <a:rPr b="1" lang="en-GB">
                <a:solidFill>
                  <a:srgbClr val="2D2D2D"/>
                </a:solidFill>
                <a:latin typeface="Titillium Web"/>
                <a:ea typeface="Titillium Web"/>
                <a:cs typeface="Titillium Web"/>
                <a:sym typeface="Titillium Web"/>
              </a:rPr>
              <a:t>movements</a:t>
            </a:r>
            <a:r>
              <a:rPr lang="en-GB">
                <a:solidFill>
                  <a:srgbClr val="2D2D2D"/>
                </a:solidFill>
                <a:latin typeface="Titillium Web"/>
                <a:ea typeface="Titillium Web"/>
                <a:cs typeface="Titillium Web"/>
                <a:sym typeface="Titillium Web"/>
              </a:rPr>
              <a:t>, caused by an Infection in the CNS (Brain &amp; basal ganglia) by rheumatic fever</a:t>
            </a:r>
            <a:endParaRPr>
              <a:solidFill>
                <a:srgbClr val="2D2D2D"/>
              </a:solidFill>
              <a:latin typeface="Titillium Web"/>
              <a:ea typeface="Titillium Web"/>
              <a:cs typeface="Titillium Web"/>
              <a:sym typeface="Titillium Web"/>
            </a:endParaRPr>
          </a:p>
          <a:p>
            <a:pPr indent="-317500" lvl="0" marL="457200" rtl="0" algn="l">
              <a:spcBef>
                <a:spcPts val="0"/>
              </a:spcBef>
              <a:spcAft>
                <a:spcPts val="0"/>
              </a:spcAft>
              <a:buClr>
                <a:srgbClr val="2D2D2D"/>
              </a:buClr>
              <a:buSzPts val="1400"/>
              <a:buFont typeface="Titillium Web"/>
              <a:buAutoNum type="arabicPeriod"/>
            </a:pPr>
            <a:r>
              <a:rPr lang="en-GB">
                <a:solidFill>
                  <a:srgbClr val="2D2D2D"/>
                </a:solidFill>
                <a:latin typeface="Titillium Web"/>
                <a:ea typeface="Titillium Web"/>
                <a:cs typeface="Titillium Web"/>
                <a:sym typeface="Titillium Web"/>
              </a:rPr>
              <a:t>Erythema marginatum of the skin Seen in the trunk &amp; limbs </a:t>
            </a:r>
            <a:endParaRPr>
              <a:solidFill>
                <a:srgbClr val="2D2D2D"/>
              </a:solidFill>
              <a:latin typeface="Titillium Web"/>
              <a:ea typeface="Titillium Web"/>
              <a:cs typeface="Titillium Web"/>
              <a:sym typeface="Titillium Web"/>
            </a:endParaRPr>
          </a:p>
          <a:p>
            <a:pPr indent="-317500" lvl="0" marL="457200" rtl="0" algn="l">
              <a:spcBef>
                <a:spcPts val="0"/>
              </a:spcBef>
              <a:spcAft>
                <a:spcPts val="0"/>
              </a:spcAft>
              <a:buClr>
                <a:srgbClr val="2D2D2D"/>
              </a:buClr>
              <a:buSzPts val="1400"/>
              <a:buFont typeface="Titillium Web"/>
              <a:buAutoNum type="arabicPeriod"/>
            </a:pPr>
            <a:r>
              <a:rPr lang="en-GB">
                <a:solidFill>
                  <a:srgbClr val="2D2D2D"/>
                </a:solidFill>
                <a:latin typeface="Titillium Web"/>
                <a:ea typeface="Titillium Web"/>
                <a:cs typeface="Titillium Web"/>
                <a:sym typeface="Titillium Web"/>
              </a:rPr>
              <a:t>Rheumatic nodules (rare)</a:t>
            </a:r>
            <a:endParaRPr sz="13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4"/>
          <p:cNvSpPr txBox="1"/>
          <p:nvPr/>
        </p:nvSpPr>
        <p:spPr>
          <a:xfrm>
            <a:off x="307200" y="501200"/>
            <a:ext cx="62436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500">
                <a:solidFill>
                  <a:srgbClr val="1155CC"/>
                </a:solidFill>
                <a:latin typeface="Comfortaa"/>
                <a:ea typeface="Comfortaa"/>
                <a:cs typeface="Comfortaa"/>
                <a:sym typeface="Comfortaa"/>
              </a:rPr>
              <a:t>Objectives (Updated)</a:t>
            </a:r>
            <a:endParaRPr b="1" sz="3500">
              <a:solidFill>
                <a:srgbClr val="1155CC"/>
              </a:solidFill>
              <a:latin typeface="Comfortaa"/>
              <a:ea typeface="Comfortaa"/>
              <a:cs typeface="Comfortaa"/>
              <a:sym typeface="Comfortaa"/>
            </a:endParaRPr>
          </a:p>
        </p:txBody>
      </p:sp>
      <p:sp>
        <p:nvSpPr>
          <p:cNvPr id="172" name="Google Shape;172;p14"/>
          <p:cNvSpPr txBox="1"/>
          <p:nvPr/>
        </p:nvSpPr>
        <p:spPr>
          <a:xfrm>
            <a:off x="307200" y="3046500"/>
            <a:ext cx="6243600" cy="687900"/>
          </a:xfrm>
          <a:prstGeom prst="rect">
            <a:avLst/>
          </a:prstGeom>
          <a:noFill/>
          <a:ln>
            <a:noFill/>
          </a:ln>
        </p:spPr>
        <p:txBody>
          <a:bodyPr anchorCtr="0" anchor="ctr" bIns="91425" lIns="91425" spcFirstLastPara="1" rIns="91425" wrap="square" tIns="91425">
            <a:normAutofit fontScale="77500"/>
          </a:bodyPr>
          <a:lstStyle/>
          <a:p>
            <a:pPr indent="0" lvl="0" marL="0" rtl="0" algn="ctr">
              <a:spcBef>
                <a:spcPts val="0"/>
              </a:spcBef>
              <a:spcAft>
                <a:spcPts val="0"/>
              </a:spcAft>
              <a:buNone/>
            </a:pPr>
            <a:r>
              <a:rPr b="1" lang="en-GB" sz="3600">
                <a:solidFill>
                  <a:srgbClr val="1155CC"/>
                </a:solidFill>
                <a:latin typeface="Comfortaa"/>
                <a:ea typeface="Comfortaa"/>
                <a:cs typeface="Comfortaa"/>
                <a:sym typeface="Comfortaa"/>
              </a:rPr>
              <a:t>Key principles to be discussed:</a:t>
            </a:r>
            <a:endParaRPr b="1" sz="3600">
              <a:solidFill>
                <a:srgbClr val="1155CC"/>
              </a:solidFill>
              <a:latin typeface="Comfortaa"/>
              <a:ea typeface="Comfortaa"/>
              <a:cs typeface="Comfortaa"/>
              <a:sym typeface="Comfortaa"/>
            </a:endParaRPr>
          </a:p>
        </p:txBody>
      </p:sp>
      <p:sp>
        <p:nvSpPr>
          <p:cNvPr id="173" name="Google Shape;173;p14"/>
          <p:cNvSpPr txBox="1"/>
          <p:nvPr/>
        </p:nvSpPr>
        <p:spPr>
          <a:xfrm>
            <a:off x="394675" y="3593900"/>
            <a:ext cx="5838000" cy="23400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434343"/>
              </a:buClr>
              <a:buSzPts val="1200"/>
              <a:buFont typeface="Titillium Web"/>
              <a:buChar char="➔"/>
            </a:pPr>
            <a:r>
              <a:rPr lang="en-GB" sz="1200">
                <a:solidFill>
                  <a:srgbClr val="434343"/>
                </a:solidFill>
                <a:latin typeface="Titillium Web"/>
                <a:ea typeface="Titillium Web"/>
                <a:cs typeface="Titillium Web"/>
                <a:sym typeface="Titillium Web"/>
              </a:rPr>
              <a:t>Pathology and manifestations of rheumatic heart disease as a major cause of valvular diseases in the Middle East and Saudi Arabia.</a:t>
            </a:r>
            <a:endParaRPr sz="1200">
              <a:solidFill>
                <a:srgbClr val="434343"/>
              </a:solidFill>
              <a:latin typeface="Titillium Web"/>
              <a:ea typeface="Titillium Web"/>
              <a:cs typeface="Titillium Web"/>
              <a:sym typeface="Titillium Web"/>
            </a:endParaRPr>
          </a:p>
          <a:p>
            <a:pPr indent="-304800" lvl="0" marL="457200" rtl="0" algn="l">
              <a:lnSpc>
                <a:spcPct val="115000"/>
              </a:lnSpc>
              <a:spcBef>
                <a:spcPts val="0"/>
              </a:spcBef>
              <a:spcAft>
                <a:spcPts val="0"/>
              </a:spcAft>
              <a:buClr>
                <a:srgbClr val="434343"/>
              </a:buClr>
              <a:buSzPts val="1200"/>
              <a:buFont typeface="Titillium Web"/>
              <a:buChar char="➔"/>
            </a:pPr>
            <a:r>
              <a:rPr lang="en-GB" sz="1200">
                <a:solidFill>
                  <a:srgbClr val="434343"/>
                </a:solidFill>
                <a:latin typeface="Titillium Web"/>
                <a:ea typeface="Titillium Web"/>
                <a:cs typeface="Titillium Web"/>
                <a:sym typeface="Titillium Web"/>
              </a:rPr>
              <a:t>Complications of rheumatic heart disease including atrial fibrillation, valvular and atrial thrombus formation with systemic embolism, cardiac failure and infective endocarditis.</a:t>
            </a:r>
            <a:endParaRPr sz="1200">
              <a:solidFill>
                <a:srgbClr val="434343"/>
              </a:solidFill>
              <a:latin typeface="Titillium Web"/>
              <a:ea typeface="Titillium Web"/>
              <a:cs typeface="Titillium Web"/>
              <a:sym typeface="Titillium Web"/>
            </a:endParaRPr>
          </a:p>
          <a:p>
            <a:pPr indent="-304800" lvl="0" marL="457200" rtl="0" algn="l">
              <a:lnSpc>
                <a:spcPct val="115000"/>
              </a:lnSpc>
              <a:spcBef>
                <a:spcPts val="0"/>
              </a:spcBef>
              <a:spcAft>
                <a:spcPts val="0"/>
              </a:spcAft>
              <a:buClr>
                <a:srgbClr val="434343"/>
              </a:buClr>
              <a:buSzPts val="1200"/>
              <a:buFont typeface="Titillium Web"/>
              <a:buChar char="➔"/>
            </a:pPr>
            <a:r>
              <a:rPr lang="en-GB" sz="1200">
                <a:solidFill>
                  <a:srgbClr val="434343"/>
                </a:solidFill>
                <a:latin typeface="Titillium Web"/>
                <a:ea typeface="Titillium Web"/>
                <a:cs typeface="Titillium Web"/>
                <a:sym typeface="Titillium Web"/>
              </a:rPr>
              <a:t>Infective endocarditis: predisposing factors, clinical acute and subacute forms, common pathogenic bacteria in IE and complications including valve perforation, thrombosis and septic embolization of the vegetations.</a:t>
            </a:r>
            <a:endParaRPr sz="1200">
              <a:solidFill>
                <a:srgbClr val="434343"/>
              </a:solidFill>
              <a:latin typeface="Titillium Web"/>
              <a:ea typeface="Titillium Web"/>
              <a:cs typeface="Titillium Web"/>
              <a:sym typeface="Titillium Web"/>
            </a:endParaRPr>
          </a:p>
          <a:p>
            <a:pPr indent="-304800" lvl="0" marL="457200" rtl="0" algn="l">
              <a:lnSpc>
                <a:spcPct val="115000"/>
              </a:lnSpc>
              <a:spcBef>
                <a:spcPts val="0"/>
              </a:spcBef>
              <a:spcAft>
                <a:spcPts val="0"/>
              </a:spcAft>
              <a:buClr>
                <a:srgbClr val="434343"/>
              </a:buClr>
              <a:buSzPts val="1200"/>
              <a:buFont typeface="Titillium Web"/>
              <a:buChar char="➔"/>
            </a:pPr>
            <a:r>
              <a:rPr lang="en-GB" sz="1200">
                <a:solidFill>
                  <a:srgbClr val="434343"/>
                </a:solidFill>
                <a:latin typeface="Titillium Web"/>
                <a:ea typeface="Titillium Web"/>
                <a:cs typeface="Titillium Web"/>
                <a:sym typeface="Titillium Web"/>
              </a:rPr>
              <a:t>Causes and consequences of valvular heart disease with special emphasis on aortic and mitral valve including "floppy or prolapsed" mitral valve.</a:t>
            </a:r>
            <a:endParaRPr sz="1200">
              <a:solidFill>
                <a:srgbClr val="434343"/>
              </a:solidFill>
              <a:latin typeface="Titillium Web"/>
              <a:ea typeface="Titillium Web"/>
              <a:cs typeface="Titillium Web"/>
              <a:sym typeface="Titillium Web"/>
            </a:endParaRPr>
          </a:p>
          <a:p>
            <a:pPr indent="0" lvl="0" marL="457200" rtl="0" algn="l">
              <a:lnSpc>
                <a:spcPct val="115000"/>
              </a:lnSpc>
              <a:spcBef>
                <a:spcPts val="1200"/>
              </a:spcBef>
              <a:spcAft>
                <a:spcPts val="1200"/>
              </a:spcAft>
              <a:buNone/>
            </a:pPr>
            <a:r>
              <a:t/>
            </a:r>
            <a:endParaRPr sz="1200">
              <a:solidFill>
                <a:srgbClr val="434343"/>
              </a:solidFill>
              <a:latin typeface="Titillium Web"/>
              <a:ea typeface="Titillium Web"/>
              <a:cs typeface="Titillium Web"/>
              <a:sym typeface="Titillium Web"/>
            </a:endParaRPr>
          </a:p>
        </p:txBody>
      </p:sp>
      <p:sp>
        <p:nvSpPr>
          <p:cNvPr id="174" name="Google Shape;174;p14"/>
          <p:cNvSpPr txBox="1"/>
          <p:nvPr/>
        </p:nvSpPr>
        <p:spPr>
          <a:xfrm>
            <a:off x="394675" y="1104375"/>
            <a:ext cx="6463200" cy="29421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434343"/>
              </a:buClr>
              <a:buSzPts val="1200"/>
              <a:buFont typeface="Titillium Web"/>
              <a:buChar char="➔"/>
            </a:pPr>
            <a:r>
              <a:rPr lang="en-GB" sz="1200">
                <a:solidFill>
                  <a:srgbClr val="434343"/>
                </a:solidFill>
                <a:latin typeface="Titillium Web"/>
                <a:ea typeface="Titillium Web"/>
                <a:cs typeface="Titillium Web"/>
                <a:sym typeface="Titillium Web"/>
              </a:rPr>
              <a:t>1. Have basic knowledge about the pathogenesis of acute rheumatic fever.</a:t>
            </a:r>
            <a:endParaRPr sz="1200">
              <a:solidFill>
                <a:srgbClr val="434343"/>
              </a:solidFill>
              <a:latin typeface="Titillium Web"/>
              <a:ea typeface="Titillium Web"/>
              <a:cs typeface="Titillium Web"/>
              <a:sym typeface="Titillium Web"/>
            </a:endParaRPr>
          </a:p>
          <a:p>
            <a:pPr indent="-304800" lvl="0" marL="457200" rtl="0" algn="l">
              <a:lnSpc>
                <a:spcPct val="115000"/>
              </a:lnSpc>
              <a:spcBef>
                <a:spcPts val="0"/>
              </a:spcBef>
              <a:spcAft>
                <a:spcPts val="0"/>
              </a:spcAft>
              <a:buClr>
                <a:srgbClr val="434343"/>
              </a:buClr>
              <a:buSzPts val="1200"/>
              <a:buFont typeface="Titillium Web"/>
              <a:buChar char="➔"/>
            </a:pPr>
            <a:r>
              <a:rPr lang="en-GB" sz="1200">
                <a:solidFill>
                  <a:srgbClr val="434343"/>
                </a:solidFill>
                <a:latin typeface="Titillium Web"/>
                <a:ea typeface="Titillium Web"/>
                <a:cs typeface="Titillium Web"/>
                <a:sym typeface="Titillium Web"/>
              </a:rPr>
              <a:t>2. Identify the pathology of Aschoff bodies.</a:t>
            </a:r>
            <a:endParaRPr sz="1200">
              <a:solidFill>
                <a:srgbClr val="434343"/>
              </a:solidFill>
              <a:latin typeface="Titillium Web"/>
              <a:ea typeface="Titillium Web"/>
              <a:cs typeface="Titillium Web"/>
              <a:sym typeface="Titillium Web"/>
            </a:endParaRPr>
          </a:p>
          <a:p>
            <a:pPr indent="-304800" lvl="0" marL="457200" rtl="0" algn="l">
              <a:lnSpc>
                <a:spcPct val="115000"/>
              </a:lnSpc>
              <a:spcBef>
                <a:spcPts val="0"/>
              </a:spcBef>
              <a:spcAft>
                <a:spcPts val="0"/>
              </a:spcAft>
              <a:buClr>
                <a:srgbClr val="434343"/>
              </a:buClr>
              <a:buSzPts val="1200"/>
              <a:buFont typeface="Titillium Web"/>
              <a:buChar char="➔"/>
            </a:pPr>
            <a:r>
              <a:rPr lang="en-GB" sz="1200">
                <a:solidFill>
                  <a:srgbClr val="434343"/>
                </a:solidFill>
                <a:latin typeface="Titillium Web"/>
                <a:ea typeface="Titillium Web"/>
                <a:cs typeface="Titillium Web"/>
                <a:sym typeface="Titillium Web"/>
              </a:rPr>
              <a:t>3. Understand the pathological causes and pathophysiological consequences of stenosis and incompetence of all the cardiac valves but particularly the mitral and aortic valves.</a:t>
            </a:r>
            <a:endParaRPr sz="1200">
              <a:solidFill>
                <a:srgbClr val="434343"/>
              </a:solidFill>
              <a:latin typeface="Titillium Web"/>
              <a:ea typeface="Titillium Web"/>
              <a:cs typeface="Titillium Web"/>
              <a:sym typeface="Titillium Web"/>
            </a:endParaRPr>
          </a:p>
          <a:p>
            <a:pPr indent="-304800" lvl="0" marL="457200" rtl="0" algn="l">
              <a:lnSpc>
                <a:spcPct val="115000"/>
              </a:lnSpc>
              <a:spcBef>
                <a:spcPts val="0"/>
              </a:spcBef>
              <a:spcAft>
                <a:spcPts val="0"/>
              </a:spcAft>
              <a:buClr>
                <a:srgbClr val="434343"/>
              </a:buClr>
              <a:buSzPts val="1200"/>
              <a:buFont typeface="Titillium Web"/>
              <a:buChar char="➔"/>
            </a:pPr>
            <a:r>
              <a:rPr lang="en-GB" sz="1200">
                <a:solidFill>
                  <a:srgbClr val="434343"/>
                </a:solidFill>
                <a:latin typeface="Titillium Web"/>
                <a:ea typeface="Titillium Web"/>
                <a:cs typeface="Titillium Web"/>
                <a:sym typeface="Titillium Web"/>
              </a:rPr>
              <a:t>4. Identify and correlate the clinical features of rheumatic fever and its diagnosis based on the updated jones criterias.</a:t>
            </a:r>
            <a:endParaRPr sz="1200">
              <a:solidFill>
                <a:srgbClr val="434343"/>
              </a:solidFill>
              <a:latin typeface="Titillium Web"/>
              <a:ea typeface="Titillium Web"/>
              <a:cs typeface="Titillium Web"/>
              <a:sym typeface="Titillium Web"/>
            </a:endParaRPr>
          </a:p>
          <a:p>
            <a:pPr indent="-304800" lvl="0" marL="457200" rtl="0" algn="l">
              <a:lnSpc>
                <a:spcPct val="115000"/>
              </a:lnSpc>
              <a:spcBef>
                <a:spcPts val="0"/>
              </a:spcBef>
              <a:spcAft>
                <a:spcPts val="0"/>
              </a:spcAft>
              <a:buClr>
                <a:srgbClr val="434343"/>
              </a:buClr>
              <a:buSzPts val="1200"/>
              <a:buFont typeface="Titillium Web"/>
              <a:buChar char="➔"/>
            </a:pPr>
            <a:r>
              <a:rPr lang="en-GB" sz="1200">
                <a:solidFill>
                  <a:srgbClr val="434343"/>
                </a:solidFill>
                <a:latin typeface="Titillium Web"/>
                <a:ea typeface="Titillium Web"/>
                <a:cs typeface="Titillium Web"/>
                <a:sym typeface="Titillium Web"/>
              </a:rPr>
              <a:t>5. Understand the pathology of infective endocarditis so as to be able to identify patients at risk.</a:t>
            </a:r>
            <a:endParaRPr sz="1200">
              <a:solidFill>
                <a:srgbClr val="434343"/>
              </a:solidFill>
              <a:latin typeface="Titillium Web"/>
              <a:ea typeface="Titillium Web"/>
              <a:cs typeface="Titillium Web"/>
              <a:sym typeface="Titillium Web"/>
            </a:endParaRPr>
          </a:p>
          <a:p>
            <a:pPr indent="-304800" lvl="0" marL="457200" rtl="0" algn="l">
              <a:lnSpc>
                <a:spcPct val="115000"/>
              </a:lnSpc>
              <a:spcBef>
                <a:spcPts val="0"/>
              </a:spcBef>
              <a:spcAft>
                <a:spcPts val="0"/>
              </a:spcAft>
              <a:buClr>
                <a:srgbClr val="434343"/>
              </a:buClr>
              <a:buSzPts val="1200"/>
              <a:buFont typeface="Titillium Web"/>
              <a:buChar char="➔"/>
            </a:pPr>
            <a:r>
              <a:rPr lang="en-GB" sz="1200">
                <a:solidFill>
                  <a:srgbClr val="434343"/>
                </a:solidFill>
                <a:latin typeface="Titillium Web"/>
                <a:ea typeface="Titillium Web"/>
                <a:cs typeface="Titillium Web"/>
                <a:sym typeface="Titillium Web"/>
              </a:rPr>
              <a:t>6. Know the causes and manifestations of pericardial fluid accumulation and pericarditis.</a:t>
            </a:r>
            <a:endParaRPr sz="1200">
              <a:solidFill>
                <a:srgbClr val="434343"/>
              </a:solidFill>
              <a:latin typeface="Titillium Web"/>
              <a:ea typeface="Titillium Web"/>
              <a:cs typeface="Titillium Web"/>
              <a:sym typeface="Titillium Web"/>
            </a:endParaRPr>
          </a:p>
          <a:p>
            <a:pPr indent="0" lvl="0" marL="457200" rtl="0" algn="l">
              <a:lnSpc>
                <a:spcPct val="115000"/>
              </a:lnSpc>
              <a:spcBef>
                <a:spcPts val="1200"/>
              </a:spcBef>
              <a:spcAft>
                <a:spcPts val="1200"/>
              </a:spcAft>
              <a:buNone/>
            </a:pPr>
            <a:r>
              <a:t/>
            </a:r>
            <a:endParaRPr sz="1200">
              <a:solidFill>
                <a:srgbClr val="434343"/>
              </a:solidFill>
              <a:latin typeface="Titillium Web"/>
              <a:ea typeface="Titillium Web"/>
              <a:cs typeface="Titillium Web"/>
              <a:sym typeface="Titillium Web"/>
            </a:endParaRPr>
          </a:p>
        </p:txBody>
      </p:sp>
      <p:sp>
        <p:nvSpPr>
          <p:cNvPr id="175" name="Google Shape;175;p14"/>
          <p:cNvSpPr txBox="1"/>
          <p:nvPr/>
        </p:nvSpPr>
        <p:spPr>
          <a:xfrm>
            <a:off x="394675" y="5772600"/>
            <a:ext cx="6243600" cy="687900"/>
          </a:xfrm>
          <a:prstGeom prst="rect">
            <a:avLst/>
          </a:prstGeom>
          <a:noFill/>
          <a:ln>
            <a:noFill/>
          </a:ln>
        </p:spPr>
        <p:txBody>
          <a:bodyPr anchorCtr="0" anchor="ctr" bIns="91425" lIns="91425" spcFirstLastPara="1" rIns="91425" wrap="square" tIns="91425">
            <a:normAutofit lnSpcReduction="10000"/>
          </a:bodyPr>
          <a:lstStyle/>
          <a:p>
            <a:pPr indent="0" lvl="0" marL="0" rtl="0" algn="ctr">
              <a:spcBef>
                <a:spcPts val="0"/>
              </a:spcBef>
              <a:spcAft>
                <a:spcPts val="0"/>
              </a:spcAft>
              <a:buNone/>
            </a:pPr>
            <a:r>
              <a:rPr b="1" lang="en-GB" sz="3600">
                <a:solidFill>
                  <a:srgbClr val="1155CC"/>
                </a:solidFill>
                <a:latin typeface="Comfortaa"/>
                <a:ea typeface="Comfortaa"/>
                <a:cs typeface="Comfortaa"/>
                <a:sym typeface="Comfortaa"/>
              </a:rPr>
              <a:t>Introduction</a:t>
            </a:r>
            <a:endParaRPr b="1" sz="3600">
              <a:solidFill>
                <a:srgbClr val="1155CC"/>
              </a:solidFill>
              <a:latin typeface="Comfortaa"/>
              <a:ea typeface="Comfortaa"/>
              <a:cs typeface="Comfortaa"/>
              <a:sym typeface="Comfortaa"/>
            </a:endParaRPr>
          </a:p>
        </p:txBody>
      </p:sp>
      <p:pic>
        <p:nvPicPr>
          <p:cNvPr id="176" name="Google Shape;176;p14"/>
          <p:cNvPicPr preferRelativeResize="0"/>
          <p:nvPr/>
        </p:nvPicPr>
        <p:blipFill rotWithShape="1">
          <a:blip r:embed="rId3">
            <a:alphaModFix/>
          </a:blip>
          <a:srcRect b="0" l="0" r="2723" t="0"/>
          <a:stretch/>
        </p:blipFill>
        <p:spPr>
          <a:xfrm>
            <a:off x="-11100" y="6884675"/>
            <a:ext cx="2841251" cy="1798751"/>
          </a:xfrm>
          <a:prstGeom prst="rect">
            <a:avLst/>
          </a:prstGeom>
          <a:noFill/>
          <a:ln cap="flat" cmpd="sng" w="19050">
            <a:solidFill>
              <a:srgbClr val="1155CC"/>
            </a:solidFill>
            <a:prstDash val="lgDash"/>
            <a:round/>
            <a:headEnd len="sm" w="sm" type="none"/>
            <a:tailEnd len="sm" w="sm" type="none"/>
          </a:ln>
        </p:spPr>
      </p:pic>
      <p:sp>
        <p:nvSpPr>
          <p:cNvPr id="177" name="Google Shape;177;p14"/>
          <p:cNvSpPr/>
          <p:nvPr/>
        </p:nvSpPr>
        <p:spPr>
          <a:xfrm>
            <a:off x="2179468" y="7485941"/>
            <a:ext cx="259500" cy="217500"/>
          </a:xfrm>
          <a:prstGeom prst="star5">
            <a:avLst>
              <a:gd fmla="val 19098" name="adj"/>
              <a:gd fmla="val 105146" name="hf"/>
              <a:gd fmla="val 110557" name="vf"/>
            </a:avLst>
          </a:prstGeom>
          <a:solidFill>
            <a:srgbClr val="674E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4"/>
          <p:cNvSpPr/>
          <p:nvPr/>
        </p:nvSpPr>
        <p:spPr>
          <a:xfrm>
            <a:off x="456303" y="7485941"/>
            <a:ext cx="259500" cy="2175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4"/>
          <p:cNvSpPr/>
          <p:nvPr/>
        </p:nvSpPr>
        <p:spPr>
          <a:xfrm>
            <a:off x="1767739" y="7325080"/>
            <a:ext cx="148800" cy="127200"/>
          </a:xfrm>
          <a:prstGeom prst="star5">
            <a:avLst>
              <a:gd fmla="val 19098" name="adj"/>
              <a:gd fmla="val 105146" name="hf"/>
              <a:gd fmla="val 110557" name="vf"/>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4"/>
          <p:cNvSpPr/>
          <p:nvPr/>
        </p:nvSpPr>
        <p:spPr>
          <a:xfrm>
            <a:off x="1368802" y="7114157"/>
            <a:ext cx="184500" cy="168000"/>
          </a:xfrm>
          <a:prstGeom prst="star5">
            <a:avLst>
              <a:gd fmla="val 19098" name="adj"/>
              <a:gd fmla="val 105146" name="hf"/>
              <a:gd fmla="val 110557" name="vf"/>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4"/>
          <p:cNvSpPr/>
          <p:nvPr/>
        </p:nvSpPr>
        <p:spPr>
          <a:xfrm>
            <a:off x="969891" y="7305848"/>
            <a:ext cx="184500" cy="168000"/>
          </a:xfrm>
          <a:prstGeom prst="star5">
            <a:avLst>
              <a:gd fmla="val 19098" name="adj"/>
              <a:gd fmla="val 105146" name="hf"/>
              <a:gd fmla="val 110557" name="vf"/>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4"/>
          <p:cNvSpPr/>
          <p:nvPr/>
        </p:nvSpPr>
        <p:spPr>
          <a:xfrm>
            <a:off x="1386655" y="7389990"/>
            <a:ext cx="148800" cy="127200"/>
          </a:xfrm>
          <a:prstGeom prst="star5">
            <a:avLst>
              <a:gd fmla="val 18282" name="adj"/>
              <a:gd fmla="val 105146" name="hf"/>
              <a:gd fmla="val 110557" name="vf"/>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4"/>
          <p:cNvSpPr/>
          <p:nvPr/>
        </p:nvSpPr>
        <p:spPr>
          <a:xfrm>
            <a:off x="1194016" y="7611842"/>
            <a:ext cx="184500" cy="168000"/>
          </a:xfrm>
          <a:prstGeom prst="star5">
            <a:avLst>
              <a:gd fmla="val 19098"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4"/>
          <p:cNvSpPr/>
          <p:nvPr/>
        </p:nvSpPr>
        <p:spPr>
          <a:xfrm>
            <a:off x="1712429" y="7744718"/>
            <a:ext cx="118500" cy="106200"/>
          </a:xfrm>
          <a:prstGeom prst="star5">
            <a:avLst>
              <a:gd fmla="val 19098" name="adj"/>
              <a:gd fmla="val 105146" name="hf"/>
              <a:gd fmla="val 110557" name="vf"/>
            </a:avLst>
          </a:prstGeom>
          <a:solidFill>
            <a:srgbClr val="A64D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4"/>
          <p:cNvSpPr/>
          <p:nvPr/>
        </p:nvSpPr>
        <p:spPr>
          <a:xfrm>
            <a:off x="825154" y="7633551"/>
            <a:ext cx="118500" cy="127200"/>
          </a:xfrm>
          <a:prstGeom prst="star5">
            <a:avLst>
              <a:gd fmla="val 19098" name="adj"/>
              <a:gd fmla="val 105146" name="hf"/>
              <a:gd fmla="val 110557" name="vf"/>
            </a:avLst>
          </a:prstGeom>
          <a:solidFill>
            <a:srgbClr val="A64D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4"/>
          <p:cNvSpPr txBox="1"/>
          <p:nvPr/>
        </p:nvSpPr>
        <p:spPr>
          <a:xfrm>
            <a:off x="-228600" y="8741600"/>
            <a:ext cx="2246700" cy="2236500"/>
          </a:xfrm>
          <a:prstGeom prst="rect">
            <a:avLst/>
          </a:prstGeom>
          <a:noFill/>
          <a:ln>
            <a:noFill/>
          </a:ln>
        </p:spPr>
        <p:txBody>
          <a:bodyPr anchorCtr="0" anchor="t" bIns="91425" lIns="91425" spcFirstLastPara="1" rIns="91425" wrap="square" tIns="91425">
            <a:noAutofit/>
          </a:bodyPr>
          <a:lstStyle/>
          <a:p>
            <a:pPr indent="-166201" lvl="0" marL="360000" rtl="0" algn="l">
              <a:spcBef>
                <a:spcPts val="0"/>
              </a:spcBef>
              <a:spcAft>
                <a:spcPts val="0"/>
              </a:spcAft>
              <a:buClr>
                <a:srgbClr val="434343"/>
              </a:buClr>
              <a:buSzPts val="1200"/>
              <a:buFont typeface="Titillium Web"/>
              <a:buChar char="●"/>
            </a:pPr>
            <a:r>
              <a:rPr lang="en-GB" sz="1200">
                <a:solidFill>
                  <a:srgbClr val="674EA7"/>
                </a:solidFill>
                <a:latin typeface="Titillium Web"/>
                <a:ea typeface="Titillium Web"/>
                <a:cs typeface="Titillium Web"/>
                <a:sym typeface="Titillium Web"/>
              </a:rPr>
              <a:t>Left lung</a:t>
            </a:r>
            <a:endParaRPr sz="1200">
              <a:solidFill>
                <a:srgbClr val="674EA7"/>
              </a:solidFill>
              <a:latin typeface="Titillium Web"/>
              <a:ea typeface="Titillium Web"/>
              <a:cs typeface="Titillium Web"/>
              <a:sym typeface="Titillium Web"/>
            </a:endParaRPr>
          </a:p>
          <a:p>
            <a:pPr indent="-166201" lvl="0" marL="360000" rtl="0" algn="l">
              <a:spcBef>
                <a:spcPts val="0"/>
              </a:spcBef>
              <a:spcAft>
                <a:spcPts val="0"/>
              </a:spcAft>
              <a:buClr>
                <a:srgbClr val="434343"/>
              </a:buClr>
              <a:buSzPts val="1200"/>
              <a:buFont typeface="Titillium Web"/>
              <a:buChar char="●"/>
            </a:pPr>
            <a:r>
              <a:rPr lang="en-GB" sz="1200">
                <a:solidFill>
                  <a:srgbClr val="CC0000"/>
                </a:solidFill>
                <a:latin typeface="Titillium Web"/>
                <a:ea typeface="Titillium Web"/>
                <a:cs typeface="Titillium Web"/>
                <a:sym typeface="Titillium Web"/>
              </a:rPr>
              <a:t>Right lung </a:t>
            </a:r>
            <a:endParaRPr sz="1200">
              <a:solidFill>
                <a:srgbClr val="CC0000"/>
              </a:solidFill>
              <a:latin typeface="Titillium Web"/>
              <a:ea typeface="Titillium Web"/>
              <a:cs typeface="Titillium Web"/>
              <a:sym typeface="Titillium Web"/>
            </a:endParaRPr>
          </a:p>
          <a:p>
            <a:pPr indent="-166201" lvl="0" marL="360000" rtl="0" algn="l">
              <a:spcBef>
                <a:spcPts val="0"/>
              </a:spcBef>
              <a:spcAft>
                <a:spcPts val="0"/>
              </a:spcAft>
              <a:buClr>
                <a:srgbClr val="434343"/>
              </a:buClr>
              <a:buSzPts val="1200"/>
              <a:buFont typeface="Titillium Web"/>
              <a:buChar char="●"/>
            </a:pPr>
            <a:r>
              <a:rPr lang="en-GB" sz="1200">
                <a:solidFill>
                  <a:srgbClr val="3C78D8"/>
                </a:solidFill>
                <a:latin typeface="Titillium Web"/>
                <a:ea typeface="Titillium Web"/>
                <a:cs typeface="Titillium Web"/>
                <a:sym typeface="Titillium Web"/>
              </a:rPr>
              <a:t>Left ventricle </a:t>
            </a:r>
            <a:endParaRPr sz="1200">
              <a:solidFill>
                <a:srgbClr val="3C78D8"/>
              </a:solidFill>
              <a:latin typeface="Titillium Web"/>
              <a:ea typeface="Titillium Web"/>
              <a:cs typeface="Titillium Web"/>
              <a:sym typeface="Titillium Web"/>
            </a:endParaRPr>
          </a:p>
          <a:p>
            <a:pPr indent="-166201" lvl="0" marL="360000" rtl="0" algn="l">
              <a:spcBef>
                <a:spcPts val="0"/>
              </a:spcBef>
              <a:spcAft>
                <a:spcPts val="0"/>
              </a:spcAft>
              <a:buClr>
                <a:srgbClr val="434343"/>
              </a:buClr>
              <a:buSzPts val="1200"/>
              <a:buFont typeface="Titillium Web"/>
              <a:buChar char="●"/>
            </a:pPr>
            <a:r>
              <a:rPr lang="en-GB" sz="1200">
                <a:solidFill>
                  <a:srgbClr val="6AA84F"/>
                </a:solidFill>
                <a:latin typeface="Titillium Web"/>
                <a:ea typeface="Titillium Web"/>
                <a:cs typeface="Titillium Web"/>
                <a:sym typeface="Titillium Web"/>
              </a:rPr>
              <a:t>Right ventricle </a:t>
            </a:r>
            <a:endParaRPr sz="1200">
              <a:solidFill>
                <a:srgbClr val="6AA84F"/>
              </a:solidFill>
              <a:latin typeface="Titillium Web"/>
              <a:ea typeface="Titillium Web"/>
              <a:cs typeface="Titillium Web"/>
              <a:sym typeface="Titillium Web"/>
            </a:endParaRPr>
          </a:p>
          <a:p>
            <a:pPr indent="0" lvl="0" marL="457200" rtl="0" algn="l">
              <a:spcBef>
                <a:spcPts val="0"/>
              </a:spcBef>
              <a:spcAft>
                <a:spcPts val="0"/>
              </a:spcAft>
              <a:buNone/>
            </a:pPr>
            <a:r>
              <a:t/>
            </a:r>
            <a:endParaRPr sz="1200">
              <a:solidFill>
                <a:srgbClr val="A61C00"/>
              </a:solidFill>
              <a:latin typeface="Titillium Web"/>
              <a:ea typeface="Titillium Web"/>
              <a:cs typeface="Titillium Web"/>
              <a:sym typeface="Titillium Web"/>
            </a:endParaRPr>
          </a:p>
          <a:p>
            <a:pPr indent="0" lvl="0" marL="457200" rtl="0" algn="l">
              <a:spcBef>
                <a:spcPts val="0"/>
              </a:spcBef>
              <a:spcAft>
                <a:spcPts val="0"/>
              </a:spcAft>
              <a:buNone/>
            </a:pPr>
            <a:r>
              <a:t/>
            </a:r>
            <a:endParaRPr sz="1200">
              <a:solidFill>
                <a:srgbClr val="A64D79"/>
              </a:solidFill>
              <a:latin typeface="Titillium Web"/>
              <a:ea typeface="Titillium Web"/>
              <a:cs typeface="Titillium Web"/>
              <a:sym typeface="Titillium Web"/>
            </a:endParaRPr>
          </a:p>
        </p:txBody>
      </p:sp>
      <p:sp>
        <p:nvSpPr>
          <p:cNvPr id="187" name="Google Shape;187;p14"/>
          <p:cNvSpPr txBox="1"/>
          <p:nvPr/>
        </p:nvSpPr>
        <p:spPr>
          <a:xfrm>
            <a:off x="242600" y="6398775"/>
            <a:ext cx="2436900" cy="442200"/>
          </a:xfrm>
          <a:prstGeom prst="rect">
            <a:avLst/>
          </a:prstGeom>
          <a:solidFill>
            <a:srgbClr val="EFF6F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434343"/>
                </a:solidFill>
                <a:latin typeface="Titillium Web"/>
                <a:ea typeface="Titillium Web"/>
                <a:cs typeface="Titillium Web"/>
                <a:sym typeface="Titillium Web"/>
              </a:rPr>
              <a:t>CT Scan of Mediastinum </a:t>
            </a:r>
            <a:endParaRPr b="1">
              <a:solidFill>
                <a:srgbClr val="434343"/>
              </a:solidFill>
              <a:latin typeface="Titillium Web"/>
              <a:ea typeface="Titillium Web"/>
              <a:cs typeface="Titillium Web"/>
              <a:sym typeface="Titillium Web"/>
            </a:endParaRPr>
          </a:p>
        </p:txBody>
      </p:sp>
      <p:sp>
        <p:nvSpPr>
          <p:cNvPr id="188" name="Google Shape;188;p14"/>
          <p:cNvSpPr txBox="1"/>
          <p:nvPr/>
        </p:nvSpPr>
        <p:spPr>
          <a:xfrm>
            <a:off x="990600" y="8741600"/>
            <a:ext cx="2246700" cy="2236500"/>
          </a:xfrm>
          <a:prstGeom prst="rect">
            <a:avLst/>
          </a:prstGeom>
          <a:noFill/>
          <a:ln>
            <a:noFill/>
          </a:ln>
        </p:spPr>
        <p:txBody>
          <a:bodyPr anchorCtr="0" anchor="t" bIns="91425" lIns="91425" spcFirstLastPara="1" rIns="91425" wrap="square" tIns="91425">
            <a:noAutofit/>
          </a:bodyPr>
          <a:lstStyle/>
          <a:p>
            <a:pPr indent="-166201" lvl="0" marL="360000" rtl="0" algn="l">
              <a:spcBef>
                <a:spcPts val="0"/>
              </a:spcBef>
              <a:spcAft>
                <a:spcPts val="0"/>
              </a:spcAft>
              <a:buClr>
                <a:srgbClr val="434343"/>
              </a:buClr>
              <a:buSzPts val="1200"/>
              <a:buFont typeface="Titillium Web"/>
              <a:buChar char="●"/>
            </a:pPr>
            <a:r>
              <a:rPr lang="en-GB" sz="1200">
                <a:solidFill>
                  <a:srgbClr val="E69138"/>
                </a:solidFill>
                <a:latin typeface="Titillium Web"/>
                <a:ea typeface="Titillium Web"/>
                <a:cs typeface="Titillium Web"/>
                <a:sym typeface="Titillium Web"/>
              </a:rPr>
              <a:t>Left atrium </a:t>
            </a:r>
            <a:endParaRPr sz="1200">
              <a:solidFill>
                <a:srgbClr val="E69138"/>
              </a:solidFill>
              <a:latin typeface="Titillium Web"/>
              <a:ea typeface="Titillium Web"/>
              <a:cs typeface="Titillium Web"/>
              <a:sym typeface="Titillium Web"/>
            </a:endParaRPr>
          </a:p>
          <a:p>
            <a:pPr indent="-166201" lvl="0" marL="360000" rtl="0" algn="l">
              <a:spcBef>
                <a:spcPts val="0"/>
              </a:spcBef>
              <a:spcAft>
                <a:spcPts val="0"/>
              </a:spcAft>
              <a:buClr>
                <a:srgbClr val="434343"/>
              </a:buClr>
              <a:buSzPts val="1200"/>
              <a:buFont typeface="Titillium Web"/>
              <a:buChar char="●"/>
            </a:pPr>
            <a:r>
              <a:rPr lang="en-GB" sz="1200">
                <a:solidFill>
                  <a:srgbClr val="F1C232"/>
                </a:solidFill>
                <a:latin typeface="Titillium Web"/>
                <a:ea typeface="Titillium Web"/>
                <a:cs typeface="Titillium Web"/>
                <a:sym typeface="Titillium Web"/>
              </a:rPr>
              <a:t>Right atrium</a:t>
            </a:r>
            <a:endParaRPr sz="1200">
              <a:solidFill>
                <a:srgbClr val="F1C232"/>
              </a:solidFill>
              <a:latin typeface="Titillium Web"/>
              <a:ea typeface="Titillium Web"/>
              <a:cs typeface="Titillium Web"/>
              <a:sym typeface="Titillium Web"/>
            </a:endParaRPr>
          </a:p>
          <a:p>
            <a:pPr indent="-166201" lvl="0" marL="360000" rtl="0" algn="l">
              <a:spcBef>
                <a:spcPts val="0"/>
              </a:spcBef>
              <a:spcAft>
                <a:spcPts val="0"/>
              </a:spcAft>
              <a:buClr>
                <a:srgbClr val="434343"/>
              </a:buClr>
              <a:buSzPts val="1200"/>
              <a:buFont typeface="Titillium Web"/>
              <a:buChar char="●"/>
            </a:pPr>
            <a:r>
              <a:rPr lang="en-GB" sz="1200">
                <a:solidFill>
                  <a:srgbClr val="A61C00"/>
                </a:solidFill>
                <a:latin typeface="Titillium Web"/>
                <a:ea typeface="Titillium Web"/>
                <a:cs typeface="Titillium Web"/>
                <a:sym typeface="Titillium Web"/>
              </a:rPr>
              <a:t>Thoracic arch</a:t>
            </a:r>
            <a:r>
              <a:rPr lang="en-GB" sz="1200">
                <a:solidFill>
                  <a:srgbClr val="F1C232"/>
                </a:solidFill>
                <a:latin typeface="Titillium Web"/>
                <a:ea typeface="Titillium Web"/>
                <a:cs typeface="Titillium Web"/>
                <a:sym typeface="Titillium Web"/>
              </a:rPr>
              <a:t> </a:t>
            </a:r>
            <a:endParaRPr sz="1200">
              <a:solidFill>
                <a:srgbClr val="F1C232"/>
              </a:solidFill>
              <a:latin typeface="Titillium Web"/>
              <a:ea typeface="Titillium Web"/>
              <a:cs typeface="Titillium Web"/>
              <a:sym typeface="Titillium Web"/>
            </a:endParaRPr>
          </a:p>
          <a:p>
            <a:pPr indent="-166201" lvl="0" marL="360000" rtl="0" algn="l">
              <a:spcBef>
                <a:spcPts val="0"/>
              </a:spcBef>
              <a:spcAft>
                <a:spcPts val="0"/>
              </a:spcAft>
              <a:buClr>
                <a:schemeClr val="dk1"/>
              </a:buClr>
              <a:buSzPts val="1200"/>
              <a:buFont typeface="Titillium Web"/>
              <a:buChar char="●"/>
            </a:pPr>
            <a:r>
              <a:rPr lang="en-GB" sz="1200">
                <a:solidFill>
                  <a:srgbClr val="A64D79"/>
                </a:solidFill>
                <a:latin typeface="Titillium Web"/>
                <a:ea typeface="Titillium Web"/>
                <a:cs typeface="Titillium Web"/>
                <a:sym typeface="Titillium Web"/>
              </a:rPr>
              <a:t>Branches of Pulmonary artery</a:t>
            </a:r>
            <a:endParaRPr sz="1200">
              <a:solidFill>
                <a:srgbClr val="A64D79"/>
              </a:solidFill>
              <a:latin typeface="Titillium Web"/>
              <a:ea typeface="Titillium Web"/>
              <a:cs typeface="Titillium Web"/>
              <a:sym typeface="Titillium Web"/>
            </a:endParaRPr>
          </a:p>
          <a:p>
            <a:pPr indent="0" lvl="0" marL="0" rtl="0" algn="l">
              <a:spcBef>
                <a:spcPts val="0"/>
              </a:spcBef>
              <a:spcAft>
                <a:spcPts val="0"/>
              </a:spcAft>
              <a:buNone/>
            </a:pPr>
            <a:r>
              <a:t/>
            </a:r>
            <a:endParaRPr sz="1200">
              <a:solidFill>
                <a:srgbClr val="6AA84F"/>
              </a:solidFill>
              <a:latin typeface="Titillium Web"/>
              <a:ea typeface="Titillium Web"/>
              <a:cs typeface="Titillium Web"/>
              <a:sym typeface="Titillium Web"/>
            </a:endParaRPr>
          </a:p>
          <a:p>
            <a:pPr indent="0" lvl="0" marL="457200" rtl="0" algn="l">
              <a:spcBef>
                <a:spcPts val="0"/>
              </a:spcBef>
              <a:spcAft>
                <a:spcPts val="0"/>
              </a:spcAft>
              <a:buNone/>
            </a:pPr>
            <a:r>
              <a:t/>
            </a:r>
            <a:endParaRPr sz="1200">
              <a:solidFill>
                <a:srgbClr val="A64D79"/>
              </a:solidFill>
              <a:latin typeface="Titillium Web"/>
              <a:ea typeface="Titillium Web"/>
              <a:cs typeface="Titillium Web"/>
              <a:sym typeface="Titillium Web"/>
            </a:endParaRPr>
          </a:p>
        </p:txBody>
      </p:sp>
      <p:pic>
        <p:nvPicPr>
          <p:cNvPr id="189" name="Google Shape;189;p14"/>
          <p:cNvPicPr preferRelativeResize="0"/>
          <p:nvPr/>
        </p:nvPicPr>
        <p:blipFill>
          <a:blip r:embed="rId4">
            <a:alphaModFix/>
          </a:blip>
          <a:stretch>
            <a:fillRect/>
          </a:stretch>
        </p:blipFill>
        <p:spPr>
          <a:xfrm>
            <a:off x="2973700" y="6946850"/>
            <a:ext cx="1667450" cy="1674401"/>
          </a:xfrm>
          <a:prstGeom prst="rect">
            <a:avLst/>
          </a:prstGeom>
          <a:noFill/>
          <a:ln cap="flat" cmpd="sng" w="9525">
            <a:solidFill>
              <a:srgbClr val="B7B7B7"/>
            </a:solidFill>
            <a:prstDash val="lgDash"/>
            <a:round/>
            <a:headEnd len="sm" w="sm" type="none"/>
            <a:tailEnd len="sm" w="sm" type="none"/>
          </a:ln>
        </p:spPr>
      </p:pic>
      <p:sp>
        <p:nvSpPr>
          <p:cNvPr id="190" name="Google Shape;190;p14"/>
          <p:cNvSpPr/>
          <p:nvPr/>
        </p:nvSpPr>
        <p:spPr>
          <a:xfrm>
            <a:off x="3016000" y="7818550"/>
            <a:ext cx="314100" cy="289200"/>
          </a:xfrm>
          <a:prstGeom prst="rect">
            <a:avLst/>
          </a:prstGeom>
          <a:noFill/>
          <a:ln cap="flat" cmpd="sng" w="9525">
            <a:solidFill>
              <a:srgbClr val="3C78D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4"/>
          <p:cNvSpPr/>
          <p:nvPr/>
        </p:nvSpPr>
        <p:spPr>
          <a:xfrm>
            <a:off x="4181325" y="7517200"/>
            <a:ext cx="355800" cy="186300"/>
          </a:xfrm>
          <a:prstGeom prst="rect">
            <a:avLst/>
          </a:prstGeom>
          <a:noFill/>
          <a:ln cap="flat" cmpd="sng" w="9525">
            <a:solidFill>
              <a:srgbClr val="3C78D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4"/>
          <p:cNvSpPr/>
          <p:nvPr/>
        </p:nvSpPr>
        <p:spPr>
          <a:xfrm>
            <a:off x="4145175" y="8011150"/>
            <a:ext cx="406200" cy="289200"/>
          </a:xfrm>
          <a:prstGeom prst="rect">
            <a:avLst/>
          </a:prstGeom>
          <a:noFill/>
          <a:ln cap="flat" cmpd="sng" w="19050">
            <a:solidFill>
              <a:srgbClr val="CC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4"/>
          <p:cNvSpPr txBox="1"/>
          <p:nvPr/>
        </p:nvSpPr>
        <p:spPr>
          <a:xfrm>
            <a:off x="2913125" y="6384300"/>
            <a:ext cx="1788600" cy="442200"/>
          </a:xfrm>
          <a:prstGeom prst="rect">
            <a:avLst/>
          </a:prstGeom>
          <a:solidFill>
            <a:srgbClr val="EFF6F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434343"/>
                </a:solidFill>
                <a:latin typeface="Titillium Web"/>
                <a:ea typeface="Titillium Web"/>
                <a:cs typeface="Titillium Web"/>
                <a:sym typeface="Titillium Web"/>
              </a:rPr>
              <a:t>Coronary </a:t>
            </a:r>
            <a:r>
              <a:rPr b="1" lang="en-GB">
                <a:solidFill>
                  <a:srgbClr val="434343"/>
                </a:solidFill>
                <a:latin typeface="Titillium Web"/>
                <a:ea typeface="Titillium Web"/>
                <a:cs typeface="Titillium Web"/>
                <a:sym typeface="Titillium Web"/>
              </a:rPr>
              <a:t>Arteries</a:t>
            </a:r>
            <a:r>
              <a:rPr b="1" lang="en-GB">
                <a:solidFill>
                  <a:srgbClr val="434343"/>
                </a:solidFill>
                <a:latin typeface="Titillium Web"/>
                <a:ea typeface="Titillium Web"/>
                <a:cs typeface="Titillium Web"/>
                <a:sym typeface="Titillium Web"/>
              </a:rPr>
              <a:t> </a:t>
            </a:r>
            <a:endParaRPr b="1">
              <a:solidFill>
                <a:srgbClr val="434343"/>
              </a:solidFill>
              <a:latin typeface="Titillium Web"/>
              <a:ea typeface="Titillium Web"/>
              <a:cs typeface="Titillium Web"/>
              <a:sym typeface="Titillium Web"/>
            </a:endParaRPr>
          </a:p>
        </p:txBody>
      </p:sp>
      <p:sp>
        <p:nvSpPr>
          <p:cNvPr id="194" name="Google Shape;194;p14"/>
          <p:cNvSpPr txBox="1"/>
          <p:nvPr/>
        </p:nvSpPr>
        <p:spPr>
          <a:xfrm>
            <a:off x="4834025" y="6920350"/>
            <a:ext cx="1909200" cy="14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434343"/>
                </a:solidFill>
                <a:latin typeface="Titillium Web"/>
                <a:ea typeface="Titillium Web"/>
                <a:cs typeface="Titillium Web"/>
                <a:sym typeface="Titillium Web"/>
              </a:rPr>
              <a:t>The heart has 4 valves:</a:t>
            </a:r>
            <a:endParaRPr>
              <a:solidFill>
                <a:srgbClr val="434343"/>
              </a:solidFill>
              <a:latin typeface="Titillium Web"/>
              <a:ea typeface="Titillium Web"/>
              <a:cs typeface="Titillium Web"/>
              <a:sym typeface="Titillium Web"/>
            </a:endParaRPr>
          </a:p>
          <a:p>
            <a:pPr indent="-317500" lvl="0" marL="457200" rtl="0" algn="l">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Aortic valve</a:t>
            </a:r>
            <a:endParaRPr>
              <a:solidFill>
                <a:srgbClr val="434343"/>
              </a:solidFill>
              <a:latin typeface="Titillium Web"/>
              <a:ea typeface="Titillium Web"/>
              <a:cs typeface="Titillium Web"/>
              <a:sym typeface="Titillium Web"/>
            </a:endParaRPr>
          </a:p>
          <a:p>
            <a:pPr indent="-317500" lvl="0" marL="457200" rtl="0" algn="l">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Tricuspid valve</a:t>
            </a:r>
            <a:endParaRPr>
              <a:solidFill>
                <a:srgbClr val="434343"/>
              </a:solidFill>
              <a:latin typeface="Titillium Web"/>
              <a:ea typeface="Titillium Web"/>
              <a:cs typeface="Titillium Web"/>
              <a:sym typeface="Titillium Web"/>
            </a:endParaRPr>
          </a:p>
          <a:p>
            <a:pPr indent="-317500" lvl="0" marL="457200" rtl="0" algn="l">
              <a:spcBef>
                <a:spcPts val="0"/>
              </a:spcBef>
              <a:spcAft>
                <a:spcPts val="0"/>
              </a:spcAft>
              <a:buClr>
                <a:srgbClr val="434343"/>
              </a:buClr>
              <a:buSzPts val="1400"/>
              <a:buFont typeface="Titillium Web"/>
              <a:buChar char="●"/>
            </a:pPr>
            <a:r>
              <a:rPr b="1" lang="en-GB">
                <a:solidFill>
                  <a:srgbClr val="CC0000"/>
                </a:solidFill>
                <a:latin typeface="Titillium Web"/>
                <a:ea typeface="Titillium Web"/>
                <a:cs typeface="Titillium Web"/>
                <a:sym typeface="Titillium Web"/>
              </a:rPr>
              <a:t>Mitral valve </a:t>
            </a:r>
            <a:endParaRPr>
              <a:solidFill>
                <a:srgbClr val="434343"/>
              </a:solidFill>
              <a:latin typeface="Titillium Web"/>
              <a:ea typeface="Titillium Web"/>
              <a:cs typeface="Titillium Web"/>
              <a:sym typeface="Titillium Web"/>
            </a:endParaRPr>
          </a:p>
          <a:p>
            <a:pPr indent="-317500" lvl="0" marL="457200" rtl="0" algn="l">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Pulmonary valve </a:t>
            </a:r>
            <a:endParaRPr>
              <a:solidFill>
                <a:srgbClr val="434343"/>
              </a:solidFill>
              <a:latin typeface="Titillium Web"/>
              <a:ea typeface="Titillium Web"/>
              <a:cs typeface="Titillium Web"/>
              <a:sym typeface="Titillium Web"/>
            </a:endParaRPr>
          </a:p>
        </p:txBody>
      </p:sp>
      <p:sp>
        <p:nvSpPr>
          <p:cNvPr id="195" name="Google Shape;195;p14"/>
          <p:cNvSpPr txBox="1"/>
          <p:nvPr/>
        </p:nvSpPr>
        <p:spPr>
          <a:xfrm>
            <a:off x="4894325" y="6384300"/>
            <a:ext cx="1788600" cy="442200"/>
          </a:xfrm>
          <a:prstGeom prst="rect">
            <a:avLst/>
          </a:prstGeom>
          <a:solidFill>
            <a:srgbClr val="EFF6F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434343"/>
                </a:solidFill>
                <a:latin typeface="Titillium Web"/>
                <a:ea typeface="Titillium Web"/>
                <a:cs typeface="Titillium Web"/>
                <a:sym typeface="Titillium Web"/>
              </a:rPr>
              <a:t>Heart Valves</a:t>
            </a:r>
            <a:endParaRPr b="1">
              <a:solidFill>
                <a:srgbClr val="434343"/>
              </a:solidFill>
              <a:latin typeface="Titillium Web"/>
              <a:ea typeface="Titillium Web"/>
              <a:cs typeface="Titillium Web"/>
              <a:sym typeface="Titillium Web"/>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32"/>
          <p:cNvSpPr txBox="1"/>
          <p:nvPr/>
        </p:nvSpPr>
        <p:spPr>
          <a:xfrm>
            <a:off x="-70300" y="1192000"/>
            <a:ext cx="68580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rgbClr val="1155CC"/>
                </a:solidFill>
                <a:latin typeface="Titillium Web"/>
                <a:ea typeface="Titillium Web"/>
                <a:cs typeface="Titillium Web"/>
                <a:sym typeface="Titillium Web"/>
              </a:rPr>
              <a:t>There are 5 </a:t>
            </a:r>
            <a:r>
              <a:rPr b="1" lang="en-GB" sz="1800">
                <a:solidFill>
                  <a:srgbClr val="1155CC"/>
                </a:solidFill>
                <a:latin typeface="Titillium Web"/>
                <a:ea typeface="Titillium Web"/>
                <a:cs typeface="Titillium Web"/>
                <a:sym typeface="Titillium Web"/>
              </a:rPr>
              <a:t>minor</a:t>
            </a:r>
            <a:r>
              <a:rPr lang="en-GB" sz="1800">
                <a:solidFill>
                  <a:srgbClr val="1155CC"/>
                </a:solidFill>
                <a:latin typeface="Titillium Web"/>
                <a:ea typeface="Titillium Web"/>
                <a:cs typeface="Titillium Web"/>
                <a:sym typeface="Titillium Web"/>
              </a:rPr>
              <a:t> criteria:</a:t>
            </a:r>
            <a:endParaRPr sz="1800">
              <a:solidFill>
                <a:srgbClr val="1155CC"/>
              </a:solidFill>
              <a:latin typeface="Titillium Web"/>
              <a:ea typeface="Titillium Web"/>
              <a:cs typeface="Titillium Web"/>
              <a:sym typeface="Titillium Web"/>
            </a:endParaRPr>
          </a:p>
          <a:p>
            <a:pPr indent="-323850" lvl="0" marL="457200" rtl="0" algn="l">
              <a:spcBef>
                <a:spcPts val="0"/>
              </a:spcBef>
              <a:spcAft>
                <a:spcPts val="0"/>
              </a:spcAft>
              <a:buClr>
                <a:srgbClr val="2D2D2D"/>
              </a:buClr>
              <a:buSzPts val="1500"/>
              <a:buFont typeface="Titillium Web"/>
              <a:buAutoNum type="arabicPeriod"/>
            </a:pPr>
            <a:r>
              <a:rPr lang="en-GB" sz="1500">
                <a:solidFill>
                  <a:srgbClr val="2D2D2D"/>
                </a:solidFill>
                <a:latin typeface="Titillium Web"/>
                <a:ea typeface="Titillium Web"/>
                <a:cs typeface="Titillium Web"/>
                <a:sym typeface="Titillium Web"/>
              </a:rPr>
              <a:t>Mild fever ( unexplained ) pyrexia</a:t>
            </a:r>
            <a:endParaRPr sz="1500">
              <a:solidFill>
                <a:srgbClr val="CC0000"/>
              </a:solidFill>
              <a:latin typeface="Titillium Web"/>
              <a:ea typeface="Titillium Web"/>
              <a:cs typeface="Titillium Web"/>
              <a:sym typeface="Titillium Web"/>
            </a:endParaRPr>
          </a:p>
          <a:p>
            <a:pPr indent="-323850" lvl="0" marL="457200" rtl="0" algn="l">
              <a:spcBef>
                <a:spcPts val="0"/>
              </a:spcBef>
              <a:spcAft>
                <a:spcPts val="0"/>
              </a:spcAft>
              <a:buClr>
                <a:srgbClr val="2D2D2D"/>
              </a:buClr>
              <a:buSzPts val="1500"/>
              <a:buFont typeface="Titillium Web"/>
              <a:buAutoNum type="arabicPeriod"/>
            </a:pPr>
            <a:r>
              <a:rPr lang="en-GB" sz="1500">
                <a:solidFill>
                  <a:srgbClr val="CC0000"/>
                </a:solidFill>
                <a:latin typeface="Titillium Web"/>
                <a:ea typeface="Titillium Web"/>
                <a:cs typeface="Titillium Web"/>
                <a:sym typeface="Titillium Web"/>
              </a:rPr>
              <a:t>Arthralgia</a:t>
            </a:r>
            <a:r>
              <a:rPr lang="en-GB" sz="1500">
                <a:solidFill>
                  <a:srgbClr val="2D2D2D"/>
                </a:solidFill>
                <a:latin typeface="Titillium Web"/>
                <a:ea typeface="Titillium Web"/>
                <a:cs typeface="Titillium Web"/>
                <a:sym typeface="Titillium Web"/>
              </a:rPr>
              <a:t> , different than arthritis , it is pain without an inflammation of joints</a:t>
            </a:r>
            <a:endParaRPr sz="1500">
              <a:solidFill>
                <a:srgbClr val="2D2D2D"/>
              </a:solidFill>
              <a:latin typeface="Titillium Web"/>
              <a:ea typeface="Titillium Web"/>
              <a:cs typeface="Titillium Web"/>
              <a:sym typeface="Titillium Web"/>
            </a:endParaRPr>
          </a:p>
          <a:p>
            <a:pPr indent="-323850" lvl="0" marL="457200" rtl="0" algn="l">
              <a:spcBef>
                <a:spcPts val="0"/>
              </a:spcBef>
              <a:spcAft>
                <a:spcPts val="0"/>
              </a:spcAft>
              <a:buClr>
                <a:srgbClr val="2D2D2D"/>
              </a:buClr>
              <a:buSzPts val="1500"/>
              <a:buFont typeface="Titillium Web"/>
              <a:buAutoNum type="arabicPeriod"/>
            </a:pPr>
            <a:r>
              <a:rPr lang="en-GB" sz="1500">
                <a:solidFill>
                  <a:srgbClr val="2D2D2D"/>
                </a:solidFill>
                <a:latin typeface="Titillium Web"/>
                <a:ea typeface="Titillium Web"/>
                <a:cs typeface="Titillium Web"/>
                <a:sym typeface="Titillium Web"/>
              </a:rPr>
              <a:t>Prolonged ESR </a:t>
            </a:r>
            <a:r>
              <a:rPr lang="en-GB" sz="1200">
                <a:solidFill>
                  <a:srgbClr val="434343"/>
                </a:solidFill>
                <a:latin typeface="Titillium Web"/>
                <a:ea typeface="Titillium Web"/>
                <a:cs typeface="Titillium Web"/>
                <a:sym typeface="Titillium Web"/>
              </a:rPr>
              <a:t>(erythrocyte sedimentation rate) </a:t>
            </a:r>
            <a:r>
              <a:rPr lang="en-GB" sz="1500">
                <a:solidFill>
                  <a:srgbClr val="2D2D2D"/>
                </a:solidFill>
                <a:latin typeface="Titillium Web"/>
                <a:ea typeface="Titillium Web"/>
                <a:cs typeface="Titillium Web"/>
                <a:sym typeface="Titillium Web"/>
              </a:rPr>
              <a:t>≥ 60 mm/hour</a:t>
            </a:r>
            <a:endParaRPr sz="1500">
              <a:solidFill>
                <a:srgbClr val="434343"/>
              </a:solidFill>
              <a:latin typeface="Titillium Web"/>
              <a:ea typeface="Titillium Web"/>
              <a:cs typeface="Titillium Web"/>
              <a:sym typeface="Titillium Web"/>
            </a:endParaRPr>
          </a:p>
          <a:p>
            <a:pPr indent="-323850" lvl="0" marL="457200" rtl="0" algn="l">
              <a:spcBef>
                <a:spcPts val="0"/>
              </a:spcBef>
              <a:spcAft>
                <a:spcPts val="0"/>
              </a:spcAft>
              <a:buClr>
                <a:srgbClr val="2D2D2D"/>
              </a:buClr>
              <a:buSzPts val="1500"/>
              <a:buFont typeface="Titillium Web"/>
              <a:buAutoNum type="arabicPeriod"/>
            </a:pPr>
            <a:r>
              <a:rPr lang="en-GB" sz="1500">
                <a:solidFill>
                  <a:srgbClr val="2D2D2D"/>
                </a:solidFill>
                <a:latin typeface="Titillium Web"/>
                <a:ea typeface="Titillium Web"/>
                <a:cs typeface="Titillium Web"/>
                <a:sym typeface="Titillium Web"/>
              </a:rPr>
              <a:t>Elevated CRP</a:t>
            </a:r>
            <a:endParaRPr sz="1500">
              <a:solidFill>
                <a:srgbClr val="2D2D2D"/>
              </a:solidFill>
              <a:latin typeface="Titillium Web"/>
              <a:ea typeface="Titillium Web"/>
              <a:cs typeface="Titillium Web"/>
              <a:sym typeface="Titillium Web"/>
            </a:endParaRPr>
          </a:p>
          <a:p>
            <a:pPr indent="-323850" lvl="0" marL="457200" rtl="0" algn="l">
              <a:spcBef>
                <a:spcPts val="0"/>
              </a:spcBef>
              <a:spcAft>
                <a:spcPts val="0"/>
              </a:spcAft>
              <a:buClr>
                <a:srgbClr val="2D2D2D"/>
              </a:buClr>
              <a:buSzPts val="1500"/>
              <a:buFont typeface="Titillium Web"/>
              <a:buAutoNum type="arabicPeriod"/>
            </a:pPr>
            <a:r>
              <a:rPr lang="en-GB" sz="1500">
                <a:solidFill>
                  <a:srgbClr val="2D2D2D"/>
                </a:solidFill>
                <a:latin typeface="Titillium Web"/>
                <a:ea typeface="Titillium Web"/>
                <a:cs typeface="Titillium Web"/>
                <a:sym typeface="Titillium Web"/>
              </a:rPr>
              <a:t>Changes in the ECG (prolongation in the PR interval)</a:t>
            </a:r>
            <a:endParaRPr sz="1500">
              <a:solidFill>
                <a:srgbClr val="2D2D2D"/>
              </a:solidFill>
              <a:latin typeface="Titillium Web"/>
              <a:ea typeface="Titillium Web"/>
              <a:cs typeface="Titillium Web"/>
              <a:sym typeface="Titillium Web"/>
            </a:endParaRPr>
          </a:p>
          <a:p>
            <a:pPr indent="-323850" lvl="0" marL="457200" rtl="0" algn="l">
              <a:spcBef>
                <a:spcPts val="0"/>
              </a:spcBef>
              <a:spcAft>
                <a:spcPts val="0"/>
              </a:spcAft>
              <a:buClr>
                <a:srgbClr val="2D2D2D"/>
              </a:buClr>
              <a:buSzPts val="1500"/>
              <a:buFont typeface="Titillium Web"/>
              <a:buAutoNum type="arabicPeriod"/>
            </a:pPr>
            <a:r>
              <a:rPr lang="en-GB" sz="1500">
                <a:solidFill>
                  <a:srgbClr val="2D2D2D"/>
                </a:solidFill>
                <a:latin typeface="Titillium Web"/>
                <a:ea typeface="Titillium Web"/>
                <a:cs typeface="Titillium Web"/>
                <a:sym typeface="Titillium Web"/>
              </a:rPr>
              <a:t>Previous rheumatic fever </a:t>
            </a:r>
            <a:endParaRPr sz="1500">
              <a:solidFill>
                <a:srgbClr val="2D2D2D"/>
              </a:solidFill>
              <a:latin typeface="Titillium Web"/>
              <a:ea typeface="Titillium Web"/>
              <a:cs typeface="Titillium Web"/>
              <a:sym typeface="Titillium Web"/>
            </a:endParaRPr>
          </a:p>
        </p:txBody>
      </p:sp>
      <p:sp>
        <p:nvSpPr>
          <p:cNvPr id="634" name="Google Shape;634;p32"/>
          <p:cNvSpPr txBox="1"/>
          <p:nvPr/>
        </p:nvSpPr>
        <p:spPr>
          <a:xfrm>
            <a:off x="1679250" y="403450"/>
            <a:ext cx="3499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500">
                <a:solidFill>
                  <a:srgbClr val="1155CC"/>
                </a:solidFill>
                <a:latin typeface="Comfortaa"/>
                <a:ea typeface="Comfortaa"/>
                <a:cs typeface="Comfortaa"/>
                <a:sym typeface="Comfortaa"/>
              </a:rPr>
              <a:t>Jones criteria cont.</a:t>
            </a:r>
            <a:endParaRPr b="1" sz="2500">
              <a:solidFill>
                <a:srgbClr val="1155CC"/>
              </a:solidFill>
              <a:latin typeface="Comfortaa"/>
              <a:ea typeface="Comfortaa"/>
              <a:cs typeface="Comfortaa"/>
              <a:sym typeface="Comfortaa"/>
            </a:endParaRPr>
          </a:p>
        </p:txBody>
      </p:sp>
      <p:sp>
        <p:nvSpPr>
          <p:cNvPr id="635" name="Google Shape;635;p32"/>
          <p:cNvSpPr txBox="1"/>
          <p:nvPr/>
        </p:nvSpPr>
        <p:spPr>
          <a:xfrm>
            <a:off x="2220000" y="2931825"/>
            <a:ext cx="2418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500">
                <a:solidFill>
                  <a:srgbClr val="1155CC"/>
                </a:solidFill>
                <a:latin typeface="Comfortaa"/>
                <a:ea typeface="Comfortaa"/>
                <a:cs typeface="Comfortaa"/>
                <a:sym typeface="Comfortaa"/>
              </a:rPr>
              <a:t>Pathogenesis</a:t>
            </a:r>
            <a:endParaRPr b="1" sz="2700">
              <a:solidFill>
                <a:srgbClr val="1155CC"/>
              </a:solidFill>
              <a:latin typeface="Comfortaa"/>
              <a:ea typeface="Comfortaa"/>
              <a:cs typeface="Comfortaa"/>
              <a:sym typeface="Comfortaa"/>
            </a:endParaRPr>
          </a:p>
        </p:txBody>
      </p:sp>
      <p:sp>
        <p:nvSpPr>
          <p:cNvPr id="636" name="Google Shape;636;p32"/>
          <p:cNvSpPr txBox="1"/>
          <p:nvPr/>
        </p:nvSpPr>
        <p:spPr>
          <a:xfrm>
            <a:off x="113700" y="3470550"/>
            <a:ext cx="65952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2D2D2D"/>
              </a:buClr>
              <a:buSzPts val="1400"/>
              <a:buFont typeface="Titillium Web"/>
              <a:buChar char="-"/>
            </a:pPr>
            <a:r>
              <a:rPr lang="en-GB">
                <a:solidFill>
                  <a:srgbClr val="2D2D2D"/>
                </a:solidFill>
                <a:latin typeface="Titillium Web"/>
                <a:ea typeface="Titillium Web"/>
                <a:cs typeface="Titillium Web"/>
                <a:sym typeface="Titillium Web"/>
              </a:rPr>
              <a:t>It is a bacterial disease but </a:t>
            </a:r>
            <a:r>
              <a:rPr lang="en-GB" u="sng">
                <a:solidFill>
                  <a:srgbClr val="2D2D2D"/>
                </a:solidFill>
                <a:latin typeface="Titillium Web"/>
                <a:ea typeface="Titillium Web"/>
                <a:cs typeface="Titillium Web"/>
                <a:sym typeface="Titillium Web"/>
              </a:rPr>
              <a:t>doesn’t</a:t>
            </a:r>
            <a:r>
              <a:rPr lang="en-GB">
                <a:solidFill>
                  <a:srgbClr val="2D2D2D"/>
                </a:solidFill>
                <a:latin typeface="Titillium Web"/>
                <a:ea typeface="Titillium Web"/>
                <a:cs typeface="Titillium Web"/>
                <a:sym typeface="Titillium Web"/>
              </a:rPr>
              <a:t> mean it is a direct infection by the bacteria to these structures (joints, hearts, skin, etc…)</a:t>
            </a:r>
            <a:endParaRPr>
              <a:solidFill>
                <a:srgbClr val="2D2D2D"/>
              </a:solidFill>
              <a:latin typeface="Titillium Web"/>
              <a:ea typeface="Titillium Web"/>
              <a:cs typeface="Titillium Web"/>
              <a:sym typeface="Titillium Web"/>
            </a:endParaRPr>
          </a:p>
          <a:p>
            <a:pPr indent="-317500" lvl="0" marL="457200" rtl="0" algn="l">
              <a:spcBef>
                <a:spcPts val="0"/>
              </a:spcBef>
              <a:spcAft>
                <a:spcPts val="0"/>
              </a:spcAft>
              <a:buClr>
                <a:srgbClr val="2D2D2D"/>
              </a:buClr>
              <a:buSzPts val="1400"/>
              <a:buFont typeface="Verdana"/>
              <a:buChar char="-"/>
            </a:pPr>
            <a:r>
              <a:rPr lang="en-GB">
                <a:solidFill>
                  <a:srgbClr val="2D2D2D"/>
                </a:solidFill>
                <a:latin typeface="Titillium Web"/>
                <a:ea typeface="Titillium Web"/>
                <a:cs typeface="Titillium Web"/>
                <a:sym typeface="Titillium Web"/>
              </a:rPr>
              <a:t>These bacteria have </a:t>
            </a:r>
            <a:r>
              <a:rPr lang="en-GB">
                <a:solidFill>
                  <a:srgbClr val="CC0000"/>
                </a:solidFill>
                <a:latin typeface="Titillium Web"/>
                <a:ea typeface="Titillium Web"/>
                <a:cs typeface="Titillium Web"/>
                <a:sym typeface="Titillium Web"/>
              </a:rPr>
              <a:t>protein M</a:t>
            </a:r>
            <a:r>
              <a:rPr lang="en-GB">
                <a:solidFill>
                  <a:srgbClr val="2D2D2D"/>
                </a:solidFill>
                <a:latin typeface="Titillium Web"/>
                <a:ea typeface="Titillium Web"/>
                <a:cs typeface="Titillium Web"/>
                <a:sym typeface="Titillium Web"/>
              </a:rPr>
              <a:t> and this protein’s molecular structure resembles the molecular structures of certain components that We see in the heart and the joint because of these resembles there is an immunological reaction to the protein M and there is an immunological reaction against normal structures which are similar in their molecular composition to the protein M thats why it affects these different structures .</a:t>
            </a:r>
            <a:endParaRPr>
              <a:solidFill>
                <a:srgbClr val="2D2D2D"/>
              </a:solidFill>
              <a:latin typeface="Titillium Web"/>
              <a:ea typeface="Titillium Web"/>
              <a:cs typeface="Titillium Web"/>
              <a:sym typeface="Titillium Web"/>
            </a:endParaRPr>
          </a:p>
          <a:p>
            <a:pPr indent="-317500" lvl="0" marL="457200" rtl="0" algn="l">
              <a:spcBef>
                <a:spcPts val="0"/>
              </a:spcBef>
              <a:spcAft>
                <a:spcPts val="0"/>
              </a:spcAft>
              <a:buClr>
                <a:srgbClr val="2D2D2D"/>
              </a:buClr>
              <a:buSzPts val="1400"/>
              <a:buFont typeface="Titillium Web"/>
              <a:buChar char="-"/>
            </a:pPr>
            <a:r>
              <a:rPr lang="en-GB">
                <a:solidFill>
                  <a:srgbClr val="2D2D2D"/>
                </a:solidFill>
                <a:latin typeface="Titillium Web"/>
                <a:ea typeface="Titillium Web"/>
                <a:cs typeface="Titillium Web"/>
                <a:sym typeface="Titillium Web"/>
              </a:rPr>
              <a:t>So it is an immune mediated that induced by the bacteria. </a:t>
            </a:r>
            <a:endParaRPr>
              <a:latin typeface="Titillium Web"/>
              <a:ea typeface="Titillium Web"/>
              <a:cs typeface="Titillium Web"/>
              <a:sym typeface="Titillium Web"/>
            </a:endParaRPr>
          </a:p>
        </p:txBody>
      </p:sp>
      <p:sp>
        <p:nvSpPr>
          <p:cNvPr id="637" name="Google Shape;637;p32"/>
          <p:cNvSpPr txBox="1"/>
          <p:nvPr/>
        </p:nvSpPr>
        <p:spPr>
          <a:xfrm>
            <a:off x="154350" y="5597450"/>
            <a:ext cx="65139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2D2D2D"/>
              </a:buClr>
              <a:buSzPts val="1400"/>
              <a:buFont typeface="Titillium Web"/>
              <a:buChar char="●"/>
            </a:pPr>
            <a:r>
              <a:rPr lang="en-GB">
                <a:solidFill>
                  <a:srgbClr val="2D2D2D"/>
                </a:solidFill>
                <a:latin typeface="Titillium Web"/>
                <a:ea typeface="Titillium Web"/>
                <a:cs typeface="Titillium Web"/>
                <a:sym typeface="Titillium Web"/>
              </a:rPr>
              <a:t>Rheumatic fever likes to affect the valves especially and commonly </a:t>
            </a:r>
            <a:r>
              <a:rPr lang="en-GB">
                <a:solidFill>
                  <a:srgbClr val="CC0000"/>
                </a:solidFill>
                <a:latin typeface="Titillium Web"/>
                <a:ea typeface="Titillium Web"/>
                <a:cs typeface="Titillium Web"/>
                <a:sym typeface="Titillium Web"/>
              </a:rPr>
              <a:t>the mitral valve</a:t>
            </a:r>
            <a:endParaRPr>
              <a:solidFill>
                <a:srgbClr val="CC0000"/>
              </a:solidFill>
              <a:latin typeface="Titillium Web"/>
              <a:ea typeface="Titillium Web"/>
              <a:cs typeface="Titillium Web"/>
              <a:sym typeface="Titillium Web"/>
            </a:endParaRPr>
          </a:p>
          <a:p>
            <a:pPr indent="0" lvl="0" marL="0" rtl="0" algn="l">
              <a:spcBef>
                <a:spcPts val="0"/>
              </a:spcBef>
              <a:spcAft>
                <a:spcPts val="0"/>
              </a:spcAft>
              <a:buNone/>
            </a:pPr>
            <a:r>
              <a:rPr lang="en-GB">
                <a:solidFill>
                  <a:srgbClr val="2D2D2D"/>
                </a:solidFill>
                <a:latin typeface="Titillium Web"/>
                <a:ea typeface="Titillium Web"/>
                <a:cs typeface="Titillium Web"/>
                <a:sym typeface="Titillium Web"/>
              </a:rPr>
              <a:t>- it can affect the aortic valve</a:t>
            </a:r>
            <a:endParaRPr>
              <a:solidFill>
                <a:srgbClr val="2D2D2D"/>
              </a:solidFill>
              <a:latin typeface="Titillium Web"/>
              <a:ea typeface="Titillium Web"/>
              <a:cs typeface="Titillium Web"/>
              <a:sym typeface="Titillium Web"/>
            </a:endParaRPr>
          </a:p>
          <a:p>
            <a:pPr indent="0" lvl="0" marL="0" rtl="0" algn="l">
              <a:spcBef>
                <a:spcPts val="0"/>
              </a:spcBef>
              <a:spcAft>
                <a:spcPts val="0"/>
              </a:spcAft>
              <a:buNone/>
            </a:pPr>
            <a:r>
              <a:rPr lang="en-GB">
                <a:solidFill>
                  <a:srgbClr val="2D2D2D"/>
                </a:solidFill>
                <a:latin typeface="Titillium Web"/>
                <a:ea typeface="Titillium Web"/>
                <a:cs typeface="Titillium Web"/>
                <a:sym typeface="Titillium Web"/>
              </a:rPr>
              <a:t>- rare in tricuspid valve</a:t>
            </a:r>
            <a:endParaRPr>
              <a:solidFill>
                <a:srgbClr val="2D2D2D"/>
              </a:solidFill>
              <a:latin typeface="Titillium Web"/>
              <a:ea typeface="Titillium Web"/>
              <a:cs typeface="Titillium Web"/>
              <a:sym typeface="Titillium Web"/>
            </a:endParaRPr>
          </a:p>
          <a:p>
            <a:pPr indent="0" lvl="0" marL="0" rtl="0" algn="l">
              <a:spcBef>
                <a:spcPts val="0"/>
              </a:spcBef>
              <a:spcAft>
                <a:spcPts val="0"/>
              </a:spcAft>
              <a:buNone/>
            </a:pPr>
            <a:r>
              <a:rPr lang="en-GB">
                <a:solidFill>
                  <a:srgbClr val="2D2D2D"/>
                </a:solidFill>
                <a:latin typeface="Titillium Web"/>
                <a:ea typeface="Titillium Web"/>
                <a:cs typeface="Titillium Web"/>
                <a:sym typeface="Titillium Web"/>
              </a:rPr>
              <a:t>-</a:t>
            </a:r>
            <a:r>
              <a:rPr b="1" lang="en-GB">
                <a:solidFill>
                  <a:srgbClr val="CC0000"/>
                </a:solidFill>
                <a:latin typeface="Titillium Web"/>
                <a:ea typeface="Titillium Web"/>
                <a:cs typeface="Titillium Web"/>
                <a:sym typeface="Titillium Web"/>
              </a:rPr>
              <a:t>Never</a:t>
            </a:r>
            <a:r>
              <a:rPr lang="en-GB">
                <a:solidFill>
                  <a:srgbClr val="2D2D2D"/>
                </a:solidFill>
                <a:latin typeface="Titillium Web"/>
                <a:ea typeface="Titillium Web"/>
                <a:cs typeface="Titillium Web"/>
                <a:sym typeface="Titillium Web"/>
              </a:rPr>
              <a:t> affects the pulmonary valve</a:t>
            </a:r>
            <a:endParaRPr>
              <a:latin typeface="Titillium Web"/>
              <a:ea typeface="Titillium Web"/>
              <a:cs typeface="Titillium Web"/>
              <a:sym typeface="Titillium Web"/>
            </a:endParaRPr>
          </a:p>
        </p:txBody>
      </p:sp>
      <p:sp>
        <p:nvSpPr>
          <p:cNvPr id="638" name="Google Shape;638;p32"/>
          <p:cNvSpPr txBox="1"/>
          <p:nvPr/>
        </p:nvSpPr>
        <p:spPr>
          <a:xfrm>
            <a:off x="2018550" y="6707150"/>
            <a:ext cx="2820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500">
                <a:solidFill>
                  <a:srgbClr val="1155CC"/>
                </a:solidFill>
                <a:latin typeface="Comfortaa"/>
                <a:ea typeface="Comfortaa"/>
                <a:cs typeface="Comfortaa"/>
                <a:sym typeface="Comfortaa"/>
              </a:rPr>
              <a:t>Aschoff bodies</a:t>
            </a:r>
            <a:endParaRPr b="1" sz="2500">
              <a:solidFill>
                <a:srgbClr val="1155CC"/>
              </a:solidFill>
              <a:latin typeface="Comfortaa"/>
              <a:ea typeface="Comfortaa"/>
              <a:cs typeface="Comfortaa"/>
              <a:sym typeface="Comfortaa"/>
            </a:endParaRPr>
          </a:p>
        </p:txBody>
      </p:sp>
      <p:sp>
        <p:nvSpPr>
          <p:cNvPr id="639" name="Google Shape;639;p32"/>
          <p:cNvSpPr txBox="1"/>
          <p:nvPr/>
        </p:nvSpPr>
        <p:spPr>
          <a:xfrm>
            <a:off x="67650" y="7095550"/>
            <a:ext cx="66873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2D2D2D"/>
                </a:solidFill>
                <a:latin typeface="Titillium Web"/>
                <a:ea typeface="Titillium Web"/>
                <a:cs typeface="Titillium Web"/>
                <a:sym typeface="Titillium Web"/>
              </a:rPr>
              <a:t>The classic pathological lesion in the rheumatic fever is the aschoff nodules(or bodies) and it is an inflammatory focus which is </a:t>
            </a:r>
            <a:r>
              <a:rPr lang="en-GB">
                <a:solidFill>
                  <a:srgbClr val="CC0000"/>
                </a:solidFill>
                <a:latin typeface="Titillium Web"/>
                <a:ea typeface="Titillium Web"/>
                <a:cs typeface="Titillium Web"/>
                <a:sym typeface="Titillium Web"/>
              </a:rPr>
              <a:t>only found in the rheumatic fever </a:t>
            </a:r>
            <a:endParaRPr>
              <a:solidFill>
                <a:srgbClr val="CC0000"/>
              </a:solidFill>
              <a:latin typeface="Titillium Web"/>
              <a:ea typeface="Titillium Web"/>
              <a:cs typeface="Titillium Web"/>
              <a:sym typeface="Titillium Web"/>
            </a:endParaRPr>
          </a:p>
          <a:p>
            <a:pPr indent="0" lvl="0" marL="0" rtl="0" algn="l">
              <a:spcBef>
                <a:spcPts val="0"/>
              </a:spcBef>
              <a:spcAft>
                <a:spcPts val="0"/>
              </a:spcAft>
              <a:buNone/>
            </a:pPr>
            <a:r>
              <a:rPr lang="en-GB">
                <a:solidFill>
                  <a:srgbClr val="2D2D2D"/>
                </a:solidFill>
                <a:latin typeface="Titillium Web"/>
                <a:ea typeface="Titillium Web"/>
                <a:cs typeface="Titillium Web"/>
                <a:sym typeface="Titillium Web"/>
              </a:rPr>
              <a:t>Components:</a:t>
            </a:r>
            <a:endParaRPr>
              <a:solidFill>
                <a:srgbClr val="2D2D2D"/>
              </a:solidFill>
              <a:latin typeface="Titillium Web"/>
              <a:ea typeface="Titillium Web"/>
              <a:cs typeface="Titillium Web"/>
              <a:sym typeface="Titillium Web"/>
            </a:endParaRPr>
          </a:p>
          <a:p>
            <a:pPr indent="-317500" lvl="0" marL="457200" rtl="0" algn="l">
              <a:spcBef>
                <a:spcPts val="0"/>
              </a:spcBef>
              <a:spcAft>
                <a:spcPts val="0"/>
              </a:spcAft>
              <a:buClr>
                <a:srgbClr val="CC0000"/>
              </a:buClr>
              <a:buSzPts val="1400"/>
              <a:buFont typeface="Titillium Web"/>
              <a:buChar char="●"/>
            </a:pPr>
            <a:r>
              <a:rPr lang="en-GB">
                <a:solidFill>
                  <a:srgbClr val="CC0000"/>
                </a:solidFill>
                <a:latin typeface="Titillium Web"/>
                <a:ea typeface="Titillium Web"/>
                <a:cs typeface="Titillium Web"/>
                <a:sym typeface="Titillium Web"/>
              </a:rPr>
              <a:t>areas of necrotic collagen</a:t>
            </a:r>
            <a:endParaRPr>
              <a:solidFill>
                <a:srgbClr val="CC0000"/>
              </a:solidFill>
              <a:latin typeface="Titillium Web"/>
              <a:ea typeface="Titillium Web"/>
              <a:cs typeface="Titillium Web"/>
              <a:sym typeface="Titillium Web"/>
            </a:endParaRPr>
          </a:p>
          <a:p>
            <a:pPr indent="-317500" lvl="0" marL="457200" rtl="0" algn="l">
              <a:spcBef>
                <a:spcPts val="0"/>
              </a:spcBef>
              <a:spcAft>
                <a:spcPts val="0"/>
              </a:spcAft>
              <a:buClr>
                <a:srgbClr val="2D2D2D"/>
              </a:buClr>
              <a:buSzPts val="1400"/>
              <a:buFont typeface="Titillium Web"/>
              <a:buChar char="●"/>
            </a:pPr>
            <a:r>
              <a:rPr lang="en-GB">
                <a:solidFill>
                  <a:srgbClr val="2D2D2D"/>
                </a:solidFill>
                <a:latin typeface="Titillium Web"/>
                <a:ea typeface="Titillium Web"/>
                <a:cs typeface="Titillium Web"/>
                <a:sym typeface="Titillium Web"/>
              </a:rPr>
              <a:t>chronic inflammatory cells probably lymphocytes </a:t>
            </a:r>
            <a:endParaRPr>
              <a:solidFill>
                <a:srgbClr val="2D2D2D"/>
              </a:solidFill>
              <a:latin typeface="Titillium Web"/>
              <a:ea typeface="Titillium Web"/>
              <a:cs typeface="Titillium Web"/>
              <a:sym typeface="Titillium Web"/>
            </a:endParaRPr>
          </a:p>
          <a:p>
            <a:pPr indent="-317500" lvl="0" marL="457200" rtl="0" algn="l">
              <a:spcBef>
                <a:spcPts val="0"/>
              </a:spcBef>
              <a:spcAft>
                <a:spcPts val="0"/>
              </a:spcAft>
              <a:buClr>
                <a:srgbClr val="2D2D2D"/>
              </a:buClr>
              <a:buSzPts val="1400"/>
              <a:buChar char="●"/>
            </a:pPr>
            <a:r>
              <a:rPr lang="en-GB">
                <a:solidFill>
                  <a:srgbClr val="2D2D2D"/>
                </a:solidFill>
                <a:latin typeface="Titillium Web"/>
                <a:ea typeface="Titillium Web"/>
                <a:cs typeface="Titillium Web"/>
                <a:sym typeface="Titillium Web"/>
              </a:rPr>
              <a:t>macrophages that are called</a:t>
            </a:r>
            <a:r>
              <a:rPr lang="en-GB">
                <a:solidFill>
                  <a:srgbClr val="CC0000"/>
                </a:solidFill>
                <a:latin typeface="Titillium Web"/>
                <a:ea typeface="Titillium Web"/>
                <a:cs typeface="Titillium Web"/>
                <a:sym typeface="Titillium Web"/>
              </a:rPr>
              <a:t> Anitschkow cells</a:t>
            </a:r>
            <a:r>
              <a:rPr lang="en-GB">
                <a:solidFill>
                  <a:srgbClr val="2D2D2D"/>
                </a:solidFill>
                <a:latin typeface="Titillium Web"/>
                <a:ea typeface="Titillium Web"/>
                <a:cs typeface="Titillium Web"/>
                <a:sym typeface="Titillium Web"/>
              </a:rPr>
              <a:t> </a:t>
            </a:r>
            <a:endParaRPr>
              <a:solidFill>
                <a:srgbClr val="2D2D2D"/>
              </a:solidFill>
              <a:latin typeface="Titillium Web"/>
              <a:ea typeface="Titillium Web"/>
              <a:cs typeface="Titillium Web"/>
              <a:sym typeface="Titillium Web"/>
            </a:endParaRPr>
          </a:p>
          <a:p>
            <a:pPr indent="-317500" lvl="0" marL="457200" rtl="0" algn="l">
              <a:spcBef>
                <a:spcPts val="0"/>
              </a:spcBef>
              <a:spcAft>
                <a:spcPts val="0"/>
              </a:spcAft>
              <a:buClr>
                <a:srgbClr val="2D2D2D"/>
              </a:buClr>
              <a:buSzPts val="1400"/>
              <a:buFont typeface="Titillium Web"/>
              <a:buChar char="●"/>
            </a:pPr>
            <a:r>
              <a:rPr lang="en-GB">
                <a:solidFill>
                  <a:srgbClr val="2D2D2D"/>
                </a:solidFill>
                <a:latin typeface="Titillium Web"/>
                <a:ea typeface="Titillium Web"/>
                <a:cs typeface="Titillium Web"/>
                <a:sym typeface="Titillium Web"/>
              </a:rPr>
              <a:t>multinucleated cells that are called </a:t>
            </a:r>
            <a:r>
              <a:rPr lang="en-GB">
                <a:solidFill>
                  <a:srgbClr val="CC0000"/>
                </a:solidFill>
                <a:latin typeface="Titillium Web"/>
                <a:ea typeface="Titillium Web"/>
                <a:cs typeface="Titillium Web"/>
                <a:sym typeface="Titillium Web"/>
              </a:rPr>
              <a:t>aschoff cells</a:t>
            </a:r>
            <a:endParaRPr>
              <a:solidFill>
                <a:srgbClr val="CC0000"/>
              </a:solidFill>
              <a:latin typeface="Titillium Web"/>
              <a:ea typeface="Titillium Web"/>
              <a:cs typeface="Titillium Web"/>
              <a:sym typeface="Titillium Web"/>
            </a:endParaRPr>
          </a:p>
          <a:p>
            <a:pPr indent="0" lvl="0" marL="0" rtl="0" algn="l">
              <a:spcBef>
                <a:spcPts val="0"/>
              </a:spcBef>
              <a:spcAft>
                <a:spcPts val="0"/>
              </a:spcAft>
              <a:buNone/>
            </a:pPr>
            <a:r>
              <a:t/>
            </a:r>
            <a:endParaRPr>
              <a:solidFill>
                <a:srgbClr val="CC0000"/>
              </a:solidFill>
              <a:latin typeface="Titillium Web"/>
              <a:ea typeface="Titillium Web"/>
              <a:cs typeface="Titillium Web"/>
              <a:sym typeface="Titillium Web"/>
            </a:endParaRPr>
          </a:p>
          <a:p>
            <a:pPr indent="-317500" lvl="0" marL="457200" rtl="0" algn="l">
              <a:spcBef>
                <a:spcPts val="0"/>
              </a:spcBef>
              <a:spcAft>
                <a:spcPts val="0"/>
              </a:spcAft>
              <a:buClr>
                <a:srgbClr val="434343"/>
              </a:buClr>
              <a:buSzPts val="1400"/>
              <a:buFont typeface="Titillium Web"/>
              <a:buChar char="●"/>
            </a:pPr>
            <a:r>
              <a:rPr b="1" lang="en-GB">
                <a:solidFill>
                  <a:srgbClr val="434343"/>
                </a:solidFill>
                <a:latin typeface="Titillium Web"/>
                <a:ea typeface="Titillium Web"/>
                <a:cs typeface="Titillium Web"/>
                <a:sym typeface="Titillium Web"/>
              </a:rPr>
              <a:t>Aschoff nodules</a:t>
            </a:r>
            <a:r>
              <a:rPr lang="en-GB">
                <a:solidFill>
                  <a:srgbClr val="434343"/>
                </a:solidFill>
                <a:latin typeface="Titillium Web"/>
                <a:ea typeface="Titillium Web"/>
                <a:cs typeface="Titillium Web"/>
                <a:sym typeface="Titillium Web"/>
              </a:rPr>
              <a:t> Mostly in </a:t>
            </a:r>
            <a:r>
              <a:rPr b="1" lang="en-GB">
                <a:solidFill>
                  <a:srgbClr val="434343"/>
                </a:solidFill>
                <a:latin typeface="Titillium Web"/>
                <a:ea typeface="Titillium Web"/>
                <a:cs typeface="Titillium Web"/>
                <a:sym typeface="Titillium Web"/>
              </a:rPr>
              <a:t>hemodynamic areas</a:t>
            </a:r>
            <a:r>
              <a:rPr lang="en-GB">
                <a:solidFill>
                  <a:srgbClr val="434343"/>
                </a:solidFill>
                <a:latin typeface="Titillium Web"/>
                <a:ea typeface="Titillium Web"/>
                <a:cs typeface="Titillium Web"/>
                <a:sym typeface="Titillium Web"/>
              </a:rPr>
              <a:t> where blood is always flowing:</a:t>
            </a:r>
            <a:endParaRPr>
              <a:solidFill>
                <a:srgbClr val="434343"/>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GB">
                <a:solidFill>
                  <a:srgbClr val="434343"/>
                </a:solidFill>
                <a:latin typeface="Titillium Web"/>
                <a:ea typeface="Titillium Web"/>
                <a:cs typeface="Titillium Web"/>
                <a:sym typeface="Titillium Web"/>
              </a:rPr>
              <a:t>1. can found in </a:t>
            </a:r>
            <a:r>
              <a:rPr b="1" lang="en-GB">
                <a:solidFill>
                  <a:srgbClr val="434343"/>
                </a:solidFill>
                <a:latin typeface="Titillium Web"/>
                <a:ea typeface="Titillium Web"/>
                <a:cs typeface="Titillium Web"/>
                <a:sym typeface="Titillium Web"/>
              </a:rPr>
              <a:t>all layer</a:t>
            </a:r>
            <a:r>
              <a:rPr lang="en-GB">
                <a:solidFill>
                  <a:srgbClr val="434343"/>
                </a:solidFill>
                <a:latin typeface="Titillium Web"/>
                <a:ea typeface="Titillium Web"/>
                <a:cs typeface="Titillium Web"/>
                <a:sym typeface="Titillium Web"/>
              </a:rPr>
              <a:t> of the heart (pericardium, myocardium and endocardium).</a:t>
            </a:r>
            <a:endParaRPr>
              <a:solidFill>
                <a:srgbClr val="434343"/>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GB">
                <a:solidFill>
                  <a:srgbClr val="434343"/>
                </a:solidFill>
                <a:latin typeface="Titillium Web"/>
                <a:ea typeface="Titillium Web"/>
                <a:cs typeface="Titillium Web"/>
                <a:sym typeface="Titillium Web"/>
              </a:rPr>
              <a:t>2. The </a:t>
            </a:r>
            <a:r>
              <a:rPr b="1" lang="en-GB">
                <a:solidFill>
                  <a:srgbClr val="434343"/>
                </a:solidFill>
                <a:latin typeface="Titillium Web"/>
                <a:ea typeface="Titillium Web"/>
                <a:cs typeface="Titillium Web"/>
                <a:sym typeface="Titillium Web"/>
              </a:rPr>
              <a:t>cusps</a:t>
            </a:r>
            <a:r>
              <a:rPr lang="en-GB">
                <a:solidFill>
                  <a:srgbClr val="434343"/>
                </a:solidFill>
                <a:latin typeface="Titillium Web"/>
                <a:ea typeface="Titillium Web"/>
                <a:cs typeface="Titillium Web"/>
                <a:sym typeface="Titillium Web"/>
              </a:rPr>
              <a:t> of the valves.</a:t>
            </a:r>
            <a:endParaRPr>
              <a:solidFill>
                <a:srgbClr val="434343"/>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GB">
                <a:solidFill>
                  <a:srgbClr val="434343"/>
                </a:solidFill>
                <a:latin typeface="Titillium Web"/>
                <a:ea typeface="Titillium Web"/>
                <a:cs typeface="Titillium Web"/>
                <a:sym typeface="Titillium Web"/>
              </a:rPr>
              <a:t>3. Posterior wall of the left atrium (</a:t>
            </a:r>
            <a:r>
              <a:rPr lang="en-GB">
                <a:solidFill>
                  <a:srgbClr val="CC0000"/>
                </a:solidFill>
                <a:latin typeface="Titillium Web"/>
                <a:ea typeface="Titillium Web"/>
                <a:cs typeface="Titillium Web"/>
                <a:sym typeface="Titillium Web"/>
              </a:rPr>
              <a:t>Maccallum Plaque</a:t>
            </a:r>
            <a:r>
              <a:rPr lang="en-GB">
                <a:solidFill>
                  <a:srgbClr val="434343"/>
                </a:solidFill>
                <a:latin typeface="Titillium Web"/>
                <a:ea typeface="Titillium Web"/>
                <a:cs typeface="Titillium Web"/>
                <a:sym typeface="Titillium Web"/>
              </a:rPr>
              <a:t>).</a:t>
            </a:r>
            <a:endParaRPr>
              <a:solidFill>
                <a:srgbClr val="434343"/>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t/>
            </a:r>
            <a:endParaRPr>
              <a:solidFill>
                <a:srgbClr val="434343"/>
              </a:solidFill>
              <a:latin typeface="Titillium Web"/>
              <a:ea typeface="Titillium Web"/>
              <a:cs typeface="Titillium Web"/>
              <a:sym typeface="Titillium Web"/>
            </a:endParaRPr>
          </a:p>
          <a:p>
            <a:pPr indent="0" lvl="0" marL="0" rtl="0" algn="l">
              <a:spcBef>
                <a:spcPts val="0"/>
              </a:spcBef>
              <a:spcAft>
                <a:spcPts val="0"/>
              </a:spcAft>
              <a:buNone/>
            </a:pPr>
            <a:r>
              <a:t/>
            </a:r>
            <a:endParaRPr>
              <a:solidFill>
                <a:srgbClr val="434343"/>
              </a:solidFill>
              <a:latin typeface="Titillium Web"/>
              <a:ea typeface="Titillium Web"/>
              <a:cs typeface="Titillium Web"/>
              <a:sym typeface="Titillium Web"/>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33"/>
          <p:cNvSpPr txBox="1"/>
          <p:nvPr/>
        </p:nvSpPr>
        <p:spPr>
          <a:xfrm>
            <a:off x="124200" y="717100"/>
            <a:ext cx="66096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rgbClr val="2D2D2D"/>
                </a:solidFill>
                <a:latin typeface="Titillium Web"/>
                <a:ea typeface="Titillium Web"/>
                <a:cs typeface="Titillium Web"/>
                <a:sym typeface="Titillium Web"/>
              </a:rPr>
              <a:t>Bacterial infection that affects the endocardium.</a:t>
            </a:r>
            <a:endParaRPr sz="1500">
              <a:solidFill>
                <a:srgbClr val="2D2D2D"/>
              </a:solidFill>
              <a:latin typeface="Titillium Web"/>
              <a:ea typeface="Titillium Web"/>
              <a:cs typeface="Titillium Web"/>
              <a:sym typeface="Titillium Web"/>
            </a:endParaRPr>
          </a:p>
          <a:p>
            <a:pPr indent="0" lvl="0" marL="0" rtl="0" algn="l">
              <a:spcBef>
                <a:spcPts val="0"/>
              </a:spcBef>
              <a:spcAft>
                <a:spcPts val="0"/>
              </a:spcAft>
              <a:buNone/>
            </a:pPr>
            <a:r>
              <a:rPr lang="en-GB" sz="1500">
                <a:solidFill>
                  <a:srgbClr val="2D2D2D"/>
                </a:solidFill>
                <a:latin typeface="Titillium Web"/>
                <a:ea typeface="Titillium Web"/>
                <a:cs typeface="Titillium Web"/>
                <a:sym typeface="Titillium Web"/>
              </a:rPr>
              <a:t>IE is especially seen in mitral and aortic valve.(rare in tricuspid)</a:t>
            </a:r>
            <a:endParaRPr sz="1500">
              <a:solidFill>
                <a:srgbClr val="2D2D2D"/>
              </a:solidFill>
              <a:latin typeface="Titillium Web"/>
              <a:ea typeface="Titillium Web"/>
              <a:cs typeface="Titillium Web"/>
              <a:sym typeface="Titillium Web"/>
            </a:endParaRPr>
          </a:p>
          <a:p>
            <a:pPr indent="0" lvl="0" marL="0" rtl="0" algn="l">
              <a:spcBef>
                <a:spcPts val="0"/>
              </a:spcBef>
              <a:spcAft>
                <a:spcPts val="0"/>
              </a:spcAft>
              <a:buNone/>
            </a:pPr>
            <a:r>
              <a:t/>
            </a:r>
            <a:endParaRPr b="1" sz="1500">
              <a:solidFill>
                <a:srgbClr val="1155CC"/>
              </a:solidFill>
              <a:latin typeface="Titillium Web"/>
              <a:ea typeface="Titillium Web"/>
              <a:cs typeface="Titillium Web"/>
              <a:sym typeface="Titillium Web"/>
            </a:endParaRPr>
          </a:p>
          <a:p>
            <a:pPr indent="0" lvl="0" marL="0" rtl="0" algn="l">
              <a:spcBef>
                <a:spcPts val="0"/>
              </a:spcBef>
              <a:spcAft>
                <a:spcPts val="0"/>
              </a:spcAft>
              <a:buNone/>
            </a:pPr>
            <a:r>
              <a:rPr b="1" lang="en-GB" sz="1500">
                <a:solidFill>
                  <a:srgbClr val="1155CC"/>
                </a:solidFill>
                <a:latin typeface="Titillium Web"/>
                <a:ea typeface="Titillium Web"/>
                <a:cs typeface="Titillium Web"/>
                <a:sym typeface="Titillium Web"/>
              </a:rPr>
              <a:t>Risk factors:</a:t>
            </a:r>
            <a:endParaRPr b="1" sz="1500">
              <a:solidFill>
                <a:srgbClr val="1155CC"/>
              </a:solidFill>
              <a:latin typeface="Titillium Web"/>
              <a:ea typeface="Titillium Web"/>
              <a:cs typeface="Titillium Web"/>
              <a:sym typeface="Titillium Web"/>
            </a:endParaRPr>
          </a:p>
          <a:p>
            <a:pPr indent="-323850" lvl="0" marL="457200" rtl="0" algn="l">
              <a:spcBef>
                <a:spcPts val="0"/>
              </a:spcBef>
              <a:spcAft>
                <a:spcPts val="0"/>
              </a:spcAft>
              <a:buClr>
                <a:srgbClr val="2D2D2D"/>
              </a:buClr>
              <a:buSzPts val="1500"/>
              <a:buFont typeface="Titillium Web"/>
              <a:buChar char="●"/>
            </a:pPr>
            <a:r>
              <a:rPr lang="en-GB" sz="1500">
                <a:solidFill>
                  <a:srgbClr val="2D2D2D"/>
                </a:solidFill>
                <a:latin typeface="Titillium Web"/>
                <a:ea typeface="Titillium Web"/>
                <a:cs typeface="Titillium Web"/>
                <a:sym typeface="Titillium Web"/>
              </a:rPr>
              <a:t>Congenital malformed valves (genetics)</a:t>
            </a:r>
            <a:endParaRPr sz="1500">
              <a:solidFill>
                <a:srgbClr val="2D2D2D"/>
              </a:solidFill>
              <a:latin typeface="Titillium Web"/>
              <a:ea typeface="Titillium Web"/>
              <a:cs typeface="Titillium Web"/>
              <a:sym typeface="Titillium Web"/>
            </a:endParaRPr>
          </a:p>
          <a:p>
            <a:pPr indent="-323850" lvl="0" marL="457200" rtl="0" algn="l">
              <a:spcBef>
                <a:spcPts val="0"/>
              </a:spcBef>
              <a:spcAft>
                <a:spcPts val="0"/>
              </a:spcAft>
              <a:buClr>
                <a:srgbClr val="2D2D2D"/>
              </a:buClr>
              <a:buSzPts val="1500"/>
              <a:buFont typeface="Titillium Web"/>
              <a:buChar char="●"/>
            </a:pPr>
            <a:r>
              <a:rPr lang="en-GB" sz="1500">
                <a:solidFill>
                  <a:srgbClr val="2D2D2D"/>
                </a:solidFill>
                <a:latin typeface="Titillium Web"/>
                <a:ea typeface="Titillium Web"/>
                <a:cs typeface="Titillium Web"/>
                <a:sym typeface="Titillium Web"/>
              </a:rPr>
              <a:t>Acquired malformation from rheumatic fever </a:t>
            </a:r>
            <a:endParaRPr sz="1500">
              <a:solidFill>
                <a:srgbClr val="2D2D2D"/>
              </a:solidFill>
              <a:latin typeface="Titillium Web"/>
              <a:ea typeface="Titillium Web"/>
              <a:cs typeface="Titillium Web"/>
              <a:sym typeface="Titillium Web"/>
            </a:endParaRPr>
          </a:p>
          <a:p>
            <a:pPr indent="-323850" lvl="0" marL="457200" rtl="0" algn="l">
              <a:spcBef>
                <a:spcPts val="0"/>
              </a:spcBef>
              <a:spcAft>
                <a:spcPts val="0"/>
              </a:spcAft>
              <a:buClr>
                <a:srgbClr val="2D2D2D"/>
              </a:buClr>
              <a:buSzPts val="1500"/>
              <a:buFont typeface="Titillium Web"/>
              <a:buChar char="●"/>
            </a:pPr>
            <a:r>
              <a:rPr lang="en-GB" sz="1500">
                <a:solidFill>
                  <a:srgbClr val="2D2D2D"/>
                </a:solidFill>
                <a:latin typeface="Titillium Web"/>
                <a:ea typeface="Titillium Web"/>
                <a:cs typeface="Titillium Web"/>
                <a:sym typeface="Titillium Web"/>
              </a:rPr>
              <a:t>Iv drug addicts</a:t>
            </a:r>
            <a:endParaRPr sz="1500">
              <a:solidFill>
                <a:srgbClr val="2D2D2D"/>
              </a:solidFill>
              <a:latin typeface="Titillium Web"/>
              <a:ea typeface="Titillium Web"/>
              <a:cs typeface="Titillium Web"/>
              <a:sym typeface="Titillium Web"/>
            </a:endParaRPr>
          </a:p>
          <a:p>
            <a:pPr indent="-323850" lvl="0" marL="457200" rtl="0" algn="l">
              <a:spcBef>
                <a:spcPts val="0"/>
              </a:spcBef>
              <a:spcAft>
                <a:spcPts val="0"/>
              </a:spcAft>
              <a:buClr>
                <a:srgbClr val="CC0000"/>
              </a:buClr>
              <a:buSzPts val="1500"/>
              <a:buFont typeface="Titillium Web"/>
              <a:buChar char="●"/>
            </a:pPr>
            <a:r>
              <a:rPr b="1" lang="en-GB" sz="1500">
                <a:solidFill>
                  <a:srgbClr val="CC0000"/>
                </a:solidFill>
                <a:latin typeface="Titillium Web"/>
                <a:ea typeface="Titillium Web"/>
                <a:cs typeface="Titillium Web"/>
                <a:sym typeface="Titillium Web"/>
              </a:rPr>
              <a:t>Prosthetic valve</a:t>
            </a:r>
            <a:endParaRPr b="1">
              <a:solidFill>
                <a:srgbClr val="CC0000"/>
              </a:solidFill>
            </a:endParaRPr>
          </a:p>
        </p:txBody>
      </p:sp>
      <p:sp>
        <p:nvSpPr>
          <p:cNvPr id="645" name="Google Shape;645;p33"/>
          <p:cNvSpPr txBox="1"/>
          <p:nvPr/>
        </p:nvSpPr>
        <p:spPr>
          <a:xfrm>
            <a:off x="928550" y="71500"/>
            <a:ext cx="55176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500">
                <a:solidFill>
                  <a:srgbClr val="1155CC"/>
                </a:solidFill>
                <a:latin typeface="Comfortaa"/>
                <a:ea typeface="Comfortaa"/>
                <a:cs typeface="Comfortaa"/>
                <a:sym typeface="Comfortaa"/>
              </a:rPr>
              <a:t>Infective endocarditis</a:t>
            </a:r>
            <a:endParaRPr b="1" sz="3500">
              <a:solidFill>
                <a:srgbClr val="1155CC"/>
              </a:solidFill>
              <a:latin typeface="Comfortaa"/>
              <a:ea typeface="Comfortaa"/>
              <a:cs typeface="Comfortaa"/>
              <a:sym typeface="Comfortaa"/>
            </a:endParaRPr>
          </a:p>
        </p:txBody>
      </p:sp>
      <p:sp>
        <p:nvSpPr>
          <p:cNvPr id="646" name="Google Shape;646;p33"/>
          <p:cNvSpPr txBox="1"/>
          <p:nvPr/>
        </p:nvSpPr>
        <p:spPr>
          <a:xfrm>
            <a:off x="75025" y="2610475"/>
            <a:ext cx="65670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rgbClr val="2D2D2D"/>
                </a:solidFill>
                <a:latin typeface="Titillium Web"/>
                <a:ea typeface="Titillium Web"/>
                <a:cs typeface="Titillium Web"/>
                <a:sym typeface="Titillium Web"/>
              </a:rPr>
              <a:t>Has 2 </a:t>
            </a:r>
            <a:r>
              <a:rPr b="1" lang="en-GB" sz="1500">
                <a:solidFill>
                  <a:srgbClr val="1155CC"/>
                </a:solidFill>
                <a:latin typeface="Titillium Web"/>
                <a:ea typeface="Titillium Web"/>
                <a:cs typeface="Titillium Web"/>
                <a:sym typeface="Titillium Web"/>
              </a:rPr>
              <a:t>types: </a:t>
            </a:r>
            <a:r>
              <a:rPr lang="en-GB" sz="1500">
                <a:solidFill>
                  <a:srgbClr val="2D2D2D"/>
                </a:solidFill>
                <a:latin typeface="Titillium Web"/>
                <a:ea typeface="Titillium Web"/>
                <a:cs typeface="Titillium Web"/>
                <a:sym typeface="Titillium Web"/>
              </a:rPr>
              <a:t>acute and subacute:</a:t>
            </a:r>
            <a:endParaRPr sz="1500">
              <a:solidFill>
                <a:srgbClr val="2D2D2D"/>
              </a:solidFill>
              <a:latin typeface="Titillium Web"/>
              <a:ea typeface="Titillium Web"/>
              <a:cs typeface="Titillium Web"/>
              <a:sym typeface="Titillium Web"/>
            </a:endParaRPr>
          </a:p>
          <a:p>
            <a:pPr indent="-323850" lvl="0" marL="457200" rtl="0" algn="l">
              <a:spcBef>
                <a:spcPts val="0"/>
              </a:spcBef>
              <a:spcAft>
                <a:spcPts val="0"/>
              </a:spcAft>
              <a:buClr>
                <a:srgbClr val="2D2D2D"/>
              </a:buClr>
              <a:buSzPts val="1500"/>
              <a:buFont typeface="Titillium Web"/>
              <a:buAutoNum type="arabicPeriod"/>
            </a:pPr>
            <a:r>
              <a:rPr lang="en-GB" sz="1500">
                <a:solidFill>
                  <a:srgbClr val="CC0000"/>
                </a:solidFill>
                <a:latin typeface="Titillium Web"/>
                <a:ea typeface="Titillium Web"/>
                <a:cs typeface="Titillium Web"/>
                <a:sym typeface="Titillium Web"/>
              </a:rPr>
              <a:t>Acute </a:t>
            </a:r>
            <a:r>
              <a:rPr lang="en-GB" sz="1500">
                <a:solidFill>
                  <a:srgbClr val="2D2D2D"/>
                </a:solidFill>
                <a:latin typeface="Titillium Web"/>
                <a:ea typeface="Titillium Web"/>
                <a:cs typeface="Titillium Web"/>
                <a:sym typeface="Titillium Web"/>
              </a:rPr>
              <a:t>: uncommon /caused by staph aureus /secondary from another infection site/ affects normal valves.(drug abuse)</a:t>
            </a:r>
            <a:endParaRPr sz="1500">
              <a:solidFill>
                <a:srgbClr val="2D2D2D"/>
              </a:solidFill>
              <a:latin typeface="Titillium Web"/>
              <a:ea typeface="Titillium Web"/>
              <a:cs typeface="Titillium Web"/>
              <a:sym typeface="Titillium Web"/>
            </a:endParaRPr>
          </a:p>
          <a:p>
            <a:pPr indent="-323850" lvl="0" marL="457200" rtl="0" algn="l">
              <a:spcBef>
                <a:spcPts val="0"/>
              </a:spcBef>
              <a:spcAft>
                <a:spcPts val="0"/>
              </a:spcAft>
              <a:buClr>
                <a:srgbClr val="2D2D2D"/>
              </a:buClr>
              <a:buSzPts val="1500"/>
              <a:buFont typeface="Titillium Web"/>
              <a:buAutoNum type="arabicPeriod"/>
            </a:pPr>
            <a:r>
              <a:rPr lang="en-GB" sz="1500">
                <a:solidFill>
                  <a:srgbClr val="CC0000"/>
                </a:solidFill>
                <a:latin typeface="Titillium Web"/>
                <a:ea typeface="Titillium Web"/>
                <a:cs typeface="Titillium Web"/>
                <a:sym typeface="Titillium Web"/>
              </a:rPr>
              <a:t>Subacute </a:t>
            </a:r>
            <a:r>
              <a:rPr lang="en-GB" sz="1500">
                <a:solidFill>
                  <a:srgbClr val="2D2D2D"/>
                </a:solidFill>
                <a:latin typeface="Titillium Web"/>
                <a:ea typeface="Titillium Web"/>
                <a:cs typeface="Titillium Web"/>
                <a:sym typeface="Titillium Web"/>
              </a:rPr>
              <a:t>:common/ caused by strep  viridans/ patients comes with mild fever malaise  septicemia /through cardiograph we find endocarditis with large vegetations </a:t>
            </a:r>
            <a:endParaRPr sz="1500">
              <a:solidFill>
                <a:srgbClr val="2D2D2D"/>
              </a:solidFill>
              <a:latin typeface="Titillium Web"/>
              <a:ea typeface="Titillium Web"/>
              <a:cs typeface="Titillium Web"/>
              <a:sym typeface="Titillium Web"/>
            </a:endParaRPr>
          </a:p>
          <a:p>
            <a:pPr indent="0" lvl="0" marL="0" rtl="0" algn="l">
              <a:spcBef>
                <a:spcPts val="0"/>
              </a:spcBef>
              <a:spcAft>
                <a:spcPts val="0"/>
              </a:spcAft>
              <a:buNone/>
            </a:pPr>
            <a:r>
              <a:rPr lang="en-GB" sz="1500">
                <a:solidFill>
                  <a:srgbClr val="2D2D2D"/>
                </a:solidFill>
                <a:latin typeface="Titillium Web"/>
                <a:ea typeface="Titillium Web"/>
                <a:cs typeface="Titillium Web"/>
                <a:sym typeface="Titillium Web"/>
              </a:rPr>
              <a:t>Subacute Affects منطقة ضعيفة زي واحد جته rheumatic fever وبعدين صار عنده mitral valve disease.</a:t>
            </a:r>
            <a:endParaRPr sz="1500">
              <a:solidFill>
                <a:srgbClr val="2D2D2D"/>
              </a:solidFill>
              <a:latin typeface="Titillium Web"/>
              <a:ea typeface="Titillium Web"/>
              <a:cs typeface="Titillium Web"/>
              <a:sym typeface="Titillium Web"/>
            </a:endParaRPr>
          </a:p>
          <a:p>
            <a:pPr indent="0" lvl="0" marL="0" rtl="0" algn="l">
              <a:spcBef>
                <a:spcPts val="0"/>
              </a:spcBef>
              <a:spcAft>
                <a:spcPts val="0"/>
              </a:spcAft>
              <a:buNone/>
            </a:pPr>
            <a:r>
              <a:rPr lang="en-GB" sz="1500">
                <a:solidFill>
                  <a:srgbClr val="2D2D2D"/>
                </a:solidFill>
                <a:latin typeface="Titillium Web"/>
                <a:ea typeface="Titillium Web"/>
                <a:cs typeface="Titillium Web"/>
                <a:sym typeface="Titillium Web"/>
              </a:rPr>
              <a:t>Rheumatic fever is from GAS so this new bacteria is </a:t>
            </a:r>
            <a:r>
              <a:rPr b="1" lang="en-GB" sz="1500">
                <a:solidFill>
                  <a:srgbClr val="2D2D2D"/>
                </a:solidFill>
                <a:latin typeface="Titillium Web"/>
                <a:ea typeface="Titillium Web"/>
                <a:cs typeface="Titillium Web"/>
                <a:sym typeface="Titillium Web"/>
              </a:rPr>
              <a:t>superimposed</a:t>
            </a:r>
            <a:r>
              <a:rPr lang="en-GB" sz="1500">
                <a:solidFill>
                  <a:srgbClr val="2D2D2D"/>
                </a:solidFill>
                <a:latin typeface="Titillium Web"/>
                <a:ea typeface="Titillium Web"/>
                <a:cs typeface="Titillium Web"/>
                <a:sym typeface="Titillium Web"/>
              </a:rPr>
              <a:t> to this already infected.</a:t>
            </a:r>
            <a:endParaRPr sz="1500">
              <a:solidFill>
                <a:srgbClr val="2D2D2D"/>
              </a:solidFill>
              <a:latin typeface="Titillium Web"/>
              <a:ea typeface="Titillium Web"/>
              <a:cs typeface="Titillium Web"/>
              <a:sym typeface="Titillium Web"/>
            </a:endParaRPr>
          </a:p>
        </p:txBody>
      </p:sp>
      <p:sp>
        <p:nvSpPr>
          <p:cNvPr id="647" name="Google Shape;647;p33"/>
          <p:cNvSpPr txBox="1"/>
          <p:nvPr/>
        </p:nvSpPr>
        <p:spPr>
          <a:xfrm>
            <a:off x="75025" y="4949650"/>
            <a:ext cx="66987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1155CC"/>
                </a:solidFill>
                <a:latin typeface="Titillium Web"/>
                <a:ea typeface="Titillium Web"/>
                <a:cs typeface="Titillium Web"/>
                <a:sym typeface="Titillium Web"/>
              </a:rPr>
              <a:t>Treatment:</a:t>
            </a:r>
            <a:endParaRPr b="1" sz="1600">
              <a:solidFill>
                <a:srgbClr val="1155CC"/>
              </a:solidFill>
              <a:latin typeface="Titillium Web"/>
              <a:ea typeface="Titillium Web"/>
              <a:cs typeface="Titillium Web"/>
              <a:sym typeface="Titillium Web"/>
            </a:endParaRPr>
          </a:p>
          <a:p>
            <a:pPr indent="0" lvl="0" marL="0" rtl="0" algn="l">
              <a:spcBef>
                <a:spcPts val="0"/>
              </a:spcBef>
              <a:spcAft>
                <a:spcPts val="0"/>
              </a:spcAft>
              <a:buNone/>
            </a:pPr>
            <a:r>
              <a:rPr lang="en-GB" sz="1600">
                <a:solidFill>
                  <a:srgbClr val="2D2D2D"/>
                </a:solidFill>
                <a:latin typeface="Titillium Web"/>
                <a:ea typeface="Titillium Web"/>
                <a:cs typeface="Titillium Web"/>
                <a:sym typeface="Titillium Web"/>
              </a:rPr>
              <a:t>IV antibiotics to treat infection then valve replacement.</a:t>
            </a:r>
            <a:endParaRPr sz="1600">
              <a:solidFill>
                <a:srgbClr val="2D2D2D"/>
              </a:solidFill>
              <a:latin typeface="Titillium Web"/>
              <a:ea typeface="Titillium Web"/>
              <a:cs typeface="Titillium Web"/>
              <a:sym typeface="Titillium Web"/>
            </a:endParaRPr>
          </a:p>
          <a:p>
            <a:pPr indent="0" lvl="0" marL="0" rtl="0" algn="l">
              <a:spcBef>
                <a:spcPts val="0"/>
              </a:spcBef>
              <a:spcAft>
                <a:spcPts val="0"/>
              </a:spcAft>
              <a:buNone/>
            </a:pPr>
            <a:r>
              <a:t/>
            </a:r>
            <a:endParaRPr sz="1600">
              <a:solidFill>
                <a:srgbClr val="2D2D2D"/>
              </a:solidFill>
              <a:latin typeface="Titillium Web"/>
              <a:ea typeface="Titillium Web"/>
              <a:cs typeface="Titillium Web"/>
              <a:sym typeface="Titillium Web"/>
            </a:endParaRPr>
          </a:p>
          <a:p>
            <a:pPr indent="0" lvl="0" marL="0" rtl="0" algn="l">
              <a:spcBef>
                <a:spcPts val="0"/>
              </a:spcBef>
              <a:spcAft>
                <a:spcPts val="0"/>
              </a:spcAft>
              <a:buNone/>
            </a:pPr>
            <a:r>
              <a:rPr b="1" lang="en-GB" sz="1600">
                <a:solidFill>
                  <a:srgbClr val="1155CC"/>
                </a:solidFill>
                <a:latin typeface="Titillium Web"/>
                <a:ea typeface="Titillium Web"/>
                <a:cs typeface="Titillium Web"/>
                <a:sym typeface="Titillium Web"/>
              </a:rPr>
              <a:t>Complications</a:t>
            </a:r>
            <a:r>
              <a:rPr lang="en-GB" sz="1600">
                <a:solidFill>
                  <a:srgbClr val="2D2D2D"/>
                </a:solidFill>
                <a:latin typeface="Titillium Web"/>
                <a:ea typeface="Titillium Web"/>
                <a:cs typeface="Titillium Web"/>
                <a:sym typeface="Titillium Web"/>
              </a:rPr>
              <a:t>:</a:t>
            </a:r>
            <a:r>
              <a:rPr b="1" lang="en-GB" sz="1600">
                <a:solidFill>
                  <a:srgbClr val="2D2D2D"/>
                </a:solidFill>
                <a:latin typeface="Titillium Web"/>
                <a:ea typeface="Titillium Web"/>
                <a:cs typeface="Titillium Web"/>
                <a:sym typeface="Titillium Web"/>
              </a:rPr>
              <a:t> septic emboli</a:t>
            </a:r>
            <a:r>
              <a:rPr lang="en-GB" sz="1600">
                <a:solidFill>
                  <a:srgbClr val="2D2D2D"/>
                </a:solidFill>
                <a:latin typeface="Titillium Web"/>
                <a:ea typeface="Titillium Web"/>
                <a:cs typeface="Titillium Web"/>
                <a:sym typeface="Titillium Web"/>
              </a:rPr>
              <a:t>, infected infaction, </a:t>
            </a:r>
            <a:r>
              <a:rPr b="1" lang="en-GB" sz="1600">
                <a:solidFill>
                  <a:srgbClr val="2D2D2D"/>
                </a:solidFill>
                <a:latin typeface="Titillium Web"/>
                <a:ea typeface="Titillium Web"/>
                <a:cs typeface="Titillium Web"/>
                <a:sym typeface="Titillium Web"/>
              </a:rPr>
              <a:t>multiple abscess</a:t>
            </a:r>
            <a:r>
              <a:rPr lang="en-GB" sz="1600">
                <a:solidFill>
                  <a:srgbClr val="2D2D2D"/>
                </a:solidFill>
                <a:latin typeface="Titillium Web"/>
                <a:ea typeface="Titillium Web"/>
                <a:cs typeface="Titillium Web"/>
                <a:sym typeface="Titillium Web"/>
              </a:rPr>
              <a:t>, glomerulonephritis.</a:t>
            </a:r>
            <a:endParaRPr sz="1600">
              <a:solidFill>
                <a:srgbClr val="2D2D2D"/>
              </a:solidFill>
              <a:latin typeface="Titillium Web"/>
              <a:ea typeface="Titillium Web"/>
              <a:cs typeface="Titillium Web"/>
              <a:sym typeface="Titillium Web"/>
            </a:endParaRPr>
          </a:p>
          <a:p>
            <a:pPr indent="0" lvl="0" marL="0" rtl="0" algn="l">
              <a:spcBef>
                <a:spcPts val="0"/>
              </a:spcBef>
              <a:spcAft>
                <a:spcPts val="0"/>
              </a:spcAft>
              <a:buNone/>
            </a:pPr>
            <a:r>
              <a:t/>
            </a:r>
            <a:endParaRPr sz="1600">
              <a:solidFill>
                <a:srgbClr val="2D2D2D"/>
              </a:solidFill>
              <a:latin typeface="Titillium Web"/>
              <a:ea typeface="Titillium Web"/>
              <a:cs typeface="Titillium Web"/>
              <a:sym typeface="Titillium Web"/>
            </a:endParaRPr>
          </a:p>
          <a:p>
            <a:pPr indent="0" lvl="0" marL="0" rtl="0" algn="l">
              <a:spcBef>
                <a:spcPts val="0"/>
              </a:spcBef>
              <a:spcAft>
                <a:spcPts val="0"/>
              </a:spcAft>
              <a:buNone/>
            </a:pPr>
            <a:r>
              <a:rPr b="1" lang="en-GB" sz="1600">
                <a:solidFill>
                  <a:srgbClr val="1155CC"/>
                </a:solidFill>
                <a:latin typeface="Titillium Web"/>
                <a:ea typeface="Titillium Web"/>
                <a:cs typeface="Titillium Web"/>
                <a:sym typeface="Titillium Web"/>
              </a:rPr>
              <a:t>signs:</a:t>
            </a:r>
            <a:r>
              <a:rPr lang="en-GB" sz="1600">
                <a:solidFill>
                  <a:srgbClr val="2D2D2D"/>
                </a:solidFill>
                <a:latin typeface="Titillium Web"/>
                <a:ea typeface="Titillium Web"/>
                <a:cs typeface="Titillium Web"/>
                <a:sym typeface="Titillium Web"/>
              </a:rPr>
              <a:t> osler's nodes على رؤوس الأصابع micothrombi that can be painful.</a:t>
            </a:r>
            <a:endParaRPr sz="1600">
              <a:solidFill>
                <a:srgbClr val="2D2D2D"/>
              </a:solidFill>
              <a:latin typeface="Titillium Web"/>
              <a:ea typeface="Titillium Web"/>
              <a:cs typeface="Titillium Web"/>
              <a:sym typeface="Titillium Web"/>
            </a:endParaRPr>
          </a:p>
          <a:p>
            <a:pPr indent="0" lvl="0" marL="0" rtl="0" algn="l">
              <a:spcBef>
                <a:spcPts val="0"/>
              </a:spcBef>
              <a:spcAft>
                <a:spcPts val="0"/>
              </a:spcAft>
              <a:buNone/>
            </a:pPr>
            <a:r>
              <a:t/>
            </a:r>
            <a:endParaRPr sz="1600">
              <a:solidFill>
                <a:srgbClr val="2D2D2D"/>
              </a:solidFill>
              <a:latin typeface="Titillium Web"/>
              <a:ea typeface="Titillium Web"/>
              <a:cs typeface="Titillium Web"/>
              <a:sym typeface="Titillium Web"/>
            </a:endParaRPr>
          </a:p>
          <a:p>
            <a:pPr indent="0" lvl="0" marL="0" rtl="0" algn="l">
              <a:spcBef>
                <a:spcPts val="0"/>
              </a:spcBef>
              <a:spcAft>
                <a:spcPts val="0"/>
              </a:spcAft>
              <a:buNone/>
            </a:pPr>
            <a:r>
              <a:rPr b="1" lang="en-GB" sz="1600">
                <a:solidFill>
                  <a:srgbClr val="2D2D2D"/>
                </a:solidFill>
                <a:latin typeface="Titillium Web"/>
                <a:ea typeface="Titillium Web"/>
                <a:cs typeface="Titillium Web"/>
                <a:sym typeface="Titillium Web"/>
              </a:rPr>
              <a:t>Before minor dental injury (or any procedure) to protect them from IE we cover them with ab especially if they have valve disease or replaced valves.</a:t>
            </a:r>
            <a:endParaRPr b="1" sz="1600">
              <a:solidFill>
                <a:srgbClr val="2D2D2D"/>
              </a:solidFill>
              <a:latin typeface="Titillium Web"/>
              <a:ea typeface="Titillium Web"/>
              <a:cs typeface="Titillium Web"/>
              <a:sym typeface="Titillium Web"/>
            </a:endParaRPr>
          </a:p>
          <a:p>
            <a:pPr indent="0" lvl="0" marL="0" rtl="0" algn="l">
              <a:spcBef>
                <a:spcPts val="0"/>
              </a:spcBef>
              <a:spcAft>
                <a:spcPts val="0"/>
              </a:spcAft>
              <a:buNone/>
            </a:pPr>
            <a:r>
              <a:t/>
            </a:r>
            <a:endParaRPr sz="1600">
              <a:solidFill>
                <a:srgbClr val="2D2D2D"/>
              </a:solidFill>
              <a:latin typeface="Titillium Web"/>
              <a:ea typeface="Titillium Web"/>
              <a:cs typeface="Titillium Web"/>
              <a:sym typeface="Titillium Web"/>
            </a:endParaRPr>
          </a:p>
          <a:p>
            <a:pPr indent="0" lvl="0" marL="0" rtl="0" algn="l">
              <a:spcBef>
                <a:spcPts val="0"/>
              </a:spcBef>
              <a:spcAft>
                <a:spcPts val="0"/>
              </a:spcAft>
              <a:buNone/>
            </a:pPr>
            <a:r>
              <a:rPr b="1" lang="en-GB" sz="1600">
                <a:solidFill>
                  <a:srgbClr val="1155CC"/>
                </a:solidFill>
                <a:latin typeface="Titillium Web"/>
                <a:ea typeface="Titillium Web"/>
                <a:cs typeface="Titillium Web"/>
                <a:sym typeface="Titillium Web"/>
              </a:rPr>
              <a:t>IV drug users: </a:t>
            </a:r>
            <a:endParaRPr b="1" sz="1600">
              <a:solidFill>
                <a:srgbClr val="1155CC"/>
              </a:solidFill>
              <a:latin typeface="Titillium Web"/>
              <a:ea typeface="Titillium Web"/>
              <a:cs typeface="Titillium Web"/>
              <a:sym typeface="Titillium Web"/>
            </a:endParaRPr>
          </a:p>
          <a:p>
            <a:pPr indent="0" lvl="0" marL="0" rtl="0" algn="l">
              <a:spcBef>
                <a:spcPts val="0"/>
              </a:spcBef>
              <a:spcAft>
                <a:spcPts val="0"/>
              </a:spcAft>
              <a:buNone/>
            </a:pPr>
            <a:r>
              <a:rPr lang="en-GB" sz="1600">
                <a:solidFill>
                  <a:srgbClr val="2D2D2D"/>
                </a:solidFill>
                <a:latin typeface="Titillium Web"/>
                <a:ea typeface="Titillium Web"/>
                <a:cs typeface="Titillium Web"/>
                <a:sym typeface="Titillium Web"/>
              </a:rPr>
              <a:t>can get it from fungus, </a:t>
            </a:r>
            <a:r>
              <a:rPr lang="en-GB" sz="1600">
                <a:solidFill>
                  <a:srgbClr val="CC0000"/>
                </a:solidFill>
                <a:latin typeface="Titillium Web"/>
                <a:ea typeface="Titillium Web"/>
                <a:cs typeface="Titillium Web"/>
                <a:sym typeface="Titillium Web"/>
              </a:rPr>
              <a:t>staph aureus</a:t>
            </a:r>
            <a:r>
              <a:rPr lang="en-GB" sz="1600">
                <a:solidFill>
                  <a:srgbClr val="2D2D2D"/>
                </a:solidFill>
                <a:latin typeface="Titillium Web"/>
                <a:ea typeface="Titillium Web"/>
                <a:cs typeface="Titillium Web"/>
                <a:sym typeface="Titillium Web"/>
              </a:rPr>
              <a:t>,and </a:t>
            </a:r>
            <a:r>
              <a:rPr b="1" lang="en-GB" sz="1600">
                <a:solidFill>
                  <a:srgbClr val="2D2D2D"/>
                </a:solidFill>
                <a:latin typeface="Titillium Web"/>
                <a:ea typeface="Titillium Web"/>
                <a:cs typeface="Titillium Web"/>
                <a:sym typeface="Titillium Web"/>
              </a:rPr>
              <a:t>strep epidermidis.</a:t>
            </a:r>
            <a:endParaRPr b="1" sz="1600">
              <a:solidFill>
                <a:srgbClr val="2D2D2D"/>
              </a:solidFill>
              <a:latin typeface="Titillium Web"/>
              <a:ea typeface="Titillium Web"/>
              <a:cs typeface="Titillium Web"/>
              <a:sym typeface="Titillium Web"/>
            </a:endParaRPr>
          </a:p>
          <a:p>
            <a:pPr indent="0" lvl="0" marL="0" rtl="0" algn="l">
              <a:spcBef>
                <a:spcPts val="0"/>
              </a:spcBef>
              <a:spcAft>
                <a:spcPts val="0"/>
              </a:spcAft>
              <a:buNone/>
            </a:pPr>
            <a:r>
              <a:rPr lang="en-GB" sz="1600">
                <a:solidFill>
                  <a:srgbClr val="2D2D2D"/>
                </a:solidFill>
                <a:latin typeface="Titillium Web"/>
                <a:ea typeface="Titillium Web"/>
                <a:cs typeface="Titillium Web"/>
                <a:sym typeface="Titillium Web"/>
              </a:rPr>
              <a:t>Can be seen in</a:t>
            </a:r>
            <a:r>
              <a:rPr b="1" lang="en-GB" sz="1600">
                <a:solidFill>
                  <a:srgbClr val="2D2D2D"/>
                </a:solidFill>
                <a:latin typeface="Titillium Web"/>
                <a:ea typeface="Titillium Web"/>
                <a:cs typeface="Titillium Web"/>
                <a:sym typeface="Titillium Web"/>
              </a:rPr>
              <a:t> tricuspid valve</a:t>
            </a:r>
            <a:r>
              <a:rPr lang="en-GB" sz="1600">
                <a:solidFill>
                  <a:srgbClr val="2D2D2D"/>
                </a:solidFill>
                <a:latin typeface="Titillium Web"/>
                <a:ea typeface="Titillium Web"/>
                <a:cs typeface="Titillium Web"/>
                <a:sym typeface="Titillium Web"/>
              </a:rPr>
              <a:t> </a:t>
            </a:r>
            <a:endParaRPr>
              <a:solidFill>
                <a:srgbClr val="2D2D2D"/>
              </a:solidFill>
              <a:latin typeface="Verdana"/>
              <a:ea typeface="Verdana"/>
              <a:cs typeface="Verdana"/>
              <a:sym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34"/>
          <p:cNvSpPr txBox="1"/>
          <p:nvPr/>
        </p:nvSpPr>
        <p:spPr>
          <a:xfrm>
            <a:off x="307200" y="129600"/>
            <a:ext cx="6243600" cy="49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2200">
                <a:solidFill>
                  <a:srgbClr val="3C78D8"/>
                </a:solidFill>
                <a:latin typeface="Comfortaa"/>
                <a:ea typeface="Comfortaa"/>
                <a:cs typeface="Comfortaa"/>
                <a:sym typeface="Comfortaa"/>
              </a:rPr>
              <a:t>Other types of endocarditis</a:t>
            </a:r>
            <a:endParaRPr b="1" sz="1600">
              <a:solidFill>
                <a:srgbClr val="3C78D8"/>
              </a:solidFill>
              <a:latin typeface="Comfortaa"/>
              <a:ea typeface="Comfortaa"/>
              <a:cs typeface="Comfortaa"/>
              <a:sym typeface="Comfortaa"/>
            </a:endParaRPr>
          </a:p>
        </p:txBody>
      </p:sp>
      <p:sp>
        <p:nvSpPr>
          <p:cNvPr id="653" name="Google Shape;653;p34"/>
          <p:cNvSpPr txBox="1"/>
          <p:nvPr/>
        </p:nvSpPr>
        <p:spPr>
          <a:xfrm>
            <a:off x="185800" y="521300"/>
            <a:ext cx="66987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3C78D8"/>
                </a:solidFill>
                <a:latin typeface="Titillium Web"/>
                <a:ea typeface="Titillium Web"/>
                <a:cs typeface="Titillium Web"/>
                <a:sym typeface="Titillium Web"/>
              </a:rPr>
              <a:t>Nonbacterial thrombotic endocarditis </a:t>
            </a:r>
            <a:r>
              <a:rPr b="1" lang="en-GB">
                <a:solidFill>
                  <a:srgbClr val="B7B7B7"/>
                </a:solidFill>
                <a:latin typeface="Titillium Web"/>
                <a:ea typeface="Titillium Web"/>
                <a:cs typeface="Titillium Web"/>
                <a:sym typeface="Titillium Web"/>
              </a:rPr>
              <a:t>(NBTE)</a:t>
            </a:r>
            <a:r>
              <a:rPr b="1" lang="en-GB">
                <a:solidFill>
                  <a:srgbClr val="3C78D8"/>
                </a:solidFill>
                <a:latin typeface="Titillium Web"/>
                <a:ea typeface="Titillium Web"/>
                <a:cs typeface="Titillium Web"/>
                <a:sym typeface="Titillium Web"/>
              </a:rPr>
              <a:t> (marantic endocarditis):</a:t>
            </a:r>
            <a:endParaRPr b="1">
              <a:solidFill>
                <a:srgbClr val="3C78D8"/>
              </a:solidFill>
              <a:latin typeface="Titillium Web"/>
              <a:ea typeface="Titillium Web"/>
              <a:cs typeface="Titillium Web"/>
              <a:sym typeface="Titillium Web"/>
            </a:endParaRPr>
          </a:p>
          <a:p>
            <a:pPr indent="-187449" lvl="0" marL="269999" rtl="0" algn="l">
              <a:spcBef>
                <a:spcPts val="0"/>
              </a:spcBef>
              <a:spcAft>
                <a:spcPts val="0"/>
              </a:spcAft>
              <a:buClr>
                <a:schemeClr val="dk1"/>
              </a:buClr>
              <a:buSzPts val="1400"/>
              <a:buFont typeface="Titillium Web"/>
              <a:buChar char="●"/>
            </a:pPr>
            <a:r>
              <a:rPr lang="en-GB">
                <a:solidFill>
                  <a:schemeClr val="dk1"/>
                </a:solidFill>
                <a:latin typeface="Titillium Web"/>
                <a:ea typeface="Titillium Web"/>
                <a:cs typeface="Titillium Web"/>
                <a:sym typeface="Titillium Web"/>
              </a:rPr>
              <a:t>Characterized by </a:t>
            </a:r>
            <a:r>
              <a:rPr b="1" lang="en-GB">
                <a:solidFill>
                  <a:srgbClr val="CC0000"/>
                </a:solidFill>
                <a:latin typeface="Titillium Web"/>
                <a:ea typeface="Titillium Web"/>
                <a:cs typeface="Titillium Web"/>
                <a:sym typeface="Titillium Web"/>
              </a:rPr>
              <a:t>sterile vegetations</a:t>
            </a:r>
            <a:r>
              <a:rPr lang="en-GB">
                <a:solidFill>
                  <a:schemeClr val="dk1"/>
                </a:solidFill>
                <a:latin typeface="Titillium Web"/>
                <a:ea typeface="Titillium Web"/>
                <a:cs typeface="Titillium Web"/>
                <a:sym typeface="Titillium Web"/>
              </a:rPr>
              <a:t> on the leaflets of the cardiac valves. There is no infective organism. It is aseptic. The culture should be taken when the patient has high fever</a:t>
            </a:r>
            <a:endParaRPr>
              <a:solidFill>
                <a:schemeClr val="dk1"/>
              </a:solidFill>
              <a:latin typeface="Titillium Web"/>
              <a:ea typeface="Titillium Web"/>
              <a:cs typeface="Titillium Web"/>
              <a:sym typeface="Titillium Web"/>
            </a:endParaRPr>
          </a:p>
          <a:p>
            <a:pPr indent="-187449" lvl="0" marL="269999" rtl="0" algn="l">
              <a:spcBef>
                <a:spcPts val="0"/>
              </a:spcBef>
              <a:spcAft>
                <a:spcPts val="0"/>
              </a:spcAft>
              <a:buClr>
                <a:schemeClr val="dk1"/>
              </a:buClr>
              <a:buSzPts val="1400"/>
              <a:buFont typeface="Titillium Web"/>
              <a:buChar char="●"/>
            </a:pPr>
            <a:r>
              <a:rPr b="1" lang="en-GB">
                <a:solidFill>
                  <a:schemeClr val="dk1"/>
                </a:solidFill>
                <a:latin typeface="Titillium Web"/>
                <a:ea typeface="Titillium Web"/>
                <a:cs typeface="Titillium Web"/>
                <a:sym typeface="Titillium Web"/>
              </a:rPr>
              <a:t>Pathogenesis/ association:</a:t>
            </a:r>
            <a:endParaRPr b="1">
              <a:solidFill>
                <a:schemeClr val="dk1"/>
              </a:solidFill>
              <a:latin typeface="Titillium Web"/>
              <a:ea typeface="Titillium Web"/>
              <a:cs typeface="Titillium Web"/>
              <a:sym typeface="Titillium Web"/>
            </a:endParaRPr>
          </a:p>
          <a:p>
            <a:pPr indent="-184150" lvl="0" marL="540000" rtl="0" algn="l">
              <a:spcBef>
                <a:spcPts val="0"/>
              </a:spcBef>
              <a:spcAft>
                <a:spcPts val="0"/>
              </a:spcAft>
              <a:buClr>
                <a:schemeClr val="dk1"/>
              </a:buClr>
              <a:buSzPts val="1400"/>
              <a:buFont typeface="Titillium Web"/>
              <a:buChar char="-"/>
            </a:pPr>
            <a:r>
              <a:rPr lang="en-GB">
                <a:solidFill>
                  <a:schemeClr val="dk1"/>
                </a:solidFill>
                <a:latin typeface="Titillium Web"/>
                <a:ea typeface="Titillium Web"/>
                <a:cs typeface="Titillium Web"/>
                <a:sym typeface="Titillium Web"/>
              </a:rPr>
              <a:t>Subtle endothelial abnormalities.</a:t>
            </a:r>
            <a:endParaRPr>
              <a:solidFill>
                <a:schemeClr val="dk1"/>
              </a:solidFill>
              <a:latin typeface="Titillium Web"/>
              <a:ea typeface="Titillium Web"/>
              <a:cs typeface="Titillium Web"/>
              <a:sym typeface="Titillium Web"/>
            </a:endParaRPr>
          </a:p>
          <a:p>
            <a:pPr indent="-184150" lvl="0" marL="540000" rtl="0" algn="l">
              <a:spcBef>
                <a:spcPts val="0"/>
              </a:spcBef>
              <a:spcAft>
                <a:spcPts val="0"/>
              </a:spcAft>
              <a:buClr>
                <a:schemeClr val="dk1"/>
              </a:buClr>
              <a:buSzPts val="1400"/>
              <a:buFont typeface="Titillium Web"/>
              <a:buChar char="-"/>
            </a:pPr>
            <a:r>
              <a:rPr lang="en-GB">
                <a:solidFill>
                  <a:schemeClr val="dk1"/>
                </a:solidFill>
                <a:latin typeface="Titillium Web"/>
                <a:ea typeface="Titillium Web"/>
                <a:cs typeface="Titillium Web"/>
                <a:sym typeface="Titillium Web"/>
              </a:rPr>
              <a:t>Hypercoagulability.</a:t>
            </a:r>
            <a:endParaRPr>
              <a:solidFill>
                <a:schemeClr val="dk1"/>
              </a:solidFill>
              <a:latin typeface="Titillium Web"/>
              <a:ea typeface="Titillium Web"/>
              <a:cs typeface="Titillium Web"/>
              <a:sym typeface="Titillium Web"/>
            </a:endParaRPr>
          </a:p>
          <a:p>
            <a:pPr indent="-184150" lvl="0" marL="540000" rtl="0" algn="l">
              <a:spcBef>
                <a:spcPts val="0"/>
              </a:spcBef>
              <a:spcAft>
                <a:spcPts val="0"/>
              </a:spcAft>
              <a:buClr>
                <a:schemeClr val="dk1"/>
              </a:buClr>
              <a:buSzPts val="1400"/>
              <a:buFont typeface="Titillium Web"/>
              <a:buChar char="-"/>
            </a:pPr>
            <a:r>
              <a:rPr b="1" lang="en-GB">
                <a:solidFill>
                  <a:srgbClr val="CC0000"/>
                </a:solidFill>
                <a:latin typeface="Titillium Web"/>
                <a:ea typeface="Titillium Web"/>
                <a:cs typeface="Titillium Web"/>
                <a:sym typeface="Titillium Web"/>
              </a:rPr>
              <a:t>Association with malignancy</a:t>
            </a:r>
            <a:r>
              <a:rPr lang="en-GB">
                <a:solidFill>
                  <a:schemeClr val="dk1"/>
                </a:solidFill>
                <a:latin typeface="Titillium Web"/>
                <a:ea typeface="Titillium Web"/>
                <a:cs typeface="Titillium Web"/>
                <a:sym typeface="Titillium Web"/>
              </a:rPr>
              <a:t> (50%) and other debilitating diseases(comorbidity)</a:t>
            </a:r>
            <a:endParaRPr>
              <a:solidFill>
                <a:schemeClr val="dk1"/>
              </a:solidFill>
              <a:latin typeface="Titillium Web"/>
              <a:ea typeface="Titillium Web"/>
              <a:cs typeface="Titillium Web"/>
              <a:sym typeface="Titillium Web"/>
            </a:endParaRPr>
          </a:p>
        </p:txBody>
      </p:sp>
      <p:sp>
        <p:nvSpPr>
          <p:cNvPr id="654" name="Google Shape;654;p34"/>
          <p:cNvSpPr txBox="1"/>
          <p:nvPr/>
        </p:nvSpPr>
        <p:spPr>
          <a:xfrm>
            <a:off x="131225" y="2288800"/>
            <a:ext cx="66987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Titillium Web"/>
              <a:buChar char="●"/>
            </a:pPr>
            <a:r>
              <a:rPr lang="en-GB">
                <a:solidFill>
                  <a:schemeClr val="dk1"/>
                </a:solidFill>
                <a:latin typeface="Titillium Web"/>
                <a:ea typeface="Titillium Web"/>
                <a:cs typeface="Titillium Web"/>
                <a:sym typeface="Titillium Web"/>
              </a:rPr>
              <a:t>May embolize to different parts of the body including brain, but the emboli are sterile</a:t>
            </a:r>
            <a:endParaRPr>
              <a:solidFill>
                <a:schemeClr val="dk1"/>
              </a:solidFill>
              <a:latin typeface="Titillium Web"/>
              <a:ea typeface="Titillium Web"/>
              <a:cs typeface="Titillium Web"/>
              <a:sym typeface="Titillium Web"/>
            </a:endParaRPr>
          </a:p>
        </p:txBody>
      </p:sp>
      <p:sp>
        <p:nvSpPr>
          <p:cNvPr id="655" name="Google Shape;655;p34"/>
          <p:cNvSpPr txBox="1"/>
          <p:nvPr/>
        </p:nvSpPr>
        <p:spPr>
          <a:xfrm>
            <a:off x="307200" y="2872800"/>
            <a:ext cx="6243600" cy="49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2200">
                <a:solidFill>
                  <a:srgbClr val="3C78D8"/>
                </a:solidFill>
                <a:latin typeface="Comfortaa"/>
                <a:ea typeface="Comfortaa"/>
                <a:cs typeface="Comfortaa"/>
                <a:sym typeface="Comfortaa"/>
              </a:rPr>
              <a:t>Other types of endocarditis cont.</a:t>
            </a:r>
            <a:endParaRPr b="1" sz="1600">
              <a:solidFill>
                <a:srgbClr val="3C78D8"/>
              </a:solidFill>
              <a:latin typeface="Comfortaa"/>
              <a:ea typeface="Comfortaa"/>
              <a:cs typeface="Comfortaa"/>
              <a:sym typeface="Comfortaa"/>
            </a:endParaRPr>
          </a:p>
        </p:txBody>
      </p:sp>
      <p:sp>
        <p:nvSpPr>
          <p:cNvPr id="656" name="Google Shape;656;p34"/>
          <p:cNvSpPr txBox="1"/>
          <p:nvPr/>
        </p:nvSpPr>
        <p:spPr>
          <a:xfrm>
            <a:off x="400525" y="3369000"/>
            <a:ext cx="6457500" cy="1079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a:solidFill>
                  <a:srgbClr val="3C78D8"/>
                </a:solidFill>
                <a:latin typeface="Titillium Web"/>
                <a:ea typeface="Titillium Web"/>
                <a:cs typeface="Titillium Web"/>
                <a:sym typeface="Titillium Web"/>
              </a:rPr>
              <a:t>Endocarditis seen in carcinoid syndrome:</a:t>
            </a:r>
            <a:endParaRPr b="1">
              <a:solidFill>
                <a:srgbClr val="3C78D8"/>
              </a:solidFill>
              <a:latin typeface="Titillium Web"/>
              <a:ea typeface="Titillium Web"/>
              <a:cs typeface="Titillium Web"/>
              <a:sym typeface="Titillium Web"/>
            </a:endParaRPr>
          </a:p>
          <a:p>
            <a:pPr indent="-184150" lvl="0" marL="360000" rtl="0" algn="l">
              <a:spcBef>
                <a:spcPts val="0"/>
              </a:spcBef>
              <a:spcAft>
                <a:spcPts val="0"/>
              </a:spcAft>
              <a:buClr>
                <a:schemeClr val="dk1"/>
              </a:buClr>
              <a:buSzPts val="1400"/>
              <a:buFont typeface="Titillium Web"/>
              <a:buChar char="●"/>
            </a:pPr>
            <a:r>
              <a:rPr lang="en-GB">
                <a:solidFill>
                  <a:schemeClr val="dk1"/>
                </a:solidFill>
                <a:latin typeface="Titillium Web"/>
                <a:ea typeface="Titillium Web"/>
                <a:cs typeface="Titillium Web"/>
                <a:sym typeface="Titillium Web"/>
              </a:rPr>
              <a:t>Secretory products of carcinoid syndrome, especially 5-hydroxytryptamine</a:t>
            </a:r>
            <a:endParaRPr>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GB">
                <a:solidFill>
                  <a:srgbClr val="999999"/>
                </a:solidFill>
                <a:latin typeface="Titillium Web"/>
                <a:ea typeface="Titillium Web"/>
                <a:cs typeface="Titillium Web"/>
                <a:sym typeface="Titillium Web"/>
              </a:rPr>
              <a:t>(serotonin)</a:t>
            </a:r>
            <a:r>
              <a:rPr lang="en-GB">
                <a:solidFill>
                  <a:schemeClr val="dk1"/>
                </a:solidFill>
                <a:latin typeface="Titillium Web"/>
                <a:ea typeface="Titillium Web"/>
                <a:cs typeface="Titillium Web"/>
                <a:sym typeface="Titillium Web"/>
              </a:rPr>
              <a:t> can cause endocarditis. And above the cancer the patient has hypertension, osteoarthritis, depression, old age, etc…</a:t>
            </a:r>
            <a:endParaRPr b="1">
              <a:solidFill>
                <a:srgbClr val="3C78D8"/>
              </a:solidFill>
              <a:latin typeface="Titillium Web"/>
              <a:ea typeface="Titillium Web"/>
              <a:cs typeface="Titillium Web"/>
              <a:sym typeface="Titillium Web"/>
            </a:endParaRPr>
          </a:p>
        </p:txBody>
      </p:sp>
      <p:sp>
        <p:nvSpPr>
          <p:cNvPr id="657" name="Google Shape;657;p34"/>
          <p:cNvSpPr txBox="1"/>
          <p:nvPr/>
        </p:nvSpPr>
        <p:spPr>
          <a:xfrm>
            <a:off x="0" y="4384200"/>
            <a:ext cx="6764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500">
                <a:solidFill>
                  <a:srgbClr val="1155CC"/>
                </a:solidFill>
                <a:latin typeface="Comfortaa"/>
                <a:ea typeface="Comfortaa"/>
                <a:cs typeface="Comfortaa"/>
                <a:sym typeface="Comfortaa"/>
              </a:rPr>
              <a:t>Changes in the heart in both ( RF &amp; IE )</a:t>
            </a:r>
            <a:endParaRPr b="1" sz="2500">
              <a:solidFill>
                <a:srgbClr val="1155CC"/>
              </a:solidFill>
              <a:latin typeface="Comfortaa"/>
              <a:ea typeface="Comfortaa"/>
              <a:cs typeface="Comfortaa"/>
              <a:sym typeface="Comfortaa"/>
            </a:endParaRPr>
          </a:p>
        </p:txBody>
      </p:sp>
      <p:sp>
        <p:nvSpPr>
          <p:cNvPr id="658" name="Google Shape;658;p34"/>
          <p:cNvSpPr txBox="1"/>
          <p:nvPr/>
        </p:nvSpPr>
        <p:spPr>
          <a:xfrm>
            <a:off x="200400" y="4873050"/>
            <a:ext cx="66096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rgbClr val="2D2D2D"/>
                </a:solidFill>
                <a:latin typeface="Titillium Web"/>
                <a:ea typeface="Titillium Web"/>
                <a:cs typeface="Titillium Web"/>
                <a:sym typeface="Titillium Web"/>
              </a:rPr>
              <a:t>We said that the mitral valve is affected so there will be </a:t>
            </a:r>
            <a:r>
              <a:rPr lang="en-GB" sz="1500">
                <a:solidFill>
                  <a:srgbClr val="CC0000"/>
                </a:solidFill>
                <a:latin typeface="Titillium Web"/>
                <a:ea typeface="Titillium Web"/>
                <a:cs typeface="Titillium Web"/>
                <a:sym typeface="Titillium Web"/>
              </a:rPr>
              <a:t>vegetations on the cusps of the valve </a:t>
            </a:r>
            <a:r>
              <a:rPr lang="en-GB" sz="1500">
                <a:solidFill>
                  <a:srgbClr val="2D2D2D"/>
                </a:solidFill>
                <a:latin typeface="Titillium Web"/>
                <a:ea typeface="Titillium Web"/>
                <a:cs typeface="Titillium Web"/>
                <a:sym typeface="Titillium Web"/>
              </a:rPr>
              <a:t>it is in the </a:t>
            </a:r>
            <a:r>
              <a:rPr b="1" lang="en-GB" sz="1500">
                <a:solidFill>
                  <a:srgbClr val="2D2D2D"/>
                </a:solidFill>
                <a:latin typeface="Titillium Web"/>
                <a:ea typeface="Titillium Web"/>
                <a:cs typeface="Titillium Web"/>
                <a:sym typeface="Titillium Web"/>
              </a:rPr>
              <a:t>line of the closure</a:t>
            </a:r>
            <a:r>
              <a:rPr lang="en-GB" sz="1500">
                <a:solidFill>
                  <a:srgbClr val="2D2D2D"/>
                </a:solidFill>
                <a:latin typeface="Titillium Web"/>
                <a:ea typeface="Titillium Web"/>
                <a:cs typeface="Titillium Web"/>
                <a:sym typeface="Titillium Web"/>
              </a:rPr>
              <a:t> (عالحواف) or </a:t>
            </a:r>
            <a:r>
              <a:rPr lang="en-GB">
                <a:solidFill>
                  <a:srgbClr val="434343"/>
                </a:solidFill>
                <a:latin typeface="Titillium Web"/>
                <a:ea typeface="Titillium Web"/>
                <a:cs typeface="Titillium Web"/>
                <a:sym typeface="Titillium Web"/>
              </a:rPr>
              <a:t> in left atrium(posterior wall), called </a:t>
            </a:r>
            <a:r>
              <a:rPr b="1" lang="en-GB">
                <a:solidFill>
                  <a:srgbClr val="434343"/>
                </a:solidFill>
                <a:latin typeface="Titillium Web"/>
                <a:ea typeface="Titillium Web"/>
                <a:cs typeface="Titillium Web"/>
                <a:sym typeface="Titillium Web"/>
              </a:rPr>
              <a:t>MacCallum plaques</a:t>
            </a:r>
            <a:r>
              <a:rPr lang="en-GB" sz="1500">
                <a:solidFill>
                  <a:srgbClr val="2D2D2D"/>
                </a:solidFill>
                <a:latin typeface="Titillium Web"/>
                <a:ea typeface="Titillium Web"/>
                <a:cs typeface="Titillium Web"/>
                <a:sym typeface="Titillium Web"/>
              </a:rPr>
              <a:t> because there is a hemodynamic stress.This is a chronic inflammation so it makes </a:t>
            </a:r>
            <a:r>
              <a:rPr b="1" lang="en-GB" sz="1500" u="sng">
                <a:solidFill>
                  <a:srgbClr val="2D2D2D"/>
                </a:solidFill>
                <a:latin typeface="Titillium Web"/>
                <a:ea typeface="Titillium Web"/>
                <a:cs typeface="Titillium Web"/>
                <a:sym typeface="Titillium Web"/>
              </a:rPr>
              <a:t>fibrosis</a:t>
            </a:r>
            <a:r>
              <a:rPr lang="en-GB" sz="1500">
                <a:solidFill>
                  <a:srgbClr val="2D2D2D"/>
                </a:solidFill>
                <a:latin typeface="Titillium Web"/>
                <a:ea typeface="Titillium Web"/>
                <a:cs typeface="Titillium Web"/>
                <a:sym typeface="Titillium Web"/>
              </a:rPr>
              <a:t> at the late stages</a:t>
            </a:r>
            <a:endParaRPr sz="1500">
              <a:solidFill>
                <a:srgbClr val="2D2D2D"/>
              </a:solidFill>
              <a:latin typeface="Titillium Web"/>
              <a:ea typeface="Titillium Web"/>
              <a:cs typeface="Titillium Web"/>
              <a:sym typeface="Titillium Web"/>
            </a:endParaRPr>
          </a:p>
          <a:p>
            <a:pPr indent="0" lvl="0" marL="0" rtl="0" algn="l">
              <a:spcBef>
                <a:spcPts val="0"/>
              </a:spcBef>
              <a:spcAft>
                <a:spcPts val="0"/>
              </a:spcAft>
              <a:buNone/>
            </a:pPr>
            <a:r>
              <a:t/>
            </a:r>
            <a:endParaRPr sz="1500">
              <a:solidFill>
                <a:srgbClr val="2D2D2D"/>
              </a:solidFill>
              <a:latin typeface="Titillium Web"/>
              <a:ea typeface="Titillium Web"/>
              <a:cs typeface="Titillium Web"/>
              <a:sym typeface="Titillium Web"/>
            </a:endParaRPr>
          </a:p>
          <a:p>
            <a:pPr indent="0" lvl="0" marL="0" rtl="0" algn="l">
              <a:spcBef>
                <a:spcPts val="0"/>
              </a:spcBef>
              <a:spcAft>
                <a:spcPts val="0"/>
              </a:spcAft>
              <a:buNone/>
            </a:pPr>
            <a:r>
              <a:rPr lang="en-GB" sz="1500">
                <a:solidFill>
                  <a:srgbClr val="2D2D2D"/>
                </a:solidFill>
                <a:latin typeface="Titillium Web"/>
                <a:ea typeface="Titillium Web"/>
                <a:cs typeface="Titillium Web"/>
                <a:sym typeface="Titillium Web"/>
              </a:rPr>
              <a:t>Because it interferes in the functions of the valve and there will be 2 things in the valve :</a:t>
            </a:r>
            <a:endParaRPr sz="1500">
              <a:solidFill>
                <a:srgbClr val="2D2D2D"/>
              </a:solidFill>
              <a:latin typeface="Titillium Web"/>
              <a:ea typeface="Titillium Web"/>
              <a:cs typeface="Titillium Web"/>
              <a:sym typeface="Titillium Web"/>
            </a:endParaRPr>
          </a:p>
          <a:p>
            <a:pPr indent="0" lvl="0" marL="0" rtl="0" algn="l">
              <a:spcBef>
                <a:spcPts val="0"/>
              </a:spcBef>
              <a:spcAft>
                <a:spcPts val="0"/>
              </a:spcAft>
              <a:buNone/>
            </a:pPr>
            <a:r>
              <a:rPr lang="en-GB" sz="1500">
                <a:solidFill>
                  <a:srgbClr val="2D2D2D"/>
                </a:solidFill>
                <a:latin typeface="Titillium Web"/>
                <a:ea typeface="Titillium Web"/>
                <a:cs typeface="Titillium Web"/>
                <a:sym typeface="Titillium Web"/>
              </a:rPr>
              <a:t>1.</a:t>
            </a:r>
            <a:r>
              <a:rPr lang="en-GB" sz="1500">
                <a:solidFill>
                  <a:srgbClr val="CC0000"/>
                </a:solidFill>
                <a:latin typeface="Titillium Web"/>
                <a:ea typeface="Titillium Web"/>
                <a:cs typeface="Titillium Web"/>
                <a:sym typeface="Titillium Web"/>
              </a:rPr>
              <a:t>stenosis </a:t>
            </a:r>
            <a:r>
              <a:rPr lang="en-GB" sz="1500">
                <a:solidFill>
                  <a:srgbClr val="2D2D2D"/>
                </a:solidFill>
                <a:latin typeface="Titillium Web"/>
                <a:ea typeface="Titillium Web"/>
                <a:cs typeface="Titillium Web"/>
                <a:sym typeface="Titillium Web"/>
              </a:rPr>
              <a:t>(because of the dystrophic calcification يصير فيه تضيق) </a:t>
            </a:r>
            <a:endParaRPr sz="1500">
              <a:solidFill>
                <a:srgbClr val="2D2D2D"/>
              </a:solidFill>
              <a:latin typeface="Titillium Web"/>
              <a:ea typeface="Titillium Web"/>
              <a:cs typeface="Titillium Web"/>
              <a:sym typeface="Titillium Web"/>
            </a:endParaRPr>
          </a:p>
          <a:p>
            <a:pPr indent="0" lvl="0" marL="0" rtl="0" algn="l">
              <a:spcBef>
                <a:spcPts val="0"/>
              </a:spcBef>
              <a:spcAft>
                <a:spcPts val="0"/>
              </a:spcAft>
              <a:buNone/>
            </a:pPr>
            <a:r>
              <a:rPr lang="en-GB" sz="1500">
                <a:solidFill>
                  <a:srgbClr val="2D2D2D"/>
                </a:solidFill>
                <a:latin typeface="Titillium Web"/>
                <a:ea typeface="Titillium Web"/>
                <a:cs typeface="Titillium Web"/>
                <a:sym typeface="Titillium Web"/>
              </a:rPr>
              <a:t>2.</a:t>
            </a:r>
            <a:r>
              <a:rPr lang="en-GB" sz="1500">
                <a:solidFill>
                  <a:srgbClr val="CC0000"/>
                </a:solidFill>
                <a:latin typeface="Titillium Web"/>
                <a:ea typeface="Titillium Web"/>
                <a:cs typeface="Titillium Web"/>
                <a:sym typeface="Titillium Web"/>
              </a:rPr>
              <a:t>regurgitation (incompetence)  </a:t>
            </a:r>
            <a:r>
              <a:rPr lang="en-GB" sz="1500">
                <a:solidFill>
                  <a:srgbClr val="2D2D2D"/>
                </a:solidFill>
                <a:latin typeface="Titillium Web"/>
                <a:ea typeface="Titillium Web"/>
                <a:cs typeface="Titillium Web"/>
                <a:sym typeface="Titillium Web"/>
              </a:rPr>
              <a:t>so during systole and diastole  في تسريب بالدم </a:t>
            </a:r>
            <a:endParaRPr sz="1500">
              <a:solidFill>
                <a:srgbClr val="2D2D2D"/>
              </a:solidFill>
              <a:latin typeface="Titillium Web"/>
              <a:ea typeface="Titillium Web"/>
              <a:cs typeface="Titillium Web"/>
              <a:sym typeface="Titillium Web"/>
            </a:endParaRPr>
          </a:p>
          <a:p>
            <a:pPr indent="0" lvl="0" marL="457200" rtl="0" algn="l">
              <a:spcBef>
                <a:spcPts val="0"/>
              </a:spcBef>
              <a:spcAft>
                <a:spcPts val="0"/>
              </a:spcAft>
              <a:buNone/>
            </a:pPr>
            <a:r>
              <a:t/>
            </a:r>
            <a:endParaRPr sz="1500">
              <a:solidFill>
                <a:srgbClr val="2D2D2D"/>
              </a:solidFill>
              <a:latin typeface="Titillium Web"/>
              <a:ea typeface="Titillium Web"/>
              <a:cs typeface="Titillium Web"/>
              <a:sym typeface="Titillium Web"/>
            </a:endParaRPr>
          </a:p>
          <a:p>
            <a:pPr indent="0" lvl="0" marL="0" rtl="0" algn="l">
              <a:spcBef>
                <a:spcPts val="0"/>
              </a:spcBef>
              <a:spcAft>
                <a:spcPts val="0"/>
              </a:spcAft>
              <a:buNone/>
            </a:pPr>
            <a:r>
              <a:rPr lang="en-GB" sz="1500">
                <a:solidFill>
                  <a:srgbClr val="CC0000"/>
                </a:solidFill>
                <a:latin typeface="Titillium Web"/>
                <a:ea typeface="Titillium Web"/>
                <a:cs typeface="Titillium Web"/>
                <a:sym typeface="Titillium Web"/>
              </a:rPr>
              <a:t> stenosis and regurgitation at the same time then we call it mitral valve disease. </a:t>
            </a:r>
            <a:endParaRPr sz="1500">
              <a:solidFill>
                <a:srgbClr val="CC0000"/>
              </a:solidFill>
              <a:latin typeface="Titillium Web"/>
              <a:ea typeface="Titillium Web"/>
              <a:cs typeface="Titillium Web"/>
              <a:sym typeface="Titillium Web"/>
            </a:endParaRPr>
          </a:p>
          <a:p>
            <a:pPr indent="0" lvl="0" marL="0" rtl="0" algn="l">
              <a:spcBef>
                <a:spcPts val="0"/>
              </a:spcBef>
              <a:spcAft>
                <a:spcPts val="0"/>
              </a:spcAft>
              <a:buNone/>
            </a:pPr>
            <a:r>
              <a:rPr lang="en-GB" sz="1500">
                <a:solidFill>
                  <a:srgbClr val="2D2D2D"/>
                </a:solidFill>
                <a:latin typeface="Titillium Web"/>
                <a:ea typeface="Titillium Web"/>
                <a:cs typeface="Titillium Web"/>
                <a:sym typeface="Titillium Web"/>
              </a:rPr>
              <a:t>This is the pathogenesis </a:t>
            </a:r>
            <a:endParaRPr sz="1500">
              <a:solidFill>
                <a:srgbClr val="2D2D2D"/>
              </a:solidFill>
              <a:latin typeface="Titillium Web"/>
              <a:ea typeface="Titillium Web"/>
              <a:cs typeface="Titillium Web"/>
              <a:sym typeface="Titillium Web"/>
            </a:endParaRPr>
          </a:p>
          <a:p>
            <a:pPr indent="0" lvl="0" marL="0" rtl="0" algn="l">
              <a:spcBef>
                <a:spcPts val="0"/>
              </a:spcBef>
              <a:spcAft>
                <a:spcPts val="0"/>
              </a:spcAft>
              <a:buNone/>
            </a:pPr>
            <a:r>
              <a:t/>
            </a:r>
            <a:endParaRPr sz="1500">
              <a:solidFill>
                <a:srgbClr val="2D2D2D"/>
              </a:solidFill>
              <a:latin typeface="Titillium Web"/>
              <a:ea typeface="Titillium Web"/>
              <a:cs typeface="Titillium Web"/>
              <a:sym typeface="Titillium Web"/>
            </a:endParaRPr>
          </a:p>
          <a:p>
            <a:pPr indent="0" lvl="0" marL="0" rtl="0" algn="l">
              <a:spcBef>
                <a:spcPts val="0"/>
              </a:spcBef>
              <a:spcAft>
                <a:spcPts val="0"/>
              </a:spcAft>
              <a:buNone/>
            </a:pPr>
            <a:r>
              <a:rPr lang="en-GB" sz="1500">
                <a:solidFill>
                  <a:srgbClr val="2D2D2D"/>
                </a:solidFill>
                <a:latin typeface="Titillium Web"/>
                <a:ea typeface="Titillium Web"/>
                <a:cs typeface="Titillium Web"/>
                <a:sym typeface="Titillium Web"/>
              </a:rPr>
              <a:t>Stenosis and regurgitation develop murmurs.</a:t>
            </a:r>
            <a:endParaRPr sz="1300"/>
          </a:p>
        </p:txBody>
      </p:sp>
      <p:sp>
        <p:nvSpPr>
          <p:cNvPr id="659" name="Google Shape;659;p34"/>
          <p:cNvSpPr txBox="1"/>
          <p:nvPr/>
        </p:nvSpPr>
        <p:spPr>
          <a:xfrm>
            <a:off x="200400" y="8281675"/>
            <a:ext cx="4874100" cy="135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434343"/>
                </a:solidFill>
                <a:latin typeface="Titillium Web"/>
                <a:ea typeface="Titillium Web"/>
                <a:cs typeface="Titillium Web"/>
                <a:sym typeface="Titillium Web"/>
              </a:rPr>
              <a:t>Mitral  stenosis  (fish mouth deformity):</a:t>
            </a:r>
            <a:endParaRPr b="1" sz="1600">
              <a:solidFill>
                <a:srgbClr val="434343"/>
              </a:solidFill>
              <a:latin typeface="Titillium Web"/>
              <a:ea typeface="Titillium Web"/>
              <a:cs typeface="Titillium Web"/>
              <a:sym typeface="Titillium Web"/>
            </a:endParaRPr>
          </a:p>
          <a:p>
            <a:pPr indent="0" lvl="0" marL="0" rtl="0" algn="l">
              <a:spcBef>
                <a:spcPts val="0"/>
              </a:spcBef>
              <a:spcAft>
                <a:spcPts val="0"/>
              </a:spcAft>
              <a:buNone/>
            </a:pPr>
            <a:r>
              <a:rPr lang="en-GB" sz="1500">
                <a:solidFill>
                  <a:srgbClr val="434343"/>
                </a:solidFill>
                <a:latin typeface="Titillium Web"/>
                <a:ea typeface="Titillium Web"/>
                <a:cs typeface="Titillium Web"/>
                <a:sym typeface="Titillium Web"/>
              </a:rPr>
              <a:t>-Cusps التحمت due to chronic fibrosis and adhesions</a:t>
            </a:r>
            <a:endParaRPr sz="1500">
              <a:solidFill>
                <a:srgbClr val="434343"/>
              </a:solidFill>
              <a:latin typeface="Titillium Web"/>
              <a:ea typeface="Titillium Web"/>
              <a:cs typeface="Titillium Web"/>
              <a:sym typeface="Titillium Web"/>
            </a:endParaRPr>
          </a:p>
          <a:p>
            <a:pPr indent="0" lvl="0" marL="0" rtl="0" algn="l">
              <a:spcBef>
                <a:spcPts val="0"/>
              </a:spcBef>
              <a:spcAft>
                <a:spcPts val="0"/>
              </a:spcAft>
              <a:buNone/>
            </a:pPr>
            <a:r>
              <a:rPr lang="en-GB" sz="1500">
                <a:solidFill>
                  <a:srgbClr val="434343"/>
                </a:solidFill>
                <a:latin typeface="Titillium Web"/>
                <a:ea typeface="Titillium Web"/>
                <a:cs typeface="Titillium Web"/>
                <a:sym typeface="Titillium Web"/>
              </a:rPr>
              <a:t>-advanced RF and he’s prone to subacute endocarditis</a:t>
            </a:r>
            <a:endParaRPr sz="1500">
              <a:solidFill>
                <a:srgbClr val="434343"/>
              </a:solidFill>
              <a:latin typeface="Titillium Web"/>
              <a:ea typeface="Titillium Web"/>
              <a:cs typeface="Titillium Web"/>
              <a:sym typeface="Titillium Web"/>
            </a:endParaRPr>
          </a:p>
          <a:p>
            <a:pPr indent="0" lvl="0" marL="0" rtl="0" algn="l">
              <a:spcBef>
                <a:spcPts val="0"/>
              </a:spcBef>
              <a:spcAft>
                <a:spcPts val="0"/>
              </a:spcAft>
              <a:buNone/>
            </a:pPr>
            <a:r>
              <a:rPr lang="en-GB" sz="1500">
                <a:solidFill>
                  <a:srgbClr val="434343"/>
                </a:solidFill>
                <a:latin typeface="Titillium Web"/>
                <a:ea typeface="Titillium Web"/>
                <a:cs typeface="Titillium Web"/>
                <a:sym typeface="Titillium Web"/>
              </a:rPr>
              <a:t>-Calcified valves is  due to dystrophic calcification which is often associated with chronic inflammatory regions.</a:t>
            </a:r>
            <a:endParaRPr sz="1300">
              <a:solidFill>
                <a:srgbClr val="434343"/>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35"/>
          <p:cNvSpPr txBox="1"/>
          <p:nvPr/>
        </p:nvSpPr>
        <p:spPr>
          <a:xfrm>
            <a:off x="2016575" y="528800"/>
            <a:ext cx="29280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500">
                <a:solidFill>
                  <a:srgbClr val="1155CC"/>
                </a:solidFill>
                <a:latin typeface="Comfortaa"/>
                <a:ea typeface="Comfortaa"/>
                <a:cs typeface="Comfortaa"/>
                <a:sym typeface="Comfortaa"/>
              </a:rPr>
              <a:t>pericarditis</a:t>
            </a:r>
            <a:endParaRPr b="1" sz="3500">
              <a:solidFill>
                <a:srgbClr val="1155CC"/>
              </a:solidFill>
              <a:latin typeface="Comfortaa"/>
              <a:ea typeface="Comfortaa"/>
              <a:cs typeface="Comfortaa"/>
              <a:sym typeface="Comfortaa"/>
            </a:endParaRPr>
          </a:p>
        </p:txBody>
      </p:sp>
      <p:sp>
        <p:nvSpPr>
          <p:cNvPr id="665" name="Google Shape;665;p35"/>
          <p:cNvSpPr txBox="1"/>
          <p:nvPr/>
        </p:nvSpPr>
        <p:spPr>
          <a:xfrm>
            <a:off x="156375" y="1162750"/>
            <a:ext cx="6599400" cy="41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434343"/>
                </a:solidFill>
                <a:latin typeface="Titillium Web"/>
                <a:ea typeface="Titillium Web"/>
                <a:cs typeface="Titillium Web"/>
                <a:sym typeface="Titillium Web"/>
              </a:rPr>
              <a:t>Inflammation of the pericardium</a:t>
            </a:r>
            <a:r>
              <a:rPr lang="en-GB" sz="1600">
                <a:solidFill>
                  <a:srgbClr val="434343"/>
                </a:solidFill>
                <a:latin typeface="Titillium Web"/>
                <a:ea typeface="Titillium Web"/>
                <a:cs typeface="Titillium Web"/>
                <a:sym typeface="Titillium Web"/>
              </a:rPr>
              <a:t>, one of its causes RF but it could be caused by: autoimmune diseases, uremia , infection (Like TB) &amp; cancer.</a:t>
            </a:r>
            <a:endParaRPr sz="1600">
              <a:solidFill>
                <a:srgbClr val="434343"/>
              </a:solidFill>
              <a:latin typeface="Titillium Web"/>
              <a:ea typeface="Titillium Web"/>
              <a:cs typeface="Titillium Web"/>
              <a:sym typeface="Titillium Web"/>
            </a:endParaRPr>
          </a:p>
          <a:p>
            <a:pPr indent="0" lvl="0" marL="0" rtl="0" algn="l">
              <a:spcBef>
                <a:spcPts val="0"/>
              </a:spcBef>
              <a:spcAft>
                <a:spcPts val="0"/>
              </a:spcAft>
              <a:buNone/>
            </a:pPr>
            <a:r>
              <a:t/>
            </a:r>
            <a:endParaRPr sz="1600">
              <a:solidFill>
                <a:srgbClr val="434343"/>
              </a:solidFill>
              <a:latin typeface="Titillium Web"/>
              <a:ea typeface="Titillium Web"/>
              <a:cs typeface="Titillium Web"/>
              <a:sym typeface="Titillium Web"/>
            </a:endParaRPr>
          </a:p>
          <a:p>
            <a:pPr indent="0" lvl="0" marL="0" rtl="0" algn="l">
              <a:spcBef>
                <a:spcPts val="0"/>
              </a:spcBef>
              <a:spcAft>
                <a:spcPts val="0"/>
              </a:spcAft>
              <a:buNone/>
            </a:pPr>
            <a:r>
              <a:rPr lang="en-GB" sz="1600">
                <a:solidFill>
                  <a:srgbClr val="434343"/>
                </a:solidFill>
                <a:latin typeface="Titillium Web"/>
                <a:ea typeface="Titillium Web"/>
                <a:cs typeface="Titillium Web"/>
                <a:sym typeface="Titillium Web"/>
              </a:rPr>
              <a:t>If the patient present with </a:t>
            </a:r>
            <a:r>
              <a:rPr b="1" lang="en-GB" sz="1600">
                <a:solidFill>
                  <a:srgbClr val="434343"/>
                </a:solidFill>
                <a:latin typeface="Titillium Web"/>
                <a:ea typeface="Titillium Web"/>
                <a:cs typeface="Titillium Web"/>
                <a:sym typeface="Titillium Web"/>
              </a:rPr>
              <a:t>accumulation of fluid</a:t>
            </a:r>
            <a:r>
              <a:rPr lang="en-GB" sz="1600">
                <a:solidFill>
                  <a:srgbClr val="434343"/>
                </a:solidFill>
                <a:latin typeface="Titillium Web"/>
                <a:ea typeface="Titillium Web"/>
                <a:cs typeface="Titillium Web"/>
                <a:sym typeface="Titillium Web"/>
              </a:rPr>
              <a:t> in the pericardial cavity e.g. 2L while the normal value is about 30ml, so he has </a:t>
            </a:r>
            <a:r>
              <a:rPr b="1" lang="en-GB" sz="1600">
                <a:solidFill>
                  <a:srgbClr val="434343"/>
                </a:solidFill>
                <a:latin typeface="Titillium Web"/>
                <a:ea typeface="Titillium Web"/>
                <a:cs typeface="Titillium Web"/>
                <a:sym typeface="Titillium Web"/>
              </a:rPr>
              <a:t>pericardial effusion </a:t>
            </a:r>
            <a:r>
              <a:rPr lang="en-GB" sz="1600">
                <a:solidFill>
                  <a:srgbClr val="434343"/>
                </a:solidFill>
                <a:latin typeface="Titillium Web"/>
                <a:ea typeface="Titillium Web"/>
                <a:cs typeface="Titillium Web"/>
                <a:sym typeface="Titillium Web"/>
              </a:rPr>
              <a:t>which causes </a:t>
            </a:r>
            <a:r>
              <a:rPr b="1" lang="en-GB" sz="1600">
                <a:solidFill>
                  <a:srgbClr val="CC0000"/>
                </a:solidFill>
                <a:latin typeface="Titillium Web"/>
                <a:ea typeface="Titillium Web"/>
                <a:cs typeface="Titillium Web"/>
                <a:sym typeface="Titillium Web"/>
              </a:rPr>
              <a:t>cardiac tamponade</a:t>
            </a:r>
            <a:r>
              <a:rPr lang="en-GB" sz="1600">
                <a:solidFill>
                  <a:srgbClr val="434343"/>
                </a:solidFill>
                <a:latin typeface="Titillium Web"/>
                <a:ea typeface="Titillium Web"/>
                <a:cs typeface="Titillium Web"/>
                <a:sym typeface="Titillium Web"/>
              </a:rPr>
              <a:t> </a:t>
            </a:r>
            <a:r>
              <a:rPr lang="en-GB" sz="1600">
                <a:solidFill>
                  <a:srgbClr val="999999"/>
                </a:solidFill>
                <a:latin typeface="Titillium Web"/>
                <a:ea typeface="Titillium Web"/>
                <a:cs typeface="Titillium Web"/>
                <a:sym typeface="Titillium Web"/>
              </a:rPr>
              <a:t>(</a:t>
            </a:r>
            <a:r>
              <a:rPr b="1" lang="en-GB" sz="1200">
                <a:solidFill>
                  <a:srgbClr val="999999"/>
                </a:solidFill>
                <a:highlight>
                  <a:srgbClr val="FFFFFF"/>
                </a:highlight>
              </a:rPr>
              <a:t>pressure on the heart</a:t>
            </a:r>
            <a:r>
              <a:rPr lang="en-GB" sz="1600">
                <a:solidFill>
                  <a:srgbClr val="999999"/>
                </a:solidFill>
                <a:latin typeface="Titillium Web"/>
                <a:ea typeface="Titillium Web"/>
                <a:cs typeface="Titillium Web"/>
                <a:sym typeface="Titillium Web"/>
              </a:rPr>
              <a:t>) </a:t>
            </a:r>
            <a:r>
              <a:rPr lang="en-GB" sz="1600">
                <a:solidFill>
                  <a:srgbClr val="434343"/>
                </a:solidFill>
                <a:latin typeface="Titillium Web"/>
                <a:ea typeface="Titillium Web"/>
                <a:cs typeface="Titillium Web"/>
                <a:sym typeface="Titillium Web"/>
              </a:rPr>
              <a:t>, this interferes with the cardiac systole and diastole, </a:t>
            </a:r>
            <a:r>
              <a:rPr b="1" lang="en-GB" sz="1600">
                <a:solidFill>
                  <a:srgbClr val="434343"/>
                </a:solidFill>
                <a:latin typeface="Titillium Web"/>
                <a:ea typeface="Titillium Web"/>
                <a:cs typeface="Titillium Web"/>
                <a:sym typeface="Titillium Web"/>
              </a:rPr>
              <a:t>the symptoms increase when he tries to sleep</a:t>
            </a:r>
            <a:r>
              <a:rPr lang="en-GB" sz="1600">
                <a:solidFill>
                  <a:srgbClr val="434343"/>
                </a:solidFill>
                <a:latin typeface="Titillium Web"/>
                <a:ea typeface="Titillium Web"/>
                <a:cs typeface="Titillium Web"/>
                <a:sym typeface="Titillium Web"/>
              </a:rPr>
              <a:t> and he needs about 3 pillows or if he set up the symptoms decrease. The Symptoms include, Sensation of tightness in the chest (due to cardiac tamponade) and</a:t>
            </a:r>
            <a:endParaRPr sz="1600">
              <a:solidFill>
                <a:srgbClr val="434343"/>
              </a:solidFill>
              <a:latin typeface="Titillium Web"/>
              <a:ea typeface="Titillium Web"/>
              <a:cs typeface="Titillium Web"/>
              <a:sym typeface="Titillium Web"/>
            </a:endParaRPr>
          </a:p>
          <a:p>
            <a:pPr indent="0" lvl="0" marL="0" rtl="0" algn="l">
              <a:spcBef>
                <a:spcPts val="0"/>
              </a:spcBef>
              <a:spcAft>
                <a:spcPts val="0"/>
              </a:spcAft>
              <a:buNone/>
            </a:pPr>
            <a:r>
              <a:t/>
            </a:r>
            <a:endParaRPr sz="1600">
              <a:solidFill>
                <a:srgbClr val="434343"/>
              </a:solidFill>
              <a:latin typeface="Titillium Web"/>
              <a:ea typeface="Titillium Web"/>
              <a:cs typeface="Titillium Web"/>
              <a:sym typeface="Titillium Web"/>
            </a:endParaRPr>
          </a:p>
          <a:p>
            <a:pPr indent="0" lvl="0" marL="0" rtl="0" algn="l">
              <a:spcBef>
                <a:spcPts val="0"/>
              </a:spcBef>
              <a:spcAft>
                <a:spcPts val="0"/>
              </a:spcAft>
              <a:buNone/>
            </a:pPr>
            <a:r>
              <a:rPr lang="en-GB" sz="1600">
                <a:solidFill>
                  <a:srgbClr val="434343"/>
                </a:solidFill>
                <a:latin typeface="Titillium Web"/>
                <a:ea typeface="Titillium Web"/>
                <a:cs typeface="Titillium Web"/>
                <a:sym typeface="Titillium Web"/>
              </a:rPr>
              <a:t>The accumulated fluid is an exudate fluid ( rich in protein e.g. fibrin ) (High specific gravity) this happens due to </a:t>
            </a:r>
            <a:r>
              <a:rPr b="1" lang="en-GB" sz="1600">
                <a:solidFill>
                  <a:srgbClr val="434343"/>
                </a:solidFill>
                <a:latin typeface="Titillium Web"/>
                <a:ea typeface="Titillium Web"/>
                <a:cs typeface="Titillium Web"/>
                <a:sym typeface="Titillium Web"/>
              </a:rPr>
              <a:t>inflammation or infection</a:t>
            </a:r>
            <a:r>
              <a:rPr lang="en-GB" sz="1600">
                <a:solidFill>
                  <a:srgbClr val="434343"/>
                </a:solidFill>
                <a:latin typeface="Titillium Web"/>
                <a:ea typeface="Titillium Web"/>
                <a:cs typeface="Titillium Web"/>
                <a:sym typeface="Titillium Web"/>
              </a:rPr>
              <a:t> so if you </a:t>
            </a:r>
            <a:r>
              <a:rPr lang="en-GB" sz="1600">
                <a:solidFill>
                  <a:srgbClr val="434343"/>
                </a:solidFill>
                <a:latin typeface="Titillium Web"/>
                <a:ea typeface="Titillium Web"/>
                <a:cs typeface="Titillium Web"/>
                <a:sym typeface="Titillium Web"/>
              </a:rPr>
              <a:t>culture</a:t>
            </a:r>
            <a:r>
              <a:rPr lang="en-GB" sz="1600">
                <a:solidFill>
                  <a:srgbClr val="434343"/>
                </a:solidFill>
                <a:latin typeface="Titillium Web"/>
                <a:ea typeface="Titillium Web"/>
                <a:cs typeface="Titillium Web"/>
                <a:sym typeface="Titillium Web"/>
              </a:rPr>
              <a:t> it, it will give +ve result. on the other hand if it was Transudate Fluid (Low in protein) (Not many inflammatory cells) this happens due to uremia or heart failure </a:t>
            </a:r>
            <a:endParaRPr sz="1600">
              <a:solidFill>
                <a:srgbClr val="434343"/>
              </a:solidFill>
              <a:latin typeface="Titillium Web"/>
              <a:ea typeface="Titillium Web"/>
              <a:cs typeface="Titillium Web"/>
              <a:sym typeface="Titillium Web"/>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36"/>
          <p:cNvSpPr txBox="1"/>
          <p:nvPr/>
        </p:nvSpPr>
        <p:spPr>
          <a:xfrm>
            <a:off x="646650" y="134550"/>
            <a:ext cx="5699400" cy="1139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100">
                <a:solidFill>
                  <a:srgbClr val="1155CC"/>
                </a:solidFill>
                <a:latin typeface="Comfortaa"/>
                <a:ea typeface="Comfortaa"/>
                <a:cs typeface="Comfortaa"/>
                <a:sym typeface="Comfortaa"/>
              </a:rPr>
              <a:t> Myxomatous Mitral Valve (Floppy mitral valve)</a:t>
            </a:r>
            <a:endParaRPr b="1" sz="3100">
              <a:solidFill>
                <a:srgbClr val="1155CC"/>
              </a:solidFill>
              <a:latin typeface="Comfortaa"/>
              <a:ea typeface="Comfortaa"/>
              <a:cs typeface="Comfortaa"/>
              <a:sym typeface="Comfortaa"/>
            </a:endParaRPr>
          </a:p>
        </p:txBody>
      </p:sp>
      <p:sp>
        <p:nvSpPr>
          <p:cNvPr id="671" name="Google Shape;671;p36"/>
          <p:cNvSpPr txBox="1"/>
          <p:nvPr/>
        </p:nvSpPr>
        <p:spPr>
          <a:xfrm>
            <a:off x="134700" y="1192375"/>
            <a:ext cx="6723300" cy="297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CC0000"/>
                </a:solidFill>
                <a:latin typeface="Titillium Web"/>
                <a:ea typeface="Titillium Web"/>
                <a:cs typeface="Titillium Web"/>
                <a:sym typeface="Titillium Web"/>
              </a:rPr>
              <a:t> </a:t>
            </a:r>
            <a:r>
              <a:rPr lang="en-GB" sz="1500">
                <a:solidFill>
                  <a:srgbClr val="CC0000"/>
                </a:solidFill>
                <a:latin typeface="Titillium Web"/>
                <a:ea typeface="Titillium Web"/>
                <a:cs typeface="Titillium Web"/>
                <a:sym typeface="Titillium Web"/>
              </a:rPr>
              <a:t>(Another type but no relation with rheumatic fever)</a:t>
            </a:r>
            <a:endParaRPr sz="1500">
              <a:solidFill>
                <a:srgbClr val="CC0000"/>
              </a:solidFill>
              <a:latin typeface="Titillium Web"/>
              <a:ea typeface="Titillium Web"/>
              <a:cs typeface="Titillium Web"/>
              <a:sym typeface="Titillium Web"/>
            </a:endParaRPr>
          </a:p>
          <a:p>
            <a:pPr indent="0" lvl="0" marL="0" rtl="0" algn="l">
              <a:spcBef>
                <a:spcPts val="0"/>
              </a:spcBef>
              <a:spcAft>
                <a:spcPts val="0"/>
              </a:spcAft>
              <a:buNone/>
            </a:pPr>
            <a:r>
              <a:rPr lang="en-GB" sz="1500">
                <a:solidFill>
                  <a:schemeClr val="dk1"/>
                </a:solidFill>
                <a:latin typeface="Titillium Web"/>
                <a:ea typeface="Titillium Web"/>
                <a:cs typeface="Titillium Web"/>
                <a:sym typeface="Titillium Web"/>
              </a:rPr>
              <a:t>But that is one of the important Valves diseases infect Mitral valve</a:t>
            </a:r>
            <a:endParaRPr sz="15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GB" sz="1500">
                <a:solidFill>
                  <a:schemeClr val="dk1"/>
                </a:solidFill>
                <a:latin typeface="Titillium Web"/>
                <a:ea typeface="Titillium Web"/>
                <a:cs typeface="Titillium Web"/>
                <a:sym typeface="Titillium Web"/>
              </a:rPr>
              <a:t> particularly that name floppy( ارتخاء) mitral valve/ mitral valve incompetence/ mitral valve regurgitation.</a:t>
            </a:r>
            <a:endParaRPr sz="15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GB" sz="1500">
                <a:solidFill>
                  <a:schemeClr val="dk1"/>
                </a:solidFill>
                <a:latin typeface="Titillium Web"/>
                <a:ea typeface="Titillium Web"/>
                <a:cs typeface="Titillium Web"/>
                <a:sym typeface="Titillium Web"/>
              </a:rPr>
              <a:t>Valves structure is abnormal occur in </a:t>
            </a:r>
            <a:r>
              <a:rPr lang="en-GB" sz="1500">
                <a:solidFill>
                  <a:srgbClr val="CC0000"/>
                </a:solidFill>
                <a:latin typeface="Titillium Web"/>
                <a:ea typeface="Titillium Web"/>
                <a:cs typeface="Titillium Web"/>
                <a:sym typeface="Titillium Web"/>
              </a:rPr>
              <a:t>accumulation of Myxomatosis material </a:t>
            </a:r>
            <a:r>
              <a:rPr lang="en-GB" sz="1500">
                <a:solidFill>
                  <a:schemeClr val="dk1"/>
                </a:solidFill>
                <a:latin typeface="Titillium Web"/>
                <a:ea typeface="Titillium Web"/>
                <a:cs typeface="Titillium Web"/>
                <a:sym typeface="Titillium Web"/>
              </a:rPr>
              <a:t>at should be ( connective tissue of the valves have myxomatous material accumulating inside the CT) يسوي ارتخاء لل tissues وهذا الشي بيخلي valve doesn’t close or open خصوصاً ال closure راح يسوي regurgitation that </a:t>
            </a:r>
            <a:r>
              <a:rPr lang="en-GB" sz="1500">
                <a:solidFill>
                  <a:srgbClr val="CC0000"/>
                </a:solidFill>
                <a:latin typeface="Titillium Web"/>
                <a:ea typeface="Titillium Web"/>
                <a:cs typeface="Titillium Web"/>
                <a:sym typeface="Titillium Web"/>
              </a:rPr>
              <a:t>common in the females (mid- age )</a:t>
            </a:r>
            <a:r>
              <a:rPr lang="en-GB" sz="1500">
                <a:solidFill>
                  <a:schemeClr val="dk1"/>
                </a:solidFill>
                <a:latin typeface="Titillium Web"/>
                <a:ea typeface="Titillium Web"/>
                <a:cs typeface="Titillium Web"/>
                <a:sym typeface="Titillium Web"/>
              </a:rPr>
              <a:t> sometimes they don’t suffer from any things( diagnosis by stethoscope and phonocardiography) .because floppy mitral valve Usually cause systolic murmur + </a:t>
            </a:r>
            <a:r>
              <a:rPr b="1" lang="en-GB" sz="1500">
                <a:solidFill>
                  <a:srgbClr val="CC0000"/>
                </a:solidFill>
                <a:latin typeface="Titillium Web"/>
                <a:ea typeface="Titillium Web"/>
                <a:cs typeface="Titillium Web"/>
                <a:sym typeface="Titillium Web"/>
              </a:rPr>
              <a:t>mid systolic clicks</a:t>
            </a:r>
            <a:r>
              <a:rPr lang="en-GB" sz="1500">
                <a:solidFill>
                  <a:schemeClr val="dk1"/>
                </a:solidFill>
                <a:latin typeface="Titillium Web"/>
                <a:ea typeface="Titillium Web"/>
                <a:cs typeface="Titillium Web"/>
                <a:sym typeface="Titillium Web"/>
              </a:rPr>
              <a:t> ( نسمع طقه بنص systolic murmur) that will develop to secondary subacute endocarditis or heart failure after long periods.</a:t>
            </a:r>
            <a:endParaRPr sz="1300"/>
          </a:p>
        </p:txBody>
      </p:sp>
      <p:pic>
        <p:nvPicPr>
          <p:cNvPr id="672" name="Google Shape;672;p36"/>
          <p:cNvPicPr preferRelativeResize="0"/>
          <p:nvPr/>
        </p:nvPicPr>
        <p:blipFill>
          <a:blip r:embed="rId3">
            <a:alphaModFix/>
          </a:blip>
          <a:stretch>
            <a:fillRect/>
          </a:stretch>
        </p:blipFill>
        <p:spPr>
          <a:xfrm>
            <a:off x="1777155" y="4270402"/>
            <a:ext cx="3303683" cy="1645000"/>
          </a:xfrm>
          <a:prstGeom prst="rect">
            <a:avLst/>
          </a:prstGeom>
          <a:noFill/>
          <a:ln>
            <a:noFill/>
          </a:ln>
        </p:spPr>
      </p:pic>
      <p:sp>
        <p:nvSpPr>
          <p:cNvPr id="673" name="Google Shape;673;p36"/>
          <p:cNvSpPr txBox="1"/>
          <p:nvPr/>
        </p:nvSpPr>
        <p:spPr>
          <a:xfrm>
            <a:off x="362100" y="5915400"/>
            <a:ext cx="61338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chemeClr val="dk1"/>
                </a:solidFill>
                <a:latin typeface="Titillium Web"/>
                <a:ea typeface="Titillium Web"/>
                <a:cs typeface="Titillium Web"/>
                <a:sym typeface="Titillium Web"/>
              </a:rPr>
              <a:t>valves are very dilated , chondrites tends تكون مرخية because accumulation of mono polysaccharides that sometimes associated with syndromes like “Marfan” or “Ehlers Danlos” syndrome ——&gt; abnormalities in elastic fibers in human body مو شرط تصير هالسيندروم مع الكل السيدات ممكن تسمع mid systolic murmur + mid systolic click( بششش تبقز —&gt;الصوت الي نسمعه لان سكر الصمام يطبق طبق لان مرخي ) murmur—-&gt; لان في تسريب للدم( في </a:t>
            </a:r>
            <a:r>
              <a:rPr lang="en-GB" sz="1500">
                <a:solidFill>
                  <a:srgbClr val="CC0000"/>
                </a:solidFill>
                <a:latin typeface="Titillium Web"/>
                <a:ea typeface="Titillium Web"/>
                <a:cs typeface="Titillium Web"/>
                <a:sym typeface="Titillium Web"/>
              </a:rPr>
              <a:t>regurgitation, incompetence</a:t>
            </a:r>
            <a:r>
              <a:rPr lang="en-GB" sz="1500">
                <a:solidFill>
                  <a:schemeClr val="dk1"/>
                </a:solidFill>
                <a:latin typeface="Titillium Web"/>
                <a:ea typeface="Titillium Web"/>
                <a:cs typeface="Titillium Web"/>
                <a:sym typeface="Titillium Web"/>
              </a:rPr>
              <a:t>) .</a:t>
            </a:r>
            <a:endParaRPr sz="1500">
              <a:solidFill>
                <a:schemeClr val="dk1"/>
              </a:solidFill>
            </a:endParaRPr>
          </a:p>
        </p:txBody>
      </p:sp>
      <p:pic>
        <p:nvPicPr>
          <p:cNvPr id="674" name="Google Shape;674;p36"/>
          <p:cNvPicPr preferRelativeResize="0"/>
          <p:nvPr/>
        </p:nvPicPr>
        <p:blipFill>
          <a:blip r:embed="rId4">
            <a:alphaModFix/>
          </a:blip>
          <a:stretch>
            <a:fillRect/>
          </a:stretch>
        </p:blipFill>
        <p:spPr>
          <a:xfrm>
            <a:off x="1648213" y="7716300"/>
            <a:ext cx="3696274" cy="1558751"/>
          </a:xfrm>
          <a:prstGeom prst="rect">
            <a:avLst/>
          </a:prstGeom>
          <a:noFill/>
          <a:ln>
            <a:noFill/>
          </a:ln>
        </p:spPr>
      </p:pic>
      <p:sp>
        <p:nvSpPr>
          <p:cNvPr id="675" name="Google Shape;675;p36"/>
          <p:cNvSpPr txBox="1"/>
          <p:nvPr/>
        </p:nvSpPr>
        <p:spPr>
          <a:xfrm>
            <a:off x="362100" y="9275050"/>
            <a:ext cx="5017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chemeClr val="dk1"/>
                </a:solidFill>
                <a:latin typeface="Titillium Web"/>
                <a:ea typeface="Titillium Web"/>
                <a:cs typeface="Titillium Web"/>
                <a:sym typeface="Titillium Web"/>
              </a:rPr>
              <a:t>Parachuting ( مظلة) of mitral valve in side the atrium ( open and close but not in completely because blood flow. </a:t>
            </a:r>
            <a:endParaRPr sz="13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37"/>
          <p:cNvSpPr txBox="1"/>
          <p:nvPr/>
        </p:nvSpPr>
        <p:spPr>
          <a:xfrm>
            <a:off x="785275" y="164625"/>
            <a:ext cx="5620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500">
                <a:solidFill>
                  <a:srgbClr val="1155CC"/>
                </a:solidFill>
                <a:latin typeface="Comfortaa"/>
                <a:ea typeface="Comfortaa"/>
                <a:cs typeface="Comfortaa"/>
                <a:sym typeface="Comfortaa"/>
              </a:rPr>
              <a:t>Calcific aortic stenosis</a:t>
            </a:r>
            <a:endParaRPr b="1" sz="3500">
              <a:solidFill>
                <a:srgbClr val="1155CC"/>
              </a:solidFill>
              <a:latin typeface="Comfortaa"/>
              <a:ea typeface="Comfortaa"/>
              <a:cs typeface="Comfortaa"/>
              <a:sym typeface="Comfortaa"/>
            </a:endParaRPr>
          </a:p>
        </p:txBody>
      </p:sp>
      <p:sp>
        <p:nvSpPr>
          <p:cNvPr id="681" name="Google Shape;681;p37"/>
          <p:cNvSpPr txBox="1"/>
          <p:nvPr/>
        </p:nvSpPr>
        <p:spPr>
          <a:xfrm>
            <a:off x="156375" y="781750"/>
            <a:ext cx="64674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chemeClr val="dk1"/>
                </a:solidFill>
                <a:latin typeface="Titillium Web"/>
                <a:ea typeface="Titillium Web"/>
                <a:cs typeface="Titillium Web"/>
                <a:sym typeface="Titillium Web"/>
              </a:rPr>
              <a:t>ممكن يكون سببه</a:t>
            </a:r>
            <a:r>
              <a:rPr lang="en-GB" sz="1500">
                <a:solidFill>
                  <a:schemeClr val="dk1"/>
                </a:solidFill>
                <a:latin typeface="Titillium Web"/>
                <a:ea typeface="Titillium Web"/>
                <a:cs typeface="Titillium Web"/>
                <a:sym typeface="Titillium Web"/>
              </a:rPr>
              <a:t> rheumatic fever and subacute endocarditis depend on conditions.</a:t>
            </a:r>
            <a:endParaRPr sz="15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GB" sz="1500">
                <a:solidFill>
                  <a:schemeClr val="dk1"/>
                </a:solidFill>
                <a:latin typeface="Titillium Web"/>
                <a:ea typeface="Titillium Web"/>
                <a:cs typeface="Titillium Web"/>
                <a:sym typeface="Titillium Web"/>
              </a:rPr>
              <a:t> for example: </a:t>
            </a:r>
            <a:r>
              <a:rPr lang="en-GB" sz="1500">
                <a:solidFill>
                  <a:srgbClr val="CC0000"/>
                </a:solidFill>
                <a:latin typeface="Titillium Web"/>
                <a:ea typeface="Titillium Web"/>
                <a:cs typeface="Titillium Web"/>
                <a:sym typeface="Titillium Web"/>
              </a:rPr>
              <a:t>extraction teeth.</a:t>
            </a:r>
            <a:endParaRPr sz="1300">
              <a:solidFill>
                <a:srgbClr val="CC0000"/>
              </a:solidFill>
            </a:endParaRPr>
          </a:p>
        </p:txBody>
      </p:sp>
      <p:pic>
        <p:nvPicPr>
          <p:cNvPr id="682" name="Google Shape;682;p37"/>
          <p:cNvPicPr preferRelativeResize="0"/>
          <p:nvPr/>
        </p:nvPicPr>
        <p:blipFill>
          <a:blip r:embed="rId3">
            <a:alphaModFix/>
          </a:blip>
          <a:stretch>
            <a:fillRect/>
          </a:stretch>
        </p:blipFill>
        <p:spPr>
          <a:xfrm>
            <a:off x="1714625" y="1391906"/>
            <a:ext cx="3561002" cy="1508794"/>
          </a:xfrm>
          <a:prstGeom prst="rect">
            <a:avLst/>
          </a:prstGeom>
          <a:noFill/>
          <a:ln>
            <a:noFill/>
          </a:ln>
        </p:spPr>
      </p:pic>
      <p:sp>
        <p:nvSpPr>
          <p:cNvPr id="683" name="Google Shape;683;p37"/>
          <p:cNvSpPr txBox="1"/>
          <p:nvPr/>
        </p:nvSpPr>
        <p:spPr>
          <a:xfrm>
            <a:off x="1460100" y="3001450"/>
            <a:ext cx="4353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chemeClr val="dk1"/>
                </a:solidFill>
                <a:latin typeface="Titillium Web"/>
                <a:ea typeface="Titillium Web"/>
                <a:cs typeface="Titillium Web"/>
                <a:sym typeface="Titillium Web"/>
              </a:rPr>
              <a:t>Present fibrosis + stenosis + some calcification</a:t>
            </a:r>
            <a:endParaRPr sz="1300"/>
          </a:p>
        </p:txBody>
      </p:sp>
      <p:pic>
        <p:nvPicPr>
          <p:cNvPr id="684" name="Google Shape;684;p37"/>
          <p:cNvPicPr preferRelativeResize="0"/>
          <p:nvPr/>
        </p:nvPicPr>
        <p:blipFill>
          <a:blip r:embed="rId4">
            <a:alphaModFix/>
          </a:blip>
          <a:stretch>
            <a:fillRect/>
          </a:stretch>
        </p:blipFill>
        <p:spPr>
          <a:xfrm>
            <a:off x="1633068" y="3441499"/>
            <a:ext cx="3724102" cy="2020452"/>
          </a:xfrm>
          <a:prstGeom prst="rect">
            <a:avLst/>
          </a:prstGeom>
          <a:noFill/>
          <a:ln>
            <a:noFill/>
          </a:ln>
        </p:spPr>
      </p:pic>
      <p:sp>
        <p:nvSpPr>
          <p:cNvPr id="685" name="Google Shape;685;p37"/>
          <p:cNvSpPr txBox="1"/>
          <p:nvPr/>
        </p:nvSpPr>
        <p:spPr>
          <a:xfrm>
            <a:off x="1175150" y="5255025"/>
            <a:ext cx="5064900" cy="157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500">
              <a:latin typeface="Titillium Web"/>
              <a:ea typeface="Titillium Web"/>
              <a:cs typeface="Titillium Web"/>
              <a:sym typeface="Titillium Web"/>
            </a:endParaRPr>
          </a:p>
          <a:p>
            <a:pPr indent="0" lvl="0" marL="0" rtl="0" algn="l">
              <a:spcBef>
                <a:spcPts val="0"/>
              </a:spcBef>
              <a:spcAft>
                <a:spcPts val="0"/>
              </a:spcAft>
              <a:buNone/>
            </a:pPr>
            <a:r>
              <a:rPr lang="en-GB" sz="1500">
                <a:latin typeface="Titillium Web"/>
                <a:ea typeface="Titillium Web"/>
                <a:cs typeface="Titillium Web"/>
                <a:sym typeface="Titillium Web"/>
              </a:rPr>
              <a:t>تشوه خلقي بدل لا يصير عنده ٣ صار٢ cusps </a:t>
            </a:r>
            <a:endParaRPr sz="1500">
              <a:latin typeface="Titillium Web"/>
              <a:ea typeface="Titillium Web"/>
              <a:cs typeface="Titillium Web"/>
              <a:sym typeface="Titillium Web"/>
            </a:endParaRPr>
          </a:p>
          <a:p>
            <a:pPr indent="-323850" lvl="0" marL="457200" rtl="0" algn="l">
              <a:spcBef>
                <a:spcPts val="0"/>
              </a:spcBef>
              <a:spcAft>
                <a:spcPts val="0"/>
              </a:spcAft>
              <a:buSzPts val="1500"/>
              <a:buFont typeface="Titillium Web"/>
              <a:buChar char="●"/>
            </a:pPr>
            <a:r>
              <a:rPr lang="en-GB" sz="1500">
                <a:latin typeface="Titillium Web"/>
                <a:ea typeface="Titillium Web"/>
                <a:cs typeface="Titillium Web"/>
                <a:sym typeface="Titillium Web"/>
              </a:rPr>
              <a:t>Dystrophic calcification </a:t>
            </a:r>
            <a:endParaRPr sz="1500">
              <a:latin typeface="Titillium Web"/>
              <a:ea typeface="Titillium Web"/>
              <a:cs typeface="Titillium Web"/>
              <a:sym typeface="Titillium Web"/>
            </a:endParaRPr>
          </a:p>
          <a:p>
            <a:pPr indent="-323850" lvl="0" marL="457200" rtl="0" algn="l">
              <a:spcBef>
                <a:spcPts val="0"/>
              </a:spcBef>
              <a:spcAft>
                <a:spcPts val="0"/>
              </a:spcAft>
              <a:buSzPts val="1500"/>
              <a:buFont typeface="Titillium Web"/>
              <a:buChar char="●"/>
            </a:pPr>
            <a:r>
              <a:rPr lang="en-GB" sz="1500">
                <a:latin typeface="Titillium Web"/>
                <a:ea typeface="Titillium Web"/>
                <a:cs typeface="Titillium Web"/>
                <a:sym typeface="Titillium Web"/>
              </a:rPr>
              <a:t>Incompetence mitral valve </a:t>
            </a:r>
            <a:endParaRPr sz="1500">
              <a:latin typeface="Titillium Web"/>
              <a:ea typeface="Titillium Web"/>
              <a:cs typeface="Titillium Web"/>
              <a:sym typeface="Titillium Web"/>
            </a:endParaRPr>
          </a:p>
          <a:p>
            <a:pPr indent="-330200" lvl="0" marL="457200" rtl="0" algn="l">
              <a:spcBef>
                <a:spcPts val="0"/>
              </a:spcBef>
              <a:spcAft>
                <a:spcPts val="0"/>
              </a:spcAft>
              <a:buSzPts val="1600"/>
              <a:buFont typeface="Titillium Web"/>
              <a:buChar char="●"/>
            </a:pPr>
            <a:r>
              <a:rPr lang="en-GB" sz="1500">
                <a:latin typeface="Titillium Web"/>
                <a:ea typeface="Titillium Web"/>
                <a:cs typeface="Titillium Web"/>
                <a:sym typeface="Titillium Web"/>
              </a:rPr>
              <a:t>May be have (stenosis or incompetence/ stenosis + incompetence “depending on degree of pathology).</a:t>
            </a:r>
            <a:r>
              <a:rPr lang="en-GB" sz="1600">
                <a:latin typeface="Titillium Web"/>
                <a:ea typeface="Titillium Web"/>
                <a:cs typeface="Titillium Web"/>
                <a:sym typeface="Titillium Web"/>
              </a:rPr>
              <a:t> </a:t>
            </a:r>
            <a:endParaRPr sz="1600">
              <a:latin typeface="Titillium Web"/>
              <a:ea typeface="Titillium Web"/>
              <a:cs typeface="Titillium Web"/>
              <a:sym typeface="Titillium Web"/>
            </a:endParaRPr>
          </a:p>
        </p:txBody>
      </p:sp>
      <p:sp>
        <p:nvSpPr>
          <p:cNvPr id="686" name="Google Shape;686;p37"/>
          <p:cNvSpPr txBox="1"/>
          <p:nvPr/>
        </p:nvSpPr>
        <p:spPr>
          <a:xfrm>
            <a:off x="1965000" y="6833025"/>
            <a:ext cx="2928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1155CC"/>
                </a:solidFill>
                <a:latin typeface="Comfortaa"/>
                <a:ea typeface="Comfortaa"/>
                <a:cs typeface="Comfortaa"/>
                <a:sym typeface="Comfortaa"/>
              </a:rPr>
              <a:t>Mechanical prosthesis</a:t>
            </a:r>
            <a:endParaRPr b="1" sz="3000">
              <a:solidFill>
                <a:srgbClr val="1155CC"/>
              </a:solidFill>
              <a:latin typeface="Comfortaa"/>
              <a:ea typeface="Comfortaa"/>
              <a:cs typeface="Comfortaa"/>
              <a:sym typeface="Comfortaa"/>
            </a:endParaRPr>
          </a:p>
        </p:txBody>
      </p:sp>
      <p:pic>
        <p:nvPicPr>
          <p:cNvPr id="687" name="Google Shape;687;p37"/>
          <p:cNvPicPr preferRelativeResize="0"/>
          <p:nvPr/>
        </p:nvPicPr>
        <p:blipFill>
          <a:blip r:embed="rId5">
            <a:alphaModFix/>
          </a:blip>
          <a:stretch>
            <a:fillRect/>
          </a:stretch>
        </p:blipFill>
        <p:spPr>
          <a:xfrm>
            <a:off x="1714620" y="7294730"/>
            <a:ext cx="3561006" cy="1121828"/>
          </a:xfrm>
          <a:prstGeom prst="rect">
            <a:avLst/>
          </a:prstGeom>
          <a:noFill/>
          <a:ln>
            <a:noFill/>
          </a:ln>
        </p:spPr>
      </p:pic>
      <p:sp>
        <p:nvSpPr>
          <p:cNvPr id="688" name="Google Shape;688;p37"/>
          <p:cNvSpPr txBox="1"/>
          <p:nvPr/>
        </p:nvSpPr>
        <p:spPr>
          <a:xfrm>
            <a:off x="45875" y="8416550"/>
            <a:ext cx="52299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dk1"/>
                </a:solidFill>
                <a:latin typeface="Titillium Web"/>
                <a:ea typeface="Titillium Web"/>
                <a:cs typeface="Titillium Web"/>
                <a:sym typeface="Titillium Web"/>
              </a:rPr>
              <a:t>Used to replace the insufficient valves by artificial valve stitching at the ring of the valve .</a:t>
            </a:r>
            <a:endParaRPr>
              <a:solidFill>
                <a:schemeClr val="dk1"/>
              </a:solidFill>
              <a:latin typeface="Titillium Web"/>
              <a:ea typeface="Titillium Web"/>
              <a:cs typeface="Titillium Web"/>
              <a:sym typeface="Titillium Web"/>
            </a:endParaRPr>
          </a:p>
          <a:p>
            <a:pPr indent="-317500" lvl="0" marL="457200" rtl="0" algn="l">
              <a:spcBef>
                <a:spcPts val="0"/>
              </a:spcBef>
              <a:spcAft>
                <a:spcPts val="0"/>
              </a:spcAft>
              <a:buClr>
                <a:schemeClr val="dk1"/>
              </a:buClr>
              <a:buSzPts val="1400"/>
              <a:buFont typeface="Titillium Web"/>
              <a:buChar char="●"/>
            </a:pPr>
            <a:r>
              <a:rPr lang="en-GB">
                <a:solidFill>
                  <a:schemeClr val="dk1"/>
                </a:solidFill>
                <a:latin typeface="Titillium Web"/>
                <a:ea typeface="Titillium Web"/>
                <a:cs typeface="Titillium Web"/>
                <a:sym typeface="Titillium Web"/>
              </a:rPr>
              <a:t>Systole—&gt; upward and closure </a:t>
            </a:r>
            <a:endParaRPr>
              <a:solidFill>
                <a:schemeClr val="dk1"/>
              </a:solidFill>
              <a:latin typeface="Titillium Web"/>
              <a:ea typeface="Titillium Web"/>
              <a:cs typeface="Titillium Web"/>
              <a:sym typeface="Titillium Web"/>
            </a:endParaRPr>
          </a:p>
          <a:p>
            <a:pPr indent="-317500" lvl="0" marL="457200" rtl="0" algn="l">
              <a:spcBef>
                <a:spcPts val="0"/>
              </a:spcBef>
              <a:spcAft>
                <a:spcPts val="0"/>
              </a:spcAft>
              <a:buClr>
                <a:schemeClr val="dk1"/>
              </a:buClr>
              <a:buSzPts val="1400"/>
              <a:buFont typeface="Titillium Web"/>
              <a:buChar char="●"/>
            </a:pPr>
            <a:r>
              <a:rPr lang="en-GB">
                <a:solidFill>
                  <a:schemeClr val="dk1"/>
                </a:solidFill>
                <a:latin typeface="Titillium Web"/>
                <a:ea typeface="Titillium Web"/>
                <a:cs typeface="Titillium Web"/>
                <a:sym typeface="Titillium Web"/>
              </a:rPr>
              <a:t>Diastole —&gt; relaxed and allows the blood flow ( ball downward)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38"/>
          <p:cNvSpPr txBox="1"/>
          <p:nvPr/>
        </p:nvSpPr>
        <p:spPr>
          <a:xfrm>
            <a:off x="341200" y="360625"/>
            <a:ext cx="2355300" cy="83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4900">
                <a:solidFill>
                  <a:srgbClr val="1155CC"/>
                </a:solidFill>
                <a:latin typeface="Comfortaa"/>
                <a:ea typeface="Comfortaa"/>
                <a:cs typeface="Comfortaa"/>
                <a:sym typeface="Comfortaa"/>
              </a:rPr>
              <a:t>MCQs</a:t>
            </a:r>
            <a:endParaRPr b="1" sz="4900">
              <a:solidFill>
                <a:srgbClr val="1155CC"/>
              </a:solidFill>
              <a:latin typeface="Comfortaa"/>
              <a:ea typeface="Comfortaa"/>
              <a:cs typeface="Comfortaa"/>
              <a:sym typeface="Comfortaa"/>
            </a:endParaRPr>
          </a:p>
        </p:txBody>
      </p:sp>
      <p:graphicFrame>
        <p:nvGraphicFramePr>
          <p:cNvPr id="694" name="Google Shape;694;p38"/>
          <p:cNvGraphicFramePr/>
          <p:nvPr/>
        </p:nvGraphicFramePr>
        <p:xfrm>
          <a:off x="341200" y="1534259"/>
          <a:ext cx="3000000" cy="3000000"/>
        </p:xfrm>
        <a:graphic>
          <a:graphicData uri="http://schemas.openxmlformats.org/drawingml/2006/table">
            <a:tbl>
              <a:tblPr>
                <a:noFill/>
                <a:tableStyleId>{1872F3C7-CC99-46EB-B812-0ACD59A206C7}</a:tableStyleId>
              </a:tblPr>
              <a:tblGrid>
                <a:gridCol w="1538550"/>
                <a:gridCol w="1538550"/>
                <a:gridCol w="1538550"/>
                <a:gridCol w="1538550"/>
              </a:tblGrid>
              <a:tr h="741925">
                <a:tc gridSpan="4">
                  <a:txBody>
                    <a:bodyPr/>
                    <a:lstStyle/>
                    <a:p>
                      <a:pPr indent="0" lvl="0" marL="0" rtl="0" algn="l">
                        <a:spcBef>
                          <a:spcPts val="0"/>
                        </a:spcBef>
                        <a:spcAft>
                          <a:spcPts val="0"/>
                        </a:spcAft>
                        <a:buNone/>
                      </a:pPr>
                      <a:r>
                        <a:rPr b="1" lang="en-GB">
                          <a:solidFill>
                            <a:srgbClr val="434343"/>
                          </a:solidFill>
                          <a:latin typeface="Titillium Web"/>
                          <a:ea typeface="Titillium Web"/>
                          <a:cs typeface="Titillium Web"/>
                          <a:sym typeface="Titillium Web"/>
                        </a:rPr>
                        <a:t>1-Bacterial endocarditis of the tricuspid valve is mainly caused by?</a:t>
                      </a:r>
                      <a:endParaRPr b="1">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c hMerge="1"/>
                <a:tc hMerge="1"/>
                <a:tc hMerge="1"/>
              </a:tr>
              <a:tr h="630400">
                <a:tc>
                  <a:txBody>
                    <a:bodyPr/>
                    <a:lstStyle/>
                    <a:p>
                      <a:pPr indent="0" lvl="0" marL="0" rtl="0" algn="l">
                        <a:spcBef>
                          <a:spcPts val="0"/>
                        </a:spcBef>
                        <a:spcAft>
                          <a:spcPts val="0"/>
                        </a:spcAft>
                        <a:buNone/>
                      </a:pPr>
                      <a:r>
                        <a:rPr lang="en-GB">
                          <a:solidFill>
                            <a:srgbClr val="434343"/>
                          </a:solidFill>
                          <a:latin typeface="Titillium Web"/>
                          <a:ea typeface="Titillium Web"/>
                          <a:cs typeface="Titillium Web"/>
                          <a:sym typeface="Titillium Web"/>
                        </a:rPr>
                        <a:t>A</a:t>
                      </a:r>
                      <a:r>
                        <a:rPr lang="en-GB">
                          <a:solidFill>
                            <a:srgbClr val="434343"/>
                          </a:solidFill>
                          <a:latin typeface="Titillium Web"/>
                          <a:ea typeface="Titillium Web"/>
                          <a:cs typeface="Titillium Web"/>
                          <a:sym typeface="Titillium Web"/>
                        </a:rPr>
                        <a:t>- </a:t>
                      </a:r>
                      <a:r>
                        <a:rPr lang="en-GB">
                          <a:solidFill>
                            <a:srgbClr val="434343"/>
                          </a:solidFill>
                          <a:latin typeface="Titillium Web"/>
                          <a:ea typeface="Titillium Web"/>
                          <a:cs typeface="Titillium Web"/>
                          <a:sym typeface="Titillium Web"/>
                        </a:rPr>
                        <a:t>Prosthetic valve disease </a:t>
                      </a:r>
                      <a:endParaRPr>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c>
                  <a:txBody>
                    <a:bodyPr/>
                    <a:lstStyle/>
                    <a:p>
                      <a:pPr indent="0" lvl="0" marL="0" rtl="0" algn="l">
                        <a:spcBef>
                          <a:spcPts val="0"/>
                        </a:spcBef>
                        <a:spcAft>
                          <a:spcPts val="0"/>
                        </a:spcAft>
                        <a:buNone/>
                      </a:pPr>
                      <a:r>
                        <a:rPr lang="en-GB">
                          <a:solidFill>
                            <a:srgbClr val="434343"/>
                          </a:solidFill>
                          <a:latin typeface="Titillium Web"/>
                          <a:ea typeface="Titillium Web"/>
                          <a:cs typeface="Titillium Web"/>
                          <a:sym typeface="Titillium Web"/>
                        </a:rPr>
                        <a:t>B</a:t>
                      </a:r>
                      <a:r>
                        <a:rPr lang="en-GB">
                          <a:solidFill>
                            <a:srgbClr val="434343"/>
                          </a:solidFill>
                          <a:latin typeface="Titillium Web"/>
                          <a:ea typeface="Titillium Web"/>
                          <a:cs typeface="Titillium Web"/>
                          <a:sym typeface="Titillium Web"/>
                        </a:rPr>
                        <a:t>- </a:t>
                      </a:r>
                      <a:r>
                        <a:rPr lang="en-GB">
                          <a:solidFill>
                            <a:srgbClr val="434343"/>
                          </a:solidFill>
                          <a:latin typeface="Titillium Web"/>
                          <a:ea typeface="Titillium Web"/>
                          <a:cs typeface="Titillium Web"/>
                          <a:sym typeface="Titillium Web"/>
                        </a:rPr>
                        <a:t>Rheumatic heart disease </a:t>
                      </a:r>
                      <a:endParaRPr>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c>
                  <a:txBody>
                    <a:bodyPr/>
                    <a:lstStyle/>
                    <a:p>
                      <a:pPr indent="0" lvl="0" marL="0" rtl="0" algn="l">
                        <a:spcBef>
                          <a:spcPts val="0"/>
                        </a:spcBef>
                        <a:spcAft>
                          <a:spcPts val="0"/>
                        </a:spcAft>
                        <a:buNone/>
                      </a:pPr>
                      <a:r>
                        <a:rPr lang="en-GB">
                          <a:solidFill>
                            <a:srgbClr val="434343"/>
                          </a:solidFill>
                          <a:latin typeface="Titillium Web"/>
                          <a:ea typeface="Titillium Web"/>
                          <a:cs typeface="Titillium Web"/>
                          <a:sym typeface="Titillium Web"/>
                        </a:rPr>
                        <a:t>C</a:t>
                      </a:r>
                      <a:r>
                        <a:rPr lang="en-GB">
                          <a:solidFill>
                            <a:srgbClr val="434343"/>
                          </a:solidFill>
                          <a:latin typeface="Titillium Web"/>
                          <a:ea typeface="Titillium Web"/>
                          <a:cs typeface="Titillium Web"/>
                          <a:sym typeface="Titillium Web"/>
                        </a:rPr>
                        <a:t>- </a:t>
                      </a:r>
                      <a:r>
                        <a:rPr lang="en-GB">
                          <a:solidFill>
                            <a:srgbClr val="434343"/>
                          </a:solidFill>
                          <a:latin typeface="Titillium Web"/>
                          <a:ea typeface="Titillium Web"/>
                          <a:cs typeface="Titillium Web"/>
                          <a:sym typeface="Titillium Web"/>
                        </a:rPr>
                        <a:t>Intravenous drug use</a:t>
                      </a:r>
                      <a:endParaRPr>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c>
                  <a:txBody>
                    <a:bodyPr/>
                    <a:lstStyle/>
                    <a:p>
                      <a:pPr indent="0" lvl="0" marL="0" rtl="0" algn="l">
                        <a:spcBef>
                          <a:spcPts val="0"/>
                        </a:spcBef>
                        <a:spcAft>
                          <a:spcPts val="0"/>
                        </a:spcAft>
                        <a:buNone/>
                      </a:pPr>
                      <a:r>
                        <a:rPr lang="en-GB">
                          <a:solidFill>
                            <a:srgbClr val="434343"/>
                          </a:solidFill>
                          <a:latin typeface="Titillium Web"/>
                          <a:ea typeface="Titillium Web"/>
                          <a:cs typeface="Titillium Web"/>
                          <a:sym typeface="Titillium Web"/>
                        </a:rPr>
                        <a:t>D</a:t>
                      </a:r>
                      <a:r>
                        <a:rPr lang="en-GB">
                          <a:solidFill>
                            <a:srgbClr val="434343"/>
                          </a:solidFill>
                          <a:latin typeface="Titillium Web"/>
                          <a:ea typeface="Titillium Web"/>
                          <a:cs typeface="Titillium Web"/>
                          <a:sym typeface="Titillium Web"/>
                        </a:rPr>
                        <a:t>-</a:t>
                      </a:r>
                      <a:r>
                        <a:rPr lang="en-GB">
                          <a:solidFill>
                            <a:srgbClr val="434343"/>
                          </a:solidFill>
                          <a:latin typeface="Titillium Web"/>
                          <a:ea typeface="Titillium Web"/>
                          <a:cs typeface="Titillium Web"/>
                          <a:sym typeface="Titillium Web"/>
                        </a:rPr>
                        <a:t> </a:t>
                      </a:r>
                      <a:r>
                        <a:rPr lang="en-GB">
                          <a:solidFill>
                            <a:srgbClr val="434343"/>
                          </a:solidFill>
                          <a:latin typeface="Titillium Web"/>
                          <a:ea typeface="Titillium Web"/>
                          <a:cs typeface="Titillium Web"/>
                          <a:sym typeface="Titillium Web"/>
                        </a:rPr>
                        <a:t>High pressure shunt in heart </a:t>
                      </a:r>
                      <a:endParaRPr>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r>
              <a:tr h="747800">
                <a:tc gridSpan="4">
                  <a:txBody>
                    <a:bodyPr/>
                    <a:lstStyle/>
                    <a:p>
                      <a:pPr indent="0" lvl="0" marL="0" rtl="0" algn="l">
                        <a:spcBef>
                          <a:spcPts val="0"/>
                        </a:spcBef>
                        <a:spcAft>
                          <a:spcPts val="0"/>
                        </a:spcAft>
                        <a:buNone/>
                      </a:pPr>
                      <a:r>
                        <a:rPr b="1" lang="en-GB">
                          <a:solidFill>
                            <a:srgbClr val="434343"/>
                          </a:solidFill>
                          <a:latin typeface="Titillium Web"/>
                          <a:ea typeface="Titillium Web"/>
                          <a:cs typeface="Titillium Web"/>
                          <a:sym typeface="Titillium Web"/>
                        </a:rPr>
                        <a:t>2- Which disease produce a parachute deformity of the cusp?</a:t>
                      </a:r>
                      <a:endParaRPr b="1">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c hMerge="1"/>
                <a:tc hMerge="1"/>
                <a:tc hMerge="1"/>
              </a:tr>
              <a:tr h="607500">
                <a:tc>
                  <a:txBody>
                    <a:bodyPr/>
                    <a:lstStyle/>
                    <a:p>
                      <a:pPr indent="0" lvl="0" marL="0" rtl="0" algn="l">
                        <a:spcBef>
                          <a:spcPts val="0"/>
                        </a:spcBef>
                        <a:spcAft>
                          <a:spcPts val="0"/>
                        </a:spcAft>
                        <a:buClr>
                          <a:srgbClr val="000000"/>
                        </a:buClr>
                        <a:buSzPts val="1100"/>
                        <a:buFont typeface="Arial"/>
                        <a:buNone/>
                      </a:pPr>
                      <a:r>
                        <a:rPr lang="en-GB">
                          <a:solidFill>
                            <a:srgbClr val="434343"/>
                          </a:solidFill>
                          <a:latin typeface="Titillium Web"/>
                          <a:ea typeface="Titillium Web"/>
                          <a:cs typeface="Titillium Web"/>
                          <a:sym typeface="Titillium Web"/>
                        </a:rPr>
                        <a:t>A</a:t>
                      </a:r>
                      <a:r>
                        <a:rPr lang="en-GB">
                          <a:solidFill>
                            <a:srgbClr val="434343"/>
                          </a:solidFill>
                          <a:latin typeface="Titillium Web"/>
                          <a:ea typeface="Titillium Web"/>
                          <a:cs typeface="Titillium Web"/>
                          <a:sym typeface="Titillium Web"/>
                        </a:rPr>
                        <a:t>- Mitral valve prolapse</a:t>
                      </a:r>
                      <a:endParaRPr>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a:solidFill>
                            <a:srgbClr val="434343"/>
                          </a:solidFill>
                          <a:latin typeface="Titillium Web"/>
                          <a:ea typeface="Titillium Web"/>
                          <a:cs typeface="Titillium Web"/>
                          <a:sym typeface="Titillium Web"/>
                        </a:rPr>
                        <a:t>B</a:t>
                      </a:r>
                      <a:r>
                        <a:rPr lang="en-GB">
                          <a:solidFill>
                            <a:srgbClr val="434343"/>
                          </a:solidFill>
                          <a:latin typeface="Titillium Web"/>
                          <a:ea typeface="Titillium Web"/>
                          <a:cs typeface="Titillium Web"/>
                          <a:sym typeface="Titillium Web"/>
                        </a:rPr>
                        <a:t>- Mitral stenosis</a:t>
                      </a:r>
                      <a:endParaRPr>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a:solidFill>
                            <a:srgbClr val="434343"/>
                          </a:solidFill>
                          <a:latin typeface="Titillium Web"/>
                          <a:ea typeface="Titillium Web"/>
                          <a:cs typeface="Titillium Web"/>
                          <a:sym typeface="Titillium Web"/>
                        </a:rPr>
                        <a:t>C</a:t>
                      </a:r>
                      <a:r>
                        <a:rPr lang="en-GB">
                          <a:solidFill>
                            <a:srgbClr val="434343"/>
                          </a:solidFill>
                          <a:latin typeface="Titillium Web"/>
                          <a:ea typeface="Titillium Web"/>
                          <a:cs typeface="Titillium Web"/>
                          <a:sym typeface="Titillium Web"/>
                        </a:rPr>
                        <a:t>- Acute rheumatic fever</a:t>
                      </a:r>
                      <a:endParaRPr>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a:solidFill>
                            <a:srgbClr val="434343"/>
                          </a:solidFill>
                          <a:latin typeface="Titillium Web"/>
                          <a:ea typeface="Titillium Web"/>
                          <a:cs typeface="Titillium Web"/>
                          <a:sym typeface="Titillium Web"/>
                        </a:rPr>
                        <a:t>D</a:t>
                      </a:r>
                      <a:r>
                        <a:rPr lang="en-GB">
                          <a:solidFill>
                            <a:srgbClr val="434343"/>
                          </a:solidFill>
                          <a:latin typeface="Titillium Web"/>
                          <a:ea typeface="Titillium Web"/>
                          <a:cs typeface="Titillium Web"/>
                          <a:sym typeface="Titillium Web"/>
                        </a:rPr>
                        <a:t>- Aortic stenosis</a:t>
                      </a:r>
                      <a:endParaRPr>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r>
              <a:tr h="847850">
                <a:tc gridSpan="4">
                  <a:txBody>
                    <a:bodyPr/>
                    <a:lstStyle/>
                    <a:p>
                      <a:pPr indent="0" lvl="0" marL="0" rtl="0" algn="l">
                        <a:spcBef>
                          <a:spcPts val="0"/>
                        </a:spcBef>
                        <a:spcAft>
                          <a:spcPts val="0"/>
                        </a:spcAft>
                        <a:buNone/>
                      </a:pPr>
                      <a:r>
                        <a:rPr b="1" lang="en-GB">
                          <a:solidFill>
                            <a:srgbClr val="434343"/>
                          </a:solidFill>
                          <a:latin typeface="Titillium Web"/>
                          <a:ea typeface="Titillium Web"/>
                          <a:cs typeface="Titillium Web"/>
                          <a:sym typeface="Titillium Web"/>
                        </a:rPr>
                        <a:t>3-Which one of these is a major criteria of acute rheumatic fever? </a:t>
                      </a:r>
                      <a:endParaRPr b="1">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c hMerge="1"/>
                <a:tc hMerge="1"/>
                <a:tc hMerge="1"/>
              </a:tr>
              <a:tr h="587175">
                <a:tc>
                  <a:txBody>
                    <a:bodyPr/>
                    <a:lstStyle/>
                    <a:p>
                      <a:pPr indent="0" lvl="0" marL="0" rtl="0" algn="l">
                        <a:spcBef>
                          <a:spcPts val="0"/>
                        </a:spcBef>
                        <a:spcAft>
                          <a:spcPts val="0"/>
                        </a:spcAft>
                        <a:buClr>
                          <a:srgbClr val="000000"/>
                        </a:buClr>
                        <a:buSzPts val="1100"/>
                        <a:buFont typeface="Arial"/>
                        <a:buNone/>
                      </a:pPr>
                      <a:r>
                        <a:rPr lang="en-GB">
                          <a:solidFill>
                            <a:srgbClr val="434343"/>
                          </a:solidFill>
                          <a:latin typeface="Titillium Web"/>
                          <a:ea typeface="Titillium Web"/>
                          <a:cs typeface="Titillium Web"/>
                          <a:sym typeface="Titillium Web"/>
                        </a:rPr>
                        <a:t>A</a:t>
                      </a:r>
                      <a:r>
                        <a:rPr lang="en-GB">
                          <a:solidFill>
                            <a:srgbClr val="434343"/>
                          </a:solidFill>
                          <a:latin typeface="Titillium Web"/>
                          <a:ea typeface="Titillium Web"/>
                          <a:cs typeface="Titillium Web"/>
                          <a:sym typeface="Titillium Web"/>
                        </a:rPr>
                        <a:t>- Fever</a:t>
                      </a:r>
                      <a:endParaRPr>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a:solidFill>
                            <a:srgbClr val="434343"/>
                          </a:solidFill>
                          <a:latin typeface="Titillium Web"/>
                          <a:ea typeface="Titillium Web"/>
                          <a:cs typeface="Titillium Web"/>
                          <a:sym typeface="Titillium Web"/>
                        </a:rPr>
                        <a:t>B</a:t>
                      </a:r>
                      <a:r>
                        <a:rPr lang="en-GB">
                          <a:solidFill>
                            <a:srgbClr val="434343"/>
                          </a:solidFill>
                          <a:latin typeface="Titillium Web"/>
                          <a:ea typeface="Titillium Web"/>
                          <a:cs typeface="Titillium Web"/>
                          <a:sym typeface="Titillium Web"/>
                        </a:rPr>
                        <a:t>- </a:t>
                      </a:r>
                      <a:r>
                        <a:rPr lang="en-GB">
                          <a:solidFill>
                            <a:srgbClr val="434343"/>
                          </a:solidFill>
                          <a:latin typeface="Titillium Web"/>
                          <a:ea typeface="Titillium Web"/>
                          <a:cs typeface="Titillium Web"/>
                          <a:sym typeface="Titillium Web"/>
                        </a:rPr>
                        <a:t>Arthralgia</a:t>
                      </a:r>
                      <a:r>
                        <a:rPr lang="en-GB">
                          <a:solidFill>
                            <a:srgbClr val="434343"/>
                          </a:solidFill>
                          <a:latin typeface="Titillium Web"/>
                          <a:ea typeface="Titillium Web"/>
                          <a:cs typeface="Titillium Web"/>
                          <a:sym typeface="Titillium Web"/>
                        </a:rPr>
                        <a:t> </a:t>
                      </a:r>
                      <a:endParaRPr>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a:solidFill>
                            <a:srgbClr val="434343"/>
                          </a:solidFill>
                          <a:latin typeface="Titillium Web"/>
                          <a:ea typeface="Titillium Web"/>
                          <a:cs typeface="Titillium Web"/>
                          <a:sym typeface="Titillium Web"/>
                        </a:rPr>
                        <a:t>C</a:t>
                      </a:r>
                      <a:r>
                        <a:rPr lang="en-GB">
                          <a:solidFill>
                            <a:srgbClr val="434343"/>
                          </a:solidFill>
                          <a:latin typeface="Titillium Web"/>
                          <a:ea typeface="Titillium Web"/>
                          <a:cs typeface="Titillium Web"/>
                          <a:sym typeface="Titillium Web"/>
                        </a:rPr>
                        <a:t>- </a:t>
                      </a:r>
                      <a:r>
                        <a:rPr lang="en-GB">
                          <a:solidFill>
                            <a:srgbClr val="434343"/>
                          </a:solidFill>
                          <a:latin typeface="Titillium Web"/>
                          <a:ea typeface="Titillium Web"/>
                          <a:cs typeface="Titillium Web"/>
                          <a:sym typeface="Titillium Web"/>
                        </a:rPr>
                        <a:t>Subcutaneous nodules</a:t>
                      </a:r>
                      <a:endParaRPr>
                        <a:solidFill>
                          <a:srgbClr val="434343"/>
                        </a:solidFill>
                        <a:latin typeface="Titillium Web"/>
                        <a:ea typeface="Titillium Web"/>
                        <a:cs typeface="Titillium Web"/>
                        <a:sym typeface="Titillium Web"/>
                      </a:endParaRPr>
                    </a:p>
                    <a:p>
                      <a:pPr indent="0" lvl="0" marL="0" rtl="0" algn="l">
                        <a:spcBef>
                          <a:spcPts val="0"/>
                        </a:spcBef>
                        <a:spcAft>
                          <a:spcPts val="0"/>
                        </a:spcAft>
                        <a:buClr>
                          <a:srgbClr val="000000"/>
                        </a:buClr>
                        <a:buSzPts val="1100"/>
                        <a:buFont typeface="Arial"/>
                        <a:buNone/>
                      </a:pPr>
                      <a:r>
                        <a:t/>
                      </a:r>
                      <a:endParaRPr>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a:solidFill>
                            <a:srgbClr val="434343"/>
                          </a:solidFill>
                          <a:latin typeface="Titillium Web"/>
                          <a:ea typeface="Titillium Web"/>
                          <a:cs typeface="Titillium Web"/>
                          <a:sym typeface="Titillium Web"/>
                        </a:rPr>
                        <a:t>D</a:t>
                      </a:r>
                      <a:r>
                        <a:rPr lang="en-GB">
                          <a:solidFill>
                            <a:srgbClr val="434343"/>
                          </a:solidFill>
                          <a:latin typeface="Titillium Web"/>
                          <a:ea typeface="Titillium Web"/>
                          <a:cs typeface="Titillium Web"/>
                          <a:sym typeface="Titillium Web"/>
                        </a:rPr>
                        <a:t>- EKG changes</a:t>
                      </a:r>
                      <a:endParaRPr>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r>
              <a:tr h="838950">
                <a:tc gridSpan="4">
                  <a:txBody>
                    <a:bodyPr/>
                    <a:lstStyle/>
                    <a:p>
                      <a:pPr indent="0" lvl="0" marL="0" rtl="0" algn="l">
                        <a:spcBef>
                          <a:spcPts val="0"/>
                        </a:spcBef>
                        <a:spcAft>
                          <a:spcPts val="0"/>
                        </a:spcAft>
                        <a:buNone/>
                      </a:pPr>
                      <a:r>
                        <a:rPr b="1" lang="en-GB">
                          <a:solidFill>
                            <a:srgbClr val="434343"/>
                          </a:solidFill>
                          <a:latin typeface="Titillium Web"/>
                          <a:ea typeface="Titillium Web"/>
                          <a:cs typeface="Titillium Web"/>
                          <a:sym typeface="Titillium Web"/>
                        </a:rPr>
                        <a:t>4- A multiple tiny granulomatous lesions of the heart?</a:t>
                      </a:r>
                      <a:endParaRPr b="1">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c hMerge="1"/>
                <a:tc hMerge="1"/>
                <a:tc hMerge="1"/>
              </a:tr>
              <a:tr h="594375">
                <a:tc>
                  <a:txBody>
                    <a:bodyPr/>
                    <a:lstStyle/>
                    <a:p>
                      <a:pPr indent="0" lvl="0" marL="0" rtl="0" algn="l">
                        <a:spcBef>
                          <a:spcPts val="0"/>
                        </a:spcBef>
                        <a:spcAft>
                          <a:spcPts val="0"/>
                        </a:spcAft>
                        <a:buClr>
                          <a:srgbClr val="000000"/>
                        </a:buClr>
                        <a:buSzPts val="1100"/>
                        <a:buFont typeface="Arial"/>
                        <a:buNone/>
                      </a:pPr>
                      <a:r>
                        <a:rPr lang="en-GB">
                          <a:solidFill>
                            <a:srgbClr val="434343"/>
                          </a:solidFill>
                          <a:latin typeface="Titillium Web"/>
                          <a:ea typeface="Titillium Web"/>
                          <a:cs typeface="Titillium Web"/>
                          <a:sym typeface="Titillium Web"/>
                        </a:rPr>
                        <a:t>A</a:t>
                      </a:r>
                      <a:r>
                        <a:rPr lang="en-GB">
                          <a:solidFill>
                            <a:srgbClr val="434343"/>
                          </a:solidFill>
                          <a:latin typeface="Titillium Web"/>
                          <a:ea typeface="Titillium Web"/>
                          <a:cs typeface="Titillium Web"/>
                          <a:sym typeface="Titillium Web"/>
                        </a:rPr>
                        <a:t>- collagen necrosis</a:t>
                      </a:r>
                      <a:endParaRPr>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a:solidFill>
                            <a:srgbClr val="434343"/>
                          </a:solidFill>
                          <a:latin typeface="Titillium Web"/>
                          <a:ea typeface="Titillium Web"/>
                          <a:cs typeface="Titillium Web"/>
                          <a:sym typeface="Titillium Web"/>
                        </a:rPr>
                        <a:t>B</a:t>
                      </a:r>
                      <a:r>
                        <a:rPr lang="en-GB">
                          <a:solidFill>
                            <a:srgbClr val="434343"/>
                          </a:solidFill>
                          <a:latin typeface="Titillium Web"/>
                          <a:ea typeface="Titillium Web"/>
                          <a:cs typeface="Titillium Web"/>
                          <a:sym typeface="Titillium Web"/>
                        </a:rPr>
                        <a:t>- Anitschkow</a:t>
                      </a:r>
                      <a:endParaRPr>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a:solidFill>
                            <a:srgbClr val="434343"/>
                          </a:solidFill>
                          <a:latin typeface="Titillium Web"/>
                          <a:ea typeface="Titillium Web"/>
                          <a:cs typeface="Titillium Web"/>
                          <a:sym typeface="Titillium Web"/>
                        </a:rPr>
                        <a:t>C</a:t>
                      </a:r>
                      <a:r>
                        <a:rPr lang="en-GB">
                          <a:solidFill>
                            <a:srgbClr val="434343"/>
                          </a:solidFill>
                          <a:latin typeface="Titillium Web"/>
                          <a:ea typeface="Titillium Web"/>
                          <a:cs typeface="Titillium Web"/>
                          <a:sym typeface="Titillium Web"/>
                        </a:rPr>
                        <a:t>- Aschoff giant cells</a:t>
                      </a:r>
                      <a:endParaRPr>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a:solidFill>
                            <a:srgbClr val="434343"/>
                          </a:solidFill>
                          <a:latin typeface="Titillium Web"/>
                          <a:ea typeface="Titillium Web"/>
                          <a:cs typeface="Titillium Web"/>
                          <a:sym typeface="Titillium Web"/>
                        </a:rPr>
                        <a:t>D</a:t>
                      </a:r>
                      <a:r>
                        <a:rPr lang="en-GB">
                          <a:solidFill>
                            <a:srgbClr val="434343"/>
                          </a:solidFill>
                          <a:latin typeface="Titillium Web"/>
                          <a:ea typeface="Titillium Web"/>
                          <a:cs typeface="Titillium Web"/>
                          <a:sym typeface="Titillium Web"/>
                        </a:rPr>
                        <a:t>- Aschoff cells</a:t>
                      </a:r>
                      <a:endParaRPr>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r>
              <a:tr h="777050">
                <a:tc gridSpan="4">
                  <a:txBody>
                    <a:bodyPr/>
                    <a:lstStyle/>
                    <a:p>
                      <a:pPr indent="0" lvl="0" marL="0" rtl="0" algn="l">
                        <a:spcBef>
                          <a:spcPts val="0"/>
                        </a:spcBef>
                        <a:spcAft>
                          <a:spcPts val="0"/>
                        </a:spcAft>
                        <a:buNone/>
                      </a:pPr>
                      <a:r>
                        <a:rPr b="1" lang="en-GB">
                          <a:solidFill>
                            <a:srgbClr val="434343"/>
                          </a:solidFill>
                          <a:latin typeface="Titillium Web"/>
                          <a:ea typeface="Titillium Web"/>
                          <a:cs typeface="Titillium Web"/>
                          <a:sym typeface="Titillium Web"/>
                        </a:rPr>
                        <a:t>5- What are the types of valves damage in chronic rheumatic heart disease?</a:t>
                      </a:r>
                      <a:endParaRPr b="1">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c hMerge="1"/>
                <a:tc hMerge="1"/>
                <a:tc hMerge="1"/>
              </a:tr>
              <a:tr h="602825">
                <a:tc>
                  <a:txBody>
                    <a:bodyPr/>
                    <a:lstStyle/>
                    <a:p>
                      <a:pPr indent="0" lvl="0" marL="0" rtl="0" algn="l">
                        <a:spcBef>
                          <a:spcPts val="0"/>
                        </a:spcBef>
                        <a:spcAft>
                          <a:spcPts val="0"/>
                        </a:spcAft>
                        <a:buClr>
                          <a:srgbClr val="000000"/>
                        </a:buClr>
                        <a:buSzPts val="1100"/>
                        <a:buFont typeface="Arial"/>
                        <a:buNone/>
                      </a:pPr>
                      <a:r>
                        <a:rPr lang="en-GB">
                          <a:solidFill>
                            <a:srgbClr val="434343"/>
                          </a:solidFill>
                          <a:latin typeface="Titillium Web"/>
                          <a:ea typeface="Titillium Web"/>
                          <a:cs typeface="Titillium Web"/>
                          <a:sym typeface="Titillium Web"/>
                        </a:rPr>
                        <a:t>A</a:t>
                      </a:r>
                      <a:r>
                        <a:rPr lang="en-GB">
                          <a:solidFill>
                            <a:srgbClr val="434343"/>
                          </a:solidFill>
                          <a:latin typeface="Titillium Web"/>
                          <a:ea typeface="Titillium Web"/>
                          <a:cs typeface="Titillium Web"/>
                          <a:sym typeface="Titillium Web"/>
                        </a:rPr>
                        <a:t>- Stenosis</a:t>
                      </a:r>
                      <a:endParaRPr>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a:solidFill>
                            <a:srgbClr val="434343"/>
                          </a:solidFill>
                          <a:latin typeface="Titillium Web"/>
                          <a:ea typeface="Titillium Web"/>
                          <a:cs typeface="Titillium Web"/>
                          <a:sym typeface="Titillium Web"/>
                        </a:rPr>
                        <a:t>B</a:t>
                      </a:r>
                      <a:r>
                        <a:rPr lang="en-GB">
                          <a:solidFill>
                            <a:srgbClr val="434343"/>
                          </a:solidFill>
                          <a:latin typeface="Titillium Web"/>
                          <a:ea typeface="Titillium Web"/>
                          <a:cs typeface="Titillium Web"/>
                          <a:sym typeface="Titillium Web"/>
                        </a:rPr>
                        <a:t>- Regurgitation</a:t>
                      </a:r>
                      <a:endParaRPr>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a:solidFill>
                            <a:srgbClr val="434343"/>
                          </a:solidFill>
                          <a:latin typeface="Titillium Web"/>
                          <a:ea typeface="Titillium Web"/>
                          <a:cs typeface="Titillium Web"/>
                          <a:sym typeface="Titillium Web"/>
                        </a:rPr>
                        <a:t>C</a:t>
                      </a:r>
                      <a:r>
                        <a:rPr lang="en-GB">
                          <a:solidFill>
                            <a:srgbClr val="434343"/>
                          </a:solidFill>
                          <a:latin typeface="Titillium Web"/>
                          <a:ea typeface="Titillium Web"/>
                          <a:cs typeface="Titillium Web"/>
                          <a:sym typeface="Titillium Web"/>
                        </a:rPr>
                        <a:t>- Insufficiency</a:t>
                      </a:r>
                      <a:endParaRPr>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a:solidFill>
                            <a:srgbClr val="434343"/>
                          </a:solidFill>
                          <a:latin typeface="Titillium Web"/>
                          <a:ea typeface="Titillium Web"/>
                          <a:cs typeface="Titillium Web"/>
                          <a:sym typeface="Titillium Web"/>
                        </a:rPr>
                        <a:t>D</a:t>
                      </a:r>
                      <a:r>
                        <a:rPr lang="en-GB">
                          <a:solidFill>
                            <a:srgbClr val="434343"/>
                          </a:solidFill>
                          <a:latin typeface="Titillium Web"/>
                          <a:ea typeface="Titillium Web"/>
                          <a:cs typeface="Titillium Web"/>
                          <a:sym typeface="Titillium Web"/>
                        </a:rPr>
                        <a:t>- All</a:t>
                      </a:r>
                      <a:endParaRPr>
                        <a:solidFill>
                          <a:srgbClr val="434343"/>
                        </a:solidFill>
                        <a:latin typeface="Titillium Web"/>
                        <a:ea typeface="Titillium Web"/>
                        <a:cs typeface="Titillium Web"/>
                        <a:sym typeface="Titillium Web"/>
                      </a:endParaRPr>
                    </a:p>
                  </a:txBody>
                  <a:tcPr marT="91425" marB="91425" marR="91425" marL="91425">
                    <a:lnL cap="flat" cmpd="sng" w="19050">
                      <a:solidFill>
                        <a:srgbClr val="4285F4"/>
                      </a:solidFill>
                      <a:prstDash val="lgDash"/>
                      <a:round/>
                      <a:headEnd len="sm" w="sm" type="none"/>
                      <a:tailEnd len="sm" w="sm" type="none"/>
                    </a:lnL>
                    <a:lnR cap="flat" cmpd="sng" w="19050">
                      <a:solidFill>
                        <a:srgbClr val="4285F4"/>
                      </a:solidFill>
                      <a:prstDash val="lgDash"/>
                      <a:round/>
                      <a:headEnd len="sm" w="sm" type="none"/>
                      <a:tailEnd len="sm" w="sm" type="none"/>
                    </a:lnR>
                    <a:lnT cap="flat" cmpd="sng" w="19050">
                      <a:solidFill>
                        <a:srgbClr val="4285F4"/>
                      </a:solidFill>
                      <a:prstDash val="lgDash"/>
                      <a:round/>
                      <a:headEnd len="sm" w="sm" type="none"/>
                      <a:tailEnd len="sm" w="sm" type="none"/>
                    </a:lnT>
                    <a:lnB cap="flat" cmpd="sng" w="19050">
                      <a:solidFill>
                        <a:srgbClr val="4285F4"/>
                      </a:solidFill>
                      <a:prstDash val="lgDash"/>
                      <a:round/>
                      <a:headEnd len="sm" w="sm" type="none"/>
                      <a:tailEnd len="sm" w="sm" type="none"/>
                    </a:lnB>
                  </a:tcPr>
                </a:tc>
              </a:tr>
            </a:tbl>
          </a:graphicData>
        </a:graphic>
      </p:graphicFrame>
      <p:sp>
        <p:nvSpPr>
          <p:cNvPr id="695" name="Google Shape;695;p38"/>
          <p:cNvSpPr txBox="1"/>
          <p:nvPr/>
        </p:nvSpPr>
        <p:spPr>
          <a:xfrm>
            <a:off x="4270002" y="377715"/>
            <a:ext cx="23553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rgbClr val="4285F4"/>
                </a:solidFill>
                <a:latin typeface="Titillium Web"/>
                <a:ea typeface="Titillium Web"/>
                <a:cs typeface="Titillium Web"/>
                <a:sym typeface="Titillium Web"/>
              </a:rPr>
              <a:t>Check out 442 </a:t>
            </a:r>
            <a:r>
              <a:rPr b="1" lang="en-GB" sz="2000">
                <a:solidFill>
                  <a:srgbClr val="4285F4"/>
                </a:solidFill>
                <a:latin typeface="Titillium Web"/>
                <a:ea typeface="Titillium Web"/>
                <a:cs typeface="Titillium Web"/>
                <a:sym typeface="Titillium Web"/>
              </a:rPr>
              <a:t>Quizlet bank</a:t>
            </a:r>
            <a:r>
              <a:rPr b="1" lang="en-GB" sz="2000">
                <a:solidFill>
                  <a:srgbClr val="4285F4"/>
                </a:solidFill>
                <a:latin typeface="Titillium Web"/>
                <a:ea typeface="Titillium Web"/>
                <a:cs typeface="Titillium Web"/>
                <a:sym typeface="Titillium Web"/>
              </a:rPr>
              <a:t> </a:t>
            </a:r>
            <a:endParaRPr b="1" sz="2000">
              <a:solidFill>
                <a:srgbClr val="4285F4"/>
              </a:solidFill>
              <a:latin typeface="Titillium Web"/>
              <a:ea typeface="Titillium Web"/>
              <a:cs typeface="Titillium Web"/>
              <a:sym typeface="Titillium Web"/>
            </a:endParaRPr>
          </a:p>
        </p:txBody>
      </p:sp>
      <p:pic>
        <p:nvPicPr>
          <p:cNvPr id="696" name="Google Shape;696;p38">
            <a:hlinkClick r:id="rId4"/>
          </p:cNvPr>
          <p:cNvPicPr preferRelativeResize="0"/>
          <p:nvPr/>
        </p:nvPicPr>
        <p:blipFill>
          <a:blip r:embed="rId5">
            <a:alphaModFix/>
          </a:blip>
          <a:stretch>
            <a:fillRect/>
          </a:stretch>
        </p:blipFill>
        <p:spPr>
          <a:xfrm>
            <a:off x="5970500" y="377725"/>
            <a:ext cx="800400" cy="800400"/>
          </a:xfrm>
          <a:prstGeom prst="rect">
            <a:avLst/>
          </a:prstGeom>
          <a:noFill/>
          <a:ln>
            <a:noFill/>
          </a:ln>
        </p:spPr>
      </p:pic>
      <p:sp>
        <p:nvSpPr>
          <p:cNvPr id="697" name="Google Shape;697;p38"/>
          <p:cNvSpPr txBox="1"/>
          <p:nvPr/>
        </p:nvSpPr>
        <p:spPr>
          <a:xfrm rot="10799561">
            <a:off x="193155" y="9390294"/>
            <a:ext cx="2346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434343"/>
                </a:solidFill>
                <a:latin typeface="Titillium Web"/>
                <a:ea typeface="Titillium Web"/>
                <a:cs typeface="Titillium Web"/>
                <a:sym typeface="Titillium Web"/>
              </a:rPr>
              <a:t>1-</a:t>
            </a:r>
            <a:r>
              <a:rPr lang="en-GB" sz="1000">
                <a:solidFill>
                  <a:srgbClr val="434343"/>
                </a:solidFill>
                <a:latin typeface="Titillium Web"/>
                <a:ea typeface="Titillium Web"/>
                <a:cs typeface="Titillium Web"/>
                <a:sym typeface="Titillium Web"/>
              </a:rPr>
              <a:t>C</a:t>
            </a:r>
            <a:r>
              <a:rPr lang="en-GB" sz="1000">
                <a:solidFill>
                  <a:srgbClr val="434343"/>
                </a:solidFill>
                <a:latin typeface="Titillium Web"/>
                <a:ea typeface="Titillium Web"/>
                <a:cs typeface="Titillium Web"/>
                <a:sym typeface="Titillium Web"/>
              </a:rPr>
              <a:t>	2-A	3-C	4-D	5-D</a:t>
            </a:r>
            <a:endParaRPr sz="1000">
              <a:solidFill>
                <a:srgbClr val="434343"/>
              </a:solidFill>
              <a:latin typeface="Titillium Web"/>
              <a:ea typeface="Titillium Web"/>
              <a:cs typeface="Titillium Web"/>
              <a:sym typeface="Titillium Web"/>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39"/>
          <p:cNvSpPr txBox="1"/>
          <p:nvPr/>
        </p:nvSpPr>
        <p:spPr>
          <a:xfrm>
            <a:off x="307200" y="577400"/>
            <a:ext cx="62436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4140">
                <a:solidFill>
                  <a:srgbClr val="1155CC"/>
                </a:solidFill>
                <a:latin typeface="Comfortaa"/>
                <a:ea typeface="Comfortaa"/>
                <a:cs typeface="Comfortaa"/>
                <a:sym typeface="Comfortaa"/>
              </a:rPr>
              <a:t>Team leaders:</a:t>
            </a:r>
            <a:endParaRPr b="1" sz="4140">
              <a:solidFill>
                <a:srgbClr val="1155CC"/>
              </a:solidFill>
              <a:latin typeface="Comfortaa"/>
              <a:ea typeface="Comfortaa"/>
              <a:cs typeface="Comfortaa"/>
              <a:sym typeface="Comfortaa"/>
            </a:endParaRPr>
          </a:p>
        </p:txBody>
      </p:sp>
      <p:sp>
        <p:nvSpPr>
          <p:cNvPr id="703" name="Google Shape;703;p39"/>
          <p:cNvSpPr txBox="1"/>
          <p:nvPr/>
        </p:nvSpPr>
        <p:spPr>
          <a:xfrm>
            <a:off x="186925" y="1288875"/>
            <a:ext cx="22674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155CC"/>
                </a:solidFill>
                <a:latin typeface="Comfortaa"/>
                <a:ea typeface="Comfortaa"/>
                <a:cs typeface="Comfortaa"/>
                <a:sym typeface="Comfortaa"/>
              </a:rPr>
              <a:t>Dema </a:t>
            </a:r>
            <a:endParaRPr b="1" sz="1800">
              <a:solidFill>
                <a:srgbClr val="1155CC"/>
              </a:solidFill>
              <a:latin typeface="Comfortaa"/>
              <a:ea typeface="Comfortaa"/>
              <a:cs typeface="Comfortaa"/>
              <a:sym typeface="Comfortaa"/>
            </a:endParaRPr>
          </a:p>
          <a:p>
            <a:pPr indent="0" lvl="0" marL="0" rtl="0" algn="ctr">
              <a:spcBef>
                <a:spcPts val="0"/>
              </a:spcBef>
              <a:spcAft>
                <a:spcPts val="0"/>
              </a:spcAft>
              <a:buNone/>
            </a:pPr>
            <a:r>
              <a:rPr b="1" lang="en-GB" sz="1800">
                <a:solidFill>
                  <a:srgbClr val="1155CC"/>
                </a:solidFill>
                <a:latin typeface="Comfortaa"/>
                <a:ea typeface="Comfortaa"/>
                <a:cs typeface="Comfortaa"/>
                <a:sym typeface="Comfortaa"/>
              </a:rPr>
              <a:t>Alkhattabi </a:t>
            </a:r>
            <a:endParaRPr b="1" sz="1800">
              <a:solidFill>
                <a:srgbClr val="1155CC"/>
              </a:solidFill>
              <a:latin typeface="Comfortaa"/>
              <a:ea typeface="Comfortaa"/>
              <a:cs typeface="Comfortaa"/>
              <a:sym typeface="Comfortaa"/>
            </a:endParaRPr>
          </a:p>
        </p:txBody>
      </p:sp>
      <p:sp>
        <p:nvSpPr>
          <p:cNvPr id="704" name="Google Shape;704;p39"/>
          <p:cNvSpPr txBox="1"/>
          <p:nvPr/>
        </p:nvSpPr>
        <p:spPr>
          <a:xfrm>
            <a:off x="2295300" y="1288875"/>
            <a:ext cx="22674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155CC"/>
                </a:solidFill>
                <a:latin typeface="Comfortaa"/>
                <a:ea typeface="Comfortaa"/>
                <a:cs typeface="Comfortaa"/>
                <a:sym typeface="Comfortaa"/>
              </a:rPr>
              <a:t>Raneem Alwatban</a:t>
            </a:r>
            <a:endParaRPr b="1" sz="1800">
              <a:solidFill>
                <a:srgbClr val="1155CC"/>
              </a:solidFill>
              <a:latin typeface="Comfortaa"/>
              <a:ea typeface="Comfortaa"/>
              <a:cs typeface="Comfortaa"/>
              <a:sym typeface="Comfortaa"/>
            </a:endParaRPr>
          </a:p>
        </p:txBody>
      </p:sp>
      <p:sp>
        <p:nvSpPr>
          <p:cNvPr id="705" name="Google Shape;705;p39"/>
          <p:cNvSpPr txBox="1"/>
          <p:nvPr/>
        </p:nvSpPr>
        <p:spPr>
          <a:xfrm>
            <a:off x="4416750" y="1288875"/>
            <a:ext cx="22674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155CC"/>
                </a:solidFill>
                <a:highlight>
                  <a:srgbClr val="D9D9D9"/>
                </a:highlight>
                <a:latin typeface="Comfortaa"/>
                <a:ea typeface="Comfortaa"/>
                <a:cs typeface="Comfortaa"/>
                <a:sym typeface="Comfortaa"/>
              </a:rPr>
              <a:t>Ibrahim</a:t>
            </a:r>
            <a:endParaRPr b="1" sz="1800">
              <a:solidFill>
                <a:srgbClr val="1155CC"/>
              </a:solidFill>
              <a:highlight>
                <a:srgbClr val="D9D9D9"/>
              </a:highlight>
              <a:latin typeface="Comfortaa"/>
              <a:ea typeface="Comfortaa"/>
              <a:cs typeface="Comfortaa"/>
              <a:sym typeface="Comfortaa"/>
            </a:endParaRPr>
          </a:p>
          <a:p>
            <a:pPr indent="0" lvl="0" marL="0" rtl="0" algn="ctr">
              <a:spcBef>
                <a:spcPts val="0"/>
              </a:spcBef>
              <a:spcAft>
                <a:spcPts val="0"/>
              </a:spcAft>
              <a:buNone/>
            </a:pPr>
            <a:r>
              <a:rPr b="1" lang="en-GB" sz="1800">
                <a:solidFill>
                  <a:srgbClr val="1155CC"/>
                </a:solidFill>
                <a:highlight>
                  <a:srgbClr val="D9D9D9"/>
                </a:highlight>
                <a:latin typeface="Comfortaa"/>
                <a:ea typeface="Comfortaa"/>
                <a:cs typeface="Comfortaa"/>
                <a:sym typeface="Comfortaa"/>
              </a:rPr>
              <a:t> Alhezam</a:t>
            </a:r>
            <a:endParaRPr b="1" sz="1800">
              <a:solidFill>
                <a:srgbClr val="1155CC"/>
              </a:solidFill>
              <a:highlight>
                <a:srgbClr val="D9D9D9"/>
              </a:highlight>
              <a:latin typeface="Comfortaa"/>
              <a:ea typeface="Comfortaa"/>
              <a:cs typeface="Comfortaa"/>
              <a:sym typeface="Comfortaa"/>
            </a:endParaRPr>
          </a:p>
        </p:txBody>
      </p:sp>
      <p:sp>
        <p:nvSpPr>
          <p:cNvPr id="706" name="Google Shape;706;p39"/>
          <p:cNvSpPr txBox="1"/>
          <p:nvPr/>
        </p:nvSpPr>
        <p:spPr>
          <a:xfrm>
            <a:off x="307200" y="2086100"/>
            <a:ext cx="62436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4140">
                <a:solidFill>
                  <a:srgbClr val="1155CC"/>
                </a:solidFill>
                <a:latin typeface="Comfortaa"/>
                <a:ea typeface="Comfortaa"/>
                <a:cs typeface="Comfortaa"/>
                <a:sym typeface="Comfortaa"/>
              </a:rPr>
              <a:t>Sub-leader:</a:t>
            </a:r>
            <a:endParaRPr b="1" sz="4140">
              <a:solidFill>
                <a:srgbClr val="1155CC"/>
              </a:solidFill>
              <a:latin typeface="Comfortaa"/>
              <a:ea typeface="Comfortaa"/>
              <a:cs typeface="Comfortaa"/>
              <a:sym typeface="Comfortaa"/>
            </a:endParaRPr>
          </a:p>
        </p:txBody>
      </p:sp>
      <p:sp>
        <p:nvSpPr>
          <p:cNvPr id="707" name="Google Shape;707;p39"/>
          <p:cNvSpPr txBox="1"/>
          <p:nvPr/>
        </p:nvSpPr>
        <p:spPr>
          <a:xfrm>
            <a:off x="2201550" y="2711150"/>
            <a:ext cx="24549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155CC"/>
                </a:solidFill>
                <a:latin typeface="Comfortaa"/>
                <a:ea typeface="Comfortaa"/>
                <a:cs typeface="Comfortaa"/>
                <a:sym typeface="Comfortaa"/>
              </a:rPr>
              <a:t>Hassan Alabdullatif</a:t>
            </a:r>
            <a:endParaRPr b="1" sz="1800">
              <a:solidFill>
                <a:srgbClr val="1155CC"/>
              </a:solidFill>
              <a:latin typeface="Comfortaa"/>
              <a:ea typeface="Comfortaa"/>
              <a:cs typeface="Comfortaa"/>
              <a:sym typeface="Comfortaa"/>
            </a:endParaRPr>
          </a:p>
        </p:txBody>
      </p:sp>
      <p:sp>
        <p:nvSpPr>
          <p:cNvPr id="708" name="Google Shape;708;p39"/>
          <p:cNvSpPr txBox="1"/>
          <p:nvPr/>
        </p:nvSpPr>
        <p:spPr>
          <a:xfrm>
            <a:off x="186925" y="3399050"/>
            <a:ext cx="62436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4140">
                <a:solidFill>
                  <a:srgbClr val="1155CC"/>
                </a:solidFill>
                <a:latin typeface="Comfortaa"/>
                <a:ea typeface="Comfortaa"/>
                <a:cs typeface="Comfortaa"/>
                <a:sym typeface="Comfortaa"/>
              </a:rPr>
              <a:t>Team members:</a:t>
            </a:r>
            <a:endParaRPr b="1" sz="4140">
              <a:solidFill>
                <a:srgbClr val="1155CC"/>
              </a:solidFill>
              <a:latin typeface="Comfortaa"/>
              <a:ea typeface="Comfortaa"/>
              <a:cs typeface="Comfortaa"/>
              <a:sym typeface="Comfortaa"/>
            </a:endParaRPr>
          </a:p>
        </p:txBody>
      </p:sp>
      <p:sp>
        <p:nvSpPr>
          <p:cNvPr id="709" name="Google Shape;709;p39"/>
          <p:cNvSpPr txBox="1"/>
          <p:nvPr/>
        </p:nvSpPr>
        <p:spPr>
          <a:xfrm>
            <a:off x="34525" y="4463750"/>
            <a:ext cx="22674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155CC"/>
                </a:solidFill>
                <a:latin typeface="Comfortaa"/>
                <a:ea typeface="Comfortaa"/>
                <a:cs typeface="Comfortaa"/>
                <a:sym typeface="Comfortaa"/>
              </a:rPr>
              <a:t>Norah </a:t>
            </a:r>
            <a:endParaRPr b="1" sz="1800">
              <a:solidFill>
                <a:srgbClr val="1155CC"/>
              </a:solidFill>
              <a:latin typeface="Comfortaa"/>
              <a:ea typeface="Comfortaa"/>
              <a:cs typeface="Comfortaa"/>
              <a:sym typeface="Comfortaa"/>
            </a:endParaRPr>
          </a:p>
          <a:p>
            <a:pPr indent="0" lvl="0" marL="0" rtl="0" algn="ctr">
              <a:spcBef>
                <a:spcPts val="0"/>
              </a:spcBef>
              <a:spcAft>
                <a:spcPts val="0"/>
              </a:spcAft>
              <a:buNone/>
            </a:pPr>
            <a:r>
              <a:rPr b="1" lang="en-GB" sz="1800">
                <a:solidFill>
                  <a:srgbClr val="1155CC"/>
                </a:solidFill>
                <a:latin typeface="Comfortaa"/>
                <a:ea typeface="Comfortaa"/>
                <a:cs typeface="Comfortaa"/>
                <a:sym typeface="Comfortaa"/>
              </a:rPr>
              <a:t>Alrashoud </a:t>
            </a:r>
            <a:endParaRPr b="1" sz="1800">
              <a:solidFill>
                <a:srgbClr val="1155CC"/>
              </a:solidFill>
              <a:latin typeface="Comfortaa"/>
              <a:ea typeface="Comfortaa"/>
              <a:cs typeface="Comfortaa"/>
              <a:sym typeface="Comfortaa"/>
            </a:endParaRPr>
          </a:p>
        </p:txBody>
      </p:sp>
      <p:sp>
        <p:nvSpPr>
          <p:cNvPr id="710" name="Google Shape;710;p39"/>
          <p:cNvSpPr txBox="1"/>
          <p:nvPr/>
        </p:nvSpPr>
        <p:spPr>
          <a:xfrm>
            <a:off x="34525" y="5225750"/>
            <a:ext cx="22674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155CC"/>
                </a:solidFill>
                <a:latin typeface="Comfortaa"/>
                <a:ea typeface="Comfortaa"/>
                <a:cs typeface="Comfortaa"/>
                <a:sym typeface="Comfortaa"/>
              </a:rPr>
              <a:t>Farah </a:t>
            </a:r>
            <a:endParaRPr b="1" sz="1800">
              <a:solidFill>
                <a:srgbClr val="1155CC"/>
              </a:solidFill>
              <a:latin typeface="Comfortaa"/>
              <a:ea typeface="Comfortaa"/>
              <a:cs typeface="Comfortaa"/>
              <a:sym typeface="Comfortaa"/>
            </a:endParaRPr>
          </a:p>
          <a:p>
            <a:pPr indent="0" lvl="0" marL="0" rtl="0" algn="ctr">
              <a:spcBef>
                <a:spcPts val="0"/>
              </a:spcBef>
              <a:spcAft>
                <a:spcPts val="0"/>
              </a:spcAft>
              <a:buNone/>
            </a:pPr>
            <a:r>
              <a:rPr b="1" lang="en-GB" sz="1800">
                <a:solidFill>
                  <a:srgbClr val="1155CC"/>
                </a:solidFill>
                <a:latin typeface="Comfortaa"/>
                <a:ea typeface="Comfortaa"/>
                <a:cs typeface="Comfortaa"/>
                <a:sym typeface="Comfortaa"/>
              </a:rPr>
              <a:t>Alenezi</a:t>
            </a:r>
            <a:endParaRPr b="1" sz="1800">
              <a:solidFill>
                <a:srgbClr val="1155CC"/>
              </a:solidFill>
              <a:latin typeface="Comfortaa"/>
              <a:ea typeface="Comfortaa"/>
              <a:cs typeface="Comfortaa"/>
              <a:sym typeface="Comfortaa"/>
            </a:endParaRPr>
          </a:p>
        </p:txBody>
      </p:sp>
      <p:sp>
        <p:nvSpPr>
          <p:cNvPr id="711" name="Google Shape;711;p39"/>
          <p:cNvSpPr txBox="1"/>
          <p:nvPr/>
        </p:nvSpPr>
        <p:spPr>
          <a:xfrm>
            <a:off x="34525" y="5987750"/>
            <a:ext cx="22674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155CC"/>
                </a:solidFill>
                <a:latin typeface="Comfortaa"/>
                <a:ea typeface="Comfortaa"/>
                <a:cs typeface="Comfortaa"/>
                <a:sym typeface="Comfortaa"/>
              </a:rPr>
              <a:t>Hoor </a:t>
            </a:r>
            <a:endParaRPr b="1" sz="1800">
              <a:solidFill>
                <a:srgbClr val="1155CC"/>
              </a:solidFill>
              <a:latin typeface="Comfortaa"/>
              <a:ea typeface="Comfortaa"/>
              <a:cs typeface="Comfortaa"/>
              <a:sym typeface="Comfortaa"/>
            </a:endParaRPr>
          </a:p>
          <a:p>
            <a:pPr indent="0" lvl="0" marL="0" rtl="0" algn="ctr">
              <a:spcBef>
                <a:spcPts val="0"/>
              </a:spcBef>
              <a:spcAft>
                <a:spcPts val="0"/>
              </a:spcAft>
              <a:buNone/>
            </a:pPr>
            <a:r>
              <a:rPr b="1" lang="en-GB" sz="1800">
                <a:solidFill>
                  <a:srgbClr val="1155CC"/>
                </a:solidFill>
                <a:latin typeface="Comfortaa"/>
                <a:ea typeface="Comfortaa"/>
                <a:cs typeface="Comfortaa"/>
                <a:sym typeface="Comfortaa"/>
              </a:rPr>
              <a:t>Aloraini</a:t>
            </a:r>
            <a:endParaRPr b="1" sz="1800">
              <a:solidFill>
                <a:srgbClr val="1155CC"/>
              </a:solidFill>
              <a:latin typeface="Comfortaa"/>
              <a:ea typeface="Comfortaa"/>
              <a:cs typeface="Comfortaa"/>
              <a:sym typeface="Comfortaa"/>
            </a:endParaRPr>
          </a:p>
        </p:txBody>
      </p:sp>
      <p:sp>
        <p:nvSpPr>
          <p:cNvPr id="712" name="Google Shape;712;p39"/>
          <p:cNvSpPr txBox="1"/>
          <p:nvPr/>
        </p:nvSpPr>
        <p:spPr>
          <a:xfrm>
            <a:off x="34525" y="6825950"/>
            <a:ext cx="22674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155CC"/>
                </a:solidFill>
                <a:latin typeface="Comfortaa"/>
                <a:ea typeface="Comfortaa"/>
                <a:cs typeface="Comfortaa"/>
                <a:sym typeface="Comfortaa"/>
              </a:rPr>
              <a:t>Mayssar Alshobaki</a:t>
            </a:r>
            <a:endParaRPr b="1" sz="1800">
              <a:solidFill>
                <a:srgbClr val="1155CC"/>
              </a:solidFill>
              <a:latin typeface="Comfortaa"/>
              <a:ea typeface="Comfortaa"/>
              <a:cs typeface="Comfortaa"/>
              <a:sym typeface="Comfortaa"/>
            </a:endParaRPr>
          </a:p>
        </p:txBody>
      </p:sp>
      <p:sp>
        <p:nvSpPr>
          <p:cNvPr id="713" name="Google Shape;713;p39"/>
          <p:cNvSpPr txBox="1"/>
          <p:nvPr/>
        </p:nvSpPr>
        <p:spPr>
          <a:xfrm>
            <a:off x="34525" y="7587950"/>
            <a:ext cx="22674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155CC"/>
                </a:solidFill>
                <a:latin typeface="Comfortaa"/>
                <a:ea typeface="Comfortaa"/>
                <a:cs typeface="Comfortaa"/>
                <a:sym typeface="Comfortaa"/>
              </a:rPr>
              <a:t>Nouf </a:t>
            </a:r>
            <a:endParaRPr b="1" sz="1800">
              <a:solidFill>
                <a:srgbClr val="1155CC"/>
              </a:solidFill>
              <a:latin typeface="Comfortaa"/>
              <a:ea typeface="Comfortaa"/>
              <a:cs typeface="Comfortaa"/>
              <a:sym typeface="Comfortaa"/>
            </a:endParaRPr>
          </a:p>
          <a:p>
            <a:pPr indent="0" lvl="0" marL="0" rtl="0" algn="ctr">
              <a:spcBef>
                <a:spcPts val="0"/>
              </a:spcBef>
              <a:spcAft>
                <a:spcPts val="0"/>
              </a:spcAft>
              <a:buNone/>
            </a:pPr>
            <a:r>
              <a:rPr b="1" lang="en-GB" sz="1800">
                <a:solidFill>
                  <a:srgbClr val="1155CC"/>
                </a:solidFill>
                <a:latin typeface="Comfortaa"/>
                <a:ea typeface="Comfortaa"/>
                <a:cs typeface="Comfortaa"/>
                <a:sym typeface="Comfortaa"/>
              </a:rPr>
              <a:t>Aldhalaan</a:t>
            </a:r>
            <a:endParaRPr b="1" sz="1800">
              <a:solidFill>
                <a:srgbClr val="1155CC"/>
              </a:solidFill>
              <a:latin typeface="Comfortaa"/>
              <a:ea typeface="Comfortaa"/>
              <a:cs typeface="Comfortaa"/>
              <a:sym typeface="Comfortaa"/>
            </a:endParaRPr>
          </a:p>
        </p:txBody>
      </p:sp>
      <p:sp>
        <p:nvSpPr>
          <p:cNvPr id="714" name="Google Shape;714;p39"/>
          <p:cNvSpPr txBox="1"/>
          <p:nvPr/>
        </p:nvSpPr>
        <p:spPr>
          <a:xfrm>
            <a:off x="2320525" y="4463750"/>
            <a:ext cx="22674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155CC"/>
                </a:solidFill>
                <a:latin typeface="Comfortaa"/>
                <a:ea typeface="Comfortaa"/>
                <a:cs typeface="Comfortaa"/>
                <a:sym typeface="Comfortaa"/>
              </a:rPr>
              <a:t>Maram</a:t>
            </a:r>
            <a:endParaRPr b="1" sz="1800">
              <a:solidFill>
                <a:srgbClr val="1155CC"/>
              </a:solidFill>
              <a:latin typeface="Comfortaa"/>
              <a:ea typeface="Comfortaa"/>
              <a:cs typeface="Comfortaa"/>
              <a:sym typeface="Comfortaa"/>
            </a:endParaRPr>
          </a:p>
          <a:p>
            <a:pPr indent="0" lvl="0" marL="0" rtl="0" algn="ctr">
              <a:spcBef>
                <a:spcPts val="0"/>
              </a:spcBef>
              <a:spcAft>
                <a:spcPts val="0"/>
              </a:spcAft>
              <a:buNone/>
            </a:pPr>
            <a:r>
              <a:rPr b="1" lang="en-GB" sz="1800">
                <a:solidFill>
                  <a:srgbClr val="1155CC"/>
                </a:solidFill>
                <a:latin typeface="Comfortaa"/>
                <a:ea typeface="Comfortaa"/>
                <a:cs typeface="Comfortaa"/>
                <a:sym typeface="Comfortaa"/>
              </a:rPr>
              <a:t> Beyari </a:t>
            </a:r>
            <a:endParaRPr b="1" sz="1800">
              <a:solidFill>
                <a:srgbClr val="1155CC"/>
              </a:solidFill>
              <a:latin typeface="Comfortaa"/>
              <a:ea typeface="Comfortaa"/>
              <a:cs typeface="Comfortaa"/>
              <a:sym typeface="Comfortaa"/>
            </a:endParaRPr>
          </a:p>
        </p:txBody>
      </p:sp>
      <p:sp>
        <p:nvSpPr>
          <p:cNvPr id="715" name="Google Shape;715;p39"/>
          <p:cNvSpPr txBox="1"/>
          <p:nvPr/>
        </p:nvSpPr>
        <p:spPr>
          <a:xfrm>
            <a:off x="2320525" y="5987750"/>
            <a:ext cx="22674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155CC"/>
                </a:solidFill>
                <a:latin typeface="Comfortaa"/>
                <a:ea typeface="Comfortaa"/>
                <a:cs typeface="Comfortaa"/>
                <a:sym typeface="Comfortaa"/>
              </a:rPr>
              <a:t>Nawaf </a:t>
            </a:r>
            <a:endParaRPr b="1" sz="1800">
              <a:solidFill>
                <a:srgbClr val="1155CC"/>
              </a:solidFill>
              <a:latin typeface="Comfortaa"/>
              <a:ea typeface="Comfortaa"/>
              <a:cs typeface="Comfortaa"/>
              <a:sym typeface="Comfortaa"/>
            </a:endParaRPr>
          </a:p>
          <a:p>
            <a:pPr indent="0" lvl="0" marL="0" rtl="0" algn="ctr">
              <a:spcBef>
                <a:spcPts val="0"/>
              </a:spcBef>
              <a:spcAft>
                <a:spcPts val="0"/>
              </a:spcAft>
              <a:buNone/>
            </a:pPr>
            <a:r>
              <a:rPr b="1" lang="en-GB" sz="1800">
                <a:solidFill>
                  <a:srgbClr val="1155CC"/>
                </a:solidFill>
                <a:latin typeface="Comfortaa"/>
                <a:ea typeface="Comfortaa"/>
                <a:cs typeface="Comfortaa"/>
                <a:sym typeface="Comfortaa"/>
              </a:rPr>
              <a:t>Alrefaei</a:t>
            </a:r>
            <a:endParaRPr b="1" sz="1800">
              <a:solidFill>
                <a:srgbClr val="1155CC"/>
              </a:solidFill>
              <a:latin typeface="Comfortaa"/>
              <a:ea typeface="Comfortaa"/>
              <a:cs typeface="Comfortaa"/>
              <a:sym typeface="Comfortaa"/>
            </a:endParaRPr>
          </a:p>
        </p:txBody>
      </p:sp>
      <p:sp>
        <p:nvSpPr>
          <p:cNvPr id="716" name="Google Shape;716;p39"/>
          <p:cNvSpPr txBox="1"/>
          <p:nvPr/>
        </p:nvSpPr>
        <p:spPr>
          <a:xfrm>
            <a:off x="2320525" y="6749750"/>
            <a:ext cx="22674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155CC"/>
                </a:solidFill>
                <a:latin typeface="Comfortaa"/>
                <a:ea typeface="Comfortaa"/>
                <a:cs typeface="Comfortaa"/>
                <a:sym typeface="Comfortaa"/>
              </a:rPr>
              <a:t>Saad </a:t>
            </a:r>
            <a:endParaRPr b="1" sz="1800">
              <a:solidFill>
                <a:srgbClr val="1155CC"/>
              </a:solidFill>
              <a:latin typeface="Comfortaa"/>
              <a:ea typeface="Comfortaa"/>
              <a:cs typeface="Comfortaa"/>
              <a:sym typeface="Comfortaa"/>
            </a:endParaRPr>
          </a:p>
          <a:p>
            <a:pPr indent="0" lvl="0" marL="0" rtl="0" algn="ctr">
              <a:spcBef>
                <a:spcPts val="0"/>
              </a:spcBef>
              <a:spcAft>
                <a:spcPts val="0"/>
              </a:spcAft>
              <a:buNone/>
            </a:pPr>
            <a:r>
              <a:rPr b="1" lang="en-GB" sz="1800">
                <a:solidFill>
                  <a:srgbClr val="1155CC"/>
                </a:solidFill>
                <a:latin typeface="Comfortaa"/>
                <a:ea typeface="Comfortaa"/>
                <a:cs typeface="Comfortaa"/>
                <a:sym typeface="Comfortaa"/>
              </a:rPr>
              <a:t>Alahmari</a:t>
            </a:r>
            <a:endParaRPr b="1" sz="1800">
              <a:solidFill>
                <a:srgbClr val="1155CC"/>
              </a:solidFill>
              <a:latin typeface="Comfortaa"/>
              <a:ea typeface="Comfortaa"/>
              <a:cs typeface="Comfortaa"/>
              <a:sym typeface="Comfortaa"/>
            </a:endParaRPr>
          </a:p>
        </p:txBody>
      </p:sp>
      <p:sp>
        <p:nvSpPr>
          <p:cNvPr id="717" name="Google Shape;717;p39"/>
          <p:cNvSpPr txBox="1"/>
          <p:nvPr/>
        </p:nvSpPr>
        <p:spPr>
          <a:xfrm>
            <a:off x="2320525" y="7587950"/>
            <a:ext cx="22674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155CC"/>
                </a:solidFill>
                <a:latin typeface="Comfortaa"/>
                <a:ea typeface="Comfortaa"/>
                <a:cs typeface="Comfortaa"/>
                <a:sym typeface="Comfortaa"/>
              </a:rPr>
              <a:t>Emad </a:t>
            </a:r>
            <a:endParaRPr b="1" sz="1800">
              <a:solidFill>
                <a:srgbClr val="1155CC"/>
              </a:solidFill>
              <a:latin typeface="Comfortaa"/>
              <a:ea typeface="Comfortaa"/>
              <a:cs typeface="Comfortaa"/>
              <a:sym typeface="Comfortaa"/>
            </a:endParaRPr>
          </a:p>
          <a:p>
            <a:pPr indent="0" lvl="0" marL="0" rtl="0" algn="ctr">
              <a:spcBef>
                <a:spcPts val="0"/>
              </a:spcBef>
              <a:spcAft>
                <a:spcPts val="0"/>
              </a:spcAft>
              <a:buNone/>
            </a:pPr>
            <a:r>
              <a:rPr b="1" lang="en-GB" sz="1800">
                <a:solidFill>
                  <a:srgbClr val="1155CC"/>
                </a:solidFill>
                <a:latin typeface="Comfortaa"/>
                <a:ea typeface="Comfortaa"/>
                <a:cs typeface="Comfortaa"/>
                <a:sym typeface="Comfortaa"/>
              </a:rPr>
              <a:t>Almutairi</a:t>
            </a:r>
            <a:endParaRPr b="1" sz="1800">
              <a:solidFill>
                <a:srgbClr val="1155CC"/>
              </a:solidFill>
              <a:latin typeface="Comfortaa"/>
              <a:ea typeface="Comfortaa"/>
              <a:cs typeface="Comfortaa"/>
              <a:sym typeface="Comfortaa"/>
            </a:endParaRPr>
          </a:p>
        </p:txBody>
      </p:sp>
      <p:sp>
        <p:nvSpPr>
          <p:cNvPr id="718" name="Google Shape;718;p39"/>
          <p:cNvSpPr txBox="1"/>
          <p:nvPr/>
        </p:nvSpPr>
        <p:spPr>
          <a:xfrm>
            <a:off x="4682725" y="4463750"/>
            <a:ext cx="22674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155CC"/>
                </a:solidFill>
                <a:latin typeface="Comfortaa"/>
                <a:ea typeface="Comfortaa"/>
                <a:cs typeface="Comfortaa"/>
                <a:sym typeface="Comfortaa"/>
              </a:rPr>
              <a:t>Omar</a:t>
            </a:r>
            <a:endParaRPr b="1" sz="1800">
              <a:solidFill>
                <a:srgbClr val="1155CC"/>
              </a:solidFill>
              <a:latin typeface="Comfortaa"/>
              <a:ea typeface="Comfortaa"/>
              <a:cs typeface="Comfortaa"/>
              <a:sym typeface="Comfortaa"/>
            </a:endParaRPr>
          </a:p>
          <a:p>
            <a:pPr indent="0" lvl="0" marL="0" rtl="0" algn="ctr">
              <a:spcBef>
                <a:spcPts val="0"/>
              </a:spcBef>
              <a:spcAft>
                <a:spcPts val="0"/>
              </a:spcAft>
              <a:buNone/>
            </a:pPr>
            <a:r>
              <a:rPr b="1" lang="en-GB" sz="1800">
                <a:solidFill>
                  <a:srgbClr val="1155CC"/>
                </a:solidFill>
                <a:latin typeface="Comfortaa"/>
                <a:ea typeface="Comfortaa"/>
                <a:cs typeface="Comfortaa"/>
                <a:sym typeface="Comfortaa"/>
              </a:rPr>
              <a:t>Alkadhi</a:t>
            </a:r>
            <a:endParaRPr b="1" sz="1800">
              <a:solidFill>
                <a:srgbClr val="1155CC"/>
              </a:solidFill>
              <a:latin typeface="Comfortaa"/>
              <a:ea typeface="Comfortaa"/>
              <a:cs typeface="Comfortaa"/>
              <a:sym typeface="Comfortaa"/>
            </a:endParaRPr>
          </a:p>
        </p:txBody>
      </p:sp>
      <p:sp>
        <p:nvSpPr>
          <p:cNvPr id="719" name="Google Shape;719;p39"/>
          <p:cNvSpPr txBox="1"/>
          <p:nvPr/>
        </p:nvSpPr>
        <p:spPr>
          <a:xfrm>
            <a:off x="4682725" y="5225750"/>
            <a:ext cx="22674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155CC"/>
                </a:solidFill>
                <a:highlight>
                  <a:srgbClr val="D9D9D9"/>
                </a:highlight>
                <a:latin typeface="Comfortaa"/>
                <a:ea typeface="Comfortaa"/>
                <a:cs typeface="Comfortaa"/>
                <a:sym typeface="Comfortaa"/>
              </a:rPr>
              <a:t>Othman Alabdullah </a:t>
            </a:r>
            <a:endParaRPr b="1" sz="1800">
              <a:solidFill>
                <a:srgbClr val="1155CC"/>
              </a:solidFill>
              <a:highlight>
                <a:srgbClr val="D9D9D9"/>
              </a:highlight>
              <a:latin typeface="Comfortaa"/>
              <a:ea typeface="Comfortaa"/>
              <a:cs typeface="Comfortaa"/>
              <a:sym typeface="Comfortaa"/>
            </a:endParaRPr>
          </a:p>
        </p:txBody>
      </p:sp>
      <p:sp>
        <p:nvSpPr>
          <p:cNvPr id="720" name="Google Shape;720;p39"/>
          <p:cNvSpPr txBox="1"/>
          <p:nvPr/>
        </p:nvSpPr>
        <p:spPr>
          <a:xfrm>
            <a:off x="4682725" y="5987750"/>
            <a:ext cx="22674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155CC"/>
                </a:solidFill>
                <a:latin typeface="Comfortaa"/>
                <a:ea typeface="Comfortaa"/>
                <a:cs typeface="Comfortaa"/>
                <a:sym typeface="Comfortaa"/>
              </a:rPr>
              <a:t>Rakan </a:t>
            </a:r>
            <a:endParaRPr b="1" sz="1800">
              <a:solidFill>
                <a:srgbClr val="1155CC"/>
              </a:solidFill>
              <a:latin typeface="Comfortaa"/>
              <a:ea typeface="Comfortaa"/>
              <a:cs typeface="Comfortaa"/>
              <a:sym typeface="Comfortaa"/>
            </a:endParaRPr>
          </a:p>
          <a:p>
            <a:pPr indent="0" lvl="0" marL="0" rtl="0" algn="ctr">
              <a:spcBef>
                <a:spcPts val="0"/>
              </a:spcBef>
              <a:spcAft>
                <a:spcPts val="0"/>
              </a:spcAft>
              <a:buNone/>
            </a:pPr>
            <a:r>
              <a:rPr b="1" lang="en-GB" sz="1800">
                <a:solidFill>
                  <a:srgbClr val="1155CC"/>
                </a:solidFill>
                <a:latin typeface="Comfortaa"/>
                <a:ea typeface="Comfortaa"/>
                <a:cs typeface="Comfortaa"/>
                <a:sym typeface="Comfortaa"/>
              </a:rPr>
              <a:t>Alromayan</a:t>
            </a:r>
            <a:endParaRPr b="1" sz="1800">
              <a:solidFill>
                <a:srgbClr val="1155CC"/>
              </a:solidFill>
              <a:latin typeface="Comfortaa"/>
              <a:ea typeface="Comfortaa"/>
              <a:cs typeface="Comfortaa"/>
              <a:sym typeface="Comfortaa"/>
            </a:endParaRPr>
          </a:p>
        </p:txBody>
      </p:sp>
      <p:sp>
        <p:nvSpPr>
          <p:cNvPr id="721" name="Google Shape;721;p39"/>
          <p:cNvSpPr txBox="1"/>
          <p:nvPr/>
        </p:nvSpPr>
        <p:spPr>
          <a:xfrm>
            <a:off x="4682725" y="6825950"/>
            <a:ext cx="22674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155CC"/>
                </a:solidFill>
                <a:latin typeface="Comfortaa"/>
                <a:ea typeface="Comfortaa"/>
                <a:cs typeface="Comfortaa"/>
                <a:sym typeface="Comfortaa"/>
              </a:rPr>
              <a:t>Osama </a:t>
            </a:r>
            <a:endParaRPr b="1" sz="1800">
              <a:solidFill>
                <a:srgbClr val="1155CC"/>
              </a:solidFill>
              <a:latin typeface="Comfortaa"/>
              <a:ea typeface="Comfortaa"/>
              <a:cs typeface="Comfortaa"/>
              <a:sym typeface="Comfortaa"/>
            </a:endParaRPr>
          </a:p>
          <a:p>
            <a:pPr indent="0" lvl="0" marL="0" rtl="0" algn="ctr">
              <a:spcBef>
                <a:spcPts val="0"/>
              </a:spcBef>
              <a:spcAft>
                <a:spcPts val="0"/>
              </a:spcAft>
              <a:buNone/>
            </a:pPr>
            <a:r>
              <a:rPr b="1" lang="en-GB" sz="1800">
                <a:solidFill>
                  <a:srgbClr val="1155CC"/>
                </a:solidFill>
                <a:latin typeface="Comfortaa"/>
                <a:ea typeface="Comfortaa"/>
                <a:cs typeface="Comfortaa"/>
                <a:sym typeface="Comfortaa"/>
              </a:rPr>
              <a:t>alburaih</a:t>
            </a:r>
            <a:endParaRPr b="1" sz="1800">
              <a:solidFill>
                <a:srgbClr val="1155CC"/>
              </a:solidFill>
              <a:latin typeface="Comfortaa"/>
              <a:ea typeface="Comfortaa"/>
              <a:cs typeface="Comfortaa"/>
              <a:sym typeface="Comfortaa"/>
            </a:endParaRPr>
          </a:p>
        </p:txBody>
      </p:sp>
      <p:sp>
        <p:nvSpPr>
          <p:cNvPr id="722" name="Google Shape;722;p39"/>
          <p:cNvSpPr txBox="1"/>
          <p:nvPr/>
        </p:nvSpPr>
        <p:spPr>
          <a:xfrm>
            <a:off x="4682725" y="7587950"/>
            <a:ext cx="22674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155CC"/>
                </a:solidFill>
                <a:latin typeface="Comfortaa"/>
                <a:ea typeface="Comfortaa"/>
                <a:cs typeface="Comfortaa"/>
                <a:sym typeface="Comfortaa"/>
              </a:rPr>
              <a:t>Abdulaziz </a:t>
            </a:r>
            <a:endParaRPr b="1" sz="1800">
              <a:solidFill>
                <a:srgbClr val="1155CC"/>
              </a:solidFill>
              <a:latin typeface="Comfortaa"/>
              <a:ea typeface="Comfortaa"/>
              <a:cs typeface="Comfortaa"/>
              <a:sym typeface="Comfortaa"/>
            </a:endParaRPr>
          </a:p>
          <a:p>
            <a:pPr indent="0" lvl="0" marL="0" rtl="0" algn="ctr">
              <a:spcBef>
                <a:spcPts val="0"/>
              </a:spcBef>
              <a:spcAft>
                <a:spcPts val="0"/>
              </a:spcAft>
              <a:buNone/>
            </a:pPr>
            <a:r>
              <a:rPr b="1" lang="en-GB" sz="1800">
                <a:solidFill>
                  <a:srgbClr val="1155CC"/>
                </a:solidFill>
                <a:latin typeface="Comfortaa"/>
                <a:ea typeface="Comfortaa"/>
                <a:cs typeface="Comfortaa"/>
                <a:sym typeface="Comfortaa"/>
              </a:rPr>
              <a:t>Alymni</a:t>
            </a:r>
            <a:endParaRPr b="1" sz="1800">
              <a:solidFill>
                <a:srgbClr val="1155CC"/>
              </a:solidFill>
              <a:latin typeface="Comfortaa"/>
              <a:ea typeface="Comfortaa"/>
              <a:cs typeface="Comfortaa"/>
              <a:sym typeface="Comfortaa"/>
            </a:endParaRPr>
          </a:p>
        </p:txBody>
      </p:sp>
      <p:sp>
        <p:nvSpPr>
          <p:cNvPr id="723" name="Google Shape;723;p39"/>
          <p:cNvSpPr txBox="1"/>
          <p:nvPr/>
        </p:nvSpPr>
        <p:spPr>
          <a:xfrm>
            <a:off x="-45800" y="8359175"/>
            <a:ext cx="69039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900">
                <a:solidFill>
                  <a:srgbClr val="1155CC"/>
                </a:solidFill>
                <a:latin typeface="Comfortaa"/>
                <a:ea typeface="Comfortaa"/>
                <a:cs typeface="Comfortaa"/>
                <a:sym typeface="Comfortaa"/>
              </a:rPr>
              <a:t>Special thanks to </a:t>
            </a:r>
            <a:r>
              <a:rPr b="1" lang="en-GB" sz="2900">
                <a:solidFill>
                  <a:srgbClr val="1155CC"/>
                </a:solidFill>
                <a:latin typeface="Comfortaa"/>
                <a:ea typeface="Comfortaa"/>
                <a:cs typeface="Comfortaa"/>
                <a:sym typeface="Comfortaa"/>
              </a:rPr>
              <a:t>Sarah Alhamlan</a:t>
            </a:r>
            <a:endParaRPr b="1" sz="2900">
              <a:solidFill>
                <a:srgbClr val="1155CC"/>
              </a:solidFill>
              <a:latin typeface="Comfortaa"/>
              <a:ea typeface="Comfortaa"/>
              <a:cs typeface="Comfortaa"/>
              <a:sym typeface="Comfortaa"/>
            </a:endParaRPr>
          </a:p>
        </p:txBody>
      </p:sp>
      <p:sp>
        <p:nvSpPr>
          <p:cNvPr id="724" name="Google Shape;724;p39"/>
          <p:cNvSpPr txBox="1"/>
          <p:nvPr/>
        </p:nvSpPr>
        <p:spPr>
          <a:xfrm>
            <a:off x="2320525" y="5221138"/>
            <a:ext cx="2267400" cy="68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155CC"/>
                </a:solidFill>
                <a:highlight>
                  <a:srgbClr val="CCCCCC"/>
                </a:highlight>
                <a:latin typeface="Comfortaa"/>
                <a:ea typeface="Comfortaa"/>
                <a:cs typeface="Comfortaa"/>
                <a:sym typeface="Comfortaa"/>
              </a:rPr>
              <a:t>Manar </a:t>
            </a:r>
            <a:endParaRPr b="1" sz="1800">
              <a:solidFill>
                <a:srgbClr val="1155CC"/>
              </a:solidFill>
              <a:highlight>
                <a:srgbClr val="CCCCCC"/>
              </a:highlight>
              <a:latin typeface="Comfortaa"/>
              <a:ea typeface="Comfortaa"/>
              <a:cs typeface="Comfortaa"/>
              <a:sym typeface="Comfortaa"/>
            </a:endParaRPr>
          </a:p>
          <a:p>
            <a:pPr indent="0" lvl="0" marL="0" rtl="0" algn="ctr">
              <a:spcBef>
                <a:spcPts val="0"/>
              </a:spcBef>
              <a:spcAft>
                <a:spcPts val="0"/>
              </a:spcAft>
              <a:buNone/>
            </a:pPr>
            <a:r>
              <a:rPr b="1" lang="en-GB" sz="1800">
                <a:solidFill>
                  <a:srgbClr val="1155CC"/>
                </a:solidFill>
                <a:highlight>
                  <a:srgbClr val="CCCCCC"/>
                </a:highlight>
                <a:latin typeface="Comfortaa"/>
                <a:ea typeface="Comfortaa"/>
                <a:cs typeface="Comfortaa"/>
                <a:sym typeface="Comfortaa"/>
              </a:rPr>
              <a:t>Alzahrani </a:t>
            </a:r>
            <a:endParaRPr b="1" sz="1800">
              <a:solidFill>
                <a:srgbClr val="1155CC"/>
              </a:solidFill>
              <a:highlight>
                <a:srgbClr val="CCCCCC"/>
              </a:highlight>
              <a:latin typeface="Comfortaa"/>
              <a:ea typeface="Comfortaa"/>
              <a:cs typeface="Comfortaa"/>
              <a:sym typeface="Comforta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5"/>
          <p:cNvSpPr txBox="1"/>
          <p:nvPr/>
        </p:nvSpPr>
        <p:spPr>
          <a:xfrm>
            <a:off x="307200" y="577400"/>
            <a:ext cx="6243600" cy="687900"/>
          </a:xfrm>
          <a:prstGeom prst="rect">
            <a:avLst/>
          </a:prstGeom>
          <a:noFill/>
          <a:ln>
            <a:noFill/>
          </a:ln>
        </p:spPr>
        <p:txBody>
          <a:bodyPr anchorCtr="0" anchor="ctr" bIns="91425" lIns="91425" spcFirstLastPara="1" rIns="91425" wrap="square" tIns="91425">
            <a:normAutofit lnSpcReduction="10000"/>
          </a:bodyPr>
          <a:lstStyle/>
          <a:p>
            <a:pPr indent="0" lvl="0" marL="0" rtl="0" algn="ctr">
              <a:spcBef>
                <a:spcPts val="0"/>
              </a:spcBef>
              <a:spcAft>
                <a:spcPts val="0"/>
              </a:spcAft>
              <a:buNone/>
            </a:pPr>
            <a:r>
              <a:rPr b="1" lang="en-GB" sz="3600">
                <a:solidFill>
                  <a:srgbClr val="1155CC"/>
                </a:solidFill>
                <a:latin typeface="Comfortaa"/>
                <a:ea typeface="Comfortaa"/>
                <a:cs typeface="Comfortaa"/>
                <a:sym typeface="Comfortaa"/>
              </a:rPr>
              <a:t>Acute Rheumatic Fever</a:t>
            </a:r>
            <a:endParaRPr b="1" sz="3600">
              <a:solidFill>
                <a:srgbClr val="1155CC"/>
              </a:solidFill>
              <a:latin typeface="Comfortaa"/>
              <a:ea typeface="Comfortaa"/>
              <a:cs typeface="Comfortaa"/>
              <a:sym typeface="Comfortaa"/>
            </a:endParaRPr>
          </a:p>
        </p:txBody>
      </p:sp>
      <p:sp>
        <p:nvSpPr>
          <p:cNvPr id="201" name="Google Shape;201;p15"/>
          <p:cNvSpPr txBox="1"/>
          <p:nvPr/>
        </p:nvSpPr>
        <p:spPr>
          <a:xfrm>
            <a:off x="1713950" y="4904225"/>
            <a:ext cx="3426900" cy="687900"/>
          </a:xfrm>
          <a:prstGeom prst="rect">
            <a:avLst/>
          </a:prstGeom>
          <a:solidFill>
            <a:srgbClr val="6D9EEB"/>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434343"/>
                </a:solidFill>
                <a:latin typeface="Titillium Web"/>
                <a:ea typeface="Titillium Web"/>
                <a:cs typeface="Titillium Web"/>
                <a:sym typeface="Titillium Web"/>
              </a:rPr>
              <a:t>Etiopathogenesis</a:t>
            </a:r>
            <a:r>
              <a:rPr b="1" lang="en-GB">
                <a:solidFill>
                  <a:srgbClr val="434343"/>
                </a:solidFill>
                <a:latin typeface="Titillium Web"/>
                <a:ea typeface="Titillium Web"/>
                <a:cs typeface="Titillium Web"/>
                <a:sym typeface="Titillium Web"/>
              </a:rPr>
              <a:t>:</a:t>
            </a:r>
            <a:endParaRPr b="1">
              <a:solidFill>
                <a:srgbClr val="434343"/>
              </a:solidFill>
              <a:latin typeface="Titillium Web"/>
              <a:ea typeface="Titillium Web"/>
              <a:cs typeface="Titillium Web"/>
              <a:sym typeface="Titillium Web"/>
            </a:endParaRPr>
          </a:p>
          <a:p>
            <a:pPr indent="0" lvl="0" marL="0" rtl="0" algn="ctr">
              <a:spcBef>
                <a:spcPts val="0"/>
              </a:spcBef>
              <a:spcAft>
                <a:spcPts val="0"/>
              </a:spcAft>
              <a:buNone/>
            </a:pPr>
            <a:r>
              <a:rPr i="1" lang="en-GB">
                <a:solidFill>
                  <a:srgbClr val="434343"/>
                </a:solidFill>
                <a:latin typeface="Titillium Web"/>
                <a:ea typeface="Titillium Web"/>
                <a:cs typeface="Titillium Web"/>
                <a:sym typeface="Titillium Web"/>
              </a:rPr>
              <a:t>Not yet clear &amp; not completely understood</a:t>
            </a:r>
            <a:endParaRPr>
              <a:solidFill>
                <a:srgbClr val="434343"/>
              </a:solidFill>
              <a:latin typeface="Titillium Web"/>
              <a:ea typeface="Titillium Web"/>
              <a:cs typeface="Titillium Web"/>
              <a:sym typeface="Titillium Web"/>
            </a:endParaRPr>
          </a:p>
        </p:txBody>
      </p:sp>
      <p:sp>
        <p:nvSpPr>
          <p:cNvPr id="202" name="Google Shape;202;p15"/>
          <p:cNvSpPr txBox="1"/>
          <p:nvPr/>
        </p:nvSpPr>
        <p:spPr>
          <a:xfrm>
            <a:off x="650434" y="5620089"/>
            <a:ext cx="5900400" cy="42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434343"/>
                </a:solidFill>
                <a:latin typeface="Titillium Web"/>
                <a:ea typeface="Titillium Web"/>
                <a:cs typeface="Titillium Web"/>
                <a:sym typeface="Titillium Web"/>
              </a:rPr>
              <a:t>Linked to streptococcal infection:</a:t>
            </a:r>
            <a:r>
              <a:rPr lang="en-GB">
                <a:solidFill>
                  <a:srgbClr val="434343"/>
                </a:solidFill>
                <a:latin typeface="Titillium Web"/>
                <a:ea typeface="Titillium Web"/>
                <a:cs typeface="Titillium Web"/>
                <a:sym typeface="Titillium Web"/>
              </a:rPr>
              <a:t> occurs 1 - 5 weeks after pharyngeal infection </a:t>
            </a:r>
            <a:r>
              <a:rPr lang="en-GB" sz="1200">
                <a:solidFill>
                  <a:srgbClr val="38761D"/>
                </a:solidFill>
                <a:latin typeface="Titillium Web"/>
                <a:ea typeface="Titillium Web"/>
                <a:cs typeface="Titillium Web"/>
                <a:sym typeface="Titillium Web"/>
              </a:rPr>
              <a:t>(sore throat)</a:t>
            </a:r>
            <a:r>
              <a:rPr lang="en-GB">
                <a:solidFill>
                  <a:srgbClr val="434343"/>
                </a:solidFill>
                <a:latin typeface="Titillium Web"/>
                <a:ea typeface="Titillium Web"/>
                <a:cs typeface="Titillium Web"/>
                <a:sym typeface="Titillium Web"/>
              </a:rPr>
              <a:t> by GAS.</a:t>
            </a:r>
            <a:endParaRPr>
              <a:solidFill>
                <a:srgbClr val="434343"/>
              </a:solidFill>
              <a:latin typeface="Titillium Web"/>
              <a:ea typeface="Titillium Web"/>
              <a:cs typeface="Titillium Web"/>
              <a:sym typeface="Titillium Web"/>
            </a:endParaRPr>
          </a:p>
        </p:txBody>
      </p:sp>
      <p:sp>
        <p:nvSpPr>
          <p:cNvPr id="203" name="Google Shape;203;p15"/>
          <p:cNvSpPr txBox="1"/>
          <p:nvPr/>
        </p:nvSpPr>
        <p:spPr>
          <a:xfrm>
            <a:off x="650434" y="7748521"/>
            <a:ext cx="5900400" cy="51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434343"/>
                </a:solidFill>
                <a:latin typeface="Titillium Web"/>
                <a:ea typeface="Titillium Web"/>
                <a:cs typeface="Titillium Web"/>
                <a:sym typeface="Titillium Web"/>
              </a:rPr>
              <a:t>Repeated attacks or a single severe attack → chronic rheumatic heart disease → cardiac failure.</a:t>
            </a:r>
            <a:endParaRPr>
              <a:solidFill>
                <a:srgbClr val="434343"/>
              </a:solidFill>
              <a:latin typeface="Titillium Web"/>
              <a:ea typeface="Titillium Web"/>
              <a:cs typeface="Titillium Web"/>
              <a:sym typeface="Titillium Web"/>
            </a:endParaRPr>
          </a:p>
        </p:txBody>
      </p:sp>
      <p:sp>
        <p:nvSpPr>
          <p:cNvPr id="204" name="Google Shape;204;p15"/>
          <p:cNvSpPr txBox="1"/>
          <p:nvPr/>
        </p:nvSpPr>
        <p:spPr>
          <a:xfrm>
            <a:off x="650425" y="6100325"/>
            <a:ext cx="5900400" cy="88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434343"/>
                </a:solidFill>
                <a:latin typeface="Titillium Web"/>
                <a:ea typeface="Titillium Web"/>
                <a:cs typeface="Titillium Web"/>
                <a:sym typeface="Titillium Web"/>
              </a:rPr>
              <a:t>Most likely an </a:t>
            </a:r>
            <a:r>
              <a:rPr b="1" lang="en-GB">
                <a:solidFill>
                  <a:srgbClr val="434343"/>
                </a:solidFill>
                <a:latin typeface="Titillium Web"/>
                <a:ea typeface="Titillium Web"/>
                <a:cs typeface="Titillium Web"/>
                <a:sym typeface="Titillium Web"/>
              </a:rPr>
              <a:t>immune mediated process: </a:t>
            </a:r>
            <a:r>
              <a:rPr lang="en-GB">
                <a:solidFill>
                  <a:srgbClr val="434343"/>
                </a:solidFill>
                <a:latin typeface="Titillium Web"/>
                <a:ea typeface="Titillium Web"/>
                <a:cs typeface="Titillium Web"/>
                <a:sym typeface="Titillium Web"/>
              </a:rPr>
              <a:t>Streptococci stimulates formation of antibodies → antibodies </a:t>
            </a:r>
            <a:r>
              <a:rPr b="1" lang="en-GB">
                <a:solidFill>
                  <a:srgbClr val="434343"/>
                </a:solidFill>
                <a:latin typeface="Titillium Web"/>
                <a:ea typeface="Titillium Web"/>
                <a:cs typeface="Titillium Web"/>
                <a:sym typeface="Titillium Web"/>
              </a:rPr>
              <a:t>cross react</a:t>
            </a:r>
            <a:r>
              <a:rPr lang="en-GB">
                <a:solidFill>
                  <a:srgbClr val="434343"/>
                </a:solidFill>
                <a:latin typeface="Titillium Web"/>
                <a:ea typeface="Titillium Web"/>
                <a:cs typeface="Titillium Web"/>
                <a:sym typeface="Titillium Web"/>
              </a:rPr>
              <a:t> with heart &amp; joints antigens </a:t>
            </a:r>
            <a:r>
              <a:rPr lang="en-GB">
                <a:solidFill>
                  <a:srgbClr val="999999"/>
                </a:solidFill>
                <a:latin typeface="Titillium Web"/>
                <a:ea typeface="Titillium Web"/>
                <a:cs typeface="Titillium Web"/>
                <a:sym typeface="Titillium Web"/>
              </a:rPr>
              <a:t>(</a:t>
            </a:r>
            <a:r>
              <a:rPr lang="en-GB">
                <a:solidFill>
                  <a:srgbClr val="999999"/>
                </a:solidFill>
                <a:latin typeface="Titillium Web"/>
                <a:ea typeface="Titillium Web"/>
                <a:cs typeface="Titillium Web"/>
                <a:sym typeface="Titillium Web"/>
              </a:rPr>
              <a:t>Molecular Mimicry</a:t>
            </a:r>
            <a:r>
              <a:rPr lang="en-GB">
                <a:solidFill>
                  <a:srgbClr val="999999"/>
                </a:solidFill>
                <a:latin typeface="Titillium Web"/>
                <a:ea typeface="Titillium Web"/>
                <a:cs typeface="Titillium Web"/>
                <a:sym typeface="Titillium Web"/>
              </a:rPr>
              <a:t>)</a:t>
            </a:r>
            <a:r>
              <a:rPr lang="en-GB">
                <a:solidFill>
                  <a:srgbClr val="434343"/>
                </a:solidFill>
                <a:latin typeface="Titillium Web"/>
                <a:ea typeface="Titillium Web"/>
                <a:cs typeface="Titillium Web"/>
                <a:sym typeface="Titillium Web"/>
              </a:rPr>
              <a:t>  → antigen-antibody reaction → </a:t>
            </a:r>
            <a:r>
              <a:rPr b="1" lang="en-GB">
                <a:solidFill>
                  <a:srgbClr val="434343"/>
                </a:solidFill>
                <a:latin typeface="Titillium Web"/>
                <a:ea typeface="Titillium Web"/>
                <a:cs typeface="Titillium Web"/>
                <a:sym typeface="Titillium Web"/>
              </a:rPr>
              <a:t>inflammation</a:t>
            </a:r>
            <a:r>
              <a:rPr lang="en-GB">
                <a:solidFill>
                  <a:srgbClr val="434343"/>
                </a:solidFill>
                <a:latin typeface="Titillium Web"/>
                <a:ea typeface="Titillium Web"/>
                <a:cs typeface="Titillium Web"/>
                <a:sym typeface="Titillium Web"/>
              </a:rPr>
              <a:t>.</a:t>
            </a:r>
            <a:endParaRPr>
              <a:solidFill>
                <a:srgbClr val="434343"/>
              </a:solidFill>
              <a:latin typeface="Titillium Web"/>
              <a:ea typeface="Titillium Web"/>
              <a:cs typeface="Titillium Web"/>
              <a:sym typeface="Titillium Web"/>
            </a:endParaRPr>
          </a:p>
        </p:txBody>
      </p:sp>
      <p:sp>
        <p:nvSpPr>
          <p:cNvPr id="205" name="Google Shape;205;p15"/>
          <p:cNvSpPr/>
          <p:nvPr/>
        </p:nvSpPr>
        <p:spPr>
          <a:xfrm>
            <a:off x="324350" y="2724975"/>
            <a:ext cx="6206150" cy="2101675"/>
          </a:xfrm>
          <a:prstGeom prst="flowChartProcess">
            <a:avLst/>
          </a:prstGeom>
          <a:solidFill>
            <a:srgbClr val="C9DAF8"/>
          </a:solidFill>
          <a:ln>
            <a:noFill/>
          </a:ln>
        </p:spPr>
        <p:txBody>
          <a:bodyPr anchorCtr="0" anchor="ctr" bIns="228600" lIns="228600" spcFirstLastPara="1" rIns="228600" wrap="square" tIns="228600">
            <a:noAutofit/>
          </a:bodyPr>
          <a:lstStyle/>
          <a:p>
            <a:pPr indent="-317500" lvl="0" marL="457200" rtl="0" algn="l">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Inflammation mainly in: </a:t>
            </a:r>
            <a:r>
              <a:rPr b="1" lang="en-GB">
                <a:solidFill>
                  <a:srgbClr val="CC0000"/>
                </a:solidFill>
                <a:latin typeface="Titillium Web"/>
                <a:ea typeface="Titillium Web"/>
                <a:cs typeface="Titillium Web"/>
                <a:sym typeface="Titillium Web"/>
              </a:rPr>
              <a:t>heart</a:t>
            </a:r>
            <a:r>
              <a:rPr lang="en-GB">
                <a:solidFill>
                  <a:srgbClr val="434343"/>
                </a:solidFill>
                <a:latin typeface="Titillium Web"/>
                <a:ea typeface="Titillium Web"/>
                <a:cs typeface="Titillium Web"/>
                <a:sym typeface="Titillium Web"/>
              </a:rPr>
              <a:t>, </a:t>
            </a:r>
            <a:r>
              <a:rPr b="1" lang="en-GB">
                <a:solidFill>
                  <a:srgbClr val="CC0000"/>
                </a:solidFill>
                <a:latin typeface="Titillium Web"/>
                <a:ea typeface="Titillium Web"/>
                <a:cs typeface="Titillium Web"/>
                <a:sym typeface="Titillium Web"/>
              </a:rPr>
              <a:t>joints </a:t>
            </a:r>
            <a:r>
              <a:rPr b="1" lang="en-GB">
                <a:solidFill>
                  <a:srgbClr val="999999"/>
                </a:solidFill>
                <a:latin typeface="Titillium Web"/>
                <a:ea typeface="Titillium Web"/>
                <a:cs typeface="Titillium Web"/>
                <a:sym typeface="Titillium Web"/>
              </a:rPr>
              <a:t>(Especially the </a:t>
            </a:r>
            <a:r>
              <a:rPr b="1" lang="en-GB">
                <a:solidFill>
                  <a:srgbClr val="999999"/>
                </a:solidFill>
                <a:latin typeface="Titillium Web"/>
                <a:ea typeface="Titillium Web"/>
                <a:cs typeface="Titillium Web"/>
                <a:sym typeface="Titillium Web"/>
              </a:rPr>
              <a:t>large</a:t>
            </a:r>
            <a:r>
              <a:rPr b="1" lang="en-GB">
                <a:solidFill>
                  <a:srgbClr val="999999"/>
                </a:solidFill>
                <a:latin typeface="Titillium Web"/>
                <a:ea typeface="Titillium Web"/>
                <a:cs typeface="Titillium Web"/>
                <a:sym typeface="Titillium Web"/>
              </a:rPr>
              <a:t> joints)</a:t>
            </a:r>
            <a:r>
              <a:rPr lang="en-GB">
                <a:solidFill>
                  <a:srgbClr val="434343"/>
                </a:solidFill>
                <a:latin typeface="Titillium Web"/>
                <a:ea typeface="Titillium Web"/>
                <a:cs typeface="Titillium Web"/>
                <a:sym typeface="Titillium Web"/>
              </a:rPr>
              <a:t>, </a:t>
            </a:r>
            <a:r>
              <a:rPr b="1" lang="en-GB">
                <a:solidFill>
                  <a:srgbClr val="CC0000"/>
                </a:solidFill>
                <a:latin typeface="Titillium Web"/>
                <a:ea typeface="Titillium Web"/>
                <a:cs typeface="Titillium Web"/>
                <a:sym typeface="Titillium Web"/>
              </a:rPr>
              <a:t>CNS</a:t>
            </a:r>
            <a:r>
              <a:rPr lang="en-GB">
                <a:solidFill>
                  <a:srgbClr val="CC0000"/>
                </a:solidFill>
                <a:latin typeface="Titillium Web"/>
                <a:ea typeface="Titillium Web"/>
                <a:cs typeface="Titillium Web"/>
                <a:sym typeface="Titillium Web"/>
              </a:rPr>
              <a:t> </a:t>
            </a:r>
            <a:r>
              <a:rPr lang="en-GB">
                <a:solidFill>
                  <a:srgbClr val="434343"/>
                </a:solidFill>
                <a:latin typeface="Titillium Web"/>
                <a:ea typeface="Titillium Web"/>
                <a:cs typeface="Titillium Web"/>
                <a:sym typeface="Titillium Web"/>
              </a:rPr>
              <a:t>&amp; </a:t>
            </a:r>
            <a:r>
              <a:rPr b="1" lang="en-GB">
                <a:solidFill>
                  <a:srgbClr val="CC0000"/>
                </a:solidFill>
                <a:latin typeface="Titillium Web"/>
                <a:ea typeface="Titillium Web"/>
                <a:cs typeface="Titillium Web"/>
                <a:sym typeface="Titillium Web"/>
              </a:rPr>
              <a:t>skin</a:t>
            </a:r>
            <a:r>
              <a:rPr lang="en-GB">
                <a:solidFill>
                  <a:srgbClr val="434343"/>
                </a:solidFill>
                <a:latin typeface="Titillium Web"/>
                <a:ea typeface="Titillium Web"/>
                <a:cs typeface="Titillium Web"/>
                <a:sym typeface="Titillium Web"/>
              </a:rPr>
              <a:t>.</a:t>
            </a:r>
            <a:endParaRPr>
              <a:solidFill>
                <a:srgbClr val="434343"/>
              </a:solidFill>
              <a:latin typeface="Titillium Web"/>
              <a:ea typeface="Titillium Web"/>
              <a:cs typeface="Titillium Web"/>
              <a:sym typeface="Titillium Web"/>
            </a:endParaRPr>
          </a:p>
          <a:p>
            <a:pPr indent="-317500" lvl="0" marL="457200" rtl="0" algn="l">
              <a:spcBef>
                <a:spcPts val="0"/>
              </a:spcBef>
              <a:spcAft>
                <a:spcPts val="0"/>
              </a:spcAft>
              <a:buClr>
                <a:srgbClr val="434343"/>
              </a:buClr>
              <a:buSzPts val="1400"/>
              <a:buFont typeface="Titillium Web"/>
              <a:buChar char="-"/>
            </a:pPr>
            <a:r>
              <a:rPr b="1" lang="en-GB">
                <a:solidFill>
                  <a:srgbClr val="434343"/>
                </a:solidFill>
                <a:latin typeface="Titillium Web"/>
                <a:ea typeface="Titillium Web"/>
                <a:cs typeface="Titillium Web"/>
                <a:sym typeface="Titillium Web"/>
              </a:rPr>
              <a:t>Only 3%</a:t>
            </a:r>
            <a:r>
              <a:rPr lang="en-GB">
                <a:solidFill>
                  <a:srgbClr val="434343"/>
                </a:solidFill>
                <a:latin typeface="Titillium Web"/>
                <a:ea typeface="Titillium Web"/>
                <a:cs typeface="Titillium Web"/>
                <a:sym typeface="Titillium Web"/>
              </a:rPr>
              <a:t> of patients with group A streptococcal </a:t>
            </a:r>
            <a:r>
              <a:rPr b="1" lang="en-GB">
                <a:solidFill>
                  <a:srgbClr val="CC0000"/>
                </a:solidFill>
                <a:latin typeface="Titillium Web"/>
                <a:ea typeface="Titillium Web"/>
                <a:cs typeface="Titillium Web"/>
                <a:sym typeface="Titillium Web"/>
              </a:rPr>
              <a:t>pharyngitis</a:t>
            </a:r>
            <a:r>
              <a:rPr lang="en-GB">
                <a:solidFill>
                  <a:srgbClr val="434343"/>
                </a:solidFill>
                <a:latin typeface="Titillium Web"/>
                <a:ea typeface="Titillium Web"/>
                <a:cs typeface="Titillium Web"/>
                <a:sym typeface="Titillium Web"/>
              </a:rPr>
              <a:t>.</a:t>
            </a:r>
            <a:endParaRPr>
              <a:solidFill>
                <a:srgbClr val="434343"/>
              </a:solidFill>
              <a:latin typeface="Titillium Web"/>
              <a:ea typeface="Titillium Web"/>
              <a:cs typeface="Titillium Web"/>
              <a:sym typeface="Titillium Web"/>
            </a:endParaRPr>
          </a:p>
          <a:p>
            <a:pPr indent="-317500" lvl="0" marL="457200" rtl="0" algn="l">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Mainly in </a:t>
            </a:r>
            <a:r>
              <a:rPr b="1" lang="en-GB">
                <a:solidFill>
                  <a:srgbClr val="CC0000"/>
                </a:solidFill>
                <a:latin typeface="Titillium Web"/>
                <a:ea typeface="Titillium Web"/>
                <a:cs typeface="Titillium Web"/>
                <a:sym typeface="Titillium Web"/>
              </a:rPr>
              <a:t>children</a:t>
            </a:r>
            <a:r>
              <a:rPr lang="en-GB">
                <a:solidFill>
                  <a:srgbClr val="CC0000"/>
                </a:solidFill>
                <a:latin typeface="Titillium Web"/>
                <a:ea typeface="Titillium Web"/>
                <a:cs typeface="Titillium Web"/>
                <a:sym typeface="Titillium Web"/>
              </a:rPr>
              <a:t> </a:t>
            </a:r>
            <a:r>
              <a:rPr lang="en-GB">
                <a:solidFill>
                  <a:srgbClr val="434343"/>
                </a:solidFill>
                <a:latin typeface="Titillium Web"/>
                <a:ea typeface="Titillium Web"/>
                <a:cs typeface="Titillium Web"/>
                <a:sym typeface="Titillium Web"/>
              </a:rPr>
              <a:t>5 - 15 years of age.</a:t>
            </a:r>
            <a:endParaRPr>
              <a:solidFill>
                <a:srgbClr val="434343"/>
              </a:solidFill>
              <a:latin typeface="Titillium Web"/>
              <a:ea typeface="Titillium Web"/>
              <a:cs typeface="Titillium Web"/>
              <a:sym typeface="Titillium Web"/>
            </a:endParaRPr>
          </a:p>
          <a:p>
            <a:pPr indent="-317500" lvl="0" marL="457200" rtl="0" algn="l">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Major health problem in 3</a:t>
            </a:r>
            <a:r>
              <a:rPr baseline="30000" lang="en-GB">
                <a:solidFill>
                  <a:srgbClr val="434343"/>
                </a:solidFill>
                <a:latin typeface="Titillium Web"/>
                <a:ea typeface="Titillium Web"/>
                <a:cs typeface="Titillium Web"/>
                <a:sym typeface="Titillium Web"/>
              </a:rPr>
              <a:t>rd</a:t>
            </a:r>
            <a:r>
              <a:rPr lang="en-GB">
                <a:solidFill>
                  <a:srgbClr val="434343"/>
                </a:solidFill>
                <a:latin typeface="Titillium Web"/>
                <a:ea typeface="Titillium Web"/>
                <a:cs typeface="Titillium Web"/>
                <a:sym typeface="Titillium Web"/>
              </a:rPr>
              <a:t> world countries &amp; crowded, low socioeconomic urban areas.</a:t>
            </a:r>
            <a:endParaRPr>
              <a:solidFill>
                <a:srgbClr val="434343"/>
              </a:solidFill>
              <a:latin typeface="Titillium Web"/>
              <a:ea typeface="Titillium Web"/>
              <a:cs typeface="Titillium Web"/>
              <a:sym typeface="Titillium Web"/>
            </a:endParaRPr>
          </a:p>
          <a:p>
            <a:pPr indent="-317500" lvl="0" marL="457200" rtl="0" algn="l">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Incidence &amp; mortality has </a:t>
            </a:r>
            <a:r>
              <a:rPr b="1" lang="en-GB">
                <a:solidFill>
                  <a:srgbClr val="434343"/>
                </a:solidFill>
                <a:latin typeface="Titillium Web"/>
                <a:ea typeface="Titillium Web"/>
                <a:cs typeface="Titillium Web"/>
                <a:sym typeface="Titillium Web"/>
              </a:rPr>
              <a:t>declined</a:t>
            </a:r>
            <a:r>
              <a:rPr lang="en-GB">
                <a:solidFill>
                  <a:srgbClr val="434343"/>
                </a:solidFill>
                <a:latin typeface="Titillium Web"/>
                <a:ea typeface="Titillium Web"/>
                <a:cs typeface="Titillium Web"/>
                <a:sym typeface="Titillium Web"/>
              </a:rPr>
              <a:t> over the past 30 years due to improved socioeconomic condition &amp; rapid diagnosis and treatment of strep. Pharyngitis.</a:t>
            </a:r>
            <a:endParaRPr>
              <a:solidFill>
                <a:srgbClr val="434343"/>
              </a:solidFill>
              <a:latin typeface="Titillium Web"/>
              <a:ea typeface="Titillium Web"/>
              <a:cs typeface="Titillium Web"/>
              <a:sym typeface="Titillium Web"/>
            </a:endParaRPr>
          </a:p>
        </p:txBody>
      </p:sp>
      <p:grpSp>
        <p:nvGrpSpPr>
          <p:cNvPr id="206" name="Google Shape;206;p15"/>
          <p:cNvGrpSpPr/>
          <p:nvPr/>
        </p:nvGrpSpPr>
        <p:grpSpPr>
          <a:xfrm>
            <a:off x="286875" y="1448333"/>
            <a:ext cx="6243718" cy="1188625"/>
            <a:chOff x="220766" y="1692389"/>
            <a:chExt cx="6378300" cy="1327331"/>
          </a:xfrm>
        </p:grpSpPr>
        <p:sp>
          <p:nvSpPr>
            <p:cNvPr id="207" name="Google Shape;207;p15"/>
            <p:cNvSpPr/>
            <p:nvPr/>
          </p:nvSpPr>
          <p:spPr>
            <a:xfrm>
              <a:off x="220766" y="1899220"/>
              <a:ext cx="6378300" cy="1120500"/>
            </a:xfrm>
            <a:prstGeom prst="roundRect">
              <a:avLst>
                <a:gd fmla="val 16667" name="adj"/>
              </a:avLst>
            </a:prstGeom>
            <a:noFill/>
            <a:ln cap="flat" cmpd="sng" w="19050">
              <a:solidFill>
                <a:srgbClr val="EFF6F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434343"/>
                  </a:solidFill>
                  <a:latin typeface="Titillium Web Light"/>
                  <a:ea typeface="Titillium Web Light"/>
                  <a:cs typeface="Titillium Web Light"/>
                  <a:sym typeface="Titillium Web Light"/>
                </a:rPr>
                <a:t>Acute, immune mediated, multi-system </a:t>
              </a:r>
              <a:r>
                <a:rPr lang="en-GB" sz="1200">
                  <a:solidFill>
                    <a:srgbClr val="38761D"/>
                  </a:solidFill>
                  <a:latin typeface="Titillium Web Light"/>
                  <a:ea typeface="Titillium Web Light"/>
                  <a:cs typeface="Titillium Web Light"/>
                  <a:sym typeface="Titillium Web Light"/>
                </a:rPr>
                <a:t>(antibodies attack organs)</a:t>
              </a:r>
              <a:r>
                <a:rPr lang="en-GB">
                  <a:solidFill>
                    <a:srgbClr val="434343"/>
                  </a:solidFill>
                  <a:latin typeface="Titillium Web Light"/>
                  <a:ea typeface="Titillium Web Light"/>
                  <a:cs typeface="Titillium Web Light"/>
                  <a:sym typeface="Titillium Web Light"/>
                </a:rPr>
                <a:t>, non-suppurative inflammatory disease that occurs a few</a:t>
              </a:r>
              <a:r>
                <a:rPr lang="en-GB">
                  <a:solidFill>
                    <a:srgbClr val="999999"/>
                  </a:solidFill>
                  <a:latin typeface="Titillium Web Light"/>
                  <a:ea typeface="Titillium Web Light"/>
                  <a:cs typeface="Titillium Web Light"/>
                  <a:sym typeface="Titillium Web Light"/>
                </a:rPr>
                <a:t>(1,2-5)</a:t>
              </a:r>
              <a:r>
                <a:rPr lang="en-GB">
                  <a:solidFill>
                    <a:srgbClr val="434343"/>
                  </a:solidFill>
                  <a:latin typeface="Titillium Web Light"/>
                  <a:ea typeface="Titillium Web Light"/>
                  <a:cs typeface="Titillium Web Light"/>
                  <a:sym typeface="Titillium Web Light"/>
                </a:rPr>
                <a:t> weeks after (post) </a:t>
              </a:r>
              <a:r>
                <a:rPr b="1" lang="en-GB">
                  <a:solidFill>
                    <a:srgbClr val="CC0000"/>
                  </a:solidFill>
                  <a:latin typeface="Titillium Web"/>
                  <a:ea typeface="Titillium Web"/>
                  <a:cs typeface="Titillium Web"/>
                  <a:sym typeface="Titillium Web"/>
                </a:rPr>
                <a:t>group A-beta hemolytic streptococcal infection</a:t>
              </a:r>
              <a:r>
                <a:rPr lang="en-GB">
                  <a:solidFill>
                    <a:srgbClr val="CC0000"/>
                  </a:solidFill>
                  <a:latin typeface="Titillium Web Light"/>
                  <a:ea typeface="Titillium Web Light"/>
                  <a:cs typeface="Titillium Web Light"/>
                  <a:sym typeface="Titillium Web Light"/>
                </a:rPr>
                <a:t> </a:t>
              </a:r>
              <a:r>
                <a:rPr lang="en-GB">
                  <a:solidFill>
                    <a:srgbClr val="434343"/>
                  </a:solidFill>
                  <a:latin typeface="Titillium Web Light"/>
                  <a:ea typeface="Titillium Web Light"/>
                  <a:cs typeface="Titillium Web Light"/>
                  <a:sym typeface="Titillium Web Light"/>
                </a:rPr>
                <a:t>with cardiac and extracardiac manifestations.</a:t>
              </a:r>
              <a:endParaRPr>
                <a:solidFill>
                  <a:srgbClr val="434343"/>
                </a:solidFill>
                <a:latin typeface="Titillium Web Light"/>
                <a:ea typeface="Titillium Web Light"/>
                <a:cs typeface="Titillium Web Light"/>
                <a:sym typeface="Titillium Web Light"/>
              </a:endParaRPr>
            </a:p>
          </p:txBody>
        </p:sp>
        <p:sp>
          <p:nvSpPr>
            <p:cNvPr id="208" name="Google Shape;208;p15"/>
            <p:cNvSpPr/>
            <p:nvPr/>
          </p:nvSpPr>
          <p:spPr>
            <a:xfrm>
              <a:off x="485329" y="1692389"/>
              <a:ext cx="2568000" cy="397500"/>
            </a:xfrm>
            <a:prstGeom prst="flowChartAlternateProcess">
              <a:avLst/>
            </a:prstGeom>
            <a:solidFill>
              <a:srgbClr val="6D9EEB"/>
            </a:solidFill>
            <a:ln cap="flat" cmpd="sng" w="9525">
              <a:solidFill>
                <a:srgbClr val="EFF6F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434343"/>
                  </a:solidFill>
                  <a:latin typeface="Titillium Web"/>
                  <a:ea typeface="Titillium Web"/>
                  <a:cs typeface="Titillium Web"/>
                  <a:sym typeface="Titillium Web"/>
                </a:rPr>
                <a:t>Acute Rheumatic Fever</a:t>
              </a:r>
              <a:endParaRPr b="1">
                <a:solidFill>
                  <a:srgbClr val="434343"/>
                </a:solidFill>
                <a:latin typeface="Titillium Web"/>
                <a:ea typeface="Titillium Web"/>
                <a:cs typeface="Titillium Web"/>
                <a:sym typeface="Titillium Web"/>
              </a:endParaRPr>
            </a:p>
          </p:txBody>
        </p:sp>
      </p:grpSp>
      <p:grpSp>
        <p:nvGrpSpPr>
          <p:cNvPr id="209" name="Google Shape;209;p15"/>
          <p:cNvGrpSpPr/>
          <p:nvPr/>
        </p:nvGrpSpPr>
        <p:grpSpPr>
          <a:xfrm>
            <a:off x="307152" y="6287138"/>
            <a:ext cx="291375" cy="376966"/>
            <a:chOff x="4041649" y="1707654"/>
            <a:chExt cx="1060704" cy="1429526"/>
          </a:xfrm>
        </p:grpSpPr>
        <p:sp>
          <p:nvSpPr>
            <p:cNvPr id="210" name="Google Shape;210;p15"/>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EFF5E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i="0" u="none" cap="none" strike="noStrike">
                <a:solidFill>
                  <a:srgbClr val="434343"/>
                </a:solidFill>
                <a:latin typeface="Titillium Web"/>
                <a:ea typeface="Titillium Web"/>
                <a:cs typeface="Titillium Web"/>
                <a:sym typeface="Titillium Web"/>
              </a:endParaRPr>
            </a:p>
          </p:txBody>
        </p:sp>
        <p:sp>
          <p:nvSpPr>
            <p:cNvPr id="211" name="Google Shape;211;p15"/>
            <p:cNvSpPr/>
            <p:nvPr/>
          </p:nvSpPr>
          <p:spPr>
            <a:xfrm>
              <a:off x="4115403" y="1760695"/>
              <a:ext cx="913200" cy="794400"/>
            </a:xfrm>
            <a:prstGeom prst="hexagon">
              <a:avLst>
                <a:gd fmla="val 25000" name="adj"/>
                <a:gd fmla="val 115470" name="vf"/>
              </a:avLst>
            </a:prstGeom>
            <a:solidFill>
              <a:srgbClr val="6D9EEB"/>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700"/>
                <a:buFont typeface="Arial"/>
                <a:buNone/>
              </a:pPr>
              <a:r>
                <a:rPr b="1" lang="en-GB" sz="1200">
                  <a:solidFill>
                    <a:srgbClr val="434343"/>
                  </a:solidFill>
                  <a:latin typeface="Titillium Web"/>
                  <a:ea typeface="Titillium Web"/>
                  <a:cs typeface="Titillium Web"/>
                  <a:sym typeface="Titillium Web"/>
                </a:rPr>
                <a:t>    2</a:t>
              </a:r>
              <a:endParaRPr sz="1200">
                <a:solidFill>
                  <a:srgbClr val="434343"/>
                </a:solidFill>
                <a:latin typeface="Titillium Web"/>
                <a:ea typeface="Titillium Web"/>
                <a:cs typeface="Titillium Web"/>
                <a:sym typeface="Titillium Web"/>
              </a:endParaRPr>
            </a:p>
          </p:txBody>
        </p:sp>
      </p:grpSp>
      <p:grpSp>
        <p:nvGrpSpPr>
          <p:cNvPr id="212" name="Google Shape;212;p15"/>
          <p:cNvGrpSpPr/>
          <p:nvPr/>
        </p:nvGrpSpPr>
        <p:grpSpPr>
          <a:xfrm>
            <a:off x="307152" y="7894238"/>
            <a:ext cx="291375" cy="376966"/>
            <a:chOff x="4041649" y="1707654"/>
            <a:chExt cx="1060704" cy="1429526"/>
          </a:xfrm>
        </p:grpSpPr>
        <p:sp>
          <p:nvSpPr>
            <p:cNvPr id="213" name="Google Shape;213;p15"/>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EFF5E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i="0" u="none" cap="none" strike="noStrike">
                <a:solidFill>
                  <a:srgbClr val="434343"/>
                </a:solidFill>
                <a:latin typeface="Titillium Web"/>
                <a:ea typeface="Titillium Web"/>
                <a:cs typeface="Titillium Web"/>
                <a:sym typeface="Titillium Web"/>
              </a:endParaRPr>
            </a:p>
          </p:txBody>
        </p:sp>
        <p:sp>
          <p:nvSpPr>
            <p:cNvPr id="214" name="Google Shape;214;p15"/>
            <p:cNvSpPr/>
            <p:nvPr/>
          </p:nvSpPr>
          <p:spPr>
            <a:xfrm>
              <a:off x="4115403" y="1760695"/>
              <a:ext cx="913200" cy="794400"/>
            </a:xfrm>
            <a:prstGeom prst="hexagon">
              <a:avLst>
                <a:gd fmla="val 25000" name="adj"/>
                <a:gd fmla="val 115470" name="vf"/>
              </a:avLst>
            </a:prstGeom>
            <a:solidFill>
              <a:srgbClr val="6D9EEB"/>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700"/>
                <a:buFont typeface="Arial"/>
                <a:buNone/>
              </a:pPr>
              <a:r>
                <a:rPr b="1" lang="en-GB" sz="1200">
                  <a:solidFill>
                    <a:srgbClr val="434343"/>
                  </a:solidFill>
                  <a:latin typeface="Titillium Web"/>
                  <a:ea typeface="Titillium Web"/>
                  <a:cs typeface="Titillium Web"/>
                  <a:sym typeface="Titillium Web"/>
                </a:rPr>
                <a:t>    3</a:t>
              </a:r>
              <a:endParaRPr sz="1200">
                <a:solidFill>
                  <a:srgbClr val="434343"/>
                </a:solidFill>
                <a:latin typeface="Titillium Web"/>
                <a:ea typeface="Titillium Web"/>
                <a:cs typeface="Titillium Web"/>
                <a:sym typeface="Titillium Web"/>
              </a:endParaRPr>
            </a:p>
          </p:txBody>
        </p:sp>
      </p:grpSp>
      <p:grpSp>
        <p:nvGrpSpPr>
          <p:cNvPr id="215" name="Google Shape;215;p15"/>
          <p:cNvGrpSpPr/>
          <p:nvPr/>
        </p:nvGrpSpPr>
        <p:grpSpPr>
          <a:xfrm>
            <a:off x="307152" y="5677538"/>
            <a:ext cx="291375" cy="376966"/>
            <a:chOff x="4041649" y="1707654"/>
            <a:chExt cx="1060704" cy="1429526"/>
          </a:xfrm>
        </p:grpSpPr>
        <p:sp>
          <p:nvSpPr>
            <p:cNvPr id="216" name="Google Shape;216;p15"/>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EFF5E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i="0" u="none" cap="none" strike="noStrike">
                <a:solidFill>
                  <a:srgbClr val="434343"/>
                </a:solidFill>
                <a:latin typeface="Titillium Web"/>
                <a:ea typeface="Titillium Web"/>
                <a:cs typeface="Titillium Web"/>
                <a:sym typeface="Titillium Web"/>
              </a:endParaRPr>
            </a:p>
          </p:txBody>
        </p:sp>
        <p:sp>
          <p:nvSpPr>
            <p:cNvPr id="217" name="Google Shape;217;p15"/>
            <p:cNvSpPr/>
            <p:nvPr/>
          </p:nvSpPr>
          <p:spPr>
            <a:xfrm>
              <a:off x="4115403" y="1760695"/>
              <a:ext cx="913200" cy="794400"/>
            </a:xfrm>
            <a:prstGeom prst="hexagon">
              <a:avLst>
                <a:gd fmla="val 25000" name="adj"/>
                <a:gd fmla="val 115470" name="vf"/>
              </a:avLst>
            </a:prstGeom>
            <a:solidFill>
              <a:srgbClr val="6D9EEB"/>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700"/>
                <a:buFont typeface="Arial"/>
                <a:buNone/>
              </a:pPr>
              <a:r>
                <a:rPr b="1" lang="en-GB" sz="1200">
                  <a:solidFill>
                    <a:srgbClr val="434343"/>
                  </a:solidFill>
                  <a:latin typeface="Titillium Web"/>
                  <a:ea typeface="Titillium Web"/>
                  <a:cs typeface="Titillium Web"/>
                  <a:sym typeface="Titillium Web"/>
                </a:rPr>
                <a:t>    </a:t>
              </a:r>
              <a:r>
                <a:rPr b="1" lang="en-GB" sz="1250">
                  <a:solidFill>
                    <a:srgbClr val="434343"/>
                  </a:solidFill>
                  <a:latin typeface="Titillium Web"/>
                  <a:ea typeface="Titillium Web"/>
                  <a:cs typeface="Titillium Web"/>
                  <a:sym typeface="Titillium Web"/>
                </a:rPr>
                <a:t>1 </a:t>
              </a:r>
              <a:endParaRPr sz="1250">
                <a:solidFill>
                  <a:srgbClr val="434343"/>
                </a:solidFill>
                <a:latin typeface="Titillium Web"/>
                <a:ea typeface="Titillium Web"/>
                <a:cs typeface="Titillium Web"/>
                <a:sym typeface="Titillium Web"/>
              </a:endParaRPr>
            </a:p>
          </p:txBody>
        </p:sp>
      </p:grpSp>
      <p:grpSp>
        <p:nvGrpSpPr>
          <p:cNvPr id="218" name="Google Shape;218;p15"/>
          <p:cNvGrpSpPr/>
          <p:nvPr/>
        </p:nvGrpSpPr>
        <p:grpSpPr>
          <a:xfrm>
            <a:off x="95182" y="8387415"/>
            <a:ext cx="1864601" cy="1508686"/>
            <a:chOff x="171376" y="8438799"/>
            <a:chExt cx="1736774" cy="1381201"/>
          </a:xfrm>
        </p:grpSpPr>
        <p:pic>
          <p:nvPicPr>
            <p:cNvPr id="219" name="Google Shape;219;p15"/>
            <p:cNvPicPr preferRelativeResize="0"/>
            <p:nvPr/>
          </p:nvPicPr>
          <p:blipFill>
            <a:blip r:embed="rId3">
              <a:alphaModFix/>
            </a:blip>
            <a:stretch>
              <a:fillRect/>
            </a:stretch>
          </p:blipFill>
          <p:spPr>
            <a:xfrm>
              <a:off x="171376" y="8438799"/>
              <a:ext cx="1736774" cy="1302575"/>
            </a:xfrm>
            <a:prstGeom prst="rect">
              <a:avLst/>
            </a:prstGeom>
            <a:noFill/>
            <a:ln>
              <a:noFill/>
            </a:ln>
          </p:spPr>
        </p:pic>
        <p:sp>
          <p:nvSpPr>
            <p:cNvPr id="220" name="Google Shape;220;p15"/>
            <p:cNvSpPr/>
            <p:nvPr/>
          </p:nvSpPr>
          <p:spPr>
            <a:xfrm>
              <a:off x="307150" y="8438800"/>
              <a:ext cx="1536900" cy="1381200"/>
            </a:xfrm>
            <a:prstGeom prst="rect">
              <a:avLst/>
            </a:prstGeom>
            <a:noFill/>
            <a:ln cap="flat" cmpd="sng" w="9525">
              <a:solidFill>
                <a:srgbClr val="A64D79"/>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1" name="Google Shape;221;p15"/>
          <p:cNvSpPr txBox="1"/>
          <p:nvPr/>
        </p:nvSpPr>
        <p:spPr>
          <a:xfrm>
            <a:off x="268500" y="7049150"/>
            <a:ext cx="6490800" cy="653400"/>
          </a:xfrm>
          <a:prstGeom prst="rect">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150">
                <a:solidFill>
                  <a:srgbClr val="999999"/>
                </a:solidFill>
                <a:latin typeface="Titillium Web"/>
                <a:ea typeface="Titillium Web"/>
                <a:cs typeface="Titillium Web"/>
                <a:sym typeface="Titillium Web"/>
              </a:rPr>
              <a:t>Reminder: </a:t>
            </a:r>
            <a:r>
              <a:rPr lang="en-GB" sz="1150">
                <a:solidFill>
                  <a:srgbClr val="999999"/>
                </a:solidFill>
                <a:latin typeface="Titillium Web"/>
                <a:ea typeface="Titillium Web"/>
                <a:cs typeface="Titillium Web"/>
                <a:sym typeface="Titillium Web"/>
              </a:rPr>
              <a:t>When an infectious agent (bacteria / virus) produces antigens so similar to those on normal tissue cells that the antibodies stimulated to react against the foreign antigen also recognize the similar self antigen; hence, the two antigens are said to be cross-reactive (</a:t>
            </a:r>
            <a:r>
              <a:rPr lang="en-GB" sz="1150">
                <a:solidFill>
                  <a:srgbClr val="999999"/>
                </a:solidFill>
                <a:latin typeface="Titillium Web"/>
                <a:ea typeface="Titillium Web"/>
                <a:cs typeface="Titillium Web"/>
                <a:sym typeface="Titillium Web"/>
              </a:rPr>
              <a:t>Immunology team 441</a:t>
            </a:r>
            <a:r>
              <a:rPr lang="en-GB" sz="1150">
                <a:solidFill>
                  <a:srgbClr val="999999"/>
                </a:solidFill>
                <a:latin typeface="Titillium Web"/>
                <a:ea typeface="Titillium Web"/>
                <a:cs typeface="Titillium Web"/>
                <a:sym typeface="Titillium Web"/>
              </a:rPr>
              <a:t>)</a:t>
            </a:r>
            <a:endParaRPr sz="1150">
              <a:solidFill>
                <a:srgbClr val="999999"/>
              </a:solidFill>
              <a:latin typeface="Titillium Web"/>
              <a:ea typeface="Titillium Web"/>
              <a:cs typeface="Titillium Web"/>
              <a:sym typeface="Titillium Web"/>
            </a:endParaRPr>
          </a:p>
        </p:txBody>
      </p:sp>
      <p:sp>
        <p:nvSpPr>
          <p:cNvPr id="222" name="Google Shape;222;p15"/>
          <p:cNvSpPr/>
          <p:nvPr/>
        </p:nvSpPr>
        <p:spPr>
          <a:xfrm rot="2325870">
            <a:off x="748116" y="6793243"/>
            <a:ext cx="140458" cy="228877"/>
          </a:xfrm>
          <a:custGeom>
            <a:rect b="b" l="l" r="r" t="t"/>
            <a:pathLst>
              <a:path extrusionOk="0" h="12497" w="7733">
                <a:moveTo>
                  <a:pt x="3373" y="386"/>
                </a:moveTo>
                <a:cubicBezTo>
                  <a:pt x="4752" y="1943"/>
                  <a:pt x="6042" y="3588"/>
                  <a:pt x="7243" y="5279"/>
                </a:cubicBezTo>
                <a:cubicBezTo>
                  <a:pt x="6620" y="5190"/>
                  <a:pt x="5997" y="5056"/>
                  <a:pt x="5419" y="4789"/>
                </a:cubicBezTo>
                <a:cubicBezTo>
                  <a:pt x="5397" y="4778"/>
                  <a:pt x="5369" y="4773"/>
                  <a:pt x="5341" y="4773"/>
                </a:cubicBezTo>
                <a:cubicBezTo>
                  <a:pt x="5255" y="4773"/>
                  <a:pt x="5163" y="4823"/>
                  <a:pt x="5197" y="4923"/>
                </a:cubicBezTo>
                <a:cubicBezTo>
                  <a:pt x="5464" y="7147"/>
                  <a:pt x="5775" y="9371"/>
                  <a:pt x="6086" y="11595"/>
                </a:cubicBezTo>
                <a:cubicBezTo>
                  <a:pt x="5730" y="11239"/>
                  <a:pt x="5330" y="10928"/>
                  <a:pt x="4974" y="10616"/>
                </a:cubicBezTo>
                <a:cubicBezTo>
                  <a:pt x="4574" y="10305"/>
                  <a:pt x="4129" y="9905"/>
                  <a:pt x="3684" y="9905"/>
                </a:cubicBezTo>
                <a:cubicBezTo>
                  <a:pt x="3417" y="9994"/>
                  <a:pt x="3195" y="10127"/>
                  <a:pt x="2973" y="10305"/>
                </a:cubicBezTo>
                <a:lnTo>
                  <a:pt x="2127" y="10883"/>
                </a:lnTo>
                <a:lnTo>
                  <a:pt x="482" y="11906"/>
                </a:lnTo>
                <a:cubicBezTo>
                  <a:pt x="1238" y="9727"/>
                  <a:pt x="1861" y="7503"/>
                  <a:pt x="2394" y="5234"/>
                </a:cubicBezTo>
                <a:cubicBezTo>
                  <a:pt x="2394" y="5190"/>
                  <a:pt x="2394" y="5145"/>
                  <a:pt x="2394" y="5101"/>
                </a:cubicBezTo>
                <a:lnTo>
                  <a:pt x="2483" y="5012"/>
                </a:lnTo>
                <a:cubicBezTo>
                  <a:pt x="2551" y="4978"/>
                  <a:pt x="2516" y="4893"/>
                  <a:pt x="2456" y="4893"/>
                </a:cubicBezTo>
                <a:cubicBezTo>
                  <a:pt x="2437" y="4893"/>
                  <a:pt x="2416" y="4901"/>
                  <a:pt x="2394" y="4923"/>
                </a:cubicBezTo>
                <a:cubicBezTo>
                  <a:pt x="1816" y="5234"/>
                  <a:pt x="1282" y="5590"/>
                  <a:pt x="704" y="5946"/>
                </a:cubicBezTo>
                <a:cubicBezTo>
                  <a:pt x="1594" y="4078"/>
                  <a:pt x="2483" y="2209"/>
                  <a:pt x="3373" y="386"/>
                </a:cubicBezTo>
                <a:close/>
                <a:moveTo>
                  <a:pt x="3355" y="1"/>
                </a:moveTo>
                <a:cubicBezTo>
                  <a:pt x="3307" y="1"/>
                  <a:pt x="3266" y="22"/>
                  <a:pt x="3240" y="74"/>
                </a:cubicBezTo>
                <a:cubicBezTo>
                  <a:pt x="2172" y="2165"/>
                  <a:pt x="1149" y="4211"/>
                  <a:pt x="215" y="6346"/>
                </a:cubicBezTo>
                <a:cubicBezTo>
                  <a:pt x="148" y="6446"/>
                  <a:pt x="206" y="6571"/>
                  <a:pt x="296" y="6571"/>
                </a:cubicBezTo>
                <a:cubicBezTo>
                  <a:pt x="326" y="6571"/>
                  <a:pt x="359" y="6558"/>
                  <a:pt x="393" y="6524"/>
                </a:cubicBezTo>
                <a:cubicBezTo>
                  <a:pt x="971" y="6168"/>
                  <a:pt x="1505" y="5768"/>
                  <a:pt x="2039" y="5368"/>
                </a:cubicBezTo>
                <a:lnTo>
                  <a:pt x="2039" y="5368"/>
                </a:lnTo>
                <a:cubicBezTo>
                  <a:pt x="1505" y="7725"/>
                  <a:pt x="838" y="10038"/>
                  <a:pt x="37" y="12307"/>
                </a:cubicBezTo>
                <a:cubicBezTo>
                  <a:pt x="0" y="12417"/>
                  <a:pt x="114" y="12496"/>
                  <a:pt x="205" y="12496"/>
                </a:cubicBezTo>
                <a:cubicBezTo>
                  <a:pt x="225" y="12496"/>
                  <a:pt x="244" y="12493"/>
                  <a:pt x="259" y="12485"/>
                </a:cubicBezTo>
                <a:lnTo>
                  <a:pt x="3240" y="10528"/>
                </a:lnTo>
                <a:cubicBezTo>
                  <a:pt x="3426" y="10403"/>
                  <a:pt x="3598" y="10352"/>
                  <a:pt x="3761" y="10352"/>
                </a:cubicBezTo>
                <a:cubicBezTo>
                  <a:pt x="4183" y="10352"/>
                  <a:pt x="4545" y="10696"/>
                  <a:pt x="4930" y="11017"/>
                </a:cubicBezTo>
                <a:cubicBezTo>
                  <a:pt x="5375" y="11373"/>
                  <a:pt x="5775" y="11729"/>
                  <a:pt x="6175" y="12129"/>
                </a:cubicBezTo>
                <a:cubicBezTo>
                  <a:pt x="6211" y="12153"/>
                  <a:pt x="6250" y="12164"/>
                  <a:pt x="6287" y="12164"/>
                </a:cubicBezTo>
                <a:cubicBezTo>
                  <a:pt x="6388" y="12164"/>
                  <a:pt x="6475" y="12081"/>
                  <a:pt x="6442" y="11951"/>
                </a:cubicBezTo>
                <a:lnTo>
                  <a:pt x="5553" y="5190"/>
                </a:lnTo>
                <a:lnTo>
                  <a:pt x="5553" y="5190"/>
                </a:lnTo>
                <a:cubicBezTo>
                  <a:pt x="6220" y="5412"/>
                  <a:pt x="6887" y="5590"/>
                  <a:pt x="7599" y="5635"/>
                </a:cubicBezTo>
                <a:cubicBezTo>
                  <a:pt x="7688" y="5590"/>
                  <a:pt x="7732" y="5501"/>
                  <a:pt x="7688" y="5412"/>
                </a:cubicBezTo>
                <a:cubicBezTo>
                  <a:pt x="6398" y="3499"/>
                  <a:pt x="5019" y="1720"/>
                  <a:pt x="3462" y="30"/>
                </a:cubicBezTo>
                <a:cubicBezTo>
                  <a:pt x="3425" y="11"/>
                  <a:pt x="3388" y="1"/>
                  <a:pt x="3355" y="1"/>
                </a:cubicBezTo>
                <a:close/>
              </a:path>
            </a:pathLst>
          </a:custGeom>
          <a:solidFill>
            <a:srgbClr val="999999"/>
          </a:solidFill>
          <a:ln>
            <a:noFill/>
          </a:ln>
        </p:spPr>
        <p:txBody>
          <a:bodyPr anchorCtr="0" anchor="ctr" bIns="32875" lIns="32875" spcFirstLastPara="1" rIns="32875" wrap="square" tIns="32875">
            <a:noAutofit/>
          </a:bodyPr>
          <a:lstStyle/>
          <a:p>
            <a:pPr indent="0" lvl="0" marL="0" rtl="0" algn="l">
              <a:spcBef>
                <a:spcPts val="0"/>
              </a:spcBef>
              <a:spcAft>
                <a:spcPts val="0"/>
              </a:spcAft>
              <a:buNone/>
            </a:pPr>
            <a:r>
              <a:t/>
            </a:r>
            <a:endParaRPr/>
          </a:p>
        </p:txBody>
      </p:sp>
      <p:pic>
        <p:nvPicPr>
          <p:cNvPr id="223" name="Google Shape;223;p15"/>
          <p:cNvPicPr preferRelativeResize="0"/>
          <p:nvPr/>
        </p:nvPicPr>
        <p:blipFill>
          <a:blip r:embed="rId4">
            <a:alphaModFix/>
          </a:blip>
          <a:stretch>
            <a:fillRect/>
          </a:stretch>
        </p:blipFill>
        <p:spPr>
          <a:xfrm>
            <a:off x="2104325" y="8387525"/>
            <a:ext cx="1824128" cy="1508675"/>
          </a:xfrm>
          <a:prstGeom prst="rect">
            <a:avLst/>
          </a:prstGeom>
          <a:noFill/>
          <a:ln cap="flat" cmpd="sng" w="9525">
            <a:solidFill>
              <a:srgbClr val="999999"/>
            </a:solidFill>
            <a:prstDash val="lgDash"/>
            <a:round/>
            <a:headEnd len="sm" w="sm" type="none"/>
            <a:tailEnd len="sm" w="sm" type="none"/>
          </a:ln>
        </p:spPr>
      </p:pic>
      <p:sp>
        <p:nvSpPr>
          <p:cNvPr id="224" name="Google Shape;224;p15"/>
          <p:cNvSpPr txBox="1"/>
          <p:nvPr/>
        </p:nvSpPr>
        <p:spPr>
          <a:xfrm>
            <a:off x="592550" y="9807725"/>
            <a:ext cx="823200" cy="65700"/>
          </a:xfrm>
          <a:prstGeom prst="rect">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450">
                <a:solidFill>
                  <a:srgbClr val="999999"/>
                </a:solidFill>
                <a:latin typeface="Titillium Web"/>
                <a:ea typeface="Titillium Web"/>
                <a:cs typeface="Titillium Web"/>
                <a:sym typeface="Titillium Web"/>
              </a:rPr>
              <a:t>Will be </a:t>
            </a:r>
            <a:r>
              <a:rPr lang="en-GB" sz="450">
                <a:solidFill>
                  <a:srgbClr val="999999"/>
                </a:solidFill>
                <a:latin typeface="Titillium Web"/>
                <a:ea typeface="Titillium Web"/>
                <a:cs typeface="Titillium Web"/>
                <a:sym typeface="Titillium Web"/>
              </a:rPr>
              <a:t>discussed</a:t>
            </a:r>
            <a:r>
              <a:rPr lang="en-GB" sz="450">
                <a:solidFill>
                  <a:srgbClr val="999999"/>
                </a:solidFill>
                <a:latin typeface="Titillium Web"/>
                <a:ea typeface="Titillium Web"/>
                <a:cs typeface="Titillium Web"/>
                <a:sym typeface="Titillium Web"/>
              </a:rPr>
              <a:t> later..</a:t>
            </a:r>
            <a:endParaRPr sz="450">
              <a:solidFill>
                <a:srgbClr val="999999"/>
              </a:solidFill>
              <a:latin typeface="Titillium Web"/>
              <a:ea typeface="Titillium Web"/>
              <a:cs typeface="Titillium Web"/>
              <a:sym typeface="Titillium Web"/>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6"/>
          <p:cNvSpPr txBox="1"/>
          <p:nvPr/>
        </p:nvSpPr>
        <p:spPr>
          <a:xfrm>
            <a:off x="307200" y="425000"/>
            <a:ext cx="6243600" cy="687900"/>
          </a:xfrm>
          <a:prstGeom prst="rect">
            <a:avLst/>
          </a:prstGeom>
          <a:noFill/>
          <a:ln>
            <a:noFill/>
          </a:ln>
        </p:spPr>
        <p:txBody>
          <a:bodyPr anchorCtr="0" anchor="ctr" bIns="91425" lIns="91425" spcFirstLastPara="1" rIns="91425" wrap="square" tIns="91425">
            <a:normAutofit lnSpcReduction="10000"/>
          </a:bodyPr>
          <a:lstStyle/>
          <a:p>
            <a:pPr indent="0" lvl="0" marL="0" rtl="0" algn="ctr">
              <a:spcBef>
                <a:spcPts val="0"/>
              </a:spcBef>
              <a:spcAft>
                <a:spcPts val="0"/>
              </a:spcAft>
              <a:buNone/>
            </a:pPr>
            <a:r>
              <a:rPr b="1" lang="en-GB" sz="3600">
                <a:solidFill>
                  <a:srgbClr val="1155CC"/>
                </a:solidFill>
                <a:latin typeface="Comfortaa"/>
                <a:ea typeface="Comfortaa"/>
                <a:cs typeface="Comfortaa"/>
                <a:sym typeface="Comfortaa"/>
              </a:rPr>
              <a:t>Rheumatic Heart Disease </a:t>
            </a:r>
            <a:endParaRPr b="1" sz="3600">
              <a:solidFill>
                <a:srgbClr val="1155CC"/>
              </a:solidFill>
              <a:latin typeface="Comfortaa"/>
              <a:ea typeface="Comfortaa"/>
              <a:cs typeface="Comfortaa"/>
              <a:sym typeface="Comfortaa"/>
            </a:endParaRPr>
          </a:p>
        </p:txBody>
      </p:sp>
      <p:sp>
        <p:nvSpPr>
          <p:cNvPr id="230" name="Google Shape;230;p16"/>
          <p:cNvSpPr/>
          <p:nvPr/>
        </p:nvSpPr>
        <p:spPr>
          <a:xfrm>
            <a:off x="314825" y="1484675"/>
            <a:ext cx="6228300" cy="687900"/>
          </a:xfrm>
          <a:prstGeom prst="roundRect">
            <a:avLst>
              <a:gd fmla="val 16667" name="adj"/>
            </a:avLst>
          </a:prstGeom>
          <a:noFill/>
          <a:ln cap="flat" cmpd="sng" w="19050">
            <a:solidFill>
              <a:srgbClr val="EFF6F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434343"/>
                </a:solidFill>
                <a:latin typeface="Titillium Web Light"/>
                <a:ea typeface="Titillium Web Light"/>
                <a:cs typeface="Titillium Web Light"/>
                <a:sym typeface="Titillium Web Light"/>
              </a:rPr>
              <a:t>A heart disease caused by</a:t>
            </a:r>
            <a:r>
              <a:rPr lang="en-GB">
                <a:solidFill>
                  <a:srgbClr val="CC0000"/>
                </a:solidFill>
                <a:latin typeface="Titillium Web Light"/>
                <a:ea typeface="Titillium Web Light"/>
                <a:cs typeface="Titillium Web Light"/>
                <a:sym typeface="Titillium Web Light"/>
              </a:rPr>
              <a:t> </a:t>
            </a:r>
            <a:r>
              <a:rPr b="1" lang="en-GB" u="sng">
                <a:solidFill>
                  <a:srgbClr val="CC0000"/>
                </a:solidFill>
                <a:latin typeface="Titillium Web"/>
                <a:ea typeface="Titillium Web"/>
                <a:cs typeface="Titillium Web"/>
                <a:sym typeface="Titillium Web"/>
              </a:rPr>
              <a:t>R</a:t>
            </a:r>
            <a:r>
              <a:rPr b="1" lang="en-GB">
                <a:solidFill>
                  <a:srgbClr val="CC0000"/>
                </a:solidFill>
                <a:latin typeface="Titillium Web"/>
                <a:ea typeface="Titillium Web"/>
                <a:cs typeface="Titillium Web"/>
                <a:sym typeface="Titillium Web"/>
              </a:rPr>
              <a:t>heumatic </a:t>
            </a:r>
            <a:r>
              <a:rPr b="1" lang="en-GB" u="sng">
                <a:solidFill>
                  <a:srgbClr val="CC0000"/>
                </a:solidFill>
                <a:latin typeface="Titillium Web"/>
                <a:ea typeface="Titillium Web"/>
                <a:cs typeface="Titillium Web"/>
                <a:sym typeface="Titillium Web"/>
              </a:rPr>
              <a:t>f</a:t>
            </a:r>
            <a:r>
              <a:rPr b="1" lang="en-GB">
                <a:solidFill>
                  <a:srgbClr val="CC0000"/>
                </a:solidFill>
                <a:latin typeface="Titillium Web"/>
                <a:ea typeface="Titillium Web"/>
                <a:cs typeface="Titillium Web"/>
                <a:sym typeface="Titillium Web"/>
              </a:rPr>
              <a:t>ever (RF)</a:t>
            </a:r>
            <a:r>
              <a:rPr lang="en-GB">
                <a:solidFill>
                  <a:srgbClr val="434343"/>
                </a:solidFill>
                <a:latin typeface="Titillium Web Light"/>
                <a:ea typeface="Titillium Web Light"/>
                <a:cs typeface="Titillium Web Light"/>
                <a:sym typeface="Titillium Web Light"/>
              </a:rPr>
              <a:t>.  Can be acute or chronic.</a:t>
            </a:r>
            <a:endParaRPr>
              <a:solidFill>
                <a:srgbClr val="434343"/>
              </a:solidFill>
              <a:latin typeface="Titillium Web Light"/>
              <a:ea typeface="Titillium Web Light"/>
              <a:cs typeface="Titillium Web Light"/>
              <a:sym typeface="Titillium Web Light"/>
            </a:endParaRPr>
          </a:p>
          <a:p>
            <a:pPr indent="0" lvl="0" marL="0" rtl="0" algn="ctr">
              <a:spcBef>
                <a:spcPts val="0"/>
              </a:spcBef>
              <a:spcAft>
                <a:spcPts val="0"/>
              </a:spcAft>
              <a:buNone/>
            </a:pPr>
            <a:r>
              <a:rPr lang="en-GB" sz="1200">
                <a:solidFill>
                  <a:srgbClr val="6AA84F"/>
                </a:solidFill>
                <a:latin typeface="Titillium Web"/>
                <a:ea typeface="Titillium Web"/>
                <a:cs typeface="Titillium Web"/>
                <a:sym typeface="Titillium Web"/>
              </a:rPr>
              <a:t>It’s totally different from Rheumatoid arthritis.</a:t>
            </a:r>
            <a:endParaRPr sz="1200">
              <a:solidFill>
                <a:srgbClr val="434343"/>
              </a:solidFill>
              <a:latin typeface="Titillium Web Light"/>
              <a:ea typeface="Titillium Web Light"/>
              <a:cs typeface="Titillium Web Light"/>
              <a:sym typeface="Titillium Web Light"/>
            </a:endParaRPr>
          </a:p>
        </p:txBody>
      </p:sp>
      <p:sp>
        <p:nvSpPr>
          <p:cNvPr id="231" name="Google Shape;231;p16"/>
          <p:cNvSpPr/>
          <p:nvPr/>
        </p:nvSpPr>
        <p:spPr>
          <a:xfrm>
            <a:off x="537125" y="1192201"/>
            <a:ext cx="3000300" cy="386700"/>
          </a:xfrm>
          <a:prstGeom prst="flowChartAlternateProcess">
            <a:avLst/>
          </a:prstGeom>
          <a:solidFill>
            <a:srgbClr val="6D9EEB"/>
          </a:solidFill>
          <a:ln cap="flat" cmpd="sng" w="19050">
            <a:solidFill>
              <a:srgbClr val="EFF6F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2000"/>
              <a:buFont typeface="Arial"/>
              <a:buNone/>
            </a:pPr>
            <a:r>
              <a:rPr b="1" lang="en-GB">
                <a:solidFill>
                  <a:srgbClr val="44546A"/>
                </a:solidFill>
                <a:latin typeface="Titillium Web"/>
                <a:ea typeface="Titillium Web"/>
                <a:cs typeface="Titillium Web"/>
                <a:sym typeface="Titillium Web"/>
              </a:rPr>
              <a:t>Rheumatic Heart Disease </a:t>
            </a:r>
            <a:endParaRPr b="1">
              <a:solidFill>
                <a:srgbClr val="44546A"/>
              </a:solidFill>
              <a:latin typeface="Titillium Web"/>
              <a:ea typeface="Titillium Web"/>
              <a:cs typeface="Titillium Web"/>
              <a:sym typeface="Titillium Web"/>
            </a:endParaRPr>
          </a:p>
        </p:txBody>
      </p:sp>
      <p:sp>
        <p:nvSpPr>
          <p:cNvPr id="232" name="Google Shape;232;p16"/>
          <p:cNvSpPr/>
          <p:nvPr/>
        </p:nvSpPr>
        <p:spPr>
          <a:xfrm>
            <a:off x="314875" y="2264175"/>
            <a:ext cx="6228250" cy="1088000"/>
          </a:xfrm>
          <a:prstGeom prst="flowChartProcess">
            <a:avLst/>
          </a:prstGeom>
          <a:solidFill>
            <a:srgbClr val="A4C2F4"/>
          </a:solidFill>
          <a:ln>
            <a:noFill/>
          </a:ln>
        </p:spPr>
        <p:txBody>
          <a:bodyPr anchorCtr="0" anchor="ctr" bIns="228600" lIns="228600" spcFirstLastPara="1" rIns="228600" wrap="square" tIns="228600">
            <a:noAutofit/>
          </a:bodyPr>
          <a:lstStyle/>
          <a:p>
            <a:pPr indent="0" lvl="0" marL="0" rtl="0" algn="ctr">
              <a:spcBef>
                <a:spcPts val="0"/>
              </a:spcBef>
              <a:spcAft>
                <a:spcPts val="0"/>
              </a:spcAft>
              <a:buNone/>
            </a:pPr>
            <a:r>
              <a:rPr b="1" i="1" lang="en-GB" sz="1600">
                <a:solidFill>
                  <a:srgbClr val="434343"/>
                </a:solidFill>
                <a:latin typeface="Titillium Web"/>
                <a:ea typeface="Titillium Web"/>
                <a:cs typeface="Titillium Web"/>
                <a:sym typeface="Titillium Web"/>
              </a:rPr>
              <a:t>Cardiac Manifestations of Rheumatic Fever</a:t>
            </a:r>
            <a:endParaRPr b="1" i="1" sz="1600">
              <a:solidFill>
                <a:srgbClr val="434343"/>
              </a:solidFill>
              <a:latin typeface="Titillium Web"/>
              <a:ea typeface="Titillium Web"/>
              <a:cs typeface="Titillium Web"/>
              <a:sym typeface="Titillium Web"/>
            </a:endParaRPr>
          </a:p>
          <a:p>
            <a:pPr indent="-317500" lvl="0" marL="457200" rtl="0" algn="l">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Other names: </a:t>
            </a:r>
            <a:endParaRPr>
              <a:solidFill>
                <a:srgbClr val="434343"/>
              </a:solidFill>
              <a:latin typeface="Titillium Web"/>
              <a:ea typeface="Titillium Web"/>
              <a:cs typeface="Titillium Web"/>
              <a:sym typeface="Titillium Web"/>
            </a:endParaRPr>
          </a:p>
          <a:p>
            <a:pPr indent="0" lvl="0" marL="0" rtl="0" algn="just">
              <a:spcBef>
                <a:spcPts val="0"/>
              </a:spcBef>
              <a:spcAft>
                <a:spcPts val="0"/>
              </a:spcAft>
              <a:buNone/>
            </a:pPr>
            <a:r>
              <a:rPr lang="en-GB">
                <a:solidFill>
                  <a:srgbClr val="434343"/>
                </a:solidFill>
                <a:latin typeface="Titillium Web"/>
                <a:ea typeface="Titillium Web"/>
                <a:cs typeface="Titillium Web"/>
                <a:sym typeface="Titillium Web"/>
              </a:rPr>
              <a:t>-Acute rheumatic heart disease -Acute rheumatic carditis / pancarditis.</a:t>
            </a:r>
            <a:endParaRPr>
              <a:solidFill>
                <a:srgbClr val="434343"/>
              </a:solidFill>
              <a:latin typeface="Titillium Web Light"/>
              <a:ea typeface="Titillium Web Light"/>
              <a:cs typeface="Titillium Web Light"/>
              <a:sym typeface="Titillium Web Light"/>
            </a:endParaRPr>
          </a:p>
          <a:p>
            <a:pPr indent="-317500" lvl="0" marL="457200" rtl="0" algn="l">
              <a:spcBef>
                <a:spcPts val="0"/>
              </a:spcBef>
              <a:spcAft>
                <a:spcPts val="0"/>
              </a:spcAft>
              <a:buClr>
                <a:srgbClr val="434343"/>
              </a:buClr>
              <a:buSzPts val="1400"/>
              <a:buFont typeface="Titillium Web"/>
              <a:buChar char="●"/>
            </a:pPr>
            <a:r>
              <a:rPr lang="en-GB">
                <a:solidFill>
                  <a:srgbClr val="434343"/>
                </a:solidFill>
                <a:latin typeface="Titillium Web Light"/>
                <a:ea typeface="Titillium Web Light"/>
                <a:cs typeface="Titillium Web Light"/>
                <a:sym typeface="Titillium Web Light"/>
              </a:rPr>
              <a:t>Patients present with </a:t>
            </a:r>
            <a:r>
              <a:rPr b="1" lang="en-GB">
                <a:solidFill>
                  <a:srgbClr val="CC0000"/>
                </a:solidFill>
                <a:latin typeface="Titillium Web"/>
                <a:ea typeface="Titillium Web"/>
                <a:cs typeface="Titillium Web"/>
                <a:sym typeface="Titillium Web"/>
              </a:rPr>
              <a:t>pancarditis</a:t>
            </a:r>
            <a:r>
              <a:rPr lang="en-GB">
                <a:solidFill>
                  <a:srgbClr val="434343"/>
                </a:solidFill>
                <a:latin typeface="Titillium Web Light"/>
                <a:ea typeface="Titillium Web Light"/>
                <a:cs typeface="Titillium Web Light"/>
                <a:sym typeface="Titillium Web Light"/>
              </a:rPr>
              <a:t> (inflammation in </a:t>
            </a:r>
            <a:r>
              <a:rPr b="1" lang="en-GB">
                <a:solidFill>
                  <a:srgbClr val="434343"/>
                </a:solidFill>
                <a:latin typeface="Titillium Web"/>
                <a:ea typeface="Titillium Web"/>
                <a:cs typeface="Titillium Web"/>
                <a:sym typeface="Titillium Web"/>
              </a:rPr>
              <a:t>all 3 layers</a:t>
            </a:r>
            <a:r>
              <a:rPr lang="en-GB">
                <a:solidFill>
                  <a:srgbClr val="434343"/>
                </a:solidFill>
                <a:latin typeface="Titillium Web Light"/>
                <a:ea typeface="Titillium Web Light"/>
                <a:cs typeface="Titillium Web Light"/>
                <a:sym typeface="Titillium Web Light"/>
              </a:rPr>
              <a:t> of heart: endocardium - myocardium - pericardium.</a:t>
            </a:r>
            <a:endParaRPr>
              <a:solidFill>
                <a:srgbClr val="434343"/>
              </a:solidFill>
            </a:endParaRPr>
          </a:p>
        </p:txBody>
      </p:sp>
      <p:graphicFrame>
        <p:nvGraphicFramePr>
          <p:cNvPr id="233" name="Google Shape;233;p16"/>
          <p:cNvGraphicFramePr/>
          <p:nvPr/>
        </p:nvGraphicFramePr>
        <p:xfrm>
          <a:off x="307194" y="3417774"/>
          <a:ext cx="3000000" cy="3000000"/>
        </p:xfrm>
        <a:graphic>
          <a:graphicData uri="http://schemas.openxmlformats.org/drawingml/2006/table">
            <a:tbl>
              <a:tblPr>
                <a:noFill/>
                <a:tableStyleId>{8AE07458-1037-43D9-82CB-6E6A0005A328}</a:tableStyleId>
              </a:tblPr>
              <a:tblGrid>
                <a:gridCol w="3106525"/>
              </a:tblGrid>
              <a:tr h="100000">
                <a:tc>
                  <a:txBody>
                    <a:bodyPr/>
                    <a:lstStyle/>
                    <a:p>
                      <a:pPr indent="0" lvl="0" marL="0" marR="0" rtl="0" algn="ctr">
                        <a:lnSpc>
                          <a:spcPct val="100000"/>
                        </a:lnSpc>
                        <a:spcBef>
                          <a:spcPts val="0"/>
                        </a:spcBef>
                        <a:spcAft>
                          <a:spcPts val="0"/>
                        </a:spcAft>
                        <a:buClr>
                          <a:srgbClr val="000000"/>
                        </a:buClr>
                        <a:buSzPts val="1400"/>
                        <a:buFont typeface="Arial"/>
                        <a:buNone/>
                      </a:pPr>
                      <a:r>
                        <a:rPr b="1" lang="en-GB">
                          <a:solidFill>
                            <a:srgbClr val="434343"/>
                          </a:solidFill>
                          <a:latin typeface="Titillium Web"/>
                          <a:ea typeface="Titillium Web"/>
                          <a:cs typeface="Titillium Web"/>
                          <a:sym typeface="Titillium Web"/>
                        </a:rPr>
                        <a:t>1- Pericarditis </a:t>
                      </a:r>
                      <a:endParaRPr b="1" u="none" cap="none" strike="noStrike">
                        <a:solidFill>
                          <a:srgbClr val="434343"/>
                        </a:solidFill>
                        <a:latin typeface="Titillium Web"/>
                        <a:ea typeface="Titillium Web"/>
                        <a:cs typeface="Titillium Web"/>
                        <a:sym typeface="Titillium We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A4C2F4"/>
                    </a:solidFill>
                  </a:tcPr>
                </a:tc>
              </a:tr>
              <a:tr h="294600">
                <a:tc rowSpan="3">
                  <a:txBody>
                    <a:bodyPr/>
                    <a:lstStyle/>
                    <a:p>
                      <a:pPr indent="0" lvl="0" marL="114300" marR="38100" rtl="0" algn="l">
                        <a:spcBef>
                          <a:spcPts val="0"/>
                        </a:spcBef>
                        <a:spcAft>
                          <a:spcPts val="0"/>
                        </a:spcAft>
                        <a:buNone/>
                      </a:pPr>
                      <a:r>
                        <a:rPr b="1" lang="en-GB">
                          <a:solidFill>
                            <a:srgbClr val="434343"/>
                          </a:solidFill>
                          <a:latin typeface="Titillium Web"/>
                          <a:ea typeface="Titillium Web"/>
                          <a:cs typeface="Titillium Web"/>
                          <a:sym typeface="Titillium Web"/>
                        </a:rPr>
                        <a:t>Inflammation of Pericardium: </a:t>
                      </a:r>
                      <a:r>
                        <a:rPr lang="en-GB">
                          <a:solidFill>
                            <a:srgbClr val="434343"/>
                          </a:solidFill>
                          <a:latin typeface="Titillium Web"/>
                          <a:ea typeface="Titillium Web"/>
                          <a:cs typeface="Titillium Web"/>
                          <a:sym typeface="Titillium Web"/>
                        </a:rPr>
                        <a:t>fibrinous / serofibrinous secretion in pericardium between visceral &amp; parietal layers.</a:t>
                      </a:r>
                      <a:endParaRPr>
                        <a:solidFill>
                          <a:srgbClr val="434343"/>
                        </a:solidFill>
                        <a:latin typeface="Titillium Web"/>
                        <a:ea typeface="Titillium Web"/>
                        <a:cs typeface="Titillium Web"/>
                        <a:sym typeface="Titillium Web"/>
                      </a:endParaRPr>
                    </a:p>
                    <a:p>
                      <a:pPr indent="0" lvl="0" marL="114300" marR="38100" rtl="0" algn="l">
                        <a:spcBef>
                          <a:spcPts val="0"/>
                        </a:spcBef>
                        <a:spcAft>
                          <a:spcPts val="0"/>
                        </a:spcAft>
                        <a:buNone/>
                      </a:pPr>
                      <a:r>
                        <a:t/>
                      </a:r>
                      <a:endParaRPr>
                        <a:solidFill>
                          <a:srgbClr val="434343"/>
                        </a:solidFill>
                        <a:latin typeface="Titillium Web"/>
                        <a:ea typeface="Titillium Web"/>
                        <a:cs typeface="Titillium Web"/>
                        <a:sym typeface="Titillium Web"/>
                      </a:endParaRPr>
                    </a:p>
                    <a:p>
                      <a:pPr indent="0" lvl="0" marL="0" rtl="0" algn="ctr">
                        <a:spcBef>
                          <a:spcPts val="0"/>
                        </a:spcBef>
                        <a:spcAft>
                          <a:spcPts val="0"/>
                        </a:spcAft>
                        <a:buNone/>
                      </a:pPr>
                      <a:r>
                        <a:rPr b="1" lang="en-GB" u="sng">
                          <a:solidFill>
                            <a:srgbClr val="CC0000"/>
                          </a:solidFill>
                          <a:latin typeface="Titillium Web"/>
                          <a:ea typeface="Titillium Web"/>
                          <a:cs typeface="Titillium Web"/>
                          <a:sym typeface="Titillium Web"/>
                        </a:rPr>
                        <a:t>Bread &amp; Butter Appearance</a:t>
                      </a:r>
                      <a:endParaRPr b="1" u="sng">
                        <a:solidFill>
                          <a:srgbClr val="CC0000"/>
                        </a:solidFill>
                        <a:latin typeface="Titillium Web"/>
                        <a:ea typeface="Titillium Web"/>
                        <a:cs typeface="Titillium Web"/>
                        <a:sym typeface="Titillium Web"/>
                      </a:endParaRPr>
                    </a:p>
                    <a:p>
                      <a:pPr indent="0" lvl="0" marL="0" rtl="0" algn="l">
                        <a:spcBef>
                          <a:spcPts val="0"/>
                        </a:spcBef>
                        <a:spcAft>
                          <a:spcPts val="0"/>
                        </a:spcAft>
                        <a:buNone/>
                      </a:pPr>
                      <a:r>
                        <a:t/>
                      </a:r>
                      <a:endParaRPr b="1">
                        <a:solidFill>
                          <a:srgbClr val="980000"/>
                        </a:solidFill>
                        <a:latin typeface="Titillium Web"/>
                        <a:ea typeface="Titillium Web"/>
                        <a:cs typeface="Titillium Web"/>
                        <a:sym typeface="Titillium Web"/>
                      </a:endParaRPr>
                    </a:p>
                    <a:p>
                      <a:pPr indent="0" lvl="0" marL="0" rtl="0" algn="l">
                        <a:spcBef>
                          <a:spcPts val="0"/>
                        </a:spcBef>
                        <a:spcAft>
                          <a:spcPts val="0"/>
                        </a:spcAft>
                        <a:buNone/>
                      </a:pPr>
                      <a:r>
                        <a:t/>
                      </a:r>
                      <a:endParaRPr b="1">
                        <a:solidFill>
                          <a:srgbClr val="980000"/>
                        </a:solidFill>
                        <a:latin typeface="Titillium Web"/>
                        <a:ea typeface="Titillium Web"/>
                        <a:cs typeface="Titillium Web"/>
                        <a:sym typeface="Titillium Web"/>
                      </a:endParaRPr>
                    </a:p>
                    <a:p>
                      <a:pPr indent="0" lvl="0" marL="0" rtl="0" algn="l">
                        <a:spcBef>
                          <a:spcPts val="0"/>
                        </a:spcBef>
                        <a:spcAft>
                          <a:spcPts val="0"/>
                        </a:spcAft>
                        <a:buNone/>
                      </a:pPr>
                      <a:r>
                        <a:t/>
                      </a:r>
                      <a:endParaRPr b="1">
                        <a:solidFill>
                          <a:srgbClr val="980000"/>
                        </a:solidFill>
                        <a:latin typeface="Titillium Web"/>
                        <a:ea typeface="Titillium Web"/>
                        <a:cs typeface="Titillium Web"/>
                        <a:sym typeface="Titillium Web"/>
                      </a:endParaRPr>
                    </a:p>
                    <a:p>
                      <a:pPr indent="0" lvl="0" marL="0" rtl="0" algn="l">
                        <a:spcBef>
                          <a:spcPts val="0"/>
                        </a:spcBef>
                        <a:spcAft>
                          <a:spcPts val="0"/>
                        </a:spcAft>
                        <a:buNone/>
                      </a:pPr>
                      <a:r>
                        <a:t/>
                      </a:r>
                      <a:endParaRPr b="1">
                        <a:solidFill>
                          <a:srgbClr val="980000"/>
                        </a:solidFill>
                        <a:latin typeface="Titillium Web"/>
                        <a:ea typeface="Titillium Web"/>
                        <a:cs typeface="Titillium Web"/>
                        <a:sym typeface="Titillium Web"/>
                      </a:endParaRPr>
                    </a:p>
                    <a:p>
                      <a:pPr indent="0" lvl="0" marL="0" rtl="0" algn="ctr">
                        <a:spcBef>
                          <a:spcPts val="0"/>
                        </a:spcBef>
                        <a:spcAft>
                          <a:spcPts val="0"/>
                        </a:spcAft>
                        <a:buNone/>
                      </a:pPr>
                      <a:r>
                        <a:t/>
                      </a:r>
                      <a:endParaRPr>
                        <a:solidFill>
                          <a:srgbClr val="44546A"/>
                        </a:solidFill>
                        <a:latin typeface="Titillium Web"/>
                        <a:ea typeface="Titillium Web"/>
                        <a:cs typeface="Titillium Web"/>
                        <a:sym typeface="Titillium Web"/>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294600">
                <a:tc vMerge="1"/>
              </a:tr>
              <a:tr h="1964525">
                <a:tc vMerge="1"/>
              </a:tr>
            </a:tbl>
          </a:graphicData>
        </a:graphic>
      </p:graphicFrame>
      <p:pic>
        <p:nvPicPr>
          <p:cNvPr id="234" name="Google Shape;234;p16"/>
          <p:cNvPicPr preferRelativeResize="0"/>
          <p:nvPr/>
        </p:nvPicPr>
        <p:blipFill>
          <a:blip r:embed="rId3">
            <a:alphaModFix/>
          </a:blip>
          <a:stretch>
            <a:fillRect/>
          </a:stretch>
        </p:blipFill>
        <p:spPr>
          <a:xfrm>
            <a:off x="1110328" y="5308622"/>
            <a:ext cx="1500273" cy="975175"/>
          </a:xfrm>
          <a:prstGeom prst="rect">
            <a:avLst/>
          </a:prstGeom>
          <a:noFill/>
          <a:ln cap="flat" cmpd="sng" w="9525">
            <a:solidFill>
              <a:srgbClr val="B7B7B7"/>
            </a:solidFill>
            <a:prstDash val="lgDash"/>
            <a:round/>
            <a:headEnd len="sm" w="sm" type="none"/>
            <a:tailEnd len="sm" w="sm" type="none"/>
          </a:ln>
        </p:spPr>
      </p:pic>
      <p:graphicFrame>
        <p:nvGraphicFramePr>
          <p:cNvPr id="235" name="Google Shape;235;p16"/>
          <p:cNvGraphicFramePr/>
          <p:nvPr/>
        </p:nvGraphicFramePr>
        <p:xfrm>
          <a:off x="3408444" y="3417774"/>
          <a:ext cx="3000000" cy="3000000"/>
        </p:xfrm>
        <a:graphic>
          <a:graphicData uri="http://schemas.openxmlformats.org/drawingml/2006/table">
            <a:tbl>
              <a:tblPr>
                <a:noFill/>
                <a:tableStyleId>{8AE07458-1037-43D9-82CB-6E6A0005A328}</a:tableStyleId>
              </a:tblPr>
              <a:tblGrid>
                <a:gridCol w="3142350"/>
              </a:tblGrid>
              <a:tr h="392400">
                <a:tc>
                  <a:txBody>
                    <a:bodyPr/>
                    <a:lstStyle/>
                    <a:p>
                      <a:pPr indent="0" lvl="0" marL="0" marR="0" rtl="0" algn="ctr">
                        <a:lnSpc>
                          <a:spcPct val="100000"/>
                        </a:lnSpc>
                        <a:spcBef>
                          <a:spcPts val="0"/>
                        </a:spcBef>
                        <a:spcAft>
                          <a:spcPts val="0"/>
                        </a:spcAft>
                        <a:buClr>
                          <a:srgbClr val="000000"/>
                        </a:buClr>
                        <a:buSzPts val="1100"/>
                        <a:buFont typeface="Arial"/>
                        <a:buNone/>
                      </a:pPr>
                      <a:r>
                        <a:rPr b="1" lang="en-GB">
                          <a:solidFill>
                            <a:srgbClr val="434343"/>
                          </a:solidFill>
                          <a:latin typeface="Titillium Web"/>
                          <a:ea typeface="Titillium Web"/>
                          <a:cs typeface="Titillium Web"/>
                          <a:sym typeface="Titillium Web"/>
                        </a:rPr>
                        <a:t>3- Endocarditis </a:t>
                      </a:r>
                      <a:endParaRPr b="1">
                        <a:solidFill>
                          <a:srgbClr val="434343"/>
                        </a:solidFill>
                        <a:latin typeface="Titillium Web"/>
                        <a:ea typeface="Titillium Web"/>
                        <a:cs typeface="Titillium Web"/>
                        <a:sym typeface="Titillium We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A4C2F4"/>
                    </a:solidFill>
                  </a:tcPr>
                </a:tc>
              </a:tr>
              <a:tr h="204250">
                <a:tc rowSpan="3">
                  <a:txBody>
                    <a:bodyPr/>
                    <a:lstStyle/>
                    <a:p>
                      <a:pPr indent="0" lvl="0" marL="114300" marR="57150" rtl="0" algn="l">
                        <a:spcBef>
                          <a:spcPts val="0"/>
                        </a:spcBef>
                        <a:spcAft>
                          <a:spcPts val="0"/>
                        </a:spcAft>
                        <a:buClr>
                          <a:srgbClr val="000000"/>
                        </a:buClr>
                        <a:buSzPts val="1100"/>
                        <a:buFont typeface="Arial"/>
                        <a:buNone/>
                      </a:pPr>
                      <a:r>
                        <a:rPr b="1" lang="en-GB">
                          <a:solidFill>
                            <a:srgbClr val="434343"/>
                          </a:solidFill>
                          <a:latin typeface="Titillium Web"/>
                          <a:ea typeface="Titillium Web"/>
                          <a:cs typeface="Titillium Web"/>
                          <a:sym typeface="Titillium Web"/>
                        </a:rPr>
                        <a:t>Inflammation of Endocardium: </a:t>
                      </a:r>
                      <a:r>
                        <a:rPr lang="en-GB" u="sng">
                          <a:solidFill>
                            <a:srgbClr val="434343"/>
                          </a:solidFill>
                          <a:latin typeface="Titillium Web"/>
                          <a:ea typeface="Titillium Web"/>
                          <a:cs typeface="Titillium Web"/>
                          <a:sym typeface="Titillium Web"/>
                        </a:rPr>
                        <a:t>includes inflammation of heart valves (</a:t>
                      </a:r>
                      <a:r>
                        <a:rPr lang="en-GB" u="sng">
                          <a:solidFill>
                            <a:srgbClr val="CC0000"/>
                          </a:solidFill>
                          <a:latin typeface="Titillium Web"/>
                          <a:ea typeface="Titillium Web"/>
                          <a:cs typeface="Titillium Web"/>
                          <a:sym typeface="Titillium Web"/>
                        </a:rPr>
                        <a:t>valvulitis</a:t>
                      </a:r>
                      <a:r>
                        <a:rPr lang="en-GB" u="sng">
                          <a:solidFill>
                            <a:srgbClr val="434343"/>
                          </a:solidFill>
                          <a:latin typeface="Titillium Web"/>
                          <a:ea typeface="Titillium Web"/>
                          <a:cs typeface="Titillium Web"/>
                          <a:sym typeface="Titillium Web"/>
                        </a:rPr>
                        <a:t>) &amp; chordae tendineae</a:t>
                      </a:r>
                      <a:r>
                        <a:rPr lang="en-GB">
                          <a:solidFill>
                            <a:srgbClr val="434343"/>
                          </a:solidFill>
                          <a:latin typeface="Titillium Web"/>
                          <a:ea typeface="Titillium Web"/>
                          <a:cs typeface="Titillium Web"/>
                          <a:sym typeface="Titillium Web"/>
                        </a:rPr>
                        <a:t> → fibrin deposition on valve leaflets → forms </a:t>
                      </a:r>
                      <a:r>
                        <a:rPr b="1" lang="en-GB">
                          <a:solidFill>
                            <a:srgbClr val="CC0000"/>
                          </a:solidFill>
                          <a:latin typeface="Titillium Web"/>
                          <a:ea typeface="Titillium Web"/>
                          <a:cs typeface="Titillium Web"/>
                          <a:sym typeface="Titillium Web"/>
                        </a:rPr>
                        <a:t>rheumatic vegetations</a:t>
                      </a:r>
                      <a:r>
                        <a:rPr lang="en-GB">
                          <a:solidFill>
                            <a:srgbClr val="434343"/>
                          </a:solidFill>
                          <a:latin typeface="Titillium Web"/>
                          <a:ea typeface="Titillium Web"/>
                          <a:cs typeface="Titillium Web"/>
                          <a:sym typeface="Titillium Web"/>
                        </a:rPr>
                        <a:t> (</a:t>
                      </a:r>
                      <a:r>
                        <a:rPr i="1" lang="en-GB">
                          <a:solidFill>
                            <a:srgbClr val="434343"/>
                          </a:solidFill>
                          <a:latin typeface="Titillium Web"/>
                          <a:ea typeface="Titillium Web"/>
                          <a:cs typeface="Titillium Web"/>
                          <a:sym typeface="Titillium Web"/>
                        </a:rPr>
                        <a:t>tiny thrombi along lines of closure</a:t>
                      </a:r>
                      <a:r>
                        <a:rPr lang="en-GB">
                          <a:solidFill>
                            <a:srgbClr val="999999"/>
                          </a:solidFill>
                          <a:latin typeface="Titillium Web"/>
                          <a:ea typeface="Titillium Web"/>
                          <a:cs typeface="Titillium Web"/>
                          <a:sym typeface="Titillium Web"/>
                        </a:rPr>
                        <a:t>”على الحواف”</a:t>
                      </a:r>
                      <a:r>
                        <a:rPr lang="en-GB">
                          <a:solidFill>
                            <a:srgbClr val="434343"/>
                          </a:solidFill>
                          <a:latin typeface="Titillium Web"/>
                          <a:ea typeface="Titillium Web"/>
                          <a:cs typeface="Titillium Web"/>
                          <a:sym typeface="Titillium Web"/>
                        </a:rPr>
                        <a:t>).</a:t>
                      </a:r>
                      <a:endParaRPr>
                        <a:solidFill>
                          <a:srgbClr val="434343"/>
                        </a:solidFill>
                        <a:latin typeface="Titillium Web"/>
                        <a:ea typeface="Titillium Web"/>
                        <a:cs typeface="Titillium Web"/>
                        <a:sym typeface="Titillium Web"/>
                      </a:endParaRPr>
                    </a:p>
                    <a:p>
                      <a:pPr indent="-161925" lvl="0" marL="269999" rtl="0" algn="l">
                        <a:spcBef>
                          <a:spcPts val="0"/>
                        </a:spcBef>
                        <a:spcAft>
                          <a:spcPts val="0"/>
                        </a:spcAft>
                        <a:buClr>
                          <a:srgbClr val="434343"/>
                        </a:buClr>
                        <a:buSzPts val="1200"/>
                        <a:buFont typeface="Titillium Web"/>
                        <a:buChar char="●"/>
                      </a:pPr>
                      <a:r>
                        <a:rPr lang="en-GB" sz="1200">
                          <a:solidFill>
                            <a:srgbClr val="434343"/>
                          </a:solidFill>
                          <a:latin typeface="Titillium Web"/>
                          <a:ea typeface="Titillium Web"/>
                          <a:cs typeface="Titillium Web"/>
                          <a:sym typeface="Titillium Web"/>
                        </a:rPr>
                        <a:t>Mainly </a:t>
                      </a:r>
                      <a:r>
                        <a:rPr b="1" lang="en-GB" sz="1200">
                          <a:solidFill>
                            <a:srgbClr val="CC0000"/>
                          </a:solidFill>
                          <a:latin typeface="Titillium Web"/>
                          <a:ea typeface="Titillium Web"/>
                          <a:cs typeface="Titillium Web"/>
                          <a:sym typeface="Titillium Web"/>
                        </a:rPr>
                        <a:t>mitral &amp; aortic</a:t>
                      </a:r>
                      <a:r>
                        <a:rPr b="1" lang="en-GB" sz="1200">
                          <a:solidFill>
                            <a:srgbClr val="434343"/>
                          </a:solidFill>
                          <a:latin typeface="Titillium Web"/>
                          <a:ea typeface="Titillium Web"/>
                          <a:cs typeface="Titillium Web"/>
                          <a:sym typeface="Titillium Web"/>
                        </a:rPr>
                        <a:t> </a:t>
                      </a:r>
                      <a:r>
                        <a:rPr lang="en-GB" sz="1200">
                          <a:solidFill>
                            <a:srgbClr val="434343"/>
                          </a:solidFill>
                          <a:latin typeface="Titillium Web"/>
                          <a:ea typeface="Titillium Web"/>
                          <a:cs typeface="Titillium Web"/>
                          <a:sym typeface="Titillium Web"/>
                        </a:rPr>
                        <a:t>valve.</a:t>
                      </a:r>
                      <a:endParaRPr sz="1200">
                        <a:solidFill>
                          <a:srgbClr val="434343"/>
                        </a:solidFill>
                        <a:latin typeface="Titillium Web"/>
                        <a:ea typeface="Titillium Web"/>
                        <a:cs typeface="Titillium Web"/>
                        <a:sym typeface="Titillium Web"/>
                      </a:endParaRPr>
                    </a:p>
                    <a:p>
                      <a:pPr indent="-161925" lvl="0" marL="269999" rtl="0" algn="l">
                        <a:spcBef>
                          <a:spcPts val="0"/>
                        </a:spcBef>
                        <a:spcAft>
                          <a:spcPts val="0"/>
                        </a:spcAft>
                        <a:buClr>
                          <a:srgbClr val="434343"/>
                        </a:buClr>
                        <a:buSzPts val="1200"/>
                        <a:buFont typeface="Titillium Web"/>
                        <a:buChar char="●"/>
                      </a:pPr>
                      <a:r>
                        <a:rPr lang="en-GB" sz="1200">
                          <a:solidFill>
                            <a:srgbClr val="434343"/>
                          </a:solidFill>
                          <a:latin typeface="Titillium Web"/>
                          <a:ea typeface="Titillium Web"/>
                          <a:cs typeface="Titillium Web"/>
                          <a:sym typeface="Titillium Web"/>
                        </a:rPr>
                        <a:t>Acute inflammation either:</a:t>
                      </a:r>
                      <a:endParaRPr sz="1200">
                        <a:solidFill>
                          <a:srgbClr val="434343"/>
                        </a:solidFill>
                        <a:latin typeface="Titillium Web"/>
                        <a:ea typeface="Titillium Web"/>
                        <a:cs typeface="Titillium Web"/>
                        <a:sym typeface="Titillium Web"/>
                      </a:endParaRPr>
                    </a:p>
                    <a:p>
                      <a:pPr indent="-149225" lvl="0" marL="540000" marR="0" rtl="0" algn="l">
                        <a:spcBef>
                          <a:spcPts val="0"/>
                        </a:spcBef>
                        <a:spcAft>
                          <a:spcPts val="0"/>
                        </a:spcAft>
                        <a:buClr>
                          <a:srgbClr val="434343"/>
                        </a:buClr>
                        <a:buSzPts val="1000"/>
                        <a:buFont typeface="Titillium Web"/>
                        <a:buChar char="-"/>
                      </a:pPr>
                      <a:r>
                        <a:rPr lang="en-GB" sz="1000">
                          <a:solidFill>
                            <a:srgbClr val="434343"/>
                          </a:solidFill>
                          <a:latin typeface="Titillium Web"/>
                          <a:ea typeface="Titillium Web"/>
                          <a:cs typeface="Titillium Web"/>
                          <a:sym typeface="Titillium Web"/>
                        </a:rPr>
                        <a:t>Resolve completely</a:t>
                      </a:r>
                      <a:endParaRPr sz="1000">
                        <a:solidFill>
                          <a:srgbClr val="434343"/>
                        </a:solidFill>
                        <a:latin typeface="Titillium Web"/>
                        <a:ea typeface="Titillium Web"/>
                        <a:cs typeface="Titillium Web"/>
                        <a:sym typeface="Titillium Web"/>
                      </a:endParaRPr>
                    </a:p>
                    <a:p>
                      <a:pPr indent="-149225" lvl="0" marL="540000" marR="0" rtl="0" algn="l">
                        <a:spcBef>
                          <a:spcPts val="0"/>
                        </a:spcBef>
                        <a:spcAft>
                          <a:spcPts val="0"/>
                        </a:spcAft>
                        <a:buClr>
                          <a:srgbClr val="434343"/>
                        </a:buClr>
                        <a:buSzPts val="1000"/>
                        <a:buFont typeface="Titillium Web"/>
                        <a:buChar char="-"/>
                      </a:pPr>
                      <a:r>
                        <a:rPr lang="en-GB" sz="1000">
                          <a:solidFill>
                            <a:srgbClr val="CC0000"/>
                          </a:solidFill>
                          <a:latin typeface="Titillium Web"/>
                          <a:ea typeface="Titillium Web"/>
                          <a:cs typeface="Titillium Web"/>
                          <a:sym typeface="Titillium Web"/>
                        </a:rPr>
                        <a:t>Progress to scarring &amp; chronic fibrotic deformities of heart valves &amp; chordae tendineae → chronic rheumatic heart disease</a:t>
                      </a:r>
                      <a:r>
                        <a:rPr lang="en-GB" sz="1000">
                          <a:solidFill>
                            <a:srgbClr val="434343"/>
                          </a:solidFill>
                          <a:latin typeface="Titillium Web"/>
                          <a:ea typeface="Titillium Web"/>
                          <a:cs typeface="Titillium Web"/>
                          <a:sym typeface="Titillium Web"/>
                        </a:rPr>
                        <a:t> years later.</a:t>
                      </a:r>
                      <a:endParaRPr sz="1000">
                        <a:solidFill>
                          <a:srgbClr val="44546A"/>
                        </a:solidFill>
                        <a:latin typeface="Titillium Web"/>
                        <a:ea typeface="Titillium Web"/>
                        <a:cs typeface="Titillium Web"/>
                        <a:sym typeface="Titillium Web"/>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204250">
                <a:tc vMerge="1"/>
              </a:tr>
              <a:tr h="2146600">
                <a:tc vMerge="1"/>
              </a:tr>
            </a:tbl>
          </a:graphicData>
        </a:graphic>
      </p:graphicFrame>
      <p:graphicFrame>
        <p:nvGraphicFramePr>
          <p:cNvPr id="236" name="Google Shape;236;p16"/>
          <p:cNvGraphicFramePr/>
          <p:nvPr/>
        </p:nvGraphicFramePr>
        <p:xfrm>
          <a:off x="3398372" y="6363887"/>
          <a:ext cx="3000000" cy="3000000"/>
        </p:xfrm>
        <a:graphic>
          <a:graphicData uri="http://schemas.openxmlformats.org/drawingml/2006/table">
            <a:tbl>
              <a:tblPr>
                <a:noFill/>
                <a:tableStyleId>{8AE07458-1037-43D9-82CB-6E6A0005A328}</a:tableStyleId>
              </a:tblPr>
              <a:tblGrid>
                <a:gridCol w="3142350"/>
              </a:tblGrid>
              <a:tr h="433800">
                <a:tc>
                  <a:txBody>
                    <a:bodyPr/>
                    <a:lstStyle/>
                    <a:p>
                      <a:pPr indent="0" lvl="0" marL="0" rtl="0" algn="ctr">
                        <a:spcBef>
                          <a:spcPts val="0"/>
                        </a:spcBef>
                        <a:spcAft>
                          <a:spcPts val="0"/>
                        </a:spcAft>
                        <a:buNone/>
                      </a:pPr>
                      <a:r>
                        <a:rPr b="1" lang="en-GB">
                          <a:solidFill>
                            <a:srgbClr val="3F3F3F"/>
                          </a:solidFill>
                          <a:latin typeface="Titillium Web"/>
                          <a:ea typeface="Titillium Web"/>
                          <a:cs typeface="Titillium Web"/>
                          <a:sym typeface="Titillium Web"/>
                        </a:rPr>
                        <a:t>4- Subendocardial lesions</a:t>
                      </a:r>
                      <a:endParaRPr b="1" u="none" cap="none" strike="noStrike">
                        <a:solidFill>
                          <a:srgbClr val="3F3F3F"/>
                        </a:solidFill>
                        <a:latin typeface="Titillium Web"/>
                        <a:ea typeface="Titillium Web"/>
                        <a:cs typeface="Titillium Web"/>
                        <a:sym typeface="Titillium We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A4C2F4"/>
                    </a:solidFill>
                  </a:tcPr>
                </a:tc>
              </a:tr>
              <a:tr h="149325">
                <a:tc rowSpan="3">
                  <a:txBody>
                    <a:bodyPr/>
                    <a:lstStyle/>
                    <a:p>
                      <a:pPr indent="0" lvl="0" marL="0" rtl="0" algn="l">
                        <a:spcBef>
                          <a:spcPts val="0"/>
                        </a:spcBef>
                        <a:spcAft>
                          <a:spcPts val="0"/>
                        </a:spcAft>
                        <a:buNone/>
                      </a:pPr>
                      <a:r>
                        <a:rPr lang="en-GB">
                          <a:solidFill>
                            <a:srgbClr val="434343"/>
                          </a:solidFill>
                          <a:latin typeface="Titillium Web"/>
                          <a:ea typeface="Titillium Web"/>
                          <a:cs typeface="Titillium Web"/>
                          <a:sym typeface="Titillium Web"/>
                        </a:rPr>
                        <a:t>Seen commonly in </a:t>
                      </a:r>
                      <a:r>
                        <a:rPr b="1" lang="en-GB">
                          <a:solidFill>
                            <a:srgbClr val="CC0000"/>
                          </a:solidFill>
                          <a:latin typeface="Titillium Web"/>
                          <a:ea typeface="Titillium Web"/>
                          <a:cs typeface="Titillium Web"/>
                          <a:sym typeface="Titillium Web"/>
                        </a:rPr>
                        <a:t>left atrium</a:t>
                      </a:r>
                      <a:r>
                        <a:rPr lang="en-GB">
                          <a:solidFill>
                            <a:srgbClr val="999999"/>
                          </a:solidFill>
                          <a:latin typeface="Titillium Web"/>
                          <a:ea typeface="Titillium Web"/>
                          <a:cs typeface="Titillium Web"/>
                          <a:sym typeface="Titillium Web"/>
                        </a:rPr>
                        <a:t>(posterior wall)</a:t>
                      </a:r>
                      <a:r>
                        <a:rPr lang="en-GB">
                          <a:solidFill>
                            <a:srgbClr val="434343"/>
                          </a:solidFill>
                          <a:latin typeface="Titillium Web"/>
                          <a:ea typeface="Titillium Web"/>
                          <a:cs typeface="Titillium Web"/>
                          <a:sym typeface="Titillium Web"/>
                        </a:rPr>
                        <a:t>, called </a:t>
                      </a:r>
                      <a:r>
                        <a:rPr b="1" lang="en-GB">
                          <a:solidFill>
                            <a:srgbClr val="CC0000"/>
                          </a:solidFill>
                          <a:latin typeface="Titillium Web"/>
                          <a:ea typeface="Titillium Web"/>
                          <a:cs typeface="Titillium Web"/>
                          <a:sym typeface="Titillium Web"/>
                        </a:rPr>
                        <a:t>MacCallum plaques</a:t>
                      </a:r>
                      <a:r>
                        <a:rPr lang="en-GB">
                          <a:solidFill>
                            <a:srgbClr val="434343"/>
                          </a:solidFill>
                          <a:latin typeface="Titillium Web"/>
                          <a:ea typeface="Titillium Web"/>
                          <a:cs typeface="Titillium Web"/>
                          <a:sym typeface="Titillium Web"/>
                        </a:rPr>
                        <a:t>.</a:t>
                      </a:r>
                      <a:endParaRPr b="1">
                        <a:solidFill>
                          <a:srgbClr val="980000"/>
                        </a:solidFill>
                        <a:latin typeface="Titillium Web"/>
                        <a:ea typeface="Titillium Web"/>
                        <a:cs typeface="Titillium Web"/>
                        <a:sym typeface="Titillium Web"/>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49325">
                <a:tc vMerge="1"/>
              </a:tr>
              <a:tr h="836950">
                <a:tc vMerge="1"/>
              </a:tr>
            </a:tbl>
          </a:graphicData>
        </a:graphic>
      </p:graphicFrame>
      <p:pic>
        <p:nvPicPr>
          <p:cNvPr id="237" name="Google Shape;237;p16"/>
          <p:cNvPicPr preferRelativeResize="0"/>
          <p:nvPr/>
        </p:nvPicPr>
        <p:blipFill rotWithShape="1">
          <a:blip r:embed="rId4">
            <a:alphaModFix/>
          </a:blip>
          <a:srcRect b="0" l="6646" r="9" t="0"/>
          <a:stretch/>
        </p:blipFill>
        <p:spPr>
          <a:xfrm>
            <a:off x="2658162" y="7376150"/>
            <a:ext cx="671775" cy="493750"/>
          </a:xfrm>
          <a:prstGeom prst="rect">
            <a:avLst/>
          </a:prstGeom>
          <a:noFill/>
          <a:ln cap="flat" cmpd="sng" w="9525">
            <a:solidFill>
              <a:srgbClr val="B7B7B7"/>
            </a:solidFill>
            <a:prstDash val="lgDash"/>
            <a:round/>
            <a:headEnd len="sm" w="sm" type="none"/>
            <a:tailEnd len="sm" w="sm" type="none"/>
          </a:ln>
        </p:spPr>
      </p:pic>
      <p:pic>
        <p:nvPicPr>
          <p:cNvPr id="238" name="Google Shape;238;p16"/>
          <p:cNvPicPr preferRelativeResize="0"/>
          <p:nvPr/>
        </p:nvPicPr>
        <p:blipFill>
          <a:blip r:embed="rId5">
            <a:alphaModFix/>
          </a:blip>
          <a:stretch>
            <a:fillRect/>
          </a:stretch>
        </p:blipFill>
        <p:spPr>
          <a:xfrm>
            <a:off x="5984955" y="7220525"/>
            <a:ext cx="497146" cy="493750"/>
          </a:xfrm>
          <a:prstGeom prst="rect">
            <a:avLst/>
          </a:prstGeom>
          <a:noFill/>
          <a:ln cap="flat" cmpd="sng" w="9525">
            <a:solidFill>
              <a:srgbClr val="999999"/>
            </a:solidFill>
            <a:prstDash val="lgDash"/>
            <a:round/>
            <a:headEnd len="sm" w="sm" type="none"/>
            <a:tailEnd len="sm" w="sm" type="none"/>
          </a:ln>
        </p:spPr>
      </p:pic>
      <p:sp>
        <p:nvSpPr>
          <p:cNvPr id="239" name="Google Shape;239;p16"/>
          <p:cNvSpPr txBox="1"/>
          <p:nvPr/>
        </p:nvSpPr>
        <p:spPr>
          <a:xfrm>
            <a:off x="5356275" y="7656025"/>
            <a:ext cx="12708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rgbClr val="434343"/>
                </a:solidFill>
                <a:latin typeface="Titillium Web"/>
                <a:ea typeface="Titillium Web"/>
                <a:cs typeface="Titillium Web"/>
                <a:sym typeface="Titillium Web"/>
              </a:rPr>
              <a:t>MacCallum plaques</a:t>
            </a:r>
            <a:endParaRPr b="1" sz="1000">
              <a:solidFill>
                <a:srgbClr val="434343"/>
              </a:solidFill>
              <a:latin typeface="Titillium Web"/>
              <a:ea typeface="Titillium Web"/>
              <a:cs typeface="Titillium Web"/>
              <a:sym typeface="Titillium Web"/>
            </a:endParaRPr>
          </a:p>
        </p:txBody>
      </p:sp>
      <p:sp>
        <p:nvSpPr>
          <p:cNvPr id="240" name="Google Shape;240;p16"/>
          <p:cNvSpPr txBox="1"/>
          <p:nvPr/>
        </p:nvSpPr>
        <p:spPr>
          <a:xfrm>
            <a:off x="322550" y="8582800"/>
            <a:ext cx="5619600" cy="149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GB" u="sng">
                <a:solidFill>
                  <a:srgbClr val="434343"/>
                </a:solidFill>
                <a:highlight>
                  <a:srgbClr val="A4C2F4"/>
                </a:highlight>
                <a:latin typeface="Titillium Web"/>
                <a:ea typeface="Titillium Web"/>
                <a:cs typeface="Titillium Web"/>
                <a:sym typeface="Titillium Web"/>
              </a:rPr>
              <a:t>Rheumatic Vegetation</a:t>
            </a:r>
            <a:endParaRPr b="1" u="sng">
              <a:solidFill>
                <a:srgbClr val="434343"/>
              </a:solidFill>
              <a:highlight>
                <a:srgbClr val="A4C2F4"/>
              </a:highlight>
              <a:latin typeface="Titillium Web"/>
              <a:ea typeface="Titillium Web"/>
              <a:cs typeface="Titillium Web"/>
              <a:sym typeface="Titillium Web"/>
            </a:endParaRPr>
          </a:p>
          <a:p>
            <a:pPr indent="-304800" lvl="0" marL="742950" marR="182025" rtl="0" algn="l">
              <a:spcBef>
                <a:spcPts val="0"/>
              </a:spcBef>
              <a:spcAft>
                <a:spcPts val="0"/>
              </a:spcAft>
              <a:buClr>
                <a:srgbClr val="434343"/>
              </a:buClr>
              <a:buSzPts val="1200"/>
              <a:buFont typeface="Titillium Web"/>
              <a:buChar char="●"/>
            </a:pPr>
            <a:r>
              <a:rPr lang="en-GB" sz="1200">
                <a:solidFill>
                  <a:srgbClr val="434343"/>
                </a:solidFill>
                <a:latin typeface="Titillium Web"/>
                <a:ea typeface="Titillium Web"/>
                <a:cs typeface="Titillium Web"/>
                <a:sym typeface="Titillium Web"/>
              </a:rPr>
              <a:t>Tiny (</a:t>
            </a:r>
            <a:r>
              <a:rPr i="1" lang="en-GB" sz="1200">
                <a:solidFill>
                  <a:srgbClr val="434343"/>
                </a:solidFill>
                <a:latin typeface="Titillium Web"/>
                <a:ea typeface="Titillium Web"/>
                <a:cs typeface="Titillium Web"/>
                <a:sym typeface="Titillium Web"/>
              </a:rPr>
              <a:t>size of pin’s head</a:t>
            </a:r>
            <a:r>
              <a:rPr lang="en-GB" sz="1200">
                <a:solidFill>
                  <a:srgbClr val="434343"/>
                </a:solidFill>
                <a:latin typeface="Titillium Web"/>
                <a:ea typeface="Titillium Web"/>
                <a:cs typeface="Titillium Web"/>
                <a:sym typeface="Titillium Web"/>
              </a:rPr>
              <a:t>)</a:t>
            </a:r>
            <a:r>
              <a:rPr lang="en-GB" sz="1200">
                <a:solidFill>
                  <a:srgbClr val="B7B7B7"/>
                </a:solidFill>
                <a:latin typeface="Titillium Web"/>
                <a:ea typeface="Titillium Web"/>
                <a:cs typeface="Titillium Web"/>
                <a:sym typeface="Titillium Web"/>
              </a:rPr>
              <a:t>(تشبه الثآليل)</a:t>
            </a:r>
            <a:r>
              <a:rPr lang="en-GB" sz="1200">
                <a:solidFill>
                  <a:srgbClr val="434343"/>
                </a:solidFill>
                <a:latin typeface="Titillium Web"/>
                <a:ea typeface="Titillium Web"/>
                <a:cs typeface="Titillium Web"/>
                <a:sym typeface="Titillium Web"/>
              </a:rPr>
              <a:t>, sessile</a:t>
            </a:r>
            <a:r>
              <a:rPr lang="en-GB" sz="1200">
                <a:solidFill>
                  <a:srgbClr val="B7B7B7"/>
                </a:solidFill>
                <a:latin typeface="Titillium Web"/>
                <a:ea typeface="Titillium Web"/>
                <a:cs typeface="Titillium Web"/>
                <a:sym typeface="Titillium Web"/>
              </a:rPr>
              <a:t>(immobile)</a:t>
            </a:r>
            <a:r>
              <a:rPr lang="en-GB" sz="1200">
                <a:solidFill>
                  <a:srgbClr val="434343"/>
                </a:solidFill>
                <a:latin typeface="Titillium Web"/>
                <a:ea typeface="Titillium Web"/>
                <a:cs typeface="Titillium Web"/>
                <a:sym typeface="Titillium Web"/>
              </a:rPr>
              <a:t> arranged in a row &amp; firmly with underlying tissue.</a:t>
            </a:r>
            <a:endParaRPr sz="1200">
              <a:solidFill>
                <a:srgbClr val="434343"/>
              </a:solidFill>
              <a:latin typeface="Titillium Web"/>
              <a:ea typeface="Titillium Web"/>
              <a:cs typeface="Titillium Web"/>
              <a:sym typeface="Titillium Web"/>
            </a:endParaRPr>
          </a:p>
          <a:p>
            <a:pPr indent="-304800" lvl="0" marL="742950" marR="677025" rtl="0" algn="l">
              <a:spcBef>
                <a:spcPts val="0"/>
              </a:spcBef>
              <a:spcAft>
                <a:spcPts val="0"/>
              </a:spcAft>
              <a:buClr>
                <a:srgbClr val="434343"/>
              </a:buClr>
              <a:buSzPts val="1200"/>
              <a:buFont typeface="Titillium Web"/>
              <a:buChar char="●"/>
            </a:pPr>
            <a:r>
              <a:rPr lang="en-GB" sz="1200">
                <a:solidFill>
                  <a:srgbClr val="434343"/>
                </a:solidFill>
                <a:latin typeface="Titillium Web"/>
                <a:ea typeface="Titillium Web"/>
                <a:cs typeface="Titillium Web"/>
                <a:sym typeface="Titillium Web"/>
              </a:rPr>
              <a:t>Situated</a:t>
            </a:r>
            <a:r>
              <a:rPr lang="en-GB" sz="1200">
                <a:solidFill>
                  <a:srgbClr val="B7B7B7"/>
                </a:solidFill>
                <a:latin typeface="Titillium Web"/>
                <a:ea typeface="Titillium Web"/>
                <a:cs typeface="Titillium Web"/>
                <a:sym typeface="Titillium Web"/>
              </a:rPr>
              <a:t>(located)</a:t>
            </a:r>
            <a:r>
              <a:rPr lang="en-GB" sz="1200">
                <a:solidFill>
                  <a:srgbClr val="434343"/>
                </a:solidFill>
                <a:latin typeface="Titillium Web"/>
                <a:ea typeface="Titillium Web"/>
                <a:cs typeface="Titillium Web"/>
                <a:sym typeface="Titillium Web"/>
              </a:rPr>
              <a:t> in the valve cusp, a few millimeters away from free margin (</a:t>
            </a:r>
            <a:r>
              <a:rPr i="1" lang="en-GB" sz="1200">
                <a:solidFill>
                  <a:srgbClr val="434343"/>
                </a:solidFill>
                <a:latin typeface="Titillium Web"/>
                <a:ea typeface="Titillium Web"/>
                <a:cs typeface="Titillium Web"/>
                <a:sym typeface="Titillium Web"/>
              </a:rPr>
              <a:t>traumatized area</a:t>
            </a:r>
            <a:r>
              <a:rPr lang="en-GB" sz="1200">
                <a:solidFill>
                  <a:srgbClr val="434343"/>
                </a:solidFill>
                <a:latin typeface="Titillium Web"/>
                <a:ea typeface="Titillium Web"/>
                <a:cs typeface="Titillium Web"/>
                <a:sym typeface="Titillium Web"/>
              </a:rPr>
              <a:t>).</a:t>
            </a:r>
            <a:endParaRPr sz="1200">
              <a:solidFill>
                <a:srgbClr val="434343"/>
              </a:solidFill>
              <a:latin typeface="Titillium Web"/>
              <a:ea typeface="Titillium Web"/>
              <a:cs typeface="Titillium Web"/>
              <a:sym typeface="Titillium Web"/>
            </a:endParaRPr>
          </a:p>
          <a:p>
            <a:pPr indent="0" lvl="0" marL="0" marR="804824" rtl="0" algn="l">
              <a:spcBef>
                <a:spcPts val="0"/>
              </a:spcBef>
              <a:spcAft>
                <a:spcPts val="0"/>
              </a:spcAft>
              <a:buNone/>
            </a:pPr>
            <a:r>
              <a:rPr b="1" lang="en-GB" sz="1000">
                <a:highlight>
                  <a:srgbClr val="C9DAF8"/>
                </a:highlight>
                <a:latin typeface="Titillium Web"/>
                <a:ea typeface="Titillium Web"/>
                <a:cs typeface="Titillium Web"/>
                <a:sym typeface="Titillium Web"/>
              </a:rPr>
              <a:t>Robbins:</a:t>
            </a:r>
            <a:r>
              <a:rPr b="1" lang="en-GB" sz="1000">
                <a:solidFill>
                  <a:srgbClr val="9E9E9E"/>
                </a:solidFill>
                <a:latin typeface="Titillium Web"/>
                <a:ea typeface="Titillium Web"/>
                <a:cs typeface="Titillium Web"/>
                <a:sym typeface="Titillium Web"/>
              </a:rPr>
              <a:t> </a:t>
            </a:r>
            <a:r>
              <a:rPr lang="en-GB" sz="1000">
                <a:solidFill>
                  <a:srgbClr val="9E9E9E"/>
                </a:solidFill>
                <a:latin typeface="Titillium Web"/>
                <a:ea typeface="Titillium Web"/>
                <a:cs typeface="Titillium Web"/>
                <a:sym typeface="Titillium Web"/>
              </a:rPr>
              <a:t>Valve involvement results in fibrinoid necrosis &amp; fibrin deposition along lines of closure → disturbance in cardiac function.</a:t>
            </a:r>
            <a:endParaRPr sz="1000">
              <a:solidFill>
                <a:srgbClr val="9E9E9E"/>
              </a:solidFill>
              <a:latin typeface="Titillium Web"/>
              <a:ea typeface="Titillium Web"/>
              <a:cs typeface="Titillium Web"/>
              <a:sym typeface="Titillium Web"/>
            </a:endParaRPr>
          </a:p>
        </p:txBody>
      </p:sp>
      <p:pic>
        <p:nvPicPr>
          <p:cNvPr id="241" name="Google Shape;241;p16"/>
          <p:cNvPicPr preferRelativeResize="0"/>
          <p:nvPr/>
        </p:nvPicPr>
        <p:blipFill>
          <a:blip r:embed="rId6">
            <a:alphaModFix/>
          </a:blip>
          <a:stretch>
            <a:fillRect/>
          </a:stretch>
        </p:blipFill>
        <p:spPr>
          <a:xfrm>
            <a:off x="2195550" y="8523636"/>
            <a:ext cx="275574" cy="288169"/>
          </a:xfrm>
          <a:prstGeom prst="rect">
            <a:avLst/>
          </a:prstGeom>
          <a:noFill/>
          <a:ln>
            <a:noFill/>
          </a:ln>
        </p:spPr>
      </p:pic>
      <p:pic>
        <p:nvPicPr>
          <p:cNvPr id="242" name="Google Shape;242;p16"/>
          <p:cNvPicPr preferRelativeResize="0"/>
          <p:nvPr/>
        </p:nvPicPr>
        <p:blipFill>
          <a:blip r:embed="rId7">
            <a:alphaModFix/>
          </a:blip>
          <a:stretch>
            <a:fillRect/>
          </a:stretch>
        </p:blipFill>
        <p:spPr>
          <a:xfrm>
            <a:off x="2836175" y="8504836"/>
            <a:ext cx="275574" cy="286036"/>
          </a:xfrm>
          <a:prstGeom prst="rect">
            <a:avLst/>
          </a:prstGeom>
          <a:noFill/>
          <a:ln>
            <a:noFill/>
          </a:ln>
        </p:spPr>
      </p:pic>
      <p:pic>
        <p:nvPicPr>
          <p:cNvPr id="243" name="Google Shape;243;p16"/>
          <p:cNvPicPr preferRelativeResize="0"/>
          <p:nvPr/>
        </p:nvPicPr>
        <p:blipFill>
          <a:blip r:embed="rId8">
            <a:alphaModFix/>
          </a:blip>
          <a:stretch>
            <a:fillRect/>
          </a:stretch>
        </p:blipFill>
        <p:spPr>
          <a:xfrm>
            <a:off x="2501039" y="8504836"/>
            <a:ext cx="305212" cy="288168"/>
          </a:xfrm>
          <a:prstGeom prst="rect">
            <a:avLst/>
          </a:prstGeom>
          <a:noFill/>
          <a:ln>
            <a:noFill/>
          </a:ln>
        </p:spPr>
      </p:pic>
      <p:graphicFrame>
        <p:nvGraphicFramePr>
          <p:cNvPr id="244" name="Google Shape;244;p16"/>
          <p:cNvGraphicFramePr/>
          <p:nvPr/>
        </p:nvGraphicFramePr>
        <p:xfrm>
          <a:off x="317284" y="6363884"/>
          <a:ext cx="3000000" cy="3000000"/>
        </p:xfrm>
        <a:graphic>
          <a:graphicData uri="http://schemas.openxmlformats.org/drawingml/2006/table">
            <a:tbl>
              <a:tblPr>
                <a:noFill/>
                <a:tableStyleId>{8AE07458-1037-43D9-82CB-6E6A0005A328}</a:tableStyleId>
              </a:tblPr>
              <a:tblGrid>
                <a:gridCol w="3091175"/>
              </a:tblGrid>
              <a:tr h="433800">
                <a:tc>
                  <a:txBody>
                    <a:bodyPr/>
                    <a:lstStyle/>
                    <a:p>
                      <a:pPr indent="0" lvl="0" marL="0" marR="0" rtl="0" algn="ctr">
                        <a:lnSpc>
                          <a:spcPct val="100000"/>
                        </a:lnSpc>
                        <a:spcBef>
                          <a:spcPts val="0"/>
                        </a:spcBef>
                        <a:spcAft>
                          <a:spcPts val="0"/>
                        </a:spcAft>
                        <a:buClr>
                          <a:srgbClr val="000000"/>
                        </a:buClr>
                        <a:buSzPts val="1400"/>
                        <a:buFont typeface="Arial"/>
                        <a:buNone/>
                      </a:pPr>
                      <a:r>
                        <a:rPr b="1" lang="en-GB">
                          <a:solidFill>
                            <a:srgbClr val="434343"/>
                          </a:solidFill>
                          <a:latin typeface="Titillium Web"/>
                          <a:ea typeface="Titillium Web"/>
                          <a:cs typeface="Titillium Web"/>
                          <a:sym typeface="Titillium Web"/>
                        </a:rPr>
                        <a:t>2- Myocarditis </a:t>
                      </a:r>
                      <a:endParaRPr b="1" u="none" cap="none" strike="noStrike">
                        <a:solidFill>
                          <a:srgbClr val="434343"/>
                        </a:solidFill>
                        <a:latin typeface="Titillium Web"/>
                        <a:ea typeface="Titillium Web"/>
                        <a:cs typeface="Titillium Web"/>
                        <a:sym typeface="Titillium We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A4C2F4"/>
                    </a:solidFill>
                  </a:tcPr>
                </a:tc>
              </a:tr>
              <a:tr h="108550">
                <a:tc rowSpan="3">
                  <a:txBody>
                    <a:bodyPr/>
                    <a:lstStyle/>
                    <a:p>
                      <a:pPr indent="0" lvl="0" marL="114300" marR="38100" rtl="0" algn="l">
                        <a:spcBef>
                          <a:spcPts val="0"/>
                        </a:spcBef>
                        <a:spcAft>
                          <a:spcPts val="0"/>
                        </a:spcAft>
                        <a:buNone/>
                      </a:pPr>
                      <a:r>
                        <a:rPr b="1" lang="en-GB">
                          <a:solidFill>
                            <a:srgbClr val="434343"/>
                          </a:solidFill>
                          <a:latin typeface="Titillium Web"/>
                          <a:ea typeface="Titillium Web"/>
                          <a:cs typeface="Titillium Web"/>
                          <a:sym typeface="Titillium Web"/>
                        </a:rPr>
                        <a:t>Inflammation of Myocardium: </a:t>
                      </a:r>
                      <a:r>
                        <a:rPr lang="en-GB">
                          <a:solidFill>
                            <a:srgbClr val="434343"/>
                          </a:solidFill>
                          <a:latin typeface="Titillium Web"/>
                          <a:ea typeface="Titillium Web"/>
                          <a:cs typeface="Titillium Web"/>
                          <a:sym typeface="Titillium Web"/>
                        </a:rPr>
                        <a:t>formation of </a:t>
                      </a:r>
                      <a:r>
                        <a:rPr b="1" lang="en-GB">
                          <a:solidFill>
                            <a:srgbClr val="CC0000"/>
                          </a:solidFill>
                          <a:latin typeface="Titillium Web"/>
                          <a:ea typeface="Titillium Web"/>
                          <a:cs typeface="Titillium Web"/>
                          <a:sym typeface="Titillium Web"/>
                        </a:rPr>
                        <a:t>Aschoff bodies</a:t>
                      </a:r>
                      <a:r>
                        <a:rPr lang="en-GB">
                          <a:solidFill>
                            <a:srgbClr val="434343"/>
                          </a:solidFill>
                          <a:latin typeface="Titillium Web"/>
                          <a:ea typeface="Titillium Web"/>
                          <a:cs typeface="Titillium Web"/>
                          <a:sym typeface="Titillium Web"/>
                        </a:rPr>
                        <a:t>, can </a:t>
                      </a:r>
                      <a:r>
                        <a:rPr lang="en-GB">
                          <a:solidFill>
                            <a:srgbClr val="CC0000"/>
                          </a:solidFill>
                          <a:latin typeface="Titillium Web"/>
                          <a:ea typeface="Titillium Web"/>
                          <a:cs typeface="Titillium Web"/>
                          <a:sym typeface="Titillium Web"/>
                        </a:rPr>
                        <a:t>cause sudden death</a:t>
                      </a:r>
                      <a:r>
                        <a:rPr lang="en-GB">
                          <a:solidFill>
                            <a:srgbClr val="434343"/>
                          </a:solidFill>
                          <a:latin typeface="Titillium Web"/>
                          <a:ea typeface="Titillium Web"/>
                          <a:cs typeface="Titillium Web"/>
                          <a:sym typeface="Titillium Web"/>
                        </a:rPr>
                        <a:t>.</a:t>
                      </a:r>
                      <a:endParaRPr>
                        <a:solidFill>
                          <a:srgbClr val="434343"/>
                        </a:solidFill>
                        <a:latin typeface="Titillium Web"/>
                        <a:ea typeface="Titillium Web"/>
                        <a:cs typeface="Titillium Web"/>
                        <a:sym typeface="Titillium Web"/>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08550">
                <a:tc vMerge="1"/>
              </a:tr>
              <a:tr h="911675">
                <a:tc vMerge="1"/>
              </a:tr>
            </a:tbl>
          </a:graphicData>
        </a:graphic>
      </p:graphicFrame>
      <p:pic>
        <p:nvPicPr>
          <p:cNvPr id="245" name="Google Shape;245;p16"/>
          <p:cNvPicPr preferRelativeResize="0"/>
          <p:nvPr/>
        </p:nvPicPr>
        <p:blipFill>
          <a:blip r:embed="rId9">
            <a:alphaModFix/>
          </a:blip>
          <a:stretch>
            <a:fillRect/>
          </a:stretch>
        </p:blipFill>
        <p:spPr>
          <a:xfrm>
            <a:off x="5942150" y="5187076"/>
            <a:ext cx="571100" cy="381225"/>
          </a:xfrm>
          <a:prstGeom prst="rect">
            <a:avLst/>
          </a:prstGeom>
          <a:noFill/>
          <a:ln cap="flat" cmpd="sng" w="9525">
            <a:solidFill>
              <a:srgbClr val="A64D79"/>
            </a:solidFill>
            <a:prstDash val="lgDash"/>
            <a:round/>
            <a:headEnd len="sm" w="sm" type="none"/>
            <a:tailEnd len="sm" w="sm" type="none"/>
          </a:ln>
        </p:spPr>
      </p:pic>
      <p:sp>
        <p:nvSpPr>
          <p:cNvPr id="246" name="Google Shape;246;p16"/>
          <p:cNvSpPr txBox="1"/>
          <p:nvPr/>
        </p:nvSpPr>
        <p:spPr>
          <a:xfrm>
            <a:off x="435900" y="8035500"/>
            <a:ext cx="6077400" cy="292500"/>
          </a:xfrm>
          <a:prstGeom prst="rect">
            <a:avLst/>
          </a:prstGeom>
          <a:noFill/>
          <a:ln cap="flat" cmpd="sng" w="9525">
            <a:solidFill>
              <a:srgbClr val="CC0000"/>
            </a:solidFill>
            <a:prstDash val="lg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700">
              <a:solidFill>
                <a:srgbClr val="B7B7B7"/>
              </a:solidFill>
              <a:latin typeface="Titillium Web"/>
              <a:ea typeface="Titillium Web"/>
              <a:cs typeface="Titillium Web"/>
              <a:sym typeface="Titillium Web"/>
            </a:endParaRPr>
          </a:p>
        </p:txBody>
      </p:sp>
      <p:cxnSp>
        <p:nvCxnSpPr>
          <p:cNvPr id="247" name="Google Shape;247;p16"/>
          <p:cNvCxnSpPr/>
          <p:nvPr/>
        </p:nvCxnSpPr>
        <p:spPr>
          <a:xfrm rot="10800000">
            <a:off x="1279875" y="7560500"/>
            <a:ext cx="189000" cy="429600"/>
          </a:xfrm>
          <a:prstGeom prst="straightConnector1">
            <a:avLst/>
          </a:prstGeom>
          <a:noFill/>
          <a:ln cap="flat" cmpd="sng" w="9525">
            <a:solidFill>
              <a:srgbClr val="B7B7B7"/>
            </a:solidFill>
            <a:prstDash val="dash"/>
            <a:round/>
            <a:headEnd len="med" w="med"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8"/>
          <p:cNvSpPr txBox="1"/>
          <p:nvPr>
            <p:ph type="title"/>
          </p:nvPr>
        </p:nvSpPr>
        <p:spPr>
          <a:xfrm>
            <a:off x="196175" y="284575"/>
            <a:ext cx="6759900" cy="6702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GB"/>
              <a:t>Aschoff Bodies &amp; Extra cardia</a:t>
            </a:r>
            <a:r>
              <a:rPr lang="en-GB"/>
              <a:t>c manifestations</a:t>
            </a:r>
            <a:endParaRPr/>
          </a:p>
        </p:txBody>
      </p:sp>
      <p:graphicFrame>
        <p:nvGraphicFramePr>
          <p:cNvPr id="257" name="Google Shape;257;p18"/>
          <p:cNvGraphicFramePr/>
          <p:nvPr/>
        </p:nvGraphicFramePr>
        <p:xfrm>
          <a:off x="-12" y="1134507"/>
          <a:ext cx="3000000" cy="3000000"/>
        </p:xfrm>
        <a:graphic>
          <a:graphicData uri="http://schemas.openxmlformats.org/drawingml/2006/table">
            <a:tbl>
              <a:tblPr>
                <a:noFill/>
                <a:tableStyleId>{8AE07458-1037-43D9-82CB-6E6A0005A328}</a:tableStyleId>
              </a:tblPr>
              <a:tblGrid>
                <a:gridCol w="1501400"/>
                <a:gridCol w="2685125"/>
                <a:gridCol w="2671475"/>
              </a:tblGrid>
              <a:tr h="804300">
                <a:tc>
                  <a:txBody>
                    <a:bodyPr/>
                    <a:lstStyle/>
                    <a:p>
                      <a:pPr indent="0" lvl="0" marL="0" marR="0" rtl="0" algn="ctr">
                        <a:lnSpc>
                          <a:spcPct val="100000"/>
                        </a:lnSpc>
                        <a:spcBef>
                          <a:spcPts val="0"/>
                        </a:spcBef>
                        <a:spcAft>
                          <a:spcPts val="0"/>
                        </a:spcAft>
                        <a:buClr>
                          <a:srgbClr val="000000"/>
                        </a:buClr>
                        <a:buSzPts val="1400"/>
                        <a:buFont typeface="Arial"/>
                        <a:buNone/>
                      </a:pPr>
                      <a:r>
                        <a:rPr b="1" lang="en-GB">
                          <a:solidFill>
                            <a:srgbClr val="434343"/>
                          </a:solidFill>
                          <a:latin typeface="Titillium Web"/>
                          <a:ea typeface="Titillium Web"/>
                          <a:cs typeface="Titillium Web"/>
                          <a:sym typeface="Titillium Web"/>
                        </a:rPr>
                        <a:t>Definition of  </a:t>
                      </a:r>
                      <a:r>
                        <a:rPr b="1" lang="en-GB">
                          <a:solidFill>
                            <a:srgbClr val="434343"/>
                          </a:solidFill>
                          <a:latin typeface="Titillium Web"/>
                          <a:ea typeface="Titillium Web"/>
                          <a:cs typeface="Titillium Web"/>
                          <a:sym typeface="Titillium Web"/>
                        </a:rPr>
                        <a:t>Aschoff Bodies</a:t>
                      </a:r>
                      <a:endParaRPr b="1" u="none" cap="none" strike="noStrike">
                        <a:solidFill>
                          <a:srgbClr val="434343"/>
                        </a:solidFill>
                        <a:latin typeface="Titillium Web"/>
                        <a:ea typeface="Titillium Web"/>
                        <a:cs typeface="Titillium Web"/>
                        <a:sym typeface="Titillium We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A4C2F4"/>
                    </a:solidFill>
                  </a:tcPr>
                </a:tc>
                <a:tc gridSpan="2">
                  <a:txBody>
                    <a:bodyPr/>
                    <a:lstStyle/>
                    <a:p>
                      <a:pPr indent="0" lvl="0" marL="0" rtl="0" algn="ctr">
                        <a:spcBef>
                          <a:spcPts val="0"/>
                        </a:spcBef>
                        <a:spcAft>
                          <a:spcPts val="0"/>
                        </a:spcAft>
                        <a:buNone/>
                      </a:pPr>
                      <a:r>
                        <a:rPr lang="en-GB">
                          <a:solidFill>
                            <a:srgbClr val="434343"/>
                          </a:solidFill>
                          <a:latin typeface="Titillium Web"/>
                          <a:ea typeface="Titillium Web"/>
                          <a:cs typeface="Titillium Web"/>
                          <a:sym typeface="Titillium Web"/>
                        </a:rPr>
                        <a:t>They are multiple </a:t>
                      </a:r>
                      <a:r>
                        <a:rPr b="1" lang="en-GB">
                          <a:solidFill>
                            <a:srgbClr val="434343"/>
                          </a:solidFill>
                          <a:latin typeface="Titillium Web"/>
                          <a:ea typeface="Titillium Web"/>
                          <a:cs typeface="Titillium Web"/>
                          <a:sym typeface="Titillium Web"/>
                        </a:rPr>
                        <a:t>tiny granulomatous</a:t>
                      </a:r>
                      <a:r>
                        <a:rPr lang="en-GB">
                          <a:solidFill>
                            <a:srgbClr val="434343"/>
                          </a:solidFill>
                          <a:latin typeface="Titillium Web"/>
                          <a:ea typeface="Titillium Web"/>
                          <a:cs typeface="Titillium Web"/>
                          <a:sym typeface="Titillium Web"/>
                        </a:rPr>
                        <a:t> lesions of the heart. They are situated next to small arteries and are characteristically seen in the myocardium (rheumatic myocarditis).</a:t>
                      </a:r>
                      <a:endParaRPr>
                        <a:solidFill>
                          <a:srgbClr val="434343"/>
                        </a:solidFill>
                        <a:latin typeface="Titillium Web"/>
                        <a:ea typeface="Titillium Web"/>
                        <a:cs typeface="Titillium Web"/>
                        <a:sym typeface="Titillium We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lt1"/>
                    </a:solidFill>
                  </a:tcPr>
                </a:tc>
                <a:tc hMerge="1"/>
              </a:tr>
              <a:tr h="31350">
                <a:tc rowSpan="2">
                  <a:txBody>
                    <a:bodyPr/>
                    <a:lstStyle/>
                    <a:p>
                      <a:pPr indent="0" lvl="0" marL="0" rtl="0" algn="ctr">
                        <a:spcBef>
                          <a:spcPts val="0"/>
                        </a:spcBef>
                        <a:spcAft>
                          <a:spcPts val="0"/>
                        </a:spcAft>
                        <a:buNone/>
                      </a:pPr>
                      <a:r>
                        <a:t/>
                      </a:r>
                      <a:endParaRPr b="1">
                        <a:solidFill>
                          <a:srgbClr val="434343"/>
                        </a:solidFill>
                        <a:latin typeface="Titillium Web"/>
                        <a:ea typeface="Titillium Web"/>
                        <a:cs typeface="Titillium Web"/>
                        <a:sym typeface="Titillium Web"/>
                      </a:endParaRPr>
                    </a:p>
                    <a:p>
                      <a:pPr indent="0" lvl="0" marL="0" rtl="0" algn="ctr">
                        <a:spcBef>
                          <a:spcPts val="0"/>
                        </a:spcBef>
                        <a:spcAft>
                          <a:spcPts val="0"/>
                        </a:spcAft>
                        <a:buNone/>
                      </a:pPr>
                      <a:r>
                        <a:t/>
                      </a:r>
                      <a:endParaRPr b="1">
                        <a:solidFill>
                          <a:srgbClr val="434343"/>
                        </a:solidFill>
                        <a:latin typeface="Titillium Web"/>
                        <a:ea typeface="Titillium Web"/>
                        <a:cs typeface="Titillium Web"/>
                        <a:sym typeface="Titillium Web"/>
                      </a:endParaRPr>
                    </a:p>
                    <a:p>
                      <a:pPr indent="0" lvl="0" marL="0" rtl="0" algn="ctr">
                        <a:spcBef>
                          <a:spcPts val="0"/>
                        </a:spcBef>
                        <a:spcAft>
                          <a:spcPts val="0"/>
                        </a:spcAft>
                        <a:buNone/>
                      </a:pPr>
                      <a:r>
                        <a:t/>
                      </a:r>
                      <a:endParaRPr b="1">
                        <a:solidFill>
                          <a:srgbClr val="434343"/>
                        </a:solidFill>
                        <a:latin typeface="Titillium Web"/>
                        <a:ea typeface="Titillium Web"/>
                        <a:cs typeface="Titillium Web"/>
                        <a:sym typeface="Titillium Web"/>
                      </a:endParaRPr>
                    </a:p>
                    <a:p>
                      <a:pPr indent="0" lvl="0" marL="0" rtl="0" algn="ctr">
                        <a:spcBef>
                          <a:spcPts val="0"/>
                        </a:spcBef>
                        <a:spcAft>
                          <a:spcPts val="0"/>
                        </a:spcAft>
                        <a:buNone/>
                      </a:pPr>
                      <a:r>
                        <a:rPr b="1" lang="en-GB">
                          <a:solidFill>
                            <a:srgbClr val="434343"/>
                          </a:solidFill>
                          <a:latin typeface="Titillium Web"/>
                          <a:ea typeface="Titillium Web"/>
                          <a:cs typeface="Titillium Web"/>
                          <a:sym typeface="Titillium Web"/>
                        </a:rPr>
                        <a:t>Components </a:t>
                      </a:r>
                      <a:endParaRPr b="1">
                        <a:solidFill>
                          <a:srgbClr val="434343"/>
                        </a:solidFill>
                        <a:latin typeface="Titillium Web"/>
                        <a:ea typeface="Titillium Web"/>
                        <a:cs typeface="Titillium Web"/>
                        <a:sym typeface="Titillium Web"/>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A4C2F4"/>
                    </a:solidFill>
                  </a:tcPr>
                </a:tc>
                <a:tc gridSpan="2" rowSpan="2">
                  <a:txBody>
                    <a:bodyPr/>
                    <a:lstStyle/>
                    <a:p>
                      <a:pPr indent="0" lvl="0" marL="0" marR="0" rtl="0" algn="ctr">
                        <a:lnSpc>
                          <a:spcPct val="100000"/>
                        </a:lnSpc>
                        <a:spcBef>
                          <a:spcPts val="0"/>
                        </a:spcBef>
                        <a:spcAft>
                          <a:spcPts val="0"/>
                        </a:spcAft>
                        <a:buNone/>
                      </a:pPr>
                      <a:r>
                        <a:rPr b="1" lang="en-GB">
                          <a:solidFill>
                            <a:srgbClr val="434343"/>
                          </a:solidFill>
                          <a:latin typeface="Titillium Web"/>
                          <a:ea typeface="Titillium Web"/>
                          <a:cs typeface="Titillium Web"/>
                          <a:sym typeface="Titillium Web"/>
                        </a:rPr>
                        <a:t>An Aschoff body, consists of:</a:t>
                      </a:r>
                      <a:endParaRPr b="1">
                        <a:solidFill>
                          <a:srgbClr val="434343"/>
                        </a:solidFill>
                        <a:latin typeface="Titillium Web"/>
                        <a:ea typeface="Titillium Web"/>
                        <a:cs typeface="Titillium Web"/>
                        <a:sym typeface="Titillium Web"/>
                      </a:endParaRPr>
                    </a:p>
                    <a:p>
                      <a:pPr indent="-317500" lvl="0" marL="457200" marR="0" rtl="0" algn="l">
                        <a:lnSpc>
                          <a:spcPct val="100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a focus of </a:t>
                      </a:r>
                      <a:r>
                        <a:rPr lang="en-GB">
                          <a:solidFill>
                            <a:srgbClr val="CC0000"/>
                          </a:solidFill>
                          <a:latin typeface="Titillium Web"/>
                          <a:ea typeface="Titillium Web"/>
                          <a:cs typeface="Titillium Web"/>
                          <a:sym typeface="Titillium Web"/>
                        </a:rPr>
                        <a:t>eosinophilic </a:t>
                      </a:r>
                      <a:r>
                        <a:rPr b="1" lang="en-GB">
                          <a:solidFill>
                            <a:srgbClr val="CC0000"/>
                          </a:solidFill>
                          <a:latin typeface="Titillium Web"/>
                          <a:ea typeface="Titillium Web"/>
                          <a:cs typeface="Titillium Web"/>
                          <a:sym typeface="Titillium Web"/>
                        </a:rPr>
                        <a:t>collagen necrosis</a:t>
                      </a:r>
                      <a:r>
                        <a:rPr lang="en-GB">
                          <a:solidFill>
                            <a:srgbClr val="434343"/>
                          </a:solidFill>
                          <a:latin typeface="Titillium Web"/>
                          <a:ea typeface="Titillium Web"/>
                          <a:cs typeface="Titillium Web"/>
                          <a:sym typeface="Titillium Web"/>
                        </a:rPr>
                        <a:t> (representing the site of antibody-antigen reaction),</a:t>
                      </a:r>
                      <a:endParaRPr>
                        <a:solidFill>
                          <a:srgbClr val="434343"/>
                        </a:solidFill>
                        <a:latin typeface="Titillium Web"/>
                        <a:ea typeface="Titillium Web"/>
                        <a:cs typeface="Titillium Web"/>
                        <a:sym typeface="Titillium Web"/>
                      </a:endParaRPr>
                    </a:p>
                    <a:p>
                      <a:pPr indent="-317500" lvl="0" marL="457200" marR="0" rtl="0" algn="l">
                        <a:lnSpc>
                          <a:spcPct val="100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plump </a:t>
                      </a:r>
                      <a:r>
                        <a:rPr lang="en-GB">
                          <a:solidFill>
                            <a:srgbClr val="CC0000"/>
                          </a:solidFill>
                          <a:latin typeface="Titillium Web"/>
                          <a:ea typeface="Titillium Web"/>
                          <a:cs typeface="Titillium Web"/>
                          <a:sym typeface="Titillium Web"/>
                        </a:rPr>
                        <a:t>activated macrophages/ histiocytes</a:t>
                      </a:r>
                      <a:r>
                        <a:rPr lang="en-GB">
                          <a:solidFill>
                            <a:srgbClr val="434343"/>
                          </a:solidFill>
                          <a:latin typeface="Titillium Web"/>
                          <a:ea typeface="Titillium Web"/>
                          <a:cs typeface="Titillium Web"/>
                          <a:sym typeface="Titillium Web"/>
                        </a:rPr>
                        <a:t> called </a:t>
                      </a:r>
                      <a:r>
                        <a:rPr b="1" lang="en-GB">
                          <a:solidFill>
                            <a:srgbClr val="434343"/>
                          </a:solidFill>
                          <a:latin typeface="Titillium Web"/>
                          <a:ea typeface="Titillium Web"/>
                          <a:cs typeface="Titillium Web"/>
                          <a:sym typeface="Titillium Web"/>
                        </a:rPr>
                        <a:t>Anitschkow</a:t>
                      </a:r>
                      <a:r>
                        <a:rPr lang="en-GB">
                          <a:solidFill>
                            <a:srgbClr val="434343"/>
                          </a:solidFill>
                          <a:latin typeface="Titillium Web"/>
                          <a:ea typeface="Titillium Web"/>
                          <a:cs typeface="Titillium Web"/>
                          <a:sym typeface="Titillium Web"/>
                        </a:rPr>
                        <a:t>/ caterpillar cells</a:t>
                      </a:r>
                      <a:r>
                        <a:rPr lang="en-GB">
                          <a:solidFill>
                            <a:srgbClr val="999999"/>
                          </a:solidFill>
                          <a:latin typeface="Titillium Web"/>
                          <a:ea typeface="Titillium Web"/>
                          <a:cs typeface="Titillium Web"/>
                          <a:sym typeface="Titillium Web"/>
                        </a:rPr>
                        <a:t>(فيها تشعبات)</a:t>
                      </a:r>
                      <a:r>
                        <a:rPr lang="en-GB">
                          <a:solidFill>
                            <a:srgbClr val="434343"/>
                          </a:solidFill>
                          <a:latin typeface="Titillium Web"/>
                          <a:ea typeface="Titillium Web"/>
                          <a:cs typeface="Titillium Web"/>
                          <a:sym typeface="Titillium Web"/>
                        </a:rPr>
                        <a:t>. </a:t>
                      </a:r>
                      <a:endParaRPr>
                        <a:solidFill>
                          <a:srgbClr val="434343"/>
                        </a:solidFill>
                        <a:latin typeface="Titillium Web"/>
                        <a:ea typeface="Titillium Web"/>
                        <a:cs typeface="Titillium Web"/>
                        <a:sym typeface="Titillium Web"/>
                      </a:endParaRPr>
                    </a:p>
                    <a:p>
                      <a:pPr indent="-317500" lvl="0" marL="457200" marR="0" rtl="0" algn="l">
                        <a:lnSpc>
                          <a:spcPct val="100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Some of the macrophages become multinucleated to form </a:t>
                      </a:r>
                      <a:r>
                        <a:rPr b="1" lang="en-GB">
                          <a:solidFill>
                            <a:srgbClr val="434343"/>
                          </a:solidFill>
                          <a:latin typeface="Titillium Web"/>
                          <a:ea typeface="Titillium Web"/>
                          <a:cs typeface="Titillium Web"/>
                          <a:sym typeface="Titillium Web"/>
                        </a:rPr>
                        <a:t>Aschoff giant cells.</a:t>
                      </a:r>
                      <a:endParaRPr b="1">
                        <a:solidFill>
                          <a:srgbClr val="434343"/>
                        </a:solidFill>
                        <a:latin typeface="Titillium Web"/>
                        <a:ea typeface="Titillium Web"/>
                        <a:cs typeface="Titillium Web"/>
                        <a:sym typeface="Titillium Web"/>
                      </a:endParaRPr>
                    </a:p>
                    <a:p>
                      <a:pPr indent="-317500" lvl="0" marL="457200" marR="0" rtl="0" algn="l">
                        <a:lnSpc>
                          <a:spcPct val="100000"/>
                        </a:lnSpc>
                        <a:spcBef>
                          <a:spcPts val="0"/>
                        </a:spcBef>
                        <a:spcAft>
                          <a:spcPts val="0"/>
                        </a:spcAft>
                        <a:buClr>
                          <a:srgbClr val="434343"/>
                        </a:buClr>
                        <a:buSzPts val="1400"/>
                        <a:buFont typeface="Titillium Web"/>
                        <a:buChar char="●"/>
                      </a:pPr>
                      <a:r>
                        <a:rPr lang="en-GB">
                          <a:solidFill>
                            <a:srgbClr val="434343"/>
                          </a:solidFill>
                          <a:latin typeface="Titillium Web"/>
                          <a:ea typeface="Titillium Web"/>
                          <a:cs typeface="Titillium Web"/>
                          <a:sym typeface="Titillium Web"/>
                        </a:rPr>
                        <a:t>chronic inflammation.</a:t>
                      </a:r>
                      <a:endParaRPr>
                        <a:solidFill>
                          <a:srgbClr val="434343"/>
                        </a:solidFill>
                        <a:latin typeface="Titillium Web"/>
                        <a:ea typeface="Titillium Web"/>
                        <a:cs typeface="Titillium Web"/>
                        <a:sym typeface="Titillium We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lt1"/>
                    </a:solidFill>
                  </a:tcPr>
                </a:tc>
                <a:tc rowSpan="2" hMerge="1"/>
              </a:tr>
              <a:tr h="1811425">
                <a:tc vMerge="1"/>
                <a:tc gridSpan="2" vMerge="1"/>
                <a:tc hMerge="1" vMerge="1"/>
              </a:tr>
              <a:tr h="596625">
                <a:tc>
                  <a:txBody>
                    <a:bodyPr/>
                    <a:lstStyle/>
                    <a:p>
                      <a:pPr indent="0" lvl="0" marL="0" rtl="0" algn="ctr">
                        <a:spcBef>
                          <a:spcPts val="0"/>
                        </a:spcBef>
                        <a:spcAft>
                          <a:spcPts val="0"/>
                        </a:spcAft>
                        <a:buNone/>
                      </a:pPr>
                      <a:r>
                        <a:rPr b="1" lang="en-GB">
                          <a:solidFill>
                            <a:srgbClr val="CC0000"/>
                          </a:solidFill>
                          <a:latin typeface="Titillium Web"/>
                          <a:ea typeface="Titillium Web"/>
                          <a:cs typeface="Titillium Web"/>
                          <a:sym typeface="Titillium Web"/>
                        </a:rPr>
                        <a:t>Site</a:t>
                      </a:r>
                      <a:endParaRPr b="1" u="none" cap="none" strike="noStrike">
                        <a:solidFill>
                          <a:srgbClr val="CC0000"/>
                        </a:solidFill>
                        <a:latin typeface="Titillium Web"/>
                        <a:ea typeface="Titillium Web"/>
                        <a:cs typeface="Titillium Web"/>
                        <a:sym typeface="Titillium We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A4C2F4"/>
                    </a:solidFill>
                  </a:tcPr>
                </a:tc>
                <a:tc gridSpan="2">
                  <a:txBody>
                    <a:bodyPr/>
                    <a:lstStyle/>
                    <a:p>
                      <a:pPr indent="0" lvl="0" marL="0" marR="0" rtl="0" algn="ctr">
                        <a:lnSpc>
                          <a:spcPct val="100000"/>
                        </a:lnSpc>
                        <a:spcBef>
                          <a:spcPts val="0"/>
                        </a:spcBef>
                        <a:spcAft>
                          <a:spcPts val="0"/>
                        </a:spcAft>
                        <a:buClr>
                          <a:srgbClr val="000000"/>
                        </a:buClr>
                        <a:buSzPts val="1400"/>
                        <a:buFont typeface="Arial"/>
                        <a:buNone/>
                      </a:pPr>
                      <a:r>
                        <a:rPr lang="en-GB">
                          <a:solidFill>
                            <a:srgbClr val="434343"/>
                          </a:solidFill>
                          <a:latin typeface="Titillium Web"/>
                          <a:ea typeface="Titillium Web"/>
                          <a:cs typeface="Titillium Web"/>
                          <a:sym typeface="Titillium Web"/>
                        </a:rPr>
                        <a:t>They are found mainly in the </a:t>
                      </a:r>
                      <a:r>
                        <a:rPr b="1" lang="en-GB">
                          <a:solidFill>
                            <a:srgbClr val="434343"/>
                          </a:solidFill>
                          <a:latin typeface="Titillium Web"/>
                          <a:ea typeface="Titillium Web"/>
                          <a:cs typeface="Titillium Web"/>
                          <a:sym typeface="Titillium Web"/>
                        </a:rPr>
                        <a:t>myocardium</a:t>
                      </a:r>
                      <a:r>
                        <a:rPr lang="en-GB">
                          <a:solidFill>
                            <a:srgbClr val="434343"/>
                          </a:solidFill>
                          <a:latin typeface="Titillium Web"/>
                          <a:ea typeface="Titillium Web"/>
                          <a:cs typeface="Titillium Web"/>
                          <a:sym typeface="Titillium Web"/>
                        </a:rPr>
                        <a:t> and </a:t>
                      </a:r>
                      <a:r>
                        <a:rPr b="1" lang="en-GB">
                          <a:solidFill>
                            <a:srgbClr val="434343"/>
                          </a:solidFill>
                          <a:latin typeface="Titillium Web"/>
                          <a:ea typeface="Titillium Web"/>
                          <a:cs typeface="Titillium Web"/>
                          <a:sym typeface="Titillium Web"/>
                        </a:rPr>
                        <a:t>pericardium</a:t>
                      </a:r>
                      <a:r>
                        <a:rPr lang="en-GB">
                          <a:solidFill>
                            <a:srgbClr val="434343"/>
                          </a:solidFill>
                          <a:latin typeface="Titillium Web"/>
                          <a:ea typeface="Titillium Web"/>
                          <a:cs typeface="Titillium Web"/>
                          <a:sym typeface="Titillium Web"/>
                        </a:rPr>
                        <a:t>. Uncommon in the </a:t>
                      </a:r>
                      <a:r>
                        <a:rPr b="1" lang="en-GB">
                          <a:solidFill>
                            <a:srgbClr val="434343"/>
                          </a:solidFill>
                          <a:latin typeface="Titillium Web"/>
                          <a:ea typeface="Titillium Web"/>
                          <a:cs typeface="Titillium Web"/>
                          <a:sym typeface="Titillium Web"/>
                        </a:rPr>
                        <a:t>endocardium</a:t>
                      </a:r>
                      <a:r>
                        <a:rPr lang="en-GB">
                          <a:solidFill>
                            <a:srgbClr val="434343"/>
                          </a:solidFill>
                          <a:latin typeface="Titillium Web"/>
                          <a:ea typeface="Titillium Web"/>
                          <a:cs typeface="Titillium Web"/>
                          <a:sym typeface="Titillium Web"/>
                        </a:rPr>
                        <a:t> and </a:t>
                      </a:r>
                      <a:r>
                        <a:rPr b="1" lang="en-GB">
                          <a:solidFill>
                            <a:srgbClr val="434343"/>
                          </a:solidFill>
                          <a:latin typeface="Titillium Web"/>
                          <a:ea typeface="Titillium Web"/>
                          <a:cs typeface="Titillium Web"/>
                          <a:sym typeface="Titillium Web"/>
                        </a:rPr>
                        <a:t>heart valves.</a:t>
                      </a:r>
                      <a:endParaRPr b="1" u="none" cap="none" strike="noStrike">
                        <a:solidFill>
                          <a:srgbClr val="434343"/>
                        </a:solidFill>
                        <a:latin typeface="Titillium Web"/>
                        <a:ea typeface="Titillium Web"/>
                        <a:cs typeface="Titillium Web"/>
                        <a:sym typeface="Titillium We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lt1"/>
                    </a:solidFill>
                  </a:tcPr>
                </a:tc>
                <a:tc hMerge="1"/>
              </a:tr>
              <a:tr h="596625">
                <a:tc gridSpan="3">
                  <a:txBody>
                    <a:bodyPr/>
                    <a:lstStyle/>
                    <a:p>
                      <a:pPr indent="0" lvl="0" marL="0" rtl="0" algn="ctr">
                        <a:spcBef>
                          <a:spcPts val="0"/>
                        </a:spcBef>
                        <a:spcAft>
                          <a:spcPts val="0"/>
                        </a:spcAft>
                        <a:buNone/>
                      </a:pPr>
                      <a:r>
                        <a:rPr b="1" lang="en-GB">
                          <a:solidFill>
                            <a:srgbClr val="434343"/>
                          </a:solidFill>
                          <a:latin typeface="Titillium Web"/>
                          <a:ea typeface="Titillium Web"/>
                          <a:cs typeface="Titillium Web"/>
                          <a:sym typeface="Titillium Web"/>
                        </a:rPr>
                        <a:t>They ultimately </a:t>
                      </a:r>
                      <a:r>
                        <a:rPr b="1" lang="en-GB" u="sng">
                          <a:solidFill>
                            <a:srgbClr val="434343"/>
                          </a:solidFill>
                          <a:latin typeface="Titillium Web"/>
                          <a:ea typeface="Titillium Web"/>
                          <a:cs typeface="Titillium Web"/>
                          <a:sym typeface="Titillium Web"/>
                        </a:rPr>
                        <a:t>heal</a:t>
                      </a:r>
                      <a:r>
                        <a:rPr b="1" lang="en-GB">
                          <a:solidFill>
                            <a:srgbClr val="434343"/>
                          </a:solidFill>
                          <a:latin typeface="Titillium Web"/>
                          <a:ea typeface="Titillium Web"/>
                          <a:cs typeface="Titillium Web"/>
                          <a:sym typeface="Titillium Web"/>
                        </a:rPr>
                        <a:t> by fibrosis resulting in a</a:t>
                      </a:r>
                      <a:endParaRPr b="1">
                        <a:solidFill>
                          <a:srgbClr val="434343"/>
                        </a:solidFill>
                        <a:latin typeface="Titillium Web"/>
                        <a:ea typeface="Titillium Web"/>
                        <a:cs typeface="Titillium Web"/>
                        <a:sym typeface="Titillium Web"/>
                      </a:endParaRPr>
                    </a:p>
                    <a:p>
                      <a:pPr indent="0" lvl="0" marL="0" rtl="0" algn="ctr">
                        <a:spcBef>
                          <a:spcPts val="0"/>
                        </a:spcBef>
                        <a:spcAft>
                          <a:spcPts val="0"/>
                        </a:spcAft>
                        <a:buNone/>
                      </a:pPr>
                      <a:r>
                        <a:rPr b="1" lang="en-GB">
                          <a:solidFill>
                            <a:srgbClr val="434343"/>
                          </a:solidFill>
                          <a:latin typeface="Titillium Web"/>
                          <a:ea typeface="Titillium Web"/>
                          <a:cs typeface="Titillium Web"/>
                          <a:sym typeface="Titillium Web"/>
                        </a:rPr>
                        <a:t>nodule of scar tissue.</a:t>
                      </a:r>
                      <a:endParaRPr b="1">
                        <a:solidFill>
                          <a:srgbClr val="434343"/>
                        </a:solidFill>
                        <a:latin typeface="Titillium Web"/>
                        <a:ea typeface="Titillium Web"/>
                        <a:cs typeface="Titillium Web"/>
                        <a:sym typeface="Titillium We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C9DAF8"/>
                    </a:solidFill>
                  </a:tcPr>
                </a:tc>
                <a:tc hMerge="1"/>
                <a:tc hMerge="1"/>
              </a:tr>
            </a:tbl>
          </a:graphicData>
        </a:graphic>
      </p:graphicFrame>
      <p:graphicFrame>
        <p:nvGraphicFramePr>
          <p:cNvPr id="258" name="Google Shape;258;p18"/>
          <p:cNvGraphicFramePr/>
          <p:nvPr/>
        </p:nvGraphicFramePr>
        <p:xfrm>
          <a:off x="12" y="5009159"/>
          <a:ext cx="3000000" cy="3000000"/>
        </p:xfrm>
        <a:graphic>
          <a:graphicData uri="http://schemas.openxmlformats.org/drawingml/2006/table">
            <a:tbl>
              <a:tblPr>
                <a:noFill/>
                <a:tableStyleId>{8AE07458-1037-43D9-82CB-6E6A0005A328}</a:tableStyleId>
              </a:tblPr>
              <a:tblGrid>
                <a:gridCol w="2293750"/>
                <a:gridCol w="2282125"/>
                <a:gridCol w="2282125"/>
              </a:tblGrid>
              <a:tr h="715825">
                <a:tc gridSpan="3">
                  <a:txBody>
                    <a:bodyPr/>
                    <a:lstStyle/>
                    <a:p>
                      <a:pPr indent="0" lvl="0" marL="0" rtl="0" algn="ctr">
                        <a:spcBef>
                          <a:spcPts val="0"/>
                        </a:spcBef>
                        <a:spcAft>
                          <a:spcPts val="0"/>
                        </a:spcAft>
                        <a:buNone/>
                      </a:pPr>
                      <a:r>
                        <a:rPr b="1" lang="en-GB">
                          <a:solidFill>
                            <a:srgbClr val="434343"/>
                          </a:solidFill>
                          <a:latin typeface="Titillium Web"/>
                          <a:ea typeface="Titillium Web"/>
                          <a:cs typeface="Titillium Web"/>
                          <a:sym typeface="Titillium Web"/>
                        </a:rPr>
                        <a:t>Extracardiac</a:t>
                      </a:r>
                      <a:r>
                        <a:rPr b="1" lang="en-GB">
                          <a:solidFill>
                            <a:srgbClr val="434343"/>
                          </a:solidFill>
                          <a:latin typeface="Titillium Web"/>
                          <a:ea typeface="Titillium Web"/>
                          <a:cs typeface="Titillium Web"/>
                          <a:sym typeface="Titillium Web"/>
                        </a:rPr>
                        <a:t> manifestations of Rheumatic </a:t>
                      </a:r>
                      <a:r>
                        <a:rPr b="1" lang="en-GB">
                          <a:solidFill>
                            <a:srgbClr val="434343"/>
                          </a:solidFill>
                          <a:latin typeface="Titillium Web"/>
                          <a:ea typeface="Titillium Web"/>
                          <a:cs typeface="Titillium Web"/>
                          <a:sym typeface="Titillium Web"/>
                        </a:rPr>
                        <a:t>FEVER,</a:t>
                      </a:r>
                      <a:endParaRPr b="1">
                        <a:solidFill>
                          <a:srgbClr val="434343"/>
                        </a:solidFill>
                        <a:latin typeface="Titillium Web"/>
                        <a:ea typeface="Titillium Web"/>
                        <a:cs typeface="Titillium Web"/>
                        <a:sym typeface="Titillium Web"/>
                      </a:endParaRPr>
                    </a:p>
                    <a:p>
                      <a:pPr indent="0" lvl="0" marL="0" rtl="0" algn="ctr">
                        <a:spcBef>
                          <a:spcPts val="0"/>
                        </a:spcBef>
                        <a:spcAft>
                          <a:spcPts val="0"/>
                        </a:spcAft>
                        <a:buNone/>
                      </a:pPr>
                      <a:r>
                        <a:rPr b="1" lang="en-GB">
                          <a:solidFill>
                            <a:srgbClr val="434343"/>
                          </a:solidFill>
                          <a:latin typeface="Titillium Web"/>
                          <a:ea typeface="Titillium Web"/>
                          <a:cs typeface="Titillium Web"/>
                          <a:sym typeface="Titillium Web"/>
                        </a:rPr>
                        <a:t>Involvement of other organs:</a:t>
                      </a:r>
                      <a:endParaRPr b="1">
                        <a:solidFill>
                          <a:srgbClr val="434343"/>
                        </a:solidFill>
                        <a:latin typeface="Titillium Web"/>
                        <a:ea typeface="Titillium Web"/>
                        <a:cs typeface="Titillium Web"/>
                        <a:sym typeface="Titillium We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6D9EEB"/>
                    </a:solidFill>
                  </a:tcPr>
                </a:tc>
                <a:tc hMerge="1"/>
                <a:tc hMerge="1"/>
              </a:tr>
              <a:tr h="1644000">
                <a:tc>
                  <a:txBody>
                    <a:bodyPr/>
                    <a:lstStyle/>
                    <a:p>
                      <a:pPr indent="0" lvl="0" marL="0" rtl="0" algn="ctr">
                        <a:spcBef>
                          <a:spcPts val="0"/>
                        </a:spcBef>
                        <a:spcAft>
                          <a:spcPts val="0"/>
                        </a:spcAft>
                        <a:buNone/>
                      </a:pPr>
                      <a:r>
                        <a:rPr b="1" lang="en-GB">
                          <a:solidFill>
                            <a:srgbClr val="434343"/>
                          </a:solidFill>
                          <a:latin typeface="Titillium Web"/>
                          <a:ea typeface="Titillium Web"/>
                          <a:cs typeface="Titillium Web"/>
                          <a:sym typeface="Titillium Web"/>
                        </a:rPr>
                        <a:t>Joints: Arthralgia</a:t>
                      </a:r>
                      <a:endParaRPr b="1">
                        <a:solidFill>
                          <a:srgbClr val="434343"/>
                        </a:solidFill>
                        <a:latin typeface="Titillium Web"/>
                        <a:ea typeface="Titillium Web"/>
                        <a:cs typeface="Titillium Web"/>
                        <a:sym typeface="Titillium We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gridSpan="2">
                  <a:txBody>
                    <a:bodyPr/>
                    <a:lstStyle/>
                    <a:p>
                      <a:pPr indent="0" lvl="0" marL="0" rtl="0" algn="ctr">
                        <a:spcBef>
                          <a:spcPts val="0"/>
                        </a:spcBef>
                        <a:spcAft>
                          <a:spcPts val="0"/>
                        </a:spcAft>
                        <a:buNone/>
                      </a:pPr>
                      <a:r>
                        <a:rPr b="1" lang="en-GB">
                          <a:solidFill>
                            <a:srgbClr val="434343"/>
                          </a:solidFill>
                          <a:latin typeface="Titillium Web"/>
                          <a:ea typeface="Titillium Web"/>
                          <a:cs typeface="Titillium Web"/>
                          <a:sym typeface="Titillium Web"/>
                        </a:rPr>
                        <a:t>Joints:</a:t>
                      </a:r>
                      <a:r>
                        <a:rPr lang="en-GB">
                          <a:solidFill>
                            <a:srgbClr val="434343"/>
                          </a:solidFill>
                          <a:latin typeface="Titillium Web"/>
                          <a:ea typeface="Titillium Web"/>
                          <a:cs typeface="Titillium Web"/>
                          <a:sym typeface="Titillium Web"/>
                        </a:rPr>
                        <a:t> </a:t>
                      </a:r>
                      <a:r>
                        <a:rPr b="1" lang="en-GB">
                          <a:solidFill>
                            <a:srgbClr val="434343"/>
                          </a:solidFill>
                          <a:latin typeface="Titillium Web"/>
                          <a:ea typeface="Titillium Web"/>
                          <a:cs typeface="Titillium Web"/>
                          <a:sym typeface="Titillium Web"/>
                        </a:rPr>
                        <a:t>Migratory polyarthritis</a:t>
                      </a:r>
                      <a:r>
                        <a:rPr lang="en-GB">
                          <a:solidFill>
                            <a:srgbClr val="434343"/>
                          </a:solidFill>
                          <a:latin typeface="Titillium Web"/>
                          <a:ea typeface="Titillium Web"/>
                          <a:cs typeface="Titillium Web"/>
                          <a:sym typeface="Titillium Web"/>
                        </a:rPr>
                        <a:t> which is fleeting</a:t>
                      </a:r>
                      <a:endParaRPr>
                        <a:solidFill>
                          <a:srgbClr val="434343"/>
                        </a:solidFill>
                        <a:latin typeface="Titillium Web"/>
                        <a:ea typeface="Titillium Web"/>
                        <a:cs typeface="Titillium Web"/>
                        <a:sym typeface="Titillium Web"/>
                      </a:endParaRPr>
                    </a:p>
                    <a:p>
                      <a:pPr indent="0" lvl="0" marL="0" rtl="0" algn="ctr">
                        <a:spcBef>
                          <a:spcPts val="0"/>
                        </a:spcBef>
                        <a:spcAft>
                          <a:spcPts val="0"/>
                        </a:spcAft>
                        <a:buNone/>
                      </a:pPr>
                      <a:r>
                        <a:rPr lang="en-GB">
                          <a:solidFill>
                            <a:srgbClr val="434343"/>
                          </a:solidFill>
                          <a:latin typeface="Titillium Web"/>
                          <a:ea typeface="Titillium Web"/>
                          <a:cs typeface="Titillium Web"/>
                          <a:sym typeface="Titillium Web"/>
                        </a:rPr>
                        <a:t>arthritis in the  large joints e.g. knee, ankle, elbow wrist etc. It is self limiting with no chronic deformities. Aschoff bodies may be present in the synovial membrane, joint capsule, ligament etc. with joint effusion.</a:t>
                      </a:r>
                      <a:endParaRPr>
                        <a:solidFill>
                          <a:srgbClr val="434343"/>
                        </a:solidFill>
                        <a:latin typeface="Titillium Web"/>
                        <a:ea typeface="Titillium Web"/>
                        <a:cs typeface="Titillium Web"/>
                        <a:sym typeface="Titillium We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hMerge="1"/>
              </a:tr>
              <a:tr h="974625">
                <a:tc>
                  <a:txBody>
                    <a:bodyPr/>
                    <a:lstStyle/>
                    <a:p>
                      <a:pPr indent="0" lvl="0" marL="0" marR="0" rtl="0" algn="ctr">
                        <a:lnSpc>
                          <a:spcPct val="100000"/>
                        </a:lnSpc>
                        <a:spcBef>
                          <a:spcPts val="0"/>
                        </a:spcBef>
                        <a:spcAft>
                          <a:spcPts val="0"/>
                        </a:spcAft>
                        <a:buClr>
                          <a:srgbClr val="000000"/>
                        </a:buClr>
                        <a:buSzPts val="1400"/>
                        <a:buFont typeface="Arial"/>
                        <a:buNone/>
                      </a:pPr>
                      <a:r>
                        <a:rPr b="1" lang="en-GB">
                          <a:solidFill>
                            <a:srgbClr val="434343"/>
                          </a:solidFill>
                          <a:latin typeface="Titillium Web"/>
                          <a:ea typeface="Titillium Web"/>
                          <a:cs typeface="Titillium Web"/>
                          <a:sym typeface="Titillium Web"/>
                        </a:rPr>
                        <a:t>Skin:</a:t>
                      </a:r>
                      <a:r>
                        <a:rPr lang="en-GB">
                          <a:solidFill>
                            <a:srgbClr val="434343"/>
                          </a:solidFill>
                          <a:latin typeface="Titillium Web"/>
                          <a:ea typeface="Titillium Web"/>
                          <a:cs typeface="Titillium Web"/>
                          <a:sym typeface="Titillium Web"/>
                        </a:rPr>
                        <a:t> skin nodules and erythema marginatum</a:t>
                      </a:r>
                      <a:r>
                        <a:rPr lang="en-GB">
                          <a:solidFill>
                            <a:srgbClr val="6AA84F"/>
                          </a:solidFill>
                          <a:latin typeface="Titillium Web"/>
                          <a:ea typeface="Titillium Web"/>
                          <a:cs typeface="Titillium Web"/>
                          <a:sym typeface="Titillium Web"/>
                        </a:rPr>
                        <a:t>(Redness forming a margin)</a:t>
                      </a:r>
                      <a:r>
                        <a:rPr lang="en-GB">
                          <a:solidFill>
                            <a:srgbClr val="434343"/>
                          </a:solidFill>
                          <a:latin typeface="Titillium Web"/>
                          <a:ea typeface="Titillium Web"/>
                          <a:cs typeface="Titillium Web"/>
                          <a:sym typeface="Titillium Web"/>
                        </a:rPr>
                        <a:t>.</a:t>
                      </a:r>
                      <a:endParaRPr u="none" cap="none" strike="noStrike">
                        <a:solidFill>
                          <a:srgbClr val="434343"/>
                        </a:solidFill>
                        <a:latin typeface="Titillium Web"/>
                        <a:ea typeface="Titillium Web"/>
                        <a:cs typeface="Titillium Web"/>
                        <a:sym typeface="Titillium We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gridSpan="2">
                  <a:txBody>
                    <a:bodyPr/>
                    <a:lstStyle/>
                    <a:p>
                      <a:pPr indent="0" lvl="0" marL="0" rtl="0" algn="ctr">
                        <a:spcBef>
                          <a:spcPts val="0"/>
                        </a:spcBef>
                        <a:spcAft>
                          <a:spcPts val="0"/>
                        </a:spcAft>
                        <a:buClr>
                          <a:srgbClr val="000000"/>
                        </a:buClr>
                        <a:buSzPts val="1400"/>
                        <a:buFont typeface="Arial"/>
                        <a:buNone/>
                      </a:pPr>
                      <a:r>
                        <a:rPr b="1" lang="en-GB">
                          <a:solidFill>
                            <a:srgbClr val="434343"/>
                          </a:solidFill>
                          <a:latin typeface="Titillium Web"/>
                          <a:ea typeface="Titillium Web"/>
                          <a:cs typeface="Titillium Web"/>
                          <a:sym typeface="Titillium Web"/>
                        </a:rPr>
                        <a:t>Subcutaneous tissue:</a:t>
                      </a:r>
                      <a:r>
                        <a:rPr lang="en-GB">
                          <a:solidFill>
                            <a:srgbClr val="434343"/>
                          </a:solidFill>
                          <a:latin typeface="Titillium Web"/>
                          <a:ea typeface="Titillium Web"/>
                          <a:cs typeface="Titillium Web"/>
                          <a:sym typeface="Titillium Web"/>
                        </a:rPr>
                        <a:t> Rheumatic nodules</a:t>
                      </a:r>
                      <a:endParaRPr>
                        <a:solidFill>
                          <a:srgbClr val="434343"/>
                        </a:solidFill>
                        <a:latin typeface="Titillium Web"/>
                        <a:ea typeface="Titillium Web"/>
                        <a:cs typeface="Titillium Web"/>
                        <a:sym typeface="Titillium Web"/>
                      </a:endParaRPr>
                    </a:p>
                    <a:p>
                      <a:pPr indent="0" lvl="0" marL="0" rtl="0" algn="ctr">
                        <a:spcBef>
                          <a:spcPts val="0"/>
                        </a:spcBef>
                        <a:spcAft>
                          <a:spcPts val="0"/>
                        </a:spcAft>
                        <a:buClr>
                          <a:srgbClr val="000000"/>
                        </a:buClr>
                        <a:buSzPts val="1400"/>
                        <a:buFont typeface="Arial"/>
                        <a:buNone/>
                      </a:pPr>
                      <a:r>
                        <a:rPr lang="en-GB">
                          <a:solidFill>
                            <a:srgbClr val="434343"/>
                          </a:solidFill>
                          <a:latin typeface="Titillium Web"/>
                          <a:ea typeface="Titillium Web"/>
                          <a:cs typeface="Titillium Web"/>
                          <a:sym typeface="Titillium Web"/>
                        </a:rPr>
                        <a:t>mainly seen over the bony </a:t>
                      </a:r>
                      <a:r>
                        <a:rPr lang="en-GB">
                          <a:solidFill>
                            <a:srgbClr val="434343"/>
                          </a:solidFill>
                          <a:latin typeface="Titillium Web"/>
                          <a:ea typeface="Titillium Web"/>
                          <a:cs typeface="Titillium Web"/>
                          <a:sym typeface="Titillium Web"/>
                        </a:rPr>
                        <a:t>prominence</a:t>
                      </a:r>
                      <a:r>
                        <a:rPr lang="en-GB">
                          <a:solidFill>
                            <a:srgbClr val="434343"/>
                          </a:solidFill>
                          <a:latin typeface="Titillium Web"/>
                          <a:ea typeface="Titillium Web"/>
                          <a:cs typeface="Titillium Web"/>
                          <a:sym typeface="Titillium Web"/>
                        </a:rPr>
                        <a:t> e.g.</a:t>
                      </a:r>
                      <a:endParaRPr>
                        <a:solidFill>
                          <a:srgbClr val="434343"/>
                        </a:solidFill>
                        <a:latin typeface="Titillium Web"/>
                        <a:ea typeface="Titillium Web"/>
                        <a:cs typeface="Titillium Web"/>
                        <a:sym typeface="Titillium Web"/>
                      </a:endParaRPr>
                    </a:p>
                    <a:p>
                      <a:pPr indent="0" lvl="0" marL="0" rtl="0" algn="ctr">
                        <a:spcBef>
                          <a:spcPts val="0"/>
                        </a:spcBef>
                        <a:spcAft>
                          <a:spcPts val="0"/>
                        </a:spcAft>
                        <a:buClr>
                          <a:srgbClr val="000000"/>
                        </a:buClr>
                        <a:buSzPts val="1400"/>
                        <a:buFont typeface="Arial"/>
                        <a:buNone/>
                      </a:pPr>
                      <a:r>
                        <a:rPr lang="en-GB">
                          <a:solidFill>
                            <a:srgbClr val="434343"/>
                          </a:solidFill>
                          <a:latin typeface="Titillium Web"/>
                          <a:ea typeface="Titillium Web"/>
                          <a:cs typeface="Titillium Web"/>
                          <a:sym typeface="Titillium Web"/>
                        </a:rPr>
                        <a:t>knuckle, elbow, patella etc.</a:t>
                      </a:r>
                      <a:endParaRPr>
                        <a:solidFill>
                          <a:srgbClr val="434343"/>
                        </a:solidFill>
                        <a:latin typeface="Titillium Web"/>
                        <a:ea typeface="Titillium Web"/>
                        <a:cs typeface="Titillium Web"/>
                        <a:sym typeface="Titillium We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hMerge="1"/>
              </a:tr>
              <a:tr h="1563600">
                <a:tc>
                  <a:txBody>
                    <a:bodyPr/>
                    <a:lstStyle/>
                    <a:p>
                      <a:pPr indent="0" lvl="0" marL="0" rtl="0" algn="ctr">
                        <a:spcBef>
                          <a:spcPts val="0"/>
                        </a:spcBef>
                        <a:spcAft>
                          <a:spcPts val="0"/>
                        </a:spcAft>
                        <a:buNone/>
                      </a:pPr>
                      <a:r>
                        <a:rPr b="1" lang="en-GB">
                          <a:solidFill>
                            <a:srgbClr val="434343"/>
                          </a:solidFill>
                          <a:latin typeface="Titillium Web"/>
                          <a:ea typeface="Titillium Web"/>
                          <a:cs typeface="Titillium Web"/>
                          <a:sym typeface="Titillium Web"/>
                        </a:rPr>
                        <a:t>Lung: </a:t>
                      </a:r>
                      <a:r>
                        <a:rPr lang="en-GB">
                          <a:solidFill>
                            <a:srgbClr val="434343"/>
                          </a:solidFill>
                          <a:latin typeface="Titillium Web"/>
                          <a:ea typeface="Titillium Web"/>
                          <a:cs typeface="Titillium Web"/>
                          <a:sym typeface="Titillium Web"/>
                        </a:rPr>
                        <a:t>uncommon, chronic interstitial inflammation and fibrinous pleuritis.</a:t>
                      </a:r>
                      <a:endParaRPr>
                        <a:solidFill>
                          <a:srgbClr val="434343"/>
                        </a:solidFill>
                        <a:latin typeface="Titillium Web"/>
                        <a:ea typeface="Titillium Web"/>
                        <a:cs typeface="Titillium Web"/>
                        <a:sym typeface="Titillium We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gridSpan="2">
                  <a:txBody>
                    <a:bodyPr/>
                    <a:lstStyle/>
                    <a:p>
                      <a:pPr indent="0" lvl="0" marL="0" rtl="0" algn="ctr">
                        <a:spcBef>
                          <a:spcPts val="0"/>
                        </a:spcBef>
                        <a:spcAft>
                          <a:spcPts val="0"/>
                        </a:spcAft>
                        <a:buNone/>
                      </a:pPr>
                      <a:r>
                        <a:rPr b="1" lang="en-GB">
                          <a:solidFill>
                            <a:srgbClr val="434343"/>
                          </a:solidFill>
                          <a:latin typeface="Titillium Web"/>
                          <a:ea typeface="Titillium Web"/>
                          <a:cs typeface="Titillium Web"/>
                          <a:sym typeface="Titillium Web"/>
                        </a:rPr>
                        <a:t> Neurological disorder:</a:t>
                      </a:r>
                      <a:r>
                        <a:rPr lang="en-GB">
                          <a:solidFill>
                            <a:srgbClr val="434343"/>
                          </a:solidFill>
                          <a:latin typeface="Titillium Web"/>
                          <a:ea typeface="Titillium Web"/>
                          <a:cs typeface="Titillium Web"/>
                          <a:sym typeface="Titillium Web"/>
                        </a:rPr>
                        <a:t> Sydenhem’s chorea</a:t>
                      </a:r>
                      <a:endParaRPr>
                        <a:solidFill>
                          <a:srgbClr val="434343"/>
                        </a:solidFill>
                        <a:latin typeface="Titillium Web"/>
                        <a:ea typeface="Titillium Web"/>
                        <a:cs typeface="Titillium Web"/>
                        <a:sym typeface="Titillium Web"/>
                      </a:endParaRPr>
                    </a:p>
                    <a:p>
                      <a:pPr indent="0" lvl="0" marL="0" rtl="0" algn="ctr">
                        <a:spcBef>
                          <a:spcPts val="0"/>
                        </a:spcBef>
                        <a:spcAft>
                          <a:spcPts val="0"/>
                        </a:spcAft>
                        <a:buNone/>
                      </a:pPr>
                      <a:r>
                        <a:rPr lang="en-GB">
                          <a:solidFill>
                            <a:srgbClr val="434343"/>
                          </a:solidFill>
                          <a:latin typeface="Titillium Web"/>
                          <a:ea typeface="Titillium Web"/>
                          <a:cs typeface="Titillium Web"/>
                          <a:sym typeface="Titillium Web"/>
                        </a:rPr>
                        <a:t>(St. Vitus' dance). characteristized by series of rapid involuntary purposeless movements of the face and arms. This occurs late in the disease.</a:t>
                      </a:r>
                      <a:endParaRPr>
                        <a:solidFill>
                          <a:srgbClr val="434343"/>
                        </a:solidFill>
                        <a:latin typeface="Titillium Web"/>
                        <a:ea typeface="Titillium Web"/>
                        <a:cs typeface="Titillium Web"/>
                        <a:sym typeface="Titillium We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hMerge="1"/>
              </a:tr>
            </a:tbl>
          </a:graphicData>
        </a:graphic>
      </p:graphicFrame>
      <p:pic>
        <p:nvPicPr>
          <p:cNvPr id="259" name="Google Shape;259;p18"/>
          <p:cNvPicPr preferRelativeResize="0"/>
          <p:nvPr/>
        </p:nvPicPr>
        <p:blipFill rotWithShape="1">
          <a:blip r:embed="rId3">
            <a:alphaModFix/>
          </a:blip>
          <a:srcRect b="0" l="0" r="0" t="0"/>
          <a:stretch/>
        </p:blipFill>
        <p:spPr>
          <a:xfrm>
            <a:off x="-1813175" y="4338250"/>
            <a:ext cx="1124475" cy="1668676"/>
          </a:xfrm>
          <a:prstGeom prst="rect">
            <a:avLst/>
          </a:prstGeom>
          <a:noFill/>
          <a:ln cap="flat" cmpd="sng" w="19050">
            <a:solidFill>
              <a:srgbClr val="A64D79"/>
            </a:solidFill>
            <a:prstDash val="dash"/>
            <a:round/>
            <a:headEnd len="sm" w="sm" type="none"/>
            <a:tailEnd len="sm" w="sm" type="none"/>
          </a:ln>
        </p:spPr>
      </p:pic>
      <p:pic>
        <p:nvPicPr>
          <p:cNvPr id="260" name="Google Shape;260;p18"/>
          <p:cNvPicPr preferRelativeResize="0"/>
          <p:nvPr/>
        </p:nvPicPr>
        <p:blipFill>
          <a:blip r:embed="rId4">
            <a:alphaModFix/>
          </a:blip>
          <a:stretch>
            <a:fillRect/>
          </a:stretch>
        </p:blipFill>
        <p:spPr>
          <a:xfrm>
            <a:off x="-1337600" y="6582455"/>
            <a:ext cx="584951" cy="821526"/>
          </a:xfrm>
          <a:prstGeom prst="rect">
            <a:avLst/>
          </a:prstGeom>
          <a:noFill/>
          <a:ln cap="flat" cmpd="sng" w="19050">
            <a:solidFill>
              <a:srgbClr val="3C78D8"/>
            </a:solidFill>
            <a:prstDash val="dash"/>
            <a:round/>
            <a:headEnd len="sm" w="sm" type="none"/>
            <a:tailEnd len="sm" w="sm" type="none"/>
          </a:ln>
        </p:spPr>
      </p:pic>
      <p:pic>
        <p:nvPicPr>
          <p:cNvPr id="261" name="Google Shape;261;p18"/>
          <p:cNvPicPr preferRelativeResize="0"/>
          <p:nvPr/>
        </p:nvPicPr>
        <p:blipFill>
          <a:blip r:embed="rId5">
            <a:alphaModFix/>
          </a:blip>
          <a:stretch>
            <a:fillRect/>
          </a:stretch>
        </p:blipFill>
        <p:spPr>
          <a:xfrm>
            <a:off x="833350" y="1987638"/>
            <a:ext cx="629800" cy="454375"/>
          </a:xfrm>
          <a:prstGeom prst="rect">
            <a:avLst/>
          </a:prstGeom>
          <a:noFill/>
          <a:ln cap="flat" cmpd="sng" w="19050">
            <a:solidFill>
              <a:srgbClr val="A64D79"/>
            </a:solidFill>
            <a:prstDash val="lgDash"/>
            <a:round/>
            <a:headEnd len="sm" w="sm" type="none"/>
            <a:tailEnd len="sm" w="sm" type="none"/>
          </a:ln>
        </p:spPr>
      </p:pic>
      <p:pic>
        <p:nvPicPr>
          <p:cNvPr id="262" name="Google Shape;262;p18"/>
          <p:cNvPicPr preferRelativeResize="0"/>
          <p:nvPr/>
        </p:nvPicPr>
        <p:blipFill>
          <a:blip r:embed="rId6">
            <a:alphaModFix/>
          </a:blip>
          <a:stretch>
            <a:fillRect/>
          </a:stretch>
        </p:blipFill>
        <p:spPr>
          <a:xfrm>
            <a:off x="238125" y="2928075"/>
            <a:ext cx="1021650" cy="834126"/>
          </a:xfrm>
          <a:prstGeom prst="rect">
            <a:avLst/>
          </a:prstGeom>
          <a:noFill/>
          <a:ln cap="flat" cmpd="sng" w="9525">
            <a:solidFill>
              <a:srgbClr val="A64D79"/>
            </a:solidFill>
            <a:prstDash val="lgDash"/>
            <a:round/>
            <a:headEnd len="sm" w="sm" type="none"/>
            <a:tailEnd len="sm" w="sm" type="none"/>
          </a:ln>
        </p:spPr>
      </p:pic>
      <p:pic>
        <p:nvPicPr>
          <p:cNvPr id="263" name="Google Shape;263;p18"/>
          <p:cNvPicPr preferRelativeResize="0"/>
          <p:nvPr/>
        </p:nvPicPr>
        <p:blipFill>
          <a:blip r:embed="rId7">
            <a:alphaModFix/>
          </a:blip>
          <a:stretch>
            <a:fillRect/>
          </a:stretch>
        </p:blipFill>
        <p:spPr>
          <a:xfrm>
            <a:off x="30275" y="1977350"/>
            <a:ext cx="670749" cy="464651"/>
          </a:xfrm>
          <a:prstGeom prst="rect">
            <a:avLst/>
          </a:prstGeom>
          <a:noFill/>
          <a:ln cap="flat" cmpd="sng" w="19050">
            <a:solidFill>
              <a:srgbClr val="3D85C6"/>
            </a:solidFill>
            <a:prstDash val="dash"/>
            <a:round/>
            <a:headEnd len="sm" w="sm" type="none"/>
            <a:tailEnd len="sm" w="sm" type="none"/>
          </a:ln>
        </p:spPr>
      </p:pic>
      <p:cxnSp>
        <p:nvCxnSpPr>
          <p:cNvPr id="264" name="Google Shape;264;p18"/>
          <p:cNvCxnSpPr/>
          <p:nvPr/>
        </p:nvCxnSpPr>
        <p:spPr>
          <a:xfrm>
            <a:off x="802750" y="1798950"/>
            <a:ext cx="444900" cy="349500"/>
          </a:xfrm>
          <a:prstGeom prst="straightConnector1">
            <a:avLst/>
          </a:prstGeom>
          <a:noFill/>
          <a:ln cap="flat" cmpd="sng" w="9525">
            <a:solidFill>
              <a:srgbClr val="A64D79"/>
            </a:solidFill>
            <a:prstDash val="dash"/>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9"/>
          <p:cNvSpPr txBox="1"/>
          <p:nvPr/>
        </p:nvSpPr>
        <p:spPr>
          <a:xfrm>
            <a:off x="735675" y="294300"/>
            <a:ext cx="6122100" cy="1177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GB" sz="3000">
                <a:solidFill>
                  <a:srgbClr val="1155CC"/>
                </a:solidFill>
                <a:latin typeface="Titillium Web"/>
                <a:ea typeface="Titillium Web"/>
                <a:cs typeface="Titillium Web"/>
                <a:sym typeface="Titillium Web"/>
              </a:rPr>
              <a:t>Clinical features of acute rheumatic fever</a:t>
            </a:r>
            <a:r>
              <a:rPr b="1" lang="en-GB" sz="3000">
                <a:solidFill>
                  <a:srgbClr val="44546A"/>
                </a:solidFill>
                <a:latin typeface="Titillium Web"/>
                <a:ea typeface="Titillium Web"/>
                <a:cs typeface="Titillium Web"/>
                <a:sym typeface="Titillium Web"/>
              </a:rPr>
              <a:t> </a:t>
            </a:r>
            <a:endParaRPr>
              <a:latin typeface="Titillium Web"/>
              <a:ea typeface="Titillium Web"/>
              <a:cs typeface="Titillium Web"/>
              <a:sym typeface="Titillium Web"/>
            </a:endParaRPr>
          </a:p>
        </p:txBody>
      </p:sp>
      <p:grpSp>
        <p:nvGrpSpPr>
          <p:cNvPr id="270" name="Google Shape;270;p19"/>
          <p:cNvGrpSpPr/>
          <p:nvPr/>
        </p:nvGrpSpPr>
        <p:grpSpPr>
          <a:xfrm>
            <a:off x="-16" y="1359616"/>
            <a:ext cx="6858033" cy="3304811"/>
            <a:chOff x="3000396" y="1477011"/>
            <a:chExt cx="3143147" cy="2841138"/>
          </a:xfrm>
        </p:grpSpPr>
        <p:sp>
          <p:nvSpPr>
            <p:cNvPr id="271" name="Google Shape;271;p19"/>
            <p:cNvSpPr/>
            <p:nvPr/>
          </p:nvSpPr>
          <p:spPr>
            <a:xfrm>
              <a:off x="3496038" y="1951284"/>
              <a:ext cx="2647500" cy="415200"/>
            </a:xfrm>
            <a:prstGeom prst="rect">
              <a:avLst/>
            </a:prstGeom>
            <a:solidFill>
              <a:srgbClr val="FBFBFB"/>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GB" sz="1200">
                  <a:solidFill>
                    <a:srgbClr val="CC0000"/>
                  </a:solidFill>
                  <a:latin typeface="Titillium Web"/>
                  <a:ea typeface="Titillium Web"/>
                  <a:cs typeface="Titillium Web"/>
                  <a:sym typeface="Titillium Web"/>
                </a:rPr>
                <a:t>History of sore throat</a:t>
              </a:r>
              <a:r>
                <a:rPr lang="en-GB" sz="1200">
                  <a:solidFill>
                    <a:srgbClr val="44546A"/>
                  </a:solidFill>
                  <a:latin typeface="Titillium Web"/>
                  <a:ea typeface="Titillium Web"/>
                  <a:cs typeface="Titillium Web"/>
                  <a:sym typeface="Titillium Web"/>
                </a:rPr>
                <a:t>: symptoms start 10 days to 6 weeks after by group A Streptococcal pharyngitis</a:t>
              </a:r>
              <a:endParaRPr sz="1200">
                <a:solidFill>
                  <a:srgbClr val="44546A"/>
                </a:solidFill>
                <a:latin typeface="Titillium Web"/>
                <a:ea typeface="Titillium Web"/>
                <a:cs typeface="Titillium Web"/>
                <a:sym typeface="Titillium Web"/>
              </a:endParaRPr>
            </a:p>
          </p:txBody>
        </p:sp>
        <p:sp>
          <p:nvSpPr>
            <p:cNvPr id="272" name="Google Shape;272;p19"/>
            <p:cNvSpPr/>
            <p:nvPr/>
          </p:nvSpPr>
          <p:spPr>
            <a:xfrm>
              <a:off x="3496038" y="3902948"/>
              <a:ext cx="2647500" cy="415200"/>
            </a:xfrm>
            <a:prstGeom prst="rect">
              <a:avLst/>
            </a:prstGeom>
            <a:solidFill>
              <a:srgbClr val="FBFBFB"/>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200">
                  <a:solidFill>
                    <a:srgbClr val="44546A"/>
                  </a:solidFill>
                  <a:latin typeface="Titillium Web"/>
                  <a:ea typeface="Titillium Web"/>
                  <a:cs typeface="Titillium Web"/>
                  <a:sym typeface="Titillium Web"/>
                </a:rPr>
                <a:t>The mortality from acute rheumatic carditis is low.</a:t>
              </a:r>
              <a:endParaRPr sz="1200">
                <a:latin typeface="Titillium Web"/>
                <a:ea typeface="Titillium Web"/>
                <a:cs typeface="Titillium Web"/>
                <a:sym typeface="Titillium Web"/>
              </a:endParaRPr>
            </a:p>
          </p:txBody>
        </p:sp>
        <p:sp>
          <p:nvSpPr>
            <p:cNvPr id="273" name="Google Shape;273;p19"/>
            <p:cNvSpPr/>
            <p:nvPr/>
          </p:nvSpPr>
          <p:spPr>
            <a:xfrm>
              <a:off x="3496038" y="3428697"/>
              <a:ext cx="2647500" cy="415200"/>
            </a:xfrm>
            <a:prstGeom prst="rect">
              <a:avLst/>
            </a:prstGeom>
            <a:solidFill>
              <a:srgbClr val="FBFBFB"/>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200">
                  <a:solidFill>
                    <a:srgbClr val="44546A"/>
                  </a:solidFill>
                  <a:latin typeface="Titillium Web"/>
                  <a:ea typeface="Titillium Web"/>
                  <a:cs typeface="Titillium Web"/>
                  <a:sym typeface="Titillium Web"/>
                </a:rPr>
                <a:t>Acute symptoms usually subside within 3 months.</a:t>
              </a:r>
              <a:endParaRPr sz="1200">
                <a:latin typeface="Titillium Web"/>
                <a:ea typeface="Titillium Web"/>
                <a:cs typeface="Titillium Web"/>
                <a:sym typeface="Titillium Web"/>
              </a:endParaRPr>
            </a:p>
          </p:txBody>
        </p:sp>
        <p:sp>
          <p:nvSpPr>
            <p:cNvPr id="274" name="Google Shape;274;p19"/>
            <p:cNvSpPr/>
            <p:nvPr/>
          </p:nvSpPr>
          <p:spPr>
            <a:xfrm>
              <a:off x="3496044" y="2903878"/>
              <a:ext cx="2647500" cy="474300"/>
            </a:xfrm>
            <a:prstGeom prst="rect">
              <a:avLst/>
            </a:prstGeom>
            <a:solidFill>
              <a:srgbClr val="FBFBFB"/>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GB" sz="1200">
                  <a:solidFill>
                    <a:srgbClr val="CC0000"/>
                  </a:solidFill>
                  <a:latin typeface="Titillium Web"/>
                  <a:ea typeface="Titillium Web"/>
                  <a:cs typeface="Titillium Web"/>
                  <a:sym typeface="Titillium Web"/>
                </a:rPr>
                <a:t>Serum antistreptolysin O</a:t>
              </a:r>
              <a:r>
                <a:rPr lang="en-GB" sz="1200">
                  <a:solidFill>
                    <a:srgbClr val="44546A"/>
                  </a:solidFill>
                  <a:latin typeface="Titillium Web"/>
                  <a:ea typeface="Titillium Web"/>
                  <a:cs typeface="Titillium Web"/>
                  <a:sym typeface="Titillium Web"/>
                </a:rPr>
                <a:t> (ASO titer/ antibodies to group A streptococcal antigens), </a:t>
              </a:r>
              <a:r>
                <a:rPr b="1" lang="en-GB" sz="1200">
                  <a:solidFill>
                    <a:srgbClr val="CC0000"/>
                  </a:solidFill>
                  <a:latin typeface="Titillium Web"/>
                  <a:ea typeface="Titillium Web"/>
                  <a:cs typeface="Titillium Web"/>
                  <a:sym typeface="Titillium Web"/>
                </a:rPr>
                <a:t>anti-DNAase B</a:t>
              </a:r>
              <a:r>
                <a:rPr lang="en-GB" sz="1200">
                  <a:solidFill>
                    <a:srgbClr val="CC0000"/>
                  </a:solidFill>
                  <a:latin typeface="Titillium Web"/>
                  <a:ea typeface="Titillium Web"/>
                  <a:cs typeface="Titillium Web"/>
                  <a:sym typeface="Titillium Web"/>
                </a:rPr>
                <a:t> and </a:t>
              </a:r>
              <a:r>
                <a:rPr b="1" lang="en-GB" sz="1200">
                  <a:solidFill>
                    <a:srgbClr val="CC0000"/>
                  </a:solidFill>
                  <a:latin typeface="Titillium Web"/>
                  <a:ea typeface="Titillium Web"/>
                  <a:cs typeface="Titillium Web"/>
                  <a:sym typeface="Titillium Web"/>
                </a:rPr>
                <a:t>antihyaluronidase are raised</a:t>
              </a:r>
              <a:r>
                <a:rPr lang="en-GB" sz="1200">
                  <a:solidFill>
                    <a:srgbClr val="44546A"/>
                  </a:solidFill>
                  <a:latin typeface="Titillium Web"/>
                  <a:ea typeface="Titillium Web"/>
                  <a:cs typeface="Titillium Web"/>
                  <a:sym typeface="Titillium Web"/>
                </a:rPr>
                <a:t> &amp; provide evidence of an infection with group A Streptococcus.</a:t>
              </a:r>
              <a:endParaRPr sz="1200">
                <a:solidFill>
                  <a:srgbClr val="44546A"/>
                </a:solidFill>
                <a:latin typeface="Titillium Web"/>
                <a:ea typeface="Titillium Web"/>
                <a:cs typeface="Titillium Web"/>
                <a:sym typeface="Titillium Web"/>
              </a:endParaRPr>
            </a:p>
          </p:txBody>
        </p:sp>
        <p:sp>
          <p:nvSpPr>
            <p:cNvPr id="275" name="Google Shape;275;p19"/>
            <p:cNvSpPr/>
            <p:nvPr/>
          </p:nvSpPr>
          <p:spPr>
            <a:xfrm>
              <a:off x="3496038" y="1477011"/>
              <a:ext cx="2647500" cy="415200"/>
            </a:xfrm>
            <a:prstGeom prst="rect">
              <a:avLst/>
            </a:prstGeom>
            <a:solidFill>
              <a:srgbClr val="FBFBFB"/>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200">
                  <a:solidFill>
                    <a:srgbClr val="44546A"/>
                  </a:solidFill>
                  <a:latin typeface="Titillium Web"/>
                  <a:ea typeface="Titillium Web"/>
                  <a:cs typeface="Titillium Web"/>
                  <a:sym typeface="Titillium Web"/>
                </a:rPr>
                <a:t>Peak incidence: </a:t>
              </a:r>
              <a:r>
                <a:rPr b="1" lang="en-GB" sz="1200">
                  <a:solidFill>
                    <a:srgbClr val="44546A"/>
                  </a:solidFill>
                  <a:latin typeface="Titillium Web"/>
                  <a:ea typeface="Titillium Web"/>
                  <a:cs typeface="Titillium Web"/>
                  <a:sym typeface="Titillium Web"/>
                </a:rPr>
                <a:t>5-15</a:t>
              </a:r>
              <a:r>
                <a:rPr lang="en-GB" sz="1200">
                  <a:solidFill>
                    <a:srgbClr val="44546A"/>
                  </a:solidFill>
                  <a:latin typeface="Titillium Web"/>
                  <a:ea typeface="Titillium Web"/>
                  <a:cs typeface="Titillium Web"/>
                  <a:sym typeface="Titillium Web"/>
                </a:rPr>
                <a:t> years.</a:t>
              </a:r>
              <a:endParaRPr sz="1200">
                <a:latin typeface="Titillium Web"/>
                <a:ea typeface="Titillium Web"/>
                <a:cs typeface="Titillium Web"/>
                <a:sym typeface="Titillium Web"/>
              </a:endParaRPr>
            </a:p>
          </p:txBody>
        </p:sp>
        <p:sp>
          <p:nvSpPr>
            <p:cNvPr id="276" name="Google Shape;276;p19"/>
            <p:cNvSpPr/>
            <p:nvPr/>
          </p:nvSpPr>
          <p:spPr>
            <a:xfrm>
              <a:off x="3496038" y="2427584"/>
              <a:ext cx="2647500" cy="415200"/>
            </a:xfrm>
            <a:prstGeom prst="rect">
              <a:avLst/>
            </a:prstGeom>
            <a:solidFill>
              <a:srgbClr val="FBFBFB"/>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200">
                  <a:solidFill>
                    <a:srgbClr val="44546A"/>
                  </a:solidFill>
                  <a:latin typeface="Titillium Web"/>
                  <a:ea typeface="Titillium Web"/>
                  <a:cs typeface="Titillium Web"/>
                  <a:sym typeface="Titillium Web"/>
                </a:rPr>
                <a:t>By that time the symptoms start the throat/pharyngeal cultures are usually negative.</a:t>
              </a:r>
              <a:r>
                <a:rPr lang="en-GB" sz="1200">
                  <a:solidFill>
                    <a:srgbClr val="38761D"/>
                  </a:solidFill>
                  <a:latin typeface="Titillium Web"/>
                  <a:ea typeface="Titillium Web"/>
                  <a:cs typeface="Titillium Web"/>
                  <a:sym typeface="Titillium Web"/>
                </a:rPr>
                <a:t> (the disease is about Ab not GAS)</a:t>
              </a:r>
              <a:endParaRPr sz="1200">
                <a:solidFill>
                  <a:srgbClr val="38761D"/>
                </a:solidFill>
                <a:latin typeface="Titillium Web"/>
                <a:ea typeface="Titillium Web"/>
                <a:cs typeface="Titillium Web"/>
                <a:sym typeface="Titillium Web"/>
              </a:endParaRPr>
            </a:p>
          </p:txBody>
        </p:sp>
        <p:sp>
          <p:nvSpPr>
            <p:cNvPr id="277" name="Google Shape;277;p19"/>
            <p:cNvSpPr/>
            <p:nvPr/>
          </p:nvSpPr>
          <p:spPr>
            <a:xfrm>
              <a:off x="3000396" y="1951284"/>
              <a:ext cx="477900" cy="414300"/>
            </a:xfrm>
            <a:prstGeom prst="rect">
              <a:avLst/>
            </a:prstGeom>
            <a:solidFill>
              <a:srgbClr val="0B7743"/>
            </a:solidFill>
            <a:ln>
              <a:noFill/>
            </a:ln>
            <a:effectLst>
              <a:outerShdw blurRad="71438" rotWithShape="0" algn="bl" dir="2700000" dist="28575">
                <a:srgbClr val="000000">
                  <a:alpha val="1686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t/>
              </a:r>
              <a:endParaRPr i="0" sz="1200" u="none" cap="none" strike="noStrike">
                <a:solidFill>
                  <a:srgbClr val="000000"/>
                </a:solidFill>
                <a:latin typeface="Titillium Web"/>
                <a:ea typeface="Titillium Web"/>
                <a:cs typeface="Titillium Web"/>
                <a:sym typeface="Titillium Web"/>
              </a:endParaRPr>
            </a:p>
          </p:txBody>
        </p:sp>
        <p:sp>
          <p:nvSpPr>
            <p:cNvPr id="278" name="Google Shape;278;p19"/>
            <p:cNvSpPr/>
            <p:nvPr/>
          </p:nvSpPr>
          <p:spPr>
            <a:xfrm>
              <a:off x="3000396" y="1951289"/>
              <a:ext cx="477900" cy="414600"/>
            </a:xfrm>
            <a:prstGeom prst="rect">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700"/>
                <a:buFont typeface="Arial"/>
                <a:buNone/>
              </a:pPr>
              <a:r>
                <a:rPr b="1" lang="en-GB" sz="1200">
                  <a:solidFill>
                    <a:srgbClr val="44546A"/>
                  </a:solidFill>
                  <a:latin typeface="Titillium Web"/>
                  <a:ea typeface="Titillium Web"/>
                  <a:cs typeface="Titillium Web"/>
                  <a:sym typeface="Titillium Web"/>
                </a:rPr>
                <a:t>2</a:t>
              </a:r>
              <a:endParaRPr b="1" sz="1200">
                <a:solidFill>
                  <a:srgbClr val="44546A"/>
                </a:solidFill>
                <a:latin typeface="Titillium Web"/>
                <a:ea typeface="Titillium Web"/>
                <a:cs typeface="Titillium Web"/>
                <a:sym typeface="Titillium Web"/>
              </a:endParaRPr>
            </a:p>
          </p:txBody>
        </p:sp>
        <p:sp>
          <p:nvSpPr>
            <p:cNvPr id="279" name="Google Shape;279;p19"/>
            <p:cNvSpPr/>
            <p:nvPr/>
          </p:nvSpPr>
          <p:spPr>
            <a:xfrm>
              <a:off x="3000396" y="3852414"/>
              <a:ext cx="477900" cy="414300"/>
            </a:xfrm>
            <a:prstGeom prst="rect">
              <a:avLst/>
            </a:prstGeom>
            <a:solidFill>
              <a:srgbClr val="0B7743"/>
            </a:solidFill>
            <a:ln>
              <a:noFill/>
            </a:ln>
            <a:effectLst>
              <a:outerShdw blurRad="71438" rotWithShape="0" algn="bl" dir="2700000" dist="28575">
                <a:srgbClr val="000000">
                  <a:alpha val="1686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t/>
              </a:r>
              <a:endParaRPr i="0" sz="1200" u="none" cap="none" strike="noStrike">
                <a:solidFill>
                  <a:srgbClr val="000000"/>
                </a:solidFill>
                <a:latin typeface="Titillium Web"/>
                <a:ea typeface="Titillium Web"/>
                <a:cs typeface="Titillium Web"/>
                <a:sym typeface="Titillium Web"/>
              </a:endParaRPr>
            </a:p>
          </p:txBody>
        </p:sp>
        <p:sp>
          <p:nvSpPr>
            <p:cNvPr id="280" name="Google Shape;280;p19"/>
            <p:cNvSpPr/>
            <p:nvPr/>
          </p:nvSpPr>
          <p:spPr>
            <a:xfrm>
              <a:off x="3000396" y="3852419"/>
              <a:ext cx="477900" cy="414600"/>
            </a:xfrm>
            <a:prstGeom prst="rect">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700"/>
                <a:buFont typeface="Arial"/>
                <a:buNone/>
              </a:pPr>
              <a:r>
                <a:rPr b="1" lang="en-GB" sz="1200">
                  <a:solidFill>
                    <a:srgbClr val="44546A"/>
                  </a:solidFill>
                  <a:latin typeface="Titillium Web"/>
                  <a:ea typeface="Titillium Web"/>
                  <a:cs typeface="Titillium Web"/>
                  <a:sym typeface="Titillium Web"/>
                </a:rPr>
                <a:t>6</a:t>
              </a:r>
              <a:endParaRPr b="1" sz="1200">
                <a:solidFill>
                  <a:srgbClr val="44546A"/>
                </a:solidFill>
                <a:latin typeface="Titillium Web"/>
                <a:ea typeface="Titillium Web"/>
                <a:cs typeface="Titillium Web"/>
                <a:sym typeface="Titillium Web"/>
              </a:endParaRPr>
            </a:p>
          </p:txBody>
        </p:sp>
        <p:sp>
          <p:nvSpPr>
            <p:cNvPr id="281" name="Google Shape;281;p19"/>
            <p:cNvSpPr/>
            <p:nvPr/>
          </p:nvSpPr>
          <p:spPr>
            <a:xfrm>
              <a:off x="3000396" y="3378146"/>
              <a:ext cx="477900" cy="414300"/>
            </a:xfrm>
            <a:prstGeom prst="rect">
              <a:avLst/>
            </a:prstGeom>
            <a:solidFill>
              <a:srgbClr val="0B7743"/>
            </a:solidFill>
            <a:ln>
              <a:noFill/>
            </a:ln>
            <a:effectLst>
              <a:outerShdw blurRad="71438" rotWithShape="0" algn="bl" dir="2700000" dist="28575">
                <a:srgbClr val="000000">
                  <a:alpha val="1686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t/>
              </a:r>
              <a:endParaRPr i="0" sz="1200" u="none" cap="none" strike="noStrike">
                <a:solidFill>
                  <a:srgbClr val="000000"/>
                </a:solidFill>
                <a:latin typeface="Titillium Web"/>
                <a:ea typeface="Titillium Web"/>
                <a:cs typeface="Titillium Web"/>
                <a:sym typeface="Titillium Web"/>
              </a:endParaRPr>
            </a:p>
          </p:txBody>
        </p:sp>
        <p:sp>
          <p:nvSpPr>
            <p:cNvPr id="282" name="Google Shape;282;p19"/>
            <p:cNvSpPr/>
            <p:nvPr/>
          </p:nvSpPr>
          <p:spPr>
            <a:xfrm>
              <a:off x="3000396" y="3378151"/>
              <a:ext cx="477900" cy="4146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700"/>
                <a:buFont typeface="Arial"/>
                <a:buNone/>
              </a:pPr>
              <a:r>
                <a:rPr b="1" lang="en-GB" sz="1200">
                  <a:solidFill>
                    <a:srgbClr val="44546A"/>
                  </a:solidFill>
                  <a:latin typeface="Titillium Web"/>
                  <a:ea typeface="Titillium Web"/>
                  <a:cs typeface="Titillium Web"/>
                  <a:sym typeface="Titillium Web"/>
                </a:rPr>
                <a:t>5</a:t>
              </a:r>
              <a:endParaRPr b="1" sz="1200">
                <a:solidFill>
                  <a:srgbClr val="44546A"/>
                </a:solidFill>
                <a:latin typeface="Titillium Web"/>
                <a:ea typeface="Titillium Web"/>
                <a:cs typeface="Titillium Web"/>
                <a:sym typeface="Titillium Web"/>
              </a:endParaRPr>
            </a:p>
          </p:txBody>
        </p:sp>
        <p:sp>
          <p:nvSpPr>
            <p:cNvPr id="283" name="Google Shape;283;p19"/>
            <p:cNvSpPr/>
            <p:nvPr/>
          </p:nvSpPr>
          <p:spPr>
            <a:xfrm>
              <a:off x="3000396" y="2903873"/>
              <a:ext cx="477900" cy="414300"/>
            </a:xfrm>
            <a:prstGeom prst="rect">
              <a:avLst/>
            </a:prstGeom>
            <a:solidFill>
              <a:srgbClr val="0B7743"/>
            </a:solidFill>
            <a:ln>
              <a:noFill/>
            </a:ln>
            <a:effectLst>
              <a:outerShdw blurRad="71438" rotWithShape="0" algn="bl" dir="2700000" dist="28575">
                <a:srgbClr val="000000">
                  <a:alpha val="1686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t/>
              </a:r>
              <a:endParaRPr i="0" sz="1200" u="none" cap="none" strike="noStrike">
                <a:solidFill>
                  <a:srgbClr val="000000"/>
                </a:solidFill>
                <a:latin typeface="Titillium Web"/>
                <a:ea typeface="Titillium Web"/>
                <a:cs typeface="Titillium Web"/>
                <a:sym typeface="Titillium Web"/>
              </a:endParaRPr>
            </a:p>
          </p:txBody>
        </p:sp>
        <p:sp>
          <p:nvSpPr>
            <p:cNvPr id="284" name="Google Shape;284;p19"/>
            <p:cNvSpPr/>
            <p:nvPr/>
          </p:nvSpPr>
          <p:spPr>
            <a:xfrm>
              <a:off x="3000396" y="2903878"/>
              <a:ext cx="477900" cy="414600"/>
            </a:xfrm>
            <a:prstGeom prst="rect">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700"/>
                <a:buFont typeface="Arial"/>
                <a:buNone/>
              </a:pPr>
              <a:r>
                <a:rPr b="1" lang="en-GB" sz="1200">
                  <a:solidFill>
                    <a:srgbClr val="44546A"/>
                  </a:solidFill>
                  <a:latin typeface="Titillium Web"/>
                  <a:ea typeface="Titillium Web"/>
                  <a:cs typeface="Titillium Web"/>
                  <a:sym typeface="Titillium Web"/>
                </a:rPr>
                <a:t>4</a:t>
              </a:r>
              <a:endParaRPr b="1" sz="1200">
                <a:solidFill>
                  <a:srgbClr val="44546A"/>
                </a:solidFill>
                <a:latin typeface="Titillium Web"/>
                <a:ea typeface="Titillium Web"/>
                <a:cs typeface="Titillium Web"/>
                <a:sym typeface="Titillium Web"/>
              </a:endParaRPr>
            </a:p>
          </p:txBody>
        </p:sp>
        <p:sp>
          <p:nvSpPr>
            <p:cNvPr id="285" name="Google Shape;285;p19"/>
            <p:cNvSpPr/>
            <p:nvPr/>
          </p:nvSpPr>
          <p:spPr>
            <a:xfrm>
              <a:off x="3000396" y="1477011"/>
              <a:ext cx="477900" cy="414300"/>
            </a:xfrm>
            <a:prstGeom prst="rect">
              <a:avLst/>
            </a:prstGeom>
            <a:solidFill>
              <a:srgbClr val="0B7743"/>
            </a:solidFill>
            <a:ln>
              <a:noFill/>
            </a:ln>
            <a:effectLst>
              <a:outerShdw blurRad="71438" rotWithShape="0" algn="bl" dir="2700000" dist="28575">
                <a:srgbClr val="000000">
                  <a:alpha val="1686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t/>
              </a:r>
              <a:endParaRPr i="0" sz="1200" u="none" cap="none" strike="noStrike">
                <a:solidFill>
                  <a:srgbClr val="000000"/>
                </a:solidFill>
                <a:latin typeface="Titillium Web"/>
                <a:ea typeface="Titillium Web"/>
                <a:cs typeface="Titillium Web"/>
                <a:sym typeface="Titillium Web"/>
              </a:endParaRPr>
            </a:p>
          </p:txBody>
        </p:sp>
        <p:sp>
          <p:nvSpPr>
            <p:cNvPr id="286" name="Google Shape;286;p19"/>
            <p:cNvSpPr/>
            <p:nvPr/>
          </p:nvSpPr>
          <p:spPr>
            <a:xfrm>
              <a:off x="3000396" y="1477015"/>
              <a:ext cx="477900" cy="414600"/>
            </a:xfrm>
            <a:prstGeom prst="rect">
              <a:avLst/>
            </a:prstGeom>
            <a:solidFill>
              <a:srgbClr val="6D9E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GB" sz="1200">
                  <a:solidFill>
                    <a:srgbClr val="44546A"/>
                  </a:solidFill>
                  <a:latin typeface="Titillium Web"/>
                  <a:ea typeface="Titillium Web"/>
                  <a:cs typeface="Titillium Web"/>
                  <a:sym typeface="Titillium Web"/>
                </a:rPr>
                <a:t>1</a:t>
              </a:r>
              <a:endParaRPr b="1" i="0" sz="1200" u="none" cap="none" strike="noStrike">
                <a:solidFill>
                  <a:srgbClr val="44546A"/>
                </a:solidFill>
                <a:latin typeface="Titillium Web"/>
                <a:ea typeface="Titillium Web"/>
                <a:cs typeface="Titillium Web"/>
                <a:sym typeface="Titillium Web"/>
              </a:endParaRPr>
            </a:p>
          </p:txBody>
        </p:sp>
        <p:sp>
          <p:nvSpPr>
            <p:cNvPr id="287" name="Google Shape;287;p19"/>
            <p:cNvSpPr/>
            <p:nvPr/>
          </p:nvSpPr>
          <p:spPr>
            <a:xfrm>
              <a:off x="3000396" y="2425552"/>
              <a:ext cx="477900" cy="414300"/>
            </a:xfrm>
            <a:prstGeom prst="rect">
              <a:avLst/>
            </a:prstGeom>
            <a:solidFill>
              <a:srgbClr val="0B7743"/>
            </a:solidFill>
            <a:ln>
              <a:noFill/>
            </a:ln>
            <a:effectLst>
              <a:outerShdw blurRad="71438" rotWithShape="0" algn="bl" dir="2700000" dist="28575">
                <a:srgbClr val="000000">
                  <a:alpha val="1686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t/>
              </a:r>
              <a:endParaRPr i="0" sz="1200" u="none" cap="none" strike="noStrike">
                <a:solidFill>
                  <a:srgbClr val="000000"/>
                </a:solidFill>
                <a:latin typeface="Titillium Web"/>
                <a:ea typeface="Titillium Web"/>
                <a:cs typeface="Titillium Web"/>
                <a:sym typeface="Titillium Web"/>
              </a:endParaRPr>
            </a:p>
          </p:txBody>
        </p:sp>
        <p:sp>
          <p:nvSpPr>
            <p:cNvPr id="288" name="Google Shape;288;p19"/>
            <p:cNvSpPr/>
            <p:nvPr/>
          </p:nvSpPr>
          <p:spPr>
            <a:xfrm>
              <a:off x="3000396" y="2425557"/>
              <a:ext cx="477900" cy="4146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700"/>
                <a:buFont typeface="Arial"/>
                <a:buNone/>
              </a:pPr>
              <a:r>
                <a:rPr b="1" lang="en-GB" sz="1200">
                  <a:solidFill>
                    <a:srgbClr val="44546A"/>
                  </a:solidFill>
                  <a:latin typeface="Titillium Web"/>
                  <a:ea typeface="Titillium Web"/>
                  <a:cs typeface="Titillium Web"/>
                  <a:sym typeface="Titillium Web"/>
                </a:rPr>
                <a:t>3</a:t>
              </a:r>
              <a:endParaRPr b="1" sz="1200">
                <a:solidFill>
                  <a:srgbClr val="44546A"/>
                </a:solidFill>
                <a:latin typeface="Titillium Web"/>
                <a:ea typeface="Titillium Web"/>
                <a:cs typeface="Titillium Web"/>
                <a:sym typeface="Titillium Web"/>
              </a:endParaRPr>
            </a:p>
          </p:txBody>
        </p:sp>
      </p:grpSp>
      <p:grpSp>
        <p:nvGrpSpPr>
          <p:cNvPr id="289" name="Google Shape;289;p19"/>
          <p:cNvGrpSpPr/>
          <p:nvPr/>
        </p:nvGrpSpPr>
        <p:grpSpPr>
          <a:xfrm>
            <a:off x="-21" y="4664350"/>
            <a:ext cx="6857689" cy="1000659"/>
            <a:chOff x="423641" y="3871978"/>
            <a:chExt cx="6280510" cy="1092900"/>
          </a:xfrm>
        </p:grpSpPr>
        <p:sp>
          <p:nvSpPr>
            <p:cNvPr id="290" name="Google Shape;290;p19"/>
            <p:cNvSpPr/>
            <p:nvPr/>
          </p:nvSpPr>
          <p:spPr>
            <a:xfrm>
              <a:off x="1784751" y="3871978"/>
              <a:ext cx="4919400" cy="1092900"/>
            </a:xfrm>
            <a:prstGeom prst="rect">
              <a:avLst/>
            </a:prstGeom>
            <a:solidFill>
              <a:srgbClr val="FFFFFF"/>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100">
                  <a:solidFill>
                    <a:srgbClr val="CC0000"/>
                  </a:solidFill>
                  <a:latin typeface="Titillium Web"/>
                  <a:ea typeface="Titillium Web"/>
                  <a:cs typeface="Titillium Web"/>
                  <a:sym typeface="Titillium Web"/>
                </a:rPr>
                <a:t>There is </a:t>
              </a:r>
              <a:r>
                <a:rPr b="1" lang="en-GB" sz="1100" u="sng">
                  <a:solidFill>
                    <a:srgbClr val="CC0000"/>
                  </a:solidFill>
                  <a:latin typeface="Titillium Web"/>
                  <a:ea typeface="Titillium Web"/>
                  <a:cs typeface="Titillium Web"/>
                  <a:sym typeface="Titillium Web"/>
                </a:rPr>
                <a:t>no</a:t>
              </a:r>
              <a:r>
                <a:rPr lang="en-GB" sz="1100">
                  <a:solidFill>
                    <a:srgbClr val="CC0000"/>
                  </a:solidFill>
                  <a:latin typeface="Titillium Web"/>
                  <a:ea typeface="Titillium Web"/>
                  <a:cs typeface="Titillium Web"/>
                  <a:sym typeface="Titillium Web"/>
                </a:rPr>
                <a:t> specific test for rheumatic fever. </a:t>
              </a:r>
              <a:endParaRPr sz="1100">
                <a:solidFill>
                  <a:srgbClr val="CC0000"/>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GB" sz="1100">
                  <a:solidFill>
                    <a:srgbClr val="CC0000"/>
                  </a:solidFill>
                  <a:latin typeface="Titillium Web"/>
                  <a:ea typeface="Titillium Web"/>
                  <a:cs typeface="Titillium Web"/>
                  <a:sym typeface="Titillium Web"/>
                </a:rPr>
                <a:t>The diagnosis is made based on the clinical findings when either:</a:t>
              </a:r>
              <a:endParaRPr sz="1100">
                <a:solidFill>
                  <a:srgbClr val="CC0000"/>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b="1" lang="en-GB" sz="1100">
                  <a:solidFill>
                    <a:srgbClr val="CC0000"/>
                  </a:solidFill>
                  <a:latin typeface="Titillium Web"/>
                  <a:ea typeface="Titillium Web"/>
                  <a:cs typeface="Titillium Web"/>
                  <a:sym typeface="Titillium Web"/>
                </a:rPr>
                <a:t>1. two major</a:t>
              </a:r>
              <a:endParaRPr b="1" sz="1100">
                <a:solidFill>
                  <a:srgbClr val="CC0000"/>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b="1" lang="en-GB" sz="1100" u="sng">
                  <a:solidFill>
                    <a:srgbClr val="CC0000"/>
                  </a:solidFill>
                  <a:latin typeface="Titillium Web"/>
                  <a:ea typeface="Titillium Web"/>
                  <a:cs typeface="Titillium Web"/>
                  <a:sym typeface="Titillium Web"/>
                </a:rPr>
                <a:t>or</a:t>
              </a:r>
              <a:endParaRPr b="1" sz="1100" u="sng">
                <a:solidFill>
                  <a:srgbClr val="CC0000"/>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b="1" lang="en-GB" sz="1100">
                  <a:solidFill>
                    <a:srgbClr val="CC0000"/>
                  </a:solidFill>
                  <a:latin typeface="Titillium Web"/>
                  <a:ea typeface="Titillium Web"/>
                  <a:cs typeface="Titillium Web"/>
                  <a:sym typeface="Titillium Web"/>
                </a:rPr>
                <a:t>2. one major and two minor</a:t>
              </a:r>
              <a:endParaRPr b="1" sz="1100">
                <a:solidFill>
                  <a:srgbClr val="CC0000"/>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GB" sz="1100">
                  <a:solidFill>
                    <a:srgbClr val="CC0000"/>
                  </a:solidFill>
                  <a:latin typeface="Titillium Web"/>
                  <a:ea typeface="Titillium Web"/>
                  <a:cs typeface="Titillium Web"/>
                  <a:sym typeface="Titillium Web"/>
                </a:rPr>
                <a:t>clinical features / criteria are met. This is called as </a:t>
              </a:r>
              <a:r>
                <a:rPr b="1" lang="en-GB" sz="1100">
                  <a:solidFill>
                    <a:srgbClr val="CC0000"/>
                  </a:solidFill>
                  <a:latin typeface="Titillium Web"/>
                  <a:ea typeface="Titillium Web"/>
                  <a:cs typeface="Titillium Web"/>
                  <a:sym typeface="Titillium Web"/>
                </a:rPr>
                <a:t>the Jones criteria</a:t>
              </a:r>
              <a:r>
                <a:rPr b="1" lang="en-GB" sz="1200">
                  <a:solidFill>
                    <a:srgbClr val="CC0000"/>
                  </a:solidFill>
                  <a:latin typeface="Titillium Web"/>
                  <a:ea typeface="Titillium Web"/>
                  <a:cs typeface="Titillium Web"/>
                  <a:sym typeface="Titillium Web"/>
                </a:rPr>
                <a:t>.</a:t>
              </a:r>
              <a:endParaRPr sz="1200">
                <a:solidFill>
                  <a:srgbClr val="CC0000"/>
                </a:solidFill>
                <a:latin typeface="Titillium Web"/>
                <a:ea typeface="Titillium Web"/>
                <a:cs typeface="Titillium Web"/>
                <a:sym typeface="Titillium Web"/>
              </a:endParaRPr>
            </a:p>
          </p:txBody>
        </p:sp>
        <p:sp>
          <p:nvSpPr>
            <p:cNvPr id="291" name="Google Shape;291;p19"/>
            <p:cNvSpPr/>
            <p:nvPr/>
          </p:nvSpPr>
          <p:spPr>
            <a:xfrm>
              <a:off x="423641" y="3871984"/>
              <a:ext cx="1361100" cy="1009800"/>
            </a:xfrm>
            <a:prstGeom prst="homePlate">
              <a:avLst>
                <a:gd fmla="val 50000" name="adj"/>
              </a:avLst>
            </a:prstGeom>
            <a:solidFill>
              <a:srgbClr val="6D9EEB"/>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GB" sz="1800">
                  <a:solidFill>
                    <a:srgbClr val="434343"/>
                  </a:solidFill>
                  <a:latin typeface="Titillium Web"/>
                  <a:ea typeface="Titillium Web"/>
                  <a:cs typeface="Titillium Web"/>
                  <a:sym typeface="Titillium Web"/>
                </a:rPr>
                <a:t>Diagnosis</a:t>
              </a:r>
              <a:endParaRPr b="1" i="0" sz="1800" u="none" cap="none" strike="noStrike">
                <a:solidFill>
                  <a:srgbClr val="434343"/>
                </a:solidFill>
                <a:latin typeface="Titillium Web"/>
                <a:ea typeface="Titillium Web"/>
                <a:cs typeface="Titillium Web"/>
                <a:sym typeface="Titillium Web"/>
              </a:endParaRPr>
            </a:p>
          </p:txBody>
        </p:sp>
      </p:grpSp>
      <p:grpSp>
        <p:nvGrpSpPr>
          <p:cNvPr id="292" name="Google Shape;292;p19"/>
          <p:cNvGrpSpPr/>
          <p:nvPr/>
        </p:nvGrpSpPr>
        <p:grpSpPr>
          <a:xfrm>
            <a:off x="-25" y="8270651"/>
            <a:ext cx="6850559" cy="1636515"/>
            <a:chOff x="88767" y="2975434"/>
            <a:chExt cx="6495884" cy="1274445"/>
          </a:xfrm>
        </p:grpSpPr>
        <p:sp>
          <p:nvSpPr>
            <p:cNvPr id="293" name="Google Shape;293;p19"/>
            <p:cNvSpPr/>
            <p:nvPr/>
          </p:nvSpPr>
          <p:spPr>
            <a:xfrm>
              <a:off x="772607" y="3002248"/>
              <a:ext cx="5812044" cy="1209675"/>
            </a:xfrm>
            <a:custGeom>
              <a:rect b="b" l="l" r="r" t="t"/>
              <a:pathLst>
                <a:path extrusionOk="0" h="1209675" w="5797550">
                  <a:moveTo>
                    <a:pt x="0" y="201603"/>
                  </a:moveTo>
                  <a:lnTo>
                    <a:pt x="5324" y="155378"/>
                  </a:lnTo>
                  <a:lnTo>
                    <a:pt x="20491" y="112943"/>
                  </a:lnTo>
                  <a:lnTo>
                    <a:pt x="44290" y="75511"/>
                  </a:lnTo>
                  <a:lnTo>
                    <a:pt x="75510" y="44290"/>
                  </a:lnTo>
                  <a:lnTo>
                    <a:pt x="112943" y="20491"/>
                  </a:lnTo>
                  <a:lnTo>
                    <a:pt x="155378" y="5324"/>
                  </a:lnTo>
                  <a:lnTo>
                    <a:pt x="201604" y="0"/>
                  </a:lnTo>
                  <a:lnTo>
                    <a:pt x="5595895" y="0"/>
                  </a:lnTo>
                  <a:lnTo>
                    <a:pt x="5635410" y="3909"/>
                  </a:lnTo>
                  <a:lnTo>
                    <a:pt x="5673046" y="15346"/>
                  </a:lnTo>
                  <a:lnTo>
                    <a:pt x="5707746" y="33871"/>
                  </a:lnTo>
                  <a:lnTo>
                    <a:pt x="5738451" y="59048"/>
                  </a:lnTo>
                  <a:lnTo>
                    <a:pt x="5763628" y="89754"/>
                  </a:lnTo>
                  <a:lnTo>
                    <a:pt x="5782153" y="124453"/>
                  </a:lnTo>
                  <a:lnTo>
                    <a:pt x="5793590" y="162089"/>
                  </a:lnTo>
                  <a:lnTo>
                    <a:pt x="5797500" y="201603"/>
                  </a:lnTo>
                  <a:lnTo>
                    <a:pt x="5797500" y="1007995"/>
                  </a:lnTo>
                  <a:lnTo>
                    <a:pt x="5792175" y="1054221"/>
                  </a:lnTo>
                  <a:lnTo>
                    <a:pt x="5777008" y="1096656"/>
                  </a:lnTo>
                  <a:lnTo>
                    <a:pt x="5753209" y="1134089"/>
                  </a:lnTo>
                  <a:lnTo>
                    <a:pt x="5721988" y="1165309"/>
                  </a:lnTo>
                  <a:lnTo>
                    <a:pt x="5684556" y="1189108"/>
                  </a:lnTo>
                  <a:lnTo>
                    <a:pt x="5642121" y="1204275"/>
                  </a:lnTo>
                  <a:lnTo>
                    <a:pt x="5595895" y="1209600"/>
                  </a:lnTo>
                  <a:lnTo>
                    <a:pt x="201604" y="1209600"/>
                  </a:lnTo>
                  <a:lnTo>
                    <a:pt x="155378" y="1204275"/>
                  </a:lnTo>
                  <a:lnTo>
                    <a:pt x="112943" y="1189108"/>
                  </a:lnTo>
                  <a:lnTo>
                    <a:pt x="75510" y="1165309"/>
                  </a:lnTo>
                  <a:lnTo>
                    <a:pt x="44290" y="1134089"/>
                  </a:lnTo>
                  <a:lnTo>
                    <a:pt x="20491" y="1096656"/>
                  </a:lnTo>
                  <a:lnTo>
                    <a:pt x="5324" y="1054221"/>
                  </a:lnTo>
                  <a:lnTo>
                    <a:pt x="0" y="1007995"/>
                  </a:lnTo>
                  <a:lnTo>
                    <a:pt x="0" y="201603"/>
                  </a:lnTo>
                  <a:close/>
                </a:path>
              </a:pathLst>
            </a:custGeom>
            <a:solidFill>
              <a:schemeClr val="lt1"/>
            </a:solidFill>
            <a:ln cap="flat" cmpd="sng" w="9525">
              <a:solidFill>
                <a:srgbClr val="999999"/>
              </a:solidFill>
              <a:prstDash val="dashDot"/>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rgbClr val="000000"/>
                </a:solidFill>
                <a:latin typeface="Titillium Web"/>
                <a:ea typeface="Titillium Web"/>
                <a:cs typeface="Titillium Web"/>
                <a:sym typeface="Titillium Web"/>
              </a:endParaRPr>
            </a:p>
          </p:txBody>
        </p:sp>
        <p:sp>
          <p:nvSpPr>
            <p:cNvPr id="294" name="Google Shape;294;p19"/>
            <p:cNvSpPr/>
            <p:nvPr/>
          </p:nvSpPr>
          <p:spPr>
            <a:xfrm>
              <a:off x="88767" y="2975434"/>
              <a:ext cx="813835" cy="1274445"/>
            </a:xfrm>
            <a:custGeom>
              <a:rect b="b" l="l" r="r" t="t"/>
              <a:pathLst>
                <a:path extrusionOk="0" h="1274445" w="453390">
                  <a:moveTo>
                    <a:pt x="377498" y="1274099"/>
                  </a:moveTo>
                  <a:lnTo>
                    <a:pt x="75501" y="1274099"/>
                  </a:lnTo>
                  <a:lnTo>
                    <a:pt x="46112" y="1268166"/>
                  </a:lnTo>
                  <a:lnTo>
                    <a:pt x="22113" y="1251985"/>
                  </a:lnTo>
                  <a:lnTo>
                    <a:pt x="5933" y="1227986"/>
                  </a:lnTo>
                  <a:lnTo>
                    <a:pt x="0" y="1198598"/>
                  </a:lnTo>
                  <a:lnTo>
                    <a:pt x="0" y="75501"/>
                  </a:lnTo>
                  <a:lnTo>
                    <a:pt x="12685" y="33613"/>
                  </a:lnTo>
                  <a:lnTo>
                    <a:pt x="46608" y="5747"/>
                  </a:lnTo>
                  <a:lnTo>
                    <a:pt x="75501" y="0"/>
                  </a:lnTo>
                  <a:lnTo>
                    <a:pt x="377498" y="0"/>
                  </a:lnTo>
                  <a:lnTo>
                    <a:pt x="406887" y="5933"/>
                  </a:lnTo>
                  <a:lnTo>
                    <a:pt x="430886" y="22113"/>
                  </a:lnTo>
                  <a:lnTo>
                    <a:pt x="447066" y="46112"/>
                  </a:lnTo>
                  <a:lnTo>
                    <a:pt x="452999" y="75501"/>
                  </a:lnTo>
                  <a:lnTo>
                    <a:pt x="452999" y="1198598"/>
                  </a:lnTo>
                  <a:lnTo>
                    <a:pt x="447066" y="1227986"/>
                  </a:lnTo>
                  <a:lnTo>
                    <a:pt x="430886" y="1251985"/>
                  </a:lnTo>
                  <a:lnTo>
                    <a:pt x="406887" y="1268166"/>
                  </a:lnTo>
                  <a:lnTo>
                    <a:pt x="377498" y="1274099"/>
                  </a:lnTo>
                  <a:close/>
                </a:path>
              </a:pathLst>
            </a:custGeom>
            <a:solidFill>
              <a:srgbClr val="3C78D8"/>
            </a:solidFill>
            <a:ln cap="flat" cmpd="sng" w="9525">
              <a:solidFill>
                <a:srgbClr val="999999"/>
              </a:solidFill>
              <a:prstDash val="dashDot"/>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t/>
              </a:r>
              <a:endParaRPr sz="1800">
                <a:solidFill>
                  <a:schemeClr val="lt1"/>
                </a:solidFill>
                <a:latin typeface="Titillium Web"/>
                <a:ea typeface="Titillium Web"/>
                <a:cs typeface="Titillium Web"/>
                <a:sym typeface="Titillium Web"/>
              </a:endParaRPr>
            </a:p>
            <a:p>
              <a:pPr indent="0" lvl="0" marL="0" marR="0" rtl="0" algn="ctr">
                <a:lnSpc>
                  <a:spcPct val="100000"/>
                </a:lnSpc>
                <a:spcBef>
                  <a:spcPts val="0"/>
                </a:spcBef>
                <a:spcAft>
                  <a:spcPts val="0"/>
                </a:spcAft>
                <a:buClr>
                  <a:srgbClr val="000000"/>
                </a:buClr>
                <a:buSzPts val="1800"/>
                <a:buFont typeface="Arial"/>
                <a:buNone/>
              </a:pPr>
              <a:r>
                <a:t/>
              </a:r>
              <a:endParaRPr b="1">
                <a:solidFill>
                  <a:schemeClr val="lt1"/>
                </a:solidFill>
                <a:latin typeface="Titillium Web"/>
                <a:ea typeface="Titillium Web"/>
                <a:cs typeface="Titillium Web"/>
                <a:sym typeface="Titillium Web"/>
              </a:endParaRPr>
            </a:p>
            <a:p>
              <a:pPr indent="0" lvl="0" marL="0" marR="0" rtl="0" algn="ctr">
                <a:lnSpc>
                  <a:spcPct val="100000"/>
                </a:lnSpc>
                <a:spcBef>
                  <a:spcPts val="0"/>
                </a:spcBef>
                <a:spcAft>
                  <a:spcPts val="0"/>
                </a:spcAft>
                <a:buClr>
                  <a:srgbClr val="000000"/>
                </a:buClr>
                <a:buSzPts val="1800"/>
                <a:buFont typeface="Arial"/>
                <a:buNone/>
              </a:pPr>
              <a:r>
                <a:rPr b="1" lang="en-GB">
                  <a:solidFill>
                    <a:schemeClr val="lt1"/>
                  </a:solidFill>
                  <a:latin typeface="Titillium Web"/>
                  <a:ea typeface="Titillium Web"/>
                  <a:cs typeface="Titillium Web"/>
                  <a:sym typeface="Titillium Web"/>
                </a:rPr>
                <a:t>Minor criteria</a:t>
              </a:r>
              <a:endParaRPr b="1">
                <a:solidFill>
                  <a:schemeClr val="lt1"/>
                </a:solidFill>
                <a:latin typeface="Titillium Web"/>
                <a:ea typeface="Titillium Web"/>
                <a:cs typeface="Titillium Web"/>
                <a:sym typeface="Titillium Web"/>
              </a:endParaRPr>
            </a:p>
          </p:txBody>
        </p:sp>
      </p:grpSp>
      <p:grpSp>
        <p:nvGrpSpPr>
          <p:cNvPr id="295" name="Google Shape;295;p19"/>
          <p:cNvGrpSpPr/>
          <p:nvPr/>
        </p:nvGrpSpPr>
        <p:grpSpPr>
          <a:xfrm>
            <a:off x="-20" y="6431437"/>
            <a:ext cx="6848984" cy="1670760"/>
            <a:chOff x="88774" y="1543122"/>
            <a:chExt cx="6494390" cy="1301114"/>
          </a:xfrm>
        </p:grpSpPr>
        <p:sp>
          <p:nvSpPr>
            <p:cNvPr id="296" name="Google Shape;296;p19"/>
            <p:cNvSpPr/>
            <p:nvPr/>
          </p:nvSpPr>
          <p:spPr>
            <a:xfrm>
              <a:off x="624324" y="1543122"/>
              <a:ext cx="5958840" cy="1301114"/>
            </a:xfrm>
            <a:custGeom>
              <a:rect b="b" l="l" r="r" t="t"/>
              <a:pathLst>
                <a:path extrusionOk="0" h="1301114" w="5958840">
                  <a:moveTo>
                    <a:pt x="0" y="216854"/>
                  </a:moveTo>
                  <a:lnTo>
                    <a:pt x="5727" y="167131"/>
                  </a:lnTo>
                  <a:lnTo>
                    <a:pt x="22041" y="121487"/>
                  </a:lnTo>
                  <a:lnTo>
                    <a:pt x="47640" y="81223"/>
                  </a:lnTo>
                  <a:lnTo>
                    <a:pt x="81223" y="47640"/>
                  </a:lnTo>
                  <a:lnTo>
                    <a:pt x="121487" y="22041"/>
                  </a:lnTo>
                  <a:lnTo>
                    <a:pt x="167131" y="5727"/>
                  </a:lnTo>
                  <a:lnTo>
                    <a:pt x="216854" y="0"/>
                  </a:lnTo>
                  <a:lnTo>
                    <a:pt x="5741445" y="0"/>
                  </a:lnTo>
                  <a:lnTo>
                    <a:pt x="5783949" y="4205"/>
                  </a:lnTo>
                  <a:lnTo>
                    <a:pt x="5824432" y="16507"/>
                  </a:lnTo>
                  <a:lnTo>
                    <a:pt x="5861756" y="36434"/>
                  </a:lnTo>
                  <a:lnTo>
                    <a:pt x="5894784" y="63515"/>
                  </a:lnTo>
                  <a:lnTo>
                    <a:pt x="5921865" y="96543"/>
                  </a:lnTo>
                  <a:lnTo>
                    <a:pt x="5941792" y="133867"/>
                  </a:lnTo>
                  <a:lnTo>
                    <a:pt x="5954094" y="174350"/>
                  </a:lnTo>
                  <a:lnTo>
                    <a:pt x="5958300" y="216854"/>
                  </a:lnTo>
                  <a:lnTo>
                    <a:pt x="5958300" y="1084245"/>
                  </a:lnTo>
                  <a:lnTo>
                    <a:pt x="5952572" y="1133968"/>
                  </a:lnTo>
                  <a:lnTo>
                    <a:pt x="5936258" y="1179612"/>
                  </a:lnTo>
                  <a:lnTo>
                    <a:pt x="5910659" y="1219877"/>
                  </a:lnTo>
                  <a:lnTo>
                    <a:pt x="5877077" y="1253459"/>
                  </a:lnTo>
                  <a:lnTo>
                    <a:pt x="5836812" y="1279058"/>
                  </a:lnTo>
                  <a:lnTo>
                    <a:pt x="5791168" y="1295372"/>
                  </a:lnTo>
                  <a:lnTo>
                    <a:pt x="5741445" y="1301100"/>
                  </a:lnTo>
                  <a:lnTo>
                    <a:pt x="216854" y="1301100"/>
                  </a:lnTo>
                  <a:lnTo>
                    <a:pt x="167131" y="1295372"/>
                  </a:lnTo>
                  <a:lnTo>
                    <a:pt x="121487" y="1279058"/>
                  </a:lnTo>
                  <a:lnTo>
                    <a:pt x="81223" y="1253459"/>
                  </a:lnTo>
                  <a:lnTo>
                    <a:pt x="47640" y="1219877"/>
                  </a:lnTo>
                  <a:lnTo>
                    <a:pt x="22041" y="1179612"/>
                  </a:lnTo>
                  <a:lnTo>
                    <a:pt x="5727" y="1133968"/>
                  </a:lnTo>
                  <a:lnTo>
                    <a:pt x="0" y="1084245"/>
                  </a:lnTo>
                  <a:lnTo>
                    <a:pt x="0" y="216854"/>
                  </a:lnTo>
                  <a:close/>
                </a:path>
              </a:pathLst>
            </a:custGeom>
            <a:solidFill>
              <a:schemeClr val="lt1"/>
            </a:solidFill>
            <a:ln cap="flat" cmpd="sng" w="9525">
              <a:solidFill>
                <a:srgbClr val="999999"/>
              </a:solidFill>
              <a:prstDash val="dashDot"/>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rgbClr val="000000"/>
                </a:solidFill>
                <a:latin typeface="Titillium Web"/>
                <a:ea typeface="Titillium Web"/>
                <a:cs typeface="Titillium Web"/>
                <a:sym typeface="Titillium Web"/>
              </a:endParaRPr>
            </a:p>
          </p:txBody>
        </p:sp>
        <p:sp>
          <p:nvSpPr>
            <p:cNvPr id="297" name="Google Shape;297;p19"/>
            <p:cNvSpPr/>
            <p:nvPr/>
          </p:nvSpPr>
          <p:spPr>
            <a:xfrm>
              <a:off x="88774" y="1543163"/>
              <a:ext cx="814435" cy="1297305"/>
            </a:xfrm>
            <a:custGeom>
              <a:rect b="b" l="l" r="r" t="t"/>
              <a:pathLst>
                <a:path extrusionOk="0" h="1297305" w="443230">
                  <a:moveTo>
                    <a:pt x="368998" y="1297199"/>
                  </a:moveTo>
                  <a:lnTo>
                    <a:pt x="73801" y="1297199"/>
                  </a:lnTo>
                  <a:lnTo>
                    <a:pt x="45074" y="1291400"/>
                  </a:lnTo>
                  <a:lnTo>
                    <a:pt x="21615" y="1275584"/>
                  </a:lnTo>
                  <a:lnTo>
                    <a:pt x="5799" y="1252125"/>
                  </a:lnTo>
                  <a:lnTo>
                    <a:pt x="0" y="1223398"/>
                  </a:lnTo>
                  <a:lnTo>
                    <a:pt x="0" y="73801"/>
                  </a:lnTo>
                  <a:lnTo>
                    <a:pt x="12399" y="32856"/>
                  </a:lnTo>
                  <a:lnTo>
                    <a:pt x="45558" y="5617"/>
                  </a:lnTo>
                  <a:lnTo>
                    <a:pt x="73801" y="0"/>
                  </a:lnTo>
                  <a:lnTo>
                    <a:pt x="368998" y="0"/>
                  </a:lnTo>
                  <a:lnTo>
                    <a:pt x="397725" y="5799"/>
                  </a:lnTo>
                  <a:lnTo>
                    <a:pt x="421184" y="21615"/>
                  </a:lnTo>
                  <a:lnTo>
                    <a:pt x="437000" y="45074"/>
                  </a:lnTo>
                  <a:lnTo>
                    <a:pt x="442799" y="73801"/>
                  </a:lnTo>
                  <a:lnTo>
                    <a:pt x="442799" y="1223398"/>
                  </a:lnTo>
                  <a:lnTo>
                    <a:pt x="437000" y="1252125"/>
                  </a:lnTo>
                  <a:lnTo>
                    <a:pt x="421184" y="1275584"/>
                  </a:lnTo>
                  <a:lnTo>
                    <a:pt x="397725" y="1291400"/>
                  </a:lnTo>
                  <a:lnTo>
                    <a:pt x="368998" y="1297199"/>
                  </a:lnTo>
                  <a:close/>
                </a:path>
              </a:pathLst>
            </a:custGeom>
            <a:solidFill>
              <a:srgbClr val="3C78D8"/>
            </a:solidFill>
            <a:ln cap="flat" cmpd="sng" w="9525">
              <a:solidFill>
                <a:srgbClr val="999999"/>
              </a:solidFill>
              <a:prstDash val="dashDot"/>
              <a:round/>
              <a:headEnd len="sm" w="sm" type="none"/>
              <a:tailEnd len="sm" w="sm" type="none"/>
            </a:ln>
          </p:spPr>
          <p:txBody>
            <a:bodyPr anchorCtr="0" anchor="t" bIns="0" lIns="0" spcFirstLastPara="1" rIns="0" wrap="square" tIns="0">
              <a:noAutofit/>
            </a:bodyPr>
            <a:lstStyle/>
            <a:p>
              <a:pPr indent="0" lvl="0" marL="0" rtl="0" algn="ctr">
                <a:spcBef>
                  <a:spcPts val="0"/>
                </a:spcBef>
                <a:spcAft>
                  <a:spcPts val="0"/>
                </a:spcAft>
                <a:buClr>
                  <a:schemeClr val="dk1"/>
                </a:buClr>
                <a:buSzPts val="1400"/>
                <a:buFont typeface="Arial"/>
                <a:buNone/>
              </a:pPr>
              <a:r>
                <a:t/>
              </a:r>
              <a:endParaRPr b="1">
                <a:solidFill>
                  <a:srgbClr val="44546A"/>
                </a:solidFill>
                <a:latin typeface="Titillium Web"/>
                <a:ea typeface="Titillium Web"/>
                <a:cs typeface="Titillium Web"/>
                <a:sym typeface="Titillium Web"/>
              </a:endParaRPr>
            </a:p>
            <a:p>
              <a:pPr indent="0" lvl="0" marL="0" rtl="0" algn="ctr">
                <a:spcBef>
                  <a:spcPts val="0"/>
                </a:spcBef>
                <a:spcAft>
                  <a:spcPts val="0"/>
                </a:spcAft>
                <a:buClr>
                  <a:schemeClr val="dk1"/>
                </a:buClr>
                <a:buSzPts val="1400"/>
                <a:buFont typeface="Arial"/>
                <a:buNone/>
              </a:pPr>
              <a:r>
                <a:t/>
              </a:r>
              <a:endParaRPr b="1">
                <a:solidFill>
                  <a:schemeClr val="lt1"/>
                </a:solidFill>
                <a:latin typeface="Titillium Web"/>
                <a:ea typeface="Titillium Web"/>
                <a:cs typeface="Titillium Web"/>
                <a:sym typeface="Titillium Web"/>
              </a:endParaRPr>
            </a:p>
            <a:p>
              <a:pPr indent="0" lvl="0" marL="0" rtl="0" algn="ctr">
                <a:spcBef>
                  <a:spcPts val="0"/>
                </a:spcBef>
                <a:spcAft>
                  <a:spcPts val="0"/>
                </a:spcAft>
                <a:buClr>
                  <a:schemeClr val="dk1"/>
                </a:buClr>
                <a:buSzPts val="1400"/>
                <a:buFont typeface="Arial"/>
                <a:buNone/>
              </a:pPr>
              <a:r>
                <a:t/>
              </a:r>
              <a:endParaRPr b="1">
                <a:solidFill>
                  <a:schemeClr val="lt1"/>
                </a:solidFill>
                <a:latin typeface="Titillium Web"/>
                <a:ea typeface="Titillium Web"/>
                <a:cs typeface="Titillium Web"/>
                <a:sym typeface="Titillium Web"/>
              </a:endParaRPr>
            </a:p>
            <a:p>
              <a:pPr indent="0" lvl="0" marL="0" rtl="0" algn="ctr">
                <a:spcBef>
                  <a:spcPts val="0"/>
                </a:spcBef>
                <a:spcAft>
                  <a:spcPts val="0"/>
                </a:spcAft>
                <a:buClr>
                  <a:schemeClr val="dk1"/>
                </a:buClr>
                <a:buSzPts val="1400"/>
                <a:buFont typeface="Arial"/>
                <a:buNone/>
              </a:pPr>
              <a:r>
                <a:rPr b="1" lang="en-GB">
                  <a:solidFill>
                    <a:schemeClr val="lt1"/>
                  </a:solidFill>
                  <a:latin typeface="Titillium Web"/>
                  <a:ea typeface="Titillium Web"/>
                  <a:cs typeface="Titillium Web"/>
                  <a:sym typeface="Titillium Web"/>
                </a:rPr>
                <a:t>Major criteria </a:t>
              </a:r>
              <a:endParaRPr i="0" u="none" cap="none" strike="noStrike">
                <a:solidFill>
                  <a:schemeClr val="lt1"/>
                </a:solidFill>
                <a:latin typeface="Titillium Web"/>
                <a:ea typeface="Titillium Web"/>
                <a:cs typeface="Titillium Web"/>
                <a:sym typeface="Titillium Web"/>
              </a:endParaRPr>
            </a:p>
          </p:txBody>
        </p:sp>
      </p:grpSp>
      <p:grpSp>
        <p:nvGrpSpPr>
          <p:cNvPr id="298" name="Google Shape;298;p19"/>
          <p:cNvGrpSpPr/>
          <p:nvPr/>
        </p:nvGrpSpPr>
        <p:grpSpPr>
          <a:xfrm>
            <a:off x="210757" y="5846968"/>
            <a:ext cx="6482470" cy="439502"/>
            <a:chOff x="444373" y="1056950"/>
            <a:chExt cx="6146852" cy="342265"/>
          </a:xfrm>
        </p:grpSpPr>
        <p:sp>
          <p:nvSpPr>
            <p:cNvPr id="299" name="Google Shape;299;p19"/>
            <p:cNvSpPr/>
            <p:nvPr/>
          </p:nvSpPr>
          <p:spPr>
            <a:xfrm>
              <a:off x="444425" y="1056950"/>
              <a:ext cx="6146800" cy="342265"/>
            </a:xfrm>
            <a:custGeom>
              <a:rect b="b" l="l" r="r" t="t"/>
              <a:pathLst>
                <a:path extrusionOk="0" h="342265" w="6146800">
                  <a:moveTo>
                    <a:pt x="6146677" y="341751"/>
                  </a:moveTo>
                  <a:lnTo>
                    <a:pt x="0" y="341699"/>
                  </a:lnTo>
                  <a:lnTo>
                    <a:pt x="0" y="56951"/>
                  </a:lnTo>
                  <a:lnTo>
                    <a:pt x="4475" y="34783"/>
                  </a:lnTo>
                  <a:lnTo>
                    <a:pt x="16680" y="16680"/>
                  </a:lnTo>
                  <a:lnTo>
                    <a:pt x="34783" y="4475"/>
                  </a:lnTo>
                  <a:lnTo>
                    <a:pt x="56951" y="0"/>
                  </a:lnTo>
                  <a:lnTo>
                    <a:pt x="6089748" y="0"/>
                  </a:lnTo>
                  <a:lnTo>
                    <a:pt x="6130019" y="16680"/>
                  </a:lnTo>
                  <a:lnTo>
                    <a:pt x="6146699" y="56951"/>
                  </a:lnTo>
                  <a:lnTo>
                    <a:pt x="6146677" y="341751"/>
                  </a:lnTo>
                  <a:close/>
                </a:path>
              </a:pathLst>
            </a:custGeom>
            <a:solidFill>
              <a:srgbClr val="6D9EE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rgbClr val="000000"/>
                </a:solidFill>
                <a:latin typeface="Titillium Web"/>
                <a:ea typeface="Titillium Web"/>
                <a:cs typeface="Titillium Web"/>
                <a:sym typeface="Titillium Web"/>
              </a:endParaRPr>
            </a:p>
          </p:txBody>
        </p:sp>
        <p:sp>
          <p:nvSpPr>
            <p:cNvPr id="300" name="Google Shape;300;p19"/>
            <p:cNvSpPr/>
            <p:nvPr/>
          </p:nvSpPr>
          <p:spPr>
            <a:xfrm>
              <a:off x="444373" y="1056950"/>
              <a:ext cx="6146800" cy="342265"/>
            </a:xfrm>
            <a:custGeom>
              <a:rect b="b" l="l" r="r" t="t"/>
              <a:pathLst>
                <a:path extrusionOk="0" h="342265" w="6146800">
                  <a:moveTo>
                    <a:pt x="57002" y="0"/>
                  </a:moveTo>
                  <a:lnTo>
                    <a:pt x="6089799" y="0"/>
                  </a:lnTo>
                  <a:lnTo>
                    <a:pt x="6100962" y="1104"/>
                  </a:lnTo>
                  <a:lnTo>
                    <a:pt x="6137182" y="25354"/>
                  </a:lnTo>
                  <a:lnTo>
                    <a:pt x="6146751" y="56951"/>
                  </a:lnTo>
                  <a:lnTo>
                    <a:pt x="6146751" y="341699"/>
                  </a:lnTo>
                  <a:lnTo>
                    <a:pt x="51" y="341699"/>
                  </a:lnTo>
                  <a:lnTo>
                    <a:pt x="51" y="56951"/>
                  </a:lnTo>
                  <a:lnTo>
                    <a:pt x="4526" y="34783"/>
                  </a:lnTo>
                  <a:lnTo>
                    <a:pt x="16731" y="16680"/>
                  </a:lnTo>
                  <a:lnTo>
                    <a:pt x="34834" y="4475"/>
                  </a:lnTo>
                  <a:lnTo>
                    <a:pt x="57002" y="0"/>
                  </a:lnTo>
                  <a:close/>
                </a:path>
              </a:pathLst>
            </a:custGeom>
            <a:solidFill>
              <a:srgbClr val="6D9EE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rgbClr val="000000"/>
                </a:solidFill>
                <a:latin typeface="Titillium Web"/>
                <a:ea typeface="Titillium Web"/>
                <a:cs typeface="Titillium Web"/>
                <a:sym typeface="Titillium Web"/>
              </a:endParaRPr>
            </a:p>
          </p:txBody>
        </p:sp>
      </p:grpSp>
      <p:sp>
        <p:nvSpPr>
          <p:cNvPr id="301" name="Google Shape;301;p19"/>
          <p:cNvSpPr txBox="1"/>
          <p:nvPr/>
        </p:nvSpPr>
        <p:spPr>
          <a:xfrm>
            <a:off x="2793144" y="5960236"/>
            <a:ext cx="1218300" cy="2130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300"/>
              <a:buFont typeface="Arial"/>
              <a:buNone/>
            </a:pPr>
            <a:r>
              <a:rPr b="1" lang="en-GB" sz="1300">
                <a:solidFill>
                  <a:srgbClr val="CC0000"/>
                </a:solidFill>
                <a:latin typeface="Titillium Web"/>
                <a:ea typeface="Titillium Web"/>
                <a:cs typeface="Titillium Web"/>
                <a:sym typeface="Titillium Web"/>
              </a:rPr>
              <a:t>Jones criteria</a:t>
            </a:r>
            <a:endParaRPr i="0" sz="1300" u="none" cap="none" strike="noStrike">
              <a:solidFill>
                <a:srgbClr val="CC0000"/>
              </a:solidFill>
              <a:latin typeface="Titillium Web"/>
              <a:ea typeface="Titillium Web"/>
              <a:cs typeface="Titillium Web"/>
              <a:sym typeface="Titillium Web"/>
            </a:endParaRPr>
          </a:p>
        </p:txBody>
      </p:sp>
      <p:sp>
        <p:nvSpPr>
          <p:cNvPr id="302" name="Google Shape;302;p19"/>
          <p:cNvSpPr txBox="1"/>
          <p:nvPr/>
        </p:nvSpPr>
        <p:spPr>
          <a:xfrm>
            <a:off x="900225" y="6392251"/>
            <a:ext cx="5793000" cy="1500000"/>
          </a:xfrm>
          <a:prstGeom prst="rect">
            <a:avLst/>
          </a:prstGeom>
          <a:noFill/>
          <a:ln>
            <a:noFill/>
          </a:ln>
        </p:spPr>
        <p:txBody>
          <a:bodyPr anchorCtr="0" anchor="t" bIns="0" lIns="0" spcFirstLastPara="1" rIns="0" wrap="square" tIns="6975">
            <a:spAutoFit/>
          </a:bodyPr>
          <a:lstStyle/>
          <a:p>
            <a:pPr indent="0" lvl="0" marL="0" rtl="0" algn="l">
              <a:spcBef>
                <a:spcPts val="0"/>
              </a:spcBef>
              <a:spcAft>
                <a:spcPts val="0"/>
              </a:spcAft>
              <a:buNone/>
            </a:pPr>
            <a:r>
              <a:t/>
            </a:r>
            <a:endParaRPr b="1">
              <a:solidFill>
                <a:srgbClr val="44546A"/>
              </a:solidFill>
              <a:latin typeface="Titillium Web"/>
              <a:ea typeface="Titillium Web"/>
              <a:cs typeface="Titillium Web"/>
              <a:sym typeface="Titillium Web"/>
            </a:endParaRPr>
          </a:p>
          <a:p>
            <a:pPr indent="0" lvl="0" marL="12700" marR="0" rtl="0" algn="l">
              <a:lnSpc>
                <a:spcPct val="100000"/>
              </a:lnSpc>
              <a:spcBef>
                <a:spcPts val="0"/>
              </a:spcBef>
              <a:spcAft>
                <a:spcPts val="0"/>
              </a:spcAft>
              <a:buClr>
                <a:srgbClr val="000000"/>
              </a:buClr>
              <a:buSzPts val="1100"/>
              <a:buFont typeface="Arial"/>
              <a:buNone/>
            </a:pPr>
            <a:r>
              <a:rPr b="1" lang="en-GB" sz="1100">
                <a:latin typeface="Titillium Web"/>
                <a:ea typeface="Titillium Web"/>
                <a:cs typeface="Titillium Web"/>
                <a:sym typeface="Titillium Web"/>
              </a:rPr>
              <a:t>-Carditis, </a:t>
            </a:r>
            <a:r>
              <a:rPr b="1" lang="en-GB" sz="1100">
                <a:solidFill>
                  <a:srgbClr val="6AA84F"/>
                </a:solidFill>
                <a:latin typeface="Titillium Web"/>
                <a:ea typeface="Titillium Web"/>
                <a:cs typeface="Titillium Web"/>
                <a:sym typeface="Titillium Web"/>
              </a:rPr>
              <a:t>Carditis features:</a:t>
            </a:r>
            <a:endParaRPr b="1" sz="1100">
              <a:solidFill>
                <a:srgbClr val="6AA84F"/>
              </a:solidFill>
              <a:latin typeface="Titillium Web"/>
              <a:ea typeface="Titillium Web"/>
              <a:cs typeface="Titillium Web"/>
              <a:sym typeface="Titillium Web"/>
            </a:endParaRPr>
          </a:p>
          <a:p>
            <a:pPr indent="0" lvl="0" marL="0" rtl="0" algn="l">
              <a:spcBef>
                <a:spcPts val="0"/>
              </a:spcBef>
              <a:spcAft>
                <a:spcPts val="0"/>
              </a:spcAft>
              <a:buClr>
                <a:schemeClr val="dk1"/>
              </a:buClr>
              <a:buSzPts val="1400"/>
              <a:buFont typeface="Arial"/>
              <a:buNone/>
            </a:pPr>
            <a:r>
              <a:rPr lang="en-GB" sz="1200">
                <a:solidFill>
                  <a:srgbClr val="44546A"/>
                </a:solidFill>
                <a:latin typeface="Titillium Web"/>
                <a:ea typeface="Titillium Web"/>
                <a:cs typeface="Titillium Web"/>
                <a:sym typeface="Titillium Web"/>
              </a:rPr>
              <a:t>Murmurs, pericardial friction rubs, weak heart sounds, tachycardia and arrhythmias cardiomegaly, pericarditis, and congestive heart failure. </a:t>
            </a:r>
            <a:endParaRPr sz="1200">
              <a:solidFill>
                <a:srgbClr val="44546A"/>
              </a:solidFill>
              <a:latin typeface="Titillium Web"/>
              <a:ea typeface="Titillium Web"/>
              <a:cs typeface="Titillium Web"/>
              <a:sym typeface="Titillium Web"/>
            </a:endParaRPr>
          </a:p>
          <a:p>
            <a:pPr indent="0" lvl="0" marL="0" rtl="0" algn="l">
              <a:spcBef>
                <a:spcPts val="0"/>
              </a:spcBef>
              <a:spcAft>
                <a:spcPts val="0"/>
              </a:spcAft>
              <a:buClr>
                <a:schemeClr val="dk1"/>
              </a:buClr>
              <a:buSzPts val="1400"/>
              <a:buFont typeface="Arial"/>
              <a:buNone/>
            </a:pPr>
            <a:r>
              <a:rPr b="1" lang="en-GB" sz="1200">
                <a:solidFill>
                  <a:srgbClr val="44546A"/>
                </a:solidFill>
                <a:latin typeface="Titillium Web"/>
                <a:ea typeface="Titillium Web"/>
                <a:cs typeface="Titillium Web"/>
                <a:sym typeface="Titillium Web"/>
              </a:rPr>
              <a:t>-Migratory polyarthritis of the large joints</a:t>
            </a:r>
            <a:endParaRPr b="1" sz="1200">
              <a:solidFill>
                <a:srgbClr val="44546A"/>
              </a:solidFill>
              <a:latin typeface="Titillium Web"/>
              <a:ea typeface="Titillium Web"/>
              <a:cs typeface="Titillium Web"/>
              <a:sym typeface="Titillium Web"/>
            </a:endParaRPr>
          </a:p>
          <a:p>
            <a:pPr indent="0" lvl="0" marL="12700" marR="0" rtl="0" algn="l">
              <a:lnSpc>
                <a:spcPct val="100000"/>
              </a:lnSpc>
              <a:spcBef>
                <a:spcPts val="0"/>
              </a:spcBef>
              <a:spcAft>
                <a:spcPts val="0"/>
              </a:spcAft>
              <a:buClr>
                <a:srgbClr val="000000"/>
              </a:buClr>
              <a:buSzPts val="1100"/>
              <a:buFont typeface="Arial"/>
              <a:buNone/>
            </a:pPr>
            <a:r>
              <a:rPr b="1" lang="en-GB" sz="1100">
                <a:latin typeface="Titillium Web"/>
                <a:ea typeface="Titillium Web"/>
                <a:cs typeface="Titillium Web"/>
                <a:sym typeface="Titillium Web"/>
              </a:rPr>
              <a:t>-</a:t>
            </a:r>
            <a:r>
              <a:rPr b="1" lang="en-GB" sz="1200">
                <a:solidFill>
                  <a:srgbClr val="44546A"/>
                </a:solidFill>
                <a:latin typeface="Titillium Web"/>
                <a:ea typeface="Titillium Web"/>
                <a:cs typeface="Titillium Web"/>
                <a:sym typeface="Titillium Web"/>
              </a:rPr>
              <a:t>Erythema marginatum of the skin</a:t>
            </a:r>
            <a:endParaRPr b="1" sz="1200">
              <a:solidFill>
                <a:srgbClr val="44546A"/>
              </a:solidFill>
              <a:latin typeface="Titillium Web"/>
              <a:ea typeface="Titillium Web"/>
              <a:cs typeface="Titillium Web"/>
              <a:sym typeface="Titillium Web"/>
            </a:endParaRPr>
          </a:p>
          <a:p>
            <a:pPr indent="0" lvl="0" marL="12700" marR="0" rtl="0" algn="l">
              <a:lnSpc>
                <a:spcPct val="100000"/>
              </a:lnSpc>
              <a:spcBef>
                <a:spcPts val="0"/>
              </a:spcBef>
              <a:spcAft>
                <a:spcPts val="0"/>
              </a:spcAft>
              <a:buClr>
                <a:srgbClr val="000000"/>
              </a:buClr>
              <a:buSzPts val="1100"/>
              <a:buFont typeface="Arial"/>
              <a:buNone/>
            </a:pPr>
            <a:r>
              <a:rPr b="1" lang="en-GB" sz="1200">
                <a:solidFill>
                  <a:srgbClr val="44546A"/>
                </a:solidFill>
                <a:latin typeface="Titillium Web"/>
                <a:ea typeface="Titillium Web"/>
                <a:cs typeface="Titillium Web"/>
                <a:sym typeface="Titillium Web"/>
              </a:rPr>
              <a:t>-Subcutaneous nodules</a:t>
            </a:r>
            <a:endParaRPr b="1" sz="1200">
              <a:solidFill>
                <a:srgbClr val="44546A"/>
              </a:solidFill>
              <a:latin typeface="Titillium Web"/>
              <a:ea typeface="Titillium Web"/>
              <a:cs typeface="Titillium Web"/>
              <a:sym typeface="Titillium Web"/>
            </a:endParaRPr>
          </a:p>
          <a:p>
            <a:pPr indent="0" lvl="0" marL="12700" marR="0" rtl="0" algn="l">
              <a:lnSpc>
                <a:spcPct val="100000"/>
              </a:lnSpc>
              <a:spcBef>
                <a:spcPts val="0"/>
              </a:spcBef>
              <a:spcAft>
                <a:spcPts val="0"/>
              </a:spcAft>
              <a:buClr>
                <a:srgbClr val="000000"/>
              </a:buClr>
              <a:buSzPts val="1100"/>
              <a:buFont typeface="Arial"/>
              <a:buNone/>
            </a:pPr>
            <a:r>
              <a:rPr b="1" lang="en-GB" sz="1100">
                <a:latin typeface="Titillium Web"/>
                <a:ea typeface="Titillium Web"/>
                <a:cs typeface="Titillium Web"/>
                <a:sym typeface="Titillium Web"/>
              </a:rPr>
              <a:t>-</a:t>
            </a:r>
            <a:r>
              <a:rPr b="1" lang="en-GB" sz="1200">
                <a:solidFill>
                  <a:srgbClr val="44546A"/>
                </a:solidFill>
                <a:latin typeface="Titillium Web"/>
                <a:ea typeface="Titillium Web"/>
                <a:cs typeface="Titillium Web"/>
                <a:sym typeface="Titillium Web"/>
              </a:rPr>
              <a:t>Sydenhem’s chorea (St. Vitus' dance)</a:t>
            </a:r>
            <a:endParaRPr b="1" sz="1100">
              <a:latin typeface="Titillium Web"/>
              <a:ea typeface="Titillium Web"/>
              <a:cs typeface="Titillium Web"/>
              <a:sym typeface="Titillium Web"/>
            </a:endParaRPr>
          </a:p>
        </p:txBody>
      </p:sp>
      <p:sp>
        <p:nvSpPr>
          <p:cNvPr id="303" name="Google Shape;303;p19"/>
          <p:cNvSpPr txBox="1"/>
          <p:nvPr/>
        </p:nvSpPr>
        <p:spPr>
          <a:xfrm>
            <a:off x="900225" y="8336450"/>
            <a:ext cx="5793000" cy="2038800"/>
          </a:xfrm>
          <a:prstGeom prst="rect">
            <a:avLst/>
          </a:prstGeom>
          <a:noFill/>
          <a:ln>
            <a:noFill/>
          </a:ln>
        </p:spPr>
        <p:txBody>
          <a:bodyPr anchorCtr="0" anchor="t" bIns="0" lIns="0" spcFirstLastPara="1" rIns="0" wrap="square" tIns="6975">
            <a:spAutoFit/>
          </a:bodyPr>
          <a:lstStyle/>
          <a:p>
            <a:pPr indent="0" lvl="0" marL="0" rtl="0" algn="l">
              <a:spcBef>
                <a:spcPts val="0"/>
              </a:spcBef>
              <a:spcAft>
                <a:spcPts val="0"/>
              </a:spcAft>
              <a:buClr>
                <a:schemeClr val="dk1"/>
              </a:buClr>
              <a:buSzPts val="1400"/>
              <a:buFont typeface="Arial"/>
              <a:buNone/>
            </a:pPr>
            <a:r>
              <a:rPr b="1" lang="en-GB" sz="1200">
                <a:solidFill>
                  <a:srgbClr val="44546A"/>
                </a:solidFill>
                <a:latin typeface="Titillium Web"/>
                <a:ea typeface="Titillium Web"/>
                <a:cs typeface="Titillium Web"/>
                <a:sym typeface="Titillium Web"/>
              </a:rPr>
              <a:t>Elevated acute phase reactants:</a:t>
            </a:r>
            <a:endParaRPr b="1" sz="1200">
              <a:solidFill>
                <a:srgbClr val="44546A"/>
              </a:solidFill>
              <a:latin typeface="Titillium Web"/>
              <a:ea typeface="Titillium Web"/>
              <a:cs typeface="Titillium Web"/>
              <a:sym typeface="Titillium Web"/>
            </a:endParaRPr>
          </a:p>
          <a:p>
            <a:pPr indent="0" lvl="0" marL="0" rtl="0" algn="l">
              <a:spcBef>
                <a:spcPts val="0"/>
              </a:spcBef>
              <a:spcAft>
                <a:spcPts val="0"/>
              </a:spcAft>
              <a:buClr>
                <a:schemeClr val="dk1"/>
              </a:buClr>
              <a:buSzPts val="1400"/>
              <a:buFont typeface="Arial"/>
              <a:buNone/>
            </a:pPr>
            <a:r>
              <a:rPr lang="en-GB" sz="1200">
                <a:solidFill>
                  <a:srgbClr val="44546A"/>
                </a:solidFill>
                <a:latin typeface="Titillium Web"/>
                <a:ea typeface="Titillium Web"/>
                <a:cs typeface="Titillium Web"/>
                <a:sym typeface="Titillium Web"/>
              </a:rPr>
              <a:t>● Elevated ESR (erythrocyte sedimentation rate) ≥ 60 mm/hour.</a:t>
            </a:r>
            <a:endParaRPr sz="1200">
              <a:solidFill>
                <a:srgbClr val="44546A"/>
              </a:solidFill>
              <a:latin typeface="Titillium Web"/>
              <a:ea typeface="Titillium Web"/>
              <a:cs typeface="Titillium Web"/>
              <a:sym typeface="Titillium Web"/>
            </a:endParaRPr>
          </a:p>
          <a:p>
            <a:pPr indent="0" lvl="0" marL="0" rtl="0" algn="l">
              <a:spcBef>
                <a:spcPts val="0"/>
              </a:spcBef>
              <a:spcAft>
                <a:spcPts val="0"/>
              </a:spcAft>
              <a:buClr>
                <a:schemeClr val="dk1"/>
              </a:buClr>
              <a:buSzPts val="1400"/>
              <a:buFont typeface="Arial"/>
              <a:buNone/>
            </a:pPr>
            <a:r>
              <a:rPr lang="en-GB" sz="1200">
                <a:solidFill>
                  <a:srgbClr val="44546A"/>
                </a:solidFill>
                <a:latin typeface="Titillium Web"/>
                <a:ea typeface="Titillium Web"/>
                <a:cs typeface="Titillium Web"/>
                <a:sym typeface="Titillium Web"/>
              </a:rPr>
              <a:t>● Increased CRP (C-Reactive protein).</a:t>
            </a:r>
            <a:endParaRPr sz="1200">
              <a:solidFill>
                <a:srgbClr val="44546A"/>
              </a:solidFill>
              <a:latin typeface="Titillium Web"/>
              <a:ea typeface="Titillium Web"/>
              <a:cs typeface="Titillium Web"/>
              <a:sym typeface="Titillium Web"/>
            </a:endParaRPr>
          </a:p>
          <a:p>
            <a:pPr indent="0" lvl="0" marL="0" rtl="0" algn="l">
              <a:spcBef>
                <a:spcPts val="0"/>
              </a:spcBef>
              <a:spcAft>
                <a:spcPts val="0"/>
              </a:spcAft>
              <a:buClr>
                <a:schemeClr val="dk1"/>
              </a:buClr>
              <a:buSzPts val="1400"/>
              <a:buFont typeface="Arial"/>
              <a:buNone/>
            </a:pPr>
            <a:r>
              <a:rPr lang="en-GB" sz="1200">
                <a:solidFill>
                  <a:srgbClr val="44546A"/>
                </a:solidFill>
                <a:latin typeface="Titillium Web"/>
                <a:ea typeface="Titillium Web"/>
                <a:cs typeface="Titillium Web"/>
                <a:sym typeface="Titillium Web"/>
              </a:rPr>
              <a:t>● leukocytosis</a:t>
            </a:r>
            <a:endParaRPr b="1" sz="1200">
              <a:solidFill>
                <a:srgbClr val="44546A"/>
              </a:solidFill>
              <a:latin typeface="Titillium Web"/>
              <a:ea typeface="Titillium Web"/>
              <a:cs typeface="Titillium Web"/>
              <a:sym typeface="Titillium Web"/>
            </a:endParaRPr>
          </a:p>
          <a:p>
            <a:pPr indent="0" lvl="0" marL="0" rtl="0" algn="l">
              <a:spcBef>
                <a:spcPts val="0"/>
              </a:spcBef>
              <a:spcAft>
                <a:spcPts val="0"/>
              </a:spcAft>
              <a:buClr>
                <a:schemeClr val="dk1"/>
              </a:buClr>
              <a:buSzPts val="1400"/>
              <a:buFont typeface="Arial"/>
              <a:buNone/>
            </a:pPr>
            <a:r>
              <a:rPr b="1" lang="en-GB" sz="1200">
                <a:solidFill>
                  <a:srgbClr val="44546A"/>
                </a:solidFill>
                <a:latin typeface="Titillium Web"/>
                <a:ea typeface="Titillium Web"/>
                <a:cs typeface="Titillium Web"/>
                <a:sym typeface="Titillium Web"/>
              </a:rPr>
              <a:t>Arthralgia</a:t>
            </a:r>
            <a:endParaRPr b="1" sz="1200">
              <a:solidFill>
                <a:srgbClr val="44546A"/>
              </a:solidFill>
              <a:latin typeface="Titillium Web"/>
              <a:ea typeface="Titillium Web"/>
              <a:cs typeface="Titillium Web"/>
              <a:sym typeface="Titillium Web"/>
            </a:endParaRPr>
          </a:p>
          <a:p>
            <a:pPr indent="0" lvl="0" marL="0" rtl="0" algn="l">
              <a:spcBef>
                <a:spcPts val="0"/>
              </a:spcBef>
              <a:spcAft>
                <a:spcPts val="0"/>
              </a:spcAft>
              <a:buClr>
                <a:schemeClr val="dk1"/>
              </a:buClr>
              <a:buSzPts val="1400"/>
              <a:buFont typeface="Arial"/>
              <a:buNone/>
            </a:pPr>
            <a:r>
              <a:rPr b="1" lang="en-GB" sz="1200">
                <a:solidFill>
                  <a:srgbClr val="44546A"/>
                </a:solidFill>
                <a:latin typeface="Titillium Web"/>
                <a:ea typeface="Titillium Web"/>
                <a:cs typeface="Titillium Web"/>
                <a:sym typeface="Titillium Web"/>
              </a:rPr>
              <a:t>Fever</a:t>
            </a:r>
            <a:endParaRPr b="1" sz="1200">
              <a:solidFill>
                <a:srgbClr val="44546A"/>
              </a:solidFill>
              <a:latin typeface="Titillium Web"/>
              <a:ea typeface="Titillium Web"/>
              <a:cs typeface="Titillium Web"/>
              <a:sym typeface="Titillium Web"/>
            </a:endParaRPr>
          </a:p>
          <a:p>
            <a:pPr indent="0" lvl="0" marL="0" rtl="0" algn="l">
              <a:spcBef>
                <a:spcPts val="0"/>
              </a:spcBef>
              <a:spcAft>
                <a:spcPts val="0"/>
              </a:spcAft>
              <a:buClr>
                <a:schemeClr val="dk1"/>
              </a:buClr>
              <a:buSzPts val="1400"/>
              <a:buFont typeface="Arial"/>
              <a:buNone/>
            </a:pPr>
            <a:r>
              <a:rPr b="1" lang="en-GB" sz="1200">
                <a:solidFill>
                  <a:srgbClr val="44546A"/>
                </a:solidFill>
                <a:latin typeface="Titillium Web"/>
                <a:ea typeface="Titillium Web"/>
                <a:cs typeface="Titillium Web"/>
                <a:sym typeface="Titillium Web"/>
              </a:rPr>
              <a:t>ECG changes</a:t>
            </a:r>
            <a:endParaRPr b="1" sz="1200">
              <a:solidFill>
                <a:srgbClr val="44546A"/>
              </a:solidFill>
              <a:latin typeface="Titillium Web"/>
              <a:ea typeface="Titillium Web"/>
              <a:cs typeface="Titillium Web"/>
              <a:sym typeface="Titillium Web"/>
            </a:endParaRPr>
          </a:p>
          <a:p>
            <a:pPr indent="0" lvl="0" marL="0" rtl="0" algn="l">
              <a:spcBef>
                <a:spcPts val="0"/>
              </a:spcBef>
              <a:spcAft>
                <a:spcPts val="0"/>
              </a:spcAft>
              <a:buClr>
                <a:schemeClr val="dk1"/>
              </a:buClr>
              <a:buSzPts val="1400"/>
              <a:buFont typeface="Arial"/>
              <a:buNone/>
            </a:pPr>
            <a:r>
              <a:rPr b="1" lang="en-GB" sz="1200">
                <a:solidFill>
                  <a:srgbClr val="44546A"/>
                </a:solidFill>
                <a:latin typeface="Titillium Web"/>
                <a:ea typeface="Titillium Web"/>
                <a:cs typeface="Titillium Web"/>
                <a:sym typeface="Titillium Web"/>
              </a:rPr>
              <a:t>previous rheumatic fever</a:t>
            </a:r>
            <a:endParaRPr b="1" sz="1200">
              <a:solidFill>
                <a:srgbClr val="44546A"/>
              </a:solidFill>
              <a:latin typeface="Titillium Web"/>
              <a:ea typeface="Titillium Web"/>
              <a:cs typeface="Titillium Web"/>
              <a:sym typeface="Titillium Web"/>
            </a:endParaRPr>
          </a:p>
          <a:p>
            <a:pPr indent="0" lvl="0" marL="0" rtl="0" algn="l">
              <a:spcBef>
                <a:spcPts val="0"/>
              </a:spcBef>
              <a:spcAft>
                <a:spcPts val="0"/>
              </a:spcAft>
              <a:buClr>
                <a:schemeClr val="dk1"/>
              </a:buClr>
              <a:buSzPts val="1400"/>
              <a:buFont typeface="Arial"/>
              <a:buNone/>
            </a:pPr>
            <a:r>
              <a:t/>
            </a:r>
            <a:endParaRPr b="1" sz="1200">
              <a:solidFill>
                <a:srgbClr val="44546A"/>
              </a:solidFill>
              <a:latin typeface="Titillium Web"/>
              <a:ea typeface="Titillium Web"/>
              <a:cs typeface="Titillium Web"/>
              <a:sym typeface="Titillium Web"/>
            </a:endParaRPr>
          </a:p>
          <a:p>
            <a:pPr indent="0" lvl="0" marL="0" rtl="0" algn="l">
              <a:spcBef>
                <a:spcPts val="0"/>
              </a:spcBef>
              <a:spcAft>
                <a:spcPts val="0"/>
              </a:spcAft>
              <a:buClr>
                <a:schemeClr val="dk1"/>
              </a:buClr>
              <a:buSzPts val="1400"/>
              <a:buFont typeface="Arial"/>
              <a:buNone/>
            </a:pPr>
            <a:r>
              <a:t/>
            </a:r>
            <a:endParaRPr b="1" sz="1200">
              <a:solidFill>
                <a:srgbClr val="44546A"/>
              </a:solidFill>
              <a:latin typeface="Titillium Web"/>
              <a:ea typeface="Titillium Web"/>
              <a:cs typeface="Titillium Web"/>
              <a:sym typeface="Titillium Web"/>
            </a:endParaRPr>
          </a:p>
          <a:p>
            <a:pPr indent="0" lvl="0" marL="0" rtl="0" algn="l">
              <a:spcBef>
                <a:spcPts val="0"/>
              </a:spcBef>
              <a:spcAft>
                <a:spcPts val="0"/>
              </a:spcAft>
              <a:buClr>
                <a:schemeClr val="dk1"/>
              </a:buClr>
              <a:buSzPts val="1400"/>
              <a:buFont typeface="Arial"/>
              <a:buNone/>
            </a:pPr>
            <a:r>
              <a:t/>
            </a:r>
            <a:endParaRPr b="1" sz="1200">
              <a:solidFill>
                <a:srgbClr val="44546A"/>
              </a:solidFill>
              <a:latin typeface="Titillium Web"/>
              <a:ea typeface="Titillium Web"/>
              <a:cs typeface="Titillium Web"/>
              <a:sym typeface="Titillium Web"/>
            </a:endParaRPr>
          </a:p>
        </p:txBody>
      </p:sp>
      <p:pic>
        <p:nvPicPr>
          <p:cNvPr id="304" name="Google Shape;304;p19"/>
          <p:cNvPicPr preferRelativeResize="0"/>
          <p:nvPr/>
        </p:nvPicPr>
        <p:blipFill>
          <a:blip r:embed="rId3">
            <a:alphaModFix/>
          </a:blip>
          <a:stretch>
            <a:fillRect/>
          </a:stretch>
        </p:blipFill>
        <p:spPr>
          <a:xfrm>
            <a:off x="5521999" y="7414275"/>
            <a:ext cx="922375" cy="1273826"/>
          </a:xfrm>
          <a:prstGeom prst="rect">
            <a:avLst/>
          </a:prstGeom>
          <a:noFill/>
          <a:ln cap="flat" cmpd="sng" w="19050">
            <a:solidFill>
              <a:srgbClr val="B7B7B7"/>
            </a:solidFill>
            <a:prstDash val="lgDash"/>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0"/>
          <p:cNvSpPr txBox="1"/>
          <p:nvPr/>
        </p:nvSpPr>
        <p:spPr>
          <a:xfrm>
            <a:off x="285763" y="256200"/>
            <a:ext cx="6653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GB" sz="3000">
                <a:solidFill>
                  <a:srgbClr val="1155CC"/>
                </a:solidFill>
                <a:latin typeface="Titillium Web"/>
                <a:ea typeface="Titillium Web"/>
                <a:cs typeface="Titillium Web"/>
                <a:sym typeface="Titillium Web"/>
              </a:rPr>
              <a:t>CHRONIC RHEUMATIC HEART DISEASE</a:t>
            </a:r>
            <a:endParaRPr b="1" sz="3000">
              <a:solidFill>
                <a:srgbClr val="1155CC"/>
              </a:solidFill>
              <a:latin typeface="Titillium Web"/>
              <a:ea typeface="Titillium Web"/>
              <a:cs typeface="Titillium Web"/>
              <a:sym typeface="Titillium Web"/>
            </a:endParaRPr>
          </a:p>
        </p:txBody>
      </p:sp>
      <p:sp>
        <p:nvSpPr>
          <p:cNvPr id="310" name="Google Shape;310;p20"/>
          <p:cNvSpPr txBox="1"/>
          <p:nvPr/>
        </p:nvSpPr>
        <p:spPr>
          <a:xfrm rot="-5400000">
            <a:off x="-943350" y="2006125"/>
            <a:ext cx="2256000" cy="369300"/>
          </a:xfrm>
          <a:prstGeom prst="rect">
            <a:avLst/>
          </a:prstGeom>
          <a:solidFill>
            <a:srgbClr val="3C78D8"/>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lt1"/>
                </a:solidFill>
                <a:latin typeface="Titillium Web"/>
                <a:ea typeface="Titillium Web"/>
                <a:cs typeface="Titillium Web"/>
                <a:sym typeface="Titillium Web"/>
              </a:rPr>
              <a:t>Component of rheumatic fever</a:t>
            </a:r>
            <a:endParaRPr b="1" sz="1200">
              <a:solidFill>
                <a:schemeClr val="lt1"/>
              </a:solidFill>
              <a:latin typeface="Titillium Web"/>
              <a:ea typeface="Titillium Web"/>
              <a:cs typeface="Titillium Web"/>
              <a:sym typeface="Titillium Web"/>
            </a:endParaRPr>
          </a:p>
        </p:txBody>
      </p:sp>
      <p:grpSp>
        <p:nvGrpSpPr>
          <p:cNvPr id="311" name="Google Shape;311;p20"/>
          <p:cNvGrpSpPr/>
          <p:nvPr/>
        </p:nvGrpSpPr>
        <p:grpSpPr>
          <a:xfrm>
            <a:off x="367274" y="1062873"/>
            <a:ext cx="6490839" cy="794200"/>
            <a:chOff x="459731" y="1543122"/>
            <a:chExt cx="6123433" cy="1301114"/>
          </a:xfrm>
        </p:grpSpPr>
        <p:sp>
          <p:nvSpPr>
            <p:cNvPr id="312" name="Google Shape;312;p20"/>
            <p:cNvSpPr/>
            <p:nvPr/>
          </p:nvSpPr>
          <p:spPr>
            <a:xfrm>
              <a:off x="624324" y="1543122"/>
              <a:ext cx="5958840" cy="1301114"/>
            </a:xfrm>
            <a:custGeom>
              <a:rect b="b" l="l" r="r" t="t"/>
              <a:pathLst>
                <a:path extrusionOk="0" h="1301114" w="5958840">
                  <a:moveTo>
                    <a:pt x="0" y="216854"/>
                  </a:moveTo>
                  <a:lnTo>
                    <a:pt x="5727" y="167131"/>
                  </a:lnTo>
                  <a:lnTo>
                    <a:pt x="22041" y="121487"/>
                  </a:lnTo>
                  <a:lnTo>
                    <a:pt x="47640" y="81223"/>
                  </a:lnTo>
                  <a:lnTo>
                    <a:pt x="81223" y="47640"/>
                  </a:lnTo>
                  <a:lnTo>
                    <a:pt x="121487" y="22041"/>
                  </a:lnTo>
                  <a:lnTo>
                    <a:pt x="167131" y="5727"/>
                  </a:lnTo>
                  <a:lnTo>
                    <a:pt x="216854" y="0"/>
                  </a:lnTo>
                  <a:lnTo>
                    <a:pt x="5741445" y="0"/>
                  </a:lnTo>
                  <a:lnTo>
                    <a:pt x="5783949" y="4205"/>
                  </a:lnTo>
                  <a:lnTo>
                    <a:pt x="5824432" y="16507"/>
                  </a:lnTo>
                  <a:lnTo>
                    <a:pt x="5861756" y="36434"/>
                  </a:lnTo>
                  <a:lnTo>
                    <a:pt x="5894784" y="63515"/>
                  </a:lnTo>
                  <a:lnTo>
                    <a:pt x="5921865" y="96543"/>
                  </a:lnTo>
                  <a:lnTo>
                    <a:pt x="5941792" y="133867"/>
                  </a:lnTo>
                  <a:lnTo>
                    <a:pt x="5954094" y="174350"/>
                  </a:lnTo>
                  <a:lnTo>
                    <a:pt x="5958300" y="216854"/>
                  </a:lnTo>
                  <a:lnTo>
                    <a:pt x="5958300" y="1084245"/>
                  </a:lnTo>
                  <a:lnTo>
                    <a:pt x="5952572" y="1133968"/>
                  </a:lnTo>
                  <a:lnTo>
                    <a:pt x="5936258" y="1179612"/>
                  </a:lnTo>
                  <a:lnTo>
                    <a:pt x="5910659" y="1219877"/>
                  </a:lnTo>
                  <a:lnTo>
                    <a:pt x="5877077" y="1253459"/>
                  </a:lnTo>
                  <a:lnTo>
                    <a:pt x="5836812" y="1279058"/>
                  </a:lnTo>
                  <a:lnTo>
                    <a:pt x="5791168" y="1295372"/>
                  </a:lnTo>
                  <a:lnTo>
                    <a:pt x="5741445" y="1301100"/>
                  </a:lnTo>
                  <a:lnTo>
                    <a:pt x="216854" y="1301100"/>
                  </a:lnTo>
                  <a:lnTo>
                    <a:pt x="167131" y="1295372"/>
                  </a:lnTo>
                  <a:lnTo>
                    <a:pt x="121487" y="1279058"/>
                  </a:lnTo>
                  <a:lnTo>
                    <a:pt x="81223" y="1253459"/>
                  </a:lnTo>
                  <a:lnTo>
                    <a:pt x="47640" y="1219877"/>
                  </a:lnTo>
                  <a:lnTo>
                    <a:pt x="22041" y="1179612"/>
                  </a:lnTo>
                  <a:lnTo>
                    <a:pt x="5727" y="1133968"/>
                  </a:lnTo>
                  <a:lnTo>
                    <a:pt x="0" y="1084245"/>
                  </a:lnTo>
                  <a:lnTo>
                    <a:pt x="0" y="216854"/>
                  </a:lnTo>
                  <a:close/>
                </a:path>
              </a:pathLst>
            </a:custGeom>
            <a:noFill/>
            <a:ln cap="flat" cmpd="sng" w="9525">
              <a:solidFill>
                <a:srgbClr val="999999"/>
              </a:solidFill>
              <a:prstDash val="dashDot"/>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3" name="Google Shape;313;p20"/>
            <p:cNvSpPr/>
            <p:nvPr/>
          </p:nvSpPr>
          <p:spPr>
            <a:xfrm>
              <a:off x="459731" y="1543171"/>
              <a:ext cx="872055" cy="1297305"/>
            </a:xfrm>
            <a:custGeom>
              <a:rect b="b" l="l" r="r" t="t"/>
              <a:pathLst>
                <a:path extrusionOk="0" h="1297305" w="443230">
                  <a:moveTo>
                    <a:pt x="368998" y="1297199"/>
                  </a:moveTo>
                  <a:lnTo>
                    <a:pt x="73801" y="1297199"/>
                  </a:lnTo>
                  <a:lnTo>
                    <a:pt x="45074" y="1291400"/>
                  </a:lnTo>
                  <a:lnTo>
                    <a:pt x="21615" y="1275584"/>
                  </a:lnTo>
                  <a:lnTo>
                    <a:pt x="5799" y="1252125"/>
                  </a:lnTo>
                  <a:lnTo>
                    <a:pt x="0" y="1223398"/>
                  </a:lnTo>
                  <a:lnTo>
                    <a:pt x="0" y="73801"/>
                  </a:lnTo>
                  <a:lnTo>
                    <a:pt x="12399" y="32856"/>
                  </a:lnTo>
                  <a:lnTo>
                    <a:pt x="45558" y="5617"/>
                  </a:lnTo>
                  <a:lnTo>
                    <a:pt x="73801" y="0"/>
                  </a:lnTo>
                  <a:lnTo>
                    <a:pt x="368998" y="0"/>
                  </a:lnTo>
                  <a:lnTo>
                    <a:pt x="397725" y="5799"/>
                  </a:lnTo>
                  <a:lnTo>
                    <a:pt x="421184" y="21615"/>
                  </a:lnTo>
                  <a:lnTo>
                    <a:pt x="437000" y="45074"/>
                  </a:lnTo>
                  <a:lnTo>
                    <a:pt x="442799" y="73801"/>
                  </a:lnTo>
                  <a:lnTo>
                    <a:pt x="442799" y="1223398"/>
                  </a:lnTo>
                  <a:lnTo>
                    <a:pt x="437000" y="1252125"/>
                  </a:lnTo>
                  <a:lnTo>
                    <a:pt x="421184" y="1275584"/>
                  </a:lnTo>
                  <a:lnTo>
                    <a:pt x="397725" y="1291400"/>
                  </a:lnTo>
                  <a:lnTo>
                    <a:pt x="368998" y="1297199"/>
                  </a:lnTo>
                  <a:close/>
                </a:path>
              </a:pathLst>
            </a:custGeom>
            <a:solidFill>
              <a:srgbClr val="6D9EEB"/>
            </a:solidFill>
            <a:ln cap="flat" cmpd="sng" w="9525">
              <a:solidFill>
                <a:srgbClr val="999999"/>
              </a:solidFill>
              <a:prstDash val="dashDot"/>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b="1" lang="en-GB" sz="1200">
                  <a:solidFill>
                    <a:schemeClr val="lt1"/>
                  </a:solidFill>
                  <a:latin typeface="Titillium Web"/>
                  <a:ea typeface="Titillium Web"/>
                  <a:cs typeface="Titillium Web"/>
                  <a:sym typeface="Titillium Web"/>
                </a:rPr>
                <a:t>Myocarditis and Pericarditis</a:t>
              </a:r>
              <a:endParaRPr b="1" i="0" sz="1200" u="none" cap="none" strike="noStrike">
                <a:solidFill>
                  <a:schemeClr val="lt1"/>
                </a:solidFill>
              </a:endParaRPr>
            </a:p>
          </p:txBody>
        </p:sp>
      </p:grpSp>
      <p:grpSp>
        <p:nvGrpSpPr>
          <p:cNvPr id="314" name="Google Shape;314;p20"/>
          <p:cNvGrpSpPr/>
          <p:nvPr/>
        </p:nvGrpSpPr>
        <p:grpSpPr>
          <a:xfrm>
            <a:off x="367250" y="1857048"/>
            <a:ext cx="6490732" cy="1461772"/>
            <a:chOff x="424975" y="1543134"/>
            <a:chExt cx="6158190" cy="1590612"/>
          </a:xfrm>
        </p:grpSpPr>
        <p:sp>
          <p:nvSpPr>
            <p:cNvPr id="315" name="Google Shape;315;p20"/>
            <p:cNvSpPr/>
            <p:nvPr/>
          </p:nvSpPr>
          <p:spPr>
            <a:xfrm>
              <a:off x="624325" y="1543134"/>
              <a:ext cx="5958840" cy="1590612"/>
            </a:xfrm>
            <a:custGeom>
              <a:rect b="b" l="l" r="r" t="t"/>
              <a:pathLst>
                <a:path extrusionOk="0" h="1301114" w="5958840">
                  <a:moveTo>
                    <a:pt x="0" y="216854"/>
                  </a:moveTo>
                  <a:lnTo>
                    <a:pt x="5727" y="167131"/>
                  </a:lnTo>
                  <a:lnTo>
                    <a:pt x="22041" y="121487"/>
                  </a:lnTo>
                  <a:lnTo>
                    <a:pt x="47640" y="81223"/>
                  </a:lnTo>
                  <a:lnTo>
                    <a:pt x="81223" y="47640"/>
                  </a:lnTo>
                  <a:lnTo>
                    <a:pt x="121487" y="22041"/>
                  </a:lnTo>
                  <a:lnTo>
                    <a:pt x="167131" y="5727"/>
                  </a:lnTo>
                  <a:lnTo>
                    <a:pt x="216854" y="0"/>
                  </a:lnTo>
                  <a:lnTo>
                    <a:pt x="5741445" y="0"/>
                  </a:lnTo>
                  <a:lnTo>
                    <a:pt x="5783949" y="4205"/>
                  </a:lnTo>
                  <a:lnTo>
                    <a:pt x="5824432" y="16507"/>
                  </a:lnTo>
                  <a:lnTo>
                    <a:pt x="5861756" y="36434"/>
                  </a:lnTo>
                  <a:lnTo>
                    <a:pt x="5894784" y="63515"/>
                  </a:lnTo>
                  <a:lnTo>
                    <a:pt x="5921865" y="96543"/>
                  </a:lnTo>
                  <a:lnTo>
                    <a:pt x="5941792" y="133867"/>
                  </a:lnTo>
                  <a:lnTo>
                    <a:pt x="5954094" y="174350"/>
                  </a:lnTo>
                  <a:lnTo>
                    <a:pt x="5958300" y="216854"/>
                  </a:lnTo>
                  <a:lnTo>
                    <a:pt x="5958300" y="1084245"/>
                  </a:lnTo>
                  <a:lnTo>
                    <a:pt x="5952572" y="1133968"/>
                  </a:lnTo>
                  <a:lnTo>
                    <a:pt x="5936258" y="1179612"/>
                  </a:lnTo>
                  <a:lnTo>
                    <a:pt x="5910659" y="1219877"/>
                  </a:lnTo>
                  <a:lnTo>
                    <a:pt x="5877077" y="1253459"/>
                  </a:lnTo>
                  <a:lnTo>
                    <a:pt x="5836812" y="1279058"/>
                  </a:lnTo>
                  <a:lnTo>
                    <a:pt x="5791168" y="1295372"/>
                  </a:lnTo>
                  <a:lnTo>
                    <a:pt x="5741445" y="1301100"/>
                  </a:lnTo>
                  <a:lnTo>
                    <a:pt x="216854" y="1301100"/>
                  </a:lnTo>
                  <a:lnTo>
                    <a:pt x="167131" y="1295372"/>
                  </a:lnTo>
                  <a:lnTo>
                    <a:pt x="121487" y="1279058"/>
                  </a:lnTo>
                  <a:lnTo>
                    <a:pt x="81223" y="1253459"/>
                  </a:lnTo>
                  <a:lnTo>
                    <a:pt x="47640" y="1219877"/>
                  </a:lnTo>
                  <a:lnTo>
                    <a:pt x="22041" y="1179612"/>
                  </a:lnTo>
                  <a:lnTo>
                    <a:pt x="5727" y="1133968"/>
                  </a:lnTo>
                  <a:lnTo>
                    <a:pt x="0" y="1084245"/>
                  </a:lnTo>
                  <a:lnTo>
                    <a:pt x="0" y="216854"/>
                  </a:lnTo>
                  <a:close/>
                </a:path>
              </a:pathLst>
            </a:custGeom>
            <a:noFill/>
            <a:ln cap="flat" cmpd="sng" w="9525">
              <a:solidFill>
                <a:srgbClr val="999999"/>
              </a:solidFill>
              <a:prstDash val="dashDot"/>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6" name="Google Shape;316;p20"/>
            <p:cNvSpPr/>
            <p:nvPr/>
          </p:nvSpPr>
          <p:spPr>
            <a:xfrm>
              <a:off x="424975" y="1543163"/>
              <a:ext cx="898649" cy="1589199"/>
            </a:xfrm>
            <a:custGeom>
              <a:rect b="b" l="l" r="r" t="t"/>
              <a:pathLst>
                <a:path extrusionOk="0" h="1297305" w="443230">
                  <a:moveTo>
                    <a:pt x="368998" y="1297199"/>
                  </a:moveTo>
                  <a:lnTo>
                    <a:pt x="73801" y="1297199"/>
                  </a:lnTo>
                  <a:lnTo>
                    <a:pt x="45074" y="1291400"/>
                  </a:lnTo>
                  <a:lnTo>
                    <a:pt x="21615" y="1275584"/>
                  </a:lnTo>
                  <a:lnTo>
                    <a:pt x="5799" y="1252125"/>
                  </a:lnTo>
                  <a:lnTo>
                    <a:pt x="0" y="1223398"/>
                  </a:lnTo>
                  <a:lnTo>
                    <a:pt x="0" y="73801"/>
                  </a:lnTo>
                  <a:lnTo>
                    <a:pt x="12399" y="32856"/>
                  </a:lnTo>
                  <a:lnTo>
                    <a:pt x="45558" y="5617"/>
                  </a:lnTo>
                  <a:lnTo>
                    <a:pt x="73801" y="0"/>
                  </a:lnTo>
                  <a:lnTo>
                    <a:pt x="368998" y="0"/>
                  </a:lnTo>
                  <a:lnTo>
                    <a:pt x="397725" y="5799"/>
                  </a:lnTo>
                  <a:lnTo>
                    <a:pt x="421184" y="21615"/>
                  </a:lnTo>
                  <a:lnTo>
                    <a:pt x="437000" y="45074"/>
                  </a:lnTo>
                  <a:lnTo>
                    <a:pt x="442799" y="73801"/>
                  </a:lnTo>
                  <a:lnTo>
                    <a:pt x="442799" y="1223398"/>
                  </a:lnTo>
                  <a:lnTo>
                    <a:pt x="437000" y="1252125"/>
                  </a:lnTo>
                  <a:lnTo>
                    <a:pt x="421184" y="1275584"/>
                  </a:lnTo>
                  <a:lnTo>
                    <a:pt x="397725" y="1291400"/>
                  </a:lnTo>
                  <a:lnTo>
                    <a:pt x="368998" y="1297199"/>
                  </a:lnTo>
                  <a:close/>
                </a:path>
              </a:pathLst>
            </a:custGeom>
            <a:solidFill>
              <a:srgbClr val="6D9EEB"/>
            </a:solidFill>
            <a:ln cap="flat" cmpd="sng" w="9525">
              <a:solidFill>
                <a:srgbClr val="999999"/>
              </a:solidFill>
              <a:prstDash val="dashDot"/>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b="1" lang="en-GB">
                  <a:solidFill>
                    <a:schemeClr val="lt1"/>
                  </a:solidFill>
                  <a:latin typeface="Titillium Web"/>
                  <a:ea typeface="Titillium Web"/>
                  <a:cs typeface="Titillium Web"/>
                  <a:sym typeface="Titillium Web"/>
                </a:rPr>
                <a:t>Acute valvulitis or Chordae tendinitis</a:t>
              </a:r>
              <a:endParaRPr b="1" sz="1800">
                <a:solidFill>
                  <a:schemeClr val="lt1"/>
                </a:solidFill>
              </a:endParaRPr>
            </a:p>
          </p:txBody>
        </p:sp>
      </p:grpSp>
      <p:sp>
        <p:nvSpPr>
          <p:cNvPr id="317" name="Google Shape;317;p20"/>
          <p:cNvSpPr txBox="1"/>
          <p:nvPr/>
        </p:nvSpPr>
        <p:spPr>
          <a:xfrm>
            <a:off x="1275200" y="1874850"/>
            <a:ext cx="5629500" cy="224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44546A"/>
                </a:solidFill>
                <a:latin typeface="Titillium Web"/>
                <a:ea typeface="Titillium Web"/>
                <a:cs typeface="Titillium Web"/>
                <a:sym typeface="Titillium Web"/>
              </a:rPr>
              <a:t>-Heals by </a:t>
            </a:r>
            <a:r>
              <a:rPr b="1" lang="en-GB" sz="1200">
                <a:solidFill>
                  <a:srgbClr val="44546A"/>
                </a:solidFill>
                <a:latin typeface="Titillium Web"/>
                <a:ea typeface="Titillium Web"/>
                <a:cs typeface="Titillium Web"/>
                <a:sym typeface="Titillium Web"/>
              </a:rPr>
              <a:t>fibrosis</a:t>
            </a:r>
            <a:r>
              <a:rPr lang="en-GB" sz="1200">
                <a:solidFill>
                  <a:srgbClr val="44546A"/>
                </a:solidFill>
                <a:latin typeface="Titillium Web"/>
                <a:ea typeface="Titillium Web"/>
                <a:cs typeface="Titillium Web"/>
                <a:sym typeface="Titillium Web"/>
              </a:rPr>
              <a:t> (scarring) and result in Irreversible deformity of the involved cardiac valve and chordae tendineae.</a:t>
            </a:r>
            <a:endParaRPr sz="1200">
              <a:solidFill>
                <a:srgbClr val="44546A"/>
              </a:solidFill>
              <a:latin typeface="Titillium Web"/>
              <a:ea typeface="Titillium Web"/>
              <a:cs typeface="Titillium Web"/>
              <a:sym typeface="Titillium Web"/>
            </a:endParaRPr>
          </a:p>
          <a:p>
            <a:pPr indent="0" lvl="0" marL="0" rtl="0" algn="l">
              <a:spcBef>
                <a:spcPts val="0"/>
              </a:spcBef>
              <a:spcAft>
                <a:spcPts val="0"/>
              </a:spcAft>
              <a:buNone/>
            </a:pPr>
            <a:r>
              <a:rPr lang="en-GB">
                <a:solidFill>
                  <a:srgbClr val="44546A"/>
                </a:solidFill>
                <a:latin typeface="Titillium Web"/>
                <a:ea typeface="Titillium Web"/>
                <a:cs typeface="Titillium Web"/>
                <a:sym typeface="Titillium Web"/>
              </a:rPr>
              <a:t>-</a:t>
            </a:r>
            <a:r>
              <a:rPr lang="en-GB" sz="1200">
                <a:solidFill>
                  <a:srgbClr val="44546A"/>
                </a:solidFill>
                <a:latin typeface="Titillium Web"/>
                <a:ea typeface="Titillium Web"/>
                <a:cs typeface="Titillium Web"/>
                <a:sym typeface="Titillium Web"/>
              </a:rPr>
              <a:t>Severe valvular scarring develops months or years </a:t>
            </a:r>
            <a:r>
              <a:rPr b="1" lang="en-GB" sz="1200">
                <a:solidFill>
                  <a:srgbClr val="44546A"/>
                </a:solidFill>
                <a:latin typeface="Titillium Web"/>
                <a:ea typeface="Titillium Web"/>
                <a:cs typeface="Titillium Web"/>
                <a:sym typeface="Titillium Web"/>
              </a:rPr>
              <a:t>after </a:t>
            </a:r>
            <a:r>
              <a:rPr lang="en-GB" sz="1200">
                <a:solidFill>
                  <a:srgbClr val="44546A"/>
                </a:solidFill>
                <a:latin typeface="Titillium Web"/>
                <a:ea typeface="Titillium Web"/>
                <a:cs typeface="Titillium Web"/>
                <a:sym typeface="Titillium Web"/>
              </a:rPr>
              <a:t>acute RF.</a:t>
            </a:r>
            <a:endParaRPr sz="1200">
              <a:solidFill>
                <a:srgbClr val="44546A"/>
              </a:solidFill>
              <a:latin typeface="Titillium Web"/>
              <a:ea typeface="Titillium Web"/>
              <a:cs typeface="Titillium Web"/>
              <a:sym typeface="Titillium Web"/>
            </a:endParaRPr>
          </a:p>
          <a:p>
            <a:pPr indent="0" lvl="0" marL="0" rtl="0" algn="l">
              <a:spcBef>
                <a:spcPts val="0"/>
              </a:spcBef>
              <a:spcAft>
                <a:spcPts val="0"/>
              </a:spcAft>
              <a:buNone/>
            </a:pPr>
            <a:r>
              <a:rPr lang="en-GB" sz="1200">
                <a:solidFill>
                  <a:srgbClr val="44546A"/>
                </a:solidFill>
                <a:latin typeface="Titillium Web"/>
                <a:ea typeface="Titillium Web"/>
                <a:cs typeface="Titillium Web"/>
                <a:sym typeface="Titillium Web"/>
              </a:rPr>
              <a:t>-Most harmful effect of rheumatic disease is due to involvement of cardiac valves The valve leaflets develop diffuse fibrosis, become thickened, shrunken and less movable which can lead to cardiac failure, thromboembolism and infective endocarditis</a:t>
            </a:r>
            <a:endParaRPr sz="1200">
              <a:solidFill>
                <a:srgbClr val="44546A"/>
              </a:solidFill>
              <a:latin typeface="Titillium Web"/>
              <a:ea typeface="Titillium Web"/>
              <a:cs typeface="Titillium Web"/>
              <a:sym typeface="Titillium Web"/>
            </a:endParaRPr>
          </a:p>
          <a:p>
            <a:pPr indent="0" lvl="0" marL="0" rtl="0" algn="l">
              <a:spcBef>
                <a:spcPts val="0"/>
              </a:spcBef>
              <a:spcAft>
                <a:spcPts val="0"/>
              </a:spcAft>
              <a:buNone/>
            </a:pPr>
            <a:r>
              <a:t/>
            </a:r>
            <a:endParaRPr sz="1200">
              <a:solidFill>
                <a:srgbClr val="44546A"/>
              </a:solidFill>
              <a:latin typeface="Titillium Web"/>
              <a:ea typeface="Titillium Web"/>
              <a:cs typeface="Titillium Web"/>
              <a:sym typeface="Titillium Web"/>
            </a:endParaRPr>
          </a:p>
          <a:p>
            <a:pPr indent="0" lvl="0" marL="0" rtl="0" algn="l">
              <a:spcBef>
                <a:spcPts val="0"/>
              </a:spcBef>
              <a:spcAft>
                <a:spcPts val="0"/>
              </a:spcAft>
              <a:buNone/>
            </a:pPr>
            <a:r>
              <a:t/>
            </a:r>
            <a:endParaRPr sz="1200">
              <a:solidFill>
                <a:srgbClr val="44546A"/>
              </a:solidFill>
              <a:latin typeface="Titillium Web"/>
              <a:ea typeface="Titillium Web"/>
              <a:cs typeface="Titillium Web"/>
              <a:sym typeface="Titillium Web"/>
            </a:endParaRPr>
          </a:p>
          <a:p>
            <a:pPr indent="0" lvl="0" marL="0" rtl="0" algn="l">
              <a:spcBef>
                <a:spcPts val="0"/>
              </a:spcBef>
              <a:spcAft>
                <a:spcPts val="0"/>
              </a:spcAft>
              <a:buNone/>
            </a:pPr>
            <a:r>
              <a:t/>
            </a:r>
            <a:endParaRPr sz="1200">
              <a:solidFill>
                <a:srgbClr val="44546A"/>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t/>
            </a:r>
            <a:endParaRPr sz="1200">
              <a:solidFill>
                <a:srgbClr val="44546A"/>
              </a:solidFill>
              <a:latin typeface="Titillium Web"/>
              <a:ea typeface="Titillium Web"/>
              <a:cs typeface="Titillium Web"/>
              <a:sym typeface="Titillium Web"/>
            </a:endParaRPr>
          </a:p>
        </p:txBody>
      </p:sp>
      <p:sp>
        <p:nvSpPr>
          <p:cNvPr id="318" name="Google Shape;318;p20"/>
          <p:cNvSpPr txBox="1"/>
          <p:nvPr/>
        </p:nvSpPr>
        <p:spPr>
          <a:xfrm>
            <a:off x="196175" y="3541325"/>
            <a:ext cx="6490800" cy="1847100"/>
          </a:xfrm>
          <a:prstGeom prst="rect">
            <a:avLst/>
          </a:prstGeom>
          <a:noFill/>
          <a:ln cap="flat" cmpd="sng" w="9525">
            <a:solidFill>
              <a:srgbClr val="4A86E8"/>
            </a:solidFill>
            <a:prstDash val="lg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rgbClr val="434343"/>
                </a:solidFill>
                <a:latin typeface="Titillium Web"/>
                <a:ea typeface="Titillium Web"/>
                <a:cs typeface="Titillium Web"/>
                <a:sym typeface="Titillium Web"/>
              </a:rPr>
              <a:t>Valves affected in chronic rheumatic heart disease:</a:t>
            </a:r>
            <a:endParaRPr b="1" sz="1200">
              <a:solidFill>
                <a:srgbClr val="434343"/>
              </a:solidFill>
              <a:latin typeface="Titillium Web"/>
              <a:ea typeface="Titillium Web"/>
              <a:cs typeface="Titillium Web"/>
              <a:sym typeface="Titillium Web"/>
            </a:endParaRPr>
          </a:p>
          <a:p>
            <a:pPr indent="-304800" lvl="0" marL="457200" rtl="0" algn="l">
              <a:spcBef>
                <a:spcPts val="0"/>
              </a:spcBef>
              <a:spcAft>
                <a:spcPts val="0"/>
              </a:spcAft>
              <a:buClr>
                <a:srgbClr val="434343"/>
              </a:buClr>
              <a:buSzPts val="1200"/>
              <a:buFont typeface="Titillium Web"/>
              <a:buChar char="●"/>
            </a:pPr>
            <a:r>
              <a:rPr lang="en-GB" sz="1200">
                <a:solidFill>
                  <a:srgbClr val="CC0000"/>
                </a:solidFill>
                <a:latin typeface="Titillium Web"/>
                <a:ea typeface="Titillium Web"/>
                <a:cs typeface="Titillium Web"/>
                <a:sym typeface="Titillium Web"/>
              </a:rPr>
              <a:t>Mitral</a:t>
            </a:r>
            <a:r>
              <a:rPr lang="en-GB" sz="1200">
                <a:solidFill>
                  <a:srgbClr val="434343"/>
                </a:solidFill>
                <a:latin typeface="Titillium Web"/>
                <a:ea typeface="Titillium Web"/>
                <a:cs typeface="Titillium Web"/>
                <a:sym typeface="Titillium Web"/>
              </a:rPr>
              <a:t> valve alone(common)</a:t>
            </a:r>
            <a:endParaRPr sz="1200">
              <a:solidFill>
                <a:srgbClr val="434343"/>
              </a:solidFill>
              <a:latin typeface="Titillium Web"/>
              <a:ea typeface="Titillium Web"/>
              <a:cs typeface="Titillium Web"/>
              <a:sym typeface="Titillium Web"/>
            </a:endParaRPr>
          </a:p>
          <a:p>
            <a:pPr indent="-304800" lvl="0" marL="457200" rtl="0" algn="l">
              <a:spcBef>
                <a:spcPts val="0"/>
              </a:spcBef>
              <a:spcAft>
                <a:spcPts val="0"/>
              </a:spcAft>
              <a:buClr>
                <a:srgbClr val="434343"/>
              </a:buClr>
              <a:buSzPts val="1200"/>
              <a:buFont typeface="Titillium Web"/>
              <a:buChar char="●"/>
            </a:pPr>
            <a:r>
              <a:rPr lang="en-GB" sz="1200">
                <a:solidFill>
                  <a:srgbClr val="434343"/>
                </a:solidFill>
                <a:latin typeface="Titillium Web"/>
                <a:ea typeface="Titillium Web"/>
                <a:cs typeface="Titillium Web"/>
                <a:sym typeface="Titillium Web"/>
              </a:rPr>
              <a:t>Combined mitral/aortic valve (</a:t>
            </a:r>
            <a:r>
              <a:rPr lang="en-GB" sz="1200">
                <a:solidFill>
                  <a:srgbClr val="44546A"/>
                </a:solidFill>
                <a:latin typeface="Titillium Web"/>
                <a:ea typeface="Titillium Web"/>
                <a:cs typeface="Titillium Web"/>
                <a:sym typeface="Titillium Web"/>
              </a:rPr>
              <a:t>Usually after Mitral valve damage) </a:t>
            </a:r>
            <a:r>
              <a:rPr lang="en-GB" sz="1200">
                <a:solidFill>
                  <a:srgbClr val="999999"/>
                </a:solidFill>
                <a:latin typeface="Titillium Web"/>
                <a:ea typeface="Titillium Web"/>
                <a:cs typeface="Titillium Web"/>
                <a:sym typeface="Titillium Web"/>
              </a:rPr>
              <a:t>(So usually left heart)</a:t>
            </a:r>
            <a:endParaRPr sz="1200">
              <a:solidFill>
                <a:srgbClr val="44546A"/>
              </a:solidFill>
              <a:latin typeface="Titillium Web"/>
              <a:ea typeface="Titillium Web"/>
              <a:cs typeface="Titillium Web"/>
              <a:sym typeface="Titillium Web"/>
            </a:endParaRPr>
          </a:p>
          <a:p>
            <a:pPr indent="-304800" lvl="0" marL="457200" rtl="0" algn="l">
              <a:spcBef>
                <a:spcPts val="0"/>
              </a:spcBef>
              <a:spcAft>
                <a:spcPts val="0"/>
              </a:spcAft>
              <a:buClr>
                <a:srgbClr val="434343"/>
              </a:buClr>
              <a:buSzPts val="1200"/>
              <a:buFont typeface="Titillium Web"/>
              <a:buChar char="●"/>
            </a:pPr>
            <a:r>
              <a:rPr lang="en-GB" sz="1200">
                <a:solidFill>
                  <a:srgbClr val="44546A"/>
                </a:solidFill>
                <a:latin typeface="Titillium Web"/>
                <a:ea typeface="Titillium Web"/>
                <a:cs typeface="Titillium Web"/>
                <a:sym typeface="Titillium Web"/>
              </a:rPr>
              <a:t>Tricuspid valve(rare)</a:t>
            </a:r>
            <a:endParaRPr sz="1200">
              <a:solidFill>
                <a:srgbClr val="44546A"/>
              </a:solidFill>
              <a:latin typeface="Titillium Web"/>
              <a:ea typeface="Titillium Web"/>
              <a:cs typeface="Titillium Web"/>
              <a:sym typeface="Titillium Web"/>
            </a:endParaRPr>
          </a:p>
          <a:p>
            <a:pPr indent="-304800" lvl="0" marL="457200" rtl="0" algn="l">
              <a:spcBef>
                <a:spcPts val="0"/>
              </a:spcBef>
              <a:spcAft>
                <a:spcPts val="0"/>
              </a:spcAft>
              <a:buClr>
                <a:srgbClr val="44546A"/>
              </a:buClr>
              <a:buSzPts val="1200"/>
              <a:buFont typeface="Titillium Web"/>
              <a:buChar char="●"/>
            </a:pPr>
            <a:r>
              <a:rPr lang="en-GB" sz="1200">
                <a:solidFill>
                  <a:srgbClr val="44546A"/>
                </a:solidFill>
                <a:latin typeface="Titillium Web"/>
                <a:ea typeface="Titillium Web"/>
                <a:cs typeface="Titillium Web"/>
                <a:sym typeface="Titillium Web"/>
              </a:rPr>
              <a:t>Pulmonary valve(practically </a:t>
            </a:r>
            <a:r>
              <a:rPr lang="en-GB" sz="1200" u="sng">
                <a:solidFill>
                  <a:srgbClr val="44546A"/>
                </a:solidFill>
                <a:latin typeface="Titillium Web"/>
                <a:ea typeface="Titillium Web"/>
                <a:cs typeface="Titillium Web"/>
                <a:sym typeface="Titillium Web"/>
              </a:rPr>
              <a:t>never </a:t>
            </a:r>
            <a:r>
              <a:rPr lang="en-GB" sz="1200">
                <a:solidFill>
                  <a:srgbClr val="44546A"/>
                </a:solidFill>
                <a:latin typeface="Titillium Web"/>
                <a:ea typeface="Titillium Web"/>
                <a:cs typeface="Titillium Web"/>
                <a:sym typeface="Titillium Web"/>
              </a:rPr>
              <a:t>affected)</a:t>
            </a:r>
            <a:endParaRPr sz="1200">
              <a:solidFill>
                <a:srgbClr val="44546A"/>
              </a:solidFill>
              <a:latin typeface="Titillium Web"/>
              <a:ea typeface="Titillium Web"/>
              <a:cs typeface="Titillium Web"/>
              <a:sym typeface="Titillium Web"/>
            </a:endParaRPr>
          </a:p>
          <a:p>
            <a:pPr indent="0" lvl="0" marL="457200" rtl="0" algn="l">
              <a:spcBef>
                <a:spcPts val="0"/>
              </a:spcBef>
              <a:spcAft>
                <a:spcPts val="0"/>
              </a:spcAft>
              <a:buNone/>
            </a:pPr>
            <a:r>
              <a:t/>
            </a:r>
            <a:endParaRPr sz="1200">
              <a:solidFill>
                <a:srgbClr val="44546A"/>
              </a:solidFill>
              <a:latin typeface="Titillium Web"/>
              <a:ea typeface="Titillium Web"/>
              <a:cs typeface="Titillium Web"/>
              <a:sym typeface="Titillium Web"/>
            </a:endParaRPr>
          </a:p>
          <a:p>
            <a:pPr indent="0" lvl="0" marL="0" rtl="0" algn="l">
              <a:spcBef>
                <a:spcPts val="0"/>
              </a:spcBef>
              <a:spcAft>
                <a:spcPts val="1200"/>
              </a:spcAft>
              <a:buNone/>
            </a:pPr>
            <a:r>
              <a:rPr lang="en-GB" sz="1200">
                <a:solidFill>
                  <a:srgbClr val="CC0000"/>
                </a:solidFill>
                <a:latin typeface="Titillium Web"/>
                <a:ea typeface="Titillium Web"/>
                <a:cs typeface="Titillium Web"/>
                <a:sym typeface="Titillium Web"/>
              </a:rPr>
              <a:t>Left side</a:t>
            </a:r>
            <a:r>
              <a:rPr lang="en-GB" sz="1200">
                <a:solidFill>
                  <a:srgbClr val="44546A"/>
                </a:solidFill>
                <a:latin typeface="Titillium Web"/>
                <a:ea typeface="Titillium Web"/>
                <a:cs typeface="Titillium Web"/>
                <a:sym typeface="Titillium Web"/>
              </a:rPr>
              <a:t> of heart is more commonly involved than the right Therefore patient can have mitral stenosis (most common), mitral regurgitation, aortic stenosis and aortic regurgitation. (all are structures found on left side of heart).</a:t>
            </a:r>
            <a:endParaRPr sz="1200">
              <a:solidFill>
                <a:srgbClr val="44546A"/>
              </a:solidFill>
              <a:latin typeface="Titillium Web"/>
              <a:ea typeface="Titillium Web"/>
              <a:cs typeface="Titillium Web"/>
              <a:sym typeface="Titillium Web"/>
            </a:endParaRPr>
          </a:p>
        </p:txBody>
      </p:sp>
      <p:grpSp>
        <p:nvGrpSpPr>
          <p:cNvPr id="319" name="Google Shape;319;p20"/>
          <p:cNvGrpSpPr/>
          <p:nvPr/>
        </p:nvGrpSpPr>
        <p:grpSpPr>
          <a:xfrm>
            <a:off x="196181" y="5544295"/>
            <a:ext cx="6490969" cy="653551"/>
            <a:chOff x="243625" y="8896114"/>
            <a:chExt cx="3879374" cy="653486"/>
          </a:xfrm>
        </p:grpSpPr>
        <p:sp>
          <p:nvSpPr>
            <p:cNvPr id="320" name="Google Shape;320;p20"/>
            <p:cNvSpPr txBox="1"/>
            <p:nvPr/>
          </p:nvSpPr>
          <p:spPr>
            <a:xfrm>
              <a:off x="1322099" y="8896114"/>
              <a:ext cx="1750500" cy="2841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lang="en-GB" sz="1800">
                  <a:solidFill>
                    <a:srgbClr val="434343"/>
                  </a:solidFill>
                  <a:latin typeface="Titillium Web"/>
                  <a:ea typeface="Titillium Web"/>
                  <a:cs typeface="Titillium Web"/>
                  <a:sym typeface="Titillium Web"/>
                </a:rPr>
                <a:t>Valves damage</a:t>
              </a:r>
              <a:endParaRPr b="0" i="0" sz="1800" u="none" cap="none" strike="noStrike">
                <a:solidFill>
                  <a:srgbClr val="434343"/>
                </a:solidFill>
                <a:latin typeface="Titillium Web Light"/>
                <a:ea typeface="Titillium Web Light"/>
                <a:cs typeface="Titillium Web Light"/>
                <a:sym typeface="Titillium Web Light"/>
              </a:endParaRPr>
            </a:p>
          </p:txBody>
        </p:sp>
        <p:sp>
          <p:nvSpPr>
            <p:cNvPr id="321" name="Google Shape;321;p20"/>
            <p:cNvSpPr/>
            <p:nvPr/>
          </p:nvSpPr>
          <p:spPr>
            <a:xfrm>
              <a:off x="243625" y="9195935"/>
              <a:ext cx="1281000" cy="351000"/>
            </a:xfrm>
            <a:prstGeom prst="rect">
              <a:avLst/>
            </a:prstGeom>
            <a:noFill/>
            <a:ln cap="flat" cmpd="sng" w="19050">
              <a:solidFill>
                <a:srgbClr val="2E75B5"/>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lang="en-GB" sz="1600">
                  <a:solidFill>
                    <a:srgbClr val="CC0000"/>
                  </a:solidFill>
                  <a:latin typeface="Titillium Web"/>
                  <a:ea typeface="Titillium Web"/>
                  <a:cs typeface="Titillium Web"/>
                  <a:sym typeface="Titillium Web"/>
                </a:rPr>
                <a:t>S</a:t>
              </a:r>
              <a:r>
                <a:rPr lang="en-GB" sz="1600">
                  <a:solidFill>
                    <a:srgbClr val="CC0000"/>
                  </a:solidFill>
                  <a:latin typeface="Titillium Web"/>
                  <a:ea typeface="Titillium Web"/>
                  <a:cs typeface="Titillium Web"/>
                  <a:sym typeface="Titillium Web"/>
                </a:rPr>
                <a:t>tenosis</a:t>
              </a:r>
              <a:endParaRPr i="0" sz="1600" u="none" cap="none" strike="noStrike">
                <a:solidFill>
                  <a:srgbClr val="CC0000"/>
                </a:solidFill>
                <a:latin typeface="Titillium Web"/>
                <a:ea typeface="Titillium Web"/>
                <a:cs typeface="Titillium Web"/>
                <a:sym typeface="Titillium Web"/>
              </a:endParaRPr>
            </a:p>
          </p:txBody>
        </p:sp>
        <p:sp>
          <p:nvSpPr>
            <p:cNvPr id="322" name="Google Shape;322;p20"/>
            <p:cNvSpPr/>
            <p:nvPr/>
          </p:nvSpPr>
          <p:spPr>
            <a:xfrm>
              <a:off x="2841999" y="9198601"/>
              <a:ext cx="1281000" cy="351000"/>
            </a:xfrm>
            <a:prstGeom prst="rect">
              <a:avLst/>
            </a:prstGeom>
            <a:noFill/>
            <a:ln cap="flat" cmpd="sng" w="19050">
              <a:solidFill>
                <a:srgbClr val="2E75B5"/>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lang="en-GB" sz="1600">
                  <a:solidFill>
                    <a:srgbClr val="CC0000"/>
                  </a:solidFill>
                  <a:latin typeface="Titillium Web"/>
                  <a:ea typeface="Titillium Web"/>
                  <a:cs typeface="Titillium Web"/>
                  <a:sym typeface="Titillium Web"/>
                </a:rPr>
                <a:t>Regurgitation </a:t>
              </a:r>
              <a:endParaRPr i="0" sz="1600" u="none" cap="none" strike="noStrike">
                <a:solidFill>
                  <a:srgbClr val="CC0000"/>
                </a:solidFill>
                <a:latin typeface="Titillium Web"/>
                <a:ea typeface="Titillium Web"/>
                <a:cs typeface="Titillium Web"/>
                <a:sym typeface="Titillium Web"/>
              </a:endParaRPr>
            </a:p>
          </p:txBody>
        </p:sp>
        <p:cxnSp>
          <p:nvCxnSpPr>
            <p:cNvPr id="323" name="Google Shape;323;p20"/>
            <p:cNvCxnSpPr>
              <a:endCxn id="321" idx="0"/>
            </p:cNvCxnSpPr>
            <p:nvPr/>
          </p:nvCxnSpPr>
          <p:spPr>
            <a:xfrm flipH="1">
              <a:off x="884125" y="9070235"/>
              <a:ext cx="776100" cy="125700"/>
            </a:xfrm>
            <a:prstGeom prst="bentConnector2">
              <a:avLst/>
            </a:prstGeom>
            <a:noFill/>
            <a:ln cap="flat" cmpd="sng" w="38100">
              <a:solidFill>
                <a:srgbClr val="2E75B5"/>
              </a:solidFill>
              <a:prstDash val="solid"/>
              <a:round/>
              <a:headEnd len="sm" w="sm" type="none"/>
              <a:tailEnd len="sm" w="sm" type="none"/>
            </a:ln>
          </p:spPr>
        </p:cxnSp>
        <p:cxnSp>
          <p:nvCxnSpPr>
            <p:cNvPr id="324" name="Google Shape;324;p20"/>
            <p:cNvCxnSpPr>
              <a:endCxn id="322" idx="0"/>
            </p:cNvCxnSpPr>
            <p:nvPr/>
          </p:nvCxnSpPr>
          <p:spPr>
            <a:xfrm>
              <a:off x="2724099" y="9083401"/>
              <a:ext cx="758400" cy="115200"/>
            </a:xfrm>
            <a:prstGeom prst="bentConnector2">
              <a:avLst/>
            </a:prstGeom>
            <a:noFill/>
            <a:ln cap="flat" cmpd="sng" w="38100">
              <a:solidFill>
                <a:srgbClr val="2E75B5"/>
              </a:solidFill>
              <a:prstDash val="solid"/>
              <a:round/>
              <a:headEnd len="sm" w="sm" type="none"/>
              <a:tailEnd len="sm" w="sm" type="none"/>
            </a:ln>
          </p:spPr>
        </p:cxnSp>
      </p:grpSp>
      <p:cxnSp>
        <p:nvCxnSpPr>
          <p:cNvPr id="325" name="Google Shape;325;p20"/>
          <p:cNvCxnSpPr>
            <a:stCxn id="321" idx="2"/>
          </p:cNvCxnSpPr>
          <p:nvPr/>
        </p:nvCxnSpPr>
        <p:spPr>
          <a:xfrm>
            <a:off x="1267866" y="6195181"/>
            <a:ext cx="7200" cy="605400"/>
          </a:xfrm>
          <a:prstGeom prst="straightConnector1">
            <a:avLst/>
          </a:prstGeom>
          <a:noFill/>
          <a:ln cap="flat" cmpd="sng" w="38100">
            <a:solidFill>
              <a:srgbClr val="1155CC"/>
            </a:solidFill>
            <a:prstDash val="solid"/>
            <a:round/>
            <a:headEnd len="med" w="med" type="none"/>
            <a:tailEnd len="med" w="med" type="none"/>
          </a:ln>
        </p:spPr>
      </p:cxnSp>
      <p:cxnSp>
        <p:nvCxnSpPr>
          <p:cNvPr id="326" name="Google Shape;326;p20"/>
          <p:cNvCxnSpPr/>
          <p:nvPr/>
        </p:nvCxnSpPr>
        <p:spPr>
          <a:xfrm>
            <a:off x="5659091" y="6195181"/>
            <a:ext cx="7200" cy="605400"/>
          </a:xfrm>
          <a:prstGeom prst="straightConnector1">
            <a:avLst/>
          </a:prstGeom>
          <a:noFill/>
          <a:ln cap="flat" cmpd="sng" w="38100">
            <a:solidFill>
              <a:srgbClr val="1155CC"/>
            </a:solidFill>
            <a:prstDash val="solid"/>
            <a:round/>
            <a:headEnd len="med" w="med" type="none"/>
            <a:tailEnd len="med" w="med" type="none"/>
          </a:ln>
        </p:spPr>
      </p:cxnSp>
      <p:sp>
        <p:nvSpPr>
          <p:cNvPr id="327" name="Google Shape;327;p20"/>
          <p:cNvSpPr/>
          <p:nvPr/>
        </p:nvSpPr>
        <p:spPr>
          <a:xfrm>
            <a:off x="43775" y="6343375"/>
            <a:ext cx="2419578" cy="523152"/>
          </a:xfrm>
          <a:prstGeom prst="flowChartTerminator">
            <a:avLst/>
          </a:prstGeom>
          <a:solidFill>
            <a:srgbClr val="A4C2F4"/>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179999" rtl="0" algn="l">
              <a:spcBef>
                <a:spcPts val="0"/>
              </a:spcBef>
              <a:spcAft>
                <a:spcPts val="0"/>
              </a:spcAft>
              <a:buClr>
                <a:schemeClr val="dk1"/>
              </a:buClr>
              <a:buSzPts val="1200"/>
              <a:buFont typeface="Arial"/>
              <a:buNone/>
            </a:pPr>
            <a:r>
              <a:rPr b="1" lang="en-GB" sz="1200">
                <a:solidFill>
                  <a:srgbClr val="434343"/>
                </a:solidFill>
                <a:latin typeface="Titillium Web"/>
                <a:ea typeface="Titillium Web"/>
                <a:cs typeface="Titillium Web"/>
                <a:sym typeface="Titillium Web"/>
              </a:rPr>
              <a:t>F</a:t>
            </a:r>
            <a:r>
              <a:rPr b="1" lang="en-GB" sz="1200">
                <a:solidFill>
                  <a:srgbClr val="434343"/>
                </a:solidFill>
                <a:latin typeface="Titillium Web"/>
                <a:ea typeface="Titillium Web"/>
                <a:cs typeface="Titillium Web"/>
                <a:sym typeface="Titillium Web"/>
              </a:rPr>
              <a:t>ibrosis of valve leaflets</a:t>
            </a:r>
            <a:endParaRPr b="1" sz="1200">
              <a:solidFill>
                <a:srgbClr val="434343"/>
              </a:solidFill>
              <a:latin typeface="Titillium Web"/>
              <a:ea typeface="Titillium Web"/>
              <a:cs typeface="Titillium Web"/>
              <a:sym typeface="Titillium Web"/>
            </a:endParaRPr>
          </a:p>
          <a:p>
            <a:pPr indent="0" lvl="0" marL="179999" rtl="0" algn="l">
              <a:spcBef>
                <a:spcPts val="0"/>
              </a:spcBef>
              <a:spcAft>
                <a:spcPts val="0"/>
              </a:spcAft>
              <a:buClr>
                <a:schemeClr val="dk1"/>
              </a:buClr>
              <a:buSzPts val="1200"/>
              <a:buFont typeface="Arial"/>
              <a:buNone/>
            </a:pPr>
            <a:r>
              <a:rPr b="1" lang="en-GB" sz="1200">
                <a:solidFill>
                  <a:srgbClr val="434343"/>
                </a:solidFill>
                <a:latin typeface="Titillium Web"/>
                <a:ea typeface="Titillium Web"/>
                <a:cs typeface="Titillium Web"/>
                <a:sym typeface="Titillium Web"/>
              </a:rPr>
              <a:t>(reduction of diameter)</a:t>
            </a:r>
            <a:endParaRPr b="1" sz="1200">
              <a:solidFill>
                <a:srgbClr val="434343"/>
              </a:solidFill>
            </a:endParaRPr>
          </a:p>
        </p:txBody>
      </p:sp>
      <p:sp>
        <p:nvSpPr>
          <p:cNvPr id="328" name="Google Shape;328;p20"/>
          <p:cNvSpPr/>
          <p:nvPr/>
        </p:nvSpPr>
        <p:spPr>
          <a:xfrm>
            <a:off x="4452913" y="6347275"/>
            <a:ext cx="2419578" cy="523152"/>
          </a:xfrm>
          <a:prstGeom prst="flowChartTerminator">
            <a:avLst/>
          </a:prstGeom>
          <a:solidFill>
            <a:srgbClr val="A4C2F4"/>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179999" rtl="0" algn="ctr">
              <a:spcBef>
                <a:spcPts val="0"/>
              </a:spcBef>
              <a:spcAft>
                <a:spcPts val="0"/>
              </a:spcAft>
              <a:buNone/>
            </a:pPr>
            <a:r>
              <a:rPr b="1" lang="en-GB" sz="1200">
                <a:solidFill>
                  <a:srgbClr val="434343"/>
                </a:solidFill>
                <a:latin typeface="Titillium Web"/>
                <a:ea typeface="Titillium Web"/>
                <a:cs typeface="Titillium Web"/>
                <a:sym typeface="Titillium Web"/>
              </a:rPr>
              <a:t>Fibrosis of chordae tendineae (improper closure)</a:t>
            </a:r>
            <a:endParaRPr b="1" sz="1200">
              <a:solidFill>
                <a:srgbClr val="434343"/>
              </a:solidFill>
            </a:endParaRPr>
          </a:p>
        </p:txBody>
      </p:sp>
      <p:sp>
        <p:nvSpPr>
          <p:cNvPr id="329" name="Google Shape;329;p20"/>
          <p:cNvSpPr txBox="1"/>
          <p:nvPr/>
        </p:nvSpPr>
        <p:spPr>
          <a:xfrm>
            <a:off x="1275200" y="1265250"/>
            <a:ext cx="5629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1200">
                <a:solidFill>
                  <a:srgbClr val="44546A"/>
                </a:solidFill>
                <a:latin typeface="Titillium Web"/>
                <a:ea typeface="Titillium Web"/>
                <a:cs typeface="Titillium Web"/>
                <a:sym typeface="Titillium Web"/>
              </a:rPr>
              <a:t>Typically resolve without permanent sequelae</a:t>
            </a:r>
            <a:endParaRPr sz="1200">
              <a:solidFill>
                <a:srgbClr val="44546A"/>
              </a:solidFill>
              <a:latin typeface="Titillium Web"/>
              <a:ea typeface="Titillium Web"/>
              <a:cs typeface="Titillium Web"/>
              <a:sym typeface="Titillium Web"/>
            </a:endParaRPr>
          </a:p>
        </p:txBody>
      </p:sp>
      <p:sp>
        <p:nvSpPr>
          <p:cNvPr id="330" name="Google Shape;330;p20"/>
          <p:cNvSpPr/>
          <p:nvPr/>
        </p:nvSpPr>
        <p:spPr>
          <a:xfrm>
            <a:off x="4821725" y="7934250"/>
            <a:ext cx="1682700" cy="473700"/>
          </a:xfrm>
          <a:prstGeom prst="roundRect">
            <a:avLst>
              <a:gd fmla="val 16667" name="adj"/>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900"/>
              <a:buFont typeface="Arial"/>
              <a:buNone/>
            </a:pPr>
            <a:r>
              <a:rPr lang="en-GB">
                <a:solidFill>
                  <a:srgbClr val="44546A"/>
                </a:solidFill>
                <a:latin typeface="Titillium Web"/>
                <a:ea typeface="Titillium Web"/>
                <a:cs typeface="Titillium Web"/>
                <a:sym typeface="Titillium Web"/>
              </a:rPr>
              <a:t>Arrhythmias</a:t>
            </a:r>
            <a:endParaRPr>
              <a:latin typeface="Cabin"/>
              <a:ea typeface="Cabin"/>
              <a:cs typeface="Cabin"/>
              <a:sym typeface="Cabin"/>
            </a:endParaRPr>
          </a:p>
        </p:txBody>
      </p:sp>
      <p:sp>
        <p:nvSpPr>
          <p:cNvPr id="331" name="Google Shape;331;p20"/>
          <p:cNvSpPr/>
          <p:nvPr/>
        </p:nvSpPr>
        <p:spPr>
          <a:xfrm>
            <a:off x="4821725" y="8899575"/>
            <a:ext cx="1682700" cy="473700"/>
          </a:xfrm>
          <a:prstGeom prst="roundRect">
            <a:avLst>
              <a:gd fmla="val 16667" name="adj"/>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900"/>
              <a:buFont typeface="Arial"/>
              <a:buNone/>
            </a:pPr>
            <a:r>
              <a:rPr lang="en-GB">
                <a:solidFill>
                  <a:srgbClr val="44546A"/>
                </a:solidFill>
                <a:latin typeface="Titillium Web"/>
                <a:ea typeface="Titillium Web"/>
                <a:cs typeface="Titillium Web"/>
                <a:sym typeface="Titillium Web"/>
              </a:rPr>
              <a:t>Thromboembolism</a:t>
            </a:r>
            <a:endParaRPr>
              <a:latin typeface="Cabin"/>
              <a:ea typeface="Cabin"/>
              <a:cs typeface="Cabin"/>
              <a:sym typeface="Cabin"/>
            </a:endParaRPr>
          </a:p>
        </p:txBody>
      </p:sp>
      <p:sp>
        <p:nvSpPr>
          <p:cNvPr id="332" name="Google Shape;332;p20"/>
          <p:cNvSpPr/>
          <p:nvPr/>
        </p:nvSpPr>
        <p:spPr>
          <a:xfrm>
            <a:off x="2379775" y="9397175"/>
            <a:ext cx="2298300" cy="473700"/>
          </a:xfrm>
          <a:prstGeom prst="roundRect">
            <a:avLst>
              <a:gd fmla="val 16667" name="adj"/>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900"/>
              <a:buFont typeface="Arial"/>
              <a:buNone/>
            </a:pPr>
            <a:r>
              <a:rPr lang="en-GB">
                <a:solidFill>
                  <a:srgbClr val="980000"/>
                </a:solidFill>
                <a:latin typeface="Titillium Web"/>
                <a:ea typeface="Titillium Web"/>
                <a:cs typeface="Titillium Web"/>
                <a:sym typeface="Titillium Web"/>
              </a:rPr>
              <a:t>Treatment</a:t>
            </a:r>
            <a:r>
              <a:rPr lang="en-GB">
                <a:solidFill>
                  <a:srgbClr val="44546A"/>
                </a:solidFill>
                <a:latin typeface="Titillium Web"/>
                <a:ea typeface="Titillium Web"/>
                <a:cs typeface="Titillium Web"/>
                <a:sym typeface="Titillium Web"/>
              </a:rPr>
              <a:t>:</a:t>
            </a:r>
            <a:endParaRPr>
              <a:solidFill>
                <a:srgbClr val="44546A"/>
              </a:solidFill>
              <a:latin typeface="Titillium Web"/>
              <a:ea typeface="Titillium Web"/>
              <a:cs typeface="Titillium Web"/>
              <a:sym typeface="Titillium Web"/>
            </a:endParaRPr>
          </a:p>
          <a:p>
            <a:pPr indent="0" lvl="0" marL="0" rtl="0" algn="ctr">
              <a:spcBef>
                <a:spcPts val="0"/>
              </a:spcBef>
              <a:spcAft>
                <a:spcPts val="0"/>
              </a:spcAft>
              <a:buClr>
                <a:schemeClr val="dk1"/>
              </a:buClr>
              <a:buSzPts val="1900"/>
              <a:buFont typeface="Arial"/>
              <a:buNone/>
            </a:pPr>
            <a:r>
              <a:rPr lang="en-GB">
                <a:solidFill>
                  <a:srgbClr val="44546A"/>
                </a:solidFill>
                <a:latin typeface="Titillium Web"/>
                <a:ea typeface="Titillium Web"/>
                <a:cs typeface="Titillium Web"/>
                <a:sym typeface="Titillium Web"/>
              </a:rPr>
              <a:t>may require valve surgery</a:t>
            </a:r>
            <a:endParaRPr>
              <a:latin typeface="Cabin"/>
              <a:ea typeface="Cabin"/>
              <a:cs typeface="Cabin"/>
              <a:sym typeface="Cabin"/>
            </a:endParaRPr>
          </a:p>
        </p:txBody>
      </p:sp>
      <p:sp>
        <p:nvSpPr>
          <p:cNvPr id="333" name="Google Shape;333;p20"/>
          <p:cNvSpPr/>
          <p:nvPr/>
        </p:nvSpPr>
        <p:spPr>
          <a:xfrm>
            <a:off x="529649" y="7948475"/>
            <a:ext cx="1682700" cy="473700"/>
          </a:xfrm>
          <a:prstGeom prst="roundRect">
            <a:avLst>
              <a:gd fmla="val 16667" name="adj"/>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900"/>
              <a:buFont typeface="Arial"/>
              <a:buNone/>
            </a:pPr>
            <a:r>
              <a:rPr lang="en-GB">
                <a:solidFill>
                  <a:srgbClr val="44546A"/>
                </a:solidFill>
                <a:latin typeface="Titillium Web"/>
                <a:ea typeface="Titillium Web"/>
                <a:cs typeface="Titillium Web"/>
                <a:sym typeface="Titillium Web"/>
              </a:rPr>
              <a:t>Congestive heart failure</a:t>
            </a:r>
            <a:endParaRPr>
              <a:solidFill>
                <a:srgbClr val="44546A"/>
              </a:solidFill>
              <a:latin typeface="Titillium Web"/>
              <a:ea typeface="Titillium Web"/>
              <a:cs typeface="Titillium Web"/>
              <a:sym typeface="Titillium Web"/>
            </a:endParaRPr>
          </a:p>
        </p:txBody>
      </p:sp>
      <p:sp>
        <p:nvSpPr>
          <p:cNvPr id="334" name="Google Shape;334;p20"/>
          <p:cNvSpPr/>
          <p:nvPr/>
        </p:nvSpPr>
        <p:spPr>
          <a:xfrm>
            <a:off x="2379750" y="7436475"/>
            <a:ext cx="2298300" cy="473700"/>
          </a:xfrm>
          <a:prstGeom prst="roundRect">
            <a:avLst>
              <a:gd fmla="val 16667" name="adj"/>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solidFill>
                  <a:srgbClr val="44546A"/>
                </a:solidFill>
                <a:latin typeface="Titillium Web"/>
                <a:ea typeface="Titillium Web"/>
                <a:cs typeface="Titillium Web"/>
                <a:sym typeface="Titillium Web"/>
              </a:rPr>
              <a:t>Cardiac murmurs</a:t>
            </a:r>
            <a:endParaRPr>
              <a:latin typeface="Cabin"/>
              <a:ea typeface="Cabin"/>
              <a:cs typeface="Cabin"/>
              <a:sym typeface="Cabin"/>
            </a:endParaRPr>
          </a:p>
        </p:txBody>
      </p:sp>
      <p:sp>
        <p:nvSpPr>
          <p:cNvPr id="335" name="Google Shape;335;p20"/>
          <p:cNvSpPr/>
          <p:nvPr/>
        </p:nvSpPr>
        <p:spPr>
          <a:xfrm>
            <a:off x="529650" y="8899575"/>
            <a:ext cx="1682700" cy="473700"/>
          </a:xfrm>
          <a:prstGeom prst="roundRect">
            <a:avLst>
              <a:gd fmla="val 16667" name="adj"/>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900"/>
              <a:buFont typeface="Arial"/>
              <a:buNone/>
            </a:pPr>
            <a:r>
              <a:rPr lang="en-GB">
                <a:solidFill>
                  <a:srgbClr val="44546A"/>
                </a:solidFill>
                <a:latin typeface="Titillium Web"/>
                <a:ea typeface="Titillium Web"/>
                <a:cs typeface="Titillium Web"/>
                <a:sym typeface="Titillium Web"/>
              </a:rPr>
              <a:t>Infective endocarditis</a:t>
            </a:r>
            <a:endParaRPr>
              <a:latin typeface="Cabin"/>
              <a:ea typeface="Cabin"/>
              <a:cs typeface="Cabin"/>
              <a:sym typeface="Cabin"/>
            </a:endParaRPr>
          </a:p>
        </p:txBody>
      </p:sp>
      <p:cxnSp>
        <p:nvCxnSpPr>
          <p:cNvPr id="336" name="Google Shape;336;p20"/>
          <p:cNvCxnSpPr>
            <a:stCxn id="337" idx="4"/>
            <a:endCxn id="332" idx="0"/>
          </p:cNvCxnSpPr>
          <p:nvPr/>
        </p:nvCxnSpPr>
        <p:spPr>
          <a:xfrm rot="5400000">
            <a:off x="3399925" y="9267325"/>
            <a:ext cx="258900" cy="900"/>
          </a:xfrm>
          <a:prstGeom prst="curvedConnector3">
            <a:avLst>
              <a:gd fmla="val 49990" name="adj1"/>
            </a:avLst>
          </a:prstGeom>
          <a:noFill/>
          <a:ln cap="flat" cmpd="sng" w="28575">
            <a:solidFill>
              <a:srgbClr val="999999"/>
            </a:solidFill>
            <a:prstDash val="dot"/>
            <a:round/>
            <a:headEnd len="sm" w="sm" type="none"/>
            <a:tailEnd len="sm" w="sm" type="none"/>
          </a:ln>
        </p:spPr>
      </p:cxnSp>
      <p:cxnSp>
        <p:nvCxnSpPr>
          <p:cNvPr id="338" name="Google Shape;338;p20"/>
          <p:cNvCxnSpPr>
            <a:stCxn id="335" idx="3"/>
            <a:endCxn id="337" idx="3"/>
          </p:cNvCxnSpPr>
          <p:nvPr/>
        </p:nvCxnSpPr>
        <p:spPr>
          <a:xfrm flipH="1" rot="10800000">
            <a:off x="2212350" y="8996325"/>
            <a:ext cx="688500" cy="140100"/>
          </a:xfrm>
          <a:prstGeom prst="curvedConnector2">
            <a:avLst/>
          </a:prstGeom>
          <a:noFill/>
          <a:ln cap="flat" cmpd="sng" w="28575">
            <a:solidFill>
              <a:srgbClr val="999999"/>
            </a:solidFill>
            <a:prstDash val="dot"/>
            <a:round/>
            <a:headEnd len="sm" w="sm" type="none"/>
            <a:tailEnd len="sm" w="sm" type="none"/>
          </a:ln>
        </p:spPr>
      </p:cxnSp>
      <p:cxnSp>
        <p:nvCxnSpPr>
          <p:cNvPr id="339" name="Google Shape;339;p20"/>
          <p:cNvCxnSpPr>
            <a:stCxn id="331" idx="1"/>
            <a:endCxn id="337" idx="5"/>
          </p:cNvCxnSpPr>
          <p:nvPr/>
        </p:nvCxnSpPr>
        <p:spPr>
          <a:xfrm rot="10800000">
            <a:off x="4158725" y="8996325"/>
            <a:ext cx="663000" cy="140100"/>
          </a:xfrm>
          <a:prstGeom prst="curvedConnector2">
            <a:avLst/>
          </a:prstGeom>
          <a:noFill/>
          <a:ln cap="flat" cmpd="sng" w="28575">
            <a:solidFill>
              <a:srgbClr val="999999"/>
            </a:solidFill>
            <a:prstDash val="dot"/>
            <a:round/>
            <a:headEnd len="sm" w="sm" type="none"/>
            <a:tailEnd len="sm" w="sm" type="none"/>
          </a:ln>
        </p:spPr>
      </p:cxnSp>
      <p:cxnSp>
        <p:nvCxnSpPr>
          <p:cNvPr id="340" name="Google Shape;340;p20"/>
          <p:cNvCxnSpPr>
            <a:stCxn id="330" idx="1"/>
            <a:endCxn id="337" idx="7"/>
          </p:cNvCxnSpPr>
          <p:nvPr/>
        </p:nvCxnSpPr>
        <p:spPr>
          <a:xfrm flipH="1">
            <a:off x="4158725" y="8171100"/>
            <a:ext cx="663000" cy="139800"/>
          </a:xfrm>
          <a:prstGeom prst="curvedConnector2">
            <a:avLst/>
          </a:prstGeom>
          <a:noFill/>
          <a:ln cap="flat" cmpd="sng" w="28575">
            <a:solidFill>
              <a:srgbClr val="999999"/>
            </a:solidFill>
            <a:prstDash val="dot"/>
            <a:round/>
            <a:headEnd len="sm" w="sm" type="none"/>
            <a:tailEnd len="sm" w="sm" type="none"/>
          </a:ln>
        </p:spPr>
      </p:cxnSp>
      <p:cxnSp>
        <p:nvCxnSpPr>
          <p:cNvPr id="341" name="Google Shape;341;p20"/>
          <p:cNvCxnSpPr>
            <a:stCxn id="337" idx="1"/>
            <a:endCxn id="333" idx="3"/>
          </p:cNvCxnSpPr>
          <p:nvPr/>
        </p:nvCxnSpPr>
        <p:spPr>
          <a:xfrm flipH="1" rot="5400000">
            <a:off x="2493860" y="7903876"/>
            <a:ext cx="125700" cy="688500"/>
          </a:xfrm>
          <a:prstGeom prst="curvedConnector2">
            <a:avLst/>
          </a:prstGeom>
          <a:noFill/>
          <a:ln cap="flat" cmpd="sng" w="28575">
            <a:solidFill>
              <a:srgbClr val="999999"/>
            </a:solidFill>
            <a:prstDash val="dot"/>
            <a:round/>
            <a:headEnd len="sm" w="sm" type="none"/>
            <a:tailEnd len="sm" w="sm" type="none"/>
          </a:ln>
        </p:spPr>
      </p:cxnSp>
      <p:cxnSp>
        <p:nvCxnSpPr>
          <p:cNvPr id="342" name="Google Shape;342;p20"/>
          <p:cNvCxnSpPr>
            <a:stCxn id="337" idx="0"/>
            <a:endCxn id="334" idx="2"/>
          </p:cNvCxnSpPr>
          <p:nvPr/>
        </p:nvCxnSpPr>
        <p:spPr>
          <a:xfrm flipH="1" rot="5400000">
            <a:off x="3399925" y="8039125"/>
            <a:ext cx="258900" cy="900"/>
          </a:xfrm>
          <a:prstGeom prst="curvedConnector3">
            <a:avLst>
              <a:gd fmla="val 49990" name="adj1"/>
            </a:avLst>
          </a:prstGeom>
          <a:noFill/>
          <a:ln cap="flat" cmpd="sng" w="28575">
            <a:solidFill>
              <a:srgbClr val="999999"/>
            </a:solidFill>
            <a:prstDash val="dot"/>
            <a:round/>
            <a:headEnd len="sm" w="sm" type="none"/>
            <a:tailEnd len="sm" w="sm" type="none"/>
          </a:ln>
        </p:spPr>
      </p:cxnSp>
      <p:sp>
        <p:nvSpPr>
          <p:cNvPr id="337" name="Google Shape;337;p20"/>
          <p:cNvSpPr/>
          <p:nvPr/>
        </p:nvSpPr>
        <p:spPr>
          <a:xfrm>
            <a:off x="2640475" y="8169025"/>
            <a:ext cx="1778700" cy="969300"/>
          </a:xfrm>
          <a:prstGeom prst="ellipse">
            <a:avLst/>
          </a:prstGeom>
          <a:solidFill>
            <a:srgbClr val="EFEFEF"/>
          </a:solidFill>
          <a:ln cap="flat" cmpd="sng" w="2857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Arial"/>
              <a:buNone/>
            </a:pPr>
            <a:r>
              <a:rPr lang="en-GB" sz="1200">
                <a:solidFill>
                  <a:srgbClr val="44546A"/>
                </a:solidFill>
                <a:latin typeface="Titillium Web"/>
                <a:ea typeface="Titillium Web"/>
                <a:cs typeface="Titillium Web"/>
                <a:sym typeface="Titillium Web"/>
              </a:rPr>
              <a:t>Signs &amp; symptoms </a:t>
            </a:r>
            <a:endParaRPr sz="1200">
              <a:solidFill>
                <a:srgbClr val="44546A"/>
              </a:solidFill>
              <a:latin typeface="Titillium Web"/>
              <a:ea typeface="Titillium Web"/>
              <a:cs typeface="Titillium Web"/>
              <a:sym typeface="Titillium Web"/>
            </a:endParaRPr>
          </a:p>
          <a:p>
            <a:pPr indent="0" lvl="0" marL="0" rtl="0" algn="ctr">
              <a:spcBef>
                <a:spcPts val="0"/>
              </a:spcBef>
              <a:spcAft>
                <a:spcPts val="0"/>
              </a:spcAft>
              <a:buClr>
                <a:schemeClr val="dk1"/>
              </a:buClr>
              <a:buSzPts val="1800"/>
              <a:buFont typeface="Arial"/>
              <a:buNone/>
            </a:pPr>
            <a:r>
              <a:rPr lang="en-GB" sz="1200">
                <a:solidFill>
                  <a:srgbClr val="44546A"/>
                </a:solidFill>
                <a:latin typeface="Titillium Web"/>
                <a:ea typeface="Titillium Web"/>
                <a:cs typeface="Titillium Web"/>
                <a:sym typeface="Titillium Web"/>
              </a:rPr>
              <a:t>(depends on valve involved)</a:t>
            </a:r>
            <a:endParaRPr b="1" sz="1200">
              <a:latin typeface="Cabin"/>
              <a:ea typeface="Cabin"/>
              <a:cs typeface="Cabin"/>
              <a:sym typeface="Cabin"/>
            </a:endParaRPr>
          </a:p>
        </p:txBody>
      </p:sp>
      <p:sp>
        <p:nvSpPr>
          <p:cNvPr id="343" name="Google Shape;343;p20"/>
          <p:cNvSpPr txBox="1"/>
          <p:nvPr/>
        </p:nvSpPr>
        <p:spPr>
          <a:xfrm>
            <a:off x="822575" y="7090600"/>
            <a:ext cx="5238000" cy="278100"/>
          </a:xfrm>
          <a:prstGeom prst="rect">
            <a:avLst/>
          </a:prstGeom>
          <a:noFill/>
          <a:ln cap="flat" cmpd="sng" w="19050">
            <a:solidFill>
              <a:srgbClr val="CC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Titillium Web"/>
                <a:ea typeface="Titillium Web"/>
                <a:cs typeface="Titillium Web"/>
                <a:sym typeface="Titillium Web"/>
              </a:rPr>
              <a:t>Manifestations occur many years after the initial episode of rheumatic fever</a:t>
            </a:r>
            <a:endParaRPr sz="1200">
              <a:latin typeface="Titillium Web"/>
              <a:ea typeface="Titillium Web"/>
              <a:cs typeface="Titillium Web"/>
              <a:sym typeface="Titillium Web"/>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grpSp>
        <p:nvGrpSpPr>
          <p:cNvPr id="348" name="Google Shape;348;p21"/>
          <p:cNvGrpSpPr/>
          <p:nvPr/>
        </p:nvGrpSpPr>
        <p:grpSpPr>
          <a:xfrm>
            <a:off x="1240459" y="6141084"/>
            <a:ext cx="4222271" cy="3033211"/>
            <a:chOff x="1240459" y="6141084"/>
            <a:chExt cx="4222271" cy="3033211"/>
          </a:xfrm>
        </p:grpSpPr>
        <p:cxnSp>
          <p:nvCxnSpPr>
            <p:cNvPr id="349" name="Google Shape;349;p21"/>
            <p:cNvCxnSpPr>
              <a:stCxn id="350" idx="2"/>
            </p:cNvCxnSpPr>
            <p:nvPr/>
          </p:nvCxnSpPr>
          <p:spPr>
            <a:xfrm flipH="1">
              <a:off x="5452138" y="6141084"/>
              <a:ext cx="4800" cy="761100"/>
            </a:xfrm>
            <a:prstGeom prst="straightConnector1">
              <a:avLst/>
            </a:prstGeom>
            <a:noFill/>
            <a:ln cap="flat" cmpd="sng" w="19050">
              <a:solidFill>
                <a:srgbClr val="1155CC"/>
              </a:solidFill>
              <a:prstDash val="dash"/>
              <a:round/>
              <a:headEnd len="med" w="med" type="none"/>
              <a:tailEnd len="med" w="med" type="none"/>
            </a:ln>
          </p:spPr>
        </p:cxnSp>
        <p:cxnSp>
          <p:nvCxnSpPr>
            <p:cNvPr id="351" name="Google Shape;351;p21"/>
            <p:cNvCxnSpPr/>
            <p:nvPr/>
          </p:nvCxnSpPr>
          <p:spPr>
            <a:xfrm rot="10800000">
              <a:off x="1240459" y="6902082"/>
              <a:ext cx="4211700" cy="0"/>
            </a:xfrm>
            <a:prstGeom prst="straightConnector1">
              <a:avLst/>
            </a:prstGeom>
            <a:noFill/>
            <a:ln cap="flat" cmpd="sng" w="19050">
              <a:solidFill>
                <a:srgbClr val="1155CC"/>
              </a:solidFill>
              <a:prstDash val="dash"/>
              <a:round/>
              <a:headEnd len="med" w="med" type="none"/>
              <a:tailEnd len="med" w="med" type="none"/>
            </a:ln>
          </p:spPr>
        </p:cxnSp>
        <p:cxnSp>
          <p:nvCxnSpPr>
            <p:cNvPr id="352" name="Google Shape;352;p21"/>
            <p:cNvCxnSpPr/>
            <p:nvPr/>
          </p:nvCxnSpPr>
          <p:spPr>
            <a:xfrm>
              <a:off x="5450125" y="6909375"/>
              <a:ext cx="2100" cy="406200"/>
            </a:xfrm>
            <a:prstGeom prst="straightConnector1">
              <a:avLst/>
            </a:prstGeom>
            <a:noFill/>
            <a:ln cap="flat" cmpd="sng" w="19050">
              <a:solidFill>
                <a:srgbClr val="1155CC"/>
              </a:solidFill>
              <a:prstDash val="dash"/>
              <a:round/>
              <a:headEnd len="med" w="med" type="none"/>
              <a:tailEnd len="med" w="med" type="none"/>
            </a:ln>
          </p:spPr>
        </p:cxnSp>
        <p:cxnSp>
          <p:nvCxnSpPr>
            <p:cNvPr id="353" name="Google Shape;353;p21"/>
            <p:cNvCxnSpPr/>
            <p:nvPr/>
          </p:nvCxnSpPr>
          <p:spPr>
            <a:xfrm>
              <a:off x="3357661" y="6898757"/>
              <a:ext cx="2100" cy="456600"/>
            </a:xfrm>
            <a:prstGeom prst="straightConnector1">
              <a:avLst/>
            </a:prstGeom>
            <a:noFill/>
            <a:ln cap="flat" cmpd="sng" w="19050">
              <a:solidFill>
                <a:srgbClr val="1155CC"/>
              </a:solidFill>
              <a:prstDash val="dash"/>
              <a:round/>
              <a:headEnd len="med" w="med" type="none"/>
              <a:tailEnd len="med" w="med" type="none"/>
            </a:ln>
          </p:spPr>
        </p:cxnSp>
        <p:cxnSp>
          <p:nvCxnSpPr>
            <p:cNvPr id="354" name="Google Shape;354;p21"/>
            <p:cNvCxnSpPr/>
            <p:nvPr/>
          </p:nvCxnSpPr>
          <p:spPr>
            <a:xfrm flipH="1">
              <a:off x="1240471" y="6902083"/>
              <a:ext cx="4800" cy="444900"/>
            </a:xfrm>
            <a:prstGeom prst="straightConnector1">
              <a:avLst/>
            </a:prstGeom>
            <a:noFill/>
            <a:ln cap="flat" cmpd="sng" w="19050">
              <a:solidFill>
                <a:srgbClr val="1155CC"/>
              </a:solidFill>
              <a:prstDash val="dash"/>
              <a:round/>
              <a:headEnd len="med" w="med" type="none"/>
              <a:tailEnd len="med" w="med" type="none"/>
            </a:ln>
          </p:spPr>
        </p:cxnSp>
        <p:cxnSp>
          <p:nvCxnSpPr>
            <p:cNvPr id="355" name="Google Shape;355;p21"/>
            <p:cNvCxnSpPr/>
            <p:nvPr/>
          </p:nvCxnSpPr>
          <p:spPr>
            <a:xfrm flipH="1">
              <a:off x="1240471" y="7567507"/>
              <a:ext cx="4800" cy="444900"/>
            </a:xfrm>
            <a:prstGeom prst="straightConnector1">
              <a:avLst/>
            </a:prstGeom>
            <a:noFill/>
            <a:ln cap="flat" cmpd="sng" w="19050">
              <a:solidFill>
                <a:srgbClr val="1155CC"/>
              </a:solidFill>
              <a:prstDash val="dash"/>
              <a:round/>
              <a:headEnd len="med" w="med" type="none"/>
              <a:tailEnd len="med" w="med" type="none"/>
            </a:ln>
          </p:spPr>
        </p:cxnSp>
        <p:cxnSp>
          <p:nvCxnSpPr>
            <p:cNvPr id="356" name="Google Shape;356;p21"/>
            <p:cNvCxnSpPr>
              <a:stCxn id="357" idx="2"/>
            </p:cNvCxnSpPr>
            <p:nvPr/>
          </p:nvCxnSpPr>
          <p:spPr>
            <a:xfrm>
              <a:off x="5454553" y="7561663"/>
              <a:ext cx="900" cy="498900"/>
            </a:xfrm>
            <a:prstGeom prst="straightConnector1">
              <a:avLst/>
            </a:prstGeom>
            <a:noFill/>
            <a:ln cap="flat" cmpd="sng" w="19050">
              <a:solidFill>
                <a:srgbClr val="1155CC"/>
              </a:solidFill>
              <a:prstDash val="dash"/>
              <a:round/>
              <a:headEnd len="med" w="med" type="none"/>
              <a:tailEnd len="med" w="med" type="none"/>
            </a:ln>
          </p:spPr>
        </p:cxnSp>
        <p:cxnSp>
          <p:nvCxnSpPr>
            <p:cNvPr id="358" name="Google Shape;358;p21"/>
            <p:cNvCxnSpPr/>
            <p:nvPr/>
          </p:nvCxnSpPr>
          <p:spPr>
            <a:xfrm>
              <a:off x="3381039" y="7561686"/>
              <a:ext cx="2100" cy="456600"/>
            </a:xfrm>
            <a:prstGeom prst="straightConnector1">
              <a:avLst/>
            </a:prstGeom>
            <a:noFill/>
            <a:ln cap="flat" cmpd="sng" w="19050">
              <a:solidFill>
                <a:srgbClr val="1155CC"/>
              </a:solidFill>
              <a:prstDash val="dash"/>
              <a:round/>
              <a:headEnd len="med" w="med" type="none"/>
              <a:tailEnd len="med" w="med" type="none"/>
            </a:ln>
          </p:spPr>
        </p:cxnSp>
        <p:cxnSp>
          <p:nvCxnSpPr>
            <p:cNvPr id="359" name="Google Shape;359;p21"/>
            <p:cNvCxnSpPr/>
            <p:nvPr/>
          </p:nvCxnSpPr>
          <p:spPr>
            <a:xfrm>
              <a:off x="1241931" y="8146334"/>
              <a:ext cx="2100" cy="456600"/>
            </a:xfrm>
            <a:prstGeom prst="straightConnector1">
              <a:avLst/>
            </a:prstGeom>
            <a:noFill/>
            <a:ln cap="flat" cmpd="sng" w="19050">
              <a:solidFill>
                <a:srgbClr val="1155CC"/>
              </a:solidFill>
              <a:prstDash val="dash"/>
              <a:round/>
              <a:headEnd len="med" w="med" type="none"/>
              <a:tailEnd len="med" w="med" type="none"/>
            </a:ln>
          </p:spPr>
        </p:cxnSp>
        <p:cxnSp>
          <p:nvCxnSpPr>
            <p:cNvPr id="360" name="Google Shape;360;p21"/>
            <p:cNvCxnSpPr>
              <a:endCxn id="361" idx="0"/>
            </p:cNvCxnSpPr>
            <p:nvPr/>
          </p:nvCxnSpPr>
          <p:spPr>
            <a:xfrm>
              <a:off x="5454639" y="7808983"/>
              <a:ext cx="0" cy="565200"/>
            </a:xfrm>
            <a:prstGeom prst="straightConnector1">
              <a:avLst/>
            </a:prstGeom>
            <a:noFill/>
            <a:ln cap="flat" cmpd="sng" w="19050">
              <a:solidFill>
                <a:srgbClr val="1155CC"/>
              </a:solidFill>
              <a:prstDash val="dash"/>
              <a:round/>
              <a:headEnd len="med" w="med" type="none"/>
              <a:tailEnd len="med" w="med" type="none"/>
            </a:ln>
          </p:spPr>
        </p:cxnSp>
        <p:cxnSp>
          <p:nvCxnSpPr>
            <p:cNvPr id="362" name="Google Shape;362;p21"/>
            <p:cNvCxnSpPr/>
            <p:nvPr/>
          </p:nvCxnSpPr>
          <p:spPr>
            <a:xfrm flipH="1">
              <a:off x="3733831" y="8058583"/>
              <a:ext cx="1728900" cy="600300"/>
            </a:xfrm>
            <a:prstGeom prst="straightConnector1">
              <a:avLst/>
            </a:prstGeom>
            <a:noFill/>
            <a:ln cap="flat" cmpd="sng" w="19050">
              <a:solidFill>
                <a:srgbClr val="1155CC"/>
              </a:solidFill>
              <a:prstDash val="dash"/>
              <a:round/>
              <a:headEnd len="med" w="med" type="none"/>
              <a:tailEnd len="med" w="med" type="none"/>
            </a:ln>
          </p:spPr>
        </p:cxnSp>
        <p:cxnSp>
          <p:nvCxnSpPr>
            <p:cNvPr id="363" name="Google Shape;363;p21"/>
            <p:cNvCxnSpPr/>
            <p:nvPr/>
          </p:nvCxnSpPr>
          <p:spPr>
            <a:xfrm>
              <a:off x="3697497" y="8816695"/>
              <a:ext cx="600" cy="357600"/>
            </a:xfrm>
            <a:prstGeom prst="straightConnector1">
              <a:avLst/>
            </a:prstGeom>
            <a:noFill/>
            <a:ln cap="flat" cmpd="sng" w="19050">
              <a:solidFill>
                <a:srgbClr val="1155CC"/>
              </a:solidFill>
              <a:prstDash val="dash"/>
              <a:round/>
              <a:headEnd len="med" w="med" type="none"/>
              <a:tailEnd len="med" w="med" type="none"/>
            </a:ln>
          </p:spPr>
        </p:cxnSp>
        <p:cxnSp>
          <p:nvCxnSpPr>
            <p:cNvPr id="364" name="Google Shape;364;p21"/>
            <p:cNvCxnSpPr>
              <a:stCxn id="365" idx="3"/>
              <a:endCxn id="366" idx="1"/>
            </p:cNvCxnSpPr>
            <p:nvPr/>
          </p:nvCxnSpPr>
          <p:spPr>
            <a:xfrm>
              <a:off x="4334497" y="8723743"/>
              <a:ext cx="561900" cy="327000"/>
            </a:xfrm>
            <a:prstGeom prst="straightConnector1">
              <a:avLst/>
            </a:prstGeom>
            <a:noFill/>
            <a:ln cap="flat" cmpd="sng" w="19050">
              <a:solidFill>
                <a:srgbClr val="1155CC"/>
              </a:solidFill>
              <a:prstDash val="dash"/>
              <a:round/>
              <a:headEnd len="med" w="med" type="none"/>
              <a:tailEnd len="med" w="med" type="none"/>
            </a:ln>
          </p:spPr>
        </p:cxnSp>
        <p:cxnSp>
          <p:nvCxnSpPr>
            <p:cNvPr id="367" name="Google Shape;367;p21"/>
            <p:cNvCxnSpPr>
              <a:stCxn id="361" idx="2"/>
              <a:endCxn id="366" idx="0"/>
            </p:cNvCxnSpPr>
            <p:nvPr/>
          </p:nvCxnSpPr>
          <p:spPr>
            <a:xfrm>
              <a:off x="5454639" y="8616103"/>
              <a:ext cx="2400" cy="313500"/>
            </a:xfrm>
            <a:prstGeom prst="straightConnector1">
              <a:avLst/>
            </a:prstGeom>
            <a:noFill/>
            <a:ln cap="flat" cmpd="sng" w="19050">
              <a:solidFill>
                <a:srgbClr val="1155CC"/>
              </a:solidFill>
              <a:prstDash val="dash"/>
              <a:round/>
              <a:headEnd len="med" w="med" type="none"/>
              <a:tailEnd len="med" w="med" type="none"/>
            </a:ln>
          </p:spPr>
        </p:cxnSp>
      </p:grpSp>
      <p:sp>
        <p:nvSpPr>
          <p:cNvPr id="368" name="Google Shape;368;p21"/>
          <p:cNvSpPr txBox="1"/>
          <p:nvPr/>
        </p:nvSpPr>
        <p:spPr>
          <a:xfrm>
            <a:off x="2923763" y="76200"/>
            <a:ext cx="1242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000">
                <a:solidFill>
                  <a:srgbClr val="1155CC"/>
                </a:solidFill>
              </a:rPr>
              <a:t>Cont.</a:t>
            </a:r>
            <a:endParaRPr b="1" sz="3000">
              <a:solidFill>
                <a:srgbClr val="1155CC"/>
              </a:solidFill>
            </a:endParaRPr>
          </a:p>
        </p:txBody>
      </p:sp>
      <p:grpSp>
        <p:nvGrpSpPr>
          <p:cNvPr id="369" name="Google Shape;369;p21"/>
          <p:cNvGrpSpPr/>
          <p:nvPr/>
        </p:nvGrpSpPr>
        <p:grpSpPr>
          <a:xfrm>
            <a:off x="2992900" y="2499105"/>
            <a:ext cx="937267" cy="777547"/>
            <a:chOff x="3800749" y="2997010"/>
            <a:chExt cx="1525500" cy="1525500"/>
          </a:xfrm>
        </p:grpSpPr>
        <p:sp>
          <p:nvSpPr>
            <p:cNvPr id="370" name="Google Shape;370;p21"/>
            <p:cNvSpPr/>
            <p:nvPr/>
          </p:nvSpPr>
          <p:spPr>
            <a:xfrm rot="1799853">
              <a:off x="4023446" y="3219606"/>
              <a:ext cx="1080080" cy="1080080"/>
            </a:xfrm>
            <a:prstGeom prst="blockArc">
              <a:avLst>
                <a:gd fmla="val 10800000" name="adj1"/>
                <a:gd fmla="val 14902241" name="adj2"/>
                <a:gd fmla="val 20569" name="adj3"/>
              </a:avLst>
            </a:prstGeom>
            <a:solidFill>
              <a:srgbClr val="4A86E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200" u="none" cap="none" strike="noStrike">
                <a:solidFill>
                  <a:srgbClr val="000000"/>
                </a:solidFill>
                <a:latin typeface="Arial"/>
                <a:ea typeface="Arial"/>
                <a:cs typeface="Arial"/>
                <a:sym typeface="Arial"/>
              </a:endParaRPr>
            </a:p>
          </p:txBody>
        </p:sp>
        <p:sp>
          <p:nvSpPr>
            <p:cNvPr id="371" name="Google Shape;371;p21"/>
            <p:cNvSpPr/>
            <p:nvPr/>
          </p:nvSpPr>
          <p:spPr>
            <a:xfrm rot="-2519659">
              <a:off x="4023410" y="3219671"/>
              <a:ext cx="1080177" cy="1080177"/>
            </a:xfrm>
            <a:prstGeom prst="blockArc">
              <a:avLst>
                <a:gd fmla="val 10800000" name="adj1"/>
                <a:gd fmla="val 14902241" name="adj2"/>
                <a:gd fmla="val 20569" name="adj3"/>
              </a:avLst>
            </a:prstGeom>
            <a:solidFill>
              <a:srgbClr val="4A86E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200" u="none" cap="none" strike="noStrike">
                <a:solidFill>
                  <a:srgbClr val="000000"/>
                </a:solidFill>
                <a:latin typeface="Arial"/>
                <a:ea typeface="Arial"/>
                <a:cs typeface="Arial"/>
                <a:sym typeface="Arial"/>
              </a:endParaRPr>
            </a:p>
          </p:txBody>
        </p:sp>
        <p:sp>
          <p:nvSpPr>
            <p:cNvPr id="372" name="Google Shape;372;p21"/>
            <p:cNvSpPr/>
            <p:nvPr/>
          </p:nvSpPr>
          <p:spPr>
            <a:xfrm rot="-6900379">
              <a:off x="4023315" y="3219556"/>
              <a:ext cx="1080152" cy="1080152"/>
            </a:xfrm>
            <a:prstGeom prst="blockArc">
              <a:avLst>
                <a:gd fmla="val 10800000" name="adj1"/>
                <a:gd fmla="val 14902241" name="adj2"/>
                <a:gd fmla="val 20569" name="adj3"/>
              </a:avLst>
            </a:prstGeom>
            <a:solidFill>
              <a:srgbClr val="4A86E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200" u="none" cap="none" strike="noStrike">
                <a:solidFill>
                  <a:srgbClr val="000000"/>
                </a:solidFill>
                <a:latin typeface="Arial"/>
                <a:ea typeface="Arial"/>
                <a:cs typeface="Arial"/>
                <a:sym typeface="Arial"/>
              </a:endParaRPr>
            </a:p>
          </p:txBody>
        </p:sp>
        <p:sp>
          <p:nvSpPr>
            <p:cNvPr id="373" name="Google Shape;373;p21"/>
            <p:cNvSpPr/>
            <p:nvPr/>
          </p:nvSpPr>
          <p:spPr>
            <a:xfrm rot="10440359">
              <a:off x="4023362" y="3219479"/>
              <a:ext cx="1080206" cy="1080206"/>
            </a:xfrm>
            <a:prstGeom prst="blockArc">
              <a:avLst>
                <a:gd fmla="val 10800000" name="adj1"/>
                <a:gd fmla="val 14902241" name="adj2"/>
                <a:gd fmla="val 20569" name="adj3"/>
              </a:avLst>
            </a:prstGeom>
            <a:solidFill>
              <a:srgbClr val="4A86E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200" u="none" cap="none" strike="noStrike">
                <a:solidFill>
                  <a:srgbClr val="000000"/>
                </a:solidFill>
                <a:latin typeface="Arial"/>
                <a:ea typeface="Arial"/>
                <a:cs typeface="Arial"/>
                <a:sym typeface="Arial"/>
              </a:endParaRPr>
            </a:p>
          </p:txBody>
        </p:sp>
        <p:sp>
          <p:nvSpPr>
            <p:cNvPr id="374" name="Google Shape;374;p21"/>
            <p:cNvSpPr/>
            <p:nvPr/>
          </p:nvSpPr>
          <p:spPr>
            <a:xfrm rot="6120351">
              <a:off x="4023242" y="3219544"/>
              <a:ext cx="1080229" cy="1080229"/>
            </a:xfrm>
            <a:prstGeom prst="blockArc">
              <a:avLst>
                <a:gd fmla="val 10800000" name="adj1"/>
                <a:gd fmla="val 14902241" name="adj2"/>
                <a:gd fmla="val 20569" name="adj3"/>
              </a:avLst>
            </a:prstGeom>
            <a:solidFill>
              <a:srgbClr val="4A86E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200" u="none" cap="none" strike="noStrike">
                <a:solidFill>
                  <a:srgbClr val="000000"/>
                </a:solidFill>
                <a:latin typeface="Arial"/>
                <a:ea typeface="Arial"/>
                <a:cs typeface="Arial"/>
                <a:sym typeface="Arial"/>
              </a:endParaRPr>
            </a:p>
          </p:txBody>
        </p:sp>
      </p:grpSp>
      <p:grpSp>
        <p:nvGrpSpPr>
          <p:cNvPr id="375" name="Google Shape;375;p21"/>
          <p:cNvGrpSpPr/>
          <p:nvPr/>
        </p:nvGrpSpPr>
        <p:grpSpPr>
          <a:xfrm>
            <a:off x="2072781" y="1744941"/>
            <a:ext cx="2887725" cy="2356119"/>
            <a:chOff x="2054844" y="1474555"/>
            <a:chExt cx="4797683" cy="4717899"/>
          </a:xfrm>
        </p:grpSpPr>
        <p:grpSp>
          <p:nvGrpSpPr>
            <p:cNvPr id="376" name="Google Shape;376;p21"/>
            <p:cNvGrpSpPr/>
            <p:nvPr/>
          </p:nvGrpSpPr>
          <p:grpSpPr>
            <a:xfrm rot="3599883">
              <a:off x="4761627" y="1921433"/>
              <a:ext cx="1261749" cy="1898473"/>
              <a:chOff x="4029807" y="1839099"/>
              <a:chExt cx="1091921" cy="1642943"/>
            </a:xfrm>
          </p:grpSpPr>
          <p:sp>
            <p:nvSpPr>
              <p:cNvPr id="377" name="Google Shape;377;p21"/>
              <p:cNvSpPr/>
              <p:nvPr/>
            </p:nvSpPr>
            <p:spPr>
              <a:xfrm rot="10800000">
                <a:off x="4029807" y="1839099"/>
                <a:ext cx="1091921" cy="1642943"/>
              </a:xfrm>
              <a:custGeom>
                <a:rect b="b" l="l" r="r" t="t"/>
                <a:pathLst>
                  <a:path extrusionOk="0" h="1642943" w="1091921">
                    <a:moveTo>
                      <a:pt x="504056" y="1642943"/>
                    </a:moveTo>
                    <a:cubicBezTo>
                      <a:pt x="225674" y="1642943"/>
                      <a:pt x="0" y="1417269"/>
                      <a:pt x="0" y="1138887"/>
                    </a:cubicBezTo>
                    <a:cubicBezTo>
                      <a:pt x="0" y="894120"/>
                      <a:pt x="174465" y="690100"/>
                      <a:pt x="405888" y="644727"/>
                    </a:cubicBezTo>
                    <a:cubicBezTo>
                      <a:pt x="415871" y="637085"/>
                      <a:pt x="426805" y="631149"/>
                      <a:pt x="437891" y="625616"/>
                    </a:cubicBezTo>
                    <a:cubicBezTo>
                      <a:pt x="621825" y="533815"/>
                      <a:pt x="704331" y="158955"/>
                      <a:pt x="566414" y="0"/>
                    </a:cubicBezTo>
                    <a:cubicBezTo>
                      <a:pt x="1101455" y="231762"/>
                      <a:pt x="1193710" y="682767"/>
                      <a:pt x="996550" y="1248239"/>
                    </a:cubicBezTo>
                    <a:lnTo>
                      <a:pt x="990853" y="1263082"/>
                    </a:lnTo>
                    <a:cubicBezTo>
                      <a:pt x="937110" y="1481624"/>
                      <a:pt x="739422" y="1642943"/>
                      <a:pt x="504056" y="1642943"/>
                    </a:cubicBezTo>
                    <a:close/>
                  </a:path>
                </a:pathLst>
              </a:custGeom>
              <a:solidFill>
                <a:srgbClr val="6D9E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200" u="none" cap="none" strike="noStrike">
                  <a:solidFill>
                    <a:srgbClr val="000000"/>
                  </a:solidFill>
                  <a:latin typeface="Arial"/>
                  <a:ea typeface="Arial"/>
                  <a:cs typeface="Arial"/>
                  <a:sym typeface="Arial"/>
                </a:endParaRPr>
              </a:p>
            </p:txBody>
          </p:sp>
          <p:sp>
            <p:nvSpPr>
              <p:cNvPr id="378" name="Google Shape;378;p21"/>
              <p:cNvSpPr/>
              <p:nvPr/>
            </p:nvSpPr>
            <p:spPr>
              <a:xfrm>
                <a:off x="4196253" y="1921737"/>
                <a:ext cx="842700" cy="842700"/>
              </a:xfrm>
              <a:prstGeom prst="ellipse">
                <a:avLst/>
              </a:prstGeom>
              <a:solidFill>
                <a:srgbClr val="A4C2F4"/>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en-GB" sz="2300">
                    <a:solidFill>
                      <a:schemeClr val="lt1"/>
                    </a:solidFill>
                  </a:rPr>
                  <a:t>1</a:t>
                </a:r>
                <a:endParaRPr b="1" i="0" sz="2300" u="none" cap="none" strike="noStrike">
                  <a:solidFill>
                    <a:schemeClr val="lt1"/>
                  </a:solidFill>
                </a:endParaRPr>
              </a:p>
            </p:txBody>
          </p:sp>
        </p:grpSp>
        <p:grpSp>
          <p:nvGrpSpPr>
            <p:cNvPr id="379" name="Google Shape;379;p21"/>
            <p:cNvGrpSpPr/>
            <p:nvPr/>
          </p:nvGrpSpPr>
          <p:grpSpPr>
            <a:xfrm rot="-900043">
              <a:off x="3184683" y="1605503"/>
              <a:ext cx="1261801" cy="1898551"/>
              <a:chOff x="3954829" y="1674065"/>
              <a:chExt cx="1091921" cy="1642943"/>
            </a:xfrm>
          </p:grpSpPr>
          <p:sp>
            <p:nvSpPr>
              <p:cNvPr id="380" name="Google Shape;380;p21"/>
              <p:cNvSpPr/>
              <p:nvPr/>
            </p:nvSpPr>
            <p:spPr>
              <a:xfrm rot="10800000">
                <a:off x="3954829" y="1674065"/>
                <a:ext cx="1091921" cy="1642943"/>
              </a:xfrm>
              <a:custGeom>
                <a:rect b="b" l="l" r="r" t="t"/>
                <a:pathLst>
                  <a:path extrusionOk="0" h="1642943" w="1091921">
                    <a:moveTo>
                      <a:pt x="504056" y="1642943"/>
                    </a:moveTo>
                    <a:cubicBezTo>
                      <a:pt x="225674" y="1642943"/>
                      <a:pt x="0" y="1417269"/>
                      <a:pt x="0" y="1138887"/>
                    </a:cubicBezTo>
                    <a:cubicBezTo>
                      <a:pt x="0" y="894120"/>
                      <a:pt x="174465" y="690100"/>
                      <a:pt x="405888" y="644727"/>
                    </a:cubicBezTo>
                    <a:cubicBezTo>
                      <a:pt x="415871" y="637085"/>
                      <a:pt x="426805" y="631149"/>
                      <a:pt x="437891" y="625616"/>
                    </a:cubicBezTo>
                    <a:cubicBezTo>
                      <a:pt x="621825" y="533815"/>
                      <a:pt x="704331" y="158955"/>
                      <a:pt x="566414" y="0"/>
                    </a:cubicBezTo>
                    <a:cubicBezTo>
                      <a:pt x="1101455" y="231762"/>
                      <a:pt x="1193710" y="682767"/>
                      <a:pt x="996550" y="1248239"/>
                    </a:cubicBezTo>
                    <a:lnTo>
                      <a:pt x="990853" y="1263082"/>
                    </a:lnTo>
                    <a:cubicBezTo>
                      <a:pt x="937110" y="1481624"/>
                      <a:pt x="739422" y="1642943"/>
                      <a:pt x="504056" y="1642943"/>
                    </a:cubicBezTo>
                    <a:close/>
                  </a:path>
                </a:pathLst>
              </a:custGeom>
              <a:solidFill>
                <a:srgbClr val="6D9E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200" u="none" cap="none" strike="noStrike">
                  <a:solidFill>
                    <a:srgbClr val="000000"/>
                  </a:solidFill>
                  <a:latin typeface="Arial"/>
                  <a:ea typeface="Arial"/>
                  <a:cs typeface="Arial"/>
                  <a:sym typeface="Arial"/>
                </a:endParaRPr>
              </a:p>
            </p:txBody>
          </p:sp>
          <p:sp>
            <p:nvSpPr>
              <p:cNvPr id="381" name="Google Shape;381;p21"/>
              <p:cNvSpPr/>
              <p:nvPr/>
            </p:nvSpPr>
            <p:spPr>
              <a:xfrm>
                <a:off x="4121275" y="1756703"/>
                <a:ext cx="842700" cy="842700"/>
              </a:xfrm>
              <a:prstGeom prst="ellipse">
                <a:avLst/>
              </a:prstGeom>
              <a:solidFill>
                <a:srgbClr val="A4C2F4"/>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en-GB" sz="2300">
                    <a:solidFill>
                      <a:schemeClr val="lt1"/>
                    </a:solidFill>
                  </a:rPr>
                  <a:t>5</a:t>
                </a:r>
                <a:endParaRPr b="1" i="0" sz="2300" u="none" cap="none" strike="noStrike">
                  <a:solidFill>
                    <a:schemeClr val="lt1"/>
                  </a:solidFill>
                </a:endParaRPr>
              </a:p>
            </p:txBody>
          </p:sp>
        </p:grpSp>
        <p:grpSp>
          <p:nvGrpSpPr>
            <p:cNvPr id="382" name="Google Shape;382;p21"/>
            <p:cNvGrpSpPr/>
            <p:nvPr/>
          </p:nvGrpSpPr>
          <p:grpSpPr>
            <a:xfrm rot="-4499957">
              <a:off x="2504167" y="3011192"/>
              <a:ext cx="1261801" cy="1898551"/>
              <a:chOff x="3880957" y="1643161"/>
              <a:chExt cx="1091921" cy="1642943"/>
            </a:xfrm>
          </p:grpSpPr>
          <p:sp>
            <p:nvSpPr>
              <p:cNvPr id="383" name="Google Shape;383;p21"/>
              <p:cNvSpPr/>
              <p:nvPr/>
            </p:nvSpPr>
            <p:spPr>
              <a:xfrm rot="10800000">
                <a:off x="3880957" y="1643161"/>
                <a:ext cx="1091921" cy="1642943"/>
              </a:xfrm>
              <a:custGeom>
                <a:rect b="b" l="l" r="r" t="t"/>
                <a:pathLst>
                  <a:path extrusionOk="0" h="1642943" w="1091921">
                    <a:moveTo>
                      <a:pt x="504056" y="1642943"/>
                    </a:moveTo>
                    <a:cubicBezTo>
                      <a:pt x="225674" y="1642943"/>
                      <a:pt x="0" y="1417269"/>
                      <a:pt x="0" y="1138887"/>
                    </a:cubicBezTo>
                    <a:cubicBezTo>
                      <a:pt x="0" y="894120"/>
                      <a:pt x="174465" y="690100"/>
                      <a:pt x="405888" y="644727"/>
                    </a:cubicBezTo>
                    <a:cubicBezTo>
                      <a:pt x="415871" y="637085"/>
                      <a:pt x="426805" y="631149"/>
                      <a:pt x="437891" y="625616"/>
                    </a:cubicBezTo>
                    <a:cubicBezTo>
                      <a:pt x="621825" y="533815"/>
                      <a:pt x="704331" y="158955"/>
                      <a:pt x="566414" y="0"/>
                    </a:cubicBezTo>
                    <a:cubicBezTo>
                      <a:pt x="1101455" y="231762"/>
                      <a:pt x="1193710" y="682767"/>
                      <a:pt x="996550" y="1248239"/>
                    </a:cubicBezTo>
                    <a:lnTo>
                      <a:pt x="990853" y="1263082"/>
                    </a:lnTo>
                    <a:cubicBezTo>
                      <a:pt x="937110" y="1481624"/>
                      <a:pt x="739422" y="1642943"/>
                      <a:pt x="504056" y="1642943"/>
                    </a:cubicBezTo>
                    <a:close/>
                  </a:path>
                </a:pathLst>
              </a:custGeom>
              <a:solidFill>
                <a:srgbClr val="6D9E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200" u="none" cap="none" strike="noStrike">
                  <a:solidFill>
                    <a:srgbClr val="000000"/>
                  </a:solidFill>
                  <a:latin typeface="Arial"/>
                  <a:ea typeface="Arial"/>
                  <a:cs typeface="Arial"/>
                  <a:sym typeface="Arial"/>
                </a:endParaRPr>
              </a:p>
            </p:txBody>
          </p:sp>
          <p:sp>
            <p:nvSpPr>
              <p:cNvPr id="384" name="Google Shape;384;p21"/>
              <p:cNvSpPr/>
              <p:nvPr/>
            </p:nvSpPr>
            <p:spPr>
              <a:xfrm>
                <a:off x="4047404" y="1725799"/>
                <a:ext cx="842700" cy="842700"/>
              </a:xfrm>
              <a:prstGeom prst="ellipse">
                <a:avLst/>
              </a:prstGeom>
              <a:solidFill>
                <a:srgbClr val="A4C2F4"/>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en-GB" sz="2300">
                    <a:solidFill>
                      <a:schemeClr val="lt1"/>
                    </a:solidFill>
                  </a:rPr>
                  <a:t>4</a:t>
                </a:r>
                <a:endParaRPr b="1" i="0" sz="2300" u="none" cap="none" strike="noStrike">
                  <a:solidFill>
                    <a:schemeClr val="lt1"/>
                  </a:solidFill>
                </a:endParaRPr>
              </a:p>
            </p:txBody>
          </p:sp>
        </p:grpSp>
        <p:grpSp>
          <p:nvGrpSpPr>
            <p:cNvPr id="385" name="Google Shape;385;p21"/>
            <p:cNvGrpSpPr/>
            <p:nvPr/>
          </p:nvGrpSpPr>
          <p:grpSpPr>
            <a:xfrm rot="-8999883">
              <a:off x="3567894" y="4105715"/>
              <a:ext cx="1261749" cy="1898473"/>
              <a:chOff x="4067897" y="1654897"/>
              <a:chExt cx="1091921" cy="1642943"/>
            </a:xfrm>
          </p:grpSpPr>
          <p:sp>
            <p:nvSpPr>
              <p:cNvPr id="386" name="Google Shape;386;p21"/>
              <p:cNvSpPr/>
              <p:nvPr/>
            </p:nvSpPr>
            <p:spPr>
              <a:xfrm rot="10800000">
                <a:off x="4067897" y="1654897"/>
                <a:ext cx="1091921" cy="1642943"/>
              </a:xfrm>
              <a:custGeom>
                <a:rect b="b" l="l" r="r" t="t"/>
                <a:pathLst>
                  <a:path extrusionOk="0" h="1642943" w="1091921">
                    <a:moveTo>
                      <a:pt x="504056" y="1642943"/>
                    </a:moveTo>
                    <a:cubicBezTo>
                      <a:pt x="225674" y="1642943"/>
                      <a:pt x="0" y="1417269"/>
                      <a:pt x="0" y="1138887"/>
                    </a:cubicBezTo>
                    <a:cubicBezTo>
                      <a:pt x="0" y="894120"/>
                      <a:pt x="174465" y="690100"/>
                      <a:pt x="405888" y="644727"/>
                    </a:cubicBezTo>
                    <a:cubicBezTo>
                      <a:pt x="415871" y="637085"/>
                      <a:pt x="426805" y="631149"/>
                      <a:pt x="437891" y="625616"/>
                    </a:cubicBezTo>
                    <a:cubicBezTo>
                      <a:pt x="621825" y="533815"/>
                      <a:pt x="704331" y="158955"/>
                      <a:pt x="566414" y="0"/>
                    </a:cubicBezTo>
                    <a:cubicBezTo>
                      <a:pt x="1101455" y="231762"/>
                      <a:pt x="1193710" y="682767"/>
                      <a:pt x="996550" y="1248239"/>
                    </a:cubicBezTo>
                    <a:lnTo>
                      <a:pt x="990853" y="1263082"/>
                    </a:lnTo>
                    <a:cubicBezTo>
                      <a:pt x="937110" y="1481624"/>
                      <a:pt x="739422" y="1642943"/>
                      <a:pt x="504056" y="1642943"/>
                    </a:cubicBezTo>
                    <a:close/>
                  </a:path>
                </a:pathLst>
              </a:custGeom>
              <a:solidFill>
                <a:srgbClr val="6D9E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200" u="none" cap="none" strike="noStrike">
                  <a:solidFill>
                    <a:srgbClr val="000000"/>
                  </a:solidFill>
                  <a:latin typeface="Arial"/>
                  <a:ea typeface="Arial"/>
                  <a:cs typeface="Arial"/>
                  <a:sym typeface="Arial"/>
                </a:endParaRPr>
              </a:p>
            </p:txBody>
          </p:sp>
          <p:sp>
            <p:nvSpPr>
              <p:cNvPr id="387" name="Google Shape;387;p21"/>
              <p:cNvSpPr/>
              <p:nvPr/>
            </p:nvSpPr>
            <p:spPr>
              <a:xfrm>
                <a:off x="4234343" y="1737535"/>
                <a:ext cx="842700" cy="842700"/>
              </a:xfrm>
              <a:prstGeom prst="ellipse">
                <a:avLst/>
              </a:prstGeom>
              <a:solidFill>
                <a:srgbClr val="A4C2F4"/>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en-GB" sz="2300">
                    <a:solidFill>
                      <a:schemeClr val="lt1"/>
                    </a:solidFill>
                  </a:rPr>
                  <a:t>3</a:t>
                </a:r>
                <a:endParaRPr b="1" i="0" sz="2300" u="none" cap="none" strike="noStrike">
                  <a:solidFill>
                    <a:schemeClr val="lt1"/>
                  </a:solidFill>
                </a:endParaRPr>
              </a:p>
            </p:txBody>
          </p:sp>
        </p:grpSp>
        <p:grpSp>
          <p:nvGrpSpPr>
            <p:cNvPr id="388" name="Google Shape;388;p21"/>
            <p:cNvGrpSpPr/>
            <p:nvPr/>
          </p:nvGrpSpPr>
          <p:grpSpPr>
            <a:xfrm rot="7200117">
              <a:off x="5084151" y="3276292"/>
              <a:ext cx="1261749" cy="1898473"/>
              <a:chOff x="4092590" y="1842858"/>
              <a:chExt cx="1091921" cy="1642943"/>
            </a:xfrm>
          </p:grpSpPr>
          <p:sp>
            <p:nvSpPr>
              <p:cNvPr id="389" name="Google Shape;389;p21"/>
              <p:cNvSpPr/>
              <p:nvPr/>
            </p:nvSpPr>
            <p:spPr>
              <a:xfrm rot="10800000">
                <a:off x="4092590" y="1842858"/>
                <a:ext cx="1091921" cy="1642943"/>
              </a:xfrm>
              <a:custGeom>
                <a:rect b="b" l="l" r="r" t="t"/>
                <a:pathLst>
                  <a:path extrusionOk="0" h="1642943" w="1091921">
                    <a:moveTo>
                      <a:pt x="504056" y="1642943"/>
                    </a:moveTo>
                    <a:cubicBezTo>
                      <a:pt x="225674" y="1642943"/>
                      <a:pt x="0" y="1417269"/>
                      <a:pt x="0" y="1138887"/>
                    </a:cubicBezTo>
                    <a:cubicBezTo>
                      <a:pt x="0" y="894120"/>
                      <a:pt x="174465" y="690100"/>
                      <a:pt x="405888" y="644727"/>
                    </a:cubicBezTo>
                    <a:cubicBezTo>
                      <a:pt x="415871" y="637085"/>
                      <a:pt x="426805" y="631149"/>
                      <a:pt x="437891" y="625616"/>
                    </a:cubicBezTo>
                    <a:cubicBezTo>
                      <a:pt x="621825" y="533815"/>
                      <a:pt x="704331" y="158955"/>
                      <a:pt x="566414" y="0"/>
                    </a:cubicBezTo>
                    <a:cubicBezTo>
                      <a:pt x="1101455" y="231762"/>
                      <a:pt x="1193710" y="682767"/>
                      <a:pt x="996550" y="1248239"/>
                    </a:cubicBezTo>
                    <a:lnTo>
                      <a:pt x="990853" y="1263082"/>
                    </a:lnTo>
                    <a:cubicBezTo>
                      <a:pt x="937110" y="1481624"/>
                      <a:pt x="739422" y="1642943"/>
                      <a:pt x="504056" y="1642943"/>
                    </a:cubicBezTo>
                    <a:close/>
                  </a:path>
                </a:pathLst>
              </a:custGeom>
              <a:solidFill>
                <a:srgbClr val="6D9E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200" u="none" cap="none" strike="noStrike">
                  <a:solidFill>
                    <a:srgbClr val="000000"/>
                  </a:solidFill>
                  <a:latin typeface="Arial"/>
                  <a:ea typeface="Arial"/>
                  <a:cs typeface="Arial"/>
                  <a:sym typeface="Arial"/>
                </a:endParaRPr>
              </a:p>
            </p:txBody>
          </p:sp>
          <p:sp>
            <p:nvSpPr>
              <p:cNvPr id="390" name="Google Shape;390;p21"/>
              <p:cNvSpPr/>
              <p:nvPr/>
            </p:nvSpPr>
            <p:spPr>
              <a:xfrm>
                <a:off x="4259032" y="1925498"/>
                <a:ext cx="842700" cy="842700"/>
              </a:xfrm>
              <a:prstGeom prst="ellipse">
                <a:avLst/>
              </a:prstGeom>
              <a:solidFill>
                <a:srgbClr val="A4C2F4"/>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en-GB" sz="2300">
                    <a:solidFill>
                      <a:schemeClr val="lt1"/>
                    </a:solidFill>
                  </a:rPr>
                  <a:t>2</a:t>
                </a:r>
                <a:endParaRPr b="1" i="0" sz="2300" u="none" cap="none" strike="noStrike">
                  <a:solidFill>
                    <a:schemeClr val="lt1"/>
                  </a:solidFill>
                </a:endParaRPr>
              </a:p>
            </p:txBody>
          </p:sp>
        </p:grpSp>
      </p:grpSp>
      <p:sp>
        <p:nvSpPr>
          <p:cNvPr id="391" name="Google Shape;391;p21"/>
          <p:cNvSpPr txBox="1"/>
          <p:nvPr/>
        </p:nvSpPr>
        <p:spPr>
          <a:xfrm>
            <a:off x="2010875" y="785325"/>
            <a:ext cx="3040200" cy="400200"/>
          </a:xfrm>
          <a:prstGeom prst="rect">
            <a:avLst/>
          </a:prstGeom>
          <a:solidFill>
            <a:srgbClr val="A4C2F4"/>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t>Complications</a:t>
            </a:r>
            <a:endParaRPr/>
          </a:p>
        </p:txBody>
      </p:sp>
      <p:sp>
        <p:nvSpPr>
          <p:cNvPr id="392" name="Google Shape;392;p21"/>
          <p:cNvSpPr txBox="1"/>
          <p:nvPr/>
        </p:nvSpPr>
        <p:spPr>
          <a:xfrm>
            <a:off x="4781400" y="1337925"/>
            <a:ext cx="2076600" cy="1585500"/>
          </a:xfrm>
          <a:prstGeom prst="rect">
            <a:avLst/>
          </a:prstGeom>
          <a:noFill/>
          <a:ln cap="flat" cmpd="sng" w="9525">
            <a:solidFill>
              <a:srgbClr val="1155CC"/>
            </a:solidFill>
            <a:prstDash val="dot"/>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1200"/>
              </a:spcBef>
              <a:spcAft>
                <a:spcPts val="0"/>
              </a:spcAft>
              <a:buNone/>
            </a:pPr>
            <a:r>
              <a:rPr b="1" lang="en-GB" sz="1200">
                <a:solidFill>
                  <a:srgbClr val="44546A"/>
                </a:solidFill>
                <a:latin typeface="Titillium Web"/>
                <a:ea typeface="Titillium Web"/>
                <a:cs typeface="Titillium Web"/>
                <a:sym typeface="Titillium Web"/>
              </a:rPr>
              <a:t>Mural thrombi </a:t>
            </a:r>
            <a:endParaRPr b="1" sz="1200">
              <a:solidFill>
                <a:srgbClr val="44546A"/>
              </a:solidFill>
              <a:latin typeface="Titillium Web"/>
              <a:ea typeface="Titillium Web"/>
              <a:cs typeface="Titillium Web"/>
              <a:sym typeface="Titillium Web"/>
            </a:endParaRPr>
          </a:p>
          <a:p>
            <a:pPr indent="0" lvl="0" marL="0" rtl="0" algn="ctr">
              <a:lnSpc>
                <a:spcPct val="115000"/>
              </a:lnSpc>
              <a:spcBef>
                <a:spcPts val="1200"/>
              </a:spcBef>
              <a:spcAft>
                <a:spcPts val="1200"/>
              </a:spcAft>
              <a:buNone/>
            </a:pPr>
            <a:r>
              <a:rPr lang="en-GB" sz="1200">
                <a:solidFill>
                  <a:srgbClr val="44546A"/>
                </a:solidFill>
                <a:latin typeface="Titillium Web"/>
                <a:ea typeface="Titillium Web"/>
                <a:cs typeface="Titillium Web"/>
                <a:sym typeface="Titillium Web"/>
              </a:rPr>
              <a:t>form in cardiac chambers. They give rise to </a:t>
            </a:r>
            <a:r>
              <a:rPr b="1" lang="en-GB" sz="1200">
                <a:solidFill>
                  <a:srgbClr val="44546A"/>
                </a:solidFill>
                <a:latin typeface="Titillium Web"/>
                <a:ea typeface="Titillium Web"/>
                <a:cs typeface="Titillium Web"/>
                <a:sym typeface="Titillium Web"/>
              </a:rPr>
              <a:t>thromboemboli</a:t>
            </a:r>
            <a:r>
              <a:rPr lang="en-GB" sz="1200">
                <a:solidFill>
                  <a:srgbClr val="44546A"/>
                </a:solidFill>
                <a:latin typeface="Titillium Web"/>
                <a:ea typeface="Titillium Web"/>
                <a:cs typeface="Titillium Web"/>
                <a:sym typeface="Titillium Web"/>
              </a:rPr>
              <a:t>, which can produce infarcts in various organs </a:t>
            </a:r>
            <a:endParaRPr b="1" sz="1200">
              <a:solidFill>
                <a:srgbClr val="44546A"/>
              </a:solidFill>
              <a:latin typeface="Titillium Web"/>
              <a:ea typeface="Titillium Web"/>
              <a:cs typeface="Titillium Web"/>
              <a:sym typeface="Titillium Web"/>
            </a:endParaRPr>
          </a:p>
        </p:txBody>
      </p:sp>
      <p:sp>
        <p:nvSpPr>
          <p:cNvPr id="393" name="Google Shape;393;p21"/>
          <p:cNvSpPr txBox="1"/>
          <p:nvPr/>
        </p:nvSpPr>
        <p:spPr>
          <a:xfrm>
            <a:off x="4960500" y="3233800"/>
            <a:ext cx="1406100" cy="384900"/>
          </a:xfrm>
          <a:prstGeom prst="rect">
            <a:avLst/>
          </a:prstGeom>
          <a:noFill/>
          <a:ln cap="flat" cmpd="sng" w="9525">
            <a:solidFill>
              <a:srgbClr val="1155CC"/>
            </a:solidFill>
            <a:prstDash val="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sz="1300">
                <a:latin typeface="Titillium Web"/>
                <a:ea typeface="Titillium Web"/>
                <a:cs typeface="Titillium Web"/>
                <a:sym typeface="Titillium Web"/>
              </a:rPr>
              <a:t>Atrial fibrillation</a:t>
            </a:r>
            <a:endParaRPr sz="1300">
              <a:latin typeface="Titillium Web"/>
              <a:ea typeface="Titillium Web"/>
              <a:cs typeface="Titillium Web"/>
              <a:sym typeface="Titillium Web"/>
            </a:endParaRPr>
          </a:p>
        </p:txBody>
      </p:sp>
      <p:sp>
        <p:nvSpPr>
          <p:cNvPr id="394" name="Google Shape;394;p21"/>
          <p:cNvSpPr txBox="1"/>
          <p:nvPr/>
        </p:nvSpPr>
        <p:spPr>
          <a:xfrm>
            <a:off x="2261675" y="4024850"/>
            <a:ext cx="1904700" cy="400200"/>
          </a:xfrm>
          <a:prstGeom prst="rect">
            <a:avLst/>
          </a:prstGeom>
          <a:noFill/>
          <a:ln cap="flat" cmpd="sng" w="9525">
            <a:solidFill>
              <a:srgbClr val="1155CC"/>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Titillium Web"/>
                <a:ea typeface="Titillium Web"/>
                <a:cs typeface="Titillium Web"/>
                <a:sym typeface="Titillium Web"/>
              </a:rPr>
              <a:t>Adhesive pericarditis</a:t>
            </a:r>
            <a:endParaRPr>
              <a:latin typeface="Titillium Web"/>
              <a:ea typeface="Titillium Web"/>
              <a:cs typeface="Titillium Web"/>
              <a:sym typeface="Titillium Web"/>
            </a:endParaRPr>
          </a:p>
        </p:txBody>
      </p:sp>
      <p:sp>
        <p:nvSpPr>
          <p:cNvPr id="395" name="Google Shape;395;p21"/>
          <p:cNvSpPr txBox="1"/>
          <p:nvPr/>
        </p:nvSpPr>
        <p:spPr>
          <a:xfrm>
            <a:off x="151775" y="1261725"/>
            <a:ext cx="2452500" cy="1160700"/>
          </a:xfrm>
          <a:prstGeom prst="rect">
            <a:avLst/>
          </a:prstGeom>
          <a:noFill/>
          <a:ln cap="flat" cmpd="sng" w="9525">
            <a:solidFill>
              <a:srgbClr val="1155CC"/>
            </a:solidFill>
            <a:prstDash val="dot"/>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1200"/>
              </a:spcBef>
              <a:spcAft>
                <a:spcPts val="0"/>
              </a:spcAft>
              <a:buNone/>
            </a:pPr>
            <a:r>
              <a:rPr b="1" lang="en-GB" sz="1200">
                <a:solidFill>
                  <a:srgbClr val="44546A"/>
                </a:solidFill>
                <a:latin typeface="Titillium Web"/>
                <a:ea typeface="Titillium Web"/>
                <a:cs typeface="Titillium Web"/>
                <a:sym typeface="Titillium Web"/>
              </a:rPr>
              <a:t>Bacterial infective endocarditis</a:t>
            </a:r>
            <a:endParaRPr b="1" sz="1200">
              <a:solidFill>
                <a:srgbClr val="44546A"/>
              </a:solidFill>
              <a:latin typeface="Titillium Web"/>
              <a:ea typeface="Titillium Web"/>
              <a:cs typeface="Titillium Web"/>
              <a:sym typeface="Titillium Web"/>
            </a:endParaRPr>
          </a:p>
          <a:p>
            <a:pPr indent="0" lvl="0" marL="0" rtl="0" algn="ctr">
              <a:lnSpc>
                <a:spcPct val="115000"/>
              </a:lnSpc>
              <a:spcBef>
                <a:spcPts val="1200"/>
              </a:spcBef>
              <a:spcAft>
                <a:spcPts val="1200"/>
              </a:spcAft>
              <a:buClr>
                <a:schemeClr val="dk1"/>
              </a:buClr>
              <a:buSzPts val="1100"/>
              <a:buFont typeface="Arial"/>
              <a:buNone/>
            </a:pPr>
            <a:r>
              <a:rPr lang="en-GB" sz="1200">
                <a:solidFill>
                  <a:srgbClr val="44546A"/>
                </a:solidFill>
                <a:latin typeface="Titillium Web"/>
                <a:ea typeface="Titillium Web"/>
                <a:cs typeface="Titillium Web"/>
                <a:sym typeface="Titillium Web"/>
              </a:rPr>
              <a:t> the scarred valves of rheumatic heart disease provide an attractive environment for bacteria to grow. </a:t>
            </a:r>
            <a:endParaRPr sz="1200"/>
          </a:p>
        </p:txBody>
      </p:sp>
      <p:sp>
        <p:nvSpPr>
          <p:cNvPr id="396" name="Google Shape;396;p21"/>
          <p:cNvSpPr txBox="1"/>
          <p:nvPr/>
        </p:nvSpPr>
        <p:spPr>
          <a:xfrm>
            <a:off x="280775" y="3089200"/>
            <a:ext cx="1904700" cy="369300"/>
          </a:xfrm>
          <a:prstGeom prst="rect">
            <a:avLst/>
          </a:prstGeom>
          <a:noFill/>
          <a:ln cap="flat" cmpd="sng" w="9525">
            <a:solidFill>
              <a:srgbClr val="1155CC"/>
            </a:solidFill>
            <a:prstDash val="dot"/>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en-GB" sz="1200">
                <a:solidFill>
                  <a:srgbClr val="44546A"/>
                </a:solidFill>
                <a:latin typeface="Titillium Web"/>
                <a:ea typeface="Titillium Web"/>
                <a:cs typeface="Titillium Web"/>
                <a:sym typeface="Titillium Web"/>
              </a:rPr>
              <a:t>Congestive heart failure </a:t>
            </a:r>
            <a:endParaRPr sz="1200"/>
          </a:p>
        </p:txBody>
      </p:sp>
      <p:sp>
        <p:nvSpPr>
          <p:cNvPr id="397" name="Google Shape;397;p21"/>
          <p:cNvSpPr txBox="1"/>
          <p:nvPr/>
        </p:nvSpPr>
        <p:spPr>
          <a:xfrm>
            <a:off x="2193750" y="4431875"/>
            <a:ext cx="3148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rgbClr val="A64D79"/>
                </a:solidFill>
                <a:latin typeface="Titillium Web"/>
                <a:ea typeface="Titillium Web"/>
                <a:cs typeface="Titillium Web"/>
                <a:sym typeface="Titillium Web"/>
              </a:rPr>
              <a:t>Summary </a:t>
            </a:r>
            <a:r>
              <a:rPr b="1" lang="en-GB" sz="1200">
                <a:solidFill>
                  <a:srgbClr val="A64D79"/>
                </a:solidFill>
                <a:latin typeface="Titillium Web"/>
                <a:ea typeface="Titillium Web"/>
                <a:cs typeface="Titillium Web"/>
                <a:sym typeface="Titillium Web"/>
              </a:rPr>
              <a:t>(Female slides)</a:t>
            </a:r>
            <a:endParaRPr b="1" sz="1200">
              <a:solidFill>
                <a:srgbClr val="A64D79"/>
              </a:solidFill>
              <a:latin typeface="Titillium Web"/>
              <a:ea typeface="Titillium Web"/>
              <a:cs typeface="Titillium Web"/>
              <a:sym typeface="Titillium Web"/>
            </a:endParaRPr>
          </a:p>
        </p:txBody>
      </p:sp>
      <p:sp>
        <p:nvSpPr>
          <p:cNvPr id="398" name="Google Shape;398;p21"/>
          <p:cNvSpPr/>
          <p:nvPr/>
        </p:nvSpPr>
        <p:spPr>
          <a:xfrm>
            <a:off x="746098" y="5602584"/>
            <a:ext cx="1120500" cy="538500"/>
          </a:xfrm>
          <a:prstGeom prst="roundRect">
            <a:avLst>
              <a:gd fmla="val 16667" name="adj"/>
            </a:avLst>
          </a:prstGeom>
          <a:solidFill>
            <a:srgbClr val="A4C2F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GB" sz="1100">
                <a:latin typeface="Titillium Web"/>
                <a:ea typeface="Titillium Web"/>
                <a:cs typeface="Titillium Web"/>
                <a:sym typeface="Titillium Web"/>
              </a:rPr>
              <a:t>Strept. Infection</a:t>
            </a:r>
            <a:endParaRPr i="0" sz="1100" u="none" cap="none" strike="noStrike">
              <a:solidFill>
                <a:srgbClr val="000000"/>
              </a:solidFill>
              <a:latin typeface="Titillium Web"/>
              <a:ea typeface="Titillium Web"/>
              <a:cs typeface="Titillium Web"/>
              <a:sym typeface="Titillium Web"/>
            </a:endParaRPr>
          </a:p>
        </p:txBody>
      </p:sp>
      <p:sp>
        <p:nvSpPr>
          <p:cNvPr id="399" name="Google Shape;399;p21"/>
          <p:cNvSpPr/>
          <p:nvPr/>
        </p:nvSpPr>
        <p:spPr>
          <a:xfrm>
            <a:off x="2109430" y="5602582"/>
            <a:ext cx="1248000" cy="538500"/>
          </a:xfrm>
          <a:prstGeom prst="roundRect">
            <a:avLst>
              <a:gd fmla="val 16667" name="adj"/>
            </a:avLst>
          </a:prstGeom>
          <a:solidFill>
            <a:srgbClr val="A4C2F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GB" sz="1100">
                <a:latin typeface="Titillium Web"/>
                <a:ea typeface="Titillium Web"/>
                <a:cs typeface="Titillium Web"/>
                <a:sym typeface="Titillium Web"/>
              </a:rPr>
              <a:t>Immunological</a:t>
            </a:r>
            <a:endParaRPr i="0" sz="1100" u="none" cap="none" strike="noStrike">
              <a:solidFill>
                <a:srgbClr val="000000"/>
              </a:solidFill>
              <a:latin typeface="Titillium Web"/>
              <a:ea typeface="Titillium Web"/>
              <a:cs typeface="Titillium Web"/>
              <a:sym typeface="Titillium Web"/>
            </a:endParaRPr>
          </a:p>
        </p:txBody>
      </p:sp>
      <p:sp>
        <p:nvSpPr>
          <p:cNvPr id="400" name="Google Shape;400;p21"/>
          <p:cNvSpPr/>
          <p:nvPr/>
        </p:nvSpPr>
        <p:spPr>
          <a:xfrm>
            <a:off x="3503059" y="5602584"/>
            <a:ext cx="1120500" cy="538500"/>
          </a:xfrm>
          <a:prstGeom prst="roundRect">
            <a:avLst>
              <a:gd fmla="val 16667" name="adj"/>
            </a:avLst>
          </a:prstGeom>
          <a:solidFill>
            <a:srgbClr val="A4C2F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GB" sz="1100">
                <a:latin typeface="Titillium Web"/>
                <a:ea typeface="Titillium Web"/>
                <a:cs typeface="Titillium Web"/>
                <a:sym typeface="Titillium Web"/>
              </a:rPr>
              <a:t>Multi-system</a:t>
            </a:r>
            <a:endParaRPr i="0" sz="1100" u="none" cap="none" strike="noStrike">
              <a:solidFill>
                <a:srgbClr val="000000"/>
              </a:solidFill>
              <a:latin typeface="Titillium Web"/>
              <a:ea typeface="Titillium Web"/>
              <a:cs typeface="Titillium Web"/>
              <a:sym typeface="Titillium Web"/>
            </a:endParaRPr>
          </a:p>
        </p:txBody>
      </p:sp>
      <p:sp>
        <p:nvSpPr>
          <p:cNvPr id="350" name="Google Shape;350;p21"/>
          <p:cNvSpPr/>
          <p:nvPr/>
        </p:nvSpPr>
        <p:spPr>
          <a:xfrm>
            <a:off x="4896688" y="5602584"/>
            <a:ext cx="1120500" cy="538500"/>
          </a:xfrm>
          <a:prstGeom prst="roundRect">
            <a:avLst>
              <a:gd fmla="val 16667" name="adj"/>
            </a:avLst>
          </a:prstGeom>
          <a:solidFill>
            <a:srgbClr val="A4C2F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GB" sz="1100">
                <a:latin typeface="Titillium Web"/>
                <a:ea typeface="Titillium Web"/>
                <a:cs typeface="Titillium Web"/>
                <a:sym typeface="Titillium Web"/>
              </a:rPr>
              <a:t>Pancarditis</a:t>
            </a:r>
            <a:endParaRPr i="0" sz="1100" u="none" cap="none" strike="noStrike">
              <a:solidFill>
                <a:srgbClr val="000000"/>
              </a:solidFill>
              <a:latin typeface="Titillium Web"/>
              <a:ea typeface="Titillium Web"/>
              <a:cs typeface="Titillium Web"/>
              <a:sym typeface="Titillium Web"/>
            </a:endParaRPr>
          </a:p>
        </p:txBody>
      </p:sp>
      <p:sp>
        <p:nvSpPr>
          <p:cNvPr id="401" name="Google Shape;401;p21"/>
          <p:cNvSpPr/>
          <p:nvPr/>
        </p:nvSpPr>
        <p:spPr>
          <a:xfrm>
            <a:off x="1147475" y="6198247"/>
            <a:ext cx="1317900" cy="357600"/>
          </a:xfrm>
          <a:prstGeom prst="curvedUpArrow">
            <a:avLst>
              <a:gd fmla="val 25000" name="adj1"/>
              <a:gd fmla="val 50000" name="adj2"/>
              <a:gd fmla="val 25000" name="adj3"/>
            </a:avLst>
          </a:prstGeom>
          <a:solidFill>
            <a:srgbClr val="4A86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402" name="Google Shape;402;p21"/>
          <p:cNvSpPr/>
          <p:nvPr/>
        </p:nvSpPr>
        <p:spPr>
          <a:xfrm>
            <a:off x="3995325" y="6198247"/>
            <a:ext cx="1317900" cy="357600"/>
          </a:xfrm>
          <a:prstGeom prst="curvedUpArrow">
            <a:avLst>
              <a:gd fmla="val 25000" name="adj1"/>
              <a:gd fmla="val 50000" name="adj2"/>
              <a:gd fmla="val 25000" name="adj3"/>
            </a:avLst>
          </a:prstGeom>
          <a:solidFill>
            <a:srgbClr val="4A86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403" name="Google Shape;403;p21"/>
          <p:cNvSpPr/>
          <p:nvPr/>
        </p:nvSpPr>
        <p:spPr>
          <a:xfrm>
            <a:off x="2692575" y="5192875"/>
            <a:ext cx="1408800" cy="357600"/>
          </a:xfrm>
          <a:prstGeom prst="curvedDownArrow">
            <a:avLst>
              <a:gd fmla="val 25000" name="adj1"/>
              <a:gd fmla="val 50000" name="adj2"/>
              <a:gd fmla="val 25000" name="adj3"/>
            </a:avLst>
          </a:prstGeom>
          <a:solidFill>
            <a:srgbClr val="4A86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u="none" cap="none" strike="noStrike">
              <a:solidFill>
                <a:srgbClr val="000000"/>
              </a:solidFill>
              <a:latin typeface="Arial"/>
              <a:ea typeface="Arial"/>
              <a:cs typeface="Arial"/>
              <a:sym typeface="Arial"/>
            </a:endParaRPr>
          </a:p>
        </p:txBody>
      </p:sp>
      <p:sp>
        <p:nvSpPr>
          <p:cNvPr id="357" name="Google Shape;357;p21"/>
          <p:cNvSpPr/>
          <p:nvPr/>
        </p:nvSpPr>
        <p:spPr>
          <a:xfrm>
            <a:off x="4872325" y="7204075"/>
            <a:ext cx="1164456" cy="357588"/>
          </a:xfrm>
          <a:prstGeom prst="flowChartTerminator">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999999"/>
                </a:solidFill>
                <a:latin typeface="Titillium Web"/>
                <a:ea typeface="Titillium Web"/>
                <a:cs typeface="Titillium Web"/>
                <a:sym typeface="Titillium Web"/>
              </a:rPr>
              <a:t>(</a:t>
            </a:r>
            <a:r>
              <a:rPr lang="en-GB" sz="1100">
                <a:solidFill>
                  <a:srgbClr val="999999"/>
                </a:solidFill>
                <a:latin typeface="Titillium Web"/>
                <a:ea typeface="Titillium Web"/>
                <a:cs typeface="Titillium Web"/>
                <a:sym typeface="Titillium Web"/>
              </a:rPr>
              <a:t>Endocardium</a:t>
            </a:r>
            <a:r>
              <a:rPr lang="en-GB" sz="1100">
                <a:solidFill>
                  <a:srgbClr val="999999"/>
                </a:solidFill>
                <a:latin typeface="Titillium Web"/>
                <a:ea typeface="Titillium Web"/>
                <a:cs typeface="Titillium Web"/>
                <a:sym typeface="Titillium Web"/>
              </a:rPr>
              <a:t>)</a:t>
            </a:r>
            <a:r>
              <a:rPr lang="en-GB" sz="1100">
                <a:solidFill>
                  <a:schemeClr val="lt1"/>
                </a:solidFill>
                <a:latin typeface="Titillium Web"/>
                <a:ea typeface="Titillium Web"/>
                <a:cs typeface="Titillium Web"/>
                <a:sym typeface="Titillium Web"/>
              </a:rPr>
              <a:t>Valvular</a:t>
            </a:r>
            <a:endParaRPr sz="1100">
              <a:solidFill>
                <a:schemeClr val="lt1"/>
              </a:solidFill>
              <a:latin typeface="Titillium Web"/>
              <a:ea typeface="Titillium Web"/>
              <a:cs typeface="Titillium Web"/>
              <a:sym typeface="Titillium Web"/>
            </a:endParaRPr>
          </a:p>
        </p:txBody>
      </p:sp>
      <p:sp>
        <p:nvSpPr>
          <p:cNvPr id="404" name="Google Shape;404;p21"/>
          <p:cNvSpPr/>
          <p:nvPr/>
        </p:nvSpPr>
        <p:spPr>
          <a:xfrm>
            <a:off x="688000" y="7325597"/>
            <a:ext cx="1120932" cy="241920"/>
          </a:xfrm>
          <a:prstGeom prst="flowChartTerminator">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chemeClr val="lt1"/>
                </a:solidFill>
                <a:latin typeface="Titillium Web"/>
                <a:ea typeface="Titillium Web"/>
                <a:cs typeface="Titillium Web"/>
                <a:sym typeface="Titillium Web"/>
              </a:rPr>
              <a:t>pericardium</a:t>
            </a:r>
            <a:endParaRPr sz="1100">
              <a:solidFill>
                <a:schemeClr val="lt1"/>
              </a:solidFill>
              <a:latin typeface="Titillium Web"/>
              <a:ea typeface="Titillium Web"/>
              <a:cs typeface="Titillium Web"/>
              <a:sym typeface="Titillium Web"/>
            </a:endParaRPr>
          </a:p>
        </p:txBody>
      </p:sp>
      <p:sp>
        <p:nvSpPr>
          <p:cNvPr id="405" name="Google Shape;405;p21"/>
          <p:cNvSpPr/>
          <p:nvPr/>
        </p:nvSpPr>
        <p:spPr>
          <a:xfrm>
            <a:off x="2821383" y="7315593"/>
            <a:ext cx="1120932" cy="241920"/>
          </a:xfrm>
          <a:prstGeom prst="flowChartTerminator">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chemeClr val="lt1"/>
                </a:solidFill>
                <a:latin typeface="Titillium Web"/>
                <a:ea typeface="Titillium Web"/>
                <a:cs typeface="Titillium Web"/>
                <a:sym typeface="Titillium Web"/>
              </a:rPr>
              <a:t>myocardium</a:t>
            </a:r>
            <a:endParaRPr sz="1100">
              <a:solidFill>
                <a:schemeClr val="lt1"/>
              </a:solidFill>
              <a:latin typeface="Titillium Web"/>
              <a:ea typeface="Titillium Web"/>
              <a:cs typeface="Titillium Web"/>
              <a:sym typeface="Titillium Web"/>
            </a:endParaRPr>
          </a:p>
        </p:txBody>
      </p:sp>
      <p:sp>
        <p:nvSpPr>
          <p:cNvPr id="366" name="Google Shape;366;p21"/>
          <p:cNvSpPr/>
          <p:nvPr/>
        </p:nvSpPr>
        <p:spPr>
          <a:xfrm>
            <a:off x="4896490" y="8929700"/>
            <a:ext cx="1120932" cy="241920"/>
          </a:xfrm>
          <a:prstGeom prst="flowChartTerminator">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chemeClr val="lt1"/>
                </a:solidFill>
                <a:latin typeface="Titillium Web"/>
                <a:ea typeface="Titillium Web"/>
                <a:cs typeface="Titillium Web"/>
                <a:sym typeface="Titillium Web"/>
              </a:rPr>
              <a:t>High pressure</a:t>
            </a:r>
            <a:endParaRPr sz="1100">
              <a:solidFill>
                <a:schemeClr val="lt1"/>
              </a:solidFill>
              <a:latin typeface="Titillium Web"/>
              <a:ea typeface="Titillium Web"/>
              <a:cs typeface="Titillium Web"/>
              <a:sym typeface="Titillium Web"/>
            </a:endParaRPr>
          </a:p>
        </p:txBody>
      </p:sp>
      <p:sp>
        <p:nvSpPr>
          <p:cNvPr id="406" name="Google Shape;406;p21"/>
          <p:cNvSpPr/>
          <p:nvPr/>
        </p:nvSpPr>
        <p:spPr>
          <a:xfrm>
            <a:off x="688001" y="8607710"/>
            <a:ext cx="1120932" cy="241920"/>
          </a:xfrm>
          <a:prstGeom prst="flowChartTerminator">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chemeClr val="lt1"/>
                </a:solidFill>
                <a:latin typeface="Titillium Web"/>
                <a:ea typeface="Titillium Web"/>
                <a:cs typeface="Titillium Web"/>
                <a:sym typeface="Titillium Web"/>
              </a:rPr>
              <a:t>Fibrinous</a:t>
            </a:r>
            <a:endParaRPr sz="1100">
              <a:solidFill>
                <a:schemeClr val="lt1"/>
              </a:solidFill>
              <a:latin typeface="Titillium Web"/>
              <a:ea typeface="Titillium Web"/>
              <a:cs typeface="Titillium Web"/>
              <a:sym typeface="Titillium Web"/>
            </a:endParaRPr>
          </a:p>
        </p:txBody>
      </p:sp>
      <p:sp>
        <p:nvSpPr>
          <p:cNvPr id="361" name="Google Shape;361;p21"/>
          <p:cNvSpPr/>
          <p:nvPr/>
        </p:nvSpPr>
        <p:spPr>
          <a:xfrm>
            <a:off x="4894173" y="8374183"/>
            <a:ext cx="1120932" cy="241920"/>
          </a:xfrm>
          <a:prstGeom prst="flowChartTerminator">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chemeClr val="lt1"/>
                </a:solidFill>
                <a:latin typeface="Titillium Web"/>
                <a:ea typeface="Titillium Web"/>
                <a:cs typeface="Titillium Web"/>
                <a:sym typeface="Titillium Web"/>
              </a:rPr>
              <a:t>Aortic</a:t>
            </a:r>
            <a:endParaRPr sz="1100">
              <a:solidFill>
                <a:schemeClr val="lt1"/>
              </a:solidFill>
              <a:latin typeface="Titillium Web"/>
              <a:ea typeface="Titillium Web"/>
              <a:cs typeface="Titillium Web"/>
              <a:sym typeface="Titillium Web"/>
            </a:endParaRPr>
          </a:p>
        </p:txBody>
      </p:sp>
      <p:sp>
        <p:nvSpPr>
          <p:cNvPr id="407" name="Google Shape;407;p21"/>
          <p:cNvSpPr/>
          <p:nvPr/>
        </p:nvSpPr>
        <p:spPr>
          <a:xfrm>
            <a:off x="3213575" y="9184075"/>
            <a:ext cx="1120932" cy="456624"/>
          </a:xfrm>
          <a:prstGeom prst="flowChartTerminator">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CC0000"/>
                </a:solidFill>
                <a:latin typeface="Titillium Web"/>
                <a:ea typeface="Titillium Web"/>
                <a:cs typeface="Titillium Web"/>
                <a:sym typeface="Titillium Web"/>
              </a:rPr>
              <a:t>Fish mouth</a:t>
            </a:r>
            <a:r>
              <a:rPr lang="en-GB" sz="1100">
                <a:solidFill>
                  <a:schemeClr val="lt1"/>
                </a:solidFill>
                <a:latin typeface="Titillium Web"/>
                <a:ea typeface="Titillium Web"/>
                <a:cs typeface="Titillium Web"/>
                <a:sym typeface="Titillium Web"/>
              </a:rPr>
              <a:t> /</a:t>
            </a:r>
            <a:endParaRPr sz="1100">
              <a:solidFill>
                <a:schemeClr val="lt1"/>
              </a:solidFill>
              <a:latin typeface="Titillium Web"/>
              <a:ea typeface="Titillium Web"/>
              <a:cs typeface="Titillium Web"/>
              <a:sym typeface="Titillium Web"/>
            </a:endParaRPr>
          </a:p>
          <a:p>
            <a:pPr indent="0" lvl="0" marL="0" rtl="0" algn="ctr">
              <a:spcBef>
                <a:spcPts val="0"/>
              </a:spcBef>
              <a:spcAft>
                <a:spcPts val="0"/>
              </a:spcAft>
              <a:buNone/>
            </a:pPr>
            <a:r>
              <a:rPr lang="en-GB" sz="1100">
                <a:solidFill>
                  <a:schemeClr val="lt1"/>
                </a:solidFill>
                <a:latin typeface="Titillium Web"/>
                <a:ea typeface="Titillium Web"/>
                <a:cs typeface="Titillium Web"/>
                <a:sym typeface="Titillium Web"/>
              </a:rPr>
              <a:t>Button hole</a:t>
            </a:r>
            <a:endParaRPr sz="1100">
              <a:solidFill>
                <a:schemeClr val="lt1"/>
              </a:solidFill>
              <a:latin typeface="Titillium Web"/>
              <a:ea typeface="Titillium Web"/>
              <a:cs typeface="Titillium Web"/>
              <a:sym typeface="Titillium Web"/>
            </a:endParaRPr>
          </a:p>
        </p:txBody>
      </p:sp>
      <p:sp>
        <p:nvSpPr>
          <p:cNvPr id="365" name="Google Shape;365;p21"/>
          <p:cNvSpPr/>
          <p:nvPr/>
        </p:nvSpPr>
        <p:spPr>
          <a:xfrm>
            <a:off x="3213565" y="8602783"/>
            <a:ext cx="1120932" cy="241920"/>
          </a:xfrm>
          <a:prstGeom prst="flowChartTerminator">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chemeClr val="lt1"/>
                </a:solidFill>
                <a:latin typeface="Titillium Web"/>
                <a:ea typeface="Titillium Web"/>
                <a:cs typeface="Titillium Web"/>
                <a:sym typeface="Titillium Web"/>
              </a:rPr>
              <a:t>mitral</a:t>
            </a:r>
            <a:endParaRPr sz="1100">
              <a:solidFill>
                <a:schemeClr val="lt1"/>
              </a:solidFill>
              <a:latin typeface="Titillium Web"/>
              <a:ea typeface="Titillium Web"/>
              <a:cs typeface="Titillium Web"/>
              <a:sym typeface="Titillium Web"/>
            </a:endParaRPr>
          </a:p>
        </p:txBody>
      </p:sp>
      <p:sp>
        <p:nvSpPr>
          <p:cNvPr id="408" name="Google Shape;408;p21"/>
          <p:cNvSpPr/>
          <p:nvPr/>
        </p:nvSpPr>
        <p:spPr>
          <a:xfrm>
            <a:off x="2836400" y="7981998"/>
            <a:ext cx="1120932" cy="357588"/>
          </a:xfrm>
          <a:prstGeom prst="flowChartTerminator">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chemeClr val="lt1"/>
                </a:solidFill>
                <a:latin typeface="Titillium Web"/>
                <a:ea typeface="Titillium Web"/>
                <a:cs typeface="Titillium Web"/>
                <a:sym typeface="Titillium Web"/>
              </a:rPr>
              <a:t>Aschoff bodies </a:t>
            </a:r>
            <a:endParaRPr sz="1100">
              <a:solidFill>
                <a:schemeClr val="lt1"/>
              </a:solidFill>
              <a:latin typeface="Titillium Web"/>
              <a:ea typeface="Titillium Web"/>
              <a:cs typeface="Titillium Web"/>
              <a:sym typeface="Titillium Web"/>
            </a:endParaRPr>
          </a:p>
        </p:txBody>
      </p:sp>
      <p:sp>
        <p:nvSpPr>
          <p:cNvPr id="409" name="Google Shape;409;p21"/>
          <p:cNvSpPr txBox="1"/>
          <p:nvPr/>
        </p:nvSpPr>
        <p:spPr>
          <a:xfrm>
            <a:off x="5146400" y="5869650"/>
            <a:ext cx="67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solidFill>
                  <a:srgbClr val="38761D"/>
                </a:solidFill>
              </a:rPr>
              <a:t>Pan = all</a:t>
            </a:r>
            <a:endParaRPr sz="800">
              <a:solidFill>
                <a:srgbClr val="38761D"/>
              </a:solidFill>
            </a:endParaRPr>
          </a:p>
        </p:txBody>
      </p:sp>
      <p:sp>
        <p:nvSpPr>
          <p:cNvPr id="410" name="Google Shape;410;p21"/>
          <p:cNvSpPr/>
          <p:nvPr/>
        </p:nvSpPr>
        <p:spPr>
          <a:xfrm>
            <a:off x="688000" y="7798546"/>
            <a:ext cx="1120932" cy="357588"/>
          </a:xfrm>
          <a:prstGeom prst="flowChartTerminator">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chemeClr val="lt1"/>
                </a:solidFill>
                <a:latin typeface="Titillium Web"/>
                <a:ea typeface="Titillium Web"/>
                <a:cs typeface="Titillium Web"/>
                <a:sym typeface="Titillium Web"/>
              </a:rPr>
              <a:t>Bread and Butter</a:t>
            </a:r>
            <a:endParaRPr sz="1100">
              <a:solidFill>
                <a:schemeClr val="lt1"/>
              </a:solidFill>
              <a:latin typeface="Titillium Web"/>
              <a:ea typeface="Titillium Web"/>
              <a:cs typeface="Titillium Web"/>
              <a:sym typeface="Titillium Web"/>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